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sldIdLst>
    <p:sldId id="296" r:id="rId3"/>
    <p:sldId id="257" r:id="rId4"/>
    <p:sldId id="258" r:id="rId5"/>
    <p:sldId id="297" r:id="rId6"/>
    <p:sldId id="298" r:id="rId7"/>
    <p:sldId id="281" r:id="rId8"/>
    <p:sldId id="299" r:id="rId9"/>
    <p:sldId id="263" r:id="rId10"/>
    <p:sldId id="264" r:id="rId11"/>
    <p:sldId id="282" r:id="rId12"/>
    <p:sldId id="262" r:id="rId13"/>
    <p:sldId id="303" r:id="rId14"/>
    <p:sldId id="283" r:id="rId15"/>
    <p:sldId id="259" r:id="rId16"/>
    <p:sldId id="261" r:id="rId18"/>
    <p:sldId id="304" r:id="rId19"/>
    <p:sldId id="305" r:id="rId20"/>
    <p:sldId id="301" r:id="rId21"/>
    <p:sldId id="267" r:id="rId22"/>
    <p:sldId id="302" r:id="rId23"/>
    <p:sldId id="266" r:id="rId24"/>
    <p:sldId id="278" r:id="rId25"/>
    <p:sldId id="306" r:id="rId26"/>
    <p:sldId id="307" r:id="rId27"/>
    <p:sldId id="308" r:id="rId28"/>
    <p:sldId id="309" r:id="rId29"/>
    <p:sldId id="300" r:id="rId30"/>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C4AF"/>
    <a:srgbClr val="EB7513"/>
    <a:srgbClr val="44BEC2"/>
    <a:srgbClr val="FFC73C"/>
    <a:srgbClr val="FFC535"/>
    <a:srgbClr val="3DBCC0"/>
    <a:srgbClr val="FDFD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9" autoAdjust="0"/>
    <p:restoredTop sz="94660"/>
  </p:normalViewPr>
  <p:slideViewPr>
    <p:cSldViewPr snapToGrid="0">
      <p:cViewPr varScale="1">
        <p:scale>
          <a:sx n="110" d="100"/>
          <a:sy n="110" d="100"/>
        </p:scale>
        <p:origin x="-558" y="48"/>
      </p:cViewPr>
      <p:guideLst>
        <p:guide orient="horz" pos="2189"/>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notesMaster" Target="notesMasters/notesMaster1.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253B400B-13E7-4092-903F-9AB890B23E9A}"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eaLnBrk="1" hangingPunct="1">
              <a:defRPr sz="1200"/>
            </a:lvl1pPr>
          </a:lstStyle>
          <a:p>
            <a:fld id="{18794712-5904-427E-9D18-2A9E9DE4742A}"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2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102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9F73B8E4-7711-4245-A930-FC36A44B4B6A}"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无页码">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有页码">
    <p:spTree>
      <p:nvGrpSpPr>
        <p:cNvPr id="1" name=""/>
        <p:cNvGrpSpPr/>
        <p:nvPr/>
      </p:nvGrpSpPr>
      <p:grpSpPr>
        <a:xfrm>
          <a:off x="0" y="0"/>
          <a:ext cx="0" cy="0"/>
          <a:chOff x="0" y="0"/>
          <a:chExt cx="0" cy="0"/>
        </a:xfrm>
      </p:grpSpPr>
      <p:sp>
        <p:nvSpPr>
          <p:cNvPr id="2" name="椭圆 1"/>
          <p:cNvSpPr/>
          <p:nvPr userDrawn="1"/>
        </p:nvSpPr>
        <p:spPr>
          <a:xfrm>
            <a:off x="11304588" y="6086475"/>
            <a:ext cx="298450" cy="2984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椭圆 2"/>
          <p:cNvSpPr/>
          <p:nvPr userDrawn="1"/>
        </p:nvSpPr>
        <p:spPr>
          <a:xfrm>
            <a:off x="11603038" y="6034088"/>
            <a:ext cx="142875" cy="141287"/>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椭圆 3"/>
          <p:cNvSpPr/>
          <p:nvPr userDrawn="1"/>
        </p:nvSpPr>
        <p:spPr>
          <a:xfrm>
            <a:off x="11690350" y="6248400"/>
            <a:ext cx="60325" cy="6032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灯片编号占位符 4"/>
          <p:cNvSpPr>
            <a:spLocks noGrp="1"/>
          </p:cNvSpPr>
          <p:nvPr>
            <p:ph type="sldNum" sz="quarter" idx="10"/>
          </p:nvPr>
        </p:nvSpPr>
        <p:spPr>
          <a:xfrm>
            <a:off x="11239500" y="6048375"/>
            <a:ext cx="430213" cy="365125"/>
          </a:xfrm>
        </p:spPr>
        <p:txBody>
          <a:bodyPr/>
          <a:lstStyle>
            <a:lvl1pPr algn="ctr">
              <a:defRPr>
                <a:solidFill>
                  <a:schemeClr val="bg1"/>
                </a:solidFill>
                <a:latin typeface="Century Gothic" panose="020B0502020202020204" pitchFamily="34" charset="0"/>
                <a:ea typeface="微软雅黑" panose="020B0503020204020204" pitchFamily="34" charset="-122"/>
              </a:defRPr>
            </a:lvl1pPr>
          </a:lstStyle>
          <a:p>
            <a:fld id="{3CAA7E89-ABB9-485B-8EAF-4D6A08193F1C}" type="slidenum">
              <a:rPr lang="zh-CN" altLang="en-US"/>
            </a:fld>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775D6424-2A38-4113-8D85-15E0655AD89C}" type="datetime1">
              <a:rPr lang="zh-CN" altLang="en-US"/>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fld id="{180F63C7-9F3E-43CD-B8B1-682246650FD3}"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p:fade/>
  </p:transition>
  <p:hf hdr="0" ftr="0" dt="0"/>
  <p:txStyles>
    <p:titleStyle>
      <a:lvl1pPr algn="l" rtl="0" eaLnBrk="0" fontAlgn="base" hangingPunct="0">
        <a:lnSpc>
          <a:spcPct val="90000"/>
        </a:lnSpc>
        <a:spcBef>
          <a:spcPct val="0"/>
        </a:spcBef>
        <a:spcAft>
          <a:spcPct val="0"/>
        </a:spcAft>
        <a:defRPr sz="4400" kern="1200">
          <a:solidFill>
            <a:schemeClr val="tx1"/>
          </a:solidFill>
          <a:latin typeface="微软雅黑 Light" panose="020B0502040204020203" pitchFamily="34" charset="-122"/>
          <a:ea typeface="微软雅黑 Light" panose="020B0502040204020203" pitchFamily="34" charset="-122"/>
          <a:cs typeface="+mj-cs"/>
        </a:defRPr>
      </a:lvl1pPr>
      <a:lvl2pPr algn="l" rtl="0" eaLnBrk="0" fontAlgn="base" hangingPunct="0">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2pPr>
      <a:lvl3pPr algn="l" rtl="0" eaLnBrk="0" fontAlgn="base" hangingPunct="0">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3pPr>
      <a:lvl4pPr algn="l" rtl="0" eaLnBrk="0" fontAlgn="base" hangingPunct="0">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4pPr>
      <a:lvl5pPr algn="l" rtl="0" eaLnBrk="0" fontAlgn="base" hangingPunct="0">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5pPr>
      <a:lvl6pPr marL="457200" algn="l" rtl="0" fontAlgn="base">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6pPr>
      <a:lvl7pPr marL="914400" algn="l" rtl="0" fontAlgn="base">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7pPr>
      <a:lvl8pPr marL="1371600" algn="l" rtl="0" fontAlgn="base">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8pPr>
      <a:lvl9pPr marL="1828800" algn="l" rtl="0" fontAlgn="base">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image" Target="../media/image2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椭圆 85"/>
          <p:cNvSpPr/>
          <p:nvPr/>
        </p:nvSpPr>
        <p:spPr>
          <a:xfrm rot="11047877" flipV="1">
            <a:off x="8308975" y="5719763"/>
            <a:ext cx="176213" cy="1762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8" name="椭圆 87"/>
          <p:cNvSpPr/>
          <p:nvPr/>
        </p:nvSpPr>
        <p:spPr>
          <a:xfrm rot="11047877">
            <a:off x="3890963" y="5235575"/>
            <a:ext cx="123825" cy="1238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9" name="椭圆 88"/>
          <p:cNvSpPr/>
          <p:nvPr/>
        </p:nvSpPr>
        <p:spPr>
          <a:xfrm rot="11047877">
            <a:off x="4294188" y="6721475"/>
            <a:ext cx="123825" cy="1238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0" name="椭圆 89"/>
          <p:cNvSpPr/>
          <p:nvPr/>
        </p:nvSpPr>
        <p:spPr>
          <a:xfrm rot="11047877">
            <a:off x="8826500" y="5873750"/>
            <a:ext cx="127000" cy="127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1" name="椭圆 90"/>
          <p:cNvSpPr/>
          <p:nvPr/>
        </p:nvSpPr>
        <p:spPr>
          <a:xfrm rot="11047877">
            <a:off x="7078663" y="6456363"/>
            <a:ext cx="452437" cy="4524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2" name="椭圆 91"/>
          <p:cNvSpPr/>
          <p:nvPr/>
        </p:nvSpPr>
        <p:spPr>
          <a:xfrm rot="11047877" flipH="1">
            <a:off x="8724900" y="4476750"/>
            <a:ext cx="138113" cy="1381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3" name="椭圆 92"/>
          <p:cNvSpPr/>
          <p:nvPr/>
        </p:nvSpPr>
        <p:spPr>
          <a:xfrm rot="11047877" flipH="1">
            <a:off x="4899025" y="6496050"/>
            <a:ext cx="139700" cy="1381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4" name="椭圆 93"/>
          <p:cNvSpPr/>
          <p:nvPr/>
        </p:nvSpPr>
        <p:spPr>
          <a:xfrm rot="11047877" flipH="1">
            <a:off x="7996238" y="4240213"/>
            <a:ext cx="422275" cy="4222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5" name="椭圆 94"/>
          <p:cNvSpPr/>
          <p:nvPr/>
        </p:nvSpPr>
        <p:spPr>
          <a:xfrm>
            <a:off x="169863" y="3019425"/>
            <a:ext cx="517525" cy="5191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6" name="椭圆 95"/>
          <p:cNvSpPr/>
          <p:nvPr/>
        </p:nvSpPr>
        <p:spPr>
          <a:xfrm>
            <a:off x="6731000" y="6753225"/>
            <a:ext cx="271463" cy="2714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8" name="椭圆 97"/>
          <p:cNvSpPr/>
          <p:nvPr/>
        </p:nvSpPr>
        <p:spPr>
          <a:xfrm>
            <a:off x="10213975" y="3238500"/>
            <a:ext cx="501650" cy="5000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9" name="椭圆 98"/>
          <p:cNvSpPr/>
          <p:nvPr/>
        </p:nvSpPr>
        <p:spPr>
          <a:xfrm flipV="1">
            <a:off x="10110788" y="4351338"/>
            <a:ext cx="384175" cy="384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0" name="椭圆 99"/>
          <p:cNvSpPr/>
          <p:nvPr/>
        </p:nvSpPr>
        <p:spPr>
          <a:xfrm flipV="1">
            <a:off x="4464050" y="5535613"/>
            <a:ext cx="384175" cy="384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1" name="椭圆 100"/>
          <p:cNvSpPr/>
          <p:nvPr/>
        </p:nvSpPr>
        <p:spPr>
          <a:xfrm>
            <a:off x="1817688" y="6245225"/>
            <a:ext cx="471487" cy="4714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2" name="椭圆 101"/>
          <p:cNvSpPr/>
          <p:nvPr/>
        </p:nvSpPr>
        <p:spPr>
          <a:xfrm>
            <a:off x="11842750" y="3402013"/>
            <a:ext cx="271463" cy="2714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3" name="椭圆 102"/>
          <p:cNvSpPr/>
          <p:nvPr/>
        </p:nvSpPr>
        <p:spPr>
          <a:xfrm>
            <a:off x="11102975" y="4179888"/>
            <a:ext cx="269875" cy="2714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4" name="椭圆 103"/>
          <p:cNvSpPr/>
          <p:nvPr/>
        </p:nvSpPr>
        <p:spPr>
          <a:xfrm>
            <a:off x="9615488" y="6046788"/>
            <a:ext cx="271462" cy="2714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5" name="椭圆 104"/>
          <p:cNvSpPr/>
          <p:nvPr/>
        </p:nvSpPr>
        <p:spPr>
          <a:xfrm>
            <a:off x="2860675" y="6430963"/>
            <a:ext cx="549275"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6" name="椭圆 105"/>
          <p:cNvSpPr/>
          <p:nvPr/>
        </p:nvSpPr>
        <p:spPr>
          <a:xfrm>
            <a:off x="7159625" y="5703888"/>
            <a:ext cx="549275"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7" name="椭圆 106"/>
          <p:cNvSpPr/>
          <p:nvPr/>
        </p:nvSpPr>
        <p:spPr>
          <a:xfrm>
            <a:off x="9618663" y="2452688"/>
            <a:ext cx="282575" cy="2857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8" name="椭圆 107"/>
          <p:cNvSpPr/>
          <p:nvPr/>
        </p:nvSpPr>
        <p:spPr>
          <a:xfrm>
            <a:off x="169863" y="4748213"/>
            <a:ext cx="550862"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9" name="椭圆 108"/>
          <p:cNvSpPr/>
          <p:nvPr/>
        </p:nvSpPr>
        <p:spPr>
          <a:xfrm flipH="1">
            <a:off x="1428750" y="5278438"/>
            <a:ext cx="368300" cy="3683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0" name="椭圆 109"/>
          <p:cNvSpPr/>
          <p:nvPr/>
        </p:nvSpPr>
        <p:spPr>
          <a:xfrm>
            <a:off x="3117850" y="5554663"/>
            <a:ext cx="608013" cy="6080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1" name="椭圆 110"/>
          <p:cNvSpPr/>
          <p:nvPr/>
        </p:nvSpPr>
        <p:spPr>
          <a:xfrm>
            <a:off x="6462713" y="6118225"/>
            <a:ext cx="344487" cy="346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2" name="椭圆 111"/>
          <p:cNvSpPr/>
          <p:nvPr/>
        </p:nvSpPr>
        <p:spPr>
          <a:xfrm>
            <a:off x="8501063" y="5019675"/>
            <a:ext cx="247650" cy="2476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3" name="椭圆 112"/>
          <p:cNvSpPr/>
          <p:nvPr/>
        </p:nvSpPr>
        <p:spPr>
          <a:xfrm>
            <a:off x="8526463" y="6335713"/>
            <a:ext cx="1100137" cy="11001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5" name="椭圆 114"/>
          <p:cNvSpPr/>
          <p:nvPr/>
        </p:nvSpPr>
        <p:spPr>
          <a:xfrm>
            <a:off x="5118100" y="6583363"/>
            <a:ext cx="728663" cy="7286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7" name="椭圆 116"/>
          <p:cNvSpPr/>
          <p:nvPr/>
        </p:nvSpPr>
        <p:spPr>
          <a:xfrm flipH="1">
            <a:off x="3421063" y="4489450"/>
            <a:ext cx="309562" cy="3111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8" name="椭圆 117"/>
          <p:cNvSpPr/>
          <p:nvPr/>
        </p:nvSpPr>
        <p:spPr>
          <a:xfrm>
            <a:off x="9518650" y="5357813"/>
            <a:ext cx="350838" cy="3524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9" name="椭圆 118"/>
          <p:cNvSpPr/>
          <p:nvPr/>
        </p:nvSpPr>
        <p:spPr>
          <a:xfrm>
            <a:off x="7937500" y="6753225"/>
            <a:ext cx="361950" cy="36036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0" name="椭圆 119"/>
          <p:cNvSpPr/>
          <p:nvPr/>
        </p:nvSpPr>
        <p:spPr>
          <a:xfrm>
            <a:off x="10304463" y="5583238"/>
            <a:ext cx="522287" cy="5222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1" name="椭圆 120"/>
          <p:cNvSpPr/>
          <p:nvPr/>
        </p:nvSpPr>
        <p:spPr>
          <a:xfrm flipH="1">
            <a:off x="5786438" y="6280150"/>
            <a:ext cx="315912" cy="3159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2" name="椭圆 121"/>
          <p:cNvSpPr/>
          <p:nvPr/>
        </p:nvSpPr>
        <p:spPr>
          <a:xfrm flipH="1">
            <a:off x="787400" y="4184650"/>
            <a:ext cx="415925" cy="4175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3" name="椭圆 122"/>
          <p:cNvSpPr/>
          <p:nvPr/>
        </p:nvSpPr>
        <p:spPr>
          <a:xfrm rot="11047877">
            <a:off x="4237038" y="6276975"/>
            <a:ext cx="123825" cy="1238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6" name="椭圆 125"/>
          <p:cNvSpPr/>
          <p:nvPr/>
        </p:nvSpPr>
        <p:spPr>
          <a:xfrm>
            <a:off x="4870450" y="5681663"/>
            <a:ext cx="669925" cy="6699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7" name="椭圆 126"/>
          <p:cNvSpPr/>
          <p:nvPr/>
        </p:nvSpPr>
        <p:spPr>
          <a:xfrm>
            <a:off x="7967663" y="6008688"/>
            <a:ext cx="439737" cy="4397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8" name="椭圆 127"/>
          <p:cNvSpPr/>
          <p:nvPr/>
        </p:nvSpPr>
        <p:spPr>
          <a:xfrm>
            <a:off x="6088063" y="6635750"/>
            <a:ext cx="549275"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9" name="椭圆 128"/>
          <p:cNvSpPr/>
          <p:nvPr/>
        </p:nvSpPr>
        <p:spPr>
          <a:xfrm>
            <a:off x="11652250" y="4589463"/>
            <a:ext cx="728663" cy="7302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0" name="椭圆 129"/>
          <p:cNvSpPr/>
          <p:nvPr/>
        </p:nvSpPr>
        <p:spPr>
          <a:xfrm>
            <a:off x="10537825" y="6399213"/>
            <a:ext cx="412750" cy="4127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1" name="椭圆 130"/>
          <p:cNvSpPr/>
          <p:nvPr/>
        </p:nvSpPr>
        <p:spPr>
          <a:xfrm>
            <a:off x="465138" y="5934075"/>
            <a:ext cx="730250" cy="7286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3" name="椭圆 132"/>
          <p:cNvSpPr/>
          <p:nvPr/>
        </p:nvSpPr>
        <p:spPr>
          <a:xfrm>
            <a:off x="4124325" y="5864225"/>
            <a:ext cx="282575" cy="2841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4" name="椭圆 133"/>
          <p:cNvSpPr/>
          <p:nvPr/>
        </p:nvSpPr>
        <p:spPr>
          <a:xfrm rot="11047877" flipH="1">
            <a:off x="7205663" y="5405438"/>
            <a:ext cx="138112" cy="13811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5" name="椭圆 134"/>
          <p:cNvSpPr/>
          <p:nvPr/>
        </p:nvSpPr>
        <p:spPr>
          <a:xfrm>
            <a:off x="3779838" y="6300788"/>
            <a:ext cx="990600" cy="990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6" name="椭圆 135"/>
          <p:cNvSpPr/>
          <p:nvPr/>
        </p:nvSpPr>
        <p:spPr>
          <a:xfrm>
            <a:off x="1812925" y="3538538"/>
            <a:ext cx="490538" cy="49053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1" name="椭圆 210"/>
          <p:cNvSpPr/>
          <p:nvPr/>
        </p:nvSpPr>
        <p:spPr>
          <a:xfrm flipH="1">
            <a:off x="11687175" y="2138363"/>
            <a:ext cx="444500" cy="444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2" name="椭圆 211"/>
          <p:cNvSpPr/>
          <p:nvPr/>
        </p:nvSpPr>
        <p:spPr>
          <a:xfrm>
            <a:off x="0" y="1858963"/>
            <a:ext cx="628650" cy="6270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3" name="椭圆 212"/>
          <p:cNvSpPr/>
          <p:nvPr/>
        </p:nvSpPr>
        <p:spPr>
          <a:xfrm flipH="1">
            <a:off x="2444750" y="2798763"/>
            <a:ext cx="266700" cy="2682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4" name="椭圆 213"/>
          <p:cNvSpPr/>
          <p:nvPr/>
        </p:nvSpPr>
        <p:spPr>
          <a:xfrm rot="11047877" flipV="1">
            <a:off x="9999663" y="1350963"/>
            <a:ext cx="149225" cy="149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5" name="椭圆 214"/>
          <p:cNvSpPr/>
          <p:nvPr/>
        </p:nvSpPr>
        <p:spPr>
          <a:xfrm flipH="1">
            <a:off x="2636838" y="4654550"/>
            <a:ext cx="601662" cy="6000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6" name="椭圆 215"/>
          <p:cNvSpPr/>
          <p:nvPr/>
        </p:nvSpPr>
        <p:spPr>
          <a:xfrm>
            <a:off x="2490788" y="5783263"/>
            <a:ext cx="382587" cy="3825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7" name="椭圆 216"/>
          <p:cNvSpPr/>
          <p:nvPr/>
        </p:nvSpPr>
        <p:spPr>
          <a:xfrm>
            <a:off x="7702550" y="4910138"/>
            <a:ext cx="638175" cy="6381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8" name="椭圆 217"/>
          <p:cNvSpPr/>
          <p:nvPr/>
        </p:nvSpPr>
        <p:spPr>
          <a:xfrm>
            <a:off x="9159875" y="4476750"/>
            <a:ext cx="541338" cy="542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9" name="椭圆 218"/>
          <p:cNvSpPr/>
          <p:nvPr/>
        </p:nvSpPr>
        <p:spPr>
          <a:xfrm>
            <a:off x="11637963" y="3808413"/>
            <a:ext cx="541337" cy="542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0" name="椭圆 219"/>
          <p:cNvSpPr/>
          <p:nvPr/>
        </p:nvSpPr>
        <p:spPr>
          <a:xfrm flipV="1">
            <a:off x="9682163" y="3733800"/>
            <a:ext cx="274637" cy="276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1" name="椭圆 220"/>
          <p:cNvSpPr/>
          <p:nvPr/>
        </p:nvSpPr>
        <p:spPr>
          <a:xfrm>
            <a:off x="6561138" y="5537200"/>
            <a:ext cx="409575" cy="4095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96" name="图片 195"/>
          <p:cNvPicPr>
            <a:picLocks noChangeAspect="1"/>
          </p:cNvPicPr>
          <p:nvPr/>
        </p:nvPicPr>
        <p:blipFill>
          <a:blip r:embed="rId1" cstate="print"/>
          <a:srcRect l="36905" t="33759" r="32570" b="22025"/>
          <a:stretch>
            <a:fillRect/>
          </a:stretch>
        </p:blipFill>
        <p:spPr>
          <a:xfrm rot="1501864">
            <a:off x="7973266" y="1354132"/>
            <a:ext cx="407562" cy="407562"/>
          </a:xfrm>
          <a:custGeom>
            <a:avLst/>
            <a:gdLst>
              <a:gd name="connsiteX0" fmla="*/ 588998 w 1177996"/>
              <a:gd name="connsiteY0" fmla="*/ 0 h 1177994"/>
              <a:gd name="connsiteX1" fmla="*/ 1177996 w 1177996"/>
              <a:gd name="connsiteY1" fmla="*/ 588997 h 1177994"/>
              <a:gd name="connsiteX2" fmla="*/ 588998 w 1177996"/>
              <a:gd name="connsiteY2" fmla="*/ 1177994 h 1177994"/>
              <a:gd name="connsiteX3" fmla="*/ 0 w 1177996"/>
              <a:gd name="connsiteY3" fmla="*/ 588997 h 1177994"/>
              <a:gd name="connsiteX4" fmla="*/ 588998 w 1177996"/>
              <a:gd name="connsiteY4" fmla="*/ 0 h 1177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7996" h="1177994">
                <a:moveTo>
                  <a:pt x="588998" y="0"/>
                </a:moveTo>
                <a:cubicBezTo>
                  <a:pt x="914293" y="0"/>
                  <a:pt x="1177996" y="263703"/>
                  <a:pt x="1177996" y="588997"/>
                </a:cubicBezTo>
                <a:cubicBezTo>
                  <a:pt x="1177996" y="914291"/>
                  <a:pt x="914293" y="1177994"/>
                  <a:pt x="588998" y="1177994"/>
                </a:cubicBezTo>
                <a:cubicBezTo>
                  <a:pt x="263703" y="1177994"/>
                  <a:pt x="0" y="914291"/>
                  <a:pt x="0" y="588997"/>
                </a:cubicBezTo>
                <a:cubicBezTo>
                  <a:pt x="0" y="263703"/>
                  <a:pt x="263703" y="0"/>
                  <a:pt x="588998" y="0"/>
                </a:cubicBezTo>
                <a:close/>
              </a:path>
            </a:pathLst>
          </a:custGeom>
        </p:spPr>
      </p:pic>
      <p:sp>
        <p:nvSpPr>
          <p:cNvPr id="197" name="椭圆 196"/>
          <p:cNvSpPr/>
          <p:nvPr/>
        </p:nvSpPr>
        <p:spPr>
          <a:xfrm>
            <a:off x="11261725" y="5419725"/>
            <a:ext cx="271463" cy="2714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8" name="椭圆 197"/>
          <p:cNvSpPr/>
          <p:nvPr/>
        </p:nvSpPr>
        <p:spPr>
          <a:xfrm flipV="1">
            <a:off x="11339513" y="6289675"/>
            <a:ext cx="276225" cy="2746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3" name="组合 2"/>
          <p:cNvGrpSpPr/>
          <p:nvPr/>
        </p:nvGrpSpPr>
        <p:grpSpPr bwMode="auto">
          <a:xfrm>
            <a:off x="3591239" y="272737"/>
            <a:ext cx="5071436" cy="6035988"/>
            <a:chOff x="3565438" y="299817"/>
            <a:chExt cx="5070953" cy="6036557"/>
          </a:xfrm>
        </p:grpSpPr>
        <p:sp>
          <p:nvSpPr>
            <p:cNvPr id="210" name="任意多边形 209"/>
            <p:cNvSpPr/>
            <p:nvPr/>
          </p:nvSpPr>
          <p:spPr>
            <a:xfrm rot="13500000" flipH="1">
              <a:off x="3565124" y="300130"/>
              <a:ext cx="5071580" cy="5070953"/>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225" name="直接连接符 224"/>
            <p:cNvCxnSpPr/>
            <p:nvPr/>
          </p:nvCxnSpPr>
          <p:spPr>
            <a:xfrm>
              <a:off x="3760369" y="1985579"/>
              <a:ext cx="4636646"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a:off x="3835292" y="2118307"/>
              <a:ext cx="2687381"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a:off x="3760369" y="3448440"/>
              <a:ext cx="4636646"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a:off x="6939828" y="3511946"/>
              <a:ext cx="1457186"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349" name="图片 348"/>
            <p:cNvPicPr>
              <a:picLocks noChangeAspect="1"/>
            </p:cNvPicPr>
            <p:nvPr/>
          </p:nvPicPr>
          <p:blipFill>
            <a:blip r:embed="rId2" cstate="print"/>
            <a:srcRect l="35176"/>
            <a:stretch>
              <a:fillRect/>
            </a:stretch>
          </p:blipFill>
          <p:spPr>
            <a:xfrm>
              <a:off x="3775670" y="3572820"/>
              <a:ext cx="2276311" cy="2763554"/>
            </a:xfrm>
            <a:custGeom>
              <a:avLst/>
              <a:gdLst>
                <a:gd name="connsiteX0" fmla="*/ 0 w 2501639"/>
                <a:gd name="connsiteY0" fmla="*/ 0 h 3037113"/>
                <a:gd name="connsiteX1" fmla="*/ 2501639 w 2501639"/>
                <a:gd name="connsiteY1" fmla="*/ 0 h 3037113"/>
                <a:gd name="connsiteX2" fmla="*/ 2501639 w 2501639"/>
                <a:gd name="connsiteY2" fmla="*/ 3031844 h 3037113"/>
                <a:gd name="connsiteX3" fmla="*/ 2499610 w 2501639"/>
                <a:gd name="connsiteY3" fmla="*/ 3037113 h 3037113"/>
                <a:gd name="connsiteX4" fmla="*/ 2494398 w 2501639"/>
                <a:gd name="connsiteY4" fmla="*/ 3037113 h 3037113"/>
                <a:gd name="connsiteX5" fmla="*/ 2494398 w 2501639"/>
                <a:gd name="connsiteY5" fmla="*/ 2995749 h 3037113"/>
                <a:gd name="connsiteX6" fmla="*/ 2459527 w 2501639"/>
                <a:gd name="connsiteY6" fmla="*/ 2905197 h 3037113"/>
                <a:gd name="connsiteX7" fmla="*/ 717381 w 2501639"/>
                <a:gd name="connsiteY7" fmla="*/ 1444903 h 3037113"/>
                <a:gd name="connsiteX8" fmla="*/ 19111 w 2501639"/>
                <a:gd name="connsiteY8" fmla="*/ 132437 h 303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1639" h="3037113">
                  <a:moveTo>
                    <a:pt x="0" y="0"/>
                  </a:moveTo>
                  <a:lnTo>
                    <a:pt x="2501639" y="0"/>
                  </a:lnTo>
                  <a:lnTo>
                    <a:pt x="2501639" y="3031844"/>
                  </a:lnTo>
                  <a:lnTo>
                    <a:pt x="2499610" y="3037113"/>
                  </a:lnTo>
                  <a:lnTo>
                    <a:pt x="2494398" y="3037113"/>
                  </a:lnTo>
                  <a:lnTo>
                    <a:pt x="2494398" y="2995749"/>
                  </a:lnTo>
                  <a:lnTo>
                    <a:pt x="2459527" y="2905197"/>
                  </a:lnTo>
                  <a:cubicBezTo>
                    <a:pt x="2141873" y="2211741"/>
                    <a:pt x="1279306" y="2006828"/>
                    <a:pt x="717381" y="1444903"/>
                  </a:cubicBezTo>
                  <a:cubicBezTo>
                    <a:pt x="344970" y="1072492"/>
                    <a:pt x="112213" y="613311"/>
                    <a:pt x="19111" y="132437"/>
                  </a:cubicBezTo>
                  <a:close/>
                </a:path>
              </a:pathLst>
            </a:custGeom>
          </p:spPr>
        </p:pic>
        <p:sp>
          <p:nvSpPr>
            <p:cNvPr id="71" name="文本框 226"/>
            <p:cNvSpPr txBox="1">
              <a:spLocks noChangeArrowheads="1"/>
            </p:cNvSpPr>
            <p:nvPr/>
          </p:nvSpPr>
          <p:spPr bwMode="auto">
            <a:xfrm>
              <a:off x="4113758" y="2118097"/>
              <a:ext cx="3930911" cy="1938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zh-CN" altLang="en-US" b="1" dirty="0">
                  <a:solidFill>
                    <a:schemeClr val="bg1"/>
                  </a:solidFill>
                  <a:latin typeface="微软雅黑" panose="020B0503020204020204" pitchFamily="34" charset="-122"/>
                  <a:ea typeface="微软雅黑" panose="020B0503020204020204" pitchFamily="34" charset="-122"/>
                </a:rPr>
                <a:t>网店的交易量数据</a:t>
              </a:r>
              <a:endParaRPr lang="zh-CN" altLang="en-US" b="1" dirty="0">
                <a:solidFill>
                  <a:schemeClr val="bg1"/>
                </a:solidFill>
                <a:latin typeface="微软雅黑" panose="020B0503020204020204" pitchFamily="34" charset="-122"/>
                <a:ea typeface="微软雅黑" panose="020B0503020204020204" pitchFamily="34" charset="-122"/>
              </a:endParaRPr>
            </a:p>
            <a:p>
              <a:pPr algn="ctr" eaLnBrk="1" hangingPunct="1">
                <a:lnSpc>
                  <a:spcPct val="100000"/>
                </a:lnSpc>
                <a:spcBef>
                  <a:spcPct val="0"/>
                </a:spcBef>
                <a:buFontTx/>
                <a:buNone/>
              </a:pPr>
              <a:r>
                <a:rPr lang="en-US" altLang="zh-CN" b="1" dirty="0">
                  <a:solidFill>
                    <a:schemeClr val="bg1"/>
                  </a:solidFill>
                  <a:latin typeface="微软雅黑" panose="020B0503020204020204" pitchFamily="34" charset="-122"/>
                  <a:ea typeface="微软雅黑" panose="020B0503020204020204" pitchFamily="34" charset="-122"/>
                </a:rPr>
                <a:t>&amp;</a:t>
              </a:r>
              <a:endParaRPr lang="en-US" altLang="zh-CN" b="1" dirty="0">
                <a:solidFill>
                  <a:schemeClr val="bg1"/>
                </a:solidFill>
                <a:latin typeface="微软雅黑" panose="020B0503020204020204" pitchFamily="34" charset="-122"/>
                <a:ea typeface="微软雅黑" panose="020B0503020204020204" pitchFamily="34" charset="-122"/>
              </a:endParaRPr>
            </a:p>
            <a:p>
              <a:pPr algn="ctr" eaLnBrk="1" hangingPunct="1">
                <a:lnSpc>
                  <a:spcPct val="100000"/>
                </a:lnSpc>
                <a:spcBef>
                  <a:spcPct val="0"/>
                </a:spcBef>
                <a:buFontTx/>
                <a:buNone/>
              </a:pPr>
              <a:r>
                <a:rPr lang="zh-CN" altLang="en-US" b="1" dirty="0">
                  <a:solidFill>
                    <a:schemeClr val="bg1"/>
                  </a:solidFill>
                  <a:latin typeface="微软雅黑" panose="020B0503020204020204" pitchFamily="34" charset="-122"/>
                  <a:ea typeface="微软雅黑" panose="020B0503020204020204" pitchFamily="34" charset="-122"/>
                </a:rPr>
                <a:t>网店的交易额数据</a:t>
              </a:r>
              <a:endParaRPr lang="zh-CN" altLang="en-US" b="1" dirty="0">
                <a:solidFill>
                  <a:schemeClr val="bg1"/>
                </a:solidFill>
                <a:latin typeface="微软雅黑" panose="020B0503020204020204" pitchFamily="34" charset="-122"/>
                <a:ea typeface="微软雅黑" panose="020B0503020204020204" pitchFamily="34" charset="-122"/>
              </a:endParaRPr>
            </a:p>
            <a:p>
              <a:pPr algn="ctr" eaLnBrk="1" hangingPunct="1">
                <a:lnSpc>
                  <a:spcPct val="150000"/>
                </a:lnSpc>
                <a:spcBef>
                  <a:spcPct val="0"/>
                </a:spcBef>
                <a:buFontTx/>
                <a:buNone/>
              </a:pPr>
              <a:r>
                <a:rPr lang="zh-CN" altLang="en-US" sz="2400" b="1" dirty="0">
                  <a:solidFill>
                    <a:schemeClr val="bg1"/>
                  </a:solidFill>
                  <a:latin typeface="微软雅黑" panose="020B0503020204020204" pitchFamily="34" charset="-122"/>
                  <a:ea typeface="微软雅黑" panose="020B0503020204020204" pitchFamily="34" charset="-122"/>
                </a:rPr>
                <a:t>项目六 电子商务大数据运营</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01" name="椭圆 200"/>
          <p:cNvSpPr/>
          <p:nvPr/>
        </p:nvSpPr>
        <p:spPr>
          <a:xfrm>
            <a:off x="8102600" y="1300163"/>
            <a:ext cx="477838" cy="4778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2" name="椭圆 221"/>
          <p:cNvSpPr/>
          <p:nvPr/>
        </p:nvSpPr>
        <p:spPr>
          <a:xfrm>
            <a:off x="3444875" y="3463925"/>
            <a:ext cx="676275" cy="6778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500"/>
                                        <p:tgtEl>
                                          <p:spTgt spid="86"/>
                                        </p:tgtEl>
                                      </p:cBhvr>
                                    </p:animEffect>
                                    <p:anim calcmode="lin" valueType="num">
                                      <p:cBhvr>
                                        <p:cTn id="8" dur="500" fill="hold"/>
                                        <p:tgtEl>
                                          <p:spTgt spid="86"/>
                                        </p:tgtEl>
                                        <p:attrNameLst>
                                          <p:attrName>ppt_x</p:attrName>
                                        </p:attrNameLst>
                                      </p:cBhvr>
                                      <p:tavLst>
                                        <p:tav tm="0">
                                          <p:val>
                                            <p:strVal val="#ppt_x"/>
                                          </p:val>
                                        </p:tav>
                                        <p:tav tm="100000">
                                          <p:val>
                                            <p:strVal val="#ppt_x"/>
                                          </p:val>
                                        </p:tav>
                                      </p:tavLst>
                                    </p:anim>
                                    <p:anim calcmode="lin" valueType="num">
                                      <p:cBhvr>
                                        <p:cTn id="9" dur="500" fill="hold"/>
                                        <p:tgtEl>
                                          <p:spTgt spid="8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fade">
                                      <p:cBhvr>
                                        <p:cTn id="12" dur="500"/>
                                        <p:tgtEl>
                                          <p:spTgt spid="88"/>
                                        </p:tgtEl>
                                      </p:cBhvr>
                                    </p:animEffect>
                                    <p:anim calcmode="lin" valueType="num">
                                      <p:cBhvr>
                                        <p:cTn id="13" dur="500" fill="hold"/>
                                        <p:tgtEl>
                                          <p:spTgt spid="88"/>
                                        </p:tgtEl>
                                        <p:attrNameLst>
                                          <p:attrName>ppt_x</p:attrName>
                                        </p:attrNameLst>
                                      </p:cBhvr>
                                      <p:tavLst>
                                        <p:tav tm="0">
                                          <p:val>
                                            <p:strVal val="#ppt_x"/>
                                          </p:val>
                                        </p:tav>
                                        <p:tav tm="100000">
                                          <p:val>
                                            <p:strVal val="#ppt_x"/>
                                          </p:val>
                                        </p:tav>
                                      </p:tavLst>
                                    </p:anim>
                                    <p:anim calcmode="lin" valueType="num">
                                      <p:cBhvr>
                                        <p:cTn id="14" dur="500" fill="hold"/>
                                        <p:tgtEl>
                                          <p:spTgt spid="8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fade">
                                      <p:cBhvr>
                                        <p:cTn id="17" dur="500"/>
                                        <p:tgtEl>
                                          <p:spTgt spid="89"/>
                                        </p:tgtEl>
                                      </p:cBhvr>
                                    </p:animEffect>
                                    <p:anim calcmode="lin" valueType="num">
                                      <p:cBhvr>
                                        <p:cTn id="18" dur="500" fill="hold"/>
                                        <p:tgtEl>
                                          <p:spTgt spid="89"/>
                                        </p:tgtEl>
                                        <p:attrNameLst>
                                          <p:attrName>ppt_x</p:attrName>
                                        </p:attrNameLst>
                                      </p:cBhvr>
                                      <p:tavLst>
                                        <p:tav tm="0">
                                          <p:val>
                                            <p:strVal val="#ppt_x"/>
                                          </p:val>
                                        </p:tav>
                                        <p:tav tm="100000">
                                          <p:val>
                                            <p:strVal val="#ppt_x"/>
                                          </p:val>
                                        </p:tav>
                                      </p:tavLst>
                                    </p:anim>
                                    <p:anim calcmode="lin" valueType="num">
                                      <p:cBhvr>
                                        <p:cTn id="19" dur="500" fill="hold"/>
                                        <p:tgtEl>
                                          <p:spTgt spid="8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anim calcmode="lin" valueType="num">
                                      <p:cBhvr>
                                        <p:cTn id="23" dur="500" fill="hold"/>
                                        <p:tgtEl>
                                          <p:spTgt spid="90"/>
                                        </p:tgtEl>
                                        <p:attrNameLst>
                                          <p:attrName>ppt_x</p:attrName>
                                        </p:attrNameLst>
                                      </p:cBhvr>
                                      <p:tavLst>
                                        <p:tav tm="0">
                                          <p:val>
                                            <p:strVal val="#ppt_x"/>
                                          </p:val>
                                        </p:tav>
                                        <p:tav tm="100000">
                                          <p:val>
                                            <p:strVal val="#ppt_x"/>
                                          </p:val>
                                        </p:tav>
                                      </p:tavLst>
                                    </p:anim>
                                    <p:anim calcmode="lin" valueType="num">
                                      <p:cBhvr>
                                        <p:cTn id="24" dur="500" fill="hold"/>
                                        <p:tgtEl>
                                          <p:spTgt spid="9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fade">
                                      <p:cBhvr>
                                        <p:cTn id="27" dur="500"/>
                                        <p:tgtEl>
                                          <p:spTgt spid="91"/>
                                        </p:tgtEl>
                                      </p:cBhvr>
                                    </p:animEffect>
                                    <p:anim calcmode="lin" valueType="num">
                                      <p:cBhvr>
                                        <p:cTn id="28" dur="500" fill="hold"/>
                                        <p:tgtEl>
                                          <p:spTgt spid="91"/>
                                        </p:tgtEl>
                                        <p:attrNameLst>
                                          <p:attrName>ppt_x</p:attrName>
                                        </p:attrNameLst>
                                      </p:cBhvr>
                                      <p:tavLst>
                                        <p:tav tm="0">
                                          <p:val>
                                            <p:strVal val="#ppt_x"/>
                                          </p:val>
                                        </p:tav>
                                        <p:tav tm="100000">
                                          <p:val>
                                            <p:strVal val="#ppt_x"/>
                                          </p:val>
                                        </p:tav>
                                      </p:tavLst>
                                    </p:anim>
                                    <p:anim calcmode="lin" valueType="num">
                                      <p:cBhvr>
                                        <p:cTn id="29" dur="500" fill="hold"/>
                                        <p:tgtEl>
                                          <p:spTgt spid="9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2"/>
                                        </p:tgtEl>
                                        <p:attrNameLst>
                                          <p:attrName>style.visibility</p:attrName>
                                        </p:attrNameLst>
                                      </p:cBhvr>
                                      <p:to>
                                        <p:strVal val="visible"/>
                                      </p:to>
                                    </p:set>
                                    <p:animEffect transition="in" filter="fade">
                                      <p:cBhvr>
                                        <p:cTn id="32" dur="500"/>
                                        <p:tgtEl>
                                          <p:spTgt spid="92"/>
                                        </p:tgtEl>
                                      </p:cBhvr>
                                    </p:animEffect>
                                    <p:anim calcmode="lin" valueType="num">
                                      <p:cBhvr>
                                        <p:cTn id="33" dur="500" fill="hold"/>
                                        <p:tgtEl>
                                          <p:spTgt spid="92"/>
                                        </p:tgtEl>
                                        <p:attrNameLst>
                                          <p:attrName>ppt_x</p:attrName>
                                        </p:attrNameLst>
                                      </p:cBhvr>
                                      <p:tavLst>
                                        <p:tav tm="0">
                                          <p:val>
                                            <p:strVal val="#ppt_x"/>
                                          </p:val>
                                        </p:tav>
                                        <p:tav tm="100000">
                                          <p:val>
                                            <p:strVal val="#ppt_x"/>
                                          </p:val>
                                        </p:tav>
                                      </p:tavLst>
                                    </p:anim>
                                    <p:anim calcmode="lin" valueType="num">
                                      <p:cBhvr>
                                        <p:cTn id="34" dur="500" fill="hold"/>
                                        <p:tgtEl>
                                          <p:spTgt spid="9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fade">
                                      <p:cBhvr>
                                        <p:cTn id="37" dur="500"/>
                                        <p:tgtEl>
                                          <p:spTgt spid="93"/>
                                        </p:tgtEl>
                                      </p:cBhvr>
                                    </p:animEffect>
                                    <p:anim calcmode="lin" valueType="num">
                                      <p:cBhvr>
                                        <p:cTn id="38" dur="500" fill="hold"/>
                                        <p:tgtEl>
                                          <p:spTgt spid="93"/>
                                        </p:tgtEl>
                                        <p:attrNameLst>
                                          <p:attrName>ppt_x</p:attrName>
                                        </p:attrNameLst>
                                      </p:cBhvr>
                                      <p:tavLst>
                                        <p:tav tm="0">
                                          <p:val>
                                            <p:strVal val="#ppt_x"/>
                                          </p:val>
                                        </p:tav>
                                        <p:tav tm="100000">
                                          <p:val>
                                            <p:strVal val="#ppt_x"/>
                                          </p:val>
                                        </p:tav>
                                      </p:tavLst>
                                    </p:anim>
                                    <p:anim calcmode="lin" valueType="num">
                                      <p:cBhvr>
                                        <p:cTn id="39" dur="500" fill="hold"/>
                                        <p:tgtEl>
                                          <p:spTgt spid="9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4"/>
                                        </p:tgtEl>
                                        <p:attrNameLst>
                                          <p:attrName>style.visibility</p:attrName>
                                        </p:attrNameLst>
                                      </p:cBhvr>
                                      <p:to>
                                        <p:strVal val="visible"/>
                                      </p:to>
                                    </p:set>
                                    <p:animEffect transition="in" filter="fade">
                                      <p:cBhvr>
                                        <p:cTn id="42" dur="500"/>
                                        <p:tgtEl>
                                          <p:spTgt spid="94"/>
                                        </p:tgtEl>
                                      </p:cBhvr>
                                    </p:animEffect>
                                    <p:anim calcmode="lin" valueType="num">
                                      <p:cBhvr>
                                        <p:cTn id="43" dur="500" fill="hold"/>
                                        <p:tgtEl>
                                          <p:spTgt spid="94"/>
                                        </p:tgtEl>
                                        <p:attrNameLst>
                                          <p:attrName>ppt_x</p:attrName>
                                        </p:attrNameLst>
                                      </p:cBhvr>
                                      <p:tavLst>
                                        <p:tav tm="0">
                                          <p:val>
                                            <p:strVal val="#ppt_x"/>
                                          </p:val>
                                        </p:tav>
                                        <p:tav tm="100000">
                                          <p:val>
                                            <p:strVal val="#ppt_x"/>
                                          </p:val>
                                        </p:tav>
                                      </p:tavLst>
                                    </p:anim>
                                    <p:anim calcmode="lin" valueType="num">
                                      <p:cBhvr>
                                        <p:cTn id="44" dur="500" fill="hold"/>
                                        <p:tgtEl>
                                          <p:spTgt spid="9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
                                  </p:stCondLst>
                                  <p:childTnLst>
                                    <p:set>
                                      <p:cBhvr>
                                        <p:cTn id="46" dur="1" fill="hold">
                                          <p:stCondLst>
                                            <p:cond delay="0"/>
                                          </p:stCondLst>
                                        </p:cTn>
                                        <p:tgtEl>
                                          <p:spTgt spid="95"/>
                                        </p:tgtEl>
                                        <p:attrNameLst>
                                          <p:attrName>style.visibility</p:attrName>
                                        </p:attrNameLst>
                                      </p:cBhvr>
                                      <p:to>
                                        <p:strVal val="visible"/>
                                      </p:to>
                                    </p:set>
                                    <p:animEffect transition="in" filter="fade">
                                      <p:cBhvr>
                                        <p:cTn id="47" dur="500"/>
                                        <p:tgtEl>
                                          <p:spTgt spid="95"/>
                                        </p:tgtEl>
                                      </p:cBhvr>
                                    </p:animEffect>
                                    <p:anim calcmode="lin" valueType="num">
                                      <p:cBhvr>
                                        <p:cTn id="48" dur="500" fill="hold"/>
                                        <p:tgtEl>
                                          <p:spTgt spid="95"/>
                                        </p:tgtEl>
                                        <p:attrNameLst>
                                          <p:attrName>ppt_x</p:attrName>
                                        </p:attrNameLst>
                                      </p:cBhvr>
                                      <p:tavLst>
                                        <p:tav tm="0">
                                          <p:val>
                                            <p:strVal val="#ppt_x"/>
                                          </p:val>
                                        </p:tav>
                                        <p:tav tm="100000">
                                          <p:val>
                                            <p:strVal val="#ppt_x"/>
                                          </p:val>
                                        </p:tav>
                                      </p:tavLst>
                                    </p:anim>
                                    <p:anim calcmode="lin" valueType="num">
                                      <p:cBhvr>
                                        <p:cTn id="49" dur="500" fill="hold"/>
                                        <p:tgtEl>
                                          <p:spTgt spid="9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00"/>
                                  </p:stCondLst>
                                  <p:childTnLst>
                                    <p:set>
                                      <p:cBhvr>
                                        <p:cTn id="51" dur="1" fill="hold">
                                          <p:stCondLst>
                                            <p:cond delay="0"/>
                                          </p:stCondLst>
                                        </p:cTn>
                                        <p:tgtEl>
                                          <p:spTgt spid="96"/>
                                        </p:tgtEl>
                                        <p:attrNameLst>
                                          <p:attrName>style.visibility</p:attrName>
                                        </p:attrNameLst>
                                      </p:cBhvr>
                                      <p:to>
                                        <p:strVal val="visible"/>
                                      </p:to>
                                    </p:set>
                                    <p:animEffect transition="in" filter="fade">
                                      <p:cBhvr>
                                        <p:cTn id="52" dur="500"/>
                                        <p:tgtEl>
                                          <p:spTgt spid="96"/>
                                        </p:tgtEl>
                                      </p:cBhvr>
                                    </p:animEffect>
                                    <p:anim calcmode="lin" valueType="num">
                                      <p:cBhvr>
                                        <p:cTn id="53" dur="500" fill="hold"/>
                                        <p:tgtEl>
                                          <p:spTgt spid="96"/>
                                        </p:tgtEl>
                                        <p:attrNameLst>
                                          <p:attrName>ppt_x</p:attrName>
                                        </p:attrNameLst>
                                      </p:cBhvr>
                                      <p:tavLst>
                                        <p:tav tm="0">
                                          <p:val>
                                            <p:strVal val="#ppt_x"/>
                                          </p:val>
                                        </p:tav>
                                        <p:tav tm="100000">
                                          <p:val>
                                            <p:strVal val="#ppt_x"/>
                                          </p:val>
                                        </p:tav>
                                      </p:tavLst>
                                    </p:anim>
                                    <p:anim calcmode="lin" valueType="num">
                                      <p:cBhvr>
                                        <p:cTn id="54" dur="500" fill="hold"/>
                                        <p:tgtEl>
                                          <p:spTgt spid="9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00"/>
                                  </p:stCondLst>
                                  <p:childTnLst>
                                    <p:set>
                                      <p:cBhvr>
                                        <p:cTn id="56" dur="1" fill="hold">
                                          <p:stCondLst>
                                            <p:cond delay="0"/>
                                          </p:stCondLst>
                                        </p:cTn>
                                        <p:tgtEl>
                                          <p:spTgt spid="98"/>
                                        </p:tgtEl>
                                        <p:attrNameLst>
                                          <p:attrName>style.visibility</p:attrName>
                                        </p:attrNameLst>
                                      </p:cBhvr>
                                      <p:to>
                                        <p:strVal val="visible"/>
                                      </p:to>
                                    </p:set>
                                    <p:animEffect transition="in" filter="fade">
                                      <p:cBhvr>
                                        <p:cTn id="57" dur="500"/>
                                        <p:tgtEl>
                                          <p:spTgt spid="98"/>
                                        </p:tgtEl>
                                      </p:cBhvr>
                                    </p:animEffect>
                                    <p:anim calcmode="lin" valueType="num">
                                      <p:cBhvr>
                                        <p:cTn id="58" dur="500" fill="hold"/>
                                        <p:tgtEl>
                                          <p:spTgt spid="98"/>
                                        </p:tgtEl>
                                        <p:attrNameLst>
                                          <p:attrName>ppt_x</p:attrName>
                                        </p:attrNameLst>
                                      </p:cBhvr>
                                      <p:tavLst>
                                        <p:tav tm="0">
                                          <p:val>
                                            <p:strVal val="#ppt_x"/>
                                          </p:val>
                                        </p:tav>
                                        <p:tav tm="100000">
                                          <p:val>
                                            <p:strVal val="#ppt_x"/>
                                          </p:val>
                                        </p:tav>
                                      </p:tavLst>
                                    </p:anim>
                                    <p:anim calcmode="lin" valueType="num">
                                      <p:cBhvr>
                                        <p:cTn id="59" dur="500" fill="hold"/>
                                        <p:tgtEl>
                                          <p:spTgt spid="9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00"/>
                                  </p:stCondLst>
                                  <p:childTnLst>
                                    <p:set>
                                      <p:cBhvr>
                                        <p:cTn id="61" dur="1" fill="hold">
                                          <p:stCondLst>
                                            <p:cond delay="0"/>
                                          </p:stCondLst>
                                        </p:cTn>
                                        <p:tgtEl>
                                          <p:spTgt spid="99"/>
                                        </p:tgtEl>
                                        <p:attrNameLst>
                                          <p:attrName>style.visibility</p:attrName>
                                        </p:attrNameLst>
                                      </p:cBhvr>
                                      <p:to>
                                        <p:strVal val="visible"/>
                                      </p:to>
                                    </p:set>
                                    <p:animEffect transition="in" filter="fade">
                                      <p:cBhvr>
                                        <p:cTn id="62" dur="500"/>
                                        <p:tgtEl>
                                          <p:spTgt spid="99"/>
                                        </p:tgtEl>
                                      </p:cBhvr>
                                    </p:animEffect>
                                    <p:anim calcmode="lin" valueType="num">
                                      <p:cBhvr>
                                        <p:cTn id="63" dur="500" fill="hold"/>
                                        <p:tgtEl>
                                          <p:spTgt spid="99"/>
                                        </p:tgtEl>
                                        <p:attrNameLst>
                                          <p:attrName>ppt_x</p:attrName>
                                        </p:attrNameLst>
                                      </p:cBhvr>
                                      <p:tavLst>
                                        <p:tav tm="0">
                                          <p:val>
                                            <p:strVal val="#ppt_x"/>
                                          </p:val>
                                        </p:tav>
                                        <p:tav tm="100000">
                                          <p:val>
                                            <p:strVal val="#ppt_x"/>
                                          </p:val>
                                        </p:tav>
                                      </p:tavLst>
                                    </p:anim>
                                    <p:anim calcmode="lin" valueType="num">
                                      <p:cBhvr>
                                        <p:cTn id="64" dur="500" fill="hold"/>
                                        <p:tgtEl>
                                          <p:spTgt spid="9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100"/>
                                  </p:stCondLst>
                                  <p:childTnLst>
                                    <p:set>
                                      <p:cBhvr>
                                        <p:cTn id="66" dur="1" fill="hold">
                                          <p:stCondLst>
                                            <p:cond delay="0"/>
                                          </p:stCondLst>
                                        </p:cTn>
                                        <p:tgtEl>
                                          <p:spTgt spid="100"/>
                                        </p:tgtEl>
                                        <p:attrNameLst>
                                          <p:attrName>style.visibility</p:attrName>
                                        </p:attrNameLst>
                                      </p:cBhvr>
                                      <p:to>
                                        <p:strVal val="visible"/>
                                      </p:to>
                                    </p:set>
                                    <p:animEffect transition="in" filter="fade">
                                      <p:cBhvr>
                                        <p:cTn id="67" dur="500"/>
                                        <p:tgtEl>
                                          <p:spTgt spid="100"/>
                                        </p:tgtEl>
                                      </p:cBhvr>
                                    </p:animEffect>
                                    <p:anim calcmode="lin" valueType="num">
                                      <p:cBhvr>
                                        <p:cTn id="68" dur="500" fill="hold"/>
                                        <p:tgtEl>
                                          <p:spTgt spid="100"/>
                                        </p:tgtEl>
                                        <p:attrNameLst>
                                          <p:attrName>ppt_x</p:attrName>
                                        </p:attrNameLst>
                                      </p:cBhvr>
                                      <p:tavLst>
                                        <p:tav tm="0">
                                          <p:val>
                                            <p:strVal val="#ppt_x"/>
                                          </p:val>
                                        </p:tav>
                                        <p:tav tm="100000">
                                          <p:val>
                                            <p:strVal val="#ppt_x"/>
                                          </p:val>
                                        </p:tav>
                                      </p:tavLst>
                                    </p:anim>
                                    <p:anim calcmode="lin" valueType="num">
                                      <p:cBhvr>
                                        <p:cTn id="69" dur="500" fill="hold"/>
                                        <p:tgtEl>
                                          <p:spTgt spid="10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100"/>
                                  </p:stCondLst>
                                  <p:childTnLst>
                                    <p:set>
                                      <p:cBhvr>
                                        <p:cTn id="71" dur="1" fill="hold">
                                          <p:stCondLst>
                                            <p:cond delay="0"/>
                                          </p:stCondLst>
                                        </p:cTn>
                                        <p:tgtEl>
                                          <p:spTgt spid="101"/>
                                        </p:tgtEl>
                                        <p:attrNameLst>
                                          <p:attrName>style.visibility</p:attrName>
                                        </p:attrNameLst>
                                      </p:cBhvr>
                                      <p:to>
                                        <p:strVal val="visible"/>
                                      </p:to>
                                    </p:set>
                                    <p:animEffect transition="in" filter="fade">
                                      <p:cBhvr>
                                        <p:cTn id="72" dur="500"/>
                                        <p:tgtEl>
                                          <p:spTgt spid="101"/>
                                        </p:tgtEl>
                                      </p:cBhvr>
                                    </p:animEffect>
                                    <p:anim calcmode="lin" valueType="num">
                                      <p:cBhvr>
                                        <p:cTn id="73" dur="500" fill="hold"/>
                                        <p:tgtEl>
                                          <p:spTgt spid="101"/>
                                        </p:tgtEl>
                                        <p:attrNameLst>
                                          <p:attrName>ppt_x</p:attrName>
                                        </p:attrNameLst>
                                      </p:cBhvr>
                                      <p:tavLst>
                                        <p:tav tm="0">
                                          <p:val>
                                            <p:strVal val="#ppt_x"/>
                                          </p:val>
                                        </p:tav>
                                        <p:tav tm="100000">
                                          <p:val>
                                            <p:strVal val="#ppt_x"/>
                                          </p:val>
                                        </p:tav>
                                      </p:tavLst>
                                    </p:anim>
                                    <p:anim calcmode="lin" valueType="num">
                                      <p:cBhvr>
                                        <p:cTn id="74" dur="500" fill="hold"/>
                                        <p:tgtEl>
                                          <p:spTgt spid="10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100"/>
                                  </p:stCondLst>
                                  <p:childTnLst>
                                    <p:set>
                                      <p:cBhvr>
                                        <p:cTn id="76" dur="1" fill="hold">
                                          <p:stCondLst>
                                            <p:cond delay="0"/>
                                          </p:stCondLst>
                                        </p:cTn>
                                        <p:tgtEl>
                                          <p:spTgt spid="102"/>
                                        </p:tgtEl>
                                        <p:attrNameLst>
                                          <p:attrName>style.visibility</p:attrName>
                                        </p:attrNameLst>
                                      </p:cBhvr>
                                      <p:to>
                                        <p:strVal val="visible"/>
                                      </p:to>
                                    </p:set>
                                    <p:animEffect transition="in" filter="fade">
                                      <p:cBhvr>
                                        <p:cTn id="77" dur="500"/>
                                        <p:tgtEl>
                                          <p:spTgt spid="102"/>
                                        </p:tgtEl>
                                      </p:cBhvr>
                                    </p:animEffect>
                                    <p:anim calcmode="lin" valueType="num">
                                      <p:cBhvr>
                                        <p:cTn id="78" dur="500" fill="hold"/>
                                        <p:tgtEl>
                                          <p:spTgt spid="102"/>
                                        </p:tgtEl>
                                        <p:attrNameLst>
                                          <p:attrName>ppt_x</p:attrName>
                                        </p:attrNameLst>
                                      </p:cBhvr>
                                      <p:tavLst>
                                        <p:tav tm="0">
                                          <p:val>
                                            <p:strVal val="#ppt_x"/>
                                          </p:val>
                                        </p:tav>
                                        <p:tav tm="100000">
                                          <p:val>
                                            <p:strVal val="#ppt_x"/>
                                          </p:val>
                                        </p:tav>
                                      </p:tavLst>
                                    </p:anim>
                                    <p:anim calcmode="lin" valueType="num">
                                      <p:cBhvr>
                                        <p:cTn id="79" dur="500" fill="hold"/>
                                        <p:tgtEl>
                                          <p:spTgt spid="10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400"/>
                                  </p:stCondLst>
                                  <p:childTnLst>
                                    <p:set>
                                      <p:cBhvr>
                                        <p:cTn id="81" dur="1" fill="hold">
                                          <p:stCondLst>
                                            <p:cond delay="0"/>
                                          </p:stCondLst>
                                        </p:cTn>
                                        <p:tgtEl>
                                          <p:spTgt spid="103"/>
                                        </p:tgtEl>
                                        <p:attrNameLst>
                                          <p:attrName>style.visibility</p:attrName>
                                        </p:attrNameLst>
                                      </p:cBhvr>
                                      <p:to>
                                        <p:strVal val="visible"/>
                                      </p:to>
                                    </p:set>
                                    <p:animEffect transition="in" filter="fade">
                                      <p:cBhvr>
                                        <p:cTn id="82" dur="500"/>
                                        <p:tgtEl>
                                          <p:spTgt spid="103"/>
                                        </p:tgtEl>
                                      </p:cBhvr>
                                    </p:animEffect>
                                    <p:anim calcmode="lin" valueType="num">
                                      <p:cBhvr>
                                        <p:cTn id="83" dur="500" fill="hold"/>
                                        <p:tgtEl>
                                          <p:spTgt spid="103"/>
                                        </p:tgtEl>
                                        <p:attrNameLst>
                                          <p:attrName>ppt_x</p:attrName>
                                        </p:attrNameLst>
                                      </p:cBhvr>
                                      <p:tavLst>
                                        <p:tav tm="0">
                                          <p:val>
                                            <p:strVal val="#ppt_x"/>
                                          </p:val>
                                        </p:tav>
                                        <p:tav tm="100000">
                                          <p:val>
                                            <p:strVal val="#ppt_x"/>
                                          </p:val>
                                        </p:tav>
                                      </p:tavLst>
                                    </p:anim>
                                    <p:anim calcmode="lin" valueType="num">
                                      <p:cBhvr>
                                        <p:cTn id="84" dur="500" fill="hold"/>
                                        <p:tgtEl>
                                          <p:spTgt spid="10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400"/>
                                  </p:stCondLst>
                                  <p:childTnLst>
                                    <p:set>
                                      <p:cBhvr>
                                        <p:cTn id="86" dur="1" fill="hold">
                                          <p:stCondLst>
                                            <p:cond delay="0"/>
                                          </p:stCondLst>
                                        </p:cTn>
                                        <p:tgtEl>
                                          <p:spTgt spid="104"/>
                                        </p:tgtEl>
                                        <p:attrNameLst>
                                          <p:attrName>style.visibility</p:attrName>
                                        </p:attrNameLst>
                                      </p:cBhvr>
                                      <p:to>
                                        <p:strVal val="visible"/>
                                      </p:to>
                                    </p:set>
                                    <p:animEffect transition="in" filter="fade">
                                      <p:cBhvr>
                                        <p:cTn id="87" dur="500"/>
                                        <p:tgtEl>
                                          <p:spTgt spid="104"/>
                                        </p:tgtEl>
                                      </p:cBhvr>
                                    </p:animEffect>
                                    <p:anim calcmode="lin" valueType="num">
                                      <p:cBhvr>
                                        <p:cTn id="88" dur="500" fill="hold"/>
                                        <p:tgtEl>
                                          <p:spTgt spid="104"/>
                                        </p:tgtEl>
                                        <p:attrNameLst>
                                          <p:attrName>ppt_x</p:attrName>
                                        </p:attrNameLst>
                                      </p:cBhvr>
                                      <p:tavLst>
                                        <p:tav tm="0">
                                          <p:val>
                                            <p:strVal val="#ppt_x"/>
                                          </p:val>
                                        </p:tav>
                                        <p:tav tm="100000">
                                          <p:val>
                                            <p:strVal val="#ppt_x"/>
                                          </p:val>
                                        </p:tav>
                                      </p:tavLst>
                                    </p:anim>
                                    <p:anim calcmode="lin" valueType="num">
                                      <p:cBhvr>
                                        <p:cTn id="89" dur="500" fill="hold"/>
                                        <p:tgtEl>
                                          <p:spTgt spid="104"/>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00"/>
                                  </p:stCondLst>
                                  <p:childTnLst>
                                    <p:set>
                                      <p:cBhvr>
                                        <p:cTn id="91" dur="1" fill="hold">
                                          <p:stCondLst>
                                            <p:cond delay="0"/>
                                          </p:stCondLst>
                                        </p:cTn>
                                        <p:tgtEl>
                                          <p:spTgt spid="105"/>
                                        </p:tgtEl>
                                        <p:attrNameLst>
                                          <p:attrName>style.visibility</p:attrName>
                                        </p:attrNameLst>
                                      </p:cBhvr>
                                      <p:to>
                                        <p:strVal val="visible"/>
                                      </p:to>
                                    </p:set>
                                    <p:animEffect transition="in" filter="fade">
                                      <p:cBhvr>
                                        <p:cTn id="92" dur="500"/>
                                        <p:tgtEl>
                                          <p:spTgt spid="105"/>
                                        </p:tgtEl>
                                      </p:cBhvr>
                                    </p:animEffect>
                                    <p:anim calcmode="lin" valueType="num">
                                      <p:cBhvr>
                                        <p:cTn id="93" dur="500" fill="hold"/>
                                        <p:tgtEl>
                                          <p:spTgt spid="105"/>
                                        </p:tgtEl>
                                        <p:attrNameLst>
                                          <p:attrName>ppt_x</p:attrName>
                                        </p:attrNameLst>
                                      </p:cBhvr>
                                      <p:tavLst>
                                        <p:tav tm="0">
                                          <p:val>
                                            <p:strVal val="#ppt_x"/>
                                          </p:val>
                                        </p:tav>
                                        <p:tav tm="100000">
                                          <p:val>
                                            <p:strVal val="#ppt_x"/>
                                          </p:val>
                                        </p:tav>
                                      </p:tavLst>
                                    </p:anim>
                                    <p:anim calcmode="lin" valueType="num">
                                      <p:cBhvr>
                                        <p:cTn id="94" dur="500" fill="hold"/>
                                        <p:tgtEl>
                                          <p:spTgt spid="105"/>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400"/>
                                  </p:stCondLst>
                                  <p:childTnLst>
                                    <p:set>
                                      <p:cBhvr>
                                        <p:cTn id="96" dur="1" fill="hold">
                                          <p:stCondLst>
                                            <p:cond delay="0"/>
                                          </p:stCondLst>
                                        </p:cTn>
                                        <p:tgtEl>
                                          <p:spTgt spid="106"/>
                                        </p:tgtEl>
                                        <p:attrNameLst>
                                          <p:attrName>style.visibility</p:attrName>
                                        </p:attrNameLst>
                                      </p:cBhvr>
                                      <p:to>
                                        <p:strVal val="visible"/>
                                      </p:to>
                                    </p:set>
                                    <p:animEffect transition="in" filter="fade">
                                      <p:cBhvr>
                                        <p:cTn id="97" dur="500"/>
                                        <p:tgtEl>
                                          <p:spTgt spid="106"/>
                                        </p:tgtEl>
                                      </p:cBhvr>
                                    </p:animEffect>
                                    <p:anim calcmode="lin" valueType="num">
                                      <p:cBhvr>
                                        <p:cTn id="98" dur="500" fill="hold"/>
                                        <p:tgtEl>
                                          <p:spTgt spid="106"/>
                                        </p:tgtEl>
                                        <p:attrNameLst>
                                          <p:attrName>ppt_x</p:attrName>
                                        </p:attrNameLst>
                                      </p:cBhvr>
                                      <p:tavLst>
                                        <p:tav tm="0">
                                          <p:val>
                                            <p:strVal val="#ppt_x"/>
                                          </p:val>
                                        </p:tav>
                                        <p:tav tm="100000">
                                          <p:val>
                                            <p:strVal val="#ppt_x"/>
                                          </p:val>
                                        </p:tav>
                                      </p:tavLst>
                                    </p:anim>
                                    <p:anim calcmode="lin" valueType="num">
                                      <p:cBhvr>
                                        <p:cTn id="99" dur="500" fill="hold"/>
                                        <p:tgtEl>
                                          <p:spTgt spid="106"/>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400"/>
                                  </p:stCondLst>
                                  <p:childTnLst>
                                    <p:set>
                                      <p:cBhvr>
                                        <p:cTn id="101" dur="1" fill="hold">
                                          <p:stCondLst>
                                            <p:cond delay="0"/>
                                          </p:stCondLst>
                                        </p:cTn>
                                        <p:tgtEl>
                                          <p:spTgt spid="107"/>
                                        </p:tgtEl>
                                        <p:attrNameLst>
                                          <p:attrName>style.visibility</p:attrName>
                                        </p:attrNameLst>
                                      </p:cBhvr>
                                      <p:to>
                                        <p:strVal val="visible"/>
                                      </p:to>
                                    </p:set>
                                    <p:animEffect transition="in" filter="fade">
                                      <p:cBhvr>
                                        <p:cTn id="102" dur="500"/>
                                        <p:tgtEl>
                                          <p:spTgt spid="107"/>
                                        </p:tgtEl>
                                      </p:cBhvr>
                                    </p:animEffect>
                                    <p:anim calcmode="lin" valueType="num">
                                      <p:cBhvr>
                                        <p:cTn id="103" dur="500" fill="hold"/>
                                        <p:tgtEl>
                                          <p:spTgt spid="107"/>
                                        </p:tgtEl>
                                        <p:attrNameLst>
                                          <p:attrName>ppt_x</p:attrName>
                                        </p:attrNameLst>
                                      </p:cBhvr>
                                      <p:tavLst>
                                        <p:tav tm="0">
                                          <p:val>
                                            <p:strVal val="#ppt_x"/>
                                          </p:val>
                                        </p:tav>
                                        <p:tav tm="100000">
                                          <p:val>
                                            <p:strVal val="#ppt_x"/>
                                          </p:val>
                                        </p:tav>
                                      </p:tavLst>
                                    </p:anim>
                                    <p:anim calcmode="lin" valueType="num">
                                      <p:cBhvr>
                                        <p:cTn id="104" dur="500" fill="hold"/>
                                        <p:tgtEl>
                                          <p:spTgt spid="107"/>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300"/>
                                  </p:stCondLst>
                                  <p:childTnLst>
                                    <p:set>
                                      <p:cBhvr>
                                        <p:cTn id="106" dur="1" fill="hold">
                                          <p:stCondLst>
                                            <p:cond delay="0"/>
                                          </p:stCondLst>
                                        </p:cTn>
                                        <p:tgtEl>
                                          <p:spTgt spid="108"/>
                                        </p:tgtEl>
                                        <p:attrNameLst>
                                          <p:attrName>style.visibility</p:attrName>
                                        </p:attrNameLst>
                                      </p:cBhvr>
                                      <p:to>
                                        <p:strVal val="visible"/>
                                      </p:to>
                                    </p:set>
                                    <p:animEffect transition="in" filter="fade">
                                      <p:cBhvr>
                                        <p:cTn id="107" dur="500"/>
                                        <p:tgtEl>
                                          <p:spTgt spid="108"/>
                                        </p:tgtEl>
                                      </p:cBhvr>
                                    </p:animEffect>
                                    <p:anim calcmode="lin" valueType="num">
                                      <p:cBhvr>
                                        <p:cTn id="108" dur="500" fill="hold"/>
                                        <p:tgtEl>
                                          <p:spTgt spid="108"/>
                                        </p:tgtEl>
                                        <p:attrNameLst>
                                          <p:attrName>ppt_x</p:attrName>
                                        </p:attrNameLst>
                                      </p:cBhvr>
                                      <p:tavLst>
                                        <p:tav tm="0">
                                          <p:val>
                                            <p:strVal val="#ppt_x"/>
                                          </p:val>
                                        </p:tav>
                                        <p:tav tm="100000">
                                          <p:val>
                                            <p:strVal val="#ppt_x"/>
                                          </p:val>
                                        </p:tav>
                                      </p:tavLst>
                                    </p:anim>
                                    <p:anim calcmode="lin" valueType="num">
                                      <p:cBhvr>
                                        <p:cTn id="109" dur="500" fill="hold"/>
                                        <p:tgtEl>
                                          <p:spTgt spid="108"/>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300"/>
                                  </p:stCondLst>
                                  <p:childTnLst>
                                    <p:set>
                                      <p:cBhvr>
                                        <p:cTn id="111" dur="1" fill="hold">
                                          <p:stCondLst>
                                            <p:cond delay="0"/>
                                          </p:stCondLst>
                                        </p:cTn>
                                        <p:tgtEl>
                                          <p:spTgt spid="109"/>
                                        </p:tgtEl>
                                        <p:attrNameLst>
                                          <p:attrName>style.visibility</p:attrName>
                                        </p:attrNameLst>
                                      </p:cBhvr>
                                      <p:to>
                                        <p:strVal val="visible"/>
                                      </p:to>
                                    </p:set>
                                    <p:animEffect transition="in" filter="fade">
                                      <p:cBhvr>
                                        <p:cTn id="112" dur="500"/>
                                        <p:tgtEl>
                                          <p:spTgt spid="109"/>
                                        </p:tgtEl>
                                      </p:cBhvr>
                                    </p:animEffect>
                                    <p:anim calcmode="lin" valueType="num">
                                      <p:cBhvr>
                                        <p:cTn id="113" dur="500" fill="hold"/>
                                        <p:tgtEl>
                                          <p:spTgt spid="109"/>
                                        </p:tgtEl>
                                        <p:attrNameLst>
                                          <p:attrName>ppt_x</p:attrName>
                                        </p:attrNameLst>
                                      </p:cBhvr>
                                      <p:tavLst>
                                        <p:tav tm="0">
                                          <p:val>
                                            <p:strVal val="#ppt_x"/>
                                          </p:val>
                                        </p:tav>
                                        <p:tav tm="100000">
                                          <p:val>
                                            <p:strVal val="#ppt_x"/>
                                          </p:val>
                                        </p:tav>
                                      </p:tavLst>
                                    </p:anim>
                                    <p:anim calcmode="lin" valueType="num">
                                      <p:cBhvr>
                                        <p:cTn id="114" dur="500" fill="hold"/>
                                        <p:tgtEl>
                                          <p:spTgt spid="109"/>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300"/>
                                  </p:stCondLst>
                                  <p:childTnLst>
                                    <p:set>
                                      <p:cBhvr>
                                        <p:cTn id="116" dur="1" fill="hold">
                                          <p:stCondLst>
                                            <p:cond delay="0"/>
                                          </p:stCondLst>
                                        </p:cTn>
                                        <p:tgtEl>
                                          <p:spTgt spid="110"/>
                                        </p:tgtEl>
                                        <p:attrNameLst>
                                          <p:attrName>style.visibility</p:attrName>
                                        </p:attrNameLst>
                                      </p:cBhvr>
                                      <p:to>
                                        <p:strVal val="visible"/>
                                      </p:to>
                                    </p:set>
                                    <p:animEffect transition="in" filter="fade">
                                      <p:cBhvr>
                                        <p:cTn id="117" dur="500"/>
                                        <p:tgtEl>
                                          <p:spTgt spid="110"/>
                                        </p:tgtEl>
                                      </p:cBhvr>
                                    </p:animEffect>
                                    <p:anim calcmode="lin" valueType="num">
                                      <p:cBhvr>
                                        <p:cTn id="118" dur="500" fill="hold"/>
                                        <p:tgtEl>
                                          <p:spTgt spid="110"/>
                                        </p:tgtEl>
                                        <p:attrNameLst>
                                          <p:attrName>ppt_x</p:attrName>
                                        </p:attrNameLst>
                                      </p:cBhvr>
                                      <p:tavLst>
                                        <p:tav tm="0">
                                          <p:val>
                                            <p:strVal val="#ppt_x"/>
                                          </p:val>
                                        </p:tav>
                                        <p:tav tm="100000">
                                          <p:val>
                                            <p:strVal val="#ppt_x"/>
                                          </p:val>
                                        </p:tav>
                                      </p:tavLst>
                                    </p:anim>
                                    <p:anim calcmode="lin" valueType="num">
                                      <p:cBhvr>
                                        <p:cTn id="119" dur="500" fill="hold"/>
                                        <p:tgtEl>
                                          <p:spTgt spid="110"/>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300"/>
                                  </p:stCondLst>
                                  <p:childTnLst>
                                    <p:set>
                                      <p:cBhvr>
                                        <p:cTn id="121" dur="1" fill="hold">
                                          <p:stCondLst>
                                            <p:cond delay="0"/>
                                          </p:stCondLst>
                                        </p:cTn>
                                        <p:tgtEl>
                                          <p:spTgt spid="111"/>
                                        </p:tgtEl>
                                        <p:attrNameLst>
                                          <p:attrName>style.visibility</p:attrName>
                                        </p:attrNameLst>
                                      </p:cBhvr>
                                      <p:to>
                                        <p:strVal val="visible"/>
                                      </p:to>
                                    </p:set>
                                    <p:animEffect transition="in" filter="fade">
                                      <p:cBhvr>
                                        <p:cTn id="122" dur="500"/>
                                        <p:tgtEl>
                                          <p:spTgt spid="111"/>
                                        </p:tgtEl>
                                      </p:cBhvr>
                                    </p:animEffect>
                                    <p:anim calcmode="lin" valueType="num">
                                      <p:cBhvr>
                                        <p:cTn id="123" dur="500" fill="hold"/>
                                        <p:tgtEl>
                                          <p:spTgt spid="111"/>
                                        </p:tgtEl>
                                        <p:attrNameLst>
                                          <p:attrName>ppt_x</p:attrName>
                                        </p:attrNameLst>
                                      </p:cBhvr>
                                      <p:tavLst>
                                        <p:tav tm="0">
                                          <p:val>
                                            <p:strVal val="#ppt_x"/>
                                          </p:val>
                                        </p:tav>
                                        <p:tav tm="100000">
                                          <p:val>
                                            <p:strVal val="#ppt_x"/>
                                          </p:val>
                                        </p:tav>
                                      </p:tavLst>
                                    </p:anim>
                                    <p:anim calcmode="lin" valueType="num">
                                      <p:cBhvr>
                                        <p:cTn id="124" dur="500" fill="hold"/>
                                        <p:tgtEl>
                                          <p:spTgt spid="111"/>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300"/>
                                  </p:stCondLst>
                                  <p:childTnLst>
                                    <p:set>
                                      <p:cBhvr>
                                        <p:cTn id="126" dur="1" fill="hold">
                                          <p:stCondLst>
                                            <p:cond delay="0"/>
                                          </p:stCondLst>
                                        </p:cTn>
                                        <p:tgtEl>
                                          <p:spTgt spid="112"/>
                                        </p:tgtEl>
                                        <p:attrNameLst>
                                          <p:attrName>style.visibility</p:attrName>
                                        </p:attrNameLst>
                                      </p:cBhvr>
                                      <p:to>
                                        <p:strVal val="visible"/>
                                      </p:to>
                                    </p:set>
                                    <p:animEffect transition="in" filter="fade">
                                      <p:cBhvr>
                                        <p:cTn id="127" dur="500"/>
                                        <p:tgtEl>
                                          <p:spTgt spid="112"/>
                                        </p:tgtEl>
                                      </p:cBhvr>
                                    </p:animEffect>
                                    <p:anim calcmode="lin" valueType="num">
                                      <p:cBhvr>
                                        <p:cTn id="128" dur="500" fill="hold"/>
                                        <p:tgtEl>
                                          <p:spTgt spid="112"/>
                                        </p:tgtEl>
                                        <p:attrNameLst>
                                          <p:attrName>ppt_x</p:attrName>
                                        </p:attrNameLst>
                                      </p:cBhvr>
                                      <p:tavLst>
                                        <p:tav tm="0">
                                          <p:val>
                                            <p:strVal val="#ppt_x"/>
                                          </p:val>
                                        </p:tav>
                                        <p:tav tm="100000">
                                          <p:val>
                                            <p:strVal val="#ppt_x"/>
                                          </p:val>
                                        </p:tav>
                                      </p:tavLst>
                                    </p:anim>
                                    <p:anim calcmode="lin" valueType="num">
                                      <p:cBhvr>
                                        <p:cTn id="129" dur="500" fill="hold"/>
                                        <p:tgtEl>
                                          <p:spTgt spid="112"/>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300"/>
                                  </p:stCondLst>
                                  <p:childTnLst>
                                    <p:set>
                                      <p:cBhvr>
                                        <p:cTn id="131" dur="1" fill="hold">
                                          <p:stCondLst>
                                            <p:cond delay="0"/>
                                          </p:stCondLst>
                                        </p:cTn>
                                        <p:tgtEl>
                                          <p:spTgt spid="113"/>
                                        </p:tgtEl>
                                        <p:attrNameLst>
                                          <p:attrName>style.visibility</p:attrName>
                                        </p:attrNameLst>
                                      </p:cBhvr>
                                      <p:to>
                                        <p:strVal val="visible"/>
                                      </p:to>
                                    </p:set>
                                    <p:animEffect transition="in" filter="fade">
                                      <p:cBhvr>
                                        <p:cTn id="132" dur="500"/>
                                        <p:tgtEl>
                                          <p:spTgt spid="113"/>
                                        </p:tgtEl>
                                      </p:cBhvr>
                                    </p:animEffect>
                                    <p:anim calcmode="lin" valueType="num">
                                      <p:cBhvr>
                                        <p:cTn id="133" dur="500" fill="hold"/>
                                        <p:tgtEl>
                                          <p:spTgt spid="113"/>
                                        </p:tgtEl>
                                        <p:attrNameLst>
                                          <p:attrName>ppt_x</p:attrName>
                                        </p:attrNameLst>
                                      </p:cBhvr>
                                      <p:tavLst>
                                        <p:tav tm="0">
                                          <p:val>
                                            <p:strVal val="#ppt_x"/>
                                          </p:val>
                                        </p:tav>
                                        <p:tav tm="100000">
                                          <p:val>
                                            <p:strVal val="#ppt_x"/>
                                          </p:val>
                                        </p:tav>
                                      </p:tavLst>
                                    </p:anim>
                                    <p:anim calcmode="lin" valueType="num">
                                      <p:cBhvr>
                                        <p:cTn id="134" dur="500" fill="hold"/>
                                        <p:tgtEl>
                                          <p:spTgt spid="113"/>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300"/>
                                  </p:stCondLst>
                                  <p:childTnLst>
                                    <p:set>
                                      <p:cBhvr>
                                        <p:cTn id="136" dur="1" fill="hold">
                                          <p:stCondLst>
                                            <p:cond delay="0"/>
                                          </p:stCondLst>
                                        </p:cTn>
                                        <p:tgtEl>
                                          <p:spTgt spid="115"/>
                                        </p:tgtEl>
                                        <p:attrNameLst>
                                          <p:attrName>style.visibility</p:attrName>
                                        </p:attrNameLst>
                                      </p:cBhvr>
                                      <p:to>
                                        <p:strVal val="visible"/>
                                      </p:to>
                                    </p:set>
                                    <p:animEffect transition="in" filter="fade">
                                      <p:cBhvr>
                                        <p:cTn id="137" dur="500"/>
                                        <p:tgtEl>
                                          <p:spTgt spid="115"/>
                                        </p:tgtEl>
                                      </p:cBhvr>
                                    </p:animEffect>
                                    <p:anim calcmode="lin" valueType="num">
                                      <p:cBhvr>
                                        <p:cTn id="138" dur="500" fill="hold"/>
                                        <p:tgtEl>
                                          <p:spTgt spid="115"/>
                                        </p:tgtEl>
                                        <p:attrNameLst>
                                          <p:attrName>ppt_x</p:attrName>
                                        </p:attrNameLst>
                                      </p:cBhvr>
                                      <p:tavLst>
                                        <p:tav tm="0">
                                          <p:val>
                                            <p:strVal val="#ppt_x"/>
                                          </p:val>
                                        </p:tav>
                                        <p:tav tm="100000">
                                          <p:val>
                                            <p:strVal val="#ppt_x"/>
                                          </p:val>
                                        </p:tav>
                                      </p:tavLst>
                                    </p:anim>
                                    <p:anim calcmode="lin" valueType="num">
                                      <p:cBhvr>
                                        <p:cTn id="139" dur="500" fill="hold"/>
                                        <p:tgtEl>
                                          <p:spTgt spid="115"/>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600"/>
                                  </p:stCondLst>
                                  <p:childTnLst>
                                    <p:set>
                                      <p:cBhvr>
                                        <p:cTn id="141" dur="1" fill="hold">
                                          <p:stCondLst>
                                            <p:cond delay="0"/>
                                          </p:stCondLst>
                                        </p:cTn>
                                        <p:tgtEl>
                                          <p:spTgt spid="117"/>
                                        </p:tgtEl>
                                        <p:attrNameLst>
                                          <p:attrName>style.visibility</p:attrName>
                                        </p:attrNameLst>
                                      </p:cBhvr>
                                      <p:to>
                                        <p:strVal val="visible"/>
                                      </p:to>
                                    </p:set>
                                    <p:animEffect transition="in" filter="fade">
                                      <p:cBhvr>
                                        <p:cTn id="142" dur="500"/>
                                        <p:tgtEl>
                                          <p:spTgt spid="117"/>
                                        </p:tgtEl>
                                      </p:cBhvr>
                                    </p:animEffect>
                                    <p:anim calcmode="lin" valueType="num">
                                      <p:cBhvr>
                                        <p:cTn id="143" dur="500" fill="hold"/>
                                        <p:tgtEl>
                                          <p:spTgt spid="117"/>
                                        </p:tgtEl>
                                        <p:attrNameLst>
                                          <p:attrName>ppt_x</p:attrName>
                                        </p:attrNameLst>
                                      </p:cBhvr>
                                      <p:tavLst>
                                        <p:tav tm="0">
                                          <p:val>
                                            <p:strVal val="#ppt_x"/>
                                          </p:val>
                                        </p:tav>
                                        <p:tav tm="100000">
                                          <p:val>
                                            <p:strVal val="#ppt_x"/>
                                          </p:val>
                                        </p:tav>
                                      </p:tavLst>
                                    </p:anim>
                                    <p:anim calcmode="lin" valueType="num">
                                      <p:cBhvr>
                                        <p:cTn id="144" dur="500" fill="hold"/>
                                        <p:tgtEl>
                                          <p:spTgt spid="117"/>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600"/>
                                  </p:stCondLst>
                                  <p:childTnLst>
                                    <p:set>
                                      <p:cBhvr>
                                        <p:cTn id="146" dur="1" fill="hold">
                                          <p:stCondLst>
                                            <p:cond delay="0"/>
                                          </p:stCondLst>
                                        </p:cTn>
                                        <p:tgtEl>
                                          <p:spTgt spid="118"/>
                                        </p:tgtEl>
                                        <p:attrNameLst>
                                          <p:attrName>style.visibility</p:attrName>
                                        </p:attrNameLst>
                                      </p:cBhvr>
                                      <p:to>
                                        <p:strVal val="visible"/>
                                      </p:to>
                                    </p:set>
                                    <p:animEffect transition="in" filter="fade">
                                      <p:cBhvr>
                                        <p:cTn id="147" dur="500"/>
                                        <p:tgtEl>
                                          <p:spTgt spid="118"/>
                                        </p:tgtEl>
                                      </p:cBhvr>
                                    </p:animEffect>
                                    <p:anim calcmode="lin" valueType="num">
                                      <p:cBhvr>
                                        <p:cTn id="148" dur="500" fill="hold"/>
                                        <p:tgtEl>
                                          <p:spTgt spid="118"/>
                                        </p:tgtEl>
                                        <p:attrNameLst>
                                          <p:attrName>ppt_x</p:attrName>
                                        </p:attrNameLst>
                                      </p:cBhvr>
                                      <p:tavLst>
                                        <p:tav tm="0">
                                          <p:val>
                                            <p:strVal val="#ppt_x"/>
                                          </p:val>
                                        </p:tav>
                                        <p:tav tm="100000">
                                          <p:val>
                                            <p:strVal val="#ppt_x"/>
                                          </p:val>
                                        </p:tav>
                                      </p:tavLst>
                                    </p:anim>
                                    <p:anim calcmode="lin" valueType="num">
                                      <p:cBhvr>
                                        <p:cTn id="149" dur="500" fill="hold"/>
                                        <p:tgtEl>
                                          <p:spTgt spid="118"/>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600"/>
                                  </p:stCondLst>
                                  <p:childTnLst>
                                    <p:set>
                                      <p:cBhvr>
                                        <p:cTn id="151" dur="1" fill="hold">
                                          <p:stCondLst>
                                            <p:cond delay="0"/>
                                          </p:stCondLst>
                                        </p:cTn>
                                        <p:tgtEl>
                                          <p:spTgt spid="119"/>
                                        </p:tgtEl>
                                        <p:attrNameLst>
                                          <p:attrName>style.visibility</p:attrName>
                                        </p:attrNameLst>
                                      </p:cBhvr>
                                      <p:to>
                                        <p:strVal val="visible"/>
                                      </p:to>
                                    </p:set>
                                    <p:animEffect transition="in" filter="fade">
                                      <p:cBhvr>
                                        <p:cTn id="152" dur="500"/>
                                        <p:tgtEl>
                                          <p:spTgt spid="119"/>
                                        </p:tgtEl>
                                      </p:cBhvr>
                                    </p:animEffect>
                                    <p:anim calcmode="lin" valueType="num">
                                      <p:cBhvr>
                                        <p:cTn id="153" dur="500" fill="hold"/>
                                        <p:tgtEl>
                                          <p:spTgt spid="119"/>
                                        </p:tgtEl>
                                        <p:attrNameLst>
                                          <p:attrName>ppt_x</p:attrName>
                                        </p:attrNameLst>
                                      </p:cBhvr>
                                      <p:tavLst>
                                        <p:tav tm="0">
                                          <p:val>
                                            <p:strVal val="#ppt_x"/>
                                          </p:val>
                                        </p:tav>
                                        <p:tav tm="100000">
                                          <p:val>
                                            <p:strVal val="#ppt_x"/>
                                          </p:val>
                                        </p:tav>
                                      </p:tavLst>
                                    </p:anim>
                                    <p:anim calcmode="lin" valueType="num">
                                      <p:cBhvr>
                                        <p:cTn id="154" dur="500" fill="hold"/>
                                        <p:tgtEl>
                                          <p:spTgt spid="119"/>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600"/>
                                  </p:stCondLst>
                                  <p:childTnLst>
                                    <p:set>
                                      <p:cBhvr>
                                        <p:cTn id="156" dur="1" fill="hold">
                                          <p:stCondLst>
                                            <p:cond delay="0"/>
                                          </p:stCondLst>
                                        </p:cTn>
                                        <p:tgtEl>
                                          <p:spTgt spid="120"/>
                                        </p:tgtEl>
                                        <p:attrNameLst>
                                          <p:attrName>style.visibility</p:attrName>
                                        </p:attrNameLst>
                                      </p:cBhvr>
                                      <p:to>
                                        <p:strVal val="visible"/>
                                      </p:to>
                                    </p:set>
                                    <p:animEffect transition="in" filter="fade">
                                      <p:cBhvr>
                                        <p:cTn id="157" dur="500"/>
                                        <p:tgtEl>
                                          <p:spTgt spid="120"/>
                                        </p:tgtEl>
                                      </p:cBhvr>
                                    </p:animEffect>
                                    <p:anim calcmode="lin" valueType="num">
                                      <p:cBhvr>
                                        <p:cTn id="158" dur="500" fill="hold"/>
                                        <p:tgtEl>
                                          <p:spTgt spid="120"/>
                                        </p:tgtEl>
                                        <p:attrNameLst>
                                          <p:attrName>ppt_x</p:attrName>
                                        </p:attrNameLst>
                                      </p:cBhvr>
                                      <p:tavLst>
                                        <p:tav tm="0">
                                          <p:val>
                                            <p:strVal val="#ppt_x"/>
                                          </p:val>
                                        </p:tav>
                                        <p:tav tm="100000">
                                          <p:val>
                                            <p:strVal val="#ppt_x"/>
                                          </p:val>
                                        </p:tav>
                                      </p:tavLst>
                                    </p:anim>
                                    <p:anim calcmode="lin" valueType="num">
                                      <p:cBhvr>
                                        <p:cTn id="159" dur="500" fill="hold"/>
                                        <p:tgtEl>
                                          <p:spTgt spid="120"/>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600"/>
                                  </p:stCondLst>
                                  <p:childTnLst>
                                    <p:set>
                                      <p:cBhvr>
                                        <p:cTn id="161" dur="1" fill="hold">
                                          <p:stCondLst>
                                            <p:cond delay="0"/>
                                          </p:stCondLst>
                                        </p:cTn>
                                        <p:tgtEl>
                                          <p:spTgt spid="121"/>
                                        </p:tgtEl>
                                        <p:attrNameLst>
                                          <p:attrName>style.visibility</p:attrName>
                                        </p:attrNameLst>
                                      </p:cBhvr>
                                      <p:to>
                                        <p:strVal val="visible"/>
                                      </p:to>
                                    </p:set>
                                    <p:animEffect transition="in" filter="fade">
                                      <p:cBhvr>
                                        <p:cTn id="162" dur="500"/>
                                        <p:tgtEl>
                                          <p:spTgt spid="121"/>
                                        </p:tgtEl>
                                      </p:cBhvr>
                                    </p:animEffect>
                                    <p:anim calcmode="lin" valueType="num">
                                      <p:cBhvr>
                                        <p:cTn id="163" dur="500" fill="hold"/>
                                        <p:tgtEl>
                                          <p:spTgt spid="121"/>
                                        </p:tgtEl>
                                        <p:attrNameLst>
                                          <p:attrName>ppt_x</p:attrName>
                                        </p:attrNameLst>
                                      </p:cBhvr>
                                      <p:tavLst>
                                        <p:tav tm="0">
                                          <p:val>
                                            <p:strVal val="#ppt_x"/>
                                          </p:val>
                                        </p:tav>
                                        <p:tav tm="100000">
                                          <p:val>
                                            <p:strVal val="#ppt_x"/>
                                          </p:val>
                                        </p:tav>
                                      </p:tavLst>
                                    </p:anim>
                                    <p:anim calcmode="lin" valueType="num">
                                      <p:cBhvr>
                                        <p:cTn id="164" dur="500" fill="hold"/>
                                        <p:tgtEl>
                                          <p:spTgt spid="121"/>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600"/>
                                  </p:stCondLst>
                                  <p:childTnLst>
                                    <p:set>
                                      <p:cBhvr>
                                        <p:cTn id="166" dur="1" fill="hold">
                                          <p:stCondLst>
                                            <p:cond delay="0"/>
                                          </p:stCondLst>
                                        </p:cTn>
                                        <p:tgtEl>
                                          <p:spTgt spid="122"/>
                                        </p:tgtEl>
                                        <p:attrNameLst>
                                          <p:attrName>style.visibility</p:attrName>
                                        </p:attrNameLst>
                                      </p:cBhvr>
                                      <p:to>
                                        <p:strVal val="visible"/>
                                      </p:to>
                                    </p:set>
                                    <p:animEffect transition="in" filter="fade">
                                      <p:cBhvr>
                                        <p:cTn id="167" dur="500"/>
                                        <p:tgtEl>
                                          <p:spTgt spid="122"/>
                                        </p:tgtEl>
                                      </p:cBhvr>
                                    </p:animEffect>
                                    <p:anim calcmode="lin" valueType="num">
                                      <p:cBhvr>
                                        <p:cTn id="168" dur="500" fill="hold"/>
                                        <p:tgtEl>
                                          <p:spTgt spid="122"/>
                                        </p:tgtEl>
                                        <p:attrNameLst>
                                          <p:attrName>ppt_x</p:attrName>
                                        </p:attrNameLst>
                                      </p:cBhvr>
                                      <p:tavLst>
                                        <p:tav tm="0">
                                          <p:val>
                                            <p:strVal val="#ppt_x"/>
                                          </p:val>
                                        </p:tav>
                                        <p:tav tm="100000">
                                          <p:val>
                                            <p:strVal val="#ppt_x"/>
                                          </p:val>
                                        </p:tav>
                                      </p:tavLst>
                                    </p:anim>
                                    <p:anim calcmode="lin" valueType="num">
                                      <p:cBhvr>
                                        <p:cTn id="169" dur="500" fill="hold"/>
                                        <p:tgtEl>
                                          <p:spTgt spid="122"/>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600"/>
                                  </p:stCondLst>
                                  <p:childTnLst>
                                    <p:set>
                                      <p:cBhvr>
                                        <p:cTn id="171" dur="1" fill="hold">
                                          <p:stCondLst>
                                            <p:cond delay="0"/>
                                          </p:stCondLst>
                                        </p:cTn>
                                        <p:tgtEl>
                                          <p:spTgt spid="123"/>
                                        </p:tgtEl>
                                        <p:attrNameLst>
                                          <p:attrName>style.visibility</p:attrName>
                                        </p:attrNameLst>
                                      </p:cBhvr>
                                      <p:to>
                                        <p:strVal val="visible"/>
                                      </p:to>
                                    </p:set>
                                    <p:animEffect transition="in" filter="fade">
                                      <p:cBhvr>
                                        <p:cTn id="172" dur="500"/>
                                        <p:tgtEl>
                                          <p:spTgt spid="123"/>
                                        </p:tgtEl>
                                      </p:cBhvr>
                                    </p:animEffect>
                                    <p:anim calcmode="lin" valueType="num">
                                      <p:cBhvr>
                                        <p:cTn id="173" dur="500" fill="hold"/>
                                        <p:tgtEl>
                                          <p:spTgt spid="123"/>
                                        </p:tgtEl>
                                        <p:attrNameLst>
                                          <p:attrName>ppt_x</p:attrName>
                                        </p:attrNameLst>
                                      </p:cBhvr>
                                      <p:tavLst>
                                        <p:tav tm="0">
                                          <p:val>
                                            <p:strVal val="#ppt_x"/>
                                          </p:val>
                                        </p:tav>
                                        <p:tav tm="100000">
                                          <p:val>
                                            <p:strVal val="#ppt_x"/>
                                          </p:val>
                                        </p:tav>
                                      </p:tavLst>
                                    </p:anim>
                                    <p:anim calcmode="lin" valueType="num">
                                      <p:cBhvr>
                                        <p:cTn id="174" dur="500" fill="hold"/>
                                        <p:tgtEl>
                                          <p:spTgt spid="123"/>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200"/>
                                  </p:stCondLst>
                                  <p:childTnLst>
                                    <p:set>
                                      <p:cBhvr>
                                        <p:cTn id="176" dur="1" fill="hold">
                                          <p:stCondLst>
                                            <p:cond delay="0"/>
                                          </p:stCondLst>
                                        </p:cTn>
                                        <p:tgtEl>
                                          <p:spTgt spid="126"/>
                                        </p:tgtEl>
                                        <p:attrNameLst>
                                          <p:attrName>style.visibility</p:attrName>
                                        </p:attrNameLst>
                                      </p:cBhvr>
                                      <p:to>
                                        <p:strVal val="visible"/>
                                      </p:to>
                                    </p:set>
                                    <p:animEffect transition="in" filter="fade">
                                      <p:cBhvr>
                                        <p:cTn id="177" dur="500"/>
                                        <p:tgtEl>
                                          <p:spTgt spid="126"/>
                                        </p:tgtEl>
                                      </p:cBhvr>
                                    </p:animEffect>
                                    <p:anim calcmode="lin" valueType="num">
                                      <p:cBhvr>
                                        <p:cTn id="178" dur="500" fill="hold"/>
                                        <p:tgtEl>
                                          <p:spTgt spid="126"/>
                                        </p:tgtEl>
                                        <p:attrNameLst>
                                          <p:attrName>ppt_x</p:attrName>
                                        </p:attrNameLst>
                                      </p:cBhvr>
                                      <p:tavLst>
                                        <p:tav tm="0">
                                          <p:val>
                                            <p:strVal val="#ppt_x"/>
                                          </p:val>
                                        </p:tav>
                                        <p:tav tm="100000">
                                          <p:val>
                                            <p:strVal val="#ppt_x"/>
                                          </p:val>
                                        </p:tav>
                                      </p:tavLst>
                                    </p:anim>
                                    <p:anim calcmode="lin" valueType="num">
                                      <p:cBhvr>
                                        <p:cTn id="179" dur="500" fill="hold"/>
                                        <p:tgtEl>
                                          <p:spTgt spid="126"/>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200"/>
                                  </p:stCondLst>
                                  <p:childTnLst>
                                    <p:set>
                                      <p:cBhvr>
                                        <p:cTn id="181" dur="1" fill="hold">
                                          <p:stCondLst>
                                            <p:cond delay="0"/>
                                          </p:stCondLst>
                                        </p:cTn>
                                        <p:tgtEl>
                                          <p:spTgt spid="127"/>
                                        </p:tgtEl>
                                        <p:attrNameLst>
                                          <p:attrName>style.visibility</p:attrName>
                                        </p:attrNameLst>
                                      </p:cBhvr>
                                      <p:to>
                                        <p:strVal val="visible"/>
                                      </p:to>
                                    </p:set>
                                    <p:animEffect transition="in" filter="fade">
                                      <p:cBhvr>
                                        <p:cTn id="182" dur="500"/>
                                        <p:tgtEl>
                                          <p:spTgt spid="127"/>
                                        </p:tgtEl>
                                      </p:cBhvr>
                                    </p:animEffect>
                                    <p:anim calcmode="lin" valueType="num">
                                      <p:cBhvr>
                                        <p:cTn id="183" dur="500" fill="hold"/>
                                        <p:tgtEl>
                                          <p:spTgt spid="127"/>
                                        </p:tgtEl>
                                        <p:attrNameLst>
                                          <p:attrName>ppt_x</p:attrName>
                                        </p:attrNameLst>
                                      </p:cBhvr>
                                      <p:tavLst>
                                        <p:tav tm="0">
                                          <p:val>
                                            <p:strVal val="#ppt_x"/>
                                          </p:val>
                                        </p:tav>
                                        <p:tav tm="100000">
                                          <p:val>
                                            <p:strVal val="#ppt_x"/>
                                          </p:val>
                                        </p:tav>
                                      </p:tavLst>
                                    </p:anim>
                                    <p:anim calcmode="lin" valueType="num">
                                      <p:cBhvr>
                                        <p:cTn id="184" dur="500" fill="hold"/>
                                        <p:tgtEl>
                                          <p:spTgt spid="127"/>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200"/>
                                  </p:stCondLst>
                                  <p:childTnLst>
                                    <p:set>
                                      <p:cBhvr>
                                        <p:cTn id="186" dur="1" fill="hold">
                                          <p:stCondLst>
                                            <p:cond delay="0"/>
                                          </p:stCondLst>
                                        </p:cTn>
                                        <p:tgtEl>
                                          <p:spTgt spid="128"/>
                                        </p:tgtEl>
                                        <p:attrNameLst>
                                          <p:attrName>style.visibility</p:attrName>
                                        </p:attrNameLst>
                                      </p:cBhvr>
                                      <p:to>
                                        <p:strVal val="visible"/>
                                      </p:to>
                                    </p:set>
                                    <p:animEffect transition="in" filter="fade">
                                      <p:cBhvr>
                                        <p:cTn id="187" dur="500"/>
                                        <p:tgtEl>
                                          <p:spTgt spid="128"/>
                                        </p:tgtEl>
                                      </p:cBhvr>
                                    </p:animEffect>
                                    <p:anim calcmode="lin" valueType="num">
                                      <p:cBhvr>
                                        <p:cTn id="188" dur="500" fill="hold"/>
                                        <p:tgtEl>
                                          <p:spTgt spid="128"/>
                                        </p:tgtEl>
                                        <p:attrNameLst>
                                          <p:attrName>ppt_x</p:attrName>
                                        </p:attrNameLst>
                                      </p:cBhvr>
                                      <p:tavLst>
                                        <p:tav tm="0">
                                          <p:val>
                                            <p:strVal val="#ppt_x"/>
                                          </p:val>
                                        </p:tav>
                                        <p:tav tm="100000">
                                          <p:val>
                                            <p:strVal val="#ppt_x"/>
                                          </p:val>
                                        </p:tav>
                                      </p:tavLst>
                                    </p:anim>
                                    <p:anim calcmode="lin" valueType="num">
                                      <p:cBhvr>
                                        <p:cTn id="189" dur="500" fill="hold"/>
                                        <p:tgtEl>
                                          <p:spTgt spid="128"/>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200"/>
                                  </p:stCondLst>
                                  <p:childTnLst>
                                    <p:set>
                                      <p:cBhvr>
                                        <p:cTn id="191" dur="1" fill="hold">
                                          <p:stCondLst>
                                            <p:cond delay="0"/>
                                          </p:stCondLst>
                                        </p:cTn>
                                        <p:tgtEl>
                                          <p:spTgt spid="129"/>
                                        </p:tgtEl>
                                        <p:attrNameLst>
                                          <p:attrName>style.visibility</p:attrName>
                                        </p:attrNameLst>
                                      </p:cBhvr>
                                      <p:to>
                                        <p:strVal val="visible"/>
                                      </p:to>
                                    </p:set>
                                    <p:animEffect transition="in" filter="fade">
                                      <p:cBhvr>
                                        <p:cTn id="192" dur="500"/>
                                        <p:tgtEl>
                                          <p:spTgt spid="129"/>
                                        </p:tgtEl>
                                      </p:cBhvr>
                                    </p:animEffect>
                                    <p:anim calcmode="lin" valueType="num">
                                      <p:cBhvr>
                                        <p:cTn id="193" dur="500" fill="hold"/>
                                        <p:tgtEl>
                                          <p:spTgt spid="129"/>
                                        </p:tgtEl>
                                        <p:attrNameLst>
                                          <p:attrName>ppt_x</p:attrName>
                                        </p:attrNameLst>
                                      </p:cBhvr>
                                      <p:tavLst>
                                        <p:tav tm="0">
                                          <p:val>
                                            <p:strVal val="#ppt_x"/>
                                          </p:val>
                                        </p:tav>
                                        <p:tav tm="100000">
                                          <p:val>
                                            <p:strVal val="#ppt_x"/>
                                          </p:val>
                                        </p:tav>
                                      </p:tavLst>
                                    </p:anim>
                                    <p:anim calcmode="lin" valueType="num">
                                      <p:cBhvr>
                                        <p:cTn id="194" dur="500" fill="hold"/>
                                        <p:tgtEl>
                                          <p:spTgt spid="129"/>
                                        </p:tgtEl>
                                        <p:attrNameLst>
                                          <p:attrName>ppt_y</p:attrName>
                                        </p:attrNameLst>
                                      </p:cBhvr>
                                      <p:tavLst>
                                        <p:tav tm="0">
                                          <p:val>
                                            <p:strVal val="#ppt_y+.1"/>
                                          </p:val>
                                        </p:tav>
                                        <p:tav tm="100000">
                                          <p:val>
                                            <p:strVal val="#ppt_y"/>
                                          </p:val>
                                        </p:tav>
                                      </p:tavLst>
                                    </p:anim>
                                  </p:childTnLst>
                                </p:cTn>
                              </p:par>
                              <p:par>
                                <p:cTn id="195" presetID="42" presetClass="entr" presetSubtype="0" fill="hold" grpId="0" nodeType="withEffect">
                                  <p:stCondLst>
                                    <p:cond delay="200"/>
                                  </p:stCondLst>
                                  <p:childTnLst>
                                    <p:set>
                                      <p:cBhvr>
                                        <p:cTn id="196" dur="1" fill="hold">
                                          <p:stCondLst>
                                            <p:cond delay="0"/>
                                          </p:stCondLst>
                                        </p:cTn>
                                        <p:tgtEl>
                                          <p:spTgt spid="130"/>
                                        </p:tgtEl>
                                        <p:attrNameLst>
                                          <p:attrName>style.visibility</p:attrName>
                                        </p:attrNameLst>
                                      </p:cBhvr>
                                      <p:to>
                                        <p:strVal val="visible"/>
                                      </p:to>
                                    </p:set>
                                    <p:animEffect transition="in" filter="fade">
                                      <p:cBhvr>
                                        <p:cTn id="197" dur="500"/>
                                        <p:tgtEl>
                                          <p:spTgt spid="130"/>
                                        </p:tgtEl>
                                      </p:cBhvr>
                                    </p:animEffect>
                                    <p:anim calcmode="lin" valueType="num">
                                      <p:cBhvr>
                                        <p:cTn id="198" dur="500" fill="hold"/>
                                        <p:tgtEl>
                                          <p:spTgt spid="130"/>
                                        </p:tgtEl>
                                        <p:attrNameLst>
                                          <p:attrName>ppt_x</p:attrName>
                                        </p:attrNameLst>
                                      </p:cBhvr>
                                      <p:tavLst>
                                        <p:tav tm="0">
                                          <p:val>
                                            <p:strVal val="#ppt_x"/>
                                          </p:val>
                                        </p:tav>
                                        <p:tav tm="100000">
                                          <p:val>
                                            <p:strVal val="#ppt_x"/>
                                          </p:val>
                                        </p:tav>
                                      </p:tavLst>
                                    </p:anim>
                                    <p:anim calcmode="lin" valueType="num">
                                      <p:cBhvr>
                                        <p:cTn id="199" dur="500" fill="hold"/>
                                        <p:tgtEl>
                                          <p:spTgt spid="130"/>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200"/>
                                  </p:stCondLst>
                                  <p:childTnLst>
                                    <p:set>
                                      <p:cBhvr>
                                        <p:cTn id="201" dur="1" fill="hold">
                                          <p:stCondLst>
                                            <p:cond delay="0"/>
                                          </p:stCondLst>
                                        </p:cTn>
                                        <p:tgtEl>
                                          <p:spTgt spid="131"/>
                                        </p:tgtEl>
                                        <p:attrNameLst>
                                          <p:attrName>style.visibility</p:attrName>
                                        </p:attrNameLst>
                                      </p:cBhvr>
                                      <p:to>
                                        <p:strVal val="visible"/>
                                      </p:to>
                                    </p:set>
                                    <p:animEffect transition="in" filter="fade">
                                      <p:cBhvr>
                                        <p:cTn id="202" dur="500"/>
                                        <p:tgtEl>
                                          <p:spTgt spid="131"/>
                                        </p:tgtEl>
                                      </p:cBhvr>
                                    </p:animEffect>
                                    <p:anim calcmode="lin" valueType="num">
                                      <p:cBhvr>
                                        <p:cTn id="203" dur="500" fill="hold"/>
                                        <p:tgtEl>
                                          <p:spTgt spid="131"/>
                                        </p:tgtEl>
                                        <p:attrNameLst>
                                          <p:attrName>ppt_x</p:attrName>
                                        </p:attrNameLst>
                                      </p:cBhvr>
                                      <p:tavLst>
                                        <p:tav tm="0">
                                          <p:val>
                                            <p:strVal val="#ppt_x"/>
                                          </p:val>
                                        </p:tav>
                                        <p:tav tm="100000">
                                          <p:val>
                                            <p:strVal val="#ppt_x"/>
                                          </p:val>
                                        </p:tav>
                                      </p:tavLst>
                                    </p:anim>
                                    <p:anim calcmode="lin" valueType="num">
                                      <p:cBhvr>
                                        <p:cTn id="204" dur="500" fill="hold"/>
                                        <p:tgtEl>
                                          <p:spTgt spid="131"/>
                                        </p:tgtEl>
                                        <p:attrNameLst>
                                          <p:attrName>ppt_y</p:attrName>
                                        </p:attrNameLst>
                                      </p:cBhvr>
                                      <p:tavLst>
                                        <p:tav tm="0">
                                          <p:val>
                                            <p:strVal val="#ppt_y+.1"/>
                                          </p:val>
                                        </p:tav>
                                        <p:tav tm="100000">
                                          <p:val>
                                            <p:strVal val="#ppt_y"/>
                                          </p:val>
                                        </p:tav>
                                      </p:tavLst>
                                    </p:anim>
                                  </p:childTnLst>
                                </p:cTn>
                              </p:par>
                              <p:par>
                                <p:cTn id="205" presetID="42" presetClass="entr" presetSubtype="0" fill="hold" grpId="0" nodeType="withEffect">
                                  <p:stCondLst>
                                    <p:cond delay="200"/>
                                  </p:stCondLst>
                                  <p:childTnLst>
                                    <p:set>
                                      <p:cBhvr>
                                        <p:cTn id="206" dur="1" fill="hold">
                                          <p:stCondLst>
                                            <p:cond delay="0"/>
                                          </p:stCondLst>
                                        </p:cTn>
                                        <p:tgtEl>
                                          <p:spTgt spid="133"/>
                                        </p:tgtEl>
                                        <p:attrNameLst>
                                          <p:attrName>style.visibility</p:attrName>
                                        </p:attrNameLst>
                                      </p:cBhvr>
                                      <p:to>
                                        <p:strVal val="visible"/>
                                      </p:to>
                                    </p:set>
                                    <p:animEffect transition="in" filter="fade">
                                      <p:cBhvr>
                                        <p:cTn id="207" dur="500"/>
                                        <p:tgtEl>
                                          <p:spTgt spid="133"/>
                                        </p:tgtEl>
                                      </p:cBhvr>
                                    </p:animEffect>
                                    <p:anim calcmode="lin" valueType="num">
                                      <p:cBhvr>
                                        <p:cTn id="208" dur="500" fill="hold"/>
                                        <p:tgtEl>
                                          <p:spTgt spid="133"/>
                                        </p:tgtEl>
                                        <p:attrNameLst>
                                          <p:attrName>ppt_x</p:attrName>
                                        </p:attrNameLst>
                                      </p:cBhvr>
                                      <p:tavLst>
                                        <p:tav tm="0">
                                          <p:val>
                                            <p:strVal val="#ppt_x"/>
                                          </p:val>
                                        </p:tav>
                                        <p:tav tm="100000">
                                          <p:val>
                                            <p:strVal val="#ppt_x"/>
                                          </p:val>
                                        </p:tav>
                                      </p:tavLst>
                                    </p:anim>
                                    <p:anim calcmode="lin" valueType="num">
                                      <p:cBhvr>
                                        <p:cTn id="209" dur="500" fill="hold"/>
                                        <p:tgtEl>
                                          <p:spTgt spid="133"/>
                                        </p:tgtEl>
                                        <p:attrNameLst>
                                          <p:attrName>ppt_y</p:attrName>
                                        </p:attrNameLst>
                                      </p:cBhvr>
                                      <p:tavLst>
                                        <p:tav tm="0">
                                          <p:val>
                                            <p:strVal val="#ppt_y+.1"/>
                                          </p:val>
                                        </p:tav>
                                        <p:tav tm="100000">
                                          <p:val>
                                            <p:strVal val="#ppt_y"/>
                                          </p:val>
                                        </p:tav>
                                      </p:tavLst>
                                    </p:anim>
                                  </p:childTnLst>
                                </p:cTn>
                              </p:par>
                              <p:par>
                                <p:cTn id="210" presetID="42" presetClass="entr" presetSubtype="0" fill="hold" grpId="0" nodeType="withEffect">
                                  <p:stCondLst>
                                    <p:cond delay="400"/>
                                  </p:stCondLst>
                                  <p:childTnLst>
                                    <p:set>
                                      <p:cBhvr>
                                        <p:cTn id="211" dur="1" fill="hold">
                                          <p:stCondLst>
                                            <p:cond delay="0"/>
                                          </p:stCondLst>
                                        </p:cTn>
                                        <p:tgtEl>
                                          <p:spTgt spid="134"/>
                                        </p:tgtEl>
                                        <p:attrNameLst>
                                          <p:attrName>style.visibility</p:attrName>
                                        </p:attrNameLst>
                                      </p:cBhvr>
                                      <p:to>
                                        <p:strVal val="visible"/>
                                      </p:to>
                                    </p:set>
                                    <p:animEffect transition="in" filter="fade">
                                      <p:cBhvr>
                                        <p:cTn id="212" dur="500"/>
                                        <p:tgtEl>
                                          <p:spTgt spid="134"/>
                                        </p:tgtEl>
                                      </p:cBhvr>
                                    </p:animEffect>
                                    <p:anim calcmode="lin" valueType="num">
                                      <p:cBhvr>
                                        <p:cTn id="213" dur="500" fill="hold"/>
                                        <p:tgtEl>
                                          <p:spTgt spid="134"/>
                                        </p:tgtEl>
                                        <p:attrNameLst>
                                          <p:attrName>ppt_x</p:attrName>
                                        </p:attrNameLst>
                                      </p:cBhvr>
                                      <p:tavLst>
                                        <p:tav tm="0">
                                          <p:val>
                                            <p:strVal val="#ppt_x"/>
                                          </p:val>
                                        </p:tav>
                                        <p:tav tm="100000">
                                          <p:val>
                                            <p:strVal val="#ppt_x"/>
                                          </p:val>
                                        </p:tav>
                                      </p:tavLst>
                                    </p:anim>
                                    <p:anim calcmode="lin" valueType="num">
                                      <p:cBhvr>
                                        <p:cTn id="214" dur="500" fill="hold"/>
                                        <p:tgtEl>
                                          <p:spTgt spid="134"/>
                                        </p:tgtEl>
                                        <p:attrNameLst>
                                          <p:attrName>ppt_y</p:attrName>
                                        </p:attrNameLst>
                                      </p:cBhvr>
                                      <p:tavLst>
                                        <p:tav tm="0">
                                          <p:val>
                                            <p:strVal val="#ppt_y+.1"/>
                                          </p:val>
                                        </p:tav>
                                        <p:tav tm="100000">
                                          <p:val>
                                            <p:strVal val="#ppt_y"/>
                                          </p:val>
                                        </p:tav>
                                      </p:tavLst>
                                    </p:anim>
                                  </p:childTnLst>
                                </p:cTn>
                              </p:par>
                              <p:par>
                                <p:cTn id="215" presetID="42" presetClass="entr" presetSubtype="0" fill="hold" grpId="0" nodeType="withEffect">
                                  <p:stCondLst>
                                    <p:cond delay="400"/>
                                  </p:stCondLst>
                                  <p:childTnLst>
                                    <p:set>
                                      <p:cBhvr>
                                        <p:cTn id="216" dur="1" fill="hold">
                                          <p:stCondLst>
                                            <p:cond delay="0"/>
                                          </p:stCondLst>
                                        </p:cTn>
                                        <p:tgtEl>
                                          <p:spTgt spid="135"/>
                                        </p:tgtEl>
                                        <p:attrNameLst>
                                          <p:attrName>style.visibility</p:attrName>
                                        </p:attrNameLst>
                                      </p:cBhvr>
                                      <p:to>
                                        <p:strVal val="visible"/>
                                      </p:to>
                                    </p:set>
                                    <p:animEffect transition="in" filter="fade">
                                      <p:cBhvr>
                                        <p:cTn id="217" dur="500"/>
                                        <p:tgtEl>
                                          <p:spTgt spid="135"/>
                                        </p:tgtEl>
                                      </p:cBhvr>
                                    </p:animEffect>
                                    <p:anim calcmode="lin" valueType="num">
                                      <p:cBhvr>
                                        <p:cTn id="218" dur="500" fill="hold"/>
                                        <p:tgtEl>
                                          <p:spTgt spid="135"/>
                                        </p:tgtEl>
                                        <p:attrNameLst>
                                          <p:attrName>ppt_x</p:attrName>
                                        </p:attrNameLst>
                                      </p:cBhvr>
                                      <p:tavLst>
                                        <p:tav tm="0">
                                          <p:val>
                                            <p:strVal val="#ppt_x"/>
                                          </p:val>
                                        </p:tav>
                                        <p:tav tm="100000">
                                          <p:val>
                                            <p:strVal val="#ppt_x"/>
                                          </p:val>
                                        </p:tav>
                                      </p:tavLst>
                                    </p:anim>
                                    <p:anim calcmode="lin" valueType="num">
                                      <p:cBhvr>
                                        <p:cTn id="219" dur="500" fill="hold"/>
                                        <p:tgtEl>
                                          <p:spTgt spid="135"/>
                                        </p:tgtEl>
                                        <p:attrNameLst>
                                          <p:attrName>ppt_y</p:attrName>
                                        </p:attrNameLst>
                                      </p:cBhvr>
                                      <p:tavLst>
                                        <p:tav tm="0">
                                          <p:val>
                                            <p:strVal val="#ppt_y+.1"/>
                                          </p:val>
                                        </p:tav>
                                        <p:tav tm="100000">
                                          <p:val>
                                            <p:strVal val="#ppt_y"/>
                                          </p:val>
                                        </p:tav>
                                      </p:tavLst>
                                    </p:anim>
                                  </p:childTnLst>
                                </p:cTn>
                              </p:par>
                              <p:par>
                                <p:cTn id="220" presetID="42" presetClass="entr" presetSubtype="0" fill="hold" grpId="0" nodeType="withEffect">
                                  <p:stCondLst>
                                    <p:cond delay="400"/>
                                  </p:stCondLst>
                                  <p:childTnLst>
                                    <p:set>
                                      <p:cBhvr>
                                        <p:cTn id="221" dur="1" fill="hold">
                                          <p:stCondLst>
                                            <p:cond delay="0"/>
                                          </p:stCondLst>
                                        </p:cTn>
                                        <p:tgtEl>
                                          <p:spTgt spid="136"/>
                                        </p:tgtEl>
                                        <p:attrNameLst>
                                          <p:attrName>style.visibility</p:attrName>
                                        </p:attrNameLst>
                                      </p:cBhvr>
                                      <p:to>
                                        <p:strVal val="visible"/>
                                      </p:to>
                                    </p:set>
                                    <p:animEffect transition="in" filter="fade">
                                      <p:cBhvr>
                                        <p:cTn id="222" dur="500"/>
                                        <p:tgtEl>
                                          <p:spTgt spid="136"/>
                                        </p:tgtEl>
                                      </p:cBhvr>
                                    </p:animEffect>
                                    <p:anim calcmode="lin" valueType="num">
                                      <p:cBhvr>
                                        <p:cTn id="223" dur="500" fill="hold"/>
                                        <p:tgtEl>
                                          <p:spTgt spid="136"/>
                                        </p:tgtEl>
                                        <p:attrNameLst>
                                          <p:attrName>ppt_x</p:attrName>
                                        </p:attrNameLst>
                                      </p:cBhvr>
                                      <p:tavLst>
                                        <p:tav tm="0">
                                          <p:val>
                                            <p:strVal val="#ppt_x"/>
                                          </p:val>
                                        </p:tav>
                                        <p:tav tm="100000">
                                          <p:val>
                                            <p:strVal val="#ppt_x"/>
                                          </p:val>
                                        </p:tav>
                                      </p:tavLst>
                                    </p:anim>
                                    <p:anim calcmode="lin" valueType="num">
                                      <p:cBhvr>
                                        <p:cTn id="224" dur="500" fill="hold"/>
                                        <p:tgtEl>
                                          <p:spTgt spid="136"/>
                                        </p:tgtEl>
                                        <p:attrNameLst>
                                          <p:attrName>ppt_y</p:attrName>
                                        </p:attrNameLst>
                                      </p:cBhvr>
                                      <p:tavLst>
                                        <p:tav tm="0">
                                          <p:val>
                                            <p:strVal val="#ppt_y+.1"/>
                                          </p:val>
                                        </p:tav>
                                        <p:tav tm="100000">
                                          <p:val>
                                            <p:strVal val="#ppt_y"/>
                                          </p:val>
                                        </p:tav>
                                      </p:tavLst>
                                    </p:anim>
                                  </p:childTnLst>
                                </p:cTn>
                              </p:par>
                              <p:par>
                                <p:cTn id="225" presetID="42" presetClass="entr" presetSubtype="0" fill="hold" grpId="0" nodeType="withEffect">
                                  <p:stCondLst>
                                    <p:cond delay="400"/>
                                  </p:stCondLst>
                                  <p:childTnLst>
                                    <p:set>
                                      <p:cBhvr>
                                        <p:cTn id="226" dur="1" fill="hold">
                                          <p:stCondLst>
                                            <p:cond delay="0"/>
                                          </p:stCondLst>
                                        </p:cTn>
                                        <p:tgtEl>
                                          <p:spTgt spid="211"/>
                                        </p:tgtEl>
                                        <p:attrNameLst>
                                          <p:attrName>style.visibility</p:attrName>
                                        </p:attrNameLst>
                                      </p:cBhvr>
                                      <p:to>
                                        <p:strVal val="visible"/>
                                      </p:to>
                                    </p:set>
                                    <p:animEffect transition="in" filter="fade">
                                      <p:cBhvr>
                                        <p:cTn id="227" dur="500"/>
                                        <p:tgtEl>
                                          <p:spTgt spid="211"/>
                                        </p:tgtEl>
                                      </p:cBhvr>
                                    </p:animEffect>
                                    <p:anim calcmode="lin" valueType="num">
                                      <p:cBhvr>
                                        <p:cTn id="228" dur="500" fill="hold"/>
                                        <p:tgtEl>
                                          <p:spTgt spid="211"/>
                                        </p:tgtEl>
                                        <p:attrNameLst>
                                          <p:attrName>ppt_x</p:attrName>
                                        </p:attrNameLst>
                                      </p:cBhvr>
                                      <p:tavLst>
                                        <p:tav tm="0">
                                          <p:val>
                                            <p:strVal val="#ppt_x"/>
                                          </p:val>
                                        </p:tav>
                                        <p:tav tm="100000">
                                          <p:val>
                                            <p:strVal val="#ppt_x"/>
                                          </p:val>
                                        </p:tav>
                                      </p:tavLst>
                                    </p:anim>
                                    <p:anim calcmode="lin" valueType="num">
                                      <p:cBhvr>
                                        <p:cTn id="229" dur="500" fill="hold"/>
                                        <p:tgtEl>
                                          <p:spTgt spid="211"/>
                                        </p:tgtEl>
                                        <p:attrNameLst>
                                          <p:attrName>ppt_y</p:attrName>
                                        </p:attrNameLst>
                                      </p:cBhvr>
                                      <p:tavLst>
                                        <p:tav tm="0">
                                          <p:val>
                                            <p:strVal val="#ppt_y+.1"/>
                                          </p:val>
                                        </p:tav>
                                        <p:tav tm="100000">
                                          <p:val>
                                            <p:strVal val="#ppt_y"/>
                                          </p:val>
                                        </p:tav>
                                      </p:tavLst>
                                    </p:anim>
                                  </p:childTnLst>
                                </p:cTn>
                              </p:par>
                              <p:par>
                                <p:cTn id="230" presetID="42" presetClass="entr" presetSubtype="0" fill="hold" grpId="0" nodeType="withEffect">
                                  <p:stCondLst>
                                    <p:cond delay="400"/>
                                  </p:stCondLst>
                                  <p:childTnLst>
                                    <p:set>
                                      <p:cBhvr>
                                        <p:cTn id="231" dur="1" fill="hold">
                                          <p:stCondLst>
                                            <p:cond delay="0"/>
                                          </p:stCondLst>
                                        </p:cTn>
                                        <p:tgtEl>
                                          <p:spTgt spid="212"/>
                                        </p:tgtEl>
                                        <p:attrNameLst>
                                          <p:attrName>style.visibility</p:attrName>
                                        </p:attrNameLst>
                                      </p:cBhvr>
                                      <p:to>
                                        <p:strVal val="visible"/>
                                      </p:to>
                                    </p:set>
                                    <p:animEffect transition="in" filter="fade">
                                      <p:cBhvr>
                                        <p:cTn id="232" dur="500"/>
                                        <p:tgtEl>
                                          <p:spTgt spid="212"/>
                                        </p:tgtEl>
                                      </p:cBhvr>
                                    </p:animEffect>
                                    <p:anim calcmode="lin" valueType="num">
                                      <p:cBhvr>
                                        <p:cTn id="233" dur="500" fill="hold"/>
                                        <p:tgtEl>
                                          <p:spTgt spid="212"/>
                                        </p:tgtEl>
                                        <p:attrNameLst>
                                          <p:attrName>ppt_x</p:attrName>
                                        </p:attrNameLst>
                                      </p:cBhvr>
                                      <p:tavLst>
                                        <p:tav tm="0">
                                          <p:val>
                                            <p:strVal val="#ppt_x"/>
                                          </p:val>
                                        </p:tav>
                                        <p:tav tm="100000">
                                          <p:val>
                                            <p:strVal val="#ppt_x"/>
                                          </p:val>
                                        </p:tav>
                                      </p:tavLst>
                                    </p:anim>
                                    <p:anim calcmode="lin" valueType="num">
                                      <p:cBhvr>
                                        <p:cTn id="234" dur="500" fill="hold"/>
                                        <p:tgtEl>
                                          <p:spTgt spid="212"/>
                                        </p:tgtEl>
                                        <p:attrNameLst>
                                          <p:attrName>ppt_y</p:attrName>
                                        </p:attrNameLst>
                                      </p:cBhvr>
                                      <p:tavLst>
                                        <p:tav tm="0">
                                          <p:val>
                                            <p:strVal val="#ppt_y+.1"/>
                                          </p:val>
                                        </p:tav>
                                        <p:tav tm="100000">
                                          <p:val>
                                            <p:strVal val="#ppt_y"/>
                                          </p:val>
                                        </p:tav>
                                      </p:tavLst>
                                    </p:anim>
                                  </p:childTnLst>
                                </p:cTn>
                              </p:par>
                              <p:par>
                                <p:cTn id="235" presetID="42" presetClass="entr" presetSubtype="0" fill="hold" grpId="0" nodeType="withEffect">
                                  <p:stCondLst>
                                    <p:cond delay="400"/>
                                  </p:stCondLst>
                                  <p:childTnLst>
                                    <p:set>
                                      <p:cBhvr>
                                        <p:cTn id="236" dur="1" fill="hold">
                                          <p:stCondLst>
                                            <p:cond delay="0"/>
                                          </p:stCondLst>
                                        </p:cTn>
                                        <p:tgtEl>
                                          <p:spTgt spid="213"/>
                                        </p:tgtEl>
                                        <p:attrNameLst>
                                          <p:attrName>style.visibility</p:attrName>
                                        </p:attrNameLst>
                                      </p:cBhvr>
                                      <p:to>
                                        <p:strVal val="visible"/>
                                      </p:to>
                                    </p:set>
                                    <p:animEffect transition="in" filter="fade">
                                      <p:cBhvr>
                                        <p:cTn id="237" dur="500"/>
                                        <p:tgtEl>
                                          <p:spTgt spid="213"/>
                                        </p:tgtEl>
                                      </p:cBhvr>
                                    </p:animEffect>
                                    <p:anim calcmode="lin" valueType="num">
                                      <p:cBhvr>
                                        <p:cTn id="238" dur="500" fill="hold"/>
                                        <p:tgtEl>
                                          <p:spTgt spid="213"/>
                                        </p:tgtEl>
                                        <p:attrNameLst>
                                          <p:attrName>ppt_x</p:attrName>
                                        </p:attrNameLst>
                                      </p:cBhvr>
                                      <p:tavLst>
                                        <p:tav tm="0">
                                          <p:val>
                                            <p:strVal val="#ppt_x"/>
                                          </p:val>
                                        </p:tav>
                                        <p:tav tm="100000">
                                          <p:val>
                                            <p:strVal val="#ppt_x"/>
                                          </p:val>
                                        </p:tav>
                                      </p:tavLst>
                                    </p:anim>
                                    <p:anim calcmode="lin" valueType="num">
                                      <p:cBhvr>
                                        <p:cTn id="239" dur="500" fill="hold"/>
                                        <p:tgtEl>
                                          <p:spTgt spid="213"/>
                                        </p:tgtEl>
                                        <p:attrNameLst>
                                          <p:attrName>ppt_y</p:attrName>
                                        </p:attrNameLst>
                                      </p:cBhvr>
                                      <p:tavLst>
                                        <p:tav tm="0">
                                          <p:val>
                                            <p:strVal val="#ppt_y+.1"/>
                                          </p:val>
                                        </p:tav>
                                        <p:tav tm="100000">
                                          <p:val>
                                            <p:strVal val="#ppt_y"/>
                                          </p:val>
                                        </p:tav>
                                      </p:tavLst>
                                    </p:anim>
                                  </p:childTnLst>
                                </p:cTn>
                              </p:par>
                              <p:par>
                                <p:cTn id="240" presetID="42" presetClass="entr" presetSubtype="0" fill="hold" grpId="0" nodeType="withEffect">
                                  <p:stCondLst>
                                    <p:cond delay="400"/>
                                  </p:stCondLst>
                                  <p:childTnLst>
                                    <p:set>
                                      <p:cBhvr>
                                        <p:cTn id="241" dur="1" fill="hold">
                                          <p:stCondLst>
                                            <p:cond delay="0"/>
                                          </p:stCondLst>
                                        </p:cTn>
                                        <p:tgtEl>
                                          <p:spTgt spid="214"/>
                                        </p:tgtEl>
                                        <p:attrNameLst>
                                          <p:attrName>style.visibility</p:attrName>
                                        </p:attrNameLst>
                                      </p:cBhvr>
                                      <p:to>
                                        <p:strVal val="visible"/>
                                      </p:to>
                                    </p:set>
                                    <p:animEffect transition="in" filter="fade">
                                      <p:cBhvr>
                                        <p:cTn id="242" dur="500"/>
                                        <p:tgtEl>
                                          <p:spTgt spid="214"/>
                                        </p:tgtEl>
                                      </p:cBhvr>
                                    </p:animEffect>
                                    <p:anim calcmode="lin" valueType="num">
                                      <p:cBhvr>
                                        <p:cTn id="243" dur="500" fill="hold"/>
                                        <p:tgtEl>
                                          <p:spTgt spid="214"/>
                                        </p:tgtEl>
                                        <p:attrNameLst>
                                          <p:attrName>ppt_x</p:attrName>
                                        </p:attrNameLst>
                                      </p:cBhvr>
                                      <p:tavLst>
                                        <p:tav tm="0">
                                          <p:val>
                                            <p:strVal val="#ppt_x"/>
                                          </p:val>
                                        </p:tav>
                                        <p:tav tm="100000">
                                          <p:val>
                                            <p:strVal val="#ppt_x"/>
                                          </p:val>
                                        </p:tav>
                                      </p:tavLst>
                                    </p:anim>
                                    <p:anim calcmode="lin" valueType="num">
                                      <p:cBhvr>
                                        <p:cTn id="244" dur="500" fill="hold"/>
                                        <p:tgtEl>
                                          <p:spTgt spid="214"/>
                                        </p:tgtEl>
                                        <p:attrNameLst>
                                          <p:attrName>ppt_y</p:attrName>
                                        </p:attrNameLst>
                                      </p:cBhvr>
                                      <p:tavLst>
                                        <p:tav tm="0">
                                          <p:val>
                                            <p:strVal val="#ppt_y+.1"/>
                                          </p:val>
                                        </p:tav>
                                        <p:tav tm="100000">
                                          <p:val>
                                            <p:strVal val="#ppt_y"/>
                                          </p:val>
                                        </p:tav>
                                      </p:tavLst>
                                    </p:anim>
                                  </p:childTnLst>
                                </p:cTn>
                              </p:par>
                              <p:par>
                                <p:cTn id="245" presetID="42" presetClass="entr" presetSubtype="0" fill="hold" grpId="0" nodeType="withEffect">
                                  <p:stCondLst>
                                    <p:cond delay="400"/>
                                  </p:stCondLst>
                                  <p:childTnLst>
                                    <p:set>
                                      <p:cBhvr>
                                        <p:cTn id="246" dur="1" fill="hold">
                                          <p:stCondLst>
                                            <p:cond delay="0"/>
                                          </p:stCondLst>
                                        </p:cTn>
                                        <p:tgtEl>
                                          <p:spTgt spid="215"/>
                                        </p:tgtEl>
                                        <p:attrNameLst>
                                          <p:attrName>style.visibility</p:attrName>
                                        </p:attrNameLst>
                                      </p:cBhvr>
                                      <p:to>
                                        <p:strVal val="visible"/>
                                      </p:to>
                                    </p:set>
                                    <p:animEffect transition="in" filter="fade">
                                      <p:cBhvr>
                                        <p:cTn id="247" dur="500"/>
                                        <p:tgtEl>
                                          <p:spTgt spid="215"/>
                                        </p:tgtEl>
                                      </p:cBhvr>
                                    </p:animEffect>
                                    <p:anim calcmode="lin" valueType="num">
                                      <p:cBhvr>
                                        <p:cTn id="248" dur="500" fill="hold"/>
                                        <p:tgtEl>
                                          <p:spTgt spid="215"/>
                                        </p:tgtEl>
                                        <p:attrNameLst>
                                          <p:attrName>ppt_x</p:attrName>
                                        </p:attrNameLst>
                                      </p:cBhvr>
                                      <p:tavLst>
                                        <p:tav tm="0">
                                          <p:val>
                                            <p:strVal val="#ppt_x"/>
                                          </p:val>
                                        </p:tav>
                                        <p:tav tm="100000">
                                          <p:val>
                                            <p:strVal val="#ppt_x"/>
                                          </p:val>
                                        </p:tav>
                                      </p:tavLst>
                                    </p:anim>
                                    <p:anim calcmode="lin" valueType="num">
                                      <p:cBhvr>
                                        <p:cTn id="249" dur="500" fill="hold"/>
                                        <p:tgtEl>
                                          <p:spTgt spid="215"/>
                                        </p:tgtEl>
                                        <p:attrNameLst>
                                          <p:attrName>ppt_y</p:attrName>
                                        </p:attrNameLst>
                                      </p:cBhvr>
                                      <p:tavLst>
                                        <p:tav tm="0">
                                          <p:val>
                                            <p:strVal val="#ppt_y+.1"/>
                                          </p:val>
                                        </p:tav>
                                        <p:tav tm="100000">
                                          <p:val>
                                            <p:strVal val="#ppt_y"/>
                                          </p:val>
                                        </p:tav>
                                      </p:tavLst>
                                    </p:anim>
                                  </p:childTnLst>
                                </p:cTn>
                              </p:par>
                              <p:par>
                                <p:cTn id="250" presetID="42" presetClass="entr" presetSubtype="0" fill="hold" grpId="0" nodeType="withEffect">
                                  <p:stCondLst>
                                    <p:cond delay="400"/>
                                  </p:stCondLst>
                                  <p:childTnLst>
                                    <p:set>
                                      <p:cBhvr>
                                        <p:cTn id="251" dur="1" fill="hold">
                                          <p:stCondLst>
                                            <p:cond delay="0"/>
                                          </p:stCondLst>
                                        </p:cTn>
                                        <p:tgtEl>
                                          <p:spTgt spid="216"/>
                                        </p:tgtEl>
                                        <p:attrNameLst>
                                          <p:attrName>style.visibility</p:attrName>
                                        </p:attrNameLst>
                                      </p:cBhvr>
                                      <p:to>
                                        <p:strVal val="visible"/>
                                      </p:to>
                                    </p:set>
                                    <p:animEffect transition="in" filter="fade">
                                      <p:cBhvr>
                                        <p:cTn id="252" dur="500"/>
                                        <p:tgtEl>
                                          <p:spTgt spid="216"/>
                                        </p:tgtEl>
                                      </p:cBhvr>
                                    </p:animEffect>
                                    <p:anim calcmode="lin" valueType="num">
                                      <p:cBhvr>
                                        <p:cTn id="253" dur="500" fill="hold"/>
                                        <p:tgtEl>
                                          <p:spTgt spid="216"/>
                                        </p:tgtEl>
                                        <p:attrNameLst>
                                          <p:attrName>ppt_x</p:attrName>
                                        </p:attrNameLst>
                                      </p:cBhvr>
                                      <p:tavLst>
                                        <p:tav tm="0">
                                          <p:val>
                                            <p:strVal val="#ppt_x"/>
                                          </p:val>
                                        </p:tav>
                                        <p:tav tm="100000">
                                          <p:val>
                                            <p:strVal val="#ppt_x"/>
                                          </p:val>
                                        </p:tav>
                                      </p:tavLst>
                                    </p:anim>
                                    <p:anim calcmode="lin" valueType="num">
                                      <p:cBhvr>
                                        <p:cTn id="254" dur="500" fill="hold"/>
                                        <p:tgtEl>
                                          <p:spTgt spid="216"/>
                                        </p:tgtEl>
                                        <p:attrNameLst>
                                          <p:attrName>ppt_y</p:attrName>
                                        </p:attrNameLst>
                                      </p:cBhvr>
                                      <p:tavLst>
                                        <p:tav tm="0">
                                          <p:val>
                                            <p:strVal val="#ppt_y+.1"/>
                                          </p:val>
                                        </p:tav>
                                        <p:tav tm="100000">
                                          <p:val>
                                            <p:strVal val="#ppt_y"/>
                                          </p:val>
                                        </p:tav>
                                      </p:tavLst>
                                    </p:anim>
                                  </p:childTnLst>
                                </p:cTn>
                              </p:par>
                              <p:par>
                                <p:cTn id="255" presetID="42" presetClass="entr" presetSubtype="0" fill="hold" grpId="0" nodeType="withEffect">
                                  <p:stCondLst>
                                    <p:cond delay="800"/>
                                  </p:stCondLst>
                                  <p:childTnLst>
                                    <p:set>
                                      <p:cBhvr>
                                        <p:cTn id="256" dur="1" fill="hold">
                                          <p:stCondLst>
                                            <p:cond delay="0"/>
                                          </p:stCondLst>
                                        </p:cTn>
                                        <p:tgtEl>
                                          <p:spTgt spid="217"/>
                                        </p:tgtEl>
                                        <p:attrNameLst>
                                          <p:attrName>style.visibility</p:attrName>
                                        </p:attrNameLst>
                                      </p:cBhvr>
                                      <p:to>
                                        <p:strVal val="visible"/>
                                      </p:to>
                                    </p:set>
                                    <p:animEffect transition="in" filter="fade">
                                      <p:cBhvr>
                                        <p:cTn id="257" dur="500"/>
                                        <p:tgtEl>
                                          <p:spTgt spid="217"/>
                                        </p:tgtEl>
                                      </p:cBhvr>
                                    </p:animEffect>
                                    <p:anim calcmode="lin" valueType="num">
                                      <p:cBhvr>
                                        <p:cTn id="258" dur="500" fill="hold"/>
                                        <p:tgtEl>
                                          <p:spTgt spid="217"/>
                                        </p:tgtEl>
                                        <p:attrNameLst>
                                          <p:attrName>ppt_x</p:attrName>
                                        </p:attrNameLst>
                                      </p:cBhvr>
                                      <p:tavLst>
                                        <p:tav tm="0">
                                          <p:val>
                                            <p:strVal val="#ppt_x"/>
                                          </p:val>
                                        </p:tav>
                                        <p:tav tm="100000">
                                          <p:val>
                                            <p:strVal val="#ppt_x"/>
                                          </p:val>
                                        </p:tav>
                                      </p:tavLst>
                                    </p:anim>
                                    <p:anim calcmode="lin" valueType="num">
                                      <p:cBhvr>
                                        <p:cTn id="259" dur="500" fill="hold"/>
                                        <p:tgtEl>
                                          <p:spTgt spid="217"/>
                                        </p:tgtEl>
                                        <p:attrNameLst>
                                          <p:attrName>ppt_y</p:attrName>
                                        </p:attrNameLst>
                                      </p:cBhvr>
                                      <p:tavLst>
                                        <p:tav tm="0">
                                          <p:val>
                                            <p:strVal val="#ppt_y+.1"/>
                                          </p:val>
                                        </p:tav>
                                        <p:tav tm="100000">
                                          <p:val>
                                            <p:strVal val="#ppt_y"/>
                                          </p:val>
                                        </p:tav>
                                      </p:tavLst>
                                    </p:anim>
                                  </p:childTnLst>
                                </p:cTn>
                              </p:par>
                              <p:par>
                                <p:cTn id="260" presetID="42" presetClass="entr" presetSubtype="0" fill="hold" grpId="0" nodeType="withEffect">
                                  <p:stCondLst>
                                    <p:cond delay="800"/>
                                  </p:stCondLst>
                                  <p:childTnLst>
                                    <p:set>
                                      <p:cBhvr>
                                        <p:cTn id="261" dur="1" fill="hold">
                                          <p:stCondLst>
                                            <p:cond delay="0"/>
                                          </p:stCondLst>
                                        </p:cTn>
                                        <p:tgtEl>
                                          <p:spTgt spid="218"/>
                                        </p:tgtEl>
                                        <p:attrNameLst>
                                          <p:attrName>style.visibility</p:attrName>
                                        </p:attrNameLst>
                                      </p:cBhvr>
                                      <p:to>
                                        <p:strVal val="visible"/>
                                      </p:to>
                                    </p:set>
                                    <p:animEffect transition="in" filter="fade">
                                      <p:cBhvr>
                                        <p:cTn id="262" dur="500"/>
                                        <p:tgtEl>
                                          <p:spTgt spid="218"/>
                                        </p:tgtEl>
                                      </p:cBhvr>
                                    </p:animEffect>
                                    <p:anim calcmode="lin" valueType="num">
                                      <p:cBhvr>
                                        <p:cTn id="263" dur="500" fill="hold"/>
                                        <p:tgtEl>
                                          <p:spTgt spid="218"/>
                                        </p:tgtEl>
                                        <p:attrNameLst>
                                          <p:attrName>ppt_x</p:attrName>
                                        </p:attrNameLst>
                                      </p:cBhvr>
                                      <p:tavLst>
                                        <p:tav tm="0">
                                          <p:val>
                                            <p:strVal val="#ppt_x"/>
                                          </p:val>
                                        </p:tav>
                                        <p:tav tm="100000">
                                          <p:val>
                                            <p:strVal val="#ppt_x"/>
                                          </p:val>
                                        </p:tav>
                                      </p:tavLst>
                                    </p:anim>
                                    <p:anim calcmode="lin" valueType="num">
                                      <p:cBhvr>
                                        <p:cTn id="264" dur="500" fill="hold"/>
                                        <p:tgtEl>
                                          <p:spTgt spid="218"/>
                                        </p:tgtEl>
                                        <p:attrNameLst>
                                          <p:attrName>ppt_y</p:attrName>
                                        </p:attrNameLst>
                                      </p:cBhvr>
                                      <p:tavLst>
                                        <p:tav tm="0">
                                          <p:val>
                                            <p:strVal val="#ppt_y+.1"/>
                                          </p:val>
                                        </p:tav>
                                        <p:tav tm="100000">
                                          <p:val>
                                            <p:strVal val="#ppt_y"/>
                                          </p:val>
                                        </p:tav>
                                      </p:tavLst>
                                    </p:anim>
                                  </p:childTnLst>
                                </p:cTn>
                              </p:par>
                              <p:par>
                                <p:cTn id="265" presetID="42" presetClass="entr" presetSubtype="0" fill="hold" grpId="0" nodeType="withEffect">
                                  <p:stCondLst>
                                    <p:cond delay="800"/>
                                  </p:stCondLst>
                                  <p:childTnLst>
                                    <p:set>
                                      <p:cBhvr>
                                        <p:cTn id="266" dur="1" fill="hold">
                                          <p:stCondLst>
                                            <p:cond delay="0"/>
                                          </p:stCondLst>
                                        </p:cTn>
                                        <p:tgtEl>
                                          <p:spTgt spid="219"/>
                                        </p:tgtEl>
                                        <p:attrNameLst>
                                          <p:attrName>style.visibility</p:attrName>
                                        </p:attrNameLst>
                                      </p:cBhvr>
                                      <p:to>
                                        <p:strVal val="visible"/>
                                      </p:to>
                                    </p:set>
                                    <p:animEffect transition="in" filter="fade">
                                      <p:cBhvr>
                                        <p:cTn id="267" dur="500"/>
                                        <p:tgtEl>
                                          <p:spTgt spid="219"/>
                                        </p:tgtEl>
                                      </p:cBhvr>
                                    </p:animEffect>
                                    <p:anim calcmode="lin" valueType="num">
                                      <p:cBhvr>
                                        <p:cTn id="268" dur="500" fill="hold"/>
                                        <p:tgtEl>
                                          <p:spTgt spid="219"/>
                                        </p:tgtEl>
                                        <p:attrNameLst>
                                          <p:attrName>ppt_x</p:attrName>
                                        </p:attrNameLst>
                                      </p:cBhvr>
                                      <p:tavLst>
                                        <p:tav tm="0">
                                          <p:val>
                                            <p:strVal val="#ppt_x"/>
                                          </p:val>
                                        </p:tav>
                                        <p:tav tm="100000">
                                          <p:val>
                                            <p:strVal val="#ppt_x"/>
                                          </p:val>
                                        </p:tav>
                                      </p:tavLst>
                                    </p:anim>
                                    <p:anim calcmode="lin" valueType="num">
                                      <p:cBhvr>
                                        <p:cTn id="269" dur="500" fill="hold"/>
                                        <p:tgtEl>
                                          <p:spTgt spid="219"/>
                                        </p:tgtEl>
                                        <p:attrNameLst>
                                          <p:attrName>ppt_y</p:attrName>
                                        </p:attrNameLst>
                                      </p:cBhvr>
                                      <p:tavLst>
                                        <p:tav tm="0">
                                          <p:val>
                                            <p:strVal val="#ppt_y+.1"/>
                                          </p:val>
                                        </p:tav>
                                        <p:tav tm="100000">
                                          <p:val>
                                            <p:strVal val="#ppt_y"/>
                                          </p:val>
                                        </p:tav>
                                      </p:tavLst>
                                    </p:anim>
                                  </p:childTnLst>
                                </p:cTn>
                              </p:par>
                              <p:par>
                                <p:cTn id="270" presetID="42" presetClass="entr" presetSubtype="0" fill="hold" grpId="0" nodeType="withEffect">
                                  <p:stCondLst>
                                    <p:cond delay="800"/>
                                  </p:stCondLst>
                                  <p:childTnLst>
                                    <p:set>
                                      <p:cBhvr>
                                        <p:cTn id="271" dur="1" fill="hold">
                                          <p:stCondLst>
                                            <p:cond delay="0"/>
                                          </p:stCondLst>
                                        </p:cTn>
                                        <p:tgtEl>
                                          <p:spTgt spid="220"/>
                                        </p:tgtEl>
                                        <p:attrNameLst>
                                          <p:attrName>style.visibility</p:attrName>
                                        </p:attrNameLst>
                                      </p:cBhvr>
                                      <p:to>
                                        <p:strVal val="visible"/>
                                      </p:to>
                                    </p:set>
                                    <p:animEffect transition="in" filter="fade">
                                      <p:cBhvr>
                                        <p:cTn id="272" dur="500"/>
                                        <p:tgtEl>
                                          <p:spTgt spid="220"/>
                                        </p:tgtEl>
                                      </p:cBhvr>
                                    </p:animEffect>
                                    <p:anim calcmode="lin" valueType="num">
                                      <p:cBhvr>
                                        <p:cTn id="273" dur="500" fill="hold"/>
                                        <p:tgtEl>
                                          <p:spTgt spid="220"/>
                                        </p:tgtEl>
                                        <p:attrNameLst>
                                          <p:attrName>ppt_x</p:attrName>
                                        </p:attrNameLst>
                                      </p:cBhvr>
                                      <p:tavLst>
                                        <p:tav tm="0">
                                          <p:val>
                                            <p:strVal val="#ppt_x"/>
                                          </p:val>
                                        </p:tav>
                                        <p:tav tm="100000">
                                          <p:val>
                                            <p:strVal val="#ppt_x"/>
                                          </p:val>
                                        </p:tav>
                                      </p:tavLst>
                                    </p:anim>
                                    <p:anim calcmode="lin" valueType="num">
                                      <p:cBhvr>
                                        <p:cTn id="274" dur="500" fill="hold"/>
                                        <p:tgtEl>
                                          <p:spTgt spid="220"/>
                                        </p:tgtEl>
                                        <p:attrNameLst>
                                          <p:attrName>ppt_y</p:attrName>
                                        </p:attrNameLst>
                                      </p:cBhvr>
                                      <p:tavLst>
                                        <p:tav tm="0">
                                          <p:val>
                                            <p:strVal val="#ppt_y+.1"/>
                                          </p:val>
                                        </p:tav>
                                        <p:tav tm="100000">
                                          <p:val>
                                            <p:strVal val="#ppt_y"/>
                                          </p:val>
                                        </p:tav>
                                      </p:tavLst>
                                    </p:anim>
                                  </p:childTnLst>
                                </p:cTn>
                              </p:par>
                              <p:par>
                                <p:cTn id="275" presetID="42" presetClass="entr" presetSubtype="0" fill="hold" grpId="0" nodeType="withEffect">
                                  <p:stCondLst>
                                    <p:cond delay="800"/>
                                  </p:stCondLst>
                                  <p:childTnLst>
                                    <p:set>
                                      <p:cBhvr>
                                        <p:cTn id="276" dur="1" fill="hold">
                                          <p:stCondLst>
                                            <p:cond delay="0"/>
                                          </p:stCondLst>
                                        </p:cTn>
                                        <p:tgtEl>
                                          <p:spTgt spid="221"/>
                                        </p:tgtEl>
                                        <p:attrNameLst>
                                          <p:attrName>style.visibility</p:attrName>
                                        </p:attrNameLst>
                                      </p:cBhvr>
                                      <p:to>
                                        <p:strVal val="visible"/>
                                      </p:to>
                                    </p:set>
                                    <p:animEffect transition="in" filter="fade">
                                      <p:cBhvr>
                                        <p:cTn id="277" dur="500"/>
                                        <p:tgtEl>
                                          <p:spTgt spid="221"/>
                                        </p:tgtEl>
                                      </p:cBhvr>
                                    </p:animEffect>
                                    <p:anim calcmode="lin" valueType="num">
                                      <p:cBhvr>
                                        <p:cTn id="278" dur="500" fill="hold"/>
                                        <p:tgtEl>
                                          <p:spTgt spid="221"/>
                                        </p:tgtEl>
                                        <p:attrNameLst>
                                          <p:attrName>ppt_x</p:attrName>
                                        </p:attrNameLst>
                                      </p:cBhvr>
                                      <p:tavLst>
                                        <p:tav tm="0">
                                          <p:val>
                                            <p:strVal val="#ppt_x"/>
                                          </p:val>
                                        </p:tav>
                                        <p:tav tm="100000">
                                          <p:val>
                                            <p:strVal val="#ppt_x"/>
                                          </p:val>
                                        </p:tav>
                                      </p:tavLst>
                                    </p:anim>
                                    <p:anim calcmode="lin" valueType="num">
                                      <p:cBhvr>
                                        <p:cTn id="279" dur="500" fill="hold"/>
                                        <p:tgtEl>
                                          <p:spTgt spid="221"/>
                                        </p:tgtEl>
                                        <p:attrNameLst>
                                          <p:attrName>ppt_y</p:attrName>
                                        </p:attrNameLst>
                                      </p:cBhvr>
                                      <p:tavLst>
                                        <p:tav tm="0">
                                          <p:val>
                                            <p:strVal val="#ppt_y+.1"/>
                                          </p:val>
                                        </p:tav>
                                        <p:tav tm="100000">
                                          <p:val>
                                            <p:strVal val="#ppt_y"/>
                                          </p:val>
                                        </p:tav>
                                      </p:tavLst>
                                    </p:anim>
                                  </p:childTnLst>
                                </p:cTn>
                              </p:par>
                              <p:par>
                                <p:cTn id="280" presetID="42" presetClass="entr" presetSubtype="0" fill="hold" nodeType="withEffect">
                                  <p:stCondLst>
                                    <p:cond delay="800"/>
                                  </p:stCondLst>
                                  <p:childTnLst>
                                    <p:set>
                                      <p:cBhvr>
                                        <p:cTn id="281" dur="1" fill="hold">
                                          <p:stCondLst>
                                            <p:cond delay="0"/>
                                          </p:stCondLst>
                                        </p:cTn>
                                        <p:tgtEl>
                                          <p:spTgt spid="196"/>
                                        </p:tgtEl>
                                        <p:attrNameLst>
                                          <p:attrName>style.visibility</p:attrName>
                                        </p:attrNameLst>
                                      </p:cBhvr>
                                      <p:to>
                                        <p:strVal val="visible"/>
                                      </p:to>
                                    </p:set>
                                    <p:animEffect transition="in" filter="fade">
                                      <p:cBhvr>
                                        <p:cTn id="282" dur="500"/>
                                        <p:tgtEl>
                                          <p:spTgt spid="196"/>
                                        </p:tgtEl>
                                      </p:cBhvr>
                                    </p:animEffect>
                                    <p:anim calcmode="lin" valueType="num">
                                      <p:cBhvr>
                                        <p:cTn id="283" dur="500" fill="hold"/>
                                        <p:tgtEl>
                                          <p:spTgt spid="196"/>
                                        </p:tgtEl>
                                        <p:attrNameLst>
                                          <p:attrName>ppt_x</p:attrName>
                                        </p:attrNameLst>
                                      </p:cBhvr>
                                      <p:tavLst>
                                        <p:tav tm="0">
                                          <p:val>
                                            <p:strVal val="#ppt_x"/>
                                          </p:val>
                                        </p:tav>
                                        <p:tav tm="100000">
                                          <p:val>
                                            <p:strVal val="#ppt_x"/>
                                          </p:val>
                                        </p:tav>
                                      </p:tavLst>
                                    </p:anim>
                                    <p:anim calcmode="lin" valueType="num">
                                      <p:cBhvr>
                                        <p:cTn id="284" dur="500" fill="hold"/>
                                        <p:tgtEl>
                                          <p:spTgt spid="196"/>
                                        </p:tgtEl>
                                        <p:attrNameLst>
                                          <p:attrName>ppt_y</p:attrName>
                                        </p:attrNameLst>
                                      </p:cBhvr>
                                      <p:tavLst>
                                        <p:tav tm="0">
                                          <p:val>
                                            <p:strVal val="#ppt_y+.1"/>
                                          </p:val>
                                        </p:tav>
                                        <p:tav tm="100000">
                                          <p:val>
                                            <p:strVal val="#ppt_y"/>
                                          </p:val>
                                        </p:tav>
                                      </p:tavLst>
                                    </p:anim>
                                  </p:childTnLst>
                                </p:cTn>
                              </p:par>
                              <p:par>
                                <p:cTn id="285" presetID="42" presetClass="entr" presetSubtype="0" fill="hold" grpId="0" nodeType="withEffect">
                                  <p:stCondLst>
                                    <p:cond delay="800"/>
                                  </p:stCondLst>
                                  <p:childTnLst>
                                    <p:set>
                                      <p:cBhvr>
                                        <p:cTn id="286" dur="1" fill="hold">
                                          <p:stCondLst>
                                            <p:cond delay="0"/>
                                          </p:stCondLst>
                                        </p:cTn>
                                        <p:tgtEl>
                                          <p:spTgt spid="197"/>
                                        </p:tgtEl>
                                        <p:attrNameLst>
                                          <p:attrName>style.visibility</p:attrName>
                                        </p:attrNameLst>
                                      </p:cBhvr>
                                      <p:to>
                                        <p:strVal val="visible"/>
                                      </p:to>
                                    </p:set>
                                    <p:animEffect transition="in" filter="fade">
                                      <p:cBhvr>
                                        <p:cTn id="287" dur="500"/>
                                        <p:tgtEl>
                                          <p:spTgt spid="197"/>
                                        </p:tgtEl>
                                      </p:cBhvr>
                                    </p:animEffect>
                                    <p:anim calcmode="lin" valueType="num">
                                      <p:cBhvr>
                                        <p:cTn id="288" dur="500" fill="hold"/>
                                        <p:tgtEl>
                                          <p:spTgt spid="197"/>
                                        </p:tgtEl>
                                        <p:attrNameLst>
                                          <p:attrName>ppt_x</p:attrName>
                                        </p:attrNameLst>
                                      </p:cBhvr>
                                      <p:tavLst>
                                        <p:tav tm="0">
                                          <p:val>
                                            <p:strVal val="#ppt_x"/>
                                          </p:val>
                                        </p:tav>
                                        <p:tav tm="100000">
                                          <p:val>
                                            <p:strVal val="#ppt_x"/>
                                          </p:val>
                                        </p:tav>
                                      </p:tavLst>
                                    </p:anim>
                                    <p:anim calcmode="lin" valueType="num">
                                      <p:cBhvr>
                                        <p:cTn id="289" dur="500" fill="hold"/>
                                        <p:tgtEl>
                                          <p:spTgt spid="197"/>
                                        </p:tgtEl>
                                        <p:attrNameLst>
                                          <p:attrName>ppt_y</p:attrName>
                                        </p:attrNameLst>
                                      </p:cBhvr>
                                      <p:tavLst>
                                        <p:tav tm="0">
                                          <p:val>
                                            <p:strVal val="#ppt_y+.1"/>
                                          </p:val>
                                        </p:tav>
                                        <p:tav tm="100000">
                                          <p:val>
                                            <p:strVal val="#ppt_y"/>
                                          </p:val>
                                        </p:tav>
                                      </p:tavLst>
                                    </p:anim>
                                  </p:childTnLst>
                                </p:cTn>
                              </p:par>
                              <p:par>
                                <p:cTn id="290" presetID="42" presetClass="entr" presetSubtype="0" fill="hold" grpId="0" nodeType="withEffect">
                                  <p:stCondLst>
                                    <p:cond delay="400"/>
                                  </p:stCondLst>
                                  <p:childTnLst>
                                    <p:set>
                                      <p:cBhvr>
                                        <p:cTn id="291" dur="1" fill="hold">
                                          <p:stCondLst>
                                            <p:cond delay="0"/>
                                          </p:stCondLst>
                                        </p:cTn>
                                        <p:tgtEl>
                                          <p:spTgt spid="198"/>
                                        </p:tgtEl>
                                        <p:attrNameLst>
                                          <p:attrName>style.visibility</p:attrName>
                                        </p:attrNameLst>
                                      </p:cBhvr>
                                      <p:to>
                                        <p:strVal val="visible"/>
                                      </p:to>
                                    </p:set>
                                    <p:animEffect transition="in" filter="fade">
                                      <p:cBhvr>
                                        <p:cTn id="292" dur="500"/>
                                        <p:tgtEl>
                                          <p:spTgt spid="198"/>
                                        </p:tgtEl>
                                      </p:cBhvr>
                                    </p:animEffect>
                                    <p:anim calcmode="lin" valueType="num">
                                      <p:cBhvr>
                                        <p:cTn id="293" dur="500" fill="hold"/>
                                        <p:tgtEl>
                                          <p:spTgt spid="198"/>
                                        </p:tgtEl>
                                        <p:attrNameLst>
                                          <p:attrName>ppt_x</p:attrName>
                                        </p:attrNameLst>
                                      </p:cBhvr>
                                      <p:tavLst>
                                        <p:tav tm="0">
                                          <p:val>
                                            <p:strVal val="#ppt_x"/>
                                          </p:val>
                                        </p:tav>
                                        <p:tav tm="100000">
                                          <p:val>
                                            <p:strVal val="#ppt_x"/>
                                          </p:val>
                                        </p:tav>
                                      </p:tavLst>
                                    </p:anim>
                                    <p:anim calcmode="lin" valueType="num">
                                      <p:cBhvr>
                                        <p:cTn id="294" dur="500" fill="hold"/>
                                        <p:tgtEl>
                                          <p:spTgt spid="198"/>
                                        </p:tgtEl>
                                        <p:attrNameLst>
                                          <p:attrName>ppt_y</p:attrName>
                                        </p:attrNameLst>
                                      </p:cBhvr>
                                      <p:tavLst>
                                        <p:tav tm="0">
                                          <p:val>
                                            <p:strVal val="#ppt_y+.1"/>
                                          </p:val>
                                        </p:tav>
                                        <p:tav tm="100000">
                                          <p:val>
                                            <p:strVal val="#ppt_y"/>
                                          </p:val>
                                        </p:tav>
                                      </p:tavLst>
                                    </p:anim>
                                  </p:childTnLst>
                                </p:cTn>
                              </p:par>
                              <p:par>
                                <p:cTn id="295" presetID="42" presetClass="entr" presetSubtype="0" fill="hold" grpId="0" nodeType="withEffect">
                                  <p:stCondLst>
                                    <p:cond delay="400"/>
                                  </p:stCondLst>
                                  <p:childTnLst>
                                    <p:set>
                                      <p:cBhvr>
                                        <p:cTn id="296" dur="1" fill="hold">
                                          <p:stCondLst>
                                            <p:cond delay="0"/>
                                          </p:stCondLst>
                                        </p:cTn>
                                        <p:tgtEl>
                                          <p:spTgt spid="201"/>
                                        </p:tgtEl>
                                        <p:attrNameLst>
                                          <p:attrName>style.visibility</p:attrName>
                                        </p:attrNameLst>
                                      </p:cBhvr>
                                      <p:to>
                                        <p:strVal val="visible"/>
                                      </p:to>
                                    </p:set>
                                    <p:animEffect transition="in" filter="fade">
                                      <p:cBhvr>
                                        <p:cTn id="297" dur="500"/>
                                        <p:tgtEl>
                                          <p:spTgt spid="201"/>
                                        </p:tgtEl>
                                      </p:cBhvr>
                                    </p:animEffect>
                                    <p:anim calcmode="lin" valueType="num">
                                      <p:cBhvr>
                                        <p:cTn id="298" dur="500" fill="hold"/>
                                        <p:tgtEl>
                                          <p:spTgt spid="201"/>
                                        </p:tgtEl>
                                        <p:attrNameLst>
                                          <p:attrName>ppt_x</p:attrName>
                                        </p:attrNameLst>
                                      </p:cBhvr>
                                      <p:tavLst>
                                        <p:tav tm="0">
                                          <p:val>
                                            <p:strVal val="#ppt_x"/>
                                          </p:val>
                                        </p:tav>
                                        <p:tav tm="100000">
                                          <p:val>
                                            <p:strVal val="#ppt_x"/>
                                          </p:val>
                                        </p:tav>
                                      </p:tavLst>
                                    </p:anim>
                                    <p:anim calcmode="lin" valueType="num">
                                      <p:cBhvr>
                                        <p:cTn id="299" dur="500" fill="hold"/>
                                        <p:tgtEl>
                                          <p:spTgt spid="201"/>
                                        </p:tgtEl>
                                        <p:attrNameLst>
                                          <p:attrName>ppt_y</p:attrName>
                                        </p:attrNameLst>
                                      </p:cBhvr>
                                      <p:tavLst>
                                        <p:tav tm="0">
                                          <p:val>
                                            <p:strVal val="#ppt_y+.1"/>
                                          </p:val>
                                        </p:tav>
                                        <p:tav tm="100000">
                                          <p:val>
                                            <p:strVal val="#ppt_y"/>
                                          </p:val>
                                        </p:tav>
                                      </p:tavLst>
                                    </p:anim>
                                  </p:childTnLst>
                                </p:cTn>
                              </p:par>
                              <p:par>
                                <p:cTn id="300" presetID="42" presetClass="entr" presetSubtype="0" fill="hold" grpId="0" nodeType="withEffect">
                                  <p:stCondLst>
                                    <p:cond delay="400"/>
                                  </p:stCondLst>
                                  <p:childTnLst>
                                    <p:set>
                                      <p:cBhvr>
                                        <p:cTn id="301" dur="1" fill="hold">
                                          <p:stCondLst>
                                            <p:cond delay="0"/>
                                          </p:stCondLst>
                                        </p:cTn>
                                        <p:tgtEl>
                                          <p:spTgt spid="222"/>
                                        </p:tgtEl>
                                        <p:attrNameLst>
                                          <p:attrName>style.visibility</p:attrName>
                                        </p:attrNameLst>
                                      </p:cBhvr>
                                      <p:to>
                                        <p:strVal val="visible"/>
                                      </p:to>
                                    </p:set>
                                    <p:animEffect transition="in" filter="fade">
                                      <p:cBhvr>
                                        <p:cTn id="302" dur="500"/>
                                        <p:tgtEl>
                                          <p:spTgt spid="222"/>
                                        </p:tgtEl>
                                      </p:cBhvr>
                                    </p:animEffect>
                                    <p:anim calcmode="lin" valueType="num">
                                      <p:cBhvr>
                                        <p:cTn id="303" dur="500" fill="hold"/>
                                        <p:tgtEl>
                                          <p:spTgt spid="222"/>
                                        </p:tgtEl>
                                        <p:attrNameLst>
                                          <p:attrName>ppt_x</p:attrName>
                                        </p:attrNameLst>
                                      </p:cBhvr>
                                      <p:tavLst>
                                        <p:tav tm="0">
                                          <p:val>
                                            <p:strVal val="#ppt_x"/>
                                          </p:val>
                                        </p:tav>
                                        <p:tav tm="100000">
                                          <p:val>
                                            <p:strVal val="#ppt_x"/>
                                          </p:val>
                                        </p:tav>
                                      </p:tavLst>
                                    </p:anim>
                                    <p:anim calcmode="lin" valueType="num">
                                      <p:cBhvr>
                                        <p:cTn id="304" dur="500" fill="hold"/>
                                        <p:tgtEl>
                                          <p:spTgt spid="222"/>
                                        </p:tgtEl>
                                        <p:attrNameLst>
                                          <p:attrName>ppt_y</p:attrName>
                                        </p:attrNameLst>
                                      </p:cBhvr>
                                      <p:tavLst>
                                        <p:tav tm="0">
                                          <p:val>
                                            <p:strVal val="#ppt_y+.1"/>
                                          </p:val>
                                        </p:tav>
                                        <p:tav tm="100000">
                                          <p:val>
                                            <p:strVal val="#ppt_y"/>
                                          </p:val>
                                        </p:tav>
                                      </p:tavLst>
                                    </p:anim>
                                  </p:childTnLst>
                                </p:cTn>
                              </p:par>
                              <p:par>
                                <p:cTn id="305" presetID="37" presetClass="entr" presetSubtype="0" fill="hold" nodeType="withEffect">
                                  <p:stCondLst>
                                    <p:cond delay="800"/>
                                  </p:stCondLst>
                                  <p:childTnLst>
                                    <p:set>
                                      <p:cBhvr>
                                        <p:cTn id="306" dur="1" fill="hold">
                                          <p:stCondLst>
                                            <p:cond delay="0"/>
                                          </p:stCondLst>
                                        </p:cTn>
                                        <p:tgtEl>
                                          <p:spTgt spid="3"/>
                                        </p:tgtEl>
                                        <p:attrNameLst>
                                          <p:attrName>style.visibility</p:attrName>
                                        </p:attrNameLst>
                                      </p:cBhvr>
                                      <p:to>
                                        <p:strVal val="visible"/>
                                      </p:to>
                                    </p:set>
                                    <p:animEffect transition="in" filter="fade">
                                      <p:cBhvr>
                                        <p:cTn id="307" dur="500"/>
                                        <p:tgtEl>
                                          <p:spTgt spid="3"/>
                                        </p:tgtEl>
                                      </p:cBhvr>
                                    </p:animEffect>
                                    <p:anim calcmode="lin" valueType="num">
                                      <p:cBhvr>
                                        <p:cTn id="308" dur="500" fill="hold"/>
                                        <p:tgtEl>
                                          <p:spTgt spid="3"/>
                                        </p:tgtEl>
                                        <p:attrNameLst>
                                          <p:attrName>ppt_x</p:attrName>
                                        </p:attrNameLst>
                                      </p:cBhvr>
                                      <p:tavLst>
                                        <p:tav tm="0">
                                          <p:val>
                                            <p:strVal val="#ppt_x"/>
                                          </p:val>
                                        </p:tav>
                                        <p:tav tm="100000">
                                          <p:val>
                                            <p:strVal val="#ppt_x"/>
                                          </p:val>
                                        </p:tav>
                                      </p:tavLst>
                                    </p:anim>
                                    <p:anim calcmode="lin" valueType="num">
                                      <p:cBhvr>
                                        <p:cTn id="309" dur="450" decel="100000" fill="hold"/>
                                        <p:tgtEl>
                                          <p:spTgt spid="3"/>
                                        </p:tgtEl>
                                        <p:attrNameLst>
                                          <p:attrName>ppt_y</p:attrName>
                                        </p:attrNameLst>
                                      </p:cBhvr>
                                      <p:tavLst>
                                        <p:tav tm="0">
                                          <p:val>
                                            <p:strVal val="#ppt_y+1"/>
                                          </p:val>
                                        </p:tav>
                                        <p:tav tm="100000">
                                          <p:val>
                                            <p:strVal val="#ppt_y-.03"/>
                                          </p:val>
                                        </p:tav>
                                      </p:tavLst>
                                    </p:anim>
                                    <p:anim calcmode="lin" valueType="num">
                                      <p:cBhvr>
                                        <p:cTn id="310"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bldLvl="0" animBg="1"/>
      <p:bldP spid="88" grpId="0" bldLvl="0" animBg="1"/>
      <p:bldP spid="89" grpId="0" bldLvl="0" animBg="1"/>
      <p:bldP spid="90" grpId="0" bldLvl="0" animBg="1"/>
      <p:bldP spid="91" grpId="0" bldLvl="0" animBg="1"/>
      <p:bldP spid="92" grpId="0" bldLvl="0" animBg="1"/>
      <p:bldP spid="93" grpId="0" bldLvl="0" animBg="1"/>
      <p:bldP spid="94" grpId="0" bldLvl="0" animBg="1"/>
      <p:bldP spid="95" grpId="0" bldLvl="0" animBg="1"/>
      <p:bldP spid="96" grpId="0" bldLvl="0" animBg="1"/>
      <p:bldP spid="98" grpId="0" bldLvl="0" animBg="1"/>
      <p:bldP spid="99" grpId="0" bldLvl="0" animBg="1"/>
      <p:bldP spid="100" grpId="0" bldLvl="0" animBg="1"/>
      <p:bldP spid="101" grpId="0" bldLvl="0" animBg="1"/>
      <p:bldP spid="102" grpId="0" bldLvl="0" animBg="1"/>
      <p:bldP spid="103" grpId="0" bldLvl="0" animBg="1"/>
      <p:bldP spid="104" grpId="0" bldLvl="0" animBg="1"/>
      <p:bldP spid="105" grpId="0" bldLvl="0" animBg="1"/>
      <p:bldP spid="106" grpId="0" bldLvl="0" animBg="1"/>
      <p:bldP spid="107" grpId="0" bldLvl="0" animBg="1"/>
      <p:bldP spid="108" grpId="0" bldLvl="0" animBg="1"/>
      <p:bldP spid="109" grpId="0" bldLvl="0" animBg="1"/>
      <p:bldP spid="110" grpId="0" bldLvl="0" animBg="1"/>
      <p:bldP spid="111" grpId="0" bldLvl="0" animBg="1"/>
      <p:bldP spid="112" grpId="0" bldLvl="0" animBg="1"/>
      <p:bldP spid="113" grpId="0" bldLvl="0" animBg="1"/>
      <p:bldP spid="115" grpId="0" bldLvl="0" animBg="1"/>
      <p:bldP spid="117" grpId="0" bldLvl="0" animBg="1"/>
      <p:bldP spid="118" grpId="0" bldLvl="0" animBg="1"/>
      <p:bldP spid="119" grpId="0" bldLvl="0" animBg="1"/>
      <p:bldP spid="120" grpId="0" bldLvl="0" animBg="1"/>
      <p:bldP spid="121" grpId="0" bldLvl="0" animBg="1"/>
      <p:bldP spid="122" grpId="0" bldLvl="0" animBg="1"/>
      <p:bldP spid="123" grpId="0" bldLvl="0" animBg="1"/>
      <p:bldP spid="126" grpId="0" bldLvl="0" animBg="1"/>
      <p:bldP spid="127" grpId="0" bldLvl="0" animBg="1"/>
      <p:bldP spid="128" grpId="0" bldLvl="0" animBg="1"/>
      <p:bldP spid="129" grpId="0" bldLvl="0" animBg="1"/>
      <p:bldP spid="130" grpId="0" bldLvl="0" animBg="1"/>
      <p:bldP spid="131" grpId="0" bldLvl="0" animBg="1"/>
      <p:bldP spid="133" grpId="0" bldLvl="0" animBg="1"/>
      <p:bldP spid="134" grpId="0" bldLvl="0" animBg="1"/>
      <p:bldP spid="135" grpId="0" bldLvl="0" animBg="1"/>
      <p:bldP spid="136" grpId="0" bldLvl="0" animBg="1"/>
      <p:bldP spid="211" grpId="0" bldLvl="0" animBg="1"/>
      <p:bldP spid="212" grpId="0" bldLvl="0" animBg="1"/>
      <p:bldP spid="213" grpId="0" bldLvl="0" animBg="1"/>
      <p:bldP spid="214" grpId="0" bldLvl="0" animBg="1"/>
      <p:bldP spid="215" grpId="0" bldLvl="0" animBg="1"/>
      <p:bldP spid="216" grpId="0" bldLvl="0" animBg="1"/>
      <p:bldP spid="217" grpId="0" bldLvl="0" animBg="1"/>
      <p:bldP spid="218" grpId="0" bldLvl="0" animBg="1"/>
      <p:bldP spid="219" grpId="0" bldLvl="0" animBg="1"/>
      <p:bldP spid="220" grpId="0" bldLvl="0" animBg="1"/>
      <p:bldP spid="221" grpId="0" bldLvl="0" animBg="1"/>
      <p:bldP spid="197" grpId="0" bldLvl="0" animBg="1"/>
      <p:bldP spid="198" grpId="0" bldLvl="0" animBg="1"/>
      <p:bldP spid="201" grpId="0" bldLvl="0" animBg="1"/>
      <p:bldP spid="222"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1395413" y="2039938"/>
            <a:ext cx="2665412" cy="2346325"/>
            <a:chOff x="1394854" y="2039732"/>
            <a:chExt cx="2666393" cy="2346735"/>
          </a:xfrm>
        </p:grpSpPr>
        <p:sp>
          <p:nvSpPr>
            <p:cNvPr id="2" name="任意多边形 1"/>
            <p:cNvSpPr/>
            <p:nvPr/>
          </p:nvSpPr>
          <p:spPr>
            <a:xfrm rot="13500000" flipH="1">
              <a:off x="1714058"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476" name="文本框 5"/>
            <p:cNvSpPr txBox="1">
              <a:spLocks noChangeArrowheads="1"/>
            </p:cNvSpPr>
            <p:nvPr/>
          </p:nvSpPr>
          <p:spPr bwMode="auto">
            <a:xfrm>
              <a:off x="1950177" y="2186816"/>
              <a:ext cx="1960793" cy="2015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2500">
                  <a:solidFill>
                    <a:schemeClr val="bg1"/>
                  </a:solidFill>
                  <a:latin typeface="Century Gothic" panose="020B0502020202020204" pitchFamily="34" charset="0"/>
                </a:rPr>
                <a:t>03</a:t>
              </a:r>
              <a:endParaRPr lang="zh-CN" altLang="en-US" sz="12500">
                <a:solidFill>
                  <a:schemeClr val="bg1"/>
                </a:solidFill>
                <a:latin typeface="Century Gothic" panose="020B0502020202020204" pitchFamily="34" charset="0"/>
              </a:endParaRPr>
            </a:p>
          </p:txBody>
        </p:sp>
        <p:pic>
          <p:nvPicPr>
            <p:cNvPr id="7" name="图片 6"/>
            <p:cNvPicPr>
              <a:picLocks noChangeAspect="1"/>
            </p:cNvPicPr>
            <p:nvPr/>
          </p:nvPicPr>
          <p:blipFill>
            <a:blip r:embed="rId1" cstate="print"/>
            <a:srcRect l="43447" t="18711" r="10242" b="14206"/>
            <a:stretch>
              <a:fillRect/>
            </a:stretch>
          </p:blipFill>
          <p:spPr>
            <a:xfrm>
              <a:off x="1394854" y="2289337"/>
              <a:ext cx="2036614" cy="2036614"/>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6" name="组合 15"/>
          <p:cNvGrpSpPr/>
          <p:nvPr/>
        </p:nvGrpSpPr>
        <p:grpSpPr bwMode="auto">
          <a:xfrm>
            <a:off x="4135438" y="2768283"/>
            <a:ext cx="6951981" cy="2344102"/>
            <a:chOff x="277329" y="1418629"/>
            <a:chExt cx="5568066" cy="2344203"/>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7329" y="1418629"/>
              <a:ext cx="5568066" cy="706785"/>
            </a:xfrm>
            <a:prstGeom prst="rect">
              <a:avLst/>
            </a:prstGeom>
            <a:noFill/>
          </p:spPr>
          <p:txBody>
            <a:bodyPr wrap="square">
              <a:spAutoFit/>
            </a:bodyPr>
            <a:lstStyle/>
            <a:p>
              <a:pPr eaLnBrk="1" fontAlgn="auto" hangingPunct="1">
                <a:spcBef>
                  <a:spcPts val="0"/>
                </a:spcBef>
                <a:spcAft>
                  <a:spcPts val="0"/>
                </a:spcAft>
                <a:defRPr/>
              </a:pPr>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rPr>
                <a:t>购买时段交易量的阅读和分析</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77329" y="2317510"/>
              <a:ext cx="5427948" cy="1445322"/>
            </a:xfrm>
            <a:prstGeom prst="rect">
              <a:avLst/>
            </a:prstGeom>
            <a:noFill/>
          </p:spPr>
          <p:txBody>
            <a:bodyPr>
              <a:spAutoFit/>
            </a:bodyPr>
            <a:lstStyle/>
            <a:p>
              <a:pPr eaLnBrk="1" fontAlgn="auto" hangingPunct="1">
                <a:lnSpc>
                  <a:spcPct val="150000"/>
                </a:lnSpc>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rPr>
                <a:t>成交时间是指通过每个时间段的客户数、订单数、订单金额等数据统计出每个时间段的交易情况，管理者在数据图中可以看出每个时间段的交易情况，根据客户消费时间的不同，优化营销方案；</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eaLnBrk="1" fontAlgn="auto" hangingPunct="1">
                <a:spcBef>
                  <a:spcPts val="0"/>
                </a:spcBef>
                <a:spcAft>
                  <a:spcPts val="0"/>
                </a:spcAft>
                <a:defRPr/>
              </a:pP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sp>
        <p:nvSpPr>
          <p:cNvPr id="26" name="椭圆 25"/>
          <p:cNvSpPr/>
          <p:nvPr/>
        </p:nvSpPr>
        <p:spPr>
          <a:xfrm>
            <a:off x="1865313" y="4125913"/>
            <a:ext cx="147637" cy="1492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3717925" y="4362450"/>
            <a:ext cx="242888" cy="2428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a:off x="4065588" y="4079875"/>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11047877">
            <a:off x="2328863" y="4422775"/>
            <a:ext cx="169862" cy="1698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a:off x="1319213" y="2378075"/>
            <a:ext cx="344487" cy="3444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0800000">
            <a:off x="1358900" y="3316288"/>
            <a:ext cx="528638" cy="5270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1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childTnLst>
                                </p:cTn>
                              </p:par>
                              <p:par>
                                <p:cTn id="45" presetID="22" presetClass="entr" presetSubtype="8" fill="hold"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6" grpId="0" animBg="1"/>
      <p:bldP spid="30" grpId="0" animBg="1"/>
      <p:bldP spid="32" grpId="0" animBg="1"/>
      <p:bldP spid="36" grpId="0" animBg="1"/>
      <p:bldP spid="41" grpId="0" animBg="1"/>
      <p:bldP spid="43" grpId="0" animBg="1"/>
      <p:bldP spid="15" grpId="0" animBg="1"/>
      <p:bldP spid="48" grpId="0" animBg="1"/>
      <p:bldP spid="49" grpId="0" animBg="1"/>
      <p:bldP spid="5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1E68D567-562E-4BD5-BD0C-F48F2ECD24FA}"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rgbClr val="CAC4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p:cNvSpPr/>
          <p:nvPr/>
        </p:nvSpPr>
        <p:spPr>
          <a:xfrm>
            <a:off x="2987040" y="964565"/>
            <a:ext cx="7032625" cy="737235"/>
          </a:xfrm>
          <a:prstGeom prst="rect">
            <a:avLst/>
          </a:prstGeom>
        </p:spPr>
        <p:txBody>
          <a:bodyPr wrap="square">
            <a:spAutoFit/>
          </a:bodyPr>
          <a:lstStyle/>
          <a:p>
            <a:pP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例如，我们在CRM系统中，点击“购买时段”，选择数据时间为“2014-7-7”至“2014-7-13”，点击“搜索”，选择“数据明细”，即可看到这7天的购买时段数据。 </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12" name="矩形 11"/>
          <p:cNvSpPr/>
          <p:nvPr/>
        </p:nvSpPr>
        <p:spPr>
          <a:xfrm>
            <a:off x="2911475" y="5394960"/>
            <a:ext cx="7108190" cy="1060450"/>
          </a:xfrm>
          <a:prstGeom prst="rect">
            <a:avLst/>
          </a:prstGeom>
        </p:spPr>
        <p:txBody>
          <a:bodyPr wrap="square">
            <a:spAutoFit/>
          </a:bodyPr>
          <a:lstStyle/>
          <a:p>
            <a:pP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从图</a:t>
            </a:r>
            <a:r>
              <a:rPr lang="zh-CN" altLang="en-US" sz="1400" dirty="0">
                <a:solidFill>
                  <a:schemeClr val="tx1">
                    <a:lumMod val="50000"/>
                    <a:lumOff val="50000"/>
                  </a:schemeClr>
                </a:solidFill>
                <a:latin typeface="微软雅黑 Light" panose="020B0502040204020203" pitchFamily="34" charset="-122"/>
                <a:ea typeface="微软雅黑 Light" panose="020B0502040204020203" pitchFamily="34" charset="-122"/>
              </a:rPr>
              <a:t>中</a:t>
            </a: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可以看出，该店铺在7天里，每天的11点、12点、15点和20点总金额较高，均超过5000元，说明客户喜欢选择这段时间购物，店铺就可以在这几个时间点增加客服在线量满足客户服务需求，同时还可以举办一些限时抢购活动，吸引客户购买，促进店铺销量。</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9" name="文本框 8"/>
          <p:cNvSpPr txBox="1">
            <a:spLocks noChangeArrowheads="1"/>
          </p:cNvSpPr>
          <p:nvPr/>
        </p:nvSpPr>
        <p:spPr bwMode="auto">
          <a:xfrm>
            <a:off x="1912303" y="1990725"/>
            <a:ext cx="987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zh-CN" sz="1800" b="1">
                <a:solidFill>
                  <a:schemeClr val="accent1"/>
                </a:solidFill>
              </a:rPr>
              <a:t>步骤一</a:t>
            </a:r>
            <a:endParaRPr lang="zh-CN" sz="1800" b="1">
              <a:solidFill>
                <a:schemeClr val="accent1"/>
              </a:solidFill>
            </a:endParaRPr>
          </a:p>
        </p:txBody>
      </p:sp>
      <p:sp>
        <p:nvSpPr>
          <p:cNvPr id="7" name="椭圆 6"/>
          <p:cNvSpPr/>
          <p:nvPr/>
        </p:nvSpPr>
        <p:spPr>
          <a:xfrm>
            <a:off x="1912303" y="971550"/>
            <a:ext cx="987425" cy="9874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298" name="Freeform 71"/>
          <p:cNvSpPr>
            <a:spLocks noEditPoints="1"/>
          </p:cNvSpPr>
          <p:nvPr/>
        </p:nvSpPr>
        <p:spPr bwMode="auto">
          <a:xfrm>
            <a:off x="2175828" y="1211263"/>
            <a:ext cx="460375" cy="508000"/>
          </a:xfrm>
          <a:custGeom>
            <a:avLst/>
            <a:gdLst>
              <a:gd name="T0" fmla="*/ 1768584970 w 110"/>
              <a:gd name="T1" fmla="*/ 329325574 h 122"/>
              <a:gd name="T2" fmla="*/ 752964239 w 110"/>
              <a:gd name="T3" fmla="*/ 329325574 h 122"/>
              <a:gd name="T4" fmla="*/ 1155708659 w 110"/>
              <a:gd name="T5" fmla="*/ 34664754 h 122"/>
              <a:gd name="T6" fmla="*/ 1348329559 w 110"/>
              <a:gd name="T7" fmla="*/ 34664754 h 122"/>
              <a:gd name="T8" fmla="*/ 1768584970 w 110"/>
              <a:gd name="T9" fmla="*/ 329325574 h 122"/>
              <a:gd name="T10" fmla="*/ 1786095961 w 110"/>
              <a:gd name="T11" fmla="*/ 450654295 h 122"/>
              <a:gd name="T12" fmla="*/ 735453248 w 110"/>
              <a:gd name="T13" fmla="*/ 450654295 h 122"/>
              <a:gd name="T14" fmla="*/ 595365320 w 110"/>
              <a:gd name="T15" fmla="*/ 1109305443 h 122"/>
              <a:gd name="T16" fmla="*/ 1190730641 w 110"/>
              <a:gd name="T17" fmla="*/ 2114612459 h 122"/>
              <a:gd name="T18" fmla="*/ 1208241632 w 110"/>
              <a:gd name="T19" fmla="*/ 2114612459 h 122"/>
              <a:gd name="T20" fmla="*/ 1208241632 w 110"/>
              <a:gd name="T21" fmla="*/ 1369297344 h 122"/>
              <a:gd name="T22" fmla="*/ 1085668881 w 110"/>
              <a:gd name="T23" fmla="*/ 1213303869 h 122"/>
              <a:gd name="T24" fmla="*/ 1260774605 w 110"/>
              <a:gd name="T25" fmla="*/ 1039971770 h 122"/>
              <a:gd name="T26" fmla="*/ 1435884514 w 110"/>
              <a:gd name="T27" fmla="*/ 1213303869 h 122"/>
              <a:gd name="T28" fmla="*/ 1313307577 w 110"/>
              <a:gd name="T29" fmla="*/ 1369297344 h 122"/>
              <a:gd name="T30" fmla="*/ 1313307577 w 110"/>
              <a:gd name="T31" fmla="*/ 2114612459 h 122"/>
              <a:gd name="T32" fmla="*/ 1330818568 w 110"/>
              <a:gd name="T33" fmla="*/ 2114612459 h 122"/>
              <a:gd name="T34" fmla="*/ 1926183889 w 110"/>
              <a:gd name="T35" fmla="*/ 1109305443 h 122"/>
              <a:gd name="T36" fmla="*/ 1786095961 w 110"/>
              <a:gd name="T37" fmla="*/ 450654295 h 122"/>
              <a:gd name="T38" fmla="*/ 998113926 w 110"/>
              <a:gd name="T39" fmla="*/ 2010614033 h 122"/>
              <a:gd name="T40" fmla="*/ 17510991 w 110"/>
              <a:gd name="T41" fmla="*/ 2010614033 h 122"/>
              <a:gd name="T42" fmla="*/ 0 w 110"/>
              <a:gd name="T43" fmla="*/ 2062613246 h 122"/>
              <a:gd name="T44" fmla="*/ 17510991 w 110"/>
              <a:gd name="T45" fmla="*/ 2114612459 h 122"/>
              <a:gd name="T46" fmla="*/ 998113926 w 110"/>
              <a:gd name="T47" fmla="*/ 2114612459 h 122"/>
              <a:gd name="T48" fmla="*/ 1033135908 w 110"/>
              <a:gd name="T49" fmla="*/ 2062613246 h 122"/>
              <a:gd name="T50" fmla="*/ 998113926 w 110"/>
              <a:gd name="T51" fmla="*/ 2010614033 h 12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0" h="122">
                <a:moveTo>
                  <a:pt x="101" y="19"/>
                </a:moveTo>
                <a:cubicBezTo>
                  <a:pt x="43" y="19"/>
                  <a:pt x="43" y="19"/>
                  <a:pt x="43" y="19"/>
                </a:cubicBezTo>
                <a:cubicBezTo>
                  <a:pt x="43" y="0"/>
                  <a:pt x="44" y="2"/>
                  <a:pt x="66" y="2"/>
                </a:cubicBezTo>
                <a:cubicBezTo>
                  <a:pt x="77" y="2"/>
                  <a:pt x="77" y="2"/>
                  <a:pt x="77" y="2"/>
                </a:cubicBezTo>
                <a:cubicBezTo>
                  <a:pt x="100" y="2"/>
                  <a:pt x="101" y="0"/>
                  <a:pt x="101" y="19"/>
                </a:cubicBezTo>
                <a:close/>
                <a:moveTo>
                  <a:pt x="102" y="26"/>
                </a:moveTo>
                <a:cubicBezTo>
                  <a:pt x="42" y="26"/>
                  <a:pt x="42" y="26"/>
                  <a:pt x="42" y="26"/>
                </a:cubicBezTo>
                <a:cubicBezTo>
                  <a:pt x="34" y="64"/>
                  <a:pt x="34" y="64"/>
                  <a:pt x="34" y="64"/>
                </a:cubicBezTo>
                <a:cubicBezTo>
                  <a:pt x="64" y="64"/>
                  <a:pt x="58" y="122"/>
                  <a:pt x="68" y="122"/>
                </a:cubicBezTo>
                <a:cubicBezTo>
                  <a:pt x="68" y="122"/>
                  <a:pt x="69" y="122"/>
                  <a:pt x="69" y="122"/>
                </a:cubicBezTo>
                <a:cubicBezTo>
                  <a:pt x="69" y="79"/>
                  <a:pt x="69" y="79"/>
                  <a:pt x="69" y="79"/>
                </a:cubicBezTo>
                <a:cubicBezTo>
                  <a:pt x="65" y="78"/>
                  <a:pt x="62" y="74"/>
                  <a:pt x="62" y="70"/>
                </a:cubicBezTo>
                <a:cubicBezTo>
                  <a:pt x="62" y="65"/>
                  <a:pt x="67" y="60"/>
                  <a:pt x="72" y="60"/>
                </a:cubicBezTo>
                <a:cubicBezTo>
                  <a:pt x="77" y="60"/>
                  <a:pt x="82" y="65"/>
                  <a:pt x="82" y="70"/>
                </a:cubicBezTo>
                <a:cubicBezTo>
                  <a:pt x="82" y="74"/>
                  <a:pt x="79" y="78"/>
                  <a:pt x="75" y="79"/>
                </a:cubicBezTo>
                <a:cubicBezTo>
                  <a:pt x="75" y="122"/>
                  <a:pt x="75" y="122"/>
                  <a:pt x="75" y="122"/>
                </a:cubicBezTo>
                <a:cubicBezTo>
                  <a:pt x="75" y="122"/>
                  <a:pt x="76" y="122"/>
                  <a:pt x="76" y="122"/>
                </a:cubicBezTo>
                <a:cubicBezTo>
                  <a:pt x="85" y="122"/>
                  <a:pt x="79" y="64"/>
                  <a:pt x="110" y="64"/>
                </a:cubicBezTo>
                <a:lnTo>
                  <a:pt x="102" y="26"/>
                </a:lnTo>
                <a:close/>
                <a:moveTo>
                  <a:pt x="57" y="116"/>
                </a:moveTo>
                <a:cubicBezTo>
                  <a:pt x="1" y="116"/>
                  <a:pt x="1" y="116"/>
                  <a:pt x="1" y="116"/>
                </a:cubicBezTo>
                <a:cubicBezTo>
                  <a:pt x="0" y="116"/>
                  <a:pt x="0" y="117"/>
                  <a:pt x="0" y="119"/>
                </a:cubicBezTo>
                <a:cubicBezTo>
                  <a:pt x="0" y="121"/>
                  <a:pt x="0" y="122"/>
                  <a:pt x="1" y="122"/>
                </a:cubicBezTo>
                <a:cubicBezTo>
                  <a:pt x="57" y="122"/>
                  <a:pt x="57" y="122"/>
                  <a:pt x="57" y="122"/>
                </a:cubicBezTo>
                <a:cubicBezTo>
                  <a:pt x="58" y="122"/>
                  <a:pt x="59" y="121"/>
                  <a:pt x="59" y="119"/>
                </a:cubicBezTo>
                <a:cubicBezTo>
                  <a:pt x="59" y="117"/>
                  <a:pt x="58" y="116"/>
                  <a:pt x="57" y="11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文本框 25"/>
          <p:cNvSpPr txBox="1"/>
          <p:nvPr/>
        </p:nvSpPr>
        <p:spPr>
          <a:xfrm>
            <a:off x="1836738" y="6286818"/>
            <a:ext cx="987425" cy="368300"/>
          </a:xfrm>
          <a:prstGeom prst="rect">
            <a:avLst/>
          </a:prstGeom>
          <a:noFill/>
        </p:spPr>
        <p:txBody>
          <a:bodyPr>
            <a:spAutoFit/>
          </a:bodyPr>
          <a:lstStyle/>
          <a:p>
            <a:pPr algn="ctr" eaLnBrk="1" fontAlgn="auto" hangingPunct="1">
              <a:spcBef>
                <a:spcPts val="0"/>
              </a:spcBef>
              <a:spcAft>
                <a:spcPts val="0"/>
              </a:spcAft>
              <a:defRPr/>
            </a:pPr>
            <a:r>
              <a:rPr lang="zh-CN" b="1" dirty="0">
                <a:solidFill>
                  <a:schemeClr val="accent3"/>
                </a:solidFill>
                <a:latin typeface="微软雅黑 Light" panose="020B0502040204020203" pitchFamily="34" charset="-122"/>
                <a:ea typeface="微软雅黑 Light" panose="020B0502040204020203" pitchFamily="34" charset="-122"/>
              </a:rPr>
              <a:t>步骤二</a:t>
            </a:r>
            <a:r>
              <a:rPr lang="en-US" altLang="zh-CN" b="1" dirty="0">
                <a:solidFill>
                  <a:schemeClr val="accent3"/>
                </a:solidFill>
                <a:latin typeface="微软雅黑 Light" panose="020B0502040204020203" pitchFamily="34" charset="-122"/>
                <a:ea typeface="微软雅黑 Light" panose="020B0502040204020203" pitchFamily="34" charset="-122"/>
              </a:rPr>
              <a:t>1</a:t>
            </a:r>
            <a:endParaRPr lang="en-US" altLang="zh-CN" b="1" dirty="0">
              <a:solidFill>
                <a:schemeClr val="accent3"/>
              </a:solidFill>
              <a:latin typeface="微软雅黑 Light" panose="020B0502040204020203" pitchFamily="34" charset="-122"/>
              <a:ea typeface="微软雅黑 Light" panose="020B0502040204020203" pitchFamily="34" charset="-122"/>
            </a:endParaRPr>
          </a:p>
        </p:txBody>
      </p:sp>
      <p:grpSp>
        <p:nvGrpSpPr>
          <p:cNvPr id="29" name="组合 28"/>
          <p:cNvGrpSpPr/>
          <p:nvPr/>
        </p:nvGrpSpPr>
        <p:grpSpPr bwMode="auto">
          <a:xfrm>
            <a:off x="1854200" y="5327968"/>
            <a:ext cx="985838" cy="987425"/>
            <a:chOff x="6790926" y="2936017"/>
            <a:chExt cx="986614" cy="986614"/>
          </a:xfrm>
        </p:grpSpPr>
        <p:sp>
          <p:nvSpPr>
            <p:cNvPr id="24" name="椭圆 23"/>
            <p:cNvSpPr/>
            <p:nvPr/>
          </p:nvSpPr>
          <p:spPr>
            <a:xfrm>
              <a:off x="6790926" y="2936017"/>
              <a:ext cx="986614" cy="9866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316" name="Freeform 67"/>
            <p:cNvSpPr>
              <a:spLocks noEditPoints="1"/>
            </p:cNvSpPr>
            <p:nvPr/>
          </p:nvSpPr>
          <p:spPr bwMode="auto">
            <a:xfrm>
              <a:off x="7029428" y="3174520"/>
              <a:ext cx="509610" cy="509608"/>
            </a:xfrm>
            <a:custGeom>
              <a:avLst/>
              <a:gdLst>
                <a:gd name="T0" fmla="*/ 2111259927 w 122"/>
                <a:gd name="T1" fmla="*/ 1919313219 h 122"/>
                <a:gd name="T2" fmla="*/ 1587806915 w 122"/>
                <a:gd name="T3" fmla="*/ 1378414452 h 122"/>
                <a:gd name="T4" fmla="*/ 1535463284 w 122"/>
                <a:gd name="T5" fmla="*/ 1378414452 h 122"/>
                <a:gd name="T6" fmla="*/ 1360976162 w 122"/>
                <a:gd name="T7" fmla="*/ 1203932192 h 122"/>
                <a:gd name="T8" fmla="*/ 1186493217 w 122"/>
                <a:gd name="T9" fmla="*/ 1029449931 h 122"/>
                <a:gd name="T10" fmla="*/ 1186493217 w 122"/>
                <a:gd name="T11" fmla="*/ 1029449931 h 122"/>
                <a:gd name="T12" fmla="*/ 1308632532 w 122"/>
                <a:gd name="T13" fmla="*/ 645585617 h 122"/>
                <a:gd name="T14" fmla="*/ 663040204 w 122"/>
                <a:gd name="T15" fmla="*/ 0 h 122"/>
                <a:gd name="T16" fmla="*/ 0 w 122"/>
                <a:gd name="T17" fmla="*/ 645585617 h 122"/>
                <a:gd name="T18" fmla="*/ 663040204 w 122"/>
                <a:gd name="T19" fmla="*/ 1291171233 h 122"/>
                <a:gd name="T20" fmla="*/ 1029458148 w 122"/>
                <a:gd name="T21" fmla="*/ 1169036575 h 122"/>
                <a:gd name="T22" fmla="*/ 1029458148 w 122"/>
                <a:gd name="T23" fmla="*/ 1169036575 h 122"/>
                <a:gd name="T24" fmla="*/ 1203941094 w 122"/>
                <a:gd name="T25" fmla="*/ 1343518835 h 122"/>
                <a:gd name="T26" fmla="*/ 1395871916 w 122"/>
                <a:gd name="T27" fmla="*/ 1535448904 h 122"/>
                <a:gd name="T28" fmla="*/ 1395871916 w 122"/>
                <a:gd name="T29" fmla="*/ 1570344521 h 122"/>
                <a:gd name="T30" fmla="*/ 1919324928 w 122"/>
                <a:gd name="T31" fmla="*/ 2093795479 h 122"/>
                <a:gd name="T32" fmla="*/ 2041464243 w 122"/>
                <a:gd name="T33" fmla="*/ 2041447877 h 122"/>
                <a:gd name="T34" fmla="*/ 2058912120 w 122"/>
                <a:gd name="T35" fmla="*/ 2041447877 h 122"/>
                <a:gd name="T36" fmla="*/ 2111259927 w 122"/>
                <a:gd name="T37" fmla="*/ 1919313219 h 122"/>
                <a:gd name="T38" fmla="*/ 663040204 w 122"/>
                <a:gd name="T39" fmla="*/ 1151588767 h 122"/>
                <a:gd name="T40" fmla="*/ 157035068 w 122"/>
                <a:gd name="T41" fmla="*/ 645585617 h 122"/>
                <a:gd name="T42" fmla="*/ 663040204 w 122"/>
                <a:gd name="T43" fmla="*/ 139586644 h 122"/>
                <a:gd name="T44" fmla="*/ 1169045340 w 122"/>
                <a:gd name="T45" fmla="*/ 645585617 h 122"/>
                <a:gd name="T46" fmla="*/ 663040204 w 122"/>
                <a:gd name="T47" fmla="*/ 1151588767 h 1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32" name="椭圆 31"/>
          <p:cNvSpPr/>
          <p:nvPr/>
        </p:nvSpPr>
        <p:spPr>
          <a:xfrm rot="20383925">
            <a:off x="1829753" y="992188"/>
            <a:ext cx="195262" cy="195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椭圆 32"/>
          <p:cNvSpPr/>
          <p:nvPr/>
        </p:nvSpPr>
        <p:spPr>
          <a:xfrm rot="20383925">
            <a:off x="1728153" y="1525588"/>
            <a:ext cx="130175" cy="130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椭圆 33"/>
          <p:cNvSpPr/>
          <p:nvPr/>
        </p:nvSpPr>
        <p:spPr>
          <a:xfrm rot="20383925">
            <a:off x="2486978" y="879475"/>
            <a:ext cx="79375" cy="793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椭圆 39"/>
          <p:cNvSpPr/>
          <p:nvPr/>
        </p:nvSpPr>
        <p:spPr>
          <a:xfrm rot="7200000">
            <a:off x="1615281" y="5579587"/>
            <a:ext cx="149225" cy="1508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7200000">
            <a:off x="1708150" y="5840730"/>
            <a:ext cx="98425" cy="984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椭圆 41"/>
          <p:cNvSpPr/>
          <p:nvPr/>
        </p:nvSpPr>
        <p:spPr>
          <a:xfrm rot="7200000">
            <a:off x="1785938" y="5518468"/>
            <a:ext cx="60325" cy="603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文本框 34"/>
          <p:cNvSpPr txBox="1"/>
          <p:nvPr/>
        </p:nvSpPr>
        <p:spPr bwMode="auto">
          <a:xfrm>
            <a:off x="401638" y="242888"/>
            <a:ext cx="41452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购买时段交易量的阅读和分析</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2"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90925" y="1795780"/>
            <a:ext cx="5474335" cy="346202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10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grpId="0" nodeType="withEffect">
                                  <p:stCondLst>
                                    <p:cond delay="1100"/>
                                  </p:stCondLst>
                                  <p:childTnLst>
                                    <p:set>
                                      <p:cBhvr>
                                        <p:cTn id="11" dur="1" fill="hold">
                                          <p:stCondLst>
                                            <p:cond delay="0"/>
                                          </p:stCondLst>
                                        </p:cTn>
                                        <p:tgtEl>
                                          <p:spTgt spid="33"/>
                                        </p:tgtEl>
                                        <p:attrNameLst>
                                          <p:attrName>style.visibility</p:attrName>
                                        </p:attrNameLst>
                                      </p:cBhvr>
                                      <p:to>
                                        <p:strVal val="visible"/>
                                      </p:to>
                                    </p:set>
                                    <p:anim calcmode="lin" valueType="num">
                                      <p:cBhvr>
                                        <p:cTn id="12" dur="500" fill="hold"/>
                                        <p:tgtEl>
                                          <p:spTgt spid="33"/>
                                        </p:tgtEl>
                                        <p:attrNameLst>
                                          <p:attrName>ppt_w</p:attrName>
                                        </p:attrNameLst>
                                      </p:cBhvr>
                                      <p:tavLst>
                                        <p:tav tm="0">
                                          <p:val>
                                            <p:fltVal val="0"/>
                                          </p:val>
                                        </p:tav>
                                        <p:tav tm="100000">
                                          <p:val>
                                            <p:strVal val="#ppt_w"/>
                                          </p:val>
                                        </p:tav>
                                      </p:tavLst>
                                    </p:anim>
                                    <p:anim calcmode="lin" valueType="num">
                                      <p:cBhvr>
                                        <p:cTn id="13" dur="500" fill="hold"/>
                                        <p:tgtEl>
                                          <p:spTgt spid="33"/>
                                        </p:tgtEl>
                                        <p:attrNameLst>
                                          <p:attrName>ppt_h</p:attrName>
                                        </p:attrNameLst>
                                      </p:cBhvr>
                                      <p:tavLst>
                                        <p:tav tm="0">
                                          <p:val>
                                            <p:fltVal val="0"/>
                                          </p:val>
                                        </p:tav>
                                        <p:tav tm="100000">
                                          <p:val>
                                            <p:strVal val="#ppt_h"/>
                                          </p:val>
                                        </p:tav>
                                      </p:tavLst>
                                    </p:anim>
                                    <p:animEffect transition="in" filter="fade">
                                      <p:cBhvr>
                                        <p:cTn id="14" dur="500"/>
                                        <p:tgtEl>
                                          <p:spTgt spid="33"/>
                                        </p:tgtEl>
                                      </p:cBhvr>
                                    </p:animEffect>
                                  </p:childTnLst>
                                </p:cTn>
                              </p:par>
                              <p:par>
                                <p:cTn id="15" presetID="53" presetClass="entr" presetSubtype="16" fill="hold" grpId="0" nodeType="withEffect">
                                  <p:stCondLst>
                                    <p:cond delay="110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ppt_w</p:attrName>
                                        </p:attrNameLst>
                                      </p:cBhvr>
                                      <p:tavLst>
                                        <p:tav tm="0">
                                          <p:val>
                                            <p:fltVal val="0"/>
                                          </p:val>
                                        </p:tav>
                                        <p:tav tm="100000">
                                          <p:val>
                                            <p:strVal val="#ppt_w"/>
                                          </p:val>
                                        </p:tav>
                                      </p:tavLst>
                                    </p:anim>
                                    <p:anim calcmode="lin" valueType="num">
                                      <p:cBhvr>
                                        <p:cTn id="18" dur="500" fill="hold"/>
                                        <p:tgtEl>
                                          <p:spTgt spid="34"/>
                                        </p:tgtEl>
                                        <p:attrNameLst>
                                          <p:attrName>ppt_h</p:attrName>
                                        </p:attrNameLst>
                                      </p:cBhvr>
                                      <p:tavLst>
                                        <p:tav tm="0">
                                          <p:val>
                                            <p:fltVal val="0"/>
                                          </p:val>
                                        </p:tav>
                                        <p:tav tm="100000">
                                          <p:val>
                                            <p:strVal val="#ppt_h"/>
                                          </p:val>
                                        </p:tav>
                                      </p:tavLst>
                                    </p:anim>
                                    <p:animEffect transition="in" filter="fade">
                                      <p:cBhvr>
                                        <p:cTn id="19" dur="500"/>
                                        <p:tgtEl>
                                          <p:spTgt spid="34"/>
                                        </p:tgtEl>
                                      </p:cBhvr>
                                    </p:animEffect>
                                  </p:childTnLst>
                                </p:cTn>
                              </p:par>
                              <p:par>
                                <p:cTn id="20" presetID="53" presetClass="entr" presetSubtype="16" fill="hold" grpId="0" nodeType="withEffect">
                                  <p:stCondLst>
                                    <p:cond delay="11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22" presetClass="entr" presetSubtype="8" fill="hold" grpId="0" nodeType="withEffect">
                                  <p:stCondLst>
                                    <p:cond delay="110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par>
                                <p:cTn id="28" presetID="10" presetClass="entr" presetSubtype="0" fill="hold" grpId="0" nodeType="withEffect">
                                  <p:stCondLst>
                                    <p:cond delay="11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childTnLst>
                          </p:cTn>
                        </p:par>
                        <p:par>
                          <p:cTn id="31" fill="hold">
                            <p:stCondLst>
                              <p:cond delay="1600"/>
                            </p:stCondLst>
                            <p:childTnLst>
                              <p:par>
                                <p:cTn id="32" presetID="53" presetClass="entr" presetSubtype="16"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p:cTn id="34" dur="500" fill="hold"/>
                                        <p:tgtEl>
                                          <p:spTgt spid="40"/>
                                        </p:tgtEl>
                                        <p:attrNameLst>
                                          <p:attrName>ppt_w</p:attrName>
                                        </p:attrNameLst>
                                      </p:cBhvr>
                                      <p:tavLst>
                                        <p:tav tm="0">
                                          <p:val>
                                            <p:fltVal val="0"/>
                                          </p:val>
                                        </p:tav>
                                        <p:tav tm="100000">
                                          <p:val>
                                            <p:strVal val="#ppt_w"/>
                                          </p:val>
                                        </p:tav>
                                      </p:tavLst>
                                    </p:anim>
                                    <p:anim calcmode="lin" valueType="num">
                                      <p:cBhvr>
                                        <p:cTn id="35" dur="500" fill="hold"/>
                                        <p:tgtEl>
                                          <p:spTgt spid="40"/>
                                        </p:tgtEl>
                                        <p:attrNameLst>
                                          <p:attrName>ppt_h</p:attrName>
                                        </p:attrNameLst>
                                      </p:cBhvr>
                                      <p:tavLst>
                                        <p:tav tm="0">
                                          <p:val>
                                            <p:fltVal val="0"/>
                                          </p:val>
                                        </p:tav>
                                        <p:tav tm="100000">
                                          <p:val>
                                            <p:strVal val="#ppt_h"/>
                                          </p:val>
                                        </p:tav>
                                      </p:tavLst>
                                    </p:anim>
                                    <p:animEffect transition="in" filter="fade">
                                      <p:cBhvr>
                                        <p:cTn id="36" dur="500"/>
                                        <p:tgtEl>
                                          <p:spTgt spid="4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p:cTn id="44" dur="500" fill="hold"/>
                                        <p:tgtEl>
                                          <p:spTgt spid="42"/>
                                        </p:tgtEl>
                                        <p:attrNameLst>
                                          <p:attrName>ppt_w</p:attrName>
                                        </p:attrNameLst>
                                      </p:cBhvr>
                                      <p:tavLst>
                                        <p:tav tm="0">
                                          <p:val>
                                            <p:fltVal val="0"/>
                                          </p:val>
                                        </p:tav>
                                        <p:tav tm="100000">
                                          <p:val>
                                            <p:strVal val="#ppt_w"/>
                                          </p:val>
                                        </p:tav>
                                      </p:tavLst>
                                    </p:anim>
                                    <p:anim calcmode="lin" valueType="num">
                                      <p:cBhvr>
                                        <p:cTn id="45" dur="500" fill="hold"/>
                                        <p:tgtEl>
                                          <p:spTgt spid="42"/>
                                        </p:tgtEl>
                                        <p:attrNameLst>
                                          <p:attrName>ppt_h</p:attrName>
                                        </p:attrNameLst>
                                      </p:cBhvr>
                                      <p:tavLst>
                                        <p:tav tm="0">
                                          <p:val>
                                            <p:fltVal val="0"/>
                                          </p:val>
                                        </p:tav>
                                        <p:tav tm="100000">
                                          <p:val>
                                            <p:strVal val="#ppt_h"/>
                                          </p:val>
                                        </p:tav>
                                      </p:tavLst>
                                    </p:anim>
                                    <p:animEffect transition="in" filter="fade">
                                      <p:cBhvr>
                                        <p:cTn id="46" dur="500"/>
                                        <p:tgtEl>
                                          <p:spTgt spid="42"/>
                                        </p:tgtEl>
                                      </p:cBhvr>
                                    </p:animEffect>
                                  </p:childTnLst>
                                </p:cTn>
                              </p:par>
                              <p:par>
                                <p:cTn id="47" presetID="53" presetClass="entr" presetSubtype="16"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p:cTn id="49" dur="500" fill="hold"/>
                                        <p:tgtEl>
                                          <p:spTgt spid="29"/>
                                        </p:tgtEl>
                                        <p:attrNameLst>
                                          <p:attrName>ppt_w</p:attrName>
                                        </p:attrNameLst>
                                      </p:cBhvr>
                                      <p:tavLst>
                                        <p:tav tm="0">
                                          <p:val>
                                            <p:fltVal val="0"/>
                                          </p:val>
                                        </p:tav>
                                        <p:tav tm="100000">
                                          <p:val>
                                            <p:strVal val="#ppt_w"/>
                                          </p:val>
                                        </p:tav>
                                      </p:tavLst>
                                    </p:anim>
                                    <p:anim calcmode="lin" valueType="num">
                                      <p:cBhvr>
                                        <p:cTn id="50" dur="500" fill="hold"/>
                                        <p:tgtEl>
                                          <p:spTgt spid="29"/>
                                        </p:tgtEl>
                                        <p:attrNameLst>
                                          <p:attrName>ppt_h</p:attrName>
                                        </p:attrNameLst>
                                      </p:cBhvr>
                                      <p:tavLst>
                                        <p:tav tm="0">
                                          <p:val>
                                            <p:fltVal val="0"/>
                                          </p:val>
                                        </p:tav>
                                        <p:tav tm="100000">
                                          <p:val>
                                            <p:strVal val="#ppt_h"/>
                                          </p:val>
                                        </p:tav>
                                      </p:tavLst>
                                    </p:anim>
                                    <p:animEffect transition="in" filter="fade">
                                      <p:cBhvr>
                                        <p:cTn id="51" dur="500"/>
                                        <p:tgtEl>
                                          <p:spTgt spid="29"/>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9" grpId="0"/>
      <p:bldP spid="7" grpId="0" bldLvl="0" animBg="1"/>
      <p:bldP spid="26" grpId="0"/>
      <p:bldP spid="32" grpId="0" bldLvl="0" animBg="1"/>
      <p:bldP spid="33" grpId="0" bldLvl="0" animBg="1"/>
      <p:bldP spid="34" grpId="0" bldLvl="0" animBg="1"/>
      <p:bldP spid="40" grpId="0" bldLvl="0" animBg="1"/>
      <p:bldP spid="41" grpId="0" bldLvl="0" animBg="1"/>
      <p:bldP spid="4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1E68D567-562E-4BD5-BD0C-F48F2ECD24FA}"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文本框 34"/>
          <p:cNvSpPr txBox="1"/>
          <p:nvPr/>
        </p:nvSpPr>
        <p:spPr bwMode="auto">
          <a:xfrm>
            <a:off x="401638" y="242888"/>
            <a:ext cx="1402080" cy="460375"/>
          </a:xfrm>
          <a:prstGeom prst="rect">
            <a:avLst/>
          </a:prstGeom>
          <a:noFill/>
        </p:spPr>
        <p:txBody>
          <a:bodyPr wrap="none">
            <a:spAutoFit/>
          </a:bodyPr>
          <a:lstStyle/>
          <a:p>
            <a:pPr algn="l" eaLnBrk="1" fontAlgn="auto" hangingPunct="1">
              <a:spcBef>
                <a:spcPts val="0"/>
              </a:spcBef>
              <a:spcAft>
                <a:spcPts val="0"/>
              </a:spcAft>
              <a:defRPr/>
            </a:pPr>
            <a:r>
              <a:rPr lang="zh-CN" altLang="en-US" sz="2400" dirty="0">
                <a:solidFill>
                  <a:schemeClr val="tx1">
                    <a:lumMod val="75000"/>
                    <a:lumOff val="25000"/>
                  </a:schemeClr>
                </a:solidFill>
                <a:latin typeface="微软雅黑 Light" panose="020B0502040204020203" pitchFamily="34" charset="-122"/>
                <a:ea typeface="微软雅黑 Light" panose="020B0502040204020203" pitchFamily="34" charset="-122"/>
              </a:rPr>
              <a:t>任务评价</a:t>
            </a:r>
            <a:endParaRPr lang="zh-CN" altLang="en-US"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aphicFrame>
        <p:nvGraphicFramePr>
          <p:cNvPr id="0" name="表格 -1"/>
          <p:cNvGraphicFramePr/>
          <p:nvPr/>
        </p:nvGraphicFramePr>
        <p:xfrm>
          <a:off x="2780665" y="1757045"/>
          <a:ext cx="8428355" cy="3527425"/>
        </p:xfrm>
        <a:graphic>
          <a:graphicData uri="http://schemas.openxmlformats.org/drawingml/2006/table">
            <a:tbl>
              <a:tblPr firstRow="1" bandRow="1">
                <a:tableStyleId>{284E427A-3D55-4303-BF80-6455036E1DE7}</a:tableStyleId>
              </a:tblPr>
              <a:tblGrid>
                <a:gridCol w="2880360"/>
                <a:gridCol w="1232535"/>
                <a:gridCol w="1786890"/>
                <a:gridCol w="1581785"/>
                <a:gridCol w="946785"/>
              </a:tblGrid>
              <a:tr h="588010">
                <a:tc rowSpan="2">
                  <a:txBody>
                    <a:bodyPr/>
                    <a:p>
                      <a:pPr indent="0" algn="ctr">
                        <a:buNone/>
                      </a:pPr>
                      <a:r>
                        <a:rPr lang="zh-CN" altLang="en-US" sz="3200">
                          <a:latin typeface="微软雅黑" panose="020B0503020204020204" pitchFamily="34" charset="-122"/>
                          <a:ea typeface="微软雅黑" panose="020B0503020204020204" pitchFamily="34" charset="-122"/>
                        </a:rPr>
                        <a:t>主要内容</a:t>
                      </a:r>
                      <a:endParaRPr lang="zh-CN" altLang="en-US" sz="3200">
                        <a:latin typeface="微软雅黑" panose="020B0503020204020204" pitchFamily="34" charset="-122"/>
                        <a:ea typeface="微软雅黑" panose="020B0503020204020204" pitchFamily="34" charset="-122"/>
                      </a:endParaRPr>
                    </a:p>
                  </a:txBody>
                  <a:tcPr marL="0" marR="0" marT="0" marB="1" vert="horz" anchor="ctr" anchorCtr="0"/>
                </a:tc>
                <a:tc gridSpan="4">
                  <a:txBody>
                    <a:bodyPr/>
                    <a:p>
                      <a:pPr indent="0" algn="ctr">
                        <a:buNone/>
                      </a:pPr>
                      <a:r>
                        <a:rPr lang="zh-CN" altLang="en-US" sz="2000">
                          <a:latin typeface="微软雅黑" panose="020B0503020204020204" pitchFamily="34" charset="-122"/>
                          <a:ea typeface="微软雅黑" panose="020B0503020204020204" pitchFamily="34" charset="-122"/>
                        </a:rPr>
                        <a:t>小组评价等级（在符合的情况下面打“√”）</a:t>
                      </a:r>
                      <a:endParaRPr lang="zh-CN" altLang="en-US" sz="2000">
                        <a:latin typeface="微软雅黑" panose="020B0503020204020204" pitchFamily="34" charset="-122"/>
                        <a:ea typeface="微软雅黑" panose="020B0503020204020204" pitchFamily="34" charset="-122"/>
                      </a:endParaRPr>
                    </a:p>
                  </a:txBody>
                  <a:tcPr marL="0" marR="0" marT="0" marB="1" vert="horz" anchor="ctr" anchorCtr="0"/>
                </a:tc>
                <a:tc hMerge="1">
                  <a:tcPr/>
                </a:tc>
                <a:tc hMerge="1">
                  <a:tcPr/>
                </a:tc>
                <a:tc hMerge="1">
                  <a:tcPr/>
                </a:tc>
              </a:tr>
              <a:tr h="1176020">
                <a:tc vMerge="1">
                  <a:tcPr marL="0" marR="0" marT="0" marB="1" vert="horz" anchor="ctr" anchorCtr="0"/>
                </a:tc>
                <a:tc>
                  <a:txBody>
                    <a:bodyPr/>
                    <a:p>
                      <a:pPr indent="0" algn="ctr">
                        <a:buNone/>
                      </a:pPr>
                      <a:r>
                        <a:rPr lang="zh-CN" altLang="en-US" sz="2000">
                          <a:latin typeface="微软雅黑" panose="020B0503020204020204" pitchFamily="34" charset="-122"/>
                          <a:ea typeface="微软雅黑" panose="020B0503020204020204" pitchFamily="34" charset="-122"/>
                        </a:rPr>
                        <a:t>全都做到了</a:t>
                      </a:r>
                      <a:endParaRPr lang="zh-CN" altLang="en-US" sz="20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zh-CN" altLang="en-US" sz="2000">
                          <a:latin typeface="微软雅黑" panose="020B0503020204020204" pitchFamily="34" charset="-122"/>
                          <a:ea typeface="微软雅黑" panose="020B0503020204020204" pitchFamily="34" charset="-122"/>
                        </a:rPr>
                        <a:t>大部分（80%）做到了</a:t>
                      </a:r>
                      <a:endParaRPr lang="zh-CN" altLang="en-US" sz="20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zh-CN" altLang="en-US" sz="2000">
                          <a:latin typeface="微软雅黑" panose="020B0503020204020204" pitchFamily="34" charset="-122"/>
                          <a:ea typeface="微软雅黑" panose="020B0503020204020204" pitchFamily="34" charset="-122"/>
                        </a:rPr>
                        <a:t>基本（60%）做到了</a:t>
                      </a:r>
                      <a:endParaRPr lang="zh-CN" altLang="en-US" sz="20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zh-CN" altLang="en-US" sz="2000">
                          <a:latin typeface="微软雅黑" panose="020B0503020204020204" pitchFamily="34" charset="-122"/>
                          <a:ea typeface="微软雅黑" panose="020B0503020204020204" pitchFamily="34" charset="-122"/>
                        </a:rPr>
                        <a:t>没做到</a:t>
                      </a:r>
                      <a:endParaRPr lang="zh-CN" altLang="en-US" sz="2000">
                        <a:latin typeface="微软雅黑" panose="020B0503020204020204" pitchFamily="34" charset="-122"/>
                        <a:ea typeface="微软雅黑" panose="020B0503020204020204" pitchFamily="34" charset="-122"/>
                      </a:endParaRPr>
                    </a:p>
                  </a:txBody>
                  <a:tcPr marL="0" marR="0" marT="0" marB="1" vert="horz" anchor="ctr" anchorCtr="0"/>
                </a:tc>
              </a:tr>
              <a:tr h="587375">
                <a:tc>
                  <a:txBody>
                    <a:bodyPr/>
                    <a:p>
                      <a:pPr indent="0" algn="ctr">
                        <a:buNone/>
                      </a:pPr>
                      <a:r>
                        <a:rPr lang="en-US" altLang="zh-CN" sz="1800">
                          <a:latin typeface="微软雅黑" panose="020B0503020204020204" pitchFamily="34" charset="-122"/>
                          <a:ea typeface="微软雅黑" panose="020B0503020204020204" pitchFamily="34" charset="-122"/>
                        </a:rPr>
                        <a:t>熟悉商品销售总量的分析</a:t>
                      </a:r>
                      <a:endParaRPr lang="en-US" altLang="zh-CN" sz="18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r>
              <a:tr h="588010">
                <a:tc>
                  <a:txBody>
                    <a:bodyPr/>
                    <a:p>
                      <a:pPr indent="0" algn="ctr">
                        <a:buNone/>
                      </a:pPr>
                      <a:r>
                        <a:rPr lang="en-US" altLang="zh-CN" sz="1800">
                          <a:latin typeface="微软雅黑" panose="020B0503020204020204" pitchFamily="34" charset="-122"/>
                          <a:ea typeface="微软雅黑" panose="020B0503020204020204" pitchFamily="34" charset="-122"/>
                          <a:sym typeface="+mn-ea"/>
                        </a:rPr>
                        <a:t>理解交易数据的作用</a:t>
                      </a:r>
                      <a:endParaRPr lang="en-US" altLang="zh-CN" sz="18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r>
              <a:tr h="588010">
                <a:tc>
                  <a:txBody>
                    <a:bodyPr/>
                    <a:p>
                      <a:pPr indent="0" algn="ctr">
                        <a:buNone/>
                      </a:pPr>
                      <a:r>
                        <a:rPr lang="en-US" altLang="zh-CN" sz="1800">
                          <a:latin typeface="微软雅黑" panose="020B0503020204020204" pitchFamily="34" charset="-122"/>
                          <a:ea typeface="微软雅黑" panose="020B0503020204020204" pitchFamily="34" charset="-122"/>
                          <a:sym typeface="+mn-ea"/>
                        </a:rPr>
                        <a:t>了解购买地域和时段的分析</a:t>
                      </a:r>
                      <a:endParaRPr lang="en-US" altLang="zh-CN" sz="18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endParaRPr lang="zh-CN" altLang="en-US" sz="1600">
                        <a:latin typeface="微软雅黑" panose="020B0503020204020204" pitchFamily="34" charset="-122"/>
                        <a:ea typeface="微软雅黑" panose="020B0503020204020204" pitchFamily="34" charset="-122"/>
                      </a:endParaRPr>
                    </a:p>
                  </a:txBody>
                  <a:tcPr marL="0" marR="0" marT="0" marB="1" vert="horz" anchor="ctr" anchorCtr="0"/>
                </a:tc>
              </a:tr>
            </a:tbl>
          </a:graphicData>
        </a:graphic>
      </p:graphicFrame>
      <p:pic>
        <p:nvPicPr>
          <p:cNvPr id="4" name="图片 3" descr="Teacher_male_512px_1185976_easyicon.net"/>
          <p:cNvPicPr>
            <a:picLocks noChangeAspect="1"/>
          </p:cNvPicPr>
          <p:nvPr/>
        </p:nvPicPr>
        <p:blipFill>
          <a:blip r:embed="rId1"/>
          <a:stretch>
            <a:fillRect/>
          </a:stretch>
        </p:blipFill>
        <p:spPr>
          <a:xfrm>
            <a:off x="906780" y="1131570"/>
            <a:ext cx="2011045" cy="2011045"/>
          </a:xfrm>
          <a:prstGeom prst="rect">
            <a:avLst/>
          </a:prstGeom>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1395413" y="2039938"/>
            <a:ext cx="2665412" cy="2346325"/>
            <a:chOff x="1394854" y="2039732"/>
            <a:chExt cx="2666393" cy="2346735"/>
          </a:xfrm>
        </p:grpSpPr>
        <p:sp>
          <p:nvSpPr>
            <p:cNvPr id="2" name="任意多边形 1"/>
            <p:cNvSpPr/>
            <p:nvPr/>
          </p:nvSpPr>
          <p:spPr>
            <a:xfrm rot="13500000" flipH="1">
              <a:off x="1714058"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572" name="文本框 5"/>
            <p:cNvSpPr txBox="1">
              <a:spLocks noChangeArrowheads="1"/>
            </p:cNvSpPr>
            <p:nvPr/>
          </p:nvSpPr>
          <p:spPr bwMode="auto">
            <a:xfrm>
              <a:off x="1950177" y="2186816"/>
              <a:ext cx="1960793" cy="2015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2500">
                  <a:solidFill>
                    <a:schemeClr val="bg1"/>
                  </a:solidFill>
                  <a:latin typeface="Century Gothic" panose="020B0502020202020204" pitchFamily="34" charset="0"/>
                </a:rPr>
                <a:t>04</a:t>
              </a:r>
              <a:endParaRPr lang="zh-CN" altLang="en-US" sz="12500">
                <a:solidFill>
                  <a:schemeClr val="bg1"/>
                </a:solidFill>
                <a:latin typeface="Century Gothic" panose="020B0502020202020204" pitchFamily="34" charset="0"/>
              </a:endParaRPr>
            </a:p>
          </p:txBody>
        </p:sp>
        <p:pic>
          <p:nvPicPr>
            <p:cNvPr id="7" name="图片 6"/>
            <p:cNvPicPr>
              <a:picLocks noChangeAspect="1"/>
            </p:cNvPicPr>
            <p:nvPr/>
          </p:nvPicPr>
          <p:blipFill>
            <a:blip r:embed="rId1" cstate="print"/>
            <a:srcRect l="43447" t="18711" r="10242" b="14206"/>
            <a:stretch>
              <a:fillRect/>
            </a:stretch>
          </p:blipFill>
          <p:spPr>
            <a:xfrm>
              <a:off x="1394854" y="2289337"/>
              <a:ext cx="2036614" cy="2036614"/>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6" name="组合 15"/>
          <p:cNvGrpSpPr/>
          <p:nvPr/>
        </p:nvGrpSpPr>
        <p:grpSpPr bwMode="auto">
          <a:xfrm>
            <a:off x="4135438" y="2768600"/>
            <a:ext cx="6777037" cy="2097406"/>
            <a:chOff x="277329" y="1418946"/>
            <a:chExt cx="5427948" cy="2097496"/>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7329" y="1418946"/>
              <a:ext cx="5141865" cy="768383"/>
            </a:xfrm>
            <a:prstGeom prst="rect">
              <a:avLst/>
            </a:prstGeom>
            <a:noFill/>
          </p:spPr>
          <p:txBody>
            <a:bodyPr>
              <a:spAutoFit/>
            </a:bodyPr>
            <a:lstStyle/>
            <a:p>
              <a:pPr eaLnBrk="1" fontAlgn="auto" hangingPunct="1">
                <a:spcBef>
                  <a:spcPts val="0"/>
                </a:spcBef>
                <a:spcAft>
                  <a:spcPts val="0"/>
                </a:spcAft>
                <a:defRPr/>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购买频次的阅读和分析</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77329" y="2317510"/>
              <a:ext cx="5427948" cy="1198932"/>
            </a:xfrm>
            <a:prstGeom prst="rect">
              <a:avLst/>
            </a:prstGeom>
            <a:noFill/>
          </p:spPr>
          <p:txBody>
            <a:bodyPr>
              <a:spAutoFit/>
            </a:bodyPr>
            <a:lstStyle/>
            <a:p>
              <a:pPr eaLnBrk="1" fontAlgn="auto" hangingPunct="1">
                <a:lnSpc>
                  <a:spcPct val="150000"/>
                </a:lnSpc>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rPr>
                <a:t>指客户购买次数变化，购买频次数据分析中，主要包括购买次数、平均客单价、平均订单价、会员数、会员比例、销售占比这几项数据。购买频次反映了购买次数、会员客户与客单价之间的关系。</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sp>
        <p:nvSpPr>
          <p:cNvPr id="26" name="椭圆 25"/>
          <p:cNvSpPr/>
          <p:nvPr/>
        </p:nvSpPr>
        <p:spPr>
          <a:xfrm>
            <a:off x="1865313" y="4125913"/>
            <a:ext cx="147637" cy="149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3717925" y="4362450"/>
            <a:ext cx="242888"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a:off x="4065588" y="4079875"/>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11047877">
            <a:off x="2328863" y="4422775"/>
            <a:ext cx="169862" cy="1698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a:off x="1319213" y="2378075"/>
            <a:ext cx="344487" cy="3444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0800000">
            <a:off x="1358900" y="3316288"/>
            <a:ext cx="528638" cy="5270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1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childTnLst>
                                </p:cTn>
                              </p:par>
                              <p:par>
                                <p:cTn id="45" presetID="22" presetClass="entr" presetSubtype="8" fill="hold"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6" grpId="0" animBg="1"/>
      <p:bldP spid="30" grpId="0" animBg="1"/>
      <p:bldP spid="32" grpId="0" animBg="1"/>
      <p:bldP spid="36" grpId="0" animBg="1"/>
      <p:bldP spid="41" grpId="0" animBg="1"/>
      <p:bldP spid="43" grpId="0" animBg="1"/>
      <p:bldP spid="15" grpId="0" animBg="1"/>
      <p:bldP spid="48" grpId="0" animBg="1"/>
      <p:bldP spid="49" grpId="0" animBg="1"/>
      <p:bldP spid="5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椭圆 39"/>
          <p:cNvSpPr/>
          <p:nvPr/>
        </p:nvSpPr>
        <p:spPr>
          <a:xfrm>
            <a:off x="874713" y="1143000"/>
            <a:ext cx="4141787" cy="414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椭圆 43"/>
          <p:cNvSpPr/>
          <p:nvPr/>
        </p:nvSpPr>
        <p:spPr>
          <a:xfrm>
            <a:off x="5043488" y="1749425"/>
            <a:ext cx="417512" cy="41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椭圆 38"/>
          <p:cNvSpPr/>
          <p:nvPr/>
        </p:nvSpPr>
        <p:spPr>
          <a:xfrm>
            <a:off x="4548188" y="1454150"/>
            <a:ext cx="328612" cy="33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椭圆 44"/>
          <p:cNvSpPr/>
          <p:nvPr/>
        </p:nvSpPr>
        <p:spPr>
          <a:xfrm flipH="1">
            <a:off x="298450" y="1919288"/>
            <a:ext cx="554038" cy="5524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2" name="组合 1"/>
          <p:cNvGrpSpPr/>
          <p:nvPr/>
        </p:nvGrpSpPr>
        <p:grpSpPr bwMode="auto">
          <a:xfrm>
            <a:off x="0" y="242888"/>
            <a:ext cx="3632519" cy="461962"/>
            <a:chOff x="0" y="242888"/>
            <a:chExt cx="3633467" cy="461665"/>
          </a:xfrm>
        </p:grpSpPr>
        <p:sp>
          <p:nvSpPr>
            <p:cNvPr id="16" name="矩形 15"/>
            <p:cNvSpPr/>
            <p:nvPr/>
          </p:nvSpPr>
          <p:spPr>
            <a:xfrm>
              <a:off x="0" y="242888"/>
              <a:ext cx="401743" cy="461665"/>
            </a:xfrm>
            <a:prstGeom prst="rect">
              <a:avLst/>
            </a:prstGeom>
            <a:solidFill>
              <a:srgbClr val="44BEC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文本框 18"/>
            <p:cNvSpPr txBox="1"/>
            <p:nvPr/>
          </p:nvSpPr>
          <p:spPr>
            <a:xfrm>
              <a:off x="401743" y="242888"/>
              <a:ext cx="3231724" cy="460079"/>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购买频次的阅读和分析</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sp>
        <p:nvSpPr>
          <p:cNvPr id="26" name="椭圆 25"/>
          <p:cNvSpPr/>
          <p:nvPr/>
        </p:nvSpPr>
        <p:spPr>
          <a:xfrm rot="11047877">
            <a:off x="1938338" y="5992813"/>
            <a:ext cx="165100" cy="1651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椭圆 27"/>
          <p:cNvSpPr/>
          <p:nvPr/>
        </p:nvSpPr>
        <p:spPr>
          <a:xfrm>
            <a:off x="1328738" y="5078413"/>
            <a:ext cx="603250" cy="603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椭圆 28"/>
          <p:cNvSpPr/>
          <p:nvPr/>
        </p:nvSpPr>
        <p:spPr>
          <a:xfrm flipV="1">
            <a:off x="2563813" y="5973763"/>
            <a:ext cx="679450" cy="6794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椭圆 32"/>
          <p:cNvSpPr/>
          <p:nvPr/>
        </p:nvSpPr>
        <p:spPr>
          <a:xfrm>
            <a:off x="576263" y="5153025"/>
            <a:ext cx="287337" cy="28733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椭圆 34"/>
          <p:cNvSpPr/>
          <p:nvPr/>
        </p:nvSpPr>
        <p:spPr>
          <a:xfrm flipH="1">
            <a:off x="2752725" y="5370513"/>
            <a:ext cx="301625" cy="3016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flipH="1">
            <a:off x="4416425" y="5197475"/>
            <a:ext cx="231775" cy="2333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椭圆 41"/>
          <p:cNvSpPr/>
          <p:nvPr/>
        </p:nvSpPr>
        <p:spPr>
          <a:xfrm>
            <a:off x="3609975" y="5580063"/>
            <a:ext cx="250825" cy="2524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a:off x="4539615" y="3368675"/>
            <a:ext cx="1675130" cy="167513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9" name="椭圆 58"/>
          <p:cNvSpPr/>
          <p:nvPr/>
        </p:nvSpPr>
        <p:spPr>
          <a:xfrm>
            <a:off x="-41275" y="3700463"/>
            <a:ext cx="942975" cy="9477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85" name="组合 84"/>
          <p:cNvGrpSpPr/>
          <p:nvPr/>
        </p:nvGrpSpPr>
        <p:grpSpPr bwMode="auto">
          <a:xfrm>
            <a:off x="6631305" y="1565910"/>
            <a:ext cx="4821555" cy="3212088"/>
            <a:chOff x="6639013" y="1549333"/>
            <a:chExt cx="4820607" cy="2189610"/>
          </a:xfrm>
        </p:grpSpPr>
        <p:sp>
          <p:nvSpPr>
            <p:cNvPr id="60" name="文本框 59"/>
            <p:cNvSpPr txBox="1"/>
            <p:nvPr/>
          </p:nvSpPr>
          <p:spPr>
            <a:xfrm>
              <a:off x="6639013" y="1549333"/>
              <a:ext cx="4820607" cy="313828"/>
            </a:xfrm>
            <a:prstGeom prst="rect">
              <a:avLst/>
            </a:prstGeom>
            <a:noFill/>
          </p:spPr>
          <p:txBody>
            <a:bodyPr>
              <a:spAutoFit/>
            </a:bodyPr>
            <a:lstStyle/>
            <a:p>
              <a:pPr marL="285750" indent="-285750" eaLnBrk="1" fontAlgn="auto" hangingPunct="1">
                <a:spcBef>
                  <a:spcPts val="0"/>
                </a:spcBef>
                <a:spcAft>
                  <a:spcPts val="0"/>
                </a:spcAft>
                <a:buFont typeface="Wingdings" panose="05000000000000000000" pitchFamily="2" charset="2"/>
                <a:buChar char="l"/>
                <a:defRPr/>
              </a:pPr>
              <a:r>
                <a:rPr lang="zh-CN" altLang="en-US" sz="2400" b="1" dirty="0">
                  <a:solidFill>
                    <a:srgbClr val="44BEC2"/>
                  </a:solidFill>
                  <a:latin typeface="微软雅黑 Light" panose="020B0502040204020203" pitchFamily="34" charset="-122"/>
                  <a:ea typeface="微软雅黑 Light" panose="020B0502040204020203" pitchFamily="34" charset="-122"/>
                </a:rPr>
                <a:t>案例分析</a:t>
              </a:r>
              <a:endParaRPr lang="zh-CN" altLang="en-US" sz="2400" b="1" dirty="0">
                <a:solidFill>
                  <a:srgbClr val="44BEC2"/>
                </a:solidFill>
                <a:latin typeface="微软雅黑 Light" panose="020B0502040204020203" pitchFamily="34" charset="-122"/>
                <a:ea typeface="微软雅黑 Light" panose="020B0502040204020203" pitchFamily="34" charset="-122"/>
              </a:endParaRPr>
            </a:p>
          </p:txBody>
        </p:sp>
        <p:sp>
          <p:nvSpPr>
            <p:cNvPr id="62" name="矩形 61"/>
            <p:cNvSpPr/>
            <p:nvPr/>
          </p:nvSpPr>
          <p:spPr>
            <a:xfrm>
              <a:off x="6921551" y="1914414"/>
              <a:ext cx="4538069" cy="1824529"/>
            </a:xfrm>
            <a:prstGeom prst="rect">
              <a:avLst/>
            </a:prstGeom>
          </p:spPr>
          <p:txBody>
            <a:bodyPr>
              <a:spAutoFit/>
            </a:bodyPr>
            <a:lstStyle/>
            <a:p>
              <a:pPr eaLnBrk="1" fontAlgn="auto" hangingPunct="1">
                <a:lnSpc>
                  <a:spcPct val="150000"/>
                </a:lnSpc>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rPr>
                <a:t>小明是一家电子商务企业的营销人员，小明所在的部门需要进行一次针对不同购买频次客户的营销活动，经过会议讨论，公司决定向购买量最大的客户进行打折促销活动，对购买力最大的客户进行新品推荐活动。小明接到部门主管给的工作任务：根据企业的销售数据，找出购买量最大的客户群和购买力最大的客户群。 </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sp>
        <p:nvSpPr>
          <p:cNvPr id="9236" name="灯片编号占位符 69"/>
          <p:cNvSpPr>
            <a:spLocks noGrp="1"/>
          </p:cNvSpPr>
          <p:nvPr>
            <p:ph type="sldNum" sz="quarter" idx="10"/>
          </p:nvPr>
        </p:nvSpPr>
        <p:spPr bwMode="auto">
          <a:xfrm>
            <a:off x="11268075" y="6048375"/>
            <a:ext cx="373063"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A02F301E-2C76-4068-A1DB-6AD9E27791CF}"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pic>
        <p:nvPicPr>
          <p:cNvPr id="86" name="图片 85"/>
          <p:cNvPicPr>
            <a:picLocks noChangeAspect="1"/>
          </p:cNvPicPr>
          <p:nvPr/>
        </p:nvPicPr>
        <p:blipFill>
          <a:blip r:embed="rId1" cstate="print"/>
          <a:srcRect l="15987" t="309" r="20936" b="54406"/>
          <a:stretch>
            <a:fillRect/>
          </a:stretch>
        </p:blipFill>
        <p:spPr>
          <a:xfrm rot="1986105">
            <a:off x="4922489" y="3457566"/>
            <a:ext cx="1433404" cy="1433404"/>
          </a:xfrm>
          <a:custGeom>
            <a:avLst/>
            <a:gdLst>
              <a:gd name="connsiteX0" fmla="*/ 1238250 w 2476500"/>
              <a:gd name="connsiteY0" fmla="*/ 0 h 2476500"/>
              <a:gd name="connsiteX1" fmla="*/ 2476500 w 2476500"/>
              <a:gd name="connsiteY1" fmla="*/ 1238250 h 2476500"/>
              <a:gd name="connsiteX2" fmla="*/ 1238250 w 2476500"/>
              <a:gd name="connsiteY2" fmla="*/ 2476500 h 2476500"/>
              <a:gd name="connsiteX3" fmla="*/ 0 w 2476500"/>
              <a:gd name="connsiteY3" fmla="*/ 1238250 h 2476500"/>
              <a:gd name="connsiteX4" fmla="*/ 1238250 w 2476500"/>
              <a:gd name="connsiteY4" fmla="*/ 0 h 247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2476500">
                <a:moveTo>
                  <a:pt x="1238250" y="0"/>
                </a:moveTo>
                <a:cubicBezTo>
                  <a:pt x="1922117" y="0"/>
                  <a:pt x="2476500" y="554383"/>
                  <a:pt x="2476500" y="1238250"/>
                </a:cubicBezTo>
                <a:cubicBezTo>
                  <a:pt x="2476500" y="1922117"/>
                  <a:pt x="1922117" y="2476500"/>
                  <a:pt x="1238250" y="2476500"/>
                </a:cubicBezTo>
                <a:cubicBezTo>
                  <a:pt x="554383" y="2476500"/>
                  <a:pt x="0" y="1922117"/>
                  <a:pt x="0" y="1238250"/>
                </a:cubicBezTo>
                <a:cubicBezTo>
                  <a:pt x="0" y="554383"/>
                  <a:pt x="554383" y="0"/>
                  <a:pt x="1238250" y="0"/>
                </a:cubicBezTo>
                <a:close/>
              </a:path>
            </a:pathLst>
          </a:custGeom>
        </p:spPr>
      </p:pic>
      <p:pic>
        <p:nvPicPr>
          <p:cNvPr id="87" name="图片 86"/>
          <p:cNvPicPr>
            <a:picLocks noChangeAspect="1"/>
          </p:cNvPicPr>
          <p:nvPr/>
        </p:nvPicPr>
        <p:blipFill>
          <a:blip r:embed="rId1" cstate="print"/>
          <a:srcRect l="15987" t="309" r="20936" b="54406"/>
          <a:stretch>
            <a:fillRect/>
          </a:stretch>
        </p:blipFill>
        <p:spPr>
          <a:xfrm rot="2636422">
            <a:off x="725173" y="1862295"/>
            <a:ext cx="3478797" cy="3478797"/>
          </a:xfrm>
          <a:custGeom>
            <a:avLst/>
            <a:gdLst>
              <a:gd name="connsiteX0" fmla="*/ 1238250 w 2476500"/>
              <a:gd name="connsiteY0" fmla="*/ 0 h 2476500"/>
              <a:gd name="connsiteX1" fmla="*/ 2476500 w 2476500"/>
              <a:gd name="connsiteY1" fmla="*/ 1238250 h 2476500"/>
              <a:gd name="connsiteX2" fmla="*/ 1238250 w 2476500"/>
              <a:gd name="connsiteY2" fmla="*/ 2476500 h 2476500"/>
              <a:gd name="connsiteX3" fmla="*/ 0 w 2476500"/>
              <a:gd name="connsiteY3" fmla="*/ 1238250 h 2476500"/>
              <a:gd name="connsiteX4" fmla="*/ 1238250 w 2476500"/>
              <a:gd name="connsiteY4" fmla="*/ 0 h 247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2476500">
                <a:moveTo>
                  <a:pt x="1238250" y="0"/>
                </a:moveTo>
                <a:cubicBezTo>
                  <a:pt x="1922117" y="0"/>
                  <a:pt x="2476500" y="554383"/>
                  <a:pt x="2476500" y="1238250"/>
                </a:cubicBezTo>
                <a:cubicBezTo>
                  <a:pt x="2476500" y="1922117"/>
                  <a:pt x="1922117" y="2476500"/>
                  <a:pt x="1238250" y="2476500"/>
                </a:cubicBezTo>
                <a:cubicBezTo>
                  <a:pt x="554383" y="2476500"/>
                  <a:pt x="0" y="1922117"/>
                  <a:pt x="0" y="1238250"/>
                </a:cubicBezTo>
                <a:cubicBezTo>
                  <a:pt x="0" y="554383"/>
                  <a:pt x="554383" y="0"/>
                  <a:pt x="1238250" y="0"/>
                </a:cubicBezTo>
                <a:close/>
              </a:path>
            </a:pathLst>
          </a:custGeom>
        </p:spPr>
      </p:pic>
      <p:pic>
        <p:nvPicPr>
          <p:cNvPr id="3" name="图片 2" descr="timg"/>
          <p:cNvPicPr>
            <a:picLocks noChangeAspect="1"/>
          </p:cNvPicPr>
          <p:nvPr/>
        </p:nvPicPr>
        <p:blipFill>
          <a:blip r:embed="rId2"/>
          <a:srcRect l="16615" t="810" r="6481" b="-405"/>
          <a:stretch>
            <a:fillRect/>
          </a:stretch>
        </p:blipFill>
        <p:spPr>
          <a:xfrm>
            <a:off x="1047115" y="1338580"/>
            <a:ext cx="3797300" cy="3749040"/>
          </a:xfrm>
          <a:prstGeom prst="ellipse">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87"/>
                                        </p:tgtEl>
                                        <p:attrNameLst>
                                          <p:attrName>style.visibility</p:attrName>
                                        </p:attrNameLst>
                                      </p:cBhvr>
                                      <p:to>
                                        <p:strVal val="visible"/>
                                      </p:to>
                                    </p:set>
                                    <p:anim calcmode="lin" valueType="num">
                                      <p:cBhvr>
                                        <p:cTn id="23" dur="500" fill="hold"/>
                                        <p:tgtEl>
                                          <p:spTgt spid="87"/>
                                        </p:tgtEl>
                                        <p:attrNameLst>
                                          <p:attrName>ppt_w</p:attrName>
                                        </p:attrNameLst>
                                      </p:cBhvr>
                                      <p:tavLst>
                                        <p:tav tm="0">
                                          <p:val>
                                            <p:fltVal val="0"/>
                                          </p:val>
                                        </p:tav>
                                        <p:tav tm="100000">
                                          <p:val>
                                            <p:strVal val="#ppt_w"/>
                                          </p:val>
                                        </p:tav>
                                      </p:tavLst>
                                    </p:anim>
                                    <p:anim calcmode="lin" valueType="num">
                                      <p:cBhvr>
                                        <p:cTn id="24" dur="500" fill="hold"/>
                                        <p:tgtEl>
                                          <p:spTgt spid="87"/>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86"/>
                                        </p:tgtEl>
                                        <p:attrNameLst>
                                          <p:attrName>style.visibility</p:attrName>
                                        </p:attrNameLst>
                                      </p:cBhvr>
                                      <p:to>
                                        <p:strVal val="visible"/>
                                      </p:to>
                                    </p:set>
                                    <p:anim calcmode="lin" valueType="num">
                                      <p:cBhvr>
                                        <p:cTn id="27" dur="500" fill="hold"/>
                                        <p:tgtEl>
                                          <p:spTgt spid="86"/>
                                        </p:tgtEl>
                                        <p:attrNameLst>
                                          <p:attrName>ppt_w</p:attrName>
                                        </p:attrNameLst>
                                      </p:cBhvr>
                                      <p:tavLst>
                                        <p:tav tm="0">
                                          <p:val>
                                            <p:fltVal val="0"/>
                                          </p:val>
                                        </p:tav>
                                        <p:tav tm="100000">
                                          <p:val>
                                            <p:strVal val="#ppt_w"/>
                                          </p:val>
                                        </p:tav>
                                      </p:tavLst>
                                    </p:anim>
                                    <p:anim calcmode="lin" valueType="num">
                                      <p:cBhvr>
                                        <p:cTn id="28" dur="500" fill="hold"/>
                                        <p:tgtEl>
                                          <p:spTgt spid="8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30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30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30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30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600"/>
                                  </p:stCondLst>
                                  <p:childTnLst>
                                    <p:set>
                                      <p:cBhvr>
                                        <p:cTn id="46" dur="1" fill="hold">
                                          <p:stCondLst>
                                            <p:cond delay="0"/>
                                          </p:stCondLst>
                                        </p:cTn>
                                        <p:tgtEl>
                                          <p:spTgt spid="29"/>
                                        </p:tgtEl>
                                        <p:attrNameLst>
                                          <p:attrName>style.visibility</p:attrName>
                                        </p:attrNameLst>
                                      </p:cBhvr>
                                      <p:to>
                                        <p:strVal val="visible"/>
                                      </p:to>
                                    </p:set>
                                    <p:anim calcmode="lin" valueType="num">
                                      <p:cBhvr>
                                        <p:cTn id="47" dur="500" fill="hold"/>
                                        <p:tgtEl>
                                          <p:spTgt spid="29"/>
                                        </p:tgtEl>
                                        <p:attrNameLst>
                                          <p:attrName>ppt_w</p:attrName>
                                        </p:attrNameLst>
                                      </p:cBhvr>
                                      <p:tavLst>
                                        <p:tav tm="0">
                                          <p:val>
                                            <p:fltVal val="0"/>
                                          </p:val>
                                        </p:tav>
                                        <p:tav tm="100000">
                                          <p:val>
                                            <p:strVal val="#ppt_w"/>
                                          </p:val>
                                        </p:tav>
                                      </p:tavLst>
                                    </p:anim>
                                    <p:anim calcmode="lin" valueType="num">
                                      <p:cBhvr>
                                        <p:cTn id="48" dur="500" fill="hold"/>
                                        <p:tgtEl>
                                          <p:spTgt spid="29"/>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600"/>
                                  </p:stCondLst>
                                  <p:childTnLst>
                                    <p:set>
                                      <p:cBhvr>
                                        <p:cTn id="50" dur="1" fill="hold">
                                          <p:stCondLst>
                                            <p:cond delay="0"/>
                                          </p:stCondLst>
                                        </p:cTn>
                                        <p:tgtEl>
                                          <p:spTgt spid="33"/>
                                        </p:tgtEl>
                                        <p:attrNameLst>
                                          <p:attrName>style.visibility</p:attrName>
                                        </p:attrNameLst>
                                      </p:cBhvr>
                                      <p:to>
                                        <p:strVal val="visible"/>
                                      </p:to>
                                    </p:set>
                                    <p:anim calcmode="lin" valueType="num">
                                      <p:cBhvr>
                                        <p:cTn id="51" dur="500" fill="hold"/>
                                        <p:tgtEl>
                                          <p:spTgt spid="33"/>
                                        </p:tgtEl>
                                        <p:attrNameLst>
                                          <p:attrName>ppt_w</p:attrName>
                                        </p:attrNameLst>
                                      </p:cBhvr>
                                      <p:tavLst>
                                        <p:tav tm="0">
                                          <p:val>
                                            <p:fltVal val="0"/>
                                          </p:val>
                                        </p:tav>
                                        <p:tav tm="100000">
                                          <p:val>
                                            <p:strVal val="#ppt_w"/>
                                          </p:val>
                                        </p:tav>
                                      </p:tavLst>
                                    </p:anim>
                                    <p:anim calcmode="lin" valueType="num">
                                      <p:cBhvr>
                                        <p:cTn id="52" dur="500" fill="hold"/>
                                        <p:tgtEl>
                                          <p:spTgt spid="33"/>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600"/>
                                  </p:stCondLst>
                                  <p:childTnLst>
                                    <p:set>
                                      <p:cBhvr>
                                        <p:cTn id="54" dur="1" fill="hold">
                                          <p:stCondLst>
                                            <p:cond delay="0"/>
                                          </p:stCondLst>
                                        </p:cTn>
                                        <p:tgtEl>
                                          <p:spTgt spid="35"/>
                                        </p:tgtEl>
                                        <p:attrNameLst>
                                          <p:attrName>style.visibility</p:attrName>
                                        </p:attrNameLst>
                                      </p:cBhvr>
                                      <p:to>
                                        <p:strVal val="visible"/>
                                      </p:to>
                                    </p:set>
                                    <p:anim calcmode="lin" valueType="num">
                                      <p:cBhvr>
                                        <p:cTn id="55" dur="500" fill="hold"/>
                                        <p:tgtEl>
                                          <p:spTgt spid="35"/>
                                        </p:tgtEl>
                                        <p:attrNameLst>
                                          <p:attrName>ppt_w</p:attrName>
                                        </p:attrNameLst>
                                      </p:cBhvr>
                                      <p:tavLst>
                                        <p:tav tm="0">
                                          <p:val>
                                            <p:fltVal val="0"/>
                                          </p:val>
                                        </p:tav>
                                        <p:tav tm="100000">
                                          <p:val>
                                            <p:strVal val="#ppt_w"/>
                                          </p:val>
                                        </p:tav>
                                      </p:tavLst>
                                    </p:anim>
                                    <p:anim calcmode="lin" valueType="num">
                                      <p:cBhvr>
                                        <p:cTn id="56" dur="500" fill="hold"/>
                                        <p:tgtEl>
                                          <p:spTgt spid="35"/>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600"/>
                                  </p:stCondLst>
                                  <p:childTnLst>
                                    <p:set>
                                      <p:cBhvr>
                                        <p:cTn id="58" dur="1" fill="hold">
                                          <p:stCondLst>
                                            <p:cond delay="0"/>
                                          </p:stCondLst>
                                        </p:cTn>
                                        <p:tgtEl>
                                          <p:spTgt spid="36"/>
                                        </p:tgtEl>
                                        <p:attrNameLst>
                                          <p:attrName>style.visibility</p:attrName>
                                        </p:attrNameLst>
                                      </p:cBhvr>
                                      <p:to>
                                        <p:strVal val="visible"/>
                                      </p:to>
                                    </p:set>
                                    <p:anim calcmode="lin" valueType="num">
                                      <p:cBhvr>
                                        <p:cTn id="59" dur="500" fill="hold"/>
                                        <p:tgtEl>
                                          <p:spTgt spid="36"/>
                                        </p:tgtEl>
                                        <p:attrNameLst>
                                          <p:attrName>ppt_w</p:attrName>
                                        </p:attrNameLst>
                                      </p:cBhvr>
                                      <p:tavLst>
                                        <p:tav tm="0">
                                          <p:val>
                                            <p:fltVal val="0"/>
                                          </p:val>
                                        </p:tav>
                                        <p:tav tm="100000">
                                          <p:val>
                                            <p:strVal val="#ppt_w"/>
                                          </p:val>
                                        </p:tav>
                                      </p:tavLst>
                                    </p:anim>
                                    <p:anim calcmode="lin" valueType="num">
                                      <p:cBhvr>
                                        <p:cTn id="60" dur="500" fill="hold"/>
                                        <p:tgtEl>
                                          <p:spTgt spid="36"/>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60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childTnLst>
                                </p:cTn>
                              </p:par>
                              <p:par>
                                <p:cTn id="65" presetID="23" presetClass="entr" presetSubtype="16" fill="hold" grpId="0" nodeType="withEffect">
                                  <p:stCondLst>
                                    <p:cond delay="300"/>
                                  </p:stCondLst>
                                  <p:childTnLst>
                                    <p:set>
                                      <p:cBhvr>
                                        <p:cTn id="66" dur="1" fill="hold">
                                          <p:stCondLst>
                                            <p:cond delay="0"/>
                                          </p:stCondLst>
                                        </p:cTn>
                                        <p:tgtEl>
                                          <p:spTgt spid="59"/>
                                        </p:tgtEl>
                                        <p:attrNameLst>
                                          <p:attrName>style.visibility</p:attrName>
                                        </p:attrNameLst>
                                      </p:cBhvr>
                                      <p:to>
                                        <p:strVal val="visible"/>
                                      </p:to>
                                    </p:set>
                                    <p:anim calcmode="lin" valueType="num">
                                      <p:cBhvr>
                                        <p:cTn id="67" dur="500" fill="hold"/>
                                        <p:tgtEl>
                                          <p:spTgt spid="59"/>
                                        </p:tgtEl>
                                        <p:attrNameLst>
                                          <p:attrName>ppt_w</p:attrName>
                                        </p:attrNameLst>
                                      </p:cBhvr>
                                      <p:tavLst>
                                        <p:tav tm="0">
                                          <p:val>
                                            <p:fltVal val="0"/>
                                          </p:val>
                                        </p:tav>
                                        <p:tav tm="100000">
                                          <p:val>
                                            <p:strVal val="#ppt_w"/>
                                          </p:val>
                                        </p:tav>
                                      </p:tavLst>
                                    </p:anim>
                                    <p:anim calcmode="lin" valueType="num">
                                      <p:cBhvr>
                                        <p:cTn id="68" dur="500" fill="hold"/>
                                        <p:tgtEl>
                                          <p:spTgt spid="59"/>
                                        </p:tgtEl>
                                        <p:attrNameLst>
                                          <p:attrName>ppt_h</p:attrName>
                                        </p:attrNameLst>
                                      </p:cBhvr>
                                      <p:tavLst>
                                        <p:tav tm="0">
                                          <p:val>
                                            <p:fltVal val="0"/>
                                          </p:val>
                                        </p:tav>
                                        <p:tav tm="100000">
                                          <p:val>
                                            <p:strVal val="#ppt_h"/>
                                          </p:val>
                                        </p:tav>
                                      </p:tavLst>
                                    </p:anim>
                                  </p:childTnLst>
                                </p:cTn>
                              </p:par>
                              <p:par>
                                <p:cTn id="69" presetID="23" presetClass="entr" presetSubtype="16" fill="hold" grpId="0" nodeType="withEffect">
                                  <p:stCondLst>
                                    <p:cond delay="300"/>
                                  </p:stCondLst>
                                  <p:childTnLst>
                                    <p:set>
                                      <p:cBhvr>
                                        <p:cTn id="70" dur="1" fill="hold">
                                          <p:stCondLst>
                                            <p:cond delay="0"/>
                                          </p:stCondLst>
                                        </p:cTn>
                                        <p:tgtEl>
                                          <p:spTgt spid="45"/>
                                        </p:tgtEl>
                                        <p:attrNameLst>
                                          <p:attrName>style.visibility</p:attrName>
                                        </p:attrNameLst>
                                      </p:cBhvr>
                                      <p:to>
                                        <p:strVal val="visible"/>
                                      </p:to>
                                    </p:set>
                                    <p:anim calcmode="lin" valueType="num">
                                      <p:cBhvr>
                                        <p:cTn id="71" dur="500" fill="hold"/>
                                        <p:tgtEl>
                                          <p:spTgt spid="45"/>
                                        </p:tgtEl>
                                        <p:attrNameLst>
                                          <p:attrName>ppt_w</p:attrName>
                                        </p:attrNameLst>
                                      </p:cBhvr>
                                      <p:tavLst>
                                        <p:tav tm="0">
                                          <p:val>
                                            <p:fltVal val="0"/>
                                          </p:val>
                                        </p:tav>
                                        <p:tav tm="100000">
                                          <p:val>
                                            <p:strVal val="#ppt_w"/>
                                          </p:val>
                                        </p:tav>
                                      </p:tavLst>
                                    </p:anim>
                                    <p:anim calcmode="lin" valueType="num">
                                      <p:cBhvr>
                                        <p:cTn id="72" dur="500" fill="hold"/>
                                        <p:tgtEl>
                                          <p:spTgt spid="45"/>
                                        </p:tgtEl>
                                        <p:attrNameLst>
                                          <p:attrName>ppt_h</p:attrName>
                                        </p:attrNameLst>
                                      </p:cBhvr>
                                      <p:tavLst>
                                        <p:tav tm="0">
                                          <p:val>
                                            <p:fltVal val="0"/>
                                          </p:val>
                                        </p:tav>
                                        <p:tav tm="100000">
                                          <p:val>
                                            <p:strVal val="#ppt_h"/>
                                          </p:val>
                                        </p:tav>
                                      </p:tavLst>
                                    </p:anim>
                                  </p:childTnLst>
                                </p:cTn>
                              </p:par>
                              <p:par>
                                <p:cTn id="73" presetID="22" presetClass="entr" presetSubtype="8" fill="hold" nodeType="withEffect">
                                  <p:stCondLst>
                                    <p:cond delay="900"/>
                                  </p:stCondLst>
                                  <p:childTnLst>
                                    <p:set>
                                      <p:cBhvr>
                                        <p:cTn id="74" dur="1" fill="hold">
                                          <p:stCondLst>
                                            <p:cond delay="0"/>
                                          </p:stCondLst>
                                        </p:cTn>
                                        <p:tgtEl>
                                          <p:spTgt spid="85"/>
                                        </p:tgtEl>
                                        <p:attrNameLst>
                                          <p:attrName>style.visibility</p:attrName>
                                        </p:attrNameLst>
                                      </p:cBhvr>
                                      <p:to>
                                        <p:strVal val="visible"/>
                                      </p:to>
                                    </p:set>
                                    <p:animEffect transition="in" filter="wipe(left)">
                                      <p:cBhvr>
                                        <p:cTn id="75"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4" grpId="0" animBg="1"/>
      <p:bldP spid="39" grpId="0" animBg="1"/>
      <p:bldP spid="45" grpId="0" animBg="1"/>
      <p:bldP spid="26" grpId="0" animBg="1"/>
      <p:bldP spid="28" grpId="0" animBg="1"/>
      <p:bldP spid="29" grpId="0" animBg="1"/>
      <p:bldP spid="33" grpId="0" animBg="1"/>
      <p:bldP spid="35" grpId="0" animBg="1"/>
      <p:bldP spid="36" grpId="0" animBg="1"/>
      <p:bldP spid="42" grpId="0" animBg="1"/>
      <p:bldP spid="59" grpId="0" animBg="1"/>
      <p:bldP spid="3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857372FF-4C98-4E69-8312-4BAE940E57BF}"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rgbClr val="44BEC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9" name="组合 18"/>
          <p:cNvGrpSpPr/>
          <p:nvPr/>
        </p:nvGrpSpPr>
        <p:grpSpPr bwMode="auto">
          <a:xfrm>
            <a:off x="1316038" y="1771650"/>
            <a:ext cx="1728787" cy="1728788"/>
            <a:chOff x="1011953" y="1914525"/>
            <a:chExt cx="1728787" cy="1728787"/>
          </a:xfrm>
        </p:grpSpPr>
        <p:sp>
          <p:nvSpPr>
            <p:cNvPr id="5" name="椭圆 4"/>
            <p:cNvSpPr/>
            <p:nvPr/>
          </p:nvSpPr>
          <p:spPr>
            <a:xfrm>
              <a:off x="1011953" y="1914525"/>
              <a:ext cx="1728787" cy="172878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306" name="Freeform 101"/>
            <p:cNvSpPr>
              <a:spLocks noEditPoints="1"/>
            </p:cNvSpPr>
            <p:nvPr/>
          </p:nvSpPr>
          <p:spPr bwMode="auto">
            <a:xfrm>
              <a:off x="1580991" y="2424188"/>
              <a:ext cx="590710" cy="709460"/>
            </a:xfrm>
            <a:custGeom>
              <a:avLst/>
              <a:gdLst>
                <a:gd name="T0" fmla="*/ 1491964171 w 164"/>
                <a:gd name="T1" fmla="*/ 1491493797 h 197"/>
                <a:gd name="T2" fmla="*/ 1401149712 w 164"/>
                <a:gd name="T3" fmla="*/ 1452585137 h 197"/>
                <a:gd name="T4" fmla="*/ 1284387236 w 164"/>
                <a:gd name="T5" fmla="*/ 1426644831 h 197"/>
                <a:gd name="T6" fmla="*/ 1258439219 w 164"/>
                <a:gd name="T7" fmla="*/ 1426644831 h 197"/>
                <a:gd name="T8" fmla="*/ 1206546786 w 164"/>
                <a:gd name="T9" fmla="*/ 1413676478 h 197"/>
                <a:gd name="T10" fmla="*/ 1206546786 w 164"/>
                <a:gd name="T11" fmla="*/ 1413676478 h 197"/>
                <a:gd name="T12" fmla="*/ 1128702734 w 164"/>
                <a:gd name="T13" fmla="*/ 1400708126 h 197"/>
                <a:gd name="T14" fmla="*/ 973021834 w 164"/>
                <a:gd name="T15" fmla="*/ 1400708126 h 197"/>
                <a:gd name="T16" fmla="*/ 947073817 w 164"/>
                <a:gd name="T17" fmla="*/ 1413676478 h 197"/>
                <a:gd name="T18" fmla="*/ 895177782 w 164"/>
                <a:gd name="T19" fmla="*/ 1413676478 h 197"/>
                <a:gd name="T20" fmla="*/ 830311341 w 164"/>
                <a:gd name="T21" fmla="*/ 1426644831 h 197"/>
                <a:gd name="T22" fmla="*/ 713548865 w 164"/>
                <a:gd name="T23" fmla="*/ 1452585137 h 197"/>
                <a:gd name="T24" fmla="*/ 609760398 w 164"/>
                <a:gd name="T25" fmla="*/ 1504462149 h 197"/>
                <a:gd name="T26" fmla="*/ 596786389 w 164"/>
                <a:gd name="T27" fmla="*/ 1504462149 h 197"/>
                <a:gd name="T28" fmla="*/ 0 w 164"/>
                <a:gd name="T29" fmla="*/ 2147483646 h 197"/>
                <a:gd name="T30" fmla="*/ 2114698577 w 164"/>
                <a:gd name="T31" fmla="*/ 2147483646 h 197"/>
                <a:gd name="T32" fmla="*/ 2127672586 w 164"/>
                <a:gd name="T33" fmla="*/ 2147483646 h 197"/>
                <a:gd name="T34" fmla="*/ 103788467 w 164"/>
                <a:gd name="T35" fmla="*/ 2147483646 h 197"/>
                <a:gd name="T36" fmla="*/ 661652830 w 164"/>
                <a:gd name="T37" fmla="*/ 1595247820 h 197"/>
                <a:gd name="T38" fmla="*/ 739496882 w 164"/>
                <a:gd name="T39" fmla="*/ 1556339161 h 197"/>
                <a:gd name="T40" fmla="*/ 791389315 w 164"/>
                <a:gd name="T41" fmla="*/ 1543370808 h 197"/>
                <a:gd name="T42" fmla="*/ 882207376 w 164"/>
                <a:gd name="T43" fmla="*/ 1517430502 h 197"/>
                <a:gd name="T44" fmla="*/ 908151791 w 164"/>
                <a:gd name="T45" fmla="*/ 1517430502 h 197"/>
                <a:gd name="T46" fmla="*/ 985995843 w 164"/>
                <a:gd name="T47" fmla="*/ 1504462149 h 197"/>
                <a:gd name="T48" fmla="*/ 1154650752 w 164"/>
                <a:gd name="T49" fmla="*/ 1504462149 h 197"/>
                <a:gd name="T50" fmla="*/ 1193572778 w 164"/>
                <a:gd name="T51" fmla="*/ 1517430502 h 197"/>
                <a:gd name="T52" fmla="*/ 1245465210 w 164"/>
                <a:gd name="T53" fmla="*/ 1517430502 h 197"/>
                <a:gd name="T54" fmla="*/ 1323309262 w 164"/>
                <a:gd name="T55" fmla="*/ 1543370808 h 197"/>
                <a:gd name="T56" fmla="*/ 1414123721 w 164"/>
                <a:gd name="T57" fmla="*/ 1569311115 h 197"/>
                <a:gd name="T58" fmla="*/ 1453045747 w 164"/>
                <a:gd name="T59" fmla="*/ 1595247820 h 197"/>
                <a:gd name="T60" fmla="*/ 103788467 w 164"/>
                <a:gd name="T61" fmla="*/ 2147483646 h 197"/>
                <a:gd name="T62" fmla="*/ 830311341 w 164"/>
                <a:gd name="T63" fmla="*/ 1283982149 h 197"/>
                <a:gd name="T64" fmla="*/ 856259358 w 164"/>
                <a:gd name="T65" fmla="*/ 1296950501 h 197"/>
                <a:gd name="T66" fmla="*/ 1063836293 w 164"/>
                <a:gd name="T67" fmla="*/ 1322890808 h 197"/>
                <a:gd name="T68" fmla="*/ 1154650752 w 164"/>
                <a:gd name="T69" fmla="*/ 1309918854 h 197"/>
                <a:gd name="T70" fmla="*/ 1193572778 w 164"/>
                <a:gd name="T71" fmla="*/ 1309918854 h 197"/>
                <a:gd name="T72" fmla="*/ 1232494804 w 164"/>
                <a:gd name="T73" fmla="*/ 1296950501 h 197"/>
                <a:gd name="T74" fmla="*/ 1271413228 w 164"/>
                <a:gd name="T75" fmla="*/ 1283982149 h 197"/>
                <a:gd name="T76" fmla="*/ 1323309262 w 164"/>
                <a:gd name="T77" fmla="*/ 1271010195 h 197"/>
                <a:gd name="T78" fmla="*/ 1336283271 w 164"/>
                <a:gd name="T79" fmla="*/ 1258041842 h 197"/>
                <a:gd name="T80" fmla="*/ 1388175704 w 164"/>
                <a:gd name="T81" fmla="*/ 1232101536 h 197"/>
                <a:gd name="T82" fmla="*/ 1453045747 w 164"/>
                <a:gd name="T83" fmla="*/ 1193192876 h 197"/>
                <a:gd name="T84" fmla="*/ 1725489123 w 164"/>
                <a:gd name="T85" fmla="*/ 661443603 h 197"/>
                <a:gd name="T86" fmla="*/ 1063836293 w 164"/>
                <a:gd name="T87" fmla="*/ 0 h 197"/>
                <a:gd name="T88" fmla="*/ 402183463 w 164"/>
                <a:gd name="T89" fmla="*/ 622534944 h 197"/>
                <a:gd name="T90" fmla="*/ 804363324 w 164"/>
                <a:gd name="T91" fmla="*/ 1271010195 h 197"/>
                <a:gd name="T92" fmla="*/ 505971930 w 164"/>
                <a:gd name="T93" fmla="*/ 622534944 h 197"/>
                <a:gd name="T94" fmla="*/ 1621700656 w 164"/>
                <a:gd name="T95" fmla="*/ 661443603 h 197"/>
                <a:gd name="T96" fmla="*/ 1414123721 w 164"/>
                <a:gd name="T97" fmla="*/ 1089438853 h 197"/>
                <a:gd name="T98" fmla="*/ 1375201695 w 164"/>
                <a:gd name="T99" fmla="*/ 1128347512 h 197"/>
                <a:gd name="T100" fmla="*/ 1323309262 w 164"/>
                <a:gd name="T101" fmla="*/ 1154284217 h 197"/>
                <a:gd name="T102" fmla="*/ 1271413228 w 164"/>
                <a:gd name="T103" fmla="*/ 1180224524 h 197"/>
                <a:gd name="T104" fmla="*/ 1232494804 w 164"/>
                <a:gd name="T105" fmla="*/ 1193192876 h 197"/>
                <a:gd name="T106" fmla="*/ 1206546786 w 164"/>
                <a:gd name="T107" fmla="*/ 1193192876 h 197"/>
                <a:gd name="T108" fmla="*/ 1167624760 w 164"/>
                <a:gd name="T109" fmla="*/ 1206164830 h 197"/>
                <a:gd name="T110" fmla="*/ 1128702734 w 164"/>
                <a:gd name="T111" fmla="*/ 1219133183 h 197"/>
                <a:gd name="T112" fmla="*/ 1063836293 w 164"/>
                <a:gd name="T113" fmla="*/ 1219133183 h 197"/>
                <a:gd name="T114" fmla="*/ 1063836293 w 164"/>
                <a:gd name="T115" fmla="*/ 1219133183 h 197"/>
                <a:gd name="T116" fmla="*/ 882207376 w 164"/>
                <a:gd name="T117" fmla="*/ 1193192876 h 197"/>
                <a:gd name="T118" fmla="*/ 843285350 w 164"/>
                <a:gd name="T119" fmla="*/ 1180224524 h 197"/>
                <a:gd name="T120" fmla="*/ 505971930 w 164"/>
                <a:gd name="T121" fmla="*/ 635506898 h 19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64" h="197">
                  <a:moveTo>
                    <a:pt x="116" y="116"/>
                  </a:moveTo>
                  <a:cubicBezTo>
                    <a:pt x="115" y="115"/>
                    <a:pt x="115" y="115"/>
                    <a:pt x="115" y="115"/>
                  </a:cubicBezTo>
                  <a:cubicBezTo>
                    <a:pt x="114" y="115"/>
                    <a:pt x="113" y="114"/>
                    <a:pt x="112" y="114"/>
                  </a:cubicBezTo>
                  <a:cubicBezTo>
                    <a:pt x="110" y="113"/>
                    <a:pt x="109" y="113"/>
                    <a:pt x="108" y="112"/>
                  </a:cubicBezTo>
                  <a:cubicBezTo>
                    <a:pt x="106" y="112"/>
                    <a:pt x="105" y="112"/>
                    <a:pt x="104" y="111"/>
                  </a:cubicBezTo>
                  <a:cubicBezTo>
                    <a:pt x="103" y="111"/>
                    <a:pt x="101" y="110"/>
                    <a:pt x="99" y="110"/>
                  </a:cubicBezTo>
                  <a:cubicBezTo>
                    <a:pt x="98" y="110"/>
                    <a:pt x="98" y="110"/>
                    <a:pt x="97" y="110"/>
                  </a:cubicBezTo>
                  <a:cubicBezTo>
                    <a:pt x="97" y="110"/>
                    <a:pt x="97" y="110"/>
                    <a:pt x="97" y="110"/>
                  </a:cubicBezTo>
                  <a:cubicBezTo>
                    <a:pt x="96" y="109"/>
                    <a:pt x="95" y="109"/>
                    <a:pt x="94" y="109"/>
                  </a:cubicBezTo>
                  <a:cubicBezTo>
                    <a:pt x="93" y="109"/>
                    <a:pt x="93" y="109"/>
                    <a:pt x="93" y="109"/>
                  </a:cubicBezTo>
                  <a:cubicBezTo>
                    <a:pt x="93" y="109"/>
                    <a:pt x="93" y="109"/>
                    <a:pt x="93" y="109"/>
                  </a:cubicBezTo>
                  <a:cubicBezTo>
                    <a:pt x="93" y="109"/>
                    <a:pt x="93" y="109"/>
                    <a:pt x="93" y="109"/>
                  </a:cubicBezTo>
                  <a:cubicBezTo>
                    <a:pt x="92" y="109"/>
                    <a:pt x="91" y="109"/>
                    <a:pt x="90" y="109"/>
                  </a:cubicBezTo>
                  <a:cubicBezTo>
                    <a:pt x="87" y="108"/>
                    <a:pt x="87" y="108"/>
                    <a:pt x="87" y="108"/>
                  </a:cubicBezTo>
                  <a:cubicBezTo>
                    <a:pt x="83" y="108"/>
                    <a:pt x="79" y="108"/>
                    <a:pt x="76" y="108"/>
                  </a:cubicBezTo>
                  <a:cubicBezTo>
                    <a:pt x="75" y="108"/>
                    <a:pt x="75" y="108"/>
                    <a:pt x="75" y="108"/>
                  </a:cubicBezTo>
                  <a:cubicBezTo>
                    <a:pt x="74" y="108"/>
                    <a:pt x="74" y="108"/>
                    <a:pt x="74" y="108"/>
                  </a:cubicBezTo>
                  <a:cubicBezTo>
                    <a:pt x="73" y="109"/>
                    <a:pt x="73" y="109"/>
                    <a:pt x="73" y="109"/>
                  </a:cubicBezTo>
                  <a:cubicBezTo>
                    <a:pt x="72" y="109"/>
                    <a:pt x="70" y="109"/>
                    <a:pt x="69" y="109"/>
                  </a:cubicBezTo>
                  <a:cubicBezTo>
                    <a:pt x="69" y="109"/>
                    <a:pt x="69" y="109"/>
                    <a:pt x="69" y="109"/>
                  </a:cubicBezTo>
                  <a:cubicBezTo>
                    <a:pt x="68" y="109"/>
                    <a:pt x="67" y="109"/>
                    <a:pt x="67" y="109"/>
                  </a:cubicBezTo>
                  <a:cubicBezTo>
                    <a:pt x="66" y="110"/>
                    <a:pt x="65" y="110"/>
                    <a:pt x="64" y="110"/>
                  </a:cubicBezTo>
                  <a:cubicBezTo>
                    <a:pt x="62" y="110"/>
                    <a:pt x="61" y="111"/>
                    <a:pt x="59" y="111"/>
                  </a:cubicBezTo>
                  <a:cubicBezTo>
                    <a:pt x="58" y="112"/>
                    <a:pt x="56" y="112"/>
                    <a:pt x="55" y="112"/>
                  </a:cubicBezTo>
                  <a:cubicBezTo>
                    <a:pt x="54" y="113"/>
                    <a:pt x="54" y="113"/>
                    <a:pt x="54" y="113"/>
                  </a:cubicBezTo>
                  <a:cubicBezTo>
                    <a:pt x="52" y="114"/>
                    <a:pt x="49" y="115"/>
                    <a:pt x="47" y="116"/>
                  </a:cubicBezTo>
                  <a:cubicBezTo>
                    <a:pt x="46" y="116"/>
                    <a:pt x="46" y="116"/>
                    <a:pt x="46" y="116"/>
                  </a:cubicBezTo>
                  <a:cubicBezTo>
                    <a:pt x="46" y="116"/>
                    <a:pt x="46" y="116"/>
                    <a:pt x="46" y="116"/>
                  </a:cubicBezTo>
                  <a:cubicBezTo>
                    <a:pt x="18" y="130"/>
                    <a:pt x="0" y="159"/>
                    <a:pt x="0" y="190"/>
                  </a:cubicBezTo>
                  <a:cubicBezTo>
                    <a:pt x="0" y="191"/>
                    <a:pt x="0" y="191"/>
                    <a:pt x="0" y="192"/>
                  </a:cubicBezTo>
                  <a:cubicBezTo>
                    <a:pt x="0" y="197"/>
                    <a:pt x="0" y="197"/>
                    <a:pt x="0" y="197"/>
                  </a:cubicBezTo>
                  <a:cubicBezTo>
                    <a:pt x="163" y="197"/>
                    <a:pt x="163" y="197"/>
                    <a:pt x="163" y="197"/>
                  </a:cubicBezTo>
                  <a:cubicBezTo>
                    <a:pt x="163" y="192"/>
                    <a:pt x="163" y="192"/>
                    <a:pt x="163" y="192"/>
                  </a:cubicBezTo>
                  <a:cubicBezTo>
                    <a:pt x="163" y="191"/>
                    <a:pt x="164" y="191"/>
                    <a:pt x="164" y="190"/>
                  </a:cubicBezTo>
                  <a:cubicBezTo>
                    <a:pt x="164" y="158"/>
                    <a:pt x="145" y="129"/>
                    <a:pt x="116" y="116"/>
                  </a:cubicBezTo>
                  <a:close/>
                  <a:moveTo>
                    <a:pt x="8" y="189"/>
                  </a:moveTo>
                  <a:cubicBezTo>
                    <a:pt x="8" y="161"/>
                    <a:pt x="25" y="135"/>
                    <a:pt x="50" y="123"/>
                  </a:cubicBezTo>
                  <a:cubicBezTo>
                    <a:pt x="51" y="123"/>
                    <a:pt x="51" y="123"/>
                    <a:pt x="51" y="123"/>
                  </a:cubicBezTo>
                  <a:cubicBezTo>
                    <a:pt x="51" y="123"/>
                    <a:pt x="51" y="123"/>
                    <a:pt x="51" y="123"/>
                  </a:cubicBezTo>
                  <a:cubicBezTo>
                    <a:pt x="53" y="122"/>
                    <a:pt x="55" y="121"/>
                    <a:pt x="57" y="120"/>
                  </a:cubicBezTo>
                  <a:cubicBezTo>
                    <a:pt x="58" y="120"/>
                    <a:pt x="58" y="120"/>
                    <a:pt x="58" y="120"/>
                  </a:cubicBezTo>
                  <a:cubicBezTo>
                    <a:pt x="59" y="120"/>
                    <a:pt x="60" y="119"/>
                    <a:pt x="61" y="119"/>
                  </a:cubicBezTo>
                  <a:cubicBezTo>
                    <a:pt x="63" y="119"/>
                    <a:pt x="64" y="118"/>
                    <a:pt x="66" y="118"/>
                  </a:cubicBezTo>
                  <a:cubicBezTo>
                    <a:pt x="66" y="118"/>
                    <a:pt x="67" y="117"/>
                    <a:pt x="68" y="117"/>
                  </a:cubicBezTo>
                  <a:cubicBezTo>
                    <a:pt x="69" y="117"/>
                    <a:pt x="69" y="117"/>
                    <a:pt x="70" y="117"/>
                  </a:cubicBezTo>
                  <a:cubicBezTo>
                    <a:pt x="70" y="117"/>
                    <a:pt x="70" y="117"/>
                    <a:pt x="70" y="117"/>
                  </a:cubicBezTo>
                  <a:cubicBezTo>
                    <a:pt x="71" y="117"/>
                    <a:pt x="73" y="117"/>
                    <a:pt x="74" y="116"/>
                  </a:cubicBezTo>
                  <a:cubicBezTo>
                    <a:pt x="76" y="116"/>
                    <a:pt x="76" y="116"/>
                    <a:pt x="76" y="116"/>
                  </a:cubicBezTo>
                  <a:cubicBezTo>
                    <a:pt x="80" y="116"/>
                    <a:pt x="83" y="116"/>
                    <a:pt x="87" y="116"/>
                  </a:cubicBezTo>
                  <a:cubicBezTo>
                    <a:pt x="89" y="116"/>
                    <a:pt x="89" y="116"/>
                    <a:pt x="89" y="116"/>
                  </a:cubicBezTo>
                  <a:cubicBezTo>
                    <a:pt x="90" y="117"/>
                    <a:pt x="91" y="117"/>
                    <a:pt x="91" y="117"/>
                  </a:cubicBezTo>
                  <a:cubicBezTo>
                    <a:pt x="92" y="117"/>
                    <a:pt x="92" y="117"/>
                    <a:pt x="92" y="117"/>
                  </a:cubicBezTo>
                  <a:cubicBezTo>
                    <a:pt x="93" y="117"/>
                    <a:pt x="94" y="117"/>
                    <a:pt x="95" y="117"/>
                  </a:cubicBezTo>
                  <a:cubicBezTo>
                    <a:pt x="96" y="117"/>
                    <a:pt x="96" y="117"/>
                    <a:pt x="96" y="117"/>
                  </a:cubicBezTo>
                  <a:cubicBezTo>
                    <a:pt x="96" y="118"/>
                    <a:pt x="97" y="118"/>
                    <a:pt x="97" y="118"/>
                  </a:cubicBezTo>
                  <a:cubicBezTo>
                    <a:pt x="99" y="118"/>
                    <a:pt x="100" y="119"/>
                    <a:pt x="102" y="119"/>
                  </a:cubicBezTo>
                  <a:cubicBezTo>
                    <a:pt x="103" y="119"/>
                    <a:pt x="104" y="120"/>
                    <a:pt x="105" y="120"/>
                  </a:cubicBezTo>
                  <a:cubicBezTo>
                    <a:pt x="106" y="120"/>
                    <a:pt x="107" y="121"/>
                    <a:pt x="109" y="121"/>
                  </a:cubicBezTo>
                  <a:cubicBezTo>
                    <a:pt x="110" y="122"/>
                    <a:pt x="111" y="122"/>
                    <a:pt x="112" y="123"/>
                  </a:cubicBezTo>
                  <a:cubicBezTo>
                    <a:pt x="112" y="123"/>
                    <a:pt x="112" y="123"/>
                    <a:pt x="112" y="123"/>
                  </a:cubicBezTo>
                  <a:cubicBezTo>
                    <a:pt x="138" y="135"/>
                    <a:pt x="155" y="161"/>
                    <a:pt x="156" y="189"/>
                  </a:cubicBezTo>
                  <a:lnTo>
                    <a:pt x="8" y="189"/>
                  </a:lnTo>
                  <a:close/>
                  <a:moveTo>
                    <a:pt x="62" y="98"/>
                  </a:moveTo>
                  <a:cubicBezTo>
                    <a:pt x="62" y="98"/>
                    <a:pt x="63" y="98"/>
                    <a:pt x="64" y="99"/>
                  </a:cubicBezTo>
                  <a:cubicBezTo>
                    <a:pt x="65" y="99"/>
                    <a:pt x="65" y="99"/>
                    <a:pt x="65" y="99"/>
                  </a:cubicBezTo>
                  <a:cubicBezTo>
                    <a:pt x="65" y="99"/>
                    <a:pt x="66" y="100"/>
                    <a:pt x="66" y="100"/>
                  </a:cubicBezTo>
                  <a:cubicBezTo>
                    <a:pt x="71" y="101"/>
                    <a:pt x="76" y="102"/>
                    <a:pt x="81" y="102"/>
                  </a:cubicBezTo>
                  <a:cubicBezTo>
                    <a:pt x="82" y="102"/>
                    <a:pt x="82" y="102"/>
                    <a:pt x="82" y="102"/>
                  </a:cubicBezTo>
                  <a:cubicBezTo>
                    <a:pt x="83" y="102"/>
                    <a:pt x="85" y="102"/>
                    <a:pt x="87" y="102"/>
                  </a:cubicBezTo>
                  <a:cubicBezTo>
                    <a:pt x="87" y="102"/>
                    <a:pt x="88" y="102"/>
                    <a:pt x="89" y="101"/>
                  </a:cubicBezTo>
                  <a:cubicBezTo>
                    <a:pt x="90" y="101"/>
                    <a:pt x="90" y="101"/>
                    <a:pt x="90" y="101"/>
                  </a:cubicBezTo>
                  <a:cubicBezTo>
                    <a:pt x="91" y="101"/>
                    <a:pt x="91" y="101"/>
                    <a:pt x="92" y="101"/>
                  </a:cubicBezTo>
                  <a:cubicBezTo>
                    <a:pt x="92" y="101"/>
                    <a:pt x="93" y="101"/>
                    <a:pt x="93" y="101"/>
                  </a:cubicBezTo>
                  <a:cubicBezTo>
                    <a:pt x="95" y="100"/>
                    <a:pt x="95" y="100"/>
                    <a:pt x="95" y="100"/>
                  </a:cubicBezTo>
                  <a:cubicBezTo>
                    <a:pt x="96" y="100"/>
                    <a:pt x="96" y="100"/>
                    <a:pt x="97" y="100"/>
                  </a:cubicBezTo>
                  <a:cubicBezTo>
                    <a:pt x="97" y="100"/>
                    <a:pt x="98" y="99"/>
                    <a:pt x="98" y="99"/>
                  </a:cubicBezTo>
                  <a:cubicBezTo>
                    <a:pt x="99" y="99"/>
                    <a:pt x="99" y="99"/>
                    <a:pt x="99" y="99"/>
                  </a:cubicBezTo>
                  <a:cubicBezTo>
                    <a:pt x="100" y="99"/>
                    <a:pt x="101" y="98"/>
                    <a:pt x="102" y="98"/>
                  </a:cubicBezTo>
                  <a:cubicBezTo>
                    <a:pt x="102" y="98"/>
                    <a:pt x="102" y="98"/>
                    <a:pt x="102" y="98"/>
                  </a:cubicBezTo>
                  <a:cubicBezTo>
                    <a:pt x="103" y="97"/>
                    <a:pt x="103" y="97"/>
                    <a:pt x="103" y="97"/>
                  </a:cubicBezTo>
                  <a:cubicBezTo>
                    <a:pt x="104" y="97"/>
                    <a:pt x="105" y="96"/>
                    <a:pt x="106" y="96"/>
                  </a:cubicBezTo>
                  <a:cubicBezTo>
                    <a:pt x="107" y="95"/>
                    <a:pt x="107" y="95"/>
                    <a:pt x="107" y="95"/>
                  </a:cubicBezTo>
                  <a:cubicBezTo>
                    <a:pt x="108" y="95"/>
                    <a:pt x="109" y="94"/>
                    <a:pt x="110" y="93"/>
                  </a:cubicBezTo>
                  <a:cubicBezTo>
                    <a:pt x="111" y="93"/>
                    <a:pt x="112" y="92"/>
                    <a:pt x="112" y="92"/>
                  </a:cubicBezTo>
                  <a:cubicBezTo>
                    <a:pt x="114" y="90"/>
                    <a:pt x="114" y="90"/>
                    <a:pt x="114" y="90"/>
                  </a:cubicBezTo>
                  <a:cubicBezTo>
                    <a:pt x="126" y="80"/>
                    <a:pt x="133" y="66"/>
                    <a:pt x="133" y="51"/>
                  </a:cubicBezTo>
                  <a:cubicBezTo>
                    <a:pt x="133" y="51"/>
                    <a:pt x="133" y="51"/>
                    <a:pt x="133" y="51"/>
                  </a:cubicBezTo>
                  <a:cubicBezTo>
                    <a:pt x="133" y="23"/>
                    <a:pt x="110" y="0"/>
                    <a:pt x="82" y="0"/>
                  </a:cubicBezTo>
                  <a:cubicBezTo>
                    <a:pt x="55" y="0"/>
                    <a:pt x="32" y="21"/>
                    <a:pt x="31" y="48"/>
                  </a:cubicBezTo>
                  <a:cubicBezTo>
                    <a:pt x="31" y="48"/>
                    <a:pt x="31" y="48"/>
                    <a:pt x="31" y="48"/>
                  </a:cubicBezTo>
                  <a:cubicBezTo>
                    <a:pt x="31" y="49"/>
                    <a:pt x="31" y="50"/>
                    <a:pt x="31" y="51"/>
                  </a:cubicBezTo>
                  <a:cubicBezTo>
                    <a:pt x="31" y="71"/>
                    <a:pt x="43" y="90"/>
                    <a:pt x="62" y="98"/>
                  </a:cubicBezTo>
                  <a:close/>
                  <a:moveTo>
                    <a:pt x="39" y="49"/>
                  </a:moveTo>
                  <a:cubicBezTo>
                    <a:pt x="39" y="48"/>
                    <a:pt x="39" y="48"/>
                    <a:pt x="39" y="48"/>
                  </a:cubicBezTo>
                  <a:cubicBezTo>
                    <a:pt x="40" y="26"/>
                    <a:pt x="59" y="8"/>
                    <a:pt x="82" y="8"/>
                  </a:cubicBezTo>
                  <a:cubicBezTo>
                    <a:pt x="105" y="8"/>
                    <a:pt x="125" y="27"/>
                    <a:pt x="125" y="51"/>
                  </a:cubicBezTo>
                  <a:cubicBezTo>
                    <a:pt x="125" y="51"/>
                    <a:pt x="125" y="51"/>
                    <a:pt x="125" y="51"/>
                  </a:cubicBezTo>
                  <a:cubicBezTo>
                    <a:pt x="125" y="64"/>
                    <a:pt x="119" y="76"/>
                    <a:pt x="109" y="84"/>
                  </a:cubicBezTo>
                  <a:cubicBezTo>
                    <a:pt x="107" y="86"/>
                    <a:pt x="107" y="86"/>
                    <a:pt x="107" y="86"/>
                  </a:cubicBezTo>
                  <a:cubicBezTo>
                    <a:pt x="107" y="86"/>
                    <a:pt x="106" y="86"/>
                    <a:pt x="106" y="87"/>
                  </a:cubicBezTo>
                  <a:cubicBezTo>
                    <a:pt x="105" y="87"/>
                    <a:pt x="104" y="88"/>
                    <a:pt x="103" y="88"/>
                  </a:cubicBezTo>
                  <a:cubicBezTo>
                    <a:pt x="102" y="89"/>
                    <a:pt x="102" y="89"/>
                    <a:pt x="102" y="89"/>
                  </a:cubicBezTo>
                  <a:cubicBezTo>
                    <a:pt x="101" y="89"/>
                    <a:pt x="100" y="90"/>
                    <a:pt x="99" y="90"/>
                  </a:cubicBezTo>
                  <a:cubicBezTo>
                    <a:pt x="98" y="91"/>
                    <a:pt x="98" y="91"/>
                    <a:pt x="98" y="91"/>
                  </a:cubicBezTo>
                  <a:cubicBezTo>
                    <a:pt x="98" y="91"/>
                    <a:pt x="97" y="91"/>
                    <a:pt x="97" y="91"/>
                  </a:cubicBezTo>
                  <a:cubicBezTo>
                    <a:pt x="95" y="92"/>
                    <a:pt x="95" y="92"/>
                    <a:pt x="95" y="92"/>
                  </a:cubicBezTo>
                  <a:cubicBezTo>
                    <a:pt x="95" y="92"/>
                    <a:pt x="95" y="92"/>
                    <a:pt x="94" y="92"/>
                  </a:cubicBezTo>
                  <a:cubicBezTo>
                    <a:pt x="94" y="92"/>
                    <a:pt x="93" y="92"/>
                    <a:pt x="93" y="92"/>
                  </a:cubicBezTo>
                  <a:cubicBezTo>
                    <a:pt x="91" y="93"/>
                    <a:pt x="91" y="93"/>
                    <a:pt x="91" y="93"/>
                  </a:cubicBezTo>
                  <a:cubicBezTo>
                    <a:pt x="91" y="93"/>
                    <a:pt x="91" y="93"/>
                    <a:pt x="90" y="93"/>
                  </a:cubicBezTo>
                  <a:cubicBezTo>
                    <a:pt x="90" y="93"/>
                    <a:pt x="89" y="93"/>
                    <a:pt x="89" y="93"/>
                  </a:cubicBezTo>
                  <a:cubicBezTo>
                    <a:pt x="87" y="94"/>
                    <a:pt x="87" y="94"/>
                    <a:pt x="87" y="94"/>
                  </a:cubicBezTo>
                  <a:cubicBezTo>
                    <a:pt x="87" y="94"/>
                    <a:pt x="87" y="94"/>
                    <a:pt x="86" y="94"/>
                  </a:cubicBezTo>
                  <a:cubicBezTo>
                    <a:pt x="85" y="94"/>
                    <a:pt x="83" y="94"/>
                    <a:pt x="82" y="94"/>
                  </a:cubicBezTo>
                  <a:cubicBezTo>
                    <a:pt x="82" y="94"/>
                    <a:pt x="82" y="94"/>
                    <a:pt x="82" y="94"/>
                  </a:cubicBezTo>
                  <a:cubicBezTo>
                    <a:pt x="82" y="94"/>
                    <a:pt x="82" y="94"/>
                    <a:pt x="82" y="94"/>
                  </a:cubicBezTo>
                  <a:cubicBezTo>
                    <a:pt x="77" y="94"/>
                    <a:pt x="73" y="93"/>
                    <a:pt x="69" y="92"/>
                  </a:cubicBezTo>
                  <a:cubicBezTo>
                    <a:pt x="69" y="92"/>
                    <a:pt x="68" y="92"/>
                    <a:pt x="68" y="92"/>
                  </a:cubicBezTo>
                  <a:cubicBezTo>
                    <a:pt x="66" y="91"/>
                    <a:pt x="66" y="91"/>
                    <a:pt x="66" y="91"/>
                  </a:cubicBezTo>
                  <a:cubicBezTo>
                    <a:pt x="66" y="91"/>
                    <a:pt x="65" y="91"/>
                    <a:pt x="65" y="91"/>
                  </a:cubicBezTo>
                  <a:cubicBezTo>
                    <a:pt x="49" y="84"/>
                    <a:pt x="39" y="68"/>
                    <a:pt x="39" y="51"/>
                  </a:cubicBezTo>
                  <a:cubicBezTo>
                    <a:pt x="39" y="50"/>
                    <a:pt x="39" y="50"/>
                    <a:pt x="39" y="4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7" name="组合 26"/>
          <p:cNvGrpSpPr/>
          <p:nvPr/>
        </p:nvGrpSpPr>
        <p:grpSpPr bwMode="auto">
          <a:xfrm>
            <a:off x="1706563" y="3816986"/>
            <a:ext cx="8573135" cy="1913890"/>
            <a:chOff x="1704036" y="3416939"/>
            <a:chExt cx="8567300" cy="1914001"/>
          </a:xfrm>
        </p:grpSpPr>
        <p:sp>
          <p:nvSpPr>
            <p:cNvPr id="20" name="文本框 19"/>
            <p:cNvSpPr txBox="1"/>
            <p:nvPr/>
          </p:nvSpPr>
          <p:spPr>
            <a:xfrm>
              <a:off x="1704036" y="3416939"/>
              <a:ext cx="946141" cy="398803"/>
            </a:xfrm>
            <a:prstGeom prst="rect">
              <a:avLst/>
            </a:prstGeom>
            <a:noFill/>
          </p:spPr>
          <p:txBody>
            <a:bodyPr wrap="none">
              <a:spAutoFit/>
            </a:bodyPr>
            <a:lstStyle/>
            <a:p>
              <a:pPr algn="ctr" eaLnBrk="1" fontAlgn="auto" hangingPunct="1">
                <a:spcBef>
                  <a:spcPts val="0"/>
                </a:spcBef>
                <a:spcAft>
                  <a:spcPts val="0"/>
                </a:spcAft>
                <a:defRPr/>
              </a:pPr>
              <a:r>
                <a:rPr lang="zh-CN" altLang="en-US" sz="2000" b="1" dirty="0">
                  <a:solidFill>
                    <a:schemeClr val="tx1">
                      <a:lumMod val="65000"/>
                      <a:lumOff val="35000"/>
                    </a:schemeClr>
                  </a:solidFill>
                  <a:latin typeface="微软雅黑 Light" panose="020B0502040204020203" pitchFamily="34" charset="-122"/>
                  <a:ea typeface="微软雅黑 Light" panose="020B0502040204020203" pitchFamily="34" charset="-122"/>
                </a:rPr>
                <a:t>步骤一</a:t>
              </a:r>
              <a:endParaRPr lang="zh-CN" altLang="en-US" sz="2000" b="1"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26" name="矩形 25"/>
            <p:cNvSpPr/>
            <p:nvPr/>
          </p:nvSpPr>
          <p:spPr>
            <a:xfrm>
              <a:off x="1704036" y="4131990"/>
              <a:ext cx="8567300" cy="1198950"/>
            </a:xfrm>
            <a:prstGeom prst="rect">
              <a:avLst/>
            </a:prstGeom>
          </p:spPr>
          <p:txBody>
            <a:bodyPr wrap="square">
              <a:spAutoFit/>
            </a:bodyPr>
            <a:lstStyle/>
            <a:p>
              <a:pPr algn="l" eaLnBrk="1" fontAlgn="auto" hangingPunct="1">
                <a:lnSpc>
                  <a:spcPct val="150000"/>
                </a:lnSpc>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rPr>
                <a:t>购买量最大的客户群是指该部分客户的购买总金额最多，而购买力最大的客户群是指该部分客户客单价最高。于是小明就开始着手查找相关数据。</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marL="285750" indent="-285750" algn="l" eaLnBrk="1" fontAlgn="auto" hangingPunct="1">
                <a:lnSpc>
                  <a:spcPct val="150000"/>
                </a:lnSpc>
                <a:spcBef>
                  <a:spcPts val="0"/>
                </a:spcBef>
                <a:spcAft>
                  <a:spcPts val="0"/>
                </a:spcAft>
                <a:buFont typeface="Wingdings" panose="05000000000000000000" charset="0"/>
                <a:buChar char=""/>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rPr>
                <a:t>小明登录CRM系统，点击“销售报表”，选择“购买频次”</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sp>
        <p:nvSpPr>
          <p:cNvPr id="32" name="椭圆 31"/>
          <p:cNvSpPr/>
          <p:nvPr/>
        </p:nvSpPr>
        <p:spPr>
          <a:xfrm>
            <a:off x="1247775" y="1812925"/>
            <a:ext cx="231775" cy="2333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椭圆 38"/>
          <p:cNvSpPr/>
          <p:nvPr/>
        </p:nvSpPr>
        <p:spPr>
          <a:xfrm>
            <a:off x="914400" y="2559050"/>
            <a:ext cx="153988" cy="153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椭圆 39"/>
          <p:cNvSpPr/>
          <p:nvPr/>
        </p:nvSpPr>
        <p:spPr>
          <a:xfrm>
            <a:off x="2968625" y="3236913"/>
            <a:ext cx="153988" cy="1555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文本框 45"/>
          <p:cNvSpPr txBox="1"/>
          <p:nvPr/>
        </p:nvSpPr>
        <p:spPr bwMode="auto">
          <a:xfrm>
            <a:off x="401638" y="242888"/>
            <a:ext cx="32308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购买频次的阅读和分析</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9" name="图片 9" descr="2015-04-29_15531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3977640" y="1771650"/>
            <a:ext cx="6472555" cy="2594610"/>
          </a:xfrm>
          <a:prstGeom prst="rect">
            <a:avLst/>
          </a:prstGeom>
          <a:noFill/>
          <a:ln>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childTnLst>
                                </p:cTn>
                              </p:par>
                              <p:par>
                                <p:cTn id="21" presetID="12" presetClass="entr" presetSubtype="1" fill="hold" nodeType="withEffect">
                                  <p:stCondLst>
                                    <p:cond delay="40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p:tgtEl>
                                          <p:spTgt spid="27"/>
                                        </p:tgtEl>
                                        <p:attrNameLst>
                                          <p:attrName>ppt_y</p:attrName>
                                        </p:attrNameLst>
                                      </p:cBhvr>
                                      <p:tavLst>
                                        <p:tav tm="0">
                                          <p:val>
                                            <p:strVal val="#ppt_y-#ppt_h*1.125000"/>
                                          </p:val>
                                        </p:tav>
                                        <p:tav tm="100000">
                                          <p:val>
                                            <p:strVal val="#ppt_y"/>
                                          </p:val>
                                        </p:tav>
                                      </p:tavLst>
                                    </p:anim>
                                    <p:animEffect transition="in" filter="wipe(down)">
                                      <p:cBhvr>
                                        <p:cTn id="24" dur="500"/>
                                        <p:tgtEl>
                                          <p:spTgt spid="27"/>
                                        </p:tgtEl>
                                      </p:cBhvr>
                                    </p:animEffect>
                                  </p:childTnLst>
                                </p:cTn>
                              </p:par>
                            </p:childTnLst>
                          </p:cTn>
                        </p:par>
                        <p:par>
                          <p:cTn id="25" fill="hold">
                            <p:stCondLst>
                              <p:cond delay="500"/>
                            </p:stCondLst>
                            <p:childTnLst>
                              <p:par>
                                <p:cTn id="26" presetID="2" presetClass="entr" presetSubtype="2"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9" grpId="0" bldLvl="0" animBg="1"/>
      <p:bldP spid="4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857372FF-4C98-4E69-8312-4BAE940E57BF}"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rgbClr val="44BEC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8" name="组合 17"/>
          <p:cNvGrpSpPr/>
          <p:nvPr/>
        </p:nvGrpSpPr>
        <p:grpSpPr bwMode="auto">
          <a:xfrm>
            <a:off x="8913178" y="1253490"/>
            <a:ext cx="1728787" cy="1728788"/>
            <a:chOff x="3640853" y="1914525"/>
            <a:chExt cx="1728787" cy="1728787"/>
          </a:xfrm>
        </p:grpSpPr>
        <p:sp>
          <p:nvSpPr>
            <p:cNvPr id="6" name="椭圆 5"/>
            <p:cNvSpPr/>
            <p:nvPr/>
          </p:nvSpPr>
          <p:spPr>
            <a:xfrm>
              <a:off x="3640853" y="1914525"/>
              <a:ext cx="1728787" cy="1728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300" name="Freeform 133"/>
            <p:cNvSpPr>
              <a:spLocks noEditPoints="1"/>
            </p:cNvSpPr>
            <p:nvPr/>
          </p:nvSpPr>
          <p:spPr bwMode="auto">
            <a:xfrm>
              <a:off x="4112754" y="2386427"/>
              <a:ext cx="784984" cy="784982"/>
            </a:xfrm>
            <a:custGeom>
              <a:avLst/>
              <a:gdLst>
                <a:gd name="T0" fmla="*/ 0 w 80"/>
                <a:gd name="T1" fmla="*/ 2147483646 h 80"/>
                <a:gd name="T2" fmla="*/ 2147483646 w 80"/>
                <a:gd name="T3" fmla="*/ 2147483646 h 80"/>
                <a:gd name="T4" fmla="*/ 2147483646 w 80"/>
                <a:gd name="T5" fmla="*/ 2147483646 h 80"/>
                <a:gd name="T6" fmla="*/ 2147483646 w 80"/>
                <a:gd name="T7" fmla="*/ 2147483646 h 80"/>
                <a:gd name="T8" fmla="*/ 2147483646 w 80"/>
                <a:gd name="T9" fmla="*/ 2147483646 h 80"/>
                <a:gd name="T10" fmla="*/ 1733058238 w 80"/>
                <a:gd name="T11" fmla="*/ 2147483646 h 80"/>
                <a:gd name="T12" fmla="*/ 770245925 w 80"/>
                <a:gd name="T13" fmla="*/ 2147483646 h 80"/>
                <a:gd name="T14" fmla="*/ 2147483646 w 80"/>
                <a:gd name="T15" fmla="*/ 1829331865 h 80"/>
                <a:gd name="T16" fmla="*/ 2147483646 w 80"/>
                <a:gd name="T17" fmla="*/ 288843939 h 80"/>
                <a:gd name="T18" fmla="*/ 2147483646 w 80"/>
                <a:gd name="T19" fmla="*/ 1829331865 h 80"/>
                <a:gd name="T20" fmla="*/ 2147483646 w 80"/>
                <a:gd name="T21" fmla="*/ 2147483646 h 80"/>
                <a:gd name="T22" fmla="*/ 2147483646 w 80"/>
                <a:gd name="T23" fmla="*/ 2118175804 h 80"/>
                <a:gd name="T24" fmla="*/ 2147483646 w 80"/>
                <a:gd name="T25" fmla="*/ 1829331865 h 80"/>
                <a:gd name="T26" fmla="*/ 2147483646 w 80"/>
                <a:gd name="T27" fmla="*/ 288843939 h 80"/>
                <a:gd name="T28" fmla="*/ 2147483646 w 80"/>
                <a:gd name="T29" fmla="*/ 1829331865 h 80"/>
                <a:gd name="T30" fmla="*/ 2147483646 w 80"/>
                <a:gd name="T31" fmla="*/ 2147483646 h 80"/>
                <a:gd name="T32" fmla="*/ 2147483646 w 80"/>
                <a:gd name="T33" fmla="*/ 2118175804 h 80"/>
                <a:gd name="T34" fmla="*/ 1733058238 w 80"/>
                <a:gd name="T35" fmla="*/ 2147483646 h 80"/>
                <a:gd name="T36" fmla="*/ 770245925 w 80"/>
                <a:gd name="T37" fmla="*/ 2118175804 h 80"/>
                <a:gd name="T38" fmla="*/ 1733058238 w 80"/>
                <a:gd name="T39" fmla="*/ 2147483646 h 80"/>
                <a:gd name="T40" fmla="*/ 2147483646 w 80"/>
                <a:gd name="T41" fmla="*/ 2147483646 h 80"/>
                <a:gd name="T42" fmla="*/ 2147483646 w 80"/>
                <a:gd name="T43" fmla="*/ 2147483646 h 80"/>
                <a:gd name="T44" fmla="*/ 2147483646 w 80"/>
                <a:gd name="T45" fmla="*/ 2147483646 h 80"/>
                <a:gd name="T46" fmla="*/ 2147483646 w 80"/>
                <a:gd name="T47" fmla="*/ 2147483646 h 80"/>
                <a:gd name="T48" fmla="*/ 2147483646 w 80"/>
                <a:gd name="T49" fmla="*/ 2147483646 h 80"/>
                <a:gd name="T50" fmla="*/ 2147483646 w 80"/>
                <a:gd name="T51" fmla="*/ 2147483646 h 80"/>
                <a:gd name="T52" fmla="*/ 2147483646 w 80"/>
                <a:gd name="T53" fmla="*/ 2147483646 h 80"/>
                <a:gd name="T54" fmla="*/ 2147483646 w 80"/>
                <a:gd name="T55" fmla="*/ 2147483646 h 80"/>
                <a:gd name="T56" fmla="*/ 2147483646 w 80"/>
                <a:gd name="T57" fmla="*/ 2147483646 h 80"/>
                <a:gd name="T58" fmla="*/ 2147483646 w 80"/>
                <a:gd name="T59" fmla="*/ 2147483646 h 80"/>
                <a:gd name="T60" fmla="*/ 2147483646 w 80"/>
                <a:gd name="T61" fmla="*/ 2147483646 h 80"/>
                <a:gd name="T62" fmla="*/ 2147483646 w 80"/>
                <a:gd name="T63" fmla="*/ 2118175804 h 80"/>
                <a:gd name="T64" fmla="*/ 2147483646 w 80"/>
                <a:gd name="T65" fmla="*/ 2147483646 h 80"/>
                <a:gd name="T66" fmla="*/ 2147483646 w 80"/>
                <a:gd name="T67" fmla="*/ 1829331865 h 80"/>
                <a:gd name="T68" fmla="*/ 2147483646 w 80"/>
                <a:gd name="T69" fmla="*/ 1251653799 h 80"/>
                <a:gd name="T70" fmla="*/ 1347935276 w 80"/>
                <a:gd name="T71" fmla="*/ 1251653799 h 80"/>
                <a:gd name="T72" fmla="*/ 2118191013 w 80"/>
                <a:gd name="T73" fmla="*/ 1829331865 h 80"/>
                <a:gd name="T74" fmla="*/ 1347935276 w 80"/>
                <a:gd name="T75" fmla="*/ 1251653799 h 80"/>
                <a:gd name="T76" fmla="*/ 2118191013 w 80"/>
                <a:gd name="T77" fmla="*/ 2147483646 h 80"/>
                <a:gd name="T78" fmla="*/ 1347935276 w 80"/>
                <a:gd name="T79" fmla="*/ 2147483646 h 80"/>
                <a:gd name="T80" fmla="*/ 2147483646 w 80"/>
                <a:gd name="T81" fmla="*/ 2147483646 h 80"/>
                <a:gd name="T82" fmla="*/ 2147483646 w 80"/>
                <a:gd name="T83" fmla="*/ 2147483646 h 80"/>
                <a:gd name="T84" fmla="*/ 2147483646 w 80"/>
                <a:gd name="T85" fmla="*/ 2147483646 h 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3" y="76"/>
                  </a:moveTo>
                  <a:cubicBezTo>
                    <a:pt x="30" y="72"/>
                    <a:pt x="27" y="67"/>
                    <a:pt x="25" y="61"/>
                  </a:cubicBezTo>
                  <a:cubicBezTo>
                    <a:pt x="39" y="61"/>
                    <a:pt x="39" y="61"/>
                    <a:pt x="39" y="61"/>
                  </a:cubicBezTo>
                  <a:cubicBezTo>
                    <a:pt x="39" y="77"/>
                    <a:pt x="39" y="77"/>
                    <a:pt x="39" y="77"/>
                  </a:cubicBezTo>
                  <a:cubicBezTo>
                    <a:pt x="37" y="77"/>
                    <a:pt x="35" y="77"/>
                    <a:pt x="33" y="76"/>
                  </a:cubicBezTo>
                  <a:close/>
                  <a:moveTo>
                    <a:pt x="3" y="41"/>
                  </a:moveTo>
                  <a:cubicBezTo>
                    <a:pt x="18" y="41"/>
                    <a:pt x="18" y="41"/>
                    <a:pt x="18" y="41"/>
                  </a:cubicBezTo>
                  <a:cubicBezTo>
                    <a:pt x="19" y="47"/>
                    <a:pt x="19" y="53"/>
                    <a:pt x="21" y="58"/>
                  </a:cubicBezTo>
                  <a:cubicBezTo>
                    <a:pt x="8" y="58"/>
                    <a:pt x="8" y="58"/>
                    <a:pt x="8" y="58"/>
                  </a:cubicBezTo>
                  <a:cubicBezTo>
                    <a:pt x="5" y="53"/>
                    <a:pt x="3" y="47"/>
                    <a:pt x="3" y="41"/>
                  </a:cubicBezTo>
                  <a:close/>
                  <a:moveTo>
                    <a:pt x="42" y="19"/>
                  </a:moveTo>
                  <a:cubicBezTo>
                    <a:pt x="42" y="3"/>
                    <a:pt x="42" y="3"/>
                    <a:pt x="42" y="3"/>
                  </a:cubicBezTo>
                  <a:cubicBezTo>
                    <a:pt x="43" y="3"/>
                    <a:pt x="45" y="3"/>
                    <a:pt x="46" y="3"/>
                  </a:cubicBezTo>
                  <a:cubicBezTo>
                    <a:pt x="50" y="8"/>
                    <a:pt x="53" y="13"/>
                    <a:pt x="55" y="19"/>
                  </a:cubicBezTo>
                  <a:lnTo>
                    <a:pt x="42" y="19"/>
                  </a:lnTo>
                  <a:close/>
                  <a:moveTo>
                    <a:pt x="56" y="22"/>
                  </a:moveTo>
                  <a:cubicBezTo>
                    <a:pt x="58" y="27"/>
                    <a:pt x="58" y="33"/>
                    <a:pt x="59" y="38"/>
                  </a:cubicBezTo>
                  <a:cubicBezTo>
                    <a:pt x="42" y="38"/>
                    <a:pt x="42" y="38"/>
                    <a:pt x="42" y="38"/>
                  </a:cubicBezTo>
                  <a:cubicBezTo>
                    <a:pt x="42" y="22"/>
                    <a:pt x="42" y="22"/>
                    <a:pt x="42" y="22"/>
                  </a:cubicBezTo>
                  <a:lnTo>
                    <a:pt x="56" y="22"/>
                  </a:lnTo>
                  <a:close/>
                  <a:moveTo>
                    <a:pt x="39" y="19"/>
                  </a:moveTo>
                  <a:cubicBezTo>
                    <a:pt x="25" y="19"/>
                    <a:pt x="25" y="19"/>
                    <a:pt x="25" y="19"/>
                  </a:cubicBezTo>
                  <a:cubicBezTo>
                    <a:pt x="27" y="13"/>
                    <a:pt x="30" y="8"/>
                    <a:pt x="33" y="3"/>
                  </a:cubicBezTo>
                  <a:cubicBezTo>
                    <a:pt x="35" y="3"/>
                    <a:pt x="37" y="3"/>
                    <a:pt x="39" y="3"/>
                  </a:cubicBezTo>
                  <a:lnTo>
                    <a:pt x="39" y="19"/>
                  </a:lnTo>
                  <a:close/>
                  <a:moveTo>
                    <a:pt x="39" y="22"/>
                  </a:moveTo>
                  <a:cubicBezTo>
                    <a:pt x="39" y="38"/>
                    <a:pt x="39" y="38"/>
                    <a:pt x="39" y="38"/>
                  </a:cubicBezTo>
                  <a:cubicBezTo>
                    <a:pt x="21" y="38"/>
                    <a:pt x="21" y="38"/>
                    <a:pt x="21" y="38"/>
                  </a:cubicBezTo>
                  <a:cubicBezTo>
                    <a:pt x="21" y="33"/>
                    <a:pt x="22" y="27"/>
                    <a:pt x="24" y="22"/>
                  </a:cubicBezTo>
                  <a:lnTo>
                    <a:pt x="39" y="22"/>
                  </a:lnTo>
                  <a:close/>
                  <a:moveTo>
                    <a:pt x="18" y="38"/>
                  </a:moveTo>
                  <a:cubicBezTo>
                    <a:pt x="3" y="38"/>
                    <a:pt x="3" y="38"/>
                    <a:pt x="3" y="38"/>
                  </a:cubicBezTo>
                  <a:cubicBezTo>
                    <a:pt x="3" y="32"/>
                    <a:pt x="5" y="27"/>
                    <a:pt x="8" y="22"/>
                  </a:cubicBezTo>
                  <a:cubicBezTo>
                    <a:pt x="21" y="22"/>
                    <a:pt x="21" y="22"/>
                    <a:pt x="21" y="22"/>
                  </a:cubicBezTo>
                  <a:cubicBezTo>
                    <a:pt x="19" y="27"/>
                    <a:pt x="19" y="33"/>
                    <a:pt x="18" y="38"/>
                  </a:cubicBezTo>
                  <a:close/>
                  <a:moveTo>
                    <a:pt x="21" y="41"/>
                  </a:moveTo>
                  <a:cubicBezTo>
                    <a:pt x="39" y="41"/>
                    <a:pt x="39" y="41"/>
                    <a:pt x="39" y="41"/>
                  </a:cubicBezTo>
                  <a:cubicBezTo>
                    <a:pt x="39" y="58"/>
                    <a:pt x="39" y="58"/>
                    <a:pt x="39" y="58"/>
                  </a:cubicBezTo>
                  <a:cubicBezTo>
                    <a:pt x="24" y="58"/>
                    <a:pt x="24" y="58"/>
                    <a:pt x="24" y="58"/>
                  </a:cubicBezTo>
                  <a:cubicBezTo>
                    <a:pt x="22" y="53"/>
                    <a:pt x="21" y="47"/>
                    <a:pt x="21" y="41"/>
                  </a:cubicBezTo>
                  <a:close/>
                  <a:moveTo>
                    <a:pt x="42" y="61"/>
                  </a:moveTo>
                  <a:cubicBezTo>
                    <a:pt x="55" y="61"/>
                    <a:pt x="55" y="61"/>
                    <a:pt x="55" y="61"/>
                  </a:cubicBezTo>
                  <a:cubicBezTo>
                    <a:pt x="53" y="67"/>
                    <a:pt x="50" y="72"/>
                    <a:pt x="46" y="77"/>
                  </a:cubicBezTo>
                  <a:cubicBezTo>
                    <a:pt x="45" y="77"/>
                    <a:pt x="43" y="77"/>
                    <a:pt x="42" y="77"/>
                  </a:cubicBezTo>
                  <a:lnTo>
                    <a:pt x="42" y="61"/>
                  </a:lnTo>
                  <a:close/>
                  <a:moveTo>
                    <a:pt x="42" y="58"/>
                  </a:moveTo>
                  <a:cubicBezTo>
                    <a:pt x="42" y="41"/>
                    <a:pt x="42" y="41"/>
                    <a:pt x="42" y="41"/>
                  </a:cubicBezTo>
                  <a:cubicBezTo>
                    <a:pt x="59" y="41"/>
                    <a:pt x="59" y="41"/>
                    <a:pt x="59" y="41"/>
                  </a:cubicBezTo>
                  <a:cubicBezTo>
                    <a:pt x="58" y="47"/>
                    <a:pt x="58" y="53"/>
                    <a:pt x="56" y="58"/>
                  </a:cubicBezTo>
                  <a:lnTo>
                    <a:pt x="42" y="58"/>
                  </a:lnTo>
                  <a:close/>
                  <a:moveTo>
                    <a:pt x="61" y="41"/>
                  </a:moveTo>
                  <a:cubicBezTo>
                    <a:pt x="78" y="41"/>
                    <a:pt x="78" y="41"/>
                    <a:pt x="78" y="41"/>
                  </a:cubicBezTo>
                  <a:cubicBezTo>
                    <a:pt x="77" y="47"/>
                    <a:pt x="76" y="53"/>
                    <a:pt x="73" y="58"/>
                  </a:cubicBezTo>
                  <a:cubicBezTo>
                    <a:pt x="73" y="58"/>
                    <a:pt x="73" y="58"/>
                    <a:pt x="73" y="58"/>
                  </a:cubicBezTo>
                  <a:cubicBezTo>
                    <a:pt x="59" y="58"/>
                    <a:pt x="59" y="58"/>
                    <a:pt x="59" y="58"/>
                  </a:cubicBezTo>
                  <a:cubicBezTo>
                    <a:pt x="60" y="53"/>
                    <a:pt x="61" y="47"/>
                    <a:pt x="61" y="41"/>
                  </a:cubicBezTo>
                  <a:close/>
                  <a:moveTo>
                    <a:pt x="61" y="38"/>
                  </a:moveTo>
                  <a:cubicBezTo>
                    <a:pt x="61" y="33"/>
                    <a:pt x="60" y="27"/>
                    <a:pt x="59" y="22"/>
                  </a:cubicBezTo>
                  <a:cubicBezTo>
                    <a:pt x="73" y="22"/>
                    <a:pt x="73" y="22"/>
                    <a:pt x="73" y="22"/>
                  </a:cubicBezTo>
                  <a:cubicBezTo>
                    <a:pt x="76" y="27"/>
                    <a:pt x="77" y="32"/>
                    <a:pt x="78" y="38"/>
                  </a:cubicBezTo>
                  <a:lnTo>
                    <a:pt x="61" y="38"/>
                  </a:lnTo>
                  <a:close/>
                  <a:moveTo>
                    <a:pt x="71" y="19"/>
                  </a:moveTo>
                  <a:cubicBezTo>
                    <a:pt x="58" y="19"/>
                    <a:pt x="58" y="19"/>
                    <a:pt x="58" y="19"/>
                  </a:cubicBezTo>
                  <a:cubicBezTo>
                    <a:pt x="56" y="13"/>
                    <a:pt x="54" y="8"/>
                    <a:pt x="50" y="4"/>
                  </a:cubicBezTo>
                  <a:cubicBezTo>
                    <a:pt x="57" y="6"/>
                    <a:pt x="62" y="9"/>
                    <a:pt x="67" y="13"/>
                  </a:cubicBezTo>
                  <a:cubicBezTo>
                    <a:pt x="68" y="15"/>
                    <a:pt x="70" y="17"/>
                    <a:pt x="71" y="19"/>
                  </a:cubicBezTo>
                  <a:close/>
                  <a:moveTo>
                    <a:pt x="14" y="13"/>
                  </a:moveTo>
                  <a:cubicBezTo>
                    <a:pt x="18" y="9"/>
                    <a:pt x="23" y="6"/>
                    <a:pt x="29" y="4"/>
                  </a:cubicBezTo>
                  <a:cubicBezTo>
                    <a:pt x="26" y="9"/>
                    <a:pt x="24" y="14"/>
                    <a:pt x="22" y="19"/>
                  </a:cubicBezTo>
                  <a:cubicBezTo>
                    <a:pt x="9" y="19"/>
                    <a:pt x="9" y="19"/>
                    <a:pt x="9" y="19"/>
                  </a:cubicBezTo>
                  <a:cubicBezTo>
                    <a:pt x="11" y="17"/>
                    <a:pt x="12" y="15"/>
                    <a:pt x="14" y="13"/>
                  </a:cubicBezTo>
                  <a:close/>
                  <a:moveTo>
                    <a:pt x="9" y="61"/>
                  </a:moveTo>
                  <a:cubicBezTo>
                    <a:pt x="22" y="61"/>
                    <a:pt x="22" y="61"/>
                    <a:pt x="22" y="61"/>
                  </a:cubicBezTo>
                  <a:cubicBezTo>
                    <a:pt x="24" y="66"/>
                    <a:pt x="26" y="71"/>
                    <a:pt x="29" y="75"/>
                  </a:cubicBezTo>
                  <a:cubicBezTo>
                    <a:pt x="23" y="74"/>
                    <a:pt x="18" y="70"/>
                    <a:pt x="14" y="66"/>
                  </a:cubicBezTo>
                  <a:cubicBezTo>
                    <a:pt x="12" y="65"/>
                    <a:pt x="11" y="63"/>
                    <a:pt x="9" y="61"/>
                  </a:cubicBezTo>
                  <a:close/>
                  <a:moveTo>
                    <a:pt x="67" y="66"/>
                  </a:moveTo>
                  <a:cubicBezTo>
                    <a:pt x="62" y="71"/>
                    <a:pt x="57" y="74"/>
                    <a:pt x="50" y="76"/>
                  </a:cubicBezTo>
                  <a:cubicBezTo>
                    <a:pt x="54" y="71"/>
                    <a:pt x="56" y="66"/>
                    <a:pt x="58" y="61"/>
                  </a:cubicBezTo>
                  <a:cubicBezTo>
                    <a:pt x="71" y="61"/>
                    <a:pt x="71" y="61"/>
                    <a:pt x="71" y="61"/>
                  </a:cubicBezTo>
                  <a:cubicBezTo>
                    <a:pt x="70" y="63"/>
                    <a:pt x="68" y="65"/>
                    <a:pt x="67" y="6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8" name="组合 27"/>
          <p:cNvGrpSpPr/>
          <p:nvPr/>
        </p:nvGrpSpPr>
        <p:grpSpPr bwMode="auto">
          <a:xfrm>
            <a:off x="1121729" y="3396616"/>
            <a:ext cx="9198610" cy="2651761"/>
            <a:chOff x="-4145499" y="3914808"/>
            <a:chExt cx="9192349" cy="2651915"/>
          </a:xfrm>
        </p:grpSpPr>
        <p:sp>
          <p:nvSpPr>
            <p:cNvPr id="21" name="文本框 20"/>
            <p:cNvSpPr txBox="1"/>
            <p:nvPr/>
          </p:nvSpPr>
          <p:spPr>
            <a:xfrm>
              <a:off x="4031540" y="3914808"/>
              <a:ext cx="946141" cy="398803"/>
            </a:xfrm>
            <a:prstGeom prst="rect">
              <a:avLst/>
            </a:prstGeom>
            <a:noFill/>
          </p:spPr>
          <p:txBody>
            <a:bodyPr wrap="none">
              <a:spAutoFit/>
            </a:bodyPr>
            <a:lstStyle/>
            <a:p>
              <a:pPr lvl="0" algn="ctr" eaLnBrk="1" fontAlgn="auto" hangingPunct="1">
                <a:spcBef>
                  <a:spcPts val="0"/>
                </a:spcBef>
                <a:spcAft>
                  <a:spcPts val="0"/>
                </a:spcAft>
                <a:defRPr/>
              </a:pPr>
              <a:r>
                <a:rPr lang="zh-CN" altLang="en-US" sz="2000" b="1"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rPr>
                <a:t>步骤二</a:t>
              </a:r>
              <a:endParaRPr lang="zh-CN" altLang="en-US" sz="2000" b="1" dirty="0">
                <a:solidFill>
                  <a:schemeClr val="tx1">
                    <a:lumMod val="65000"/>
                    <a:lumOff val="35000"/>
                  </a:schemeClr>
                </a:solidFill>
                <a:latin typeface="微软雅黑 Light" panose="020B0502040204020203" pitchFamily="34" charset="-122"/>
                <a:ea typeface="微软雅黑 Light" panose="020B0502040204020203" pitchFamily="34" charset="-122"/>
                <a:sym typeface="+mn-ea"/>
              </a:endParaRPr>
            </a:p>
          </p:txBody>
        </p:sp>
        <p:sp>
          <p:nvSpPr>
            <p:cNvPr id="29" name="矩形 28"/>
            <p:cNvSpPr/>
            <p:nvPr/>
          </p:nvSpPr>
          <p:spPr>
            <a:xfrm>
              <a:off x="-4145499" y="4628590"/>
              <a:ext cx="9192349" cy="1938133"/>
            </a:xfrm>
            <a:prstGeom prst="rect">
              <a:avLst/>
            </a:prstGeom>
          </p:spPr>
          <p:txBody>
            <a:bodyPr wrap="square">
              <a:spAutoFit/>
            </a:bodyPr>
            <a:lstStyle/>
            <a:p>
              <a:pPr lvl="0" algn="l" eaLnBrk="1" fontAlgn="auto" hangingPunct="1">
                <a:lnSpc>
                  <a:spcPct val="150000"/>
                </a:lnSpc>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rPr>
                <a:t>下图中的购买频次柱状图中，其中购买1次的人数最多，销售额占比最高；而购买次数为8此以上的客户客单价最高。只购买一次的客户大多为新客户，购买8次的客户为企业的老客户。新客户一般是通过企业宣传、推广而吸引来的，老客户多半是因为企业的产品和服务而保持下来的。所以，小明找到了企业购买量最大的客户和最有购买力的客户。</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endParaRPr>
            </a:p>
            <a:p>
              <a:pPr lvl="0" algn="l" eaLnBrk="1" fontAlgn="auto" hangingPunct="1">
                <a:lnSpc>
                  <a:spcPct val="150000"/>
                </a:lnSpc>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rPr>
                <a:t> </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endParaRPr>
            </a:p>
          </p:txBody>
        </p:sp>
      </p:grpSp>
      <p:sp>
        <p:nvSpPr>
          <p:cNvPr id="43" name="椭圆 42"/>
          <p:cNvSpPr/>
          <p:nvPr/>
        </p:nvSpPr>
        <p:spPr>
          <a:xfrm>
            <a:off x="9116378" y="1294765"/>
            <a:ext cx="231775" cy="2333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椭圆 43"/>
          <p:cNvSpPr/>
          <p:nvPr/>
        </p:nvSpPr>
        <p:spPr>
          <a:xfrm>
            <a:off x="10724515" y="2590165"/>
            <a:ext cx="104775" cy="1047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椭圆 44"/>
          <p:cNvSpPr/>
          <p:nvPr/>
        </p:nvSpPr>
        <p:spPr>
          <a:xfrm>
            <a:off x="10487978" y="2718753"/>
            <a:ext cx="153987" cy="1555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文本框 45"/>
          <p:cNvSpPr txBox="1"/>
          <p:nvPr/>
        </p:nvSpPr>
        <p:spPr bwMode="auto">
          <a:xfrm>
            <a:off x="401638" y="242888"/>
            <a:ext cx="32308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购买频次的阅读和分析</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2" name="图片 8" descr="2015-04-27_19043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1122045" y="1391920"/>
            <a:ext cx="7084695" cy="2501265"/>
          </a:xfrm>
          <a:prstGeom prst="rect">
            <a:avLst/>
          </a:prstGeom>
          <a:noFill/>
          <a:ln>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par>
                                <p:cTn id="25" presetID="12" presetClass="entr" presetSubtype="1" fill="hold" nodeType="withEffect">
                                  <p:stCondLst>
                                    <p:cond delay="40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p:tgtEl>
                                          <p:spTgt spid="28"/>
                                        </p:tgtEl>
                                        <p:attrNameLst>
                                          <p:attrName>ppt_y</p:attrName>
                                        </p:attrNameLst>
                                      </p:cBhvr>
                                      <p:tavLst>
                                        <p:tav tm="0">
                                          <p:val>
                                            <p:strVal val="#ppt_y-#ppt_h*1.125000"/>
                                          </p:val>
                                        </p:tav>
                                        <p:tav tm="100000">
                                          <p:val>
                                            <p:strVal val="#ppt_y"/>
                                          </p:val>
                                        </p:tav>
                                      </p:tavLst>
                                    </p:anim>
                                    <p:animEffect transition="in" filter="wipe(down)">
                                      <p:cBhvr>
                                        <p:cTn id="28" dur="500"/>
                                        <p:tgtEl>
                                          <p:spTgt spid="28"/>
                                        </p:tgtEl>
                                      </p:cBhvr>
                                    </p:animEffect>
                                  </p:childTnLst>
                                </p:cTn>
                              </p:par>
                            </p:childTnLst>
                          </p:cTn>
                        </p:par>
                        <p:par>
                          <p:cTn id="29" fill="hold">
                            <p:stCondLst>
                              <p:cond delay="500"/>
                            </p:stCondLst>
                            <p:childTnLst>
                              <p:par>
                                <p:cTn id="30" presetID="2" presetClass="entr" presetSubtype="8"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0-#ppt_w/2"/>
                                          </p:val>
                                        </p:tav>
                                        <p:tav tm="100000">
                                          <p:val>
                                            <p:strVal val="#ppt_x"/>
                                          </p:val>
                                        </p:tav>
                                      </p:tavLst>
                                    </p:anim>
                                    <p:anim calcmode="lin" valueType="num">
                                      <p:cBhvr additive="base">
                                        <p:cTn id="3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44" grpId="0" bldLvl="0" animBg="1"/>
      <p:bldP spid="4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3C37F7E1-2C3F-49B4-855B-2B603EDB55A8}"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rgbClr val="44BEC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C535"/>
              </a:solidFill>
            </a:endParaRPr>
          </a:p>
        </p:txBody>
      </p:sp>
      <p:sp>
        <p:nvSpPr>
          <p:cNvPr id="66" name="文本框 65"/>
          <p:cNvSpPr txBox="1"/>
          <p:nvPr/>
        </p:nvSpPr>
        <p:spPr bwMode="auto">
          <a:xfrm>
            <a:off x="401638" y="242888"/>
            <a:ext cx="32308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购买频次的阅读和分析</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15" name="组合 14"/>
          <p:cNvGrpSpPr/>
          <p:nvPr/>
        </p:nvGrpSpPr>
        <p:grpSpPr>
          <a:xfrm>
            <a:off x="1452880" y="815975"/>
            <a:ext cx="5850890" cy="1792605"/>
            <a:chOff x="2288" y="1285"/>
            <a:chExt cx="9214" cy="2823"/>
          </a:xfrm>
        </p:grpSpPr>
        <p:sp>
          <p:nvSpPr>
            <p:cNvPr id="58" name="文本框 57"/>
            <p:cNvSpPr txBox="1"/>
            <p:nvPr/>
          </p:nvSpPr>
          <p:spPr>
            <a:xfrm>
              <a:off x="4162" y="2043"/>
              <a:ext cx="7340" cy="1307"/>
            </a:xfrm>
            <a:prstGeom prst="rect">
              <a:avLst/>
            </a:prstGeom>
            <a:noFill/>
            <a:ln>
              <a:solidFill>
                <a:schemeClr val="accent2">
                  <a:lumMod val="75000"/>
                </a:schemeClr>
              </a:solidFill>
            </a:ln>
          </p:spPr>
          <p:txBody>
            <a:bodyPr>
              <a:spAutoFit/>
            </a:bodyPr>
            <a:lstStyle/>
            <a:p>
              <a:pPr marL="285750" indent="-285750" eaLnBrk="1" fontAlgn="auto" hangingPunct="1">
                <a:lnSpc>
                  <a:spcPct val="150000"/>
                </a:lnSpc>
                <a:spcBef>
                  <a:spcPts val="0"/>
                </a:spcBef>
                <a:spcAft>
                  <a:spcPts val="0"/>
                </a:spcAft>
                <a:buFont typeface="Wingdings" panose="05000000000000000000" pitchFamily="2" charset="2"/>
                <a:buChar char="l"/>
                <a:defRPr/>
              </a:pPr>
              <a:r>
                <a:rPr lang="zh-CN" altLang="en-US" sz="1600" b="1" dirty="0">
                  <a:solidFill>
                    <a:schemeClr val="accent3"/>
                  </a:solidFill>
                  <a:latin typeface="微软雅黑 Light" panose="020B0502040204020203" pitchFamily="34" charset="-122"/>
                  <a:ea typeface="微软雅黑 Light" panose="020B0502040204020203" pitchFamily="34" charset="-122"/>
                </a:rPr>
                <a:t>给你提个案例思考问题?“购买频次与企业经营状况之间存在什么关系？”</a:t>
              </a:r>
              <a:endParaRPr lang="zh-CN" altLang="en-US" sz="1600" b="1" dirty="0">
                <a:solidFill>
                  <a:schemeClr val="accent3"/>
                </a:solidFill>
                <a:latin typeface="微软雅黑 Light" panose="020B0502040204020203" pitchFamily="34" charset="-122"/>
                <a:ea typeface="微软雅黑 Light" panose="020B0502040204020203" pitchFamily="34" charset="-122"/>
              </a:endParaRPr>
            </a:p>
          </p:txBody>
        </p:sp>
        <p:pic>
          <p:nvPicPr>
            <p:cNvPr id="2" name="图片 1" descr="man_497px_1208352_easyicon.net"/>
            <p:cNvPicPr>
              <a:picLocks noChangeAspect="1"/>
            </p:cNvPicPr>
            <p:nvPr/>
          </p:nvPicPr>
          <p:blipFill>
            <a:blip r:embed="rId1"/>
            <a:stretch>
              <a:fillRect/>
            </a:stretch>
          </p:blipFill>
          <p:spPr>
            <a:xfrm>
              <a:off x="2288" y="1285"/>
              <a:ext cx="1631" cy="2823"/>
            </a:xfrm>
            <a:prstGeom prst="rect">
              <a:avLst/>
            </a:prstGeom>
          </p:spPr>
        </p:pic>
      </p:grpSp>
      <p:grpSp>
        <p:nvGrpSpPr>
          <p:cNvPr id="16" name="组合 15"/>
          <p:cNvGrpSpPr/>
          <p:nvPr/>
        </p:nvGrpSpPr>
        <p:grpSpPr>
          <a:xfrm>
            <a:off x="2642870" y="1238885"/>
            <a:ext cx="8017510" cy="4199890"/>
            <a:chOff x="4162" y="1951"/>
            <a:chExt cx="12626" cy="6614"/>
          </a:xfrm>
        </p:grpSpPr>
        <p:sp>
          <p:nvSpPr>
            <p:cNvPr id="62" name="文本框 61"/>
            <p:cNvSpPr txBox="1"/>
            <p:nvPr/>
          </p:nvSpPr>
          <p:spPr>
            <a:xfrm>
              <a:off x="4162" y="3768"/>
              <a:ext cx="10834" cy="4797"/>
            </a:xfrm>
            <a:prstGeom prst="rect">
              <a:avLst/>
            </a:prstGeom>
            <a:noFill/>
            <a:ln>
              <a:solidFill>
                <a:schemeClr val="accent1">
                  <a:lumMod val="60000"/>
                  <a:lumOff val="40000"/>
                </a:schemeClr>
              </a:solidFill>
            </a:ln>
          </p:spPr>
          <p:txBody>
            <a:bodyPr wrap="square">
              <a:spAutoFit/>
            </a:bodyPr>
            <a:lstStyle/>
            <a:p>
              <a:pPr marL="285750" indent="-285750" algn="r" eaLnBrk="1" fontAlgn="auto" hangingPunct="1">
                <a:lnSpc>
                  <a:spcPct val="150000"/>
                </a:lnSpc>
                <a:spcBef>
                  <a:spcPts val="0"/>
                </a:spcBef>
                <a:spcAft>
                  <a:spcPts val="0"/>
                </a:spcAft>
                <a:buFont typeface="Wingdings" panose="05000000000000000000" pitchFamily="2" charset="2"/>
                <a:buChar char="l"/>
                <a:defRPr/>
              </a:pPr>
              <a:r>
                <a:rPr lang="zh-CN" altLang="en-US" sz="1600" b="1" dirty="0">
                  <a:solidFill>
                    <a:srgbClr val="3DBCC0"/>
                  </a:solidFill>
                  <a:latin typeface="微软雅黑 Light" panose="020B0502040204020203" pitchFamily="34" charset="-122"/>
                  <a:ea typeface="微软雅黑 Light" panose="020B0502040204020203" pitchFamily="34" charset="-122"/>
                </a:rPr>
                <a:t>购买频次数据反映了企业的客户价值和经营状态。购买次数显示出企业老客户的价值大小，购买频次反映的企业经营健康状况，一个企业购买频次与销售金额必须保持良好的平衡，如果一个企业的客户购买频次过低，说明客户在购买过企业商品后不愿意再进行购买，这要么是因为企业产品出现问题，要么是售后服务出现问题；如果一个企业的销售额中很大一部是由购买频次高额客户贡献的，那么说明企业的推广出现问题，新客户较少。所以，管理者可以通过客户下单数据，调整期营销策略，比如说加大对订单单价高的这部分客户的服务，增加这部分客户的人数；</a:t>
              </a:r>
              <a:endParaRPr lang="zh-CN" altLang="en-US" sz="1600" b="1" dirty="0">
                <a:solidFill>
                  <a:srgbClr val="3DBCC0"/>
                </a:solidFill>
                <a:latin typeface="微软雅黑 Light" panose="020B0502040204020203" pitchFamily="34" charset="-122"/>
                <a:ea typeface="微软雅黑 Light" panose="020B0502040204020203" pitchFamily="34" charset="-122"/>
              </a:endParaRPr>
            </a:p>
          </p:txBody>
        </p:sp>
        <p:pic>
          <p:nvPicPr>
            <p:cNvPr id="3" name="图片 2" descr="man_501px_1208362_easyicon.net"/>
            <p:cNvPicPr>
              <a:picLocks noChangeAspect="1"/>
            </p:cNvPicPr>
            <p:nvPr/>
          </p:nvPicPr>
          <p:blipFill>
            <a:blip r:embed="rId2"/>
            <a:stretch>
              <a:fillRect/>
            </a:stretch>
          </p:blipFill>
          <p:spPr>
            <a:xfrm>
              <a:off x="15188" y="1951"/>
              <a:ext cx="1600" cy="2749"/>
            </a:xfrm>
            <a:prstGeom prst="rect">
              <a:avLst/>
            </a:prstGeom>
          </p:spPr>
        </p:pic>
      </p:grpSp>
      <p:grpSp>
        <p:nvGrpSpPr>
          <p:cNvPr id="19" name="组合 18"/>
          <p:cNvGrpSpPr/>
          <p:nvPr/>
        </p:nvGrpSpPr>
        <p:grpSpPr>
          <a:xfrm>
            <a:off x="1452880" y="4813300"/>
            <a:ext cx="2786380" cy="1792605"/>
            <a:chOff x="2288" y="4700"/>
            <a:chExt cx="4388" cy="2823"/>
          </a:xfrm>
        </p:grpSpPr>
        <p:sp>
          <p:nvSpPr>
            <p:cNvPr id="65" name="文本框 64"/>
            <p:cNvSpPr txBox="1"/>
            <p:nvPr/>
          </p:nvSpPr>
          <p:spPr>
            <a:xfrm>
              <a:off x="4162" y="6114"/>
              <a:ext cx="2514" cy="725"/>
            </a:xfrm>
            <a:prstGeom prst="rect">
              <a:avLst/>
            </a:prstGeom>
            <a:noFill/>
            <a:ln>
              <a:solidFill>
                <a:schemeClr val="accent2">
                  <a:lumMod val="75000"/>
                </a:schemeClr>
              </a:solidFill>
            </a:ln>
          </p:spPr>
          <p:txBody>
            <a:bodyPr wrap="square">
              <a:spAutoFit/>
            </a:bodyPr>
            <a:lstStyle/>
            <a:p>
              <a:pPr marL="285750" indent="-285750" eaLnBrk="1" fontAlgn="auto" hangingPunct="1">
                <a:lnSpc>
                  <a:spcPct val="150000"/>
                </a:lnSpc>
                <a:spcBef>
                  <a:spcPts val="0"/>
                </a:spcBef>
                <a:spcAft>
                  <a:spcPts val="0"/>
                </a:spcAft>
                <a:buFont typeface="Wingdings" panose="05000000000000000000" pitchFamily="2" charset="2"/>
                <a:buChar char="l"/>
                <a:defRPr/>
              </a:pPr>
              <a:r>
                <a:rPr lang="zh-CN" altLang="en-US" sz="1600" b="1" dirty="0">
                  <a:solidFill>
                    <a:schemeClr val="accent3"/>
                  </a:solidFill>
                  <a:latin typeface="微软雅黑 Light" panose="020B0502040204020203" pitchFamily="34" charset="-122"/>
                  <a:ea typeface="微软雅黑 Light" panose="020B0502040204020203" pitchFamily="34" charset="-122"/>
                </a:rPr>
                <a:t>回答正确。</a:t>
              </a:r>
              <a:endParaRPr lang="zh-CN" altLang="en-US" sz="1600" b="1" dirty="0">
                <a:solidFill>
                  <a:schemeClr val="accent3"/>
                </a:solidFill>
                <a:latin typeface="微软雅黑 Light" panose="020B0502040204020203" pitchFamily="34" charset="-122"/>
                <a:ea typeface="微软雅黑 Light" panose="020B0502040204020203" pitchFamily="34" charset="-122"/>
              </a:endParaRPr>
            </a:p>
          </p:txBody>
        </p:sp>
        <p:pic>
          <p:nvPicPr>
            <p:cNvPr id="5" name="图片 4" descr="man_497px_1208352_easyicon.net"/>
            <p:cNvPicPr>
              <a:picLocks noChangeAspect="1"/>
            </p:cNvPicPr>
            <p:nvPr/>
          </p:nvPicPr>
          <p:blipFill>
            <a:blip r:embed="rId1"/>
            <a:stretch>
              <a:fillRect/>
            </a:stretch>
          </p:blipFill>
          <p:spPr>
            <a:xfrm>
              <a:off x="2288" y="4700"/>
              <a:ext cx="1631" cy="2823"/>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checkerboard(across)">
                                      <p:cBhvr>
                                        <p:cTn id="11" dur="500"/>
                                        <p:tgtEl>
                                          <p:spTgt spid="16"/>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checkerboard(across)">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1395413" y="2039711"/>
            <a:ext cx="2665185" cy="2346779"/>
            <a:chOff x="1394854" y="2039505"/>
            <a:chExt cx="2666166" cy="2347189"/>
          </a:xfrm>
        </p:grpSpPr>
        <p:sp>
          <p:nvSpPr>
            <p:cNvPr id="2" name="任意多边形 1"/>
            <p:cNvSpPr/>
            <p:nvPr/>
          </p:nvSpPr>
          <p:spPr>
            <a:xfrm rot="13500000" flipH="1">
              <a:off x="1714058"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212" name="文本框 5"/>
            <p:cNvSpPr txBox="1">
              <a:spLocks noChangeArrowheads="1"/>
            </p:cNvSpPr>
            <p:nvPr/>
          </p:nvSpPr>
          <p:spPr bwMode="auto">
            <a:xfrm>
              <a:off x="1959301" y="2186816"/>
              <a:ext cx="1942545" cy="2015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2500">
                  <a:solidFill>
                    <a:schemeClr val="bg1"/>
                  </a:solidFill>
                  <a:latin typeface="Century Gothic" panose="020B0502020202020204" pitchFamily="34" charset="0"/>
                </a:rPr>
                <a:t>0</a:t>
              </a:r>
              <a:r>
                <a:rPr lang="en-US" sz="12500">
                  <a:solidFill>
                    <a:schemeClr val="bg1"/>
                  </a:solidFill>
                  <a:latin typeface="Century Gothic" panose="020B0502020202020204" pitchFamily="34" charset="0"/>
                </a:rPr>
                <a:t>5</a:t>
              </a:r>
              <a:endParaRPr lang="en-US" sz="12500">
                <a:solidFill>
                  <a:schemeClr val="bg1"/>
                </a:solidFill>
                <a:latin typeface="Century Gothic" panose="020B0502020202020204" pitchFamily="34" charset="0"/>
              </a:endParaRPr>
            </a:p>
          </p:txBody>
        </p:sp>
        <p:pic>
          <p:nvPicPr>
            <p:cNvPr id="7" name="图片 6"/>
            <p:cNvPicPr>
              <a:picLocks noChangeAspect="1"/>
            </p:cNvPicPr>
            <p:nvPr/>
          </p:nvPicPr>
          <p:blipFill>
            <a:blip r:embed="rId1" cstate="print"/>
            <a:srcRect l="43447" t="18711" r="10242" b="14206"/>
            <a:stretch>
              <a:fillRect/>
            </a:stretch>
          </p:blipFill>
          <p:spPr>
            <a:xfrm>
              <a:off x="1394854" y="2289337"/>
              <a:ext cx="2036614" cy="2036614"/>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6" name="组合 15"/>
          <p:cNvGrpSpPr/>
          <p:nvPr/>
        </p:nvGrpSpPr>
        <p:grpSpPr bwMode="auto">
          <a:xfrm>
            <a:off x="4135438" y="2768600"/>
            <a:ext cx="6777037" cy="1974850"/>
            <a:chOff x="277329" y="1418946"/>
            <a:chExt cx="5427948" cy="1974935"/>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7329" y="1418946"/>
              <a:ext cx="5141865" cy="706785"/>
            </a:xfrm>
            <a:prstGeom prst="rect">
              <a:avLst/>
            </a:prstGeom>
            <a:noFill/>
          </p:spPr>
          <p:txBody>
            <a:bodyPr>
              <a:spAutoFit/>
            </a:bodyPr>
            <a:lstStyle/>
            <a:p>
              <a:pPr eaLnBrk="1" fontAlgn="auto" hangingPunct="1">
                <a:spcBef>
                  <a:spcPts val="0"/>
                </a:spcBef>
                <a:spcAft>
                  <a:spcPts val="0"/>
                </a:spcAft>
                <a:defRPr/>
              </a:pPr>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rPr>
                <a:t>平均订单价格的阅读和分析</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77329" y="2317510"/>
              <a:ext cx="5427948" cy="1076371"/>
            </a:xfrm>
            <a:prstGeom prst="rect">
              <a:avLst/>
            </a:prstGeom>
            <a:noFill/>
          </p:spPr>
          <p:txBody>
            <a:bodyPr>
              <a:spAutoFit/>
            </a:bodyPr>
            <a:lstStyle/>
            <a:p>
              <a:pPr eaLnBrk="1" fontAlgn="auto" hangingPunct="1">
                <a:lnSpc>
                  <a:spcPct val="150000"/>
                </a:lnSpc>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rPr>
                <a:t>客单价是对企业客户购买平均金额的衡量指标，客单价越高，企业运营质量越好。</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eaLnBrk="1" fontAlgn="auto" hangingPunct="1">
                <a:spcBef>
                  <a:spcPts val="0"/>
                </a:spcBef>
                <a:spcAft>
                  <a:spcPts val="0"/>
                </a:spcAft>
                <a:defRPr/>
              </a:pP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sp>
        <p:nvSpPr>
          <p:cNvPr id="26" name="椭圆 25"/>
          <p:cNvSpPr/>
          <p:nvPr/>
        </p:nvSpPr>
        <p:spPr>
          <a:xfrm>
            <a:off x="1865313" y="4125913"/>
            <a:ext cx="147637" cy="1492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3717925" y="4362450"/>
            <a:ext cx="242888"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a:off x="4065588" y="4079875"/>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11047877">
            <a:off x="2328863" y="4422775"/>
            <a:ext cx="169862" cy="1698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a:off x="1319213" y="2378075"/>
            <a:ext cx="344487" cy="3444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0800000">
            <a:off x="1358900" y="3316288"/>
            <a:ext cx="528638" cy="5270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1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childTnLst>
                                </p:cTn>
                              </p:par>
                              <p:par>
                                <p:cTn id="45" presetID="22" presetClass="entr" presetSubtype="8" fill="hold"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6" grpId="0" bldLvl="0" animBg="1"/>
      <p:bldP spid="30" grpId="0" bldLvl="0" animBg="1"/>
      <p:bldP spid="32" grpId="0" bldLvl="0" animBg="1"/>
      <p:bldP spid="36" grpId="0" bldLvl="0" animBg="1"/>
      <p:bldP spid="41" grpId="0" bldLvl="0" animBg="1"/>
      <p:bldP spid="43" grpId="0" bldLvl="0" animBg="1"/>
      <p:bldP spid="15" grpId="0" bldLvl="0" animBg="1"/>
      <p:bldP spid="48" grpId="0" bldLvl="0" animBg="1"/>
      <p:bldP spid="49" grpId="0" bldLvl="0" animBg="1"/>
      <p:bldP spid="50"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2C03D9D1-ED24-47C4-A690-B4B507B1F270}"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rgbClr val="FFC73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Freeform 135"/>
          <p:cNvSpPr>
            <a:spLocks noEditPoints="1"/>
          </p:cNvSpPr>
          <p:nvPr/>
        </p:nvSpPr>
        <p:spPr bwMode="auto">
          <a:xfrm>
            <a:off x="539750" y="1479550"/>
            <a:ext cx="4794250" cy="3835400"/>
          </a:xfrm>
          <a:custGeom>
            <a:avLst/>
            <a:gdLst>
              <a:gd name="T0" fmla="*/ 197 w 207"/>
              <a:gd name="T1" fmla="*/ 0 h 166"/>
              <a:gd name="T2" fmla="*/ 9 w 207"/>
              <a:gd name="T3" fmla="*/ 0 h 166"/>
              <a:gd name="T4" fmla="*/ 0 w 207"/>
              <a:gd name="T5" fmla="*/ 10 h 166"/>
              <a:gd name="T6" fmla="*/ 0 w 207"/>
              <a:gd name="T7" fmla="*/ 126 h 166"/>
              <a:gd name="T8" fmla="*/ 9 w 207"/>
              <a:gd name="T9" fmla="*/ 135 h 166"/>
              <a:gd name="T10" fmla="*/ 80 w 207"/>
              <a:gd name="T11" fmla="*/ 135 h 166"/>
              <a:gd name="T12" fmla="*/ 80 w 207"/>
              <a:gd name="T13" fmla="*/ 157 h 166"/>
              <a:gd name="T14" fmla="*/ 60 w 207"/>
              <a:gd name="T15" fmla="*/ 157 h 166"/>
              <a:gd name="T16" fmla="*/ 60 w 207"/>
              <a:gd name="T17" fmla="*/ 166 h 166"/>
              <a:gd name="T18" fmla="*/ 147 w 207"/>
              <a:gd name="T19" fmla="*/ 166 h 166"/>
              <a:gd name="T20" fmla="*/ 147 w 207"/>
              <a:gd name="T21" fmla="*/ 157 h 166"/>
              <a:gd name="T22" fmla="*/ 126 w 207"/>
              <a:gd name="T23" fmla="*/ 157 h 166"/>
              <a:gd name="T24" fmla="*/ 126 w 207"/>
              <a:gd name="T25" fmla="*/ 135 h 166"/>
              <a:gd name="T26" fmla="*/ 197 w 207"/>
              <a:gd name="T27" fmla="*/ 135 h 166"/>
              <a:gd name="T28" fmla="*/ 207 w 207"/>
              <a:gd name="T29" fmla="*/ 126 h 166"/>
              <a:gd name="T30" fmla="*/ 207 w 207"/>
              <a:gd name="T31" fmla="*/ 10 h 166"/>
              <a:gd name="T32" fmla="*/ 197 w 207"/>
              <a:gd name="T33" fmla="*/ 0 h 166"/>
              <a:gd name="T34" fmla="*/ 199 w 207"/>
              <a:gd name="T35" fmla="*/ 126 h 166"/>
              <a:gd name="T36" fmla="*/ 197 w 207"/>
              <a:gd name="T37" fmla="*/ 127 h 166"/>
              <a:gd name="T38" fmla="*/ 9 w 207"/>
              <a:gd name="T39" fmla="*/ 127 h 166"/>
              <a:gd name="T40" fmla="*/ 8 w 207"/>
              <a:gd name="T41" fmla="*/ 126 h 166"/>
              <a:gd name="T42" fmla="*/ 8 w 207"/>
              <a:gd name="T43" fmla="*/ 10 h 166"/>
              <a:gd name="T44" fmla="*/ 9 w 207"/>
              <a:gd name="T45" fmla="*/ 8 h 166"/>
              <a:gd name="T46" fmla="*/ 197 w 207"/>
              <a:gd name="T47" fmla="*/ 8 h 166"/>
              <a:gd name="T48" fmla="*/ 199 w 207"/>
              <a:gd name="T49" fmla="*/ 10 h 166"/>
              <a:gd name="T50" fmla="*/ 199 w 207"/>
              <a:gd name="T51" fmla="*/ 12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7" h="166">
                <a:moveTo>
                  <a:pt x="197" y="0"/>
                </a:moveTo>
                <a:cubicBezTo>
                  <a:pt x="9" y="0"/>
                  <a:pt x="9" y="0"/>
                  <a:pt x="9" y="0"/>
                </a:cubicBezTo>
                <a:cubicBezTo>
                  <a:pt x="4" y="0"/>
                  <a:pt x="0" y="4"/>
                  <a:pt x="0" y="10"/>
                </a:cubicBezTo>
                <a:cubicBezTo>
                  <a:pt x="0" y="126"/>
                  <a:pt x="0" y="126"/>
                  <a:pt x="0" y="126"/>
                </a:cubicBezTo>
                <a:cubicBezTo>
                  <a:pt x="0" y="131"/>
                  <a:pt x="4" y="135"/>
                  <a:pt x="9" y="135"/>
                </a:cubicBezTo>
                <a:cubicBezTo>
                  <a:pt x="80" y="135"/>
                  <a:pt x="80" y="135"/>
                  <a:pt x="80" y="135"/>
                </a:cubicBezTo>
                <a:cubicBezTo>
                  <a:pt x="80" y="157"/>
                  <a:pt x="80" y="157"/>
                  <a:pt x="80" y="157"/>
                </a:cubicBezTo>
                <a:cubicBezTo>
                  <a:pt x="60" y="157"/>
                  <a:pt x="60" y="157"/>
                  <a:pt x="60" y="157"/>
                </a:cubicBezTo>
                <a:cubicBezTo>
                  <a:pt x="60" y="166"/>
                  <a:pt x="60" y="166"/>
                  <a:pt x="60" y="166"/>
                </a:cubicBezTo>
                <a:cubicBezTo>
                  <a:pt x="147" y="166"/>
                  <a:pt x="147" y="166"/>
                  <a:pt x="147" y="166"/>
                </a:cubicBezTo>
                <a:cubicBezTo>
                  <a:pt x="147" y="157"/>
                  <a:pt x="147" y="157"/>
                  <a:pt x="147" y="157"/>
                </a:cubicBezTo>
                <a:cubicBezTo>
                  <a:pt x="126" y="157"/>
                  <a:pt x="126" y="157"/>
                  <a:pt x="126" y="157"/>
                </a:cubicBezTo>
                <a:cubicBezTo>
                  <a:pt x="126" y="135"/>
                  <a:pt x="126" y="135"/>
                  <a:pt x="126" y="135"/>
                </a:cubicBezTo>
                <a:cubicBezTo>
                  <a:pt x="197" y="135"/>
                  <a:pt x="197" y="135"/>
                  <a:pt x="197" y="135"/>
                </a:cubicBezTo>
                <a:cubicBezTo>
                  <a:pt x="202" y="135"/>
                  <a:pt x="207" y="131"/>
                  <a:pt x="207" y="126"/>
                </a:cubicBezTo>
                <a:cubicBezTo>
                  <a:pt x="207" y="10"/>
                  <a:pt x="207" y="10"/>
                  <a:pt x="207" y="10"/>
                </a:cubicBezTo>
                <a:cubicBezTo>
                  <a:pt x="207" y="4"/>
                  <a:pt x="202" y="0"/>
                  <a:pt x="197" y="0"/>
                </a:cubicBezTo>
                <a:close/>
                <a:moveTo>
                  <a:pt x="199" y="126"/>
                </a:moveTo>
                <a:cubicBezTo>
                  <a:pt x="199" y="126"/>
                  <a:pt x="198" y="127"/>
                  <a:pt x="197" y="127"/>
                </a:cubicBezTo>
                <a:cubicBezTo>
                  <a:pt x="9" y="127"/>
                  <a:pt x="9" y="127"/>
                  <a:pt x="9" y="127"/>
                </a:cubicBezTo>
                <a:cubicBezTo>
                  <a:pt x="8" y="127"/>
                  <a:pt x="8" y="126"/>
                  <a:pt x="8" y="126"/>
                </a:cubicBezTo>
                <a:cubicBezTo>
                  <a:pt x="8" y="10"/>
                  <a:pt x="8" y="10"/>
                  <a:pt x="8" y="10"/>
                </a:cubicBezTo>
                <a:cubicBezTo>
                  <a:pt x="8" y="9"/>
                  <a:pt x="8" y="8"/>
                  <a:pt x="9" y="8"/>
                </a:cubicBezTo>
                <a:cubicBezTo>
                  <a:pt x="197" y="8"/>
                  <a:pt x="197" y="8"/>
                  <a:pt x="197" y="8"/>
                </a:cubicBezTo>
                <a:cubicBezTo>
                  <a:pt x="198" y="8"/>
                  <a:pt x="199" y="9"/>
                  <a:pt x="199" y="10"/>
                </a:cubicBezTo>
                <a:lnTo>
                  <a:pt x="199" y="126"/>
                </a:lnTo>
                <a:close/>
              </a:path>
            </a:pathLst>
          </a:custGeom>
          <a:solidFill>
            <a:srgbClr val="FFC73C"/>
          </a:solidFill>
          <a:ln>
            <a:noFill/>
          </a:ln>
        </p:spPr>
        <p:txBody>
          <a:bodyPr/>
          <a:lstStyle/>
          <a:p>
            <a:pPr eaLnBrk="1" fontAlgn="auto" hangingPunct="1">
              <a:spcBef>
                <a:spcPts val="0"/>
              </a:spcBef>
              <a:spcAft>
                <a:spcPts val="0"/>
              </a:spcAft>
              <a:defRPr/>
            </a:pPr>
            <a:endParaRPr lang="zh-CN" altLang="en-US">
              <a:latin typeface="+mn-lt"/>
              <a:ea typeface="+mn-ea"/>
            </a:endParaRPr>
          </a:p>
        </p:txBody>
      </p:sp>
      <p:grpSp>
        <p:nvGrpSpPr>
          <p:cNvPr id="19" name="组合 18"/>
          <p:cNvGrpSpPr/>
          <p:nvPr/>
        </p:nvGrpSpPr>
        <p:grpSpPr bwMode="auto">
          <a:xfrm>
            <a:off x="5622925" y="2043430"/>
            <a:ext cx="6324600" cy="2259647"/>
            <a:chOff x="5623560" y="1479512"/>
            <a:chExt cx="6324600" cy="2258382"/>
          </a:xfrm>
        </p:grpSpPr>
        <p:grpSp>
          <p:nvGrpSpPr>
            <p:cNvPr id="18452" name="组合 17"/>
            <p:cNvGrpSpPr/>
            <p:nvPr/>
          </p:nvGrpSpPr>
          <p:grpSpPr bwMode="auto">
            <a:xfrm>
              <a:off x="5623560" y="1479512"/>
              <a:ext cx="6324600" cy="2258382"/>
              <a:chOff x="5623560" y="1479512"/>
              <a:chExt cx="6324600" cy="2258382"/>
            </a:xfrm>
          </p:grpSpPr>
          <p:sp>
            <p:nvSpPr>
              <p:cNvPr id="15" name="矩形 14"/>
              <p:cNvSpPr/>
              <p:nvPr/>
            </p:nvSpPr>
            <p:spPr>
              <a:xfrm>
                <a:off x="5623560" y="1479512"/>
                <a:ext cx="6324600" cy="434731"/>
              </a:xfrm>
              <a:prstGeom prst="rect">
                <a:avLst/>
              </a:prstGeom>
              <a:solidFill>
                <a:srgbClr val="FFC73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矩形 16"/>
              <p:cNvSpPr/>
              <p:nvPr/>
            </p:nvSpPr>
            <p:spPr>
              <a:xfrm>
                <a:off x="5791835" y="1985641"/>
                <a:ext cx="6156325" cy="1752253"/>
              </a:xfrm>
              <a:prstGeom prst="rect">
                <a:avLst/>
              </a:prstGeom>
            </p:spPr>
            <p:txBody>
              <a:bodyPr>
                <a:spAutoFit/>
              </a:bodyPr>
              <a:lstStyle/>
              <a:p>
                <a:pPr eaLnBrk="1" fontAlgn="auto" hangingPunct="1">
                  <a:lnSpc>
                    <a:spcPct val="150000"/>
                  </a:lnSpc>
                  <a:spcBef>
                    <a:spcPts val="0"/>
                  </a:spcBef>
                  <a:spcAft>
                    <a:spcPts val="0"/>
                  </a:spcAft>
                  <a:defRPr/>
                </a:pPr>
                <a:r>
                  <a:rPr lang="en-US" altLang="zh-CN" sz="1800" dirty="0">
                    <a:solidFill>
                      <a:schemeClr val="tx1">
                        <a:lumMod val="50000"/>
                        <a:lumOff val="50000"/>
                      </a:schemeClr>
                    </a:solidFill>
                    <a:latin typeface="微软雅黑 Light" panose="020B0502040204020203" pitchFamily="34" charset="-122"/>
                    <a:ea typeface="微软雅黑 Light" panose="020B0502040204020203" pitchFamily="34" charset="-122"/>
                  </a:rPr>
                  <a:t>客单价指标数据可以从客户管理功能得出，客单价是对客户购买数据进行统计分析，其中包括客户名、订单数量、订单总金额、平均订单价等信息，而客单价=购买总金额÷客户数。</a:t>
                </a:r>
                <a:endParaRPr lang="en-US" altLang="zh-CN" sz="18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sp>
          <p:nvSpPr>
            <p:cNvPr id="18453" name="文本框 15"/>
            <p:cNvSpPr txBox="1">
              <a:spLocks noChangeArrowheads="1"/>
            </p:cNvSpPr>
            <p:nvPr/>
          </p:nvSpPr>
          <p:spPr bwMode="auto">
            <a:xfrm>
              <a:off x="5897880" y="1512293"/>
              <a:ext cx="1787525" cy="368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l" eaLnBrk="1" hangingPunct="1">
                <a:lnSpc>
                  <a:spcPct val="100000"/>
                </a:lnSpc>
                <a:spcBef>
                  <a:spcPct val="0"/>
                </a:spcBef>
                <a:buFontTx/>
                <a:buNone/>
              </a:pPr>
              <a:r>
                <a:rPr lang="zh-CN" altLang="en-US" sz="1800" b="1">
                  <a:solidFill>
                    <a:schemeClr val="bg1"/>
                  </a:solidFill>
                </a:rPr>
                <a:t>客单价指标数据</a:t>
              </a:r>
              <a:endParaRPr lang="zh-CN" altLang="en-US" sz="1800" b="1">
                <a:solidFill>
                  <a:schemeClr val="bg1"/>
                </a:solidFill>
              </a:endParaRPr>
            </a:p>
          </p:txBody>
        </p:sp>
      </p:grpSp>
      <p:pic>
        <p:nvPicPr>
          <p:cNvPr id="2" name="图片 1"/>
          <p:cNvPicPr>
            <a:picLocks noChangeAspect="1" noChangeArrowheads="1"/>
          </p:cNvPicPr>
          <p:nvPr/>
        </p:nvPicPr>
        <p:blipFill>
          <a:blip r:embed="rId1" cstate="print">
            <a:extLst>
              <a:ext uri="{28A0092B-C50C-407E-A947-70E740481C1C}">
                <a14:useLocalDpi xmlns:a14="http://schemas.microsoft.com/office/drawing/2010/main" val="0"/>
              </a:ext>
            </a:extLst>
          </a:blip>
          <a:srcRect r="27979"/>
          <a:stretch>
            <a:fillRect/>
          </a:stretch>
        </p:blipFill>
        <p:spPr>
          <a:xfrm>
            <a:off x="733425" y="1646555"/>
            <a:ext cx="4415155" cy="2742565"/>
          </a:xfrm>
          <a:prstGeom prst="rect">
            <a:avLst/>
          </a:prstGeom>
          <a:noFill/>
          <a:ln>
            <a:noFill/>
          </a:ln>
        </p:spPr>
      </p:pic>
      <p:sp>
        <p:nvSpPr>
          <p:cNvPr id="18441" name="文本框 29"/>
          <p:cNvSpPr txBox="1">
            <a:spLocks noChangeArrowheads="1"/>
          </p:cNvSpPr>
          <p:nvPr/>
        </p:nvSpPr>
        <p:spPr bwMode="auto">
          <a:xfrm>
            <a:off x="5514975" y="1876743"/>
            <a:ext cx="49688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4400">
                <a:solidFill>
                  <a:schemeClr val="bg1"/>
                </a:solidFill>
                <a:latin typeface="Century Gothic" panose="020B0502020202020204" pitchFamily="34" charset="0"/>
              </a:rPr>
              <a:t>1</a:t>
            </a:r>
            <a:endParaRPr lang="zh-CN" altLang="en-US" sz="4400">
              <a:solidFill>
                <a:schemeClr val="bg1"/>
              </a:solidFill>
              <a:latin typeface="Century Gothic" panose="020B0502020202020204" pitchFamily="34" charset="0"/>
            </a:endParaRPr>
          </a:p>
        </p:txBody>
      </p:sp>
      <p:sp>
        <p:nvSpPr>
          <p:cNvPr id="18442" name="文本框 30"/>
          <p:cNvSpPr txBox="1">
            <a:spLocks noChangeArrowheads="1"/>
          </p:cNvSpPr>
          <p:nvPr/>
        </p:nvSpPr>
        <p:spPr bwMode="auto">
          <a:xfrm>
            <a:off x="5514975" y="3054668"/>
            <a:ext cx="49688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4400">
                <a:solidFill>
                  <a:schemeClr val="bg1"/>
                </a:solidFill>
                <a:latin typeface="Century Gothic" panose="020B0502020202020204" pitchFamily="34" charset="0"/>
              </a:rPr>
              <a:t>2</a:t>
            </a:r>
            <a:endParaRPr lang="zh-CN" altLang="en-US" sz="4400">
              <a:solidFill>
                <a:schemeClr val="bg1"/>
              </a:solidFill>
              <a:latin typeface="Century Gothic" panose="020B0502020202020204" pitchFamily="34" charset="0"/>
            </a:endParaRPr>
          </a:p>
        </p:txBody>
      </p:sp>
      <p:sp>
        <p:nvSpPr>
          <p:cNvPr id="33" name="文本框 32"/>
          <p:cNvSpPr txBox="1"/>
          <p:nvPr/>
        </p:nvSpPr>
        <p:spPr bwMode="auto">
          <a:xfrm>
            <a:off x="401638" y="242888"/>
            <a:ext cx="38404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商品销售总量的阅读和分析</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椭圆 185"/>
          <p:cNvSpPr/>
          <p:nvPr/>
        </p:nvSpPr>
        <p:spPr>
          <a:xfrm rot="247877">
            <a:off x="5138738" y="3336608"/>
            <a:ext cx="88900" cy="904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189" name="椭圆 188"/>
          <p:cNvSpPr/>
          <p:nvPr/>
        </p:nvSpPr>
        <p:spPr>
          <a:xfrm rot="10800000">
            <a:off x="5349875" y="4093845"/>
            <a:ext cx="192088" cy="1905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191" name="椭圆 190"/>
          <p:cNvSpPr/>
          <p:nvPr/>
        </p:nvSpPr>
        <p:spPr>
          <a:xfrm rot="10800000">
            <a:off x="4916488" y="3508058"/>
            <a:ext cx="485775" cy="4841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192" name="椭圆 191"/>
          <p:cNvSpPr/>
          <p:nvPr/>
        </p:nvSpPr>
        <p:spPr>
          <a:xfrm rot="10800000">
            <a:off x="5340350" y="3252470"/>
            <a:ext cx="304800" cy="3048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193" name="椭圆 192"/>
          <p:cNvSpPr/>
          <p:nvPr/>
        </p:nvSpPr>
        <p:spPr>
          <a:xfrm rot="10800000">
            <a:off x="6315075" y="1785620"/>
            <a:ext cx="400050" cy="4000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5" name="椭圆 194"/>
          <p:cNvSpPr/>
          <p:nvPr/>
        </p:nvSpPr>
        <p:spPr>
          <a:xfrm rot="10800000">
            <a:off x="6781800" y="4622483"/>
            <a:ext cx="404813" cy="4048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grpSp>
        <p:nvGrpSpPr>
          <p:cNvPr id="17" name="组合 16"/>
          <p:cNvGrpSpPr/>
          <p:nvPr/>
        </p:nvGrpSpPr>
        <p:grpSpPr bwMode="auto">
          <a:xfrm>
            <a:off x="5591175" y="3273108"/>
            <a:ext cx="1368425" cy="1477962"/>
            <a:chOff x="5591459" y="2770428"/>
            <a:chExt cx="1368690" cy="1477955"/>
          </a:xfrm>
        </p:grpSpPr>
        <p:grpSp>
          <p:nvGrpSpPr>
            <p:cNvPr id="7229" name="组合 11"/>
            <p:cNvGrpSpPr/>
            <p:nvPr/>
          </p:nvGrpSpPr>
          <p:grpSpPr bwMode="auto">
            <a:xfrm>
              <a:off x="5591459" y="2770428"/>
              <a:ext cx="1368690" cy="1368690"/>
              <a:chOff x="6096000" y="1504950"/>
              <a:chExt cx="1085850" cy="1085850"/>
            </a:xfrm>
          </p:grpSpPr>
          <p:sp>
            <p:nvSpPr>
              <p:cNvPr id="5" name="椭圆 4"/>
              <p:cNvSpPr/>
              <p:nvPr/>
            </p:nvSpPr>
            <p:spPr>
              <a:xfrm>
                <a:off x="6096000" y="1504950"/>
                <a:ext cx="1085850" cy="108563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latin typeface="Century Gothic" panose="020B0502020202020204" pitchFamily="34" charset="0"/>
                </a:endParaRPr>
              </a:p>
            </p:txBody>
          </p:sp>
          <p:sp>
            <p:nvSpPr>
              <p:cNvPr id="7232" name="文本框 7"/>
              <p:cNvSpPr txBox="1">
                <a:spLocks noChangeArrowheads="1"/>
              </p:cNvSpPr>
              <p:nvPr/>
            </p:nvSpPr>
            <p:spPr bwMode="auto">
              <a:xfrm>
                <a:off x="6190509" y="1586210"/>
                <a:ext cx="896834" cy="879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6600">
                    <a:solidFill>
                      <a:schemeClr val="bg1"/>
                    </a:solidFill>
                    <a:latin typeface="Century Gothic" panose="020B0502020202020204" pitchFamily="34" charset="0"/>
                  </a:rPr>
                  <a:t>02</a:t>
                </a:r>
                <a:endParaRPr lang="zh-CN" altLang="en-US" sz="6600">
                  <a:solidFill>
                    <a:schemeClr val="bg1"/>
                  </a:solidFill>
                  <a:latin typeface="Century Gothic" panose="020B0502020202020204" pitchFamily="34" charset="0"/>
                </a:endParaRPr>
              </a:p>
            </p:txBody>
          </p:sp>
        </p:grpSp>
        <p:pic>
          <p:nvPicPr>
            <p:cNvPr id="182" name="图片 181"/>
            <p:cNvPicPr>
              <a:picLocks noChangeAspect="1"/>
            </p:cNvPicPr>
            <p:nvPr/>
          </p:nvPicPr>
          <p:blipFill>
            <a:blip r:embed="rId1" cstate="print"/>
            <a:srcRect l="43447" t="18711" r="10242" b="14206"/>
            <a:stretch>
              <a:fillRect/>
            </a:stretch>
          </p:blipFill>
          <p:spPr>
            <a:xfrm rot="1293395">
              <a:off x="5652795" y="3032900"/>
              <a:ext cx="1215483" cy="1215483"/>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grpSp>
        <p:nvGrpSpPr>
          <p:cNvPr id="16" name="组合 15"/>
          <p:cNvGrpSpPr/>
          <p:nvPr/>
        </p:nvGrpSpPr>
        <p:grpSpPr bwMode="auto">
          <a:xfrm>
            <a:off x="5232400" y="2187258"/>
            <a:ext cx="1176338" cy="1085850"/>
            <a:chOff x="5231859" y="1684578"/>
            <a:chExt cx="1177200" cy="1085850"/>
          </a:xfrm>
        </p:grpSpPr>
        <p:grpSp>
          <p:nvGrpSpPr>
            <p:cNvPr id="7225" name="组合 10"/>
            <p:cNvGrpSpPr/>
            <p:nvPr/>
          </p:nvGrpSpPr>
          <p:grpSpPr bwMode="auto">
            <a:xfrm>
              <a:off x="5323209" y="1684578"/>
              <a:ext cx="1085850" cy="1085850"/>
              <a:chOff x="1276350" y="1504950"/>
              <a:chExt cx="1085850" cy="1085850"/>
            </a:xfrm>
          </p:grpSpPr>
          <p:sp>
            <p:nvSpPr>
              <p:cNvPr id="3" name="椭圆 2"/>
              <p:cNvSpPr/>
              <p:nvPr/>
            </p:nvSpPr>
            <p:spPr>
              <a:xfrm>
                <a:off x="1277143" y="1504950"/>
                <a:ext cx="1085057" cy="1085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7228" name="文本框 6"/>
              <p:cNvSpPr txBox="1">
                <a:spLocks noChangeArrowheads="1"/>
              </p:cNvSpPr>
              <p:nvPr/>
            </p:nvSpPr>
            <p:spPr bwMode="auto">
              <a:xfrm>
                <a:off x="1343825" y="1586210"/>
                <a:ext cx="95090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5400">
                    <a:solidFill>
                      <a:schemeClr val="bg1"/>
                    </a:solidFill>
                    <a:latin typeface="Century Gothic" panose="020B0502020202020204" pitchFamily="34" charset="0"/>
                  </a:rPr>
                  <a:t>01</a:t>
                </a:r>
                <a:endParaRPr lang="zh-CN" altLang="en-US" sz="5400">
                  <a:solidFill>
                    <a:schemeClr val="bg1"/>
                  </a:solidFill>
                  <a:latin typeface="Century Gothic" panose="020B0502020202020204" pitchFamily="34" charset="0"/>
                </a:endParaRPr>
              </a:p>
            </p:txBody>
          </p:sp>
        </p:grpSp>
        <p:pic>
          <p:nvPicPr>
            <p:cNvPr id="183" name="图片 182"/>
            <p:cNvPicPr>
              <a:picLocks noChangeAspect="1"/>
            </p:cNvPicPr>
            <p:nvPr/>
          </p:nvPicPr>
          <p:blipFill>
            <a:blip r:embed="rId1" cstate="print"/>
            <a:srcRect l="43447" t="18711" r="10242" b="14206"/>
            <a:stretch>
              <a:fillRect/>
            </a:stretch>
          </p:blipFill>
          <p:spPr>
            <a:xfrm rot="19343822">
              <a:off x="5231859" y="1742018"/>
              <a:ext cx="1019877" cy="1019877"/>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grpSp>
        <p:nvGrpSpPr>
          <p:cNvPr id="20" name="组合 19"/>
          <p:cNvGrpSpPr/>
          <p:nvPr/>
        </p:nvGrpSpPr>
        <p:grpSpPr bwMode="auto">
          <a:xfrm>
            <a:off x="396558" y="2247900"/>
            <a:ext cx="11499849" cy="3117215"/>
            <a:chOff x="411404" y="1764793"/>
            <a:chExt cx="11499614" cy="3117957"/>
          </a:xfrm>
        </p:grpSpPr>
        <p:grpSp>
          <p:nvGrpSpPr>
            <p:cNvPr id="7197" name="组合 213"/>
            <p:cNvGrpSpPr/>
            <p:nvPr/>
          </p:nvGrpSpPr>
          <p:grpSpPr bwMode="auto">
            <a:xfrm>
              <a:off x="411404" y="1764793"/>
              <a:ext cx="4784627" cy="1840435"/>
              <a:chOff x="411404" y="1764793"/>
              <a:chExt cx="4784627" cy="1840435"/>
            </a:xfrm>
          </p:grpSpPr>
          <p:cxnSp>
            <p:nvCxnSpPr>
              <p:cNvPr id="209" name="直接连接符 208"/>
              <p:cNvCxnSpPr/>
              <p:nvPr/>
            </p:nvCxnSpPr>
            <p:spPr>
              <a:xfrm>
                <a:off x="411404" y="2207811"/>
                <a:ext cx="4767164"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11" name="文本框 210"/>
              <p:cNvSpPr txBox="1"/>
              <p:nvPr/>
            </p:nvSpPr>
            <p:spPr>
              <a:xfrm>
                <a:off x="2229054" y="1764793"/>
                <a:ext cx="2908240" cy="460485"/>
              </a:xfrm>
              <a:prstGeom prst="rect">
                <a:avLst/>
              </a:prstGeom>
              <a:noFill/>
            </p:spPr>
            <p:txBody>
              <a:bodyPr>
                <a:spAutoFit/>
              </a:bodyPr>
              <a:lstStyle/>
              <a:p>
                <a:pPr algn="r" eaLnBrk="1" fontAlgn="auto" hangingPunct="1">
                  <a:spcBef>
                    <a:spcPts val="0"/>
                  </a:spcBef>
                  <a:spcAft>
                    <a:spcPts val="0"/>
                  </a:spcAft>
                  <a:defRPr/>
                </a:pP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网店的交易量数据</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3" name="文本框 212"/>
              <p:cNvSpPr txBox="1"/>
              <p:nvPr/>
            </p:nvSpPr>
            <p:spPr>
              <a:xfrm>
                <a:off x="965430" y="2268151"/>
                <a:ext cx="4230601" cy="1337077"/>
              </a:xfrm>
              <a:prstGeom prst="rect">
                <a:avLst/>
              </a:prstGeom>
              <a:noFill/>
            </p:spPr>
            <p:txBody>
              <a:bodyPr wrap="square">
                <a:spAutoFit/>
              </a:bodyPr>
              <a:lstStyle/>
              <a:p>
                <a:pPr algn="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1.商品销售总量的阅读和分析</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r" eaLnBrk="1" fontAlgn="auto" hangingPunct="1">
                  <a:lnSpc>
                    <a:spcPct val="150000"/>
                  </a:lnSpc>
                  <a:spcBef>
                    <a:spcPts val="0"/>
                  </a:spcBef>
                  <a:spcAft>
                    <a:spcPts val="0"/>
                  </a:spcAft>
                  <a:defRPr/>
                </a:pPr>
                <a:r>
                  <a:rPr lang="en-US" altLang="zh-CN" sz="14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2.地域交易量的阅读和分析</a:t>
                </a:r>
                <a:endParaRPr lang="en-US" altLang="zh-CN" sz="1400" dirty="0" smtClean="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r" eaLnBrk="1" fontAlgn="auto" hangingPunct="1">
                  <a:lnSpc>
                    <a:spcPct val="150000"/>
                  </a:lnSpc>
                  <a:spcBef>
                    <a:spcPts val="0"/>
                  </a:spcBef>
                  <a:spcAft>
                    <a:spcPts val="0"/>
                  </a:spcAft>
                  <a:defRPr/>
                </a:pPr>
                <a:r>
                  <a:rPr lang="en-US" altLang="zh-CN" sz="14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3.购买时段交易量的阅读和分析 </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grpSp>
          <p:nvGrpSpPr>
            <p:cNvPr id="7199" name="组合 219"/>
            <p:cNvGrpSpPr/>
            <p:nvPr/>
          </p:nvGrpSpPr>
          <p:grpSpPr bwMode="auto">
            <a:xfrm>
              <a:off x="7010337" y="3008956"/>
              <a:ext cx="4900681" cy="1873794"/>
              <a:chOff x="277330" y="1745441"/>
              <a:chExt cx="4900681" cy="1873794"/>
            </a:xfrm>
          </p:grpSpPr>
          <p:cxnSp>
            <p:nvCxnSpPr>
              <p:cNvPr id="221" name="直接连接符 220"/>
              <p:cNvCxnSpPr/>
              <p:nvPr/>
            </p:nvCxnSpPr>
            <p:spPr>
              <a:xfrm>
                <a:off x="410846" y="2206659"/>
                <a:ext cx="4767165"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206" name="文本框 221"/>
              <p:cNvSpPr txBox="1">
                <a:spLocks noChangeArrowheads="1"/>
              </p:cNvSpPr>
              <p:nvPr/>
            </p:nvSpPr>
            <p:spPr bwMode="auto">
              <a:xfrm>
                <a:off x="277330" y="1745441"/>
                <a:ext cx="2907516" cy="460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eaLnBrk="1" hangingPunct="1">
                  <a:lnSpc>
                    <a:spcPct val="100000"/>
                  </a:lnSpc>
                  <a:spcBef>
                    <a:spcPct val="0"/>
                  </a:spcBef>
                  <a:buFontTx/>
                  <a:buNone/>
                </a:pPr>
                <a:r>
                  <a:rPr lang="zh-CN" altLang="en-US" sz="2400">
                    <a:solidFill>
                      <a:srgbClr val="404040"/>
                    </a:solidFill>
                    <a:latin typeface="微软雅黑" panose="020B0503020204020204" pitchFamily="34" charset="-122"/>
                    <a:ea typeface="微软雅黑" panose="020B0503020204020204" pitchFamily="34" charset="-122"/>
                  </a:rPr>
                  <a:t>网店的交易额数据</a:t>
                </a:r>
                <a:endParaRPr lang="zh-CN" altLang="en-US" sz="2400">
                  <a:solidFill>
                    <a:srgbClr val="404040"/>
                  </a:solidFill>
                  <a:latin typeface="微软雅黑" panose="020B0503020204020204" pitchFamily="34" charset="-122"/>
                  <a:ea typeface="微软雅黑" panose="020B0503020204020204" pitchFamily="34" charset="-122"/>
                </a:endParaRPr>
              </a:p>
            </p:txBody>
          </p:sp>
          <p:sp>
            <p:nvSpPr>
              <p:cNvPr id="224" name="文本框 223"/>
              <p:cNvSpPr txBox="1"/>
              <p:nvPr/>
            </p:nvSpPr>
            <p:spPr>
              <a:xfrm>
                <a:off x="299724" y="2235241"/>
                <a:ext cx="4819551" cy="1383994"/>
              </a:xfrm>
              <a:prstGeom prst="rect">
                <a:avLst/>
              </a:prstGeom>
              <a:noFill/>
            </p:spPr>
            <p:txBody>
              <a:bodyPr>
                <a:spAutoFit/>
              </a:bodyPr>
              <a:lstStyle/>
              <a:p>
                <a:pP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1.购买频次的阅读和分析</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2.平均订单价格的阅读和分析</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3.购买单数的阅读和分析</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4.营销效果的评估</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grpSp>
      <p:sp>
        <p:nvSpPr>
          <p:cNvPr id="230" name="椭圆 229"/>
          <p:cNvSpPr/>
          <p:nvPr/>
        </p:nvSpPr>
        <p:spPr>
          <a:xfrm rot="10800000">
            <a:off x="6854825" y="2771458"/>
            <a:ext cx="242888" cy="2428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231" name="椭圆 230"/>
          <p:cNvSpPr/>
          <p:nvPr/>
        </p:nvSpPr>
        <p:spPr>
          <a:xfrm rot="10800000">
            <a:off x="6507163" y="2461895"/>
            <a:ext cx="188912" cy="1889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232" name="椭圆 231"/>
          <p:cNvSpPr/>
          <p:nvPr/>
        </p:nvSpPr>
        <p:spPr>
          <a:xfrm rot="10800000">
            <a:off x="6538913" y="2804795"/>
            <a:ext cx="152400" cy="152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grpSp>
        <p:nvGrpSpPr>
          <p:cNvPr id="15" name="组合 14"/>
          <p:cNvGrpSpPr/>
          <p:nvPr/>
        </p:nvGrpSpPr>
        <p:grpSpPr bwMode="auto">
          <a:xfrm>
            <a:off x="4905375" y="-1123950"/>
            <a:ext cx="2343150" cy="2343150"/>
            <a:chOff x="4905189" y="-1123733"/>
            <a:chExt cx="2342574" cy="2342574"/>
          </a:xfrm>
        </p:grpSpPr>
        <p:sp>
          <p:nvSpPr>
            <p:cNvPr id="202" name="任意多边形 201"/>
            <p:cNvSpPr/>
            <p:nvPr/>
          </p:nvSpPr>
          <p:spPr>
            <a:xfrm rot="13500000" flipH="1">
              <a:off x="4905189" y="-1123733"/>
              <a:ext cx="2342574" cy="2342574"/>
            </a:xfrm>
            <a:custGeom>
              <a:avLst/>
              <a:gdLst>
                <a:gd name="connsiteX0" fmla="*/ 0 w 2342574"/>
                <a:gd name="connsiteY0" fmla="*/ 116757 h 2342574"/>
                <a:gd name="connsiteX1" fmla="*/ 2225818 w 2342574"/>
                <a:gd name="connsiteY1" fmla="*/ 2342574 h 2342574"/>
                <a:gd name="connsiteX2" fmla="*/ 2307225 w 2342574"/>
                <a:gd name="connsiteY2" fmla="*/ 2080322 h 2342574"/>
                <a:gd name="connsiteX3" fmla="*/ 2342574 w 2342574"/>
                <a:gd name="connsiteY3" fmla="*/ 1729671 h 2342574"/>
                <a:gd name="connsiteX4" fmla="*/ 2206215 w 2342574"/>
                <a:gd name="connsiteY4" fmla="*/ 180329 h 2342574"/>
                <a:gd name="connsiteX5" fmla="*/ 2233153 w 2342574"/>
                <a:gd name="connsiteY5" fmla="*/ 119650 h 2342574"/>
                <a:gd name="connsiteX6" fmla="*/ 2259713 w 2342574"/>
                <a:gd name="connsiteY6" fmla="*/ 93089 h 2342574"/>
                <a:gd name="connsiteX7" fmla="*/ 2241319 w 2342574"/>
                <a:gd name="connsiteY7" fmla="*/ 101255 h 2342574"/>
                <a:gd name="connsiteX8" fmla="*/ 2249485 w 2342574"/>
                <a:gd name="connsiteY8" fmla="*/ 82861 h 2342574"/>
                <a:gd name="connsiteX9" fmla="*/ 2222925 w 2342574"/>
                <a:gd name="connsiteY9" fmla="*/ 109421 h 2342574"/>
                <a:gd name="connsiteX10" fmla="*/ 2162245 w 2342574"/>
                <a:gd name="connsiteY10" fmla="*/ 136359 h 2342574"/>
                <a:gd name="connsiteX11" fmla="*/ 612904 w 2342574"/>
                <a:gd name="connsiteY11" fmla="*/ 0 h 2342574"/>
                <a:gd name="connsiteX12" fmla="*/ 262254 w 2342574"/>
                <a:gd name="connsiteY12" fmla="*/ 35349 h 234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2574" h="2342574">
                  <a:moveTo>
                    <a:pt x="0" y="116757"/>
                  </a:moveTo>
                  <a:lnTo>
                    <a:pt x="2225818" y="2342574"/>
                  </a:lnTo>
                  <a:lnTo>
                    <a:pt x="2307225" y="2080322"/>
                  </a:lnTo>
                  <a:cubicBezTo>
                    <a:pt x="2330403" y="1967058"/>
                    <a:pt x="2342574" y="1849786"/>
                    <a:pt x="2342574" y="1729671"/>
                  </a:cubicBezTo>
                  <a:cubicBezTo>
                    <a:pt x="2342574" y="1185952"/>
                    <a:pt x="2024401" y="669505"/>
                    <a:pt x="2206215" y="180329"/>
                  </a:cubicBezTo>
                  <a:lnTo>
                    <a:pt x="2233153" y="119650"/>
                  </a:lnTo>
                  <a:lnTo>
                    <a:pt x="2259713" y="93089"/>
                  </a:lnTo>
                  <a:lnTo>
                    <a:pt x="2241319" y="101255"/>
                  </a:lnTo>
                  <a:lnTo>
                    <a:pt x="2249485" y="82861"/>
                  </a:lnTo>
                  <a:lnTo>
                    <a:pt x="2222925" y="109421"/>
                  </a:lnTo>
                  <a:lnTo>
                    <a:pt x="2162245" y="136359"/>
                  </a:lnTo>
                  <a:cubicBezTo>
                    <a:pt x="1673070" y="318173"/>
                    <a:pt x="1156623" y="0"/>
                    <a:pt x="612904" y="0"/>
                  </a:cubicBezTo>
                  <a:cubicBezTo>
                    <a:pt x="492789" y="0"/>
                    <a:pt x="375517" y="12172"/>
                    <a:pt x="262254" y="35349"/>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7192" name="组合 206"/>
            <p:cNvGrpSpPr/>
            <p:nvPr/>
          </p:nvGrpSpPr>
          <p:grpSpPr bwMode="auto">
            <a:xfrm>
              <a:off x="5482116" y="-75988"/>
              <a:ext cx="1188720" cy="1037377"/>
              <a:chOff x="5437105" y="14100"/>
              <a:chExt cx="1188720" cy="1037377"/>
            </a:xfrm>
          </p:grpSpPr>
          <p:sp>
            <p:nvSpPr>
              <p:cNvPr id="7194" name="文本框 202"/>
              <p:cNvSpPr txBox="1">
                <a:spLocks noChangeArrowheads="1"/>
              </p:cNvSpPr>
              <p:nvPr/>
            </p:nvSpPr>
            <p:spPr bwMode="auto">
              <a:xfrm>
                <a:off x="5939099" y="14100"/>
                <a:ext cx="18473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endParaRPr lang="zh-CN" altLang="en-US" sz="4400">
                  <a:solidFill>
                    <a:schemeClr val="bg1"/>
                  </a:solidFill>
                  <a:latin typeface="方正清刻本悦宋简体" pitchFamily="2" charset="-122"/>
                  <a:ea typeface="方正清刻本悦宋简体" pitchFamily="2" charset="-122"/>
                </a:endParaRPr>
              </a:p>
            </p:txBody>
          </p:sp>
          <p:cxnSp>
            <p:nvCxnSpPr>
              <p:cNvPr id="205" name="直接连接符 204"/>
              <p:cNvCxnSpPr/>
              <p:nvPr/>
            </p:nvCxnSpPr>
            <p:spPr>
              <a:xfrm>
                <a:off x="5437886" y="723286"/>
                <a:ext cx="1187158" cy="0"/>
              </a:xfrm>
              <a:prstGeom prst="line">
                <a:avLst/>
              </a:prstGeom>
              <a:ln>
                <a:solidFill>
                  <a:schemeClr val="bg1">
                    <a:alpha val="54000"/>
                  </a:schemeClr>
                </a:solidFill>
              </a:ln>
            </p:spPr>
            <p:style>
              <a:lnRef idx="1">
                <a:schemeClr val="accent1"/>
              </a:lnRef>
              <a:fillRef idx="0">
                <a:schemeClr val="accent1"/>
              </a:fillRef>
              <a:effectRef idx="0">
                <a:schemeClr val="accent1"/>
              </a:effectRef>
              <a:fontRef idx="minor">
                <a:schemeClr val="tx1"/>
              </a:fontRef>
            </p:style>
          </p:cxnSp>
          <p:sp>
            <p:nvSpPr>
              <p:cNvPr id="7196" name="文本框 205"/>
              <p:cNvSpPr txBox="1">
                <a:spLocks noChangeArrowheads="1"/>
              </p:cNvSpPr>
              <p:nvPr/>
            </p:nvSpPr>
            <p:spPr bwMode="auto">
              <a:xfrm>
                <a:off x="5473780" y="743700"/>
                <a:ext cx="11153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400">
                    <a:solidFill>
                      <a:schemeClr val="bg1"/>
                    </a:solidFill>
                  </a:rPr>
                  <a:t>CONTENTS</a:t>
                </a:r>
                <a:endParaRPr lang="zh-CN" altLang="en-US" sz="1400">
                  <a:solidFill>
                    <a:schemeClr val="bg1"/>
                  </a:solidFill>
                </a:endParaRPr>
              </a:p>
            </p:txBody>
          </p:sp>
        </p:grpSp>
        <p:pic>
          <p:nvPicPr>
            <p:cNvPr id="7193" name="图片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99810" y="-192446"/>
              <a:ext cx="1792379" cy="1176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86"/>
                                        </p:tgtEl>
                                        <p:attrNameLst>
                                          <p:attrName>style.visibility</p:attrName>
                                        </p:attrNameLst>
                                      </p:cBhvr>
                                      <p:to>
                                        <p:strVal val="visible"/>
                                      </p:to>
                                    </p:set>
                                    <p:anim calcmode="lin" valueType="num">
                                      <p:cBhvr>
                                        <p:cTn id="11" dur="500" fill="hold"/>
                                        <p:tgtEl>
                                          <p:spTgt spid="186"/>
                                        </p:tgtEl>
                                        <p:attrNameLst>
                                          <p:attrName>ppt_w</p:attrName>
                                        </p:attrNameLst>
                                      </p:cBhvr>
                                      <p:tavLst>
                                        <p:tav tm="0">
                                          <p:val>
                                            <p:fltVal val="0"/>
                                          </p:val>
                                        </p:tav>
                                        <p:tav tm="100000">
                                          <p:val>
                                            <p:strVal val="#ppt_w"/>
                                          </p:val>
                                        </p:tav>
                                      </p:tavLst>
                                    </p:anim>
                                    <p:anim calcmode="lin" valueType="num">
                                      <p:cBhvr>
                                        <p:cTn id="12" dur="500" fill="hold"/>
                                        <p:tgtEl>
                                          <p:spTgt spid="186"/>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89"/>
                                        </p:tgtEl>
                                        <p:attrNameLst>
                                          <p:attrName>style.visibility</p:attrName>
                                        </p:attrNameLst>
                                      </p:cBhvr>
                                      <p:to>
                                        <p:strVal val="visible"/>
                                      </p:to>
                                    </p:set>
                                    <p:anim calcmode="lin" valueType="num">
                                      <p:cBhvr>
                                        <p:cTn id="15" dur="500" fill="hold"/>
                                        <p:tgtEl>
                                          <p:spTgt spid="189"/>
                                        </p:tgtEl>
                                        <p:attrNameLst>
                                          <p:attrName>ppt_w</p:attrName>
                                        </p:attrNameLst>
                                      </p:cBhvr>
                                      <p:tavLst>
                                        <p:tav tm="0">
                                          <p:val>
                                            <p:fltVal val="0"/>
                                          </p:val>
                                        </p:tav>
                                        <p:tav tm="100000">
                                          <p:val>
                                            <p:strVal val="#ppt_w"/>
                                          </p:val>
                                        </p:tav>
                                      </p:tavLst>
                                    </p:anim>
                                    <p:anim calcmode="lin" valueType="num">
                                      <p:cBhvr>
                                        <p:cTn id="16" dur="500" fill="hold"/>
                                        <p:tgtEl>
                                          <p:spTgt spid="189"/>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91"/>
                                        </p:tgtEl>
                                        <p:attrNameLst>
                                          <p:attrName>style.visibility</p:attrName>
                                        </p:attrNameLst>
                                      </p:cBhvr>
                                      <p:to>
                                        <p:strVal val="visible"/>
                                      </p:to>
                                    </p:set>
                                    <p:anim calcmode="lin" valueType="num">
                                      <p:cBhvr>
                                        <p:cTn id="19" dur="500" fill="hold"/>
                                        <p:tgtEl>
                                          <p:spTgt spid="191"/>
                                        </p:tgtEl>
                                        <p:attrNameLst>
                                          <p:attrName>ppt_w</p:attrName>
                                        </p:attrNameLst>
                                      </p:cBhvr>
                                      <p:tavLst>
                                        <p:tav tm="0">
                                          <p:val>
                                            <p:fltVal val="0"/>
                                          </p:val>
                                        </p:tav>
                                        <p:tav tm="100000">
                                          <p:val>
                                            <p:strVal val="#ppt_w"/>
                                          </p:val>
                                        </p:tav>
                                      </p:tavLst>
                                    </p:anim>
                                    <p:anim calcmode="lin" valueType="num">
                                      <p:cBhvr>
                                        <p:cTn id="20" dur="500" fill="hold"/>
                                        <p:tgtEl>
                                          <p:spTgt spid="191"/>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192"/>
                                        </p:tgtEl>
                                        <p:attrNameLst>
                                          <p:attrName>style.visibility</p:attrName>
                                        </p:attrNameLst>
                                      </p:cBhvr>
                                      <p:to>
                                        <p:strVal val="visible"/>
                                      </p:to>
                                    </p:set>
                                    <p:anim calcmode="lin" valueType="num">
                                      <p:cBhvr>
                                        <p:cTn id="23" dur="500" fill="hold"/>
                                        <p:tgtEl>
                                          <p:spTgt spid="192"/>
                                        </p:tgtEl>
                                        <p:attrNameLst>
                                          <p:attrName>ppt_w</p:attrName>
                                        </p:attrNameLst>
                                      </p:cBhvr>
                                      <p:tavLst>
                                        <p:tav tm="0">
                                          <p:val>
                                            <p:fltVal val="0"/>
                                          </p:val>
                                        </p:tav>
                                        <p:tav tm="100000">
                                          <p:val>
                                            <p:strVal val="#ppt_w"/>
                                          </p:val>
                                        </p:tav>
                                      </p:tavLst>
                                    </p:anim>
                                    <p:anim calcmode="lin" valueType="num">
                                      <p:cBhvr>
                                        <p:cTn id="24" dur="500" fill="hold"/>
                                        <p:tgtEl>
                                          <p:spTgt spid="19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193"/>
                                        </p:tgtEl>
                                        <p:attrNameLst>
                                          <p:attrName>style.visibility</p:attrName>
                                        </p:attrNameLst>
                                      </p:cBhvr>
                                      <p:to>
                                        <p:strVal val="visible"/>
                                      </p:to>
                                    </p:set>
                                    <p:anim calcmode="lin" valueType="num">
                                      <p:cBhvr>
                                        <p:cTn id="27" dur="500" fill="hold"/>
                                        <p:tgtEl>
                                          <p:spTgt spid="193"/>
                                        </p:tgtEl>
                                        <p:attrNameLst>
                                          <p:attrName>ppt_w</p:attrName>
                                        </p:attrNameLst>
                                      </p:cBhvr>
                                      <p:tavLst>
                                        <p:tav tm="0">
                                          <p:val>
                                            <p:fltVal val="0"/>
                                          </p:val>
                                        </p:tav>
                                        <p:tav tm="100000">
                                          <p:val>
                                            <p:strVal val="#ppt_w"/>
                                          </p:val>
                                        </p:tav>
                                      </p:tavLst>
                                    </p:anim>
                                    <p:anim calcmode="lin" valueType="num">
                                      <p:cBhvr>
                                        <p:cTn id="28" dur="500" fill="hold"/>
                                        <p:tgtEl>
                                          <p:spTgt spid="193"/>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200"/>
                                  </p:stCondLst>
                                  <p:childTnLst>
                                    <p:set>
                                      <p:cBhvr>
                                        <p:cTn id="30" dur="1" fill="hold">
                                          <p:stCondLst>
                                            <p:cond delay="0"/>
                                          </p:stCondLst>
                                        </p:cTn>
                                        <p:tgtEl>
                                          <p:spTgt spid="195"/>
                                        </p:tgtEl>
                                        <p:attrNameLst>
                                          <p:attrName>style.visibility</p:attrName>
                                        </p:attrNameLst>
                                      </p:cBhvr>
                                      <p:to>
                                        <p:strVal val="visible"/>
                                      </p:to>
                                    </p:set>
                                    <p:anim calcmode="lin" valueType="num">
                                      <p:cBhvr>
                                        <p:cTn id="31" dur="500" fill="hold"/>
                                        <p:tgtEl>
                                          <p:spTgt spid="195"/>
                                        </p:tgtEl>
                                        <p:attrNameLst>
                                          <p:attrName>ppt_w</p:attrName>
                                        </p:attrNameLst>
                                      </p:cBhvr>
                                      <p:tavLst>
                                        <p:tav tm="0">
                                          <p:val>
                                            <p:fltVal val="0"/>
                                          </p:val>
                                        </p:tav>
                                        <p:tav tm="100000">
                                          <p:val>
                                            <p:strVal val="#ppt_w"/>
                                          </p:val>
                                        </p:tav>
                                      </p:tavLst>
                                    </p:anim>
                                    <p:anim calcmode="lin" valueType="num">
                                      <p:cBhvr>
                                        <p:cTn id="32" dur="500" fill="hold"/>
                                        <p:tgtEl>
                                          <p:spTgt spid="195"/>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20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childTnLst>
                                </p:cTn>
                              </p:par>
                              <p:par>
                                <p:cTn id="37" presetID="23" presetClass="entr" presetSubtype="16" fill="hold" nodeType="withEffect">
                                  <p:stCondLst>
                                    <p:cond delay="20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230"/>
                                        </p:tgtEl>
                                        <p:attrNameLst>
                                          <p:attrName>style.visibility</p:attrName>
                                        </p:attrNameLst>
                                      </p:cBhvr>
                                      <p:to>
                                        <p:strVal val="visible"/>
                                      </p:to>
                                    </p:set>
                                    <p:anim calcmode="lin" valueType="num">
                                      <p:cBhvr>
                                        <p:cTn id="43" dur="500" fill="hold"/>
                                        <p:tgtEl>
                                          <p:spTgt spid="230"/>
                                        </p:tgtEl>
                                        <p:attrNameLst>
                                          <p:attrName>ppt_w</p:attrName>
                                        </p:attrNameLst>
                                      </p:cBhvr>
                                      <p:tavLst>
                                        <p:tav tm="0">
                                          <p:val>
                                            <p:fltVal val="0"/>
                                          </p:val>
                                        </p:tav>
                                        <p:tav tm="100000">
                                          <p:val>
                                            <p:strVal val="#ppt_w"/>
                                          </p:val>
                                        </p:tav>
                                      </p:tavLst>
                                    </p:anim>
                                    <p:anim calcmode="lin" valueType="num">
                                      <p:cBhvr>
                                        <p:cTn id="44" dur="500" fill="hold"/>
                                        <p:tgtEl>
                                          <p:spTgt spid="230"/>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231"/>
                                        </p:tgtEl>
                                        <p:attrNameLst>
                                          <p:attrName>style.visibility</p:attrName>
                                        </p:attrNameLst>
                                      </p:cBhvr>
                                      <p:to>
                                        <p:strVal val="visible"/>
                                      </p:to>
                                    </p:set>
                                    <p:anim calcmode="lin" valueType="num">
                                      <p:cBhvr>
                                        <p:cTn id="47" dur="500" fill="hold"/>
                                        <p:tgtEl>
                                          <p:spTgt spid="231"/>
                                        </p:tgtEl>
                                        <p:attrNameLst>
                                          <p:attrName>ppt_w</p:attrName>
                                        </p:attrNameLst>
                                      </p:cBhvr>
                                      <p:tavLst>
                                        <p:tav tm="0">
                                          <p:val>
                                            <p:fltVal val="0"/>
                                          </p:val>
                                        </p:tav>
                                        <p:tav tm="100000">
                                          <p:val>
                                            <p:strVal val="#ppt_w"/>
                                          </p:val>
                                        </p:tav>
                                      </p:tavLst>
                                    </p:anim>
                                    <p:anim calcmode="lin" valueType="num">
                                      <p:cBhvr>
                                        <p:cTn id="48" dur="500" fill="hold"/>
                                        <p:tgtEl>
                                          <p:spTgt spid="231"/>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232"/>
                                        </p:tgtEl>
                                        <p:attrNameLst>
                                          <p:attrName>style.visibility</p:attrName>
                                        </p:attrNameLst>
                                      </p:cBhvr>
                                      <p:to>
                                        <p:strVal val="visible"/>
                                      </p:to>
                                    </p:set>
                                    <p:anim calcmode="lin" valueType="num">
                                      <p:cBhvr>
                                        <p:cTn id="51" dur="500" fill="hold"/>
                                        <p:tgtEl>
                                          <p:spTgt spid="232"/>
                                        </p:tgtEl>
                                        <p:attrNameLst>
                                          <p:attrName>ppt_w</p:attrName>
                                        </p:attrNameLst>
                                      </p:cBhvr>
                                      <p:tavLst>
                                        <p:tav tm="0">
                                          <p:val>
                                            <p:fltVal val="0"/>
                                          </p:val>
                                        </p:tav>
                                        <p:tav tm="100000">
                                          <p:val>
                                            <p:strVal val="#ppt_w"/>
                                          </p:val>
                                        </p:tav>
                                      </p:tavLst>
                                    </p:anim>
                                    <p:anim calcmode="lin" valueType="num">
                                      <p:cBhvr>
                                        <p:cTn id="52" dur="500" fill="hold"/>
                                        <p:tgtEl>
                                          <p:spTgt spid="232"/>
                                        </p:tgtEl>
                                        <p:attrNameLst>
                                          <p:attrName>ppt_h</p:attrName>
                                        </p:attrNameLst>
                                      </p:cBhvr>
                                      <p:tavLst>
                                        <p:tav tm="0">
                                          <p:val>
                                            <p:fltVal val="0"/>
                                          </p:val>
                                        </p:tav>
                                        <p:tav tm="100000">
                                          <p:val>
                                            <p:strVal val="#ppt_h"/>
                                          </p:val>
                                        </p:tav>
                                      </p:tavLst>
                                    </p:anim>
                                  </p:childTnLst>
                                </p:cTn>
                              </p:par>
                              <p:par>
                                <p:cTn id="53" presetID="16" presetClass="entr" presetSubtype="37" fill="hold" nodeType="withEffect">
                                  <p:stCondLst>
                                    <p:cond delay="300"/>
                                  </p:stCondLst>
                                  <p:childTnLst>
                                    <p:set>
                                      <p:cBhvr>
                                        <p:cTn id="54" dur="1" fill="hold">
                                          <p:stCondLst>
                                            <p:cond delay="0"/>
                                          </p:stCondLst>
                                        </p:cTn>
                                        <p:tgtEl>
                                          <p:spTgt spid="20"/>
                                        </p:tgtEl>
                                        <p:attrNameLst>
                                          <p:attrName>style.visibility</p:attrName>
                                        </p:attrNameLst>
                                      </p:cBhvr>
                                      <p:to>
                                        <p:strVal val="visible"/>
                                      </p:to>
                                    </p:set>
                                    <p:animEffect transition="in" filter="barn(outVertical)">
                                      <p:cBhvr>
                                        <p:cTn id="5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bldLvl="0" animBg="1"/>
      <p:bldP spid="189" grpId="0" bldLvl="0" animBg="1"/>
      <p:bldP spid="191" grpId="0" bldLvl="0" animBg="1"/>
      <p:bldP spid="192" grpId="0" bldLvl="0" animBg="1"/>
      <p:bldP spid="193" grpId="0" bldLvl="0" animBg="1"/>
      <p:bldP spid="195" grpId="0" bldLvl="0" animBg="1"/>
      <p:bldP spid="230" grpId="0" bldLvl="0" animBg="1"/>
      <p:bldP spid="231" grpId="0" bldLvl="0" animBg="1"/>
      <p:bldP spid="23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1395413" y="2039711"/>
            <a:ext cx="2665185" cy="2346779"/>
            <a:chOff x="1394854" y="2039505"/>
            <a:chExt cx="2666166" cy="2347189"/>
          </a:xfrm>
        </p:grpSpPr>
        <p:sp>
          <p:nvSpPr>
            <p:cNvPr id="2" name="任意多边形 1"/>
            <p:cNvSpPr/>
            <p:nvPr/>
          </p:nvSpPr>
          <p:spPr>
            <a:xfrm rot="13500000" flipH="1">
              <a:off x="1714058"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356" name="文本框 5"/>
            <p:cNvSpPr txBox="1">
              <a:spLocks noChangeArrowheads="1"/>
            </p:cNvSpPr>
            <p:nvPr/>
          </p:nvSpPr>
          <p:spPr bwMode="auto">
            <a:xfrm>
              <a:off x="1959301" y="2186816"/>
              <a:ext cx="1942545" cy="2015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2500">
                  <a:solidFill>
                    <a:schemeClr val="bg1"/>
                  </a:solidFill>
                  <a:latin typeface="Century Gothic" panose="020B0502020202020204" pitchFamily="34" charset="0"/>
                </a:rPr>
                <a:t>0</a:t>
              </a:r>
              <a:r>
                <a:rPr lang="en-US" sz="12500">
                  <a:solidFill>
                    <a:schemeClr val="bg1"/>
                  </a:solidFill>
                  <a:latin typeface="Century Gothic" panose="020B0502020202020204" pitchFamily="34" charset="0"/>
                </a:rPr>
                <a:t>6</a:t>
              </a:r>
              <a:endParaRPr lang="en-US" sz="12500">
                <a:solidFill>
                  <a:schemeClr val="bg1"/>
                </a:solidFill>
                <a:latin typeface="Century Gothic" panose="020B0502020202020204" pitchFamily="34" charset="0"/>
              </a:endParaRPr>
            </a:p>
          </p:txBody>
        </p:sp>
        <p:pic>
          <p:nvPicPr>
            <p:cNvPr id="7" name="图片 6"/>
            <p:cNvPicPr>
              <a:picLocks noChangeAspect="1"/>
            </p:cNvPicPr>
            <p:nvPr/>
          </p:nvPicPr>
          <p:blipFill>
            <a:blip r:embed="rId1" cstate="print"/>
            <a:srcRect l="43447" t="18711" r="10242" b="14206"/>
            <a:stretch>
              <a:fillRect/>
            </a:stretch>
          </p:blipFill>
          <p:spPr>
            <a:xfrm rot="1956925">
              <a:off x="1394854" y="2289337"/>
              <a:ext cx="2036614" cy="2036614"/>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6" name="组合 15"/>
          <p:cNvGrpSpPr/>
          <p:nvPr/>
        </p:nvGrpSpPr>
        <p:grpSpPr bwMode="auto">
          <a:xfrm>
            <a:off x="4135438" y="2768600"/>
            <a:ext cx="6777037" cy="2466975"/>
            <a:chOff x="277329" y="1418946"/>
            <a:chExt cx="5427948" cy="2467081"/>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7329" y="1418946"/>
              <a:ext cx="5141865" cy="768383"/>
            </a:xfrm>
            <a:prstGeom prst="rect">
              <a:avLst/>
            </a:prstGeom>
            <a:noFill/>
          </p:spPr>
          <p:txBody>
            <a:bodyPr>
              <a:spAutoFit/>
            </a:bodyPr>
            <a:lstStyle/>
            <a:p>
              <a:pPr eaLnBrk="1" fontAlgn="auto" hangingPunct="1">
                <a:spcBef>
                  <a:spcPts val="0"/>
                </a:spcBef>
                <a:spcAft>
                  <a:spcPts val="0"/>
                </a:spcAft>
                <a:defRPr/>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购买单数的阅读和分析</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77329" y="2317510"/>
              <a:ext cx="5427948" cy="1568517"/>
            </a:xfrm>
            <a:prstGeom prst="rect">
              <a:avLst/>
            </a:prstGeom>
            <a:noFill/>
          </p:spPr>
          <p:txBody>
            <a:bodyPr>
              <a:spAutoFit/>
            </a:bodyPr>
            <a:lstStyle/>
            <a:p>
              <a:pPr eaLnBrk="1" fontAlgn="auto" hangingPunct="1">
                <a:lnSpc>
                  <a:spcPct val="150000"/>
                </a:lnSpc>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rPr>
                <a:t>客户下单是指客户下单数量和下单金额的分析，一个客户在店里购买的次数。买一次的客户、购买两次的客户，以此类推一直到购买六次的客户，以及购买六次以上的客户，这些客户在平均客单价、平均订单价、人数占比、销售额占比方面的数据图。  </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sp>
        <p:nvSpPr>
          <p:cNvPr id="26" name="椭圆 25"/>
          <p:cNvSpPr/>
          <p:nvPr/>
        </p:nvSpPr>
        <p:spPr>
          <a:xfrm>
            <a:off x="1865313" y="4125913"/>
            <a:ext cx="147637" cy="1492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3717925" y="4362450"/>
            <a:ext cx="242888" cy="2428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a:off x="4065588" y="4079875"/>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11047877">
            <a:off x="2328863" y="4422775"/>
            <a:ext cx="169862" cy="1698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a:off x="1319213" y="2378075"/>
            <a:ext cx="344487" cy="3444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0800000">
            <a:off x="1358900" y="3316288"/>
            <a:ext cx="528638" cy="5270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1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childTnLst>
                                </p:cTn>
                              </p:par>
                              <p:par>
                                <p:cTn id="45" presetID="22" presetClass="entr" presetSubtype="8" fill="hold"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6" grpId="0" bldLvl="0" animBg="1"/>
      <p:bldP spid="30" grpId="0" bldLvl="0" animBg="1"/>
      <p:bldP spid="32" grpId="0" bldLvl="0" animBg="1"/>
      <p:bldP spid="36" grpId="0" bldLvl="0" animBg="1"/>
      <p:bldP spid="41" grpId="0" bldLvl="0" animBg="1"/>
      <p:bldP spid="43" grpId="0" bldLvl="0" animBg="1"/>
      <p:bldP spid="15" grpId="0" bldLvl="0" animBg="1"/>
      <p:bldP spid="48" grpId="0" bldLvl="0" animBg="1"/>
      <p:bldP spid="49" grpId="0" bldLvl="0" animBg="1"/>
      <p:bldP spid="50"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bwMode="auto">
          <a:xfrm>
            <a:off x="837883" y="1065213"/>
            <a:ext cx="4799012" cy="4799012"/>
            <a:chOff x="767065" y="1062101"/>
            <a:chExt cx="4798664" cy="4798664"/>
          </a:xfrm>
        </p:grpSpPr>
        <p:sp>
          <p:nvSpPr>
            <p:cNvPr id="7" name="椭圆 6"/>
            <p:cNvSpPr/>
            <p:nvPr/>
          </p:nvSpPr>
          <p:spPr>
            <a:xfrm>
              <a:off x="767065" y="1062101"/>
              <a:ext cx="4798664" cy="47986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3"/>
                </a:solidFill>
              </a:endParaRPr>
            </a:p>
          </p:txBody>
        </p:sp>
        <p:sp>
          <p:nvSpPr>
            <p:cNvPr id="17437" name="矩形 12"/>
            <p:cNvSpPr>
              <a:spLocks noChangeArrowheads="1"/>
            </p:cNvSpPr>
            <p:nvPr/>
          </p:nvSpPr>
          <p:spPr bwMode="auto">
            <a:xfrm>
              <a:off x="1223079" y="1799961"/>
              <a:ext cx="3886272" cy="3322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eaLnBrk="1" hangingPunct="1">
                <a:lnSpc>
                  <a:spcPct val="150000"/>
                </a:lnSpc>
                <a:spcBef>
                  <a:spcPct val="0"/>
                </a:spcBef>
                <a:buFontTx/>
                <a:buNone/>
              </a:pPr>
              <a:r>
                <a:rPr lang="zh-CN" altLang="en-US" sz="2000" b="1">
                  <a:solidFill>
                    <a:schemeClr val="bg1"/>
                  </a:solidFill>
                </a:rPr>
                <a:t>根据数据图，管理者可以看出客户的粘性情况，由此分析出客户购买次数背后的原因，比如有的客户为什么只购买一次就不再来店购买了，为什么有一些客户购买三次以上，分析这些数据对了解客购买心理有进一步的帮助。</a:t>
              </a:r>
              <a:endParaRPr lang="zh-CN" altLang="en-US" sz="2000" b="1">
                <a:solidFill>
                  <a:schemeClr val="bg1"/>
                </a:solidFill>
              </a:endParaRPr>
            </a:p>
          </p:txBody>
        </p:sp>
      </p:grpSp>
      <p:sp>
        <p:nvSpPr>
          <p:cNvPr id="17411"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BEAA1204-840C-4FB9-952C-13C28FAB95F0}"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41" name="组合 40"/>
          <p:cNvGrpSpPr/>
          <p:nvPr/>
        </p:nvGrpSpPr>
        <p:grpSpPr bwMode="auto">
          <a:xfrm>
            <a:off x="6460173" y="1396683"/>
            <a:ext cx="4884737" cy="1418590"/>
            <a:chOff x="6662212" y="2320288"/>
            <a:chExt cx="4885815" cy="1417778"/>
          </a:xfrm>
        </p:grpSpPr>
        <p:sp>
          <p:nvSpPr>
            <p:cNvPr id="30" name="矩形 29"/>
            <p:cNvSpPr/>
            <p:nvPr/>
          </p:nvSpPr>
          <p:spPr>
            <a:xfrm>
              <a:off x="6662212" y="2320288"/>
              <a:ext cx="4885815" cy="1337179"/>
            </a:xfrm>
            <a:prstGeom prst="rect">
              <a:avLst/>
            </a:prstGeom>
          </p:spPr>
          <p:txBody>
            <a:bodyPr>
              <a:spAutoFit/>
            </a:bodyPr>
            <a:lstStyle/>
            <a:p>
              <a:pPr eaLnBrk="1" fontAlgn="auto" hangingPunct="1">
                <a:lnSpc>
                  <a:spcPct val="150000"/>
                </a:lnSpc>
                <a:spcBef>
                  <a:spcPts val="0"/>
                </a:spcBef>
                <a:spcAft>
                  <a:spcPts val="0"/>
                </a:spcAft>
                <a:defRPr/>
              </a:pPr>
              <a:r>
                <a:rPr lang="zh-CN" altLang="en-US" sz="1800" dirty="0">
                  <a:solidFill>
                    <a:schemeClr val="tx1">
                      <a:lumMod val="50000"/>
                      <a:lumOff val="50000"/>
                    </a:schemeClr>
                  </a:solidFill>
                  <a:latin typeface="微软雅黑 Light" panose="020B0502040204020203" pitchFamily="34" charset="-122"/>
                  <a:ea typeface="微软雅黑 Light" panose="020B0502040204020203" pitchFamily="34" charset="-122"/>
                </a:rPr>
                <a:t>从下图</a:t>
              </a:r>
              <a:r>
                <a:rPr lang="en-US" altLang="zh-CN" sz="1800" dirty="0">
                  <a:solidFill>
                    <a:schemeClr val="tx1">
                      <a:lumMod val="50000"/>
                      <a:lumOff val="50000"/>
                    </a:schemeClr>
                  </a:solidFill>
                  <a:latin typeface="微软雅黑 Light" panose="020B0502040204020203" pitchFamily="34" charset="-122"/>
                  <a:ea typeface="微软雅黑 Light" panose="020B0502040204020203" pitchFamily="34" charset="-122"/>
                </a:rPr>
                <a:t>客户下单数据看出，只购买一次的客户占企业客户的 88.46%</a:t>
              </a:r>
              <a:r>
                <a:rPr lang="zh-CN" altLang="en-US" sz="1800" dirty="0">
                  <a:solidFill>
                    <a:schemeClr val="tx1">
                      <a:lumMod val="50000"/>
                      <a:lumOff val="50000"/>
                    </a:schemeClr>
                  </a:solidFill>
                  <a:latin typeface="微软雅黑 Light" panose="020B0502040204020203" pitchFamily="34" charset="-122"/>
                  <a:ea typeface="微软雅黑 Light" panose="020B0502040204020203" pitchFamily="34" charset="-122"/>
                </a:rPr>
                <a:t>，而这些只购买一次的客户的购买金额占企业销售额的 75.64%；</a:t>
              </a:r>
              <a:endParaRPr lang="zh-CN" altLang="en-US" sz="18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cxnSp>
          <p:nvCxnSpPr>
            <p:cNvPr id="35" name="直接连接符 34"/>
            <p:cNvCxnSpPr/>
            <p:nvPr/>
          </p:nvCxnSpPr>
          <p:spPr>
            <a:xfrm>
              <a:off x="6662212" y="3738066"/>
              <a:ext cx="4885815" cy="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sp>
        <p:nvSpPr>
          <p:cNvPr id="16" name="椭圆 15"/>
          <p:cNvSpPr/>
          <p:nvPr/>
        </p:nvSpPr>
        <p:spPr>
          <a:xfrm rot="10800000">
            <a:off x="5032375" y="1533525"/>
            <a:ext cx="398463" cy="4000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椭圆 16"/>
          <p:cNvSpPr/>
          <p:nvPr/>
        </p:nvSpPr>
        <p:spPr>
          <a:xfrm>
            <a:off x="681038" y="4951413"/>
            <a:ext cx="223837" cy="2254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椭圆 17"/>
          <p:cNvSpPr/>
          <p:nvPr/>
        </p:nvSpPr>
        <p:spPr>
          <a:xfrm>
            <a:off x="4506913" y="5511800"/>
            <a:ext cx="366712" cy="3667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椭圆 18"/>
          <p:cNvSpPr/>
          <p:nvPr/>
        </p:nvSpPr>
        <p:spPr>
          <a:xfrm>
            <a:off x="5037138" y="5056188"/>
            <a:ext cx="231775" cy="2301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椭圆 19"/>
          <p:cNvSpPr/>
          <p:nvPr/>
        </p:nvSpPr>
        <p:spPr>
          <a:xfrm rot="11047877">
            <a:off x="2403475" y="5538788"/>
            <a:ext cx="587375" cy="58896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椭圆 20"/>
          <p:cNvSpPr/>
          <p:nvPr/>
        </p:nvSpPr>
        <p:spPr>
          <a:xfrm rot="11047877">
            <a:off x="5472113" y="2025650"/>
            <a:ext cx="257175" cy="257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椭圆 21"/>
          <p:cNvSpPr/>
          <p:nvPr/>
        </p:nvSpPr>
        <p:spPr>
          <a:xfrm>
            <a:off x="366713" y="2292350"/>
            <a:ext cx="661987" cy="6619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椭圆 22"/>
          <p:cNvSpPr/>
          <p:nvPr/>
        </p:nvSpPr>
        <p:spPr>
          <a:xfrm rot="10800000">
            <a:off x="207963" y="3475038"/>
            <a:ext cx="800100" cy="8001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椭圆 23"/>
          <p:cNvSpPr/>
          <p:nvPr/>
        </p:nvSpPr>
        <p:spPr>
          <a:xfrm>
            <a:off x="1201738" y="5613400"/>
            <a:ext cx="439737" cy="4397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椭圆 24"/>
          <p:cNvSpPr/>
          <p:nvPr/>
        </p:nvSpPr>
        <p:spPr>
          <a:xfrm rot="11047877">
            <a:off x="739775" y="1965325"/>
            <a:ext cx="200025" cy="2016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38" name="图片 37"/>
          <p:cNvPicPr>
            <a:picLocks noChangeAspect="1"/>
          </p:cNvPicPr>
          <p:nvPr/>
        </p:nvPicPr>
        <p:blipFill>
          <a:blip r:embed="rId1" cstate="print"/>
          <a:srcRect l="17803" t="3522" r="19120" b="3522"/>
          <a:stretch>
            <a:fillRect/>
          </a:stretch>
        </p:blipFill>
        <p:spPr>
          <a:xfrm rot="3079683">
            <a:off x="3646670" y="3879728"/>
            <a:ext cx="2264764" cy="2264764"/>
          </a:xfrm>
          <a:custGeom>
            <a:avLst/>
            <a:gdLst>
              <a:gd name="connsiteX0" fmla="*/ 1238250 w 2476500"/>
              <a:gd name="connsiteY0" fmla="*/ 0 h 2476500"/>
              <a:gd name="connsiteX1" fmla="*/ 2476500 w 2476500"/>
              <a:gd name="connsiteY1" fmla="*/ 1238250 h 2476500"/>
              <a:gd name="connsiteX2" fmla="*/ 1238250 w 2476500"/>
              <a:gd name="connsiteY2" fmla="*/ 2476500 h 2476500"/>
              <a:gd name="connsiteX3" fmla="*/ 0 w 2476500"/>
              <a:gd name="connsiteY3" fmla="*/ 1238250 h 2476500"/>
              <a:gd name="connsiteX4" fmla="*/ 1238250 w 2476500"/>
              <a:gd name="connsiteY4" fmla="*/ 0 h 247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2476500">
                <a:moveTo>
                  <a:pt x="1238250" y="0"/>
                </a:moveTo>
                <a:cubicBezTo>
                  <a:pt x="1922117" y="0"/>
                  <a:pt x="2476500" y="554383"/>
                  <a:pt x="2476500" y="1238250"/>
                </a:cubicBezTo>
                <a:cubicBezTo>
                  <a:pt x="2476500" y="1922117"/>
                  <a:pt x="1922117" y="2476500"/>
                  <a:pt x="1238250" y="2476500"/>
                </a:cubicBezTo>
                <a:cubicBezTo>
                  <a:pt x="554383" y="2476500"/>
                  <a:pt x="0" y="1922117"/>
                  <a:pt x="0" y="1238250"/>
                </a:cubicBezTo>
                <a:cubicBezTo>
                  <a:pt x="0" y="554383"/>
                  <a:pt x="554383" y="0"/>
                  <a:pt x="1238250" y="0"/>
                </a:cubicBezTo>
                <a:close/>
              </a:path>
            </a:pathLst>
          </a:custGeom>
        </p:spPr>
      </p:pic>
      <p:sp>
        <p:nvSpPr>
          <p:cNvPr id="34" name="文本框 33"/>
          <p:cNvSpPr txBox="1"/>
          <p:nvPr/>
        </p:nvSpPr>
        <p:spPr bwMode="auto">
          <a:xfrm>
            <a:off x="401638" y="242888"/>
            <a:ext cx="32308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购买单数的阅读和分析</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2" name="图片 22" descr="C:\Users\zhanjing\Desktop\新建\3-39a.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6135370" y="3154680"/>
            <a:ext cx="5534660" cy="2237740"/>
          </a:xfrm>
          <a:prstGeom prst="rect">
            <a:avLst/>
          </a:prstGeom>
          <a:noFill/>
          <a:ln>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fltVal val="0"/>
                                          </p:val>
                                        </p:tav>
                                        <p:tav tm="100000">
                                          <p:val>
                                            <p:strVal val="#ppt_h"/>
                                          </p:val>
                                        </p:tav>
                                      </p:tavLst>
                                    </p:anim>
                                    <p:animEffect transition="in" filter="fade">
                                      <p:cBhvr>
                                        <p:cTn id="44" dur="500"/>
                                        <p:tgtEl>
                                          <p:spTgt spid="22"/>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25"/>
                                        </p:tgtEl>
                                        <p:attrNameLst>
                                          <p:attrName>style.visibility</p:attrName>
                                        </p:attrNameLst>
                                      </p:cBhvr>
                                      <p:to>
                                        <p:strVal val="visible"/>
                                      </p:to>
                                    </p:set>
                                    <p:anim calcmode="lin" valueType="num">
                                      <p:cBhvr>
                                        <p:cTn id="57" dur="500" fill="hold"/>
                                        <p:tgtEl>
                                          <p:spTgt spid="25"/>
                                        </p:tgtEl>
                                        <p:attrNameLst>
                                          <p:attrName>ppt_w</p:attrName>
                                        </p:attrNameLst>
                                      </p:cBhvr>
                                      <p:tavLst>
                                        <p:tav tm="0">
                                          <p:val>
                                            <p:fltVal val="0"/>
                                          </p:val>
                                        </p:tav>
                                        <p:tav tm="100000">
                                          <p:val>
                                            <p:strVal val="#ppt_w"/>
                                          </p:val>
                                        </p:tav>
                                      </p:tavLst>
                                    </p:anim>
                                    <p:anim calcmode="lin" valueType="num">
                                      <p:cBhvr>
                                        <p:cTn id="58" dur="500" fill="hold"/>
                                        <p:tgtEl>
                                          <p:spTgt spid="25"/>
                                        </p:tgtEl>
                                        <p:attrNameLst>
                                          <p:attrName>ppt_h</p:attrName>
                                        </p:attrNameLst>
                                      </p:cBhvr>
                                      <p:tavLst>
                                        <p:tav tm="0">
                                          <p:val>
                                            <p:fltVal val="0"/>
                                          </p:val>
                                        </p:tav>
                                        <p:tav tm="100000">
                                          <p:val>
                                            <p:strVal val="#ppt_h"/>
                                          </p:val>
                                        </p:tav>
                                      </p:tavLst>
                                    </p:anim>
                                    <p:animEffect transition="in" filter="fade">
                                      <p:cBhvr>
                                        <p:cTn id="59" dur="500"/>
                                        <p:tgtEl>
                                          <p:spTgt spid="25"/>
                                        </p:tgtEl>
                                      </p:cBhvr>
                                    </p:animEffect>
                                  </p:childTnLst>
                                </p:cTn>
                              </p:par>
                              <p:par>
                                <p:cTn id="60" presetID="53" presetClass="entr" presetSubtype="16" fill="hold" nodeType="with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p:cTn id="62" dur="500" fill="hold"/>
                                        <p:tgtEl>
                                          <p:spTgt spid="38"/>
                                        </p:tgtEl>
                                        <p:attrNameLst>
                                          <p:attrName>ppt_w</p:attrName>
                                        </p:attrNameLst>
                                      </p:cBhvr>
                                      <p:tavLst>
                                        <p:tav tm="0">
                                          <p:val>
                                            <p:fltVal val="0"/>
                                          </p:val>
                                        </p:tav>
                                        <p:tav tm="100000">
                                          <p:val>
                                            <p:strVal val="#ppt_w"/>
                                          </p:val>
                                        </p:tav>
                                      </p:tavLst>
                                    </p:anim>
                                    <p:anim calcmode="lin" valueType="num">
                                      <p:cBhvr>
                                        <p:cTn id="63" dur="500" fill="hold"/>
                                        <p:tgtEl>
                                          <p:spTgt spid="38"/>
                                        </p:tgtEl>
                                        <p:attrNameLst>
                                          <p:attrName>ppt_h</p:attrName>
                                        </p:attrNameLst>
                                      </p:cBhvr>
                                      <p:tavLst>
                                        <p:tav tm="0">
                                          <p:val>
                                            <p:fltVal val="0"/>
                                          </p:val>
                                        </p:tav>
                                        <p:tav tm="100000">
                                          <p:val>
                                            <p:strVal val="#ppt_h"/>
                                          </p:val>
                                        </p:tav>
                                      </p:tavLst>
                                    </p:anim>
                                    <p:animEffect transition="in" filter="fade">
                                      <p:cBhvr>
                                        <p:cTn id="64" dur="500"/>
                                        <p:tgtEl>
                                          <p:spTgt spid="38"/>
                                        </p:tgtEl>
                                      </p:cBhvr>
                                    </p:animEffect>
                                  </p:childTnLst>
                                </p:cTn>
                              </p:par>
                            </p:childTnLst>
                          </p:cTn>
                        </p:par>
                        <p:par>
                          <p:cTn id="65" fill="hold">
                            <p:stCondLst>
                              <p:cond delay="500"/>
                            </p:stCondLst>
                            <p:childTnLst>
                              <p:par>
                                <p:cTn id="66" presetID="22" presetClass="entr" presetSubtype="8" fill="hold"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left)">
                                      <p:cBhvr>
                                        <p:cTn id="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057CD96A-1A3D-4392-93F9-2E1336B7EE84}"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rgbClr val="EB75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0" name="组合 9"/>
          <p:cNvGrpSpPr/>
          <p:nvPr/>
        </p:nvGrpSpPr>
        <p:grpSpPr bwMode="auto">
          <a:xfrm>
            <a:off x="401638" y="990600"/>
            <a:ext cx="2952750" cy="2887663"/>
            <a:chOff x="725173" y="1142234"/>
            <a:chExt cx="4291910" cy="4198858"/>
          </a:xfrm>
        </p:grpSpPr>
        <p:sp>
          <p:nvSpPr>
            <p:cNvPr id="11" name="椭圆 10"/>
            <p:cNvSpPr/>
            <p:nvPr/>
          </p:nvSpPr>
          <p:spPr>
            <a:xfrm>
              <a:off x="875158" y="1142234"/>
              <a:ext cx="4141925" cy="414114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2" name="图片 11"/>
            <p:cNvPicPr>
              <a:picLocks noChangeAspect="1"/>
            </p:cNvPicPr>
            <p:nvPr/>
          </p:nvPicPr>
          <p:blipFill>
            <a:blip r:embed="rId1" cstate="print"/>
            <a:srcRect l="15987" t="309" r="20936" b="54406"/>
            <a:stretch>
              <a:fillRect/>
            </a:stretch>
          </p:blipFill>
          <p:spPr>
            <a:xfrm rot="2636422">
              <a:off x="725173" y="1862295"/>
              <a:ext cx="3478797" cy="3478797"/>
            </a:xfrm>
            <a:custGeom>
              <a:avLst/>
              <a:gdLst>
                <a:gd name="connsiteX0" fmla="*/ 1238250 w 2476500"/>
                <a:gd name="connsiteY0" fmla="*/ 0 h 2476500"/>
                <a:gd name="connsiteX1" fmla="*/ 2476500 w 2476500"/>
                <a:gd name="connsiteY1" fmla="*/ 1238250 h 2476500"/>
                <a:gd name="connsiteX2" fmla="*/ 1238250 w 2476500"/>
                <a:gd name="connsiteY2" fmla="*/ 2476500 h 2476500"/>
                <a:gd name="connsiteX3" fmla="*/ 0 w 2476500"/>
                <a:gd name="connsiteY3" fmla="*/ 1238250 h 2476500"/>
                <a:gd name="connsiteX4" fmla="*/ 1238250 w 2476500"/>
                <a:gd name="connsiteY4" fmla="*/ 0 h 247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2476500">
                  <a:moveTo>
                    <a:pt x="1238250" y="0"/>
                  </a:moveTo>
                  <a:cubicBezTo>
                    <a:pt x="1922117" y="0"/>
                    <a:pt x="2476500" y="554383"/>
                    <a:pt x="2476500" y="1238250"/>
                  </a:cubicBezTo>
                  <a:cubicBezTo>
                    <a:pt x="2476500" y="1922117"/>
                    <a:pt x="1922117" y="2476500"/>
                    <a:pt x="1238250" y="2476500"/>
                  </a:cubicBezTo>
                  <a:cubicBezTo>
                    <a:pt x="554383" y="2476500"/>
                    <a:pt x="0" y="1922117"/>
                    <a:pt x="0" y="1238250"/>
                  </a:cubicBezTo>
                  <a:cubicBezTo>
                    <a:pt x="0" y="554383"/>
                    <a:pt x="554383" y="0"/>
                    <a:pt x="1238250" y="0"/>
                  </a:cubicBezTo>
                  <a:close/>
                </a:path>
              </a:pathLst>
            </a:custGeom>
          </p:spPr>
        </p:pic>
      </p:grpSp>
      <p:sp>
        <p:nvSpPr>
          <p:cNvPr id="24" name="椭圆 23"/>
          <p:cNvSpPr/>
          <p:nvPr/>
        </p:nvSpPr>
        <p:spPr>
          <a:xfrm rot="21388349">
            <a:off x="341313" y="3336925"/>
            <a:ext cx="368300" cy="3683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椭圆 27"/>
          <p:cNvSpPr/>
          <p:nvPr/>
        </p:nvSpPr>
        <p:spPr>
          <a:xfrm rot="10836226" flipV="1">
            <a:off x="485775" y="3205163"/>
            <a:ext cx="117475" cy="1174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椭圆 28"/>
          <p:cNvSpPr/>
          <p:nvPr/>
        </p:nvSpPr>
        <p:spPr>
          <a:xfrm rot="21388349">
            <a:off x="3071813" y="1184275"/>
            <a:ext cx="366712" cy="3683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rot="21388349">
            <a:off x="3281363" y="3117850"/>
            <a:ext cx="295275" cy="295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椭圆 30"/>
          <p:cNvSpPr/>
          <p:nvPr/>
        </p:nvSpPr>
        <p:spPr>
          <a:xfrm rot="21388349">
            <a:off x="3387725" y="2916238"/>
            <a:ext cx="133350" cy="133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椭圆 36"/>
          <p:cNvSpPr/>
          <p:nvPr/>
        </p:nvSpPr>
        <p:spPr>
          <a:xfrm rot="21388349">
            <a:off x="265113" y="3014663"/>
            <a:ext cx="215900" cy="2159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矩形 41"/>
          <p:cNvSpPr/>
          <p:nvPr/>
        </p:nvSpPr>
        <p:spPr>
          <a:xfrm>
            <a:off x="3632835" y="860425"/>
            <a:ext cx="7838440" cy="3322955"/>
          </a:xfrm>
          <a:prstGeom prst="rect">
            <a:avLst/>
          </a:prstGeom>
        </p:spPr>
        <p:txBody>
          <a:bodyPr wrap="square">
            <a:spAutoFit/>
          </a:bodyPr>
          <a:lstStyle/>
          <a:p>
            <a:pPr algn="l"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我们从图</a:t>
            </a:r>
            <a:r>
              <a:rPr lang="zh-CN" altLang="en-US" sz="1400" dirty="0">
                <a:solidFill>
                  <a:schemeClr val="tx1">
                    <a:lumMod val="50000"/>
                    <a:lumOff val="50000"/>
                  </a:schemeClr>
                </a:solidFill>
                <a:latin typeface="微软雅黑 Light" panose="020B0502040204020203" pitchFamily="34" charset="-122"/>
                <a:ea typeface="微软雅黑 Light" panose="020B0502040204020203" pitchFamily="34" charset="-122"/>
              </a:rPr>
              <a:t>中</a:t>
            </a: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客户平均订单价来看</a:t>
            </a:r>
            <a:r>
              <a:rPr lang="zh-CN" altLang="en-US" sz="1400" dirty="0">
                <a:solidFill>
                  <a:schemeClr val="tx1">
                    <a:lumMod val="50000"/>
                    <a:lumOff val="50000"/>
                  </a:schemeClr>
                </a:solidFill>
                <a:latin typeface="微软雅黑 Light" panose="020B0502040204020203" pitchFamily="34" charset="-122"/>
                <a:ea typeface="微软雅黑 Light" panose="020B0502040204020203" pitchFamily="34" charset="-122"/>
              </a:rPr>
              <a:t>：</a:t>
            </a:r>
            <a:endParaRPr lang="zh-CN" altLang="en-US"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marL="342900" indent="-342900" algn="l" eaLnBrk="1" fontAlgn="auto" hangingPunct="1">
              <a:lnSpc>
                <a:spcPct val="150000"/>
              </a:lnSpc>
              <a:spcBef>
                <a:spcPts val="0"/>
              </a:spcBef>
              <a:spcAft>
                <a:spcPts val="0"/>
              </a:spcAft>
              <a:buFont typeface="+mj-ea"/>
              <a:buAutoNum type="circleNumDbPlain"/>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购买 3 次的客户平均客单价最高。</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marL="0" indent="0" algn="l" eaLnBrk="1" fontAlgn="auto" hangingPunct="1">
              <a:lnSpc>
                <a:spcPct val="150000"/>
              </a:lnSpc>
              <a:spcBef>
                <a:spcPts val="0"/>
              </a:spcBef>
              <a:spcAft>
                <a:spcPts val="0"/>
              </a:spcAft>
              <a:buFont typeface="+mj-ea"/>
              <a:buNone/>
              <a:defRPr/>
            </a:pPr>
            <a:r>
              <a:rPr lang="en-US" altLang="zh-CN" sz="1400" b="1" dirty="0">
                <a:solidFill>
                  <a:srgbClr val="EB7513"/>
                </a:solidFill>
                <a:latin typeface="微软雅黑 Light" panose="020B0502040204020203" pitchFamily="34" charset="-122"/>
                <a:ea typeface="微软雅黑 Light" panose="020B0502040204020203" pitchFamily="34" charset="-122"/>
              </a:rPr>
              <a:t>说明企业的销售主体是购买一次的客户，这部分客户总数最多，购买总金额最大</a:t>
            </a:r>
            <a:endParaRPr lang="en-US" altLang="zh-CN" sz="1400" b="1" dirty="0">
              <a:solidFill>
                <a:srgbClr val="EB7513"/>
              </a:solidFill>
              <a:latin typeface="微软雅黑 Light" panose="020B0502040204020203" pitchFamily="34" charset="-122"/>
              <a:ea typeface="微软雅黑 Light" panose="020B0502040204020203" pitchFamily="34" charset="-122"/>
            </a:endParaRPr>
          </a:p>
          <a:p>
            <a:pPr marL="342900" indent="-342900" algn="l" eaLnBrk="1" fontAlgn="auto" hangingPunct="1">
              <a:lnSpc>
                <a:spcPct val="150000"/>
              </a:lnSpc>
              <a:spcBef>
                <a:spcPts val="0"/>
              </a:spcBef>
              <a:spcAft>
                <a:spcPts val="0"/>
              </a:spcAft>
              <a:buFont typeface="+mj-ea"/>
              <a:buAutoNum type="circleNumDbPlain" startAt="2"/>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但这部分客户的订单单价却不是最高的</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marL="342900" indent="-342900" algn="l" eaLnBrk="1" fontAlgn="auto" hangingPunct="1">
              <a:lnSpc>
                <a:spcPct val="150000"/>
              </a:lnSpc>
              <a:spcBef>
                <a:spcPts val="0"/>
              </a:spcBef>
              <a:spcAft>
                <a:spcPts val="0"/>
              </a:spcAft>
              <a:buFont typeface="+mj-ea"/>
              <a:buNone/>
              <a:defRPr/>
            </a:pPr>
            <a:r>
              <a:rPr lang="en-US" altLang="zh-CN" sz="1400" b="1" dirty="0">
                <a:solidFill>
                  <a:srgbClr val="EB7513"/>
                </a:solidFill>
                <a:latin typeface="微软雅黑 Light" panose="020B0502040204020203" pitchFamily="34" charset="-122"/>
                <a:ea typeface="微软雅黑 Light" panose="020B0502040204020203" pitchFamily="34" charset="-122"/>
              </a:rPr>
              <a:t>说明这部分客户购买的商品价格低或者单个客户购买的商品少</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marL="342900" indent="-342900" algn="l" eaLnBrk="1" fontAlgn="auto" hangingPunct="1">
              <a:lnSpc>
                <a:spcPct val="150000"/>
              </a:lnSpc>
              <a:spcBef>
                <a:spcPts val="0"/>
              </a:spcBef>
              <a:spcAft>
                <a:spcPts val="0"/>
              </a:spcAft>
              <a:buFont typeface="+mj-ea"/>
              <a:buAutoNum type="circleNumDbPlain" startAt="3"/>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而购买三次的客户相反，购买三次的客户购买人数少，购买总金额低，但是订单单价高</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marL="342900" indent="-342900" algn="l" eaLnBrk="1" fontAlgn="auto" hangingPunct="1">
              <a:lnSpc>
                <a:spcPct val="150000"/>
              </a:lnSpc>
              <a:spcBef>
                <a:spcPts val="0"/>
              </a:spcBef>
              <a:spcAft>
                <a:spcPts val="0"/>
              </a:spcAft>
              <a:buFont typeface="+mj-ea"/>
              <a:buNone/>
              <a:defRPr/>
            </a:pPr>
            <a:r>
              <a:rPr lang="en-US" altLang="zh-CN" sz="1400" b="1" dirty="0">
                <a:solidFill>
                  <a:srgbClr val="EB7513"/>
                </a:solidFill>
                <a:latin typeface="微软雅黑 Light" panose="020B0502040204020203" pitchFamily="34" charset="-122"/>
                <a:ea typeface="微软雅黑 Light" panose="020B0502040204020203" pitchFamily="34" charset="-122"/>
              </a:rPr>
              <a:t>说明购买三次的客户购买的商品价格高或者订单总金额高</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l"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管理者可以通过客户下单数据，调整其营销策略，比如说提升对订单单价高的这部分客户的服务，增加这部分客户的人数；加大对新客户的服务和商品推广力度，促使这部分客户多购买或者购买单价高的商品。</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47" name="文本框 46"/>
          <p:cNvSpPr txBox="1"/>
          <p:nvPr/>
        </p:nvSpPr>
        <p:spPr bwMode="auto">
          <a:xfrm>
            <a:off x="401638" y="242888"/>
            <a:ext cx="32308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购买单数的阅读和分析</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191" name="图片 19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4514215" y="4055745"/>
            <a:ext cx="6075680" cy="2357755"/>
          </a:xfrm>
          <a:prstGeom prst="rect">
            <a:avLst/>
          </a:prstGeom>
          <a:noFill/>
          <a:ln>
            <a:noFill/>
          </a:ln>
        </p:spPr>
      </p:pic>
      <p:pic>
        <p:nvPicPr>
          <p:cNvPr id="2" name="图片 1" descr="timg"/>
          <p:cNvPicPr>
            <a:picLocks noChangeAspect="1"/>
          </p:cNvPicPr>
          <p:nvPr/>
        </p:nvPicPr>
        <p:blipFill>
          <a:blip r:embed="rId3"/>
          <a:srcRect l="-546" t="-1143" r="595" b="3429"/>
          <a:stretch>
            <a:fillRect/>
          </a:stretch>
        </p:blipFill>
        <p:spPr>
          <a:xfrm>
            <a:off x="690245" y="1095375"/>
            <a:ext cx="2559050" cy="2606040"/>
          </a:xfrm>
          <a:prstGeom prst="ellipse">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animEffect transition="in" filter="fade">
                                      <p:cBhvr>
                                        <p:cTn id="20" dur="500"/>
                                        <p:tgtEl>
                                          <p:spTgt spid="37"/>
                                        </p:tgtEl>
                                      </p:cBhvr>
                                    </p:animEffect>
                                  </p:childTnLst>
                                </p:cTn>
                              </p:par>
                              <p:par>
                                <p:cTn id="21" presetID="53" presetClass="entr" presetSubtype="16"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par>
                                <p:cTn id="26" presetID="53" presetClass="entr" presetSubtype="16"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fltVal val="0"/>
                                          </p:val>
                                        </p:tav>
                                        <p:tav tm="100000">
                                          <p:val>
                                            <p:strVal val="#ppt_w"/>
                                          </p:val>
                                        </p:tav>
                                      </p:tavLst>
                                    </p:anim>
                                    <p:anim calcmode="lin" valueType="num">
                                      <p:cBhvr>
                                        <p:cTn id="34" dur="500" fill="hold"/>
                                        <p:tgtEl>
                                          <p:spTgt spid="29"/>
                                        </p:tgtEl>
                                        <p:attrNameLst>
                                          <p:attrName>ppt_h</p:attrName>
                                        </p:attrNameLst>
                                      </p:cBhvr>
                                      <p:tavLst>
                                        <p:tav tm="0">
                                          <p:val>
                                            <p:fltVal val="0"/>
                                          </p:val>
                                        </p:tav>
                                        <p:tav tm="100000">
                                          <p:val>
                                            <p:strVal val="#ppt_h"/>
                                          </p:val>
                                        </p:tav>
                                      </p:tavLst>
                                    </p:anim>
                                    <p:animEffect transition="in" filter="fade">
                                      <p:cBhvr>
                                        <p:cTn id="35" dur="500"/>
                                        <p:tgtEl>
                                          <p:spTgt spid="2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
                                          </p:val>
                                        </p:tav>
                                        <p:tav tm="100000">
                                          <p:val>
                                            <p:strVal val="#ppt_w"/>
                                          </p:val>
                                        </p:tav>
                                      </p:tavLst>
                                    </p:anim>
                                    <p:anim calcmode="lin" valueType="num">
                                      <p:cBhvr>
                                        <p:cTn id="39" dur="500" fill="hold"/>
                                        <p:tgtEl>
                                          <p:spTgt spid="30"/>
                                        </p:tgtEl>
                                        <p:attrNameLst>
                                          <p:attrName>ppt_h</p:attrName>
                                        </p:attrNameLst>
                                      </p:cBhvr>
                                      <p:tavLst>
                                        <p:tav tm="0">
                                          <p:val>
                                            <p:fltVal val="0"/>
                                          </p:val>
                                        </p:tav>
                                        <p:tav tm="100000">
                                          <p:val>
                                            <p:strVal val="#ppt_h"/>
                                          </p:val>
                                        </p:tav>
                                      </p:tavLst>
                                    </p:anim>
                                    <p:animEffect transition="in" filter="fade">
                                      <p:cBhvr>
                                        <p:cTn id="40" dur="500"/>
                                        <p:tgtEl>
                                          <p:spTgt spid="30"/>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8" grpId="0" bldLvl="0" animBg="1"/>
      <p:bldP spid="29" grpId="0" bldLvl="0" animBg="1"/>
      <p:bldP spid="30" grpId="0" bldLvl="0" animBg="1"/>
      <p:bldP spid="31" grpId="0" bldLvl="0" animBg="1"/>
      <p:bldP spid="37"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1395413" y="2039711"/>
            <a:ext cx="2665185" cy="2346779"/>
            <a:chOff x="1394854" y="2039505"/>
            <a:chExt cx="2666166" cy="2347189"/>
          </a:xfrm>
        </p:grpSpPr>
        <p:sp>
          <p:nvSpPr>
            <p:cNvPr id="2" name="任意多边形 1"/>
            <p:cNvSpPr/>
            <p:nvPr/>
          </p:nvSpPr>
          <p:spPr>
            <a:xfrm rot="13500000" flipH="1">
              <a:off x="1714058"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476" name="文本框 5"/>
            <p:cNvSpPr txBox="1">
              <a:spLocks noChangeArrowheads="1"/>
            </p:cNvSpPr>
            <p:nvPr/>
          </p:nvSpPr>
          <p:spPr bwMode="auto">
            <a:xfrm>
              <a:off x="1959301" y="2186816"/>
              <a:ext cx="1942545" cy="2015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2500">
                  <a:solidFill>
                    <a:schemeClr val="bg1"/>
                  </a:solidFill>
                  <a:latin typeface="Century Gothic" panose="020B0502020202020204" pitchFamily="34" charset="0"/>
                </a:rPr>
                <a:t>0</a:t>
              </a:r>
              <a:r>
                <a:rPr lang="en-US" sz="12500">
                  <a:solidFill>
                    <a:schemeClr val="bg1"/>
                  </a:solidFill>
                  <a:latin typeface="Century Gothic" panose="020B0502020202020204" pitchFamily="34" charset="0"/>
                </a:rPr>
                <a:t>7</a:t>
              </a:r>
              <a:endParaRPr lang="en-US" sz="12500">
                <a:solidFill>
                  <a:schemeClr val="bg1"/>
                </a:solidFill>
                <a:latin typeface="Century Gothic" panose="020B0502020202020204" pitchFamily="34" charset="0"/>
              </a:endParaRPr>
            </a:p>
          </p:txBody>
        </p:sp>
        <p:pic>
          <p:nvPicPr>
            <p:cNvPr id="7" name="图片 6"/>
            <p:cNvPicPr>
              <a:picLocks noChangeAspect="1"/>
            </p:cNvPicPr>
            <p:nvPr/>
          </p:nvPicPr>
          <p:blipFill>
            <a:blip r:embed="rId1" cstate="print"/>
            <a:srcRect l="43447" t="18711" r="10242" b="14206"/>
            <a:stretch>
              <a:fillRect/>
            </a:stretch>
          </p:blipFill>
          <p:spPr>
            <a:xfrm>
              <a:off x="1394854" y="2289337"/>
              <a:ext cx="2036614" cy="2036614"/>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6" name="组合 15"/>
          <p:cNvGrpSpPr/>
          <p:nvPr/>
        </p:nvGrpSpPr>
        <p:grpSpPr bwMode="auto">
          <a:xfrm>
            <a:off x="4135438" y="2768283"/>
            <a:ext cx="6951981" cy="1728788"/>
            <a:chOff x="277329" y="1418629"/>
            <a:chExt cx="5568066" cy="1728862"/>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7329" y="1418629"/>
              <a:ext cx="5568066" cy="706785"/>
            </a:xfrm>
            <a:prstGeom prst="rect">
              <a:avLst/>
            </a:prstGeom>
            <a:noFill/>
          </p:spPr>
          <p:txBody>
            <a:bodyPr wrap="square">
              <a:spAutoFit/>
            </a:bodyPr>
            <a:lstStyle/>
            <a:p>
              <a:pPr eaLnBrk="1" fontAlgn="auto" hangingPunct="1">
                <a:spcBef>
                  <a:spcPts val="0"/>
                </a:spcBef>
                <a:spcAft>
                  <a:spcPts val="0"/>
                </a:spcAft>
                <a:defRPr/>
              </a:pPr>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rPr>
                <a:t>营销效果的评估</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77329" y="2317510"/>
              <a:ext cx="5427948" cy="829981"/>
            </a:xfrm>
            <a:prstGeom prst="rect">
              <a:avLst/>
            </a:prstGeom>
            <a:noFill/>
          </p:spPr>
          <p:txBody>
            <a:bodyPr>
              <a:spAutoFit/>
            </a:bodyPr>
            <a:lstStyle/>
            <a:p>
              <a:pPr eaLnBrk="1" fontAlgn="auto" hangingPunct="1">
                <a:lnSpc>
                  <a:spcPct val="150000"/>
                </a:lnSpc>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rPr>
                <a:t>网络营销与线下营销相比最大的优势之一就是网络营销的投入产出都可以相对精确统计和测量，而大部分线下营销方式很难准确评测营销效果。</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sp>
        <p:nvSpPr>
          <p:cNvPr id="26" name="椭圆 25"/>
          <p:cNvSpPr/>
          <p:nvPr/>
        </p:nvSpPr>
        <p:spPr>
          <a:xfrm>
            <a:off x="1865313" y="4125913"/>
            <a:ext cx="147637" cy="1492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3717925" y="4362450"/>
            <a:ext cx="242888" cy="2428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a:off x="4065588" y="4079875"/>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11047877">
            <a:off x="2328863" y="4422775"/>
            <a:ext cx="169862" cy="1698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a:off x="1319213" y="2378075"/>
            <a:ext cx="344487" cy="3444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0800000">
            <a:off x="1358900" y="3316288"/>
            <a:ext cx="528638" cy="5270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1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childTnLst>
                                </p:cTn>
                              </p:par>
                              <p:par>
                                <p:cTn id="45" presetID="22" presetClass="entr" presetSubtype="8" fill="hold"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6" grpId="0" bldLvl="0" animBg="1"/>
      <p:bldP spid="30" grpId="0" bldLvl="0" animBg="1"/>
      <p:bldP spid="32" grpId="0" bldLvl="0" animBg="1"/>
      <p:bldP spid="36" grpId="0" bldLvl="0" animBg="1"/>
      <p:bldP spid="41" grpId="0" bldLvl="0" animBg="1"/>
      <p:bldP spid="43" grpId="0" bldLvl="0" animBg="1"/>
      <p:bldP spid="15" grpId="0" bldLvl="0" animBg="1"/>
      <p:bldP spid="48" grpId="0" bldLvl="0" animBg="1"/>
      <p:bldP spid="49" grpId="0" bldLvl="0" animBg="1"/>
      <p:bldP spid="50"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1E68D567-562E-4BD5-BD0C-F48F2ECD24FA}"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rgbClr val="CAC4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p:cNvSpPr/>
          <p:nvPr/>
        </p:nvSpPr>
        <p:spPr>
          <a:xfrm>
            <a:off x="1842135" y="2302193"/>
            <a:ext cx="3390900" cy="337185"/>
          </a:xfrm>
          <a:prstGeom prst="rect">
            <a:avLst/>
          </a:prstGeom>
        </p:spPr>
        <p:txBody>
          <a:bodyPr wrap="square">
            <a:spAutoFit/>
          </a:bodyPr>
          <a:lstStyle/>
          <a:p>
            <a:pPr lvl="0" algn="l" eaLnBrk="1" fontAlgn="auto" hangingPunct="1">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rPr>
              <a:t>点击“营销活动- -营销活动评估”</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endParaRPr>
          </a:p>
        </p:txBody>
      </p:sp>
      <p:sp>
        <p:nvSpPr>
          <p:cNvPr id="12" name="矩形 11"/>
          <p:cNvSpPr/>
          <p:nvPr/>
        </p:nvSpPr>
        <p:spPr>
          <a:xfrm>
            <a:off x="3248025" y="3512503"/>
            <a:ext cx="3390900" cy="829945"/>
          </a:xfrm>
          <a:prstGeom prst="rect">
            <a:avLst/>
          </a:prstGeom>
        </p:spPr>
        <p:txBody>
          <a:bodyPr wrap="square">
            <a:spAutoFit/>
          </a:bodyPr>
          <a:lstStyle/>
          <a:p>
            <a:pPr lvl="0" algn="l" eaLnBrk="1" fontAlgn="auto" hangingPunct="1">
              <a:lnSpc>
                <a:spcPct val="150000"/>
              </a:lnSpc>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rPr>
              <a:t>在营销评估列表中可以看到所有设置的营销活动。</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endParaRPr>
          </a:p>
        </p:txBody>
      </p:sp>
      <p:sp>
        <p:nvSpPr>
          <p:cNvPr id="9" name="文本框 8"/>
          <p:cNvSpPr txBox="1">
            <a:spLocks noChangeArrowheads="1"/>
          </p:cNvSpPr>
          <p:nvPr/>
        </p:nvSpPr>
        <p:spPr bwMode="auto">
          <a:xfrm>
            <a:off x="736918" y="3077845"/>
            <a:ext cx="987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zh-CN" altLang="en-US" sz="1800" b="1">
                <a:solidFill>
                  <a:schemeClr val="accent1"/>
                </a:solidFill>
              </a:rPr>
              <a:t>步骤一</a:t>
            </a:r>
            <a:endParaRPr lang="zh-CN" altLang="en-US" sz="1800" b="1">
              <a:solidFill>
                <a:schemeClr val="accent1"/>
              </a:solidFill>
            </a:endParaRPr>
          </a:p>
        </p:txBody>
      </p:sp>
      <p:sp>
        <p:nvSpPr>
          <p:cNvPr id="7" name="椭圆 6"/>
          <p:cNvSpPr/>
          <p:nvPr/>
        </p:nvSpPr>
        <p:spPr>
          <a:xfrm>
            <a:off x="736918" y="2058670"/>
            <a:ext cx="987425" cy="9874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298" name="Freeform 71"/>
          <p:cNvSpPr>
            <a:spLocks noEditPoints="1"/>
          </p:cNvSpPr>
          <p:nvPr/>
        </p:nvSpPr>
        <p:spPr bwMode="auto">
          <a:xfrm>
            <a:off x="1000443" y="2298383"/>
            <a:ext cx="460375" cy="508000"/>
          </a:xfrm>
          <a:custGeom>
            <a:avLst/>
            <a:gdLst>
              <a:gd name="T0" fmla="*/ 1768584970 w 110"/>
              <a:gd name="T1" fmla="*/ 329325574 h 122"/>
              <a:gd name="T2" fmla="*/ 752964239 w 110"/>
              <a:gd name="T3" fmla="*/ 329325574 h 122"/>
              <a:gd name="T4" fmla="*/ 1155708659 w 110"/>
              <a:gd name="T5" fmla="*/ 34664754 h 122"/>
              <a:gd name="T6" fmla="*/ 1348329559 w 110"/>
              <a:gd name="T7" fmla="*/ 34664754 h 122"/>
              <a:gd name="T8" fmla="*/ 1768584970 w 110"/>
              <a:gd name="T9" fmla="*/ 329325574 h 122"/>
              <a:gd name="T10" fmla="*/ 1786095961 w 110"/>
              <a:gd name="T11" fmla="*/ 450654295 h 122"/>
              <a:gd name="T12" fmla="*/ 735453248 w 110"/>
              <a:gd name="T13" fmla="*/ 450654295 h 122"/>
              <a:gd name="T14" fmla="*/ 595365320 w 110"/>
              <a:gd name="T15" fmla="*/ 1109305443 h 122"/>
              <a:gd name="T16" fmla="*/ 1190730641 w 110"/>
              <a:gd name="T17" fmla="*/ 2114612459 h 122"/>
              <a:gd name="T18" fmla="*/ 1208241632 w 110"/>
              <a:gd name="T19" fmla="*/ 2114612459 h 122"/>
              <a:gd name="T20" fmla="*/ 1208241632 w 110"/>
              <a:gd name="T21" fmla="*/ 1369297344 h 122"/>
              <a:gd name="T22" fmla="*/ 1085668881 w 110"/>
              <a:gd name="T23" fmla="*/ 1213303869 h 122"/>
              <a:gd name="T24" fmla="*/ 1260774605 w 110"/>
              <a:gd name="T25" fmla="*/ 1039971770 h 122"/>
              <a:gd name="T26" fmla="*/ 1435884514 w 110"/>
              <a:gd name="T27" fmla="*/ 1213303869 h 122"/>
              <a:gd name="T28" fmla="*/ 1313307577 w 110"/>
              <a:gd name="T29" fmla="*/ 1369297344 h 122"/>
              <a:gd name="T30" fmla="*/ 1313307577 w 110"/>
              <a:gd name="T31" fmla="*/ 2114612459 h 122"/>
              <a:gd name="T32" fmla="*/ 1330818568 w 110"/>
              <a:gd name="T33" fmla="*/ 2114612459 h 122"/>
              <a:gd name="T34" fmla="*/ 1926183889 w 110"/>
              <a:gd name="T35" fmla="*/ 1109305443 h 122"/>
              <a:gd name="T36" fmla="*/ 1786095961 w 110"/>
              <a:gd name="T37" fmla="*/ 450654295 h 122"/>
              <a:gd name="T38" fmla="*/ 998113926 w 110"/>
              <a:gd name="T39" fmla="*/ 2010614033 h 122"/>
              <a:gd name="T40" fmla="*/ 17510991 w 110"/>
              <a:gd name="T41" fmla="*/ 2010614033 h 122"/>
              <a:gd name="T42" fmla="*/ 0 w 110"/>
              <a:gd name="T43" fmla="*/ 2062613246 h 122"/>
              <a:gd name="T44" fmla="*/ 17510991 w 110"/>
              <a:gd name="T45" fmla="*/ 2114612459 h 122"/>
              <a:gd name="T46" fmla="*/ 998113926 w 110"/>
              <a:gd name="T47" fmla="*/ 2114612459 h 122"/>
              <a:gd name="T48" fmla="*/ 1033135908 w 110"/>
              <a:gd name="T49" fmla="*/ 2062613246 h 122"/>
              <a:gd name="T50" fmla="*/ 998113926 w 110"/>
              <a:gd name="T51" fmla="*/ 2010614033 h 12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0" h="122">
                <a:moveTo>
                  <a:pt x="101" y="19"/>
                </a:moveTo>
                <a:cubicBezTo>
                  <a:pt x="43" y="19"/>
                  <a:pt x="43" y="19"/>
                  <a:pt x="43" y="19"/>
                </a:cubicBezTo>
                <a:cubicBezTo>
                  <a:pt x="43" y="0"/>
                  <a:pt x="44" y="2"/>
                  <a:pt x="66" y="2"/>
                </a:cubicBezTo>
                <a:cubicBezTo>
                  <a:pt x="77" y="2"/>
                  <a:pt x="77" y="2"/>
                  <a:pt x="77" y="2"/>
                </a:cubicBezTo>
                <a:cubicBezTo>
                  <a:pt x="100" y="2"/>
                  <a:pt x="101" y="0"/>
                  <a:pt x="101" y="19"/>
                </a:cubicBezTo>
                <a:close/>
                <a:moveTo>
                  <a:pt x="102" y="26"/>
                </a:moveTo>
                <a:cubicBezTo>
                  <a:pt x="42" y="26"/>
                  <a:pt x="42" y="26"/>
                  <a:pt x="42" y="26"/>
                </a:cubicBezTo>
                <a:cubicBezTo>
                  <a:pt x="34" y="64"/>
                  <a:pt x="34" y="64"/>
                  <a:pt x="34" y="64"/>
                </a:cubicBezTo>
                <a:cubicBezTo>
                  <a:pt x="64" y="64"/>
                  <a:pt x="58" y="122"/>
                  <a:pt x="68" y="122"/>
                </a:cubicBezTo>
                <a:cubicBezTo>
                  <a:pt x="68" y="122"/>
                  <a:pt x="69" y="122"/>
                  <a:pt x="69" y="122"/>
                </a:cubicBezTo>
                <a:cubicBezTo>
                  <a:pt x="69" y="79"/>
                  <a:pt x="69" y="79"/>
                  <a:pt x="69" y="79"/>
                </a:cubicBezTo>
                <a:cubicBezTo>
                  <a:pt x="65" y="78"/>
                  <a:pt x="62" y="74"/>
                  <a:pt x="62" y="70"/>
                </a:cubicBezTo>
                <a:cubicBezTo>
                  <a:pt x="62" y="65"/>
                  <a:pt x="67" y="60"/>
                  <a:pt x="72" y="60"/>
                </a:cubicBezTo>
                <a:cubicBezTo>
                  <a:pt x="77" y="60"/>
                  <a:pt x="82" y="65"/>
                  <a:pt x="82" y="70"/>
                </a:cubicBezTo>
                <a:cubicBezTo>
                  <a:pt x="82" y="74"/>
                  <a:pt x="79" y="78"/>
                  <a:pt x="75" y="79"/>
                </a:cubicBezTo>
                <a:cubicBezTo>
                  <a:pt x="75" y="122"/>
                  <a:pt x="75" y="122"/>
                  <a:pt x="75" y="122"/>
                </a:cubicBezTo>
                <a:cubicBezTo>
                  <a:pt x="75" y="122"/>
                  <a:pt x="76" y="122"/>
                  <a:pt x="76" y="122"/>
                </a:cubicBezTo>
                <a:cubicBezTo>
                  <a:pt x="85" y="122"/>
                  <a:pt x="79" y="64"/>
                  <a:pt x="110" y="64"/>
                </a:cubicBezTo>
                <a:lnTo>
                  <a:pt x="102" y="26"/>
                </a:lnTo>
                <a:close/>
                <a:moveTo>
                  <a:pt x="57" y="116"/>
                </a:moveTo>
                <a:cubicBezTo>
                  <a:pt x="1" y="116"/>
                  <a:pt x="1" y="116"/>
                  <a:pt x="1" y="116"/>
                </a:cubicBezTo>
                <a:cubicBezTo>
                  <a:pt x="0" y="116"/>
                  <a:pt x="0" y="117"/>
                  <a:pt x="0" y="119"/>
                </a:cubicBezTo>
                <a:cubicBezTo>
                  <a:pt x="0" y="121"/>
                  <a:pt x="0" y="122"/>
                  <a:pt x="1" y="122"/>
                </a:cubicBezTo>
                <a:cubicBezTo>
                  <a:pt x="57" y="122"/>
                  <a:pt x="57" y="122"/>
                  <a:pt x="57" y="122"/>
                </a:cubicBezTo>
                <a:cubicBezTo>
                  <a:pt x="58" y="122"/>
                  <a:pt x="59" y="121"/>
                  <a:pt x="59" y="119"/>
                </a:cubicBezTo>
                <a:cubicBezTo>
                  <a:pt x="59" y="117"/>
                  <a:pt x="58" y="116"/>
                  <a:pt x="57" y="11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文本框 25"/>
          <p:cNvSpPr txBox="1"/>
          <p:nvPr/>
        </p:nvSpPr>
        <p:spPr>
          <a:xfrm>
            <a:off x="2173288" y="4404678"/>
            <a:ext cx="987425" cy="368300"/>
          </a:xfrm>
          <a:prstGeom prst="rect">
            <a:avLst/>
          </a:prstGeom>
          <a:noFill/>
        </p:spPr>
        <p:txBody>
          <a:bodyPr>
            <a:spAutoFit/>
          </a:bodyPr>
          <a:lstStyle/>
          <a:p>
            <a:pPr algn="ctr" eaLnBrk="1" fontAlgn="auto" hangingPunct="1">
              <a:spcBef>
                <a:spcPts val="0"/>
              </a:spcBef>
              <a:spcAft>
                <a:spcPts val="0"/>
              </a:spcAft>
              <a:defRPr/>
            </a:pPr>
            <a:r>
              <a:rPr lang="zh-CN" altLang="en-US" b="1" dirty="0">
                <a:solidFill>
                  <a:schemeClr val="accent3"/>
                </a:solidFill>
                <a:latin typeface="微软雅黑 Light" panose="020B0502040204020203" pitchFamily="34" charset="-122"/>
                <a:ea typeface="微软雅黑 Light" panose="020B0502040204020203" pitchFamily="34" charset="-122"/>
              </a:rPr>
              <a:t>步骤二</a:t>
            </a:r>
            <a:endParaRPr lang="zh-CN" altLang="en-US" b="1" dirty="0">
              <a:solidFill>
                <a:schemeClr val="accent3"/>
              </a:solidFill>
              <a:latin typeface="微软雅黑 Light" panose="020B0502040204020203" pitchFamily="34" charset="-122"/>
              <a:ea typeface="微软雅黑 Light" panose="020B0502040204020203" pitchFamily="34" charset="-122"/>
            </a:endParaRPr>
          </a:p>
        </p:txBody>
      </p:sp>
      <p:grpSp>
        <p:nvGrpSpPr>
          <p:cNvPr id="29" name="组合 28"/>
          <p:cNvGrpSpPr/>
          <p:nvPr/>
        </p:nvGrpSpPr>
        <p:grpSpPr bwMode="auto">
          <a:xfrm>
            <a:off x="2190750" y="3445828"/>
            <a:ext cx="985838" cy="987425"/>
            <a:chOff x="6790926" y="2936017"/>
            <a:chExt cx="986614" cy="986614"/>
          </a:xfrm>
        </p:grpSpPr>
        <p:sp>
          <p:nvSpPr>
            <p:cNvPr id="24" name="椭圆 23"/>
            <p:cNvSpPr/>
            <p:nvPr/>
          </p:nvSpPr>
          <p:spPr>
            <a:xfrm>
              <a:off x="6790926" y="2936017"/>
              <a:ext cx="986614" cy="9866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316" name="Freeform 67"/>
            <p:cNvSpPr>
              <a:spLocks noEditPoints="1"/>
            </p:cNvSpPr>
            <p:nvPr/>
          </p:nvSpPr>
          <p:spPr bwMode="auto">
            <a:xfrm>
              <a:off x="7029428" y="3174520"/>
              <a:ext cx="509610" cy="509608"/>
            </a:xfrm>
            <a:custGeom>
              <a:avLst/>
              <a:gdLst>
                <a:gd name="T0" fmla="*/ 2111259927 w 122"/>
                <a:gd name="T1" fmla="*/ 1919313219 h 122"/>
                <a:gd name="T2" fmla="*/ 1587806915 w 122"/>
                <a:gd name="T3" fmla="*/ 1378414452 h 122"/>
                <a:gd name="T4" fmla="*/ 1535463284 w 122"/>
                <a:gd name="T5" fmla="*/ 1378414452 h 122"/>
                <a:gd name="T6" fmla="*/ 1360976162 w 122"/>
                <a:gd name="T7" fmla="*/ 1203932192 h 122"/>
                <a:gd name="T8" fmla="*/ 1186493217 w 122"/>
                <a:gd name="T9" fmla="*/ 1029449931 h 122"/>
                <a:gd name="T10" fmla="*/ 1186493217 w 122"/>
                <a:gd name="T11" fmla="*/ 1029449931 h 122"/>
                <a:gd name="T12" fmla="*/ 1308632532 w 122"/>
                <a:gd name="T13" fmla="*/ 645585617 h 122"/>
                <a:gd name="T14" fmla="*/ 663040204 w 122"/>
                <a:gd name="T15" fmla="*/ 0 h 122"/>
                <a:gd name="T16" fmla="*/ 0 w 122"/>
                <a:gd name="T17" fmla="*/ 645585617 h 122"/>
                <a:gd name="T18" fmla="*/ 663040204 w 122"/>
                <a:gd name="T19" fmla="*/ 1291171233 h 122"/>
                <a:gd name="T20" fmla="*/ 1029458148 w 122"/>
                <a:gd name="T21" fmla="*/ 1169036575 h 122"/>
                <a:gd name="T22" fmla="*/ 1029458148 w 122"/>
                <a:gd name="T23" fmla="*/ 1169036575 h 122"/>
                <a:gd name="T24" fmla="*/ 1203941094 w 122"/>
                <a:gd name="T25" fmla="*/ 1343518835 h 122"/>
                <a:gd name="T26" fmla="*/ 1395871916 w 122"/>
                <a:gd name="T27" fmla="*/ 1535448904 h 122"/>
                <a:gd name="T28" fmla="*/ 1395871916 w 122"/>
                <a:gd name="T29" fmla="*/ 1570344521 h 122"/>
                <a:gd name="T30" fmla="*/ 1919324928 w 122"/>
                <a:gd name="T31" fmla="*/ 2093795479 h 122"/>
                <a:gd name="T32" fmla="*/ 2041464243 w 122"/>
                <a:gd name="T33" fmla="*/ 2041447877 h 122"/>
                <a:gd name="T34" fmla="*/ 2058912120 w 122"/>
                <a:gd name="T35" fmla="*/ 2041447877 h 122"/>
                <a:gd name="T36" fmla="*/ 2111259927 w 122"/>
                <a:gd name="T37" fmla="*/ 1919313219 h 122"/>
                <a:gd name="T38" fmla="*/ 663040204 w 122"/>
                <a:gd name="T39" fmla="*/ 1151588767 h 122"/>
                <a:gd name="T40" fmla="*/ 157035068 w 122"/>
                <a:gd name="T41" fmla="*/ 645585617 h 122"/>
                <a:gd name="T42" fmla="*/ 663040204 w 122"/>
                <a:gd name="T43" fmla="*/ 139586644 h 122"/>
                <a:gd name="T44" fmla="*/ 1169045340 w 122"/>
                <a:gd name="T45" fmla="*/ 645585617 h 122"/>
                <a:gd name="T46" fmla="*/ 663040204 w 122"/>
                <a:gd name="T47" fmla="*/ 1151588767 h 1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30" name="矩形 29"/>
          <p:cNvSpPr/>
          <p:nvPr/>
        </p:nvSpPr>
        <p:spPr>
          <a:xfrm>
            <a:off x="2190750" y="782955"/>
            <a:ext cx="7810500" cy="1014730"/>
          </a:xfrm>
          <a:prstGeom prst="rect">
            <a:avLst/>
          </a:prstGeom>
        </p:spPr>
        <p:txBody>
          <a:bodyPr wrap="square">
            <a:spAutoFit/>
          </a:bodyPr>
          <a:lstStyle/>
          <a:p>
            <a:pPr lvl="0" algn="ctr" eaLnBrk="1" fontAlgn="auto" hangingPunct="1">
              <a:lnSpc>
                <a:spcPct val="150000"/>
              </a:lnSpc>
              <a:spcBef>
                <a:spcPts val="0"/>
              </a:spcBef>
              <a:spcAft>
                <a:spcPts val="0"/>
              </a:spcAft>
              <a:defRPr/>
            </a:pPr>
            <a:r>
              <a:rPr lang="zh-CN" altLang="en-US" sz="2000" dirty="0">
                <a:solidFill>
                  <a:schemeClr val="bg1">
                    <a:lumMod val="65000"/>
                  </a:schemeClr>
                </a:solidFill>
                <a:latin typeface="微软雅黑" panose="020B0503020204020204" pitchFamily="34" charset="-122"/>
                <a:ea typeface="微软雅黑" panose="020B0503020204020204" pitchFamily="34" charset="-122"/>
                <a:sym typeface="+mn-ea"/>
              </a:rPr>
              <a:t>CRM 系统也为我们提供了营销活动评估功能，使我们可以方便地对已经开展的营销活动进行评估，让我们了解营销活动是否成功。</a:t>
            </a:r>
            <a:endParaRPr lang="zh-CN" altLang="en-US" sz="2000"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32" name="椭圆 31"/>
          <p:cNvSpPr/>
          <p:nvPr/>
        </p:nvSpPr>
        <p:spPr>
          <a:xfrm rot="20383925">
            <a:off x="654368" y="2079308"/>
            <a:ext cx="195262" cy="195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椭圆 32"/>
          <p:cNvSpPr/>
          <p:nvPr/>
        </p:nvSpPr>
        <p:spPr>
          <a:xfrm rot="20383925">
            <a:off x="552768" y="2612708"/>
            <a:ext cx="130175" cy="130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椭圆 33"/>
          <p:cNvSpPr/>
          <p:nvPr/>
        </p:nvSpPr>
        <p:spPr>
          <a:xfrm rot="20383925">
            <a:off x="1311593" y="1966595"/>
            <a:ext cx="79375" cy="793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椭圆 39"/>
          <p:cNvSpPr/>
          <p:nvPr/>
        </p:nvSpPr>
        <p:spPr>
          <a:xfrm rot="7200000">
            <a:off x="1951831" y="3697447"/>
            <a:ext cx="149225" cy="1508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7200000">
            <a:off x="2044700" y="3958590"/>
            <a:ext cx="98425" cy="984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椭圆 41"/>
          <p:cNvSpPr/>
          <p:nvPr/>
        </p:nvSpPr>
        <p:spPr>
          <a:xfrm rot="7200000">
            <a:off x="2122488" y="3636328"/>
            <a:ext cx="60325" cy="603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文本框 34"/>
          <p:cNvSpPr txBox="1"/>
          <p:nvPr/>
        </p:nvSpPr>
        <p:spPr bwMode="auto">
          <a:xfrm>
            <a:off x="401638" y="242888"/>
            <a:ext cx="23164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营销效果的评估</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4" name="图片 2" descr="../../图/3-44.png"/>
          <p:cNvPicPr>
            <a:picLocks noChangeAspect="1" noChangeArrowheads="1"/>
          </p:cNvPicPr>
          <p:nvPr/>
        </p:nvPicPr>
        <p:blipFill>
          <a:blip r:embed="rId1">
            <a:extLst>
              <a:ext uri="{28A0092B-C50C-407E-A947-70E740481C1C}">
                <a14:useLocalDpi xmlns:a14="http://schemas.microsoft.com/office/drawing/2010/main" val="0"/>
              </a:ext>
            </a:extLst>
          </a:blip>
          <a:srcRect l="1428" r="11420" b="5979"/>
          <a:stretch>
            <a:fillRect/>
          </a:stretch>
        </p:blipFill>
        <p:spPr>
          <a:xfrm>
            <a:off x="5073650" y="1955165"/>
            <a:ext cx="3721735" cy="1198245"/>
          </a:xfrm>
          <a:prstGeom prst="rect">
            <a:avLst/>
          </a:prstGeom>
          <a:noFill/>
          <a:ln>
            <a:noFill/>
          </a:ln>
        </p:spPr>
      </p:pic>
      <p:pic>
        <p:nvPicPr>
          <p:cNvPr id="5" name="图片 3" descr="../../图/3-4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5073333" y="4075430"/>
            <a:ext cx="5272405" cy="2110740"/>
          </a:xfrm>
          <a:prstGeom prst="rect">
            <a:avLst/>
          </a:prstGeom>
          <a:noFill/>
          <a:ln>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53" presetClass="entr" presetSubtype="16" fill="hold" grpId="0" nodeType="withEffect">
                                  <p:stCondLst>
                                    <p:cond delay="1100"/>
                                  </p:stCondLst>
                                  <p:childTnLst>
                                    <p:set>
                                      <p:cBhvr>
                                        <p:cTn id="9" dur="1" fill="hold">
                                          <p:stCondLst>
                                            <p:cond delay="0"/>
                                          </p:stCondLst>
                                        </p:cTn>
                                        <p:tgtEl>
                                          <p:spTgt spid="32"/>
                                        </p:tgtEl>
                                        <p:attrNameLst>
                                          <p:attrName>style.visibility</p:attrName>
                                        </p:attrNameLst>
                                      </p:cBhvr>
                                      <p:to>
                                        <p:strVal val="visible"/>
                                      </p:to>
                                    </p:set>
                                    <p:anim calcmode="lin" valueType="num">
                                      <p:cBhvr>
                                        <p:cTn id="10" dur="500" fill="hold"/>
                                        <p:tgtEl>
                                          <p:spTgt spid="32"/>
                                        </p:tgtEl>
                                        <p:attrNameLst>
                                          <p:attrName>ppt_w</p:attrName>
                                        </p:attrNameLst>
                                      </p:cBhvr>
                                      <p:tavLst>
                                        <p:tav tm="0">
                                          <p:val>
                                            <p:fltVal val="0"/>
                                          </p:val>
                                        </p:tav>
                                        <p:tav tm="100000">
                                          <p:val>
                                            <p:strVal val="#ppt_w"/>
                                          </p:val>
                                        </p:tav>
                                      </p:tavLst>
                                    </p:anim>
                                    <p:anim calcmode="lin" valueType="num">
                                      <p:cBhvr>
                                        <p:cTn id="11" dur="500" fill="hold"/>
                                        <p:tgtEl>
                                          <p:spTgt spid="32"/>
                                        </p:tgtEl>
                                        <p:attrNameLst>
                                          <p:attrName>ppt_h</p:attrName>
                                        </p:attrNameLst>
                                      </p:cBhvr>
                                      <p:tavLst>
                                        <p:tav tm="0">
                                          <p:val>
                                            <p:fltVal val="0"/>
                                          </p:val>
                                        </p:tav>
                                        <p:tav tm="100000">
                                          <p:val>
                                            <p:strVal val="#ppt_h"/>
                                          </p:val>
                                        </p:tav>
                                      </p:tavLst>
                                    </p:anim>
                                    <p:animEffect transition="in" filter="fade">
                                      <p:cBhvr>
                                        <p:cTn id="12" dur="500"/>
                                        <p:tgtEl>
                                          <p:spTgt spid="32"/>
                                        </p:tgtEl>
                                      </p:cBhvr>
                                    </p:animEffect>
                                  </p:childTnLst>
                                </p:cTn>
                              </p:par>
                              <p:par>
                                <p:cTn id="13" presetID="53" presetClass="entr" presetSubtype="16" fill="hold" grpId="0" nodeType="withEffect">
                                  <p:stCondLst>
                                    <p:cond delay="110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par>
                                <p:cTn id="18" presetID="53" presetClass="entr" presetSubtype="16" fill="hold" grpId="0" nodeType="withEffect">
                                  <p:stCondLst>
                                    <p:cond delay="110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ppt_w</p:attrName>
                                        </p:attrNameLst>
                                      </p:cBhvr>
                                      <p:tavLst>
                                        <p:tav tm="0">
                                          <p:val>
                                            <p:fltVal val="0"/>
                                          </p:val>
                                        </p:tav>
                                        <p:tav tm="100000">
                                          <p:val>
                                            <p:strVal val="#ppt_w"/>
                                          </p:val>
                                        </p:tav>
                                      </p:tavLst>
                                    </p:anim>
                                    <p:anim calcmode="lin" valueType="num">
                                      <p:cBhvr>
                                        <p:cTn id="21" dur="500" fill="hold"/>
                                        <p:tgtEl>
                                          <p:spTgt spid="34"/>
                                        </p:tgtEl>
                                        <p:attrNameLst>
                                          <p:attrName>ppt_h</p:attrName>
                                        </p:attrNameLst>
                                      </p:cBhvr>
                                      <p:tavLst>
                                        <p:tav tm="0">
                                          <p:val>
                                            <p:fltVal val="0"/>
                                          </p:val>
                                        </p:tav>
                                        <p:tav tm="100000">
                                          <p:val>
                                            <p:strVal val="#ppt_h"/>
                                          </p:val>
                                        </p:tav>
                                      </p:tavLst>
                                    </p:anim>
                                    <p:animEffect transition="in" filter="fade">
                                      <p:cBhvr>
                                        <p:cTn id="22" dur="500"/>
                                        <p:tgtEl>
                                          <p:spTgt spid="34"/>
                                        </p:tgtEl>
                                      </p:cBhvr>
                                    </p:animEffect>
                                  </p:childTnLst>
                                </p:cTn>
                              </p:par>
                              <p:par>
                                <p:cTn id="23" presetID="53" presetClass="entr" presetSubtype="16" fill="hold" grpId="0" nodeType="withEffect">
                                  <p:stCondLst>
                                    <p:cond delay="110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10" presetClass="entr" presetSubtype="0" fill="hold" grpId="0" nodeType="withEffect">
                                  <p:stCondLst>
                                    <p:cond delay="110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par>
                          <p:cTn id="34" fill="hold">
                            <p:stCondLst>
                              <p:cond delay="1200"/>
                            </p:stCondLst>
                            <p:childTnLst>
                              <p:par>
                                <p:cTn id="35" presetID="2" presetClass="entr" presetSubtype="2"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1+#ppt_w/2"/>
                                          </p:val>
                                        </p:tav>
                                        <p:tav tm="100000">
                                          <p:val>
                                            <p:strVal val="#ppt_x"/>
                                          </p:val>
                                        </p:tav>
                                      </p:tavLst>
                                    </p:anim>
                                    <p:anim calcmode="lin" valueType="num">
                                      <p:cBhvr additive="base">
                                        <p:cTn id="38" dur="500" fill="hold"/>
                                        <p:tgtEl>
                                          <p:spTgt spid="4"/>
                                        </p:tgtEl>
                                        <p:attrNameLst>
                                          <p:attrName>ppt_y</p:attrName>
                                        </p:attrNameLst>
                                      </p:cBhvr>
                                      <p:tavLst>
                                        <p:tav tm="0">
                                          <p:val>
                                            <p:strVal val="#ppt_y"/>
                                          </p:val>
                                        </p:tav>
                                        <p:tav tm="100000">
                                          <p:val>
                                            <p:strVal val="#ppt_y"/>
                                          </p:val>
                                        </p:tav>
                                      </p:tavLst>
                                    </p:anim>
                                  </p:childTnLst>
                                </p:cTn>
                              </p:par>
                            </p:childTnLst>
                          </p:cTn>
                        </p:par>
                        <p:par>
                          <p:cTn id="39" fill="hold">
                            <p:stCondLst>
                              <p:cond delay="1700"/>
                            </p:stCondLst>
                            <p:childTnLst>
                              <p:par>
                                <p:cTn id="40" presetID="53" presetClass="entr" presetSubtype="16"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p:cTn id="42" dur="500" fill="hold"/>
                                        <p:tgtEl>
                                          <p:spTgt spid="40"/>
                                        </p:tgtEl>
                                        <p:attrNameLst>
                                          <p:attrName>ppt_w</p:attrName>
                                        </p:attrNameLst>
                                      </p:cBhvr>
                                      <p:tavLst>
                                        <p:tav tm="0">
                                          <p:val>
                                            <p:fltVal val="0"/>
                                          </p:val>
                                        </p:tav>
                                        <p:tav tm="100000">
                                          <p:val>
                                            <p:strVal val="#ppt_w"/>
                                          </p:val>
                                        </p:tav>
                                      </p:tavLst>
                                    </p:anim>
                                    <p:anim calcmode="lin" valueType="num">
                                      <p:cBhvr>
                                        <p:cTn id="43" dur="500" fill="hold"/>
                                        <p:tgtEl>
                                          <p:spTgt spid="40"/>
                                        </p:tgtEl>
                                        <p:attrNameLst>
                                          <p:attrName>ppt_h</p:attrName>
                                        </p:attrNameLst>
                                      </p:cBhvr>
                                      <p:tavLst>
                                        <p:tav tm="0">
                                          <p:val>
                                            <p:fltVal val="0"/>
                                          </p:val>
                                        </p:tav>
                                        <p:tav tm="100000">
                                          <p:val>
                                            <p:strVal val="#ppt_h"/>
                                          </p:val>
                                        </p:tav>
                                      </p:tavLst>
                                    </p:anim>
                                    <p:animEffect transition="in" filter="fade">
                                      <p:cBhvr>
                                        <p:cTn id="44" dur="500"/>
                                        <p:tgtEl>
                                          <p:spTgt spid="4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animEffect transition="in" filter="fade">
                                      <p:cBhvr>
                                        <p:cTn id="49" dur="500"/>
                                        <p:tgtEl>
                                          <p:spTgt spid="4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p:cTn id="52" dur="500" fill="hold"/>
                                        <p:tgtEl>
                                          <p:spTgt spid="42"/>
                                        </p:tgtEl>
                                        <p:attrNameLst>
                                          <p:attrName>ppt_w</p:attrName>
                                        </p:attrNameLst>
                                      </p:cBhvr>
                                      <p:tavLst>
                                        <p:tav tm="0">
                                          <p:val>
                                            <p:fltVal val="0"/>
                                          </p:val>
                                        </p:tav>
                                        <p:tav tm="100000">
                                          <p:val>
                                            <p:strVal val="#ppt_w"/>
                                          </p:val>
                                        </p:tav>
                                      </p:tavLst>
                                    </p:anim>
                                    <p:anim calcmode="lin" valueType="num">
                                      <p:cBhvr>
                                        <p:cTn id="53" dur="500" fill="hold"/>
                                        <p:tgtEl>
                                          <p:spTgt spid="42"/>
                                        </p:tgtEl>
                                        <p:attrNameLst>
                                          <p:attrName>ppt_h</p:attrName>
                                        </p:attrNameLst>
                                      </p:cBhvr>
                                      <p:tavLst>
                                        <p:tav tm="0">
                                          <p:val>
                                            <p:fltVal val="0"/>
                                          </p:val>
                                        </p:tav>
                                        <p:tav tm="100000">
                                          <p:val>
                                            <p:strVal val="#ppt_h"/>
                                          </p:val>
                                        </p:tav>
                                      </p:tavLst>
                                    </p:anim>
                                    <p:animEffect transition="in" filter="fade">
                                      <p:cBhvr>
                                        <p:cTn id="54" dur="500"/>
                                        <p:tgtEl>
                                          <p:spTgt spid="42"/>
                                        </p:tgtEl>
                                      </p:cBhvr>
                                    </p:animEffect>
                                  </p:childTnLst>
                                </p:cTn>
                              </p:par>
                              <p:par>
                                <p:cTn id="55" presetID="53" presetClass="entr" presetSubtype="16" fill="hold" nodeType="with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childTnLst>
                                </p:cTn>
                              </p:par>
                            </p:childTnLst>
                          </p:cTn>
                        </p:par>
                        <p:par>
                          <p:cTn id="66" fill="hold">
                            <p:stCondLst>
                              <p:cond delay="2200"/>
                            </p:stCondLst>
                            <p:childTnLst>
                              <p:par>
                                <p:cTn id="67" presetID="2" presetClass="entr" presetSubtype="2" fill="hold" nodeType="afterEffect">
                                  <p:stCondLst>
                                    <p:cond delay="0"/>
                                  </p:stCondLst>
                                  <p:childTnLst>
                                    <p:set>
                                      <p:cBhvr>
                                        <p:cTn id="68" dur="1" fill="hold">
                                          <p:stCondLst>
                                            <p:cond delay="0"/>
                                          </p:stCondLst>
                                        </p:cTn>
                                        <p:tgtEl>
                                          <p:spTgt spid="5"/>
                                        </p:tgtEl>
                                        <p:attrNameLst>
                                          <p:attrName>style.visibility</p:attrName>
                                        </p:attrNameLst>
                                      </p:cBhvr>
                                      <p:to>
                                        <p:strVal val="visible"/>
                                      </p:to>
                                    </p:set>
                                    <p:anim calcmode="lin" valueType="num">
                                      <p:cBhvr additive="base">
                                        <p:cTn id="69" dur="500" fill="hold"/>
                                        <p:tgtEl>
                                          <p:spTgt spid="5"/>
                                        </p:tgtEl>
                                        <p:attrNameLst>
                                          <p:attrName>ppt_x</p:attrName>
                                        </p:attrNameLst>
                                      </p:cBhvr>
                                      <p:tavLst>
                                        <p:tav tm="0">
                                          <p:val>
                                            <p:strVal val="1+#ppt_w/2"/>
                                          </p:val>
                                        </p:tav>
                                        <p:tav tm="100000">
                                          <p:val>
                                            <p:strVal val="#ppt_x"/>
                                          </p:val>
                                        </p:tav>
                                      </p:tavLst>
                                    </p:anim>
                                    <p:anim calcmode="lin" valueType="num">
                                      <p:cBhvr additive="base">
                                        <p:cTn id="7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9" grpId="0"/>
      <p:bldP spid="7" grpId="0" bldLvl="0" animBg="1"/>
      <p:bldP spid="26" grpId="0"/>
      <p:bldP spid="30" grpId="0"/>
      <p:bldP spid="32" grpId="0" bldLvl="0" animBg="1"/>
      <p:bldP spid="33" grpId="0" bldLvl="0" animBg="1"/>
      <p:bldP spid="34" grpId="0" bldLvl="0" animBg="1"/>
      <p:bldP spid="40" grpId="0" bldLvl="0" animBg="1"/>
      <p:bldP spid="41" grpId="0" bldLvl="0" animBg="1"/>
      <p:bldP spid="42"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1E68D567-562E-4BD5-BD0C-F48F2ECD24FA}"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1618"/>
            <a:ext cx="401638" cy="461962"/>
          </a:xfrm>
          <a:prstGeom prst="rect">
            <a:avLst/>
          </a:prstGeom>
          <a:solidFill>
            <a:srgbClr val="CAC4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p:cNvSpPr/>
          <p:nvPr/>
        </p:nvSpPr>
        <p:spPr>
          <a:xfrm>
            <a:off x="3411855" y="1784985"/>
            <a:ext cx="6728460" cy="1568450"/>
          </a:xfrm>
          <a:prstGeom prst="rect">
            <a:avLst/>
          </a:prstGeom>
        </p:spPr>
        <p:txBody>
          <a:bodyPr wrap="square">
            <a:spAutoFit/>
          </a:bodyPr>
          <a:lstStyle/>
          <a:p>
            <a:pPr lvl="0" algn="l" eaLnBrk="1" fontAlgn="auto" hangingPunct="1">
              <a:lnSpc>
                <a:spcPct val="150000"/>
              </a:lnSpc>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rPr>
              <a:t>点击想要查看的营销活动前面的小三角，即可看到该活动的效果评估数据，包括：参与活动会员数。下单人数。付款人数。交易完成人数、回头客比率、总销售额等。通过数据参照，我们可以知道该项营销活动是否达到营销预期目标。</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endParaRPr>
          </a:p>
        </p:txBody>
      </p:sp>
      <p:sp>
        <p:nvSpPr>
          <p:cNvPr id="35" name="文本框 34"/>
          <p:cNvSpPr txBox="1"/>
          <p:nvPr/>
        </p:nvSpPr>
        <p:spPr bwMode="auto">
          <a:xfrm>
            <a:off x="401638" y="242888"/>
            <a:ext cx="23164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营销效果的评估</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28" name="组合 27"/>
          <p:cNvGrpSpPr/>
          <p:nvPr/>
        </p:nvGrpSpPr>
        <p:grpSpPr bwMode="auto">
          <a:xfrm>
            <a:off x="2093595" y="1700213"/>
            <a:ext cx="985838" cy="985837"/>
            <a:chOff x="6790926" y="4519158"/>
            <a:chExt cx="986614" cy="986614"/>
          </a:xfrm>
        </p:grpSpPr>
        <p:sp>
          <p:nvSpPr>
            <p:cNvPr id="25" name="椭圆 24"/>
            <p:cNvSpPr/>
            <p:nvPr/>
          </p:nvSpPr>
          <p:spPr>
            <a:xfrm>
              <a:off x="6790926" y="4519158"/>
              <a:ext cx="986614" cy="9866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grpSp>
          <p:nvGrpSpPr>
            <p:cNvPr id="19" name="组合 18"/>
            <p:cNvGrpSpPr/>
            <p:nvPr/>
          </p:nvGrpSpPr>
          <p:grpSpPr>
            <a:xfrm>
              <a:off x="7012401" y="4702906"/>
              <a:ext cx="543664" cy="619118"/>
              <a:chOff x="3516313" y="5559425"/>
              <a:chExt cx="446088" cy="508000"/>
            </a:xfrm>
            <a:solidFill>
              <a:schemeClr val="bg1"/>
            </a:solidFill>
          </p:grpSpPr>
          <p:sp>
            <p:nvSpPr>
              <p:cNvPr id="20" name="Freeform 25"/>
              <p:cNvSpPr>
                <a:spLocks noEditPoints="1"/>
              </p:cNvSpPr>
              <p:nvPr/>
            </p:nvSpPr>
            <p:spPr bwMode="auto">
              <a:xfrm>
                <a:off x="3516313" y="5559425"/>
                <a:ext cx="446088" cy="508000"/>
              </a:xfrm>
              <a:custGeom>
                <a:avLst/>
                <a:gdLst>
                  <a:gd name="T0" fmla="*/ 174 w 178"/>
                  <a:gd name="T1" fmla="*/ 77 h 203"/>
                  <a:gd name="T2" fmla="*/ 162 w 178"/>
                  <a:gd name="T3" fmla="*/ 34 h 203"/>
                  <a:gd name="T4" fmla="*/ 123 w 178"/>
                  <a:gd name="T5" fmla="*/ 31 h 203"/>
                  <a:gd name="T6" fmla="*/ 89 w 178"/>
                  <a:gd name="T7" fmla="*/ 0 h 203"/>
                  <a:gd name="T8" fmla="*/ 54 w 178"/>
                  <a:gd name="T9" fmla="*/ 34 h 203"/>
                  <a:gd name="T10" fmla="*/ 5 w 178"/>
                  <a:gd name="T11" fmla="*/ 42 h 203"/>
                  <a:gd name="T12" fmla="*/ 20 w 178"/>
                  <a:gd name="T13" fmla="*/ 101 h 203"/>
                  <a:gd name="T14" fmla="*/ 0 w 178"/>
                  <a:gd name="T15" fmla="*/ 145 h 203"/>
                  <a:gd name="T16" fmla="*/ 33 w 178"/>
                  <a:gd name="T17" fmla="*/ 171 h 203"/>
                  <a:gd name="T18" fmla="*/ 70 w 178"/>
                  <a:gd name="T19" fmla="*/ 194 h 203"/>
                  <a:gd name="T20" fmla="*/ 99 w 178"/>
                  <a:gd name="T21" fmla="*/ 201 h 203"/>
                  <a:gd name="T22" fmla="*/ 146 w 178"/>
                  <a:gd name="T23" fmla="*/ 172 h 203"/>
                  <a:gd name="T24" fmla="*/ 178 w 178"/>
                  <a:gd name="T25" fmla="*/ 146 h 203"/>
                  <a:gd name="T26" fmla="*/ 146 w 178"/>
                  <a:gd name="T27" fmla="*/ 39 h 203"/>
                  <a:gd name="T28" fmla="*/ 171 w 178"/>
                  <a:gd name="T29" fmla="*/ 58 h 203"/>
                  <a:gd name="T30" fmla="*/ 152 w 178"/>
                  <a:gd name="T31" fmla="*/ 95 h 203"/>
                  <a:gd name="T32" fmla="*/ 146 w 178"/>
                  <a:gd name="T33" fmla="*/ 39 h 203"/>
                  <a:gd name="T34" fmla="*/ 147 w 178"/>
                  <a:gd name="T35" fmla="*/ 103 h 203"/>
                  <a:gd name="T36" fmla="*/ 136 w 178"/>
                  <a:gd name="T37" fmla="*/ 89 h 203"/>
                  <a:gd name="T38" fmla="*/ 112 w 178"/>
                  <a:gd name="T39" fmla="*/ 133 h 203"/>
                  <a:gd name="T40" fmla="*/ 50 w 178"/>
                  <a:gd name="T41" fmla="*/ 121 h 203"/>
                  <a:gd name="T42" fmla="*/ 66 w 178"/>
                  <a:gd name="T43" fmla="*/ 70 h 203"/>
                  <a:gd name="T44" fmla="*/ 128 w 178"/>
                  <a:gd name="T45" fmla="*/ 82 h 203"/>
                  <a:gd name="T46" fmla="*/ 127 w 178"/>
                  <a:gd name="T47" fmla="*/ 72 h 203"/>
                  <a:gd name="T48" fmla="*/ 109 w 178"/>
                  <a:gd name="T49" fmla="*/ 47 h 203"/>
                  <a:gd name="T50" fmla="*/ 62 w 178"/>
                  <a:gd name="T51" fmla="*/ 34 h 203"/>
                  <a:gd name="T52" fmla="*/ 89 w 178"/>
                  <a:gd name="T53" fmla="*/ 7 h 203"/>
                  <a:gd name="T54" fmla="*/ 117 w 178"/>
                  <a:gd name="T55" fmla="*/ 36 h 203"/>
                  <a:gd name="T56" fmla="*/ 72 w 178"/>
                  <a:gd name="T57" fmla="*/ 40 h 203"/>
                  <a:gd name="T58" fmla="*/ 58 w 178"/>
                  <a:gd name="T59" fmla="*/ 43 h 203"/>
                  <a:gd name="T60" fmla="*/ 61 w 178"/>
                  <a:gd name="T61" fmla="*/ 64 h 203"/>
                  <a:gd name="T62" fmla="*/ 12 w 178"/>
                  <a:gd name="T63" fmla="*/ 73 h 203"/>
                  <a:gd name="T64" fmla="*/ 19 w 178"/>
                  <a:gd name="T65" fmla="*/ 40 h 203"/>
                  <a:gd name="T66" fmla="*/ 48 w 178"/>
                  <a:gd name="T67" fmla="*/ 52 h 203"/>
                  <a:gd name="T68" fmla="*/ 23 w 178"/>
                  <a:gd name="T69" fmla="*/ 93 h 203"/>
                  <a:gd name="T70" fmla="*/ 30 w 178"/>
                  <a:gd name="T71" fmla="*/ 101 h 203"/>
                  <a:gd name="T72" fmla="*/ 42 w 178"/>
                  <a:gd name="T73" fmla="*/ 101 h 203"/>
                  <a:gd name="T74" fmla="*/ 19 w 178"/>
                  <a:gd name="T75" fmla="*/ 162 h 203"/>
                  <a:gd name="T76" fmla="*/ 11 w 178"/>
                  <a:gd name="T77" fmla="*/ 129 h 203"/>
                  <a:gd name="T78" fmla="*/ 43 w 178"/>
                  <a:gd name="T79" fmla="*/ 125 h 203"/>
                  <a:gd name="T80" fmla="*/ 55 w 178"/>
                  <a:gd name="T81" fmla="*/ 149 h 203"/>
                  <a:gd name="T82" fmla="*/ 81 w 178"/>
                  <a:gd name="T83" fmla="*/ 151 h 203"/>
                  <a:gd name="T84" fmla="*/ 55 w 178"/>
                  <a:gd name="T85" fmla="*/ 149 h 203"/>
                  <a:gd name="T86" fmla="*/ 96 w 178"/>
                  <a:gd name="T87" fmla="*/ 194 h 203"/>
                  <a:gd name="T88" fmla="*/ 70 w 178"/>
                  <a:gd name="T89" fmla="*/ 183 h 203"/>
                  <a:gd name="T90" fmla="*/ 89 w 178"/>
                  <a:gd name="T91" fmla="*/ 156 h 203"/>
                  <a:gd name="T92" fmla="*/ 116 w 178"/>
                  <a:gd name="T93" fmla="*/ 169 h 203"/>
                  <a:gd name="T94" fmla="*/ 97 w 178"/>
                  <a:gd name="T95" fmla="*/ 151 h 203"/>
                  <a:gd name="T96" fmla="*/ 120 w 178"/>
                  <a:gd name="T97" fmla="*/ 160 h 203"/>
                  <a:gd name="T98" fmla="*/ 146 w 178"/>
                  <a:gd name="T99" fmla="*/ 165 h 203"/>
                  <a:gd name="T100" fmla="*/ 135 w 178"/>
                  <a:gd name="T101" fmla="*/ 125 h 203"/>
                  <a:gd name="T102" fmla="*/ 166 w 178"/>
                  <a:gd name="T103" fmla="*/ 13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8" h="203">
                    <a:moveTo>
                      <a:pt x="158" y="102"/>
                    </a:moveTo>
                    <a:cubicBezTo>
                      <a:pt x="159" y="100"/>
                      <a:pt x="160" y="99"/>
                      <a:pt x="161" y="97"/>
                    </a:cubicBezTo>
                    <a:cubicBezTo>
                      <a:pt x="167" y="90"/>
                      <a:pt x="171" y="83"/>
                      <a:pt x="174" y="77"/>
                    </a:cubicBezTo>
                    <a:cubicBezTo>
                      <a:pt x="177" y="70"/>
                      <a:pt x="178" y="64"/>
                      <a:pt x="178" y="58"/>
                    </a:cubicBezTo>
                    <a:cubicBezTo>
                      <a:pt x="178" y="52"/>
                      <a:pt x="177" y="47"/>
                      <a:pt x="174" y="43"/>
                    </a:cubicBezTo>
                    <a:cubicBezTo>
                      <a:pt x="171" y="39"/>
                      <a:pt x="167" y="36"/>
                      <a:pt x="162" y="34"/>
                    </a:cubicBezTo>
                    <a:cubicBezTo>
                      <a:pt x="157" y="32"/>
                      <a:pt x="152" y="31"/>
                      <a:pt x="146" y="31"/>
                    </a:cubicBezTo>
                    <a:cubicBezTo>
                      <a:pt x="139" y="32"/>
                      <a:pt x="132" y="32"/>
                      <a:pt x="125" y="34"/>
                    </a:cubicBezTo>
                    <a:cubicBezTo>
                      <a:pt x="124" y="33"/>
                      <a:pt x="124" y="32"/>
                      <a:pt x="123" y="31"/>
                    </a:cubicBezTo>
                    <a:cubicBezTo>
                      <a:pt x="119" y="22"/>
                      <a:pt x="114" y="14"/>
                      <a:pt x="109" y="9"/>
                    </a:cubicBezTo>
                    <a:cubicBezTo>
                      <a:pt x="106" y="6"/>
                      <a:pt x="103" y="4"/>
                      <a:pt x="99" y="2"/>
                    </a:cubicBezTo>
                    <a:cubicBezTo>
                      <a:pt x="96" y="1"/>
                      <a:pt x="93" y="0"/>
                      <a:pt x="89" y="0"/>
                    </a:cubicBezTo>
                    <a:cubicBezTo>
                      <a:pt x="85" y="0"/>
                      <a:pt x="82" y="1"/>
                      <a:pt x="79" y="2"/>
                    </a:cubicBezTo>
                    <a:cubicBezTo>
                      <a:pt x="73" y="5"/>
                      <a:pt x="68" y="10"/>
                      <a:pt x="64" y="16"/>
                    </a:cubicBezTo>
                    <a:cubicBezTo>
                      <a:pt x="60" y="21"/>
                      <a:pt x="57" y="27"/>
                      <a:pt x="54" y="34"/>
                    </a:cubicBezTo>
                    <a:cubicBezTo>
                      <a:pt x="46" y="32"/>
                      <a:pt x="39" y="31"/>
                      <a:pt x="33" y="31"/>
                    </a:cubicBezTo>
                    <a:cubicBezTo>
                      <a:pt x="27" y="31"/>
                      <a:pt x="21" y="32"/>
                      <a:pt x="17" y="33"/>
                    </a:cubicBezTo>
                    <a:cubicBezTo>
                      <a:pt x="12" y="35"/>
                      <a:pt x="8" y="38"/>
                      <a:pt x="5" y="42"/>
                    </a:cubicBezTo>
                    <a:cubicBezTo>
                      <a:pt x="2" y="46"/>
                      <a:pt x="0" y="51"/>
                      <a:pt x="0" y="57"/>
                    </a:cubicBezTo>
                    <a:cubicBezTo>
                      <a:pt x="0" y="63"/>
                      <a:pt x="2" y="70"/>
                      <a:pt x="5" y="76"/>
                    </a:cubicBezTo>
                    <a:cubicBezTo>
                      <a:pt x="8" y="84"/>
                      <a:pt x="14" y="93"/>
                      <a:pt x="20" y="101"/>
                    </a:cubicBezTo>
                    <a:cubicBezTo>
                      <a:pt x="19" y="103"/>
                      <a:pt x="18" y="104"/>
                      <a:pt x="17" y="105"/>
                    </a:cubicBezTo>
                    <a:cubicBezTo>
                      <a:pt x="12" y="113"/>
                      <a:pt x="7" y="120"/>
                      <a:pt x="4" y="126"/>
                    </a:cubicBezTo>
                    <a:cubicBezTo>
                      <a:pt x="2" y="133"/>
                      <a:pt x="0" y="139"/>
                      <a:pt x="0" y="145"/>
                    </a:cubicBezTo>
                    <a:cubicBezTo>
                      <a:pt x="0" y="151"/>
                      <a:pt x="1" y="156"/>
                      <a:pt x="5" y="160"/>
                    </a:cubicBezTo>
                    <a:cubicBezTo>
                      <a:pt x="7" y="164"/>
                      <a:pt x="12" y="167"/>
                      <a:pt x="16" y="169"/>
                    </a:cubicBezTo>
                    <a:cubicBezTo>
                      <a:pt x="21" y="171"/>
                      <a:pt x="27" y="171"/>
                      <a:pt x="33" y="171"/>
                    </a:cubicBezTo>
                    <a:cubicBezTo>
                      <a:pt x="39" y="171"/>
                      <a:pt x="46" y="171"/>
                      <a:pt x="53" y="169"/>
                    </a:cubicBezTo>
                    <a:cubicBezTo>
                      <a:pt x="54" y="170"/>
                      <a:pt x="54" y="171"/>
                      <a:pt x="55" y="172"/>
                    </a:cubicBezTo>
                    <a:cubicBezTo>
                      <a:pt x="59" y="181"/>
                      <a:pt x="64" y="189"/>
                      <a:pt x="70" y="194"/>
                    </a:cubicBezTo>
                    <a:cubicBezTo>
                      <a:pt x="72" y="197"/>
                      <a:pt x="75" y="199"/>
                      <a:pt x="79" y="201"/>
                    </a:cubicBezTo>
                    <a:cubicBezTo>
                      <a:pt x="82" y="202"/>
                      <a:pt x="85" y="203"/>
                      <a:pt x="89" y="203"/>
                    </a:cubicBezTo>
                    <a:cubicBezTo>
                      <a:pt x="93" y="203"/>
                      <a:pt x="96" y="202"/>
                      <a:pt x="99" y="201"/>
                    </a:cubicBezTo>
                    <a:cubicBezTo>
                      <a:pt x="105" y="198"/>
                      <a:pt x="110" y="193"/>
                      <a:pt x="115" y="187"/>
                    </a:cubicBezTo>
                    <a:cubicBezTo>
                      <a:pt x="118" y="182"/>
                      <a:pt x="122" y="176"/>
                      <a:pt x="124" y="169"/>
                    </a:cubicBezTo>
                    <a:cubicBezTo>
                      <a:pt x="132" y="171"/>
                      <a:pt x="139" y="172"/>
                      <a:pt x="146" y="172"/>
                    </a:cubicBezTo>
                    <a:cubicBezTo>
                      <a:pt x="151" y="172"/>
                      <a:pt x="157" y="171"/>
                      <a:pt x="161" y="170"/>
                    </a:cubicBezTo>
                    <a:cubicBezTo>
                      <a:pt x="166" y="168"/>
                      <a:pt x="170" y="165"/>
                      <a:pt x="173" y="161"/>
                    </a:cubicBezTo>
                    <a:cubicBezTo>
                      <a:pt x="176" y="157"/>
                      <a:pt x="178" y="151"/>
                      <a:pt x="178" y="146"/>
                    </a:cubicBezTo>
                    <a:cubicBezTo>
                      <a:pt x="178" y="140"/>
                      <a:pt x="176" y="133"/>
                      <a:pt x="173" y="127"/>
                    </a:cubicBezTo>
                    <a:cubicBezTo>
                      <a:pt x="170" y="119"/>
                      <a:pt x="165" y="110"/>
                      <a:pt x="158" y="102"/>
                    </a:cubicBezTo>
                    <a:close/>
                    <a:moveTo>
                      <a:pt x="146" y="39"/>
                    </a:moveTo>
                    <a:cubicBezTo>
                      <a:pt x="151" y="39"/>
                      <a:pt x="156" y="40"/>
                      <a:pt x="159" y="41"/>
                    </a:cubicBezTo>
                    <a:cubicBezTo>
                      <a:pt x="163" y="42"/>
                      <a:pt x="166" y="44"/>
                      <a:pt x="168" y="47"/>
                    </a:cubicBezTo>
                    <a:cubicBezTo>
                      <a:pt x="170" y="50"/>
                      <a:pt x="171" y="53"/>
                      <a:pt x="171" y="58"/>
                    </a:cubicBezTo>
                    <a:cubicBezTo>
                      <a:pt x="171" y="62"/>
                      <a:pt x="170" y="68"/>
                      <a:pt x="167" y="74"/>
                    </a:cubicBezTo>
                    <a:cubicBezTo>
                      <a:pt x="164" y="81"/>
                      <a:pt x="159" y="88"/>
                      <a:pt x="153" y="96"/>
                    </a:cubicBezTo>
                    <a:cubicBezTo>
                      <a:pt x="152" y="95"/>
                      <a:pt x="152" y="95"/>
                      <a:pt x="152" y="95"/>
                    </a:cubicBezTo>
                    <a:cubicBezTo>
                      <a:pt x="147" y="90"/>
                      <a:pt x="141" y="84"/>
                      <a:pt x="135" y="78"/>
                    </a:cubicBezTo>
                    <a:cubicBezTo>
                      <a:pt x="134" y="65"/>
                      <a:pt x="131" y="52"/>
                      <a:pt x="127" y="41"/>
                    </a:cubicBezTo>
                    <a:cubicBezTo>
                      <a:pt x="134" y="40"/>
                      <a:pt x="140" y="39"/>
                      <a:pt x="146" y="39"/>
                    </a:cubicBezTo>
                    <a:close/>
                    <a:moveTo>
                      <a:pt x="136" y="89"/>
                    </a:moveTo>
                    <a:cubicBezTo>
                      <a:pt x="140" y="93"/>
                      <a:pt x="144" y="98"/>
                      <a:pt x="148" y="102"/>
                    </a:cubicBezTo>
                    <a:cubicBezTo>
                      <a:pt x="147" y="103"/>
                      <a:pt x="147" y="103"/>
                      <a:pt x="147" y="103"/>
                    </a:cubicBezTo>
                    <a:cubicBezTo>
                      <a:pt x="143" y="107"/>
                      <a:pt x="140" y="110"/>
                      <a:pt x="136" y="114"/>
                    </a:cubicBezTo>
                    <a:cubicBezTo>
                      <a:pt x="136" y="110"/>
                      <a:pt x="136" y="106"/>
                      <a:pt x="136" y="101"/>
                    </a:cubicBezTo>
                    <a:cubicBezTo>
                      <a:pt x="136" y="97"/>
                      <a:pt x="136" y="93"/>
                      <a:pt x="136" y="89"/>
                    </a:cubicBezTo>
                    <a:close/>
                    <a:moveTo>
                      <a:pt x="129" y="101"/>
                    </a:moveTo>
                    <a:cubicBezTo>
                      <a:pt x="129" y="108"/>
                      <a:pt x="129" y="115"/>
                      <a:pt x="128" y="121"/>
                    </a:cubicBezTo>
                    <a:cubicBezTo>
                      <a:pt x="123" y="125"/>
                      <a:pt x="118" y="129"/>
                      <a:pt x="112" y="133"/>
                    </a:cubicBezTo>
                    <a:cubicBezTo>
                      <a:pt x="105" y="138"/>
                      <a:pt x="97" y="143"/>
                      <a:pt x="89" y="147"/>
                    </a:cubicBezTo>
                    <a:cubicBezTo>
                      <a:pt x="81" y="143"/>
                      <a:pt x="73" y="138"/>
                      <a:pt x="65" y="133"/>
                    </a:cubicBezTo>
                    <a:cubicBezTo>
                      <a:pt x="60" y="129"/>
                      <a:pt x="55" y="125"/>
                      <a:pt x="50" y="121"/>
                    </a:cubicBezTo>
                    <a:cubicBezTo>
                      <a:pt x="50" y="115"/>
                      <a:pt x="49" y="108"/>
                      <a:pt x="49" y="101"/>
                    </a:cubicBezTo>
                    <a:cubicBezTo>
                      <a:pt x="49" y="95"/>
                      <a:pt x="50" y="88"/>
                      <a:pt x="50" y="82"/>
                    </a:cubicBezTo>
                    <a:cubicBezTo>
                      <a:pt x="55" y="78"/>
                      <a:pt x="60" y="74"/>
                      <a:pt x="66" y="70"/>
                    </a:cubicBezTo>
                    <a:cubicBezTo>
                      <a:pt x="74" y="65"/>
                      <a:pt x="81" y="60"/>
                      <a:pt x="89" y="56"/>
                    </a:cubicBezTo>
                    <a:cubicBezTo>
                      <a:pt x="97" y="60"/>
                      <a:pt x="105" y="65"/>
                      <a:pt x="113" y="70"/>
                    </a:cubicBezTo>
                    <a:cubicBezTo>
                      <a:pt x="118" y="74"/>
                      <a:pt x="123" y="78"/>
                      <a:pt x="128" y="82"/>
                    </a:cubicBezTo>
                    <a:cubicBezTo>
                      <a:pt x="129" y="88"/>
                      <a:pt x="129" y="95"/>
                      <a:pt x="129" y="101"/>
                    </a:cubicBezTo>
                    <a:close/>
                    <a:moveTo>
                      <a:pt x="123" y="54"/>
                    </a:moveTo>
                    <a:cubicBezTo>
                      <a:pt x="125" y="59"/>
                      <a:pt x="126" y="65"/>
                      <a:pt x="127" y="72"/>
                    </a:cubicBezTo>
                    <a:cubicBezTo>
                      <a:pt x="124" y="69"/>
                      <a:pt x="120" y="67"/>
                      <a:pt x="117" y="64"/>
                    </a:cubicBezTo>
                    <a:cubicBezTo>
                      <a:pt x="111" y="60"/>
                      <a:pt x="104" y="56"/>
                      <a:pt x="97" y="52"/>
                    </a:cubicBezTo>
                    <a:cubicBezTo>
                      <a:pt x="101" y="50"/>
                      <a:pt x="105" y="48"/>
                      <a:pt x="109" y="47"/>
                    </a:cubicBezTo>
                    <a:cubicBezTo>
                      <a:pt x="113" y="45"/>
                      <a:pt x="116" y="44"/>
                      <a:pt x="120" y="43"/>
                    </a:cubicBezTo>
                    <a:cubicBezTo>
                      <a:pt x="121" y="47"/>
                      <a:pt x="122" y="50"/>
                      <a:pt x="123" y="54"/>
                    </a:cubicBezTo>
                    <a:close/>
                    <a:moveTo>
                      <a:pt x="62" y="34"/>
                    </a:moveTo>
                    <a:cubicBezTo>
                      <a:pt x="65" y="25"/>
                      <a:pt x="70" y="19"/>
                      <a:pt x="75" y="14"/>
                    </a:cubicBezTo>
                    <a:cubicBezTo>
                      <a:pt x="77" y="12"/>
                      <a:pt x="79" y="10"/>
                      <a:pt x="82" y="9"/>
                    </a:cubicBezTo>
                    <a:cubicBezTo>
                      <a:pt x="84" y="8"/>
                      <a:pt x="87" y="7"/>
                      <a:pt x="89" y="7"/>
                    </a:cubicBezTo>
                    <a:cubicBezTo>
                      <a:pt x="91" y="7"/>
                      <a:pt x="94" y="8"/>
                      <a:pt x="96" y="9"/>
                    </a:cubicBezTo>
                    <a:cubicBezTo>
                      <a:pt x="100" y="11"/>
                      <a:pt x="105" y="15"/>
                      <a:pt x="109" y="20"/>
                    </a:cubicBezTo>
                    <a:cubicBezTo>
                      <a:pt x="112" y="24"/>
                      <a:pt x="115" y="30"/>
                      <a:pt x="117" y="36"/>
                    </a:cubicBezTo>
                    <a:cubicBezTo>
                      <a:pt x="114" y="37"/>
                      <a:pt x="110" y="39"/>
                      <a:pt x="106" y="40"/>
                    </a:cubicBezTo>
                    <a:cubicBezTo>
                      <a:pt x="101" y="42"/>
                      <a:pt x="95" y="45"/>
                      <a:pt x="89" y="47"/>
                    </a:cubicBezTo>
                    <a:cubicBezTo>
                      <a:pt x="84" y="44"/>
                      <a:pt x="78" y="42"/>
                      <a:pt x="72" y="40"/>
                    </a:cubicBezTo>
                    <a:cubicBezTo>
                      <a:pt x="68" y="38"/>
                      <a:pt x="65" y="37"/>
                      <a:pt x="61" y="36"/>
                    </a:cubicBezTo>
                    <a:cubicBezTo>
                      <a:pt x="61" y="35"/>
                      <a:pt x="61" y="34"/>
                      <a:pt x="62" y="34"/>
                    </a:cubicBezTo>
                    <a:close/>
                    <a:moveTo>
                      <a:pt x="58" y="43"/>
                    </a:moveTo>
                    <a:cubicBezTo>
                      <a:pt x="62" y="44"/>
                      <a:pt x="66" y="45"/>
                      <a:pt x="69" y="47"/>
                    </a:cubicBezTo>
                    <a:cubicBezTo>
                      <a:pt x="73" y="48"/>
                      <a:pt x="77" y="50"/>
                      <a:pt x="81" y="52"/>
                    </a:cubicBezTo>
                    <a:cubicBezTo>
                      <a:pt x="75" y="55"/>
                      <a:pt x="68" y="59"/>
                      <a:pt x="61" y="64"/>
                    </a:cubicBezTo>
                    <a:cubicBezTo>
                      <a:pt x="58" y="66"/>
                      <a:pt x="55" y="69"/>
                      <a:pt x="51" y="71"/>
                    </a:cubicBezTo>
                    <a:cubicBezTo>
                      <a:pt x="53" y="61"/>
                      <a:pt x="55" y="51"/>
                      <a:pt x="58" y="43"/>
                    </a:cubicBezTo>
                    <a:close/>
                    <a:moveTo>
                      <a:pt x="12" y="73"/>
                    </a:moveTo>
                    <a:cubicBezTo>
                      <a:pt x="9" y="67"/>
                      <a:pt x="8" y="62"/>
                      <a:pt x="8" y="57"/>
                    </a:cubicBezTo>
                    <a:cubicBezTo>
                      <a:pt x="8" y="53"/>
                      <a:pt x="9" y="49"/>
                      <a:pt x="11" y="46"/>
                    </a:cubicBezTo>
                    <a:cubicBezTo>
                      <a:pt x="13" y="44"/>
                      <a:pt x="16" y="42"/>
                      <a:pt x="19" y="40"/>
                    </a:cubicBezTo>
                    <a:cubicBezTo>
                      <a:pt x="23" y="39"/>
                      <a:pt x="27" y="38"/>
                      <a:pt x="33" y="38"/>
                    </a:cubicBezTo>
                    <a:cubicBezTo>
                      <a:pt x="38" y="38"/>
                      <a:pt x="44" y="39"/>
                      <a:pt x="51" y="41"/>
                    </a:cubicBezTo>
                    <a:cubicBezTo>
                      <a:pt x="50" y="44"/>
                      <a:pt x="49" y="48"/>
                      <a:pt x="48" y="52"/>
                    </a:cubicBezTo>
                    <a:cubicBezTo>
                      <a:pt x="46" y="60"/>
                      <a:pt x="44" y="69"/>
                      <a:pt x="43" y="78"/>
                    </a:cubicBezTo>
                    <a:cubicBezTo>
                      <a:pt x="37" y="84"/>
                      <a:pt x="31" y="90"/>
                      <a:pt x="25" y="95"/>
                    </a:cubicBezTo>
                    <a:cubicBezTo>
                      <a:pt x="25" y="94"/>
                      <a:pt x="24" y="93"/>
                      <a:pt x="23" y="93"/>
                    </a:cubicBezTo>
                    <a:cubicBezTo>
                      <a:pt x="18" y="86"/>
                      <a:pt x="14" y="79"/>
                      <a:pt x="12" y="73"/>
                    </a:cubicBezTo>
                    <a:close/>
                    <a:moveTo>
                      <a:pt x="42" y="114"/>
                    </a:moveTo>
                    <a:cubicBezTo>
                      <a:pt x="38" y="110"/>
                      <a:pt x="34" y="105"/>
                      <a:pt x="30" y="101"/>
                    </a:cubicBezTo>
                    <a:cubicBezTo>
                      <a:pt x="31" y="100"/>
                      <a:pt x="31" y="100"/>
                      <a:pt x="31" y="100"/>
                    </a:cubicBezTo>
                    <a:cubicBezTo>
                      <a:pt x="35" y="96"/>
                      <a:pt x="38" y="93"/>
                      <a:pt x="42" y="89"/>
                    </a:cubicBezTo>
                    <a:cubicBezTo>
                      <a:pt x="42" y="93"/>
                      <a:pt x="42" y="97"/>
                      <a:pt x="42" y="101"/>
                    </a:cubicBezTo>
                    <a:cubicBezTo>
                      <a:pt x="42" y="106"/>
                      <a:pt x="42" y="110"/>
                      <a:pt x="42" y="114"/>
                    </a:cubicBezTo>
                    <a:close/>
                    <a:moveTo>
                      <a:pt x="33" y="164"/>
                    </a:moveTo>
                    <a:cubicBezTo>
                      <a:pt x="27" y="164"/>
                      <a:pt x="23" y="163"/>
                      <a:pt x="19" y="162"/>
                    </a:cubicBezTo>
                    <a:cubicBezTo>
                      <a:pt x="15" y="161"/>
                      <a:pt x="12" y="159"/>
                      <a:pt x="11" y="156"/>
                    </a:cubicBezTo>
                    <a:cubicBezTo>
                      <a:pt x="8" y="153"/>
                      <a:pt x="7" y="150"/>
                      <a:pt x="7" y="145"/>
                    </a:cubicBezTo>
                    <a:cubicBezTo>
                      <a:pt x="7" y="141"/>
                      <a:pt x="9" y="135"/>
                      <a:pt x="11" y="129"/>
                    </a:cubicBezTo>
                    <a:cubicBezTo>
                      <a:pt x="14" y="122"/>
                      <a:pt x="19" y="115"/>
                      <a:pt x="25" y="107"/>
                    </a:cubicBezTo>
                    <a:cubicBezTo>
                      <a:pt x="26" y="108"/>
                      <a:pt x="26" y="108"/>
                      <a:pt x="26" y="108"/>
                    </a:cubicBezTo>
                    <a:cubicBezTo>
                      <a:pt x="31" y="113"/>
                      <a:pt x="37" y="119"/>
                      <a:pt x="43" y="125"/>
                    </a:cubicBezTo>
                    <a:cubicBezTo>
                      <a:pt x="45" y="138"/>
                      <a:pt x="47" y="151"/>
                      <a:pt x="51" y="162"/>
                    </a:cubicBezTo>
                    <a:cubicBezTo>
                      <a:pt x="44" y="163"/>
                      <a:pt x="38" y="164"/>
                      <a:pt x="33" y="164"/>
                    </a:cubicBezTo>
                    <a:close/>
                    <a:moveTo>
                      <a:pt x="55" y="149"/>
                    </a:moveTo>
                    <a:cubicBezTo>
                      <a:pt x="54" y="144"/>
                      <a:pt x="52" y="138"/>
                      <a:pt x="51" y="131"/>
                    </a:cubicBezTo>
                    <a:cubicBezTo>
                      <a:pt x="55" y="134"/>
                      <a:pt x="58" y="136"/>
                      <a:pt x="61" y="139"/>
                    </a:cubicBezTo>
                    <a:cubicBezTo>
                      <a:pt x="68" y="143"/>
                      <a:pt x="74" y="147"/>
                      <a:pt x="81" y="151"/>
                    </a:cubicBezTo>
                    <a:cubicBezTo>
                      <a:pt x="77" y="153"/>
                      <a:pt x="73" y="155"/>
                      <a:pt x="69" y="156"/>
                    </a:cubicBezTo>
                    <a:cubicBezTo>
                      <a:pt x="65" y="158"/>
                      <a:pt x="62" y="159"/>
                      <a:pt x="58" y="160"/>
                    </a:cubicBezTo>
                    <a:cubicBezTo>
                      <a:pt x="57" y="156"/>
                      <a:pt x="56" y="153"/>
                      <a:pt x="55" y="149"/>
                    </a:cubicBezTo>
                    <a:close/>
                    <a:moveTo>
                      <a:pt x="116" y="169"/>
                    </a:moveTo>
                    <a:cubicBezTo>
                      <a:pt x="113" y="178"/>
                      <a:pt x="108" y="184"/>
                      <a:pt x="103" y="189"/>
                    </a:cubicBezTo>
                    <a:cubicBezTo>
                      <a:pt x="101" y="191"/>
                      <a:pt x="99" y="193"/>
                      <a:pt x="96" y="194"/>
                    </a:cubicBezTo>
                    <a:cubicBezTo>
                      <a:pt x="94" y="195"/>
                      <a:pt x="91" y="196"/>
                      <a:pt x="89" y="196"/>
                    </a:cubicBezTo>
                    <a:cubicBezTo>
                      <a:pt x="87" y="196"/>
                      <a:pt x="84" y="195"/>
                      <a:pt x="82" y="194"/>
                    </a:cubicBezTo>
                    <a:cubicBezTo>
                      <a:pt x="78" y="192"/>
                      <a:pt x="73" y="188"/>
                      <a:pt x="70" y="183"/>
                    </a:cubicBezTo>
                    <a:cubicBezTo>
                      <a:pt x="66" y="179"/>
                      <a:pt x="63" y="173"/>
                      <a:pt x="61" y="167"/>
                    </a:cubicBezTo>
                    <a:cubicBezTo>
                      <a:pt x="64" y="166"/>
                      <a:pt x="68" y="164"/>
                      <a:pt x="72" y="163"/>
                    </a:cubicBezTo>
                    <a:cubicBezTo>
                      <a:pt x="77" y="161"/>
                      <a:pt x="83" y="158"/>
                      <a:pt x="89" y="156"/>
                    </a:cubicBezTo>
                    <a:cubicBezTo>
                      <a:pt x="95" y="159"/>
                      <a:pt x="100" y="161"/>
                      <a:pt x="106" y="163"/>
                    </a:cubicBezTo>
                    <a:cubicBezTo>
                      <a:pt x="110" y="165"/>
                      <a:pt x="114" y="166"/>
                      <a:pt x="117" y="167"/>
                    </a:cubicBezTo>
                    <a:cubicBezTo>
                      <a:pt x="117" y="168"/>
                      <a:pt x="117" y="168"/>
                      <a:pt x="116" y="169"/>
                    </a:cubicBezTo>
                    <a:close/>
                    <a:moveTo>
                      <a:pt x="120" y="160"/>
                    </a:moveTo>
                    <a:cubicBezTo>
                      <a:pt x="116" y="159"/>
                      <a:pt x="113" y="158"/>
                      <a:pt x="109" y="156"/>
                    </a:cubicBezTo>
                    <a:cubicBezTo>
                      <a:pt x="105" y="155"/>
                      <a:pt x="101" y="153"/>
                      <a:pt x="97" y="151"/>
                    </a:cubicBezTo>
                    <a:cubicBezTo>
                      <a:pt x="103" y="148"/>
                      <a:pt x="110" y="144"/>
                      <a:pt x="117" y="139"/>
                    </a:cubicBezTo>
                    <a:cubicBezTo>
                      <a:pt x="120" y="137"/>
                      <a:pt x="123" y="134"/>
                      <a:pt x="127" y="132"/>
                    </a:cubicBezTo>
                    <a:cubicBezTo>
                      <a:pt x="125" y="142"/>
                      <a:pt x="123" y="152"/>
                      <a:pt x="120" y="160"/>
                    </a:cubicBezTo>
                    <a:close/>
                    <a:moveTo>
                      <a:pt x="167" y="157"/>
                    </a:moveTo>
                    <a:cubicBezTo>
                      <a:pt x="165" y="159"/>
                      <a:pt x="162" y="161"/>
                      <a:pt x="159" y="163"/>
                    </a:cubicBezTo>
                    <a:cubicBezTo>
                      <a:pt x="155" y="164"/>
                      <a:pt x="151" y="165"/>
                      <a:pt x="146" y="165"/>
                    </a:cubicBezTo>
                    <a:cubicBezTo>
                      <a:pt x="140" y="165"/>
                      <a:pt x="134" y="164"/>
                      <a:pt x="127" y="162"/>
                    </a:cubicBezTo>
                    <a:cubicBezTo>
                      <a:pt x="128" y="159"/>
                      <a:pt x="129" y="155"/>
                      <a:pt x="130" y="151"/>
                    </a:cubicBezTo>
                    <a:cubicBezTo>
                      <a:pt x="132" y="143"/>
                      <a:pt x="134" y="134"/>
                      <a:pt x="135" y="125"/>
                    </a:cubicBezTo>
                    <a:cubicBezTo>
                      <a:pt x="142" y="119"/>
                      <a:pt x="148" y="113"/>
                      <a:pt x="153" y="108"/>
                    </a:cubicBezTo>
                    <a:cubicBezTo>
                      <a:pt x="154" y="109"/>
                      <a:pt x="154" y="110"/>
                      <a:pt x="155" y="110"/>
                    </a:cubicBezTo>
                    <a:cubicBezTo>
                      <a:pt x="160" y="117"/>
                      <a:pt x="164" y="124"/>
                      <a:pt x="166" y="130"/>
                    </a:cubicBezTo>
                    <a:cubicBezTo>
                      <a:pt x="169" y="136"/>
                      <a:pt x="170" y="141"/>
                      <a:pt x="170" y="146"/>
                    </a:cubicBezTo>
                    <a:cubicBezTo>
                      <a:pt x="170" y="150"/>
                      <a:pt x="169" y="154"/>
                      <a:pt x="167" y="1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pPr eaLnBrk="1" fontAlgn="auto" hangingPunct="1">
                  <a:spcBef>
                    <a:spcPts val="0"/>
                  </a:spcBef>
                  <a:spcAft>
                    <a:spcPts val="0"/>
                  </a:spcAft>
                  <a:defRPr/>
                </a:pPr>
                <a:endParaRPr lang="zh-CN" altLang="en-US">
                  <a:latin typeface="+mn-lt"/>
                  <a:ea typeface="+mn-ea"/>
                </a:endParaRPr>
              </a:p>
            </p:txBody>
          </p:sp>
          <p:sp>
            <p:nvSpPr>
              <p:cNvPr id="21" name="Oval 26"/>
              <p:cNvSpPr>
                <a:spLocks noChangeArrowheads="1"/>
              </p:cNvSpPr>
              <p:nvPr/>
            </p:nvSpPr>
            <p:spPr bwMode="auto">
              <a:xfrm>
                <a:off x="3694113" y="5767387"/>
                <a:ext cx="93663" cy="92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p>
                <a:pPr eaLnBrk="1" fontAlgn="auto" hangingPunct="1">
                  <a:spcBef>
                    <a:spcPts val="0"/>
                  </a:spcBef>
                  <a:spcAft>
                    <a:spcPts val="0"/>
                  </a:spcAft>
                  <a:defRPr/>
                </a:pPr>
                <a:endParaRPr lang="zh-CN" altLang="en-US">
                  <a:latin typeface="+mn-lt"/>
                  <a:ea typeface="+mn-ea"/>
                </a:endParaRPr>
              </a:p>
            </p:txBody>
          </p:sp>
        </p:grpSp>
      </p:grpSp>
      <p:sp>
        <p:nvSpPr>
          <p:cNvPr id="44" name="椭圆 43"/>
          <p:cNvSpPr/>
          <p:nvPr/>
        </p:nvSpPr>
        <p:spPr>
          <a:xfrm rot="14217330">
            <a:off x="2859564" y="1726406"/>
            <a:ext cx="231775" cy="2333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sp>
        <p:nvSpPr>
          <p:cNvPr id="45" name="椭圆 44"/>
          <p:cNvSpPr/>
          <p:nvPr/>
        </p:nvSpPr>
        <p:spPr>
          <a:xfrm rot="14217330">
            <a:off x="3014345" y="2492375"/>
            <a:ext cx="153988" cy="1539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sp>
        <p:nvSpPr>
          <p:cNvPr id="46" name="椭圆 45"/>
          <p:cNvSpPr/>
          <p:nvPr/>
        </p:nvSpPr>
        <p:spPr>
          <a:xfrm rot="14217330">
            <a:off x="2906396" y="2640012"/>
            <a:ext cx="93662" cy="936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a:p>
        </p:txBody>
      </p:sp>
      <p:sp>
        <p:nvSpPr>
          <p:cNvPr id="36" name="文本框 35"/>
          <p:cNvSpPr txBox="1"/>
          <p:nvPr/>
        </p:nvSpPr>
        <p:spPr>
          <a:xfrm>
            <a:off x="2076133" y="2646363"/>
            <a:ext cx="987425" cy="369887"/>
          </a:xfrm>
          <a:prstGeom prst="rect">
            <a:avLst/>
          </a:prstGeom>
          <a:noFill/>
        </p:spPr>
        <p:txBody>
          <a:bodyPr>
            <a:spAutoFit/>
          </a:bodyPr>
          <a:p>
            <a:pPr algn="ctr" eaLnBrk="1" fontAlgn="auto" hangingPunct="1">
              <a:spcBef>
                <a:spcPts val="0"/>
              </a:spcBef>
              <a:spcAft>
                <a:spcPts val="0"/>
              </a:spcAft>
              <a:defRPr/>
            </a:pPr>
            <a:r>
              <a:rPr lang="zh-CN" altLang="en-US" b="1" dirty="0">
                <a:solidFill>
                  <a:schemeClr val="accent4">
                    <a:lumMod val="75000"/>
                  </a:schemeClr>
                </a:solidFill>
                <a:latin typeface="微软雅黑 Light" panose="020B0502040204020203" pitchFamily="34" charset="-122"/>
                <a:ea typeface="微软雅黑 Light" panose="020B0502040204020203" pitchFamily="34" charset="-122"/>
              </a:rPr>
              <a:t>系列</a:t>
            </a:r>
            <a:r>
              <a:rPr lang="en-US" altLang="zh-CN" b="1" dirty="0">
                <a:solidFill>
                  <a:schemeClr val="accent4">
                    <a:lumMod val="75000"/>
                  </a:schemeClr>
                </a:solidFill>
                <a:latin typeface="微软雅黑 Light" panose="020B0502040204020203" pitchFamily="34" charset="-122"/>
                <a:ea typeface="微软雅黑 Light" panose="020B0502040204020203" pitchFamily="34" charset="-122"/>
              </a:rPr>
              <a:t>3</a:t>
            </a:r>
            <a:endParaRPr lang="zh-CN" altLang="en-US" b="1" dirty="0">
              <a:solidFill>
                <a:schemeClr val="accent4">
                  <a:lumMod val="75000"/>
                </a:schemeClr>
              </a:solidFill>
              <a:latin typeface="微软雅黑 Light" panose="020B0502040204020203" pitchFamily="34" charset="-122"/>
              <a:ea typeface="微软雅黑 Light" panose="020B0502040204020203" pitchFamily="34" charset="-122"/>
            </a:endParaRPr>
          </a:p>
        </p:txBody>
      </p:sp>
      <p:pic>
        <p:nvPicPr>
          <p:cNvPr id="2" name="图片 5" descr="../../图/3-46.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1838960" y="3700780"/>
            <a:ext cx="8722995" cy="1391920"/>
          </a:xfrm>
          <a:prstGeom prst="rect">
            <a:avLst/>
          </a:prstGeom>
          <a:noFill/>
          <a:ln>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p:cTn id="12" dur="500" fill="hold"/>
                                        <p:tgtEl>
                                          <p:spTgt spid="45"/>
                                        </p:tgtEl>
                                        <p:attrNameLst>
                                          <p:attrName>ppt_w</p:attrName>
                                        </p:attrNameLst>
                                      </p:cBhvr>
                                      <p:tavLst>
                                        <p:tav tm="0">
                                          <p:val>
                                            <p:fltVal val="0"/>
                                          </p:val>
                                        </p:tav>
                                        <p:tav tm="100000">
                                          <p:val>
                                            <p:strVal val="#ppt_w"/>
                                          </p:val>
                                        </p:tav>
                                      </p:tavLst>
                                    </p:anim>
                                    <p:anim calcmode="lin" valueType="num">
                                      <p:cBhvr>
                                        <p:cTn id="13" dur="500" fill="hold"/>
                                        <p:tgtEl>
                                          <p:spTgt spid="45"/>
                                        </p:tgtEl>
                                        <p:attrNameLst>
                                          <p:attrName>ppt_h</p:attrName>
                                        </p:attrNameLst>
                                      </p:cBhvr>
                                      <p:tavLst>
                                        <p:tav tm="0">
                                          <p:val>
                                            <p:fltVal val="0"/>
                                          </p:val>
                                        </p:tav>
                                        <p:tav tm="100000">
                                          <p:val>
                                            <p:strVal val="#ppt_h"/>
                                          </p:val>
                                        </p:tav>
                                      </p:tavLst>
                                    </p:anim>
                                    <p:animEffect transition="in" filter="fade">
                                      <p:cBhvr>
                                        <p:cTn id="14" dur="500"/>
                                        <p:tgtEl>
                                          <p:spTgt spid="4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p:cTn id="17" dur="500" fill="hold"/>
                                        <p:tgtEl>
                                          <p:spTgt spid="46"/>
                                        </p:tgtEl>
                                        <p:attrNameLst>
                                          <p:attrName>ppt_w</p:attrName>
                                        </p:attrNameLst>
                                      </p:cBhvr>
                                      <p:tavLst>
                                        <p:tav tm="0">
                                          <p:val>
                                            <p:fltVal val="0"/>
                                          </p:val>
                                        </p:tav>
                                        <p:tav tm="100000">
                                          <p:val>
                                            <p:strVal val="#ppt_w"/>
                                          </p:val>
                                        </p:tav>
                                      </p:tavLst>
                                    </p:anim>
                                    <p:anim calcmode="lin" valueType="num">
                                      <p:cBhvr>
                                        <p:cTn id="18" dur="500" fill="hold"/>
                                        <p:tgtEl>
                                          <p:spTgt spid="46"/>
                                        </p:tgtEl>
                                        <p:attrNameLst>
                                          <p:attrName>ppt_h</p:attrName>
                                        </p:attrNameLst>
                                      </p:cBhvr>
                                      <p:tavLst>
                                        <p:tav tm="0">
                                          <p:val>
                                            <p:fltVal val="0"/>
                                          </p:val>
                                        </p:tav>
                                        <p:tav tm="100000">
                                          <p:val>
                                            <p:strVal val="#ppt_h"/>
                                          </p:val>
                                        </p:tav>
                                      </p:tavLst>
                                    </p:anim>
                                    <p:animEffect transition="in" filter="fade">
                                      <p:cBhvr>
                                        <p:cTn id="19" dur="500"/>
                                        <p:tgtEl>
                                          <p:spTgt spid="46"/>
                                        </p:tgtEl>
                                      </p:cBhvr>
                                    </p:animEffect>
                                  </p:childTnLst>
                                </p:cTn>
                              </p:par>
                              <p:par>
                                <p:cTn id="20" presetID="53" presetClass="entr" presetSubtype="16" fill="hold"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4" grpId="0" bldLvl="0" animBg="1"/>
      <p:bldP spid="45" grpId="0" bldLvl="0" animBg="1"/>
      <p:bldP spid="46" grpId="0" bldLvl="0" animBg="1"/>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1E68D567-562E-4BD5-BD0C-F48F2ECD24FA}"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rgbClr val="CAC4A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文本框 34"/>
          <p:cNvSpPr txBox="1"/>
          <p:nvPr/>
        </p:nvSpPr>
        <p:spPr bwMode="auto">
          <a:xfrm>
            <a:off x="401638" y="242888"/>
            <a:ext cx="1402080" cy="460375"/>
          </a:xfrm>
          <a:prstGeom prst="rect">
            <a:avLst/>
          </a:prstGeom>
          <a:noFill/>
        </p:spPr>
        <p:txBody>
          <a:bodyPr wrap="none">
            <a:spAutoFit/>
          </a:bodyPr>
          <a:lstStyle/>
          <a:p>
            <a:pPr algn="l" eaLnBrk="1" fontAlgn="auto" hangingPunct="1">
              <a:spcBef>
                <a:spcPts val="0"/>
              </a:spcBef>
              <a:spcAft>
                <a:spcPts val="0"/>
              </a:spcAft>
              <a:defRPr/>
            </a:pPr>
            <a:r>
              <a:rPr lang="zh-CN" altLang="en-US" sz="2400" dirty="0">
                <a:solidFill>
                  <a:schemeClr val="tx1">
                    <a:lumMod val="75000"/>
                    <a:lumOff val="25000"/>
                  </a:schemeClr>
                </a:solidFill>
                <a:latin typeface="微软雅黑 Light" panose="020B0502040204020203" pitchFamily="34" charset="-122"/>
                <a:ea typeface="微软雅黑 Light" panose="020B0502040204020203" pitchFamily="34" charset="-122"/>
              </a:rPr>
              <a:t>任务评价</a:t>
            </a:r>
            <a:endParaRPr lang="zh-CN" altLang="en-US"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aphicFrame>
        <p:nvGraphicFramePr>
          <p:cNvPr id="0" name="表格 -1"/>
          <p:cNvGraphicFramePr/>
          <p:nvPr/>
        </p:nvGraphicFramePr>
        <p:xfrm>
          <a:off x="2780665" y="1757045"/>
          <a:ext cx="8428355" cy="3527425"/>
        </p:xfrm>
        <a:graphic>
          <a:graphicData uri="http://schemas.openxmlformats.org/drawingml/2006/table">
            <a:tbl>
              <a:tblPr firstRow="1" bandRow="1">
                <a:tableStyleId>{775DCB02-9BB8-47FD-8907-85C794F793BA}</a:tableStyleId>
              </a:tblPr>
              <a:tblGrid>
                <a:gridCol w="2880360"/>
                <a:gridCol w="1232535"/>
                <a:gridCol w="1786890"/>
                <a:gridCol w="1581785"/>
                <a:gridCol w="946785"/>
              </a:tblGrid>
              <a:tr h="588010">
                <a:tc rowSpan="2">
                  <a:txBody>
                    <a:bodyPr/>
                    <a:p>
                      <a:pPr indent="0" algn="ctr">
                        <a:buNone/>
                      </a:pPr>
                      <a:r>
                        <a:rPr lang="zh-CN" altLang="en-US" sz="3200"/>
                        <a:t>主要内容</a:t>
                      </a:r>
                      <a:endParaRPr lang="zh-CN" altLang="en-US" sz="3200"/>
                    </a:p>
                  </a:txBody>
                  <a:tcPr marL="0" marR="0" marT="0" marB="1" vert="horz" anchor="ctr" anchorCtr="0"/>
                </a:tc>
                <a:tc gridSpan="4">
                  <a:txBody>
                    <a:bodyPr/>
                    <a:p>
                      <a:pPr indent="0" algn="ctr">
                        <a:buNone/>
                      </a:pPr>
                      <a:r>
                        <a:rPr lang="zh-CN" altLang="en-US" sz="2000"/>
                        <a:t>小组评价等级（在符合的情况下面打“√”）</a:t>
                      </a:r>
                      <a:endParaRPr lang="zh-CN" altLang="en-US" sz="2000"/>
                    </a:p>
                  </a:txBody>
                  <a:tcPr marL="0" marR="0" marT="0" marB="1" vert="horz" anchor="ctr" anchorCtr="0"/>
                </a:tc>
                <a:tc hMerge="1">
                  <a:tcPr/>
                </a:tc>
                <a:tc hMerge="1">
                  <a:tcPr/>
                </a:tc>
                <a:tc hMerge="1">
                  <a:tcPr/>
                </a:tc>
              </a:tr>
              <a:tr h="1176020">
                <a:tc vMerge="1">
                  <a:tcPr marL="0" marR="0" marT="0" marB="1" vert="horz" anchor="ctr" anchorCtr="0"/>
                </a:tc>
                <a:tc>
                  <a:txBody>
                    <a:bodyPr/>
                    <a:p>
                      <a:pPr indent="0" algn="ctr">
                        <a:buNone/>
                      </a:pPr>
                      <a:r>
                        <a:rPr lang="zh-CN" altLang="en-US" sz="2000"/>
                        <a:t>全都做到了</a:t>
                      </a:r>
                      <a:endParaRPr lang="zh-CN" altLang="en-US" sz="2000"/>
                    </a:p>
                  </a:txBody>
                  <a:tcPr marL="0" marR="0" marT="0" marB="1" vert="horz" anchor="ctr" anchorCtr="0"/>
                </a:tc>
                <a:tc>
                  <a:txBody>
                    <a:bodyPr/>
                    <a:p>
                      <a:pPr indent="0" algn="ctr">
                        <a:buNone/>
                      </a:pPr>
                      <a:r>
                        <a:rPr lang="zh-CN" altLang="en-US" sz="2000"/>
                        <a:t>大部分（80%）做到了</a:t>
                      </a:r>
                      <a:endParaRPr lang="zh-CN" altLang="en-US" sz="2000"/>
                    </a:p>
                  </a:txBody>
                  <a:tcPr marL="0" marR="0" marT="0" marB="1" vert="horz" anchor="ctr" anchorCtr="0"/>
                </a:tc>
                <a:tc>
                  <a:txBody>
                    <a:bodyPr/>
                    <a:p>
                      <a:pPr indent="0" algn="ctr">
                        <a:buNone/>
                      </a:pPr>
                      <a:r>
                        <a:rPr lang="zh-CN" altLang="en-US" sz="2000"/>
                        <a:t>基本（60%）做到了</a:t>
                      </a:r>
                      <a:endParaRPr lang="zh-CN" altLang="en-US" sz="2000"/>
                    </a:p>
                  </a:txBody>
                  <a:tcPr marL="0" marR="0" marT="0" marB="1" vert="horz" anchor="ctr" anchorCtr="0"/>
                </a:tc>
                <a:tc>
                  <a:txBody>
                    <a:bodyPr/>
                    <a:p>
                      <a:pPr indent="0" algn="ctr">
                        <a:buNone/>
                      </a:pPr>
                      <a:r>
                        <a:rPr lang="zh-CN" altLang="en-US" sz="2000"/>
                        <a:t>没做到</a:t>
                      </a:r>
                      <a:endParaRPr lang="zh-CN" altLang="en-US" sz="2000"/>
                    </a:p>
                  </a:txBody>
                  <a:tcPr marL="0" marR="0" marT="0" marB="1" vert="horz" anchor="ctr" anchorCtr="0"/>
                </a:tc>
              </a:tr>
              <a:tr h="587375">
                <a:tc>
                  <a:txBody>
                    <a:bodyPr/>
                    <a:p>
                      <a:pPr indent="0" algn="ctr">
                        <a:buNone/>
                      </a:pPr>
                      <a:r>
                        <a:rPr lang="en-US" altLang="zh-CN" sz="1800"/>
                        <a:t>熟悉网店交易额数据的查看</a:t>
                      </a:r>
                      <a:endParaRPr lang="en-US" altLang="zh-CN" sz="1800"/>
                    </a:p>
                  </a:txBody>
                  <a:tcPr marL="0" marR="0" marT="0" marB="1" vert="horz" anchor="ctr" anchorCtr="0"/>
                </a:tc>
                <a:tc>
                  <a:txBody>
                    <a:bodyPr/>
                    <a:p>
                      <a:pPr indent="0" algn="ctr">
                        <a:buNone/>
                      </a:pPr>
                      <a:r>
                        <a:rPr lang="en-US" altLang="zh-CN" sz="1600"/>
                        <a:t> </a:t>
                      </a:r>
                      <a:endParaRPr lang="en-US" altLang="zh-CN" sz="1600"/>
                    </a:p>
                  </a:txBody>
                  <a:tcPr marL="0" marR="0" marT="0" marB="1" vert="horz" anchor="ctr" anchorCtr="0"/>
                </a:tc>
                <a:tc>
                  <a:txBody>
                    <a:bodyPr/>
                    <a:p>
                      <a:pPr indent="0" algn="ctr">
                        <a:buNone/>
                      </a:pPr>
                      <a:r>
                        <a:rPr lang="en-US" altLang="zh-CN" sz="1600"/>
                        <a:t> </a:t>
                      </a:r>
                      <a:endParaRPr lang="en-US" altLang="zh-CN" sz="1600"/>
                    </a:p>
                  </a:txBody>
                  <a:tcPr marL="0" marR="0" marT="0" marB="1" vert="horz" anchor="ctr" anchorCtr="0"/>
                </a:tc>
                <a:tc>
                  <a:txBody>
                    <a:bodyPr/>
                    <a:p>
                      <a:pPr indent="0" algn="ctr">
                        <a:buNone/>
                      </a:pPr>
                      <a:r>
                        <a:rPr lang="en-US" altLang="zh-CN" sz="1600"/>
                        <a:t> </a:t>
                      </a:r>
                      <a:endParaRPr lang="en-US" altLang="zh-CN" sz="1600"/>
                    </a:p>
                  </a:txBody>
                  <a:tcPr marL="0" marR="0" marT="0" marB="1" vert="horz" anchor="ctr" anchorCtr="0"/>
                </a:tc>
                <a:tc>
                  <a:txBody>
                    <a:bodyPr/>
                    <a:p>
                      <a:pPr indent="0" algn="ctr">
                        <a:buNone/>
                      </a:pPr>
                      <a:r>
                        <a:rPr lang="en-US" altLang="zh-CN" sz="1600"/>
                        <a:t> </a:t>
                      </a:r>
                      <a:endParaRPr lang="en-US" altLang="zh-CN" sz="1600"/>
                    </a:p>
                  </a:txBody>
                  <a:tcPr marL="0" marR="0" marT="0" marB="1" vert="horz" anchor="ctr" anchorCtr="0"/>
                </a:tc>
              </a:tr>
              <a:tr h="588010">
                <a:tc>
                  <a:txBody>
                    <a:bodyPr/>
                    <a:p>
                      <a:pPr indent="0" algn="ctr">
                        <a:buNone/>
                      </a:pPr>
                      <a:r>
                        <a:rPr lang="en-US" altLang="zh-CN" sz="1800"/>
                        <a:t>理解交易额数据的主要作用</a:t>
                      </a:r>
                      <a:endParaRPr lang="en-US" altLang="zh-CN" sz="1800"/>
                    </a:p>
                  </a:txBody>
                  <a:tcPr marL="0" marR="0" marT="0" marB="1" vert="horz" anchor="ctr" anchorCtr="0"/>
                </a:tc>
                <a:tc>
                  <a:txBody>
                    <a:bodyPr/>
                    <a:p>
                      <a:pPr indent="0" algn="ctr">
                        <a:buNone/>
                      </a:pPr>
                      <a:r>
                        <a:rPr lang="en-US" altLang="zh-CN" sz="1600"/>
                        <a:t> </a:t>
                      </a:r>
                      <a:endParaRPr lang="en-US" altLang="zh-CN" sz="1600"/>
                    </a:p>
                  </a:txBody>
                  <a:tcPr marL="0" marR="0" marT="0" marB="1" vert="horz" anchor="ctr" anchorCtr="0"/>
                </a:tc>
                <a:tc>
                  <a:txBody>
                    <a:bodyPr/>
                    <a:p>
                      <a:pPr indent="0" algn="ctr">
                        <a:buNone/>
                      </a:pPr>
                      <a:r>
                        <a:rPr lang="en-US" altLang="zh-CN" sz="1600"/>
                        <a:t> </a:t>
                      </a:r>
                      <a:endParaRPr lang="en-US" altLang="zh-CN" sz="1600"/>
                    </a:p>
                  </a:txBody>
                  <a:tcPr marL="0" marR="0" marT="0" marB="1" vert="horz" anchor="ctr" anchorCtr="0"/>
                </a:tc>
                <a:tc>
                  <a:txBody>
                    <a:bodyPr/>
                    <a:p>
                      <a:pPr indent="0" algn="ctr">
                        <a:buNone/>
                      </a:pPr>
                      <a:r>
                        <a:rPr lang="en-US" altLang="zh-CN" sz="1600"/>
                        <a:t> </a:t>
                      </a:r>
                      <a:endParaRPr lang="en-US" altLang="zh-CN" sz="1600"/>
                    </a:p>
                  </a:txBody>
                  <a:tcPr marL="0" marR="0" marT="0" marB="1" vert="horz" anchor="ctr" anchorCtr="0"/>
                </a:tc>
                <a:tc>
                  <a:txBody>
                    <a:bodyPr/>
                    <a:p>
                      <a:pPr indent="0" algn="ctr">
                        <a:buNone/>
                      </a:pPr>
                      <a:r>
                        <a:rPr lang="en-US" altLang="zh-CN" sz="1600"/>
                        <a:t> </a:t>
                      </a:r>
                      <a:endParaRPr lang="en-US" altLang="zh-CN" sz="1600"/>
                    </a:p>
                  </a:txBody>
                  <a:tcPr marL="0" marR="0" marT="0" marB="1" vert="horz" anchor="ctr" anchorCtr="0"/>
                </a:tc>
              </a:tr>
              <a:tr h="588010">
                <a:tc>
                  <a:txBody>
                    <a:bodyPr/>
                    <a:p>
                      <a:pPr indent="0" algn="ctr">
                        <a:buNone/>
                      </a:pPr>
                      <a:r>
                        <a:rPr lang="en-US" altLang="zh-CN" sz="1800"/>
                        <a:t>了解交易额数据的分析方法</a:t>
                      </a:r>
                      <a:endParaRPr lang="en-US" altLang="zh-CN" sz="1800"/>
                    </a:p>
                  </a:txBody>
                  <a:tcPr marL="0" marR="0" marT="0" marB="1" vert="horz" anchor="ctr" anchorCtr="0"/>
                </a:tc>
                <a:tc>
                  <a:txBody>
                    <a:bodyPr/>
                    <a:p>
                      <a:pPr indent="0" algn="ctr">
                        <a:buNone/>
                      </a:pPr>
                      <a:r>
                        <a:rPr lang="en-US" altLang="zh-CN" sz="1600"/>
                        <a:t> </a:t>
                      </a:r>
                      <a:endParaRPr lang="en-US" altLang="zh-CN" sz="1600"/>
                    </a:p>
                  </a:txBody>
                  <a:tcPr marL="0" marR="0" marT="0" marB="1" vert="horz" anchor="ctr" anchorCtr="0"/>
                </a:tc>
                <a:tc>
                  <a:txBody>
                    <a:bodyPr/>
                    <a:p>
                      <a:pPr indent="0" algn="ctr">
                        <a:buNone/>
                      </a:pPr>
                      <a:r>
                        <a:rPr lang="en-US" altLang="zh-CN" sz="1600"/>
                        <a:t> </a:t>
                      </a:r>
                      <a:endParaRPr lang="en-US" altLang="zh-CN" sz="1600"/>
                    </a:p>
                  </a:txBody>
                  <a:tcPr marL="0" marR="0" marT="0" marB="1" vert="horz" anchor="ctr" anchorCtr="0"/>
                </a:tc>
                <a:tc>
                  <a:txBody>
                    <a:bodyPr/>
                    <a:p>
                      <a:pPr indent="0" algn="ctr">
                        <a:buNone/>
                      </a:pPr>
                      <a:r>
                        <a:rPr lang="en-US" altLang="zh-CN" sz="1600"/>
                        <a:t> </a:t>
                      </a:r>
                      <a:endParaRPr lang="en-US" altLang="zh-CN" sz="1600"/>
                    </a:p>
                  </a:txBody>
                  <a:tcPr marL="0" marR="0" marT="0" marB="1" vert="horz" anchor="ctr" anchorCtr="0"/>
                </a:tc>
                <a:tc>
                  <a:txBody>
                    <a:bodyPr/>
                    <a:p>
                      <a:pPr indent="0" algn="ctr">
                        <a:buNone/>
                      </a:pPr>
                      <a:endParaRPr lang="zh-CN" altLang="en-US" sz="1600"/>
                    </a:p>
                  </a:txBody>
                  <a:tcPr marL="0" marR="0" marT="0" marB="1" vert="horz" anchor="ctr" anchorCtr="0"/>
                </a:tc>
              </a:tr>
            </a:tbl>
          </a:graphicData>
        </a:graphic>
      </p:graphicFrame>
      <p:pic>
        <p:nvPicPr>
          <p:cNvPr id="4" name="图片 3" descr="Teacher_male_512px_1185976_easyicon.net"/>
          <p:cNvPicPr>
            <a:picLocks noChangeAspect="1"/>
          </p:cNvPicPr>
          <p:nvPr/>
        </p:nvPicPr>
        <p:blipFill>
          <a:blip r:embed="rId1"/>
          <a:stretch>
            <a:fillRect/>
          </a:stretch>
        </p:blipFill>
        <p:spPr>
          <a:xfrm>
            <a:off x="906780" y="1131570"/>
            <a:ext cx="2011045" cy="2011045"/>
          </a:xfrm>
          <a:prstGeom prst="rect">
            <a:avLst/>
          </a:prstGeom>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椭圆 85"/>
          <p:cNvSpPr/>
          <p:nvPr/>
        </p:nvSpPr>
        <p:spPr>
          <a:xfrm rot="11047877" flipV="1">
            <a:off x="8308975" y="5719763"/>
            <a:ext cx="176213" cy="1762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8" name="椭圆 87"/>
          <p:cNvSpPr/>
          <p:nvPr/>
        </p:nvSpPr>
        <p:spPr>
          <a:xfrm rot="11047877">
            <a:off x="3890963" y="5235575"/>
            <a:ext cx="123825" cy="1238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9" name="椭圆 88"/>
          <p:cNvSpPr/>
          <p:nvPr/>
        </p:nvSpPr>
        <p:spPr>
          <a:xfrm rot="11047877">
            <a:off x="4294188" y="6721475"/>
            <a:ext cx="123825" cy="1238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0" name="椭圆 89"/>
          <p:cNvSpPr/>
          <p:nvPr/>
        </p:nvSpPr>
        <p:spPr>
          <a:xfrm rot="11047877">
            <a:off x="8826500" y="5873750"/>
            <a:ext cx="127000" cy="127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1" name="椭圆 90"/>
          <p:cNvSpPr/>
          <p:nvPr/>
        </p:nvSpPr>
        <p:spPr>
          <a:xfrm rot="11047877">
            <a:off x="7078663" y="6456363"/>
            <a:ext cx="452437" cy="4524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2" name="椭圆 91"/>
          <p:cNvSpPr/>
          <p:nvPr/>
        </p:nvSpPr>
        <p:spPr>
          <a:xfrm rot="11047877" flipH="1">
            <a:off x="8724900" y="4476750"/>
            <a:ext cx="138113" cy="1381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3" name="椭圆 92"/>
          <p:cNvSpPr/>
          <p:nvPr/>
        </p:nvSpPr>
        <p:spPr>
          <a:xfrm rot="11047877" flipH="1">
            <a:off x="4899025" y="6496050"/>
            <a:ext cx="139700" cy="1381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4" name="椭圆 93"/>
          <p:cNvSpPr/>
          <p:nvPr/>
        </p:nvSpPr>
        <p:spPr>
          <a:xfrm rot="11047877" flipH="1">
            <a:off x="7996238" y="4240213"/>
            <a:ext cx="422275" cy="4222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5" name="椭圆 94"/>
          <p:cNvSpPr/>
          <p:nvPr/>
        </p:nvSpPr>
        <p:spPr>
          <a:xfrm>
            <a:off x="55563" y="3451225"/>
            <a:ext cx="519112" cy="5191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6" name="椭圆 95"/>
          <p:cNvSpPr/>
          <p:nvPr/>
        </p:nvSpPr>
        <p:spPr>
          <a:xfrm>
            <a:off x="6731000" y="6753225"/>
            <a:ext cx="271463" cy="2714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8" name="椭圆 97"/>
          <p:cNvSpPr/>
          <p:nvPr/>
        </p:nvSpPr>
        <p:spPr>
          <a:xfrm>
            <a:off x="10213975" y="3238500"/>
            <a:ext cx="501650" cy="5000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9" name="椭圆 98"/>
          <p:cNvSpPr/>
          <p:nvPr/>
        </p:nvSpPr>
        <p:spPr>
          <a:xfrm flipV="1">
            <a:off x="10110788" y="4351338"/>
            <a:ext cx="384175" cy="384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0" name="椭圆 99"/>
          <p:cNvSpPr/>
          <p:nvPr/>
        </p:nvSpPr>
        <p:spPr>
          <a:xfrm flipV="1">
            <a:off x="4464050" y="5535613"/>
            <a:ext cx="384175" cy="384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1" name="椭圆 100"/>
          <p:cNvSpPr/>
          <p:nvPr/>
        </p:nvSpPr>
        <p:spPr>
          <a:xfrm>
            <a:off x="1817688" y="6245225"/>
            <a:ext cx="471487" cy="4714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2" name="椭圆 101"/>
          <p:cNvSpPr/>
          <p:nvPr/>
        </p:nvSpPr>
        <p:spPr>
          <a:xfrm>
            <a:off x="11842750" y="3402013"/>
            <a:ext cx="271463" cy="2714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3" name="椭圆 102"/>
          <p:cNvSpPr/>
          <p:nvPr/>
        </p:nvSpPr>
        <p:spPr>
          <a:xfrm>
            <a:off x="11102975" y="4179888"/>
            <a:ext cx="269875" cy="2714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4" name="椭圆 103"/>
          <p:cNvSpPr/>
          <p:nvPr/>
        </p:nvSpPr>
        <p:spPr>
          <a:xfrm>
            <a:off x="9615488" y="6046788"/>
            <a:ext cx="271462" cy="2714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5" name="椭圆 104"/>
          <p:cNvSpPr/>
          <p:nvPr/>
        </p:nvSpPr>
        <p:spPr>
          <a:xfrm>
            <a:off x="2860675" y="6430963"/>
            <a:ext cx="549275"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6" name="椭圆 105"/>
          <p:cNvSpPr/>
          <p:nvPr/>
        </p:nvSpPr>
        <p:spPr>
          <a:xfrm>
            <a:off x="7159625" y="5703888"/>
            <a:ext cx="549275"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7" name="椭圆 106"/>
          <p:cNvSpPr/>
          <p:nvPr/>
        </p:nvSpPr>
        <p:spPr>
          <a:xfrm>
            <a:off x="9618663" y="2452688"/>
            <a:ext cx="282575" cy="2857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8" name="椭圆 107"/>
          <p:cNvSpPr/>
          <p:nvPr/>
        </p:nvSpPr>
        <p:spPr>
          <a:xfrm>
            <a:off x="169863" y="4748213"/>
            <a:ext cx="550862"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9" name="椭圆 108"/>
          <p:cNvSpPr/>
          <p:nvPr/>
        </p:nvSpPr>
        <p:spPr>
          <a:xfrm flipH="1">
            <a:off x="1428750" y="5278438"/>
            <a:ext cx="368300" cy="3683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0" name="椭圆 109"/>
          <p:cNvSpPr/>
          <p:nvPr/>
        </p:nvSpPr>
        <p:spPr>
          <a:xfrm>
            <a:off x="3117850" y="5554663"/>
            <a:ext cx="608013" cy="6080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1" name="椭圆 110"/>
          <p:cNvSpPr/>
          <p:nvPr/>
        </p:nvSpPr>
        <p:spPr>
          <a:xfrm>
            <a:off x="6462713" y="6118225"/>
            <a:ext cx="344487" cy="346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2" name="椭圆 111"/>
          <p:cNvSpPr/>
          <p:nvPr/>
        </p:nvSpPr>
        <p:spPr>
          <a:xfrm>
            <a:off x="8501063" y="5019675"/>
            <a:ext cx="247650" cy="2476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3" name="椭圆 112"/>
          <p:cNvSpPr/>
          <p:nvPr/>
        </p:nvSpPr>
        <p:spPr>
          <a:xfrm>
            <a:off x="8526463" y="6335713"/>
            <a:ext cx="1100137" cy="11001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5" name="椭圆 114"/>
          <p:cNvSpPr/>
          <p:nvPr/>
        </p:nvSpPr>
        <p:spPr>
          <a:xfrm>
            <a:off x="5118100" y="6583363"/>
            <a:ext cx="728663" cy="7286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7" name="椭圆 116"/>
          <p:cNvSpPr/>
          <p:nvPr/>
        </p:nvSpPr>
        <p:spPr>
          <a:xfrm flipH="1">
            <a:off x="3421063" y="4489450"/>
            <a:ext cx="309562" cy="3111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8" name="椭圆 117"/>
          <p:cNvSpPr/>
          <p:nvPr/>
        </p:nvSpPr>
        <p:spPr>
          <a:xfrm>
            <a:off x="9518650" y="5357813"/>
            <a:ext cx="350838" cy="3524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9" name="椭圆 118"/>
          <p:cNvSpPr/>
          <p:nvPr/>
        </p:nvSpPr>
        <p:spPr>
          <a:xfrm>
            <a:off x="7937500" y="6753225"/>
            <a:ext cx="361950" cy="36036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0" name="椭圆 119"/>
          <p:cNvSpPr/>
          <p:nvPr/>
        </p:nvSpPr>
        <p:spPr>
          <a:xfrm>
            <a:off x="10304463" y="5583238"/>
            <a:ext cx="522287" cy="5222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1" name="椭圆 120"/>
          <p:cNvSpPr/>
          <p:nvPr/>
        </p:nvSpPr>
        <p:spPr>
          <a:xfrm flipH="1">
            <a:off x="5786438" y="6280150"/>
            <a:ext cx="315912" cy="3159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2" name="椭圆 121"/>
          <p:cNvSpPr/>
          <p:nvPr/>
        </p:nvSpPr>
        <p:spPr>
          <a:xfrm flipH="1">
            <a:off x="787400" y="4184650"/>
            <a:ext cx="415925" cy="4175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3" name="椭圆 122"/>
          <p:cNvSpPr/>
          <p:nvPr/>
        </p:nvSpPr>
        <p:spPr>
          <a:xfrm rot="11047877">
            <a:off x="4237038" y="6276975"/>
            <a:ext cx="123825" cy="1238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6" name="椭圆 125"/>
          <p:cNvSpPr/>
          <p:nvPr/>
        </p:nvSpPr>
        <p:spPr>
          <a:xfrm>
            <a:off x="4870450" y="5681663"/>
            <a:ext cx="669925" cy="6699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7" name="椭圆 126"/>
          <p:cNvSpPr/>
          <p:nvPr/>
        </p:nvSpPr>
        <p:spPr>
          <a:xfrm>
            <a:off x="7967663" y="6008688"/>
            <a:ext cx="439737" cy="4397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8" name="椭圆 127"/>
          <p:cNvSpPr/>
          <p:nvPr/>
        </p:nvSpPr>
        <p:spPr>
          <a:xfrm>
            <a:off x="6088063" y="6635750"/>
            <a:ext cx="549275"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9" name="椭圆 128"/>
          <p:cNvSpPr/>
          <p:nvPr/>
        </p:nvSpPr>
        <p:spPr>
          <a:xfrm>
            <a:off x="11652250" y="4589463"/>
            <a:ext cx="728663" cy="7302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0" name="椭圆 129"/>
          <p:cNvSpPr/>
          <p:nvPr/>
        </p:nvSpPr>
        <p:spPr>
          <a:xfrm>
            <a:off x="10537825" y="6399213"/>
            <a:ext cx="412750" cy="4127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1" name="椭圆 130"/>
          <p:cNvSpPr/>
          <p:nvPr/>
        </p:nvSpPr>
        <p:spPr>
          <a:xfrm>
            <a:off x="465138" y="5934075"/>
            <a:ext cx="730250" cy="7286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3" name="椭圆 132"/>
          <p:cNvSpPr/>
          <p:nvPr/>
        </p:nvSpPr>
        <p:spPr>
          <a:xfrm>
            <a:off x="4124325" y="5864225"/>
            <a:ext cx="282575" cy="2841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4" name="椭圆 133"/>
          <p:cNvSpPr/>
          <p:nvPr/>
        </p:nvSpPr>
        <p:spPr>
          <a:xfrm rot="11047877" flipH="1">
            <a:off x="7205663" y="5405438"/>
            <a:ext cx="138112" cy="13811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5" name="椭圆 134"/>
          <p:cNvSpPr/>
          <p:nvPr/>
        </p:nvSpPr>
        <p:spPr>
          <a:xfrm>
            <a:off x="3779838" y="6300788"/>
            <a:ext cx="990600" cy="990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6" name="椭圆 135"/>
          <p:cNvSpPr/>
          <p:nvPr/>
        </p:nvSpPr>
        <p:spPr>
          <a:xfrm>
            <a:off x="1812925" y="3538538"/>
            <a:ext cx="490538" cy="49053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1" name="椭圆 210"/>
          <p:cNvSpPr/>
          <p:nvPr/>
        </p:nvSpPr>
        <p:spPr>
          <a:xfrm flipH="1">
            <a:off x="11687175" y="2138363"/>
            <a:ext cx="444500" cy="444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2" name="椭圆 211"/>
          <p:cNvSpPr/>
          <p:nvPr/>
        </p:nvSpPr>
        <p:spPr>
          <a:xfrm>
            <a:off x="-434975" y="2360613"/>
            <a:ext cx="627063" cy="6286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3" name="椭圆 212"/>
          <p:cNvSpPr/>
          <p:nvPr/>
        </p:nvSpPr>
        <p:spPr>
          <a:xfrm flipH="1">
            <a:off x="2444750" y="2798763"/>
            <a:ext cx="266700" cy="2682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4" name="椭圆 213"/>
          <p:cNvSpPr/>
          <p:nvPr/>
        </p:nvSpPr>
        <p:spPr>
          <a:xfrm rot="11047877" flipV="1">
            <a:off x="9999663" y="1350963"/>
            <a:ext cx="149225" cy="149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5" name="椭圆 214"/>
          <p:cNvSpPr/>
          <p:nvPr/>
        </p:nvSpPr>
        <p:spPr>
          <a:xfrm flipH="1">
            <a:off x="2636838" y="4654550"/>
            <a:ext cx="601662" cy="6000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6" name="椭圆 215"/>
          <p:cNvSpPr/>
          <p:nvPr/>
        </p:nvSpPr>
        <p:spPr>
          <a:xfrm>
            <a:off x="2490788" y="5783263"/>
            <a:ext cx="382587" cy="3825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7" name="椭圆 216"/>
          <p:cNvSpPr/>
          <p:nvPr/>
        </p:nvSpPr>
        <p:spPr>
          <a:xfrm>
            <a:off x="7702550" y="4910138"/>
            <a:ext cx="638175" cy="6381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8" name="椭圆 217"/>
          <p:cNvSpPr/>
          <p:nvPr/>
        </p:nvSpPr>
        <p:spPr>
          <a:xfrm>
            <a:off x="9159875" y="4476750"/>
            <a:ext cx="541338" cy="542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9" name="椭圆 218"/>
          <p:cNvSpPr/>
          <p:nvPr/>
        </p:nvSpPr>
        <p:spPr>
          <a:xfrm>
            <a:off x="11637963" y="3808413"/>
            <a:ext cx="541337" cy="542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0" name="椭圆 219"/>
          <p:cNvSpPr/>
          <p:nvPr/>
        </p:nvSpPr>
        <p:spPr>
          <a:xfrm flipV="1">
            <a:off x="9682163" y="3733800"/>
            <a:ext cx="274637" cy="276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1" name="椭圆 220"/>
          <p:cNvSpPr/>
          <p:nvPr/>
        </p:nvSpPr>
        <p:spPr>
          <a:xfrm>
            <a:off x="6561138" y="5537200"/>
            <a:ext cx="409575" cy="4095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96" name="图片 195"/>
          <p:cNvPicPr>
            <a:picLocks noChangeAspect="1"/>
          </p:cNvPicPr>
          <p:nvPr/>
        </p:nvPicPr>
        <p:blipFill>
          <a:blip r:embed="rId1" cstate="print"/>
          <a:srcRect l="36905" t="33759" r="32570" b="22025"/>
          <a:stretch>
            <a:fillRect/>
          </a:stretch>
        </p:blipFill>
        <p:spPr>
          <a:xfrm rot="1501864">
            <a:off x="7973266" y="1354132"/>
            <a:ext cx="407562" cy="407562"/>
          </a:xfrm>
          <a:custGeom>
            <a:avLst/>
            <a:gdLst>
              <a:gd name="connsiteX0" fmla="*/ 588998 w 1177996"/>
              <a:gd name="connsiteY0" fmla="*/ 0 h 1177994"/>
              <a:gd name="connsiteX1" fmla="*/ 1177996 w 1177996"/>
              <a:gd name="connsiteY1" fmla="*/ 588997 h 1177994"/>
              <a:gd name="connsiteX2" fmla="*/ 588998 w 1177996"/>
              <a:gd name="connsiteY2" fmla="*/ 1177994 h 1177994"/>
              <a:gd name="connsiteX3" fmla="*/ 0 w 1177996"/>
              <a:gd name="connsiteY3" fmla="*/ 588997 h 1177994"/>
              <a:gd name="connsiteX4" fmla="*/ 588998 w 1177996"/>
              <a:gd name="connsiteY4" fmla="*/ 0 h 1177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7996" h="1177994">
                <a:moveTo>
                  <a:pt x="588998" y="0"/>
                </a:moveTo>
                <a:cubicBezTo>
                  <a:pt x="914293" y="0"/>
                  <a:pt x="1177996" y="263703"/>
                  <a:pt x="1177996" y="588997"/>
                </a:cubicBezTo>
                <a:cubicBezTo>
                  <a:pt x="1177996" y="914291"/>
                  <a:pt x="914293" y="1177994"/>
                  <a:pt x="588998" y="1177994"/>
                </a:cubicBezTo>
                <a:cubicBezTo>
                  <a:pt x="263703" y="1177994"/>
                  <a:pt x="0" y="914291"/>
                  <a:pt x="0" y="588997"/>
                </a:cubicBezTo>
                <a:cubicBezTo>
                  <a:pt x="0" y="263703"/>
                  <a:pt x="263703" y="0"/>
                  <a:pt x="588998" y="0"/>
                </a:cubicBezTo>
                <a:close/>
              </a:path>
            </a:pathLst>
          </a:custGeom>
        </p:spPr>
      </p:pic>
      <p:sp>
        <p:nvSpPr>
          <p:cNvPr id="197" name="椭圆 196"/>
          <p:cNvSpPr/>
          <p:nvPr/>
        </p:nvSpPr>
        <p:spPr>
          <a:xfrm>
            <a:off x="11261725" y="5419725"/>
            <a:ext cx="271463" cy="2714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8" name="椭圆 197"/>
          <p:cNvSpPr/>
          <p:nvPr/>
        </p:nvSpPr>
        <p:spPr>
          <a:xfrm flipV="1">
            <a:off x="11339513" y="6289675"/>
            <a:ext cx="276225" cy="2746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3" name="组合 2"/>
          <p:cNvGrpSpPr/>
          <p:nvPr/>
        </p:nvGrpSpPr>
        <p:grpSpPr bwMode="auto">
          <a:xfrm>
            <a:off x="3590955" y="273020"/>
            <a:ext cx="5072002" cy="6035705"/>
            <a:chOff x="3565662" y="300100"/>
            <a:chExt cx="5070953" cy="6036274"/>
          </a:xfrm>
        </p:grpSpPr>
        <p:sp>
          <p:nvSpPr>
            <p:cNvPr id="210" name="任意多边形 209"/>
            <p:cNvSpPr/>
            <p:nvPr/>
          </p:nvSpPr>
          <p:spPr>
            <a:xfrm rot="13500000" flipH="1">
              <a:off x="3565632" y="300130"/>
              <a:ext cx="5071014" cy="5070953"/>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225" name="直接连接符 224"/>
            <p:cNvCxnSpPr/>
            <p:nvPr/>
          </p:nvCxnSpPr>
          <p:spPr>
            <a:xfrm>
              <a:off x="3759267" y="2427581"/>
              <a:ext cx="4637716"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a:off x="3759267" y="2462509"/>
              <a:ext cx="2688669"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a:off x="3759267" y="3448440"/>
              <a:ext cx="4637716"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a:off x="6939959" y="3511946"/>
              <a:ext cx="1457024"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349" name="图片 348"/>
            <p:cNvPicPr>
              <a:picLocks noChangeAspect="1"/>
            </p:cNvPicPr>
            <p:nvPr/>
          </p:nvPicPr>
          <p:blipFill>
            <a:blip r:embed="rId2" cstate="print"/>
            <a:srcRect l="35176"/>
            <a:stretch>
              <a:fillRect/>
            </a:stretch>
          </p:blipFill>
          <p:spPr>
            <a:xfrm>
              <a:off x="3775670" y="3572820"/>
              <a:ext cx="2276311" cy="2763554"/>
            </a:xfrm>
            <a:custGeom>
              <a:avLst/>
              <a:gdLst>
                <a:gd name="connsiteX0" fmla="*/ 0 w 2501639"/>
                <a:gd name="connsiteY0" fmla="*/ 0 h 3037113"/>
                <a:gd name="connsiteX1" fmla="*/ 2501639 w 2501639"/>
                <a:gd name="connsiteY1" fmla="*/ 0 h 3037113"/>
                <a:gd name="connsiteX2" fmla="*/ 2501639 w 2501639"/>
                <a:gd name="connsiteY2" fmla="*/ 3031844 h 3037113"/>
                <a:gd name="connsiteX3" fmla="*/ 2499610 w 2501639"/>
                <a:gd name="connsiteY3" fmla="*/ 3037113 h 3037113"/>
                <a:gd name="connsiteX4" fmla="*/ 2494398 w 2501639"/>
                <a:gd name="connsiteY4" fmla="*/ 3037113 h 3037113"/>
                <a:gd name="connsiteX5" fmla="*/ 2494398 w 2501639"/>
                <a:gd name="connsiteY5" fmla="*/ 2995749 h 3037113"/>
                <a:gd name="connsiteX6" fmla="*/ 2459527 w 2501639"/>
                <a:gd name="connsiteY6" fmla="*/ 2905197 h 3037113"/>
                <a:gd name="connsiteX7" fmla="*/ 717381 w 2501639"/>
                <a:gd name="connsiteY7" fmla="*/ 1444903 h 3037113"/>
                <a:gd name="connsiteX8" fmla="*/ 19111 w 2501639"/>
                <a:gd name="connsiteY8" fmla="*/ 132437 h 303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1639" h="3037113">
                  <a:moveTo>
                    <a:pt x="0" y="0"/>
                  </a:moveTo>
                  <a:lnTo>
                    <a:pt x="2501639" y="0"/>
                  </a:lnTo>
                  <a:lnTo>
                    <a:pt x="2501639" y="3031844"/>
                  </a:lnTo>
                  <a:lnTo>
                    <a:pt x="2499610" y="3037113"/>
                  </a:lnTo>
                  <a:lnTo>
                    <a:pt x="2494398" y="3037113"/>
                  </a:lnTo>
                  <a:lnTo>
                    <a:pt x="2494398" y="2995749"/>
                  </a:lnTo>
                  <a:lnTo>
                    <a:pt x="2459527" y="2905197"/>
                  </a:lnTo>
                  <a:cubicBezTo>
                    <a:pt x="2141873" y="2211741"/>
                    <a:pt x="1279306" y="2006828"/>
                    <a:pt x="717381" y="1444903"/>
                  </a:cubicBezTo>
                  <a:cubicBezTo>
                    <a:pt x="344970" y="1072492"/>
                    <a:pt x="112213" y="613311"/>
                    <a:pt x="19111" y="132437"/>
                  </a:cubicBezTo>
                  <a:close/>
                </a:path>
              </a:pathLst>
            </a:custGeom>
          </p:spPr>
        </p:pic>
      </p:grpSp>
      <p:sp>
        <p:nvSpPr>
          <p:cNvPr id="201" name="椭圆 200"/>
          <p:cNvSpPr/>
          <p:nvPr/>
        </p:nvSpPr>
        <p:spPr>
          <a:xfrm>
            <a:off x="8102600" y="1300163"/>
            <a:ext cx="477838" cy="4778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2" name="椭圆 221"/>
          <p:cNvSpPr/>
          <p:nvPr/>
        </p:nvSpPr>
        <p:spPr>
          <a:xfrm>
            <a:off x="3444875" y="3463925"/>
            <a:ext cx="676275" cy="6778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文本框 1"/>
          <p:cNvSpPr txBox="1"/>
          <p:nvPr/>
        </p:nvSpPr>
        <p:spPr>
          <a:xfrm>
            <a:off x="4634865" y="2548890"/>
            <a:ext cx="3067050" cy="768350"/>
          </a:xfrm>
          <a:prstGeom prst="rect">
            <a:avLst/>
          </a:prstGeom>
          <a:noFill/>
        </p:spPr>
        <p:txBody>
          <a:bodyPr wrap="square" rtlCol="0">
            <a:spAutoFit/>
          </a:bodyPr>
          <a:p>
            <a:pPr algn="dist"/>
            <a:r>
              <a:rPr lang="zh-CN" altLang="en-US" sz="4400" b="1" dirty="0">
                <a:solidFill>
                  <a:schemeClr val="bg1"/>
                </a:solidFill>
                <a:latin typeface="微软雅黑" panose="020B0503020204020204" pitchFamily="34" charset="-122"/>
                <a:ea typeface="微软雅黑" panose="020B0503020204020204" pitchFamily="34" charset="-122"/>
              </a:rPr>
              <a:t>感谢观看</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500"/>
                                        <p:tgtEl>
                                          <p:spTgt spid="86"/>
                                        </p:tgtEl>
                                      </p:cBhvr>
                                    </p:animEffect>
                                    <p:anim calcmode="lin" valueType="num">
                                      <p:cBhvr>
                                        <p:cTn id="8" dur="500" fill="hold"/>
                                        <p:tgtEl>
                                          <p:spTgt spid="86"/>
                                        </p:tgtEl>
                                        <p:attrNameLst>
                                          <p:attrName>ppt_x</p:attrName>
                                        </p:attrNameLst>
                                      </p:cBhvr>
                                      <p:tavLst>
                                        <p:tav tm="0">
                                          <p:val>
                                            <p:strVal val="#ppt_x"/>
                                          </p:val>
                                        </p:tav>
                                        <p:tav tm="100000">
                                          <p:val>
                                            <p:strVal val="#ppt_x"/>
                                          </p:val>
                                        </p:tav>
                                      </p:tavLst>
                                    </p:anim>
                                    <p:anim calcmode="lin" valueType="num">
                                      <p:cBhvr>
                                        <p:cTn id="9" dur="500" fill="hold"/>
                                        <p:tgtEl>
                                          <p:spTgt spid="8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fade">
                                      <p:cBhvr>
                                        <p:cTn id="12" dur="500"/>
                                        <p:tgtEl>
                                          <p:spTgt spid="88"/>
                                        </p:tgtEl>
                                      </p:cBhvr>
                                    </p:animEffect>
                                    <p:anim calcmode="lin" valueType="num">
                                      <p:cBhvr>
                                        <p:cTn id="13" dur="500" fill="hold"/>
                                        <p:tgtEl>
                                          <p:spTgt spid="88"/>
                                        </p:tgtEl>
                                        <p:attrNameLst>
                                          <p:attrName>ppt_x</p:attrName>
                                        </p:attrNameLst>
                                      </p:cBhvr>
                                      <p:tavLst>
                                        <p:tav tm="0">
                                          <p:val>
                                            <p:strVal val="#ppt_x"/>
                                          </p:val>
                                        </p:tav>
                                        <p:tav tm="100000">
                                          <p:val>
                                            <p:strVal val="#ppt_x"/>
                                          </p:val>
                                        </p:tav>
                                      </p:tavLst>
                                    </p:anim>
                                    <p:anim calcmode="lin" valueType="num">
                                      <p:cBhvr>
                                        <p:cTn id="14" dur="500" fill="hold"/>
                                        <p:tgtEl>
                                          <p:spTgt spid="8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fade">
                                      <p:cBhvr>
                                        <p:cTn id="17" dur="500"/>
                                        <p:tgtEl>
                                          <p:spTgt spid="89"/>
                                        </p:tgtEl>
                                      </p:cBhvr>
                                    </p:animEffect>
                                    <p:anim calcmode="lin" valueType="num">
                                      <p:cBhvr>
                                        <p:cTn id="18" dur="500" fill="hold"/>
                                        <p:tgtEl>
                                          <p:spTgt spid="89"/>
                                        </p:tgtEl>
                                        <p:attrNameLst>
                                          <p:attrName>ppt_x</p:attrName>
                                        </p:attrNameLst>
                                      </p:cBhvr>
                                      <p:tavLst>
                                        <p:tav tm="0">
                                          <p:val>
                                            <p:strVal val="#ppt_x"/>
                                          </p:val>
                                        </p:tav>
                                        <p:tav tm="100000">
                                          <p:val>
                                            <p:strVal val="#ppt_x"/>
                                          </p:val>
                                        </p:tav>
                                      </p:tavLst>
                                    </p:anim>
                                    <p:anim calcmode="lin" valueType="num">
                                      <p:cBhvr>
                                        <p:cTn id="19" dur="500" fill="hold"/>
                                        <p:tgtEl>
                                          <p:spTgt spid="8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anim calcmode="lin" valueType="num">
                                      <p:cBhvr>
                                        <p:cTn id="23" dur="500" fill="hold"/>
                                        <p:tgtEl>
                                          <p:spTgt spid="90"/>
                                        </p:tgtEl>
                                        <p:attrNameLst>
                                          <p:attrName>ppt_x</p:attrName>
                                        </p:attrNameLst>
                                      </p:cBhvr>
                                      <p:tavLst>
                                        <p:tav tm="0">
                                          <p:val>
                                            <p:strVal val="#ppt_x"/>
                                          </p:val>
                                        </p:tav>
                                        <p:tav tm="100000">
                                          <p:val>
                                            <p:strVal val="#ppt_x"/>
                                          </p:val>
                                        </p:tav>
                                      </p:tavLst>
                                    </p:anim>
                                    <p:anim calcmode="lin" valueType="num">
                                      <p:cBhvr>
                                        <p:cTn id="24" dur="500" fill="hold"/>
                                        <p:tgtEl>
                                          <p:spTgt spid="9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fade">
                                      <p:cBhvr>
                                        <p:cTn id="27" dur="500"/>
                                        <p:tgtEl>
                                          <p:spTgt spid="91"/>
                                        </p:tgtEl>
                                      </p:cBhvr>
                                    </p:animEffect>
                                    <p:anim calcmode="lin" valueType="num">
                                      <p:cBhvr>
                                        <p:cTn id="28" dur="500" fill="hold"/>
                                        <p:tgtEl>
                                          <p:spTgt spid="91"/>
                                        </p:tgtEl>
                                        <p:attrNameLst>
                                          <p:attrName>ppt_x</p:attrName>
                                        </p:attrNameLst>
                                      </p:cBhvr>
                                      <p:tavLst>
                                        <p:tav tm="0">
                                          <p:val>
                                            <p:strVal val="#ppt_x"/>
                                          </p:val>
                                        </p:tav>
                                        <p:tav tm="100000">
                                          <p:val>
                                            <p:strVal val="#ppt_x"/>
                                          </p:val>
                                        </p:tav>
                                      </p:tavLst>
                                    </p:anim>
                                    <p:anim calcmode="lin" valueType="num">
                                      <p:cBhvr>
                                        <p:cTn id="29" dur="500" fill="hold"/>
                                        <p:tgtEl>
                                          <p:spTgt spid="9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2"/>
                                        </p:tgtEl>
                                        <p:attrNameLst>
                                          <p:attrName>style.visibility</p:attrName>
                                        </p:attrNameLst>
                                      </p:cBhvr>
                                      <p:to>
                                        <p:strVal val="visible"/>
                                      </p:to>
                                    </p:set>
                                    <p:animEffect transition="in" filter="fade">
                                      <p:cBhvr>
                                        <p:cTn id="32" dur="500"/>
                                        <p:tgtEl>
                                          <p:spTgt spid="92"/>
                                        </p:tgtEl>
                                      </p:cBhvr>
                                    </p:animEffect>
                                    <p:anim calcmode="lin" valueType="num">
                                      <p:cBhvr>
                                        <p:cTn id="33" dur="500" fill="hold"/>
                                        <p:tgtEl>
                                          <p:spTgt spid="92"/>
                                        </p:tgtEl>
                                        <p:attrNameLst>
                                          <p:attrName>ppt_x</p:attrName>
                                        </p:attrNameLst>
                                      </p:cBhvr>
                                      <p:tavLst>
                                        <p:tav tm="0">
                                          <p:val>
                                            <p:strVal val="#ppt_x"/>
                                          </p:val>
                                        </p:tav>
                                        <p:tav tm="100000">
                                          <p:val>
                                            <p:strVal val="#ppt_x"/>
                                          </p:val>
                                        </p:tav>
                                      </p:tavLst>
                                    </p:anim>
                                    <p:anim calcmode="lin" valueType="num">
                                      <p:cBhvr>
                                        <p:cTn id="34" dur="500" fill="hold"/>
                                        <p:tgtEl>
                                          <p:spTgt spid="9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fade">
                                      <p:cBhvr>
                                        <p:cTn id="37" dur="500"/>
                                        <p:tgtEl>
                                          <p:spTgt spid="93"/>
                                        </p:tgtEl>
                                      </p:cBhvr>
                                    </p:animEffect>
                                    <p:anim calcmode="lin" valueType="num">
                                      <p:cBhvr>
                                        <p:cTn id="38" dur="500" fill="hold"/>
                                        <p:tgtEl>
                                          <p:spTgt spid="93"/>
                                        </p:tgtEl>
                                        <p:attrNameLst>
                                          <p:attrName>ppt_x</p:attrName>
                                        </p:attrNameLst>
                                      </p:cBhvr>
                                      <p:tavLst>
                                        <p:tav tm="0">
                                          <p:val>
                                            <p:strVal val="#ppt_x"/>
                                          </p:val>
                                        </p:tav>
                                        <p:tav tm="100000">
                                          <p:val>
                                            <p:strVal val="#ppt_x"/>
                                          </p:val>
                                        </p:tav>
                                      </p:tavLst>
                                    </p:anim>
                                    <p:anim calcmode="lin" valueType="num">
                                      <p:cBhvr>
                                        <p:cTn id="39" dur="500" fill="hold"/>
                                        <p:tgtEl>
                                          <p:spTgt spid="9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4"/>
                                        </p:tgtEl>
                                        <p:attrNameLst>
                                          <p:attrName>style.visibility</p:attrName>
                                        </p:attrNameLst>
                                      </p:cBhvr>
                                      <p:to>
                                        <p:strVal val="visible"/>
                                      </p:to>
                                    </p:set>
                                    <p:animEffect transition="in" filter="fade">
                                      <p:cBhvr>
                                        <p:cTn id="42" dur="500"/>
                                        <p:tgtEl>
                                          <p:spTgt spid="94"/>
                                        </p:tgtEl>
                                      </p:cBhvr>
                                    </p:animEffect>
                                    <p:anim calcmode="lin" valueType="num">
                                      <p:cBhvr>
                                        <p:cTn id="43" dur="500" fill="hold"/>
                                        <p:tgtEl>
                                          <p:spTgt spid="94"/>
                                        </p:tgtEl>
                                        <p:attrNameLst>
                                          <p:attrName>ppt_x</p:attrName>
                                        </p:attrNameLst>
                                      </p:cBhvr>
                                      <p:tavLst>
                                        <p:tav tm="0">
                                          <p:val>
                                            <p:strVal val="#ppt_x"/>
                                          </p:val>
                                        </p:tav>
                                        <p:tav tm="100000">
                                          <p:val>
                                            <p:strVal val="#ppt_x"/>
                                          </p:val>
                                        </p:tav>
                                      </p:tavLst>
                                    </p:anim>
                                    <p:anim calcmode="lin" valueType="num">
                                      <p:cBhvr>
                                        <p:cTn id="44" dur="500" fill="hold"/>
                                        <p:tgtEl>
                                          <p:spTgt spid="9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
                                  </p:stCondLst>
                                  <p:childTnLst>
                                    <p:set>
                                      <p:cBhvr>
                                        <p:cTn id="46" dur="1" fill="hold">
                                          <p:stCondLst>
                                            <p:cond delay="0"/>
                                          </p:stCondLst>
                                        </p:cTn>
                                        <p:tgtEl>
                                          <p:spTgt spid="95"/>
                                        </p:tgtEl>
                                        <p:attrNameLst>
                                          <p:attrName>style.visibility</p:attrName>
                                        </p:attrNameLst>
                                      </p:cBhvr>
                                      <p:to>
                                        <p:strVal val="visible"/>
                                      </p:to>
                                    </p:set>
                                    <p:animEffect transition="in" filter="fade">
                                      <p:cBhvr>
                                        <p:cTn id="47" dur="500"/>
                                        <p:tgtEl>
                                          <p:spTgt spid="95"/>
                                        </p:tgtEl>
                                      </p:cBhvr>
                                    </p:animEffect>
                                    <p:anim calcmode="lin" valueType="num">
                                      <p:cBhvr>
                                        <p:cTn id="48" dur="500" fill="hold"/>
                                        <p:tgtEl>
                                          <p:spTgt spid="95"/>
                                        </p:tgtEl>
                                        <p:attrNameLst>
                                          <p:attrName>ppt_x</p:attrName>
                                        </p:attrNameLst>
                                      </p:cBhvr>
                                      <p:tavLst>
                                        <p:tav tm="0">
                                          <p:val>
                                            <p:strVal val="#ppt_x"/>
                                          </p:val>
                                        </p:tav>
                                        <p:tav tm="100000">
                                          <p:val>
                                            <p:strVal val="#ppt_x"/>
                                          </p:val>
                                        </p:tav>
                                      </p:tavLst>
                                    </p:anim>
                                    <p:anim calcmode="lin" valueType="num">
                                      <p:cBhvr>
                                        <p:cTn id="49" dur="500" fill="hold"/>
                                        <p:tgtEl>
                                          <p:spTgt spid="9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00"/>
                                  </p:stCondLst>
                                  <p:childTnLst>
                                    <p:set>
                                      <p:cBhvr>
                                        <p:cTn id="51" dur="1" fill="hold">
                                          <p:stCondLst>
                                            <p:cond delay="0"/>
                                          </p:stCondLst>
                                        </p:cTn>
                                        <p:tgtEl>
                                          <p:spTgt spid="96"/>
                                        </p:tgtEl>
                                        <p:attrNameLst>
                                          <p:attrName>style.visibility</p:attrName>
                                        </p:attrNameLst>
                                      </p:cBhvr>
                                      <p:to>
                                        <p:strVal val="visible"/>
                                      </p:to>
                                    </p:set>
                                    <p:animEffect transition="in" filter="fade">
                                      <p:cBhvr>
                                        <p:cTn id="52" dur="500"/>
                                        <p:tgtEl>
                                          <p:spTgt spid="96"/>
                                        </p:tgtEl>
                                      </p:cBhvr>
                                    </p:animEffect>
                                    <p:anim calcmode="lin" valueType="num">
                                      <p:cBhvr>
                                        <p:cTn id="53" dur="500" fill="hold"/>
                                        <p:tgtEl>
                                          <p:spTgt spid="96"/>
                                        </p:tgtEl>
                                        <p:attrNameLst>
                                          <p:attrName>ppt_x</p:attrName>
                                        </p:attrNameLst>
                                      </p:cBhvr>
                                      <p:tavLst>
                                        <p:tav tm="0">
                                          <p:val>
                                            <p:strVal val="#ppt_x"/>
                                          </p:val>
                                        </p:tav>
                                        <p:tav tm="100000">
                                          <p:val>
                                            <p:strVal val="#ppt_x"/>
                                          </p:val>
                                        </p:tav>
                                      </p:tavLst>
                                    </p:anim>
                                    <p:anim calcmode="lin" valueType="num">
                                      <p:cBhvr>
                                        <p:cTn id="54" dur="500" fill="hold"/>
                                        <p:tgtEl>
                                          <p:spTgt spid="9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00"/>
                                  </p:stCondLst>
                                  <p:childTnLst>
                                    <p:set>
                                      <p:cBhvr>
                                        <p:cTn id="56" dur="1" fill="hold">
                                          <p:stCondLst>
                                            <p:cond delay="0"/>
                                          </p:stCondLst>
                                        </p:cTn>
                                        <p:tgtEl>
                                          <p:spTgt spid="98"/>
                                        </p:tgtEl>
                                        <p:attrNameLst>
                                          <p:attrName>style.visibility</p:attrName>
                                        </p:attrNameLst>
                                      </p:cBhvr>
                                      <p:to>
                                        <p:strVal val="visible"/>
                                      </p:to>
                                    </p:set>
                                    <p:animEffect transition="in" filter="fade">
                                      <p:cBhvr>
                                        <p:cTn id="57" dur="500"/>
                                        <p:tgtEl>
                                          <p:spTgt spid="98"/>
                                        </p:tgtEl>
                                      </p:cBhvr>
                                    </p:animEffect>
                                    <p:anim calcmode="lin" valueType="num">
                                      <p:cBhvr>
                                        <p:cTn id="58" dur="500" fill="hold"/>
                                        <p:tgtEl>
                                          <p:spTgt spid="98"/>
                                        </p:tgtEl>
                                        <p:attrNameLst>
                                          <p:attrName>ppt_x</p:attrName>
                                        </p:attrNameLst>
                                      </p:cBhvr>
                                      <p:tavLst>
                                        <p:tav tm="0">
                                          <p:val>
                                            <p:strVal val="#ppt_x"/>
                                          </p:val>
                                        </p:tav>
                                        <p:tav tm="100000">
                                          <p:val>
                                            <p:strVal val="#ppt_x"/>
                                          </p:val>
                                        </p:tav>
                                      </p:tavLst>
                                    </p:anim>
                                    <p:anim calcmode="lin" valueType="num">
                                      <p:cBhvr>
                                        <p:cTn id="59" dur="500" fill="hold"/>
                                        <p:tgtEl>
                                          <p:spTgt spid="9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00"/>
                                  </p:stCondLst>
                                  <p:childTnLst>
                                    <p:set>
                                      <p:cBhvr>
                                        <p:cTn id="61" dur="1" fill="hold">
                                          <p:stCondLst>
                                            <p:cond delay="0"/>
                                          </p:stCondLst>
                                        </p:cTn>
                                        <p:tgtEl>
                                          <p:spTgt spid="99"/>
                                        </p:tgtEl>
                                        <p:attrNameLst>
                                          <p:attrName>style.visibility</p:attrName>
                                        </p:attrNameLst>
                                      </p:cBhvr>
                                      <p:to>
                                        <p:strVal val="visible"/>
                                      </p:to>
                                    </p:set>
                                    <p:animEffect transition="in" filter="fade">
                                      <p:cBhvr>
                                        <p:cTn id="62" dur="500"/>
                                        <p:tgtEl>
                                          <p:spTgt spid="99"/>
                                        </p:tgtEl>
                                      </p:cBhvr>
                                    </p:animEffect>
                                    <p:anim calcmode="lin" valueType="num">
                                      <p:cBhvr>
                                        <p:cTn id="63" dur="500" fill="hold"/>
                                        <p:tgtEl>
                                          <p:spTgt spid="99"/>
                                        </p:tgtEl>
                                        <p:attrNameLst>
                                          <p:attrName>ppt_x</p:attrName>
                                        </p:attrNameLst>
                                      </p:cBhvr>
                                      <p:tavLst>
                                        <p:tav tm="0">
                                          <p:val>
                                            <p:strVal val="#ppt_x"/>
                                          </p:val>
                                        </p:tav>
                                        <p:tav tm="100000">
                                          <p:val>
                                            <p:strVal val="#ppt_x"/>
                                          </p:val>
                                        </p:tav>
                                      </p:tavLst>
                                    </p:anim>
                                    <p:anim calcmode="lin" valueType="num">
                                      <p:cBhvr>
                                        <p:cTn id="64" dur="500" fill="hold"/>
                                        <p:tgtEl>
                                          <p:spTgt spid="9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100"/>
                                  </p:stCondLst>
                                  <p:childTnLst>
                                    <p:set>
                                      <p:cBhvr>
                                        <p:cTn id="66" dur="1" fill="hold">
                                          <p:stCondLst>
                                            <p:cond delay="0"/>
                                          </p:stCondLst>
                                        </p:cTn>
                                        <p:tgtEl>
                                          <p:spTgt spid="100"/>
                                        </p:tgtEl>
                                        <p:attrNameLst>
                                          <p:attrName>style.visibility</p:attrName>
                                        </p:attrNameLst>
                                      </p:cBhvr>
                                      <p:to>
                                        <p:strVal val="visible"/>
                                      </p:to>
                                    </p:set>
                                    <p:animEffect transition="in" filter="fade">
                                      <p:cBhvr>
                                        <p:cTn id="67" dur="500"/>
                                        <p:tgtEl>
                                          <p:spTgt spid="100"/>
                                        </p:tgtEl>
                                      </p:cBhvr>
                                    </p:animEffect>
                                    <p:anim calcmode="lin" valueType="num">
                                      <p:cBhvr>
                                        <p:cTn id="68" dur="500" fill="hold"/>
                                        <p:tgtEl>
                                          <p:spTgt spid="100"/>
                                        </p:tgtEl>
                                        <p:attrNameLst>
                                          <p:attrName>ppt_x</p:attrName>
                                        </p:attrNameLst>
                                      </p:cBhvr>
                                      <p:tavLst>
                                        <p:tav tm="0">
                                          <p:val>
                                            <p:strVal val="#ppt_x"/>
                                          </p:val>
                                        </p:tav>
                                        <p:tav tm="100000">
                                          <p:val>
                                            <p:strVal val="#ppt_x"/>
                                          </p:val>
                                        </p:tav>
                                      </p:tavLst>
                                    </p:anim>
                                    <p:anim calcmode="lin" valueType="num">
                                      <p:cBhvr>
                                        <p:cTn id="69" dur="500" fill="hold"/>
                                        <p:tgtEl>
                                          <p:spTgt spid="10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100"/>
                                  </p:stCondLst>
                                  <p:childTnLst>
                                    <p:set>
                                      <p:cBhvr>
                                        <p:cTn id="71" dur="1" fill="hold">
                                          <p:stCondLst>
                                            <p:cond delay="0"/>
                                          </p:stCondLst>
                                        </p:cTn>
                                        <p:tgtEl>
                                          <p:spTgt spid="101"/>
                                        </p:tgtEl>
                                        <p:attrNameLst>
                                          <p:attrName>style.visibility</p:attrName>
                                        </p:attrNameLst>
                                      </p:cBhvr>
                                      <p:to>
                                        <p:strVal val="visible"/>
                                      </p:to>
                                    </p:set>
                                    <p:animEffect transition="in" filter="fade">
                                      <p:cBhvr>
                                        <p:cTn id="72" dur="500"/>
                                        <p:tgtEl>
                                          <p:spTgt spid="101"/>
                                        </p:tgtEl>
                                      </p:cBhvr>
                                    </p:animEffect>
                                    <p:anim calcmode="lin" valueType="num">
                                      <p:cBhvr>
                                        <p:cTn id="73" dur="500" fill="hold"/>
                                        <p:tgtEl>
                                          <p:spTgt spid="101"/>
                                        </p:tgtEl>
                                        <p:attrNameLst>
                                          <p:attrName>ppt_x</p:attrName>
                                        </p:attrNameLst>
                                      </p:cBhvr>
                                      <p:tavLst>
                                        <p:tav tm="0">
                                          <p:val>
                                            <p:strVal val="#ppt_x"/>
                                          </p:val>
                                        </p:tav>
                                        <p:tav tm="100000">
                                          <p:val>
                                            <p:strVal val="#ppt_x"/>
                                          </p:val>
                                        </p:tav>
                                      </p:tavLst>
                                    </p:anim>
                                    <p:anim calcmode="lin" valueType="num">
                                      <p:cBhvr>
                                        <p:cTn id="74" dur="500" fill="hold"/>
                                        <p:tgtEl>
                                          <p:spTgt spid="10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100"/>
                                  </p:stCondLst>
                                  <p:childTnLst>
                                    <p:set>
                                      <p:cBhvr>
                                        <p:cTn id="76" dur="1" fill="hold">
                                          <p:stCondLst>
                                            <p:cond delay="0"/>
                                          </p:stCondLst>
                                        </p:cTn>
                                        <p:tgtEl>
                                          <p:spTgt spid="102"/>
                                        </p:tgtEl>
                                        <p:attrNameLst>
                                          <p:attrName>style.visibility</p:attrName>
                                        </p:attrNameLst>
                                      </p:cBhvr>
                                      <p:to>
                                        <p:strVal val="visible"/>
                                      </p:to>
                                    </p:set>
                                    <p:animEffect transition="in" filter="fade">
                                      <p:cBhvr>
                                        <p:cTn id="77" dur="500"/>
                                        <p:tgtEl>
                                          <p:spTgt spid="102"/>
                                        </p:tgtEl>
                                      </p:cBhvr>
                                    </p:animEffect>
                                    <p:anim calcmode="lin" valueType="num">
                                      <p:cBhvr>
                                        <p:cTn id="78" dur="500" fill="hold"/>
                                        <p:tgtEl>
                                          <p:spTgt spid="102"/>
                                        </p:tgtEl>
                                        <p:attrNameLst>
                                          <p:attrName>ppt_x</p:attrName>
                                        </p:attrNameLst>
                                      </p:cBhvr>
                                      <p:tavLst>
                                        <p:tav tm="0">
                                          <p:val>
                                            <p:strVal val="#ppt_x"/>
                                          </p:val>
                                        </p:tav>
                                        <p:tav tm="100000">
                                          <p:val>
                                            <p:strVal val="#ppt_x"/>
                                          </p:val>
                                        </p:tav>
                                      </p:tavLst>
                                    </p:anim>
                                    <p:anim calcmode="lin" valueType="num">
                                      <p:cBhvr>
                                        <p:cTn id="79" dur="500" fill="hold"/>
                                        <p:tgtEl>
                                          <p:spTgt spid="10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400"/>
                                  </p:stCondLst>
                                  <p:childTnLst>
                                    <p:set>
                                      <p:cBhvr>
                                        <p:cTn id="81" dur="1" fill="hold">
                                          <p:stCondLst>
                                            <p:cond delay="0"/>
                                          </p:stCondLst>
                                        </p:cTn>
                                        <p:tgtEl>
                                          <p:spTgt spid="103"/>
                                        </p:tgtEl>
                                        <p:attrNameLst>
                                          <p:attrName>style.visibility</p:attrName>
                                        </p:attrNameLst>
                                      </p:cBhvr>
                                      <p:to>
                                        <p:strVal val="visible"/>
                                      </p:to>
                                    </p:set>
                                    <p:animEffect transition="in" filter="fade">
                                      <p:cBhvr>
                                        <p:cTn id="82" dur="500"/>
                                        <p:tgtEl>
                                          <p:spTgt spid="103"/>
                                        </p:tgtEl>
                                      </p:cBhvr>
                                    </p:animEffect>
                                    <p:anim calcmode="lin" valueType="num">
                                      <p:cBhvr>
                                        <p:cTn id="83" dur="500" fill="hold"/>
                                        <p:tgtEl>
                                          <p:spTgt spid="103"/>
                                        </p:tgtEl>
                                        <p:attrNameLst>
                                          <p:attrName>ppt_x</p:attrName>
                                        </p:attrNameLst>
                                      </p:cBhvr>
                                      <p:tavLst>
                                        <p:tav tm="0">
                                          <p:val>
                                            <p:strVal val="#ppt_x"/>
                                          </p:val>
                                        </p:tav>
                                        <p:tav tm="100000">
                                          <p:val>
                                            <p:strVal val="#ppt_x"/>
                                          </p:val>
                                        </p:tav>
                                      </p:tavLst>
                                    </p:anim>
                                    <p:anim calcmode="lin" valueType="num">
                                      <p:cBhvr>
                                        <p:cTn id="84" dur="500" fill="hold"/>
                                        <p:tgtEl>
                                          <p:spTgt spid="10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400"/>
                                  </p:stCondLst>
                                  <p:childTnLst>
                                    <p:set>
                                      <p:cBhvr>
                                        <p:cTn id="86" dur="1" fill="hold">
                                          <p:stCondLst>
                                            <p:cond delay="0"/>
                                          </p:stCondLst>
                                        </p:cTn>
                                        <p:tgtEl>
                                          <p:spTgt spid="104"/>
                                        </p:tgtEl>
                                        <p:attrNameLst>
                                          <p:attrName>style.visibility</p:attrName>
                                        </p:attrNameLst>
                                      </p:cBhvr>
                                      <p:to>
                                        <p:strVal val="visible"/>
                                      </p:to>
                                    </p:set>
                                    <p:animEffect transition="in" filter="fade">
                                      <p:cBhvr>
                                        <p:cTn id="87" dur="500"/>
                                        <p:tgtEl>
                                          <p:spTgt spid="104"/>
                                        </p:tgtEl>
                                      </p:cBhvr>
                                    </p:animEffect>
                                    <p:anim calcmode="lin" valueType="num">
                                      <p:cBhvr>
                                        <p:cTn id="88" dur="500" fill="hold"/>
                                        <p:tgtEl>
                                          <p:spTgt spid="104"/>
                                        </p:tgtEl>
                                        <p:attrNameLst>
                                          <p:attrName>ppt_x</p:attrName>
                                        </p:attrNameLst>
                                      </p:cBhvr>
                                      <p:tavLst>
                                        <p:tav tm="0">
                                          <p:val>
                                            <p:strVal val="#ppt_x"/>
                                          </p:val>
                                        </p:tav>
                                        <p:tav tm="100000">
                                          <p:val>
                                            <p:strVal val="#ppt_x"/>
                                          </p:val>
                                        </p:tav>
                                      </p:tavLst>
                                    </p:anim>
                                    <p:anim calcmode="lin" valueType="num">
                                      <p:cBhvr>
                                        <p:cTn id="89" dur="500" fill="hold"/>
                                        <p:tgtEl>
                                          <p:spTgt spid="104"/>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00"/>
                                  </p:stCondLst>
                                  <p:childTnLst>
                                    <p:set>
                                      <p:cBhvr>
                                        <p:cTn id="91" dur="1" fill="hold">
                                          <p:stCondLst>
                                            <p:cond delay="0"/>
                                          </p:stCondLst>
                                        </p:cTn>
                                        <p:tgtEl>
                                          <p:spTgt spid="105"/>
                                        </p:tgtEl>
                                        <p:attrNameLst>
                                          <p:attrName>style.visibility</p:attrName>
                                        </p:attrNameLst>
                                      </p:cBhvr>
                                      <p:to>
                                        <p:strVal val="visible"/>
                                      </p:to>
                                    </p:set>
                                    <p:animEffect transition="in" filter="fade">
                                      <p:cBhvr>
                                        <p:cTn id="92" dur="500"/>
                                        <p:tgtEl>
                                          <p:spTgt spid="105"/>
                                        </p:tgtEl>
                                      </p:cBhvr>
                                    </p:animEffect>
                                    <p:anim calcmode="lin" valueType="num">
                                      <p:cBhvr>
                                        <p:cTn id="93" dur="500" fill="hold"/>
                                        <p:tgtEl>
                                          <p:spTgt spid="105"/>
                                        </p:tgtEl>
                                        <p:attrNameLst>
                                          <p:attrName>ppt_x</p:attrName>
                                        </p:attrNameLst>
                                      </p:cBhvr>
                                      <p:tavLst>
                                        <p:tav tm="0">
                                          <p:val>
                                            <p:strVal val="#ppt_x"/>
                                          </p:val>
                                        </p:tav>
                                        <p:tav tm="100000">
                                          <p:val>
                                            <p:strVal val="#ppt_x"/>
                                          </p:val>
                                        </p:tav>
                                      </p:tavLst>
                                    </p:anim>
                                    <p:anim calcmode="lin" valueType="num">
                                      <p:cBhvr>
                                        <p:cTn id="94" dur="500" fill="hold"/>
                                        <p:tgtEl>
                                          <p:spTgt spid="105"/>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400"/>
                                  </p:stCondLst>
                                  <p:childTnLst>
                                    <p:set>
                                      <p:cBhvr>
                                        <p:cTn id="96" dur="1" fill="hold">
                                          <p:stCondLst>
                                            <p:cond delay="0"/>
                                          </p:stCondLst>
                                        </p:cTn>
                                        <p:tgtEl>
                                          <p:spTgt spid="106"/>
                                        </p:tgtEl>
                                        <p:attrNameLst>
                                          <p:attrName>style.visibility</p:attrName>
                                        </p:attrNameLst>
                                      </p:cBhvr>
                                      <p:to>
                                        <p:strVal val="visible"/>
                                      </p:to>
                                    </p:set>
                                    <p:animEffect transition="in" filter="fade">
                                      <p:cBhvr>
                                        <p:cTn id="97" dur="500"/>
                                        <p:tgtEl>
                                          <p:spTgt spid="106"/>
                                        </p:tgtEl>
                                      </p:cBhvr>
                                    </p:animEffect>
                                    <p:anim calcmode="lin" valueType="num">
                                      <p:cBhvr>
                                        <p:cTn id="98" dur="500" fill="hold"/>
                                        <p:tgtEl>
                                          <p:spTgt spid="106"/>
                                        </p:tgtEl>
                                        <p:attrNameLst>
                                          <p:attrName>ppt_x</p:attrName>
                                        </p:attrNameLst>
                                      </p:cBhvr>
                                      <p:tavLst>
                                        <p:tav tm="0">
                                          <p:val>
                                            <p:strVal val="#ppt_x"/>
                                          </p:val>
                                        </p:tav>
                                        <p:tav tm="100000">
                                          <p:val>
                                            <p:strVal val="#ppt_x"/>
                                          </p:val>
                                        </p:tav>
                                      </p:tavLst>
                                    </p:anim>
                                    <p:anim calcmode="lin" valueType="num">
                                      <p:cBhvr>
                                        <p:cTn id="99" dur="500" fill="hold"/>
                                        <p:tgtEl>
                                          <p:spTgt spid="106"/>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400"/>
                                  </p:stCondLst>
                                  <p:childTnLst>
                                    <p:set>
                                      <p:cBhvr>
                                        <p:cTn id="101" dur="1" fill="hold">
                                          <p:stCondLst>
                                            <p:cond delay="0"/>
                                          </p:stCondLst>
                                        </p:cTn>
                                        <p:tgtEl>
                                          <p:spTgt spid="107"/>
                                        </p:tgtEl>
                                        <p:attrNameLst>
                                          <p:attrName>style.visibility</p:attrName>
                                        </p:attrNameLst>
                                      </p:cBhvr>
                                      <p:to>
                                        <p:strVal val="visible"/>
                                      </p:to>
                                    </p:set>
                                    <p:animEffect transition="in" filter="fade">
                                      <p:cBhvr>
                                        <p:cTn id="102" dur="500"/>
                                        <p:tgtEl>
                                          <p:spTgt spid="107"/>
                                        </p:tgtEl>
                                      </p:cBhvr>
                                    </p:animEffect>
                                    <p:anim calcmode="lin" valueType="num">
                                      <p:cBhvr>
                                        <p:cTn id="103" dur="500" fill="hold"/>
                                        <p:tgtEl>
                                          <p:spTgt spid="107"/>
                                        </p:tgtEl>
                                        <p:attrNameLst>
                                          <p:attrName>ppt_x</p:attrName>
                                        </p:attrNameLst>
                                      </p:cBhvr>
                                      <p:tavLst>
                                        <p:tav tm="0">
                                          <p:val>
                                            <p:strVal val="#ppt_x"/>
                                          </p:val>
                                        </p:tav>
                                        <p:tav tm="100000">
                                          <p:val>
                                            <p:strVal val="#ppt_x"/>
                                          </p:val>
                                        </p:tav>
                                      </p:tavLst>
                                    </p:anim>
                                    <p:anim calcmode="lin" valueType="num">
                                      <p:cBhvr>
                                        <p:cTn id="104" dur="500" fill="hold"/>
                                        <p:tgtEl>
                                          <p:spTgt spid="107"/>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300"/>
                                  </p:stCondLst>
                                  <p:childTnLst>
                                    <p:set>
                                      <p:cBhvr>
                                        <p:cTn id="106" dur="1" fill="hold">
                                          <p:stCondLst>
                                            <p:cond delay="0"/>
                                          </p:stCondLst>
                                        </p:cTn>
                                        <p:tgtEl>
                                          <p:spTgt spid="108"/>
                                        </p:tgtEl>
                                        <p:attrNameLst>
                                          <p:attrName>style.visibility</p:attrName>
                                        </p:attrNameLst>
                                      </p:cBhvr>
                                      <p:to>
                                        <p:strVal val="visible"/>
                                      </p:to>
                                    </p:set>
                                    <p:animEffect transition="in" filter="fade">
                                      <p:cBhvr>
                                        <p:cTn id="107" dur="500"/>
                                        <p:tgtEl>
                                          <p:spTgt spid="108"/>
                                        </p:tgtEl>
                                      </p:cBhvr>
                                    </p:animEffect>
                                    <p:anim calcmode="lin" valueType="num">
                                      <p:cBhvr>
                                        <p:cTn id="108" dur="500" fill="hold"/>
                                        <p:tgtEl>
                                          <p:spTgt spid="108"/>
                                        </p:tgtEl>
                                        <p:attrNameLst>
                                          <p:attrName>ppt_x</p:attrName>
                                        </p:attrNameLst>
                                      </p:cBhvr>
                                      <p:tavLst>
                                        <p:tav tm="0">
                                          <p:val>
                                            <p:strVal val="#ppt_x"/>
                                          </p:val>
                                        </p:tav>
                                        <p:tav tm="100000">
                                          <p:val>
                                            <p:strVal val="#ppt_x"/>
                                          </p:val>
                                        </p:tav>
                                      </p:tavLst>
                                    </p:anim>
                                    <p:anim calcmode="lin" valueType="num">
                                      <p:cBhvr>
                                        <p:cTn id="109" dur="500" fill="hold"/>
                                        <p:tgtEl>
                                          <p:spTgt spid="108"/>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300"/>
                                  </p:stCondLst>
                                  <p:childTnLst>
                                    <p:set>
                                      <p:cBhvr>
                                        <p:cTn id="111" dur="1" fill="hold">
                                          <p:stCondLst>
                                            <p:cond delay="0"/>
                                          </p:stCondLst>
                                        </p:cTn>
                                        <p:tgtEl>
                                          <p:spTgt spid="109"/>
                                        </p:tgtEl>
                                        <p:attrNameLst>
                                          <p:attrName>style.visibility</p:attrName>
                                        </p:attrNameLst>
                                      </p:cBhvr>
                                      <p:to>
                                        <p:strVal val="visible"/>
                                      </p:to>
                                    </p:set>
                                    <p:animEffect transition="in" filter="fade">
                                      <p:cBhvr>
                                        <p:cTn id="112" dur="500"/>
                                        <p:tgtEl>
                                          <p:spTgt spid="109"/>
                                        </p:tgtEl>
                                      </p:cBhvr>
                                    </p:animEffect>
                                    <p:anim calcmode="lin" valueType="num">
                                      <p:cBhvr>
                                        <p:cTn id="113" dur="500" fill="hold"/>
                                        <p:tgtEl>
                                          <p:spTgt spid="109"/>
                                        </p:tgtEl>
                                        <p:attrNameLst>
                                          <p:attrName>ppt_x</p:attrName>
                                        </p:attrNameLst>
                                      </p:cBhvr>
                                      <p:tavLst>
                                        <p:tav tm="0">
                                          <p:val>
                                            <p:strVal val="#ppt_x"/>
                                          </p:val>
                                        </p:tav>
                                        <p:tav tm="100000">
                                          <p:val>
                                            <p:strVal val="#ppt_x"/>
                                          </p:val>
                                        </p:tav>
                                      </p:tavLst>
                                    </p:anim>
                                    <p:anim calcmode="lin" valueType="num">
                                      <p:cBhvr>
                                        <p:cTn id="114" dur="500" fill="hold"/>
                                        <p:tgtEl>
                                          <p:spTgt spid="109"/>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300"/>
                                  </p:stCondLst>
                                  <p:childTnLst>
                                    <p:set>
                                      <p:cBhvr>
                                        <p:cTn id="116" dur="1" fill="hold">
                                          <p:stCondLst>
                                            <p:cond delay="0"/>
                                          </p:stCondLst>
                                        </p:cTn>
                                        <p:tgtEl>
                                          <p:spTgt spid="110"/>
                                        </p:tgtEl>
                                        <p:attrNameLst>
                                          <p:attrName>style.visibility</p:attrName>
                                        </p:attrNameLst>
                                      </p:cBhvr>
                                      <p:to>
                                        <p:strVal val="visible"/>
                                      </p:to>
                                    </p:set>
                                    <p:animEffect transition="in" filter="fade">
                                      <p:cBhvr>
                                        <p:cTn id="117" dur="500"/>
                                        <p:tgtEl>
                                          <p:spTgt spid="110"/>
                                        </p:tgtEl>
                                      </p:cBhvr>
                                    </p:animEffect>
                                    <p:anim calcmode="lin" valueType="num">
                                      <p:cBhvr>
                                        <p:cTn id="118" dur="500" fill="hold"/>
                                        <p:tgtEl>
                                          <p:spTgt spid="110"/>
                                        </p:tgtEl>
                                        <p:attrNameLst>
                                          <p:attrName>ppt_x</p:attrName>
                                        </p:attrNameLst>
                                      </p:cBhvr>
                                      <p:tavLst>
                                        <p:tav tm="0">
                                          <p:val>
                                            <p:strVal val="#ppt_x"/>
                                          </p:val>
                                        </p:tav>
                                        <p:tav tm="100000">
                                          <p:val>
                                            <p:strVal val="#ppt_x"/>
                                          </p:val>
                                        </p:tav>
                                      </p:tavLst>
                                    </p:anim>
                                    <p:anim calcmode="lin" valueType="num">
                                      <p:cBhvr>
                                        <p:cTn id="119" dur="500" fill="hold"/>
                                        <p:tgtEl>
                                          <p:spTgt spid="110"/>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300"/>
                                  </p:stCondLst>
                                  <p:childTnLst>
                                    <p:set>
                                      <p:cBhvr>
                                        <p:cTn id="121" dur="1" fill="hold">
                                          <p:stCondLst>
                                            <p:cond delay="0"/>
                                          </p:stCondLst>
                                        </p:cTn>
                                        <p:tgtEl>
                                          <p:spTgt spid="111"/>
                                        </p:tgtEl>
                                        <p:attrNameLst>
                                          <p:attrName>style.visibility</p:attrName>
                                        </p:attrNameLst>
                                      </p:cBhvr>
                                      <p:to>
                                        <p:strVal val="visible"/>
                                      </p:to>
                                    </p:set>
                                    <p:animEffect transition="in" filter="fade">
                                      <p:cBhvr>
                                        <p:cTn id="122" dur="500"/>
                                        <p:tgtEl>
                                          <p:spTgt spid="111"/>
                                        </p:tgtEl>
                                      </p:cBhvr>
                                    </p:animEffect>
                                    <p:anim calcmode="lin" valueType="num">
                                      <p:cBhvr>
                                        <p:cTn id="123" dur="500" fill="hold"/>
                                        <p:tgtEl>
                                          <p:spTgt spid="111"/>
                                        </p:tgtEl>
                                        <p:attrNameLst>
                                          <p:attrName>ppt_x</p:attrName>
                                        </p:attrNameLst>
                                      </p:cBhvr>
                                      <p:tavLst>
                                        <p:tav tm="0">
                                          <p:val>
                                            <p:strVal val="#ppt_x"/>
                                          </p:val>
                                        </p:tav>
                                        <p:tav tm="100000">
                                          <p:val>
                                            <p:strVal val="#ppt_x"/>
                                          </p:val>
                                        </p:tav>
                                      </p:tavLst>
                                    </p:anim>
                                    <p:anim calcmode="lin" valueType="num">
                                      <p:cBhvr>
                                        <p:cTn id="124" dur="500" fill="hold"/>
                                        <p:tgtEl>
                                          <p:spTgt spid="111"/>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300"/>
                                  </p:stCondLst>
                                  <p:childTnLst>
                                    <p:set>
                                      <p:cBhvr>
                                        <p:cTn id="126" dur="1" fill="hold">
                                          <p:stCondLst>
                                            <p:cond delay="0"/>
                                          </p:stCondLst>
                                        </p:cTn>
                                        <p:tgtEl>
                                          <p:spTgt spid="112"/>
                                        </p:tgtEl>
                                        <p:attrNameLst>
                                          <p:attrName>style.visibility</p:attrName>
                                        </p:attrNameLst>
                                      </p:cBhvr>
                                      <p:to>
                                        <p:strVal val="visible"/>
                                      </p:to>
                                    </p:set>
                                    <p:animEffect transition="in" filter="fade">
                                      <p:cBhvr>
                                        <p:cTn id="127" dur="500"/>
                                        <p:tgtEl>
                                          <p:spTgt spid="112"/>
                                        </p:tgtEl>
                                      </p:cBhvr>
                                    </p:animEffect>
                                    <p:anim calcmode="lin" valueType="num">
                                      <p:cBhvr>
                                        <p:cTn id="128" dur="500" fill="hold"/>
                                        <p:tgtEl>
                                          <p:spTgt spid="112"/>
                                        </p:tgtEl>
                                        <p:attrNameLst>
                                          <p:attrName>ppt_x</p:attrName>
                                        </p:attrNameLst>
                                      </p:cBhvr>
                                      <p:tavLst>
                                        <p:tav tm="0">
                                          <p:val>
                                            <p:strVal val="#ppt_x"/>
                                          </p:val>
                                        </p:tav>
                                        <p:tav tm="100000">
                                          <p:val>
                                            <p:strVal val="#ppt_x"/>
                                          </p:val>
                                        </p:tav>
                                      </p:tavLst>
                                    </p:anim>
                                    <p:anim calcmode="lin" valueType="num">
                                      <p:cBhvr>
                                        <p:cTn id="129" dur="500" fill="hold"/>
                                        <p:tgtEl>
                                          <p:spTgt spid="112"/>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300"/>
                                  </p:stCondLst>
                                  <p:childTnLst>
                                    <p:set>
                                      <p:cBhvr>
                                        <p:cTn id="131" dur="1" fill="hold">
                                          <p:stCondLst>
                                            <p:cond delay="0"/>
                                          </p:stCondLst>
                                        </p:cTn>
                                        <p:tgtEl>
                                          <p:spTgt spid="113"/>
                                        </p:tgtEl>
                                        <p:attrNameLst>
                                          <p:attrName>style.visibility</p:attrName>
                                        </p:attrNameLst>
                                      </p:cBhvr>
                                      <p:to>
                                        <p:strVal val="visible"/>
                                      </p:to>
                                    </p:set>
                                    <p:animEffect transition="in" filter="fade">
                                      <p:cBhvr>
                                        <p:cTn id="132" dur="500"/>
                                        <p:tgtEl>
                                          <p:spTgt spid="113"/>
                                        </p:tgtEl>
                                      </p:cBhvr>
                                    </p:animEffect>
                                    <p:anim calcmode="lin" valueType="num">
                                      <p:cBhvr>
                                        <p:cTn id="133" dur="500" fill="hold"/>
                                        <p:tgtEl>
                                          <p:spTgt spid="113"/>
                                        </p:tgtEl>
                                        <p:attrNameLst>
                                          <p:attrName>ppt_x</p:attrName>
                                        </p:attrNameLst>
                                      </p:cBhvr>
                                      <p:tavLst>
                                        <p:tav tm="0">
                                          <p:val>
                                            <p:strVal val="#ppt_x"/>
                                          </p:val>
                                        </p:tav>
                                        <p:tav tm="100000">
                                          <p:val>
                                            <p:strVal val="#ppt_x"/>
                                          </p:val>
                                        </p:tav>
                                      </p:tavLst>
                                    </p:anim>
                                    <p:anim calcmode="lin" valueType="num">
                                      <p:cBhvr>
                                        <p:cTn id="134" dur="500" fill="hold"/>
                                        <p:tgtEl>
                                          <p:spTgt spid="113"/>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300"/>
                                  </p:stCondLst>
                                  <p:childTnLst>
                                    <p:set>
                                      <p:cBhvr>
                                        <p:cTn id="136" dur="1" fill="hold">
                                          <p:stCondLst>
                                            <p:cond delay="0"/>
                                          </p:stCondLst>
                                        </p:cTn>
                                        <p:tgtEl>
                                          <p:spTgt spid="115"/>
                                        </p:tgtEl>
                                        <p:attrNameLst>
                                          <p:attrName>style.visibility</p:attrName>
                                        </p:attrNameLst>
                                      </p:cBhvr>
                                      <p:to>
                                        <p:strVal val="visible"/>
                                      </p:to>
                                    </p:set>
                                    <p:animEffect transition="in" filter="fade">
                                      <p:cBhvr>
                                        <p:cTn id="137" dur="500"/>
                                        <p:tgtEl>
                                          <p:spTgt spid="115"/>
                                        </p:tgtEl>
                                      </p:cBhvr>
                                    </p:animEffect>
                                    <p:anim calcmode="lin" valueType="num">
                                      <p:cBhvr>
                                        <p:cTn id="138" dur="500" fill="hold"/>
                                        <p:tgtEl>
                                          <p:spTgt spid="115"/>
                                        </p:tgtEl>
                                        <p:attrNameLst>
                                          <p:attrName>ppt_x</p:attrName>
                                        </p:attrNameLst>
                                      </p:cBhvr>
                                      <p:tavLst>
                                        <p:tav tm="0">
                                          <p:val>
                                            <p:strVal val="#ppt_x"/>
                                          </p:val>
                                        </p:tav>
                                        <p:tav tm="100000">
                                          <p:val>
                                            <p:strVal val="#ppt_x"/>
                                          </p:val>
                                        </p:tav>
                                      </p:tavLst>
                                    </p:anim>
                                    <p:anim calcmode="lin" valueType="num">
                                      <p:cBhvr>
                                        <p:cTn id="139" dur="500" fill="hold"/>
                                        <p:tgtEl>
                                          <p:spTgt spid="115"/>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600"/>
                                  </p:stCondLst>
                                  <p:childTnLst>
                                    <p:set>
                                      <p:cBhvr>
                                        <p:cTn id="141" dur="1" fill="hold">
                                          <p:stCondLst>
                                            <p:cond delay="0"/>
                                          </p:stCondLst>
                                        </p:cTn>
                                        <p:tgtEl>
                                          <p:spTgt spid="117"/>
                                        </p:tgtEl>
                                        <p:attrNameLst>
                                          <p:attrName>style.visibility</p:attrName>
                                        </p:attrNameLst>
                                      </p:cBhvr>
                                      <p:to>
                                        <p:strVal val="visible"/>
                                      </p:to>
                                    </p:set>
                                    <p:animEffect transition="in" filter="fade">
                                      <p:cBhvr>
                                        <p:cTn id="142" dur="500"/>
                                        <p:tgtEl>
                                          <p:spTgt spid="117"/>
                                        </p:tgtEl>
                                      </p:cBhvr>
                                    </p:animEffect>
                                    <p:anim calcmode="lin" valueType="num">
                                      <p:cBhvr>
                                        <p:cTn id="143" dur="500" fill="hold"/>
                                        <p:tgtEl>
                                          <p:spTgt spid="117"/>
                                        </p:tgtEl>
                                        <p:attrNameLst>
                                          <p:attrName>ppt_x</p:attrName>
                                        </p:attrNameLst>
                                      </p:cBhvr>
                                      <p:tavLst>
                                        <p:tav tm="0">
                                          <p:val>
                                            <p:strVal val="#ppt_x"/>
                                          </p:val>
                                        </p:tav>
                                        <p:tav tm="100000">
                                          <p:val>
                                            <p:strVal val="#ppt_x"/>
                                          </p:val>
                                        </p:tav>
                                      </p:tavLst>
                                    </p:anim>
                                    <p:anim calcmode="lin" valueType="num">
                                      <p:cBhvr>
                                        <p:cTn id="144" dur="500" fill="hold"/>
                                        <p:tgtEl>
                                          <p:spTgt spid="117"/>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600"/>
                                  </p:stCondLst>
                                  <p:childTnLst>
                                    <p:set>
                                      <p:cBhvr>
                                        <p:cTn id="146" dur="1" fill="hold">
                                          <p:stCondLst>
                                            <p:cond delay="0"/>
                                          </p:stCondLst>
                                        </p:cTn>
                                        <p:tgtEl>
                                          <p:spTgt spid="118"/>
                                        </p:tgtEl>
                                        <p:attrNameLst>
                                          <p:attrName>style.visibility</p:attrName>
                                        </p:attrNameLst>
                                      </p:cBhvr>
                                      <p:to>
                                        <p:strVal val="visible"/>
                                      </p:to>
                                    </p:set>
                                    <p:animEffect transition="in" filter="fade">
                                      <p:cBhvr>
                                        <p:cTn id="147" dur="500"/>
                                        <p:tgtEl>
                                          <p:spTgt spid="118"/>
                                        </p:tgtEl>
                                      </p:cBhvr>
                                    </p:animEffect>
                                    <p:anim calcmode="lin" valueType="num">
                                      <p:cBhvr>
                                        <p:cTn id="148" dur="500" fill="hold"/>
                                        <p:tgtEl>
                                          <p:spTgt spid="118"/>
                                        </p:tgtEl>
                                        <p:attrNameLst>
                                          <p:attrName>ppt_x</p:attrName>
                                        </p:attrNameLst>
                                      </p:cBhvr>
                                      <p:tavLst>
                                        <p:tav tm="0">
                                          <p:val>
                                            <p:strVal val="#ppt_x"/>
                                          </p:val>
                                        </p:tav>
                                        <p:tav tm="100000">
                                          <p:val>
                                            <p:strVal val="#ppt_x"/>
                                          </p:val>
                                        </p:tav>
                                      </p:tavLst>
                                    </p:anim>
                                    <p:anim calcmode="lin" valueType="num">
                                      <p:cBhvr>
                                        <p:cTn id="149" dur="500" fill="hold"/>
                                        <p:tgtEl>
                                          <p:spTgt spid="118"/>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600"/>
                                  </p:stCondLst>
                                  <p:childTnLst>
                                    <p:set>
                                      <p:cBhvr>
                                        <p:cTn id="151" dur="1" fill="hold">
                                          <p:stCondLst>
                                            <p:cond delay="0"/>
                                          </p:stCondLst>
                                        </p:cTn>
                                        <p:tgtEl>
                                          <p:spTgt spid="119"/>
                                        </p:tgtEl>
                                        <p:attrNameLst>
                                          <p:attrName>style.visibility</p:attrName>
                                        </p:attrNameLst>
                                      </p:cBhvr>
                                      <p:to>
                                        <p:strVal val="visible"/>
                                      </p:to>
                                    </p:set>
                                    <p:animEffect transition="in" filter="fade">
                                      <p:cBhvr>
                                        <p:cTn id="152" dur="500"/>
                                        <p:tgtEl>
                                          <p:spTgt spid="119"/>
                                        </p:tgtEl>
                                      </p:cBhvr>
                                    </p:animEffect>
                                    <p:anim calcmode="lin" valueType="num">
                                      <p:cBhvr>
                                        <p:cTn id="153" dur="500" fill="hold"/>
                                        <p:tgtEl>
                                          <p:spTgt spid="119"/>
                                        </p:tgtEl>
                                        <p:attrNameLst>
                                          <p:attrName>ppt_x</p:attrName>
                                        </p:attrNameLst>
                                      </p:cBhvr>
                                      <p:tavLst>
                                        <p:tav tm="0">
                                          <p:val>
                                            <p:strVal val="#ppt_x"/>
                                          </p:val>
                                        </p:tav>
                                        <p:tav tm="100000">
                                          <p:val>
                                            <p:strVal val="#ppt_x"/>
                                          </p:val>
                                        </p:tav>
                                      </p:tavLst>
                                    </p:anim>
                                    <p:anim calcmode="lin" valueType="num">
                                      <p:cBhvr>
                                        <p:cTn id="154" dur="500" fill="hold"/>
                                        <p:tgtEl>
                                          <p:spTgt spid="119"/>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600"/>
                                  </p:stCondLst>
                                  <p:childTnLst>
                                    <p:set>
                                      <p:cBhvr>
                                        <p:cTn id="156" dur="1" fill="hold">
                                          <p:stCondLst>
                                            <p:cond delay="0"/>
                                          </p:stCondLst>
                                        </p:cTn>
                                        <p:tgtEl>
                                          <p:spTgt spid="120"/>
                                        </p:tgtEl>
                                        <p:attrNameLst>
                                          <p:attrName>style.visibility</p:attrName>
                                        </p:attrNameLst>
                                      </p:cBhvr>
                                      <p:to>
                                        <p:strVal val="visible"/>
                                      </p:to>
                                    </p:set>
                                    <p:animEffect transition="in" filter="fade">
                                      <p:cBhvr>
                                        <p:cTn id="157" dur="500"/>
                                        <p:tgtEl>
                                          <p:spTgt spid="120"/>
                                        </p:tgtEl>
                                      </p:cBhvr>
                                    </p:animEffect>
                                    <p:anim calcmode="lin" valueType="num">
                                      <p:cBhvr>
                                        <p:cTn id="158" dur="500" fill="hold"/>
                                        <p:tgtEl>
                                          <p:spTgt spid="120"/>
                                        </p:tgtEl>
                                        <p:attrNameLst>
                                          <p:attrName>ppt_x</p:attrName>
                                        </p:attrNameLst>
                                      </p:cBhvr>
                                      <p:tavLst>
                                        <p:tav tm="0">
                                          <p:val>
                                            <p:strVal val="#ppt_x"/>
                                          </p:val>
                                        </p:tav>
                                        <p:tav tm="100000">
                                          <p:val>
                                            <p:strVal val="#ppt_x"/>
                                          </p:val>
                                        </p:tav>
                                      </p:tavLst>
                                    </p:anim>
                                    <p:anim calcmode="lin" valueType="num">
                                      <p:cBhvr>
                                        <p:cTn id="159" dur="500" fill="hold"/>
                                        <p:tgtEl>
                                          <p:spTgt spid="120"/>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600"/>
                                  </p:stCondLst>
                                  <p:childTnLst>
                                    <p:set>
                                      <p:cBhvr>
                                        <p:cTn id="161" dur="1" fill="hold">
                                          <p:stCondLst>
                                            <p:cond delay="0"/>
                                          </p:stCondLst>
                                        </p:cTn>
                                        <p:tgtEl>
                                          <p:spTgt spid="121"/>
                                        </p:tgtEl>
                                        <p:attrNameLst>
                                          <p:attrName>style.visibility</p:attrName>
                                        </p:attrNameLst>
                                      </p:cBhvr>
                                      <p:to>
                                        <p:strVal val="visible"/>
                                      </p:to>
                                    </p:set>
                                    <p:animEffect transition="in" filter="fade">
                                      <p:cBhvr>
                                        <p:cTn id="162" dur="500"/>
                                        <p:tgtEl>
                                          <p:spTgt spid="121"/>
                                        </p:tgtEl>
                                      </p:cBhvr>
                                    </p:animEffect>
                                    <p:anim calcmode="lin" valueType="num">
                                      <p:cBhvr>
                                        <p:cTn id="163" dur="500" fill="hold"/>
                                        <p:tgtEl>
                                          <p:spTgt spid="121"/>
                                        </p:tgtEl>
                                        <p:attrNameLst>
                                          <p:attrName>ppt_x</p:attrName>
                                        </p:attrNameLst>
                                      </p:cBhvr>
                                      <p:tavLst>
                                        <p:tav tm="0">
                                          <p:val>
                                            <p:strVal val="#ppt_x"/>
                                          </p:val>
                                        </p:tav>
                                        <p:tav tm="100000">
                                          <p:val>
                                            <p:strVal val="#ppt_x"/>
                                          </p:val>
                                        </p:tav>
                                      </p:tavLst>
                                    </p:anim>
                                    <p:anim calcmode="lin" valueType="num">
                                      <p:cBhvr>
                                        <p:cTn id="164" dur="500" fill="hold"/>
                                        <p:tgtEl>
                                          <p:spTgt spid="121"/>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600"/>
                                  </p:stCondLst>
                                  <p:childTnLst>
                                    <p:set>
                                      <p:cBhvr>
                                        <p:cTn id="166" dur="1" fill="hold">
                                          <p:stCondLst>
                                            <p:cond delay="0"/>
                                          </p:stCondLst>
                                        </p:cTn>
                                        <p:tgtEl>
                                          <p:spTgt spid="122"/>
                                        </p:tgtEl>
                                        <p:attrNameLst>
                                          <p:attrName>style.visibility</p:attrName>
                                        </p:attrNameLst>
                                      </p:cBhvr>
                                      <p:to>
                                        <p:strVal val="visible"/>
                                      </p:to>
                                    </p:set>
                                    <p:animEffect transition="in" filter="fade">
                                      <p:cBhvr>
                                        <p:cTn id="167" dur="500"/>
                                        <p:tgtEl>
                                          <p:spTgt spid="122"/>
                                        </p:tgtEl>
                                      </p:cBhvr>
                                    </p:animEffect>
                                    <p:anim calcmode="lin" valueType="num">
                                      <p:cBhvr>
                                        <p:cTn id="168" dur="500" fill="hold"/>
                                        <p:tgtEl>
                                          <p:spTgt spid="122"/>
                                        </p:tgtEl>
                                        <p:attrNameLst>
                                          <p:attrName>ppt_x</p:attrName>
                                        </p:attrNameLst>
                                      </p:cBhvr>
                                      <p:tavLst>
                                        <p:tav tm="0">
                                          <p:val>
                                            <p:strVal val="#ppt_x"/>
                                          </p:val>
                                        </p:tav>
                                        <p:tav tm="100000">
                                          <p:val>
                                            <p:strVal val="#ppt_x"/>
                                          </p:val>
                                        </p:tav>
                                      </p:tavLst>
                                    </p:anim>
                                    <p:anim calcmode="lin" valueType="num">
                                      <p:cBhvr>
                                        <p:cTn id="169" dur="500" fill="hold"/>
                                        <p:tgtEl>
                                          <p:spTgt spid="122"/>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600"/>
                                  </p:stCondLst>
                                  <p:childTnLst>
                                    <p:set>
                                      <p:cBhvr>
                                        <p:cTn id="171" dur="1" fill="hold">
                                          <p:stCondLst>
                                            <p:cond delay="0"/>
                                          </p:stCondLst>
                                        </p:cTn>
                                        <p:tgtEl>
                                          <p:spTgt spid="123"/>
                                        </p:tgtEl>
                                        <p:attrNameLst>
                                          <p:attrName>style.visibility</p:attrName>
                                        </p:attrNameLst>
                                      </p:cBhvr>
                                      <p:to>
                                        <p:strVal val="visible"/>
                                      </p:to>
                                    </p:set>
                                    <p:animEffect transition="in" filter="fade">
                                      <p:cBhvr>
                                        <p:cTn id="172" dur="500"/>
                                        <p:tgtEl>
                                          <p:spTgt spid="123"/>
                                        </p:tgtEl>
                                      </p:cBhvr>
                                    </p:animEffect>
                                    <p:anim calcmode="lin" valueType="num">
                                      <p:cBhvr>
                                        <p:cTn id="173" dur="500" fill="hold"/>
                                        <p:tgtEl>
                                          <p:spTgt spid="123"/>
                                        </p:tgtEl>
                                        <p:attrNameLst>
                                          <p:attrName>ppt_x</p:attrName>
                                        </p:attrNameLst>
                                      </p:cBhvr>
                                      <p:tavLst>
                                        <p:tav tm="0">
                                          <p:val>
                                            <p:strVal val="#ppt_x"/>
                                          </p:val>
                                        </p:tav>
                                        <p:tav tm="100000">
                                          <p:val>
                                            <p:strVal val="#ppt_x"/>
                                          </p:val>
                                        </p:tav>
                                      </p:tavLst>
                                    </p:anim>
                                    <p:anim calcmode="lin" valueType="num">
                                      <p:cBhvr>
                                        <p:cTn id="174" dur="500" fill="hold"/>
                                        <p:tgtEl>
                                          <p:spTgt spid="123"/>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200"/>
                                  </p:stCondLst>
                                  <p:childTnLst>
                                    <p:set>
                                      <p:cBhvr>
                                        <p:cTn id="176" dur="1" fill="hold">
                                          <p:stCondLst>
                                            <p:cond delay="0"/>
                                          </p:stCondLst>
                                        </p:cTn>
                                        <p:tgtEl>
                                          <p:spTgt spid="126"/>
                                        </p:tgtEl>
                                        <p:attrNameLst>
                                          <p:attrName>style.visibility</p:attrName>
                                        </p:attrNameLst>
                                      </p:cBhvr>
                                      <p:to>
                                        <p:strVal val="visible"/>
                                      </p:to>
                                    </p:set>
                                    <p:animEffect transition="in" filter="fade">
                                      <p:cBhvr>
                                        <p:cTn id="177" dur="500"/>
                                        <p:tgtEl>
                                          <p:spTgt spid="126"/>
                                        </p:tgtEl>
                                      </p:cBhvr>
                                    </p:animEffect>
                                    <p:anim calcmode="lin" valueType="num">
                                      <p:cBhvr>
                                        <p:cTn id="178" dur="500" fill="hold"/>
                                        <p:tgtEl>
                                          <p:spTgt spid="126"/>
                                        </p:tgtEl>
                                        <p:attrNameLst>
                                          <p:attrName>ppt_x</p:attrName>
                                        </p:attrNameLst>
                                      </p:cBhvr>
                                      <p:tavLst>
                                        <p:tav tm="0">
                                          <p:val>
                                            <p:strVal val="#ppt_x"/>
                                          </p:val>
                                        </p:tav>
                                        <p:tav tm="100000">
                                          <p:val>
                                            <p:strVal val="#ppt_x"/>
                                          </p:val>
                                        </p:tav>
                                      </p:tavLst>
                                    </p:anim>
                                    <p:anim calcmode="lin" valueType="num">
                                      <p:cBhvr>
                                        <p:cTn id="179" dur="500" fill="hold"/>
                                        <p:tgtEl>
                                          <p:spTgt spid="126"/>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200"/>
                                  </p:stCondLst>
                                  <p:childTnLst>
                                    <p:set>
                                      <p:cBhvr>
                                        <p:cTn id="181" dur="1" fill="hold">
                                          <p:stCondLst>
                                            <p:cond delay="0"/>
                                          </p:stCondLst>
                                        </p:cTn>
                                        <p:tgtEl>
                                          <p:spTgt spid="127"/>
                                        </p:tgtEl>
                                        <p:attrNameLst>
                                          <p:attrName>style.visibility</p:attrName>
                                        </p:attrNameLst>
                                      </p:cBhvr>
                                      <p:to>
                                        <p:strVal val="visible"/>
                                      </p:to>
                                    </p:set>
                                    <p:animEffect transition="in" filter="fade">
                                      <p:cBhvr>
                                        <p:cTn id="182" dur="500"/>
                                        <p:tgtEl>
                                          <p:spTgt spid="127"/>
                                        </p:tgtEl>
                                      </p:cBhvr>
                                    </p:animEffect>
                                    <p:anim calcmode="lin" valueType="num">
                                      <p:cBhvr>
                                        <p:cTn id="183" dur="500" fill="hold"/>
                                        <p:tgtEl>
                                          <p:spTgt spid="127"/>
                                        </p:tgtEl>
                                        <p:attrNameLst>
                                          <p:attrName>ppt_x</p:attrName>
                                        </p:attrNameLst>
                                      </p:cBhvr>
                                      <p:tavLst>
                                        <p:tav tm="0">
                                          <p:val>
                                            <p:strVal val="#ppt_x"/>
                                          </p:val>
                                        </p:tav>
                                        <p:tav tm="100000">
                                          <p:val>
                                            <p:strVal val="#ppt_x"/>
                                          </p:val>
                                        </p:tav>
                                      </p:tavLst>
                                    </p:anim>
                                    <p:anim calcmode="lin" valueType="num">
                                      <p:cBhvr>
                                        <p:cTn id="184" dur="500" fill="hold"/>
                                        <p:tgtEl>
                                          <p:spTgt spid="127"/>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200"/>
                                  </p:stCondLst>
                                  <p:childTnLst>
                                    <p:set>
                                      <p:cBhvr>
                                        <p:cTn id="186" dur="1" fill="hold">
                                          <p:stCondLst>
                                            <p:cond delay="0"/>
                                          </p:stCondLst>
                                        </p:cTn>
                                        <p:tgtEl>
                                          <p:spTgt spid="128"/>
                                        </p:tgtEl>
                                        <p:attrNameLst>
                                          <p:attrName>style.visibility</p:attrName>
                                        </p:attrNameLst>
                                      </p:cBhvr>
                                      <p:to>
                                        <p:strVal val="visible"/>
                                      </p:to>
                                    </p:set>
                                    <p:animEffect transition="in" filter="fade">
                                      <p:cBhvr>
                                        <p:cTn id="187" dur="500"/>
                                        <p:tgtEl>
                                          <p:spTgt spid="128"/>
                                        </p:tgtEl>
                                      </p:cBhvr>
                                    </p:animEffect>
                                    <p:anim calcmode="lin" valueType="num">
                                      <p:cBhvr>
                                        <p:cTn id="188" dur="500" fill="hold"/>
                                        <p:tgtEl>
                                          <p:spTgt spid="128"/>
                                        </p:tgtEl>
                                        <p:attrNameLst>
                                          <p:attrName>ppt_x</p:attrName>
                                        </p:attrNameLst>
                                      </p:cBhvr>
                                      <p:tavLst>
                                        <p:tav tm="0">
                                          <p:val>
                                            <p:strVal val="#ppt_x"/>
                                          </p:val>
                                        </p:tav>
                                        <p:tav tm="100000">
                                          <p:val>
                                            <p:strVal val="#ppt_x"/>
                                          </p:val>
                                        </p:tav>
                                      </p:tavLst>
                                    </p:anim>
                                    <p:anim calcmode="lin" valueType="num">
                                      <p:cBhvr>
                                        <p:cTn id="189" dur="500" fill="hold"/>
                                        <p:tgtEl>
                                          <p:spTgt spid="128"/>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200"/>
                                  </p:stCondLst>
                                  <p:childTnLst>
                                    <p:set>
                                      <p:cBhvr>
                                        <p:cTn id="191" dur="1" fill="hold">
                                          <p:stCondLst>
                                            <p:cond delay="0"/>
                                          </p:stCondLst>
                                        </p:cTn>
                                        <p:tgtEl>
                                          <p:spTgt spid="129"/>
                                        </p:tgtEl>
                                        <p:attrNameLst>
                                          <p:attrName>style.visibility</p:attrName>
                                        </p:attrNameLst>
                                      </p:cBhvr>
                                      <p:to>
                                        <p:strVal val="visible"/>
                                      </p:to>
                                    </p:set>
                                    <p:animEffect transition="in" filter="fade">
                                      <p:cBhvr>
                                        <p:cTn id="192" dur="500"/>
                                        <p:tgtEl>
                                          <p:spTgt spid="129"/>
                                        </p:tgtEl>
                                      </p:cBhvr>
                                    </p:animEffect>
                                    <p:anim calcmode="lin" valueType="num">
                                      <p:cBhvr>
                                        <p:cTn id="193" dur="500" fill="hold"/>
                                        <p:tgtEl>
                                          <p:spTgt spid="129"/>
                                        </p:tgtEl>
                                        <p:attrNameLst>
                                          <p:attrName>ppt_x</p:attrName>
                                        </p:attrNameLst>
                                      </p:cBhvr>
                                      <p:tavLst>
                                        <p:tav tm="0">
                                          <p:val>
                                            <p:strVal val="#ppt_x"/>
                                          </p:val>
                                        </p:tav>
                                        <p:tav tm="100000">
                                          <p:val>
                                            <p:strVal val="#ppt_x"/>
                                          </p:val>
                                        </p:tav>
                                      </p:tavLst>
                                    </p:anim>
                                    <p:anim calcmode="lin" valueType="num">
                                      <p:cBhvr>
                                        <p:cTn id="194" dur="500" fill="hold"/>
                                        <p:tgtEl>
                                          <p:spTgt spid="129"/>
                                        </p:tgtEl>
                                        <p:attrNameLst>
                                          <p:attrName>ppt_y</p:attrName>
                                        </p:attrNameLst>
                                      </p:cBhvr>
                                      <p:tavLst>
                                        <p:tav tm="0">
                                          <p:val>
                                            <p:strVal val="#ppt_y+.1"/>
                                          </p:val>
                                        </p:tav>
                                        <p:tav tm="100000">
                                          <p:val>
                                            <p:strVal val="#ppt_y"/>
                                          </p:val>
                                        </p:tav>
                                      </p:tavLst>
                                    </p:anim>
                                  </p:childTnLst>
                                </p:cTn>
                              </p:par>
                              <p:par>
                                <p:cTn id="195" presetID="42" presetClass="entr" presetSubtype="0" fill="hold" grpId="0" nodeType="withEffect">
                                  <p:stCondLst>
                                    <p:cond delay="200"/>
                                  </p:stCondLst>
                                  <p:childTnLst>
                                    <p:set>
                                      <p:cBhvr>
                                        <p:cTn id="196" dur="1" fill="hold">
                                          <p:stCondLst>
                                            <p:cond delay="0"/>
                                          </p:stCondLst>
                                        </p:cTn>
                                        <p:tgtEl>
                                          <p:spTgt spid="130"/>
                                        </p:tgtEl>
                                        <p:attrNameLst>
                                          <p:attrName>style.visibility</p:attrName>
                                        </p:attrNameLst>
                                      </p:cBhvr>
                                      <p:to>
                                        <p:strVal val="visible"/>
                                      </p:to>
                                    </p:set>
                                    <p:animEffect transition="in" filter="fade">
                                      <p:cBhvr>
                                        <p:cTn id="197" dur="500"/>
                                        <p:tgtEl>
                                          <p:spTgt spid="130"/>
                                        </p:tgtEl>
                                      </p:cBhvr>
                                    </p:animEffect>
                                    <p:anim calcmode="lin" valueType="num">
                                      <p:cBhvr>
                                        <p:cTn id="198" dur="500" fill="hold"/>
                                        <p:tgtEl>
                                          <p:spTgt spid="130"/>
                                        </p:tgtEl>
                                        <p:attrNameLst>
                                          <p:attrName>ppt_x</p:attrName>
                                        </p:attrNameLst>
                                      </p:cBhvr>
                                      <p:tavLst>
                                        <p:tav tm="0">
                                          <p:val>
                                            <p:strVal val="#ppt_x"/>
                                          </p:val>
                                        </p:tav>
                                        <p:tav tm="100000">
                                          <p:val>
                                            <p:strVal val="#ppt_x"/>
                                          </p:val>
                                        </p:tav>
                                      </p:tavLst>
                                    </p:anim>
                                    <p:anim calcmode="lin" valueType="num">
                                      <p:cBhvr>
                                        <p:cTn id="199" dur="500" fill="hold"/>
                                        <p:tgtEl>
                                          <p:spTgt spid="130"/>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200"/>
                                  </p:stCondLst>
                                  <p:childTnLst>
                                    <p:set>
                                      <p:cBhvr>
                                        <p:cTn id="201" dur="1" fill="hold">
                                          <p:stCondLst>
                                            <p:cond delay="0"/>
                                          </p:stCondLst>
                                        </p:cTn>
                                        <p:tgtEl>
                                          <p:spTgt spid="131"/>
                                        </p:tgtEl>
                                        <p:attrNameLst>
                                          <p:attrName>style.visibility</p:attrName>
                                        </p:attrNameLst>
                                      </p:cBhvr>
                                      <p:to>
                                        <p:strVal val="visible"/>
                                      </p:to>
                                    </p:set>
                                    <p:animEffect transition="in" filter="fade">
                                      <p:cBhvr>
                                        <p:cTn id="202" dur="500"/>
                                        <p:tgtEl>
                                          <p:spTgt spid="131"/>
                                        </p:tgtEl>
                                      </p:cBhvr>
                                    </p:animEffect>
                                    <p:anim calcmode="lin" valueType="num">
                                      <p:cBhvr>
                                        <p:cTn id="203" dur="500" fill="hold"/>
                                        <p:tgtEl>
                                          <p:spTgt spid="131"/>
                                        </p:tgtEl>
                                        <p:attrNameLst>
                                          <p:attrName>ppt_x</p:attrName>
                                        </p:attrNameLst>
                                      </p:cBhvr>
                                      <p:tavLst>
                                        <p:tav tm="0">
                                          <p:val>
                                            <p:strVal val="#ppt_x"/>
                                          </p:val>
                                        </p:tav>
                                        <p:tav tm="100000">
                                          <p:val>
                                            <p:strVal val="#ppt_x"/>
                                          </p:val>
                                        </p:tav>
                                      </p:tavLst>
                                    </p:anim>
                                    <p:anim calcmode="lin" valueType="num">
                                      <p:cBhvr>
                                        <p:cTn id="204" dur="500" fill="hold"/>
                                        <p:tgtEl>
                                          <p:spTgt spid="131"/>
                                        </p:tgtEl>
                                        <p:attrNameLst>
                                          <p:attrName>ppt_y</p:attrName>
                                        </p:attrNameLst>
                                      </p:cBhvr>
                                      <p:tavLst>
                                        <p:tav tm="0">
                                          <p:val>
                                            <p:strVal val="#ppt_y+.1"/>
                                          </p:val>
                                        </p:tav>
                                        <p:tav tm="100000">
                                          <p:val>
                                            <p:strVal val="#ppt_y"/>
                                          </p:val>
                                        </p:tav>
                                      </p:tavLst>
                                    </p:anim>
                                  </p:childTnLst>
                                </p:cTn>
                              </p:par>
                              <p:par>
                                <p:cTn id="205" presetID="42" presetClass="entr" presetSubtype="0" fill="hold" grpId="0" nodeType="withEffect">
                                  <p:stCondLst>
                                    <p:cond delay="200"/>
                                  </p:stCondLst>
                                  <p:childTnLst>
                                    <p:set>
                                      <p:cBhvr>
                                        <p:cTn id="206" dur="1" fill="hold">
                                          <p:stCondLst>
                                            <p:cond delay="0"/>
                                          </p:stCondLst>
                                        </p:cTn>
                                        <p:tgtEl>
                                          <p:spTgt spid="133"/>
                                        </p:tgtEl>
                                        <p:attrNameLst>
                                          <p:attrName>style.visibility</p:attrName>
                                        </p:attrNameLst>
                                      </p:cBhvr>
                                      <p:to>
                                        <p:strVal val="visible"/>
                                      </p:to>
                                    </p:set>
                                    <p:animEffect transition="in" filter="fade">
                                      <p:cBhvr>
                                        <p:cTn id="207" dur="500"/>
                                        <p:tgtEl>
                                          <p:spTgt spid="133"/>
                                        </p:tgtEl>
                                      </p:cBhvr>
                                    </p:animEffect>
                                    <p:anim calcmode="lin" valueType="num">
                                      <p:cBhvr>
                                        <p:cTn id="208" dur="500" fill="hold"/>
                                        <p:tgtEl>
                                          <p:spTgt spid="133"/>
                                        </p:tgtEl>
                                        <p:attrNameLst>
                                          <p:attrName>ppt_x</p:attrName>
                                        </p:attrNameLst>
                                      </p:cBhvr>
                                      <p:tavLst>
                                        <p:tav tm="0">
                                          <p:val>
                                            <p:strVal val="#ppt_x"/>
                                          </p:val>
                                        </p:tav>
                                        <p:tav tm="100000">
                                          <p:val>
                                            <p:strVal val="#ppt_x"/>
                                          </p:val>
                                        </p:tav>
                                      </p:tavLst>
                                    </p:anim>
                                    <p:anim calcmode="lin" valueType="num">
                                      <p:cBhvr>
                                        <p:cTn id="209" dur="500" fill="hold"/>
                                        <p:tgtEl>
                                          <p:spTgt spid="133"/>
                                        </p:tgtEl>
                                        <p:attrNameLst>
                                          <p:attrName>ppt_y</p:attrName>
                                        </p:attrNameLst>
                                      </p:cBhvr>
                                      <p:tavLst>
                                        <p:tav tm="0">
                                          <p:val>
                                            <p:strVal val="#ppt_y+.1"/>
                                          </p:val>
                                        </p:tav>
                                        <p:tav tm="100000">
                                          <p:val>
                                            <p:strVal val="#ppt_y"/>
                                          </p:val>
                                        </p:tav>
                                      </p:tavLst>
                                    </p:anim>
                                  </p:childTnLst>
                                </p:cTn>
                              </p:par>
                              <p:par>
                                <p:cTn id="210" presetID="42" presetClass="entr" presetSubtype="0" fill="hold" grpId="0" nodeType="withEffect">
                                  <p:stCondLst>
                                    <p:cond delay="400"/>
                                  </p:stCondLst>
                                  <p:childTnLst>
                                    <p:set>
                                      <p:cBhvr>
                                        <p:cTn id="211" dur="1" fill="hold">
                                          <p:stCondLst>
                                            <p:cond delay="0"/>
                                          </p:stCondLst>
                                        </p:cTn>
                                        <p:tgtEl>
                                          <p:spTgt spid="134"/>
                                        </p:tgtEl>
                                        <p:attrNameLst>
                                          <p:attrName>style.visibility</p:attrName>
                                        </p:attrNameLst>
                                      </p:cBhvr>
                                      <p:to>
                                        <p:strVal val="visible"/>
                                      </p:to>
                                    </p:set>
                                    <p:animEffect transition="in" filter="fade">
                                      <p:cBhvr>
                                        <p:cTn id="212" dur="500"/>
                                        <p:tgtEl>
                                          <p:spTgt spid="134"/>
                                        </p:tgtEl>
                                      </p:cBhvr>
                                    </p:animEffect>
                                    <p:anim calcmode="lin" valueType="num">
                                      <p:cBhvr>
                                        <p:cTn id="213" dur="500" fill="hold"/>
                                        <p:tgtEl>
                                          <p:spTgt spid="134"/>
                                        </p:tgtEl>
                                        <p:attrNameLst>
                                          <p:attrName>ppt_x</p:attrName>
                                        </p:attrNameLst>
                                      </p:cBhvr>
                                      <p:tavLst>
                                        <p:tav tm="0">
                                          <p:val>
                                            <p:strVal val="#ppt_x"/>
                                          </p:val>
                                        </p:tav>
                                        <p:tav tm="100000">
                                          <p:val>
                                            <p:strVal val="#ppt_x"/>
                                          </p:val>
                                        </p:tav>
                                      </p:tavLst>
                                    </p:anim>
                                    <p:anim calcmode="lin" valueType="num">
                                      <p:cBhvr>
                                        <p:cTn id="214" dur="500" fill="hold"/>
                                        <p:tgtEl>
                                          <p:spTgt spid="134"/>
                                        </p:tgtEl>
                                        <p:attrNameLst>
                                          <p:attrName>ppt_y</p:attrName>
                                        </p:attrNameLst>
                                      </p:cBhvr>
                                      <p:tavLst>
                                        <p:tav tm="0">
                                          <p:val>
                                            <p:strVal val="#ppt_y+.1"/>
                                          </p:val>
                                        </p:tav>
                                        <p:tav tm="100000">
                                          <p:val>
                                            <p:strVal val="#ppt_y"/>
                                          </p:val>
                                        </p:tav>
                                      </p:tavLst>
                                    </p:anim>
                                  </p:childTnLst>
                                </p:cTn>
                              </p:par>
                              <p:par>
                                <p:cTn id="215" presetID="42" presetClass="entr" presetSubtype="0" fill="hold" grpId="0" nodeType="withEffect">
                                  <p:stCondLst>
                                    <p:cond delay="400"/>
                                  </p:stCondLst>
                                  <p:childTnLst>
                                    <p:set>
                                      <p:cBhvr>
                                        <p:cTn id="216" dur="1" fill="hold">
                                          <p:stCondLst>
                                            <p:cond delay="0"/>
                                          </p:stCondLst>
                                        </p:cTn>
                                        <p:tgtEl>
                                          <p:spTgt spid="135"/>
                                        </p:tgtEl>
                                        <p:attrNameLst>
                                          <p:attrName>style.visibility</p:attrName>
                                        </p:attrNameLst>
                                      </p:cBhvr>
                                      <p:to>
                                        <p:strVal val="visible"/>
                                      </p:to>
                                    </p:set>
                                    <p:animEffect transition="in" filter="fade">
                                      <p:cBhvr>
                                        <p:cTn id="217" dur="500"/>
                                        <p:tgtEl>
                                          <p:spTgt spid="135"/>
                                        </p:tgtEl>
                                      </p:cBhvr>
                                    </p:animEffect>
                                    <p:anim calcmode="lin" valueType="num">
                                      <p:cBhvr>
                                        <p:cTn id="218" dur="500" fill="hold"/>
                                        <p:tgtEl>
                                          <p:spTgt spid="135"/>
                                        </p:tgtEl>
                                        <p:attrNameLst>
                                          <p:attrName>ppt_x</p:attrName>
                                        </p:attrNameLst>
                                      </p:cBhvr>
                                      <p:tavLst>
                                        <p:tav tm="0">
                                          <p:val>
                                            <p:strVal val="#ppt_x"/>
                                          </p:val>
                                        </p:tav>
                                        <p:tav tm="100000">
                                          <p:val>
                                            <p:strVal val="#ppt_x"/>
                                          </p:val>
                                        </p:tav>
                                      </p:tavLst>
                                    </p:anim>
                                    <p:anim calcmode="lin" valueType="num">
                                      <p:cBhvr>
                                        <p:cTn id="219" dur="500" fill="hold"/>
                                        <p:tgtEl>
                                          <p:spTgt spid="135"/>
                                        </p:tgtEl>
                                        <p:attrNameLst>
                                          <p:attrName>ppt_y</p:attrName>
                                        </p:attrNameLst>
                                      </p:cBhvr>
                                      <p:tavLst>
                                        <p:tav tm="0">
                                          <p:val>
                                            <p:strVal val="#ppt_y+.1"/>
                                          </p:val>
                                        </p:tav>
                                        <p:tav tm="100000">
                                          <p:val>
                                            <p:strVal val="#ppt_y"/>
                                          </p:val>
                                        </p:tav>
                                      </p:tavLst>
                                    </p:anim>
                                  </p:childTnLst>
                                </p:cTn>
                              </p:par>
                              <p:par>
                                <p:cTn id="220" presetID="42" presetClass="entr" presetSubtype="0" fill="hold" grpId="0" nodeType="withEffect">
                                  <p:stCondLst>
                                    <p:cond delay="400"/>
                                  </p:stCondLst>
                                  <p:childTnLst>
                                    <p:set>
                                      <p:cBhvr>
                                        <p:cTn id="221" dur="1" fill="hold">
                                          <p:stCondLst>
                                            <p:cond delay="0"/>
                                          </p:stCondLst>
                                        </p:cTn>
                                        <p:tgtEl>
                                          <p:spTgt spid="136"/>
                                        </p:tgtEl>
                                        <p:attrNameLst>
                                          <p:attrName>style.visibility</p:attrName>
                                        </p:attrNameLst>
                                      </p:cBhvr>
                                      <p:to>
                                        <p:strVal val="visible"/>
                                      </p:to>
                                    </p:set>
                                    <p:animEffect transition="in" filter="fade">
                                      <p:cBhvr>
                                        <p:cTn id="222" dur="500"/>
                                        <p:tgtEl>
                                          <p:spTgt spid="136"/>
                                        </p:tgtEl>
                                      </p:cBhvr>
                                    </p:animEffect>
                                    <p:anim calcmode="lin" valueType="num">
                                      <p:cBhvr>
                                        <p:cTn id="223" dur="500" fill="hold"/>
                                        <p:tgtEl>
                                          <p:spTgt spid="136"/>
                                        </p:tgtEl>
                                        <p:attrNameLst>
                                          <p:attrName>ppt_x</p:attrName>
                                        </p:attrNameLst>
                                      </p:cBhvr>
                                      <p:tavLst>
                                        <p:tav tm="0">
                                          <p:val>
                                            <p:strVal val="#ppt_x"/>
                                          </p:val>
                                        </p:tav>
                                        <p:tav tm="100000">
                                          <p:val>
                                            <p:strVal val="#ppt_x"/>
                                          </p:val>
                                        </p:tav>
                                      </p:tavLst>
                                    </p:anim>
                                    <p:anim calcmode="lin" valueType="num">
                                      <p:cBhvr>
                                        <p:cTn id="224" dur="500" fill="hold"/>
                                        <p:tgtEl>
                                          <p:spTgt spid="136"/>
                                        </p:tgtEl>
                                        <p:attrNameLst>
                                          <p:attrName>ppt_y</p:attrName>
                                        </p:attrNameLst>
                                      </p:cBhvr>
                                      <p:tavLst>
                                        <p:tav tm="0">
                                          <p:val>
                                            <p:strVal val="#ppt_y+.1"/>
                                          </p:val>
                                        </p:tav>
                                        <p:tav tm="100000">
                                          <p:val>
                                            <p:strVal val="#ppt_y"/>
                                          </p:val>
                                        </p:tav>
                                      </p:tavLst>
                                    </p:anim>
                                  </p:childTnLst>
                                </p:cTn>
                              </p:par>
                              <p:par>
                                <p:cTn id="225" presetID="42" presetClass="entr" presetSubtype="0" fill="hold" grpId="0" nodeType="withEffect">
                                  <p:stCondLst>
                                    <p:cond delay="400"/>
                                  </p:stCondLst>
                                  <p:childTnLst>
                                    <p:set>
                                      <p:cBhvr>
                                        <p:cTn id="226" dur="1" fill="hold">
                                          <p:stCondLst>
                                            <p:cond delay="0"/>
                                          </p:stCondLst>
                                        </p:cTn>
                                        <p:tgtEl>
                                          <p:spTgt spid="211"/>
                                        </p:tgtEl>
                                        <p:attrNameLst>
                                          <p:attrName>style.visibility</p:attrName>
                                        </p:attrNameLst>
                                      </p:cBhvr>
                                      <p:to>
                                        <p:strVal val="visible"/>
                                      </p:to>
                                    </p:set>
                                    <p:animEffect transition="in" filter="fade">
                                      <p:cBhvr>
                                        <p:cTn id="227" dur="500"/>
                                        <p:tgtEl>
                                          <p:spTgt spid="211"/>
                                        </p:tgtEl>
                                      </p:cBhvr>
                                    </p:animEffect>
                                    <p:anim calcmode="lin" valueType="num">
                                      <p:cBhvr>
                                        <p:cTn id="228" dur="500" fill="hold"/>
                                        <p:tgtEl>
                                          <p:spTgt spid="211"/>
                                        </p:tgtEl>
                                        <p:attrNameLst>
                                          <p:attrName>ppt_x</p:attrName>
                                        </p:attrNameLst>
                                      </p:cBhvr>
                                      <p:tavLst>
                                        <p:tav tm="0">
                                          <p:val>
                                            <p:strVal val="#ppt_x"/>
                                          </p:val>
                                        </p:tav>
                                        <p:tav tm="100000">
                                          <p:val>
                                            <p:strVal val="#ppt_x"/>
                                          </p:val>
                                        </p:tav>
                                      </p:tavLst>
                                    </p:anim>
                                    <p:anim calcmode="lin" valueType="num">
                                      <p:cBhvr>
                                        <p:cTn id="229" dur="500" fill="hold"/>
                                        <p:tgtEl>
                                          <p:spTgt spid="211"/>
                                        </p:tgtEl>
                                        <p:attrNameLst>
                                          <p:attrName>ppt_y</p:attrName>
                                        </p:attrNameLst>
                                      </p:cBhvr>
                                      <p:tavLst>
                                        <p:tav tm="0">
                                          <p:val>
                                            <p:strVal val="#ppt_y+.1"/>
                                          </p:val>
                                        </p:tav>
                                        <p:tav tm="100000">
                                          <p:val>
                                            <p:strVal val="#ppt_y"/>
                                          </p:val>
                                        </p:tav>
                                      </p:tavLst>
                                    </p:anim>
                                  </p:childTnLst>
                                </p:cTn>
                              </p:par>
                              <p:par>
                                <p:cTn id="230" presetID="42" presetClass="entr" presetSubtype="0" fill="hold" grpId="0" nodeType="withEffect">
                                  <p:stCondLst>
                                    <p:cond delay="400"/>
                                  </p:stCondLst>
                                  <p:childTnLst>
                                    <p:set>
                                      <p:cBhvr>
                                        <p:cTn id="231" dur="1" fill="hold">
                                          <p:stCondLst>
                                            <p:cond delay="0"/>
                                          </p:stCondLst>
                                        </p:cTn>
                                        <p:tgtEl>
                                          <p:spTgt spid="212"/>
                                        </p:tgtEl>
                                        <p:attrNameLst>
                                          <p:attrName>style.visibility</p:attrName>
                                        </p:attrNameLst>
                                      </p:cBhvr>
                                      <p:to>
                                        <p:strVal val="visible"/>
                                      </p:to>
                                    </p:set>
                                    <p:animEffect transition="in" filter="fade">
                                      <p:cBhvr>
                                        <p:cTn id="232" dur="500"/>
                                        <p:tgtEl>
                                          <p:spTgt spid="212"/>
                                        </p:tgtEl>
                                      </p:cBhvr>
                                    </p:animEffect>
                                    <p:anim calcmode="lin" valueType="num">
                                      <p:cBhvr>
                                        <p:cTn id="233" dur="500" fill="hold"/>
                                        <p:tgtEl>
                                          <p:spTgt spid="212"/>
                                        </p:tgtEl>
                                        <p:attrNameLst>
                                          <p:attrName>ppt_x</p:attrName>
                                        </p:attrNameLst>
                                      </p:cBhvr>
                                      <p:tavLst>
                                        <p:tav tm="0">
                                          <p:val>
                                            <p:strVal val="#ppt_x"/>
                                          </p:val>
                                        </p:tav>
                                        <p:tav tm="100000">
                                          <p:val>
                                            <p:strVal val="#ppt_x"/>
                                          </p:val>
                                        </p:tav>
                                      </p:tavLst>
                                    </p:anim>
                                    <p:anim calcmode="lin" valueType="num">
                                      <p:cBhvr>
                                        <p:cTn id="234" dur="500" fill="hold"/>
                                        <p:tgtEl>
                                          <p:spTgt spid="212"/>
                                        </p:tgtEl>
                                        <p:attrNameLst>
                                          <p:attrName>ppt_y</p:attrName>
                                        </p:attrNameLst>
                                      </p:cBhvr>
                                      <p:tavLst>
                                        <p:tav tm="0">
                                          <p:val>
                                            <p:strVal val="#ppt_y+.1"/>
                                          </p:val>
                                        </p:tav>
                                        <p:tav tm="100000">
                                          <p:val>
                                            <p:strVal val="#ppt_y"/>
                                          </p:val>
                                        </p:tav>
                                      </p:tavLst>
                                    </p:anim>
                                  </p:childTnLst>
                                </p:cTn>
                              </p:par>
                              <p:par>
                                <p:cTn id="235" presetID="42" presetClass="entr" presetSubtype="0" fill="hold" grpId="0" nodeType="withEffect">
                                  <p:stCondLst>
                                    <p:cond delay="400"/>
                                  </p:stCondLst>
                                  <p:childTnLst>
                                    <p:set>
                                      <p:cBhvr>
                                        <p:cTn id="236" dur="1" fill="hold">
                                          <p:stCondLst>
                                            <p:cond delay="0"/>
                                          </p:stCondLst>
                                        </p:cTn>
                                        <p:tgtEl>
                                          <p:spTgt spid="213"/>
                                        </p:tgtEl>
                                        <p:attrNameLst>
                                          <p:attrName>style.visibility</p:attrName>
                                        </p:attrNameLst>
                                      </p:cBhvr>
                                      <p:to>
                                        <p:strVal val="visible"/>
                                      </p:to>
                                    </p:set>
                                    <p:animEffect transition="in" filter="fade">
                                      <p:cBhvr>
                                        <p:cTn id="237" dur="500"/>
                                        <p:tgtEl>
                                          <p:spTgt spid="213"/>
                                        </p:tgtEl>
                                      </p:cBhvr>
                                    </p:animEffect>
                                    <p:anim calcmode="lin" valueType="num">
                                      <p:cBhvr>
                                        <p:cTn id="238" dur="500" fill="hold"/>
                                        <p:tgtEl>
                                          <p:spTgt spid="213"/>
                                        </p:tgtEl>
                                        <p:attrNameLst>
                                          <p:attrName>ppt_x</p:attrName>
                                        </p:attrNameLst>
                                      </p:cBhvr>
                                      <p:tavLst>
                                        <p:tav tm="0">
                                          <p:val>
                                            <p:strVal val="#ppt_x"/>
                                          </p:val>
                                        </p:tav>
                                        <p:tav tm="100000">
                                          <p:val>
                                            <p:strVal val="#ppt_x"/>
                                          </p:val>
                                        </p:tav>
                                      </p:tavLst>
                                    </p:anim>
                                    <p:anim calcmode="lin" valueType="num">
                                      <p:cBhvr>
                                        <p:cTn id="239" dur="500" fill="hold"/>
                                        <p:tgtEl>
                                          <p:spTgt spid="213"/>
                                        </p:tgtEl>
                                        <p:attrNameLst>
                                          <p:attrName>ppt_y</p:attrName>
                                        </p:attrNameLst>
                                      </p:cBhvr>
                                      <p:tavLst>
                                        <p:tav tm="0">
                                          <p:val>
                                            <p:strVal val="#ppt_y+.1"/>
                                          </p:val>
                                        </p:tav>
                                        <p:tav tm="100000">
                                          <p:val>
                                            <p:strVal val="#ppt_y"/>
                                          </p:val>
                                        </p:tav>
                                      </p:tavLst>
                                    </p:anim>
                                  </p:childTnLst>
                                </p:cTn>
                              </p:par>
                              <p:par>
                                <p:cTn id="240" presetID="42" presetClass="entr" presetSubtype="0" fill="hold" grpId="0" nodeType="withEffect">
                                  <p:stCondLst>
                                    <p:cond delay="400"/>
                                  </p:stCondLst>
                                  <p:childTnLst>
                                    <p:set>
                                      <p:cBhvr>
                                        <p:cTn id="241" dur="1" fill="hold">
                                          <p:stCondLst>
                                            <p:cond delay="0"/>
                                          </p:stCondLst>
                                        </p:cTn>
                                        <p:tgtEl>
                                          <p:spTgt spid="214"/>
                                        </p:tgtEl>
                                        <p:attrNameLst>
                                          <p:attrName>style.visibility</p:attrName>
                                        </p:attrNameLst>
                                      </p:cBhvr>
                                      <p:to>
                                        <p:strVal val="visible"/>
                                      </p:to>
                                    </p:set>
                                    <p:animEffect transition="in" filter="fade">
                                      <p:cBhvr>
                                        <p:cTn id="242" dur="500"/>
                                        <p:tgtEl>
                                          <p:spTgt spid="214"/>
                                        </p:tgtEl>
                                      </p:cBhvr>
                                    </p:animEffect>
                                    <p:anim calcmode="lin" valueType="num">
                                      <p:cBhvr>
                                        <p:cTn id="243" dur="500" fill="hold"/>
                                        <p:tgtEl>
                                          <p:spTgt spid="214"/>
                                        </p:tgtEl>
                                        <p:attrNameLst>
                                          <p:attrName>ppt_x</p:attrName>
                                        </p:attrNameLst>
                                      </p:cBhvr>
                                      <p:tavLst>
                                        <p:tav tm="0">
                                          <p:val>
                                            <p:strVal val="#ppt_x"/>
                                          </p:val>
                                        </p:tav>
                                        <p:tav tm="100000">
                                          <p:val>
                                            <p:strVal val="#ppt_x"/>
                                          </p:val>
                                        </p:tav>
                                      </p:tavLst>
                                    </p:anim>
                                    <p:anim calcmode="lin" valueType="num">
                                      <p:cBhvr>
                                        <p:cTn id="244" dur="500" fill="hold"/>
                                        <p:tgtEl>
                                          <p:spTgt spid="214"/>
                                        </p:tgtEl>
                                        <p:attrNameLst>
                                          <p:attrName>ppt_y</p:attrName>
                                        </p:attrNameLst>
                                      </p:cBhvr>
                                      <p:tavLst>
                                        <p:tav tm="0">
                                          <p:val>
                                            <p:strVal val="#ppt_y+.1"/>
                                          </p:val>
                                        </p:tav>
                                        <p:tav tm="100000">
                                          <p:val>
                                            <p:strVal val="#ppt_y"/>
                                          </p:val>
                                        </p:tav>
                                      </p:tavLst>
                                    </p:anim>
                                  </p:childTnLst>
                                </p:cTn>
                              </p:par>
                              <p:par>
                                <p:cTn id="245" presetID="42" presetClass="entr" presetSubtype="0" fill="hold" grpId="0" nodeType="withEffect">
                                  <p:stCondLst>
                                    <p:cond delay="400"/>
                                  </p:stCondLst>
                                  <p:childTnLst>
                                    <p:set>
                                      <p:cBhvr>
                                        <p:cTn id="246" dur="1" fill="hold">
                                          <p:stCondLst>
                                            <p:cond delay="0"/>
                                          </p:stCondLst>
                                        </p:cTn>
                                        <p:tgtEl>
                                          <p:spTgt spid="215"/>
                                        </p:tgtEl>
                                        <p:attrNameLst>
                                          <p:attrName>style.visibility</p:attrName>
                                        </p:attrNameLst>
                                      </p:cBhvr>
                                      <p:to>
                                        <p:strVal val="visible"/>
                                      </p:to>
                                    </p:set>
                                    <p:animEffect transition="in" filter="fade">
                                      <p:cBhvr>
                                        <p:cTn id="247" dur="500"/>
                                        <p:tgtEl>
                                          <p:spTgt spid="215"/>
                                        </p:tgtEl>
                                      </p:cBhvr>
                                    </p:animEffect>
                                    <p:anim calcmode="lin" valueType="num">
                                      <p:cBhvr>
                                        <p:cTn id="248" dur="500" fill="hold"/>
                                        <p:tgtEl>
                                          <p:spTgt spid="215"/>
                                        </p:tgtEl>
                                        <p:attrNameLst>
                                          <p:attrName>ppt_x</p:attrName>
                                        </p:attrNameLst>
                                      </p:cBhvr>
                                      <p:tavLst>
                                        <p:tav tm="0">
                                          <p:val>
                                            <p:strVal val="#ppt_x"/>
                                          </p:val>
                                        </p:tav>
                                        <p:tav tm="100000">
                                          <p:val>
                                            <p:strVal val="#ppt_x"/>
                                          </p:val>
                                        </p:tav>
                                      </p:tavLst>
                                    </p:anim>
                                    <p:anim calcmode="lin" valueType="num">
                                      <p:cBhvr>
                                        <p:cTn id="249" dur="500" fill="hold"/>
                                        <p:tgtEl>
                                          <p:spTgt spid="215"/>
                                        </p:tgtEl>
                                        <p:attrNameLst>
                                          <p:attrName>ppt_y</p:attrName>
                                        </p:attrNameLst>
                                      </p:cBhvr>
                                      <p:tavLst>
                                        <p:tav tm="0">
                                          <p:val>
                                            <p:strVal val="#ppt_y+.1"/>
                                          </p:val>
                                        </p:tav>
                                        <p:tav tm="100000">
                                          <p:val>
                                            <p:strVal val="#ppt_y"/>
                                          </p:val>
                                        </p:tav>
                                      </p:tavLst>
                                    </p:anim>
                                  </p:childTnLst>
                                </p:cTn>
                              </p:par>
                              <p:par>
                                <p:cTn id="250" presetID="42" presetClass="entr" presetSubtype="0" fill="hold" grpId="0" nodeType="withEffect">
                                  <p:stCondLst>
                                    <p:cond delay="400"/>
                                  </p:stCondLst>
                                  <p:childTnLst>
                                    <p:set>
                                      <p:cBhvr>
                                        <p:cTn id="251" dur="1" fill="hold">
                                          <p:stCondLst>
                                            <p:cond delay="0"/>
                                          </p:stCondLst>
                                        </p:cTn>
                                        <p:tgtEl>
                                          <p:spTgt spid="216"/>
                                        </p:tgtEl>
                                        <p:attrNameLst>
                                          <p:attrName>style.visibility</p:attrName>
                                        </p:attrNameLst>
                                      </p:cBhvr>
                                      <p:to>
                                        <p:strVal val="visible"/>
                                      </p:to>
                                    </p:set>
                                    <p:animEffect transition="in" filter="fade">
                                      <p:cBhvr>
                                        <p:cTn id="252" dur="500"/>
                                        <p:tgtEl>
                                          <p:spTgt spid="216"/>
                                        </p:tgtEl>
                                      </p:cBhvr>
                                    </p:animEffect>
                                    <p:anim calcmode="lin" valueType="num">
                                      <p:cBhvr>
                                        <p:cTn id="253" dur="500" fill="hold"/>
                                        <p:tgtEl>
                                          <p:spTgt spid="216"/>
                                        </p:tgtEl>
                                        <p:attrNameLst>
                                          <p:attrName>ppt_x</p:attrName>
                                        </p:attrNameLst>
                                      </p:cBhvr>
                                      <p:tavLst>
                                        <p:tav tm="0">
                                          <p:val>
                                            <p:strVal val="#ppt_x"/>
                                          </p:val>
                                        </p:tav>
                                        <p:tav tm="100000">
                                          <p:val>
                                            <p:strVal val="#ppt_x"/>
                                          </p:val>
                                        </p:tav>
                                      </p:tavLst>
                                    </p:anim>
                                    <p:anim calcmode="lin" valueType="num">
                                      <p:cBhvr>
                                        <p:cTn id="254" dur="500" fill="hold"/>
                                        <p:tgtEl>
                                          <p:spTgt spid="216"/>
                                        </p:tgtEl>
                                        <p:attrNameLst>
                                          <p:attrName>ppt_y</p:attrName>
                                        </p:attrNameLst>
                                      </p:cBhvr>
                                      <p:tavLst>
                                        <p:tav tm="0">
                                          <p:val>
                                            <p:strVal val="#ppt_y+.1"/>
                                          </p:val>
                                        </p:tav>
                                        <p:tav tm="100000">
                                          <p:val>
                                            <p:strVal val="#ppt_y"/>
                                          </p:val>
                                        </p:tav>
                                      </p:tavLst>
                                    </p:anim>
                                  </p:childTnLst>
                                </p:cTn>
                              </p:par>
                              <p:par>
                                <p:cTn id="255" presetID="42" presetClass="entr" presetSubtype="0" fill="hold" grpId="0" nodeType="withEffect">
                                  <p:stCondLst>
                                    <p:cond delay="800"/>
                                  </p:stCondLst>
                                  <p:childTnLst>
                                    <p:set>
                                      <p:cBhvr>
                                        <p:cTn id="256" dur="1" fill="hold">
                                          <p:stCondLst>
                                            <p:cond delay="0"/>
                                          </p:stCondLst>
                                        </p:cTn>
                                        <p:tgtEl>
                                          <p:spTgt spid="217"/>
                                        </p:tgtEl>
                                        <p:attrNameLst>
                                          <p:attrName>style.visibility</p:attrName>
                                        </p:attrNameLst>
                                      </p:cBhvr>
                                      <p:to>
                                        <p:strVal val="visible"/>
                                      </p:to>
                                    </p:set>
                                    <p:animEffect transition="in" filter="fade">
                                      <p:cBhvr>
                                        <p:cTn id="257" dur="500"/>
                                        <p:tgtEl>
                                          <p:spTgt spid="217"/>
                                        </p:tgtEl>
                                      </p:cBhvr>
                                    </p:animEffect>
                                    <p:anim calcmode="lin" valueType="num">
                                      <p:cBhvr>
                                        <p:cTn id="258" dur="500" fill="hold"/>
                                        <p:tgtEl>
                                          <p:spTgt spid="217"/>
                                        </p:tgtEl>
                                        <p:attrNameLst>
                                          <p:attrName>ppt_x</p:attrName>
                                        </p:attrNameLst>
                                      </p:cBhvr>
                                      <p:tavLst>
                                        <p:tav tm="0">
                                          <p:val>
                                            <p:strVal val="#ppt_x"/>
                                          </p:val>
                                        </p:tav>
                                        <p:tav tm="100000">
                                          <p:val>
                                            <p:strVal val="#ppt_x"/>
                                          </p:val>
                                        </p:tav>
                                      </p:tavLst>
                                    </p:anim>
                                    <p:anim calcmode="lin" valueType="num">
                                      <p:cBhvr>
                                        <p:cTn id="259" dur="500" fill="hold"/>
                                        <p:tgtEl>
                                          <p:spTgt spid="217"/>
                                        </p:tgtEl>
                                        <p:attrNameLst>
                                          <p:attrName>ppt_y</p:attrName>
                                        </p:attrNameLst>
                                      </p:cBhvr>
                                      <p:tavLst>
                                        <p:tav tm="0">
                                          <p:val>
                                            <p:strVal val="#ppt_y+.1"/>
                                          </p:val>
                                        </p:tav>
                                        <p:tav tm="100000">
                                          <p:val>
                                            <p:strVal val="#ppt_y"/>
                                          </p:val>
                                        </p:tav>
                                      </p:tavLst>
                                    </p:anim>
                                  </p:childTnLst>
                                </p:cTn>
                              </p:par>
                              <p:par>
                                <p:cTn id="260" presetID="42" presetClass="entr" presetSubtype="0" fill="hold" grpId="0" nodeType="withEffect">
                                  <p:stCondLst>
                                    <p:cond delay="800"/>
                                  </p:stCondLst>
                                  <p:childTnLst>
                                    <p:set>
                                      <p:cBhvr>
                                        <p:cTn id="261" dur="1" fill="hold">
                                          <p:stCondLst>
                                            <p:cond delay="0"/>
                                          </p:stCondLst>
                                        </p:cTn>
                                        <p:tgtEl>
                                          <p:spTgt spid="218"/>
                                        </p:tgtEl>
                                        <p:attrNameLst>
                                          <p:attrName>style.visibility</p:attrName>
                                        </p:attrNameLst>
                                      </p:cBhvr>
                                      <p:to>
                                        <p:strVal val="visible"/>
                                      </p:to>
                                    </p:set>
                                    <p:animEffect transition="in" filter="fade">
                                      <p:cBhvr>
                                        <p:cTn id="262" dur="500"/>
                                        <p:tgtEl>
                                          <p:spTgt spid="218"/>
                                        </p:tgtEl>
                                      </p:cBhvr>
                                    </p:animEffect>
                                    <p:anim calcmode="lin" valueType="num">
                                      <p:cBhvr>
                                        <p:cTn id="263" dur="500" fill="hold"/>
                                        <p:tgtEl>
                                          <p:spTgt spid="218"/>
                                        </p:tgtEl>
                                        <p:attrNameLst>
                                          <p:attrName>ppt_x</p:attrName>
                                        </p:attrNameLst>
                                      </p:cBhvr>
                                      <p:tavLst>
                                        <p:tav tm="0">
                                          <p:val>
                                            <p:strVal val="#ppt_x"/>
                                          </p:val>
                                        </p:tav>
                                        <p:tav tm="100000">
                                          <p:val>
                                            <p:strVal val="#ppt_x"/>
                                          </p:val>
                                        </p:tav>
                                      </p:tavLst>
                                    </p:anim>
                                    <p:anim calcmode="lin" valueType="num">
                                      <p:cBhvr>
                                        <p:cTn id="264" dur="500" fill="hold"/>
                                        <p:tgtEl>
                                          <p:spTgt spid="218"/>
                                        </p:tgtEl>
                                        <p:attrNameLst>
                                          <p:attrName>ppt_y</p:attrName>
                                        </p:attrNameLst>
                                      </p:cBhvr>
                                      <p:tavLst>
                                        <p:tav tm="0">
                                          <p:val>
                                            <p:strVal val="#ppt_y+.1"/>
                                          </p:val>
                                        </p:tav>
                                        <p:tav tm="100000">
                                          <p:val>
                                            <p:strVal val="#ppt_y"/>
                                          </p:val>
                                        </p:tav>
                                      </p:tavLst>
                                    </p:anim>
                                  </p:childTnLst>
                                </p:cTn>
                              </p:par>
                              <p:par>
                                <p:cTn id="265" presetID="42" presetClass="entr" presetSubtype="0" fill="hold" grpId="0" nodeType="withEffect">
                                  <p:stCondLst>
                                    <p:cond delay="800"/>
                                  </p:stCondLst>
                                  <p:childTnLst>
                                    <p:set>
                                      <p:cBhvr>
                                        <p:cTn id="266" dur="1" fill="hold">
                                          <p:stCondLst>
                                            <p:cond delay="0"/>
                                          </p:stCondLst>
                                        </p:cTn>
                                        <p:tgtEl>
                                          <p:spTgt spid="219"/>
                                        </p:tgtEl>
                                        <p:attrNameLst>
                                          <p:attrName>style.visibility</p:attrName>
                                        </p:attrNameLst>
                                      </p:cBhvr>
                                      <p:to>
                                        <p:strVal val="visible"/>
                                      </p:to>
                                    </p:set>
                                    <p:animEffect transition="in" filter="fade">
                                      <p:cBhvr>
                                        <p:cTn id="267" dur="500"/>
                                        <p:tgtEl>
                                          <p:spTgt spid="219"/>
                                        </p:tgtEl>
                                      </p:cBhvr>
                                    </p:animEffect>
                                    <p:anim calcmode="lin" valueType="num">
                                      <p:cBhvr>
                                        <p:cTn id="268" dur="500" fill="hold"/>
                                        <p:tgtEl>
                                          <p:spTgt spid="219"/>
                                        </p:tgtEl>
                                        <p:attrNameLst>
                                          <p:attrName>ppt_x</p:attrName>
                                        </p:attrNameLst>
                                      </p:cBhvr>
                                      <p:tavLst>
                                        <p:tav tm="0">
                                          <p:val>
                                            <p:strVal val="#ppt_x"/>
                                          </p:val>
                                        </p:tav>
                                        <p:tav tm="100000">
                                          <p:val>
                                            <p:strVal val="#ppt_x"/>
                                          </p:val>
                                        </p:tav>
                                      </p:tavLst>
                                    </p:anim>
                                    <p:anim calcmode="lin" valueType="num">
                                      <p:cBhvr>
                                        <p:cTn id="269" dur="500" fill="hold"/>
                                        <p:tgtEl>
                                          <p:spTgt spid="219"/>
                                        </p:tgtEl>
                                        <p:attrNameLst>
                                          <p:attrName>ppt_y</p:attrName>
                                        </p:attrNameLst>
                                      </p:cBhvr>
                                      <p:tavLst>
                                        <p:tav tm="0">
                                          <p:val>
                                            <p:strVal val="#ppt_y+.1"/>
                                          </p:val>
                                        </p:tav>
                                        <p:tav tm="100000">
                                          <p:val>
                                            <p:strVal val="#ppt_y"/>
                                          </p:val>
                                        </p:tav>
                                      </p:tavLst>
                                    </p:anim>
                                  </p:childTnLst>
                                </p:cTn>
                              </p:par>
                              <p:par>
                                <p:cTn id="270" presetID="42" presetClass="entr" presetSubtype="0" fill="hold" grpId="0" nodeType="withEffect">
                                  <p:stCondLst>
                                    <p:cond delay="800"/>
                                  </p:stCondLst>
                                  <p:childTnLst>
                                    <p:set>
                                      <p:cBhvr>
                                        <p:cTn id="271" dur="1" fill="hold">
                                          <p:stCondLst>
                                            <p:cond delay="0"/>
                                          </p:stCondLst>
                                        </p:cTn>
                                        <p:tgtEl>
                                          <p:spTgt spid="220"/>
                                        </p:tgtEl>
                                        <p:attrNameLst>
                                          <p:attrName>style.visibility</p:attrName>
                                        </p:attrNameLst>
                                      </p:cBhvr>
                                      <p:to>
                                        <p:strVal val="visible"/>
                                      </p:to>
                                    </p:set>
                                    <p:animEffect transition="in" filter="fade">
                                      <p:cBhvr>
                                        <p:cTn id="272" dur="500"/>
                                        <p:tgtEl>
                                          <p:spTgt spid="220"/>
                                        </p:tgtEl>
                                      </p:cBhvr>
                                    </p:animEffect>
                                    <p:anim calcmode="lin" valueType="num">
                                      <p:cBhvr>
                                        <p:cTn id="273" dur="500" fill="hold"/>
                                        <p:tgtEl>
                                          <p:spTgt spid="220"/>
                                        </p:tgtEl>
                                        <p:attrNameLst>
                                          <p:attrName>ppt_x</p:attrName>
                                        </p:attrNameLst>
                                      </p:cBhvr>
                                      <p:tavLst>
                                        <p:tav tm="0">
                                          <p:val>
                                            <p:strVal val="#ppt_x"/>
                                          </p:val>
                                        </p:tav>
                                        <p:tav tm="100000">
                                          <p:val>
                                            <p:strVal val="#ppt_x"/>
                                          </p:val>
                                        </p:tav>
                                      </p:tavLst>
                                    </p:anim>
                                    <p:anim calcmode="lin" valueType="num">
                                      <p:cBhvr>
                                        <p:cTn id="274" dur="500" fill="hold"/>
                                        <p:tgtEl>
                                          <p:spTgt spid="220"/>
                                        </p:tgtEl>
                                        <p:attrNameLst>
                                          <p:attrName>ppt_y</p:attrName>
                                        </p:attrNameLst>
                                      </p:cBhvr>
                                      <p:tavLst>
                                        <p:tav tm="0">
                                          <p:val>
                                            <p:strVal val="#ppt_y+.1"/>
                                          </p:val>
                                        </p:tav>
                                        <p:tav tm="100000">
                                          <p:val>
                                            <p:strVal val="#ppt_y"/>
                                          </p:val>
                                        </p:tav>
                                      </p:tavLst>
                                    </p:anim>
                                  </p:childTnLst>
                                </p:cTn>
                              </p:par>
                              <p:par>
                                <p:cTn id="275" presetID="42" presetClass="entr" presetSubtype="0" fill="hold" grpId="0" nodeType="withEffect">
                                  <p:stCondLst>
                                    <p:cond delay="800"/>
                                  </p:stCondLst>
                                  <p:childTnLst>
                                    <p:set>
                                      <p:cBhvr>
                                        <p:cTn id="276" dur="1" fill="hold">
                                          <p:stCondLst>
                                            <p:cond delay="0"/>
                                          </p:stCondLst>
                                        </p:cTn>
                                        <p:tgtEl>
                                          <p:spTgt spid="221"/>
                                        </p:tgtEl>
                                        <p:attrNameLst>
                                          <p:attrName>style.visibility</p:attrName>
                                        </p:attrNameLst>
                                      </p:cBhvr>
                                      <p:to>
                                        <p:strVal val="visible"/>
                                      </p:to>
                                    </p:set>
                                    <p:animEffect transition="in" filter="fade">
                                      <p:cBhvr>
                                        <p:cTn id="277" dur="500"/>
                                        <p:tgtEl>
                                          <p:spTgt spid="221"/>
                                        </p:tgtEl>
                                      </p:cBhvr>
                                    </p:animEffect>
                                    <p:anim calcmode="lin" valueType="num">
                                      <p:cBhvr>
                                        <p:cTn id="278" dur="500" fill="hold"/>
                                        <p:tgtEl>
                                          <p:spTgt spid="221"/>
                                        </p:tgtEl>
                                        <p:attrNameLst>
                                          <p:attrName>ppt_x</p:attrName>
                                        </p:attrNameLst>
                                      </p:cBhvr>
                                      <p:tavLst>
                                        <p:tav tm="0">
                                          <p:val>
                                            <p:strVal val="#ppt_x"/>
                                          </p:val>
                                        </p:tav>
                                        <p:tav tm="100000">
                                          <p:val>
                                            <p:strVal val="#ppt_x"/>
                                          </p:val>
                                        </p:tav>
                                      </p:tavLst>
                                    </p:anim>
                                    <p:anim calcmode="lin" valueType="num">
                                      <p:cBhvr>
                                        <p:cTn id="279" dur="500" fill="hold"/>
                                        <p:tgtEl>
                                          <p:spTgt spid="221"/>
                                        </p:tgtEl>
                                        <p:attrNameLst>
                                          <p:attrName>ppt_y</p:attrName>
                                        </p:attrNameLst>
                                      </p:cBhvr>
                                      <p:tavLst>
                                        <p:tav tm="0">
                                          <p:val>
                                            <p:strVal val="#ppt_y+.1"/>
                                          </p:val>
                                        </p:tav>
                                        <p:tav tm="100000">
                                          <p:val>
                                            <p:strVal val="#ppt_y"/>
                                          </p:val>
                                        </p:tav>
                                      </p:tavLst>
                                    </p:anim>
                                  </p:childTnLst>
                                </p:cTn>
                              </p:par>
                              <p:par>
                                <p:cTn id="280" presetID="42" presetClass="entr" presetSubtype="0" fill="hold" nodeType="withEffect">
                                  <p:stCondLst>
                                    <p:cond delay="800"/>
                                  </p:stCondLst>
                                  <p:childTnLst>
                                    <p:set>
                                      <p:cBhvr>
                                        <p:cTn id="281" dur="1" fill="hold">
                                          <p:stCondLst>
                                            <p:cond delay="0"/>
                                          </p:stCondLst>
                                        </p:cTn>
                                        <p:tgtEl>
                                          <p:spTgt spid="196"/>
                                        </p:tgtEl>
                                        <p:attrNameLst>
                                          <p:attrName>style.visibility</p:attrName>
                                        </p:attrNameLst>
                                      </p:cBhvr>
                                      <p:to>
                                        <p:strVal val="visible"/>
                                      </p:to>
                                    </p:set>
                                    <p:animEffect transition="in" filter="fade">
                                      <p:cBhvr>
                                        <p:cTn id="282" dur="500"/>
                                        <p:tgtEl>
                                          <p:spTgt spid="196"/>
                                        </p:tgtEl>
                                      </p:cBhvr>
                                    </p:animEffect>
                                    <p:anim calcmode="lin" valueType="num">
                                      <p:cBhvr>
                                        <p:cTn id="283" dur="500" fill="hold"/>
                                        <p:tgtEl>
                                          <p:spTgt spid="196"/>
                                        </p:tgtEl>
                                        <p:attrNameLst>
                                          <p:attrName>ppt_x</p:attrName>
                                        </p:attrNameLst>
                                      </p:cBhvr>
                                      <p:tavLst>
                                        <p:tav tm="0">
                                          <p:val>
                                            <p:strVal val="#ppt_x"/>
                                          </p:val>
                                        </p:tav>
                                        <p:tav tm="100000">
                                          <p:val>
                                            <p:strVal val="#ppt_x"/>
                                          </p:val>
                                        </p:tav>
                                      </p:tavLst>
                                    </p:anim>
                                    <p:anim calcmode="lin" valueType="num">
                                      <p:cBhvr>
                                        <p:cTn id="284" dur="500" fill="hold"/>
                                        <p:tgtEl>
                                          <p:spTgt spid="196"/>
                                        </p:tgtEl>
                                        <p:attrNameLst>
                                          <p:attrName>ppt_y</p:attrName>
                                        </p:attrNameLst>
                                      </p:cBhvr>
                                      <p:tavLst>
                                        <p:tav tm="0">
                                          <p:val>
                                            <p:strVal val="#ppt_y+.1"/>
                                          </p:val>
                                        </p:tav>
                                        <p:tav tm="100000">
                                          <p:val>
                                            <p:strVal val="#ppt_y"/>
                                          </p:val>
                                        </p:tav>
                                      </p:tavLst>
                                    </p:anim>
                                  </p:childTnLst>
                                </p:cTn>
                              </p:par>
                              <p:par>
                                <p:cTn id="285" presetID="42" presetClass="entr" presetSubtype="0" fill="hold" grpId="0" nodeType="withEffect">
                                  <p:stCondLst>
                                    <p:cond delay="800"/>
                                  </p:stCondLst>
                                  <p:childTnLst>
                                    <p:set>
                                      <p:cBhvr>
                                        <p:cTn id="286" dur="1" fill="hold">
                                          <p:stCondLst>
                                            <p:cond delay="0"/>
                                          </p:stCondLst>
                                        </p:cTn>
                                        <p:tgtEl>
                                          <p:spTgt spid="197"/>
                                        </p:tgtEl>
                                        <p:attrNameLst>
                                          <p:attrName>style.visibility</p:attrName>
                                        </p:attrNameLst>
                                      </p:cBhvr>
                                      <p:to>
                                        <p:strVal val="visible"/>
                                      </p:to>
                                    </p:set>
                                    <p:animEffect transition="in" filter="fade">
                                      <p:cBhvr>
                                        <p:cTn id="287" dur="500"/>
                                        <p:tgtEl>
                                          <p:spTgt spid="197"/>
                                        </p:tgtEl>
                                      </p:cBhvr>
                                    </p:animEffect>
                                    <p:anim calcmode="lin" valueType="num">
                                      <p:cBhvr>
                                        <p:cTn id="288" dur="500" fill="hold"/>
                                        <p:tgtEl>
                                          <p:spTgt spid="197"/>
                                        </p:tgtEl>
                                        <p:attrNameLst>
                                          <p:attrName>ppt_x</p:attrName>
                                        </p:attrNameLst>
                                      </p:cBhvr>
                                      <p:tavLst>
                                        <p:tav tm="0">
                                          <p:val>
                                            <p:strVal val="#ppt_x"/>
                                          </p:val>
                                        </p:tav>
                                        <p:tav tm="100000">
                                          <p:val>
                                            <p:strVal val="#ppt_x"/>
                                          </p:val>
                                        </p:tav>
                                      </p:tavLst>
                                    </p:anim>
                                    <p:anim calcmode="lin" valueType="num">
                                      <p:cBhvr>
                                        <p:cTn id="289" dur="500" fill="hold"/>
                                        <p:tgtEl>
                                          <p:spTgt spid="197"/>
                                        </p:tgtEl>
                                        <p:attrNameLst>
                                          <p:attrName>ppt_y</p:attrName>
                                        </p:attrNameLst>
                                      </p:cBhvr>
                                      <p:tavLst>
                                        <p:tav tm="0">
                                          <p:val>
                                            <p:strVal val="#ppt_y+.1"/>
                                          </p:val>
                                        </p:tav>
                                        <p:tav tm="100000">
                                          <p:val>
                                            <p:strVal val="#ppt_y"/>
                                          </p:val>
                                        </p:tav>
                                      </p:tavLst>
                                    </p:anim>
                                  </p:childTnLst>
                                </p:cTn>
                              </p:par>
                              <p:par>
                                <p:cTn id="290" presetID="42" presetClass="entr" presetSubtype="0" fill="hold" grpId="0" nodeType="withEffect">
                                  <p:stCondLst>
                                    <p:cond delay="400"/>
                                  </p:stCondLst>
                                  <p:childTnLst>
                                    <p:set>
                                      <p:cBhvr>
                                        <p:cTn id="291" dur="1" fill="hold">
                                          <p:stCondLst>
                                            <p:cond delay="0"/>
                                          </p:stCondLst>
                                        </p:cTn>
                                        <p:tgtEl>
                                          <p:spTgt spid="198"/>
                                        </p:tgtEl>
                                        <p:attrNameLst>
                                          <p:attrName>style.visibility</p:attrName>
                                        </p:attrNameLst>
                                      </p:cBhvr>
                                      <p:to>
                                        <p:strVal val="visible"/>
                                      </p:to>
                                    </p:set>
                                    <p:animEffect transition="in" filter="fade">
                                      <p:cBhvr>
                                        <p:cTn id="292" dur="500"/>
                                        <p:tgtEl>
                                          <p:spTgt spid="198"/>
                                        </p:tgtEl>
                                      </p:cBhvr>
                                    </p:animEffect>
                                    <p:anim calcmode="lin" valueType="num">
                                      <p:cBhvr>
                                        <p:cTn id="293" dur="500" fill="hold"/>
                                        <p:tgtEl>
                                          <p:spTgt spid="198"/>
                                        </p:tgtEl>
                                        <p:attrNameLst>
                                          <p:attrName>ppt_x</p:attrName>
                                        </p:attrNameLst>
                                      </p:cBhvr>
                                      <p:tavLst>
                                        <p:tav tm="0">
                                          <p:val>
                                            <p:strVal val="#ppt_x"/>
                                          </p:val>
                                        </p:tav>
                                        <p:tav tm="100000">
                                          <p:val>
                                            <p:strVal val="#ppt_x"/>
                                          </p:val>
                                        </p:tav>
                                      </p:tavLst>
                                    </p:anim>
                                    <p:anim calcmode="lin" valueType="num">
                                      <p:cBhvr>
                                        <p:cTn id="294" dur="500" fill="hold"/>
                                        <p:tgtEl>
                                          <p:spTgt spid="198"/>
                                        </p:tgtEl>
                                        <p:attrNameLst>
                                          <p:attrName>ppt_y</p:attrName>
                                        </p:attrNameLst>
                                      </p:cBhvr>
                                      <p:tavLst>
                                        <p:tav tm="0">
                                          <p:val>
                                            <p:strVal val="#ppt_y+.1"/>
                                          </p:val>
                                        </p:tav>
                                        <p:tav tm="100000">
                                          <p:val>
                                            <p:strVal val="#ppt_y"/>
                                          </p:val>
                                        </p:tav>
                                      </p:tavLst>
                                    </p:anim>
                                  </p:childTnLst>
                                </p:cTn>
                              </p:par>
                              <p:par>
                                <p:cTn id="295" presetID="42" presetClass="entr" presetSubtype="0" fill="hold" grpId="0" nodeType="withEffect">
                                  <p:stCondLst>
                                    <p:cond delay="400"/>
                                  </p:stCondLst>
                                  <p:childTnLst>
                                    <p:set>
                                      <p:cBhvr>
                                        <p:cTn id="296" dur="1" fill="hold">
                                          <p:stCondLst>
                                            <p:cond delay="0"/>
                                          </p:stCondLst>
                                        </p:cTn>
                                        <p:tgtEl>
                                          <p:spTgt spid="201"/>
                                        </p:tgtEl>
                                        <p:attrNameLst>
                                          <p:attrName>style.visibility</p:attrName>
                                        </p:attrNameLst>
                                      </p:cBhvr>
                                      <p:to>
                                        <p:strVal val="visible"/>
                                      </p:to>
                                    </p:set>
                                    <p:animEffect transition="in" filter="fade">
                                      <p:cBhvr>
                                        <p:cTn id="297" dur="500"/>
                                        <p:tgtEl>
                                          <p:spTgt spid="201"/>
                                        </p:tgtEl>
                                      </p:cBhvr>
                                    </p:animEffect>
                                    <p:anim calcmode="lin" valueType="num">
                                      <p:cBhvr>
                                        <p:cTn id="298" dur="500" fill="hold"/>
                                        <p:tgtEl>
                                          <p:spTgt spid="201"/>
                                        </p:tgtEl>
                                        <p:attrNameLst>
                                          <p:attrName>ppt_x</p:attrName>
                                        </p:attrNameLst>
                                      </p:cBhvr>
                                      <p:tavLst>
                                        <p:tav tm="0">
                                          <p:val>
                                            <p:strVal val="#ppt_x"/>
                                          </p:val>
                                        </p:tav>
                                        <p:tav tm="100000">
                                          <p:val>
                                            <p:strVal val="#ppt_x"/>
                                          </p:val>
                                        </p:tav>
                                      </p:tavLst>
                                    </p:anim>
                                    <p:anim calcmode="lin" valueType="num">
                                      <p:cBhvr>
                                        <p:cTn id="299" dur="500" fill="hold"/>
                                        <p:tgtEl>
                                          <p:spTgt spid="201"/>
                                        </p:tgtEl>
                                        <p:attrNameLst>
                                          <p:attrName>ppt_y</p:attrName>
                                        </p:attrNameLst>
                                      </p:cBhvr>
                                      <p:tavLst>
                                        <p:tav tm="0">
                                          <p:val>
                                            <p:strVal val="#ppt_y+.1"/>
                                          </p:val>
                                        </p:tav>
                                        <p:tav tm="100000">
                                          <p:val>
                                            <p:strVal val="#ppt_y"/>
                                          </p:val>
                                        </p:tav>
                                      </p:tavLst>
                                    </p:anim>
                                  </p:childTnLst>
                                </p:cTn>
                              </p:par>
                              <p:par>
                                <p:cTn id="300" presetID="42" presetClass="entr" presetSubtype="0" fill="hold" grpId="0" nodeType="withEffect">
                                  <p:stCondLst>
                                    <p:cond delay="400"/>
                                  </p:stCondLst>
                                  <p:childTnLst>
                                    <p:set>
                                      <p:cBhvr>
                                        <p:cTn id="301" dur="1" fill="hold">
                                          <p:stCondLst>
                                            <p:cond delay="0"/>
                                          </p:stCondLst>
                                        </p:cTn>
                                        <p:tgtEl>
                                          <p:spTgt spid="222"/>
                                        </p:tgtEl>
                                        <p:attrNameLst>
                                          <p:attrName>style.visibility</p:attrName>
                                        </p:attrNameLst>
                                      </p:cBhvr>
                                      <p:to>
                                        <p:strVal val="visible"/>
                                      </p:to>
                                    </p:set>
                                    <p:animEffect transition="in" filter="fade">
                                      <p:cBhvr>
                                        <p:cTn id="302" dur="500"/>
                                        <p:tgtEl>
                                          <p:spTgt spid="222"/>
                                        </p:tgtEl>
                                      </p:cBhvr>
                                    </p:animEffect>
                                    <p:anim calcmode="lin" valueType="num">
                                      <p:cBhvr>
                                        <p:cTn id="303" dur="500" fill="hold"/>
                                        <p:tgtEl>
                                          <p:spTgt spid="222"/>
                                        </p:tgtEl>
                                        <p:attrNameLst>
                                          <p:attrName>ppt_x</p:attrName>
                                        </p:attrNameLst>
                                      </p:cBhvr>
                                      <p:tavLst>
                                        <p:tav tm="0">
                                          <p:val>
                                            <p:strVal val="#ppt_x"/>
                                          </p:val>
                                        </p:tav>
                                        <p:tav tm="100000">
                                          <p:val>
                                            <p:strVal val="#ppt_x"/>
                                          </p:val>
                                        </p:tav>
                                      </p:tavLst>
                                    </p:anim>
                                    <p:anim calcmode="lin" valueType="num">
                                      <p:cBhvr>
                                        <p:cTn id="304" dur="500" fill="hold"/>
                                        <p:tgtEl>
                                          <p:spTgt spid="222"/>
                                        </p:tgtEl>
                                        <p:attrNameLst>
                                          <p:attrName>ppt_y</p:attrName>
                                        </p:attrNameLst>
                                      </p:cBhvr>
                                      <p:tavLst>
                                        <p:tav tm="0">
                                          <p:val>
                                            <p:strVal val="#ppt_y+.1"/>
                                          </p:val>
                                        </p:tav>
                                        <p:tav tm="100000">
                                          <p:val>
                                            <p:strVal val="#ppt_y"/>
                                          </p:val>
                                        </p:tav>
                                      </p:tavLst>
                                    </p:anim>
                                  </p:childTnLst>
                                </p:cTn>
                              </p:par>
                              <p:par>
                                <p:cTn id="305" presetID="37" presetClass="entr" presetSubtype="0" fill="hold" nodeType="withEffect">
                                  <p:stCondLst>
                                    <p:cond delay="800"/>
                                  </p:stCondLst>
                                  <p:childTnLst>
                                    <p:set>
                                      <p:cBhvr>
                                        <p:cTn id="306" dur="1" fill="hold">
                                          <p:stCondLst>
                                            <p:cond delay="0"/>
                                          </p:stCondLst>
                                        </p:cTn>
                                        <p:tgtEl>
                                          <p:spTgt spid="3"/>
                                        </p:tgtEl>
                                        <p:attrNameLst>
                                          <p:attrName>style.visibility</p:attrName>
                                        </p:attrNameLst>
                                      </p:cBhvr>
                                      <p:to>
                                        <p:strVal val="visible"/>
                                      </p:to>
                                    </p:set>
                                    <p:animEffect transition="in" filter="fade">
                                      <p:cBhvr>
                                        <p:cTn id="307" dur="500"/>
                                        <p:tgtEl>
                                          <p:spTgt spid="3"/>
                                        </p:tgtEl>
                                      </p:cBhvr>
                                    </p:animEffect>
                                    <p:anim calcmode="lin" valueType="num">
                                      <p:cBhvr>
                                        <p:cTn id="308" dur="500" fill="hold"/>
                                        <p:tgtEl>
                                          <p:spTgt spid="3"/>
                                        </p:tgtEl>
                                        <p:attrNameLst>
                                          <p:attrName>ppt_x</p:attrName>
                                        </p:attrNameLst>
                                      </p:cBhvr>
                                      <p:tavLst>
                                        <p:tav tm="0">
                                          <p:val>
                                            <p:strVal val="#ppt_x"/>
                                          </p:val>
                                        </p:tav>
                                        <p:tav tm="100000">
                                          <p:val>
                                            <p:strVal val="#ppt_x"/>
                                          </p:val>
                                        </p:tav>
                                      </p:tavLst>
                                    </p:anim>
                                    <p:anim calcmode="lin" valueType="num">
                                      <p:cBhvr>
                                        <p:cTn id="309" dur="450" decel="100000" fill="hold"/>
                                        <p:tgtEl>
                                          <p:spTgt spid="3"/>
                                        </p:tgtEl>
                                        <p:attrNameLst>
                                          <p:attrName>ppt_y</p:attrName>
                                        </p:attrNameLst>
                                      </p:cBhvr>
                                      <p:tavLst>
                                        <p:tav tm="0">
                                          <p:val>
                                            <p:strVal val="#ppt_y+1"/>
                                          </p:val>
                                        </p:tav>
                                        <p:tav tm="100000">
                                          <p:val>
                                            <p:strVal val="#ppt_y-.03"/>
                                          </p:val>
                                        </p:tav>
                                      </p:tavLst>
                                    </p:anim>
                                    <p:anim calcmode="lin" valueType="num">
                                      <p:cBhvr>
                                        <p:cTn id="310"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bldLvl="0" animBg="1"/>
      <p:bldP spid="88" grpId="0" bldLvl="0" animBg="1"/>
      <p:bldP spid="89" grpId="0" bldLvl="0" animBg="1"/>
      <p:bldP spid="90" grpId="0" bldLvl="0" animBg="1"/>
      <p:bldP spid="91" grpId="0" bldLvl="0" animBg="1"/>
      <p:bldP spid="92" grpId="0" bldLvl="0" animBg="1"/>
      <p:bldP spid="93" grpId="0" bldLvl="0" animBg="1"/>
      <p:bldP spid="94" grpId="0" bldLvl="0" animBg="1"/>
      <p:bldP spid="95" grpId="0" bldLvl="0" animBg="1"/>
      <p:bldP spid="96" grpId="0" bldLvl="0" animBg="1"/>
      <p:bldP spid="98" grpId="0" bldLvl="0" animBg="1"/>
      <p:bldP spid="99" grpId="0" bldLvl="0" animBg="1"/>
      <p:bldP spid="100" grpId="0" bldLvl="0" animBg="1"/>
      <p:bldP spid="101" grpId="0" bldLvl="0" animBg="1"/>
      <p:bldP spid="102" grpId="0" bldLvl="0" animBg="1"/>
      <p:bldP spid="103" grpId="0" bldLvl="0" animBg="1"/>
      <p:bldP spid="104" grpId="0" bldLvl="0" animBg="1"/>
      <p:bldP spid="105" grpId="0" bldLvl="0" animBg="1"/>
      <p:bldP spid="106" grpId="0" bldLvl="0" animBg="1"/>
      <p:bldP spid="107" grpId="0" bldLvl="0" animBg="1"/>
      <p:bldP spid="108" grpId="0" bldLvl="0" animBg="1"/>
      <p:bldP spid="109" grpId="0" bldLvl="0" animBg="1"/>
      <p:bldP spid="110" grpId="0" bldLvl="0" animBg="1"/>
      <p:bldP spid="111" grpId="0" bldLvl="0" animBg="1"/>
      <p:bldP spid="112" grpId="0" bldLvl="0" animBg="1"/>
      <p:bldP spid="113" grpId="0" bldLvl="0" animBg="1"/>
      <p:bldP spid="115" grpId="0" bldLvl="0" animBg="1"/>
      <p:bldP spid="117" grpId="0" bldLvl="0" animBg="1"/>
      <p:bldP spid="118" grpId="0" bldLvl="0" animBg="1"/>
      <p:bldP spid="119" grpId="0" bldLvl="0" animBg="1"/>
      <p:bldP spid="120" grpId="0" bldLvl="0" animBg="1"/>
      <p:bldP spid="121" grpId="0" bldLvl="0" animBg="1"/>
      <p:bldP spid="122" grpId="0" bldLvl="0" animBg="1"/>
      <p:bldP spid="123" grpId="0" bldLvl="0" animBg="1"/>
      <p:bldP spid="126" grpId="0" bldLvl="0" animBg="1"/>
      <p:bldP spid="127" grpId="0" bldLvl="0" animBg="1"/>
      <p:bldP spid="128" grpId="0" bldLvl="0" animBg="1"/>
      <p:bldP spid="129" grpId="0" bldLvl="0" animBg="1"/>
      <p:bldP spid="130" grpId="0" bldLvl="0" animBg="1"/>
      <p:bldP spid="131" grpId="0" bldLvl="0" animBg="1"/>
      <p:bldP spid="133" grpId="0" bldLvl="0" animBg="1"/>
      <p:bldP spid="134" grpId="0" bldLvl="0" animBg="1"/>
      <p:bldP spid="135" grpId="0" bldLvl="0" animBg="1"/>
      <p:bldP spid="136" grpId="0" bldLvl="0" animBg="1"/>
      <p:bldP spid="211" grpId="0" bldLvl="0" animBg="1"/>
      <p:bldP spid="212" grpId="0" bldLvl="0" animBg="1"/>
      <p:bldP spid="213" grpId="0" bldLvl="0" animBg="1"/>
      <p:bldP spid="214" grpId="0" bldLvl="0" animBg="1"/>
      <p:bldP spid="215" grpId="0" bldLvl="0" animBg="1"/>
      <p:bldP spid="216" grpId="0" bldLvl="0" animBg="1"/>
      <p:bldP spid="217" grpId="0" bldLvl="0" animBg="1"/>
      <p:bldP spid="218" grpId="0" bldLvl="0" animBg="1"/>
      <p:bldP spid="219" grpId="0" bldLvl="0" animBg="1"/>
      <p:bldP spid="220" grpId="0" bldLvl="0" animBg="1"/>
      <p:bldP spid="221" grpId="0" bldLvl="0" animBg="1"/>
      <p:bldP spid="197" grpId="0" bldLvl="0" animBg="1"/>
      <p:bldP spid="198" grpId="0" bldLvl="0" animBg="1"/>
      <p:bldP spid="201" grpId="0" bldLvl="0" animBg="1"/>
      <p:bldP spid="22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1395413" y="2039938"/>
            <a:ext cx="2665412" cy="2346325"/>
            <a:chOff x="1394854" y="2039732"/>
            <a:chExt cx="2666393" cy="2346735"/>
          </a:xfrm>
        </p:grpSpPr>
        <p:sp>
          <p:nvSpPr>
            <p:cNvPr id="2" name="任意多边形 1"/>
            <p:cNvSpPr/>
            <p:nvPr/>
          </p:nvSpPr>
          <p:spPr>
            <a:xfrm rot="13500000" flipH="1">
              <a:off x="1714058"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212" name="文本框 5"/>
            <p:cNvSpPr txBox="1">
              <a:spLocks noChangeArrowheads="1"/>
            </p:cNvSpPr>
            <p:nvPr/>
          </p:nvSpPr>
          <p:spPr bwMode="auto">
            <a:xfrm>
              <a:off x="1950177" y="2186816"/>
              <a:ext cx="1960793" cy="2015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2500">
                  <a:solidFill>
                    <a:schemeClr val="bg1"/>
                  </a:solidFill>
                  <a:latin typeface="Century Gothic" panose="020B0502020202020204" pitchFamily="34" charset="0"/>
                </a:rPr>
                <a:t>01</a:t>
              </a:r>
              <a:endParaRPr lang="zh-CN" altLang="en-US" sz="12500">
                <a:solidFill>
                  <a:schemeClr val="bg1"/>
                </a:solidFill>
                <a:latin typeface="Century Gothic" panose="020B0502020202020204" pitchFamily="34" charset="0"/>
              </a:endParaRPr>
            </a:p>
          </p:txBody>
        </p:sp>
        <p:pic>
          <p:nvPicPr>
            <p:cNvPr id="7" name="图片 6"/>
            <p:cNvPicPr>
              <a:picLocks noChangeAspect="1"/>
            </p:cNvPicPr>
            <p:nvPr/>
          </p:nvPicPr>
          <p:blipFill>
            <a:blip r:embed="rId1" cstate="print"/>
            <a:srcRect l="43447" t="18711" r="10242" b="14206"/>
            <a:stretch>
              <a:fillRect/>
            </a:stretch>
          </p:blipFill>
          <p:spPr>
            <a:xfrm>
              <a:off x="1394854" y="2289337"/>
              <a:ext cx="2036614" cy="2036614"/>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6" name="组合 15"/>
          <p:cNvGrpSpPr/>
          <p:nvPr/>
        </p:nvGrpSpPr>
        <p:grpSpPr bwMode="auto">
          <a:xfrm>
            <a:off x="4135438" y="2768600"/>
            <a:ext cx="6777037" cy="2343785"/>
            <a:chOff x="277329" y="1418946"/>
            <a:chExt cx="5427948" cy="2343886"/>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7329" y="1418946"/>
              <a:ext cx="5141865" cy="706786"/>
            </a:xfrm>
            <a:prstGeom prst="rect">
              <a:avLst/>
            </a:prstGeom>
            <a:noFill/>
          </p:spPr>
          <p:txBody>
            <a:bodyPr>
              <a:spAutoFit/>
            </a:bodyPr>
            <a:lstStyle/>
            <a:p>
              <a:pPr eaLnBrk="1" fontAlgn="auto" hangingPunct="1">
                <a:spcBef>
                  <a:spcPts val="0"/>
                </a:spcBef>
                <a:spcAft>
                  <a:spcPts val="0"/>
                </a:spcAft>
                <a:defRPr/>
              </a:pPr>
              <a:r>
                <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rPr>
                <a:t>商品销售总量的阅读和分析</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77329" y="2317510"/>
              <a:ext cx="5427948" cy="1445322"/>
            </a:xfrm>
            <a:prstGeom prst="rect">
              <a:avLst/>
            </a:prstGeom>
            <a:noFill/>
          </p:spPr>
          <p:txBody>
            <a:bodyPr>
              <a:spAutoFit/>
            </a:bodyPr>
            <a:lstStyle/>
            <a:p>
              <a:pPr eaLnBrk="1" fontAlgn="auto" hangingPunct="1">
                <a:lnSpc>
                  <a:spcPct val="150000"/>
                </a:lnSpc>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rPr>
                <a:t> 商品销量分析是指商品的销售数量、库存量、销售额三项数据的分析。通过销量分析数据，企业可以清楚地看到每款商品的销售量和库存量，并根据这两项数据及时调整商品库存。 </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eaLnBrk="1" fontAlgn="auto" hangingPunct="1">
                <a:spcBef>
                  <a:spcPts val="0"/>
                </a:spcBef>
                <a:spcAft>
                  <a:spcPts val="0"/>
                </a:spcAft>
                <a:defRPr/>
              </a:pP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sp>
        <p:nvSpPr>
          <p:cNvPr id="26" name="椭圆 25"/>
          <p:cNvSpPr/>
          <p:nvPr/>
        </p:nvSpPr>
        <p:spPr>
          <a:xfrm>
            <a:off x="1865313" y="4125913"/>
            <a:ext cx="147637" cy="1492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3717925" y="4362450"/>
            <a:ext cx="242888"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a:off x="4065588" y="4079875"/>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11047877">
            <a:off x="2328863" y="4422775"/>
            <a:ext cx="169862" cy="1698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a:off x="1319213" y="2378075"/>
            <a:ext cx="344487" cy="3444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0800000">
            <a:off x="1358900" y="3316288"/>
            <a:ext cx="528638" cy="5270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1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childTnLst>
                                </p:cTn>
                              </p:par>
                              <p:par>
                                <p:cTn id="45" presetID="22" presetClass="entr" presetSubtype="8" fill="hold"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6" grpId="0" animBg="1"/>
      <p:bldP spid="30" grpId="0" animBg="1"/>
      <p:bldP spid="32" grpId="0" animBg="1"/>
      <p:bldP spid="36" grpId="0" animBg="1"/>
      <p:bldP spid="41" grpId="0" animBg="1"/>
      <p:bldP spid="43" grpId="0" animBg="1"/>
      <p:bldP spid="15" grpId="0" animBg="1"/>
      <p:bldP spid="48" grpId="0" animBg="1"/>
      <p:bldP spid="49" grpId="0" animBg="1"/>
      <p:bldP spid="5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1E68D567-562E-4BD5-BD0C-F48F2ECD24FA}"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p:cNvSpPr/>
          <p:nvPr/>
        </p:nvSpPr>
        <p:spPr>
          <a:xfrm>
            <a:off x="3791585" y="4893310"/>
            <a:ext cx="6240780" cy="368300"/>
          </a:xfrm>
          <a:prstGeom prst="rect">
            <a:avLst/>
          </a:prstGeom>
        </p:spPr>
        <p:txBody>
          <a:bodyPr wrap="square">
            <a:spAutoFit/>
          </a:bodyPr>
          <a:lstStyle/>
          <a:p>
            <a:pPr lvl="0" algn="l" eaLnBrk="1" fontAlgn="auto" hangingPunct="1">
              <a:spcBef>
                <a:spcPts val="0"/>
              </a:spcBef>
              <a:spcAft>
                <a:spcPts val="0"/>
              </a:spcAft>
              <a:defRPr/>
            </a:pPr>
            <a:r>
              <a:rPr lang="en-US" altLang="zh-CN" sz="18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rPr>
              <a:t>小明登录CRM系统，点击“商品分析”，选择“商品销量”分析。</a:t>
            </a:r>
            <a:endParaRPr lang="en-US" altLang="zh-CN" sz="18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endParaRPr>
          </a:p>
        </p:txBody>
      </p:sp>
      <p:sp>
        <p:nvSpPr>
          <p:cNvPr id="9" name="文本框 8"/>
          <p:cNvSpPr txBox="1">
            <a:spLocks noChangeArrowheads="1"/>
          </p:cNvSpPr>
          <p:nvPr/>
        </p:nvSpPr>
        <p:spPr bwMode="auto">
          <a:xfrm>
            <a:off x="2686368" y="5668645"/>
            <a:ext cx="987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zh-CN" altLang="en-US" sz="1800" b="1">
                <a:solidFill>
                  <a:schemeClr val="accent1"/>
                </a:solidFill>
              </a:rPr>
              <a:t>步骤一</a:t>
            </a:r>
            <a:endParaRPr lang="zh-CN" altLang="en-US" sz="1800" b="1">
              <a:solidFill>
                <a:schemeClr val="accent1"/>
              </a:solidFill>
            </a:endParaRPr>
          </a:p>
        </p:txBody>
      </p:sp>
      <p:sp>
        <p:nvSpPr>
          <p:cNvPr id="7" name="椭圆 6"/>
          <p:cNvSpPr/>
          <p:nvPr/>
        </p:nvSpPr>
        <p:spPr>
          <a:xfrm>
            <a:off x="2686368" y="4649470"/>
            <a:ext cx="987425" cy="9874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298" name="Freeform 71"/>
          <p:cNvSpPr>
            <a:spLocks noEditPoints="1"/>
          </p:cNvSpPr>
          <p:nvPr/>
        </p:nvSpPr>
        <p:spPr bwMode="auto">
          <a:xfrm>
            <a:off x="2949893" y="4889183"/>
            <a:ext cx="460375" cy="508000"/>
          </a:xfrm>
          <a:custGeom>
            <a:avLst/>
            <a:gdLst>
              <a:gd name="T0" fmla="*/ 1768584970 w 110"/>
              <a:gd name="T1" fmla="*/ 329325574 h 122"/>
              <a:gd name="T2" fmla="*/ 752964239 w 110"/>
              <a:gd name="T3" fmla="*/ 329325574 h 122"/>
              <a:gd name="T4" fmla="*/ 1155708659 w 110"/>
              <a:gd name="T5" fmla="*/ 34664754 h 122"/>
              <a:gd name="T6" fmla="*/ 1348329559 w 110"/>
              <a:gd name="T7" fmla="*/ 34664754 h 122"/>
              <a:gd name="T8" fmla="*/ 1768584970 w 110"/>
              <a:gd name="T9" fmla="*/ 329325574 h 122"/>
              <a:gd name="T10" fmla="*/ 1786095961 w 110"/>
              <a:gd name="T11" fmla="*/ 450654295 h 122"/>
              <a:gd name="T12" fmla="*/ 735453248 w 110"/>
              <a:gd name="T13" fmla="*/ 450654295 h 122"/>
              <a:gd name="T14" fmla="*/ 595365320 w 110"/>
              <a:gd name="T15" fmla="*/ 1109305443 h 122"/>
              <a:gd name="T16" fmla="*/ 1190730641 w 110"/>
              <a:gd name="T17" fmla="*/ 2114612459 h 122"/>
              <a:gd name="T18" fmla="*/ 1208241632 w 110"/>
              <a:gd name="T19" fmla="*/ 2114612459 h 122"/>
              <a:gd name="T20" fmla="*/ 1208241632 w 110"/>
              <a:gd name="T21" fmla="*/ 1369297344 h 122"/>
              <a:gd name="T22" fmla="*/ 1085668881 w 110"/>
              <a:gd name="T23" fmla="*/ 1213303869 h 122"/>
              <a:gd name="T24" fmla="*/ 1260774605 w 110"/>
              <a:gd name="T25" fmla="*/ 1039971770 h 122"/>
              <a:gd name="T26" fmla="*/ 1435884514 w 110"/>
              <a:gd name="T27" fmla="*/ 1213303869 h 122"/>
              <a:gd name="T28" fmla="*/ 1313307577 w 110"/>
              <a:gd name="T29" fmla="*/ 1369297344 h 122"/>
              <a:gd name="T30" fmla="*/ 1313307577 w 110"/>
              <a:gd name="T31" fmla="*/ 2114612459 h 122"/>
              <a:gd name="T32" fmla="*/ 1330818568 w 110"/>
              <a:gd name="T33" fmla="*/ 2114612459 h 122"/>
              <a:gd name="T34" fmla="*/ 1926183889 w 110"/>
              <a:gd name="T35" fmla="*/ 1109305443 h 122"/>
              <a:gd name="T36" fmla="*/ 1786095961 w 110"/>
              <a:gd name="T37" fmla="*/ 450654295 h 122"/>
              <a:gd name="T38" fmla="*/ 998113926 w 110"/>
              <a:gd name="T39" fmla="*/ 2010614033 h 122"/>
              <a:gd name="T40" fmla="*/ 17510991 w 110"/>
              <a:gd name="T41" fmla="*/ 2010614033 h 122"/>
              <a:gd name="T42" fmla="*/ 0 w 110"/>
              <a:gd name="T43" fmla="*/ 2062613246 h 122"/>
              <a:gd name="T44" fmla="*/ 17510991 w 110"/>
              <a:gd name="T45" fmla="*/ 2114612459 h 122"/>
              <a:gd name="T46" fmla="*/ 998113926 w 110"/>
              <a:gd name="T47" fmla="*/ 2114612459 h 122"/>
              <a:gd name="T48" fmla="*/ 1033135908 w 110"/>
              <a:gd name="T49" fmla="*/ 2062613246 h 122"/>
              <a:gd name="T50" fmla="*/ 998113926 w 110"/>
              <a:gd name="T51" fmla="*/ 2010614033 h 12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0" h="122">
                <a:moveTo>
                  <a:pt x="101" y="19"/>
                </a:moveTo>
                <a:cubicBezTo>
                  <a:pt x="43" y="19"/>
                  <a:pt x="43" y="19"/>
                  <a:pt x="43" y="19"/>
                </a:cubicBezTo>
                <a:cubicBezTo>
                  <a:pt x="43" y="0"/>
                  <a:pt x="44" y="2"/>
                  <a:pt x="66" y="2"/>
                </a:cubicBezTo>
                <a:cubicBezTo>
                  <a:pt x="77" y="2"/>
                  <a:pt x="77" y="2"/>
                  <a:pt x="77" y="2"/>
                </a:cubicBezTo>
                <a:cubicBezTo>
                  <a:pt x="100" y="2"/>
                  <a:pt x="101" y="0"/>
                  <a:pt x="101" y="19"/>
                </a:cubicBezTo>
                <a:close/>
                <a:moveTo>
                  <a:pt x="102" y="26"/>
                </a:moveTo>
                <a:cubicBezTo>
                  <a:pt x="42" y="26"/>
                  <a:pt x="42" y="26"/>
                  <a:pt x="42" y="26"/>
                </a:cubicBezTo>
                <a:cubicBezTo>
                  <a:pt x="34" y="64"/>
                  <a:pt x="34" y="64"/>
                  <a:pt x="34" y="64"/>
                </a:cubicBezTo>
                <a:cubicBezTo>
                  <a:pt x="64" y="64"/>
                  <a:pt x="58" y="122"/>
                  <a:pt x="68" y="122"/>
                </a:cubicBezTo>
                <a:cubicBezTo>
                  <a:pt x="68" y="122"/>
                  <a:pt x="69" y="122"/>
                  <a:pt x="69" y="122"/>
                </a:cubicBezTo>
                <a:cubicBezTo>
                  <a:pt x="69" y="79"/>
                  <a:pt x="69" y="79"/>
                  <a:pt x="69" y="79"/>
                </a:cubicBezTo>
                <a:cubicBezTo>
                  <a:pt x="65" y="78"/>
                  <a:pt x="62" y="74"/>
                  <a:pt x="62" y="70"/>
                </a:cubicBezTo>
                <a:cubicBezTo>
                  <a:pt x="62" y="65"/>
                  <a:pt x="67" y="60"/>
                  <a:pt x="72" y="60"/>
                </a:cubicBezTo>
                <a:cubicBezTo>
                  <a:pt x="77" y="60"/>
                  <a:pt x="82" y="65"/>
                  <a:pt x="82" y="70"/>
                </a:cubicBezTo>
                <a:cubicBezTo>
                  <a:pt x="82" y="74"/>
                  <a:pt x="79" y="78"/>
                  <a:pt x="75" y="79"/>
                </a:cubicBezTo>
                <a:cubicBezTo>
                  <a:pt x="75" y="122"/>
                  <a:pt x="75" y="122"/>
                  <a:pt x="75" y="122"/>
                </a:cubicBezTo>
                <a:cubicBezTo>
                  <a:pt x="75" y="122"/>
                  <a:pt x="76" y="122"/>
                  <a:pt x="76" y="122"/>
                </a:cubicBezTo>
                <a:cubicBezTo>
                  <a:pt x="85" y="122"/>
                  <a:pt x="79" y="64"/>
                  <a:pt x="110" y="64"/>
                </a:cubicBezTo>
                <a:lnTo>
                  <a:pt x="102" y="26"/>
                </a:lnTo>
                <a:close/>
                <a:moveTo>
                  <a:pt x="57" y="116"/>
                </a:moveTo>
                <a:cubicBezTo>
                  <a:pt x="1" y="116"/>
                  <a:pt x="1" y="116"/>
                  <a:pt x="1" y="116"/>
                </a:cubicBezTo>
                <a:cubicBezTo>
                  <a:pt x="0" y="116"/>
                  <a:pt x="0" y="117"/>
                  <a:pt x="0" y="119"/>
                </a:cubicBezTo>
                <a:cubicBezTo>
                  <a:pt x="0" y="121"/>
                  <a:pt x="0" y="122"/>
                  <a:pt x="1" y="122"/>
                </a:cubicBezTo>
                <a:cubicBezTo>
                  <a:pt x="57" y="122"/>
                  <a:pt x="57" y="122"/>
                  <a:pt x="57" y="122"/>
                </a:cubicBezTo>
                <a:cubicBezTo>
                  <a:pt x="58" y="122"/>
                  <a:pt x="59" y="121"/>
                  <a:pt x="59" y="119"/>
                </a:cubicBezTo>
                <a:cubicBezTo>
                  <a:pt x="59" y="117"/>
                  <a:pt x="58" y="116"/>
                  <a:pt x="57" y="11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 name="矩形 29"/>
          <p:cNvSpPr/>
          <p:nvPr/>
        </p:nvSpPr>
        <p:spPr>
          <a:xfrm>
            <a:off x="1612265" y="874395"/>
            <a:ext cx="9150350" cy="1476375"/>
          </a:xfrm>
          <a:prstGeom prst="rect">
            <a:avLst/>
          </a:prstGeom>
        </p:spPr>
        <p:txBody>
          <a:bodyPr wrap="square">
            <a:spAutoFit/>
          </a:bodyPr>
          <a:lstStyle/>
          <a:p>
            <a:pPr lvl="0" algn="ctr" eaLnBrk="1" fontAlgn="auto" hangingPunct="1">
              <a:lnSpc>
                <a:spcPct val="150000"/>
              </a:lnSpc>
              <a:spcBef>
                <a:spcPts val="0"/>
              </a:spcBef>
              <a:spcAft>
                <a:spcPts val="0"/>
              </a:spcAft>
              <a:defRPr/>
            </a:pPr>
            <a:r>
              <a:rPr lang="zh-CN" altLang="en-US" sz="2000" dirty="0">
                <a:solidFill>
                  <a:schemeClr val="bg1">
                    <a:lumMod val="65000"/>
                  </a:schemeClr>
                </a:solidFill>
                <a:latin typeface="微软雅黑" panose="020B0503020204020204" pitchFamily="34" charset="-122"/>
                <a:ea typeface="微软雅黑" panose="020B0503020204020204" pitchFamily="34" charset="-122"/>
                <a:sym typeface="+mn-ea"/>
              </a:rPr>
              <a:t>小明是一家电子商务销售企业的营销人员，每月小明都需要给公司的采购部门提交一份商品销售表。2015年5月初，小明需要向采购部门提交一份上月的商品销售表。该项工作的内容是：收集企业的商品销量、库存量、销售额数据。</a:t>
            </a:r>
            <a:endParaRPr lang="zh-CN" altLang="en-US" sz="2000"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32" name="椭圆 31"/>
          <p:cNvSpPr/>
          <p:nvPr/>
        </p:nvSpPr>
        <p:spPr>
          <a:xfrm rot="20383925">
            <a:off x="2603818" y="4670108"/>
            <a:ext cx="195262" cy="195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椭圆 32"/>
          <p:cNvSpPr/>
          <p:nvPr/>
        </p:nvSpPr>
        <p:spPr>
          <a:xfrm rot="20383925">
            <a:off x="2502218" y="5203508"/>
            <a:ext cx="130175" cy="130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椭圆 33"/>
          <p:cNvSpPr/>
          <p:nvPr/>
        </p:nvSpPr>
        <p:spPr>
          <a:xfrm rot="20383925">
            <a:off x="3261043" y="4557395"/>
            <a:ext cx="79375" cy="793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文本框 34"/>
          <p:cNvSpPr txBox="1"/>
          <p:nvPr/>
        </p:nvSpPr>
        <p:spPr bwMode="auto">
          <a:xfrm>
            <a:off x="401638" y="242888"/>
            <a:ext cx="38404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商品销售总量的阅读和分析</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4" name="图片 3" descr="06"/>
          <p:cNvPicPr>
            <a:picLocks noChangeAspect="1"/>
          </p:cNvPicPr>
          <p:nvPr/>
        </p:nvPicPr>
        <p:blipFill>
          <a:blip r:embed="rId1"/>
          <a:stretch>
            <a:fillRect/>
          </a:stretch>
        </p:blipFill>
        <p:spPr>
          <a:xfrm>
            <a:off x="1813560" y="2517140"/>
            <a:ext cx="8748395" cy="1824355"/>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53" presetClass="entr" presetSubtype="16" fill="hold" grpId="0" nodeType="withEffect">
                                  <p:stCondLst>
                                    <p:cond delay="1100"/>
                                  </p:stCondLst>
                                  <p:childTnLst>
                                    <p:set>
                                      <p:cBhvr>
                                        <p:cTn id="9" dur="1" fill="hold">
                                          <p:stCondLst>
                                            <p:cond delay="0"/>
                                          </p:stCondLst>
                                        </p:cTn>
                                        <p:tgtEl>
                                          <p:spTgt spid="32"/>
                                        </p:tgtEl>
                                        <p:attrNameLst>
                                          <p:attrName>style.visibility</p:attrName>
                                        </p:attrNameLst>
                                      </p:cBhvr>
                                      <p:to>
                                        <p:strVal val="visible"/>
                                      </p:to>
                                    </p:set>
                                    <p:anim calcmode="lin" valueType="num">
                                      <p:cBhvr>
                                        <p:cTn id="10" dur="500" fill="hold"/>
                                        <p:tgtEl>
                                          <p:spTgt spid="32"/>
                                        </p:tgtEl>
                                        <p:attrNameLst>
                                          <p:attrName>ppt_w</p:attrName>
                                        </p:attrNameLst>
                                      </p:cBhvr>
                                      <p:tavLst>
                                        <p:tav tm="0">
                                          <p:val>
                                            <p:fltVal val="0"/>
                                          </p:val>
                                        </p:tav>
                                        <p:tav tm="100000">
                                          <p:val>
                                            <p:strVal val="#ppt_w"/>
                                          </p:val>
                                        </p:tav>
                                      </p:tavLst>
                                    </p:anim>
                                    <p:anim calcmode="lin" valueType="num">
                                      <p:cBhvr>
                                        <p:cTn id="11" dur="500" fill="hold"/>
                                        <p:tgtEl>
                                          <p:spTgt spid="32"/>
                                        </p:tgtEl>
                                        <p:attrNameLst>
                                          <p:attrName>ppt_h</p:attrName>
                                        </p:attrNameLst>
                                      </p:cBhvr>
                                      <p:tavLst>
                                        <p:tav tm="0">
                                          <p:val>
                                            <p:fltVal val="0"/>
                                          </p:val>
                                        </p:tav>
                                        <p:tav tm="100000">
                                          <p:val>
                                            <p:strVal val="#ppt_h"/>
                                          </p:val>
                                        </p:tav>
                                      </p:tavLst>
                                    </p:anim>
                                    <p:animEffect transition="in" filter="fade">
                                      <p:cBhvr>
                                        <p:cTn id="12" dur="500"/>
                                        <p:tgtEl>
                                          <p:spTgt spid="32"/>
                                        </p:tgtEl>
                                      </p:cBhvr>
                                    </p:animEffect>
                                  </p:childTnLst>
                                </p:cTn>
                              </p:par>
                              <p:par>
                                <p:cTn id="13" presetID="53" presetClass="entr" presetSubtype="16" fill="hold" grpId="0" nodeType="withEffect">
                                  <p:stCondLst>
                                    <p:cond delay="110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par>
                                <p:cTn id="18" presetID="53" presetClass="entr" presetSubtype="16" fill="hold" grpId="0" nodeType="withEffect">
                                  <p:stCondLst>
                                    <p:cond delay="110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ppt_w</p:attrName>
                                        </p:attrNameLst>
                                      </p:cBhvr>
                                      <p:tavLst>
                                        <p:tav tm="0">
                                          <p:val>
                                            <p:fltVal val="0"/>
                                          </p:val>
                                        </p:tav>
                                        <p:tav tm="100000">
                                          <p:val>
                                            <p:strVal val="#ppt_w"/>
                                          </p:val>
                                        </p:tav>
                                      </p:tavLst>
                                    </p:anim>
                                    <p:anim calcmode="lin" valueType="num">
                                      <p:cBhvr>
                                        <p:cTn id="21" dur="500" fill="hold"/>
                                        <p:tgtEl>
                                          <p:spTgt spid="34"/>
                                        </p:tgtEl>
                                        <p:attrNameLst>
                                          <p:attrName>ppt_h</p:attrName>
                                        </p:attrNameLst>
                                      </p:cBhvr>
                                      <p:tavLst>
                                        <p:tav tm="0">
                                          <p:val>
                                            <p:fltVal val="0"/>
                                          </p:val>
                                        </p:tav>
                                        <p:tav tm="100000">
                                          <p:val>
                                            <p:strVal val="#ppt_h"/>
                                          </p:val>
                                        </p:tav>
                                      </p:tavLst>
                                    </p:anim>
                                    <p:animEffect transition="in" filter="fade">
                                      <p:cBhvr>
                                        <p:cTn id="22" dur="500"/>
                                        <p:tgtEl>
                                          <p:spTgt spid="34"/>
                                        </p:tgtEl>
                                      </p:cBhvr>
                                    </p:animEffect>
                                  </p:childTnLst>
                                </p:cTn>
                              </p:par>
                              <p:par>
                                <p:cTn id="23" presetID="53" presetClass="entr" presetSubtype="16" fill="hold" grpId="0" nodeType="withEffect">
                                  <p:stCondLst>
                                    <p:cond delay="110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10" presetClass="entr" presetSubtype="0" fill="hold" grpId="0" nodeType="withEffect">
                                  <p:stCondLst>
                                    <p:cond delay="110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par>
                          <p:cTn id="34" fill="hold">
                            <p:stCondLst>
                              <p:cond delay="1200"/>
                            </p:stCondLst>
                            <p:childTnLst>
                              <p:par>
                                <p:cTn id="35" presetID="22" presetClass="entr" presetSubtype="1"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up)">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7" grpId="0" bldLvl="0" animBg="1"/>
      <p:bldP spid="30" grpId="0"/>
      <p:bldP spid="32" grpId="0" bldLvl="0" animBg="1"/>
      <p:bldP spid="33" grpId="0" bldLvl="0" animBg="1"/>
      <p:bldP spid="3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1E68D567-562E-4BD5-BD0C-F48F2ECD24FA}"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矩形 11"/>
          <p:cNvSpPr/>
          <p:nvPr/>
        </p:nvSpPr>
        <p:spPr>
          <a:xfrm>
            <a:off x="3248025" y="1013460"/>
            <a:ext cx="6991350" cy="1568450"/>
          </a:xfrm>
          <a:prstGeom prst="rect">
            <a:avLst/>
          </a:prstGeom>
        </p:spPr>
        <p:txBody>
          <a:bodyPr wrap="square">
            <a:spAutoFit/>
          </a:bodyPr>
          <a:lstStyle/>
          <a:p>
            <a:pPr lvl="0" algn="l" eaLnBrk="1" fontAlgn="auto" hangingPunct="1">
              <a:lnSpc>
                <a:spcPct val="150000"/>
              </a:lnSpc>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rPr>
              <a:t>小明在时间设置中，选择“2016-4-1至2016-4-30”，点击“查询”，就可以看到公司的商品销量表。CRM系统根据每款商品的销量从大到小进行排列。</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endParaRPr>
          </a:p>
          <a:p>
            <a:pPr lvl="0" algn="ctr" eaLnBrk="1" fontAlgn="auto" hangingPunct="1">
              <a:lnSpc>
                <a:spcPct val="150000"/>
              </a:lnSpc>
              <a:spcBef>
                <a:spcPts val="0"/>
              </a:spcBef>
              <a:spcAft>
                <a:spcPts val="0"/>
              </a:spcAft>
              <a:defRPr/>
            </a:pPr>
            <a:r>
              <a:rPr lang="en-US" altLang="zh-CN" sz="1600" b="1" dirty="0">
                <a:solidFill>
                  <a:srgbClr val="EB7513"/>
                </a:solidFill>
                <a:latin typeface="微软雅黑 Light" panose="020B0502040204020203" pitchFamily="34" charset="-122"/>
                <a:ea typeface="微软雅黑 Light" panose="020B0502040204020203" pitchFamily="34" charset="-122"/>
                <a:sym typeface="+mn-ea"/>
              </a:rPr>
              <a:t>于是小明统计出了2016年4月的商品销售新情况和库存情况，并把商品销售数据提交给了采购部门。</a:t>
            </a:r>
            <a:endParaRPr lang="en-US" altLang="zh-CN" sz="1600" b="1" dirty="0">
              <a:solidFill>
                <a:srgbClr val="EB7513"/>
              </a:solidFill>
              <a:latin typeface="微软雅黑 Light" panose="020B0502040204020203" pitchFamily="34" charset="-122"/>
              <a:ea typeface="微软雅黑 Light" panose="020B0502040204020203" pitchFamily="34" charset="-122"/>
              <a:sym typeface="+mn-ea"/>
            </a:endParaRPr>
          </a:p>
        </p:txBody>
      </p:sp>
      <p:sp>
        <p:nvSpPr>
          <p:cNvPr id="26" name="文本框 25"/>
          <p:cNvSpPr txBox="1"/>
          <p:nvPr/>
        </p:nvSpPr>
        <p:spPr>
          <a:xfrm>
            <a:off x="2173288" y="1905318"/>
            <a:ext cx="987425" cy="368300"/>
          </a:xfrm>
          <a:prstGeom prst="rect">
            <a:avLst/>
          </a:prstGeom>
          <a:noFill/>
        </p:spPr>
        <p:txBody>
          <a:bodyPr>
            <a:spAutoFit/>
          </a:bodyPr>
          <a:lstStyle/>
          <a:p>
            <a:pPr algn="ctr" eaLnBrk="1" fontAlgn="auto" hangingPunct="1">
              <a:spcBef>
                <a:spcPts val="0"/>
              </a:spcBef>
              <a:spcAft>
                <a:spcPts val="0"/>
              </a:spcAft>
              <a:defRPr/>
            </a:pPr>
            <a:r>
              <a:rPr lang="zh-CN" altLang="en-US" b="1" dirty="0">
                <a:solidFill>
                  <a:schemeClr val="accent3"/>
                </a:solidFill>
                <a:latin typeface="微软雅黑 Light" panose="020B0502040204020203" pitchFamily="34" charset="-122"/>
                <a:ea typeface="微软雅黑 Light" panose="020B0502040204020203" pitchFamily="34" charset="-122"/>
              </a:rPr>
              <a:t>步骤二</a:t>
            </a:r>
            <a:endParaRPr lang="zh-CN" altLang="en-US" b="1" dirty="0">
              <a:solidFill>
                <a:schemeClr val="accent3"/>
              </a:solidFill>
              <a:latin typeface="微软雅黑 Light" panose="020B0502040204020203" pitchFamily="34" charset="-122"/>
              <a:ea typeface="微软雅黑 Light" panose="020B0502040204020203" pitchFamily="34" charset="-122"/>
            </a:endParaRPr>
          </a:p>
        </p:txBody>
      </p:sp>
      <p:grpSp>
        <p:nvGrpSpPr>
          <p:cNvPr id="29" name="组合 28"/>
          <p:cNvGrpSpPr/>
          <p:nvPr/>
        </p:nvGrpSpPr>
        <p:grpSpPr bwMode="auto">
          <a:xfrm>
            <a:off x="2190750" y="946468"/>
            <a:ext cx="985838" cy="987425"/>
            <a:chOff x="6790926" y="2936017"/>
            <a:chExt cx="986614" cy="986614"/>
          </a:xfrm>
        </p:grpSpPr>
        <p:sp>
          <p:nvSpPr>
            <p:cNvPr id="24" name="椭圆 23"/>
            <p:cNvSpPr/>
            <p:nvPr/>
          </p:nvSpPr>
          <p:spPr>
            <a:xfrm>
              <a:off x="6790926" y="2936017"/>
              <a:ext cx="986614" cy="9866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316" name="Freeform 67"/>
            <p:cNvSpPr>
              <a:spLocks noEditPoints="1"/>
            </p:cNvSpPr>
            <p:nvPr/>
          </p:nvSpPr>
          <p:spPr bwMode="auto">
            <a:xfrm>
              <a:off x="7029428" y="3174520"/>
              <a:ext cx="509610" cy="509608"/>
            </a:xfrm>
            <a:custGeom>
              <a:avLst/>
              <a:gdLst>
                <a:gd name="T0" fmla="*/ 2111259927 w 122"/>
                <a:gd name="T1" fmla="*/ 1919313219 h 122"/>
                <a:gd name="T2" fmla="*/ 1587806915 w 122"/>
                <a:gd name="T3" fmla="*/ 1378414452 h 122"/>
                <a:gd name="T4" fmla="*/ 1535463284 w 122"/>
                <a:gd name="T5" fmla="*/ 1378414452 h 122"/>
                <a:gd name="T6" fmla="*/ 1360976162 w 122"/>
                <a:gd name="T7" fmla="*/ 1203932192 h 122"/>
                <a:gd name="T8" fmla="*/ 1186493217 w 122"/>
                <a:gd name="T9" fmla="*/ 1029449931 h 122"/>
                <a:gd name="T10" fmla="*/ 1186493217 w 122"/>
                <a:gd name="T11" fmla="*/ 1029449931 h 122"/>
                <a:gd name="T12" fmla="*/ 1308632532 w 122"/>
                <a:gd name="T13" fmla="*/ 645585617 h 122"/>
                <a:gd name="T14" fmla="*/ 663040204 w 122"/>
                <a:gd name="T15" fmla="*/ 0 h 122"/>
                <a:gd name="T16" fmla="*/ 0 w 122"/>
                <a:gd name="T17" fmla="*/ 645585617 h 122"/>
                <a:gd name="T18" fmla="*/ 663040204 w 122"/>
                <a:gd name="T19" fmla="*/ 1291171233 h 122"/>
                <a:gd name="T20" fmla="*/ 1029458148 w 122"/>
                <a:gd name="T21" fmla="*/ 1169036575 h 122"/>
                <a:gd name="T22" fmla="*/ 1029458148 w 122"/>
                <a:gd name="T23" fmla="*/ 1169036575 h 122"/>
                <a:gd name="T24" fmla="*/ 1203941094 w 122"/>
                <a:gd name="T25" fmla="*/ 1343518835 h 122"/>
                <a:gd name="T26" fmla="*/ 1395871916 w 122"/>
                <a:gd name="T27" fmla="*/ 1535448904 h 122"/>
                <a:gd name="T28" fmla="*/ 1395871916 w 122"/>
                <a:gd name="T29" fmla="*/ 1570344521 h 122"/>
                <a:gd name="T30" fmla="*/ 1919324928 w 122"/>
                <a:gd name="T31" fmla="*/ 2093795479 h 122"/>
                <a:gd name="T32" fmla="*/ 2041464243 w 122"/>
                <a:gd name="T33" fmla="*/ 2041447877 h 122"/>
                <a:gd name="T34" fmla="*/ 2058912120 w 122"/>
                <a:gd name="T35" fmla="*/ 2041447877 h 122"/>
                <a:gd name="T36" fmla="*/ 2111259927 w 122"/>
                <a:gd name="T37" fmla="*/ 1919313219 h 122"/>
                <a:gd name="T38" fmla="*/ 663040204 w 122"/>
                <a:gd name="T39" fmla="*/ 1151588767 h 122"/>
                <a:gd name="T40" fmla="*/ 157035068 w 122"/>
                <a:gd name="T41" fmla="*/ 645585617 h 122"/>
                <a:gd name="T42" fmla="*/ 663040204 w 122"/>
                <a:gd name="T43" fmla="*/ 139586644 h 122"/>
                <a:gd name="T44" fmla="*/ 1169045340 w 122"/>
                <a:gd name="T45" fmla="*/ 645585617 h 122"/>
                <a:gd name="T46" fmla="*/ 663040204 w 122"/>
                <a:gd name="T47" fmla="*/ 1151588767 h 1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30" name="矩形 29"/>
          <p:cNvSpPr/>
          <p:nvPr/>
        </p:nvSpPr>
        <p:spPr>
          <a:xfrm>
            <a:off x="2428875" y="5209540"/>
            <a:ext cx="7810500" cy="1337945"/>
          </a:xfrm>
          <a:prstGeom prst="rect">
            <a:avLst/>
          </a:prstGeom>
        </p:spPr>
        <p:txBody>
          <a:bodyPr wrap="square">
            <a:spAutoFit/>
          </a:bodyPr>
          <a:lstStyle/>
          <a:p>
            <a:pPr marL="285750" lvl="0" indent="-285750" algn="l" eaLnBrk="1" fontAlgn="auto" hangingPunct="1">
              <a:lnSpc>
                <a:spcPct val="150000"/>
              </a:lnSpc>
              <a:spcBef>
                <a:spcPts val="0"/>
              </a:spcBef>
              <a:spcAft>
                <a:spcPts val="0"/>
              </a:spcAft>
              <a:buFont typeface="Wingdings" panose="05000000000000000000" charset="0"/>
              <a:buChar char=""/>
              <a:defRPr/>
            </a:pPr>
            <a:r>
              <a:rPr lang="zh-CN" altLang="en-US" sz="1800" b="1" dirty="0">
                <a:solidFill>
                  <a:srgbClr val="FFC535"/>
                </a:solidFill>
                <a:latin typeface="微软雅黑" panose="020B0503020204020204" pitchFamily="34" charset="-122"/>
                <a:ea typeface="微软雅黑" panose="020B0503020204020204" pitchFamily="34" charset="-122"/>
                <a:sym typeface="+mn-ea"/>
              </a:rPr>
              <a:t>商品销量数据</a:t>
            </a:r>
            <a:r>
              <a:rPr lang="zh-CN" altLang="en-US" sz="1800" dirty="0">
                <a:solidFill>
                  <a:schemeClr val="bg1">
                    <a:lumMod val="65000"/>
                  </a:schemeClr>
                </a:solidFill>
                <a:latin typeface="微软雅黑" panose="020B0503020204020204" pitchFamily="34" charset="-122"/>
                <a:ea typeface="微软雅黑" panose="020B0503020204020204" pitchFamily="34" charset="-122"/>
                <a:sym typeface="+mn-ea"/>
              </a:rPr>
              <a:t>可以使企业清楚地了解热销产品的销量、库存和销售额数据，并及时调整热销商品的库存；企业也可以从这张表中了解到哪些产品销售的量较少，</a:t>
            </a:r>
            <a:r>
              <a:rPr lang="zh-CN" altLang="en-US" sz="1800" b="1" dirty="0">
                <a:solidFill>
                  <a:srgbClr val="FFC535"/>
                </a:solidFill>
                <a:latin typeface="微软雅黑" panose="020B0503020204020204" pitchFamily="34" charset="-122"/>
                <a:ea typeface="微软雅黑" panose="020B0503020204020204" pitchFamily="34" charset="-122"/>
                <a:sym typeface="+mn-ea"/>
              </a:rPr>
              <a:t>及时分析这些产品销量少的原</a:t>
            </a:r>
            <a:r>
              <a:rPr lang="zh-CN" altLang="en-US" sz="1800" b="1" dirty="0">
                <a:solidFill>
                  <a:srgbClr val="FFC535"/>
                </a:solidFill>
                <a:latin typeface="微软雅黑" panose="020B0503020204020204" pitchFamily="34" charset="-122"/>
                <a:ea typeface="微软雅黑" panose="020B0503020204020204" pitchFamily="34" charset="-122"/>
                <a:sym typeface="+mn-ea"/>
              </a:rPr>
              <a:t>因</a:t>
            </a:r>
            <a:r>
              <a:rPr lang="zh-CN" altLang="en-US" sz="1800" dirty="0">
                <a:solidFill>
                  <a:schemeClr val="bg1">
                    <a:lumMod val="65000"/>
                  </a:schemeClr>
                </a:solidFill>
                <a:latin typeface="微软雅黑" panose="020B0503020204020204" pitchFamily="34" charset="-122"/>
                <a:ea typeface="微软雅黑" panose="020B0503020204020204" pitchFamily="34" charset="-122"/>
                <a:sym typeface="+mn-ea"/>
              </a:rPr>
              <a:t>，</a:t>
            </a:r>
            <a:r>
              <a:rPr lang="zh-CN" altLang="en-US" sz="1800" b="1" dirty="0">
                <a:solidFill>
                  <a:srgbClr val="FFC535"/>
                </a:solidFill>
                <a:latin typeface="微软雅黑" panose="020B0503020204020204" pitchFamily="34" charset="-122"/>
                <a:ea typeface="微软雅黑" panose="020B0503020204020204" pitchFamily="34" charset="-122"/>
                <a:sym typeface="+mn-ea"/>
              </a:rPr>
              <a:t>调整经营策略</a:t>
            </a:r>
            <a:r>
              <a:rPr lang="zh-CN" altLang="en-US" sz="1800" dirty="0">
                <a:solidFill>
                  <a:schemeClr val="bg1">
                    <a:lumMod val="65000"/>
                  </a:schemeClr>
                </a:solidFill>
                <a:latin typeface="微软雅黑" panose="020B0503020204020204" pitchFamily="34" charset="-122"/>
                <a:ea typeface="微软雅黑" panose="020B0503020204020204" pitchFamily="34" charset="-122"/>
                <a:sym typeface="+mn-ea"/>
              </a:rPr>
              <a:t>。</a:t>
            </a:r>
            <a:endParaRPr lang="zh-CN" altLang="en-US" sz="1800"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40" name="椭圆 39"/>
          <p:cNvSpPr/>
          <p:nvPr/>
        </p:nvSpPr>
        <p:spPr>
          <a:xfrm rot="7200000">
            <a:off x="1951831" y="1198087"/>
            <a:ext cx="149225" cy="1508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7200000">
            <a:off x="2044700" y="1459230"/>
            <a:ext cx="98425" cy="984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椭圆 41"/>
          <p:cNvSpPr/>
          <p:nvPr/>
        </p:nvSpPr>
        <p:spPr>
          <a:xfrm rot="7200000">
            <a:off x="2122488" y="1136968"/>
            <a:ext cx="60325" cy="603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文本框 34"/>
          <p:cNvSpPr txBox="1"/>
          <p:nvPr/>
        </p:nvSpPr>
        <p:spPr bwMode="auto">
          <a:xfrm>
            <a:off x="401638" y="242888"/>
            <a:ext cx="38404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商品销售总量的阅读和分析</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4" name="图片 3" descr="05"/>
          <p:cNvPicPr>
            <a:picLocks noChangeAspect="1"/>
          </p:cNvPicPr>
          <p:nvPr/>
        </p:nvPicPr>
        <p:blipFill>
          <a:blip r:embed="rId1"/>
          <a:stretch>
            <a:fillRect/>
          </a:stretch>
        </p:blipFill>
        <p:spPr>
          <a:xfrm>
            <a:off x="1737995" y="2581910"/>
            <a:ext cx="8716645" cy="2600325"/>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500" fill="hold"/>
                                        <p:tgtEl>
                                          <p:spTgt spid="41"/>
                                        </p:tgtEl>
                                        <p:attrNameLst>
                                          <p:attrName>ppt_w</p:attrName>
                                        </p:attrNameLst>
                                      </p:cBhvr>
                                      <p:tavLst>
                                        <p:tav tm="0">
                                          <p:val>
                                            <p:fltVal val="0"/>
                                          </p:val>
                                        </p:tav>
                                        <p:tav tm="100000">
                                          <p:val>
                                            <p:strVal val="#ppt_w"/>
                                          </p:val>
                                        </p:tav>
                                      </p:tavLst>
                                    </p:anim>
                                    <p:anim calcmode="lin" valueType="num">
                                      <p:cBhvr>
                                        <p:cTn id="13" dur="500" fill="hold"/>
                                        <p:tgtEl>
                                          <p:spTgt spid="41"/>
                                        </p:tgtEl>
                                        <p:attrNameLst>
                                          <p:attrName>ppt_h</p:attrName>
                                        </p:attrNameLst>
                                      </p:cBhvr>
                                      <p:tavLst>
                                        <p:tav tm="0">
                                          <p:val>
                                            <p:fltVal val="0"/>
                                          </p:val>
                                        </p:tav>
                                        <p:tav tm="100000">
                                          <p:val>
                                            <p:strVal val="#ppt_h"/>
                                          </p:val>
                                        </p:tav>
                                      </p:tavLst>
                                    </p:anim>
                                    <p:animEffect transition="in" filter="fade">
                                      <p:cBhvr>
                                        <p:cTn id="14" dur="500"/>
                                        <p:tgtEl>
                                          <p:spTgt spid="4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ppt_w</p:attrName>
                                        </p:attrNameLst>
                                      </p:cBhvr>
                                      <p:tavLst>
                                        <p:tav tm="0">
                                          <p:val>
                                            <p:fltVal val="0"/>
                                          </p:val>
                                        </p:tav>
                                        <p:tav tm="100000">
                                          <p:val>
                                            <p:strVal val="#ppt_w"/>
                                          </p:val>
                                        </p:tav>
                                      </p:tavLst>
                                    </p:anim>
                                    <p:anim calcmode="lin" valueType="num">
                                      <p:cBhvr>
                                        <p:cTn id="18" dur="500" fill="hold"/>
                                        <p:tgtEl>
                                          <p:spTgt spid="42"/>
                                        </p:tgtEl>
                                        <p:attrNameLst>
                                          <p:attrName>ppt_h</p:attrName>
                                        </p:attrNameLst>
                                      </p:cBhvr>
                                      <p:tavLst>
                                        <p:tav tm="0">
                                          <p:val>
                                            <p:fltVal val="0"/>
                                          </p:val>
                                        </p:tav>
                                        <p:tav tm="100000">
                                          <p:val>
                                            <p:strVal val="#ppt_h"/>
                                          </p:val>
                                        </p:tav>
                                      </p:tavLst>
                                    </p:anim>
                                    <p:animEffect transition="in" filter="fade">
                                      <p:cBhvr>
                                        <p:cTn id="19" dur="500"/>
                                        <p:tgtEl>
                                          <p:spTgt spid="42"/>
                                        </p:tgtEl>
                                      </p:cBhvr>
                                    </p:animEffect>
                                  </p:childTnLst>
                                </p:cTn>
                              </p:par>
                              <p:par>
                                <p:cTn id="20" presetID="53" presetClass="entr" presetSubtype="16" fill="hold" nodeType="with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p:cTn id="22" dur="500" fill="hold"/>
                                        <p:tgtEl>
                                          <p:spTgt spid="29"/>
                                        </p:tgtEl>
                                        <p:attrNameLst>
                                          <p:attrName>ppt_w</p:attrName>
                                        </p:attrNameLst>
                                      </p:cBhvr>
                                      <p:tavLst>
                                        <p:tav tm="0">
                                          <p:val>
                                            <p:fltVal val="0"/>
                                          </p:val>
                                        </p:tav>
                                        <p:tav tm="100000">
                                          <p:val>
                                            <p:strVal val="#ppt_w"/>
                                          </p:val>
                                        </p:tav>
                                      </p:tavLst>
                                    </p:anim>
                                    <p:anim calcmode="lin" valueType="num">
                                      <p:cBhvr>
                                        <p:cTn id="23" dur="500" fill="hold"/>
                                        <p:tgtEl>
                                          <p:spTgt spid="29"/>
                                        </p:tgtEl>
                                        <p:attrNameLst>
                                          <p:attrName>ppt_h</p:attrName>
                                        </p:attrNameLst>
                                      </p:cBhvr>
                                      <p:tavLst>
                                        <p:tav tm="0">
                                          <p:val>
                                            <p:fltVal val="0"/>
                                          </p:val>
                                        </p:tav>
                                        <p:tav tm="100000">
                                          <p:val>
                                            <p:strVal val="#ppt_h"/>
                                          </p:val>
                                        </p:tav>
                                      </p:tavLst>
                                    </p:anim>
                                    <p:animEffect transition="in" filter="fade">
                                      <p:cBhvr>
                                        <p:cTn id="24" dur="500"/>
                                        <p:tgtEl>
                                          <p:spTgt spid="2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par>
                          <p:cTn id="31" fill="hold">
                            <p:stCondLst>
                              <p:cond delay="500"/>
                            </p:stCondLst>
                            <p:childTnLst>
                              <p:par>
                                <p:cTn id="32" presetID="2" presetClass="entr" presetSubtype="8"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0-#ppt_w/2"/>
                                          </p:val>
                                        </p:tav>
                                        <p:tav tm="100000">
                                          <p:val>
                                            <p:strVal val="#ppt_x"/>
                                          </p:val>
                                        </p:tav>
                                      </p:tavLst>
                                    </p:anim>
                                    <p:anim calcmode="lin" valueType="num">
                                      <p:cBhvr additive="base">
                                        <p:cTn id="35" dur="500" fill="hold"/>
                                        <p:tgtEl>
                                          <p:spTgt spid="4"/>
                                        </p:tgtEl>
                                        <p:attrNameLst>
                                          <p:attrName>ppt_y</p:attrName>
                                        </p:attrNameLst>
                                      </p:cBhvr>
                                      <p:tavLst>
                                        <p:tav tm="0">
                                          <p:val>
                                            <p:strVal val="#ppt_y"/>
                                          </p:val>
                                        </p:tav>
                                        <p:tav tm="100000">
                                          <p:val>
                                            <p:strVal val="#ppt_y"/>
                                          </p:val>
                                        </p:tav>
                                      </p:tavLst>
                                    </p:anim>
                                  </p:childTnLst>
                                </p:cTn>
                              </p:par>
                              <p:par>
                                <p:cTn id="36" presetID="10" presetClass="entr" presetSubtype="0" fill="hold" grpId="0" nodeType="withEffect">
                                  <p:stCondLst>
                                    <p:cond delay="70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6" grpId="0"/>
      <p:bldP spid="30" grpId="0"/>
      <p:bldP spid="40" grpId="0" bldLvl="0" animBg="1"/>
      <p:bldP spid="41" grpId="0" bldLvl="0" animBg="1"/>
      <p:bldP spid="4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1395413" y="2039938"/>
            <a:ext cx="2665412" cy="2346325"/>
            <a:chOff x="1394854" y="2039732"/>
            <a:chExt cx="2666393" cy="2346735"/>
          </a:xfrm>
        </p:grpSpPr>
        <p:sp>
          <p:nvSpPr>
            <p:cNvPr id="2" name="任意多边形 1"/>
            <p:cNvSpPr/>
            <p:nvPr/>
          </p:nvSpPr>
          <p:spPr>
            <a:xfrm rot="13500000" flipH="1">
              <a:off x="1714058"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356" name="文本框 5"/>
            <p:cNvSpPr txBox="1">
              <a:spLocks noChangeArrowheads="1"/>
            </p:cNvSpPr>
            <p:nvPr/>
          </p:nvSpPr>
          <p:spPr bwMode="auto">
            <a:xfrm>
              <a:off x="1950177" y="2186816"/>
              <a:ext cx="1960793" cy="2015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2500">
                  <a:solidFill>
                    <a:schemeClr val="bg1"/>
                  </a:solidFill>
                  <a:latin typeface="Century Gothic" panose="020B0502020202020204" pitchFamily="34" charset="0"/>
                </a:rPr>
                <a:t>02</a:t>
              </a:r>
              <a:endParaRPr lang="zh-CN" altLang="en-US" sz="12500">
                <a:solidFill>
                  <a:schemeClr val="bg1"/>
                </a:solidFill>
                <a:latin typeface="Century Gothic" panose="020B0502020202020204" pitchFamily="34" charset="0"/>
              </a:endParaRPr>
            </a:p>
          </p:txBody>
        </p:sp>
        <p:pic>
          <p:nvPicPr>
            <p:cNvPr id="7" name="图片 6"/>
            <p:cNvPicPr>
              <a:picLocks noChangeAspect="1"/>
            </p:cNvPicPr>
            <p:nvPr/>
          </p:nvPicPr>
          <p:blipFill>
            <a:blip r:embed="rId1" cstate="print"/>
            <a:srcRect l="43447" t="18711" r="10242" b="14206"/>
            <a:stretch>
              <a:fillRect/>
            </a:stretch>
          </p:blipFill>
          <p:spPr>
            <a:xfrm rot="1956925">
              <a:off x="1394854" y="2289337"/>
              <a:ext cx="2036614" cy="2036614"/>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6" name="组合 15"/>
          <p:cNvGrpSpPr/>
          <p:nvPr/>
        </p:nvGrpSpPr>
        <p:grpSpPr bwMode="auto">
          <a:xfrm>
            <a:off x="4135438" y="2768600"/>
            <a:ext cx="6777037" cy="2097405"/>
            <a:chOff x="277329" y="1418946"/>
            <a:chExt cx="5427948" cy="2097495"/>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7329" y="1418946"/>
              <a:ext cx="5141865" cy="768383"/>
            </a:xfrm>
            <a:prstGeom prst="rect">
              <a:avLst/>
            </a:prstGeom>
            <a:noFill/>
          </p:spPr>
          <p:txBody>
            <a:bodyPr>
              <a:spAutoFit/>
            </a:bodyPr>
            <a:lstStyle/>
            <a:p>
              <a:pPr eaLnBrk="1" fontAlgn="auto" hangingPunct="1">
                <a:spcBef>
                  <a:spcPts val="0"/>
                </a:spcBef>
                <a:spcAft>
                  <a:spcPts val="0"/>
                </a:spcAft>
                <a:defRPr/>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地域交易量的阅读和分析</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77329" y="2317510"/>
              <a:ext cx="5427948" cy="1198931"/>
            </a:xfrm>
            <a:prstGeom prst="rect">
              <a:avLst/>
            </a:prstGeom>
            <a:noFill/>
          </p:spPr>
          <p:txBody>
            <a:bodyPr>
              <a:spAutoFit/>
            </a:bodyPr>
            <a:lstStyle/>
            <a:p>
              <a:pPr eaLnBrk="1" fontAlgn="auto" hangingPunct="1">
                <a:lnSpc>
                  <a:spcPct val="150000"/>
                </a:lnSpc>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rPr>
                <a:t>区域分析是指对每个地域省份的客户量、客单价、订单量、订单单价等的数据统计，这样企业就可以根据数据分析了解每个区域客户的消费偏好和消费习惯，从而优化自己的营销方案  </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sp>
        <p:nvSpPr>
          <p:cNvPr id="26" name="椭圆 25"/>
          <p:cNvSpPr/>
          <p:nvPr/>
        </p:nvSpPr>
        <p:spPr>
          <a:xfrm>
            <a:off x="1865313" y="4125913"/>
            <a:ext cx="147637" cy="1492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3717925" y="4362450"/>
            <a:ext cx="242888" cy="2428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a:off x="4065588" y="4079875"/>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11047877">
            <a:off x="2328863" y="4422775"/>
            <a:ext cx="169862" cy="1698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a:off x="1319213" y="2378075"/>
            <a:ext cx="344487" cy="3444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0800000">
            <a:off x="1358900" y="3316288"/>
            <a:ext cx="528638" cy="5270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1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childTnLst>
                                </p:cTn>
                              </p:par>
                              <p:par>
                                <p:cTn id="45" presetID="22" presetClass="entr" presetSubtype="8" fill="hold"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6" grpId="0" animBg="1"/>
      <p:bldP spid="30" grpId="0" animBg="1"/>
      <p:bldP spid="32" grpId="0" animBg="1"/>
      <p:bldP spid="36" grpId="0" animBg="1"/>
      <p:bldP spid="41" grpId="0" animBg="1"/>
      <p:bldP spid="43" grpId="0" animBg="1"/>
      <p:bldP spid="15" grpId="0" animBg="1"/>
      <p:bldP spid="48" grpId="0" animBg="1"/>
      <p:bldP spid="49" grpId="0" animBg="1"/>
      <p:bldP spid="5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88477CBD-9230-41AA-AD60-A751BEE4EEEA}"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rgbClr val="EB75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圆角矩形 54"/>
          <p:cNvSpPr/>
          <p:nvPr/>
        </p:nvSpPr>
        <p:spPr>
          <a:xfrm>
            <a:off x="7373303" y="1077913"/>
            <a:ext cx="3713162" cy="4891087"/>
          </a:xfrm>
          <a:prstGeom prst="roundRect">
            <a:avLst>
              <a:gd name="adj" fmla="val 521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75000"/>
                </a:schemeClr>
              </a:solidFill>
              <a:latin typeface="Arial" panose="020B0604020202020204" pitchFamily="34" charset="0"/>
              <a:cs typeface="Arial" panose="020B0604020202020204" pitchFamily="34" charset="0"/>
            </a:endParaRPr>
          </a:p>
        </p:txBody>
      </p:sp>
      <p:sp>
        <p:nvSpPr>
          <p:cNvPr id="56" name="文本框 55"/>
          <p:cNvSpPr txBox="1"/>
          <p:nvPr/>
        </p:nvSpPr>
        <p:spPr>
          <a:xfrm>
            <a:off x="7627303" y="1304925"/>
            <a:ext cx="1402080" cy="460375"/>
          </a:xfrm>
          <a:prstGeom prst="rect">
            <a:avLst/>
          </a:prstGeom>
          <a:noFill/>
        </p:spPr>
        <p:txBody>
          <a:bodyPr wrap="none">
            <a:spAutoFit/>
          </a:bodyPr>
          <a:lstStyle/>
          <a:p>
            <a:pPr eaLnBrk="1" fontAlgn="auto" hangingPunct="1">
              <a:spcBef>
                <a:spcPts val="0"/>
              </a:spcBef>
              <a:spcAft>
                <a:spcPts val="0"/>
              </a:spcAft>
              <a:defRPr/>
            </a:pPr>
            <a:r>
              <a:rPr lang="zh-CN" altLang="en-US" sz="2400" dirty="0">
                <a:solidFill>
                  <a:schemeClr val="tx1">
                    <a:lumMod val="75000"/>
                    <a:lumOff val="25000"/>
                  </a:schemeClr>
                </a:solidFill>
                <a:latin typeface="Arial" panose="020B0604020202020204" pitchFamily="34" charset="0"/>
                <a:ea typeface="Microsoft YaHei UI Light" panose="020B0502040204020203" pitchFamily="34" charset="-122"/>
                <a:cs typeface="Arial" panose="020B0604020202020204" pitchFamily="34" charset="0"/>
              </a:rPr>
              <a:t>数据分析</a:t>
            </a:r>
            <a:endParaRPr lang="zh-CN" altLang="en-US" sz="2400" dirty="0">
              <a:solidFill>
                <a:schemeClr val="tx1">
                  <a:lumMod val="75000"/>
                  <a:lumOff val="25000"/>
                </a:schemeClr>
              </a:solidFill>
              <a:latin typeface="Arial" panose="020B0604020202020204" pitchFamily="34" charset="0"/>
              <a:ea typeface="Microsoft YaHei UI Light" panose="020B0502040204020203" pitchFamily="34" charset="-122"/>
              <a:cs typeface="Arial" panose="020B0604020202020204" pitchFamily="34" charset="0"/>
            </a:endParaRPr>
          </a:p>
        </p:txBody>
      </p:sp>
      <p:cxnSp>
        <p:nvCxnSpPr>
          <p:cNvPr id="57" name="直接连接符 56"/>
          <p:cNvCxnSpPr/>
          <p:nvPr/>
        </p:nvCxnSpPr>
        <p:spPr>
          <a:xfrm>
            <a:off x="7682865" y="1839913"/>
            <a:ext cx="2979738" cy="0"/>
          </a:xfrm>
          <a:prstGeom prst="line">
            <a:avLst/>
          </a:prstGeom>
          <a:ln>
            <a:solidFill>
              <a:schemeClr val="accent4">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7627620" y="2031048"/>
            <a:ext cx="3297238" cy="3415030"/>
          </a:xfrm>
          <a:prstGeom prst="rect">
            <a:avLst/>
          </a:prstGeom>
        </p:spPr>
        <p:txBody>
          <a:bodyPr>
            <a:spAutoFit/>
          </a:bodyPr>
          <a:lstStyle/>
          <a:p>
            <a:pPr eaLnBrk="1" fontAlgn="auto" hangingPunct="1">
              <a:lnSpc>
                <a:spcPct val="150000"/>
              </a:lnSpc>
              <a:spcBef>
                <a:spcPts val="0"/>
              </a:spcBef>
              <a:spcAft>
                <a:spcPts val="0"/>
              </a:spcAft>
              <a:defRPr/>
            </a:pPr>
            <a:r>
              <a:rPr lang="en-US" altLang="zh-CN" sz="2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我们可以从数据明细排行和地域排行中看出，上海是订单总金额全国排名第一的城市，这说明上海市的客户购买的商品总金额最多 </a:t>
            </a:r>
            <a:endParaRPr lang="en-US" altLang="zh-CN" sz="2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29" name="文本框 28"/>
          <p:cNvSpPr txBox="1"/>
          <p:nvPr/>
        </p:nvSpPr>
        <p:spPr bwMode="auto">
          <a:xfrm>
            <a:off x="401638" y="242888"/>
            <a:ext cx="3535680" cy="460375"/>
          </a:xfrm>
          <a:prstGeom prst="rect">
            <a:avLst/>
          </a:prstGeom>
          <a:noFill/>
        </p:spPr>
        <p:txBody>
          <a:bodyPr wrap="none">
            <a:spAutoFit/>
          </a:bodyPr>
          <a:lstStyle/>
          <a:p>
            <a:pPr algn="l" eaLnBrk="1" fontAlgn="auto" hangingPunct="1">
              <a:spcBef>
                <a:spcPts val="0"/>
              </a:spcBef>
              <a:spcAft>
                <a:spcPts val="0"/>
              </a:spcAft>
              <a:defRPr/>
            </a:pP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ea"/>
              </a:rPr>
              <a:t>地域交易量的阅读和分析</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2" name="图片 17" descr="C:\Users\zhanjing\Desktop\新建\3-34a.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a:xfrm>
            <a:off x="1142365" y="1304925"/>
            <a:ext cx="5274310" cy="2205990"/>
          </a:xfrm>
          <a:prstGeom prst="rect">
            <a:avLst/>
          </a:prstGeom>
          <a:noFill/>
          <a:ln>
            <a:noFill/>
          </a:ln>
        </p:spPr>
      </p:pic>
      <p:pic>
        <p:nvPicPr>
          <p:cNvPr id="18" name="图片 18" descr="C:\Users\zhanjing\Desktop\新建\3-34b.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1142365" y="3742690"/>
            <a:ext cx="5274310" cy="2115820"/>
          </a:xfrm>
          <a:prstGeom prst="rect">
            <a:avLst/>
          </a:prstGeom>
          <a:noFill/>
          <a:ln>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par>
                                <p:cTn id="12" presetID="22" presetClass="entr" presetSubtype="1" fill="hold" grpId="0" nodeType="withEffect">
                                  <p:stCondLst>
                                    <p:cond delay="3000"/>
                                  </p:stCondLst>
                                  <p:childTnLst>
                                    <p:set>
                                      <p:cBhvr>
                                        <p:cTn id="13" dur="1" fill="hold">
                                          <p:stCondLst>
                                            <p:cond delay="0"/>
                                          </p:stCondLst>
                                        </p:cTn>
                                        <p:tgtEl>
                                          <p:spTgt spid="55"/>
                                        </p:tgtEl>
                                        <p:attrNameLst>
                                          <p:attrName>style.visibility</p:attrName>
                                        </p:attrNameLst>
                                      </p:cBhvr>
                                      <p:to>
                                        <p:strVal val="visible"/>
                                      </p:to>
                                    </p:set>
                                    <p:animEffect transition="in" filter="wipe(up)">
                                      <p:cBhvr>
                                        <p:cTn id="14" dur="500"/>
                                        <p:tgtEl>
                                          <p:spTgt spid="55"/>
                                        </p:tgtEl>
                                      </p:cBhvr>
                                    </p:animEffect>
                                  </p:childTnLst>
                                </p:cTn>
                              </p:par>
                              <p:par>
                                <p:cTn id="15" presetID="10" presetClass="entr" presetSubtype="0" fill="hold" grpId="0" nodeType="withEffect">
                                  <p:stCondLst>
                                    <p:cond delay="340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500"/>
                                        <p:tgtEl>
                                          <p:spTgt spid="56"/>
                                        </p:tgtEl>
                                      </p:cBhvr>
                                    </p:animEffect>
                                  </p:childTnLst>
                                </p:cTn>
                              </p:par>
                              <p:par>
                                <p:cTn id="18" presetID="22" presetClass="entr" presetSubtype="8" fill="hold" nodeType="withEffect">
                                  <p:stCondLst>
                                    <p:cond delay="3600"/>
                                  </p:stCondLst>
                                  <p:childTnLst>
                                    <p:set>
                                      <p:cBhvr>
                                        <p:cTn id="19" dur="1" fill="hold">
                                          <p:stCondLst>
                                            <p:cond delay="0"/>
                                          </p:stCondLst>
                                        </p:cTn>
                                        <p:tgtEl>
                                          <p:spTgt spid="57"/>
                                        </p:tgtEl>
                                        <p:attrNameLst>
                                          <p:attrName>style.visibility</p:attrName>
                                        </p:attrNameLst>
                                      </p:cBhvr>
                                      <p:to>
                                        <p:strVal val="visible"/>
                                      </p:to>
                                    </p:set>
                                    <p:animEffect transition="in" filter="wipe(left)">
                                      <p:cBhvr>
                                        <p:cTn id="20" dur="500"/>
                                        <p:tgtEl>
                                          <p:spTgt spid="57"/>
                                        </p:tgtEl>
                                      </p:cBhvr>
                                    </p:animEffect>
                                  </p:childTnLst>
                                </p:cTn>
                              </p:par>
                              <p:par>
                                <p:cTn id="21" presetID="42" presetClass="entr" presetSubtype="0" fill="hold" grpId="0" nodeType="withEffect">
                                  <p:stCondLst>
                                    <p:cond delay="410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500"/>
                                        <p:tgtEl>
                                          <p:spTgt spid="58"/>
                                        </p:tgtEl>
                                      </p:cBhvr>
                                    </p:animEffect>
                                    <p:anim calcmode="lin" valueType="num">
                                      <p:cBhvr>
                                        <p:cTn id="24" dur="500" fill="hold"/>
                                        <p:tgtEl>
                                          <p:spTgt spid="58"/>
                                        </p:tgtEl>
                                        <p:attrNameLst>
                                          <p:attrName>ppt_x</p:attrName>
                                        </p:attrNameLst>
                                      </p:cBhvr>
                                      <p:tavLst>
                                        <p:tav tm="0">
                                          <p:val>
                                            <p:strVal val="#ppt_x"/>
                                          </p:val>
                                        </p:tav>
                                        <p:tav tm="100000">
                                          <p:val>
                                            <p:strVal val="#ppt_x"/>
                                          </p:val>
                                        </p:tav>
                                      </p:tavLst>
                                    </p:anim>
                                    <p:anim calcmode="lin" valueType="num">
                                      <p:cBhvr>
                                        <p:cTn id="25"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56" grpId="0"/>
      <p:bldP spid="5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88477CBD-9230-41AA-AD60-A751BEE4EEEA}"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rgbClr val="EB75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5" name="圆角矩形 54"/>
          <p:cNvSpPr/>
          <p:nvPr/>
        </p:nvSpPr>
        <p:spPr>
          <a:xfrm>
            <a:off x="759143" y="1157288"/>
            <a:ext cx="3713162" cy="4891087"/>
          </a:xfrm>
          <a:prstGeom prst="roundRect">
            <a:avLst>
              <a:gd name="adj" fmla="val 521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lumMod val="75000"/>
                </a:schemeClr>
              </a:solidFill>
              <a:latin typeface="Arial" panose="020B0604020202020204" pitchFamily="34" charset="0"/>
              <a:cs typeface="Arial" panose="020B0604020202020204" pitchFamily="34" charset="0"/>
            </a:endParaRPr>
          </a:p>
        </p:txBody>
      </p:sp>
      <p:sp>
        <p:nvSpPr>
          <p:cNvPr id="56" name="文本框 55"/>
          <p:cNvSpPr txBox="1"/>
          <p:nvPr/>
        </p:nvSpPr>
        <p:spPr>
          <a:xfrm>
            <a:off x="1070293" y="1457325"/>
            <a:ext cx="1402080" cy="460375"/>
          </a:xfrm>
          <a:prstGeom prst="rect">
            <a:avLst/>
          </a:prstGeom>
          <a:noFill/>
        </p:spPr>
        <p:txBody>
          <a:bodyPr wrap="none">
            <a:spAutoFit/>
          </a:bodyPr>
          <a:lstStyle/>
          <a:p>
            <a:pPr eaLnBrk="1" fontAlgn="auto" hangingPunct="1">
              <a:spcBef>
                <a:spcPts val="0"/>
              </a:spcBef>
              <a:spcAft>
                <a:spcPts val="0"/>
              </a:spcAft>
              <a:defRPr/>
            </a:pPr>
            <a:r>
              <a:rPr lang="zh-CN" altLang="en-US" sz="2400" dirty="0">
                <a:solidFill>
                  <a:schemeClr val="tx1">
                    <a:lumMod val="75000"/>
                    <a:lumOff val="25000"/>
                  </a:schemeClr>
                </a:solidFill>
                <a:latin typeface="Arial" panose="020B0604020202020204" pitchFamily="34" charset="0"/>
                <a:ea typeface="Microsoft YaHei UI Light" panose="020B0502040204020203" pitchFamily="34" charset="-122"/>
                <a:cs typeface="Arial" panose="020B0604020202020204" pitchFamily="34" charset="0"/>
              </a:rPr>
              <a:t>数据分析</a:t>
            </a:r>
            <a:endParaRPr lang="zh-CN" altLang="en-US" sz="2400" dirty="0">
              <a:solidFill>
                <a:schemeClr val="tx1">
                  <a:lumMod val="75000"/>
                  <a:lumOff val="25000"/>
                </a:schemeClr>
              </a:solidFill>
              <a:latin typeface="Arial" panose="020B0604020202020204" pitchFamily="34" charset="0"/>
              <a:ea typeface="Microsoft YaHei UI Light" panose="020B0502040204020203" pitchFamily="34" charset="-122"/>
              <a:cs typeface="Arial" panose="020B0604020202020204" pitchFamily="34" charset="0"/>
            </a:endParaRPr>
          </a:p>
        </p:txBody>
      </p:sp>
      <p:cxnSp>
        <p:nvCxnSpPr>
          <p:cNvPr id="57" name="直接连接符 56"/>
          <p:cNvCxnSpPr/>
          <p:nvPr/>
        </p:nvCxnSpPr>
        <p:spPr>
          <a:xfrm>
            <a:off x="1125855" y="1992313"/>
            <a:ext cx="2979738" cy="0"/>
          </a:xfrm>
          <a:prstGeom prst="line">
            <a:avLst/>
          </a:prstGeom>
          <a:ln>
            <a:solidFill>
              <a:schemeClr val="accent4">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bwMode="auto">
          <a:xfrm>
            <a:off x="401638" y="242888"/>
            <a:ext cx="3535680" cy="460375"/>
          </a:xfrm>
          <a:prstGeom prst="rect">
            <a:avLst/>
          </a:prstGeom>
          <a:noFill/>
        </p:spPr>
        <p:txBody>
          <a:bodyPr wrap="none">
            <a:spAutoFit/>
          </a:bodyPr>
          <a:lstStyle/>
          <a:p>
            <a:pPr algn="l" eaLnBrk="1" fontAlgn="auto" hangingPunct="1">
              <a:spcBef>
                <a:spcPts val="0"/>
              </a:spcBef>
              <a:spcAft>
                <a:spcPts val="0"/>
              </a:spcAft>
              <a:defRPr/>
            </a:pP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sym typeface="+mn-ea"/>
              </a:rPr>
              <a:t>地域交易量的阅读和分析</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0" name="矩形 29"/>
          <p:cNvSpPr/>
          <p:nvPr/>
        </p:nvSpPr>
        <p:spPr>
          <a:xfrm>
            <a:off x="967105" y="2264093"/>
            <a:ext cx="3297238" cy="3322955"/>
          </a:xfrm>
          <a:prstGeom prst="rect">
            <a:avLst/>
          </a:prstGeom>
        </p:spPr>
        <p:txBody>
          <a:bodyPr wrap="square">
            <a:spAutoFit/>
          </a:bodyPr>
          <a:lstStyle/>
          <a:p>
            <a:pPr eaLnBrk="1" fontAlgn="auto" hangingPunct="1">
              <a:lnSpc>
                <a:spcPct val="150000"/>
              </a:lnSpc>
              <a:spcBef>
                <a:spcPts val="0"/>
              </a:spcBef>
              <a:spcAft>
                <a:spcPts val="0"/>
              </a:spcAft>
              <a:defRPr/>
            </a:pPr>
            <a:r>
              <a:rPr lang="en-US" altLang="zh-CN" sz="2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但在</a:t>
            </a:r>
            <a:r>
              <a:rPr lang="zh-CN" altLang="en-US" sz="2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该</a:t>
            </a:r>
            <a:r>
              <a:rPr lang="en-US" altLang="zh-CN" sz="2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图中，从付款订单单价来看，甘肃省却是全国订单单价最高的区域。</a:t>
            </a:r>
            <a:endParaRPr lang="en-US" altLang="zh-CN" sz="2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a:p>
            <a:pPr eaLnBrk="1" fontAlgn="auto" hangingPunct="1">
              <a:lnSpc>
                <a:spcPct val="150000"/>
              </a:lnSpc>
              <a:spcBef>
                <a:spcPts val="0"/>
              </a:spcBef>
              <a:spcAft>
                <a:spcPts val="0"/>
              </a:spcAft>
              <a:defRPr/>
            </a:pPr>
            <a:endParaRPr lang="en-US" altLang="zh-CN" sz="20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a:p>
            <a:pPr eaLnBrk="1" fontAlgn="auto" hangingPunct="1">
              <a:lnSpc>
                <a:spcPct val="150000"/>
              </a:lnSpc>
              <a:spcBef>
                <a:spcPts val="0"/>
              </a:spcBef>
              <a:spcAft>
                <a:spcPts val="0"/>
              </a:spcAft>
              <a:defRPr/>
            </a:pPr>
            <a:r>
              <a:rPr lang="en-US" altLang="zh-CN" sz="2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 </a:t>
            </a:r>
            <a:endParaRPr lang="en-US" altLang="zh-CN" sz="2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pic>
        <p:nvPicPr>
          <p:cNvPr id="196" name="图片 196"/>
          <p:cNvPicPr>
            <a:picLocks noChangeAspect="1" noChangeArrowheads="1"/>
          </p:cNvPicPr>
          <p:nvPr/>
        </p:nvPicPr>
        <p:blipFill>
          <a:blip r:embed="rId1">
            <a:extLst>
              <a:ext uri="{28A0092B-C50C-407E-A947-70E740481C1C}">
                <a14:useLocalDpi xmlns:a14="http://schemas.microsoft.com/office/drawing/2010/main" val="0"/>
              </a:ext>
            </a:extLst>
          </a:blip>
          <a:srcRect r="20435"/>
          <a:stretch>
            <a:fillRect/>
          </a:stretch>
        </p:blipFill>
        <p:spPr>
          <a:xfrm>
            <a:off x="5123180" y="1767840"/>
            <a:ext cx="6405880" cy="3582035"/>
          </a:xfrm>
          <a:prstGeom prst="rect">
            <a:avLst/>
          </a:prstGeom>
          <a:noFill/>
          <a:ln>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6"/>
                                        </p:tgtEl>
                                        <p:attrNameLst>
                                          <p:attrName>style.visibility</p:attrName>
                                        </p:attrNameLst>
                                      </p:cBhvr>
                                      <p:to>
                                        <p:strVal val="visible"/>
                                      </p:to>
                                    </p:set>
                                    <p:animEffect transition="in" filter="fade">
                                      <p:cBhvr>
                                        <p:cTn id="7" dur="500"/>
                                        <p:tgtEl>
                                          <p:spTgt spid="196"/>
                                        </p:tgtEl>
                                      </p:cBhvr>
                                    </p:animEffect>
                                  </p:childTnLst>
                                </p:cTn>
                              </p:par>
                              <p:par>
                                <p:cTn id="8" presetID="22" presetClass="entr" presetSubtype="1" fill="hold" grpId="0" nodeType="withEffect">
                                  <p:stCondLst>
                                    <p:cond delay="3000"/>
                                  </p:stCondLst>
                                  <p:childTnLst>
                                    <p:set>
                                      <p:cBhvr>
                                        <p:cTn id="9" dur="1" fill="hold">
                                          <p:stCondLst>
                                            <p:cond delay="0"/>
                                          </p:stCondLst>
                                        </p:cTn>
                                        <p:tgtEl>
                                          <p:spTgt spid="55"/>
                                        </p:tgtEl>
                                        <p:attrNameLst>
                                          <p:attrName>style.visibility</p:attrName>
                                        </p:attrNameLst>
                                      </p:cBhvr>
                                      <p:to>
                                        <p:strVal val="visible"/>
                                      </p:to>
                                    </p:set>
                                    <p:animEffect transition="in" filter="wipe(up)">
                                      <p:cBhvr>
                                        <p:cTn id="10" dur="500"/>
                                        <p:tgtEl>
                                          <p:spTgt spid="55"/>
                                        </p:tgtEl>
                                      </p:cBhvr>
                                    </p:animEffect>
                                  </p:childTnLst>
                                </p:cTn>
                              </p:par>
                              <p:par>
                                <p:cTn id="11" presetID="10" presetClass="entr" presetSubtype="0" fill="hold" grpId="0" nodeType="withEffect">
                                  <p:stCondLst>
                                    <p:cond delay="340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22" presetClass="entr" presetSubtype="8" fill="hold" nodeType="withEffect">
                                  <p:stCondLst>
                                    <p:cond delay="3600"/>
                                  </p:stCondLst>
                                  <p:childTnLst>
                                    <p:set>
                                      <p:cBhvr>
                                        <p:cTn id="15" dur="1" fill="hold">
                                          <p:stCondLst>
                                            <p:cond delay="0"/>
                                          </p:stCondLst>
                                        </p:cTn>
                                        <p:tgtEl>
                                          <p:spTgt spid="57"/>
                                        </p:tgtEl>
                                        <p:attrNameLst>
                                          <p:attrName>style.visibility</p:attrName>
                                        </p:attrNameLst>
                                      </p:cBhvr>
                                      <p:to>
                                        <p:strVal val="visible"/>
                                      </p:to>
                                    </p:set>
                                    <p:animEffect transition="in" filter="wipe(left)">
                                      <p:cBhvr>
                                        <p:cTn id="16" dur="500"/>
                                        <p:tgtEl>
                                          <p:spTgt spid="57"/>
                                        </p:tgtEl>
                                      </p:cBhvr>
                                    </p:animEffect>
                                  </p:childTnLst>
                                </p:cTn>
                              </p:par>
                              <p:par>
                                <p:cTn id="17" presetID="42" presetClass="entr" presetSubtype="0" fill="hold" grpId="0" nodeType="withEffect">
                                  <p:stCondLst>
                                    <p:cond delay="410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anim calcmode="lin" valueType="num">
                                      <p:cBhvr>
                                        <p:cTn id="20" dur="500" fill="hold"/>
                                        <p:tgtEl>
                                          <p:spTgt spid="30"/>
                                        </p:tgtEl>
                                        <p:attrNameLst>
                                          <p:attrName>ppt_x</p:attrName>
                                        </p:attrNameLst>
                                      </p:cBhvr>
                                      <p:tavLst>
                                        <p:tav tm="0">
                                          <p:val>
                                            <p:strVal val="#ppt_x"/>
                                          </p:val>
                                        </p:tav>
                                        <p:tav tm="100000">
                                          <p:val>
                                            <p:strVal val="#ppt_x"/>
                                          </p:val>
                                        </p:tav>
                                      </p:tavLst>
                                    </p:anim>
                                    <p:anim calcmode="lin" valueType="num">
                                      <p:cBhvr>
                                        <p:cTn id="21"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56"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3C37F7E1-2C3F-49B4-855B-2B603EDB55A8}"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6" name="文本框 65"/>
          <p:cNvSpPr txBox="1"/>
          <p:nvPr/>
        </p:nvSpPr>
        <p:spPr bwMode="auto">
          <a:xfrm>
            <a:off x="401638" y="242888"/>
            <a:ext cx="35356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地域交易量的阅读和分析</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15" name="组合 14"/>
          <p:cNvGrpSpPr/>
          <p:nvPr/>
        </p:nvGrpSpPr>
        <p:grpSpPr>
          <a:xfrm>
            <a:off x="1452880" y="815975"/>
            <a:ext cx="5850890" cy="1791970"/>
            <a:chOff x="2288" y="1285"/>
            <a:chExt cx="9214" cy="2822"/>
          </a:xfrm>
        </p:grpSpPr>
        <p:sp>
          <p:nvSpPr>
            <p:cNvPr id="58" name="文本框 57"/>
            <p:cNvSpPr txBox="1"/>
            <p:nvPr/>
          </p:nvSpPr>
          <p:spPr>
            <a:xfrm>
              <a:off x="4162" y="2043"/>
              <a:ext cx="7340" cy="1307"/>
            </a:xfrm>
            <a:prstGeom prst="rect">
              <a:avLst/>
            </a:prstGeom>
            <a:noFill/>
            <a:ln>
              <a:solidFill>
                <a:schemeClr val="accent2">
                  <a:lumMod val="75000"/>
                </a:schemeClr>
              </a:solidFill>
            </a:ln>
          </p:spPr>
          <p:txBody>
            <a:bodyPr>
              <a:spAutoFit/>
            </a:bodyPr>
            <a:lstStyle/>
            <a:p>
              <a:pPr marL="285750" indent="-285750" eaLnBrk="1" fontAlgn="auto" hangingPunct="1">
                <a:lnSpc>
                  <a:spcPct val="150000"/>
                </a:lnSpc>
                <a:spcBef>
                  <a:spcPts val="0"/>
                </a:spcBef>
                <a:spcAft>
                  <a:spcPts val="0"/>
                </a:spcAft>
                <a:buFont typeface="Wingdings" panose="05000000000000000000" pitchFamily="2" charset="2"/>
                <a:buChar char="l"/>
                <a:defRPr/>
              </a:pPr>
              <a:r>
                <a:rPr lang="zh-CN" altLang="en-US" sz="1600" b="1" dirty="0">
                  <a:solidFill>
                    <a:schemeClr val="accent3"/>
                  </a:solidFill>
                  <a:latin typeface="微软雅黑 Light" panose="020B0502040204020203" pitchFamily="34" charset="-122"/>
                  <a:ea typeface="微软雅黑 Light" panose="020B0502040204020203" pitchFamily="34" charset="-122"/>
                </a:rPr>
                <a:t>你知道为什么发达的上海市的客户购买订单单价还会低于经济不怎么发达的甘肃呢？</a:t>
              </a:r>
              <a:endParaRPr lang="zh-CN" altLang="en-US" sz="1600" b="1" dirty="0">
                <a:solidFill>
                  <a:schemeClr val="accent3"/>
                </a:solidFill>
                <a:latin typeface="微软雅黑 Light" panose="020B0502040204020203" pitchFamily="34" charset="-122"/>
                <a:ea typeface="微软雅黑 Light" panose="020B0502040204020203" pitchFamily="34" charset="-122"/>
              </a:endParaRPr>
            </a:p>
          </p:txBody>
        </p:sp>
        <p:pic>
          <p:nvPicPr>
            <p:cNvPr id="2" name="图片 1" descr="man_497px_1208352_easyicon.net"/>
            <p:cNvPicPr>
              <a:picLocks noChangeAspect="1"/>
            </p:cNvPicPr>
            <p:nvPr/>
          </p:nvPicPr>
          <p:blipFill>
            <a:blip r:embed="rId1"/>
            <a:stretch>
              <a:fillRect/>
            </a:stretch>
          </p:blipFill>
          <p:spPr>
            <a:xfrm>
              <a:off x="2288" y="1285"/>
              <a:ext cx="1631" cy="2823"/>
            </a:xfrm>
            <a:prstGeom prst="rect">
              <a:avLst/>
            </a:prstGeom>
          </p:spPr>
        </p:pic>
      </p:grpSp>
      <p:grpSp>
        <p:nvGrpSpPr>
          <p:cNvPr id="16" name="组合 15"/>
          <p:cNvGrpSpPr/>
          <p:nvPr/>
        </p:nvGrpSpPr>
        <p:grpSpPr>
          <a:xfrm>
            <a:off x="7588885" y="1238885"/>
            <a:ext cx="3071495" cy="1744980"/>
            <a:chOff x="11951" y="1951"/>
            <a:chExt cx="4837" cy="2748"/>
          </a:xfrm>
        </p:grpSpPr>
        <p:sp>
          <p:nvSpPr>
            <p:cNvPr id="62" name="文本框 61"/>
            <p:cNvSpPr txBox="1"/>
            <p:nvPr/>
          </p:nvSpPr>
          <p:spPr>
            <a:xfrm>
              <a:off x="11951" y="3768"/>
              <a:ext cx="3045" cy="580"/>
            </a:xfrm>
            <a:prstGeom prst="rect">
              <a:avLst/>
            </a:prstGeom>
            <a:noFill/>
            <a:ln>
              <a:solidFill>
                <a:schemeClr val="accent1">
                  <a:lumMod val="60000"/>
                  <a:lumOff val="40000"/>
                </a:schemeClr>
              </a:solidFill>
            </a:ln>
          </p:spPr>
          <p:txBody>
            <a:bodyPr wrap="square">
              <a:spAutoFit/>
            </a:bodyPr>
            <a:lstStyle/>
            <a:p>
              <a:pPr marL="285750" indent="-285750" algn="r" eaLnBrk="1" fontAlgn="auto" hangingPunct="1">
                <a:spcBef>
                  <a:spcPts val="0"/>
                </a:spcBef>
                <a:spcAft>
                  <a:spcPts val="0"/>
                </a:spcAft>
                <a:buFont typeface="Wingdings" panose="05000000000000000000" pitchFamily="2" charset="2"/>
                <a:buChar char="l"/>
                <a:defRPr/>
              </a:pPr>
              <a:r>
                <a:rPr lang="zh-CN" altLang="en-US" b="1" dirty="0">
                  <a:solidFill>
                    <a:srgbClr val="3DBCC0"/>
                  </a:solidFill>
                  <a:latin typeface="微软雅黑 Light" panose="020B0502040204020203" pitchFamily="34" charset="-122"/>
                  <a:ea typeface="微软雅黑 Light" panose="020B0502040204020203" pitchFamily="34" charset="-122"/>
                </a:rPr>
                <a:t>我不知道。</a:t>
              </a:r>
              <a:endParaRPr lang="zh-CN" altLang="en-US" b="1" dirty="0">
                <a:solidFill>
                  <a:srgbClr val="3DBCC0"/>
                </a:solidFill>
                <a:latin typeface="微软雅黑 Light" panose="020B0502040204020203" pitchFamily="34" charset="-122"/>
                <a:ea typeface="微软雅黑 Light" panose="020B0502040204020203" pitchFamily="34" charset="-122"/>
              </a:endParaRPr>
            </a:p>
          </p:txBody>
        </p:sp>
        <p:pic>
          <p:nvPicPr>
            <p:cNvPr id="3" name="图片 2" descr="man_501px_1208362_easyicon.net"/>
            <p:cNvPicPr>
              <a:picLocks noChangeAspect="1"/>
            </p:cNvPicPr>
            <p:nvPr/>
          </p:nvPicPr>
          <p:blipFill>
            <a:blip r:embed="rId2"/>
            <a:stretch>
              <a:fillRect/>
            </a:stretch>
          </p:blipFill>
          <p:spPr>
            <a:xfrm>
              <a:off x="15188" y="1951"/>
              <a:ext cx="1600" cy="2749"/>
            </a:xfrm>
            <a:prstGeom prst="rect">
              <a:avLst/>
            </a:prstGeom>
          </p:spPr>
        </p:pic>
      </p:grpSp>
      <p:grpSp>
        <p:nvGrpSpPr>
          <p:cNvPr id="19" name="组合 18"/>
          <p:cNvGrpSpPr/>
          <p:nvPr/>
        </p:nvGrpSpPr>
        <p:grpSpPr>
          <a:xfrm>
            <a:off x="1452880" y="2984500"/>
            <a:ext cx="7068820" cy="2815590"/>
            <a:chOff x="2288" y="4700"/>
            <a:chExt cx="11132" cy="4434"/>
          </a:xfrm>
        </p:grpSpPr>
        <p:sp>
          <p:nvSpPr>
            <p:cNvPr id="65" name="文本框 64"/>
            <p:cNvSpPr txBox="1"/>
            <p:nvPr/>
          </p:nvSpPr>
          <p:spPr>
            <a:xfrm>
              <a:off x="4162" y="4920"/>
              <a:ext cx="9258" cy="4215"/>
            </a:xfrm>
            <a:prstGeom prst="rect">
              <a:avLst/>
            </a:prstGeom>
            <a:noFill/>
            <a:ln>
              <a:solidFill>
                <a:schemeClr val="accent2">
                  <a:lumMod val="75000"/>
                </a:schemeClr>
              </a:solidFill>
            </a:ln>
          </p:spPr>
          <p:txBody>
            <a:bodyPr wrap="square">
              <a:spAutoFit/>
            </a:bodyPr>
            <a:lstStyle/>
            <a:p>
              <a:pPr marL="285750" indent="-285750" eaLnBrk="1" fontAlgn="auto" hangingPunct="1">
                <a:lnSpc>
                  <a:spcPct val="150000"/>
                </a:lnSpc>
                <a:spcBef>
                  <a:spcPts val="0"/>
                </a:spcBef>
                <a:spcAft>
                  <a:spcPts val="0"/>
                </a:spcAft>
                <a:buFont typeface="Wingdings" panose="05000000000000000000" pitchFamily="2" charset="2"/>
                <a:buChar char="l"/>
                <a:defRPr/>
              </a:pPr>
              <a:r>
                <a:rPr lang="zh-CN" altLang="en-US" sz="1600" b="1" dirty="0">
                  <a:solidFill>
                    <a:schemeClr val="accent3"/>
                  </a:solidFill>
                  <a:latin typeface="微软雅黑 Light" panose="020B0502040204020203" pitchFamily="34" charset="-122"/>
                  <a:ea typeface="微软雅黑 Light" panose="020B0502040204020203" pitchFamily="34" charset="-122"/>
                </a:rPr>
                <a:t>答案就在数据里，因为偏远地区的邮费要大于沿海地区的邮费，偏远地区的客户在一次下单中，买一件是这个邮费，那么买三件可能邮费更优惠，所有这些客户选择一次订单购买多件商品，而不是一次只买一件商品，这样可以节省邮费。但是对沿海地区的消费者来说，邮费本身就不高，那么客户买一件或者买几件邮费成本不大，那么很多客户就一次只买一件，下次再购买其他的。</a:t>
              </a:r>
              <a:endParaRPr lang="zh-CN" altLang="en-US" sz="1600" b="1" dirty="0">
                <a:solidFill>
                  <a:schemeClr val="accent3"/>
                </a:solidFill>
                <a:latin typeface="微软雅黑 Light" panose="020B0502040204020203" pitchFamily="34" charset="-122"/>
                <a:ea typeface="微软雅黑 Light" panose="020B0502040204020203" pitchFamily="34" charset="-122"/>
              </a:endParaRPr>
            </a:p>
          </p:txBody>
        </p:sp>
        <p:pic>
          <p:nvPicPr>
            <p:cNvPr id="5" name="图片 4" descr="man_497px_1208352_easyicon.net"/>
            <p:cNvPicPr>
              <a:picLocks noChangeAspect="1"/>
            </p:cNvPicPr>
            <p:nvPr/>
          </p:nvPicPr>
          <p:blipFill>
            <a:blip r:embed="rId1"/>
            <a:stretch>
              <a:fillRect/>
            </a:stretch>
          </p:blipFill>
          <p:spPr>
            <a:xfrm>
              <a:off x="2288" y="4700"/>
              <a:ext cx="1631" cy="2823"/>
            </a:xfrm>
            <a:prstGeom prst="rect">
              <a:avLst/>
            </a:prstGeom>
          </p:spPr>
        </p:pic>
      </p:grpSp>
      <p:grpSp>
        <p:nvGrpSpPr>
          <p:cNvPr id="20" name="组合 19"/>
          <p:cNvGrpSpPr/>
          <p:nvPr/>
        </p:nvGrpSpPr>
        <p:grpSpPr>
          <a:xfrm>
            <a:off x="7303770" y="4914265"/>
            <a:ext cx="3356610" cy="1744980"/>
            <a:chOff x="11502" y="7739"/>
            <a:chExt cx="5286" cy="2748"/>
          </a:xfrm>
        </p:grpSpPr>
        <p:pic>
          <p:nvPicPr>
            <p:cNvPr id="7" name="图片 6" descr="man_501px_1208362_easyicon.net"/>
            <p:cNvPicPr>
              <a:picLocks noChangeAspect="1"/>
            </p:cNvPicPr>
            <p:nvPr/>
          </p:nvPicPr>
          <p:blipFill>
            <a:blip r:embed="rId2"/>
            <a:stretch>
              <a:fillRect/>
            </a:stretch>
          </p:blipFill>
          <p:spPr>
            <a:xfrm>
              <a:off x="15188" y="7739"/>
              <a:ext cx="1600" cy="2749"/>
            </a:xfrm>
            <a:prstGeom prst="rect">
              <a:avLst/>
            </a:prstGeom>
          </p:spPr>
        </p:pic>
        <p:sp>
          <p:nvSpPr>
            <p:cNvPr id="11" name="文本框 10"/>
            <p:cNvSpPr txBox="1"/>
            <p:nvPr/>
          </p:nvSpPr>
          <p:spPr>
            <a:xfrm>
              <a:off x="11502" y="9520"/>
              <a:ext cx="3494" cy="580"/>
            </a:xfrm>
            <a:prstGeom prst="rect">
              <a:avLst/>
            </a:prstGeom>
            <a:noFill/>
            <a:ln>
              <a:solidFill>
                <a:schemeClr val="accent1">
                  <a:lumMod val="60000"/>
                  <a:lumOff val="40000"/>
                </a:schemeClr>
              </a:solidFill>
            </a:ln>
          </p:spPr>
          <p:txBody>
            <a:bodyPr wrap="square">
              <a:spAutoFit/>
            </a:bodyPr>
            <a:p>
              <a:pPr marL="285750" indent="-285750" algn="just" eaLnBrk="1" fontAlgn="auto" hangingPunct="1">
                <a:spcBef>
                  <a:spcPts val="0"/>
                </a:spcBef>
                <a:spcAft>
                  <a:spcPts val="0"/>
                </a:spcAft>
                <a:buFont typeface="Wingdings" panose="05000000000000000000" pitchFamily="2" charset="2"/>
                <a:buChar char="l"/>
                <a:defRPr/>
              </a:pPr>
              <a:r>
                <a:rPr lang="zh-CN" altLang="en-US" b="1" dirty="0">
                  <a:solidFill>
                    <a:srgbClr val="3DBCC0"/>
                  </a:solidFill>
                  <a:latin typeface="微软雅黑 Light" panose="020B0502040204020203" pitchFamily="34" charset="-122"/>
                  <a:ea typeface="微软雅黑 Light" panose="020B0502040204020203" pitchFamily="34" charset="-122"/>
                </a:rPr>
                <a:t>哦，原来是这样。</a:t>
              </a:r>
              <a:endParaRPr lang="zh-CN" altLang="en-US" b="1" dirty="0">
                <a:solidFill>
                  <a:srgbClr val="3DBCC0"/>
                </a:solidFill>
                <a:latin typeface="微软雅黑 Light" panose="020B0502040204020203" pitchFamily="34" charset="-122"/>
                <a:ea typeface="微软雅黑 Light" panose="020B0502040204020203" pitchFamily="34"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checkerboard(across)">
                                      <p:cBhvr>
                                        <p:cTn id="11" dur="500"/>
                                        <p:tgtEl>
                                          <p:spTgt spid="16"/>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checkerboard(across)">
                                      <p:cBhvr>
                                        <p:cTn id="15" dur="500"/>
                                        <p:tgtEl>
                                          <p:spTgt spid="19"/>
                                        </p:tgtEl>
                                      </p:cBhvr>
                                    </p:animEffect>
                                  </p:childTnLst>
                                </p:cTn>
                              </p:par>
                            </p:childTnLst>
                          </p:cTn>
                        </p:par>
                        <p:par>
                          <p:cTn id="16" fill="hold">
                            <p:stCondLst>
                              <p:cond delay="1500"/>
                            </p:stCondLst>
                            <p:childTnLst>
                              <p:par>
                                <p:cTn id="17" presetID="5" presetClass="entr" presetSubtype="1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checkerboard(across)">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微软雅黑">
  <a:themeElements>
    <a:clrScheme name="平面图表4配色(合集配色)">
      <a:dk1>
        <a:sysClr val="windowText" lastClr="000000"/>
      </a:dk1>
      <a:lt1>
        <a:sysClr val="window" lastClr="FFFFFF"/>
      </a:lt1>
      <a:dk2>
        <a:srgbClr val="44546A"/>
      </a:dk2>
      <a:lt2>
        <a:srgbClr val="E7E6E6"/>
      </a:lt2>
      <a:accent1>
        <a:srgbClr val="3DBCC0"/>
      </a:accent1>
      <a:accent2>
        <a:srgbClr val="FFC535"/>
      </a:accent2>
      <a:accent3>
        <a:srgbClr val="EB7513"/>
      </a:accent3>
      <a:accent4>
        <a:srgbClr val="C8C2AC"/>
      </a:accent4>
      <a:accent5>
        <a:srgbClr val="76AFAF"/>
      </a:accent5>
      <a:accent6>
        <a:srgbClr val="F4EFDF"/>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dirty="0">
            <a:latin typeface="微软雅黑 Light" panose="020B0502040204020203" pitchFamily="34" charset="-122"/>
            <a:ea typeface="微软雅黑 Light" panose="020B0502040204020203"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0</TotalTime>
  <Words>3589</Words>
  <Application>WPS 演示</Application>
  <PresentationFormat>自定义</PresentationFormat>
  <Paragraphs>329</Paragraphs>
  <Slides>27</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27</vt:i4>
      </vt:variant>
    </vt:vector>
  </HeadingPairs>
  <TitlesOfParts>
    <vt:vector size="39" baseType="lpstr">
      <vt:lpstr>Arial</vt:lpstr>
      <vt:lpstr>宋体</vt:lpstr>
      <vt:lpstr>Wingdings</vt:lpstr>
      <vt:lpstr>Calibri</vt:lpstr>
      <vt:lpstr>微软雅黑 Light</vt:lpstr>
      <vt:lpstr>Century Gothic</vt:lpstr>
      <vt:lpstr>微软雅黑</vt:lpstr>
      <vt:lpstr>方正清刻本悦宋简体</vt:lpstr>
      <vt:lpstr>Microsoft YaHei UI Light</vt:lpstr>
      <vt:lpstr>Arial Unicode MS</vt:lpstr>
      <vt:lpstr>Wingdings</vt:lpstr>
      <vt:lpstr>微软雅黑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杨桉楠</dc:creator>
  <cp:lastModifiedBy>张凌婕</cp:lastModifiedBy>
  <cp:revision>66</cp:revision>
  <dcterms:created xsi:type="dcterms:W3CDTF">2015-02-01T03:08:00Z</dcterms:created>
  <dcterms:modified xsi:type="dcterms:W3CDTF">2018-01-09T18:14:48Z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