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71"/>
  </p:handoutMasterIdLst>
  <p:sldIdLst>
    <p:sldId id="342" r:id="rId3"/>
    <p:sldId id="410" r:id="rId5"/>
    <p:sldId id="258" r:id="rId6"/>
    <p:sldId id="554" r:id="rId7"/>
    <p:sldId id="477" r:id="rId8"/>
    <p:sldId id="580" r:id="rId9"/>
    <p:sldId id="581" r:id="rId10"/>
    <p:sldId id="583" r:id="rId11"/>
    <p:sldId id="582" r:id="rId12"/>
    <p:sldId id="584" r:id="rId13"/>
    <p:sldId id="586" r:id="rId14"/>
    <p:sldId id="585" r:id="rId15"/>
    <p:sldId id="587" r:id="rId16"/>
    <p:sldId id="588" r:id="rId17"/>
    <p:sldId id="589" r:id="rId18"/>
    <p:sldId id="590" r:id="rId19"/>
    <p:sldId id="591" r:id="rId20"/>
    <p:sldId id="592" r:id="rId21"/>
    <p:sldId id="593" r:id="rId22"/>
    <p:sldId id="595" r:id="rId23"/>
    <p:sldId id="594" r:id="rId24"/>
    <p:sldId id="562" r:id="rId25"/>
    <p:sldId id="596" r:id="rId26"/>
    <p:sldId id="597" r:id="rId27"/>
    <p:sldId id="598" r:id="rId28"/>
    <p:sldId id="599" r:id="rId29"/>
    <p:sldId id="600" r:id="rId30"/>
    <p:sldId id="601" r:id="rId31"/>
    <p:sldId id="602" r:id="rId32"/>
    <p:sldId id="603" r:id="rId33"/>
    <p:sldId id="604" r:id="rId34"/>
    <p:sldId id="605" r:id="rId35"/>
    <p:sldId id="606" r:id="rId36"/>
    <p:sldId id="607" r:id="rId37"/>
    <p:sldId id="578" r:id="rId38"/>
    <p:sldId id="608" r:id="rId39"/>
    <p:sldId id="609" r:id="rId40"/>
    <p:sldId id="610" r:id="rId41"/>
    <p:sldId id="611" r:id="rId42"/>
    <p:sldId id="613" r:id="rId43"/>
    <p:sldId id="614" r:id="rId44"/>
    <p:sldId id="615" r:id="rId45"/>
    <p:sldId id="616" r:id="rId46"/>
    <p:sldId id="617" r:id="rId47"/>
    <p:sldId id="618" r:id="rId48"/>
    <p:sldId id="619" r:id="rId49"/>
    <p:sldId id="620" r:id="rId50"/>
    <p:sldId id="621" r:id="rId51"/>
    <p:sldId id="622" r:id="rId52"/>
    <p:sldId id="623" r:id="rId53"/>
    <p:sldId id="624" r:id="rId54"/>
    <p:sldId id="625" r:id="rId55"/>
    <p:sldId id="626" r:id="rId56"/>
    <p:sldId id="627" r:id="rId57"/>
    <p:sldId id="628" r:id="rId58"/>
    <p:sldId id="629" r:id="rId59"/>
    <p:sldId id="630" r:id="rId60"/>
    <p:sldId id="631" r:id="rId61"/>
    <p:sldId id="632" r:id="rId62"/>
    <p:sldId id="633" r:id="rId63"/>
    <p:sldId id="634" r:id="rId64"/>
    <p:sldId id="579" r:id="rId65"/>
    <p:sldId id="635" r:id="rId66"/>
    <p:sldId id="636" r:id="rId67"/>
    <p:sldId id="637" r:id="rId68"/>
    <p:sldId id="638" r:id="rId69"/>
    <p:sldId id="577" r:id="rId70"/>
  </p:sldIdLst>
  <p:sldSz cx="12192000" cy="6858000"/>
  <p:notesSz cx="6858000" cy="9144000"/>
  <p:custDataLst>
    <p:tags r:id="rId7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8AF00"/>
    <a:srgbClr val="88745B"/>
    <a:srgbClr val="4F4D50"/>
    <a:srgbClr val="002434"/>
    <a:srgbClr val="C8B08A"/>
    <a:srgbClr val="F7DCAC"/>
    <a:srgbClr val="FCE1B0"/>
    <a:srgbClr val="FEFCF0"/>
    <a:srgbClr val="7673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6314" autoAdjust="0"/>
  </p:normalViewPr>
  <p:slideViewPr>
    <p:cSldViewPr snapToGrid="0">
      <p:cViewPr varScale="1">
        <p:scale>
          <a:sx n="70" d="100"/>
          <a:sy n="70" d="100"/>
        </p:scale>
        <p:origin x="768" y="60"/>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6" d="100"/>
          <a:sy n="56" d="100"/>
        </p:scale>
        <p:origin x="2028"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6" Type="http://schemas.openxmlformats.org/officeDocument/2006/relationships/tags" Target="tags/tag9.xml"/><Relationship Id="rId75" Type="http://schemas.openxmlformats.org/officeDocument/2006/relationships/commentAuthors" Target="commentAuthors.xml"/><Relationship Id="rId74" Type="http://schemas.openxmlformats.org/officeDocument/2006/relationships/tableStyles" Target="tableStyles.xml"/><Relationship Id="rId73" Type="http://schemas.openxmlformats.org/officeDocument/2006/relationships/viewProps" Target="viewProps.xml"/><Relationship Id="rId72" Type="http://schemas.openxmlformats.org/officeDocument/2006/relationships/presProps" Target="presProps.xml"/><Relationship Id="rId71" Type="http://schemas.openxmlformats.org/officeDocument/2006/relationships/handoutMaster" Target="handoutMasters/handoutMaster1.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FA756A-9CED-45B2-A3E2-1B38ACB53DA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3677230-6F38-445E-BCCA-CE113461A249}"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A86506-327F-4788-BAF0-4B794890C8A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31F724-51D9-486B-9BFF-C542D0E12BC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8_Title Only">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设计页面">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Mr.Z">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ig Landscape Bottom">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272049" y="925733"/>
            <a:ext cx="5147868" cy="5006854"/>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400" b="1" i="1"/>
            </a:lvl1pPr>
          </a:lstStyle>
          <a:p>
            <a:pPr marL="0" lvl="0" indent="0">
              <a:buNone/>
            </a:pPr>
            <a:endParaRPr lang="en-US"/>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1+#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14:prism/>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内容与标题">
    <p:spTree>
      <p:nvGrpSpPr>
        <p:cNvPr id="1" name=""/>
        <p:cNvGrpSpPr/>
        <p:nvPr/>
      </p:nvGrpSpPr>
      <p:grpSpPr>
        <a:xfrm>
          <a:off x="0" y="0"/>
          <a:ext cx="0" cy="0"/>
          <a:chOff x="0" y="0"/>
          <a:chExt cx="0" cy="0"/>
        </a:xfrm>
      </p:grpSpPr>
    </p:spTree>
  </p:cSld>
  <p:clrMapOvr>
    <a:masterClrMapping/>
  </p:clrMapOvr>
  <p:transition spd="slow">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2"/>
            <a:ext cx="2743200" cy="365125"/>
          </a:xfrm>
          <a:prstGeom prst="rect">
            <a:avLst/>
          </a:prstGeom>
        </p:spPr>
        <p:txBody>
          <a:bodyPr/>
          <a:lstStyle/>
          <a:p>
            <a:fld id="{FE158B01-1B94-410B-955F-6A222A70BFA3}"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2"/>
            <a:ext cx="4114800" cy="365125"/>
          </a:xfrm>
          <a:prstGeom prst="rect">
            <a:avLst/>
          </a:prstGeom>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2"/>
            <a:ext cx="2743200" cy="365125"/>
          </a:xfrm>
          <a:prstGeom prst="rect">
            <a:avLst/>
          </a:prstGeom>
        </p:spPr>
        <p:txBody>
          <a:bodyPr/>
          <a:lstStyle/>
          <a:p>
            <a:fld id="{8A3A7E1F-F86D-4EC0-8623-A67CB04E396F}"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FCF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方正黑体简体" panose="02010601030101010101" pitchFamily="2" charset="-122"/>
              <a:ea typeface="方正黑体简体" panose="02010601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6257050" y="1603156"/>
            <a:ext cx="2538589" cy="2119372"/>
          </a:xfrm>
          <a:custGeom>
            <a:avLst/>
            <a:gdLst>
              <a:gd name="connsiteX0" fmla="*/ 0 w 2538589"/>
              <a:gd name="connsiteY0" fmla="*/ 0 h 2119372"/>
              <a:gd name="connsiteX1" fmla="*/ 2538589 w 2538589"/>
              <a:gd name="connsiteY1" fmla="*/ 0 h 2119372"/>
              <a:gd name="connsiteX2" fmla="*/ 2538589 w 2538589"/>
              <a:gd name="connsiteY2" fmla="*/ 2119372 h 2119372"/>
              <a:gd name="connsiteX3" fmla="*/ 0 w 2538589"/>
              <a:gd name="connsiteY3" fmla="*/ 2119372 h 2119372"/>
            </a:gdLst>
            <a:ahLst/>
            <a:cxnLst>
              <a:cxn ang="0">
                <a:pos x="connsiteX0" y="connsiteY0"/>
              </a:cxn>
              <a:cxn ang="0">
                <a:pos x="connsiteX1" y="connsiteY1"/>
              </a:cxn>
              <a:cxn ang="0">
                <a:pos x="connsiteX2" y="connsiteY2"/>
              </a:cxn>
              <a:cxn ang="0">
                <a:pos x="connsiteX3" y="connsiteY3"/>
              </a:cxn>
            </a:cxnLst>
            <a:rect l="l" t="t" r="r" b="b"/>
            <a:pathLst>
              <a:path w="2538589" h="2119372">
                <a:moveTo>
                  <a:pt x="0" y="0"/>
                </a:moveTo>
                <a:lnTo>
                  <a:pt x="2538589" y="0"/>
                </a:lnTo>
                <a:lnTo>
                  <a:pt x="2538589" y="2119372"/>
                </a:lnTo>
                <a:lnTo>
                  <a:pt x="0" y="2119372"/>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6249640" y="3813408"/>
            <a:ext cx="5067649" cy="2133134"/>
          </a:xfrm>
          <a:custGeom>
            <a:avLst/>
            <a:gdLst>
              <a:gd name="connsiteX0" fmla="*/ 0 w 5067649"/>
              <a:gd name="connsiteY0" fmla="*/ 0 h 2133134"/>
              <a:gd name="connsiteX1" fmla="*/ 5067649 w 5067649"/>
              <a:gd name="connsiteY1" fmla="*/ 0 h 2133134"/>
              <a:gd name="connsiteX2" fmla="*/ 5067649 w 5067649"/>
              <a:gd name="connsiteY2" fmla="*/ 2133134 h 2133134"/>
              <a:gd name="connsiteX3" fmla="*/ 0 w 5067649"/>
              <a:gd name="connsiteY3" fmla="*/ 2133134 h 2133134"/>
            </a:gdLst>
            <a:ahLst/>
            <a:cxnLst>
              <a:cxn ang="0">
                <a:pos x="connsiteX0" y="connsiteY0"/>
              </a:cxn>
              <a:cxn ang="0">
                <a:pos x="connsiteX1" y="connsiteY1"/>
              </a:cxn>
              <a:cxn ang="0">
                <a:pos x="connsiteX2" y="connsiteY2"/>
              </a:cxn>
              <a:cxn ang="0">
                <a:pos x="connsiteX3" y="connsiteY3"/>
              </a:cxn>
            </a:cxnLst>
            <a:rect l="l" t="t" r="r" b="b"/>
            <a:pathLst>
              <a:path w="5067649" h="2133134">
                <a:moveTo>
                  <a:pt x="0" y="0"/>
                </a:moveTo>
                <a:lnTo>
                  <a:pt x="5067649" y="0"/>
                </a:lnTo>
                <a:lnTo>
                  <a:pt x="5067649" y="2133134"/>
                </a:lnTo>
                <a:lnTo>
                  <a:pt x="0" y="2133134"/>
                </a:lnTo>
                <a:close/>
              </a:path>
            </a:pathLst>
          </a:custGeom>
        </p:spPr>
        <p:txBody>
          <a:bodyPr wrap="square">
            <a:noAutofit/>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image" Target="../media/image2.png"/><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7"/>
          <a:stretch>
            <a:fillRect/>
          </a:stretch>
        </p:blipFill>
        <p:spPr>
          <a:xfrm>
            <a:off x="0" y="0"/>
            <a:ext cx="12192000" cy="685799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25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1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09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6.xml"/><Relationship Id="rId2" Type="http://schemas.openxmlformats.org/officeDocument/2006/relationships/image" Target="../media/image6.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1.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8.png"/><Relationship Id="rId12" Type="http://schemas.openxmlformats.org/officeDocument/2006/relationships/notesSlide" Target="../notesSlides/notesSlide3.xml"/><Relationship Id="rId11" Type="http://schemas.openxmlformats.org/officeDocument/2006/relationships/slideLayout" Target="../slideLayouts/slideLayout2.xml"/><Relationship Id="rId10" Type="http://schemas.openxmlformats.org/officeDocument/2006/relationships/tags" Target="../tags/tag8.xml"/><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5.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11.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924256" y="1922596"/>
            <a:ext cx="6817360" cy="2976880"/>
          </a:xfrm>
          <a:prstGeom prst="rect">
            <a:avLst/>
          </a:prstGeom>
          <a:noFill/>
        </p:spPr>
        <p:txBody>
          <a:bodyPr wrap="none" rtlCol="0">
            <a:spAutoFit/>
          </a:bodyPr>
          <a:lstStyle/>
          <a:p>
            <a:pPr algn="l" defTabSz="1219200" fontAlgn="auto">
              <a:lnSpc>
                <a:spcPct val="150000"/>
              </a:lnSpc>
            </a:pPr>
            <a:r>
              <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rPr>
              <a:t>特殊教育教学设计</a:t>
            </a:r>
            <a:endPar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endParaRPr>
          </a:p>
          <a:p>
            <a:pPr algn="l" defTabSz="1219200" fontAlgn="auto">
              <a:lnSpc>
                <a:spcPct val="150000"/>
              </a:lnSpc>
            </a:pPr>
            <a:r>
              <a:rPr lang="en-US" altLang="zh-CN" sz="4000" b="1" dirty="0">
                <a:solidFill>
                  <a:prstClr val="white"/>
                </a:solidFill>
                <a:latin typeface="楷体" panose="02010609060101010101" charset="-122"/>
                <a:ea typeface="楷体" panose="02010609060101010101" charset="-122"/>
                <a:cs typeface="楷体" panose="02010609060101010101" charset="-122"/>
                <a:sym typeface="+mn-lt"/>
              </a:rPr>
              <a:t>(</a:t>
            </a:r>
            <a:r>
              <a:rPr lang="zh-CN" altLang="en-US" sz="4000" b="1" dirty="0">
                <a:solidFill>
                  <a:prstClr val="white"/>
                </a:solidFill>
                <a:latin typeface="楷体" panose="02010609060101010101" charset="-122"/>
                <a:ea typeface="楷体" panose="02010609060101010101" charset="-122"/>
                <a:cs typeface="楷体" panose="02010609060101010101" charset="-122"/>
                <a:sym typeface="+mn-lt"/>
              </a:rPr>
              <a:t>第二版</a:t>
            </a:r>
            <a:r>
              <a:rPr lang="en-US" altLang="zh-CN" sz="4000" b="1" dirty="0">
                <a:solidFill>
                  <a:prstClr val="white"/>
                </a:solidFill>
                <a:latin typeface="楷体" panose="02010609060101010101" charset="-122"/>
                <a:ea typeface="楷体" panose="02010609060101010101" charset="-122"/>
                <a:cs typeface="楷体" panose="02010609060101010101" charset="-122"/>
                <a:sym typeface="+mn-lt"/>
              </a:rPr>
              <a:t>)</a:t>
            </a:r>
            <a:endParaRPr lang="en-US" altLang="zh-CN" sz="4000" b="1" dirty="0">
              <a:solidFill>
                <a:prstClr val="white"/>
              </a:solidFill>
              <a:latin typeface="楷体" panose="02010609060101010101" charset="-122"/>
              <a:ea typeface="楷体" panose="02010609060101010101" charset="-122"/>
              <a:cs typeface="楷体" panose="02010609060101010101" charset="-122"/>
              <a:sym typeface="+mn-lt"/>
            </a:endParaRPr>
          </a:p>
          <a:p>
            <a:pPr algn="l" defTabSz="1219200" fontAlgn="auto">
              <a:lnSpc>
                <a:spcPct val="150000"/>
              </a:lnSpc>
            </a:pPr>
            <a:r>
              <a:rPr lang="zh-CN" altLang="en-US" sz="2000" b="1" dirty="0">
                <a:solidFill>
                  <a:prstClr val="white"/>
                </a:solidFill>
                <a:latin typeface="楷体" panose="02010609060101010101" charset="-122"/>
                <a:ea typeface="楷体" panose="02010609060101010101" charset="-122"/>
                <a:cs typeface="楷体" panose="02010609060101010101" charset="-122"/>
                <a:sym typeface="+mn-lt"/>
              </a:rPr>
              <a:t>著者 于素红</a:t>
            </a:r>
            <a:endParaRPr lang="zh-CN" altLang="en-US" sz="2000" b="1" dirty="0">
              <a:solidFill>
                <a:prstClr val="white"/>
              </a:solidFill>
              <a:latin typeface="楷体" panose="02010609060101010101" charset="-122"/>
              <a:ea typeface="楷体" panose="02010609060101010101" charset="-122"/>
              <a:cs typeface="楷体" panose="02010609060101010101" charset="-122"/>
              <a:sym typeface="+mn-lt"/>
            </a:endParaRP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2"/>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16103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个别化教育计划的结构</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自1975年美国开始制定个别化教育计划以来，个别化教育计划也在不断地发展、变革。个别化教育计划的</a:t>
            </a:r>
            <a:r>
              <a:rPr lang="zh-CN" altLang="en-US" sz="2100" b="1" dirty="0">
                <a:solidFill>
                  <a:srgbClr val="FFC000"/>
                </a:solidFill>
                <a:latin typeface="Arial" panose="020B0604020202020204" pitchFamily="34" charset="0"/>
                <a:ea typeface="微软雅黑" panose="020B0503020204020204" pitchFamily="34" charset="-122"/>
              </a:rPr>
              <a:t>核心任务是描述特殊儿童的现有发展水平，规定在较长时间内特殊儿童需要达成的发展目标，达成这些目标所需要的服务以及如何评价目标的达成情况</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，因此，不同国家、不同时期</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的基本结构是一致的。不同国家特殊教育发展的理念与水平不尽相同，对</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的要求也有些差异，因此，各国</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的基本要素也有些不同。</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个别化教育计划的结构</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个别化教育计划的基本结构</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1975年美国《所有残疾儿童教育法》规定</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必须包括：儿童现有教育成绩水平；年度及短期目标；提供的特殊教育及参与普通教育的程度；服务起始日期与期限；评估标准、过程及年度评估安排。</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1990年《障碍者教育法》补充两项要求：将提供辅助技术列为相关服务之一；为16岁学生制定就业或升学的转衔计划。至此，</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b="1" dirty="0">
                <a:solidFill>
                  <a:srgbClr val="FFC000"/>
                </a:solidFill>
                <a:latin typeface="Arial" panose="020B0604020202020204" pitchFamily="34" charset="0"/>
                <a:ea typeface="微软雅黑" panose="020B0503020204020204" pitchFamily="34" charset="-122"/>
              </a:rPr>
              <a:t>基本结构形成</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，被多国采纳为框架，各国据此调整。</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个别化教育计划的结构</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个别化教育计划的基本结构</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概括而言，个别化教育计划的基本结构主要包括下列几个要素。</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 基本信息</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5. 服务安排</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 现有水平</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6. 评价</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3. 长期与短期目标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7. 转衔计划</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4. 教育支持与服务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8. 参与人员</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个别化教育计划的结构</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近些年来个别化教育计划结构的变化</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美国个别化教育计划的基本结构</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2002年《不让一个儿童落后法案》（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NCLB）</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强调</a:t>
            </a:r>
            <a:r>
              <a:rPr lang="zh-CN" altLang="en-US" sz="2100" b="1" dirty="0">
                <a:solidFill>
                  <a:srgbClr val="FFC000"/>
                </a:solidFill>
                <a:latin typeface="Arial" panose="020B0604020202020204" pitchFamily="34" charset="0"/>
                <a:ea typeface="微软雅黑" panose="020B0503020204020204" pitchFamily="34" charset="-122"/>
              </a:rPr>
              <a:t>加强教育绩效责任</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，要求包括特殊儿童在内的所有学生接受所在年级的学业标准评价。该措施对后续《障碍者教育改进法案》[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IDEA（2004）]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修订</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产生了重要影响。</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IDEA（2004）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核心精神与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NCLB</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一致，旨在通过推动特殊儿童学习普通课程、</a:t>
            </a:r>
            <a:r>
              <a:rPr lang="zh-CN" altLang="en-US" sz="2100" b="1" dirty="0">
                <a:solidFill>
                  <a:srgbClr val="FFC000"/>
                </a:solidFill>
                <a:latin typeface="Arial" panose="020B0604020202020204" pitchFamily="34" charset="0"/>
                <a:ea typeface="微软雅黑" panose="020B0503020204020204" pitchFamily="34" charset="-122"/>
              </a:rPr>
              <a:t>加强教育评价来提高其教育质量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。为此，法案规定在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中继续强化普通课程学习与评价，同时减轻</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文书工作，使其更灵活有效。若评估结果显示儿童需要特殊教育，则必须为其制定</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个别化教育计划的结构</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近些年来个别化教育计划结构的变化</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美国个别化教育计划的基本结构</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IDEA（2004）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规定</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需包含以下内容：</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陈述学生目前学业与功能成绩及其对参与普通课程的影响；</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制定可测量的年度学业与功能目标；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说明目标达成情况的检测与进步报告方式；</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提供特殊教育及相关服务以支持目标达成和参与普通课程及课外活动；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说明无法参与普通活动的程度；</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（6）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明确州及学区评价所需的调整或替代性评价的理由；</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（7）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安排服务的时间、频率与地点；</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（8）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自16岁起，基于转衔评价制定后中学目标及所需服务，并在成年年龄前一年告知其转衔权利。</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个别化教育计划的结构</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近些年来个别化教育计划结构的变化</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美国个别化教育计划的基本结构</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IDEA（2004）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结构进行了三方面调整。第一，</a:t>
            </a:r>
            <a:r>
              <a:rPr lang="zh-CN" altLang="en-US" sz="2100" b="1" dirty="0">
                <a:solidFill>
                  <a:srgbClr val="FFC000"/>
                </a:solidFill>
                <a:latin typeface="Arial" panose="020B0604020202020204" pitchFamily="34" charset="0"/>
                <a:ea typeface="微软雅黑" panose="020B0503020204020204" pitchFamily="34" charset="-122"/>
              </a:rPr>
              <a:t>重视特殊儿童学业水平和功能性目标的发展</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。将“教育成绩现有水平”改为“学业成绩及功能性表现的现有水平”，年度目标相应调整为“学业和功能性目标”，强调促进特殊儿童学习普通课程并满足其因障碍导致的其他教育需要。第二，</a:t>
            </a:r>
            <a:r>
              <a:rPr lang="zh-CN" altLang="en-US" sz="2100" b="1" dirty="0">
                <a:solidFill>
                  <a:srgbClr val="FFC000"/>
                </a:solidFill>
                <a:latin typeface="Arial" panose="020B0604020202020204" pitchFamily="34" charset="0"/>
                <a:ea typeface="微软雅黑" panose="020B0503020204020204" pitchFamily="34" charset="-122"/>
              </a:rPr>
              <a:t>加强特殊儿童学业水平的评价</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。明确一般性评价（允许调整呈现方式、回答方式等）和替代性评价，要求在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中说明评价所需调整或无法参与一般性评价的原因及替代方案。第三，</a:t>
            </a:r>
            <a:r>
              <a:rPr lang="zh-CN" altLang="en-US" sz="2100" b="1" dirty="0">
                <a:solidFill>
                  <a:srgbClr val="FFC000"/>
                </a:solidFill>
                <a:latin typeface="Arial" panose="020B0604020202020204" pitchFamily="34" charset="0"/>
                <a:ea typeface="微软雅黑" panose="020B0503020204020204" pitchFamily="34" charset="-122"/>
              </a:rPr>
              <a:t>减轻文书工作的负担</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。除严重障碍儿童外，多数儿童只需制定年度目标，不再要求短期目标；并试点三年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每年至少检讨一次。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个别化教育计划的结构</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近些年来个别化教育计划结构的变化</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我国台湾地区特殊儿童个别化教育计划的基本结构</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我国台湾地区2003年《特殊教育法施行细则》规定</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应包含十项内容：评量学生各项能力现况、家庭状况、障碍对普通班的影响、适合的评量方式、行为问题的行政支援、学年与学期目标、所需专业服务、参与普通班的时间与项目、目标评量标准、转衔服务。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2013年修订后，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内容简化为五项：学生能力与家庭状况、所需特殊教育与支持策略、学年与学期目标及评量、行为功能介入方案及行政支援、转衔辅导与服务。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修订后</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特别强调对有情绪与行为问题的学生制定行为功能介入方案，包括行为问题陈述、诊断、处理及所需行政支援。</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三、 个别化教育计划的结构</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近些年来个别化教育计划结构的变化</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本书建议的个别化教育计划的基本结构</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美国1975年颁布</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后，尽管初衷良好，但在实施中暴露出诸多问题：</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制定质量差，目标模糊且缺乏评估依据；教学实践中未能发挥指导作用，教师多将其视为法律义务而非教学计划；实施成效不彰，难以证明其对特殊儿童学业进步的促进作用。造成困境的原因之一是</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的制定与课程建设脱节。</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为解决这一问题，建议</a:t>
            </a:r>
            <a:r>
              <a:rPr lang="zh-CN" altLang="en-US" sz="2100" b="1" dirty="0">
                <a:solidFill>
                  <a:srgbClr val="FFC000"/>
                </a:solidFill>
                <a:latin typeface="Arial" panose="020B0604020202020204" pitchFamily="34" charset="0"/>
                <a:ea typeface="微软雅黑" panose="020B0503020204020204" pitchFamily="34" charset="-122"/>
              </a:rPr>
              <a:t>将课程安排作为</a:t>
            </a:r>
            <a:r>
              <a:rPr lang="en-US" altLang="zh-CN" sz="2100" b="1" dirty="0">
                <a:solidFill>
                  <a:srgbClr val="FFC000"/>
                </a:solidFill>
                <a:latin typeface="Arial" panose="020B0604020202020204" pitchFamily="34" charset="0"/>
                <a:ea typeface="微软雅黑" panose="020B0503020204020204" pitchFamily="34" charset="-122"/>
              </a:rPr>
              <a:t>IEP</a:t>
            </a:r>
            <a:r>
              <a:rPr lang="zh-CN" altLang="en-US" sz="2100" b="1" dirty="0">
                <a:solidFill>
                  <a:srgbClr val="FFC000"/>
                </a:solidFill>
                <a:latin typeface="Arial" panose="020B0604020202020204" pitchFamily="34" charset="0"/>
                <a:ea typeface="微软雅黑" panose="020B0503020204020204" pitchFamily="34" charset="-122"/>
              </a:rPr>
              <a:t>的要素之一</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，重构后的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结构应包含基本信息、现有发展水平、课程安排、长短目标、教育服务、评价方式及参与人员签名，其中课程安排涵盖学期与每周课程详情。</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09702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四、 个别化教育计划的发展趋势</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耗时，成效却往往难以保证。目前，认为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的制定与实施存在问题的研究数量，远多于肯定其积极作用的研究数量。尽管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受执行者等外在因素的影响，但其自身也的确存在很多问题。由于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所承担的功能对特殊教育是至关重要的，而且没有其他形式可以替代或完全替代，而</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自身所存在的问题，可以通过改革来加以改善或消除。因此，</a:t>
            </a:r>
            <a:r>
              <a:rPr lang="zh-CN" altLang="en-US" sz="2100" b="1" dirty="0">
                <a:solidFill>
                  <a:srgbClr val="FFC000"/>
                </a:solidFill>
                <a:latin typeface="Arial" panose="020B0604020202020204" pitchFamily="34" charset="0"/>
                <a:ea typeface="微软雅黑" panose="020B0503020204020204" pitchFamily="34" charset="-122"/>
              </a:rPr>
              <a:t>未来我们依然需要</a:t>
            </a:r>
            <a:r>
              <a:rPr lang="en-US" altLang="zh-CN" sz="2100" b="1" dirty="0">
                <a:solidFill>
                  <a:srgbClr val="FFC000"/>
                </a:solidFill>
                <a:latin typeface="Arial" panose="020B0604020202020204" pitchFamily="34" charset="0"/>
                <a:ea typeface="微软雅黑" panose="020B0503020204020204" pitchFamily="34" charset="-122"/>
              </a:rPr>
              <a:t>IEP，</a:t>
            </a:r>
            <a:r>
              <a:rPr lang="zh-CN" altLang="en-US" sz="2100" b="1" dirty="0">
                <a:solidFill>
                  <a:srgbClr val="FFC000"/>
                </a:solidFill>
                <a:latin typeface="Arial" panose="020B0604020202020204" pitchFamily="34" charset="0"/>
                <a:ea typeface="微软雅黑" panose="020B0503020204020204" pitchFamily="34" charset="-122"/>
              </a:rPr>
              <a:t>只是我们不会再像以往那样过于依赖</a:t>
            </a:r>
            <a:r>
              <a:rPr lang="en-US" altLang="zh-CN" sz="2100" b="1" dirty="0">
                <a:solidFill>
                  <a:srgbClr val="FFC000"/>
                </a:solidFill>
                <a:latin typeface="Arial" panose="020B0604020202020204" pitchFamily="34" charset="0"/>
                <a:ea typeface="微软雅黑" panose="020B0503020204020204" pitchFamily="34" charset="-122"/>
              </a:rPr>
              <a:t>IEP</a:t>
            </a:r>
            <a:r>
              <a:rPr lang="zh-CN" altLang="en-US" sz="2100" b="1" dirty="0">
                <a:solidFill>
                  <a:srgbClr val="FFC000"/>
                </a:solidFill>
                <a:latin typeface="Arial" panose="020B0604020202020204" pitchFamily="34" charset="0"/>
                <a:ea typeface="微软雅黑" panose="020B0503020204020204" pitchFamily="34" charset="-122"/>
              </a:rPr>
              <a:t>了。</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作为提高特殊教育质量的重要形式之一，将会在一定范围内发挥其独特的作用。</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四、 个别化教育计划的发展趋势</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调整与改革IEP的相关规定，使IEP更加科学、有效</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第一，</a:t>
            </a:r>
            <a:r>
              <a:rPr lang="zh-CN" altLang="en-US" sz="2100" b="1" dirty="0">
                <a:solidFill>
                  <a:srgbClr val="FFC000"/>
                </a:solidFill>
                <a:latin typeface="Arial" panose="020B0604020202020204" pitchFamily="34" charset="0"/>
                <a:ea typeface="微软雅黑" panose="020B0503020204020204" pitchFamily="34" charset="-122"/>
              </a:rPr>
              <a:t>避免目标随意性，促进整体发展。</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规范目标领域与范畴，台湾地区要求评估十项能力，以“全人教育”理念涵盖认知、技能、情意三大类目标；美国</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IDEA（2004）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强调学业目标与功能性目标并重。</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第二，</a:t>
            </a:r>
            <a:r>
              <a:rPr lang="zh-CN" altLang="en-US" sz="2100" b="1" dirty="0">
                <a:solidFill>
                  <a:srgbClr val="FFC000"/>
                </a:solidFill>
                <a:latin typeface="Arial" panose="020B0604020202020204" pitchFamily="34" charset="0"/>
                <a:ea typeface="微软雅黑" panose="020B0503020204020204" pitchFamily="34" charset="-122"/>
              </a:rPr>
              <a:t>改变</a:t>
            </a:r>
            <a:r>
              <a:rPr lang="en-US" altLang="zh-CN" sz="2100" b="1" dirty="0">
                <a:solidFill>
                  <a:srgbClr val="FFC000"/>
                </a:solidFill>
                <a:latin typeface="Arial" panose="020B0604020202020204" pitchFamily="34" charset="0"/>
                <a:ea typeface="微软雅黑" panose="020B0503020204020204" pitchFamily="34" charset="-122"/>
              </a:rPr>
              <a:t>IEP</a:t>
            </a:r>
            <a:r>
              <a:rPr lang="zh-CN" altLang="en-US" sz="2100" b="1" dirty="0">
                <a:solidFill>
                  <a:srgbClr val="FFC000"/>
                </a:solidFill>
                <a:latin typeface="Arial" panose="020B0604020202020204" pitchFamily="34" charset="0"/>
                <a:ea typeface="微软雅黑" panose="020B0503020204020204" pitchFamily="34" charset="-122"/>
              </a:rPr>
              <a:t>的设计取向，从单纯的目标模式转向目标模式与过程模式相结合。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英国简化</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为纲要式；台湾取消强制制定短期目标；美国除严重障碍外只需年度目标。</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第三，</a:t>
            </a:r>
            <a:r>
              <a:rPr lang="zh-CN" altLang="en-US" sz="2100" b="1" dirty="0">
                <a:solidFill>
                  <a:srgbClr val="FFC000"/>
                </a:solidFill>
                <a:latin typeface="Arial" panose="020B0604020202020204" pitchFamily="34" charset="0"/>
                <a:ea typeface="微软雅黑" panose="020B0503020204020204" pitchFamily="34" charset="-122"/>
              </a:rPr>
              <a:t>减少</a:t>
            </a:r>
            <a:r>
              <a:rPr lang="en-US" altLang="zh-CN" sz="2100" b="1" dirty="0">
                <a:solidFill>
                  <a:srgbClr val="FFC000"/>
                </a:solidFill>
                <a:latin typeface="Arial" panose="020B0604020202020204" pitchFamily="34" charset="0"/>
                <a:ea typeface="微软雅黑" panose="020B0503020204020204" pitchFamily="34" charset="-122"/>
              </a:rPr>
              <a:t>IEP</a:t>
            </a:r>
            <a:r>
              <a:rPr lang="zh-CN" altLang="en-US" sz="2100" b="1" dirty="0">
                <a:solidFill>
                  <a:srgbClr val="FFC000"/>
                </a:solidFill>
                <a:latin typeface="Arial" panose="020B0604020202020204" pitchFamily="34" charset="0"/>
                <a:ea typeface="微软雅黑" panose="020B0503020204020204" pitchFamily="34" charset="-122"/>
              </a:rPr>
              <a:t>制定与修订过程的刻板和复杂，增加</a:t>
            </a:r>
            <a:r>
              <a:rPr lang="en-US" altLang="zh-CN" sz="2100" b="1" dirty="0">
                <a:solidFill>
                  <a:srgbClr val="FFC000"/>
                </a:solidFill>
                <a:latin typeface="Arial" panose="020B0604020202020204" pitchFamily="34" charset="0"/>
                <a:ea typeface="微软雅黑" panose="020B0503020204020204" pitchFamily="34" charset="-122"/>
              </a:rPr>
              <a:t>IEP</a:t>
            </a:r>
            <a:r>
              <a:rPr lang="zh-CN" altLang="en-US" sz="2100" b="1" dirty="0">
                <a:solidFill>
                  <a:srgbClr val="FFC000"/>
                </a:solidFill>
                <a:latin typeface="Arial" panose="020B0604020202020204" pitchFamily="34" charset="0"/>
                <a:ea typeface="微软雅黑" panose="020B0503020204020204" pitchFamily="34" charset="-122"/>
              </a:rPr>
              <a:t>的灵活性，使</a:t>
            </a:r>
            <a:r>
              <a:rPr lang="en-US" altLang="zh-CN" sz="2100" b="1" dirty="0">
                <a:solidFill>
                  <a:srgbClr val="FFC000"/>
                </a:solidFill>
                <a:latin typeface="Arial" panose="020B0604020202020204" pitchFamily="34" charset="0"/>
                <a:ea typeface="微软雅黑" panose="020B0503020204020204" pitchFamily="34" charset="-122"/>
              </a:rPr>
              <a:t>IEP</a:t>
            </a:r>
            <a:r>
              <a:rPr lang="zh-CN" altLang="en-US" sz="2100" b="1" dirty="0">
                <a:solidFill>
                  <a:srgbClr val="FFC000"/>
                </a:solidFill>
                <a:latin typeface="Arial" panose="020B0604020202020204" pitchFamily="34" charset="0"/>
                <a:ea typeface="微软雅黑" panose="020B0503020204020204" pitchFamily="34" charset="-122"/>
              </a:rPr>
              <a:t>目标更能适应教学实践的变化。</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美国允许会后经家长与学校同意微调</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鼓励过程性评价；可采用电话、视频会议；允许无关成员不出席或提交书面报告。</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2" name="图片占位符 4"/>
          <p:cNvPicPr>
            <a:picLocks noGrp="1" noChangeAspect="1"/>
          </p:cNvPicPr>
          <p:nvPr/>
        </p:nvPicPr>
        <p:blipFill>
          <a:blip r:embed="rId1" cstate="print">
            <a:lum bright="24000"/>
            <a:extLst>
              <a:ext uri="{28A0092B-C50C-407E-A947-70E740481C1C}">
                <a14:useLocalDpi xmlns:a14="http://schemas.microsoft.com/office/drawing/2010/main" val="0"/>
              </a:ext>
            </a:extLst>
          </a:blip>
          <a:srcRect l="15719" r="15719"/>
          <a:stretch>
            <a:fillRect/>
          </a:stretch>
        </p:blipFill>
        <p:spPr>
          <a:xfrm>
            <a:off x="0" y="0"/>
            <a:ext cx="705993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pic>
        <p:nvPicPr>
          <p:cNvPr id="13" name="图片占位符 4"/>
          <p:cNvPicPr>
            <a:picLocks noGrp="1" noChangeAspect="1"/>
          </p:cNvPicPr>
          <p:nvPr/>
        </p:nvPicPr>
        <p:blipFill>
          <a:blip r:embed="rId1" cstate="print">
            <a:lum bright="24000"/>
            <a:extLst>
              <a:ext uri="{28A0092B-C50C-407E-A947-70E740481C1C}">
                <a14:useLocalDpi xmlns:a14="http://schemas.microsoft.com/office/drawing/2010/main" val="0"/>
              </a:ext>
            </a:extLst>
          </a:blip>
          <a:srcRect l="34269" r="15719"/>
          <a:stretch>
            <a:fillRect/>
          </a:stretch>
        </p:blipFill>
        <p:spPr>
          <a:xfrm flipH="1">
            <a:off x="7059930" y="-3175"/>
            <a:ext cx="514985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sp>
        <p:nvSpPr>
          <p:cNvPr id="14" name="矩形 13"/>
          <p:cNvSpPr/>
          <p:nvPr/>
        </p:nvSpPr>
        <p:spPr>
          <a:xfrm>
            <a:off x="635" y="-3810"/>
            <a:ext cx="12208510" cy="6880860"/>
          </a:xfrm>
          <a:prstGeom prst="rect">
            <a:avLst/>
          </a:prstGeom>
          <a:solidFill>
            <a:srgbClr val="88745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8915" y="802640"/>
            <a:ext cx="9251950" cy="527304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0" name="矩形 9"/>
          <p:cNvSpPr/>
          <p:nvPr/>
        </p:nvSpPr>
        <p:spPr>
          <a:xfrm>
            <a:off x="1746568" y="1057275"/>
            <a:ext cx="8716645" cy="4763770"/>
          </a:xfrm>
          <a:prstGeom prst="rect">
            <a:avLst/>
          </a:prstGeom>
          <a:noFill/>
          <a:ln>
            <a:solidFill>
              <a:srgbClr val="8874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pic>
        <p:nvPicPr>
          <p:cNvPr id="18" name="图片占位符 4"/>
          <p:cNvPicPr>
            <a:picLocks noGrp="1" noChangeAspect="1"/>
          </p:cNvPicPr>
          <p:nvPr/>
        </p:nvPicPr>
        <p:blipFill>
          <a:blip r:embed="rId2" cstate="print">
            <a:extLst>
              <a:ext uri="{28A0092B-C50C-407E-A947-70E740481C1C}">
                <a14:useLocalDpi xmlns:a14="http://schemas.microsoft.com/office/drawing/2010/main" val="0"/>
              </a:ext>
            </a:extLst>
          </a:blip>
          <a:srcRect l="16873" t="42" r="16507"/>
          <a:stretch>
            <a:fillRect/>
          </a:stretch>
        </p:blipFill>
        <p:spPr>
          <a:xfrm>
            <a:off x="5384483" y="1546860"/>
            <a:ext cx="1440815" cy="1440815"/>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2366" h="2366">
                <a:moveTo>
                  <a:pt x="1183" y="0"/>
                </a:moveTo>
                <a:cubicBezTo>
                  <a:pt x="1836" y="0"/>
                  <a:pt x="2366" y="530"/>
                  <a:pt x="2366" y="1183"/>
                </a:cubicBezTo>
                <a:cubicBezTo>
                  <a:pt x="2366" y="1836"/>
                  <a:pt x="1836" y="2366"/>
                  <a:pt x="1183" y="2366"/>
                </a:cubicBezTo>
                <a:cubicBezTo>
                  <a:pt x="530" y="2366"/>
                  <a:pt x="0" y="1836"/>
                  <a:pt x="0" y="1183"/>
                </a:cubicBezTo>
                <a:cubicBezTo>
                  <a:pt x="0" y="530"/>
                  <a:pt x="530" y="0"/>
                  <a:pt x="1183" y="0"/>
                </a:cubicBezTo>
                <a:close/>
              </a:path>
            </a:pathLst>
          </a:custGeom>
          <a:pattFill prst="ltUpDiag">
            <a:fgClr>
              <a:schemeClr val="bg1">
                <a:lumMod val="75000"/>
              </a:schemeClr>
            </a:fgClr>
            <a:bgClr>
              <a:schemeClr val="bg1">
                <a:lumMod val="95000"/>
              </a:schemeClr>
            </a:bgClr>
          </a:pattFill>
          <a:effectLst>
            <a:outerShdw blurRad="50800" dist="38100" dir="2700000" algn="tl" rotWithShape="0">
              <a:prstClr val="black">
                <a:alpha val="40000"/>
              </a:prstClr>
            </a:outerShdw>
          </a:effectLst>
        </p:spPr>
      </p:pic>
      <p:sp>
        <p:nvSpPr>
          <p:cNvPr id="7" name="文本框 6"/>
          <p:cNvSpPr txBox="1"/>
          <p:nvPr/>
        </p:nvSpPr>
        <p:spPr>
          <a:xfrm>
            <a:off x="1746250" y="3115310"/>
            <a:ext cx="8717280" cy="2168525"/>
          </a:xfrm>
          <a:prstGeom prst="rect">
            <a:avLst/>
          </a:prstGeom>
          <a:noFill/>
        </p:spPr>
        <p:txBody>
          <a:bodyPr wrap="square" rtlCol="0">
            <a:spAutoFit/>
          </a:bodyPr>
          <a:lstStyle/>
          <a:p>
            <a:pPr algn="ctr" fontAlgn="auto">
              <a:lnSpc>
                <a:spcPct val="150000"/>
              </a:lnSpc>
            </a:pPr>
            <a:r>
              <a:rPr lang="zh-CN" altLang="en-US" sz="4500" b="1" dirty="0">
                <a:solidFill>
                  <a:srgbClr val="88745B"/>
                </a:solidFill>
                <a:latin typeface="微软雅黑" panose="020B0503020204020204" pitchFamily="34" charset="-122"/>
                <a:ea typeface="微软雅黑" panose="020B0503020204020204" pitchFamily="34" charset="-122"/>
              </a:rPr>
              <a:t>第三章</a:t>
            </a:r>
            <a:endParaRPr lang="zh-CN" altLang="en-US" sz="4500" b="1" dirty="0">
              <a:solidFill>
                <a:srgbClr val="88745B"/>
              </a:solidFill>
              <a:latin typeface="微软雅黑" panose="020B0503020204020204" pitchFamily="34" charset="-122"/>
              <a:ea typeface="微软雅黑" panose="020B0503020204020204" pitchFamily="34" charset="-122"/>
            </a:endParaRPr>
          </a:p>
          <a:p>
            <a:pPr algn="ctr" fontAlgn="auto">
              <a:lnSpc>
                <a:spcPct val="150000"/>
              </a:lnSpc>
            </a:pPr>
            <a:r>
              <a:rPr lang="zh-CN" altLang="en-US" sz="4500" b="1" dirty="0">
                <a:latin typeface="微软雅黑" panose="020B0503020204020204" pitchFamily="34" charset="-122"/>
                <a:ea typeface="微软雅黑" panose="020B0503020204020204" pitchFamily="34" charset="-122"/>
              </a:rPr>
              <a:t>个别化教育计划</a:t>
            </a:r>
            <a:endParaRPr lang="zh-CN" altLang="en-US" sz="45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73824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四、 个别化教育计划的发展趋势</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减轻制定</a:t>
            </a:r>
            <a:r>
              <a:rPr lang="en-US" altLang="zh-CN" sz="2500" b="1" dirty="0">
                <a:solidFill>
                  <a:srgbClr val="88745B"/>
                </a:solidFill>
                <a:latin typeface="Arial" panose="020B0604020202020204" pitchFamily="34" charset="0"/>
                <a:ea typeface="微软雅黑" panose="020B0503020204020204" pitchFamily="34" charset="-122"/>
              </a:rPr>
              <a:t>IEP</a:t>
            </a:r>
            <a:r>
              <a:rPr lang="zh-CN" altLang="en-US" sz="2500" b="1" dirty="0">
                <a:solidFill>
                  <a:srgbClr val="88745B"/>
                </a:solidFill>
                <a:latin typeface="Arial" panose="020B0604020202020204" pitchFamily="34" charset="0"/>
                <a:ea typeface="微软雅黑" panose="020B0503020204020204" pitchFamily="34" charset="-122"/>
              </a:rPr>
              <a:t>的负担，提高实际效率</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为减轻</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制定负担，主要采取三种措施：一是</a:t>
            </a:r>
            <a:r>
              <a:rPr lang="zh-CN" altLang="en-US" sz="2100" b="1" dirty="0">
                <a:solidFill>
                  <a:srgbClr val="FFC000"/>
                </a:solidFill>
                <a:latin typeface="Arial" panose="020B0604020202020204" pitchFamily="34" charset="0"/>
                <a:ea typeface="微软雅黑" panose="020B0503020204020204" pitchFamily="34" charset="-122"/>
              </a:rPr>
              <a:t>制作电子版</a:t>
            </a:r>
            <a:r>
              <a:rPr lang="en-US" altLang="zh-CN" sz="2100" b="1" dirty="0">
                <a:solidFill>
                  <a:srgbClr val="FFC000"/>
                </a:solidFill>
                <a:latin typeface="Arial" panose="020B0604020202020204" pitchFamily="34" charset="0"/>
                <a:ea typeface="微软雅黑" panose="020B0503020204020204" pitchFamily="34" charset="-122"/>
              </a:rPr>
              <a:t>IEP</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运用计算机软件减轻文案负担；二是</a:t>
            </a:r>
            <a:r>
              <a:rPr lang="zh-CN" altLang="en-US" sz="2100" b="1" dirty="0">
                <a:solidFill>
                  <a:srgbClr val="FFC000"/>
                </a:solidFill>
                <a:latin typeface="Arial" panose="020B0604020202020204" pitchFamily="34" charset="0"/>
                <a:ea typeface="微软雅黑" panose="020B0503020204020204" pitchFamily="34" charset="-122"/>
              </a:rPr>
              <a:t>减少</a:t>
            </a:r>
            <a:r>
              <a:rPr lang="en-US" altLang="zh-CN" sz="2100" b="1" dirty="0">
                <a:solidFill>
                  <a:srgbClr val="FFC000"/>
                </a:solidFill>
                <a:latin typeface="Arial" panose="020B0604020202020204" pitchFamily="34" charset="0"/>
                <a:ea typeface="微软雅黑" panose="020B0503020204020204" pitchFamily="34" charset="-122"/>
              </a:rPr>
              <a:t>IEP</a:t>
            </a:r>
            <a:r>
              <a:rPr lang="zh-CN" altLang="en-US" sz="2100" b="1" dirty="0">
                <a:solidFill>
                  <a:srgbClr val="FFC000"/>
                </a:solidFill>
                <a:latin typeface="Arial" panose="020B0604020202020204" pitchFamily="34" charset="0"/>
                <a:ea typeface="微软雅黑" panose="020B0503020204020204" pitchFamily="34" charset="-122"/>
              </a:rPr>
              <a:t>数量与规模</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，如英国推行小组教育计划（</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GEP），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加拿大安大略省只记录普通课程未涵盖的特殊目标；三是</a:t>
            </a:r>
            <a:r>
              <a:rPr lang="zh-CN" altLang="en-US" sz="2100" b="1" dirty="0">
                <a:solidFill>
                  <a:srgbClr val="FFC000"/>
                </a:solidFill>
                <a:latin typeface="Arial" panose="020B0604020202020204" pitchFamily="34" charset="0"/>
                <a:ea typeface="微软雅黑" panose="020B0503020204020204" pitchFamily="34" charset="-122"/>
              </a:rPr>
              <a:t>延长</a:t>
            </a:r>
            <a:r>
              <a:rPr lang="en-US" altLang="zh-CN" sz="2100" b="1" dirty="0">
                <a:solidFill>
                  <a:srgbClr val="FFC000"/>
                </a:solidFill>
                <a:latin typeface="Arial" panose="020B0604020202020204" pitchFamily="34" charset="0"/>
                <a:ea typeface="微软雅黑" panose="020B0503020204020204" pitchFamily="34" charset="-122"/>
              </a:rPr>
              <a:t>IEP</a:t>
            </a:r>
            <a:r>
              <a:rPr lang="zh-CN" altLang="en-US" sz="2100" b="1" dirty="0">
                <a:solidFill>
                  <a:srgbClr val="FFC000"/>
                </a:solidFill>
                <a:latin typeface="Arial" panose="020B0604020202020204" pitchFamily="34" charset="0"/>
                <a:ea typeface="微软雅黑" panose="020B0503020204020204" pitchFamily="34" charset="-122"/>
              </a:rPr>
              <a:t>有效时间</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，如美国试点三年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前两种措施效果较好，且与教学实践更贴合；第三种措施因可能牺牲教育质量与家长参与机会而备受质疑，难以长久。</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73824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四、 个别化教育计划的发展趋势</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转变管理者的评价取向，提高教师、家长等制定与实施</a:t>
            </a:r>
            <a:r>
              <a:rPr lang="en-US" altLang="zh-CN" sz="2500" b="1" dirty="0">
                <a:solidFill>
                  <a:srgbClr val="88745B"/>
                </a:solidFill>
                <a:latin typeface="Arial" panose="020B0604020202020204" pitchFamily="34" charset="0"/>
                <a:ea typeface="微软雅黑" panose="020B0503020204020204" pitchFamily="34" charset="-122"/>
              </a:rPr>
              <a:t>IEP</a:t>
            </a:r>
            <a:r>
              <a:rPr lang="zh-CN" altLang="en-US" sz="2500" b="1" dirty="0">
                <a:solidFill>
                  <a:srgbClr val="88745B"/>
                </a:solidFill>
                <a:latin typeface="Arial" panose="020B0604020202020204" pitchFamily="34" charset="0"/>
                <a:ea typeface="微软雅黑" panose="020B0503020204020204" pitchFamily="34" charset="-122"/>
              </a:rPr>
              <a:t>的水平</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随着对特殊儿童教育成效的关注，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评价取向</a:t>
            </a:r>
            <a:r>
              <a:rPr lang="zh-CN" altLang="en-US" sz="2100" b="1" dirty="0">
                <a:solidFill>
                  <a:srgbClr val="FFC000"/>
                </a:solidFill>
                <a:latin typeface="Arial" panose="020B0604020202020204" pitchFamily="34" charset="0"/>
                <a:ea typeface="微软雅黑" panose="020B0503020204020204" pitchFamily="34" charset="-122"/>
              </a:rPr>
              <a:t>从注重形式与文本转向注重实际教育成效，从年度总结转向动态、过程性评估</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，以监控学生进步。同时，提高</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小组成员（如教师、家长）的能力至关重要。</a:t>
            </a:r>
            <a:r>
              <a:rPr lang="zh-CN" altLang="en-US" sz="2100" b="1" dirty="0">
                <a:solidFill>
                  <a:srgbClr val="FFC000"/>
                </a:solidFill>
                <a:latin typeface="Arial" panose="020B0604020202020204" pitchFamily="34" charset="0"/>
                <a:ea typeface="微软雅黑" panose="020B0503020204020204" pitchFamily="34" charset="-122"/>
              </a:rPr>
              <a:t>对教师进行目标制定与课程本位评价培训，对家长进行特殊教育知识培训，可显著提升</a:t>
            </a:r>
            <a:r>
              <a:rPr lang="en-US" altLang="zh-CN" sz="2100" b="1" dirty="0">
                <a:solidFill>
                  <a:srgbClr val="FFC000"/>
                </a:solidFill>
                <a:latin typeface="Arial" panose="020B0604020202020204" pitchFamily="34" charset="0"/>
                <a:ea typeface="微软雅黑" panose="020B0503020204020204" pitchFamily="34" charset="-122"/>
              </a:rPr>
              <a:t>IEP</a:t>
            </a:r>
            <a:r>
              <a:rPr lang="zh-CN" altLang="en-US" sz="2100" b="1" dirty="0">
                <a:solidFill>
                  <a:srgbClr val="FFC000"/>
                </a:solidFill>
                <a:latin typeface="Arial" panose="020B0604020202020204" pitchFamily="34" charset="0"/>
                <a:ea typeface="微软雅黑" panose="020B0503020204020204" pitchFamily="34" charset="-122"/>
              </a:rPr>
              <a:t>质量与成效。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成员具备相应知识与合作态度，是</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成功的关键。</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EFCF0"/>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10601030101010101" pitchFamily="2" charset="-122"/>
                <a:ea typeface="方正黑体简体" panose="02010601030101010101" pitchFamily="2" charset="-122"/>
                <a:cs typeface="+mn-ea"/>
                <a:sym typeface="+mn-lt"/>
              </a:rPr>
              <a:t>PART 02</a:t>
            </a:r>
            <a:endParaRPr lang="zh-CN" altLang="en-US" sz="8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11" name="TextBox 7"/>
          <p:cNvSpPr txBox="1"/>
          <p:nvPr/>
        </p:nvSpPr>
        <p:spPr>
          <a:xfrm>
            <a:off x="927913" y="2432315"/>
            <a:ext cx="5669280" cy="2306955"/>
          </a:xfrm>
          <a:prstGeom prst="rect">
            <a:avLst/>
          </a:prstGeom>
          <a:noFill/>
        </p:spPr>
        <p:txBody>
          <a:bodyPr wrap="none" rtlCol="0">
            <a:spAutoFit/>
          </a:bodyPr>
          <a:lstStyle/>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第二节</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个别化教育计划的</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制定人员与发展程序</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TextBox 6"/>
          <p:cNvSpPr txBox="1"/>
          <p:nvPr/>
        </p:nvSpPr>
        <p:spPr>
          <a:xfrm>
            <a:off x="9701984" y="2168473"/>
            <a:ext cx="207264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rPr>
              <a:t>02</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个别化教育计划的制定人员与发展程序</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个别化教育计划的制定人员与责任</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建立合作的</a:t>
            </a:r>
            <a:r>
              <a:rPr lang="en-US" altLang="zh-CN" sz="2500" b="1" dirty="0">
                <a:solidFill>
                  <a:srgbClr val="88745B"/>
                </a:solidFill>
                <a:latin typeface="Arial" panose="020B0604020202020204" pitchFamily="34" charset="0"/>
                <a:ea typeface="微软雅黑" panose="020B0503020204020204" pitchFamily="34" charset="-122"/>
              </a:rPr>
              <a:t>IEP</a:t>
            </a:r>
            <a:r>
              <a:rPr lang="zh-CN" altLang="en-US" sz="2500" b="1" dirty="0">
                <a:solidFill>
                  <a:srgbClr val="88745B"/>
                </a:solidFill>
                <a:latin typeface="Arial" panose="020B0604020202020204" pitchFamily="34" charset="0"/>
                <a:ea typeface="微软雅黑" panose="020B0503020204020204" pitchFamily="34" charset="-122"/>
              </a:rPr>
              <a:t>团队</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的制定与实施需要</a:t>
            </a:r>
            <a:r>
              <a:rPr lang="zh-CN" altLang="en-US" sz="2100" b="1" dirty="0">
                <a:solidFill>
                  <a:srgbClr val="FFC000"/>
                </a:solidFill>
                <a:latin typeface="Arial" panose="020B0604020202020204" pitchFamily="34" charset="0"/>
                <a:ea typeface="微软雅黑" panose="020B0503020204020204" pitchFamily="34" charset="-122"/>
              </a:rPr>
              <a:t>最了解学生的人和那些即将直接与学生接触、进行教育教学的人合作</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。美国</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IDEA（2004）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规定</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团队必须包括：障碍儿童家长、普通教育教师（若儿童在普通班学习）、特殊教育教师、教育机构代表（熟悉普通课程与可用资源）、能解释评价结果者、其他相关专家，以及适当时儿童本人。</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结合我国实际，建议</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团队由校长或教学负责人、任课教师、家长、学生本人（适当时）、相关专业人员组成。若特殊儿童在普通学校接受融合教育，还应包括资源教师或特教教师。</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个别化教育计划的制定人员与发展程序</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17995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个别化教育计划的制定人员与责任</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建立合作的</a:t>
            </a:r>
            <a:r>
              <a:rPr lang="en-US" altLang="zh-CN" sz="2500" b="1" dirty="0">
                <a:solidFill>
                  <a:srgbClr val="88745B"/>
                </a:solidFill>
                <a:latin typeface="Arial" panose="020B0604020202020204" pitchFamily="34" charset="0"/>
                <a:ea typeface="微软雅黑" panose="020B0503020204020204" pitchFamily="34" charset="-122"/>
              </a:rPr>
              <a:t>IEP</a:t>
            </a:r>
            <a:r>
              <a:rPr lang="zh-CN" altLang="en-US" sz="2500" b="1" dirty="0">
                <a:solidFill>
                  <a:srgbClr val="88745B"/>
                </a:solidFill>
                <a:latin typeface="Arial" panose="020B0604020202020204" pitchFamily="34" charset="0"/>
                <a:ea typeface="微软雅黑" panose="020B0503020204020204" pitchFamily="34" charset="-122"/>
              </a:rPr>
              <a:t>团队</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2524125" y="2518410"/>
            <a:ext cx="7143750" cy="4286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个别化教育计划的制定人员与发展程序</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17995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个别化教育计划的制定人员与责任</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建立合作的</a:t>
            </a:r>
            <a:r>
              <a:rPr lang="en-US" altLang="zh-CN" sz="2500" b="1" dirty="0">
                <a:solidFill>
                  <a:srgbClr val="88745B"/>
                </a:solidFill>
                <a:latin typeface="Arial" panose="020B0604020202020204" pitchFamily="34" charset="0"/>
                <a:ea typeface="微软雅黑" panose="020B0503020204020204" pitchFamily="34" charset="-122"/>
              </a:rPr>
              <a:t>IEP</a:t>
            </a:r>
            <a:r>
              <a:rPr lang="zh-CN" altLang="en-US" sz="2500" b="1" dirty="0">
                <a:solidFill>
                  <a:srgbClr val="88745B"/>
                </a:solidFill>
                <a:latin typeface="Arial" panose="020B0604020202020204" pitchFamily="34" charset="0"/>
                <a:ea typeface="微软雅黑" panose="020B0503020204020204" pitchFamily="34" charset="-122"/>
              </a:rPr>
              <a:t>团队</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pic>
        <p:nvPicPr>
          <p:cNvPr id="6" name="图片 5"/>
          <p:cNvPicPr>
            <a:picLocks noChangeAspect="1"/>
          </p:cNvPicPr>
          <p:nvPr/>
        </p:nvPicPr>
        <p:blipFill>
          <a:blip r:embed="rId2"/>
          <a:stretch>
            <a:fillRect/>
          </a:stretch>
        </p:blipFill>
        <p:spPr>
          <a:xfrm>
            <a:off x="2180590" y="2766695"/>
            <a:ext cx="7296150" cy="3533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个别化教育计划的制定人员与发展程序</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25374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个别化教育计划的制定人员与责任</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明确团队成员的任务和责任</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IEP制定和实施的过程中，所有团队成员都有重要的任务和责任。明确每个成员的任务和责任，有利于IEP的制定和实施。虽然根据学生个体的情况，团队成员的任务可以有所变化，但主要的任务和责任是相对固定的。</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个别化教育计划的制定人员与发展程序</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个别化教育计划的制定人员与责任</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明确团队成员的任务和责任</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加拿大安大略省</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团队成员的任务和责任</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 团队中教育工作者和其他专业人员的任务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团队中，</a:t>
            </a:r>
            <a:r>
              <a:rPr lang="zh-CN" altLang="en-US" sz="2100" b="1" dirty="0">
                <a:solidFill>
                  <a:srgbClr val="FFC000"/>
                </a:solidFill>
                <a:latin typeface="Arial" panose="020B0604020202020204" pitchFamily="34" charset="0"/>
                <a:ea typeface="微软雅黑" panose="020B0503020204020204" pitchFamily="34" charset="-122"/>
              </a:rPr>
              <a:t>校长</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负责协调、签字、保证30天内完成与实施，并咨询家长及相关机构。</a:t>
            </a:r>
            <a:r>
              <a:rPr lang="zh-CN" altLang="en-US" sz="2100" b="1" dirty="0">
                <a:solidFill>
                  <a:srgbClr val="FFC000"/>
                </a:solidFill>
                <a:latin typeface="Arial" panose="020B0604020202020204" pitchFamily="34" charset="0"/>
                <a:ea typeface="微软雅黑" panose="020B0503020204020204" pitchFamily="34" charset="-122"/>
              </a:rPr>
              <a:t>普通教师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提供学生信息，调整教学与评价策略。</a:t>
            </a:r>
            <a:r>
              <a:rPr lang="zh-CN" altLang="en-US" sz="2100" b="1" dirty="0">
                <a:solidFill>
                  <a:srgbClr val="FFC000"/>
                </a:solidFill>
                <a:latin typeface="Arial" panose="020B0604020202020204" pitchFamily="34" charset="0"/>
                <a:ea typeface="微软雅黑" panose="020B0503020204020204" pitchFamily="34" charset="-122"/>
              </a:rPr>
              <a:t>特教教师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支持诊断评估，协助普教教师调整期望与策略。</a:t>
            </a:r>
            <a:r>
              <a:rPr lang="zh-CN" altLang="en-US" sz="2100" b="1" dirty="0">
                <a:solidFill>
                  <a:srgbClr val="FFC000"/>
                </a:solidFill>
                <a:latin typeface="Arial" panose="020B0604020202020204" pitchFamily="34" charset="0"/>
                <a:ea typeface="微软雅黑" panose="020B0503020204020204" pitchFamily="34" charset="-122"/>
              </a:rPr>
              <a:t>助教</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在教师指导下帮助学生参与活动、记录进步。</a:t>
            </a:r>
            <a:r>
              <a:rPr lang="zh-CN" altLang="en-US" sz="2100" b="1" dirty="0">
                <a:solidFill>
                  <a:srgbClr val="FFC000"/>
                </a:solidFill>
                <a:latin typeface="Arial" panose="020B0604020202020204" pitchFamily="34" charset="0"/>
                <a:ea typeface="微软雅黑" panose="020B0503020204020204" pitchFamily="34" charset="-122"/>
              </a:rPr>
              <a:t>其他专业人员</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参与评估、提供策略建议、技术支持和家庭资源，并与团队保持沟通。各方协作确保</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有效实施。</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个别化教育计划的制定人员与发展程序</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个别化教育计划的制定人员与责任</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明确团队成员的任务和责任</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加拿大安大略省</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团队成员的任务和责任</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 学生和家长在团队中的任务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过程中，</a:t>
            </a:r>
            <a:r>
              <a:rPr lang="zh-CN" altLang="en-US" sz="2100" b="1" dirty="0">
                <a:solidFill>
                  <a:srgbClr val="FFC000"/>
                </a:solidFill>
                <a:latin typeface="Arial" panose="020B0604020202020204" pitchFamily="34" charset="0"/>
                <a:ea typeface="微软雅黑" panose="020B0503020204020204" pitchFamily="34" charset="-122"/>
              </a:rPr>
              <a:t>学生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应帮助团队认识自身学习风格，理解所提供的调整措施，积极参与学习以达成目标，并监控自身进步。</a:t>
            </a:r>
            <a:r>
              <a:rPr lang="zh-CN" altLang="en-US" sz="2100" b="1" dirty="0">
                <a:solidFill>
                  <a:srgbClr val="FFC000"/>
                </a:solidFill>
                <a:latin typeface="Arial" panose="020B0604020202020204" pitchFamily="34" charset="0"/>
                <a:ea typeface="微软雅黑" panose="020B0503020204020204" pitchFamily="34" charset="-122"/>
              </a:rPr>
              <a:t>家长</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应提供孩子学习相关的信息（如评估报告、特长、兴趣），强化和扩展家庭练习，反馈技能迁移情况，并与学校保持充分沟通。</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团队应尽早吸纳家长，尊重其教育优先事项。</a:t>
            </a:r>
            <a:r>
              <a:rPr lang="zh-CN" altLang="en-US" sz="2100" b="1" dirty="0">
                <a:solidFill>
                  <a:srgbClr val="FFC000"/>
                </a:solidFill>
                <a:latin typeface="Arial" panose="020B0604020202020204" pitchFamily="34" charset="0"/>
                <a:ea typeface="微软雅黑" panose="020B0503020204020204" pitchFamily="34" charset="-122"/>
              </a:rPr>
              <a:t>校长和教师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可通过清晰语言、定期沟通、提供会议信息、确保家长和学生有意义参与、分享策略并关注其困惑等方式支持家长和学生参与。</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个别化教育计划的制定人员与发展程序</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22840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个别化教育计划的制定人员与责任</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明确团队成员的任务和责任</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上海市虹口区融合学校</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团队的组成以及人员功能定位</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pic>
        <p:nvPicPr>
          <p:cNvPr id="3" name="图片 2"/>
          <p:cNvPicPr>
            <a:picLocks noChangeAspect="1"/>
          </p:cNvPicPr>
          <p:nvPr/>
        </p:nvPicPr>
        <p:blipFill>
          <a:blip r:embed="rId2"/>
          <a:srcRect t="7724" r="-944"/>
          <a:stretch>
            <a:fillRect/>
          </a:stretch>
        </p:blipFill>
        <p:spPr>
          <a:xfrm>
            <a:off x="2999105" y="3037840"/>
            <a:ext cx="5659755" cy="3820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F4D50"/>
        </a:solidFill>
        <a:effectLst/>
      </p:bgPr>
    </p:bg>
    <p:spTree>
      <p:nvGrpSpPr>
        <p:cNvPr id="1" name=""/>
        <p:cNvGrpSpPr/>
        <p:nvPr/>
      </p:nvGrpSpPr>
      <p:grpSpPr>
        <a:xfrm>
          <a:off x="0" y="0"/>
          <a:ext cx="0" cy="0"/>
          <a:chOff x="0" y="0"/>
          <a:chExt cx="0" cy="0"/>
        </a:xfrm>
      </p:grpSpPr>
      <p:sp>
        <p:nvSpPr>
          <p:cNvPr id="2" name="矩形 1"/>
          <p:cNvSpPr/>
          <p:nvPr/>
        </p:nvSpPr>
        <p:spPr>
          <a:xfrm>
            <a:off x="4735830" y="0"/>
            <a:ext cx="7488555" cy="6874510"/>
          </a:xfrm>
          <a:prstGeom prst="rect">
            <a:avLst/>
          </a:pr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1219200">
              <a:buClrTx/>
              <a:buSzTx/>
              <a:buFontTx/>
            </a:pPr>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ea"/>
            </a:endParaRPr>
          </a:p>
        </p:txBody>
      </p:sp>
      <p:pic>
        <p:nvPicPr>
          <p:cNvPr id="2051" name="Picture 3" descr="E:\LJR\JZ\PPT\01-融资计划\02-切图\矩形 2.png"/>
          <p:cNvPicPr>
            <a:picLocks noChangeAspect="1" noChangeArrowheads="1"/>
          </p:cNvPicPr>
          <p:nvPr/>
        </p:nvPicPr>
        <p:blipFill>
          <a:blip r:embed="rId1" cstate="print"/>
          <a:srcRect/>
          <a:stretch>
            <a:fillRect/>
          </a:stretch>
        </p:blipFill>
        <p:spPr bwMode="auto">
          <a:xfrm>
            <a:off x="4521200" y="384175"/>
            <a:ext cx="7336790" cy="6309360"/>
          </a:xfrm>
          <a:prstGeom prst="rect">
            <a:avLst/>
          </a:prstGeom>
          <a:noFill/>
        </p:spPr>
      </p:pic>
      <p:pic>
        <p:nvPicPr>
          <p:cNvPr id="2050" name="Picture 2" descr="E:\LJR\JZ\PPT\01-融资计划\02-切图\dsfdsf.png"/>
          <p:cNvPicPr>
            <a:picLocks noChangeAspect="1" noChangeArrowheads="1"/>
          </p:cNvPicPr>
          <p:nvPr/>
        </p:nvPicPr>
        <p:blipFill>
          <a:blip r:embed="rId2" cstate="print"/>
          <a:srcRect/>
          <a:stretch>
            <a:fillRect/>
          </a:stretch>
        </p:blipFill>
        <p:spPr bwMode="auto">
          <a:xfrm>
            <a:off x="0" y="0"/>
            <a:ext cx="7632171" cy="6875339"/>
          </a:xfrm>
          <a:prstGeom prst="rect">
            <a:avLst/>
          </a:prstGeom>
          <a:noFill/>
        </p:spPr>
      </p:pic>
      <p:sp>
        <p:nvSpPr>
          <p:cNvPr id="7" name="TextBox 6"/>
          <p:cNvSpPr txBox="1"/>
          <p:nvPr/>
        </p:nvSpPr>
        <p:spPr>
          <a:xfrm>
            <a:off x="589838" y="2194643"/>
            <a:ext cx="5048250" cy="1168400"/>
          </a:xfrm>
          <a:prstGeom prst="rect">
            <a:avLst/>
          </a:prstGeom>
          <a:noFill/>
        </p:spPr>
        <p:txBody>
          <a:bodyPr wrap="none" rtlCol="0">
            <a:spAutoFit/>
          </a:bodyPr>
          <a:lstStyle/>
          <a:p>
            <a:pPr defTabSz="1219200"/>
            <a:r>
              <a:rPr lang="en-US" altLang="zh-CN" sz="7000" dirty="0">
                <a:solidFill>
                  <a:srgbClr val="E1E0D8"/>
                </a:solidFill>
                <a:latin typeface="方正黑体简体" panose="02010601030101010101" pitchFamily="2" charset="-122"/>
                <a:ea typeface="方正黑体简体" panose="02010601030101010101" pitchFamily="2" charset="-122"/>
                <a:cs typeface="+mn-ea"/>
                <a:sym typeface="+mn-lt"/>
              </a:rPr>
              <a:t>CONTENTS</a:t>
            </a:r>
            <a:endParaRPr lang="zh-CN" altLang="en-US" sz="7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8" name="TextBox 7"/>
          <p:cNvSpPr txBox="1"/>
          <p:nvPr/>
        </p:nvSpPr>
        <p:spPr>
          <a:xfrm>
            <a:off x="2329133" y="2978681"/>
            <a:ext cx="1569660" cy="923330"/>
          </a:xfrm>
          <a:prstGeom prst="rect">
            <a:avLst/>
          </a:prstGeom>
          <a:noFill/>
        </p:spPr>
        <p:txBody>
          <a:bodyPr wrap="none" rtlCol="0">
            <a:spAutoFit/>
          </a:bodyPr>
          <a:lstStyle/>
          <a:p>
            <a:pPr defTabSz="1219200"/>
            <a:r>
              <a:rPr lang="zh-CN" altLang="en-US" sz="5400" dirty="0">
                <a:solidFill>
                  <a:srgbClr val="4F4D50"/>
                </a:solidFill>
                <a:latin typeface="方正黑体简体" panose="02010601030101010101" pitchFamily="2" charset="-122"/>
                <a:ea typeface="方正黑体简体" panose="02010601030101010101" pitchFamily="2" charset="-122"/>
                <a:cs typeface="+mn-ea"/>
                <a:sym typeface="+mn-lt"/>
              </a:rPr>
              <a:t>目录</a:t>
            </a:r>
            <a:endParaRPr lang="en-US" altLang="zh-CN" sz="5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3" name="TextBox 8"/>
          <p:cNvSpPr txBox="1"/>
          <p:nvPr>
            <p:custDataLst>
              <p:tags r:id="rId3"/>
            </p:custDataLst>
          </p:nvPr>
        </p:nvSpPr>
        <p:spPr>
          <a:xfrm>
            <a:off x="7325995" y="2365375"/>
            <a:ext cx="46355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个别化教育计划概述</a:t>
            </a:r>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 name="TextBox 11"/>
          <p:cNvSpPr txBox="1"/>
          <p:nvPr>
            <p:custDataLst>
              <p:tags r:id="rId4"/>
            </p:custDataLst>
          </p:nvPr>
        </p:nvSpPr>
        <p:spPr>
          <a:xfrm>
            <a:off x="6765290" y="2223135"/>
            <a:ext cx="598170" cy="783590"/>
          </a:xfrm>
          <a:prstGeom prst="rect">
            <a:avLst/>
          </a:prstGeom>
          <a:noFill/>
        </p:spPr>
        <p:txBody>
          <a:bodyPr wrap="square" rtlCol="0">
            <a:spAutoFit/>
          </a:bodyPr>
          <a:lstStyle/>
          <a:p>
            <a:pPr defTabSz="1219200"/>
            <a:r>
              <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rPr>
              <a:t>1</a:t>
            </a:r>
            <a:endPar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endParaRPr>
          </a:p>
        </p:txBody>
      </p:sp>
      <p:sp>
        <p:nvSpPr>
          <p:cNvPr id="5" name="TextBox 12"/>
          <p:cNvSpPr txBox="1"/>
          <p:nvPr>
            <p:custDataLst>
              <p:tags r:id="rId5"/>
            </p:custDataLst>
          </p:nvPr>
        </p:nvSpPr>
        <p:spPr>
          <a:xfrm>
            <a:off x="7325995" y="3291840"/>
            <a:ext cx="5116830" cy="768350"/>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个别化教育计划的制定人员与</a:t>
            </a:r>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发展程序</a:t>
            </a:r>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 name="TextBox 14"/>
          <p:cNvSpPr txBox="1"/>
          <p:nvPr>
            <p:custDataLst>
              <p:tags r:id="rId6"/>
            </p:custDataLst>
          </p:nvPr>
        </p:nvSpPr>
        <p:spPr>
          <a:xfrm>
            <a:off x="6765290" y="3149600"/>
            <a:ext cx="598170" cy="783590"/>
          </a:xfrm>
          <a:prstGeom prst="rect">
            <a:avLst/>
          </a:prstGeom>
          <a:noFill/>
        </p:spPr>
        <p:txBody>
          <a:bodyPr wrap="square" rtlCol="0">
            <a:spAutoFit/>
          </a:bodyPr>
          <a:lstStyle/>
          <a:p>
            <a:pPr algn="l" defTabSz="1219200">
              <a:buClrTx/>
              <a:buSzTx/>
              <a:buFontTx/>
            </a:pPr>
            <a:r>
              <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rPr>
              <a:t>2</a:t>
            </a:r>
            <a:endPar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endParaRPr>
          </a:p>
        </p:txBody>
      </p:sp>
      <p:sp>
        <p:nvSpPr>
          <p:cNvPr id="9" name="TextBox 14"/>
          <p:cNvSpPr txBox="1"/>
          <p:nvPr>
            <p:custDataLst>
              <p:tags r:id="rId7"/>
            </p:custDataLst>
          </p:nvPr>
        </p:nvSpPr>
        <p:spPr>
          <a:xfrm>
            <a:off x="6765290" y="4076065"/>
            <a:ext cx="598170" cy="783590"/>
          </a:xfrm>
          <a:prstGeom prst="rect">
            <a:avLst/>
          </a:prstGeom>
          <a:noFill/>
        </p:spPr>
        <p:txBody>
          <a:bodyPr wrap="square" rtlCol="0">
            <a:spAutoFit/>
          </a:bodyPr>
          <a:lstStyle/>
          <a:p>
            <a:pPr algn="l" defTabSz="1219200">
              <a:buClrTx/>
              <a:buSzTx/>
              <a:buFontTx/>
            </a:pPr>
            <a:r>
              <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rPr>
              <a:t>3</a:t>
            </a:r>
            <a:endPar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endParaRPr>
          </a:p>
        </p:txBody>
      </p:sp>
      <p:sp>
        <p:nvSpPr>
          <p:cNvPr id="10" name="文本框 9"/>
          <p:cNvSpPr txBox="1"/>
          <p:nvPr>
            <p:custDataLst>
              <p:tags r:id="rId8"/>
            </p:custDataLst>
          </p:nvPr>
        </p:nvSpPr>
        <p:spPr>
          <a:xfrm>
            <a:off x="7363460" y="4345305"/>
            <a:ext cx="6096000" cy="429895"/>
          </a:xfrm>
          <a:prstGeom prst="rect">
            <a:avLst/>
          </a:prstGeom>
          <a:noFill/>
        </p:spPr>
        <p:txBody>
          <a:bodyPr wrap="square" rtlCol="0" anchor="t">
            <a:spAutoFit/>
          </a:bodyPr>
          <a:p>
            <a:r>
              <a:rPr lang="zh-CN" altLang="en-US" sz="2200" b="1" dirty="0">
                <a:solidFill>
                  <a:prstClr val="white"/>
                </a:solidFill>
                <a:latin typeface="微软雅黑" panose="020B0503020204020204" pitchFamily="34" charset="-122"/>
                <a:ea typeface="微软雅黑" panose="020B0503020204020204" pitchFamily="34" charset="-122"/>
                <a:cs typeface="+mn-ea"/>
              </a:rPr>
              <a:t>个别化教育计划基本要素的制定</a:t>
            </a:r>
            <a:endParaRPr lang="zh-CN" altLang="en-US" sz="2200" b="1" dirty="0">
              <a:solidFill>
                <a:prstClr val="white"/>
              </a:solidFill>
              <a:latin typeface="微软雅黑" panose="020B0503020204020204" pitchFamily="34" charset="-122"/>
              <a:ea typeface="微软雅黑" panose="020B0503020204020204" pitchFamily="34" charset="-122"/>
              <a:cs typeface="+mn-ea"/>
            </a:endParaRPr>
          </a:p>
        </p:txBody>
      </p:sp>
      <p:sp>
        <p:nvSpPr>
          <p:cNvPr id="11" name="TextBox 14"/>
          <p:cNvSpPr txBox="1"/>
          <p:nvPr>
            <p:custDataLst>
              <p:tags r:id="rId9"/>
            </p:custDataLst>
          </p:nvPr>
        </p:nvSpPr>
        <p:spPr>
          <a:xfrm>
            <a:off x="6765290" y="5002530"/>
            <a:ext cx="598170" cy="783590"/>
          </a:xfrm>
          <a:prstGeom prst="rect">
            <a:avLst/>
          </a:prstGeom>
          <a:noFill/>
        </p:spPr>
        <p:txBody>
          <a:bodyPr wrap="square" rtlCol="0">
            <a:spAutoFit/>
          </a:bodyPr>
          <a:lstStyle/>
          <a:p>
            <a:pPr algn="l" defTabSz="1219200">
              <a:buClrTx/>
              <a:buSzTx/>
              <a:buFontTx/>
            </a:pPr>
            <a:r>
              <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rPr>
              <a:t>4</a:t>
            </a:r>
            <a:endPar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endParaRPr>
          </a:p>
        </p:txBody>
      </p:sp>
      <p:sp>
        <p:nvSpPr>
          <p:cNvPr id="12" name="文本框 11"/>
          <p:cNvSpPr txBox="1"/>
          <p:nvPr>
            <p:custDataLst>
              <p:tags r:id="rId10"/>
            </p:custDataLst>
          </p:nvPr>
        </p:nvSpPr>
        <p:spPr>
          <a:xfrm>
            <a:off x="7363460" y="5144770"/>
            <a:ext cx="6096000" cy="768350"/>
          </a:xfrm>
          <a:prstGeom prst="rect">
            <a:avLst/>
          </a:prstGeom>
          <a:noFill/>
        </p:spPr>
        <p:txBody>
          <a:bodyPr wrap="square" rtlCol="0" anchor="t">
            <a:spAutoFit/>
          </a:bodyPr>
          <a:p>
            <a:r>
              <a:rPr lang="zh-CN" altLang="en-US" sz="2200" b="1" dirty="0">
                <a:solidFill>
                  <a:prstClr val="white"/>
                </a:solidFill>
                <a:latin typeface="微软雅黑" panose="020B0503020204020204" pitchFamily="34" charset="-122"/>
                <a:ea typeface="微软雅黑" panose="020B0503020204020204" pitchFamily="34" charset="-122"/>
                <a:cs typeface="+mn-ea"/>
              </a:rPr>
              <a:t>个别化教育计划的实施、</a:t>
            </a:r>
            <a:endParaRPr lang="zh-CN" altLang="en-US" sz="2200" b="1" dirty="0">
              <a:solidFill>
                <a:prstClr val="white"/>
              </a:solidFill>
              <a:latin typeface="微软雅黑" panose="020B0503020204020204" pitchFamily="34" charset="-122"/>
              <a:ea typeface="微软雅黑" panose="020B0503020204020204" pitchFamily="34" charset="-122"/>
              <a:cs typeface="+mn-ea"/>
            </a:endParaRPr>
          </a:p>
          <a:p>
            <a:r>
              <a:rPr lang="zh-CN" altLang="en-US" sz="2200" b="1" dirty="0">
                <a:solidFill>
                  <a:prstClr val="white"/>
                </a:solidFill>
                <a:latin typeface="微软雅黑" panose="020B0503020204020204" pitchFamily="34" charset="-122"/>
                <a:ea typeface="微软雅黑" panose="020B0503020204020204" pitchFamily="34" charset="-122"/>
                <a:cs typeface="+mn-ea"/>
              </a:rPr>
              <a:t>总结与修订</a:t>
            </a:r>
            <a:endParaRPr lang="zh-CN" altLang="en-US" sz="2200" b="1" dirty="0">
              <a:solidFill>
                <a:prstClr val="white"/>
              </a:solidFill>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个别化教育计划的制定人员与发展程序</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276860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个别化教育计划的发展程序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准备工作</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IEP团队成员根据儿童的障碍类型与障碍程度等情况，广泛搜集信息，评估儿童</a:t>
            </a:r>
            <a:r>
              <a:rPr lang="zh-CN" altLang="en-US" sz="2100" b="1" dirty="0">
                <a:solidFill>
                  <a:srgbClr val="FFC000"/>
                </a:solidFill>
                <a:latin typeface="Arial" panose="020B0604020202020204" pitchFamily="34" charset="0"/>
                <a:ea typeface="微软雅黑" panose="020B0503020204020204" pitchFamily="34" charset="-122"/>
              </a:rPr>
              <a:t>现有发展水平</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，并对得到的信息进行分析整理，了解儿童优势、弱势及特殊教育需求。</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个别化教育计划的制定人员与发展程序</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276860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个别化教育计划的发展程序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拟定</a:t>
            </a:r>
            <a:r>
              <a:rPr lang="en-US" altLang="zh-CN" sz="2500" b="1" dirty="0">
                <a:solidFill>
                  <a:srgbClr val="88745B"/>
                </a:solidFill>
                <a:latin typeface="Arial" panose="020B0604020202020204" pitchFamily="34" charset="0"/>
                <a:ea typeface="微软雅黑" panose="020B0503020204020204" pitchFamily="34" charset="-122"/>
              </a:rPr>
              <a:t>IEP</a:t>
            </a:r>
            <a:r>
              <a:rPr lang="zh-CN" altLang="en-US" sz="2500" b="1" dirty="0">
                <a:solidFill>
                  <a:srgbClr val="88745B"/>
                </a:solidFill>
                <a:latin typeface="Arial" panose="020B0604020202020204" pitchFamily="34" charset="0"/>
                <a:ea typeface="微软雅黑" panose="020B0503020204020204" pitchFamily="34" charset="-122"/>
              </a:rPr>
              <a:t>腹稿</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团队中以教师为主的成员根据对儿童基本信息与现有水平的了解，按照本校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格式的要求，拟定该学生</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的腹稿。腹稿应该具备学校规定的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文本的</a:t>
            </a:r>
            <a:r>
              <a:rPr lang="zh-CN" altLang="en-US" sz="2100" b="1" dirty="0">
                <a:solidFill>
                  <a:srgbClr val="FFC000"/>
                </a:solidFill>
                <a:latin typeface="Arial" panose="020B0604020202020204" pitchFamily="34" charset="0"/>
                <a:ea typeface="微软雅黑" panose="020B0503020204020204" pitchFamily="34" charset="-122"/>
              </a:rPr>
              <a:t>所有要素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个别化教育计划的制定人员与发展程序</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个别化教育计划的发展程序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召开</a:t>
            </a:r>
            <a:r>
              <a:rPr lang="en-US" altLang="zh-CN" sz="2500" b="1" dirty="0">
                <a:solidFill>
                  <a:srgbClr val="88745B"/>
                </a:solidFill>
                <a:latin typeface="Arial" panose="020B0604020202020204" pitchFamily="34" charset="0"/>
                <a:ea typeface="微软雅黑" panose="020B0503020204020204" pitchFamily="34" charset="-122"/>
              </a:rPr>
              <a:t>IEP</a:t>
            </a:r>
            <a:r>
              <a:rPr lang="zh-CN" altLang="en-US" sz="2500" b="1" dirty="0">
                <a:solidFill>
                  <a:srgbClr val="88745B"/>
                </a:solidFill>
                <a:latin typeface="Arial" panose="020B0604020202020204" pitchFamily="34" charset="0"/>
                <a:ea typeface="微软雅黑" panose="020B0503020204020204" pitchFamily="34" charset="-122"/>
              </a:rPr>
              <a:t>会议，制定正式的</a:t>
            </a:r>
            <a:r>
              <a:rPr lang="en-US" altLang="zh-CN" sz="2500" b="1" dirty="0">
                <a:solidFill>
                  <a:srgbClr val="88745B"/>
                </a:solidFill>
                <a:latin typeface="Arial" panose="020B0604020202020204" pitchFamily="34" charset="0"/>
                <a:ea typeface="微软雅黑" panose="020B0503020204020204" pitchFamily="34" charset="-122"/>
              </a:rPr>
              <a:t>IEP</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学校召开该特殊儿童的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会议，邀请该儿童的所有</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团队成员参加会议。会议的主要任务是交流所了解到的学生信息与发展现况，讨论已拟定的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腹稿，修改需要调整的地方，最后得到一份所有</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团队成员</a:t>
            </a:r>
            <a:r>
              <a:rPr lang="zh-CN" altLang="en-US" sz="2100" b="1" dirty="0">
                <a:solidFill>
                  <a:srgbClr val="FFC000"/>
                </a:solidFill>
                <a:latin typeface="Arial" panose="020B0604020202020204" pitchFamily="34" charset="0"/>
                <a:ea typeface="微软雅黑" panose="020B0503020204020204" pitchFamily="34" charset="-122"/>
              </a:rPr>
              <a:t>都认可</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的个别化教育计划。所有</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团队成员需要在新制定的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上签字。</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IEP</a:t>
            </a:r>
            <a:r>
              <a:rPr lang="zh-CN" altLang="en-US" sz="2100" b="1" dirty="0">
                <a:solidFill>
                  <a:srgbClr val="FFC000"/>
                </a:solidFill>
                <a:latin typeface="Arial" panose="020B0604020202020204" pitchFamily="34" charset="0"/>
                <a:ea typeface="微软雅黑" panose="020B0503020204020204" pitchFamily="34" charset="-122"/>
              </a:rPr>
              <a:t>既要有纸质版，也要有电子版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。纸质版便于打印、签名、存档。电子版既便于每个团队成员备份，也便于在实施过程中进行修改。</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个别化教育计划的制定人员与发展程序</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25374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个别化教育计划的发展程序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（四） 实施</a:t>
            </a:r>
            <a:r>
              <a:rPr lang="en-US" altLang="zh-CN" sz="2500" b="1" dirty="0">
                <a:solidFill>
                  <a:srgbClr val="88745B"/>
                </a:solidFill>
                <a:latin typeface="Arial" panose="020B0604020202020204" pitchFamily="34" charset="0"/>
                <a:ea typeface="微软雅黑" panose="020B0503020204020204" pitchFamily="34" charset="-122"/>
              </a:rPr>
              <a:t>IEP</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按照个别化教育计划的相关安排，由恰当的人员在适合的时间、地点采取恰当的教学策略和方法对学生进行教学，达成个别化教育计划所要求学生达成的</a:t>
            </a:r>
            <a:r>
              <a:rPr lang="zh-CN" altLang="en-US" sz="2100" b="1" dirty="0">
                <a:solidFill>
                  <a:srgbClr val="FFC000"/>
                </a:solidFill>
                <a:latin typeface="Arial" panose="020B0604020202020204" pitchFamily="34" charset="0"/>
                <a:ea typeface="微软雅黑" panose="020B0503020204020204" pitchFamily="34" charset="-122"/>
              </a:rPr>
              <a:t>短期目标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长期目标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。通常，教师在教学实践中需要根据学生的长期目标、短期目标，以及学生的现有水平、学习能力等因素设计相应的</a:t>
            </a:r>
            <a:r>
              <a:rPr lang="zh-CN" altLang="en-US" sz="2100" b="1" dirty="0">
                <a:solidFill>
                  <a:srgbClr val="FFC000"/>
                </a:solidFill>
                <a:latin typeface="Arial" panose="020B0604020202020204" pitchFamily="34" charset="0"/>
                <a:ea typeface="微软雅黑" panose="020B0503020204020204" pitchFamily="34" charset="-122"/>
              </a:rPr>
              <a:t>教学单元</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，再将一个单元分解为</a:t>
            </a:r>
            <a:r>
              <a:rPr lang="zh-CN" altLang="en-US" sz="2100" b="1" dirty="0">
                <a:solidFill>
                  <a:srgbClr val="FFC000"/>
                </a:solidFill>
                <a:latin typeface="Arial" panose="020B0604020202020204" pitchFamily="34" charset="0"/>
                <a:ea typeface="微软雅黑" panose="020B0503020204020204" pitchFamily="34" charset="-122"/>
              </a:rPr>
              <a:t>若干课时</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进行教学。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个别化教育计划的制定人员与发展程序</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276860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个别化教育计划的发展程序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（五） 总结与修订</a:t>
            </a:r>
            <a:r>
              <a:rPr lang="en-US" altLang="zh-CN" sz="2500" b="1" dirty="0">
                <a:solidFill>
                  <a:srgbClr val="88745B"/>
                </a:solidFill>
                <a:latin typeface="Arial" panose="020B0604020202020204" pitchFamily="34" charset="0"/>
                <a:ea typeface="微软雅黑" panose="020B0503020204020204" pitchFamily="34" charset="-122"/>
              </a:rPr>
              <a:t>IEP</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教师需要在实施</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的过程中密切关注学生的发展情况，对学生进行过程性评价、总结性评价，把评价结果及时报告给</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团队成员。如果目标达成情况与预期不符，则需要分析原因。如果确实是</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目标制定的问题，则需要</a:t>
            </a:r>
            <a:r>
              <a:rPr lang="zh-CN" altLang="en-US" sz="2100" b="1" dirty="0">
                <a:solidFill>
                  <a:srgbClr val="FFC000"/>
                </a:solidFill>
                <a:latin typeface="Arial" panose="020B0604020202020204" pitchFamily="34" charset="0"/>
                <a:ea typeface="微软雅黑" panose="020B0503020204020204" pitchFamily="34" charset="-122"/>
              </a:rPr>
              <a:t>及时修订</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EFCF0"/>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10601030101010101" pitchFamily="2" charset="-122"/>
                <a:ea typeface="方正黑体简体" panose="02010601030101010101" pitchFamily="2" charset="-122"/>
                <a:cs typeface="+mn-ea"/>
                <a:sym typeface="+mn-lt"/>
              </a:rPr>
              <a:t>PART 03</a:t>
            </a:r>
            <a:endParaRPr lang="zh-CN" altLang="en-US" sz="8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11" name="TextBox 7"/>
          <p:cNvSpPr txBox="1"/>
          <p:nvPr/>
        </p:nvSpPr>
        <p:spPr>
          <a:xfrm>
            <a:off x="1537513" y="2432315"/>
            <a:ext cx="4450080" cy="2306955"/>
          </a:xfrm>
          <a:prstGeom prst="rect">
            <a:avLst/>
          </a:prstGeom>
          <a:noFill/>
        </p:spPr>
        <p:txBody>
          <a:bodyPr wrap="none" rtlCol="0">
            <a:spAutoFit/>
          </a:bodyPr>
          <a:lstStyle/>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第三节</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个别化教育计划</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基本要素的制定</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TextBox 6"/>
          <p:cNvSpPr txBox="1"/>
          <p:nvPr/>
        </p:nvSpPr>
        <p:spPr>
          <a:xfrm>
            <a:off x="9701984" y="2168473"/>
            <a:ext cx="213995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rPr>
              <a:t>03</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填写基本信息</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基本信息的主要内容</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特殊儿童的基本信息</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特殊儿童的基本信息包括</a:t>
            </a:r>
            <a:r>
              <a:rPr lang="zh-CN" altLang="en-US" sz="2100" b="1" dirty="0">
                <a:solidFill>
                  <a:srgbClr val="FFC000"/>
                </a:solidFill>
                <a:latin typeface="Arial" panose="020B0604020202020204" pitchFamily="34" charset="0"/>
                <a:ea typeface="微软雅黑" panose="020B0503020204020204" pitchFamily="34" charset="-122"/>
              </a:rPr>
              <a:t>儿童个人的基本资料</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（如姓名、性别、出生年月日），</a:t>
            </a:r>
            <a:r>
              <a:rPr lang="zh-CN" altLang="en-US" sz="2100" b="1" dirty="0">
                <a:solidFill>
                  <a:srgbClr val="FFC000"/>
                </a:solidFill>
                <a:latin typeface="Arial" panose="020B0604020202020204" pitchFamily="34" charset="0"/>
                <a:ea typeface="微软雅黑" panose="020B0503020204020204" pitchFamily="34" charset="-122"/>
              </a:rPr>
              <a:t>身体和生理情况</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（如身高、体重、健康状况、有无对正常的学习造成消极影响的疾病及其他因素等），</a:t>
            </a:r>
            <a:r>
              <a:rPr lang="zh-CN" altLang="en-US" sz="2100" b="1" dirty="0">
                <a:solidFill>
                  <a:srgbClr val="FFC000"/>
                </a:solidFill>
                <a:latin typeface="Arial" panose="020B0604020202020204" pitchFamily="34" charset="0"/>
                <a:ea typeface="微软雅黑" panose="020B0503020204020204" pitchFamily="34" charset="-122"/>
              </a:rPr>
              <a:t>障碍情况</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（主要障碍的类型、程度、鉴定机构与鉴定时间等，伴随障碍的类型与程度），</a:t>
            </a:r>
            <a:r>
              <a:rPr lang="zh-CN" altLang="en-US" sz="2100" b="1" dirty="0">
                <a:solidFill>
                  <a:srgbClr val="FFC000"/>
                </a:solidFill>
                <a:latin typeface="Arial" panose="020B0604020202020204" pitchFamily="34" charset="0"/>
                <a:ea typeface="微软雅黑" panose="020B0503020204020204" pitchFamily="34" charset="-122"/>
              </a:rPr>
              <a:t>儿童的生长史</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（会爬、会走、会说话等的时间与状况）、</a:t>
            </a:r>
            <a:r>
              <a:rPr lang="zh-CN" altLang="en-US" sz="2100" b="1" dirty="0">
                <a:solidFill>
                  <a:srgbClr val="FFC000"/>
                </a:solidFill>
                <a:latin typeface="Arial" panose="020B0604020202020204" pitchFamily="34" charset="0"/>
                <a:ea typeface="微软雅黑" panose="020B0503020204020204" pitchFamily="34" charset="-122"/>
              </a:rPr>
              <a:t>医疗史与康复训练史</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（发现障碍的时间、主要疾病、就医情况、康复训练等）、</a:t>
            </a:r>
            <a:r>
              <a:rPr lang="zh-CN" altLang="en-US" sz="2100" b="1" dirty="0">
                <a:solidFill>
                  <a:srgbClr val="FFC000"/>
                </a:solidFill>
                <a:latin typeface="Arial" panose="020B0604020202020204" pitchFamily="34" charset="0"/>
                <a:ea typeface="微软雅黑" panose="020B0503020204020204" pitchFamily="34" charset="-122"/>
              </a:rPr>
              <a:t>教育史</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（学前教育、小学教育、初中教育等情况）。</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25374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填写基本信息</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基本信息的主要内容</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特殊儿童家庭的基本信息</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特殊儿童家庭的基本信息包括</a:t>
            </a:r>
            <a:r>
              <a:rPr lang="zh-CN" altLang="en-US" sz="2100" b="1" dirty="0">
                <a:solidFill>
                  <a:srgbClr val="FFC000"/>
                </a:solidFill>
                <a:latin typeface="Arial" panose="020B0604020202020204" pitchFamily="34" charset="0"/>
                <a:ea typeface="微软雅黑" panose="020B0503020204020204" pitchFamily="34" charset="-122"/>
              </a:rPr>
              <a:t>主要家庭成员</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儿童父母或其他监护人的情况</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（如，姓名、年龄、文化程度、职业、联系方式等）、</a:t>
            </a:r>
            <a:r>
              <a:rPr lang="zh-CN" altLang="en-US" sz="2100" b="1" dirty="0">
                <a:solidFill>
                  <a:srgbClr val="FFC000"/>
                </a:solidFill>
                <a:latin typeface="Arial" panose="020B0604020202020204" pitchFamily="34" charset="0"/>
                <a:ea typeface="微软雅黑" panose="020B0503020204020204" pitchFamily="34" charset="-122"/>
              </a:rPr>
              <a:t>父母婚姻状况</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家庭氛围</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经济状况</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家庭学习环境</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（独立的学习空间、负责教育的人员等）。</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填写基本信息</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基本信息的主要内容</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特殊儿童所在学校与班级的基本信息</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特殊儿童所在学校的基本信息包括</a:t>
            </a:r>
            <a:r>
              <a:rPr lang="zh-CN" altLang="en-US" sz="2100" b="1" dirty="0">
                <a:solidFill>
                  <a:srgbClr val="FFC000"/>
                </a:solidFill>
                <a:latin typeface="Arial" panose="020B0604020202020204" pitchFamily="34" charset="0"/>
                <a:ea typeface="微软雅黑" panose="020B0503020204020204" pitchFamily="34" charset="-122"/>
              </a:rPr>
              <a:t>儿童就读学校的名称、学校类型</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特殊儿童所在班级的基本信息包括</a:t>
            </a:r>
            <a:r>
              <a:rPr lang="zh-CN" altLang="en-US" sz="2100" b="1" dirty="0">
                <a:solidFill>
                  <a:srgbClr val="FFC000"/>
                </a:solidFill>
                <a:latin typeface="Arial" panose="020B0604020202020204" pitchFamily="34" charset="0"/>
                <a:ea typeface="微软雅黑" panose="020B0503020204020204" pitchFamily="34" charset="-122"/>
              </a:rPr>
              <a:t>儿童所在年级、班级、班级学生人数、班级学生的发展水平、班级氛围、班级学生对该儿童的接纳情况</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另外，必要时，还应介绍特殊儿童家庭所在社区的基本情况，可能支持特殊儿童发展的社区资源及其他社会资源。</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填写基本信息</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获得信息的途径</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查阅已有的文本信息</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可以提供有价值信息的文本主要有以下几种：①</a:t>
            </a:r>
            <a:r>
              <a:rPr lang="zh-CN" altLang="en-US" sz="2100" b="1" dirty="0">
                <a:solidFill>
                  <a:srgbClr val="FFC000"/>
                </a:solidFill>
                <a:latin typeface="Arial" panose="020B0604020202020204" pitchFamily="34" charset="0"/>
                <a:ea typeface="微软雅黑" panose="020B0503020204020204" pitchFamily="34" charset="-122"/>
              </a:rPr>
              <a:t>儿童的鉴定与诊断报告</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，介绍儿童的障碍类型、障碍程度以及主要的障碍表现；②</a:t>
            </a:r>
            <a:r>
              <a:rPr lang="zh-CN" altLang="en-US" sz="2100" b="1" dirty="0">
                <a:solidFill>
                  <a:srgbClr val="FFC000"/>
                </a:solidFill>
                <a:latin typeface="Arial" panose="020B0604020202020204" pitchFamily="34" charset="0"/>
                <a:ea typeface="微软雅黑" panose="020B0503020204020204" pitchFamily="34" charset="-122"/>
              </a:rPr>
              <a:t>教育鉴定与安置委员会的决定书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，说明儿童的障碍情况、安置形式，描述儿童的优势和需要，可能还包括对儿童特殊教育计划和服务的建议；③</a:t>
            </a:r>
            <a:r>
              <a:rPr lang="zh-CN" altLang="en-US" sz="2100" b="1" dirty="0">
                <a:solidFill>
                  <a:srgbClr val="FFC000"/>
                </a:solidFill>
                <a:latin typeface="Arial" panose="020B0604020202020204" pitchFamily="34" charset="0"/>
                <a:ea typeface="微软雅黑" panose="020B0503020204020204" pitchFamily="34" charset="-122"/>
              </a:rPr>
              <a:t>儿童在校记录（档案）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，包括报告卡、以前的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等。</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2. 访谈与咨询</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教师可以就</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基本信息的相关内容访谈和咨询</a:t>
            </a:r>
            <a:r>
              <a:rPr lang="zh-CN" altLang="en-US" sz="2100" b="1" dirty="0">
                <a:solidFill>
                  <a:srgbClr val="FFC000"/>
                </a:solidFill>
                <a:latin typeface="Arial" panose="020B0604020202020204" pitchFamily="34" charset="0"/>
                <a:ea typeface="微软雅黑" panose="020B0503020204020204" pitchFamily="34" charset="-122"/>
                <a:sym typeface="+mn-ea"/>
              </a:rPr>
              <a:t>家长、其他相关教师与专业人员</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EFCF0"/>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597538" y="1600730"/>
            <a:ext cx="4330032" cy="1323439"/>
          </a:xfrm>
          <a:prstGeom prst="rect">
            <a:avLst/>
          </a:prstGeom>
          <a:noFill/>
        </p:spPr>
        <p:txBody>
          <a:bodyPr wrap="none" rtlCol="0">
            <a:spAutoFit/>
          </a:bodyPr>
          <a:lstStyle/>
          <a:p>
            <a:pPr algn="ctr" defTabSz="1219200"/>
            <a:r>
              <a:rPr lang="en-US" altLang="zh-CN" sz="8000" dirty="0">
                <a:solidFill>
                  <a:srgbClr val="E1E0D8"/>
                </a:solidFill>
                <a:latin typeface="方正黑体简体" panose="02010601030101010101" pitchFamily="2" charset="-122"/>
                <a:ea typeface="方正黑体简体" panose="02010601030101010101" pitchFamily="2" charset="-122"/>
                <a:cs typeface="+mn-ea"/>
                <a:sym typeface="+mn-lt"/>
              </a:rPr>
              <a:t>PART 01</a:t>
            </a:r>
            <a:endParaRPr lang="zh-CN" altLang="en-US" sz="8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11" name="TextBox 7"/>
          <p:cNvSpPr txBox="1"/>
          <p:nvPr/>
        </p:nvSpPr>
        <p:spPr>
          <a:xfrm>
            <a:off x="927914" y="2432315"/>
            <a:ext cx="5669280" cy="1568450"/>
          </a:xfrm>
          <a:prstGeom prst="rect">
            <a:avLst/>
          </a:prstGeom>
          <a:noFill/>
        </p:spPr>
        <p:txBody>
          <a:bodyPr wrap="none" rtlCol="0">
            <a:spAutoFit/>
          </a:bodyPr>
          <a:lstStyle/>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第一节</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个别化教育计划概述</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TextBox 6"/>
          <p:cNvSpPr txBox="1"/>
          <p:nvPr/>
        </p:nvSpPr>
        <p:spPr>
          <a:xfrm>
            <a:off x="9701984" y="2168473"/>
            <a:ext cx="1694695" cy="2646878"/>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rPr>
              <a:t>01</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55498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填写基本信息</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填写时应注意的问题</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准确</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所填写的信息要准确，要客观反映特殊儿童、特殊儿童家庭、特殊儿童所在学校与班级的基本信息。</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2. 及时更新</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对于儿童的障碍情况、教育史等信息要及时更新。</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适当汇总</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在撰写儿童的家庭状况、生长史、医疗史、教育史等信息时，建议围绕其对儿童发展与学习的影响加以适当汇总，</a:t>
            </a:r>
            <a:r>
              <a:rPr lang="zh-CN" altLang="en-US" sz="2100" b="1" dirty="0">
                <a:solidFill>
                  <a:srgbClr val="FFC000"/>
                </a:solidFill>
                <a:latin typeface="Arial" panose="020B0604020202020204" pitchFamily="34" charset="0"/>
                <a:ea typeface="微软雅黑" panose="020B0503020204020204" pitchFamily="34" charset="-122"/>
              </a:rPr>
              <a:t>用文字进行深入描述</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。不要在基本信息部分堆积过多未加以总结、整理的表格，尽量减少仅可勾选的封闭式表格。</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描述儿童现有发展水平</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评估的维度</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评估儿童现有水平可从三个维度入手：</a:t>
            </a:r>
            <a:r>
              <a:rPr lang="zh-CN" altLang="en-US" sz="2100" b="1" dirty="0">
                <a:solidFill>
                  <a:srgbClr val="FFC000"/>
                </a:solidFill>
                <a:latin typeface="Arial" panose="020B0604020202020204" pitchFamily="34" charset="0"/>
                <a:ea typeface="微软雅黑" panose="020B0503020204020204" pitchFamily="34" charset="-122"/>
              </a:rPr>
              <a:t>发展性领域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（运动、语言、认知等）、</a:t>
            </a:r>
            <a:r>
              <a:rPr lang="zh-CN" altLang="en-US" sz="2100" b="1" dirty="0">
                <a:solidFill>
                  <a:srgbClr val="FFC000"/>
                </a:solidFill>
                <a:latin typeface="Arial" panose="020B0604020202020204" pitchFamily="34" charset="0"/>
                <a:ea typeface="微软雅黑" panose="020B0503020204020204" pitchFamily="34" charset="-122"/>
              </a:rPr>
              <a:t>功能性领域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（生活自理、社会适应等）和</a:t>
            </a:r>
            <a:r>
              <a:rPr lang="zh-CN" altLang="en-US" sz="2100" b="1" dirty="0">
                <a:solidFill>
                  <a:srgbClr val="FFC000"/>
                </a:solidFill>
                <a:latin typeface="Arial" panose="020B0604020202020204" pitchFamily="34" charset="0"/>
                <a:ea typeface="微软雅黑" panose="020B0503020204020204" pitchFamily="34" charset="-122"/>
              </a:rPr>
              <a:t>学业领域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（语文、数学等课程表现）。</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不同国家和地区侧重有别：如美国</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IDEA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强调学业成就与功能表现；我国台湾地区则涵盖认知、沟通、行动、人际、情绪、感官、健康、自理、学业及其他特殊方面。实际评估中，</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团队应根据儿童的障碍类型与程度、生理年龄等因素，选择性关注相应领域。对于能参与普通课程的儿童，重点评估学业表现；对于障碍严重的儿童，则更需关注基本生活适应与发展能力。</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描述儿童现有发展水平</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评估的途径</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查阅已有的文本信息</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可以提供特殊儿童发展状况的文本信息包括：①相关领域的评估报告；②儿童上学期或学年的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作业、评价的结果等；③上学期或学年教师对该儿童的教育总结或建议。</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访谈与咨询相关人员</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教师可以访谈、咨询家长、学生、学校教师及其他专业工作者。</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直接观察学生</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直接测验学生</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当通过上述途径搜集信息之后，如果信息不充分，则需要对学生进行直接测验。</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73824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描述儿童现有发展水平</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现有发展水平的描述</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关于儿童现有发展水平的描述要求是全面而简明。</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所谓</a:t>
            </a:r>
            <a:r>
              <a:rPr lang="zh-CN" altLang="en-US" sz="2100" b="1" dirty="0">
                <a:solidFill>
                  <a:srgbClr val="FFC000"/>
                </a:solidFill>
                <a:latin typeface="Arial" panose="020B0604020202020204" pitchFamily="34" charset="0"/>
                <a:ea typeface="微软雅黑" panose="020B0503020204020204" pitchFamily="34" charset="-122"/>
              </a:rPr>
              <a:t>全面</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，是指对儿童的障碍影响其发展的所有领域以及每个领域的各个方面都进行介绍。</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所谓</a:t>
            </a:r>
            <a:r>
              <a:rPr lang="zh-CN" altLang="en-US" sz="2100" b="1" dirty="0">
                <a:solidFill>
                  <a:srgbClr val="FFC000"/>
                </a:solidFill>
                <a:latin typeface="Arial" panose="020B0604020202020204" pitchFamily="34" charset="0"/>
                <a:ea typeface="微软雅黑" panose="020B0503020204020204" pitchFamily="34" charset="-122"/>
              </a:rPr>
              <a:t>简明</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，是指语言简洁、内容明确而具体。例如，“学生水平差”“比正常学生发展慢”就不属于内容明确而具体的描述。</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描述儿童现有发展水平</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（四） 分析优弱势</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在全面了解学生的信息后，需要对信息进行合并、分析，对学生的现有水平做出恰当的评价，找出该学生在各领域的优势、弱势，在此基础上明确学生的特殊教育需求。这里提及的优势、弱势能力，主要是通过对</a:t>
            </a:r>
            <a:r>
              <a:rPr lang="zh-CN" altLang="en-US" sz="2100" b="1" dirty="0">
                <a:solidFill>
                  <a:srgbClr val="FFC000"/>
                </a:solidFill>
                <a:latin typeface="Arial" panose="020B0604020202020204" pitchFamily="34" charset="0"/>
                <a:ea typeface="微软雅黑" panose="020B0503020204020204" pitchFamily="34" charset="-122"/>
              </a:rPr>
              <a:t>学生个人内在能力</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进行相互比较而产生的，亦即</a:t>
            </a:r>
            <a:r>
              <a:rPr lang="zh-CN" altLang="en-US" sz="2100" b="1" dirty="0">
                <a:solidFill>
                  <a:srgbClr val="FFC000"/>
                </a:solidFill>
                <a:latin typeface="Arial" panose="020B0604020202020204" pitchFamily="34" charset="0"/>
                <a:ea typeface="微软雅黑" panose="020B0503020204020204" pitchFamily="34" charset="-122"/>
              </a:rPr>
              <a:t>相对的优势或弱势能力</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影响或阻碍个人功能（包括沟通、社会人际、情绪、学习、动机态度、动作等）发挥的能力或明显有困难的能力，即可称为个人的弱势能力。只要是有助于提升个人功能发挥，或表现明显优异的能力皆可称之为优势能力。</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特殊教育的</a:t>
            </a:r>
            <a:r>
              <a:rPr lang="zh-CN" altLang="en-US" sz="2100" b="1" dirty="0">
                <a:solidFill>
                  <a:srgbClr val="FFC000"/>
                </a:solidFill>
                <a:latin typeface="Arial" panose="020B0604020202020204" pitchFamily="34" charset="0"/>
                <a:ea typeface="微软雅黑" panose="020B0503020204020204" pitchFamily="34" charset="-122"/>
              </a:rPr>
              <a:t>目的在于利用儿童的优势帮助其克服所存在的弱势</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2423160" y="2064385"/>
            <a:ext cx="7346315" cy="4793615"/>
          </a:xfrm>
          <a:prstGeom prst="rect">
            <a:avLst/>
          </a:prstGeom>
        </p:spPr>
      </p:pic>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17995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描述儿童现有发展水平</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（四） 分析优弱势</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安排课程</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适应班级学生的课程</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课程适应是指在</a:t>
            </a:r>
            <a:r>
              <a:rPr lang="zh-CN" altLang="en-US" sz="2100" b="1" dirty="0">
                <a:solidFill>
                  <a:srgbClr val="FFC000"/>
                </a:solidFill>
                <a:latin typeface="Arial" panose="020B0604020202020204" pitchFamily="34" charset="0"/>
                <a:ea typeface="微软雅黑" panose="020B0503020204020204" pitchFamily="34" charset="-122"/>
              </a:rPr>
              <a:t>不改变教学内容或降低学生应取得的成绩</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的前提下，为随班就读的特殊学生提供支持，使其能与普通学生</a:t>
            </a:r>
            <a:r>
              <a:rPr lang="zh-CN" altLang="en-US" sz="2100" b="1" dirty="0">
                <a:solidFill>
                  <a:srgbClr val="FFC000"/>
                </a:solidFill>
                <a:latin typeface="Arial" panose="020B0604020202020204" pitchFamily="34" charset="0"/>
                <a:ea typeface="微软雅黑" panose="020B0503020204020204" pitchFamily="34" charset="-122"/>
              </a:rPr>
              <a:t>学习同样的课程并达成相同要求</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适应方式包括：给予更多时间、增加练习机会、采用更适合的教学方法，以及提供物质支持（如低视力学生使用大字课本和助视器，情绪易激动的学生安排在安静位置）。策略上主要通过改变学生获取知识的方式、增强其对内容的理解来实现。这要求教师既熟悉课程目标体系，又掌握相关教学策略。</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93585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安排课程</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调整班级学生的课程</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课程的调整是指根据特殊学生的实际需求和所学课程的特征，对其所在班级学生所学课程的</a:t>
            </a:r>
            <a:r>
              <a:rPr lang="zh-CN" altLang="en-US" sz="2100" b="1" dirty="0">
                <a:solidFill>
                  <a:srgbClr val="FFC000"/>
                </a:solidFill>
                <a:latin typeface="Arial" panose="020B0604020202020204" pitchFamily="34" charset="0"/>
                <a:ea typeface="微软雅黑" panose="020B0503020204020204" pitchFamily="34" charset="-122"/>
              </a:rPr>
              <a:t>内容</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和</a:t>
            </a:r>
            <a:r>
              <a:rPr lang="zh-CN" altLang="en-US" sz="2100" b="1" dirty="0">
                <a:solidFill>
                  <a:srgbClr val="FFC000"/>
                </a:solidFill>
                <a:latin typeface="Arial" panose="020B0604020202020204" pitchFamily="34" charset="0"/>
                <a:ea typeface="微软雅黑" panose="020B0503020204020204" pitchFamily="34" charset="-122"/>
              </a:rPr>
              <a:t>标准</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进行改变。课程的调整既可以是课程内容的调整，也可以是期望特殊学生达成的成绩水平的调整。</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sym typeface="+mn-ea"/>
              </a:rPr>
              <a:t>（三） 特别设置的课程</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如果上述两种课程不能满足该特殊学生的教育需要，那么需要为其特别设置课程。特别设置课程的目标、内容及评价标准都与班级学生不一样。</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 每一种课程都需要说明</a:t>
            </a:r>
            <a:r>
              <a:rPr lang="zh-CN" altLang="en-US" sz="2100" b="1" dirty="0">
                <a:solidFill>
                  <a:srgbClr val="FFC000"/>
                </a:solidFill>
                <a:latin typeface="Arial" panose="020B0604020202020204" pitchFamily="34" charset="0"/>
                <a:ea typeface="微软雅黑" panose="020B0503020204020204" pitchFamily="34" charset="-122"/>
                <a:sym typeface="+mn-ea"/>
              </a:rPr>
              <a:t>课程名称、每周课时、执教教师、评价方式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2804795" y="920115"/>
            <a:ext cx="6048375" cy="59378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2157095" y="1271270"/>
            <a:ext cx="7343775" cy="4314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61581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个别化教育计划的概念</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个别化教育计划（</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b="1" dirty="0">
                <a:solidFill>
                  <a:srgbClr val="FFC000"/>
                </a:solidFill>
                <a:latin typeface="Arial" panose="020B0604020202020204" pitchFamily="34" charset="0"/>
                <a:ea typeface="微软雅黑" panose="020B0503020204020204" pitchFamily="34" charset="-122"/>
              </a:rPr>
              <a:t>始于美国</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，因公民权利运动推动，为保障残疾儿童获得适当教育而设立。1975年《所有残疾儿童教育法》首次规定为3—21岁特殊儿童制定</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确保其在最少受限制环境中接受恰当的公立教育。</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由教师、家长等共同制定，描述学生现有发展水平、长期目标、所需服务及评价方式，是指导特殊教育的书面承诺。后续法律修订持续强化</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要求，0—3岁婴幼儿则制定个别化家庭计划（</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IFSP）。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该制度深刻影响美国及世界特殊教育发展。</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2007年我国《培智学校义务教育课程设置实验方案》要求为智力残疾学生制定</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IEP，2017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年修订的《残疾人教育条例》也明确规定实施个别化教育计划。</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01586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制定长期目标和短期目标</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制定长期目标</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IEP团队成员在制定长期目标中的作用</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美国</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团队各成员在制定长期目标时的贡献如下：</a:t>
            </a:r>
            <a:r>
              <a:rPr lang="zh-CN" altLang="en-US" sz="2100" b="1" dirty="0">
                <a:solidFill>
                  <a:srgbClr val="FFC000"/>
                </a:solidFill>
                <a:latin typeface="Arial" panose="020B0604020202020204" pitchFamily="34" charset="0"/>
                <a:ea typeface="微软雅黑" panose="020B0503020204020204" pitchFamily="34" charset="-122"/>
              </a:rPr>
              <a:t>家长</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了解孩子在家校的真实能力，帮助制定合理目标；</a:t>
            </a:r>
            <a:r>
              <a:rPr lang="zh-CN" altLang="en-US" sz="2100" b="1" dirty="0">
                <a:solidFill>
                  <a:srgbClr val="FFC000"/>
                </a:solidFill>
                <a:latin typeface="Arial" panose="020B0604020202020204" pitchFamily="34" charset="0"/>
                <a:ea typeface="微软雅黑" panose="020B0503020204020204" pitchFamily="34" charset="-122"/>
              </a:rPr>
              <a:t>普通教师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提供课程指导，确保目标与普通教育衔接；</a:t>
            </a:r>
            <a:r>
              <a:rPr lang="zh-CN" altLang="en-US" sz="2100" b="1" dirty="0">
                <a:solidFill>
                  <a:srgbClr val="FFC000"/>
                </a:solidFill>
                <a:latin typeface="Arial" panose="020B0604020202020204" pitchFamily="34" charset="0"/>
                <a:ea typeface="微软雅黑" panose="020B0503020204020204" pitchFamily="34" charset="-122"/>
              </a:rPr>
              <a:t>特殊教育教师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针对儿童障碍调整课程，制定一年内可达的目标；</a:t>
            </a:r>
            <a:r>
              <a:rPr lang="zh-CN" altLang="en-US" sz="2100" b="1" dirty="0">
                <a:solidFill>
                  <a:srgbClr val="FFC000"/>
                </a:solidFill>
                <a:latin typeface="Arial" panose="020B0604020202020204" pitchFamily="34" charset="0"/>
                <a:ea typeface="微软雅黑" panose="020B0503020204020204" pitchFamily="34" charset="-122"/>
              </a:rPr>
              <a:t>相关服务提供者</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评估言语、动作、情绪等领域，协助目标制定；</a:t>
            </a:r>
            <a:r>
              <a:rPr lang="zh-CN" altLang="en-US" sz="2100" b="1" dirty="0">
                <a:solidFill>
                  <a:srgbClr val="FFC000"/>
                </a:solidFill>
                <a:latin typeface="Arial" panose="020B0604020202020204" pitchFamily="34" charset="0"/>
                <a:ea typeface="微软雅黑" panose="020B0503020204020204" pitchFamily="34" charset="-122"/>
              </a:rPr>
              <a:t>教育管理机构代表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提供所需资源；</a:t>
            </a:r>
            <a:r>
              <a:rPr lang="zh-CN" altLang="en-US" sz="2100" b="1" dirty="0">
                <a:solidFill>
                  <a:srgbClr val="FFC000"/>
                </a:solidFill>
                <a:latin typeface="Arial" panose="020B0604020202020204" pitchFamily="34" charset="0"/>
                <a:ea typeface="微软雅黑" panose="020B0503020204020204" pitchFamily="34" charset="-122"/>
              </a:rPr>
              <a:t>评估结果解释者</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帮助团队依据测验结果制定目标；</a:t>
            </a:r>
            <a:r>
              <a:rPr lang="zh-CN" altLang="en-US" sz="2100" b="1" dirty="0">
                <a:solidFill>
                  <a:srgbClr val="FFC000"/>
                </a:solidFill>
                <a:latin typeface="Arial" panose="020B0604020202020204" pitchFamily="34" charset="0"/>
                <a:ea typeface="微软雅黑" panose="020B0503020204020204" pitchFamily="34" charset="-122"/>
              </a:rPr>
              <a:t>拥有专业知识者</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（如家庭代表、校外照料者）可受邀参与；</a:t>
            </a:r>
            <a:r>
              <a:rPr lang="zh-CN" altLang="en-US" sz="2100" b="1" dirty="0">
                <a:solidFill>
                  <a:srgbClr val="FFC000"/>
                </a:solidFill>
                <a:latin typeface="Arial" panose="020B0604020202020204" pitchFamily="34" charset="0"/>
                <a:ea typeface="微软雅黑" panose="020B0503020204020204" pitchFamily="34" charset="-122"/>
              </a:rPr>
              <a:t>学生本人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表达兴趣与未来目标，尤其在转衔计划中极其重要。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57974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制定长期目标和短期目标</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制定长期目标</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长期目标的基本要求</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长期目标是指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团队对该学生在新的一年（或一学期）里能完成任务的最好预测。好的长期目标需要具备以下四点基本要求。一是</a:t>
            </a:r>
            <a:r>
              <a:rPr lang="zh-CN" altLang="en-US" sz="2100" b="1" dirty="0">
                <a:solidFill>
                  <a:srgbClr val="FFC000"/>
                </a:solidFill>
                <a:latin typeface="Arial" panose="020B0604020202020204" pitchFamily="34" charset="0"/>
                <a:ea typeface="微软雅黑" panose="020B0503020204020204" pitchFamily="34" charset="-122"/>
              </a:rPr>
              <a:t>目标要能满足儿童的需要</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。二是长期目标的</a:t>
            </a:r>
            <a:r>
              <a:rPr lang="zh-CN" altLang="en-US" sz="2100" b="1" dirty="0">
                <a:solidFill>
                  <a:srgbClr val="FFC000"/>
                </a:solidFill>
                <a:latin typeface="Arial" panose="020B0604020202020204" pitchFamily="34" charset="0"/>
                <a:ea typeface="微软雅黑" panose="020B0503020204020204" pitchFamily="34" charset="-122"/>
              </a:rPr>
              <a:t>范围要广且有一定的难度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，要保证学生在比较长的时间内基本教育目标的实现。三是综合多种因素，决定</a:t>
            </a:r>
            <a:r>
              <a:rPr lang="zh-CN" altLang="en-US" sz="2100" b="1" dirty="0">
                <a:solidFill>
                  <a:srgbClr val="FFC000"/>
                </a:solidFill>
                <a:latin typeface="Arial" panose="020B0604020202020204" pitchFamily="34" charset="0"/>
                <a:ea typeface="微软雅黑" panose="020B0503020204020204" pitchFamily="34" charset="-122"/>
              </a:rPr>
              <a:t>目标的优先顺序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。四是长期目标的撰写</a:t>
            </a:r>
            <a:r>
              <a:rPr lang="zh-CN" altLang="en-US" sz="2100" b="1" dirty="0">
                <a:solidFill>
                  <a:srgbClr val="FFC000"/>
                </a:solidFill>
                <a:latin typeface="Arial" panose="020B0604020202020204" pitchFamily="34" charset="0"/>
                <a:ea typeface="微软雅黑" panose="020B0503020204020204" pitchFamily="34" charset="-122"/>
              </a:rPr>
              <a:t>规范且可测量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个真正可以测量的长期目标应至少包括以下几个要素。（1）描述儿童的行为出现的条件（情境）（2）目标中所描述的行为是可以观察、可以测量的，以判断目标是否可以达成（3）目标达成的标准（4）说明符合该标准的行为在其他条件下的类化（5）说明学生完成标准任务的持续时间</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57974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制定长期目标和短期目标</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制定短期目标</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短期目标的作用</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短期目标是把完整的学习任务分解为小的、可测量的目标。一个长期目标至少要有两个短期目标。</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短期目标的作用主要有以下两个方面。①</a:t>
            </a:r>
            <a:r>
              <a:rPr lang="zh-CN" altLang="en-US" sz="2100" b="1" dirty="0">
                <a:solidFill>
                  <a:srgbClr val="FFC000"/>
                </a:solidFill>
                <a:latin typeface="Arial" panose="020B0604020202020204" pitchFamily="34" charset="0"/>
                <a:ea typeface="微软雅黑" panose="020B0503020204020204" pitchFamily="34" charset="-122"/>
                <a:sym typeface="+mn-ea"/>
              </a:rPr>
              <a:t>保证长期目标的完成</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，把长期目标根据目标的特征、特殊儿童的学习能力等因素分解为若干个学生经过努力可以完成的短期目标。②</a:t>
            </a:r>
            <a:r>
              <a:rPr lang="zh-CN" altLang="en-US" sz="2100" b="1" dirty="0">
                <a:solidFill>
                  <a:srgbClr val="FFC000"/>
                </a:solidFill>
                <a:latin typeface="Arial" panose="020B0604020202020204" pitchFamily="34" charset="0"/>
                <a:ea typeface="微软雅黑" panose="020B0503020204020204" pitchFamily="34" charset="-122"/>
                <a:sym typeface="+mn-ea"/>
              </a:rPr>
              <a:t>便于进行过程性评价</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，这种评价有利于教师根据学生的学习情况及时调整教学目标、教学内容、教学策略等，便于教师经常向家长报告特殊儿童的发展情况，也便于学校更好地监督、管理</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团队的工作。</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57974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制定长期目标和短期目标</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制定短期目标</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短期目标的制定方式</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（1）任务分析。任务分析是指把</a:t>
            </a:r>
            <a:r>
              <a:rPr lang="zh-CN" altLang="en-US" sz="2100" b="1" dirty="0">
                <a:solidFill>
                  <a:srgbClr val="FFC000"/>
                </a:solidFill>
                <a:latin typeface="Arial" panose="020B0604020202020204" pitchFamily="34" charset="0"/>
                <a:ea typeface="微软雅黑" panose="020B0503020204020204" pitchFamily="34" charset="-122"/>
              </a:rPr>
              <a:t>要达成的完整的目标按照一定的顺序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分解为不同的部分。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（2）准确性。长期目标可以根据</a:t>
            </a:r>
            <a:r>
              <a:rPr lang="zh-CN" altLang="en-US" sz="2100" b="1" dirty="0">
                <a:solidFill>
                  <a:srgbClr val="FFC000"/>
                </a:solidFill>
                <a:latin typeface="Arial" panose="020B0604020202020204" pitchFamily="34" charset="0"/>
                <a:ea typeface="微软雅黑" panose="020B0503020204020204" pitchFamily="34" charset="-122"/>
              </a:rPr>
              <a:t>儿童掌握知识和技能的准确性</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分成不同的短期目标。    （3）支持水平。可以按照</a:t>
            </a:r>
            <a:r>
              <a:rPr lang="zh-CN" altLang="en-US" sz="2100" b="1" dirty="0">
                <a:solidFill>
                  <a:srgbClr val="FFC000"/>
                </a:solidFill>
                <a:latin typeface="Arial" panose="020B0604020202020204" pitchFamily="34" charset="0"/>
                <a:ea typeface="微软雅黑" panose="020B0503020204020204" pitchFamily="34" charset="-122"/>
              </a:rPr>
              <a:t>学生准确完成任务所需要的支持水平</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分成不同的短期目标。</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（4）类化水平。可以按照</a:t>
            </a:r>
            <a:r>
              <a:rPr lang="zh-CN" altLang="en-US" sz="2100" b="1" dirty="0">
                <a:solidFill>
                  <a:srgbClr val="FFC000"/>
                </a:solidFill>
                <a:latin typeface="Arial" panose="020B0604020202020204" pitchFamily="34" charset="0"/>
                <a:ea typeface="微软雅黑" panose="020B0503020204020204" pitchFamily="34" charset="-122"/>
              </a:rPr>
              <a:t>学生在其他情境或环境中的类化水平</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分成不同的短期目标。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上述标准并不互相排斥，可以根据需要结合一种或多种形式。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579745"/>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设计完成</a:t>
            </a:r>
            <a:r>
              <a:rPr lang="en-US" altLang="zh-CN"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IEP</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目标所需要的教育服务与相关服务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教育服务</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教育服务是指</a:t>
            </a:r>
            <a:r>
              <a:rPr lang="zh-CN" altLang="en-US" sz="2100" b="1" dirty="0">
                <a:solidFill>
                  <a:srgbClr val="FFC000"/>
                </a:solidFill>
                <a:latin typeface="Arial" panose="020B0604020202020204" pitchFamily="34" charset="0"/>
                <a:ea typeface="微软雅黑" panose="020B0503020204020204" pitchFamily="34" charset="-122"/>
              </a:rPr>
              <a:t>学校为帮助学生达成</a:t>
            </a:r>
            <a:r>
              <a:rPr lang="en-US" altLang="zh-CN" sz="2100" b="1" dirty="0">
                <a:solidFill>
                  <a:srgbClr val="FFC000"/>
                </a:solidFill>
                <a:latin typeface="Arial" panose="020B0604020202020204" pitchFamily="34" charset="0"/>
                <a:ea typeface="微软雅黑" panose="020B0503020204020204" pitchFamily="34" charset="-122"/>
              </a:rPr>
              <a:t>IEP</a:t>
            </a:r>
            <a:r>
              <a:rPr lang="zh-CN" altLang="en-US" sz="2100" b="1" dirty="0">
                <a:solidFill>
                  <a:srgbClr val="FFC000"/>
                </a:solidFill>
                <a:latin typeface="Arial" panose="020B0604020202020204" pitchFamily="34" charset="0"/>
                <a:ea typeface="微软雅黑" panose="020B0503020204020204" pitchFamily="34" charset="-122"/>
              </a:rPr>
              <a:t>目标所提供的教育教学服务</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。根据学生的安置方式，特殊学生有可能在普通学校普通班级、普通学校资源教室、普通学校特殊班级、特殊教育学校、医院或在家接受教育服务。教育教学服务</a:t>
            </a:r>
            <a:r>
              <a:rPr lang="zh-CN" altLang="en-US" sz="2100" b="1" dirty="0">
                <a:solidFill>
                  <a:srgbClr val="FFC000"/>
                </a:solidFill>
                <a:latin typeface="Arial" panose="020B0604020202020204" pitchFamily="34" charset="0"/>
                <a:ea typeface="微软雅黑" panose="020B0503020204020204" pitchFamily="34" charset="-122"/>
              </a:rPr>
              <a:t>一般由教师提供</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。如果学生安置在普通学校，普通教育教师、特殊教育教师都要为学生提供教育服务。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育服务的设计需要总体说明服务的内容、提供服务的教师、服务一共持续的时间、每次服务的持续时间、服务的频率。另外，在设计每次服务时，还要说明该服务所要帮助学生达成的目标、提供服务的具体地点、开始的时间。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58978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设计完成</a:t>
            </a:r>
            <a:r>
              <a:rPr lang="en-US" altLang="zh-CN"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IEP</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目标所需要的教育服务与相关服务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相关服务</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相关服务是指为特殊儿童提供其所需要的</a:t>
            </a:r>
            <a:r>
              <a:rPr lang="zh-CN" altLang="en-US" sz="2100" b="1" dirty="0">
                <a:solidFill>
                  <a:srgbClr val="FFC000"/>
                </a:solidFill>
                <a:latin typeface="Arial" panose="020B0604020202020204" pitchFamily="34" charset="0"/>
                <a:ea typeface="微软雅黑" panose="020B0503020204020204" pitchFamily="34" charset="-122"/>
              </a:rPr>
              <a:t>除教育服务之外的其他方面的服务</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。由</a:t>
            </a:r>
            <a:r>
              <a:rPr lang="zh-CN" altLang="en-US" sz="2100" b="1" dirty="0">
                <a:solidFill>
                  <a:srgbClr val="FFC000"/>
                </a:solidFill>
                <a:latin typeface="Arial" panose="020B0604020202020204" pitchFamily="34" charset="0"/>
                <a:ea typeface="微软雅黑" panose="020B0503020204020204" pitchFamily="34" charset="-122"/>
              </a:rPr>
              <a:t>具备资质的专业人员</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供。美国相关服务包括交通、康复辅导、医学服务、物理与作业治疗、心理服务、言语治疗等。服务可在普通班级、资源教室或校外场所进行。服务设计需说明内容、提供服务的人员、总时长、每次服务时长、频率，以及具体目标、地点和开始时间。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58978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六、 设计学生目标达成情况的评价</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目标评价的类型</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目标达成情况的评价分为总结性评价、过程性评价。</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总结性评价</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是指对学生长期目标达成情况的评价。</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过程性评价</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是指对短期目标达成情况以及在短期目标实施过程中学生表现情况的评价。</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58978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六、 设计学生目标达成情况的评价</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评价的方式</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在评价学生的目标达成情况时，需要采用多种评价方式。常用的方式包括如下几种。①</a:t>
            </a:r>
            <a:r>
              <a:rPr lang="zh-CN" altLang="en-US" sz="2100" b="1" dirty="0">
                <a:solidFill>
                  <a:srgbClr val="FFC000"/>
                </a:solidFill>
                <a:latin typeface="Arial" panose="020B0604020202020204" pitchFamily="34" charset="0"/>
                <a:ea typeface="微软雅黑" panose="020B0503020204020204" pitchFamily="34" charset="-122"/>
              </a:rPr>
              <a:t>测验</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：教师呈现问题，要求学生回答。测验可以以纸笔测验、操作测验等形式进行；②</a:t>
            </a:r>
            <a:r>
              <a:rPr lang="zh-CN" altLang="en-US" sz="2100" b="1" dirty="0">
                <a:solidFill>
                  <a:srgbClr val="FFC000"/>
                </a:solidFill>
                <a:latin typeface="Arial" panose="020B0604020202020204" pitchFamily="34" charset="0"/>
                <a:ea typeface="微软雅黑" panose="020B0503020204020204" pitchFamily="34" charset="-122"/>
              </a:rPr>
              <a:t>作业</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：学生的作业、作品都可以反映其目标达成情况；③</a:t>
            </a:r>
            <a:r>
              <a:rPr lang="zh-CN" altLang="en-US" sz="2100" b="1" dirty="0">
                <a:solidFill>
                  <a:srgbClr val="FFC000"/>
                </a:solidFill>
                <a:latin typeface="Arial" panose="020B0604020202020204" pitchFamily="34" charset="0"/>
                <a:ea typeface="微软雅黑" panose="020B0503020204020204" pitchFamily="34" charset="-122"/>
              </a:rPr>
              <a:t>行为观察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：教师观察学生的具体行为表现。行为观察可以以现场直接观察、录像分析等形式进行。</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58978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六、 设计学生目标达成情况的评价</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评价结果的处理</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教师需要及时记录与总结评价结果，根据评价结果决定接下来的教学。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另外，教师需要根据学校的管理规定，按时向学校、家长以及其他</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团队成员报告学生的目标达成情况。</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58978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七、 制定转衔计划</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转衔计划是指帮助特殊儿童</a:t>
            </a:r>
            <a:r>
              <a:rPr lang="zh-CN" altLang="en-US" sz="2100" b="1" dirty="0">
                <a:solidFill>
                  <a:srgbClr val="FFC000"/>
                </a:solidFill>
                <a:latin typeface="Arial" panose="020B0604020202020204" pitchFamily="34" charset="0"/>
                <a:ea typeface="微软雅黑" panose="020B0503020204020204" pitchFamily="34" charset="-122"/>
              </a:rPr>
              <a:t>从一个教育（生活）阶段向另一个阶段过渡、衔接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的计划</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儿童在向另一个阶段过渡时往往会面临很多困难，因此在过渡尚未开始时，现阶段的教师需要与下一阶段的教师合作，根据学生适应下一阶段的要求，提高学生的相关知识与技能，从而更好地适应未来的学习、生活。</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我国台湾地区为学前大班、小学六年级等阶段学生制定转衔计划；美国</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IDEA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则规定，学生满16岁（或更早）后需每年更新转衔计划。计划内容包括：基于转衔评价</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制定可测量的后中学目标，涵盖训练、教育、就业及独立生活；提供达成目标所需的服务与课程；并在学生达到法定成年年龄前一年，告知其相关权利。</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267652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制定与实施个别化教育计划的意义</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各国和各地区的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在名称、形式上稍有差异，但其主要功能是基本一致的：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a:t>
            </a:r>
            <a:r>
              <a:rPr lang="zh-CN" altLang="en-US" sz="2100" b="1" dirty="0">
                <a:solidFill>
                  <a:srgbClr val="FFC000"/>
                </a:solidFill>
                <a:latin typeface="Arial" panose="020B0604020202020204" pitchFamily="34" charset="0"/>
                <a:ea typeface="微软雅黑" panose="020B0503020204020204" pitchFamily="34" charset="-122"/>
              </a:rPr>
              <a:t>满足特殊儿童个别需要的教育方案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，是促进家长、教师等不同人员进行沟通的工具，还是评价学校与教师教育绩效的重要依据。作为</a:t>
            </a:r>
            <a:r>
              <a:rPr lang="zh-CN" altLang="en-US" sz="2100" b="1" dirty="0">
                <a:solidFill>
                  <a:srgbClr val="FFC000"/>
                </a:solidFill>
                <a:latin typeface="Arial" panose="020B0604020202020204" pitchFamily="34" charset="0"/>
                <a:ea typeface="微软雅黑" panose="020B0503020204020204" pitchFamily="34" charset="-122"/>
              </a:rPr>
              <a:t>特殊教育的基石</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所承担的功能对特殊教育是至关重要的，而且到目前为止，还没有其他形式可以替代或完全替代</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58978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七、 制定转衔计划</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可测量的后中学目标</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转衔计划的第一步是由</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团队与学生共同探索未来志向，并基于转衔评价结果制定目标。学生的兴趣将转化为五个领域的后中学目标：①</a:t>
            </a:r>
            <a:r>
              <a:rPr lang="zh-CN" altLang="en-US" sz="2100" b="1" dirty="0">
                <a:solidFill>
                  <a:srgbClr val="FFC000"/>
                </a:solidFill>
                <a:latin typeface="Arial" panose="020B0604020202020204" pitchFamily="34" charset="0"/>
                <a:ea typeface="微软雅黑" panose="020B0503020204020204" pitchFamily="34" charset="-122"/>
              </a:rPr>
              <a:t>教育</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——学习内容、学校选择、入学条件及经济责任；②</a:t>
            </a:r>
            <a:r>
              <a:rPr lang="zh-CN" altLang="en-US" sz="2100" b="1" dirty="0">
                <a:solidFill>
                  <a:srgbClr val="FFC000"/>
                </a:solidFill>
                <a:latin typeface="Arial" panose="020B0604020202020204" pitchFamily="34" charset="0"/>
                <a:ea typeface="微软雅黑" panose="020B0503020204020204" pitchFamily="34" charset="-122"/>
              </a:rPr>
              <a:t>训练</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——目标职业所需的具体技能；③</a:t>
            </a:r>
            <a:r>
              <a:rPr lang="zh-CN" altLang="en-US" sz="2100" b="1" dirty="0">
                <a:solidFill>
                  <a:srgbClr val="FFC000"/>
                </a:solidFill>
                <a:latin typeface="Arial" panose="020B0604020202020204" pitchFamily="34" charset="0"/>
                <a:ea typeface="微软雅黑" panose="020B0503020204020204" pitchFamily="34" charset="-122"/>
              </a:rPr>
              <a:t>职业</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——期望的行业或职业；④</a:t>
            </a:r>
            <a:r>
              <a:rPr lang="zh-CN" altLang="en-US" sz="2100" b="1" dirty="0">
                <a:solidFill>
                  <a:srgbClr val="FFC000"/>
                </a:solidFill>
                <a:latin typeface="Arial" panose="020B0604020202020204" pitchFamily="34" charset="0"/>
                <a:ea typeface="微软雅黑" panose="020B0503020204020204" pitchFamily="34" charset="-122"/>
              </a:rPr>
              <a:t>独立生活</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——居住类型、社区服务与交通安排；⑤</a:t>
            </a:r>
            <a:r>
              <a:rPr lang="zh-CN" altLang="en-US" sz="2100" b="1" dirty="0">
                <a:solidFill>
                  <a:srgbClr val="FFC000"/>
                </a:solidFill>
                <a:latin typeface="Arial" panose="020B0604020202020204" pitchFamily="34" charset="0"/>
                <a:ea typeface="微软雅黑" panose="020B0503020204020204" pitchFamily="34" charset="-122"/>
              </a:rPr>
              <a:t>日常生活技能</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——如做饭、穿衣、个人修饰等。</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第三节  个别化教育计划基本要素的制定</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58978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七、 制定转衔计划</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帮助学生达成目标所需要的转衔服务，包括学习的课程</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转衔计划第二步是确定下一年度所需服务，以帮助学生达成后中学目标。由于服务多在校外提供，</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团队需邀请相关机构代表参与，如职业训练、福利、心理健康等服务机构。转衔服务可包括：①</a:t>
            </a:r>
            <a:r>
              <a:rPr lang="zh-CN" altLang="en-US" sz="2100" b="1" dirty="0">
                <a:solidFill>
                  <a:srgbClr val="FFC000"/>
                </a:solidFill>
                <a:latin typeface="Arial" panose="020B0604020202020204" pitchFamily="34" charset="0"/>
                <a:ea typeface="微软雅黑" panose="020B0503020204020204" pitchFamily="34" charset="-122"/>
              </a:rPr>
              <a:t>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——完成后中学目标所需的课程；②</a:t>
            </a:r>
            <a:r>
              <a:rPr lang="zh-CN" altLang="en-US" sz="2100" b="1" dirty="0">
                <a:solidFill>
                  <a:srgbClr val="FFC000"/>
                </a:solidFill>
                <a:latin typeface="Arial" panose="020B0604020202020204" pitchFamily="34" charset="0"/>
                <a:ea typeface="微软雅黑" panose="020B0503020204020204" pitchFamily="34" charset="-122"/>
              </a:rPr>
              <a:t>相关服务</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——达成年度目标所需支持；③</a:t>
            </a:r>
            <a:r>
              <a:rPr lang="zh-CN" altLang="en-US" sz="2100" b="1" dirty="0">
                <a:solidFill>
                  <a:srgbClr val="FFC000"/>
                </a:solidFill>
                <a:latin typeface="Arial" panose="020B0604020202020204" pitchFamily="34" charset="0"/>
                <a:ea typeface="微软雅黑" panose="020B0503020204020204" pitchFamily="34" charset="-122"/>
              </a:rPr>
              <a:t>校外提供的社区经验</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——如工作探索、购物、交通、娱乐等；④</a:t>
            </a:r>
            <a:r>
              <a:rPr lang="zh-CN" altLang="en-US" sz="2100" b="1" dirty="0">
                <a:solidFill>
                  <a:srgbClr val="FFC000"/>
                </a:solidFill>
                <a:latin typeface="Arial" panose="020B0604020202020204" pitchFamily="34" charset="0"/>
                <a:ea typeface="微软雅黑" panose="020B0503020204020204" pitchFamily="34" charset="-122"/>
              </a:rPr>
              <a:t>日常生活技能</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——如梳洗、洗衣、做饭、预算；⑤</a:t>
            </a:r>
            <a:r>
              <a:rPr lang="zh-CN" altLang="en-US" sz="2100" b="1" dirty="0">
                <a:solidFill>
                  <a:srgbClr val="FFC000"/>
                </a:solidFill>
                <a:latin typeface="Arial" panose="020B0604020202020204" pitchFamily="34" charset="0"/>
                <a:ea typeface="微软雅黑" panose="020B0503020204020204" pitchFamily="34" charset="-122"/>
              </a:rPr>
              <a:t>职业功能评价</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——评估学生职业意向、优势、兴趣及工作经验。</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dirty="0">
                <a:solidFill>
                  <a:schemeClr val="tx1">
                    <a:lumMod val="75000"/>
                    <a:lumOff val="25000"/>
                  </a:schemeClr>
                </a:solidFill>
                <a:latin typeface="Arial" panose="020B0604020202020204" pitchFamily="34" charset="0"/>
                <a:ea typeface="微软雅黑" panose="020B0503020204020204" pitchFamily="34" charset="-122"/>
              </a:rPr>
              <a:t>案例：17岁肢体障碍女孩夏洛特的目标是能独立坐轮椅进入工作场所并开始工作。</a:t>
            </a:r>
            <a:endParaRPr lang="zh-CN" altLang="en-US"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FEFCF0"/>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10601030101010101" pitchFamily="2" charset="-122"/>
                <a:ea typeface="方正黑体简体" panose="02010601030101010101" pitchFamily="2" charset="-122"/>
                <a:cs typeface="+mn-ea"/>
                <a:sym typeface="+mn-lt"/>
              </a:rPr>
              <a:t>PART 04</a:t>
            </a:r>
            <a:endParaRPr lang="zh-CN" altLang="en-US" sz="8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11" name="TextBox 7"/>
          <p:cNvSpPr txBox="1"/>
          <p:nvPr/>
        </p:nvSpPr>
        <p:spPr>
          <a:xfrm>
            <a:off x="1232713" y="2432315"/>
            <a:ext cx="5059680" cy="2306955"/>
          </a:xfrm>
          <a:prstGeom prst="rect">
            <a:avLst/>
          </a:prstGeom>
          <a:noFill/>
        </p:spPr>
        <p:txBody>
          <a:bodyPr wrap="none" rtlCol="0">
            <a:spAutoFit/>
          </a:bodyPr>
          <a:lstStyle/>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第四节</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个别化教育计划的</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实施、总结与修订</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TextBox 6"/>
          <p:cNvSpPr txBox="1"/>
          <p:nvPr/>
        </p:nvSpPr>
        <p:spPr>
          <a:xfrm>
            <a:off x="9701984" y="2168473"/>
            <a:ext cx="205740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rPr>
              <a:t>04</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第四节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个别化教育计划的实施、总结与修订</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58978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a:t>
            </a:r>
            <a:r>
              <a:rPr lang="en-US" altLang="zh-CN"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IEP</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的实施</a:t>
            </a:r>
            <a:r>
              <a:rPr lang="en-US" altLang="zh-CN"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确定</a:t>
            </a:r>
            <a:r>
              <a:rPr lang="en-US" altLang="zh-CN" sz="2500" b="1" dirty="0">
                <a:solidFill>
                  <a:srgbClr val="88745B"/>
                </a:solidFill>
                <a:latin typeface="Arial" panose="020B0604020202020204" pitchFamily="34" charset="0"/>
                <a:ea typeface="微软雅黑" panose="020B0503020204020204" pitchFamily="34" charset="-122"/>
              </a:rPr>
              <a:t>IEP</a:t>
            </a:r>
            <a:r>
              <a:rPr lang="zh-CN" altLang="en-US" sz="2500" b="1" dirty="0">
                <a:solidFill>
                  <a:srgbClr val="88745B"/>
                </a:solidFill>
                <a:latin typeface="Arial" panose="020B0604020202020204" pitchFamily="34" charset="0"/>
                <a:ea typeface="微软雅黑" panose="020B0503020204020204" pitchFamily="34" charset="-122"/>
              </a:rPr>
              <a:t>的实施途径</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实施IEP时，需</a:t>
            </a:r>
            <a:r>
              <a:rPr lang="zh-CN" altLang="en-US" sz="2100" b="1" dirty="0">
                <a:solidFill>
                  <a:srgbClr val="FFC000"/>
                </a:solidFill>
                <a:latin typeface="Arial" panose="020B0604020202020204" pitchFamily="34" charset="0"/>
                <a:ea typeface="微软雅黑" panose="020B0503020204020204" pitchFamily="34" charset="-122"/>
              </a:rPr>
              <a:t>根据目标和任务选择教学途径</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若特殊学生在普通班级学习，当其教育目标与普通课程基本一致时，主要由普通教师在集体教学中落实，必要时由特教教师或助教协助；若差异较大，可采取特教教师进班辅导、走班制或到资源教室接受教学。当学生在特殊班级学习时，教师需统筹所有学生的IEP，明确班级共同课程与目标，再分析该生与多数学生的差异，以确定个别化教学方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第四节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个别化教育计划的实施、总结与修订</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58978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a:t>
            </a:r>
            <a:r>
              <a:rPr lang="en-US" altLang="zh-CN"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IEP</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的实施</a:t>
            </a:r>
            <a:r>
              <a:rPr lang="en-US" altLang="zh-CN"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落实实施人员的责任</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普通班级教师</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普通班级教师实施</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时，应关注</a:t>
            </a:r>
            <a:r>
              <a:rPr lang="zh-CN" altLang="en-US" sz="2100" b="1" dirty="0">
                <a:solidFill>
                  <a:srgbClr val="FFC000"/>
                </a:solidFill>
                <a:latin typeface="Arial" panose="020B0604020202020204" pitchFamily="34" charset="0"/>
                <a:ea typeface="微软雅黑" panose="020B0503020204020204" pitchFamily="34" charset="-122"/>
              </a:rPr>
              <a:t>教学、环境与评价的调整与安排</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，但不局限于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已有安排，需探索有效策略并记录成功做法。替代性评价需谨慎并咨询相关部门。调整不改变学习期望，而应适应学生倾向的学习形式，如提供安静环境或抄写口语回答。教师需持续观察及时优化策略，无效方法应中止并更换。若负责调整目标的课程教学，可采用小组教学、同伴教学等方式促进学生参与。在其他学生完成无关任务时，教师应抓住机会对特殊学生进行直接教学，并结构化设计个别化任务，减少辅助，提升其独立性与任务完成能力。</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第四节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个别化教育计划的实施、总结与修订</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58978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 </a:t>
            </a:r>
            <a:r>
              <a:rPr lang="en-US" altLang="zh-CN"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IEP</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的实施</a:t>
            </a:r>
            <a:r>
              <a:rPr lang="en-US" altLang="zh-CN"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落实实施人员的责任</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辅助人员</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许多替代性计划（如社会能力、情绪管理、个人照料、定向行走训练）需要辅助人员的参与。辅助人员如助教，通过帮助学生学习与提供</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所描述的恰当调整、安排来帮助班级教师。在实施</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的过程中，需要为助教、其他提供支持的人员制定提供个性化的时间表和地点安排。</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第四节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个别化教育计划的实施、总结与修订</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589780"/>
          </a:xfrm>
          <a:prstGeom prst="rect">
            <a:avLst/>
          </a:prstGeom>
          <a:noFill/>
          <a:ln w="9525">
            <a:noFill/>
          </a:ln>
        </p:spPr>
        <p:txBody>
          <a:bodyPr wrap="square">
            <a:no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a:t>
            </a:r>
            <a:r>
              <a:rPr lang="en-US" altLang="zh-CN"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IEP</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的总结与修订</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just" fontAlgn="auto" hangingPunct="0">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实施中需进行过程性评价以及时调整问题，结束后进行</a:t>
            </a:r>
            <a:r>
              <a:rPr lang="zh-CN" altLang="en-US" sz="2100" b="1" dirty="0">
                <a:solidFill>
                  <a:srgbClr val="FFC000"/>
                </a:solidFill>
                <a:latin typeface="Arial" panose="020B0604020202020204" pitchFamily="34" charset="0"/>
                <a:ea typeface="微软雅黑" panose="020B0503020204020204" pitchFamily="34" charset="-122"/>
              </a:rPr>
              <a:t>总结性评价</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，为制定新</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提供参考。当预设目标不符合学生学习实际，或发现学生新需求、家长提供新信息时，需</a:t>
            </a:r>
            <a:r>
              <a:rPr lang="zh-CN" altLang="en-US" sz="2100" b="1" dirty="0">
                <a:solidFill>
                  <a:srgbClr val="FFC000"/>
                </a:solidFill>
                <a:latin typeface="Arial" panose="020B0604020202020204" pitchFamily="34" charset="0"/>
                <a:ea typeface="微软雅黑" panose="020B0503020204020204" pitchFamily="34" charset="-122"/>
              </a:rPr>
              <a:t>及时修订</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修订范围包括长短期目标、教学策略、资源配置等。若目标提前达成，应提前后续目标或制定新目标；若未按时完成，需分析教学策略或目标分解是否合理，必要时调整长期目标。重大改变须召开</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会议达成共识。团队成员需做好全过程记录。</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1965021" y="2277561"/>
            <a:ext cx="4008755" cy="1476375"/>
          </a:xfrm>
          <a:prstGeom prst="rect">
            <a:avLst/>
          </a:prstGeom>
          <a:noFill/>
        </p:spPr>
        <p:txBody>
          <a:bodyPr wrap="none" rtlCol="0">
            <a:spAutoFit/>
          </a:bodyPr>
          <a:lstStyle/>
          <a:p>
            <a:pPr algn="l" defTabSz="1219200" fontAlgn="auto">
              <a:lnSpc>
                <a:spcPct val="150000"/>
              </a:lnSpc>
            </a:pPr>
            <a:r>
              <a:rPr lang="zh-CN" altLang="en-US" sz="6000" b="1" dirty="0">
                <a:solidFill>
                  <a:prstClr val="white"/>
                </a:solidFill>
                <a:latin typeface="楷体" panose="02010609060101010101" charset="-122"/>
                <a:ea typeface="楷体" panose="02010609060101010101" charset="-122"/>
                <a:cs typeface="楷体" panose="02010609060101010101" charset="-122"/>
                <a:sym typeface="+mn-lt"/>
              </a:rPr>
              <a:t>谢谢欣赏！</a:t>
            </a:r>
            <a:endParaRPr lang="zh-CN" altLang="en-US" sz="6000" b="1" dirty="0">
              <a:solidFill>
                <a:prstClr val="white"/>
              </a:solidFill>
              <a:latin typeface="楷体" panose="02010609060101010101" charset="-122"/>
              <a:ea typeface="楷体" panose="02010609060101010101" charset="-122"/>
              <a:cs typeface="楷体" panose="02010609060101010101" charset="-122"/>
              <a:sym typeface="+mn-lt"/>
            </a:endParaRP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2"/>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73824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制定与实施个别化教育计划的意义</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IEP是满足特殊儿童个别需要的教育方案</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特殊儿童因</a:t>
            </a:r>
            <a:r>
              <a:rPr lang="zh-CN" altLang="en-US" sz="2100" b="1" dirty="0">
                <a:solidFill>
                  <a:srgbClr val="FFC000"/>
                </a:solidFill>
                <a:latin typeface="Arial" panose="020B0604020202020204" pitchFamily="34" charset="0"/>
                <a:ea typeface="微软雅黑" panose="020B0503020204020204" pitchFamily="34" charset="-122"/>
              </a:rPr>
              <a:t>个别需要显著不同于普通儿童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必须依靠特殊教育才能满足其发展。同一障碍类型的儿童也存在较大个体差异，因此个别化是特殊教育的重要特征。普通课程难以满足所有特殊儿童的需求，仅靠差异教学难以保证学习的系统性与恰当性。为此，需要为特殊儿童制定个别化课程，其中</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是关键。</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涵盖特殊儿童无法从普通教育计划中获益的全部领域的目标与服务，是其教育过程中的个人路标，确保教育的适当性</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制定与实施个别化教育计划的意义</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a:t>
            </a:r>
            <a:r>
              <a:rPr lang="en-US" altLang="zh-CN" sz="2500" b="1" dirty="0">
                <a:solidFill>
                  <a:srgbClr val="88745B"/>
                </a:solidFill>
                <a:latin typeface="Arial" panose="020B0604020202020204" pitchFamily="34" charset="0"/>
                <a:ea typeface="微软雅黑" panose="020B0503020204020204" pitchFamily="34" charset="-122"/>
              </a:rPr>
              <a:t>IEP</a:t>
            </a:r>
            <a:r>
              <a:rPr lang="zh-CN" altLang="en-US" sz="2500" b="1" dirty="0">
                <a:solidFill>
                  <a:srgbClr val="88745B"/>
                </a:solidFill>
                <a:latin typeface="Arial" panose="020B0604020202020204" pitchFamily="34" charset="0"/>
                <a:ea typeface="微软雅黑" panose="020B0503020204020204" pitchFamily="34" charset="-122"/>
              </a:rPr>
              <a:t>是促进家长、教师等不同人员进行沟通的工具</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特殊教育需要普通教育教师、特殊教育教师、家长及专业人员等多方合作，其中</a:t>
            </a:r>
            <a:r>
              <a:rPr lang="zh-CN" altLang="en-US" sz="2100" b="1" dirty="0">
                <a:solidFill>
                  <a:srgbClr val="FFC000"/>
                </a:solidFill>
                <a:latin typeface="Arial" panose="020B0604020202020204" pitchFamily="34" charset="0"/>
                <a:ea typeface="微软雅黑" panose="020B0503020204020204" pitchFamily="34" charset="-122"/>
              </a:rPr>
              <a:t>普通教育教师与特殊教育教师、教师与家长的合作最为重要</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融合教育背景下，共同制定与实施IEP是提高教育成效的基本保证之一。家长的积极参与有助于特殊儿童取得更好的学习成绩、更强的社会适应能力及更少的青春期高危行为，这一效果与其背景无关。IEP为家长和教师提供了关于学生发展目标的交流平台，使讨论和决策有共同基础。制度化的</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IEP会议为成员每年提供了制定与修订计划的机会，有助于提升交流与合作的质量。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个别化教育计划概述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二、 制定与实施个别化教育计划的意义</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a:t>
            </a:r>
            <a:r>
              <a:rPr lang="en-US" altLang="zh-CN" sz="2500" b="1" dirty="0">
                <a:solidFill>
                  <a:srgbClr val="88745B"/>
                </a:solidFill>
                <a:latin typeface="Arial" panose="020B0604020202020204" pitchFamily="34" charset="0"/>
                <a:ea typeface="微软雅黑" panose="020B0503020204020204" pitchFamily="34" charset="-122"/>
              </a:rPr>
              <a:t>IEP</a:t>
            </a:r>
            <a:r>
              <a:rPr lang="zh-CN" altLang="en-US" sz="2500" b="1" dirty="0">
                <a:solidFill>
                  <a:srgbClr val="88745B"/>
                </a:solidFill>
                <a:latin typeface="Arial" panose="020B0604020202020204" pitchFamily="34" charset="0"/>
                <a:ea typeface="微软雅黑" panose="020B0503020204020204" pitchFamily="34" charset="-122"/>
              </a:rPr>
              <a:t>是评价学校与教师教育绩效的重要依据</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特殊教育绩效评价</a:t>
            </a:r>
            <a:r>
              <a:rPr lang="zh-CN" altLang="en-US" sz="2100" b="1" dirty="0">
                <a:solidFill>
                  <a:srgbClr val="FFC000"/>
                </a:solidFill>
                <a:latin typeface="Arial" panose="020B0604020202020204" pitchFamily="34" charset="0"/>
                <a:ea typeface="微软雅黑" panose="020B0503020204020204" pitchFamily="34" charset="-122"/>
              </a:rPr>
              <a:t>因特殊儿童个体差异大而难以采用统一标准</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具体规定了特殊学生应达成的目标、支持者及评价方式，为评价学校与教师的教育绩效提供了重要依据，从某种程度上说是一份关于教育质量的责任书。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1997年美国《障碍者教育法修正案》规定特殊儿童需参与统一学业评价，但评价类型和程度由</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小组决定，</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须说明调整方式或无法接受统一评价的原因及替代方案。</a:t>
            </a:r>
            <a:r>
              <a:rPr lang="zh-CN" altLang="en-US" sz="2100" b="1" dirty="0">
                <a:solidFill>
                  <a:srgbClr val="FFC000"/>
                </a:solidFill>
                <a:latin typeface="Arial" panose="020B0604020202020204" pitchFamily="34" charset="0"/>
                <a:ea typeface="微软雅黑" panose="020B0503020204020204" pitchFamily="34" charset="-122"/>
              </a:rPr>
              <a:t>功能性目标的评价则主要依据</a:t>
            </a:r>
            <a:r>
              <a:rPr lang="en-US" altLang="zh-CN" sz="2100" b="1" dirty="0">
                <a:solidFill>
                  <a:srgbClr val="FFC000"/>
                </a:solidFill>
                <a:latin typeface="Arial" panose="020B0604020202020204" pitchFamily="34" charset="0"/>
                <a:ea typeface="微软雅黑" panose="020B0503020204020204" pitchFamily="34" charset="-122"/>
              </a:rPr>
              <a:t>IEP</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因此</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IEP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仍是特殊教育绩效评价的重要依据。</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290.55,&quot;left&quot;:532.7,&quot;top&quot;:175.05,&quot;width&quot;:527.1}"/>
</p:tagLst>
</file>

<file path=ppt/tags/tag2.xml><?xml version="1.0" encoding="utf-8"?>
<p:tagLst xmlns:p="http://schemas.openxmlformats.org/presentationml/2006/main">
  <p:tag name="KSO_WM_DIAGRAM_VIRTUALLY_FRAME" val="{&quot;height&quot;:290.55,&quot;left&quot;:532.7,&quot;top&quot;:175.05,&quot;width&quot;:527.1}"/>
</p:tagLst>
</file>

<file path=ppt/tags/tag3.xml><?xml version="1.0" encoding="utf-8"?>
<p:tagLst xmlns:p="http://schemas.openxmlformats.org/presentationml/2006/main">
  <p:tag name="KSO_WM_DIAGRAM_VIRTUALLY_FRAME" val="{&quot;height&quot;:290.55,&quot;left&quot;:532.7,&quot;top&quot;:175.05,&quot;width&quot;:527.1}"/>
</p:tagLst>
</file>

<file path=ppt/tags/tag4.xml><?xml version="1.0" encoding="utf-8"?>
<p:tagLst xmlns:p="http://schemas.openxmlformats.org/presentationml/2006/main">
  <p:tag name="KSO_WM_DIAGRAM_VIRTUALLY_FRAME" val="{&quot;height&quot;:290.55,&quot;left&quot;:532.7,&quot;top&quot;:175.05,&quot;width&quot;:527.1}"/>
</p:tagLst>
</file>

<file path=ppt/tags/tag5.xml><?xml version="1.0" encoding="utf-8"?>
<p:tagLst xmlns:p="http://schemas.openxmlformats.org/presentationml/2006/main">
  <p:tag name="KSO_WM_DIAGRAM_VIRTUALLY_FRAME" val="{&quot;height&quot;:290.55,&quot;left&quot;:532.7,&quot;top&quot;:175.05,&quot;width&quot;:527.1}"/>
</p:tagLst>
</file>

<file path=ppt/tags/tag6.xml><?xml version="1.0" encoding="utf-8"?>
<p:tagLst xmlns:p="http://schemas.openxmlformats.org/presentationml/2006/main">
  <p:tag name="KSO_WM_DIAGRAM_VIRTUALLY_FRAME" val="{&quot;height&quot;:290.55,&quot;left&quot;:532.7,&quot;top&quot;:175.05,&quot;width&quot;:527.1}"/>
</p:tagLst>
</file>

<file path=ppt/tags/tag7.xml><?xml version="1.0" encoding="utf-8"?>
<p:tagLst xmlns:p="http://schemas.openxmlformats.org/presentationml/2006/main">
  <p:tag name="KSO_WM_DIAGRAM_VIRTUALLY_FRAME" val="{&quot;height&quot;:290.55,&quot;left&quot;:532.7,&quot;top&quot;:175.05,&quot;width&quot;:527.1}"/>
</p:tagLst>
</file>

<file path=ppt/tags/tag8.xml><?xml version="1.0" encoding="utf-8"?>
<p:tagLst xmlns:p="http://schemas.openxmlformats.org/presentationml/2006/main">
  <p:tag name="KSO_WM_DIAGRAM_VIRTUALLY_FRAME" val="{&quot;height&quot;:290.55,&quot;left&quot;:532.7,&quot;top&quot;:175.05,&quot;width&quot;:527.1}"/>
</p:tagLst>
</file>

<file path=ppt/tags/tag9.xml><?xml version="1.0" encoding="utf-8"?>
<p:tagLst xmlns:p="http://schemas.openxmlformats.org/presentationml/2006/main">
  <p:tag name="ISPRING_ULTRA_SCORM_COURSE_ID" val="EDF4BCF6-8C2B-4CE8-82CE-58DA199F12C3"/>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物业"/>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51vaecdp">
      <a:majorFont>
        <a:latin typeface="FZHei-B01S"/>
        <a:ea typeface="FZHei-B01S"/>
        <a:cs typeface=""/>
      </a:majorFont>
      <a:minorFont>
        <a:latin typeface="FZHei-B01S"/>
        <a:ea typeface="FZHei-B01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14164</Words>
  <Application>WPS 演示</Application>
  <PresentationFormat>宽屏</PresentationFormat>
  <Paragraphs>493</Paragraphs>
  <Slides>67</Slides>
  <Notes>6</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67</vt:i4>
      </vt:variant>
    </vt:vector>
  </HeadingPairs>
  <TitlesOfParts>
    <vt:vector size="80" baseType="lpstr">
      <vt:lpstr>Arial</vt:lpstr>
      <vt:lpstr>宋体</vt:lpstr>
      <vt:lpstr>Wingdings</vt:lpstr>
      <vt:lpstr>方正黑体简体</vt:lpstr>
      <vt:lpstr>楷体</vt:lpstr>
      <vt:lpstr>微软雅黑</vt:lpstr>
      <vt:lpstr>等线</vt:lpstr>
      <vt:lpstr>Agency FB</vt:lpstr>
      <vt:lpstr>FZHei-B01S</vt:lpstr>
      <vt:lpstr>AMGDT</vt:lpstr>
      <vt:lpstr>Arial Unicode MS</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迪朋友</cp:lastModifiedBy>
  <cp:revision>27</cp:revision>
  <dcterms:created xsi:type="dcterms:W3CDTF">2019-01-02T04:14:00Z</dcterms:created>
  <dcterms:modified xsi:type="dcterms:W3CDTF">2026-05-09T06:05:17Z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2052-12.1.0.25865</vt:lpwstr>
  </property>
  <property fmtid="{D5CDD505-2E9C-101B-9397-08002B2CF9AE}" pid="3" name="ICV">
    <vt:lpwstr>0E51EA40909A449AABEB2F7C6C06886A_13</vt:lpwstr>
  </property>
</Properties>
</file>