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342" r:id="rId3"/>
    <p:sldId id="410" r:id="rId5"/>
    <p:sldId id="258" r:id="rId6"/>
    <p:sldId id="554" r:id="rId7"/>
    <p:sldId id="477" r:id="rId8"/>
    <p:sldId id="580" r:id="rId9"/>
    <p:sldId id="581" r:id="rId10"/>
    <p:sldId id="583" r:id="rId11"/>
    <p:sldId id="582" r:id="rId12"/>
    <p:sldId id="562" r:id="rId13"/>
    <p:sldId id="584" r:id="rId14"/>
    <p:sldId id="585" r:id="rId15"/>
    <p:sldId id="586" r:id="rId16"/>
    <p:sldId id="587" r:id="rId17"/>
    <p:sldId id="588" r:id="rId18"/>
    <p:sldId id="589" r:id="rId19"/>
    <p:sldId id="590" r:id="rId20"/>
    <p:sldId id="591" r:id="rId21"/>
    <p:sldId id="592" r:id="rId22"/>
    <p:sldId id="593" r:id="rId23"/>
    <p:sldId id="594" r:id="rId24"/>
    <p:sldId id="595" r:id="rId25"/>
    <p:sldId id="596" r:id="rId26"/>
    <p:sldId id="597" r:id="rId27"/>
    <p:sldId id="598" r:id="rId28"/>
    <p:sldId id="600" r:id="rId29"/>
    <p:sldId id="599" r:id="rId30"/>
    <p:sldId id="602" r:id="rId31"/>
    <p:sldId id="601" r:id="rId32"/>
    <p:sldId id="603" r:id="rId33"/>
    <p:sldId id="578" r:id="rId34"/>
    <p:sldId id="604" r:id="rId35"/>
    <p:sldId id="605" r:id="rId36"/>
    <p:sldId id="606" r:id="rId37"/>
    <p:sldId id="607" r:id="rId38"/>
    <p:sldId id="608" r:id="rId39"/>
    <p:sldId id="609" r:id="rId40"/>
    <p:sldId id="579" r:id="rId41"/>
    <p:sldId id="563" r:id="rId42"/>
    <p:sldId id="610" r:id="rId43"/>
    <p:sldId id="611" r:id="rId44"/>
    <p:sldId id="612" r:id="rId45"/>
    <p:sldId id="613" r:id="rId46"/>
    <p:sldId id="577" r:id="rId47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AF00"/>
    <a:srgbClr val="88745B"/>
    <a:srgbClr val="4F4D50"/>
    <a:srgbClr val="002434"/>
    <a:srgbClr val="C8B08A"/>
    <a:srgbClr val="F7DCAC"/>
    <a:srgbClr val="FCE1B0"/>
    <a:srgbClr val="FEFCF0"/>
    <a:srgbClr val="767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14" autoAdjust="0"/>
  </p:normalViewPr>
  <p:slideViewPr>
    <p:cSldViewPr snapToGrid="0">
      <p:cViewPr varScale="1">
        <p:scale>
          <a:sx n="70" d="100"/>
          <a:sy n="70" d="100"/>
        </p:scale>
        <p:origin x="7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0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9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A756A-9CED-45B2-A3E2-1B38ACB53D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77230-6F38-445E-BCCA-CE113461A2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86506-327F-4788-BAF0-4B794890C8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1F724-51D9-486B-9BFF-C542D0E12B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1F724-51D9-486B-9BFF-C542D0E12B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66D20-C27E-4F88-8B09-303578CD2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1F724-51D9-486B-9BFF-C542D0E12B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设计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r.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Landscap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272049" y="925733"/>
            <a:ext cx="5147868" cy="5006854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40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14:prism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E158B01-1B94-410B-955F-6A222A70BFA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A3A7E1F-F86D-4EC0-8623-A67CB04E396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6257050" y="1603156"/>
            <a:ext cx="2538589" cy="2119372"/>
          </a:xfrm>
          <a:custGeom>
            <a:avLst/>
            <a:gdLst>
              <a:gd name="connsiteX0" fmla="*/ 0 w 2538589"/>
              <a:gd name="connsiteY0" fmla="*/ 0 h 2119372"/>
              <a:gd name="connsiteX1" fmla="*/ 2538589 w 2538589"/>
              <a:gd name="connsiteY1" fmla="*/ 0 h 2119372"/>
              <a:gd name="connsiteX2" fmla="*/ 2538589 w 2538589"/>
              <a:gd name="connsiteY2" fmla="*/ 2119372 h 2119372"/>
              <a:gd name="connsiteX3" fmla="*/ 0 w 2538589"/>
              <a:gd name="connsiteY3" fmla="*/ 2119372 h 211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589" h="2119372">
                <a:moveTo>
                  <a:pt x="0" y="0"/>
                </a:moveTo>
                <a:lnTo>
                  <a:pt x="2538589" y="0"/>
                </a:lnTo>
                <a:lnTo>
                  <a:pt x="2538589" y="2119372"/>
                </a:lnTo>
                <a:lnTo>
                  <a:pt x="0" y="21193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249640" y="3813408"/>
            <a:ext cx="5067649" cy="2133134"/>
          </a:xfrm>
          <a:custGeom>
            <a:avLst/>
            <a:gdLst>
              <a:gd name="connsiteX0" fmla="*/ 0 w 5067649"/>
              <a:gd name="connsiteY0" fmla="*/ 0 h 2133134"/>
              <a:gd name="connsiteX1" fmla="*/ 5067649 w 5067649"/>
              <a:gd name="connsiteY1" fmla="*/ 0 h 2133134"/>
              <a:gd name="connsiteX2" fmla="*/ 5067649 w 5067649"/>
              <a:gd name="connsiteY2" fmla="*/ 2133134 h 2133134"/>
              <a:gd name="connsiteX3" fmla="*/ 0 w 5067649"/>
              <a:gd name="connsiteY3" fmla="*/ 2133134 h 213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7649" h="2133134">
                <a:moveTo>
                  <a:pt x="0" y="0"/>
                </a:moveTo>
                <a:lnTo>
                  <a:pt x="5067649" y="0"/>
                </a:lnTo>
                <a:lnTo>
                  <a:pt x="5067649" y="2133134"/>
                </a:lnTo>
                <a:lnTo>
                  <a:pt x="0" y="21331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930912" y="1412776"/>
            <a:ext cx="5291455" cy="3936365"/>
          </a:xfrm>
          <a:custGeom>
            <a:avLst/>
            <a:gdLst>
              <a:gd name="connsiteX0" fmla="*/ 0 w 8333"/>
              <a:gd name="connsiteY0" fmla="*/ 0 h 6199"/>
              <a:gd name="connsiteX1" fmla="*/ 8333 w 8333"/>
              <a:gd name="connsiteY1" fmla="*/ 25 h 6199"/>
              <a:gd name="connsiteX2" fmla="*/ 8303 w 8333"/>
              <a:gd name="connsiteY2" fmla="*/ 6190 h 6199"/>
              <a:gd name="connsiteX3" fmla="*/ 0 w 8333"/>
              <a:gd name="connsiteY3" fmla="*/ 6199 h 6199"/>
              <a:gd name="connsiteX4" fmla="*/ 0 w 8333"/>
              <a:gd name="connsiteY4" fmla="*/ 0 h 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33" h="6199">
                <a:moveTo>
                  <a:pt x="0" y="0"/>
                </a:moveTo>
                <a:lnTo>
                  <a:pt x="8333" y="25"/>
                </a:lnTo>
                <a:lnTo>
                  <a:pt x="8303" y="6190"/>
                </a:lnTo>
                <a:lnTo>
                  <a:pt x="0" y="619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-19050" y="1400077"/>
            <a:ext cx="8611870" cy="3951605"/>
          </a:xfrm>
          <a:custGeom>
            <a:avLst/>
            <a:gdLst>
              <a:gd name="connsiteX0" fmla="*/ 0 w 13562"/>
              <a:gd name="connsiteY0" fmla="*/ 0 h 6223"/>
              <a:gd name="connsiteX1" fmla="*/ 13562 w 13562"/>
              <a:gd name="connsiteY1" fmla="*/ 15 h 6223"/>
              <a:gd name="connsiteX2" fmla="*/ 11003 w 13562"/>
              <a:gd name="connsiteY2" fmla="*/ 6223 h 6223"/>
              <a:gd name="connsiteX3" fmla="*/ 26 w 13562"/>
              <a:gd name="connsiteY3" fmla="*/ 6150 h 6223"/>
              <a:gd name="connsiteX4" fmla="*/ 0 w 13562"/>
              <a:gd name="connsiteY4" fmla="*/ 0 h 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2" h="6223">
                <a:moveTo>
                  <a:pt x="0" y="0"/>
                </a:moveTo>
                <a:lnTo>
                  <a:pt x="13562" y="15"/>
                </a:lnTo>
                <a:lnTo>
                  <a:pt x="11003" y="6223"/>
                </a:lnTo>
                <a:lnTo>
                  <a:pt x="26" y="6150"/>
                </a:lnTo>
                <a:lnTo>
                  <a:pt x="0" y="0"/>
                </a:lnTo>
                <a:close/>
              </a:path>
            </a:pathLst>
          </a:custGeom>
          <a:solidFill>
            <a:srgbClr val="4F4D5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765248" y="3754395"/>
            <a:ext cx="675564" cy="1600335"/>
          </a:xfrm>
          <a:prstGeom prst="line">
            <a:avLst/>
          </a:prstGeom>
          <a:ln w="28575">
            <a:solidFill>
              <a:srgbClr val="FCE1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826824" y="1394561"/>
            <a:ext cx="1406363" cy="3410961"/>
          </a:xfrm>
          <a:prstGeom prst="line">
            <a:avLst/>
          </a:prstGeom>
          <a:ln w="12700">
            <a:solidFill>
              <a:srgbClr val="FCE1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9"/>
          <p:cNvSpPr txBox="1"/>
          <p:nvPr/>
        </p:nvSpPr>
        <p:spPr>
          <a:xfrm>
            <a:off x="924256" y="1922596"/>
            <a:ext cx="6817360" cy="2976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219200" fontAlgn="auto">
              <a:lnSpc>
                <a:spcPct val="150000"/>
              </a:lnSpc>
            </a:pPr>
            <a:r>
              <a:rPr lang="zh-CN" altLang="en-US" sz="65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lt"/>
              </a:rPr>
              <a:t>特殊教育教学设计</a:t>
            </a:r>
            <a:endParaRPr lang="zh-CN" altLang="en-US" sz="6500" b="1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lt"/>
            </a:endParaRPr>
          </a:p>
          <a:p>
            <a:pPr algn="l" defTabSz="1219200" fontAlgn="auto">
              <a:lnSpc>
                <a:spcPct val="150000"/>
              </a:lnSpc>
            </a:pPr>
            <a:r>
              <a:rPr lang="en-US" altLang="zh-CN" sz="40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(</a:t>
            </a:r>
            <a:r>
              <a:rPr lang="zh-CN" altLang="en-US" sz="40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第二版</a:t>
            </a:r>
            <a:r>
              <a:rPr lang="en-US" altLang="zh-CN" sz="40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)</a:t>
            </a:r>
            <a:endParaRPr lang="en-US" altLang="zh-CN" sz="4000" b="1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algn="l" defTabSz="1219200" fontAlgn="auto">
              <a:lnSpc>
                <a:spcPct val="15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著者 于素红</a:t>
            </a:r>
            <a:endParaRPr lang="zh-CN" altLang="en-US" sz="2000" b="1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199065" y="5814773"/>
            <a:ext cx="1528719" cy="302527"/>
            <a:chOff x="5796136" y="4189567"/>
            <a:chExt cx="1146539" cy="22689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2" name="流程图: 数据 9"/>
            <p:cNvSpPr/>
            <p:nvPr/>
          </p:nvSpPr>
          <p:spPr>
            <a:xfrm>
              <a:off x="579613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流程图: 数据 9"/>
            <p:cNvSpPr/>
            <p:nvPr/>
          </p:nvSpPr>
          <p:spPr>
            <a:xfrm>
              <a:off x="593750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流程图: 数据 9"/>
            <p:cNvSpPr/>
            <p:nvPr/>
          </p:nvSpPr>
          <p:spPr>
            <a:xfrm>
              <a:off x="607887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流程图: 数据 9"/>
            <p:cNvSpPr/>
            <p:nvPr/>
          </p:nvSpPr>
          <p:spPr>
            <a:xfrm>
              <a:off x="622024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流程图: 数据 9"/>
            <p:cNvSpPr/>
            <p:nvPr/>
          </p:nvSpPr>
          <p:spPr>
            <a:xfrm>
              <a:off x="636161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流程图: 数据 9"/>
            <p:cNvSpPr/>
            <p:nvPr/>
          </p:nvSpPr>
          <p:spPr>
            <a:xfrm>
              <a:off x="650298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8" name="流程图: 数据 9"/>
            <p:cNvSpPr/>
            <p:nvPr/>
          </p:nvSpPr>
          <p:spPr>
            <a:xfrm>
              <a:off x="664435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流程图: 数据 9"/>
            <p:cNvSpPr/>
            <p:nvPr/>
          </p:nvSpPr>
          <p:spPr>
            <a:xfrm>
              <a:off x="6785729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794136" y="5961939"/>
            <a:ext cx="5189619" cy="0"/>
          </a:xfrm>
          <a:prstGeom prst="line">
            <a:avLst/>
          </a:prstGeom>
          <a:ln w="38100">
            <a:solidFill>
              <a:srgbClr val="4F4D50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1121410" y="5858510"/>
            <a:ext cx="2914650" cy="438785"/>
          </a:xfrm>
          <a:prstGeom prst="roundRect">
            <a:avLst/>
          </a:prstGeom>
          <a:solidFill>
            <a:sysClr val="window" lastClr="FFFFFF">
              <a:alpha val="70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style>
          <a:lnRef idx="2">
            <a:srgbClr val="629DD1">
              <a:shade val="50000"/>
            </a:srgbClr>
          </a:lnRef>
          <a:fillRef idx="1">
            <a:srgbClr val="629DD1"/>
          </a:fillRef>
          <a:effectRef idx="0">
            <a:srgbClr val="629DD1"/>
          </a:effectRef>
          <a:fontRef idx="minor">
            <a:sysClr val="window" lastClr="FFFFFF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5869305"/>
            <a:ext cx="2699385" cy="419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C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7"/>
          <a:stretch>
            <a:fillRect/>
          </a:stretch>
        </p:blipFill>
        <p:spPr>
          <a:xfrm>
            <a:off x="7138670" y="0"/>
            <a:ext cx="507174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65"/>
          <a:stretch>
            <a:fillRect/>
          </a:stretch>
        </p:blipFill>
        <p:spPr>
          <a:xfrm>
            <a:off x="8019415" y="635635"/>
            <a:ext cx="4180205" cy="5915660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1614666" y="1600730"/>
            <a:ext cx="429577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8000" dirty="0">
                <a:solidFill>
                  <a:srgbClr val="E1E0D8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PART 02</a:t>
            </a:r>
            <a:endParaRPr lang="zh-CN" altLang="en-US" sz="8000" dirty="0">
              <a:solidFill>
                <a:srgbClr val="E1E0D8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925056" y="2432315"/>
            <a:ext cx="567499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第二节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9701984" y="2168473"/>
            <a:ext cx="207264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6600" spc="600" dirty="0">
                <a:gradFill>
                  <a:gsLst>
                    <a:gs pos="0">
                      <a:srgbClr val="F7DCAC"/>
                    </a:gs>
                    <a:gs pos="100000">
                      <a:srgbClr val="88745B"/>
                    </a:gs>
                  </a:gsLst>
                  <a:lin ang="1800000" scaled="0"/>
                </a:gradFill>
                <a:effectLst>
                  <a:outerShdw blurRad="190500" dist="63500" dir="2700000" algn="tl">
                    <a:srgbClr val="000000">
                      <a:alpha val="30000"/>
                    </a:srgbClr>
                  </a:outerShdw>
                </a:effectLst>
                <a:latin typeface="Agency FB" panose="020B0503020202020204" pitchFamily="34" charset="0"/>
                <a:ea typeface="方正黑体简体" panose="02010601030101010101" pitchFamily="2" charset="-122"/>
                <a:cs typeface="+mn-ea"/>
                <a:sym typeface="+mn-lt"/>
              </a:rPr>
              <a:t>02</a:t>
            </a:r>
            <a:endParaRPr lang="zh-CN" altLang="en-US" sz="16600" spc="600" dirty="0">
              <a:gradFill>
                <a:gsLst>
                  <a:gs pos="0">
                    <a:srgbClr val="F7DCAC"/>
                  </a:gs>
                  <a:gs pos="100000">
                    <a:srgbClr val="88745B"/>
                  </a:gs>
                </a:gsLst>
                <a:lin ang="1800000" scaled="0"/>
              </a:gradFill>
              <a:effectLst>
                <a:outerShdw blurRad="190500" dist="63500" dir="2700000" algn="tl">
                  <a:srgbClr val="000000">
                    <a:alpha val="30000"/>
                  </a:srgbClr>
                </a:outerShdw>
              </a:effectLst>
              <a:latin typeface="Agency FB" panose="020B0503020202020204" pitchFamily="34" charset="0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布卢姆的教学目标分类理论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20世纪五六十年代，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布卢姆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等人提出教育目标分类学，涵盖认知、情感和动作技能三大领域。1956年出版《教育目标分类学：认知领域》，1964年出版《教育目标分类学：情感领域》，1972年出版《教育目标分类学：动作技能领域》。2001年，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安德森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等人对布卢姆认知领域分类进行了修订。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布卢姆的教学目标分类理论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认知领域的目标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1. 布卢姆的认知领域目标分类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布卢姆将认知领域的教育目标由低级到高级分为六类：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知识、领会、运用、分析、综合、评价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较高目标的达成以较低目标为基础。其中，“知识”指回忆所学信息；“领会”包括转化、解释、推断；“运用”指在具体情境中使用抽象概念；“分析”包括要素、关系、组织原理分析；“综合”指组合要素形成新模式，包括信息交流、制定计划、推导抽象关系；“评价”包括按内部证据和外部准则进行价值判断。前一类为知识，后五类统称为“理智的能力和技能”，两者具有内在统一性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22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布卢姆的教学目标分类理论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认知领域的目标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2. 安德森等人的认知目标分类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安德森等人对布卢姆认知目标分类进行了修订，提出知识与认知过程两个维度。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知识维度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包括事实性、概念性、程序性和反省认知四类；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认知过程维度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包括记忆、理解、运用、分析、评价、创造。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特定知识类型与特定认知过程密切相关，如事实性知识与记忆、概念性知识与理解。分析、评价、创造作为高水平认知过程，能够整合各类知识，促进记忆、理解与运用。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1799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布卢姆的教学目标分类理论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认知领域的目标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295" y="2748915"/>
            <a:ext cx="7699375" cy="2518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22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布卢姆的教学目标分类理论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情感领域的目标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克拉斯沃尔等人将情感领域目标由简单到复杂分为五类：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接受（注意）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反应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价值判断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组织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由价值或价值复合体形成的性格化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较高水平包含并依赖较低水平技能。接受指学生愿意注意特定刺激；反应指学生积极投入并产生回应；价值判断指学生确信某事物有价值；组织指学生将多种价值观念整合成系统；性格化指价值观念内化为长期控制行为的性格系统。每一类下又包含若干亚类，逐步深化学生的情感、态度和价值观。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布卢姆的教学目标分类理论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动作技能领域的目标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哈罗与辛普森于1972年提出的动作技能目标分类，均按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从简单到复杂、由模仿到自动化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的顺序排列。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哈罗从学龄前教育视角出发，将目标分为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反射动作、基本基础动作、知觉能力、体能、技巧动作、有意的沟通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六类。辛普森从职业技术教育视角出发，分为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知觉、定势、指导下的反应、机制、复杂外显反应、适应、创作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七类。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布卢姆将学习结果分为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认知、情感、动作技能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大类，强调能力本位，促使教育目标从知识转向理智技能。该分类为教育提供了启发性框架，但也受到批评，包括忽视学习过程、未阐明目标习得机制、割裂完整学习结果，以及情感目标难以用行为变化评价等问题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22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加涅的教学目标分类理论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加涅认为，学习结果是性能的相对持久变化，内在心理品质通过外部行为表现推测。他在1965年提出由低到高的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八类学习：信号、刺激—反应、连锁、言语联想、辨别、概念、规则、问题解决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1985年修订版将前四类归为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联想学习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，并在此基础上提出</a:t>
            </a:r>
            <a:r>
              <a:rPr lang="zh-CN" altLang="en-US" sz="2100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五种学习结果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：智慧技能、言语信息、认知策略、动作技能和态度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，涵盖认知、情感和动作技能三大领域。加涅强调，这五种学习结果是跨学科的，任何学科的教学目标均在其范围内。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364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加涅的教学目标分类理论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智慧技能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智慧技能是让个体“知如何”的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程序性知识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，使符号应用成为可能，是教育中最重要的习得技能。它包括四个亚类：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辨别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，即对物理维度上不同的刺激作出不同反应；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概念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，分为可直接观察的具体概念和需通过意义理解的定义概念；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规则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，将刺激与行为联系起来并支配行为表现；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高级规则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，由规则结合形成的复杂规则，与实际问题的解决密切相关。这四类技能由简单到复杂，共同构成智慧技能的核心内容。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130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加涅的教学目标分类理论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言语信息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信息是基于一种或多种形式的句子或命题。个体能够告诉信息或陈述信息时，就已经获得了一些言语信息。言语信息是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陈述性知识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，主要包括名称或符号、单一命题或事实、在意义上已加以组织的大量命题三个亚类。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r>
              <a:rPr lang="en-US" altLang="zh-CN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名称或符号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是指某个物体或一类物体的名称。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单一命题或事实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是表示两个或多个有名字的客体或事件之间关系的言语陈述。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210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在意义上已加以组织的大量命题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是由相互联系的事实构成的知识体系。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4"/>
          <p:cNvPicPr>
            <a:picLocks noGrp="1" noChangeAspect="1"/>
          </p:cNvPicPr>
          <p:nvPr/>
        </p:nvPicPr>
        <p:blipFill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9" r="15719"/>
          <a:stretch>
            <a:fillRect/>
          </a:stretch>
        </p:blipFill>
        <p:spPr>
          <a:xfrm>
            <a:off x="0" y="0"/>
            <a:ext cx="7059930" cy="6864350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13" name="图片占位符 4"/>
          <p:cNvPicPr>
            <a:picLocks noGrp="1" noChangeAspect="1"/>
          </p:cNvPicPr>
          <p:nvPr/>
        </p:nvPicPr>
        <p:blipFill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9" r="15719"/>
          <a:stretch>
            <a:fillRect/>
          </a:stretch>
        </p:blipFill>
        <p:spPr>
          <a:xfrm flipH="1">
            <a:off x="7059930" y="-3175"/>
            <a:ext cx="5149850" cy="6864350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14" name="矩形 13"/>
          <p:cNvSpPr/>
          <p:nvPr/>
        </p:nvSpPr>
        <p:spPr>
          <a:xfrm>
            <a:off x="635" y="-3810"/>
            <a:ext cx="12208510" cy="6880860"/>
          </a:xfrm>
          <a:prstGeom prst="rect">
            <a:avLst/>
          </a:prstGeom>
          <a:solidFill>
            <a:srgbClr val="88745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8915" y="802640"/>
            <a:ext cx="9251950" cy="52730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方正黑体简体" panose="02010601030101010101" pitchFamily="2" charset="-122"/>
              <a:ea typeface="方正黑体简体" panose="02010601030101010101" pitchFamily="2" charset="-122"/>
              <a:sym typeface="方正黑体简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6568" y="1057275"/>
            <a:ext cx="8716645" cy="4763770"/>
          </a:xfrm>
          <a:prstGeom prst="rect">
            <a:avLst/>
          </a:prstGeom>
          <a:noFill/>
          <a:ln>
            <a:solidFill>
              <a:srgbClr val="8874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方正黑体简体" panose="02010601030101010101" pitchFamily="2" charset="-122"/>
              <a:ea typeface="方正黑体简体" panose="02010601030101010101" pitchFamily="2" charset="-122"/>
              <a:sym typeface="方正黑体简体" panose="02010601030101010101" pitchFamily="2" charset="-122"/>
            </a:endParaRPr>
          </a:p>
        </p:txBody>
      </p:sp>
      <p:pic>
        <p:nvPicPr>
          <p:cNvPr id="18" name="图片占位符 4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3" t="42" r="16507"/>
          <a:stretch>
            <a:fillRect/>
          </a:stretch>
        </p:blipFill>
        <p:spPr>
          <a:xfrm>
            <a:off x="5384483" y="1546860"/>
            <a:ext cx="1440815" cy="1440815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6" h="2366">
                <a:moveTo>
                  <a:pt x="1183" y="0"/>
                </a:moveTo>
                <a:cubicBezTo>
                  <a:pt x="1836" y="0"/>
                  <a:pt x="2366" y="530"/>
                  <a:pt x="2366" y="1183"/>
                </a:cubicBezTo>
                <a:cubicBezTo>
                  <a:pt x="2366" y="1836"/>
                  <a:pt x="1836" y="2366"/>
                  <a:pt x="1183" y="2366"/>
                </a:cubicBezTo>
                <a:cubicBezTo>
                  <a:pt x="530" y="2366"/>
                  <a:pt x="0" y="1836"/>
                  <a:pt x="0" y="1183"/>
                </a:cubicBezTo>
                <a:cubicBezTo>
                  <a:pt x="0" y="530"/>
                  <a:pt x="530" y="0"/>
                  <a:pt x="1183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746250" y="3115310"/>
            <a:ext cx="871728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500" b="1" dirty="0">
                <a:solidFill>
                  <a:srgbClr val="8874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4500" b="1" dirty="0">
              <a:solidFill>
                <a:srgbClr val="8874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教学目标的设计</a:t>
            </a:r>
            <a:endParaRPr lang="zh-CN" altLang="en-US" sz="4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加涅的教学目标分类理论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认知策略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认知策略是学习者用以调控自己的注意力、学习、记忆和思维的内部过程。认知策略不指向具体的外部内容，而是普遍地适合于各种各样的知识内容。认知策略主要包括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复述策略、精加工策略、组织策略、理解监控策略、情感策略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五个亚类。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加涅的教学目标分类理论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动作技能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动作技能是指学习者进行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身体操作性活动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能力。个体所获得的动作技能，不仅指完成某种规定的动作，而且指这些动作组织起来构成流畅、合规则和准确的整体行为。动作技能通常由一套序列动作构成。动作技能的先后顺序通常与动作技能本身一起习得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加涅的教学目标分类理论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5. 态度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态度是指改变个人指向客体、人或事件的行为选择的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内部状态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。影响行为内部状态的态度既有认知成分，又有情感成分。人类做出的各种行为很大程度上受到态度的影响。态度可以以多种多样的方式被习得。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364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加涅的教学目标分类理论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加涅的五种学习结果解释教育目标，排除了先天能力和稳定人格特质，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强调学校教育是促进知识、技能习得与品德形成的有组织外部因素，而非笼统发展一般能力。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他在《学习的条件和教学论》中详细阐述了各类学习的性质与条件。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该分类系统不仅能指导教学结果的测量与评价，还能指导教师选择教学方法与学生学习。其独特之处在于：既可检测学生是否达标，也能在未达标时识别其在知识、技能方面的具体缺陷。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我国新课程改革的目标分类演化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自中华人民共和国成立以来，教学目标经历了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“双基”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“三维目标”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到“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核心素养”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三次变革。“双基”（基础知识、基本技能）于1952年初步形成，1963年确立，并被后续多个教育文件继承与发展。应试教育阶段虽重视“双基”的习得，但容易忽视学生其他方面的发展。进入素质教育阶段后，“三维目标”与“核心素养”逐渐受到重视，以弥补“双基”模式的不足，促进学生的全面发展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22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我国新课程改革的目标分类演化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三维目标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2001年教育部颁布的《基础教育课程改革纲要（试行）》提出，课程改革要改变过于注重知识传授的倾向，使“双基”习得过程同时成为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学会学习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形成正确价值观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的过程。国家课程标准应体现学生在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“知识与技能、过程与方法、情感态度与价值观”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等方面的基本要求统称为“三维目标”。从“双基”走向“三维目标”是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新课改的基本标志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，对落实素质教育、促进学生和谐发展发挥了重要作用。然而，人们对三维目标的认识存在不同视角，例如李亦菲曾基于新修订的布卢姆教育目标体系对其进行解读。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我国新课程改革的目标分类演化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三维目标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三维目标的含义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（1）知识与技能目标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根据新修订的布卢姆教育目标体系，知识与技能目标并非两个独立领域，而是认知领域内的两种知识类型：知识对应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陈述性知识（事实性、概念性）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，技能对应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程序性知识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。该目标仅包括三类：记忆事实性知识、理解概念性知识、应用程序性知识。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记忆事实性知识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指对经历事物的识记、保持与再现，表现为再认和回忆。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理解概念性知识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是将新信息与原有知识建立联系，涉及解释、举例、分类、比较、说明、总结、推断等七方面。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应用程序性知识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指利用程序完成特定任务，包括执行（熟悉任务下使用标准化技能）和实施（不熟悉任务中选择适当程序）。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我国新课程改革的目标分类演化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三维目标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三维目标的含义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过程与方法目标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过程与方法目标指学生通过学习形成的学习与问题解决策略，主要包括分析、评价、创造，以及促进记忆、理解和应用四个方面。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分析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是将对象分解为部分并确定关系，包括区分、组织、归因分析。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评价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是依据标准作出判断，包括核查与评判。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创造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是将要素整合为新整体，经历生成、计划、产出三个阶段。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促进记忆、理解和应用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是指利用分析、评价、创造对刚性认知过程进行加工，分别形成记忆策略、理解策略和问题解决策略。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我国新课程改革的目标分类演化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三维目标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三维目标的含义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情感态度与价值观目标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情感态度与价值观目标是以社会需要为基础、由情感、价值观和态度构成的动力系统，可从</a:t>
            </a:r>
            <a:r>
              <a:rPr lang="zh-CN" altLang="en-US" sz="2100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“关系—内容”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两维度分析。关系维度包括人与自然、操作对象、他人、社会、自我五方面，每方面均含情感、价值观、态度三要素内容。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联结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人与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自然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：爱护生物、尊重生命，树立环保与可持续发展意识。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联结操作对象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：激发探索兴趣、尊重秩序，培养认真细致与克服困难的态度。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联结他人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：建立依恋与同情，尊重他人权利，能合作共事。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联结社会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：热爱集体、有责任感，关心公平与和平。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联结自我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：识别并适度控制情绪，热爱生活，自尊自强，能自我管理并适应环境。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我国新课程改革的目标分类演化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三维目标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三维目标的关系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三个维度目标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紧密联系、不可分割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首先，知识与技能目标、情感态度与价值观目标均围绕自然、操作对象、他人、社会、自我五个方面组织，两者紧密联系。其次，过程与方法目标与知识与技能目标紧密联系。作为过程与方法基础的柔性过程，直接对事实性、概念性和程序性知识进行认知加工，并能促进知识与技能所依赖的刚性加工过程。最后，过程与方法目标与情感态度与价值观目标密切联系。过程与方法中的柔性加工对元认知知识进行分析、评价和创造，表现为情感过程；元认知通过刚性过程加工知识，系统反映个体与五个方面的关系，构成情感态度与价值观的内容体系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4D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35830" y="0"/>
            <a:ext cx="7488555" cy="6874510"/>
          </a:xfrm>
          <a:prstGeom prst="rect">
            <a:avLst/>
          </a:prstGeom>
          <a:solidFill>
            <a:srgbClr val="4F4D5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defTabSz="1219200">
              <a:buClrTx/>
              <a:buSzTx/>
              <a:buFontTx/>
            </a:pPr>
            <a:endParaRPr lang="zh-CN" altLang="en-US" sz="24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ea"/>
            </a:endParaRPr>
          </a:p>
        </p:txBody>
      </p:sp>
      <p:pic>
        <p:nvPicPr>
          <p:cNvPr id="2051" name="Picture 3" descr="E:\LJR\JZ\PPT\01-融资计划\02-切图\矩形 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21200" y="384175"/>
            <a:ext cx="7336790" cy="6309360"/>
          </a:xfrm>
          <a:prstGeom prst="rect">
            <a:avLst/>
          </a:prstGeom>
          <a:noFill/>
        </p:spPr>
      </p:pic>
      <p:pic>
        <p:nvPicPr>
          <p:cNvPr id="2050" name="Picture 2" descr="E:\LJR\JZ\PPT\01-融资计划\02-切图\dsfds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632171" cy="68753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9838" y="2194643"/>
            <a:ext cx="5048250" cy="1168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7000" dirty="0">
                <a:solidFill>
                  <a:srgbClr val="E1E0D8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CONTENTS</a:t>
            </a:r>
            <a:endParaRPr lang="zh-CN" altLang="en-US" sz="7000" dirty="0">
              <a:solidFill>
                <a:srgbClr val="E1E0D8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9133" y="297868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zh-CN" altLang="en-US" sz="54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目录</a:t>
            </a:r>
            <a:endParaRPr lang="en-US" altLang="zh-CN" sz="5400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" name="TextBox 8"/>
          <p:cNvSpPr txBox="1"/>
          <p:nvPr>
            <p:custDataLst>
              <p:tags r:id="rId3"/>
            </p:custDataLst>
          </p:nvPr>
        </p:nvSpPr>
        <p:spPr>
          <a:xfrm>
            <a:off x="7325995" y="2365375"/>
            <a:ext cx="46355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教学目标概述</a:t>
            </a:r>
            <a:endParaRPr lang="zh-CN" altLang="en-US" sz="2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11"/>
          <p:cNvSpPr txBox="1"/>
          <p:nvPr>
            <p:custDataLst>
              <p:tags r:id="rId4"/>
            </p:custDataLst>
          </p:nvPr>
        </p:nvSpPr>
        <p:spPr>
          <a:xfrm>
            <a:off x="6765290" y="2223135"/>
            <a:ext cx="5981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en-US" altLang="zh-CN" sz="4500" dirty="0">
                <a:solidFill>
                  <a:schemeClr val="bg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1</a:t>
            </a:r>
            <a:endParaRPr lang="en-US" altLang="zh-CN" sz="4500" dirty="0">
              <a:solidFill>
                <a:schemeClr val="bg2">
                  <a:lumMod val="7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" name="TextBox 12"/>
          <p:cNvSpPr txBox="1"/>
          <p:nvPr>
            <p:custDataLst>
              <p:tags r:id="rId5"/>
            </p:custDataLst>
          </p:nvPr>
        </p:nvSpPr>
        <p:spPr>
          <a:xfrm>
            <a:off x="7325995" y="3291840"/>
            <a:ext cx="51168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9200">
              <a:buClrTx/>
              <a:buSzTx/>
              <a:buFontTx/>
            </a:pPr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教学目标表述的维度</a:t>
            </a:r>
            <a:endParaRPr lang="zh-CN" altLang="en-US" sz="2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14"/>
          <p:cNvSpPr txBox="1"/>
          <p:nvPr>
            <p:custDataLst>
              <p:tags r:id="rId6"/>
            </p:custDataLst>
          </p:nvPr>
        </p:nvSpPr>
        <p:spPr>
          <a:xfrm>
            <a:off x="6765290" y="3149600"/>
            <a:ext cx="5981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9200">
              <a:buClrTx/>
              <a:buSzTx/>
              <a:buFontTx/>
            </a:pPr>
            <a:r>
              <a:rPr lang="en-US" altLang="zh-CN" sz="4500" dirty="0">
                <a:solidFill>
                  <a:schemeClr val="bg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2</a:t>
            </a:r>
            <a:endParaRPr lang="en-US" altLang="zh-CN" sz="4500" dirty="0">
              <a:solidFill>
                <a:schemeClr val="bg2">
                  <a:lumMod val="7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TextBox 14"/>
          <p:cNvSpPr txBox="1"/>
          <p:nvPr>
            <p:custDataLst>
              <p:tags r:id="rId7"/>
            </p:custDataLst>
          </p:nvPr>
        </p:nvSpPr>
        <p:spPr>
          <a:xfrm>
            <a:off x="6765290" y="4076065"/>
            <a:ext cx="5981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9200">
              <a:buClrTx/>
              <a:buSzTx/>
              <a:buFontTx/>
            </a:pPr>
            <a:r>
              <a:rPr lang="en-US" altLang="zh-CN" sz="4500" dirty="0">
                <a:solidFill>
                  <a:schemeClr val="bg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3</a:t>
            </a:r>
            <a:endParaRPr lang="en-US" altLang="zh-CN" sz="4500" dirty="0">
              <a:solidFill>
                <a:schemeClr val="bg2">
                  <a:lumMod val="7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363460" y="4218305"/>
            <a:ext cx="609600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教学目标表述的模式</a:t>
            </a:r>
            <a:endParaRPr lang="zh-CN" altLang="en-US" sz="2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TextBox 14"/>
          <p:cNvSpPr txBox="1"/>
          <p:nvPr>
            <p:custDataLst>
              <p:tags r:id="rId9"/>
            </p:custDataLst>
          </p:nvPr>
        </p:nvSpPr>
        <p:spPr>
          <a:xfrm>
            <a:off x="6765290" y="5002530"/>
            <a:ext cx="5981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9200">
              <a:buClrTx/>
              <a:buSzTx/>
              <a:buFontTx/>
            </a:pPr>
            <a:r>
              <a:rPr lang="en-US" altLang="zh-CN" sz="4500" dirty="0">
                <a:solidFill>
                  <a:schemeClr val="bg2">
                    <a:lumMod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4</a:t>
            </a:r>
            <a:endParaRPr lang="en-US" altLang="zh-CN" sz="4500" dirty="0">
              <a:solidFill>
                <a:schemeClr val="bg2">
                  <a:lumMod val="7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7363460" y="5144770"/>
            <a:ext cx="6096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特殊学生教学目标制定的</a:t>
            </a:r>
            <a:endParaRPr lang="zh-CN" altLang="en-US" sz="2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要求与程序</a:t>
            </a:r>
            <a:endParaRPr lang="zh-CN" altLang="en-US" sz="2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教学目标表述的维度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我国新课程改革的目标分类演化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核心素养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核心素养是人在信息时代与知识社会背景下，综合运用知识、技能和态度解决复杂问题的高级能力与人性能力，是素养系统中具有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根本性和统领性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的成分。2016年发布的《中国学生发展核心素养》以</a:t>
            </a:r>
            <a:r>
              <a:rPr lang="zh-CN" altLang="en-US" sz="2100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培养“全面发展的人”为核心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，分为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文化基础、自主发展、社会参与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三个方面，包括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人文底蕴、科学精神、学会学习、健康生活、责任担当、实践创新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六大素养及18个基本要点。相比三维目标，核心素养既有传承又有超越：它将知识与技能、过程与方法提炼为“能力”，将情感态度与价值观提炼为“品格”，实现了三维目标的有机统一。这一转变体现了从学科本位向以人为本的演进。2022年版义务教育课程方案进一步要求聚焦核心素养，各学科课程标准也明确了各自的学科核心素养，统领课程内容、实施与评价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C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7"/>
          <a:stretch>
            <a:fillRect/>
          </a:stretch>
        </p:blipFill>
        <p:spPr>
          <a:xfrm>
            <a:off x="7138670" y="0"/>
            <a:ext cx="507174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65"/>
          <a:stretch>
            <a:fillRect/>
          </a:stretch>
        </p:blipFill>
        <p:spPr>
          <a:xfrm>
            <a:off x="8019415" y="635635"/>
            <a:ext cx="4180205" cy="5915660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1614666" y="1600730"/>
            <a:ext cx="429577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8000" dirty="0">
                <a:solidFill>
                  <a:srgbClr val="E1E0D8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PART 03</a:t>
            </a:r>
            <a:endParaRPr lang="zh-CN" altLang="en-US" sz="8000" dirty="0">
              <a:solidFill>
                <a:srgbClr val="E1E0D8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925056" y="2432315"/>
            <a:ext cx="567499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第三节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教学目标表述的模式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9701984" y="2168473"/>
            <a:ext cx="213995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6600" spc="600" dirty="0">
                <a:gradFill>
                  <a:gsLst>
                    <a:gs pos="0">
                      <a:srgbClr val="F7DCAC"/>
                    </a:gs>
                    <a:gs pos="100000">
                      <a:srgbClr val="88745B"/>
                    </a:gs>
                  </a:gsLst>
                  <a:lin ang="1800000" scaled="0"/>
                </a:gradFill>
                <a:effectLst>
                  <a:outerShdw blurRad="190500" dist="63500" dir="2700000" algn="tl">
                    <a:srgbClr val="000000">
                      <a:alpha val="30000"/>
                    </a:srgbClr>
                  </a:outerShdw>
                </a:effectLst>
                <a:latin typeface="Agency FB" panose="020B0503020202020204" pitchFamily="34" charset="0"/>
                <a:ea typeface="方正黑体简体" panose="02010601030101010101" pitchFamily="2" charset="-122"/>
                <a:cs typeface="+mn-ea"/>
                <a:sym typeface="+mn-lt"/>
              </a:rPr>
              <a:t>03</a:t>
            </a:r>
            <a:endParaRPr lang="zh-CN" altLang="en-US" sz="16600" spc="600" dirty="0">
              <a:gradFill>
                <a:gsLst>
                  <a:gs pos="0">
                    <a:srgbClr val="F7DCAC"/>
                  </a:gs>
                  <a:gs pos="100000">
                    <a:srgbClr val="88745B"/>
                  </a:gs>
                </a:gsLst>
                <a:lin ang="1800000" scaled="0"/>
              </a:gradFill>
              <a:effectLst>
                <a:outerShdw blurRad="190500" dist="63500" dir="2700000" algn="tl">
                  <a:srgbClr val="000000">
                    <a:alpha val="30000"/>
                  </a:srgbClr>
                </a:outerShdw>
              </a:effectLst>
              <a:latin typeface="Agency FB" panose="020B0503020202020204" pitchFamily="34" charset="0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教学目标表述的模式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366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结果性目标表述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传统的内部表述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传统的教学目标表述往往用一些描述学生内部心理状态的词语，如“知道”“领会”“掌握”等。但这样的目标表述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过于笼统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，不能指引教师的教学，也难以据此对学生的学习情况进行评价。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传统的内部表述举例：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小明学会了过马路。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教学目标表述的模式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954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结果性目标表述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行为目标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行为目标以学生具体的、可观察的行为陈述教学目标，始于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博比特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泰勒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正式提出，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梅杰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等人发展至顶峰。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梅杰认为目标应包含行为、条件、程度三要素：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行为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指可观察的学生表现，内隐行为可用直接方式描述；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条件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指评价时提供的约束因素；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程度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指完成任务的标准。行为目标精确、具体、可操作，便于教学与评价，适合基础技能的掌握。但缺点在于：许多高级心理活动难以用外显行为描述，易导致教师忽视学生内部心理活动。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布卢姆的分类理论被视为行为目标的范例，强调使用可观察的行为动词。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行为目标举例：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在没有任何提示的条件下，小明能在两分钟内安全通过一条车辆稀少的马路。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730" y="2073910"/>
            <a:ext cx="5819140" cy="473138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教学目标表述的模式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1799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结果性目标表述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行为目标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教学目标表述的模式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053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结果性目标表述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目的目标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目的目标是针对行为目标只规定学习结果的局限而提出的，更侧重描述教师的教学期望。制定时需回答两个问题：期望学生学到什么，以及如何知道学生已学会。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目的目标由两部分组成：第一部分是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目的陈述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，使用“理解”“知道”等概括性术语说明期望；第二部分是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评价陈述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，采用梅杰行为目标的方式具体说明可评价的学习结果。这样既保留了行为目标的可评价性，又更具包容性，有助于教师在教学前清晰表达期望学生达成的学习成果。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目的目标举例：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小明学会过马路，在没有任何提示的条件下，能在2分钟内安全穿过一条车辆稀少的马路。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教学目标表述的模式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984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结果性目标表述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（四） 格朗伦教学目标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pitchFamily="34" charset="-122"/>
              </a:rPr>
              <a:t>格朗伦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于2000年提出一种教学目标表述模式，分为两部分：第一部分用“知道”“理解”等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概括性术语描述整体目标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，与目的目标相似；第二部分说明学生达成目标的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具体行为样本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用以反映内在变化。与目的目标不同的是，格朗伦不强调具体行为本身，也不主张限定条件和标准，以免限制教师灵活性。相比梅杰的行为目标和目的目标，格朗伦教学目标更为宽泛、包容且灵活，因此在教学实践中被更广泛地运用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格朗伦教学目标举例：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小明学会过马路：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知道过马路要走人行横道线。② 能识别允许过马路的交通信号灯。③ 能安全地走到马路对面。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教学目标表述的模式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47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表现性目标表述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表现性目标又称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体验性目标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，由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艾思纳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提出，指学生在具体教育情境的“际遇”中产生的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个性化表现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追求多元性和个体意义。它不要求结果与目标一一对应，而采用美学评论式的评价模式，对学生活动结果进行鉴赏式批评，关注创造性和个性特色。表现性目标只规定学生应参加的活动，不精确规定习得内容，适用于表述复杂的智力性活动及“过程与方法”“情感态度与价值观”领域，因为高级认知策略、情感等难以预期和即时改变。常用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体验性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动词，如“参与”“描述”等。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表现性目标举例：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小明能与同学一起看电影，并能参与随后的讨论。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C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7"/>
          <a:stretch>
            <a:fillRect/>
          </a:stretch>
        </p:blipFill>
        <p:spPr>
          <a:xfrm>
            <a:off x="7138670" y="0"/>
            <a:ext cx="507174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65"/>
          <a:stretch>
            <a:fillRect/>
          </a:stretch>
        </p:blipFill>
        <p:spPr>
          <a:xfrm>
            <a:off x="8019415" y="635635"/>
            <a:ext cx="4180205" cy="5915660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1614666" y="1600730"/>
            <a:ext cx="429577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8000" dirty="0">
                <a:solidFill>
                  <a:srgbClr val="E1E0D8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PART 04</a:t>
            </a:r>
            <a:endParaRPr lang="zh-CN" altLang="en-US" sz="8000" dirty="0">
              <a:solidFill>
                <a:srgbClr val="E1E0D8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314821" y="2432315"/>
            <a:ext cx="6895465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第四节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特殊学生教学目标制定的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要求与程序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9701984" y="2168473"/>
            <a:ext cx="205740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6600" spc="600" dirty="0">
                <a:gradFill>
                  <a:gsLst>
                    <a:gs pos="0">
                      <a:srgbClr val="F7DCAC"/>
                    </a:gs>
                    <a:gs pos="100000">
                      <a:srgbClr val="88745B"/>
                    </a:gs>
                  </a:gsLst>
                  <a:lin ang="1800000" scaled="0"/>
                </a:gradFill>
                <a:effectLst>
                  <a:outerShdw blurRad="190500" dist="63500" dir="2700000" algn="tl">
                    <a:srgbClr val="000000">
                      <a:alpha val="30000"/>
                    </a:srgbClr>
                  </a:outerShdw>
                </a:effectLst>
                <a:latin typeface="Agency FB" panose="020B0503020202020204" pitchFamily="34" charset="0"/>
                <a:ea typeface="方正黑体简体" panose="02010601030101010101" pitchFamily="2" charset="-122"/>
                <a:cs typeface="+mn-ea"/>
                <a:sym typeface="+mn-lt"/>
              </a:rPr>
              <a:t>04</a:t>
            </a:r>
            <a:endParaRPr lang="zh-CN" altLang="en-US" sz="16600" spc="600" dirty="0">
              <a:gradFill>
                <a:gsLst>
                  <a:gs pos="0">
                    <a:srgbClr val="F7DCAC"/>
                  </a:gs>
                  <a:gs pos="100000">
                    <a:srgbClr val="88745B"/>
                  </a:gs>
                </a:gsLst>
                <a:lin ang="1800000" scaled="0"/>
              </a:gradFill>
              <a:effectLst>
                <a:outerShdw blurRad="190500" dist="63500" dir="2700000" algn="tl">
                  <a:srgbClr val="000000">
                    <a:alpha val="30000"/>
                  </a:srgbClr>
                </a:outerShdw>
              </a:effectLst>
              <a:latin typeface="Agency FB" panose="020B0503020202020204" pitchFamily="34" charset="0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特殊学生教学目标制定的要求与程序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619105" cy="2284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特殊学生教学目标制定的要求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目标恰当，能够满足学生的学习需求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3975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教学目标的制定，应该基于学生的学习能力以及现有的发展水平，着眼于学生适应未来生活的需求。因此，所选择的目标应该是恰当的，是通过教学能够达成的。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C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7"/>
          <a:stretch>
            <a:fillRect/>
          </a:stretch>
        </p:blipFill>
        <p:spPr>
          <a:xfrm>
            <a:off x="7138670" y="0"/>
            <a:ext cx="507174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65"/>
          <a:stretch>
            <a:fillRect/>
          </a:stretch>
        </p:blipFill>
        <p:spPr>
          <a:xfrm>
            <a:off x="8019415" y="635635"/>
            <a:ext cx="4180205" cy="5915660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1597538" y="1600730"/>
            <a:ext cx="43300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8000" dirty="0">
                <a:solidFill>
                  <a:srgbClr val="E1E0D8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PART 01</a:t>
            </a:r>
            <a:endParaRPr lang="zh-CN" altLang="en-US" sz="8000" dirty="0">
              <a:solidFill>
                <a:srgbClr val="E1E0D8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840409" y="2432315"/>
            <a:ext cx="384429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第一节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教学目标概述</a:t>
            </a:r>
            <a:endParaRPr lang="zh-CN" altLang="en-US" sz="4800" b="1" dirty="0">
              <a:solidFill>
                <a:srgbClr val="4F4D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9701984" y="2168473"/>
            <a:ext cx="169469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6600" spc="600" dirty="0">
                <a:gradFill>
                  <a:gsLst>
                    <a:gs pos="0">
                      <a:srgbClr val="F7DCAC"/>
                    </a:gs>
                    <a:gs pos="100000">
                      <a:srgbClr val="88745B"/>
                    </a:gs>
                  </a:gsLst>
                  <a:lin ang="1800000" scaled="0"/>
                </a:gradFill>
                <a:effectLst>
                  <a:outerShdw blurRad="190500" dist="63500" dir="2700000" algn="tl">
                    <a:srgbClr val="000000">
                      <a:alpha val="30000"/>
                    </a:srgbClr>
                  </a:outerShdw>
                </a:effectLst>
                <a:latin typeface="Agency FB" panose="020B0503020202020204" pitchFamily="34" charset="0"/>
                <a:ea typeface="方正黑体简体" panose="02010601030101010101" pitchFamily="2" charset="-122"/>
                <a:cs typeface="+mn-ea"/>
                <a:sym typeface="+mn-lt"/>
              </a:rPr>
              <a:t>01</a:t>
            </a:r>
            <a:endParaRPr lang="zh-CN" altLang="en-US" sz="16600" spc="600" dirty="0">
              <a:gradFill>
                <a:gsLst>
                  <a:gs pos="0">
                    <a:srgbClr val="F7DCAC"/>
                  </a:gs>
                  <a:gs pos="100000">
                    <a:srgbClr val="88745B"/>
                  </a:gs>
                </a:gsLst>
                <a:lin ang="1800000" scaled="0"/>
              </a:gradFill>
              <a:effectLst>
                <a:outerShdw blurRad="190500" dist="63500" dir="2700000" algn="tl">
                  <a:srgbClr val="000000">
                    <a:alpha val="30000"/>
                  </a:srgbClr>
                </a:outerShdw>
              </a:effectLst>
              <a:latin typeface="Agency FB" panose="020B0503020202020204" pitchFamily="34" charset="0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特殊学生教学目标制定的要求与程序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619105" cy="3253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特殊学生教学目标制定的要求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目标科学，符合学科的相关要求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3975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目标的科学性体现在两个方面。一方面，目标要符合相关学科目标自身的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科学性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，譬如，数学学科目标要符合数学学科的要求。另一方面，目标要符合学科的逻辑要求与组织安排，要讲究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连续性与顺序性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，每一后续内容要以前面的内容为基础，同时对有关内容在广度和深度上做更深一层的处理。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特殊学生教学目标制定的要求与程序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619105" cy="2768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特殊学生教学目标制定的程序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了解学生的基本情况，分析学生的学习需求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3975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在制定特殊学生的教学目标时，既需要全面了解学生目前的发展水平、学习能力等基本情况，还要了解学生目前所处的生态环境以及未来所要适应的环境要求，从而分析、确定学生目前的学习需求。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特殊学生教学目标制定的要求与程序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619105" cy="3253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特殊学生教学目标制定的程序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对照教育目的等上位目标，选择教学目标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3975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在全面了解学生学习需求的基础上，教师要参考国家教育目的、学生所在学校的培养目标、学生所学课程的标准等上位目标，从中选择适合该学生的学科教学目标，形成目标体系。然后把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学科教学目标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分解为若干学期的教学目标，把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学期教学目标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分解为单元目标，把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单元目标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分解为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课时目标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特殊学生教学目标制定的要求与程序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619105" cy="2284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特殊学生教学目标制定的程序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500" b="1" dirty="0">
                <a:solidFill>
                  <a:srgbClr val="88745B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选择恰当的表述维度和模式，表述目标</a:t>
            </a:r>
            <a:endParaRPr lang="zh-CN" altLang="en-US" sz="2500" b="1" dirty="0">
              <a:solidFill>
                <a:srgbClr val="88745B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3975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根据教学目标的性质、难度等因素，选择恰当的目标表述维度和表述模式，规范、明确地表述目标。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930912" y="1412776"/>
            <a:ext cx="5291455" cy="3936365"/>
          </a:xfrm>
          <a:custGeom>
            <a:avLst/>
            <a:gdLst>
              <a:gd name="connsiteX0" fmla="*/ 0 w 8333"/>
              <a:gd name="connsiteY0" fmla="*/ 0 h 6199"/>
              <a:gd name="connsiteX1" fmla="*/ 8333 w 8333"/>
              <a:gd name="connsiteY1" fmla="*/ 25 h 6199"/>
              <a:gd name="connsiteX2" fmla="*/ 8303 w 8333"/>
              <a:gd name="connsiteY2" fmla="*/ 6190 h 6199"/>
              <a:gd name="connsiteX3" fmla="*/ 0 w 8333"/>
              <a:gd name="connsiteY3" fmla="*/ 6199 h 6199"/>
              <a:gd name="connsiteX4" fmla="*/ 0 w 8333"/>
              <a:gd name="connsiteY4" fmla="*/ 0 h 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33" h="6199">
                <a:moveTo>
                  <a:pt x="0" y="0"/>
                </a:moveTo>
                <a:lnTo>
                  <a:pt x="8333" y="25"/>
                </a:lnTo>
                <a:lnTo>
                  <a:pt x="8303" y="6190"/>
                </a:lnTo>
                <a:lnTo>
                  <a:pt x="0" y="619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-19050" y="1400077"/>
            <a:ext cx="8611870" cy="3951605"/>
          </a:xfrm>
          <a:custGeom>
            <a:avLst/>
            <a:gdLst>
              <a:gd name="connsiteX0" fmla="*/ 0 w 13562"/>
              <a:gd name="connsiteY0" fmla="*/ 0 h 6223"/>
              <a:gd name="connsiteX1" fmla="*/ 13562 w 13562"/>
              <a:gd name="connsiteY1" fmla="*/ 15 h 6223"/>
              <a:gd name="connsiteX2" fmla="*/ 11003 w 13562"/>
              <a:gd name="connsiteY2" fmla="*/ 6223 h 6223"/>
              <a:gd name="connsiteX3" fmla="*/ 26 w 13562"/>
              <a:gd name="connsiteY3" fmla="*/ 6150 h 6223"/>
              <a:gd name="connsiteX4" fmla="*/ 0 w 13562"/>
              <a:gd name="connsiteY4" fmla="*/ 0 h 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2" h="6223">
                <a:moveTo>
                  <a:pt x="0" y="0"/>
                </a:moveTo>
                <a:lnTo>
                  <a:pt x="13562" y="15"/>
                </a:lnTo>
                <a:lnTo>
                  <a:pt x="11003" y="6223"/>
                </a:lnTo>
                <a:lnTo>
                  <a:pt x="26" y="6150"/>
                </a:lnTo>
                <a:lnTo>
                  <a:pt x="0" y="0"/>
                </a:lnTo>
                <a:close/>
              </a:path>
            </a:pathLst>
          </a:custGeom>
          <a:solidFill>
            <a:srgbClr val="4F4D5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765248" y="3754395"/>
            <a:ext cx="675564" cy="1600335"/>
          </a:xfrm>
          <a:prstGeom prst="line">
            <a:avLst/>
          </a:prstGeom>
          <a:ln w="28575">
            <a:solidFill>
              <a:srgbClr val="FCE1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826824" y="1394561"/>
            <a:ext cx="1406363" cy="3410961"/>
          </a:xfrm>
          <a:prstGeom prst="line">
            <a:avLst/>
          </a:prstGeom>
          <a:ln w="12700">
            <a:solidFill>
              <a:srgbClr val="FCE1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9"/>
          <p:cNvSpPr txBox="1"/>
          <p:nvPr/>
        </p:nvSpPr>
        <p:spPr>
          <a:xfrm>
            <a:off x="1965021" y="2277561"/>
            <a:ext cx="4008755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219200" fontAlgn="auto">
              <a:lnSpc>
                <a:spcPct val="150000"/>
              </a:lnSpc>
            </a:pPr>
            <a:r>
              <a:rPr lang="zh-CN" altLang="en-US" sz="60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谢谢欣赏！</a:t>
            </a:r>
            <a:endParaRPr lang="zh-CN" altLang="en-US" sz="6000" b="1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199065" y="5814773"/>
            <a:ext cx="1528719" cy="302527"/>
            <a:chOff x="5796136" y="4189567"/>
            <a:chExt cx="1146539" cy="22689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2" name="流程图: 数据 9"/>
            <p:cNvSpPr/>
            <p:nvPr/>
          </p:nvSpPr>
          <p:spPr>
            <a:xfrm>
              <a:off x="579613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流程图: 数据 9"/>
            <p:cNvSpPr/>
            <p:nvPr/>
          </p:nvSpPr>
          <p:spPr>
            <a:xfrm>
              <a:off x="593750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流程图: 数据 9"/>
            <p:cNvSpPr/>
            <p:nvPr/>
          </p:nvSpPr>
          <p:spPr>
            <a:xfrm>
              <a:off x="607887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流程图: 数据 9"/>
            <p:cNvSpPr/>
            <p:nvPr/>
          </p:nvSpPr>
          <p:spPr>
            <a:xfrm>
              <a:off x="622024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流程图: 数据 9"/>
            <p:cNvSpPr/>
            <p:nvPr/>
          </p:nvSpPr>
          <p:spPr>
            <a:xfrm>
              <a:off x="636161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流程图: 数据 9"/>
            <p:cNvSpPr/>
            <p:nvPr/>
          </p:nvSpPr>
          <p:spPr>
            <a:xfrm>
              <a:off x="650298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8" name="流程图: 数据 9"/>
            <p:cNvSpPr/>
            <p:nvPr/>
          </p:nvSpPr>
          <p:spPr>
            <a:xfrm>
              <a:off x="664435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流程图: 数据 9"/>
            <p:cNvSpPr/>
            <p:nvPr/>
          </p:nvSpPr>
          <p:spPr>
            <a:xfrm>
              <a:off x="6785729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794136" y="5961939"/>
            <a:ext cx="5189619" cy="0"/>
          </a:xfrm>
          <a:prstGeom prst="line">
            <a:avLst/>
          </a:prstGeom>
          <a:ln w="38100">
            <a:solidFill>
              <a:srgbClr val="4F4D50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1121410" y="5858510"/>
            <a:ext cx="2914650" cy="438785"/>
          </a:xfrm>
          <a:prstGeom prst="roundRect">
            <a:avLst/>
          </a:prstGeom>
          <a:solidFill>
            <a:sysClr val="window" lastClr="FFFFFF">
              <a:alpha val="70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style>
          <a:lnRef idx="2">
            <a:srgbClr val="629DD1">
              <a:shade val="50000"/>
            </a:srgbClr>
          </a:lnRef>
          <a:fillRef idx="1">
            <a:srgbClr val="629DD1"/>
          </a:fillRef>
          <a:effectRef idx="0">
            <a:srgbClr val="629DD1"/>
          </a:effectRef>
          <a:fontRef idx="minor">
            <a:sysClr val="window" lastClr="FFFFFF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5869305"/>
            <a:ext cx="2699385" cy="419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教学目标概述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教学目标的含义与层级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目标在汉语中有两种含义：一种含义是指射击、攻击或寻求的对象；另一种含义是指想要达到的境地。教学目标中的“目标”显然是第二种含义。目标是在一定的时间范围内所要达到的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具体目的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。在教育领域有不同层次的目标，教学目标是目标体系中的一种。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教育目的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最上位的目标是教育目的（educational aims；aims of education）。教育目的，又称教育宗旨，是一个国家培养人的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总目标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，规定着把受教育者培养成怎样的人，是一切教育活动的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出发点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。特殊学生的教育也要遵循国家的教育宗旨，实现国家的教育目的。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教学目标概述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教学目标的含义与层级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教育目标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教育目标是教育目的的下位概念，又称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培养目标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，指不同阶段、性质学校的教育价值。特殊学生的教育目标需考虑教育阶段、障碍类型、安置方式及教育性质。义务教育阶段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既要达成普通教育要求，也要兼顾学生具体情况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。《义务教育课程方案（2022年版）》提出培养有理想、有本领、有担当的社会主义建设者和接班人。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2007年教育部针对盲校、聋校、培智学校分别规定了培养目标：盲校强调补偿视觉缺陷、独立生活与社会适应；聋校注重生活自理、社会适应与就业能力；培智学校侧重基本文化知识、生活与自我服务技能及社会适应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教学目标概述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584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教学目标的含义与层级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3. 课程标准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各级各类学校为了实现培养目标，都需要设置相应的课程。国家组织相关专家制定相关课程的标准，又称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课程纲要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。教材编写、教学目标的制定都要以此为据。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4. 教学目标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教学目标是指教师为学生制定的教学活动预期达成的结果，</a:t>
            </a:r>
            <a:r>
              <a:rPr lang="zh-CN" altLang="en-US" sz="21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以教育目的、教育目标和课程标准为依据，同时结合学生实际水平与需求。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根据完成时间，特殊学生的教学目标分为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学科目标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学期/学年目标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单元目标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课时目标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特殊学生与普通学生的目标区别在于：一是学科目标可在国家课程标准基础上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适当调整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；二是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更关注个体差异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，需制定个别化学期、单元及课时目标，即使集体教学也要兼顾不同学生需求。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教学目标概述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教学目标的功能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教学活动主要包括计划、实施、评价三个阶段。教学目标在这三个阶段都具有重要作用。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教学目标在教学计划阶段的作用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教学目标是教师选择教学内容、教学方法、教学组织形式等的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重要依据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。教学内容的选择要为达成教学目标服务；教学方法应是最有助于实现目标的方法，如事实性知识适合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直接教学法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，程序性知识适合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发现教学法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；教学组织形式也需与目标匹配，知识学习可采用集体教学，情感目标更适合小组合作教学。总之，教学目标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贯穿并指引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整个教学设计过程。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200"/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教学目标概述</a:t>
            </a:r>
            <a:endParaRPr lang="zh-CN" altLang="en-US" sz="2800" dirty="0">
              <a:solidFill>
                <a:srgbClr val="4F4D5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20470"/>
            <a:ext cx="10483850" cy="510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教学目标的功能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2. 教学目标在教学实施阶段的作用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教学目标在教学实施阶段的作用主要有两方面：第一，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指引和规范教师的教学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，使各教学要素有机整合，帮助教师发现偏差并及时调整，提高教学质量；第二，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指引和激励学生的学习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，明确的目标能让学生了解学习任务，激发学习动机。教学目标越恰当、清晰，学生的学习积极性就越高。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教学目标在评价阶段的作用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教学目标是评价学生学习进步与教师教学绩效的重要依据，决定评价的标准、内容和形式。</a:t>
            </a:r>
            <a:r>
              <a:rPr lang="zh-CN" altLang="en-US" sz="21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清晰的目标有利于教师、学生及学校等多方进行自我或他人评价。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同时，教学目标便于教师之间、教师与家长及学生间的交流与合作，促进校内外教育的有效互补。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2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3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4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5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6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7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8.xml><?xml version="1.0" encoding="utf-8"?>
<p:tagLst xmlns:p="http://schemas.openxmlformats.org/presentationml/2006/main">
  <p:tag name="KSO_WM_DIAGRAM_VIRTUALLY_FRAME" val="{&quot;height&quot;:207.6,&quot;left&quot;:532.7,&quot;top&quot;:175.05,&quot;width&quot;:527.1}"/>
</p:tagLst>
</file>

<file path=ppt/tags/tag9.xml><?xml version="1.0" encoding="utf-8"?>
<p:tagLst xmlns:p="http://schemas.openxmlformats.org/presentationml/2006/main">
  <p:tag name="ISPRING_ULTRA_SCORM_COURSE_ID" val="EDF4BCF6-8C2B-4CE8-82CE-58DA199F12C3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物业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51vaecdp">
      <a:majorFont>
        <a:latin typeface="FZHei-B01S"/>
        <a:ea typeface="FZHei-B01S"/>
        <a:cs typeface=""/>
      </a:majorFont>
      <a:minorFont>
        <a:latin typeface="FZHei-B01S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8697</Words>
  <Application>WPS 演示</Application>
  <PresentationFormat>宽屏</PresentationFormat>
  <Paragraphs>321</Paragraphs>
  <Slides>44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Arial</vt:lpstr>
      <vt:lpstr>宋体</vt:lpstr>
      <vt:lpstr>Wingdings</vt:lpstr>
      <vt:lpstr>方正黑体简体</vt:lpstr>
      <vt:lpstr>楷体</vt:lpstr>
      <vt:lpstr>微软雅黑</vt:lpstr>
      <vt:lpstr>等线</vt:lpstr>
      <vt:lpstr>Agency FB</vt:lpstr>
      <vt:lpstr>FZHei-B01S</vt:lpstr>
      <vt:lpstr>AMGDT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>迪朋友</cp:lastModifiedBy>
  <cp:revision>24</cp:revision>
  <dcterms:created xsi:type="dcterms:W3CDTF">2019-01-02T04:14:00Z</dcterms:created>
  <dcterms:modified xsi:type="dcterms:W3CDTF">2026-05-08T06:07:07Z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88475C93FFC645A5852F646E421C9EC0_13</vt:lpwstr>
  </property>
</Properties>
</file>