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handoutMasterIdLst>
    <p:handoutMasterId r:id="rId36"/>
  </p:handoutMasterIdLst>
  <p:sldIdLst>
    <p:sldId id="342" r:id="rId3"/>
    <p:sldId id="410" r:id="rId5"/>
    <p:sldId id="258" r:id="rId6"/>
    <p:sldId id="554" r:id="rId7"/>
    <p:sldId id="477" r:id="rId8"/>
    <p:sldId id="578" r:id="rId9"/>
    <p:sldId id="579" r:id="rId10"/>
    <p:sldId id="580" r:id="rId11"/>
    <p:sldId id="581" r:id="rId12"/>
    <p:sldId id="582" r:id="rId13"/>
    <p:sldId id="583" r:id="rId14"/>
    <p:sldId id="562" r:id="rId15"/>
    <p:sldId id="584" r:id="rId16"/>
    <p:sldId id="585" r:id="rId17"/>
    <p:sldId id="586" r:id="rId18"/>
    <p:sldId id="587" r:id="rId19"/>
    <p:sldId id="588" r:id="rId20"/>
    <p:sldId id="589" r:id="rId21"/>
    <p:sldId id="591" r:id="rId22"/>
    <p:sldId id="592" r:id="rId23"/>
    <p:sldId id="594" r:id="rId24"/>
    <p:sldId id="593" r:id="rId25"/>
    <p:sldId id="595" r:id="rId26"/>
    <p:sldId id="596" r:id="rId27"/>
    <p:sldId id="597" r:id="rId28"/>
    <p:sldId id="598" r:id="rId29"/>
    <p:sldId id="599" r:id="rId30"/>
    <p:sldId id="600" r:id="rId31"/>
    <p:sldId id="601" r:id="rId32"/>
    <p:sldId id="602" r:id="rId33"/>
    <p:sldId id="603" r:id="rId34"/>
    <p:sldId id="577" r:id="rId35"/>
  </p:sldIdLst>
  <p:sldSz cx="12192000" cy="6858000"/>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8AF00"/>
    <a:srgbClr val="88745B"/>
    <a:srgbClr val="4F4D50"/>
    <a:srgbClr val="002434"/>
    <a:srgbClr val="C8B08A"/>
    <a:srgbClr val="F7DCAC"/>
    <a:srgbClr val="FCE1B0"/>
    <a:srgbClr val="FEFCF0"/>
    <a:srgbClr val="7673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6314" autoAdjust="0"/>
  </p:normalViewPr>
  <p:slideViewPr>
    <p:cSldViewPr snapToGrid="0">
      <p:cViewPr varScale="1">
        <p:scale>
          <a:sx n="70" d="100"/>
          <a:sy n="70" d="100"/>
        </p:scale>
        <p:origin x="768" y="60"/>
      </p:cViewPr>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56" d="100"/>
          <a:sy n="56" d="100"/>
        </p:scale>
        <p:origin x="2028" y="7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1" Type="http://schemas.openxmlformats.org/officeDocument/2006/relationships/tags" Target="tags/tag5.xml"/><Relationship Id="rId40" Type="http://schemas.openxmlformats.org/officeDocument/2006/relationships/commentAuthors" Target="commentAuthors.xml"/><Relationship Id="rId4" Type="http://schemas.openxmlformats.org/officeDocument/2006/relationships/notesMaster" Target="notesMasters/notesMaster1.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handoutMaster" Target="handoutMasters/handoutMaster1.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8FA756A-9CED-45B2-A3E2-1B38ACB53DA9}"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3677230-6F38-445E-BCCA-CE113461A249}"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6A86506-327F-4788-BAF0-4B794890C8A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B31F724-51D9-486B-9BFF-C542D0E12BC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31F724-51D9-486B-9BFF-C542D0E12BC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31F724-51D9-486B-9BFF-C542D0E12BC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fld>
            <a:endParaRPr lang="zh-CN" altLang="en-US">
              <a:solidFill>
                <a:prstClr val="black"/>
              </a:solidFill>
              <a:latin typeface="等线" panose="02010600030101010101"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fld>
            <a:endParaRPr lang="zh-CN" altLang="en-US">
              <a:solidFill>
                <a:prstClr val="black"/>
              </a:solidFill>
              <a:latin typeface="等线" panose="02010600030101010101"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fld>
            <a:endParaRPr lang="zh-CN" altLang="en-US">
              <a:solidFill>
                <a:prstClr val="black"/>
              </a:solidFill>
              <a:latin typeface="等线" panose="02010600030101010101"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8_Title Only">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设计页面">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Mr.Z">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Big Landscape Bottom">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4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5272049" y="925733"/>
            <a:ext cx="5147868" cy="5006854"/>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5147734" h="5006622">
                <a:moveTo>
                  <a:pt x="0" y="0"/>
                </a:moveTo>
                <a:lnTo>
                  <a:pt x="5147734" y="0"/>
                </a:lnTo>
                <a:lnTo>
                  <a:pt x="5147734" y="5006622"/>
                </a:lnTo>
                <a:lnTo>
                  <a:pt x="0" y="5006622"/>
                </a:lnTo>
                <a:close/>
              </a:path>
            </a:pathLst>
          </a:custGeom>
          <a:pattFill prst="ltUpDiag">
            <a:fgClr>
              <a:schemeClr val="bg1">
                <a:lumMod val="75000"/>
              </a:schemeClr>
            </a:fgClr>
            <a:bgClr>
              <a:schemeClr val="bg1">
                <a:lumMod val="95000"/>
              </a:schemeClr>
            </a:bgClr>
          </a:pattFill>
        </p:spPr>
        <p:txBody>
          <a:bodyPr wrap="square">
            <a:noAutofit/>
          </a:bodyPr>
          <a:lstStyle>
            <a:lvl1pPr>
              <a:defRPr lang="en-US" sz="1400" b="1" i="1"/>
            </a:lvl1pPr>
          </a:lstStyle>
          <a:p>
            <a:pPr marL="0" lvl="0" indent="0">
              <a:buNone/>
            </a:pPr>
            <a:endParaRPr lang="en-US"/>
          </a:p>
        </p:txBody>
      </p: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1+#ppt_w/2"/>
                                          </p:val>
                                        </p:tav>
                                        <p:tav tm="100000">
                                          <p:val>
                                            <p:strVal val="#ppt_x"/>
                                          </p:val>
                                        </p:tav>
                                      </p:tavLst>
                                    </p:anim>
                                    <p:anim calcmode="lin" valueType="num">
                                      <p:cBhvr additive="base">
                                        <p:cTn id="8"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14:prism/>
      </p:transition>
    </mc:Choice>
    <mc:Fallback>
      <p:transition spd="slow"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内容与标题">
    <p:spTree>
      <p:nvGrpSpPr>
        <p:cNvPr id="1" name=""/>
        <p:cNvGrpSpPr/>
        <p:nvPr/>
      </p:nvGrpSpPr>
      <p:grpSpPr>
        <a:xfrm>
          <a:off x="0" y="0"/>
          <a:ext cx="0" cy="0"/>
          <a:chOff x="0" y="0"/>
          <a:chExt cx="0" cy="0"/>
        </a:xfrm>
      </p:grpSpPr>
    </p:spTree>
  </p:cSld>
  <p:clrMapOvr>
    <a:masterClrMapping/>
  </p:clrMapOvr>
  <p:transition spd="slow">
    <p:comb/>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2"/>
            <a:ext cx="2743200" cy="365125"/>
          </a:xfrm>
          <a:prstGeom prst="rect">
            <a:avLst/>
          </a:prstGeom>
        </p:spPr>
        <p:txBody>
          <a:bodyPr/>
          <a:lstStyle/>
          <a:p>
            <a:fld id="{FE158B01-1B94-410B-955F-6A222A70BFA3}"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页脚占位符 2"/>
          <p:cNvSpPr>
            <a:spLocks noGrp="1"/>
          </p:cNvSpPr>
          <p:nvPr>
            <p:ph type="ftr" sz="quarter" idx="11"/>
          </p:nvPr>
        </p:nvSpPr>
        <p:spPr>
          <a:xfrm>
            <a:off x="4038600" y="6356352"/>
            <a:ext cx="4114800" cy="365125"/>
          </a:xfrm>
          <a:prstGeom prst="rect">
            <a:avLst/>
          </a:prstGeom>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a:xfrm>
            <a:off x="8610600" y="6356352"/>
            <a:ext cx="2743200" cy="365125"/>
          </a:xfrm>
          <a:prstGeom prst="rect">
            <a:avLst/>
          </a:prstGeom>
        </p:spPr>
        <p:txBody>
          <a:bodyPr/>
          <a:lstStyle/>
          <a:p>
            <a:fld id="{8A3A7E1F-F86D-4EC0-8623-A67CB04E396F}"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FCF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方正黑体简体" panose="02010601030101010101" pitchFamily="2" charset="-122"/>
              <a:ea typeface="方正黑体简体" panose="02010601030101010101" pitchFamily="2"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6257050" y="1603156"/>
            <a:ext cx="2538589" cy="2119372"/>
          </a:xfrm>
          <a:custGeom>
            <a:avLst/>
            <a:gdLst>
              <a:gd name="connsiteX0" fmla="*/ 0 w 2538589"/>
              <a:gd name="connsiteY0" fmla="*/ 0 h 2119372"/>
              <a:gd name="connsiteX1" fmla="*/ 2538589 w 2538589"/>
              <a:gd name="connsiteY1" fmla="*/ 0 h 2119372"/>
              <a:gd name="connsiteX2" fmla="*/ 2538589 w 2538589"/>
              <a:gd name="connsiteY2" fmla="*/ 2119372 h 2119372"/>
              <a:gd name="connsiteX3" fmla="*/ 0 w 2538589"/>
              <a:gd name="connsiteY3" fmla="*/ 2119372 h 2119372"/>
            </a:gdLst>
            <a:ahLst/>
            <a:cxnLst>
              <a:cxn ang="0">
                <a:pos x="connsiteX0" y="connsiteY0"/>
              </a:cxn>
              <a:cxn ang="0">
                <a:pos x="connsiteX1" y="connsiteY1"/>
              </a:cxn>
              <a:cxn ang="0">
                <a:pos x="connsiteX2" y="connsiteY2"/>
              </a:cxn>
              <a:cxn ang="0">
                <a:pos x="connsiteX3" y="connsiteY3"/>
              </a:cxn>
            </a:cxnLst>
            <a:rect l="l" t="t" r="r" b="b"/>
            <a:pathLst>
              <a:path w="2538589" h="2119372">
                <a:moveTo>
                  <a:pt x="0" y="0"/>
                </a:moveTo>
                <a:lnTo>
                  <a:pt x="2538589" y="0"/>
                </a:lnTo>
                <a:lnTo>
                  <a:pt x="2538589" y="2119372"/>
                </a:lnTo>
                <a:lnTo>
                  <a:pt x="0" y="2119372"/>
                </a:lnTo>
                <a:close/>
              </a:path>
            </a:pathLst>
          </a:custGeom>
        </p:spPr>
        <p:txBody>
          <a:bodyPr wrap="square">
            <a:noAutofit/>
          </a:bodyPr>
          <a:lstStyle/>
          <a:p>
            <a:endParaRPr lang="zh-CN" altLang="en-US"/>
          </a:p>
        </p:txBody>
      </p:sp>
      <p:sp>
        <p:nvSpPr>
          <p:cNvPr id="8" name="图片占位符 7"/>
          <p:cNvSpPr>
            <a:spLocks noGrp="1"/>
          </p:cNvSpPr>
          <p:nvPr>
            <p:ph type="pic" sz="quarter" idx="11"/>
          </p:nvPr>
        </p:nvSpPr>
        <p:spPr>
          <a:xfrm>
            <a:off x="6249640" y="3813408"/>
            <a:ext cx="5067649" cy="2133134"/>
          </a:xfrm>
          <a:custGeom>
            <a:avLst/>
            <a:gdLst>
              <a:gd name="connsiteX0" fmla="*/ 0 w 5067649"/>
              <a:gd name="connsiteY0" fmla="*/ 0 h 2133134"/>
              <a:gd name="connsiteX1" fmla="*/ 5067649 w 5067649"/>
              <a:gd name="connsiteY1" fmla="*/ 0 h 2133134"/>
              <a:gd name="connsiteX2" fmla="*/ 5067649 w 5067649"/>
              <a:gd name="connsiteY2" fmla="*/ 2133134 h 2133134"/>
              <a:gd name="connsiteX3" fmla="*/ 0 w 5067649"/>
              <a:gd name="connsiteY3" fmla="*/ 2133134 h 2133134"/>
            </a:gdLst>
            <a:ahLst/>
            <a:cxnLst>
              <a:cxn ang="0">
                <a:pos x="connsiteX0" y="connsiteY0"/>
              </a:cxn>
              <a:cxn ang="0">
                <a:pos x="connsiteX1" y="connsiteY1"/>
              </a:cxn>
              <a:cxn ang="0">
                <a:pos x="connsiteX2" y="connsiteY2"/>
              </a:cxn>
              <a:cxn ang="0">
                <a:pos x="connsiteX3" y="connsiteY3"/>
              </a:cxn>
            </a:cxnLst>
            <a:rect l="l" t="t" r="r" b="b"/>
            <a:pathLst>
              <a:path w="5067649" h="2133134">
                <a:moveTo>
                  <a:pt x="0" y="0"/>
                </a:moveTo>
                <a:lnTo>
                  <a:pt x="5067649" y="0"/>
                </a:lnTo>
                <a:lnTo>
                  <a:pt x="5067649" y="2133134"/>
                </a:lnTo>
                <a:lnTo>
                  <a:pt x="0" y="2133134"/>
                </a:lnTo>
                <a:close/>
              </a:path>
            </a:pathLst>
          </a:custGeom>
        </p:spPr>
        <p:txBody>
          <a:bodyPr wrap="square">
            <a:noAutofit/>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内容与标题">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image" Target="../media/image2.png"/><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7"/>
          <a:stretch>
            <a:fillRect/>
          </a:stretch>
        </p:blipFill>
        <p:spPr>
          <a:xfrm>
            <a:off x="0" y="0"/>
            <a:ext cx="12192000" cy="685799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ctr" defTabSz="12192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256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16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176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136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096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6.xml"/><Relationship Id="rId2" Type="http://schemas.openxmlformats.org/officeDocument/2006/relationships/image" Target="../media/image6.jpeg"/><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1.png"/><Relationship Id="rId1" Type="http://schemas.openxmlformats.org/officeDocument/2006/relationships/image" Target="../media/image12.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2.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8.png"/><Relationship Id="rId1"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6930912" y="1412776"/>
            <a:ext cx="5291455" cy="3936365"/>
          </a:xfrm>
          <a:custGeom>
            <a:avLst/>
            <a:gdLst>
              <a:gd name="connsiteX0" fmla="*/ 0 w 8333"/>
              <a:gd name="connsiteY0" fmla="*/ 0 h 6199"/>
              <a:gd name="connsiteX1" fmla="*/ 8333 w 8333"/>
              <a:gd name="connsiteY1" fmla="*/ 25 h 6199"/>
              <a:gd name="connsiteX2" fmla="*/ 8303 w 8333"/>
              <a:gd name="connsiteY2" fmla="*/ 6190 h 6199"/>
              <a:gd name="connsiteX3" fmla="*/ 0 w 8333"/>
              <a:gd name="connsiteY3" fmla="*/ 6199 h 6199"/>
              <a:gd name="connsiteX4" fmla="*/ 0 w 8333"/>
              <a:gd name="connsiteY4" fmla="*/ 0 h 6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3" h="6199">
                <a:moveTo>
                  <a:pt x="0" y="0"/>
                </a:moveTo>
                <a:lnTo>
                  <a:pt x="8333" y="25"/>
                </a:lnTo>
                <a:lnTo>
                  <a:pt x="8303" y="6190"/>
                </a:lnTo>
                <a:lnTo>
                  <a:pt x="0" y="6199"/>
                </a:lnTo>
                <a:lnTo>
                  <a:pt x="0" y="0"/>
                </a:ln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10601030101010101" pitchFamily="2" charset="-122"/>
              <a:ea typeface="方正黑体简体" panose="02010601030101010101" pitchFamily="2" charset="-122"/>
              <a:cs typeface="+mn-ea"/>
              <a:sym typeface="+mn-lt"/>
            </a:endParaRPr>
          </a:p>
        </p:txBody>
      </p:sp>
      <p:sp>
        <p:nvSpPr>
          <p:cNvPr id="4" name="矩形 4"/>
          <p:cNvSpPr/>
          <p:nvPr/>
        </p:nvSpPr>
        <p:spPr>
          <a:xfrm>
            <a:off x="-19050" y="1400077"/>
            <a:ext cx="8611870" cy="3951605"/>
          </a:xfrm>
          <a:custGeom>
            <a:avLst/>
            <a:gdLst>
              <a:gd name="connsiteX0" fmla="*/ 0 w 13562"/>
              <a:gd name="connsiteY0" fmla="*/ 0 h 6223"/>
              <a:gd name="connsiteX1" fmla="*/ 13562 w 13562"/>
              <a:gd name="connsiteY1" fmla="*/ 15 h 6223"/>
              <a:gd name="connsiteX2" fmla="*/ 11003 w 13562"/>
              <a:gd name="connsiteY2" fmla="*/ 6223 h 6223"/>
              <a:gd name="connsiteX3" fmla="*/ 26 w 13562"/>
              <a:gd name="connsiteY3" fmla="*/ 6150 h 6223"/>
              <a:gd name="connsiteX4" fmla="*/ 0 w 13562"/>
              <a:gd name="connsiteY4" fmla="*/ 0 h 6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2" h="6223">
                <a:moveTo>
                  <a:pt x="0" y="0"/>
                </a:moveTo>
                <a:lnTo>
                  <a:pt x="13562" y="15"/>
                </a:lnTo>
                <a:lnTo>
                  <a:pt x="11003" y="6223"/>
                </a:lnTo>
                <a:lnTo>
                  <a:pt x="26" y="6150"/>
                </a:lnTo>
                <a:lnTo>
                  <a:pt x="0" y="0"/>
                </a:lnTo>
                <a:close/>
              </a:path>
            </a:pathLst>
          </a:custGeom>
          <a:solidFill>
            <a:srgbClr val="4F4D5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10601030101010101" pitchFamily="2" charset="-122"/>
              <a:ea typeface="方正黑体简体" panose="02010601030101010101" pitchFamily="2" charset="-122"/>
              <a:cs typeface="+mn-ea"/>
              <a:sym typeface="+mn-lt"/>
            </a:endParaRPr>
          </a:p>
        </p:txBody>
      </p:sp>
      <p:cxnSp>
        <p:nvCxnSpPr>
          <p:cNvPr id="5" name="直接连接符 4"/>
          <p:cNvCxnSpPr/>
          <p:nvPr/>
        </p:nvCxnSpPr>
        <p:spPr>
          <a:xfrm flipH="1">
            <a:off x="6765248" y="3754395"/>
            <a:ext cx="675564" cy="1600335"/>
          </a:xfrm>
          <a:prstGeom prst="line">
            <a:avLst/>
          </a:prstGeom>
          <a:ln w="28575">
            <a:solidFill>
              <a:srgbClr val="FCE1B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6826824" y="1394561"/>
            <a:ext cx="1406363" cy="3410961"/>
          </a:xfrm>
          <a:prstGeom prst="line">
            <a:avLst/>
          </a:prstGeom>
          <a:ln w="12700">
            <a:solidFill>
              <a:srgbClr val="FCE1B0"/>
            </a:solidFill>
          </a:ln>
        </p:spPr>
        <p:style>
          <a:lnRef idx="1">
            <a:schemeClr val="accent1"/>
          </a:lnRef>
          <a:fillRef idx="0">
            <a:schemeClr val="accent1"/>
          </a:fillRef>
          <a:effectRef idx="0">
            <a:schemeClr val="accent1"/>
          </a:effectRef>
          <a:fontRef idx="minor">
            <a:schemeClr val="tx1"/>
          </a:fontRef>
        </p:style>
      </p:cxnSp>
      <p:sp>
        <p:nvSpPr>
          <p:cNvPr id="7" name="TextBox 9"/>
          <p:cNvSpPr txBox="1"/>
          <p:nvPr/>
        </p:nvSpPr>
        <p:spPr>
          <a:xfrm>
            <a:off x="924256" y="1922596"/>
            <a:ext cx="6817360" cy="2976880"/>
          </a:xfrm>
          <a:prstGeom prst="rect">
            <a:avLst/>
          </a:prstGeom>
          <a:noFill/>
        </p:spPr>
        <p:txBody>
          <a:bodyPr wrap="none" rtlCol="0">
            <a:spAutoFit/>
          </a:bodyPr>
          <a:lstStyle/>
          <a:p>
            <a:pPr algn="l" defTabSz="1219200" fontAlgn="auto">
              <a:lnSpc>
                <a:spcPct val="150000"/>
              </a:lnSpc>
            </a:pPr>
            <a:r>
              <a:rPr lang="zh-CN" altLang="en-US" sz="6500" b="1" dirty="0">
                <a:solidFill>
                  <a:prstClr val="white"/>
                </a:solidFill>
                <a:latin typeface="楷体" panose="02010609060101010101" charset="-122"/>
                <a:ea typeface="楷体" panose="02010609060101010101" charset="-122"/>
                <a:cs typeface="微软雅黑" panose="020B0503020204020204" pitchFamily="34" charset="-122"/>
                <a:sym typeface="+mn-lt"/>
              </a:rPr>
              <a:t>特殊教育教学设计</a:t>
            </a:r>
            <a:endParaRPr lang="zh-CN" altLang="en-US" sz="6500" b="1" dirty="0">
              <a:solidFill>
                <a:prstClr val="white"/>
              </a:solidFill>
              <a:latin typeface="楷体" panose="02010609060101010101" charset="-122"/>
              <a:ea typeface="楷体" panose="02010609060101010101" charset="-122"/>
              <a:cs typeface="微软雅黑" panose="020B0503020204020204" pitchFamily="34" charset="-122"/>
              <a:sym typeface="+mn-lt"/>
            </a:endParaRPr>
          </a:p>
          <a:p>
            <a:pPr algn="l" defTabSz="1219200" fontAlgn="auto">
              <a:lnSpc>
                <a:spcPct val="150000"/>
              </a:lnSpc>
            </a:pPr>
            <a:r>
              <a:rPr lang="en-US" altLang="zh-CN" sz="4000" b="1" dirty="0">
                <a:solidFill>
                  <a:prstClr val="white"/>
                </a:solidFill>
                <a:latin typeface="楷体" panose="02010609060101010101" charset="-122"/>
                <a:ea typeface="楷体" panose="02010609060101010101" charset="-122"/>
                <a:cs typeface="楷体" panose="02010609060101010101" charset="-122"/>
                <a:sym typeface="+mn-lt"/>
              </a:rPr>
              <a:t>(</a:t>
            </a:r>
            <a:r>
              <a:rPr lang="zh-CN" altLang="en-US" sz="4000" b="1" dirty="0">
                <a:solidFill>
                  <a:prstClr val="white"/>
                </a:solidFill>
                <a:latin typeface="楷体" panose="02010609060101010101" charset="-122"/>
                <a:ea typeface="楷体" panose="02010609060101010101" charset="-122"/>
                <a:cs typeface="楷体" panose="02010609060101010101" charset="-122"/>
                <a:sym typeface="+mn-lt"/>
              </a:rPr>
              <a:t>第二版</a:t>
            </a:r>
            <a:r>
              <a:rPr lang="en-US" altLang="zh-CN" sz="4000" b="1" dirty="0">
                <a:solidFill>
                  <a:prstClr val="white"/>
                </a:solidFill>
                <a:latin typeface="楷体" panose="02010609060101010101" charset="-122"/>
                <a:ea typeface="楷体" panose="02010609060101010101" charset="-122"/>
                <a:cs typeface="楷体" panose="02010609060101010101" charset="-122"/>
                <a:sym typeface="+mn-lt"/>
              </a:rPr>
              <a:t>)</a:t>
            </a:r>
            <a:endParaRPr lang="en-US" altLang="zh-CN" sz="4000" b="1" dirty="0">
              <a:solidFill>
                <a:prstClr val="white"/>
              </a:solidFill>
              <a:latin typeface="楷体" panose="02010609060101010101" charset="-122"/>
              <a:ea typeface="楷体" panose="02010609060101010101" charset="-122"/>
              <a:cs typeface="楷体" panose="02010609060101010101" charset="-122"/>
              <a:sym typeface="+mn-lt"/>
            </a:endParaRPr>
          </a:p>
          <a:p>
            <a:pPr algn="l" defTabSz="1219200" fontAlgn="auto">
              <a:lnSpc>
                <a:spcPct val="150000"/>
              </a:lnSpc>
            </a:pPr>
            <a:r>
              <a:rPr lang="zh-CN" altLang="en-US" sz="2000" b="1" dirty="0">
                <a:solidFill>
                  <a:prstClr val="white"/>
                </a:solidFill>
                <a:latin typeface="楷体" panose="02010609060101010101" charset="-122"/>
                <a:ea typeface="楷体" panose="02010609060101010101" charset="-122"/>
                <a:cs typeface="楷体" panose="02010609060101010101" charset="-122"/>
                <a:sym typeface="+mn-lt"/>
              </a:rPr>
              <a:t>著者 于素红</a:t>
            </a:r>
            <a:endParaRPr lang="zh-CN" altLang="en-US" sz="2000" b="1" dirty="0">
              <a:solidFill>
                <a:prstClr val="white"/>
              </a:solidFill>
              <a:latin typeface="楷体" panose="02010609060101010101" charset="-122"/>
              <a:ea typeface="楷体" panose="02010609060101010101" charset="-122"/>
              <a:cs typeface="楷体" panose="02010609060101010101" charset="-122"/>
              <a:sym typeface="+mn-lt"/>
            </a:endParaRPr>
          </a:p>
        </p:txBody>
      </p:sp>
      <p:grpSp>
        <p:nvGrpSpPr>
          <p:cNvPr id="11" name="组合 10"/>
          <p:cNvGrpSpPr/>
          <p:nvPr/>
        </p:nvGrpSpPr>
        <p:grpSpPr>
          <a:xfrm>
            <a:off x="10199065" y="5814773"/>
            <a:ext cx="1528719" cy="302527"/>
            <a:chOff x="5796136" y="4189567"/>
            <a:chExt cx="1146539" cy="226895"/>
          </a:xfrm>
          <a:effectLst>
            <a:outerShdw blurRad="254000" dist="63500" dir="2700000" algn="tl" rotWithShape="0">
              <a:prstClr val="black">
                <a:alpha val="30000"/>
              </a:prstClr>
            </a:outerShdw>
          </a:effectLst>
        </p:grpSpPr>
        <p:sp>
          <p:nvSpPr>
            <p:cNvPr id="12" name="流程图: 数据 9"/>
            <p:cNvSpPr/>
            <p:nvPr/>
          </p:nvSpPr>
          <p:spPr>
            <a:xfrm>
              <a:off x="579613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3" name="流程图: 数据 9"/>
            <p:cNvSpPr/>
            <p:nvPr/>
          </p:nvSpPr>
          <p:spPr>
            <a:xfrm>
              <a:off x="593750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4" name="流程图: 数据 9"/>
            <p:cNvSpPr/>
            <p:nvPr/>
          </p:nvSpPr>
          <p:spPr>
            <a:xfrm>
              <a:off x="607887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5" name="流程图: 数据 9"/>
            <p:cNvSpPr/>
            <p:nvPr/>
          </p:nvSpPr>
          <p:spPr>
            <a:xfrm>
              <a:off x="622024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6" name="流程图: 数据 9"/>
            <p:cNvSpPr/>
            <p:nvPr/>
          </p:nvSpPr>
          <p:spPr>
            <a:xfrm>
              <a:off x="636161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7" name="流程图: 数据 9"/>
            <p:cNvSpPr/>
            <p:nvPr/>
          </p:nvSpPr>
          <p:spPr>
            <a:xfrm>
              <a:off x="650298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8" name="流程图: 数据 9"/>
            <p:cNvSpPr/>
            <p:nvPr/>
          </p:nvSpPr>
          <p:spPr>
            <a:xfrm>
              <a:off x="664435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9" name="流程图: 数据 9"/>
            <p:cNvSpPr/>
            <p:nvPr/>
          </p:nvSpPr>
          <p:spPr>
            <a:xfrm>
              <a:off x="6785729"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grpSp>
      <p:cxnSp>
        <p:nvCxnSpPr>
          <p:cNvPr id="20" name="直接连接符 19"/>
          <p:cNvCxnSpPr/>
          <p:nvPr/>
        </p:nvCxnSpPr>
        <p:spPr>
          <a:xfrm>
            <a:off x="4794136" y="5961939"/>
            <a:ext cx="5189619" cy="0"/>
          </a:xfrm>
          <a:prstGeom prst="line">
            <a:avLst/>
          </a:prstGeom>
          <a:ln w="38100">
            <a:solidFill>
              <a:srgbClr val="4F4D50"/>
            </a:solidFill>
          </a:ln>
          <a:effectLst>
            <a:outerShdw blurRad="254000" dist="635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sp>
        <p:nvSpPr>
          <p:cNvPr id="28" name="圆角矩形 27"/>
          <p:cNvSpPr/>
          <p:nvPr/>
        </p:nvSpPr>
        <p:spPr>
          <a:xfrm>
            <a:off x="1121410" y="5858510"/>
            <a:ext cx="2914650" cy="438785"/>
          </a:xfrm>
          <a:prstGeom prst="roundRect">
            <a:avLst/>
          </a:prstGeom>
          <a:solidFill>
            <a:sysClr val="window" lastClr="FFFFFF">
              <a:alpha val="70000"/>
            </a:sysClr>
          </a:solidFill>
          <a:ln w="25400" cap="flat" cmpd="sng" algn="ctr">
            <a:noFill/>
            <a:prstDash val="solid"/>
          </a:ln>
          <a:effectLst>
            <a:softEdge rad="63500"/>
          </a:effectLst>
        </p:spPr>
        <p:style>
          <a:lnRef idx="2">
            <a:srgbClr val="629DD1">
              <a:shade val="50000"/>
            </a:srgbClr>
          </a:lnRef>
          <a:fillRef idx="1">
            <a:srgbClr val="629DD1"/>
          </a:fillRef>
          <a:effectRef idx="0">
            <a:srgbClr val="629DD1"/>
          </a:effectRef>
          <a:fontRef idx="minor">
            <a:sysClr val="window" lastClr="FFFFFF"/>
          </a:fontRef>
        </p:style>
        <p:txBody>
          <a:bodyPr rtlCol="0" anchor="ct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r>
              <a:rPr lang="en-US" altLang="zh-CN" dirty="0"/>
              <a:t> </a:t>
            </a:r>
            <a:endParaRPr lang="zh-CN" altLang="en-US" dirty="0"/>
          </a:p>
        </p:txBody>
      </p:sp>
      <p:pic>
        <p:nvPicPr>
          <p:cNvPr id="29" name="图片 28"/>
          <p:cNvPicPr>
            <a:picLocks noChangeAspect="1"/>
          </p:cNvPicPr>
          <p:nvPr/>
        </p:nvPicPr>
        <p:blipFill>
          <a:blip r:embed="rId2"/>
          <a:stretch>
            <a:fillRect/>
          </a:stretch>
        </p:blipFill>
        <p:spPr>
          <a:xfrm>
            <a:off x="1171575" y="5869305"/>
            <a:ext cx="2699385" cy="4197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6" presetClass="entr" presetSubtype="2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par>
                                <p:cTn id="14" presetID="16" presetClass="entr" presetSubtype="2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par>
                                <p:cTn id="17" presetID="2" presetClass="entr" presetSubtype="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7"/>
                                        </p:tgtEl>
                                        <p:attrNameLst>
                                          <p:attrName>ppt_y</p:attrName>
                                        </p:attrNameLst>
                                      </p:cBhvr>
                                      <p:tavLst>
                                        <p:tav tm="0">
                                          <p:val>
                                            <p:strVal val="#ppt_y"/>
                                          </p:val>
                                        </p:tav>
                                        <p:tav tm="100000">
                                          <p:val>
                                            <p:strVal val="#ppt_y"/>
                                          </p:val>
                                        </p:tav>
                                      </p:tavLst>
                                    </p:anim>
                                    <p:anim calcmode="lin" valueType="num">
                                      <p:cBhvr>
                                        <p:cTn id="2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课时计划概述</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1923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三、 课时计划的类型</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sym typeface="+mn-ea"/>
              </a:rPr>
              <a:t>（三） 详细课时计划与简略课时计划</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按照课时计划在</a:t>
            </a:r>
            <a:r>
              <a:rPr lang="zh-CN" altLang="en-US" sz="2100" b="1" dirty="0">
                <a:solidFill>
                  <a:srgbClr val="FFC000"/>
                </a:solidFill>
                <a:latin typeface="Arial" panose="020B0604020202020204" pitchFamily="34" charset="0"/>
                <a:ea typeface="微软雅黑" panose="020B0503020204020204" pitchFamily="34" charset="-122"/>
              </a:rPr>
              <a:t>教学过程设计时所呈现内容的详细程度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，可以把课时计划分为详细课时计划与简略课时计划。</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rgbClr val="FFC000"/>
                </a:solidFill>
                <a:latin typeface="Arial" panose="020B0604020202020204" pitchFamily="34" charset="0"/>
                <a:ea typeface="微软雅黑" panose="020B0503020204020204" pitchFamily="34" charset="-122"/>
              </a:rPr>
              <a:t>详细课时计划</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，简称为“</a:t>
            </a:r>
            <a:r>
              <a:rPr lang="zh-CN" altLang="en-US" sz="2100" b="1" dirty="0">
                <a:solidFill>
                  <a:srgbClr val="FFC000"/>
                </a:solidFill>
                <a:latin typeface="Arial" panose="020B0604020202020204" pitchFamily="34" charset="0"/>
                <a:ea typeface="微软雅黑" panose="020B0503020204020204" pitchFamily="34" charset="-122"/>
              </a:rPr>
              <a:t>详案</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”，是指教师在设计课时计划中的教学过程时，详细呈现每个教学细节，甚至呈现教师所说的话、所提的问题。</a:t>
            </a:r>
            <a:r>
              <a:rPr lang="zh-CN" altLang="en-US" sz="2100" b="1" dirty="0">
                <a:solidFill>
                  <a:srgbClr val="FFC000"/>
                </a:solidFill>
                <a:latin typeface="Arial" panose="020B0604020202020204" pitchFamily="34" charset="0"/>
                <a:ea typeface="微软雅黑" panose="020B0503020204020204" pitchFamily="34" charset="-122"/>
              </a:rPr>
              <a:t>简略课时计划</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，简称为“</a:t>
            </a:r>
            <a:r>
              <a:rPr lang="zh-CN" altLang="en-US" sz="2100" b="1" dirty="0">
                <a:solidFill>
                  <a:srgbClr val="FFC000"/>
                </a:solidFill>
                <a:latin typeface="Arial" panose="020B0604020202020204" pitchFamily="34" charset="0"/>
                <a:ea typeface="微软雅黑" panose="020B0503020204020204" pitchFamily="34" charset="-122"/>
              </a:rPr>
              <a:t>简案</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”，是指教师在设计课时计划中的教学过程时，不呈现具体的细节，只描述大致的教学步骤、环节，呈现关键内容。</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在实践中，学校一般要求新入职教师撰写详细的课时计划，以帮助教师做更周密的思考。</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课时计划概述</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22338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三、 课时计划的类型</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sym typeface="+mn-ea"/>
              </a:rPr>
              <a:t>（四） 个别教学课时计划与集体教学课时计划</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根据</a:t>
            </a:r>
            <a:r>
              <a:rPr lang="zh-CN" altLang="en-US" sz="2100" b="1" dirty="0">
                <a:solidFill>
                  <a:srgbClr val="FFC000"/>
                </a:solidFill>
                <a:latin typeface="Arial" panose="020B0604020202020204" pitchFamily="34" charset="0"/>
                <a:ea typeface="微软雅黑" panose="020B0503020204020204" pitchFamily="34" charset="-122"/>
              </a:rPr>
              <a:t>接受教学学生的数量</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，可以把课时计划分为个别教学课时计划与集体教学课时计划。</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rgbClr val="FFC000"/>
                </a:solidFill>
                <a:latin typeface="Arial" panose="020B0604020202020204" pitchFamily="34" charset="0"/>
                <a:ea typeface="微软雅黑" panose="020B0503020204020204" pitchFamily="34" charset="-122"/>
              </a:rPr>
              <a:t>个别教学课时计划</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是指教学对象只有一位学生，教学组织形式是教师与学生一对一进行的个别教学，所设计的课时计划是为一位学生的学习服务的。</a:t>
            </a:r>
            <a:r>
              <a:rPr lang="zh-CN" altLang="en-US" sz="2100" b="1" dirty="0">
                <a:solidFill>
                  <a:srgbClr val="FFC000"/>
                </a:solidFill>
                <a:latin typeface="Arial" panose="020B0604020202020204" pitchFamily="34" charset="0"/>
                <a:ea typeface="微软雅黑" panose="020B0503020204020204" pitchFamily="34" charset="-122"/>
              </a:rPr>
              <a:t>集体教学课时计划</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是指教学对象有若干位学生，教学组织形式为集体教学（包括小组教学），所设计的课时计划是为若干位学生的学习服务的。</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EFCF0"/>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rcRect r="13467"/>
          <a:stretch>
            <a:fillRect/>
          </a:stretch>
        </p:blipFill>
        <p:spPr>
          <a:xfrm>
            <a:off x="7138670" y="0"/>
            <a:ext cx="5071745" cy="6858000"/>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rcRect r="16065"/>
          <a:stretch>
            <a:fillRect/>
          </a:stretch>
        </p:blipFill>
        <p:spPr>
          <a:xfrm>
            <a:off x="8019415" y="635635"/>
            <a:ext cx="4180205" cy="5915660"/>
          </a:xfrm>
          <a:prstGeom prst="rect">
            <a:avLst/>
          </a:prstGeom>
        </p:spPr>
      </p:pic>
      <p:sp>
        <p:nvSpPr>
          <p:cNvPr id="10" name="TextBox 6"/>
          <p:cNvSpPr txBox="1"/>
          <p:nvPr/>
        </p:nvSpPr>
        <p:spPr>
          <a:xfrm>
            <a:off x="1614666" y="1600730"/>
            <a:ext cx="4295775" cy="1322070"/>
          </a:xfrm>
          <a:prstGeom prst="rect">
            <a:avLst/>
          </a:prstGeom>
          <a:noFill/>
        </p:spPr>
        <p:txBody>
          <a:bodyPr wrap="none" rtlCol="0">
            <a:spAutoFit/>
          </a:bodyPr>
          <a:lstStyle/>
          <a:p>
            <a:pPr algn="ctr" defTabSz="1219200"/>
            <a:r>
              <a:rPr lang="en-US" altLang="zh-CN" sz="8000" dirty="0">
                <a:solidFill>
                  <a:srgbClr val="E1E0D8"/>
                </a:solidFill>
                <a:latin typeface="方正黑体简体" panose="02010601030101010101" pitchFamily="2" charset="-122"/>
                <a:ea typeface="方正黑体简体" panose="02010601030101010101" pitchFamily="2" charset="-122"/>
                <a:cs typeface="+mn-ea"/>
                <a:sym typeface="+mn-lt"/>
              </a:rPr>
              <a:t>PART 02</a:t>
            </a:r>
            <a:endParaRPr lang="zh-CN" altLang="en-US" sz="8000" dirty="0">
              <a:solidFill>
                <a:srgbClr val="E1E0D8"/>
              </a:solidFill>
              <a:latin typeface="方正黑体简体" panose="02010601030101010101" pitchFamily="2" charset="-122"/>
              <a:ea typeface="方正黑体简体" panose="02010601030101010101" pitchFamily="2" charset="-122"/>
              <a:cs typeface="+mn-ea"/>
              <a:sym typeface="+mn-lt"/>
            </a:endParaRPr>
          </a:p>
        </p:txBody>
      </p:sp>
      <p:sp>
        <p:nvSpPr>
          <p:cNvPr id="11" name="TextBox 7"/>
          <p:cNvSpPr txBox="1"/>
          <p:nvPr/>
        </p:nvSpPr>
        <p:spPr>
          <a:xfrm>
            <a:off x="623113" y="2432315"/>
            <a:ext cx="6278880" cy="1568450"/>
          </a:xfrm>
          <a:prstGeom prst="rect">
            <a:avLst/>
          </a:prstGeom>
          <a:noFill/>
        </p:spPr>
        <p:txBody>
          <a:bodyPr wrap="none" rtlCol="0">
            <a:spAutoFit/>
          </a:bodyPr>
          <a:lstStyle/>
          <a:p>
            <a:pPr algn="ctr" defTabSz="1219200"/>
            <a:r>
              <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rPr>
              <a:t>第二节</a:t>
            </a:r>
            <a:endPar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endParaRPr>
          </a:p>
          <a:p>
            <a:pPr algn="ctr" defTabSz="1219200"/>
            <a:r>
              <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rPr>
              <a:t>特殊教育课时计划设计</a:t>
            </a:r>
            <a:endPar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13" name="TextBox 6"/>
          <p:cNvSpPr txBox="1"/>
          <p:nvPr/>
        </p:nvSpPr>
        <p:spPr>
          <a:xfrm>
            <a:off x="9701984" y="2168473"/>
            <a:ext cx="2072640" cy="2646045"/>
          </a:xfrm>
          <a:prstGeom prst="rect">
            <a:avLst/>
          </a:prstGeom>
          <a:noFill/>
        </p:spPr>
        <p:txBody>
          <a:bodyPr wrap="none" rtlCol="0">
            <a:spAutoFit/>
          </a:bodyPr>
          <a:lstStyle/>
          <a:p>
            <a:pPr defTabSz="1219200"/>
            <a:r>
              <a:rPr lang="en-US" altLang="zh-CN"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10601030101010101" pitchFamily="2" charset="-122"/>
                <a:cs typeface="+mn-ea"/>
                <a:sym typeface="+mn-lt"/>
              </a:rPr>
              <a:t>02</a:t>
            </a:r>
            <a:endParaRPr lang="zh-CN" altLang="en-US"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10601030101010101" pitchFamily="2"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特殊教育课时计划设计</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325374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一、 特殊教育课时计划的设计依据</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sym typeface="+mn-ea"/>
              </a:rPr>
              <a:t>（一） 课程的性质与要求</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课时计划的设计需要基于</a:t>
            </a:r>
            <a:r>
              <a:rPr lang="zh-CN" altLang="en-US" sz="2100" b="1" dirty="0">
                <a:solidFill>
                  <a:srgbClr val="FFC000"/>
                </a:solidFill>
                <a:latin typeface="Arial" panose="020B0604020202020204" pitchFamily="34" charset="0"/>
                <a:ea typeface="微软雅黑" panose="020B0503020204020204" pitchFamily="34" charset="-122"/>
              </a:rPr>
              <a:t>课程的性质与要求</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学科课程、基于生活问题解决的课程等不同类型的课程在课程性质、课程目标等方面是有差异的。教师在设计课时计划目标，选择教学方法时，需要根据课程的性质与要求进行。例如，生活技能课程需要选择基于活动的教学方法，注重学生在实际环境中的操作。</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特殊教育课时计划设计</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276860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一、 特殊教育课时计划的设计依据</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sym typeface="+mn-ea"/>
              </a:rPr>
              <a:t>（二） 单元计划的要求</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单元目标的达成需要教师根据单元的性质与内容、学生的学习能力等因素，把单元目标划分为若干个课时目标。因此，教师在制定课时计划时要有</a:t>
            </a:r>
            <a:r>
              <a:rPr lang="zh-CN" altLang="en-US" sz="2100" b="1" dirty="0">
                <a:solidFill>
                  <a:srgbClr val="FFC000"/>
                </a:solidFill>
                <a:latin typeface="Arial" panose="020B0604020202020204" pitchFamily="34" charset="0"/>
                <a:ea typeface="微软雅黑" panose="020B0503020204020204" pitchFamily="34" charset="-122"/>
              </a:rPr>
              <a:t>大单元的意识</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，基于单元计划的目标和课时总体规划，完成单元计划赋予本课时的任务。</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特殊教育课时计划设计</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22840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一、 特殊教育课时计划的设计依据</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sym typeface="+mn-ea"/>
              </a:rPr>
              <a:t>（三） 学生的先备知识</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知识与技能的学习需要建立在</a:t>
            </a:r>
            <a:r>
              <a:rPr lang="zh-CN" altLang="en-US" sz="2100" b="1" dirty="0">
                <a:solidFill>
                  <a:srgbClr val="FFC000"/>
                </a:solidFill>
                <a:latin typeface="Arial" panose="020B0604020202020204" pitchFamily="34" charset="0"/>
                <a:ea typeface="微软雅黑" panose="020B0503020204020204" pitchFamily="34" charset="-122"/>
              </a:rPr>
              <a:t>已经具备相应的先备知识的基础上</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。因此，课时计划的设计，需要考虑学生在学习本节课之前所具备的先备知识。</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特殊教育课时计划设计</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22840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一、 特殊教育课时计划的设计依据</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sym typeface="+mn-ea"/>
              </a:rPr>
              <a:t>（四） 学生的障碍情况与学习能力</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学生的障碍情况以及障碍对其学习的影响、学生的基本学习能力，也是教师在制定课时计划目标、选择教学材料、设计教学过程时需要考虑的重要因素。</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特殊教育课时计划设计</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122237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二、 特殊学生课时计划的要素与设计要求</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特殊学生的课时计划可以分为</a:t>
            </a:r>
            <a:r>
              <a:rPr lang="zh-CN" altLang="en-US" sz="2100" b="1" dirty="0">
                <a:solidFill>
                  <a:srgbClr val="FFC000"/>
                </a:solidFill>
                <a:latin typeface="Arial" panose="020B0604020202020204" pitchFamily="34" charset="0"/>
                <a:ea typeface="微软雅黑" panose="020B0503020204020204" pitchFamily="34" charset="-122"/>
              </a:rPr>
              <a:t>教学说明</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与</a:t>
            </a:r>
            <a:r>
              <a:rPr lang="zh-CN" altLang="en-US" sz="2100" b="1" dirty="0">
                <a:solidFill>
                  <a:srgbClr val="FFC000"/>
                </a:solidFill>
                <a:latin typeface="Arial" panose="020B0604020202020204" pitchFamily="34" charset="0"/>
                <a:ea typeface="微软雅黑" panose="020B0503020204020204" pitchFamily="34" charset="-122"/>
              </a:rPr>
              <a:t>课时计划</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的主体两个部分。</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特殊教育课时计划设计</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574030"/>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二、 特殊学生课时计划的要素与设计要求</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教学说明</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学生的基本障碍情况</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介绍班级人数、学生障碍类型与程度，简述其在信息接收与理解、语言表达、问题解决等方面的能力，以及学习本课程的现有水平。</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教材的基本情况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说明教材来源（自编或选用），阐述本节课内容与前后课时之间的联系。若属单元教学，需介绍单元目标、整体结构（各课时目标）及本节课在单元中的位置。</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3. 学生学习本节课已有的基础</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说明学生已具备的与本节课密切相关的先备知识，若属单元教学，还需说明已学课时的掌握情况。</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特殊教育课时计划设计</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1923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二、 特殊学生课时计划的要素与设计要求</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课时计划的主体</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sym typeface="+mn-ea"/>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sym typeface="+mn-ea"/>
              </a:rPr>
              <a:t>1.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教学目标</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课时计划的教学目标是指</a:t>
            </a:r>
            <a:r>
              <a:rPr lang="zh-CN" altLang="en-US" sz="2100" b="1" dirty="0">
                <a:solidFill>
                  <a:srgbClr val="FFC000"/>
                </a:solidFill>
                <a:latin typeface="Arial" panose="020B0604020202020204" pitchFamily="34" charset="0"/>
                <a:ea typeface="微软雅黑" panose="020B0503020204020204" pitchFamily="34" charset="-122"/>
              </a:rPr>
              <a:t>教师通过一个课时的教学，期待学生达到的学习结果</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。教学目标是教师选择教学材料、设计教学过程的重要依据。</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需在此基础上明确</a:t>
            </a:r>
            <a:r>
              <a:rPr lang="zh-CN" altLang="en-US" sz="2100" b="1" dirty="0">
                <a:solidFill>
                  <a:srgbClr val="FFC000"/>
                </a:solidFill>
                <a:latin typeface="Arial" panose="020B0604020202020204" pitchFamily="34" charset="0"/>
                <a:ea typeface="微软雅黑" panose="020B0503020204020204" pitchFamily="34" charset="-122"/>
              </a:rPr>
              <a:t>教学重点</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（需重点掌握的目标）与</a:t>
            </a:r>
            <a:r>
              <a:rPr lang="zh-CN" altLang="en-US" sz="2100" b="1" dirty="0">
                <a:solidFill>
                  <a:srgbClr val="FFC000"/>
                </a:solidFill>
                <a:latin typeface="Arial" panose="020B0604020202020204" pitchFamily="34" charset="0"/>
                <a:ea typeface="微软雅黑" panose="020B0503020204020204" pitchFamily="34" charset="-122"/>
              </a:rPr>
              <a:t>教学难点</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（达成难度最大的目标）。两者关系有二：一是密切相关，难点即达成重点的障碍；二是两者无直接关系，都是相对于所有教学目标而言。</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12" name="图片占位符 4"/>
          <p:cNvPicPr>
            <a:picLocks noGrp="1" noChangeAspect="1"/>
          </p:cNvPicPr>
          <p:nvPr/>
        </p:nvPicPr>
        <p:blipFill>
          <a:blip r:embed="rId1" cstate="print">
            <a:lum bright="24000"/>
            <a:extLst>
              <a:ext uri="{28A0092B-C50C-407E-A947-70E740481C1C}">
                <a14:useLocalDpi xmlns:a14="http://schemas.microsoft.com/office/drawing/2010/main" val="0"/>
              </a:ext>
            </a:extLst>
          </a:blip>
          <a:srcRect l="15719" r="15719"/>
          <a:stretch>
            <a:fillRect/>
          </a:stretch>
        </p:blipFill>
        <p:spPr>
          <a:xfrm>
            <a:off x="0" y="0"/>
            <a:ext cx="7059930" cy="6864350"/>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5147734" h="5006622">
                <a:moveTo>
                  <a:pt x="0" y="0"/>
                </a:moveTo>
                <a:lnTo>
                  <a:pt x="5147734" y="0"/>
                </a:lnTo>
                <a:lnTo>
                  <a:pt x="5147734" y="5006622"/>
                </a:lnTo>
                <a:lnTo>
                  <a:pt x="0" y="5006622"/>
                </a:lnTo>
                <a:close/>
              </a:path>
            </a:pathLst>
          </a:custGeom>
          <a:pattFill prst="ltUpDiag">
            <a:fgClr>
              <a:schemeClr val="bg1">
                <a:lumMod val="75000"/>
              </a:schemeClr>
            </a:fgClr>
            <a:bgClr>
              <a:schemeClr val="bg1">
                <a:lumMod val="95000"/>
              </a:schemeClr>
            </a:bgClr>
          </a:pattFill>
        </p:spPr>
      </p:pic>
      <p:pic>
        <p:nvPicPr>
          <p:cNvPr id="13" name="图片占位符 4"/>
          <p:cNvPicPr>
            <a:picLocks noGrp="1" noChangeAspect="1"/>
          </p:cNvPicPr>
          <p:nvPr/>
        </p:nvPicPr>
        <p:blipFill>
          <a:blip r:embed="rId1" cstate="print">
            <a:lum bright="24000"/>
            <a:extLst>
              <a:ext uri="{28A0092B-C50C-407E-A947-70E740481C1C}">
                <a14:useLocalDpi xmlns:a14="http://schemas.microsoft.com/office/drawing/2010/main" val="0"/>
              </a:ext>
            </a:extLst>
          </a:blip>
          <a:srcRect l="34269" r="15719"/>
          <a:stretch>
            <a:fillRect/>
          </a:stretch>
        </p:blipFill>
        <p:spPr>
          <a:xfrm flipH="1">
            <a:off x="7059930" y="-3175"/>
            <a:ext cx="5149850" cy="6864350"/>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5147734" h="5006622">
                <a:moveTo>
                  <a:pt x="0" y="0"/>
                </a:moveTo>
                <a:lnTo>
                  <a:pt x="5147734" y="0"/>
                </a:lnTo>
                <a:lnTo>
                  <a:pt x="5147734" y="5006622"/>
                </a:lnTo>
                <a:lnTo>
                  <a:pt x="0" y="5006622"/>
                </a:lnTo>
                <a:close/>
              </a:path>
            </a:pathLst>
          </a:custGeom>
          <a:pattFill prst="ltUpDiag">
            <a:fgClr>
              <a:schemeClr val="bg1">
                <a:lumMod val="75000"/>
              </a:schemeClr>
            </a:fgClr>
            <a:bgClr>
              <a:schemeClr val="bg1">
                <a:lumMod val="95000"/>
              </a:schemeClr>
            </a:bgClr>
          </a:pattFill>
        </p:spPr>
      </p:pic>
      <p:sp>
        <p:nvSpPr>
          <p:cNvPr id="14" name="矩形 13"/>
          <p:cNvSpPr/>
          <p:nvPr/>
        </p:nvSpPr>
        <p:spPr>
          <a:xfrm>
            <a:off x="635" y="-3810"/>
            <a:ext cx="12208510" cy="6880860"/>
          </a:xfrm>
          <a:prstGeom prst="rect">
            <a:avLst/>
          </a:prstGeom>
          <a:solidFill>
            <a:srgbClr val="88745B">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78915" y="802640"/>
            <a:ext cx="9251950" cy="527304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0" name="矩形 9"/>
          <p:cNvSpPr/>
          <p:nvPr/>
        </p:nvSpPr>
        <p:spPr>
          <a:xfrm>
            <a:off x="1746568" y="1057275"/>
            <a:ext cx="8716645" cy="4763770"/>
          </a:xfrm>
          <a:prstGeom prst="rect">
            <a:avLst/>
          </a:prstGeom>
          <a:noFill/>
          <a:ln>
            <a:solidFill>
              <a:srgbClr val="8874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pic>
        <p:nvPicPr>
          <p:cNvPr id="18" name="图片占位符 4"/>
          <p:cNvPicPr>
            <a:picLocks noGrp="1" noChangeAspect="1"/>
          </p:cNvPicPr>
          <p:nvPr/>
        </p:nvPicPr>
        <p:blipFill>
          <a:blip r:embed="rId2" cstate="print">
            <a:extLst>
              <a:ext uri="{28A0092B-C50C-407E-A947-70E740481C1C}">
                <a14:useLocalDpi xmlns:a14="http://schemas.microsoft.com/office/drawing/2010/main" val="0"/>
              </a:ext>
            </a:extLst>
          </a:blip>
          <a:srcRect l="16873" t="42" r="16507"/>
          <a:stretch>
            <a:fillRect/>
          </a:stretch>
        </p:blipFill>
        <p:spPr>
          <a:xfrm>
            <a:off x="5384483" y="1546860"/>
            <a:ext cx="1440815" cy="1440815"/>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2366" h="2366">
                <a:moveTo>
                  <a:pt x="1183" y="0"/>
                </a:moveTo>
                <a:cubicBezTo>
                  <a:pt x="1836" y="0"/>
                  <a:pt x="2366" y="530"/>
                  <a:pt x="2366" y="1183"/>
                </a:cubicBezTo>
                <a:cubicBezTo>
                  <a:pt x="2366" y="1836"/>
                  <a:pt x="1836" y="2366"/>
                  <a:pt x="1183" y="2366"/>
                </a:cubicBezTo>
                <a:cubicBezTo>
                  <a:pt x="530" y="2366"/>
                  <a:pt x="0" y="1836"/>
                  <a:pt x="0" y="1183"/>
                </a:cubicBezTo>
                <a:cubicBezTo>
                  <a:pt x="0" y="530"/>
                  <a:pt x="530" y="0"/>
                  <a:pt x="1183" y="0"/>
                </a:cubicBezTo>
                <a:close/>
              </a:path>
            </a:pathLst>
          </a:custGeom>
          <a:pattFill prst="ltUpDiag">
            <a:fgClr>
              <a:schemeClr val="bg1">
                <a:lumMod val="75000"/>
              </a:schemeClr>
            </a:fgClr>
            <a:bgClr>
              <a:schemeClr val="bg1">
                <a:lumMod val="95000"/>
              </a:schemeClr>
            </a:bgClr>
          </a:pattFill>
          <a:effectLst>
            <a:outerShdw blurRad="50800" dist="38100" dir="2700000" algn="tl" rotWithShape="0">
              <a:prstClr val="black">
                <a:alpha val="40000"/>
              </a:prstClr>
            </a:outerShdw>
          </a:effectLst>
        </p:spPr>
      </p:pic>
      <p:sp>
        <p:nvSpPr>
          <p:cNvPr id="7" name="文本框 6"/>
          <p:cNvSpPr txBox="1"/>
          <p:nvPr/>
        </p:nvSpPr>
        <p:spPr>
          <a:xfrm>
            <a:off x="1746250" y="3115310"/>
            <a:ext cx="8717280" cy="2168525"/>
          </a:xfrm>
          <a:prstGeom prst="rect">
            <a:avLst/>
          </a:prstGeom>
          <a:noFill/>
        </p:spPr>
        <p:txBody>
          <a:bodyPr wrap="square" rtlCol="0">
            <a:spAutoFit/>
          </a:bodyPr>
          <a:lstStyle/>
          <a:p>
            <a:pPr algn="ctr" fontAlgn="auto">
              <a:lnSpc>
                <a:spcPct val="150000"/>
              </a:lnSpc>
            </a:pPr>
            <a:r>
              <a:rPr lang="zh-CN" altLang="en-US" sz="4500" b="1" dirty="0">
                <a:solidFill>
                  <a:srgbClr val="88745B"/>
                </a:solidFill>
                <a:latin typeface="微软雅黑" panose="020B0503020204020204" pitchFamily="34" charset="-122"/>
                <a:ea typeface="微软雅黑" panose="020B0503020204020204" pitchFamily="34" charset="-122"/>
              </a:rPr>
              <a:t>第五章</a:t>
            </a:r>
            <a:endParaRPr lang="zh-CN" altLang="en-US" sz="4500" b="1" dirty="0">
              <a:solidFill>
                <a:srgbClr val="88745B"/>
              </a:solidFill>
              <a:latin typeface="微软雅黑" panose="020B0503020204020204" pitchFamily="34" charset="-122"/>
              <a:ea typeface="微软雅黑" panose="020B0503020204020204" pitchFamily="34" charset="-122"/>
            </a:endParaRPr>
          </a:p>
          <a:p>
            <a:pPr algn="ctr" fontAlgn="auto">
              <a:lnSpc>
                <a:spcPct val="150000"/>
              </a:lnSpc>
            </a:pPr>
            <a:r>
              <a:rPr lang="zh-CN" altLang="en-US" sz="4500" b="1" dirty="0">
                <a:latin typeface="微软雅黑" panose="020B0503020204020204" pitchFamily="34" charset="-122"/>
                <a:ea typeface="微软雅黑" panose="020B0503020204020204" pitchFamily="34" charset="-122"/>
              </a:rPr>
              <a:t>课时计划</a:t>
            </a:r>
            <a:endParaRPr lang="zh-CN" altLang="en-US" sz="45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特殊教育课时计划设计</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1923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二、 特殊学生课时计划的要素与设计要求</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课时计划的主体</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sym typeface="+mn-ea"/>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sym typeface="+mn-ea"/>
              </a:rPr>
              <a:t>1.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教学目标</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制定特殊学生课时目标时，还应注意：</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    （1）</a:t>
            </a:r>
            <a:r>
              <a:rPr lang="zh-CN" altLang="en-US" sz="2100" b="1" dirty="0">
                <a:solidFill>
                  <a:srgbClr val="FFC000"/>
                </a:solidFill>
                <a:latin typeface="Arial" panose="020B0604020202020204" pitchFamily="34" charset="0"/>
                <a:ea typeface="微软雅黑" panose="020B0503020204020204" pitchFamily="34" charset="-122"/>
                <a:sym typeface="+mn-ea"/>
              </a:rPr>
              <a:t>关注学生差异</a:t>
            </a:r>
            <a:endParaRPr lang="zh-CN" altLang="en-US" sz="2100" b="1" dirty="0">
              <a:solidFill>
                <a:srgbClr val="FFC000"/>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把学生分成几个不同的层次，</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为不同学生或层次制定相应目标，并分别明确其教学重点与难点。</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    （2）</a:t>
            </a:r>
            <a:r>
              <a:rPr lang="zh-CN" altLang="en-US" sz="2100" b="1" dirty="0">
                <a:solidFill>
                  <a:srgbClr val="FFC000"/>
                </a:solidFill>
                <a:latin typeface="Arial" panose="020B0604020202020204" pitchFamily="34" charset="0"/>
                <a:ea typeface="微软雅黑" panose="020B0503020204020204" pitchFamily="34" charset="-122"/>
                <a:sym typeface="+mn-ea"/>
              </a:rPr>
              <a:t>目标表述更加明确</a:t>
            </a:r>
            <a:endParaRPr lang="zh-CN" altLang="en-US" sz="2100" b="1" dirty="0">
              <a:solidFill>
                <a:srgbClr val="FFC000"/>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需具体说明学生要完成的任务（避免“掌握”等含糊词）、完成任务的条件（避免笼统描述）以及达标标准（如正确数量、百分比或单位时间正确量）。</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特殊教育课时计划设计</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1923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二、 特殊学生课时计划的要素与设计要求</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课时计划的主体</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sym typeface="+mn-ea"/>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教学资源</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课堂教学资源指为实现教学目标可开发与利用的</a:t>
            </a:r>
            <a:r>
              <a:rPr lang="zh-CN" altLang="en-US" sz="2100" b="1" dirty="0">
                <a:solidFill>
                  <a:srgbClr val="FFC000"/>
                </a:solidFill>
                <a:latin typeface="Arial" panose="020B0604020202020204" pitchFamily="34" charset="0"/>
                <a:ea typeface="微软雅黑" panose="020B0503020204020204" pitchFamily="34" charset="-122"/>
                <a:sym typeface="+mn-ea"/>
              </a:rPr>
              <a:t>物质资源</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（教具、学具、课件、作业单等，</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教科书为必备材料不需介绍</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）和</a:t>
            </a:r>
            <a:r>
              <a:rPr lang="zh-CN" altLang="en-US" sz="2100" b="1" dirty="0">
                <a:solidFill>
                  <a:srgbClr val="FFC000"/>
                </a:solidFill>
                <a:latin typeface="Arial" panose="020B0604020202020204" pitchFamily="34" charset="0"/>
                <a:ea typeface="微软雅黑" panose="020B0503020204020204" pitchFamily="34" charset="-122"/>
                <a:sym typeface="+mn-ea"/>
              </a:rPr>
              <a:t>人力资源</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（协同教师、助教、志愿者等）。</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特殊学生课时计划中，教师应根据教学目标、学生能力与需求等选择资源。教具需符合学生认知水平与教学内容；认知障碍学生必要时需提供学具；教师不足时可配备其他人力支持（如协同教学教师、助教、志愿者）。</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说明资源时需</a:t>
            </a:r>
            <a:r>
              <a:rPr lang="zh-CN" altLang="en-US" sz="2100" b="1" dirty="0">
                <a:solidFill>
                  <a:srgbClr val="FFC000"/>
                </a:solidFill>
                <a:latin typeface="Arial" panose="020B0604020202020204" pitchFamily="34" charset="0"/>
                <a:ea typeface="微软雅黑" panose="020B0503020204020204" pitchFamily="34" charset="-122"/>
                <a:sym typeface="+mn-ea"/>
              </a:rPr>
              <a:t>简要明确</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，如“爬山虎的实物、彩色图片”，避免仅写“实物”“图片”等笼统表述。</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特殊教育课时计划设计</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325374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二、 特殊学生课时计划的要素与设计要求</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课时计划的主体</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sym typeface="+mn-ea"/>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3. 教学过程</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学过程是指教师对学生施加教育影响，学生在教师的指导下逐步掌握学习内容，达成教学目标的过程。在教学过程中，教师、学生围绕着教学目标与教学内容进行双边互动，而且这些互动是在一定的空间和时间限制内进行的。</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特殊教育课时计划设计</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67753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二、 特殊学生课时计划的要素与设计要求</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课时计划的主体</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sym typeface="+mn-ea"/>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3. 教学过程</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（1）常见的课堂教学过程模式</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①</a:t>
            </a:r>
            <a:r>
              <a:rPr lang="zh-CN" altLang="en-US" sz="2100" b="1" dirty="0">
                <a:solidFill>
                  <a:srgbClr val="FFC000"/>
                </a:solidFill>
                <a:latin typeface="Arial" panose="020B0604020202020204" pitchFamily="34" charset="0"/>
                <a:ea typeface="微软雅黑" panose="020B0503020204020204" pitchFamily="34" charset="-122"/>
              </a:rPr>
              <a:t>赫尔巴特模式</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：基于儿童注意、期待、探究和行动四种心理状态，将教学过程分为明了、联想、系统和方法四个阶段。其学生后增加“预备”阶段，发展为五阶段。</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②</a:t>
            </a:r>
            <a:r>
              <a:rPr lang="zh-CN" altLang="en-US" sz="2100" b="1" dirty="0">
                <a:solidFill>
                  <a:srgbClr val="FFC000"/>
                </a:solidFill>
                <a:latin typeface="Arial" panose="020B0604020202020204" pitchFamily="34" charset="0"/>
                <a:ea typeface="微软雅黑" panose="020B0503020204020204" pitchFamily="34" charset="-122"/>
              </a:rPr>
              <a:t>凯洛夫模式</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基于理解、巩固、运用三个阶段，分为组织上课、检查复习、提出要求、讲授新教材、检查巩固、布置作业六个环节。我国在此基础上形成五个教学环节：组织上课、检查复习、讲授新教材、巩固新教材、布置课外作业。</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③</a:t>
            </a:r>
            <a:r>
              <a:rPr lang="zh-CN" altLang="en-US" sz="2100" b="1" dirty="0">
                <a:solidFill>
                  <a:srgbClr val="FFC000"/>
                </a:solidFill>
                <a:latin typeface="Arial" panose="020B0604020202020204" pitchFamily="34" charset="0"/>
                <a:ea typeface="微软雅黑" panose="020B0503020204020204" pitchFamily="34" charset="-122"/>
              </a:rPr>
              <a:t>加涅模式</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：基于信息加工模型，将学习分为内部过程（信息加工与控制过程），教学作为外部事件，需提供刺激并支持学习者内部过程，促进内外互动。</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1867535" y="2493010"/>
            <a:ext cx="8690610" cy="4164965"/>
          </a:xfrm>
          <a:prstGeom prst="rect">
            <a:avLst/>
          </a:prstGeom>
        </p:spPr>
      </p:pic>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特殊教育课时计划设计</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22840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二、 特殊学生课时计划的要素与设计要求</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课时计划的主体</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sym typeface="+mn-ea"/>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3. 教学过程</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特殊教育课时计划设计</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67753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二、 特殊学生课时计划的要素与设计要求</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课时计划的主体</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sym typeface="+mn-ea"/>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3. 教学过程</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（1）常见的课堂教学过程模式</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根据学习的内部加工过程和促进相应过程的外部事件，加涅提出了相应的课堂教学过程模式。依次为：</a:t>
            </a:r>
            <a:r>
              <a:rPr lang="zh-CN" altLang="en-US" sz="2100" b="1" dirty="0">
                <a:solidFill>
                  <a:srgbClr val="FFC000"/>
                </a:solidFill>
                <a:latin typeface="Arial" panose="020B0604020202020204" pitchFamily="34" charset="0"/>
                <a:ea typeface="微软雅黑" panose="020B0503020204020204" pitchFamily="34" charset="-122"/>
              </a:rPr>
              <a:t>引起注意</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（唤起并控制学习者注意）；</a:t>
            </a:r>
            <a:r>
              <a:rPr lang="zh-CN" altLang="en-US" sz="2100" b="1" dirty="0">
                <a:solidFill>
                  <a:srgbClr val="FFC000"/>
                </a:solidFill>
                <a:latin typeface="Arial" panose="020B0604020202020204" pitchFamily="34" charset="0"/>
                <a:ea typeface="微软雅黑" panose="020B0503020204020204" pitchFamily="34" charset="-122"/>
              </a:rPr>
              <a:t>告知学习者目标</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（帮助学生明确学习方向，组织思维）；</a:t>
            </a:r>
            <a:r>
              <a:rPr lang="zh-CN" altLang="en-US" sz="2100" b="1" dirty="0">
                <a:solidFill>
                  <a:srgbClr val="FFC000"/>
                </a:solidFill>
                <a:latin typeface="Arial" panose="020B0604020202020204" pitchFamily="34" charset="0"/>
                <a:ea typeface="微软雅黑" panose="020B0503020204020204" pitchFamily="34" charset="-122"/>
              </a:rPr>
              <a:t>激活相关的原有知识</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（复习旧知，为新内容做准备）；</a:t>
            </a:r>
            <a:r>
              <a:rPr lang="zh-CN" altLang="en-US" sz="2100" b="1" dirty="0">
                <a:solidFill>
                  <a:srgbClr val="FFC000"/>
                </a:solidFill>
                <a:latin typeface="Arial" panose="020B0604020202020204" pitchFamily="34" charset="0"/>
                <a:ea typeface="微软雅黑" panose="020B0503020204020204" pitchFamily="34" charset="-122"/>
              </a:rPr>
              <a:t>呈现刺激材料</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（有特征、有顺序地展示新知）；</a:t>
            </a:r>
            <a:r>
              <a:rPr lang="zh-CN" altLang="en-US" sz="2100" b="1" dirty="0">
                <a:solidFill>
                  <a:srgbClr val="FFC000"/>
                </a:solidFill>
                <a:latin typeface="Arial" panose="020B0604020202020204" pitchFamily="34" charset="0"/>
                <a:ea typeface="微软雅黑" panose="020B0503020204020204" pitchFamily="34" charset="-122"/>
              </a:rPr>
              <a:t>引发期待行为</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（提供学习指导，促进内部投入）；</a:t>
            </a:r>
            <a:r>
              <a:rPr lang="zh-CN" altLang="en-US" sz="2100" b="1" dirty="0">
                <a:solidFill>
                  <a:srgbClr val="FFC000"/>
                </a:solidFill>
                <a:latin typeface="Arial" panose="020B0604020202020204" pitchFamily="34" charset="0"/>
                <a:ea typeface="微软雅黑" panose="020B0503020204020204" pitchFamily="34" charset="-122"/>
              </a:rPr>
              <a:t>提供反馈</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（及时告知学生反应是否正确）；</a:t>
            </a:r>
            <a:r>
              <a:rPr lang="zh-CN" altLang="en-US" sz="2100" b="1" dirty="0">
                <a:solidFill>
                  <a:srgbClr val="FFC000"/>
                </a:solidFill>
                <a:latin typeface="Arial" panose="020B0604020202020204" pitchFamily="34" charset="0"/>
                <a:ea typeface="微软雅黑" panose="020B0503020204020204" pitchFamily="34" charset="-122"/>
              </a:rPr>
              <a:t>评估学习行为</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（通过提问、测验等方式检查目标达成情况，巩固学习结果）。</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特殊教育课时计划设计</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602361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二、 特殊学生课时计划的要素与设计要求</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课时计划的主体</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sym typeface="+mn-ea"/>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3. 教学过程</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（2） 特殊学生的课堂教学过程设计</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① 重视学生的学习历程。传统教案以教师活动为主，而教学本质是师生共同完成的过程，核心在于帮助学生主动建构知识。学习是循序渐进的，兴趣与动力影响成效。学历案的出现正是这一转变的体现，立足于学生立场，设计“如何学、何以学会”的过程，引导学生主动建构经验，实现深度学习，推动课堂从</a:t>
            </a:r>
            <a:r>
              <a:rPr lang="zh-CN" altLang="en-US" sz="2100" b="1" dirty="0">
                <a:solidFill>
                  <a:srgbClr val="FFC000"/>
                </a:solidFill>
                <a:latin typeface="Arial" panose="020B0604020202020204" pitchFamily="34" charset="0"/>
                <a:ea typeface="微软雅黑" panose="020B0503020204020204" pitchFamily="34" charset="-122"/>
                <a:sym typeface="+mn-ea"/>
              </a:rPr>
              <a:t>“以教师讲解”为中心转向“以学生学习”为中心</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endParaRPr>
          </a:p>
          <a:p>
            <a:pPr algn="just" fontAlgn="auto">
              <a:lnSpc>
                <a:spcPct val="150000"/>
              </a:lnSpc>
              <a:buClrTx/>
              <a:buSzTx/>
              <a:buFontTx/>
            </a:pPr>
            <a:r>
              <a:rPr lang="zh-CN" altLang="en-US" dirty="0">
                <a:solidFill>
                  <a:schemeClr val="tx1">
                    <a:lumMod val="75000"/>
                    <a:lumOff val="25000"/>
                  </a:schemeClr>
                </a:solidFill>
                <a:latin typeface="Arial" panose="020B0604020202020204" pitchFamily="34" charset="0"/>
                <a:ea typeface="微软雅黑" panose="020B0503020204020204" pitchFamily="34" charset="-122"/>
                <a:sym typeface="+mn-ea"/>
              </a:rPr>
              <a:t>案例：上海市徐汇区董李凤美康健学校吴迪迪老师提供的劳动技能番茄炒蛋注</a:t>
            </a:r>
            <a:endParaRPr lang="zh-CN" altLang="en-US" dirty="0">
              <a:solidFill>
                <a:schemeClr val="tx1">
                  <a:lumMod val="75000"/>
                  <a:lumOff val="25000"/>
                </a:schemeClr>
              </a:solidFill>
              <a:latin typeface="Arial" panose="020B0604020202020204" pitchFamily="34" charset="0"/>
              <a:ea typeface="微软雅黑" panose="020B0503020204020204" pitchFamily="34" charset="-122"/>
              <a:sym typeface="+mn-ea"/>
            </a:endParaRPr>
          </a:p>
          <a:p>
            <a:pPr algn="just" fontAlgn="auto">
              <a:lnSpc>
                <a:spcPct val="150000"/>
              </a:lnSpc>
              <a:buClrTx/>
              <a:buSzTx/>
              <a:buFontTx/>
            </a:pPr>
            <a:r>
              <a:rPr lang="zh-CN" altLang="en-US" dirty="0">
                <a:solidFill>
                  <a:schemeClr val="tx1">
                    <a:lumMod val="75000"/>
                    <a:lumOff val="25000"/>
                  </a:schemeClr>
                </a:solidFill>
                <a:latin typeface="Arial" panose="020B0604020202020204" pitchFamily="34" charset="0"/>
                <a:ea typeface="微软雅黑" panose="020B0503020204020204" pitchFamily="34" charset="-122"/>
                <a:sym typeface="+mn-ea"/>
              </a:rPr>
              <a:t>该教学过程中以学生的学习活动设计作为主线，教师在整个过程中承担的是辅助、支持、引导的作用。</a:t>
            </a:r>
            <a:endParaRPr lang="zh-CN" altLang="en-US" dirty="0">
              <a:solidFill>
                <a:schemeClr val="tx1">
                  <a:lumMod val="75000"/>
                  <a:lumOff val="25000"/>
                </a:schemeClr>
              </a:solidFill>
              <a:latin typeface="Arial" panose="020B0604020202020204" pitchFamily="34" charset="0"/>
              <a:ea typeface="微软雅黑" panose="020B0503020204020204" pitchFamily="34" charset="-122"/>
              <a:sym typeface="+mn-ea"/>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特殊教育课时计划设计</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67753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二、 特殊学生课时计划的要素与设计要求</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课时计划的主体</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sym typeface="+mn-ea"/>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3. 教学过程</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（2） 特殊学生的课堂教学过程设计</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② 教学环节灵活，适合学生的学习特征。</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赫尔巴特、凯洛夫和加涅的模式虽环节不同，但都分为</a:t>
            </a:r>
            <a:r>
              <a:rPr lang="zh-CN" altLang="en-US" sz="2100" b="1" dirty="0">
                <a:solidFill>
                  <a:srgbClr val="FFC000"/>
                </a:solidFill>
                <a:latin typeface="Arial" panose="020B0604020202020204" pitchFamily="34" charset="0"/>
                <a:ea typeface="微软雅黑" panose="020B0503020204020204" pitchFamily="34" charset="-122"/>
              </a:rPr>
              <a:t>准备、发展、综合三阶段</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然而，学生的学习过程不等同于教学过程；对于接受能力较差的特殊学生，不能固守固定模式。教师应将新信息分块，每次只学少量，并包含复习、新授、巩固等环节。要根据学生年龄、能力、任务难度等因素，合理设计每个环节的时长，学生年龄越小、水平越低、任务越难，每个环节的时间应适当缩短，以防疲劳。</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dirty="0">
                <a:solidFill>
                  <a:schemeClr val="tx1">
                    <a:lumMod val="75000"/>
                    <a:lumOff val="25000"/>
                  </a:schemeClr>
                </a:solidFill>
                <a:latin typeface="Arial" panose="020B0604020202020204" pitchFamily="34" charset="0"/>
                <a:ea typeface="微软雅黑" panose="020B0503020204020204" pitchFamily="34" charset="-122"/>
                <a:sym typeface="+mn-ea"/>
              </a:rPr>
              <a:t>案例：</a:t>
            </a:r>
            <a:r>
              <a:rPr lang="zh-CN" altLang="en-US" dirty="0">
                <a:solidFill>
                  <a:schemeClr val="tx1">
                    <a:lumMod val="75000"/>
                    <a:lumOff val="25000"/>
                  </a:schemeClr>
                </a:solidFill>
                <a:latin typeface="Arial" panose="020B0604020202020204" pitchFamily="34" charset="0"/>
                <a:ea typeface="微软雅黑" panose="020B0503020204020204" pitchFamily="34" charset="-122"/>
              </a:rPr>
              <a:t>华东师范大学吴静同学撰写的认读词语：“西红柿”“茄子”，并能与实物配对</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特殊教育课时计划设计</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486400"/>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二、 特殊学生课时计划的要素与设计要求</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课时计划的主体</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sym typeface="+mn-ea"/>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3. 教学过程</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（2） 特殊学生的课堂教学过程设计</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③ 教学过程要与教学目标相呼应。教学过程设计必须围绕教学目标。集体或小组教学中，若学生目标不同，需兼顾各层次。分两种常见情形：  一是</a:t>
            </a:r>
            <a:r>
              <a:rPr lang="zh-CN" altLang="en-US" sz="2100" b="1" dirty="0">
                <a:solidFill>
                  <a:srgbClr val="FFC000"/>
                </a:solidFill>
                <a:latin typeface="Arial" panose="020B0604020202020204" pitchFamily="34" charset="0"/>
                <a:ea typeface="微软雅黑" panose="020B0503020204020204" pitchFamily="34" charset="-122"/>
              </a:rPr>
              <a:t>目标不同但内容相近</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，可统一过程满足差异。需做到：采用多样方式呈现内容与表达成果；分层设计提问与练习；在练习时对个别学生单独指导。  二是</a:t>
            </a:r>
            <a:r>
              <a:rPr lang="zh-CN" altLang="en-US" sz="2100" b="1" dirty="0">
                <a:solidFill>
                  <a:srgbClr val="FFC000"/>
                </a:solidFill>
                <a:latin typeface="Arial" panose="020B0604020202020204" pitchFamily="34" charset="0"/>
                <a:ea typeface="微软雅黑" panose="020B0503020204020204" pitchFamily="34" charset="-122"/>
              </a:rPr>
              <a:t>学生差异大，目标与内容均不同</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，可采用复式教学，为不同层次设计不同过程。例如：一组新授时，另一组自主练习，之后交换。</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dirty="0">
                <a:solidFill>
                  <a:schemeClr val="tx1">
                    <a:lumMod val="75000"/>
                    <a:lumOff val="25000"/>
                  </a:schemeClr>
                </a:solidFill>
                <a:latin typeface="Arial" panose="020B0604020202020204" pitchFamily="34" charset="0"/>
                <a:ea typeface="微软雅黑" panose="020B0503020204020204" pitchFamily="34" charset="-122"/>
              </a:rPr>
              <a:t>案例：上海市金山区辅读学校莫凌祥老师提供线段的认识——数学教学设计；</a:t>
            </a:r>
            <a:r>
              <a:rPr lang="zh-CN" altLang="en-US" dirty="0">
                <a:solidFill>
                  <a:schemeClr val="tx1">
                    <a:lumMod val="75000"/>
                    <a:lumOff val="25000"/>
                  </a:schemeClr>
                </a:solidFill>
                <a:latin typeface="Arial" panose="020B0604020202020204" pitchFamily="34" charset="0"/>
                <a:ea typeface="微软雅黑" panose="020B0503020204020204" pitchFamily="34" charset="-122"/>
                <a:sym typeface="+mn-ea"/>
              </a:rPr>
              <a:t>上海市</a:t>
            </a:r>
            <a:r>
              <a:rPr lang="zh-CN" altLang="en-US" dirty="0">
                <a:solidFill>
                  <a:schemeClr val="tx1">
                    <a:lumMod val="75000"/>
                    <a:lumOff val="25000"/>
                  </a:schemeClr>
                </a:solidFill>
                <a:latin typeface="Arial" panose="020B0604020202020204" pitchFamily="34" charset="0"/>
                <a:ea typeface="微软雅黑" panose="020B0503020204020204" pitchFamily="34" charset="-122"/>
              </a:rPr>
              <a:t>虹口区广中路小学特教班邓淑敏老师提供二年级语文第二册《西湖名堤》；一年级语文第一册《寄冰》</a:t>
            </a:r>
            <a:endParaRPr lang="zh-CN" altLang="en-US"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endParaRPr lang="zh-CN" altLang="en-US"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特殊教育课时计划设计</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486400"/>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二、 特殊学生课时计划的要素与设计要求</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课时计划的主体</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sym typeface="+mn-ea"/>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3. 教学过程</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（3） 特殊学生的教学过程设计与教学策略</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特殊学生的学习困难多，不能采用单一、不变的教学过程模式。其教学过程模式需反映教师所采用的教学策略，即教师为实现目标、根据教学情境对教学过程进行的系统决策。特殊学生的教学策略分为两类：一是</a:t>
            </a:r>
            <a:r>
              <a:rPr lang="zh-CN" altLang="en-US" sz="2100" b="1" dirty="0">
                <a:solidFill>
                  <a:srgbClr val="FFC000"/>
                </a:solidFill>
                <a:latin typeface="Arial" panose="020B0604020202020204" pitchFamily="34" charset="0"/>
                <a:ea typeface="微软雅黑" panose="020B0503020204020204" pitchFamily="34" charset="-122"/>
              </a:rPr>
              <a:t>内容教学的策略</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，即帮助学生从不会到会、掌握新内容的策略，决定了教学过程的主线；二是</a:t>
            </a:r>
            <a:r>
              <a:rPr lang="zh-CN" altLang="en-US" sz="2100" b="1" dirty="0">
                <a:solidFill>
                  <a:srgbClr val="FFC000"/>
                </a:solidFill>
                <a:latin typeface="Arial" panose="020B0604020202020204" pitchFamily="34" charset="0"/>
                <a:ea typeface="微软雅黑" panose="020B0503020204020204" pitchFamily="34" charset="-122"/>
              </a:rPr>
              <a:t>满足差异的策略</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，即在面对多个学生时，满足不同学生需求的策略。每种策略对教学过程都有特殊要求，教师应在每个教学环节中，结合满足差异的策略，关注学生的个别需求。</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4F4D50"/>
        </a:solidFill>
        <a:effectLst/>
      </p:bgPr>
    </p:bg>
    <p:spTree>
      <p:nvGrpSpPr>
        <p:cNvPr id="1" name=""/>
        <p:cNvGrpSpPr/>
        <p:nvPr/>
      </p:nvGrpSpPr>
      <p:grpSpPr>
        <a:xfrm>
          <a:off x="0" y="0"/>
          <a:ext cx="0" cy="0"/>
          <a:chOff x="0" y="0"/>
          <a:chExt cx="0" cy="0"/>
        </a:xfrm>
      </p:grpSpPr>
      <p:sp>
        <p:nvSpPr>
          <p:cNvPr id="2" name="矩形 1"/>
          <p:cNvSpPr/>
          <p:nvPr/>
        </p:nvSpPr>
        <p:spPr>
          <a:xfrm>
            <a:off x="4735830" y="0"/>
            <a:ext cx="7488555" cy="6874510"/>
          </a:xfrm>
          <a:prstGeom prst="rect">
            <a:avLst/>
          </a:prstGeom>
          <a:solidFill>
            <a:srgbClr val="4F4D5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1219200">
              <a:buClrTx/>
              <a:buSzTx/>
              <a:buFontTx/>
            </a:pPr>
            <a:endParaRPr lang="zh-CN" altLang="en-US" sz="2400" dirty="0">
              <a:solidFill>
                <a:prstClr val="white"/>
              </a:solidFill>
              <a:latin typeface="方正黑体简体" panose="02010601030101010101" pitchFamily="2" charset="-122"/>
              <a:ea typeface="方正黑体简体" panose="02010601030101010101" pitchFamily="2" charset="-122"/>
              <a:cs typeface="+mn-ea"/>
              <a:sym typeface="+mn-ea"/>
            </a:endParaRPr>
          </a:p>
        </p:txBody>
      </p:sp>
      <p:pic>
        <p:nvPicPr>
          <p:cNvPr id="2051" name="Picture 3" descr="E:\LJR\JZ\PPT\01-融资计划\02-切图\矩形 2.png"/>
          <p:cNvPicPr>
            <a:picLocks noChangeAspect="1" noChangeArrowheads="1"/>
          </p:cNvPicPr>
          <p:nvPr/>
        </p:nvPicPr>
        <p:blipFill>
          <a:blip r:embed="rId1" cstate="print"/>
          <a:srcRect/>
          <a:stretch>
            <a:fillRect/>
          </a:stretch>
        </p:blipFill>
        <p:spPr bwMode="auto">
          <a:xfrm>
            <a:off x="4521200" y="384175"/>
            <a:ext cx="7336790" cy="6309360"/>
          </a:xfrm>
          <a:prstGeom prst="rect">
            <a:avLst/>
          </a:prstGeom>
          <a:noFill/>
        </p:spPr>
      </p:pic>
      <p:pic>
        <p:nvPicPr>
          <p:cNvPr id="2050" name="Picture 2" descr="E:\LJR\JZ\PPT\01-融资计划\02-切图\dsfdsf.png"/>
          <p:cNvPicPr>
            <a:picLocks noChangeAspect="1" noChangeArrowheads="1"/>
          </p:cNvPicPr>
          <p:nvPr/>
        </p:nvPicPr>
        <p:blipFill>
          <a:blip r:embed="rId2" cstate="print"/>
          <a:srcRect/>
          <a:stretch>
            <a:fillRect/>
          </a:stretch>
        </p:blipFill>
        <p:spPr bwMode="auto">
          <a:xfrm>
            <a:off x="0" y="0"/>
            <a:ext cx="7632171" cy="6875339"/>
          </a:xfrm>
          <a:prstGeom prst="rect">
            <a:avLst/>
          </a:prstGeom>
          <a:noFill/>
        </p:spPr>
      </p:pic>
      <p:sp>
        <p:nvSpPr>
          <p:cNvPr id="7" name="TextBox 6"/>
          <p:cNvSpPr txBox="1"/>
          <p:nvPr/>
        </p:nvSpPr>
        <p:spPr>
          <a:xfrm>
            <a:off x="589838" y="2194643"/>
            <a:ext cx="5048250" cy="1168400"/>
          </a:xfrm>
          <a:prstGeom prst="rect">
            <a:avLst/>
          </a:prstGeom>
          <a:noFill/>
        </p:spPr>
        <p:txBody>
          <a:bodyPr wrap="none" rtlCol="0">
            <a:spAutoFit/>
          </a:bodyPr>
          <a:lstStyle/>
          <a:p>
            <a:pPr defTabSz="1219200"/>
            <a:r>
              <a:rPr lang="en-US" altLang="zh-CN" sz="7000" dirty="0">
                <a:solidFill>
                  <a:srgbClr val="E1E0D8"/>
                </a:solidFill>
                <a:latin typeface="方正黑体简体" panose="02010601030101010101" pitchFamily="2" charset="-122"/>
                <a:ea typeface="方正黑体简体" panose="02010601030101010101" pitchFamily="2" charset="-122"/>
                <a:cs typeface="+mn-ea"/>
                <a:sym typeface="+mn-lt"/>
              </a:rPr>
              <a:t>CONTENTS</a:t>
            </a:r>
            <a:endParaRPr lang="zh-CN" altLang="en-US" sz="7000" dirty="0">
              <a:solidFill>
                <a:srgbClr val="E1E0D8"/>
              </a:solidFill>
              <a:latin typeface="方正黑体简体" panose="02010601030101010101" pitchFamily="2" charset="-122"/>
              <a:ea typeface="方正黑体简体" panose="02010601030101010101" pitchFamily="2" charset="-122"/>
              <a:cs typeface="+mn-ea"/>
              <a:sym typeface="+mn-lt"/>
            </a:endParaRPr>
          </a:p>
        </p:txBody>
      </p:sp>
      <p:sp>
        <p:nvSpPr>
          <p:cNvPr id="8" name="TextBox 7"/>
          <p:cNvSpPr txBox="1"/>
          <p:nvPr/>
        </p:nvSpPr>
        <p:spPr>
          <a:xfrm>
            <a:off x="2329133" y="2978681"/>
            <a:ext cx="1569660" cy="923330"/>
          </a:xfrm>
          <a:prstGeom prst="rect">
            <a:avLst/>
          </a:prstGeom>
          <a:noFill/>
        </p:spPr>
        <p:txBody>
          <a:bodyPr wrap="none" rtlCol="0">
            <a:spAutoFit/>
          </a:bodyPr>
          <a:lstStyle/>
          <a:p>
            <a:pPr defTabSz="1219200"/>
            <a:r>
              <a:rPr lang="zh-CN" altLang="en-US" sz="5400" dirty="0">
                <a:solidFill>
                  <a:srgbClr val="4F4D50"/>
                </a:solidFill>
                <a:latin typeface="方正黑体简体" panose="02010601030101010101" pitchFamily="2" charset="-122"/>
                <a:ea typeface="方正黑体简体" panose="02010601030101010101" pitchFamily="2" charset="-122"/>
                <a:cs typeface="+mn-ea"/>
                <a:sym typeface="+mn-lt"/>
              </a:rPr>
              <a:t>目录</a:t>
            </a:r>
            <a:endParaRPr lang="en-US" altLang="zh-CN" sz="5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3" name="TextBox 8"/>
          <p:cNvSpPr txBox="1"/>
          <p:nvPr>
            <p:custDataLst>
              <p:tags r:id="rId3"/>
            </p:custDataLst>
          </p:nvPr>
        </p:nvSpPr>
        <p:spPr>
          <a:xfrm>
            <a:off x="7325995" y="2365375"/>
            <a:ext cx="4635500" cy="429895"/>
          </a:xfrm>
          <a:prstGeom prst="rect">
            <a:avLst/>
          </a:prstGeom>
          <a:noFill/>
        </p:spPr>
        <p:txBody>
          <a:bodyPr wrap="square" rtlCol="0">
            <a:spAutoFit/>
          </a:bodyPr>
          <a:lstStyle/>
          <a:p>
            <a:pPr defTabSz="1219200"/>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课时计划概述</a:t>
            </a:r>
            <a:endParaRPr lang="zh-CN" altLang="en-US" sz="2200" b="1"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4" name="TextBox 11"/>
          <p:cNvSpPr txBox="1"/>
          <p:nvPr>
            <p:custDataLst>
              <p:tags r:id="rId4"/>
            </p:custDataLst>
          </p:nvPr>
        </p:nvSpPr>
        <p:spPr>
          <a:xfrm>
            <a:off x="6765290" y="2223135"/>
            <a:ext cx="598170" cy="783590"/>
          </a:xfrm>
          <a:prstGeom prst="rect">
            <a:avLst/>
          </a:prstGeom>
          <a:noFill/>
        </p:spPr>
        <p:txBody>
          <a:bodyPr wrap="square" rtlCol="0">
            <a:spAutoFit/>
          </a:bodyPr>
          <a:lstStyle/>
          <a:p>
            <a:pPr defTabSz="1219200"/>
            <a:r>
              <a:rPr lang="en-US" altLang="zh-CN" sz="4500" dirty="0">
                <a:solidFill>
                  <a:schemeClr val="bg2">
                    <a:lumMod val="75000"/>
                  </a:schemeClr>
                </a:solidFill>
                <a:latin typeface="方正黑体简体" panose="02010601030101010101" pitchFamily="2" charset="-122"/>
                <a:ea typeface="方正黑体简体" panose="02010601030101010101" pitchFamily="2" charset="-122"/>
                <a:cs typeface="+mn-ea"/>
                <a:sym typeface="+mn-lt"/>
              </a:rPr>
              <a:t>1</a:t>
            </a:r>
            <a:endParaRPr lang="en-US" altLang="zh-CN" sz="4500" dirty="0">
              <a:solidFill>
                <a:schemeClr val="bg2">
                  <a:lumMod val="75000"/>
                </a:schemeClr>
              </a:solidFill>
              <a:latin typeface="方正黑体简体" panose="02010601030101010101" pitchFamily="2" charset="-122"/>
              <a:ea typeface="方正黑体简体" panose="02010601030101010101" pitchFamily="2" charset="-122"/>
              <a:cs typeface="+mn-ea"/>
              <a:sym typeface="+mn-lt"/>
            </a:endParaRPr>
          </a:p>
        </p:txBody>
      </p:sp>
      <p:sp>
        <p:nvSpPr>
          <p:cNvPr id="5" name="TextBox 12"/>
          <p:cNvSpPr txBox="1"/>
          <p:nvPr>
            <p:custDataLst>
              <p:tags r:id="rId5"/>
            </p:custDataLst>
          </p:nvPr>
        </p:nvSpPr>
        <p:spPr>
          <a:xfrm>
            <a:off x="7325995" y="3291840"/>
            <a:ext cx="5116830" cy="429895"/>
          </a:xfrm>
          <a:prstGeom prst="rect">
            <a:avLst/>
          </a:prstGeom>
          <a:noFill/>
        </p:spPr>
        <p:txBody>
          <a:bodyPr wrap="square" rtlCol="0">
            <a:spAutoFit/>
          </a:bodyPr>
          <a:lstStyle/>
          <a:p>
            <a:pPr algn="l" defTabSz="1219200">
              <a:buClrTx/>
              <a:buSzTx/>
              <a:buFontTx/>
            </a:pPr>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特殊教育课时计划设计</a:t>
            </a:r>
            <a:endParaRPr lang="zh-CN" altLang="en-US" sz="2200" b="1"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6" name="TextBox 14"/>
          <p:cNvSpPr txBox="1"/>
          <p:nvPr>
            <p:custDataLst>
              <p:tags r:id="rId6"/>
            </p:custDataLst>
          </p:nvPr>
        </p:nvSpPr>
        <p:spPr>
          <a:xfrm>
            <a:off x="6765290" y="3149600"/>
            <a:ext cx="598170" cy="783590"/>
          </a:xfrm>
          <a:prstGeom prst="rect">
            <a:avLst/>
          </a:prstGeom>
          <a:noFill/>
        </p:spPr>
        <p:txBody>
          <a:bodyPr wrap="square" rtlCol="0">
            <a:spAutoFit/>
          </a:bodyPr>
          <a:lstStyle/>
          <a:p>
            <a:pPr algn="l" defTabSz="1219200">
              <a:buClrTx/>
              <a:buSzTx/>
              <a:buFontTx/>
            </a:pPr>
            <a:r>
              <a:rPr lang="en-US" altLang="zh-CN" sz="4500" dirty="0">
                <a:solidFill>
                  <a:schemeClr val="bg2">
                    <a:lumMod val="75000"/>
                  </a:schemeClr>
                </a:solidFill>
                <a:latin typeface="方正黑体简体" panose="02010601030101010101" pitchFamily="2" charset="-122"/>
                <a:ea typeface="方正黑体简体" panose="02010601030101010101" pitchFamily="2" charset="-122"/>
                <a:cs typeface="+mn-ea"/>
                <a:sym typeface="+mn-lt"/>
              </a:rPr>
              <a:t>2</a:t>
            </a:r>
            <a:endParaRPr lang="en-US" altLang="zh-CN" sz="4500" dirty="0">
              <a:solidFill>
                <a:schemeClr val="bg2">
                  <a:lumMod val="75000"/>
                </a:schemeClr>
              </a:solidFill>
              <a:latin typeface="方正黑体简体" panose="02010601030101010101" pitchFamily="2" charset="-122"/>
              <a:ea typeface="方正黑体简体" panose="02010601030101010101" pitchFamily="2"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0-#ppt_w/2"/>
                                          </p:val>
                                        </p:tav>
                                        <p:tav tm="100000">
                                          <p:val>
                                            <p:strVal val="#ppt_x"/>
                                          </p:val>
                                        </p:tav>
                                      </p:tavLst>
                                    </p:anim>
                                    <p:anim calcmode="lin" valueType="num">
                                      <p:cBhvr additive="base">
                                        <p:cTn id="8" dur="500" fill="hold"/>
                                        <p:tgtEl>
                                          <p:spTgt spid="20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特殊教育课时计划设计</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486400"/>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二、 特殊学生课时计划的要素与设计要求</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课时计划的主体</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sym typeface="+mn-ea"/>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4. 板书设计</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板书是课堂教学的重要手段，以文字、符号、图表等形式向学生呈现视觉信息，有助于学生理解教材线索、掌握重点与关键信息。好的板书应精心设计，集中课时计划的精华。</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板书没有固定的格式，只要能体现板书应有的功能即是好板书。</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rgbClr val="FFC000"/>
                </a:solidFill>
                <a:latin typeface="Arial" panose="020B0604020202020204" pitchFamily="34" charset="0"/>
                <a:ea typeface="微软雅黑" panose="020B0503020204020204" pitchFamily="34" charset="-122"/>
              </a:rPr>
              <a:t> 词语式板书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。词语式板书是以呈现围绕一定中心的关键性词语及概念为主的板书。这种板书有利于加强对学生的概念教学、字词句等基础知识教学和精当用词的基本训练。</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特殊教育课时计划设计</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486400"/>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二、 特殊学生课时计划的要素与设计要求</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课时计划的主体</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sym typeface="+mn-ea"/>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4. 板书设计</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（2） </a:t>
            </a:r>
            <a:r>
              <a:rPr lang="zh-CN" altLang="en-US" sz="2100" b="1" dirty="0">
                <a:solidFill>
                  <a:srgbClr val="FFC000"/>
                </a:solidFill>
                <a:latin typeface="Arial" panose="020B0604020202020204" pitchFamily="34" charset="0"/>
                <a:ea typeface="微软雅黑" panose="020B0503020204020204" pitchFamily="34" charset="-122"/>
              </a:rPr>
              <a:t>结构式板书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结构式板书是指以提纲或图表的形式揭示教材主要结构的板书。这种板书便于学生掌握教材的结构和脉络。特殊学生的课堂中有时还会出现提示性板书。有时，教师可以把某一技能的操作步骤逐一呈现在黑板上，提示学生进行相应的操作。技能的操作步骤可以用语言来表述，还可以用图片来呈现，也可以既有语言又有图片。有时，教师在进行句式教学时，可以把整个句子呈现在黑板上，给语言表达能力弱的学生以提示。</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6930912" y="1412776"/>
            <a:ext cx="5291455" cy="3936365"/>
          </a:xfrm>
          <a:custGeom>
            <a:avLst/>
            <a:gdLst>
              <a:gd name="connsiteX0" fmla="*/ 0 w 8333"/>
              <a:gd name="connsiteY0" fmla="*/ 0 h 6199"/>
              <a:gd name="connsiteX1" fmla="*/ 8333 w 8333"/>
              <a:gd name="connsiteY1" fmla="*/ 25 h 6199"/>
              <a:gd name="connsiteX2" fmla="*/ 8303 w 8333"/>
              <a:gd name="connsiteY2" fmla="*/ 6190 h 6199"/>
              <a:gd name="connsiteX3" fmla="*/ 0 w 8333"/>
              <a:gd name="connsiteY3" fmla="*/ 6199 h 6199"/>
              <a:gd name="connsiteX4" fmla="*/ 0 w 8333"/>
              <a:gd name="connsiteY4" fmla="*/ 0 h 6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3" h="6199">
                <a:moveTo>
                  <a:pt x="0" y="0"/>
                </a:moveTo>
                <a:lnTo>
                  <a:pt x="8333" y="25"/>
                </a:lnTo>
                <a:lnTo>
                  <a:pt x="8303" y="6190"/>
                </a:lnTo>
                <a:lnTo>
                  <a:pt x="0" y="6199"/>
                </a:lnTo>
                <a:lnTo>
                  <a:pt x="0" y="0"/>
                </a:ln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10601030101010101" pitchFamily="2" charset="-122"/>
              <a:ea typeface="方正黑体简体" panose="02010601030101010101" pitchFamily="2" charset="-122"/>
              <a:cs typeface="+mn-ea"/>
              <a:sym typeface="+mn-lt"/>
            </a:endParaRPr>
          </a:p>
        </p:txBody>
      </p:sp>
      <p:sp>
        <p:nvSpPr>
          <p:cNvPr id="4" name="矩形 4"/>
          <p:cNvSpPr/>
          <p:nvPr/>
        </p:nvSpPr>
        <p:spPr>
          <a:xfrm>
            <a:off x="-19050" y="1400077"/>
            <a:ext cx="8611870" cy="3951605"/>
          </a:xfrm>
          <a:custGeom>
            <a:avLst/>
            <a:gdLst>
              <a:gd name="connsiteX0" fmla="*/ 0 w 13562"/>
              <a:gd name="connsiteY0" fmla="*/ 0 h 6223"/>
              <a:gd name="connsiteX1" fmla="*/ 13562 w 13562"/>
              <a:gd name="connsiteY1" fmla="*/ 15 h 6223"/>
              <a:gd name="connsiteX2" fmla="*/ 11003 w 13562"/>
              <a:gd name="connsiteY2" fmla="*/ 6223 h 6223"/>
              <a:gd name="connsiteX3" fmla="*/ 26 w 13562"/>
              <a:gd name="connsiteY3" fmla="*/ 6150 h 6223"/>
              <a:gd name="connsiteX4" fmla="*/ 0 w 13562"/>
              <a:gd name="connsiteY4" fmla="*/ 0 h 6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2" h="6223">
                <a:moveTo>
                  <a:pt x="0" y="0"/>
                </a:moveTo>
                <a:lnTo>
                  <a:pt x="13562" y="15"/>
                </a:lnTo>
                <a:lnTo>
                  <a:pt x="11003" y="6223"/>
                </a:lnTo>
                <a:lnTo>
                  <a:pt x="26" y="6150"/>
                </a:lnTo>
                <a:lnTo>
                  <a:pt x="0" y="0"/>
                </a:lnTo>
                <a:close/>
              </a:path>
            </a:pathLst>
          </a:custGeom>
          <a:solidFill>
            <a:srgbClr val="4F4D5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10601030101010101" pitchFamily="2" charset="-122"/>
              <a:ea typeface="方正黑体简体" panose="02010601030101010101" pitchFamily="2" charset="-122"/>
              <a:cs typeface="+mn-ea"/>
              <a:sym typeface="+mn-lt"/>
            </a:endParaRPr>
          </a:p>
        </p:txBody>
      </p:sp>
      <p:cxnSp>
        <p:nvCxnSpPr>
          <p:cNvPr id="5" name="直接连接符 4"/>
          <p:cNvCxnSpPr/>
          <p:nvPr/>
        </p:nvCxnSpPr>
        <p:spPr>
          <a:xfrm flipH="1">
            <a:off x="6765248" y="3754395"/>
            <a:ext cx="675564" cy="1600335"/>
          </a:xfrm>
          <a:prstGeom prst="line">
            <a:avLst/>
          </a:prstGeom>
          <a:ln w="28575">
            <a:solidFill>
              <a:srgbClr val="FCE1B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6826824" y="1394561"/>
            <a:ext cx="1406363" cy="3410961"/>
          </a:xfrm>
          <a:prstGeom prst="line">
            <a:avLst/>
          </a:prstGeom>
          <a:ln w="12700">
            <a:solidFill>
              <a:srgbClr val="FCE1B0"/>
            </a:solidFill>
          </a:ln>
        </p:spPr>
        <p:style>
          <a:lnRef idx="1">
            <a:schemeClr val="accent1"/>
          </a:lnRef>
          <a:fillRef idx="0">
            <a:schemeClr val="accent1"/>
          </a:fillRef>
          <a:effectRef idx="0">
            <a:schemeClr val="accent1"/>
          </a:effectRef>
          <a:fontRef idx="minor">
            <a:schemeClr val="tx1"/>
          </a:fontRef>
        </p:style>
      </p:cxnSp>
      <p:sp>
        <p:nvSpPr>
          <p:cNvPr id="7" name="TextBox 9"/>
          <p:cNvSpPr txBox="1"/>
          <p:nvPr/>
        </p:nvSpPr>
        <p:spPr>
          <a:xfrm>
            <a:off x="1965021" y="2277561"/>
            <a:ext cx="4008755" cy="1476375"/>
          </a:xfrm>
          <a:prstGeom prst="rect">
            <a:avLst/>
          </a:prstGeom>
          <a:noFill/>
        </p:spPr>
        <p:txBody>
          <a:bodyPr wrap="none" rtlCol="0">
            <a:spAutoFit/>
          </a:bodyPr>
          <a:lstStyle/>
          <a:p>
            <a:pPr algn="l" defTabSz="1219200" fontAlgn="auto">
              <a:lnSpc>
                <a:spcPct val="150000"/>
              </a:lnSpc>
            </a:pPr>
            <a:r>
              <a:rPr lang="zh-CN" altLang="en-US" sz="6000" b="1" dirty="0">
                <a:solidFill>
                  <a:prstClr val="white"/>
                </a:solidFill>
                <a:latin typeface="楷体" panose="02010609060101010101" charset="-122"/>
                <a:ea typeface="楷体" panose="02010609060101010101" charset="-122"/>
                <a:cs typeface="楷体" panose="02010609060101010101" charset="-122"/>
                <a:sym typeface="+mn-lt"/>
              </a:rPr>
              <a:t>谢谢欣赏！</a:t>
            </a:r>
            <a:endParaRPr lang="zh-CN" altLang="en-US" sz="6000" b="1" dirty="0">
              <a:solidFill>
                <a:prstClr val="white"/>
              </a:solidFill>
              <a:latin typeface="楷体" panose="02010609060101010101" charset="-122"/>
              <a:ea typeface="楷体" panose="02010609060101010101" charset="-122"/>
              <a:cs typeface="楷体" panose="02010609060101010101" charset="-122"/>
              <a:sym typeface="+mn-lt"/>
            </a:endParaRPr>
          </a:p>
        </p:txBody>
      </p:sp>
      <p:grpSp>
        <p:nvGrpSpPr>
          <p:cNvPr id="11" name="组合 10"/>
          <p:cNvGrpSpPr/>
          <p:nvPr/>
        </p:nvGrpSpPr>
        <p:grpSpPr>
          <a:xfrm>
            <a:off x="10199065" y="5814773"/>
            <a:ext cx="1528719" cy="302527"/>
            <a:chOff x="5796136" y="4189567"/>
            <a:chExt cx="1146539" cy="226895"/>
          </a:xfrm>
          <a:effectLst>
            <a:outerShdw blurRad="254000" dist="63500" dir="2700000" algn="tl" rotWithShape="0">
              <a:prstClr val="black">
                <a:alpha val="30000"/>
              </a:prstClr>
            </a:outerShdw>
          </a:effectLst>
        </p:grpSpPr>
        <p:sp>
          <p:nvSpPr>
            <p:cNvPr id="12" name="流程图: 数据 9"/>
            <p:cNvSpPr/>
            <p:nvPr/>
          </p:nvSpPr>
          <p:spPr>
            <a:xfrm>
              <a:off x="579613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3" name="流程图: 数据 9"/>
            <p:cNvSpPr/>
            <p:nvPr/>
          </p:nvSpPr>
          <p:spPr>
            <a:xfrm>
              <a:off x="593750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4" name="流程图: 数据 9"/>
            <p:cNvSpPr/>
            <p:nvPr/>
          </p:nvSpPr>
          <p:spPr>
            <a:xfrm>
              <a:off x="607887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5" name="流程图: 数据 9"/>
            <p:cNvSpPr/>
            <p:nvPr/>
          </p:nvSpPr>
          <p:spPr>
            <a:xfrm>
              <a:off x="622024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6" name="流程图: 数据 9"/>
            <p:cNvSpPr/>
            <p:nvPr/>
          </p:nvSpPr>
          <p:spPr>
            <a:xfrm>
              <a:off x="636161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7" name="流程图: 数据 9"/>
            <p:cNvSpPr/>
            <p:nvPr/>
          </p:nvSpPr>
          <p:spPr>
            <a:xfrm>
              <a:off x="650298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8" name="流程图: 数据 9"/>
            <p:cNvSpPr/>
            <p:nvPr/>
          </p:nvSpPr>
          <p:spPr>
            <a:xfrm>
              <a:off x="664435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9" name="流程图: 数据 9"/>
            <p:cNvSpPr/>
            <p:nvPr/>
          </p:nvSpPr>
          <p:spPr>
            <a:xfrm>
              <a:off x="6785729"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grpSp>
      <p:cxnSp>
        <p:nvCxnSpPr>
          <p:cNvPr id="20" name="直接连接符 19"/>
          <p:cNvCxnSpPr/>
          <p:nvPr/>
        </p:nvCxnSpPr>
        <p:spPr>
          <a:xfrm>
            <a:off x="4794136" y="5961939"/>
            <a:ext cx="5189619" cy="0"/>
          </a:xfrm>
          <a:prstGeom prst="line">
            <a:avLst/>
          </a:prstGeom>
          <a:ln w="38100">
            <a:solidFill>
              <a:srgbClr val="4F4D50"/>
            </a:solidFill>
          </a:ln>
          <a:effectLst>
            <a:outerShdw blurRad="254000" dist="635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sp>
        <p:nvSpPr>
          <p:cNvPr id="28" name="圆角矩形 27"/>
          <p:cNvSpPr/>
          <p:nvPr/>
        </p:nvSpPr>
        <p:spPr>
          <a:xfrm>
            <a:off x="1121410" y="5858510"/>
            <a:ext cx="2914650" cy="438785"/>
          </a:xfrm>
          <a:prstGeom prst="roundRect">
            <a:avLst/>
          </a:prstGeom>
          <a:solidFill>
            <a:sysClr val="window" lastClr="FFFFFF">
              <a:alpha val="70000"/>
            </a:sysClr>
          </a:solidFill>
          <a:ln w="25400" cap="flat" cmpd="sng" algn="ctr">
            <a:noFill/>
            <a:prstDash val="solid"/>
          </a:ln>
          <a:effectLst>
            <a:softEdge rad="63500"/>
          </a:effectLst>
        </p:spPr>
        <p:style>
          <a:lnRef idx="2">
            <a:srgbClr val="629DD1">
              <a:shade val="50000"/>
            </a:srgbClr>
          </a:lnRef>
          <a:fillRef idx="1">
            <a:srgbClr val="629DD1"/>
          </a:fillRef>
          <a:effectRef idx="0">
            <a:srgbClr val="629DD1"/>
          </a:effectRef>
          <a:fontRef idx="minor">
            <a:sysClr val="window" lastClr="FFFFFF"/>
          </a:fontRef>
        </p:style>
        <p:txBody>
          <a:bodyPr rtlCol="0" anchor="ct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r>
              <a:rPr lang="en-US" altLang="zh-CN" dirty="0"/>
              <a:t> </a:t>
            </a:r>
            <a:endParaRPr lang="zh-CN" altLang="en-US" dirty="0"/>
          </a:p>
        </p:txBody>
      </p:sp>
      <p:pic>
        <p:nvPicPr>
          <p:cNvPr id="29" name="图片 28"/>
          <p:cNvPicPr>
            <a:picLocks noChangeAspect="1"/>
          </p:cNvPicPr>
          <p:nvPr/>
        </p:nvPicPr>
        <p:blipFill>
          <a:blip r:embed="rId2"/>
          <a:stretch>
            <a:fillRect/>
          </a:stretch>
        </p:blipFill>
        <p:spPr>
          <a:xfrm>
            <a:off x="1171575" y="5869305"/>
            <a:ext cx="2699385" cy="4197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6" presetClass="entr" presetSubtype="2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par>
                                <p:cTn id="14" presetID="16" presetClass="entr" presetSubtype="2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par>
                                <p:cTn id="17" presetID="2" presetClass="entr" presetSubtype="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7"/>
                                        </p:tgtEl>
                                        <p:attrNameLst>
                                          <p:attrName>ppt_y</p:attrName>
                                        </p:attrNameLst>
                                      </p:cBhvr>
                                      <p:tavLst>
                                        <p:tav tm="0">
                                          <p:val>
                                            <p:strVal val="#ppt_y"/>
                                          </p:val>
                                        </p:tav>
                                        <p:tav tm="100000">
                                          <p:val>
                                            <p:strVal val="#ppt_y"/>
                                          </p:val>
                                        </p:tav>
                                      </p:tavLst>
                                    </p:anim>
                                    <p:anim calcmode="lin" valueType="num">
                                      <p:cBhvr>
                                        <p:cTn id="2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EFCF0"/>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rcRect r="13467"/>
          <a:stretch>
            <a:fillRect/>
          </a:stretch>
        </p:blipFill>
        <p:spPr>
          <a:xfrm>
            <a:off x="7138670" y="0"/>
            <a:ext cx="5071745" cy="6858000"/>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rcRect r="16065"/>
          <a:stretch>
            <a:fillRect/>
          </a:stretch>
        </p:blipFill>
        <p:spPr>
          <a:xfrm>
            <a:off x="8019415" y="635635"/>
            <a:ext cx="4180205" cy="5915660"/>
          </a:xfrm>
          <a:prstGeom prst="rect">
            <a:avLst/>
          </a:prstGeom>
        </p:spPr>
      </p:pic>
      <p:sp>
        <p:nvSpPr>
          <p:cNvPr id="10" name="TextBox 6"/>
          <p:cNvSpPr txBox="1"/>
          <p:nvPr/>
        </p:nvSpPr>
        <p:spPr>
          <a:xfrm>
            <a:off x="1597538" y="1600730"/>
            <a:ext cx="4330032" cy="1323439"/>
          </a:xfrm>
          <a:prstGeom prst="rect">
            <a:avLst/>
          </a:prstGeom>
          <a:noFill/>
        </p:spPr>
        <p:txBody>
          <a:bodyPr wrap="none" rtlCol="0">
            <a:spAutoFit/>
          </a:bodyPr>
          <a:lstStyle/>
          <a:p>
            <a:pPr algn="ctr" defTabSz="1219200"/>
            <a:r>
              <a:rPr lang="en-US" altLang="zh-CN" sz="8000" dirty="0">
                <a:solidFill>
                  <a:srgbClr val="E1E0D8"/>
                </a:solidFill>
                <a:latin typeface="方正黑体简体" panose="02010601030101010101" pitchFamily="2" charset="-122"/>
                <a:ea typeface="方正黑体简体" panose="02010601030101010101" pitchFamily="2" charset="-122"/>
                <a:cs typeface="+mn-ea"/>
                <a:sym typeface="+mn-lt"/>
              </a:rPr>
              <a:t>PART 01</a:t>
            </a:r>
            <a:endParaRPr lang="zh-CN" altLang="en-US" sz="8000" dirty="0">
              <a:solidFill>
                <a:srgbClr val="E1E0D8"/>
              </a:solidFill>
              <a:latin typeface="方正黑体简体" panose="02010601030101010101" pitchFamily="2" charset="-122"/>
              <a:ea typeface="方正黑体简体" panose="02010601030101010101" pitchFamily="2" charset="-122"/>
              <a:cs typeface="+mn-ea"/>
              <a:sym typeface="+mn-lt"/>
            </a:endParaRPr>
          </a:p>
        </p:txBody>
      </p:sp>
      <p:sp>
        <p:nvSpPr>
          <p:cNvPr id="11" name="TextBox 7"/>
          <p:cNvSpPr txBox="1"/>
          <p:nvPr/>
        </p:nvSpPr>
        <p:spPr>
          <a:xfrm>
            <a:off x="1842314" y="2432315"/>
            <a:ext cx="3840480" cy="1568450"/>
          </a:xfrm>
          <a:prstGeom prst="rect">
            <a:avLst/>
          </a:prstGeom>
          <a:noFill/>
        </p:spPr>
        <p:txBody>
          <a:bodyPr wrap="none" rtlCol="0">
            <a:spAutoFit/>
          </a:bodyPr>
          <a:lstStyle/>
          <a:p>
            <a:pPr algn="ctr" defTabSz="1219200"/>
            <a:r>
              <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rPr>
              <a:t>第一节</a:t>
            </a:r>
            <a:endPar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endParaRPr>
          </a:p>
          <a:p>
            <a:pPr algn="ctr" defTabSz="1219200"/>
            <a:r>
              <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rPr>
              <a:t>课时计划概述</a:t>
            </a:r>
            <a:endPar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13" name="TextBox 6"/>
          <p:cNvSpPr txBox="1"/>
          <p:nvPr/>
        </p:nvSpPr>
        <p:spPr>
          <a:xfrm>
            <a:off x="9701984" y="2168473"/>
            <a:ext cx="1694695" cy="2646878"/>
          </a:xfrm>
          <a:prstGeom prst="rect">
            <a:avLst/>
          </a:prstGeom>
          <a:noFill/>
        </p:spPr>
        <p:txBody>
          <a:bodyPr wrap="none" rtlCol="0">
            <a:spAutoFit/>
          </a:bodyPr>
          <a:lstStyle/>
          <a:p>
            <a:pPr defTabSz="1219200"/>
            <a:r>
              <a:rPr lang="en-US" altLang="zh-CN"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10601030101010101" pitchFamily="2" charset="-122"/>
                <a:cs typeface="+mn-ea"/>
                <a:sym typeface="+mn-lt"/>
              </a:rPr>
              <a:t>01</a:t>
            </a:r>
            <a:endParaRPr lang="zh-CN" altLang="en-US"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10601030101010101" pitchFamily="2"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课时计划概述</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267652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一、 课时计划的含义</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课时计划，是指</a:t>
            </a:r>
            <a:r>
              <a:rPr lang="zh-CN" altLang="en-US" sz="2100" b="1" dirty="0">
                <a:solidFill>
                  <a:srgbClr val="FFC000"/>
                </a:solidFill>
                <a:latin typeface="Arial" panose="020B0604020202020204" pitchFamily="34" charset="0"/>
                <a:ea typeface="微软雅黑" panose="020B0503020204020204" pitchFamily="34" charset="-122"/>
              </a:rPr>
              <a:t>教师</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以</a:t>
            </a:r>
            <a:r>
              <a:rPr lang="zh-CN" altLang="en-US" sz="2100" b="1" dirty="0">
                <a:solidFill>
                  <a:srgbClr val="FFC000"/>
                </a:solidFill>
                <a:latin typeface="Arial" panose="020B0604020202020204" pitchFamily="34" charset="0"/>
                <a:ea typeface="微软雅黑" panose="020B0503020204020204" pitchFamily="34" charset="-122"/>
              </a:rPr>
              <a:t>一节课为范围</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所做的教学设计，是教师在</a:t>
            </a:r>
            <a:r>
              <a:rPr lang="zh-CN" altLang="en-US" sz="2100" b="1" dirty="0">
                <a:solidFill>
                  <a:srgbClr val="FFC000"/>
                </a:solidFill>
                <a:latin typeface="Arial" panose="020B0604020202020204" pitchFamily="34" charset="0"/>
                <a:ea typeface="微软雅黑" panose="020B0503020204020204" pitchFamily="34" charset="-122"/>
              </a:rPr>
              <a:t>课堂教学前</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要准备的教学活动计划书。</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课时计划通常包括教学目标、教学要点、教学资源、教学过程等几个要素。</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制定课时计划是每位教师</a:t>
            </a:r>
            <a:r>
              <a:rPr lang="zh-CN" altLang="en-US" sz="2100" b="1" dirty="0">
                <a:solidFill>
                  <a:srgbClr val="FFC000"/>
                </a:solidFill>
                <a:latin typeface="Arial" panose="020B0604020202020204" pitchFamily="34" charset="0"/>
                <a:ea typeface="微软雅黑" panose="020B0503020204020204" pitchFamily="34" charset="-122"/>
              </a:rPr>
              <a:t>必须具备</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的能力。</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课时计划概述</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276860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二、 课时计划设计的任务与作用</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课时计划设计的任务</a:t>
            </a:r>
            <a:endParaRPr lang="zh-CN" altLang="en-US" sz="2500" b="1" dirty="0">
              <a:solidFill>
                <a:srgbClr val="88745B"/>
              </a:solidFill>
              <a:latin typeface="Arial" panose="020B0604020202020204" pitchFamily="34" charset="0"/>
              <a:ea typeface="微软雅黑" panose="020B0503020204020204" pitchFamily="34" charset="-122"/>
            </a:endParaRPr>
          </a:p>
          <a:p>
            <a:pPr indent="0"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课时计划是教师对一节课所要完成的任务与活动的统筹规划。教师需要根据单元目标、学生的具体情况等制定恰当的</a:t>
            </a:r>
            <a:r>
              <a:rPr lang="zh-CN" altLang="en-US" sz="2100" b="1" dirty="0">
                <a:solidFill>
                  <a:srgbClr val="FFC000"/>
                </a:solidFill>
                <a:latin typeface="Arial" panose="020B0604020202020204" pitchFamily="34" charset="0"/>
                <a:ea typeface="微软雅黑" panose="020B0503020204020204" pitchFamily="34" charset="-122"/>
              </a:rPr>
              <a:t>教学目标</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，并且为了实现教学目标而选择恰当的</a:t>
            </a:r>
            <a:r>
              <a:rPr lang="zh-CN" altLang="en-US" sz="2100" b="1" dirty="0">
                <a:solidFill>
                  <a:srgbClr val="FFC000"/>
                </a:solidFill>
                <a:latin typeface="Arial" panose="020B0604020202020204" pitchFamily="34" charset="0"/>
                <a:ea typeface="微软雅黑" panose="020B0503020204020204" pitchFamily="34" charset="-122"/>
              </a:rPr>
              <a:t>教学资源</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，规划恰当的</a:t>
            </a:r>
            <a:r>
              <a:rPr lang="zh-CN" altLang="en-US" sz="2100" b="1" dirty="0">
                <a:solidFill>
                  <a:srgbClr val="FFC000"/>
                </a:solidFill>
                <a:latin typeface="Arial" panose="020B0604020202020204" pitchFamily="34" charset="0"/>
                <a:ea typeface="微软雅黑" panose="020B0503020204020204" pitchFamily="34" charset="-122"/>
              </a:rPr>
              <a:t>教学过程</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，合理分配</a:t>
            </a:r>
            <a:r>
              <a:rPr lang="zh-CN" altLang="en-US" sz="2100" b="1" dirty="0">
                <a:solidFill>
                  <a:srgbClr val="FFC000"/>
                </a:solidFill>
                <a:latin typeface="Arial" panose="020B0604020202020204" pitchFamily="34" charset="0"/>
                <a:ea typeface="微软雅黑" panose="020B0503020204020204" pitchFamily="34" charset="-122"/>
              </a:rPr>
              <a:t>教学时间</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，选择恰当的</a:t>
            </a:r>
            <a:r>
              <a:rPr lang="zh-CN" altLang="en-US" sz="2100" b="1" dirty="0">
                <a:solidFill>
                  <a:srgbClr val="FFC000"/>
                </a:solidFill>
                <a:latin typeface="Arial" panose="020B0604020202020204" pitchFamily="34" charset="0"/>
                <a:ea typeface="微软雅黑" panose="020B0503020204020204" pitchFamily="34" charset="-122"/>
              </a:rPr>
              <a:t>教学方法和教学策略</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课时计划概述</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1923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二、 课时计划设计的任务与作用义</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课时计划设计的作用</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提高教学成效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制定课时计划有助于教师课前系统思考教学目标等要素，设计最佳教学过程与活动，为取得良好教学效果做好准备。  </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稳定教师的信心</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课前周密规划使教师清晰掌握课堂任务与活动，增强信心，保障教学有序进行。  </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3. 提高应变能力  </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课时计划是课前预设，而非固定脚本。教师可根据实际教学情况灵活调整，课前准备越充分，越能从容应对课堂变化并做出及时应变。。</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课时计划概述</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22338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三、 课时计划的类型</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教案与学案</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按照课时计划在</a:t>
            </a:r>
            <a:r>
              <a:rPr lang="zh-CN" altLang="en-US" sz="2100" b="1" dirty="0">
                <a:solidFill>
                  <a:srgbClr val="FFC000"/>
                </a:solidFill>
                <a:latin typeface="Arial" panose="020B0604020202020204" pitchFamily="34" charset="0"/>
                <a:ea typeface="微软雅黑" panose="020B0503020204020204" pitchFamily="34" charset="-122"/>
              </a:rPr>
              <a:t>教学过程设计时重点呈现的是教师教的过程还是学生学的过程</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，可以把课时计划分为教案与学案。</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rgbClr val="FFC000"/>
                </a:solidFill>
                <a:latin typeface="Arial" panose="020B0604020202020204" pitchFamily="34" charset="0"/>
                <a:ea typeface="微软雅黑" panose="020B0503020204020204" pitchFamily="34" charset="-122"/>
              </a:rPr>
              <a:t>教案</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是教师在进行教学前，对自己教的过程进行预设的方案，主要规划的是教师在教学过程中准备做什么。</a:t>
            </a:r>
            <a:r>
              <a:rPr lang="zh-CN" altLang="en-US" sz="2100" b="1" dirty="0">
                <a:solidFill>
                  <a:srgbClr val="FFC000"/>
                </a:solidFill>
                <a:latin typeface="Arial" panose="020B0604020202020204" pitchFamily="34" charset="0"/>
                <a:ea typeface="微软雅黑" panose="020B0503020204020204" pitchFamily="34" charset="-122"/>
              </a:rPr>
              <a:t>学案</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，又称为</a:t>
            </a:r>
            <a:r>
              <a:rPr lang="zh-CN" altLang="en-US" sz="2100" b="1" dirty="0">
                <a:solidFill>
                  <a:srgbClr val="FFC000"/>
                </a:solidFill>
                <a:latin typeface="Arial" panose="020B0604020202020204" pitchFamily="34" charset="0"/>
                <a:ea typeface="微软雅黑" panose="020B0503020204020204" pitchFamily="34" charset="-122"/>
              </a:rPr>
              <a:t>学历案</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，是指教师在班级教学的背景下，为了便于学生自主或通过社会互动建构经验，围绕某一相对独立的学习单位，对学生学习过程进行专业化预设的方案。</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课时计划概述</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22338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三、 课时计划的类型</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单纯的教师活动课时计划与师生活动课时计划</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按照课时计划在</a:t>
            </a:r>
            <a:r>
              <a:rPr lang="zh-CN" altLang="en-US" sz="2100" b="1" dirty="0">
                <a:solidFill>
                  <a:srgbClr val="FFC000"/>
                </a:solidFill>
                <a:latin typeface="Arial" panose="020B0604020202020204" pitchFamily="34" charset="0"/>
                <a:ea typeface="微软雅黑" panose="020B0503020204020204" pitchFamily="34" charset="-122"/>
              </a:rPr>
              <a:t>教学过程设计时呈现的是师生互动的活动还是单纯呈现教师的活动</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，可以把课时计划分为单纯的教师活动课时计划与师生活动课时计划。</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rgbClr val="FFC000"/>
                </a:solidFill>
                <a:latin typeface="Arial" panose="020B0604020202020204" pitchFamily="34" charset="0"/>
                <a:ea typeface="微软雅黑" panose="020B0503020204020204" pitchFamily="34" charset="-122"/>
              </a:rPr>
              <a:t>单纯的教师活动课时计划，</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又称为</a:t>
            </a:r>
            <a:r>
              <a:rPr lang="zh-CN" altLang="en-US" sz="2100" b="1" dirty="0">
                <a:solidFill>
                  <a:srgbClr val="FFC000"/>
                </a:solidFill>
                <a:latin typeface="Arial" panose="020B0604020202020204" pitchFamily="34" charset="0"/>
                <a:ea typeface="微软雅黑" panose="020B0503020204020204" pitchFamily="34" charset="-122"/>
              </a:rPr>
              <a:t>传统的课时计划</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，是指在设计课时计划中的教学过程时，只呈现教师的活动步骤、活动目的与活动内容。</a:t>
            </a:r>
            <a:r>
              <a:rPr lang="zh-CN" altLang="en-US" sz="2100" b="1" dirty="0">
                <a:solidFill>
                  <a:srgbClr val="FFC000"/>
                </a:solidFill>
                <a:latin typeface="Arial" panose="020B0604020202020204" pitchFamily="34" charset="0"/>
                <a:ea typeface="微软雅黑" panose="020B0503020204020204" pitchFamily="34" charset="-122"/>
              </a:rPr>
              <a:t>师生活动课时计划</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，又称为师生互动课时计划，是指在设计课时计划中的教学过程时，既呈现教师“教”的活动，也呈现学生在相应步骤中“学”的活动。</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tags/tag1.xml><?xml version="1.0" encoding="utf-8"?>
<p:tagLst xmlns:p="http://schemas.openxmlformats.org/presentationml/2006/main">
  <p:tag name="KSO_WM_DIAGRAM_VIRTUALLY_FRAME" val="{&quot;height&quot;:290.55,&quot;left&quot;:532.7,&quot;top&quot;:175.05,&quot;width&quot;:527.1}"/>
</p:tagLst>
</file>

<file path=ppt/tags/tag2.xml><?xml version="1.0" encoding="utf-8"?>
<p:tagLst xmlns:p="http://schemas.openxmlformats.org/presentationml/2006/main">
  <p:tag name="KSO_WM_DIAGRAM_VIRTUALLY_FRAME" val="{&quot;height&quot;:290.55,&quot;left&quot;:532.7,&quot;top&quot;:175.05,&quot;width&quot;:527.1}"/>
</p:tagLst>
</file>

<file path=ppt/tags/tag3.xml><?xml version="1.0" encoding="utf-8"?>
<p:tagLst xmlns:p="http://schemas.openxmlformats.org/presentationml/2006/main">
  <p:tag name="KSO_WM_DIAGRAM_VIRTUALLY_FRAME" val="{&quot;height&quot;:290.55,&quot;left&quot;:532.7,&quot;top&quot;:175.05,&quot;width&quot;:527.1}"/>
</p:tagLst>
</file>

<file path=ppt/tags/tag4.xml><?xml version="1.0" encoding="utf-8"?>
<p:tagLst xmlns:p="http://schemas.openxmlformats.org/presentationml/2006/main">
  <p:tag name="KSO_WM_DIAGRAM_VIRTUALLY_FRAME" val="{&quot;height&quot;:290.55,&quot;left&quot;:532.7,&quot;top&quot;:175.05,&quot;width&quot;:527.1}"/>
</p:tagLst>
</file>

<file path=ppt/tags/tag5.xml><?xml version="1.0" encoding="utf-8"?>
<p:tagLst xmlns:p="http://schemas.openxmlformats.org/presentationml/2006/main">
  <p:tag name="ISPRING_ULTRA_SCORM_COURSE_ID" val="EDF4BCF6-8C2B-4CE8-82CE-58DA199F12C3"/>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物业"/>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51vaecdp">
      <a:majorFont>
        <a:latin typeface="FZHei-B01S"/>
        <a:ea typeface="FZHei-B01S"/>
        <a:cs typeface=""/>
      </a:majorFont>
      <a:minorFont>
        <a:latin typeface="FZHei-B01S"/>
        <a:ea typeface="FZHei-B01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6090</Words>
  <Application>WPS 演示</Application>
  <PresentationFormat>宽屏</PresentationFormat>
  <Paragraphs>250</Paragraphs>
  <Slides>32</Slides>
  <Notes>6</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32</vt:i4>
      </vt:variant>
    </vt:vector>
  </HeadingPairs>
  <TitlesOfParts>
    <vt:vector size="46" baseType="lpstr">
      <vt:lpstr>Arial</vt:lpstr>
      <vt:lpstr>宋体</vt:lpstr>
      <vt:lpstr>Wingdings</vt:lpstr>
      <vt:lpstr>方正黑体简体</vt:lpstr>
      <vt:lpstr>楷体</vt:lpstr>
      <vt:lpstr>微软雅黑</vt:lpstr>
      <vt:lpstr>等线</vt:lpstr>
      <vt:lpstr>Agency FB</vt:lpstr>
      <vt:lpstr>FZHei-B01S</vt:lpstr>
      <vt:lpstr>AMGDT</vt:lpstr>
      <vt:lpstr>Arial Unicode MS</vt:lpstr>
      <vt:lpstr>Calibri</vt:lpstr>
      <vt:lpstr>KSOFD7C1B938</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http://www.ypppt.com/</dc:description>
  <cp:lastModifiedBy>迪朋友</cp:lastModifiedBy>
  <cp:revision>32</cp:revision>
  <dcterms:created xsi:type="dcterms:W3CDTF">2019-01-02T04:14:00Z</dcterms:created>
  <dcterms:modified xsi:type="dcterms:W3CDTF">2026-05-18T02:13:07Z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2052-12.1.0.25865</vt:lpwstr>
  </property>
  <property fmtid="{D5CDD505-2E9C-101B-9397-08002B2CF9AE}" pid="3" name="ICV">
    <vt:lpwstr>9BBC99619570407A819FF44AD5D87851_13</vt:lpwstr>
  </property>
</Properties>
</file>