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4"/>
  </p:handoutMasterIdLst>
  <p:sldIdLst>
    <p:sldId id="342" r:id="rId3"/>
    <p:sldId id="410" r:id="rId5"/>
    <p:sldId id="258" r:id="rId6"/>
    <p:sldId id="554" r:id="rId7"/>
    <p:sldId id="477" r:id="rId8"/>
    <p:sldId id="578" r:id="rId9"/>
    <p:sldId id="580" r:id="rId10"/>
    <p:sldId id="579" r:id="rId11"/>
    <p:sldId id="581" r:id="rId12"/>
    <p:sldId id="582" r:id="rId13"/>
    <p:sldId id="562" r:id="rId14"/>
    <p:sldId id="583" r:id="rId15"/>
    <p:sldId id="584" r:id="rId16"/>
    <p:sldId id="585" r:id="rId17"/>
    <p:sldId id="586" r:id="rId18"/>
    <p:sldId id="587" r:id="rId19"/>
    <p:sldId id="588" r:id="rId20"/>
    <p:sldId id="589" r:id="rId21"/>
    <p:sldId id="590" r:id="rId22"/>
    <p:sldId id="591" r:id="rId23"/>
    <p:sldId id="593" r:id="rId24"/>
    <p:sldId id="592" r:id="rId25"/>
    <p:sldId id="595" r:id="rId26"/>
    <p:sldId id="594" r:id="rId27"/>
    <p:sldId id="596" r:id="rId28"/>
    <p:sldId id="597" r:id="rId29"/>
    <p:sldId id="598" r:id="rId30"/>
    <p:sldId id="599" r:id="rId31"/>
    <p:sldId id="600" r:id="rId32"/>
    <p:sldId id="577" r:id="rId33"/>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5.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单元的类型概括</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单元的类型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水平单元</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水平单元以学生</a:t>
            </a:r>
            <a:r>
              <a:rPr lang="zh-CN" altLang="en-US" sz="2100" b="1" dirty="0">
                <a:solidFill>
                  <a:srgbClr val="FFC000"/>
                </a:solidFill>
                <a:latin typeface="Arial" panose="020B0604020202020204" pitchFamily="34" charset="0"/>
                <a:ea typeface="微软雅黑" panose="020B0503020204020204" pitchFamily="34" charset="-122"/>
              </a:rPr>
              <a:t>生活中的重要问题或感兴趣现象为主题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组织内容。不同单元之间没有明显等级关系。单元内部需整合多个学科知识，或让各学科围绕同一问题同步教学。水平单元能为多样化学习提供空间，激发学生动机，促进有意义理解。相比孤立学科教学，跨学科主题单元更有效。为完成水平单元内容制定的教学计划称为水平单元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623113" y="2432315"/>
            <a:ext cx="6278880" cy="230695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单元设计与单元计划的</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制定</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单元设计的基本程序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单元设计的基本程序可以分为以下几个步骤。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（1）了解学生所学课程的整体结构、课程的目标、课程的内容。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（2）了解学生的能力、水平等基本情况。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（3）决定课程内容的组织形式，譬如，垂直组织或者水平组织。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（4）决定教学实践中所要采用的低层次单元的种类，譬如，课时教学或半日教学。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（5）决定单元教学的时间跨度，譬如，一周、两周或一个月。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（6）设计单元：按照上述要求，把一门课程的目标、内容组织成若干个单元。每个单元都需要说明该单元的教学目标、教学内容。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垂直单元设计</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常见的垂直组织方式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波斯纳与斯特赖克提出课程内容序列可分为五类：一是</a:t>
            </a:r>
            <a:r>
              <a:rPr lang="zh-CN" altLang="en-US" sz="2100" b="1" dirty="0">
                <a:solidFill>
                  <a:srgbClr val="FFC000"/>
                </a:solidFill>
                <a:latin typeface="Arial" panose="020B0604020202020204" pitchFamily="34" charset="0"/>
                <a:ea typeface="微软雅黑" panose="020B0503020204020204" pitchFamily="34" charset="-122"/>
              </a:rPr>
              <a:t>按现实世界景象编排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，如空间、时间、物理特征；二是</a:t>
            </a:r>
            <a:r>
              <a:rPr lang="zh-CN" altLang="en-US" sz="2100" b="1" dirty="0">
                <a:solidFill>
                  <a:srgbClr val="FFC000"/>
                </a:solidFill>
                <a:latin typeface="Arial" panose="020B0604020202020204" pitchFamily="34" charset="0"/>
                <a:ea typeface="微软雅黑" panose="020B0503020204020204" pitchFamily="34" charset="-122"/>
              </a:rPr>
              <a:t>按知识概念编排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，如等级分类、理论关系、复杂程度、逻辑先后；三是</a:t>
            </a:r>
            <a:r>
              <a:rPr lang="zh-CN" altLang="en-US" sz="2100" b="1" dirty="0">
                <a:solidFill>
                  <a:srgbClr val="FFC000"/>
                </a:solidFill>
                <a:latin typeface="Arial" panose="020B0604020202020204" pitchFamily="34" charset="0"/>
                <a:ea typeface="微软雅黑" panose="020B0503020204020204" pitchFamily="34" charset="-122"/>
              </a:rPr>
              <a:t>按探究程序编排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，如逻辑与操作步骤；四是</a:t>
            </a:r>
            <a:r>
              <a:rPr lang="zh-CN" altLang="en-US" sz="2100" b="1" dirty="0">
                <a:solidFill>
                  <a:srgbClr val="FFC000"/>
                </a:solidFill>
                <a:latin typeface="Arial" panose="020B0604020202020204" pitchFamily="34" charset="0"/>
                <a:ea typeface="微软雅黑" panose="020B0503020204020204" pitchFamily="34" charset="-122"/>
              </a:rPr>
              <a:t>按学习规律编排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，如操作条件、熟练度、难度、兴趣、发展阶段、内化程度；五是</a:t>
            </a:r>
            <a:r>
              <a:rPr lang="zh-CN" altLang="en-US" sz="2100" b="1" dirty="0">
                <a:solidFill>
                  <a:srgbClr val="FFC000"/>
                </a:solidFill>
                <a:latin typeface="Arial" panose="020B0604020202020204" pitchFamily="34" charset="0"/>
                <a:ea typeface="微软雅黑" panose="020B0503020204020204" pitchFamily="34" charset="-122"/>
              </a:rPr>
              <a:t>按使用次序编排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，如使用程序、使用频率。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8916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垂直单元设计</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280920" y="2459355"/>
            <a:ext cx="7096125" cy="405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rcRect t="848" r="661"/>
          <a:stretch>
            <a:fillRect/>
          </a:stretch>
        </p:blipFill>
        <p:spPr>
          <a:xfrm>
            <a:off x="2311400" y="1009650"/>
            <a:ext cx="7034530" cy="5619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垂直单元设计</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垂直组织方式的选择</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影响垂直组织方式选择的因素包括：</a:t>
            </a:r>
            <a:r>
              <a:rPr lang="zh-CN" altLang="en-US" sz="2100" b="1" dirty="0">
                <a:solidFill>
                  <a:srgbClr val="FFC000"/>
                </a:solidFill>
                <a:latin typeface="Arial" panose="020B0604020202020204" pitchFamily="34" charset="0"/>
                <a:ea typeface="微软雅黑" panose="020B0503020204020204" pitchFamily="34" charset="-122"/>
              </a:rPr>
              <a:t>课程内容性质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，如历史按时间顺序组织；</a:t>
            </a:r>
            <a:r>
              <a:rPr lang="zh-CN" altLang="en-US" sz="2100" b="1" dirty="0">
                <a:solidFill>
                  <a:srgbClr val="FFC000"/>
                </a:solidFill>
                <a:latin typeface="Arial" panose="020B0604020202020204" pitchFamily="34" charset="0"/>
                <a:ea typeface="微软雅黑" panose="020B0503020204020204" pitchFamily="34" charset="-122"/>
              </a:rPr>
              <a:t>学生学习水平、能力与需求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，如优先安排学生需要掌握的知识；以及</a:t>
            </a:r>
            <a:r>
              <a:rPr lang="zh-CN" altLang="en-US" sz="2100" b="1" dirty="0">
                <a:solidFill>
                  <a:srgbClr val="FFC000"/>
                </a:solidFill>
                <a:latin typeface="Arial" panose="020B0604020202020204" pitchFamily="34" charset="0"/>
                <a:ea typeface="微软雅黑" panose="020B0503020204020204" pitchFamily="34" charset="-122"/>
              </a:rPr>
              <a:t>教学环境与资源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，如模拟真实情境组织单元。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线式组织可能造成难度与学生能力不匹配，螺旋式课程可解决此问题：根据学科结构与学生认知结构，将相同内容划分为不同难度水平，随学生能力提升逐步加深，实现逻辑顺序与发展顺序的统一，因此螺旋式组织也属于垂直组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水平单元设计</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水平单元设计需基于课程整体结构、国家政策和学生实际能力。泰勒、雅各布斯、比恩等学者对课程统整形式有不同见解，比恩强调真正统整应超越学科界限。本书将水平单元分为两种：</a:t>
            </a:r>
            <a:r>
              <a:rPr lang="zh-CN" altLang="en-US" sz="2100" b="1" dirty="0">
                <a:solidFill>
                  <a:srgbClr val="FFC000"/>
                </a:solidFill>
                <a:latin typeface="Arial" panose="020B0604020202020204" pitchFamily="34" charset="0"/>
                <a:ea typeface="微软雅黑" panose="020B0503020204020204" pitchFamily="34" charset="-122"/>
              </a:rPr>
              <a:t>跨学科</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（多学科方式），多个学科围绕同一主题分别呈现相关内容，形成跨学科主题型单元（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ITU）；</a:t>
            </a:r>
            <a:r>
              <a:rPr lang="zh-CN" altLang="en-US" sz="2100" b="1" dirty="0">
                <a:solidFill>
                  <a:srgbClr val="FFC000"/>
                </a:solidFill>
                <a:latin typeface="Arial" panose="020B0604020202020204" pitchFamily="34" charset="0"/>
                <a:ea typeface="微软雅黑" panose="020B0503020204020204" pitchFamily="34" charset="-122"/>
              </a:rPr>
              <a:t>超学科</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（完全课程），完全超越学科界限，以真实生活情境中的学生需要为中心，围绕主题提取关键概念，重在整合社会经验，提升解决生活问题的能力。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特殊教育单元设计需注意的问题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需要遵循的一般原则</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一是</a:t>
            </a:r>
            <a:r>
              <a:rPr lang="zh-CN" altLang="en-US" sz="2100" b="1" dirty="0">
                <a:solidFill>
                  <a:srgbClr val="FFC000"/>
                </a:solidFill>
                <a:latin typeface="Arial" panose="020B0604020202020204" pitchFamily="34" charset="0"/>
                <a:ea typeface="微软雅黑" panose="020B0503020204020204" pitchFamily="34" charset="-122"/>
              </a:rPr>
              <a:t>系统性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，将课程视为整体系统，单元之间及其组成部分需按逻辑相互联系，整体功能大于部分之和，影响学生认知、情感与技能的发展。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二是</a:t>
            </a:r>
            <a:r>
              <a:rPr lang="zh-CN" altLang="en-US" sz="2100" b="1" dirty="0">
                <a:solidFill>
                  <a:srgbClr val="FFC000"/>
                </a:solidFill>
                <a:latin typeface="Arial" panose="020B0604020202020204" pitchFamily="34" charset="0"/>
                <a:ea typeface="微软雅黑" panose="020B0503020204020204" pitchFamily="34" charset="-122"/>
              </a:rPr>
              <a:t>完整性与独立性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，每个单元围绕同一主题或问题组织内容，保持内部教学内容的完整性；同时单元之间应相对独立，分别关注不同的问题。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特殊教育单元设计需注意的问题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需要特别注意的问题</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选择恰当的单元类型</a:t>
            </a:r>
            <a:endParaRPr lang="zh-CN" altLang="en-US" sz="2100" b="1" dirty="0">
              <a:solidFill>
                <a:srgbClr val="FFC000"/>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发展性课程遵循普通儿童发展顺序，强调层级，主要用垂直单元，适合轻度障碍或年幼儿童。功能性/生态课程以生活任务为核心，无显著等级，主要用水平单元。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选择恰当的层级或综合程度</a:t>
            </a:r>
            <a:endParaRPr lang="zh-CN" altLang="en-US" sz="2100" b="1" dirty="0">
              <a:solidFill>
                <a:srgbClr val="FFC000"/>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认知水平越低，垂直单元层级应越多、难度越小。障碍程度越高，水平单元整合度应越高；低龄学生整合性高于大龄学生。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第四章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单元计划</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37617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特殊教育单元设计需注意的问题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需要特别注意的问题</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680970" y="3203575"/>
            <a:ext cx="6296025" cy="3106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特殊教育单元设计需注意的问题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需要特别注意的问题</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rgbClr val="FFC000"/>
                </a:solidFill>
                <a:latin typeface="Arial" panose="020B0604020202020204" pitchFamily="34" charset="0"/>
                <a:ea typeface="微软雅黑" panose="020B0503020204020204" pitchFamily="34" charset="-122"/>
                <a:sym typeface="+mn-ea"/>
              </a:rPr>
              <a:t>与个别化教育计划的目标相配合</a:t>
            </a:r>
            <a:endParaRPr lang="zh-CN" altLang="en-US" sz="2100" b="1" dirty="0">
              <a:solidFill>
                <a:srgbClr val="FFC000"/>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大单元目标尽量配合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长期目标，小单元配合短期目标。结构清晰的学科（如数学）较易实现。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rgbClr val="FFC000"/>
                </a:solidFill>
                <a:latin typeface="Arial" panose="020B0604020202020204" pitchFamily="34" charset="0"/>
                <a:ea typeface="微软雅黑" panose="020B0503020204020204" pitchFamily="34" charset="-122"/>
                <a:sym typeface="+mn-ea"/>
              </a:rPr>
              <a:t>单元的时间跨度适宜</a:t>
            </a:r>
            <a:endParaRPr lang="zh-CN" altLang="en-US" sz="2100" b="1" dirty="0">
              <a:solidFill>
                <a:srgbClr val="FFC000"/>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特殊学生学习较慢，单元时间可适当延长，中度智力障碍学生约两周，一般不超过一个月。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一、 单元设计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（五） 特殊教育学校跨单元主题课程设计题</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上海市卢湾辅读学校针对中度智力障碍学生，构建了</a:t>
            </a:r>
            <a:r>
              <a:rPr lang="zh-CN" altLang="en-US" sz="2100" b="1" dirty="0">
                <a:solidFill>
                  <a:srgbClr val="FFC000"/>
                </a:solidFill>
                <a:latin typeface="Arial" panose="020B0604020202020204" pitchFamily="34" charset="0"/>
                <a:ea typeface="微软雅黑" panose="020B0503020204020204" pitchFamily="34" charset="-122"/>
              </a:rPr>
              <a:t>以生活为主线的单元主题课程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兼顾功能性、实用性与学科系统性。课程分为生活适应、实用语算、活动训练三大板块，以生活板块为中心，各学科围绕主题综合教学，克服分科封闭孤立的问题。编制时先列出生活主题序列，再结合各学科知识序列，围绕同一主题编写教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例如，“认识人民币”单元中，生活课练习超市购物，语文课学习相关字词句子，数学课认识硬币与纸币并练习兑换，体育课做“到银行兑换人民币”游戏，音乐课表演相关歌曲，感知课区分纸币厚薄与软硬，情感课培养爱护人民币意识，实现多学科整合与循序渐进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345180" y="920115"/>
            <a:ext cx="4967605" cy="5881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单元计划的要素与结构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单元计划的基本要素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教学对象（班级、年级或学生）（6） 教学内容概要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（2） 单元名称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（7） 教学程序、时间与活动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（3） 单元所属课程名称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（8） 所需的教学资源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（4） 需要的教学时间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（9） 单元目标达成情况的评价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（5） 单元的教学目标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单元计划的要素与结构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单元计划的基本结构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结构1。单元的九个要素的</a:t>
            </a:r>
            <a:r>
              <a:rPr lang="zh-CN" altLang="en-US" sz="2100" b="1" dirty="0">
                <a:solidFill>
                  <a:srgbClr val="FFC000"/>
                </a:solidFill>
                <a:latin typeface="Arial" panose="020B0604020202020204" pitchFamily="34" charset="0"/>
                <a:ea typeface="微软雅黑" panose="020B0503020204020204" pitchFamily="34" charset="-122"/>
              </a:rPr>
              <a:t>呈现顺序同上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。在需要的教学时间部分只是概括地介绍本单元教学所需的总体时间，如两周。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结构2。第二种单元计划不仅介绍该单元所需的总体教学时间，而且根据教学实施时的最小时间单位（如课时或半日），把单元目标与内容在最小时间单位上分解成若干个组成部分。因此，在结构上，第二种单元计划</a:t>
            </a:r>
            <a:r>
              <a:rPr lang="zh-CN" altLang="en-US" sz="2100" b="1" dirty="0">
                <a:solidFill>
                  <a:srgbClr val="FFC000"/>
                </a:solidFill>
                <a:latin typeface="Arial" panose="020B0604020202020204" pitchFamily="34" charset="0"/>
                <a:ea typeface="微软雅黑" panose="020B0503020204020204" pitchFamily="34" charset="-122"/>
              </a:rPr>
              <a:t>不是完全按照第一种结构中的九个要素的呈现顺序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，而是把单元计划的教学目标、教学内容概要、教学程序、时间与活动等要素进行整合，先介绍单元总目标，然后分别介绍每个最小时间单位的教学目标。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单元计划的呈现方式</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单元计划的呈现方式有文字描述和图表解释两种。</a:t>
            </a:r>
            <a:r>
              <a:rPr lang="zh-CN" altLang="en-US" sz="2100" b="1" dirty="0">
                <a:solidFill>
                  <a:srgbClr val="FFC000"/>
                </a:solidFill>
                <a:latin typeface="Arial" panose="020B0604020202020204" pitchFamily="34" charset="0"/>
                <a:ea typeface="微软雅黑" panose="020B0503020204020204" pitchFamily="34" charset="-122"/>
              </a:rPr>
              <a:t>文字描述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的方式是指用文字来说明单元计划的诸要素。</a:t>
            </a:r>
            <a:r>
              <a:rPr lang="zh-CN" altLang="en-US" sz="2100" b="1" dirty="0">
                <a:solidFill>
                  <a:srgbClr val="FFC000"/>
                </a:solidFill>
                <a:latin typeface="Arial" panose="020B0604020202020204" pitchFamily="34" charset="0"/>
                <a:ea typeface="微软雅黑" panose="020B0503020204020204" pitchFamily="34" charset="-122"/>
              </a:rPr>
              <a:t>图表解释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方式是指用图表的形式说明单元内部的系统结构，各小单元或者重要内容间的关系。文字描述可以对计划的细节进行详细介绍，便于教师自己做细致的规划，也便于与他人的交流。而图表的形式则可以清楚地说明单元内部系统的结构及诸要素的关系。例如，案例1是一个用文字描述的单元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鉴于文字描述、图表解释各有优点，因此在制定单元计划时，可以使用</a:t>
            </a:r>
            <a:r>
              <a:rPr lang="zh-CN" altLang="en-US" sz="2100" b="1" dirty="0">
                <a:solidFill>
                  <a:srgbClr val="FFC000"/>
                </a:solidFill>
                <a:latin typeface="Arial" panose="020B0604020202020204" pitchFamily="34" charset="0"/>
                <a:ea typeface="微软雅黑" panose="020B0503020204020204" pitchFamily="34" charset="-122"/>
              </a:rPr>
              <a:t>文字描述和图表解释相结合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单元计划的呈现方式</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856865" y="2645410"/>
            <a:ext cx="5944870" cy="3459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特殊教育单元计划制定需要注意的问题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充分考虑特殊学生的实际情况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单元计划并不是固定不变的。同样的主题、同样的单元内容，当参与学习的学生情况不同时，单元计划也需要相应地进行变化。教师在制定单元计划前，要了解、分析学生的一般能力水平、学习特征、障碍情况，特别要了解学习本单元所需先备知识的掌握情况，在此基础上再把单元总目标进行分解，合理地安排教学时间、教学活动、教学策略、教学资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第二节  单元设计与单元计划的制定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单元计划的制定</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特殊教育单元计划制定需要注意的问题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加强单元内部的系统性</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每个教学单元是一个小系统，可细分为若干小单元或课时。教师设计时需注重</a:t>
            </a:r>
            <a:r>
              <a:rPr lang="zh-CN" altLang="en-US" sz="2100" b="1" dirty="0">
                <a:solidFill>
                  <a:srgbClr val="FFC000"/>
                </a:solidFill>
                <a:latin typeface="Arial" panose="020B0604020202020204" pitchFamily="34" charset="0"/>
                <a:ea typeface="微软雅黑" panose="020B0503020204020204" pitchFamily="34" charset="-122"/>
              </a:rPr>
              <a:t>课时间的系统性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使每节课建立在先前学习基础上并为后续学习铺垫。通过多节课的协同作用，知识、技能逐步发展，产生更复杂的学习成果。各部分之间的关系虽然隐形却最为关键，它使单元整体效果大于各课时效果之和。若忽视这种联系，单元将沦为杂乱无章的堆积，缺乏协调与统一主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单元计划概述</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单元设计与单元计划的制定</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842314" y="2432315"/>
            <a:ext cx="38404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单元计划概述</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基本概念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课程与教学内容</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与教学内容是指各门学科中特定的事实、观点、原理和问题，以及处理它们的方式，它是在一定的教育价值观及相应的课程与教学目标的指导下，从学科知识、社会生活经验或学习者的经验出发，对其中涉及的知识经验的概念、原理、技能、方法、价值观等进行选择和组织而构成的体系。课程与教学内容是</a:t>
            </a:r>
            <a:r>
              <a:rPr lang="zh-CN" altLang="en-US" sz="2100" b="1" dirty="0">
                <a:solidFill>
                  <a:srgbClr val="FFC000"/>
                </a:solidFill>
                <a:latin typeface="Arial" panose="020B0604020202020204" pitchFamily="34" charset="0"/>
                <a:ea typeface="微软雅黑" panose="020B0503020204020204" pitchFamily="34" charset="-122"/>
              </a:rPr>
              <a:t>教学活动开展的依据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为了使学生的学习取得更好的成效，需要对选择出来的课程与教学内容按照一定的编排原则加以组织编排，从而把某门课程的内容组织成若干个单元。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基本概念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单元</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单元是指</a:t>
            </a:r>
            <a:r>
              <a:rPr lang="zh-CN" altLang="en-US" sz="2100" b="1" dirty="0">
                <a:solidFill>
                  <a:srgbClr val="FFC000"/>
                </a:solidFill>
                <a:latin typeface="Arial" panose="020B0604020202020204" pitchFamily="34" charset="0"/>
                <a:ea typeface="微软雅黑" panose="020B0503020204020204" pitchFamily="34" charset="-122"/>
              </a:rPr>
              <a:t>教学内容中具有统一性和完整性的一个单位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。单元是构成课程内容的一种方式，它可以是学科内容的“化整为零”，也可以是综合多门学科而发展出来的。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在确定课程的目标之后，教师需要选择教学内容，并按照一定的逻辑要求把教学内容组织成既彼此独立又有一定连贯性的一个个单位。每个单位即是一个单元。对学生而言，单元是一个完整的学习经验。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 基本概念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单元计划</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单元计划，又称为</a:t>
            </a:r>
            <a:r>
              <a:rPr lang="zh-CN" altLang="en-US" sz="2100" b="1" dirty="0">
                <a:solidFill>
                  <a:srgbClr val="FFC000"/>
                </a:solidFill>
                <a:latin typeface="Arial" panose="020B0604020202020204" pitchFamily="34" charset="0"/>
                <a:ea typeface="微软雅黑" panose="020B0503020204020204" pitchFamily="34" charset="-122"/>
              </a:rPr>
              <a:t>单元教学计划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，是指为完成一个单元的教学内容而制定的教学计划。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单元的类型概括</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课程与教学内容的组织方式影响单元的类型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课程单元的类型取决于</a:t>
            </a:r>
            <a:r>
              <a:rPr lang="zh-CN" altLang="en-US" sz="2100" b="1" dirty="0">
                <a:solidFill>
                  <a:srgbClr val="FFC000"/>
                </a:solidFill>
                <a:latin typeface="Arial" panose="020B0604020202020204" pitchFamily="34" charset="0"/>
                <a:ea typeface="微软雅黑" panose="020B0503020204020204" pitchFamily="34" charset="-122"/>
              </a:rPr>
              <a:t>课程与教学内容的编排方式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。主要有两种组织维度：</a:t>
            </a:r>
            <a:r>
              <a:rPr lang="zh-CN" altLang="en-US" sz="2100" b="1" dirty="0">
                <a:solidFill>
                  <a:srgbClr val="FFC000"/>
                </a:solidFill>
                <a:latin typeface="Arial" panose="020B0604020202020204" pitchFamily="34" charset="0"/>
                <a:ea typeface="微软雅黑" panose="020B0503020204020204" pitchFamily="34" charset="-122"/>
              </a:rPr>
              <a:t>垂直组织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是按一定顺序（如由简到繁、由具体到抽象、遵循学科逻辑或学生心理发展）排列内容，有助于学生高效获取学科知识；</a:t>
            </a:r>
            <a:r>
              <a:rPr lang="zh-CN" altLang="en-US" sz="2100" b="1" dirty="0">
                <a:solidFill>
                  <a:srgbClr val="FFC000"/>
                </a:solidFill>
                <a:latin typeface="Arial" panose="020B0604020202020204" pitchFamily="34" charset="0"/>
                <a:ea typeface="微软雅黑" panose="020B0503020204020204" pitchFamily="34" charset="-122"/>
              </a:rPr>
              <a:t>水平组织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则以真实世界的重要问题或议题为主题，打破学科界限，使不同领域知识相互联系，强调学习经验与学生校外生活的整合，有助于提升解决问题和批判性思维能力。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 第一节  单元计划概述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二、 单元的类型概括</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单元的类型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1. 垂直单元</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垂直单元通常在</a:t>
            </a:r>
            <a:r>
              <a:rPr lang="zh-CN" altLang="en-US" sz="2100" b="1" dirty="0">
                <a:solidFill>
                  <a:srgbClr val="FFC000"/>
                </a:solidFill>
                <a:latin typeface="Arial" panose="020B0604020202020204" pitchFamily="34" charset="0"/>
                <a:ea typeface="微软雅黑" panose="020B0503020204020204" pitchFamily="34" charset="-122"/>
              </a:rPr>
              <a:t>单一学科内部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发展起来，课程与教学内容按</a:t>
            </a:r>
            <a:r>
              <a:rPr lang="zh-CN" altLang="en-US" sz="2100" b="1" dirty="0">
                <a:solidFill>
                  <a:srgbClr val="FFC000"/>
                </a:solidFill>
                <a:latin typeface="Arial" panose="020B0604020202020204" pitchFamily="34" charset="0"/>
                <a:ea typeface="微软雅黑" panose="020B0503020204020204" pitchFamily="34" charset="-122"/>
              </a:rPr>
              <a:t>等级或步骤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排列。就单元间关系而言，前一单元的内容是后一单元的先备知识，或相对简单、容易学习。就单元内部而言，一个垂直单元需若干课时完成，前面课时是后面课时的基础，或相对简单。垂直单元计划是对学科知识进行连贯性安排，每个学科可分为若干单元，每单元再分为若干课时。</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4785</Words>
  <Application>WPS 演示</Application>
  <PresentationFormat>宽屏</PresentationFormat>
  <Paragraphs>214</Paragraphs>
  <Slides>30</Slides>
  <Notes>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27</cp:revision>
  <dcterms:created xsi:type="dcterms:W3CDTF">2019-01-02T04:14:00Z</dcterms:created>
  <dcterms:modified xsi:type="dcterms:W3CDTF">2026-05-09T08:56:57Z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C5EDB294930E40148B5F7631DE110595_13</vt:lpwstr>
  </property>
</Properties>
</file>