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8"/>
  </p:notesMasterIdLst>
  <p:handoutMasterIdLst>
    <p:handoutMasterId r:id="rId49"/>
  </p:handoutMasterIdLst>
  <p:sldIdLst>
    <p:sldId id="342" r:id="rId2"/>
    <p:sldId id="410" r:id="rId3"/>
    <p:sldId id="258" r:id="rId4"/>
    <p:sldId id="554" r:id="rId5"/>
    <p:sldId id="477" r:id="rId6"/>
    <p:sldId id="633" r:id="rId7"/>
    <p:sldId id="619" r:id="rId8"/>
    <p:sldId id="634" r:id="rId9"/>
    <p:sldId id="635" r:id="rId10"/>
    <p:sldId id="636" r:id="rId11"/>
    <p:sldId id="637" r:id="rId12"/>
    <p:sldId id="638" r:id="rId13"/>
    <p:sldId id="589" r:id="rId14"/>
    <p:sldId id="548" r:id="rId15"/>
    <p:sldId id="639" r:id="rId16"/>
    <p:sldId id="641" r:id="rId17"/>
    <p:sldId id="642" r:id="rId18"/>
    <p:sldId id="643" r:id="rId19"/>
    <p:sldId id="620" r:id="rId20"/>
    <p:sldId id="644" r:id="rId21"/>
    <p:sldId id="645" r:id="rId22"/>
    <p:sldId id="646" r:id="rId23"/>
    <p:sldId id="621" r:id="rId24"/>
    <p:sldId id="647" r:id="rId25"/>
    <p:sldId id="622" r:id="rId26"/>
    <p:sldId id="648" r:id="rId27"/>
    <p:sldId id="649" r:id="rId28"/>
    <p:sldId id="650" r:id="rId29"/>
    <p:sldId id="623" r:id="rId30"/>
    <p:sldId id="624" r:id="rId31"/>
    <p:sldId id="651" r:id="rId32"/>
    <p:sldId id="590" r:id="rId33"/>
    <p:sldId id="552" r:id="rId34"/>
    <p:sldId id="625" r:id="rId35"/>
    <p:sldId id="652" r:id="rId36"/>
    <p:sldId id="653" r:id="rId37"/>
    <p:sldId id="595" r:id="rId38"/>
    <p:sldId id="555" r:id="rId39"/>
    <p:sldId id="654" r:id="rId40"/>
    <p:sldId id="626" r:id="rId41"/>
    <p:sldId id="655" r:id="rId42"/>
    <p:sldId id="599" r:id="rId43"/>
    <p:sldId id="556" r:id="rId44"/>
    <p:sldId id="628" r:id="rId45"/>
    <p:sldId id="656" r:id="rId46"/>
    <p:sldId id="577" r:id="rId47"/>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F907876-03D1-4B59-9871-60AB1CC4998C}" styleName="表样式 1 25">
    <a:wholeTbl>
      <a:tcTxStyle>
        <a:fontRef idx="none">
          <a:srgbClr val="000000"/>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FFFFFF"/>
          </a:solidFill>
        </a:fill>
      </a:tcStyle>
    </a:wholeTbl>
    <a:band2H>
      <a:tcStyle>
        <a:tcBdr/>
        <a:fill>
          <a:solidFill>
            <a:srgbClr val="767377">
              <a:lumMod val="10000"/>
              <a:lumOff val="90000"/>
            </a:srgbClr>
          </a:solidFill>
        </a:fill>
      </a:tcStyle>
    </a:band2H>
    <a:band1V>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767377">
              <a:lumMod val="10000"/>
              <a:lumOff val="90000"/>
            </a:srgbClr>
          </a:solidFill>
        </a:fill>
      </a:tcStyle>
    </a:band1V>
    <a:band2V>
      <a:tcStyle>
        <a:tcBdr>
          <a:left>
            <a:ln w="9525" cmpd="sng">
              <a:solidFill>
                <a:srgbClr val="767377">
                  <a:lumMod val="40000"/>
                  <a:lumOff val="60000"/>
                </a:srgbClr>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tcStyle>
    </a:band2V>
    <a:lastCol>
      <a:tcTxStyle b="on">
        <a:fontRef idx="none">
          <a:srgbClr val="08090C"/>
        </a:fontRef>
      </a:tcTxStyle>
      <a:tcStyle>
        <a:tcBdr>
          <a:left>
            <a:ln w="9525" cmpd="sng">
              <a:solidFill>
                <a:srgbClr val="767377">
                  <a:lumMod val="40000"/>
                  <a:lumOff val="60000"/>
                </a:srgbClr>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lastCol>
    <a:firstCol>
      <a:tcTxStyle b="on">
        <a:fontRef idx="none">
          <a:srgbClr val="08090C"/>
        </a:fontRef>
      </a:tcTxStyle>
      <a:tcStyle>
        <a:tcBdr>
          <a:left>
            <a:ln w="9525" cmpd="sng">
              <a:solidFill>
                <a:srgbClr val="767377"/>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firstCol>
    <a:lastRow>
      <a:tcTxStyle b="on">
        <a:fontRef idx="none">
          <a:srgbClr val="767377"/>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w="9525" cmpd="sng">
              <a:solidFill>
                <a:srgbClr val="767377">
                  <a:lumMod val="40000"/>
                  <a:lumOff val="60000"/>
                </a:srgbClr>
              </a:solidFill>
            </a:ln>
          </a:insideV>
        </a:tcBdr>
        <a:fill>
          <a:solidFill>
            <a:srgbClr val="767377"/>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64" autoAdjust="0"/>
    <p:restoredTop sz="95775" autoAdjust="0"/>
  </p:normalViewPr>
  <p:slideViewPr>
    <p:cSldViewPr snapToGrid="0">
      <p:cViewPr varScale="1">
        <p:scale>
          <a:sx n="76" d="100"/>
          <a:sy n="76" d="100"/>
        </p:scale>
        <p:origin x="224" y="83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13</a:t>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32</a:t>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37</a:t>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42</a:t>
            </a:fld>
            <a:endParaRPr lang="zh-CN" altLang="en-US">
              <a:solidFill>
                <a:prstClr val="black"/>
              </a:solidFill>
              <a:latin typeface="等线" panose="02010600030101010101"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46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2025/2/10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4.xml"/><Relationship Id="rId7"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8.png"/><Relationship Id="rId4" Type="http://schemas.openxmlformats.org/officeDocument/2006/relationships/tags" Target="../tags/tag5.xml"/><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818DC-DB18-340C-5166-2FDB706225C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AED1D6E-9C43-22BF-2BCB-9028D0C179C4}"/>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22D65DF-64E2-662C-FCFB-50EE416204F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C36C71CA-C6EE-7360-CD56-F53968F54F58}"/>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2F4096C-6FA5-B061-63BB-E39C248C0C95}"/>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36FC608-075B-331A-DC1A-D16F264BAAB0}"/>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867D083A-2425-1712-ADC4-6BD5D93ADFC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2CEE643B-3921-973E-5162-688E0AABC5FB}"/>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人格测验概述</a:t>
            </a:r>
          </a:p>
        </p:txBody>
      </p:sp>
      <p:sp>
        <p:nvSpPr>
          <p:cNvPr id="100" name="文本框 99">
            <a:extLst>
              <a:ext uri="{FF2B5EF4-FFF2-40B4-BE49-F238E27FC236}">
                <a16:creationId xmlns:a16="http://schemas.microsoft.com/office/drawing/2014/main" id="{4E86522E-070C-6830-2CFA-84A1319499F6}"/>
              </a:ext>
            </a:extLst>
          </p:cNvPr>
          <p:cNvSpPr txBox="1"/>
          <p:nvPr/>
        </p:nvSpPr>
        <p:spPr>
          <a:xfrm>
            <a:off x="970915" y="1220470"/>
            <a:ext cx="10483850" cy="465133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人格测验的种类</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人格评估的其他方法</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人格的客观测量</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它采用的是较为间接但相对客观的评估方法，强调测量人格中不明显的，但更有结构的生理、认知和行为。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人格的生理学测量。</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这种测量在生理学水平进行，主要是测量应激和唤起条件下被试的反应。</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知觉和认知测量</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。有相当多的研究已经发现，人格特征和知觉及认知的某些方面有一定关系。</a:t>
            </a:r>
          </a:p>
        </p:txBody>
      </p:sp>
    </p:spTree>
    <p:extLst>
      <p:ext uri="{BB962C8B-B14F-4D97-AF65-F5344CB8AC3E}">
        <p14:creationId xmlns:p14="http://schemas.microsoft.com/office/powerpoint/2010/main" val="159354673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7AA06-BDBA-908D-4B74-7BBE945BAD1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DE3D8B0-B57E-BF88-A4E2-31AEFC0813D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5C4C64B-DC3A-5E7E-93BD-C5B9BB855BD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518A7DBC-2AD0-953E-DBA8-A6ED0090BBCF}"/>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D1941721-73DF-59CD-9DBC-6CD72FC227A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C97BB19-26EE-7829-D6BD-5A39CF0B03FB}"/>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B1854EF-8133-B7F4-890C-6B343BF58FB0}"/>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A87D0D50-0EE7-8F74-8CB9-4E25B22ECB4A}"/>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人格测验概述</a:t>
            </a:r>
          </a:p>
        </p:txBody>
      </p:sp>
      <p:sp>
        <p:nvSpPr>
          <p:cNvPr id="100" name="文本框 99">
            <a:extLst>
              <a:ext uri="{FF2B5EF4-FFF2-40B4-BE49-F238E27FC236}">
                <a16:creationId xmlns:a16="http://schemas.microsoft.com/office/drawing/2014/main" id="{3C01AC70-40CE-52ED-56C3-14BB88BA3F5B}"/>
              </a:ext>
            </a:extLst>
          </p:cNvPr>
          <p:cNvSpPr txBox="1"/>
          <p:nvPr/>
        </p:nvSpPr>
        <p:spPr>
          <a:xfrm>
            <a:off x="970915" y="1220470"/>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人格测验的种类</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人格的行为观察法</a:t>
            </a:r>
          </a:p>
          <a:p>
            <a:pPr indent="0" fontAlgn="auto">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特殊的观察技术</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。通过轶事记录、时间取样、事件取样、自我观察的内容分析等技术收集资料反映人格真相。</a:t>
            </a:r>
          </a:p>
          <a:p>
            <a:pPr indent="0" fontAlgn="auto">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情境测验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。它是指在一种控制情境下观察被试行为的评估方法，如品格教育调查、军事情境测验、无领导团体讨论等方式。</a:t>
            </a:r>
          </a:p>
          <a:p>
            <a:pPr indent="0" fontAlgn="auto">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非语言行为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31601813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A2405-950C-BC05-E028-7CB118E22AD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C4A5AA4A-C4BD-ED55-4BB3-4EBFF098040A}"/>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530D29D-BB9E-73E4-9FC2-D40ACD794AD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24AAA80-B7AA-BD68-5A0B-475A1C4D843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7141DD0-D542-E8CE-4305-49E6D3F36A9A}"/>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9AD94182-790B-E17C-50B7-12304B01BC1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F6C2F30-5934-4D28-E54D-261D1C60901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95B8C0E9-557B-C07D-722E-EC9C373F3FAF}"/>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人格测验概述</a:t>
            </a:r>
          </a:p>
        </p:txBody>
      </p:sp>
      <p:sp>
        <p:nvSpPr>
          <p:cNvPr id="100" name="文本框 99">
            <a:extLst>
              <a:ext uri="{FF2B5EF4-FFF2-40B4-BE49-F238E27FC236}">
                <a16:creationId xmlns:a16="http://schemas.microsoft.com/office/drawing/2014/main" id="{80B3729C-5532-9EED-B82C-9D72BE73ADAE}"/>
              </a:ext>
            </a:extLst>
          </p:cNvPr>
          <p:cNvSpPr txBox="1"/>
          <p:nvPr/>
        </p:nvSpPr>
        <p:spPr>
          <a:xfrm>
            <a:off x="1090796" y="1022539"/>
            <a:ext cx="10483850" cy="423584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人格测验的种类</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晤谈法（</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interviews</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这实际上是最古老和最广泛应用的获得个体信息及评估人格的一种方法。晤谈可分为以下几种：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临床晤谈和人事晤谈。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结构性晤谈和非结构性晤谈。前者指的是晤谈的内容经过组织，问题简单直接，通常涉及个人申请表或简历表中常见的问题。后者则是未经组织的、“随意”进行的晤谈。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应激晤谈（</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stress interview</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则用以评估被试在应激状态下应对和解决问题的能力。</a:t>
            </a:r>
          </a:p>
        </p:txBody>
      </p:sp>
    </p:spTree>
    <p:extLst>
      <p:ext uri="{BB962C8B-B14F-4D97-AF65-F5344CB8AC3E}">
        <p14:creationId xmlns:p14="http://schemas.microsoft.com/office/powerpoint/2010/main" val="24031215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439115" y="2518040"/>
            <a:ext cx="2646878" cy="4524315"/>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自陈量表</a:t>
            </a:r>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487025" cy="63139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一、卡特尔</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种人格因素测验（</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PF</a:t>
            </a:r>
            <a:r>
              <a:rPr lang="zh-CN" altLang="e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a:t>
            </a:r>
            <a:r>
              <a:rPr lang="en-US" altLang="zh-CN" sz="2400" b="1" dirty="0">
                <a:solidFill>
                  <a:srgbClr val="88745B"/>
                </a:solidFill>
                <a:latin typeface="Arial" panose="020B0604020202020204" pitchFamily="34" charset="0"/>
                <a:ea typeface="微软雅黑" panose="020B0503020204020204" pitchFamily="34" charset="-122"/>
              </a:rPr>
              <a:t>16</a:t>
            </a:r>
            <a:r>
              <a:rPr lang="en" altLang="zh-CN" sz="2400" b="1" dirty="0">
                <a:solidFill>
                  <a:srgbClr val="88745B"/>
                </a:solidFill>
                <a:latin typeface="Arial" panose="020B0604020202020204" pitchFamily="34" charset="0"/>
                <a:ea typeface="微软雅黑" panose="020B0503020204020204" pitchFamily="34" charset="-122"/>
              </a:rPr>
              <a:t>PF</a:t>
            </a:r>
            <a:r>
              <a:rPr lang="zh-CN" altLang="en-US" sz="2400" b="1" dirty="0">
                <a:solidFill>
                  <a:srgbClr val="88745B"/>
                </a:solidFill>
                <a:latin typeface="Arial" panose="020B0604020202020204" pitchFamily="34" charset="0"/>
                <a:ea typeface="微软雅黑" panose="020B0503020204020204" pitchFamily="34" charset="-122"/>
              </a:rPr>
              <a:t>的理论背景及编制思路</a:t>
            </a:r>
            <a:endParaRPr lang="en-US" altLang="zh-CN"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特质理论不是一个单一的理论，而是一个理论“流派”，其中包括许多有影响的理论和代表人物，比如奥尔波特、卡特尔、艾森克等人及其理论。它们的共同之处在于不是从类型的层次而是从因素或特质（</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trait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分析人格，把特质看成分析人格的最基本的测量单元。</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奥尔波特</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是人格特质理论的创始人。他认为特质就是那些可以进行“活的组合”的测量单元。它是一种神经心理的结构，尽管不是具体可见的，但可由个体外显行为推知其存在。特质不是习惯，它比习惯更具一般性。例如一个人也许会有刷牙、勤换衣服、梳头、洗手、剪指甲等习惯，但他具有这些习惯的原则是“清洁”这一特质。换言之，一种特质体现在许多特殊的习惯中。特质也不是态度。态度比特质更具体。态度意味着评价，而特质则尽量避免评价。</a:t>
            </a: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自陈量表</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FFD76-C7CB-477E-5D37-D1CB2EFF1D29}"/>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1058C15-B169-6475-F90D-F4E22BCA300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33467FE-E710-215E-7668-77C46A6EF44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A7F4599E-2653-E65B-42EC-ADA1DF32ACA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B45084B-B8CB-B778-5D4E-4C4EB0812F10}"/>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72CAAA75-1C48-8AC4-2A20-8B2ED8108DF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A581997-B1AC-CB40-975F-136A131FF1FC}"/>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36E152C9-8CAB-40A0-4B86-A581A62BD482}"/>
              </a:ext>
            </a:extLst>
          </p:cNvPr>
          <p:cNvSpPr txBox="1"/>
          <p:nvPr/>
        </p:nvSpPr>
        <p:spPr>
          <a:xfrm>
            <a:off x="970915" y="1144270"/>
            <a:ext cx="10487025" cy="492891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一、卡特尔</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种人格因素测验（</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PF</a:t>
            </a:r>
            <a:r>
              <a:rPr lang="zh-CN" altLang="e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卡特尔人格特质因素的理解</a:t>
            </a:r>
            <a:endParaRPr lang="en-US" altLang="zh-CN"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卡特尔认为人格的基本结构元素是</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特质</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特质是从行为推出的人格结构成分，它表现出特征化的或相当一致的行为属性。特质的种类很多，有人类共通的特质，有各人所独有的特质；有的特质决定于身体结构（遗传），有的决定于环境；有的与动机有关，有的则与能力和气质有关。若由向度来分，可分为以下四种向度。</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1.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表面特质与根源特质</a:t>
            </a: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2.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能力特质、气质特质、动力特质</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3.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个别特质和共同特质</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4.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体质特质和环境塑造特质</a:t>
            </a:r>
          </a:p>
        </p:txBody>
      </p:sp>
      <p:sp>
        <p:nvSpPr>
          <p:cNvPr id="3" name="矩形 2">
            <a:extLst>
              <a:ext uri="{FF2B5EF4-FFF2-40B4-BE49-F238E27FC236}">
                <a16:creationId xmlns:a16="http://schemas.microsoft.com/office/drawing/2014/main" id="{1788BFAF-2446-53BF-9D68-BDCD8F588AE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自陈量表</a:t>
            </a:r>
          </a:p>
        </p:txBody>
      </p:sp>
    </p:spTree>
    <p:extLst>
      <p:ext uri="{BB962C8B-B14F-4D97-AF65-F5344CB8AC3E}">
        <p14:creationId xmlns:p14="http://schemas.microsoft.com/office/powerpoint/2010/main" val="310313022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8B3487-2A22-3C1E-B81C-18D054BEDDAB}"/>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9624ABF-8408-02BC-E047-BC6F21ECA6CB}"/>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2702BCE-BAA4-7CA5-15FD-6A676B1D01C8}"/>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58E90C0-0B1F-7190-E820-7D2ECAA0629D}"/>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27A30172-3461-01A1-1DE7-FAD3BF94CDF4}"/>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A89390A-B0B6-623F-CD8F-A02A9650125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1E60C540-DEF5-39CA-23CE-FD33C77257E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BBF7B21C-DE45-15AF-EC5F-6E5E6A6A23BA}"/>
              </a:ext>
            </a:extLst>
          </p:cNvPr>
          <p:cNvSpPr txBox="1"/>
          <p:nvPr/>
        </p:nvSpPr>
        <p:spPr>
          <a:xfrm>
            <a:off x="970915" y="1144270"/>
            <a:ext cx="10487025" cy="705257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一、卡特尔</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种人格因素测验（</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PF</a:t>
            </a:r>
            <a:r>
              <a:rPr lang="zh-CN" altLang="e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a:t>
            </a:r>
            <a:r>
              <a:rPr lang="en-US" altLang="zh-CN" sz="2400" b="1" dirty="0">
                <a:solidFill>
                  <a:srgbClr val="88745B"/>
                </a:solidFill>
                <a:latin typeface="Arial" panose="020B0604020202020204" pitchFamily="34" charset="0"/>
                <a:ea typeface="微软雅黑" panose="020B0503020204020204" pitchFamily="34" charset="-122"/>
              </a:rPr>
              <a:t>16</a:t>
            </a:r>
            <a:r>
              <a:rPr lang="en" altLang="zh-CN" sz="2400" b="1" dirty="0">
                <a:solidFill>
                  <a:srgbClr val="88745B"/>
                </a:solidFill>
                <a:latin typeface="Arial" panose="020B0604020202020204" pitchFamily="34" charset="0"/>
                <a:ea typeface="微软雅黑" panose="020B0503020204020204" pitchFamily="34" charset="-122"/>
              </a:rPr>
              <a:t>PF</a:t>
            </a:r>
            <a:r>
              <a:rPr lang="zh-CN" altLang="en-US" sz="2400" b="1" dirty="0">
                <a:solidFill>
                  <a:srgbClr val="88745B"/>
                </a:solidFill>
                <a:latin typeface="Arial" panose="020B0604020202020204" pitchFamily="34" charset="0"/>
                <a:ea typeface="微软雅黑" panose="020B0503020204020204" pitchFamily="34" charset="-122"/>
              </a:rPr>
              <a:t>的特点</a:t>
            </a:r>
            <a:endParaRPr lang="en-US" altLang="zh-CN"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客观性</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标准化</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3.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多功能</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4.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广普性</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5.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深刻性</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a:t>
            </a:r>
            <a:r>
              <a:rPr lang="en-US" altLang="zh-CN" sz="2400" b="1" dirty="0">
                <a:solidFill>
                  <a:srgbClr val="88745B"/>
                </a:solidFill>
                <a:latin typeface="Arial" panose="020B0604020202020204" pitchFamily="34" charset="0"/>
                <a:ea typeface="微软雅黑" panose="020B0503020204020204" pitchFamily="34" charset="-122"/>
              </a:rPr>
              <a:t>16</a:t>
            </a:r>
            <a:r>
              <a:rPr lang="en" altLang="zh-CN" sz="2400" b="1" dirty="0">
                <a:solidFill>
                  <a:srgbClr val="88745B"/>
                </a:solidFill>
                <a:latin typeface="Arial" panose="020B0604020202020204" pitchFamily="34" charset="0"/>
                <a:ea typeface="微软雅黑" panose="020B0503020204020204" pitchFamily="34" charset="-122"/>
              </a:rPr>
              <a:t>PF</a:t>
            </a:r>
            <a:r>
              <a:rPr lang="zh-CN" altLang="en-US" sz="2400" b="1" dirty="0">
                <a:solidFill>
                  <a:srgbClr val="88745B"/>
                </a:solidFill>
                <a:latin typeface="Arial" panose="020B0604020202020204" pitchFamily="34" charset="0"/>
                <a:ea typeface="微软雅黑" panose="020B0503020204020204" pitchFamily="34" charset="-122"/>
              </a:rPr>
              <a:t>的特点</a:t>
            </a:r>
            <a:endParaRPr lang="en-US" altLang="zh-CN"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测卷封面上有简要的指导语，要求被试严格按指导语要求作答。</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测验时，每人一份测题本和一张测题纸，测验不计时，但被测者应以直觉性的反应依题作答在测题纸上，无须迟疑不决，拖延时间。</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endParaRPr lang="en-US" altLang="zh-CN"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2393FCAB-FEAB-40B0-785F-B96C5BECE383}"/>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自陈量表</a:t>
            </a:r>
          </a:p>
        </p:txBody>
      </p:sp>
    </p:spTree>
    <p:extLst>
      <p:ext uri="{BB962C8B-B14F-4D97-AF65-F5344CB8AC3E}">
        <p14:creationId xmlns:p14="http://schemas.microsoft.com/office/powerpoint/2010/main" val="64152010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B71FB-A491-A535-40EB-2EDA0C5CFB6E}"/>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DD003324-EC13-11B0-72CD-3D88D84F6CA4}"/>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375C2F4-82BB-928F-77E2-9B555F4E9FA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5F47454E-291A-A759-7264-DC20BF0119B2}"/>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D3E21F74-1E6F-7A0E-44C6-EA39E88BF8A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9852562D-50D9-0ACD-751E-D863F531C72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529564CA-0915-A910-9101-B88372FB66F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D4163872-5D66-4C83-1B03-5D7463747E03}"/>
              </a:ext>
            </a:extLst>
          </p:cNvPr>
          <p:cNvSpPr txBox="1"/>
          <p:nvPr/>
        </p:nvSpPr>
        <p:spPr>
          <a:xfrm>
            <a:off x="970915" y="1144270"/>
            <a:ext cx="10487025" cy="539269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一、卡特尔</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种人格因素测验（</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PF</a:t>
            </a:r>
            <a:r>
              <a:rPr lang="zh-CN" altLang="e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（五） </a:t>
            </a:r>
            <a:r>
              <a:rPr lang="en-US" altLang="zh-CN" sz="2400" b="1" dirty="0">
                <a:solidFill>
                  <a:srgbClr val="88745B"/>
                </a:solidFill>
                <a:latin typeface="Arial" panose="020B0604020202020204" pitchFamily="34" charset="0"/>
                <a:ea typeface="微软雅黑" panose="020B0503020204020204" pitchFamily="34" charset="-122"/>
              </a:rPr>
              <a:t>16PF</a:t>
            </a:r>
            <a:r>
              <a:rPr lang="zh-CN" altLang="en-US" sz="2400" b="1" dirty="0">
                <a:solidFill>
                  <a:srgbClr val="88745B"/>
                </a:solidFill>
                <a:latin typeface="Arial" panose="020B0604020202020204" pitchFamily="34" charset="0"/>
                <a:ea typeface="微软雅黑" panose="020B0503020204020204" pitchFamily="34" charset="-122"/>
              </a:rPr>
              <a:t>的因素解释</a:t>
            </a:r>
            <a:endParaRPr lang="en-US" altLang="zh-CN"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1. 16</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个因素的含义</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每一个特质因素上都可以看到有前述四个向度的意义。首先，它们都是根源特质。其次，它们都是共同特质。再次，每个特质都有遗传和环境作用的不同比例。最后，有的特质是能力特质，有的是气质特质，有的是动力特质。或进一步说，有的特质反映能，有的特质反映外能（情操、态度）。各种根源特质都是根据被测者在其因素上是否有“高点分”（标准分高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7</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，低于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）来分析的。</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次元人格因素分析</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个人格因素的基础上，卡特尔进行了二阶因素分析，得到了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个二阶公共因素，并计算出从一阶因素求二阶因素的多重回归方程。</a:t>
            </a:r>
          </a:p>
        </p:txBody>
      </p:sp>
      <p:sp>
        <p:nvSpPr>
          <p:cNvPr id="3" name="矩形 2">
            <a:extLst>
              <a:ext uri="{FF2B5EF4-FFF2-40B4-BE49-F238E27FC236}">
                <a16:creationId xmlns:a16="http://schemas.microsoft.com/office/drawing/2014/main" id="{B41F14F8-CDF7-A14B-D9C4-F6046ED5DCB7}"/>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自陈量表</a:t>
            </a:r>
          </a:p>
        </p:txBody>
      </p:sp>
    </p:spTree>
    <p:extLst>
      <p:ext uri="{BB962C8B-B14F-4D97-AF65-F5344CB8AC3E}">
        <p14:creationId xmlns:p14="http://schemas.microsoft.com/office/powerpoint/2010/main" val="395220230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DF255C-28C9-B30E-4B33-E923A55A78D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4829C614-7AAD-7844-4033-E98A6E42717C}"/>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AA2A527E-33F3-D426-2704-03DD5A1A020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55D5EFB-088A-9DAA-D228-A499FA19333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4F0153F-1992-3682-616A-B3139332C22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C41FD68-107C-F0DB-95F6-DB35D585CE2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4C0095F6-F056-6A79-A195-E39787009CA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B85632FB-C040-9949-00A5-BF0668124710}"/>
              </a:ext>
            </a:extLst>
          </p:cNvPr>
          <p:cNvSpPr txBox="1"/>
          <p:nvPr/>
        </p:nvSpPr>
        <p:spPr>
          <a:xfrm>
            <a:off x="993217" y="1144270"/>
            <a:ext cx="10487025" cy="529831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一、卡特尔</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种人格因素测验（</a:t>
            </a:r>
            <a:r>
              <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16</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PF</a:t>
            </a:r>
            <a:r>
              <a:rPr lang="zh-CN" altLang="e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综合人格因素分析（应用性人格因素分析）</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综合因素分析是以统计标准和社会适应性标准这双重标准为根据的。比较常用的公式及其解释有以下几种：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心理健康者的人格因素。（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从事专业而有成就者的人格因素。（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创造力强者的人格因素。</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特质因素冲突和协调分析</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卡特尔将心理异常的原因视为由遗传而来的体质倾向使人易于经验到冲突，加上环境中个人的创伤经历。也就是说病因是由冲突引起的。这与弗洛伊德关于心理疾病的看法是相似的。</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000" b="1" dirty="0">
                <a:solidFill>
                  <a:srgbClr val="88745B"/>
                </a:solidFill>
                <a:latin typeface="Arial" panose="020B0604020202020204" pitchFamily="34" charset="0"/>
                <a:ea typeface="微软雅黑" panose="020B0503020204020204" pitchFamily="34" charset="-122"/>
              </a:rPr>
              <a:t>（六） 对两个个案的</a:t>
            </a:r>
            <a:r>
              <a:rPr lang="en-US" altLang="zh-CN" sz="2000" b="1" dirty="0">
                <a:solidFill>
                  <a:srgbClr val="88745B"/>
                </a:solidFill>
                <a:latin typeface="Arial" panose="020B0604020202020204" pitchFamily="34" charset="0"/>
                <a:ea typeface="微软雅黑" panose="020B0503020204020204" pitchFamily="34" charset="-122"/>
              </a:rPr>
              <a:t>16</a:t>
            </a:r>
            <a:r>
              <a:rPr lang="en" altLang="zh-CN" sz="2000" b="1" dirty="0">
                <a:solidFill>
                  <a:srgbClr val="88745B"/>
                </a:solidFill>
                <a:latin typeface="Arial" panose="020B0604020202020204" pitchFamily="34" charset="0"/>
                <a:ea typeface="微软雅黑" panose="020B0503020204020204" pitchFamily="34" charset="-122"/>
              </a:rPr>
              <a:t>PF</a:t>
            </a:r>
            <a:r>
              <a:rPr lang="zh-CN" altLang="en-US" sz="2000" b="1" dirty="0">
                <a:solidFill>
                  <a:srgbClr val="88745B"/>
                </a:solidFill>
                <a:latin typeface="Arial" panose="020B0604020202020204" pitchFamily="34" charset="0"/>
                <a:ea typeface="微软雅黑" panose="020B0503020204020204" pitchFamily="34" charset="-122"/>
              </a:rPr>
              <a:t>分析</a:t>
            </a:r>
            <a:endParaRPr lang="en-US" altLang="zh-CN" sz="20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496F157A-66A7-7BA1-6F50-FF7EF2D8DD5A}"/>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自陈量表</a:t>
            </a:r>
          </a:p>
        </p:txBody>
      </p:sp>
    </p:spTree>
    <p:extLst>
      <p:ext uri="{BB962C8B-B14F-4D97-AF65-F5344CB8AC3E}">
        <p14:creationId xmlns:p14="http://schemas.microsoft.com/office/powerpoint/2010/main" val="160249361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137C6F-40A9-E681-F098-A59E6B1947E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A52DE33-7768-3E91-C289-19BE1D76FE0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1CBF845-F74A-2961-D6C1-C78609344C3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A7D79DB2-3EE8-3D31-9CD8-67AE6CE5A53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44E927A-A275-C2F6-BB28-16DE21F668C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87A1F8E-6156-CFD1-EC7A-9C0D6E65037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941B307-F63E-F5DB-B940-E485309310E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26EDD52A-68A4-BE14-72A7-F83E27DC3F4D}"/>
              </a:ext>
            </a:extLst>
          </p:cNvPr>
          <p:cNvSpPr txBox="1"/>
          <p:nvPr/>
        </p:nvSpPr>
        <p:spPr>
          <a:xfrm>
            <a:off x="970915" y="1144270"/>
            <a:ext cx="10487025" cy="474424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二、明尼苏达多相人格测验（</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MMPI</a:t>
            </a:r>
            <a:r>
              <a:rPr lang="zh-CN" altLang="e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a:t>
            </a:r>
            <a:r>
              <a:rPr lang="en" altLang="zh-CN" sz="2400" b="1" dirty="0">
                <a:solidFill>
                  <a:srgbClr val="88745B"/>
                </a:solidFill>
                <a:latin typeface="Arial" panose="020B0604020202020204" pitchFamily="34" charset="0"/>
                <a:ea typeface="微软雅黑" panose="020B0503020204020204" pitchFamily="34" charset="-122"/>
              </a:rPr>
              <a:t>MMPI</a:t>
            </a:r>
            <a:r>
              <a:rPr lang="zh-CN" altLang="en-US" sz="2400" b="1" dirty="0">
                <a:solidFill>
                  <a:srgbClr val="88745B"/>
                </a:solidFill>
                <a:latin typeface="Arial" panose="020B0604020202020204" pitchFamily="34" charset="0"/>
                <a:ea typeface="微软雅黑" panose="020B0503020204020204" pitchFamily="34" charset="-122"/>
              </a:rPr>
              <a:t>的编制思路及做法</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 altLang="zh-CN" sz="2000" b="1"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是采用经验效标法编制的。从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1930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开始研究，先从大量病史、早期出版的人格量表、医学档案、病人自述、医生笔记以及一些书本的描述中搜集了一千多条题目。然后将这些题目施测于效标组（经确诊属于精神异常而住院治疗者）和对照组（经确定属于正常而无任何异常行为者，来院探视病人的家属、居民及大学生），比较两组人对每题的反应。如果两组人对某题的反应确有差异，则该题保留；若反应无显著差别，则予以淘汰。</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46CC4006-01F1-693C-1E55-9480B6257AB7}"/>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411381841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第四章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人格测验</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D2C9F-C15C-E548-F4D3-A8818F5B94A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D743104-83A5-121D-7AA5-ADD38AE8D27B}"/>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CC087F8-C1DC-C259-C5DA-6247602B9F3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C7058BA-599D-0E46-0A4C-6A844AA1D6B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94CE502-7905-A9B2-F25C-94E04D3CD8C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5A76CF3-76C3-6D13-2732-A819AEA6C576}"/>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41F2D6A7-8342-4831-C5FF-6BCBF6178F95}"/>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74EBDE72-5729-9CC5-C93B-BC33684F232D}"/>
              </a:ext>
            </a:extLst>
          </p:cNvPr>
          <p:cNvSpPr txBox="1"/>
          <p:nvPr/>
        </p:nvSpPr>
        <p:spPr>
          <a:xfrm>
            <a:off x="970915" y="1144270"/>
            <a:ext cx="10487025" cy="548502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二、明尼苏达多相人格测验（</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MMPI</a:t>
            </a:r>
            <a:r>
              <a:rPr lang="zh-CN" altLang="e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a:t>
            </a:r>
            <a:r>
              <a:rPr lang="en" altLang="zh-CN" sz="2400" b="1" dirty="0">
                <a:solidFill>
                  <a:srgbClr val="88745B"/>
                </a:solidFill>
                <a:latin typeface="Arial" panose="020B0604020202020204" pitchFamily="34" charset="0"/>
                <a:ea typeface="微软雅黑" panose="020B0503020204020204" pitchFamily="34" charset="-122"/>
              </a:rPr>
              <a:t>MMPI</a:t>
            </a:r>
            <a:r>
              <a:rPr lang="zh-CN" altLang="en-US" sz="2400" b="1" dirty="0">
                <a:solidFill>
                  <a:srgbClr val="88745B"/>
                </a:solidFill>
                <a:latin typeface="Arial" panose="020B0604020202020204" pitchFamily="34" charset="0"/>
                <a:ea typeface="微软雅黑" panose="020B0503020204020204" pitchFamily="34" charset="-122"/>
              </a:rPr>
              <a:t>各分量表简介</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主要由</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效度量表</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临床量表</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组成。各个量表都有略号。临床量表从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到</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附有序号。效度量表包括疑问（</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Q</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或？）、说谎（</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L</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效度（</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F</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校正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四个量表。临床量表包括疑病症、抑郁症、歇斯底里、精神病态偏执、性度（男性化女性化）、妄想狂、精神衰弱、精神分裂症、轻躁狂、社会内向性格等十个量表。</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施测与记分</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施测</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最常用的方式是</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问卷式</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。使用按一定排列顺序、印刷着</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566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个项目的题本（常规性的测验只要求做前</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399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题），让被试严格按照指导语，根据自己的情况在另外一张答卷纸上相应的题号后的两个选择答案（是或否）之一的选框中打记号。</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计分方法有两种。一种是用计算机计分。另一种方法是人工计分。</a:t>
            </a:r>
          </a:p>
        </p:txBody>
      </p:sp>
      <p:sp>
        <p:nvSpPr>
          <p:cNvPr id="3" name="矩形 2">
            <a:extLst>
              <a:ext uri="{FF2B5EF4-FFF2-40B4-BE49-F238E27FC236}">
                <a16:creationId xmlns:a16="http://schemas.microsoft.com/office/drawing/2014/main" id="{162E88D3-3099-B1E5-432A-7D2AF7C27EF2}"/>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379693102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A3695-FFA0-CAA8-A651-8B68D441BDA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A8FAE76A-D268-D0FA-CBF5-DEE41054E38D}"/>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D4A0E29-F054-F0BF-441E-E4CD2928C91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5C1E21C-2921-5E61-84D9-503F129E13E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1DC075D-16D4-ECED-2966-89A2CA39E8B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685574F9-F50F-12BD-3835-748FA67FFF0B}"/>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C882EB9-7BDB-FC65-65DB-FA57FDD4577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BD347795-3BDB-B528-6A28-2768A4E0EDA7}"/>
              </a:ext>
            </a:extLst>
          </p:cNvPr>
          <p:cNvSpPr txBox="1"/>
          <p:nvPr/>
        </p:nvSpPr>
        <p:spPr>
          <a:xfrm>
            <a:off x="970915" y="1144270"/>
            <a:ext cx="10487025" cy="465403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二、明尼苏达多相人格测验（</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MMPI</a:t>
            </a:r>
            <a:r>
              <a:rPr lang="zh-CN" altLang="e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（四） 测验结果的解释</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对于</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结果的解释是一件专业性很强的工作，必须由经过专门训练和具有一定经验的心理学家和精神科医生来进行。一般来说，分数越高，变态的可能性越大，但也不尽然。正常人也可能在某个临床量表上表现出很高的分数。因此，在</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的手册以及有关的出版物中，一再强调不能仅仅根据量表的名称而望文生义地对测验结果作出解释。</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在对</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的分数进行解释时，首先需要看反映测验有效性的四个量表的分数，如果其中一些量表分数过高，那么这个测验结果就是不真实的。</a:t>
            </a:r>
          </a:p>
        </p:txBody>
      </p:sp>
      <p:sp>
        <p:nvSpPr>
          <p:cNvPr id="3" name="矩形 2">
            <a:extLst>
              <a:ext uri="{FF2B5EF4-FFF2-40B4-BE49-F238E27FC236}">
                <a16:creationId xmlns:a16="http://schemas.microsoft.com/office/drawing/2014/main" id="{1FB510FA-1AED-E4F7-EB05-8CDDC55E5137}"/>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22309372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85128-4A94-002B-6382-1C45407E007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684CCE5-1A01-C5C1-A325-286772A223AB}"/>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01CE198-030A-2426-4C21-CC1CEFCAA7E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219E1AE-295D-55DA-2FEB-3F7C9A1512C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D54AF1E-05AA-333D-EB9C-94283B81E318}"/>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AE736AD-78BE-0924-69EB-8C5FB7A810C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0CED773-8A65-F0F5-ED2B-1FC3BFE13685}"/>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4760EE5C-68A2-5366-7155-94982BF2FF59}"/>
              </a:ext>
            </a:extLst>
          </p:cNvPr>
          <p:cNvSpPr txBox="1"/>
          <p:nvPr/>
        </p:nvSpPr>
        <p:spPr>
          <a:xfrm>
            <a:off x="970915" y="1144270"/>
            <a:ext cx="10487025" cy="410003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二、明尼苏达多相人格测验（</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MMPI</a:t>
            </a:r>
            <a:r>
              <a:rPr lang="zh-CN" altLang="e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（五） </a:t>
            </a:r>
            <a:r>
              <a:rPr lang="en" altLang="zh-CN" sz="2400" b="1" dirty="0">
                <a:solidFill>
                  <a:srgbClr val="88745B"/>
                </a:solidFill>
                <a:latin typeface="Arial" panose="020B0604020202020204" pitchFamily="34" charset="0"/>
                <a:ea typeface="微软雅黑" panose="020B0503020204020204" pitchFamily="34" charset="-122"/>
              </a:rPr>
              <a:t>MMPI</a:t>
            </a:r>
            <a:r>
              <a:rPr lang="zh-CN" altLang="en-US" sz="2400" b="1" dirty="0">
                <a:solidFill>
                  <a:srgbClr val="88745B"/>
                </a:solidFill>
                <a:latin typeface="Arial" panose="020B0604020202020204" pitchFamily="34" charset="0"/>
                <a:ea typeface="微软雅黑" panose="020B0503020204020204" pitchFamily="34" charset="-122"/>
              </a:rPr>
              <a:t>的新发展</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随着</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用于日益广泛的新领域而感受到的种种不适，同时由于几十年来社会文化已发生了很大的变化，以及原先哈慈威和麦金利制定的美国常模存在着取样小，在地域、文化形态以及种族方面缺乏代表性等问题，促使美国</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标准化委员会在</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问世</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多年后，第一次对</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进行了重大修订。</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1989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年，明尼苏达大学出版了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施测与计分手册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，标志着</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修订工作的完成和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的诞生。</a:t>
            </a:r>
          </a:p>
        </p:txBody>
      </p:sp>
      <p:sp>
        <p:nvSpPr>
          <p:cNvPr id="3" name="矩形 2">
            <a:extLst>
              <a:ext uri="{FF2B5EF4-FFF2-40B4-BE49-F238E27FC236}">
                <a16:creationId xmlns:a16="http://schemas.microsoft.com/office/drawing/2014/main" id="{8BABD1E8-88B3-8380-7AC9-8E77048969C3}"/>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248084040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CCC089-6A4A-3F48-63CD-67ECF1C80D24}"/>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A513D39-D46B-17CC-A2D5-582EE587ACC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9DBC705-DE0B-201B-7E45-2D4F0B51683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49D90A1F-0FF1-C24A-68E1-6B251E8E14D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3804A4E-3A56-268F-3AC8-739EB70A70E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60AD80F-5AB9-F7D1-F3A1-9CB2B96219DB}"/>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DA7F30D-EB99-3D2F-3A96-EB9C3378BB3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9E0C3C4-4BAF-8DEE-A494-EAFC6D7CD2BE}"/>
              </a:ext>
            </a:extLst>
          </p:cNvPr>
          <p:cNvSpPr txBox="1"/>
          <p:nvPr/>
        </p:nvSpPr>
        <p:spPr>
          <a:xfrm>
            <a:off x="970915" y="1144270"/>
            <a:ext cx="10487025" cy="493103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艾森克人格问卷（</a:t>
            </a:r>
            <a:r>
              <a:rPr lang="en"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EPQ</a:t>
            </a:r>
            <a:r>
              <a:rPr lang="zh-CN" altLang="e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a:t>
            </a:r>
            <a:r>
              <a:rPr lang="en" altLang="zh-CN" sz="2400" b="1" dirty="0">
                <a:solidFill>
                  <a:srgbClr val="88745B"/>
                </a:solidFill>
                <a:latin typeface="Arial" panose="020B0604020202020204" pitchFamily="34" charset="0"/>
                <a:ea typeface="微软雅黑" panose="020B0503020204020204" pitchFamily="34" charset="-122"/>
              </a:rPr>
              <a:t>EPQ</a:t>
            </a:r>
            <a:r>
              <a:rPr lang="zh-CN" altLang="en-US" sz="2400" b="1" dirty="0">
                <a:solidFill>
                  <a:srgbClr val="88745B"/>
                </a:solidFill>
                <a:latin typeface="Arial" panose="020B0604020202020204" pitchFamily="34" charset="0"/>
                <a:ea typeface="微软雅黑" panose="020B0503020204020204" pitchFamily="34" charset="-122"/>
              </a:rPr>
              <a:t>量表的结构及意义</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EPQ</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有</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成人问卷</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青少年问卷</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两种形式。英国原版的成人问卷中共有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90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题，青少年问卷中共有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81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题。陈仲庚等和龚耀先等人编制的中国修订本（</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1982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1985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陈仲庚等和龚耀先等）成人问卷和青少年问卷均为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88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题。每种形式都包含四个分量表，即</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E</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量表（内外向）、</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量表（情绪的稳定性，又称神经质）、</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量表（精神质）和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L</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量表（效度）。</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E</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人格维度不但经过许多数学统计上的和行为观察方面的分析，而且也得到了实验室的多种心理实验的考查。这就使得</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EPQ</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分析人格结构的研究中受到人们的重视，并被广泛应用于医学、司法、教育等实际领域。一般认为，此量表的项目较少，易于测查。中国修订本的研究和使用情况表明，项目内容较适合我国国情，有一定的信度和效度。</a:t>
            </a:r>
          </a:p>
        </p:txBody>
      </p:sp>
      <p:sp>
        <p:nvSpPr>
          <p:cNvPr id="3" name="矩形 2">
            <a:extLst>
              <a:ext uri="{FF2B5EF4-FFF2-40B4-BE49-F238E27FC236}">
                <a16:creationId xmlns:a16="http://schemas.microsoft.com/office/drawing/2014/main" id="{576CF3A4-5DF1-AFFA-F913-1FE81D5C3F82}"/>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360061076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F3CD9-716F-2011-1EB1-F94AD16CB4C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4127597-9366-BBA3-2C18-0FDF236F58D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9EE78B5F-48D9-A398-49D9-20B2A2150947}"/>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5BF85D67-0A88-5AE9-5D58-5F7F0808C89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FF70A33-64C8-B8FE-B9A6-E45352F61233}"/>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D725000-D75E-9A2B-6D77-C54AC8807CF6}"/>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8CEF54A-5FCF-A30A-8A3F-84BF5B39E86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C764ADF-687B-0EF9-914B-BC5470E8D50D}"/>
              </a:ext>
            </a:extLst>
          </p:cNvPr>
          <p:cNvSpPr txBox="1"/>
          <p:nvPr/>
        </p:nvSpPr>
        <p:spPr>
          <a:xfrm>
            <a:off x="970915" y="1144270"/>
            <a:ext cx="10487025" cy="419236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艾森克人格问卷（</a:t>
            </a:r>
            <a:r>
              <a:rPr lang="en"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EPQ</a:t>
            </a:r>
            <a:r>
              <a:rPr lang="zh-CN" altLang="e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a:t>
            </a:r>
            <a:r>
              <a:rPr lang="en" altLang="zh-CN" sz="2400" b="1" dirty="0">
                <a:solidFill>
                  <a:srgbClr val="88745B"/>
                </a:solidFill>
                <a:latin typeface="Arial" panose="020B0604020202020204" pitchFamily="34" charset="0"/>
                <a:ea typeface="微软雅黑" panose="020B0503020204020204" pitchFamily="34" charset="-122"/>
              </a:rPr>
              <a:t>EPQ</a:t>
            </a:r>
            <a:r>
              <a:rPr lang="zh-CN" altLang="en-US" sz="2400" b="1" dirty="0">
                <a:solidFill>
                  <a:srgbClr val="88745B"/>
                </a:solidFill>
                <a:latin typeface="Arial" panose="020B0604020202020204" pitchFamily="34" charset="0"/>
                <a:ea typeface="微软雅黑" panose="020B0503020204020204" pitchFamily="34" charset="-122"/>
              </a:rPr>
              <a:t>量表的使用</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EPQ</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中文版中，为直观、全面地分析测评结果，设置了与</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相似的剖析图和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E</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量表关系图（以</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E</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维为</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x</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轴，</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y</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轴，交叉成十字形成一坐标图）。将受测者各量表原始分数在与其性别和年龄相应的</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分表上查出</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分数，在剖析图各量表位置上标明，然后将各量表标志点连接，便得到一个量表剖析图，据此可立即判断出受测者的内外向性以及情绪稳定性，还可以判断其气质类型。</a:t>
            </a:r>
          </a:p>
        </p:txBody>
      </p:sp>
      <p:sp>
        <p:nvSpPr>
          <p:cNvPr id="3" name="矩形 2">
            <a:extLst>
              <a:ext uri="{FF2B5EF4-FFF2-40B4-BE49-F238E27FC236}">
                <a16:creationId xmlns:a16="http://schemas.microsoft.com/office/drawing/2014/main" id="{7B50B61D-FC36-3887-0CCC-8F5B4FF3508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229500771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43325-755A-EE37-9518-CB95176FCE30}"/>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B430660-65A7-9EC5-FB8F-D5DB1A62EFE6}"/>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20D90A9-7B2A-0A28-D98F-B1D02D9C55D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5937072B-C0A7-EA95-EB75-690C9FDC18CF}"/>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54895A4-E3DB-0355-2751-940ED946BC70}"/>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2A911F9-5CE5-D56D-5B90-0E05A39D96F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0E5D4B6-63B9-0727-13E4-E267F4DB78DC}"/>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665383DD-5A22-6C1E-632F-C456FB0F7087}"/>
              </a:ext>
            </a:extLst>
          </p:cNvPr>
          <p:cNvSpPr txBox="1"/>
          <p:nvPr/>
        </p:nvSpPr>
        <p:spPr>
          <a:xfrm>
            <a:off x="970915" y="1144270"/>
            <a:ext cx="10487025" cy="493103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加州心理调查表（</a:t>
            </a:r>
            <a:r>
              <a:rPr lang="en"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CPI</a:t>
            </a:r>
            <a:r>
              <a:rPr lang="zh-CN" altLang="e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a:t>
            </a:r>
            <a:r>
              <a:rPr lang="en" altLang="zh-CN" sz="2400" b="1" dirty="0">
                <a:solidFill>
                  <a:srgbClr val="88745B"/>
                </a:solidFill>
                <a:latin typeface="Arial" panose="020B0604020202020204" pitchFamily="34" charset="0"/>
                <a:ea typeface="微软雅黑" panose="020B0503020204020204" pitchFamily="34" charset="-122"/>
              </a:rPr>
              <a:t>CPI</a:t>
            </a:r>
            <a:r>
              <a:rPr lang="zh-CN" altLang="en-US" sz="2400" b="1" dirty="0">
                <a:solidFill>
                  <a:srgbClr val="88745B"/>
                </a:solidFill>
                <a:latin typeface="Arial" panose="020B0604020202020204" pitchFamily="34" charset="0"/>
                <a:ea typeface="微软雅黑" panose="020B0503020204020204" pitchFamily="34" charset="-122"/>
              </a:rPr>
              <a:t>的结构和意义</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加州心理调查</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表由美国心理学家高夫（</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H. G. Gough</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编制，于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1951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年正式出版，当时只有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个分量表。</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作者最初编制</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的目的是要发展一套能够反映人类正常社会行为方式或常态人格特征的，并能预测个人在特定场合下的社会行为的人格量表。从国内外多年广泛的应用情况来看，</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已成功地达到了这一目的。</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该测验共包括</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480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个测题，测题的主要来源是</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178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个测题来自</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答题方式也与</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相同，采用是否型选答，团体或个别施测均可，受测者的文化水平最好为初中以上程度。共</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个分量表，每个都包含人际关系或社会适应的某一重要方面。</a:t>
            </a:r>
          </a:p>
        </p:txBody>
      </p:sp>
      <p:sp>
        <p:nvSpPr>
          <p:cNvPr id="3" name="矩形 2">
            <a:extLst>
              <a:ext uri="{FF2B5EF4-FFF2-40B4-BE49-F238E27FC236}">
                <a16:creationId xmlns:a16="http://schemas.microsoft.com/office/drawing/2014/main" id="{A66F40E9-F68A-451E-3A46-9E578ACF4350}"/>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366891506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29A8F4-A25D-C5A3-837E-5BE6E1576121}"/>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AA0EF9C1-0887-DB76-8F55-B8E46A483843}"/>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E7DB8E5-9297-67FD-DF34-6776DAF5120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FCB35DCC-9FC9-22D7-77E4-15435B3EEFDD}"/>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67B2F2F-0AC5-CC63-979E-80B336F1AF5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D00A7C7-B103-383C-0B80-D2080E6AD67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13D68E2-777A-D98E-8775-48CDB459543C}"/>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54D95487-BFF7-B5A1-D0AF-6D5542381E1E}"/>
              </a:ext>
            </a:extLst>
          </p:cNvPr>
          <p:cNvSpPr txBox="1"/>
          <p:nvPr/>
        </p:nvSpPr>
        <p:spPr>
          <a:xfrm>
            <a:off x="970915" y="1144270"/>
            <a:ext cx="10487025" cy="345370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加州心理调查表（</a:t>
            </a:r>
            <a:r>
              <a:rPr lang="en"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CPI</a:t>
            </a:r>
            <a:r>
              <a:rPr lang="zh-CN" altLang="e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各类中各量表的名称、意义和得分解释分述如下： </a:t>
            </a: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第一类： 人际关系适应能力的测验（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个量表）</a:t>
            </a: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第二类： 社会化、成熟度、责任心及价值观的测验（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个量表）</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第三类： 成就潜能与智能效率的测量（</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个量表）</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第四类： 个人生活态度与倾向方面的测量（</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个量表）</a:t>
            </a:r>
          </a:p>
        </p:txBody>
      </p:sp>
      <p:sp>
        <p:nvSpPr>
          <p:cNvPr id="3" name="矩形 2">
            <a:extLst>
              <a:ext uri="{FF2B5EF4-FFF2-40B4-BE49-F238E27FC236}">
                <a16:creationId xmlns:a16="http://schemas.microsoft.com/office/drawing/2014/main" id="{E9A3C308-9B63-8868-12AC-D62C92092A2B}"/>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241409250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D64D7-4D10-08DE-D1FE-CE493B9E495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5EBF11D-2190-C94B-CA6D-CC07429B41D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BF8798D-EC4D-1827-0263-962C00B9291F}"/>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64BF42A-AEC2-F830-B3BC-46AF1E31A49E}"/>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E0244D3-C731-4B67-D571-D52F06CFB73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8B96F50-A3E1-B9B5-4233-4D1DCEBC5027}"/>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3F5F724-4F66-33A0-1974-A09D72EA513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ECF242FF-02AF-ED01-AF9E-67311C15C5DF}"/>
              </a:ext>
            </a:extLst>
          </p:cNvPr>
          <p:cNvSpPr txBox="1"/>
          <p:nvPr/>
        </p:nvSpPr>
        <p:spPr>
          <a:xfrm>
            <a:off x="970915" y="1144270"/>
            <a:ext cx="10487025" cy="492891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加州心理调查表（</a:t>
            </a:r>
            <a:r>
              <a:rPr lang="en"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CPI</a:t>
            </a:r>
            <a:r>
              <a:rPr lang="zh-CN" altLang="e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a:t>
            </a:r>
            <a:r>
              <a:rPr lang="en" altLang="zh-CN" sz="2400" b="1" dirty="0">
                <a:solidFill>
                  <a:srgbClr val="88745B"/>
                </a:solidFill>
                <a:latin typeface="Arial" panose="020B0604020202020204" pitchFamily="34" charset="0"/>
                <a:ea typeface="微软雅黑" panose="020B0503020204020204" pitchFamily="34" charset="-122"/>
              </a:rPr>
              <a:t>CPI</a:t>
            </a:r>
            <a:r>
              <a:rPr lang="zh-CN" altLang="en-US" sz="2400" b="1" dirty="0">
                <a:solidFill>
                  <a:srgbClr val="88745B"/>
                </a:solidFill>
                <a:latin typeface="Arial" panose="020B0604020202020204" pitchFamily="34" charset="0"/>
                <a:ea typeface="微软雅黑" panose="020B0503020204020204" pitchFamily="34" charset="-122"/>
              </a:rPr>
              <a:t>的使用</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与大多数多元人格测验的情况相同，对</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结果剖析图的解释对主试个人的心理学专业素养、使用</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的经验以及对</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所依据的原理的研究知识的依赖很大。也就是说，不同使用者可能采用不同的解释方式和步骤。有的研究者总结发展出一些较为成熟的解释方法。这里引举一种，以资参考（黄光扬，</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第一，注意整个剖析图的高度。</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第二，注意四类量表间的不同高度。</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第三，注意得分最高的量表和得分最低的量表。</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第四，注意剖析图的独特性。</a:t>
            </a:r>
          </a:p>
        </p:txBody>
      </p:sp>
      <p:sp>
        <p:nvSpPr>
          <p:cNvPr id="3" name="矩形 2">
            <a:extLst>
              <a:ext uri="{FF2B5EF4-FFF2-40B4-BE49-F238E27FC236}">
                <a16:creationId xmlns:a16="http://schemas.microsoft.com/office/drawing/2014/main" id="{781E0287-51C6-357B-AFFF-E125B21C2248}"/>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216616329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D61D6-2203-87B1-832B-8B0240C0033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D4211F5C-3537-60CA-C863-8C8229ADBEA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D485B45-B2DA-3C67-923D-77CB7CAB7B96}"/>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C8D154D-FCA4-F9CE-A15A-0E5B6E12F452}"/>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AF46BE1-5988-A08B-749C-72E63DF8FAB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79B5789-7795-C2D6-5C99-CE071717CA7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1E43B6D0-8534-FFC0-06F5-37A7EAC2955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D8BCFF1B-2396-66AB-584F-75A42AA451A0}"/>
              </a:ext>
            </a:extLst>
          </p:cNvPr>
          <p:cNvSpPr txBox="1"/>
          <p:nvPr/>
        </p:nvSpPr>
        <p:spPr>
          <a:xfrm>
            <a:off x="970915" y="1144270"/>
            <a:ext cx="10487025" cy="493103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加州心理调查表（</a:t>
            </a:r>
            <a:r>
              <a:rPr lang="en"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CPI</a:t>
            </a:r>
            <a:r>
              <a:rPr lang="zh-CN" altLang="e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a:t>
            </a:r>
            <a:r>
              <a:rPr lang="en" altLang="zh-CN" sz="2400" b="1" dirty="0">
                <a:solidFill>
                  <a:srgbClr val="88745B"/>
                </a:solidFill>
                <a:latin typeface="Arial" panose="020B0604020202020204" pitchFamily="34" charset="0"/>
                <a:ea typeface="微软雅黑" panose="020B0503020204020204" pitchFamily="34" charset="-122"/>
              </a:rPr>
              <a:t>CPI</a:t>
            </a:r>
            <a:r>
              <a:rPr lang="zh-CN" altLang="en-US" sz="2400" b="1" dirty="0">
                <a:solidFill>
                  <a:srgbClr val="88745B"/>
                </a:solidFill>
                <a:latin typeface="Arial" panose="020B0604020202020204" pitchFamily="34" charset="0"/>
                <a:ea typeface="微软雅黑" panose="020B0503020204020204" pitchFamily="34" charset="-122"/>
              </a:rPr>
              <a:t>中文修订版</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 altLang="zh-CN" sz="2000" b="1" dirty="0">
                <a:solidFill>
                  <a:schemeClr val="tx1">
                    <a:lumMod val="75000"/>
                    <a:lumOff val="25000"/>
                  </a:schemeClr>
                </a:solidFill>
                <a:latin typeface="Arial" panose="020B0604020202020204" pitchFamily="34" charset="0"/>
                <a:ea typeface="微软雅黑" panose="020B0503020204020204" pitchFamily="34" charset="-122"/>
              </a:rPr>
              <a:t>1. CPI</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中文国内修订版的内容与结构</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该</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中文国内修订版在删除和调整了部分心理测量学指标不理想或不适合我国文化背景的项目后，全量表含</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462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个测题，由三个部分组成。（</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第一部分： 通俗概念量表。（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第二部分： 结构量表。（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第三部分： 特殊目的和研究量表。</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 altLang="zh-CN" sz="2000" b="1" dirty="0">
                <a:solidFill>
                  <a:schemeClr val="tx1">
                    <a:lumMod val="75000"/>
                    <a:lumOff val="25000"/>
                  </a:schemeClr>
                </a:solidFill>
                <a:latin typeface="Arial" panose="020B0604020202020204" pitchFamily="34" charset="0"/>
                <a:ea typeface="微软雅黑" panose="020B0503020204020204" pitchFamily="34" charset="-122"/>
              </a:rPr>
              <a:t>2. CPI</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中文国内修订版的分数解释与使用</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该</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中文国内修订版根据</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T=50+10</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X</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X</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对</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个概念量表进行原始分到线性量表分的转换，得到</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分数常模表。其他两部分量表基本上参照</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原版，对测验分数采用“划界分”判定的常模类型。</a:t>
            </a:r>
          </a:p>
        </p:txBody>
      </p:sp>
      <p:sp>
        <p:nvSpPr>
          <p:cNvPr id="3" name="矩形 2">
            <a:extLst>
              <a:ext uri="{FF2B5EF4-FFF2-40B4-BE49-F238E27FC236}">
                <a16:creationId xmlns:a16="http://schemas.microsoft.com/office/drawing/2014/main" id="{4BBF9D8D-85EF-FF22-1CCF-B077893DC020}"/>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349877157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FE061-0AA4-06AC-1629-ACB45974561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3D026EF-E55D-E19A-16A3-1448702DBE03}"/>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D4ADF5A-7E52-DA62-1AE3-70FC595A0E6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0C11E16-D1AA-2DCB-0D8B-EBBD149C691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547C99EC-75C1-17DC-101F-8194B665CBE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044B475-8738-B410-E77D-D929C155E5D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4D3CE30-1958-D540-224F-BE2600F631B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2A5B1D60-E01E-8C19-0775-E2D3C369D06F}"/>
              </a:ext>
            </a:extLst>
          </p:cNvPr>
          <p:cNvSpPr txBox="1"/>
          <p:nvPr/>
        </p:nvSpPr>
        <p:spPr>
          <a:xfrm>
            <a:off x="970915" y="1144270"/>
            <a:ext cx="10487025" cy="500028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其他问卷式自陈人格测验</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a:t>
            </a:r>
            <a:r>
              <a:rPr lang="en" altLang="zh-CN" sz="2400" b="1" dirty="0">
                <a:solidFill>
                  <a:srgbClr val="88745B"/>
                </a:solidFill>
                <a:latin typeface="Arial" panose="020B0604020202020204" pitchFamily="34" charset="0"/>
                <a:ea typeface="微软雅黑" panose="020B0503020204020204" pitchFamily="34" charset="-122"/>
              </a:rPr>
              <a:t>CPQ</a:t>
            </a: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儿童</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14</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种人格因素问卷</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children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s personality questionnaire</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简称</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CPQ</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是由美国印第安纳州立大学波特（</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R. Porter</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博士同伊利诺伊州立大学人格及能力研究所卡特尔教授一起编制而成的。它能在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分钟左右的时间里测量出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种主要的人格特征，适用于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8—14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岁的中小学生。。</a:t>
            </a: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（二） “</a:t>
            </a:r>
            <a:r>
              <a:rPr lang="en" altLang="zh-CN" sz="2300" b="1" dirty="0">
                <a:solidFill>
                  <a:srgbClr val="88745B"/>
                </a:solidFill>
                <a:latin typeface="Arial" panose="020B0604020202020204" pitchFamily="34" charset="0"/>
                <a:ea typeface="微软雅黑" panose="020B0503020204020204" pitchFamily="34" charset="-122"/>
                <a:sym typeface="+mn-ea"/>
              </a:rPr>
              <a:t>YG”</a:t>
            </a:r>
            <a:r>
              <a:rPr lang="zh-CN" altLang="en-US" sz="2300" b="1" dirty="0">
                <a:solidFill>
                  <a:srgbClr val="88745B"/>
                </a:solidFill>
                <a:latin typeface="Arial" panose="020B0604020202020204" pitchFamily="34" charset="0"/>
                <a:ea typeface="微软雅黑" panose="020B0503020204020204" pitchFamily="34" charset="-122"/>
                <a:sym typeface="+mn-ea"/>
              </a:rPr>
              <a:t>性格测验</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 altLang="zh-CN" sz="2000" b="1" dirty="0">
                <a:solidFill>
                  <a:schemeClr val="tx1">
                    <a:lumMod val="75000"/>
                    <a:lumOff val="25000"/>
                  </a:schemeClr>
                </a:solidFill>
                <a:latin typeface="Arial" panose="020B0604020202020204" pitchFamily="34" charset="0"/>
                <a:ea typeface="微软雅黑" panose="020B0503020204020204" pitchFamily="34" charset="-122"/>
                <a:sym typeface="+mn-ea"/>
              </a:rPr>
              <a:t>YG</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性格测验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是由日本心理学家矢田部达郎等人根据美国心理学家吉尔福特编制的个性测验改造而成的。该测验由</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130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个测题，</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个分量表（每个分量表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题）组成。其中有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个临床量表（性格特征量表）和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个效度量表。中文修订本是由我国华东师范大学叶奕乾完成的。</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9C3891B6-BCE2-1467-C432-ACDFA16D1A1C}"/>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135805208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9"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10"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1"/>
            </p:custDataLst>
          </p:nvPr>
        </p:nvSpPr>
        <p:spPr>
          <a:xfrm>
            <a:off x="7273108" y="1005820"/>
            <a:ext cx="4196715" cy="4862870"/>
          </a:xfrm>
          <a:prstGeom prst="rect">
            <a:avLst/>
          </a:prstGeom>
          <a:noFill/>
        </p:spPr>
        <p:txBody>
          <a:bodyPr wrap="square" rtlCol="0">
            <a:spAutoFit/>
          </a:bodyPr>
          <a:lstStyle/>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人格测验概述</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自陈量表</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zh-CN" altLang="en-US"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投射测验</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人格测量中的评定量表和情境测验</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人格测验中存在的问题</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2"/>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6" name="TextBox 14"/>
          <p:cNvSpPr txBox="1"/>
          <p:nvPr>
            <p:custDataLst>
              <p:tags r:id="rId3"/>
            </p:custDataLst>
          </p:nvPr>
        </p:nvSpPr>
        <p:spPr>
          <a:xfrm>
            <a:off x="6713220" y="193357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9" name="TextBox 14"/>
          <p:cNvSpPr txBox="1"/>
          <p:nvPr>
            <p:custDataLst>
              <p:tags r:id="rId4"/>
            </p:custDataLst>
          </p:nvPr>
        </p:nvSpPr>
        <p:spPr>
          <a:xfrm>
            <a:off x="6713220" y="297878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0" name="TextBox 14"/>
          <p:cNvSpPr txBox="1"/>
          <p:nvPr>
            <p:custDataLst>
              <p:tags r:id="rId5"/>
            </p:custDataLst>
          </p:nvPr>
        </p:nvSpPr>
        <p:spPr>
          <a:xfrm>
            <a:off x="6713220" y="382460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11" name="TextBox 14"/>
          <p:cNvSpPr txBox="1"/>
          <p:nvPr>
            <p:custDataLst>
              <p:tags r:id="rId6"/>
            </p:custDataLst>
          </p:nvPr>
        </p:nvSpPr>
        <p:spPr>
          <a:xfrm>
            <a:off x="6713220" y="4927600"/>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500AA-057A-6C26-6480-0983197B9F9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9AE02F5-E893-A64A-CEA0-D57B1107E90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DE0532B-12B8-62F2-0411-CA0A49E2325F}"/>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80967CE-B79D-21FD-6C18-88C22D5F0D42}"/>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51B5C1B6-390C-C736-08D1-A0FA732F45C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AF7FE8E-BD8F-A200-9655-73A3AB871D6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79BA5690-3060-D0D7-E0F7-5DA0A48F716E}"/>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077E7D0A-0A37-FFFE-E81B-7CC5B027CC19}"/>
              </a:ext>
            </a:extLst>
          </p:cNvPr>
          <p:cNvSpPr txBox="1"/>
          <p:nvPr/>
        </p:nvSpPr>
        <p:spPr>
          <a:xfrm>
            <a:off x="970915" y="1144270"/>
            <a:ext cx="10487025" cy="500028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 对人格自陈量表的评价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人格自陈量表的主要优点</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人格自陈量表一般采用纸笔测验的形式，与其他类型的人格测验如投射测验相比，具有结构明确、施测简便（团体、个人施测均可）、计分客观、解释比较客观和容易等优点。如果编制过程是严谨的，在一定的信度和效度的保证下，能够高效地搜集到大量有意义的人格资料，既能够用于理论研究，又能够用于评价、诊断以及预测。因此，这类人格测验不仅数量最多，而且在实践中应用也最为广泛。</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（二） 人格自陈量表的主要问题和编制时可采取的对策</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人格测验主要的问题之一是</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反应偏差</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response bias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的存在。心理测验专家把它分为两类： 一类是反应定势（</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response sets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一类是反应形态（</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response styles</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E11DDB75-6D77-2FA6-9475-4870707DD506}"/>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30650313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AF6282-0080-3243-E04C-D036848A4A8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D0BE8AA-75D4-1778-6726-459706285646}"/>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4BFC160-7D05-2356-FBC1-36DCC81E8C2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F04DC4FC-590F-6B9C-A9C7-035ACB24C98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30C1E03-19AA-5DA2-BB1E-C3B442F09F2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6B7F815F-0C98-FFA2-79FE-73B1EE9BF32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614DF40-AB58-A982-ECEA-801D1DD6636A}"/>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E208D457-DE13-F4A1-1262-9C4F0D3B7C07}"/>
              </a:ext>
            </a:extLst>
          </p:cNvPr>
          <p:cNvSpPr txBox="1"/>
          <p:nvPr/>
        </p:nvSpPr>
        <p:spPr>
          <a:xfrm>
            <a:off x="970915" y="1144270"/>
            <a:ext cx="10487025" cy="493103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 对人格自陈量表的评价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针对反应定势，在测验编制上或施测方法上可以有以下对策：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在编选题目时，应尽量选择不诱发假装倾向的题目，减少测题的社会评价意义，避免引起受测者的心理防卫和反感。</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选择表面效度与内容效度适当分离的题目。</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在量表的名称上做文章。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在安排测题的选答方式时，可以把社会期望程度相同的两个项目配成一对，让被试必选一个。</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⑤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创设使受测者老实回答的情境，如指导语或权威暗示等。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⑥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在量表中设置“防伪题”组成各种“防伪量表”。</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对反应形态问题的对策可以是：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在选题时，将“是”和“否”反应计分的题目各选一半。</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一方面要设法控制回答的误差；另一方面在使用测验资料时也须考虑到误差的存在。</a:t>
            </a:r>
          </a:p>
        </p:txBody>
      </p:sp>
      <p:sp>
        <p:nvSpPr>
          <p:cNvPr id="3" name="矩形 2">
            <a:extLst>
              <a:ext uri="{FF2B5EF4-FFF2-40B4-BE49-F238E27FC236}">
                <a16:creationId xmlns:a16="http://schemas.microsoft.com/office/drawing/2014/main" id="{7B75B357-F472-5264-73C6-361FCDB9BB15}"/>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自陈量表</a:t>
            </a:r>
          </a:p>
        </p:txBody>
      </p:sp>
    </p:spTree>
    <p:extLst>
      <p:ext uri="{BB962C8B-B14F-4D97-AF65-F5344CB8AC3E}">
        <p14:creationId xmlns:p14="http://schemas.microsoft.com/office/powerpoint/2010/main" val="136854588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942672" y="2261765"/>
            <a:ext cx="2646878" cy="4524315"/>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投射测验</a:t>
            </a:r>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20115"/>
            <a:ext cx="10619105" cy="5436168"/>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一、投射测验的假设与特点</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投射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一词在心理学上是指个人把自己的思想、态度、愿望、情绪、性格等人格特征，不自觉地反映于外界事物或他人的一种心理作用，亦即个人的人格结构对感知、组织及解释环境的方式发生影响的过程。</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与其他人格测验相比，投射测验有几个鲜明的特点。其一，使用非结构任务，这种任务允许被试有各种各样不受限制的反应。其二，测量目标具有掩蔽性。其三，解释的整体性。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投射测验也存在一些明显的不足，主要表现在以下几个方面：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评分缺乏客观标准，难以量化。</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缺少充分的常模资料。测验结果不易解释。</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信度和效度不易建立。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原理复杂深奥，非经专门训练者不能使用。</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投射测验</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CB03FD-A9EF-417B-06DE-35C0AFBC4E8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6F4959E-D851-625C-5F2F-3513331D350F}"/>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58FFC8E1-6890-3659-1A4D-2E46A732035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DFAC819-552B-D7F4-431E-02FB5229175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AC6CB2B-320D-8BB7-3A22-E1424189F7AA}"/>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977CCC1-3CC0-920A-6EAA-AAE6D8214DF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91B46F5-4A33-2391-B22F-E6FDE7BCA6B1}"/>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E7F1C5E2-82C9-EC3E-2124-96F4F2B5C376}"/>
              </a:ext>
            </a:extLst>
          </p:cNvPr>
          <p:cNvSpPr txBox="1"/>
          <p:nvPr/>
        </p:nvSpPr>
        <p:spPr>
          <a:xfrm>
            <a:off x="970915" y="920115"/>
            <a:ext cx="10619105" cy="5990166"/>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投射测验的分类及几种主要的投射测验</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罗夏墨迹测验</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测验内容及施测方法</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罗夏墨迹测验是由瑞士精神病学家罗夏（</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Hermann Rorschach</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年创编完成的。他从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年开始使用墨迹图研究精神障碍对于知觉的影响。最初制作时，先在一张纸的中央滴一摊墨汁，然后将纸对折并用力压下，使墨汁四下流开，形成沿折线两边对称但形状不定的图形。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罗夏墨迹测验的记分</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记分的基本逻辑。如果被试的反应与多数人相同，即被认为是正常的。如果被试的反应方式怪异，与一般人差别很大，这个人就可能存在心理障碍。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记分时需要考虑的要素。一是定位（</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location</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二是决定因素（</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determinants</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三是内容（</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content</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5E9451CE-8CC9-8A70-A8BF-0148DE19D72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投射测验</a:t>
            </a:r>
          </a:p>
        </p:txBody>
      </p:sp>
    </p:spTree>
    <p:extLst>
      <p:ext uri="{BB962C8B-B14F-4D97-AF65-F5344CB8AC3E}">
        <p14:creationId xmlns:p14="http://schemas.microsoft.com/office/powerpoint/2010/main" val="386380391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D76C6-C434-CD49-2735-2F223BDF9372}"/>
            </a:ext>
          </a:extLst>
        </p:cNvPr>
        <p:cNvGrpSpPr/>
        <p:nvPr/>
      </p:nvGrpSpPr>
      <p:grpSpPr>
        <a:xfrm>
          <a:off x="0" y="0"/>
          <a:ext cx="0" cy="0"/>
          <a:chOff x="0" y="0"/>
          <a:chExt cx="0" cy="0"/>
        </a:xfrm>
      </p:grpSpPr>
      <p:sp>
        <p:nvSpPr>
          <p:cNvPr id="100" name="文本框 99">
            <a:extLst>
              <a:ext uri="{FF2B5EF4-FFF2-40B4-BE49-F238E27FC236}">
                <a16:creationId xmlns:a16="http://schemas.microsoft.com/office/drawing/2014/main" id="{D5BB06FF-7EB7-249C-5204-9101EA2E2640}"/>
              </a:ext>
            </a:extLst>
          </p:cNvPr>
          <p:cNvSpPr txBox="1"/>
          <p:nvPr/>
        </p:nvSpPr>
        <p:spPr>
          <a:xfrm>
            <a:off x="970915" y="920115"/>
            <a:ext cx="10619105" cy="5920916"/>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投射测验的分类及几种主要的投射测验</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罗夏墨迹测验结果的解释</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对定位的解释。</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对形状的解释。</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对色彩的解释。</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对黑白光度的解释。</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对运动的解释。</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对内容的解释。</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对罗夏墨迹测验的评价</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正如前述，在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年代前期，罗夏墨迹测验一直是心理工作中使用最经常的心理测验。到了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年代，虽然它的最高位置已被</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所取代，但仍是一种普遍使用的有效的临床心理工具，足见其难以忽视的临床使用价值。</a:t>
            </a:r>
          </a:p>
        </p:txBody>
      </p:sp>
      <p:grpSp>
        <p:nvGrpSpPr>
          <p:cNvPr id="2" name="组合 1">
            <a:extLst>
              <a:ext uri="{FF2B5EF4-FFF2-40B4-BE49-F238E27FC236}">
                <a16:creationId xmlns:a16="http://schemas.microsoft.com/office/drawing/2014/main" id="{CE43C98F-EF25-A84E-9DCE-A7893FDED28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8C9A3FB-8FB2-496D-F323-D3597DBDE1B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F6BBBB8-FCEF-C12D-A57E-91AF896C31F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828F418-2CE7-2AC4-E104-C372289D6E1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AE60F75-17C9-70FB-9D16-67126C82184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5A8D9891-BDE7-B663-93DB-AAB96EE969DB}"/>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3" name="矩形 2">
            <a:extLst>
              <a:ext uri="{FF2B5EF4-FFF2-40B4-BE49-F238E27FC236}">
                <a16:creationId xmlns:a16="http://schemas.microsoft.com/office/drawing/2014/main" id="{1E8B47DD-9CDD-CBDB-EA55-D77088AC787F}"/>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投射测验</a:t>
            </a:r>
          </a:p>
        </p:txBody>
      </p:sp>
    </p:spTree>
    <p:extLst>
      <p:ext uri="{BB962C8B-B14F-4D97-AF65-F5344CB8AC3E}">
        <p14:creationId xmlns:p14="http://schemas.microsoft.com/office/powerpoint/2010/main" val="115633354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59513-0027-9DE8-8620-FD3C9B9A2B9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0BCAEAE-57C4-29DD-65E1-8213262A6A8B}"/>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5BE51D2B-9C1B-EFE3-17DE-59EAF3678A1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1157111-9790-08DB-771A-F77AE2AFB8F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B401478-D2D3-BABD-762C-1AE61D342E4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FBD10F6-A3F8-5854-6347-EA7EC836FBB2}"/>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5DEF1EC-CFEC-31B0-F0C0-6E0EB85DA67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47F107B6-DFBB-39C6-E3E9-B885BD8F2847}"/>
              </a:ext>
            </a:extLst>
          </p:cNvPr>
          <p:cNvSpPr txBox="1"/>
          <p:nvPr/>
        </p:nvSpPr>
        <p:spPr>
          <a:xfrm>
            <a:off x="948613" y="920115"/>
            <a:ext cx="10619105" cy="4674421"/>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投射测验的分类及几种主要的投射测验</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默瑞主题统觉测验（</a:t>
            </a:r>
            <a:r>
              <a:rPr lang="en" altLang="zh-CN" sz="2400" b="1" dirty="0">
                <a:solidFill>
                  <a:srgbClr val="88745B"/>
                </a:solidFill>
                <a:latin typeface="Arial" panose="020B0604020202020204" pitchFamily="34" charset="0"/>
                <a:ea typeface="微软雅黑" panose="020B0503020204020204" pitchFamily="34" charset="-122"/>
              </a:rPr>
              <a:t>TAT</a:t>
            </a:r>
            <a:r>
              <a:rPr lang="zh-CN" altLang="en" sz="2400" b="1" dirty="0">
                <a:solidFill>
                  <a:srgbClr val="88745B"/>
                </a:solidFill>
                <a:latin typeface="Arial" panose="020B0604020202020204" pitchFamily="34" charset="0"/>
                <a:ea typeface="微软雅黑" panose="020B0503020204020204" pitchFamily="34" charset="-122"/>
              </a:rPr>
              <a:t>）</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主题统觉测验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是投射测验中与罗夏墨迹测验齐名的另一类人格测验。这种技术是由默瑞（</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H. A. Murray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）及其同事于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年代发展而来的。在这类测验中，默瑞于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1943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年发表的第三套主题统觉测验是最主要，也是使用最广泛的一种测验。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其他类型的投射测验</a:t>
            </a:r>
            <a:endParaRPr lang="en-US" altLang="zh-CN" sz="2400" b="1" dirty="0">
              <a:solidFill>
                <a:srgbClr val="88745B"/>
              </a:solidFill>
              <a:latin typeface="Arial" panose="020B0604020202020204" pitchFamily="34" charset="0"/>
              <a:ea typeface="微软雅黑" panose="020B0503020204020204" pitchFamily="34" charset="-122"/>
            </a:endParaRPr>
          </a:p>
          <a:p>
            <a:pPr marL="914400" lvl="1" indent="-457200">
              <a:lnSpc>
                <a:spcPct val="150000"/>
              </a:lnSpc>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语句完成测验</a:t>
            </a:r>
            <a:endParaRPr lang="en-US" altLang="zh-CN" sz="2400" b="1" dirty="0">
              <a:solidFill>
                <a:srgbClr val="88745B"/>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绘画测验</a:t>
            </a:r>
          </a:p>
        </p:txBody>
      </p:sp>
      <p:sp>
        <p:nvSpPr>
          <p:cNvPr id="3" name="矩形 2">
            <a:extLst>
              <a:ext uri="{FF2B5EF4-FFF2-40B4-BE49-F238E27FC236}">
                <a16:creationId xmlns:a16="http://schemas.microsoft.com/office/drawing/2014/main" id="{9EB10088-88D2-3421-0A45-5BB76BE6727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投射测验</a:t>
            </a:r>
          </a:p>
        </p:txBody>
      </p:sp>
    </p:spTree>
    <p:extLst>
      <p:ext uri="{BB962C8B-B14F-4D97-AF65-F5344CB8AC3E}">
        <p14:creationId xmlns:p14="http://schemas.microsoft.com/office/powerpoint/2010/main" val="313392285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302819" y="2244583"/>
            <a:ext cx="6919467" cy="5139869"/>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人格测量中的评定量表和情境测验</a:t>
            </a:r>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617258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一、人格评定量表</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人格评定量表的性质与种类</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在心理测量方法中，评定量表（</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rating scales</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是用来量化观察中所得印象的一种测量工具。人格评定量表就是通过观察，给人的某种行为或人格特性确定一个分数（通常为等级）的标准化程序。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由于评量方式不同，评定量表有多种形式，但绝大多数可归属于如下四种形式之一： </a:t>
            </a:r>
          </a:p>
          <a:p>
            <a:pPr algn="l" fontAlgn="auto">
              <a:lnSpc>
                <a:spcPct val="150000"/>
              </a:lnSpc>
              <a:buClrTx/>
              <a:buSzTx/>
              <a:buFontTx/>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数字评定量表。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图表评定量表。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标准评定量表。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强迫选择评定量表。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评定量表举例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marL="914400" lvl="1" indent="-457200">
              <a:lnSpc>
                <a:spcPct val="150000"/>
              </a:lnSpc>
              <a:buFontTx/>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梵兰社会成熟量表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汉密尔顿焦虑量表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人格测量中的评定量表和情境测验</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31157-60B9-BB91-6251-C533ED61785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6CC9308-E621-2D38-6D52-60A5AB599D5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D7714741-B039-BCEE-75BE-C9700ED6B669}"/>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F329C6DB-707F-650E-F0A5-5134BDB4BA4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2728612-09B6-9F99-7195-658160998009}"/>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CAB01E5-CD5C-9FE7-C7D1-A870A6A2FD3C}"/>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D517323-424C-11FC-6C5F-8EE47AD9B7DA}"/>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DA740A5F-7450-0250-40D8-C6A7279A01B2}"/>
              </a:ext>
            </a:extLst>
          </p:cNvPr>
          <p:cNvSpPr txBox="1"/>
          <p:nvPr/>
        </p:nvSpPr>
        <p:spPr>
          <a:xfrm>
            <a:off x="970915" y="955040"/>
            <a:ext cx="10619105" cy="513384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一、人格评定量表</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（三） 人格评定量表的编制和应用应注意之点</a:t>
            </a:r>
            <a:endParaRPr lang="en-US" altLang="zh-CN" sz="2500" b="1" dirty="0">
              <a:solidFill>
                <a:srgbClr val="88745B"/>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人格特征的定义必须清楚。</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人格特征的等级必须规定明白。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量表可用计分法或等级排列法。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信度的确定。</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⑤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效度不易确定。</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⑥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外显特征的评定较内隐特征的评定可靠。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⑦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评定者须接受指导。</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1F2903F1-AA22-CD99-8DB8-75BAA6FFCF08}"/>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人格测量中的评定量表和情境测验</a:t>
            </a:r>
          </a:p>
        </p:txBody>
      </p:sp>
    </p:spTree>
    <p:extLst>
      <p:ext uri="{BB962C8B-B14F-4D97-AF65-F5344CB8AC3E}">
        <p14:creationId xmlns:p14="http://schemas.microsoft.com/office/powerpoint/2010/main" val="287724308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131338" y="2432315"/>
            <a:ext cx="3262432" cy="4401205"/>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人格测验概述</a:t>
            </a:r>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E23BD7-F74D-EE86-5CE5-8E34AE7D08F9}"/>
            </a:ext>
          </a:extLst>
        </p:cNvPr>
        <p:cNvGrpSpPr/>
        <p:nvPr/>
      </p:nvGrpSpPr>
      <p:grpSpPr>
        <a:xfrm>
          <a:off x="0" y="0"/>
          <a:ext cx="0" cy="0"/>
          <a:chOff x="0" y="0"/>
          <a:chExt cx="0" cy="0"/>
        </a:xfrm>
      </p:grpSpPr>
      <p:sp>
        <p:nvSpPr>
          <p:cNvPr id="100" name="文本框 99">
            <a:extLst>
              <a:ext uri="{FF2B5EF4-FFF2-40B4-BE49-F238E27FC236}">
                <a16:creationId xmlns:a16="http://schemas.microsoft.com/office/drawing/2014/main" id="{319869DB-C64A-0850-B590-1094083B99E0}"/>
              </a:ext>
            </a:extLst>
          </p:cNvPr>
          <p:cNvSpPr txBox="1"/>
          <p:nvPr/>
        </p:nvSpPr>
        <p:spPr>
          <a:xfrm>
            <a:off x="970915" y="955040"/>
            <a:ext cx="10619105" cy="5620834"/>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情境测验</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品格教育测验</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哈特松（</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Hartshorne</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和梅尔（</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May</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所设计的一套</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品格教育测验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character education inquiry</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CEI</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就是最为典型的情境测验之一。</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CEI</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采用的是学龄儿童日常生活或学习中所熟悉的、自然的情境，用来测量诸如诚实、自我控制以及利他主义等品格或行为特点。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种测验方式是用于平常考试的情境，试题多而作答方式简单。“考试”完毕后将试卷收回，复印一份。然后在下次上课时，将未批改的试卷连同标准答案一起发给学生，让学生自己批改并打上分数。最后再将试卷收回，与复印的试卷对照，就可以看出学生是否有修改答案以提高分数的不诚实行为。另一种诚实测验由多种特制的材料组成，包括曲线迷、周迷、方迷三个测验。</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p:txBody>
      </p:sp>
      <p:grpSp>
        <p:nvGrpSpPr>
          <p:cNvPr id="2" name="组合 1">
            <a:extLst>
              <a:ext uri="{FF2B5EF4-FFF2-40B4-BE49-F238E27FC236}">
                <a16:creationId xmlns:a16="http://schemas.microsoft.com/office/drawing/2014/main" id="{155D01EB-E805-F764-8BC8-0A89ACFC2D8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CAC95BB-BE86-1EEB-AB12-2997A52A34CA}"/>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B3ED107-E2A4-BF6A-BCA5-8D7B661F65E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329EF20-BC98-1CCB-8283-5D70630E519E}"/>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2F5FC8F-E3FE-C27D-C9B8-4B0F2AF64577}"/>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D897EEE7-2AEC-2489-F372-506A8E8A5F75}"/>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3" name="矩形 2">
            <a:extLst>
              <a:ext uri="{FF2B5EF4-FFF2-40B4-BE49-F238E27FC236}">
                <a16:creationId xmlns:a16="http://schemas.microsoft.com/office/drawing/2014/main" id="{1DC10FCE-4953-F4A7-7B0B-3D157801D265}"/>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人格测量中的评定量表和情境测验</a:t>
            </a:r>
          </a:p>
        </p:txBody>
      </p:sp>
    </p:spTree>
    <p:extLst>
      <p:ext uri="{BB962C8B-B14F-4D97-AF65-F5344CB8AC3E}">
        <p14:creationId xmlns:p14="http://schemas.microsoft.com/office/powerpoint/2010/main" val="311246674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69442-EDF5-CB13-8F54-F80CF936257A}"/>
            </a:ext>
          </a:extLst>
        </p:cNvPr>
        <p:cNvGrpSpPr/>
        <p:nvPr/>
      </p:nvGrpSpPr>
      <p:grpSpPr>
        <a:xfrm>
          <a:off x="0" y="0"/>
          <a:ext cx="0" cy="0"/>
          <a:chOff x="0" y="0"/>
          <a:chExt cx="0" cy="0"/>
        </a:xfrm>
      </p:grpSpPr>
      <p:sp>
        <p:nvSpPr>
          <p:cNvPr id="100" name="文本框 99">
            <a:extLst>
              <a:ext uri="{FF2B5EF4-FFF2-40B4-BE49-F238E27FC236}">
                <a16:creationId xmlns:a16="http://schemas.microsoft.com/office/drawing/2014/main" id="{2E453337-FBE5-D1AA-D136-FE2DAA878D70}"/>
              </a:ext>
            </a:extLst>
          </p:cNvPr>
          <p:cNvSpPr txBox="1"/>
          <p:nvPr/>
        </p:nvSpPr>
        <p:spPr>
          <a:xfrm>
            <a:off x="970915" y="955040"/>
            <a:ext cx="10619105" cy="474367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情境测验</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（二） 情境压力测验</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无领导团体情境</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leaderless group situation</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情境压力测验中的典型情境。这种情境测验是用来鉴别领导能力、想象力、小组合作等人格特征的。该测验是在一组不相识的人群面前，提出一项在有限的器材条件下需参加者通力合作，并要求在规定时间内完成的任务。在这里，谁是小组领导人未确定，而且规定如不能按期完成任务，每人都要受罚。在此情境下，有人自动承担起领导者的责任，并获得小组成员的支持而顺利完成任务，此人即具有领导者的特质。</a:t>
            </a:r>
            <a:endParaRPr lang="zh-CN" altLang="en-US" sz="2100" b="1" dirty="0">
              <a:solidFill>
                <a:schemeClr val="tx1">
                  <a:lumMod val="75000"/>
                  <a:lumOff val="25000"/>
                </a:schemeClr>
              </a:solidFill>
              <a:latin typeface="Arial" panose="020B0604020202020204" pitchFamily="34" charset="0"/>
              <a:ea typeface="微软雅黑" panose="020B0503020204020204" pitchFamily="34" charset="-122"/>
            </a:endParaRPr>
          </a:p>
        </p:txBody>
      </p:sp>
      <p:grpSp>
        <p:nvGrpSpPr>
          <p:cNvPr id="2" name="组合 1">
            <a:extLst>
              <a:ext uri="{FF2B5EF4-FFF2-40B4-BE49-F238E27FC236}">
                <a16:creationId xmlns:a16="http://schemas.microsoft.com/office/drawing/2014/main" id="{07C772C1-831D-34FB-07F8-B6A61539E23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F12551F-3129-6C6F-C061-AC28CE1BAD8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A346EE89-68A3-C01A-46B3-805C6A3A5568}"/>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A4026B4-79FB-8BD6-4008-A4C20F94190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33E17A1-4F68-AC77-51DC-B3CAA81406D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08C1A48-BBF5-D3A8-47D8-0C36DD70886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3" name="矩形 2">
            <a:extLst>
              <a:ext uri="{FF2B5EF4-FFF2-40B4-BE49-F238E27FC236}">
                <a16:creationId xmlns:a16="http://schemas.microsoft.com/office/drawing/2014/main" id="{E4ED6349-55C8-48AD-6F8F-5F31E49FDAFB}"/>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人格测量中的评定量表和情境测验</a:t>
            </a:r>
          </a:p>
        </p:txBody>
      </p:sp>
    </p:spTree>
    <p:extLst>
      <p:ext uri="{BB962C8B-B14F-4D97-AF65-F5344CB8AC3E}">
        <p14:creationId xmlns:p14="http://schemas.microsoft.com/office/powerpoint/2010/main" val="363079882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073726" y="2518040"/>
            <a:ext cx="5827236" cy="44627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人格测验中存在的问题</a:t>
            </a:r>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813878" y="1055286"/>
            <a:ext cx="10687685" cy="253037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人格基本概念的不一致</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人格内涵复杂。对于人格的定义、结构以及分类问题，迄今未获得一致的结论。对于人格应包含哪些特质，不同的学者也有不同的看法。由于没有同一的标准，测验的项目内容也就无法一致，使得不同人格测验的结果难以进行比较，即使都是以特质理论为基础的测验。因为两个人格测验可能测的是完全不同的特质。</a:t>
            </a: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人格测验中存在的问题</a:t>
            </a:r>
          </a:p>
        </p:txBody>
      </p:sp>
      <p:sp>
        <p:nvSpPr>
          <p:cNvPr id="4" name="文本框 3">
            <a:extLst>
              <a:ext uri="{FF2B5EF4-FFF2-40B4-BE49-F238E27FC236}">
                <a16:creationId xmlns:a16="http://schemas.microsoft.com/office/drawing/2014/main" id="{F8BD5011-9580-EEFD-72C8-D250144AA195}"/>
              </a:ext>
            </a:extLst>
          </p:cNvPr>
          <p:cNvSpPr txBox="1"/>
          <p:nvPr/>
        </p:nvSpPr>
        <p:spPr>
          <a:xfrm>
            <a:off x="813878" y="3429000"/>
            <a:ext cx="10687685" cy="345370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整体动态人格测验的困难</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人格测验经常受到的批评是它不能恰当地描述人格的动态性质。如果所谓“动态”指的是随时间而产生的一些变化，那么，我们可以将在不同时间施测的测验结果联系对照，就可以描绘出这种动态性质。但如果“动态”指的是每个人特有的、复杂的人格结构以及其整体的作用效应，则目前的人格测验还有相当距离。因为多数人格测验是把不同的人格维度割裂开来分析，而一些进行整体分析的测验（如投射测验和情境测验），标准化水平又比较低，在计分和解释上不够客观。</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929CA-7B7A-EAA1-0754-8F053DFBDDE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CA296270-C464-2F84-85BE-0B6A7C9D97B3}"/>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824D721-2D66-A61A-2DBD-00EF844DC120}"/>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719B2A6-6400-D8B3-9CAE-81FD6AA2E2F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63C5EFD-A1A6-88B3-784B-635A519DF94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13CAA18-0F9E-BA10-AEDD-14AB2685E7E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F244A65-52BA-2960-E11F-2A3AE6A2D07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A8A3A9B-4DD2-19DE-0FD9-A775779BD592}"/>
              </a:ext>
            </a:extLst>
          </p:cNvPr>
          <p:cNvSpPr txBox="1"/>
          <p:nvPr/>
        </p:nvSpPr>
        <p:spPr>
          <a:xfrm>
            <a:off x="970914" y="1360292"/>
            <a:ext cx="10687685" cy="20687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信度和效度系数较低</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与能力和学绩测验相比较，人格测验的信度和效度系数确实不高。其原因是多方面的。其一，如前所述，人格测验受情境及个人心态的影响比能力测验要多。其二，对于人格测验，很难确定适当的效标。</a:t>
            </a:r>
          </a:p>
        </p:txBody>
      </p:sp>
      <p:sp>
        <p:nvSpPr>
          <p:cNvPr id="3" name="矩形 2">
            <a:extLst>
              <a:ext uri="{FF2B5EF4-FFF2-40B4-BE49-F238E27FC236}">
                <a16:creationId xmlns:a16="http://schemas.microsoft.com/office/drawing/2014/main" id="{FEA115BB-85FB-2E17-AED3-9CB71B8EBA81}"/>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人格测验中存在的问题</a:t>
            </a:r>
          </a:p>
        </p:txBody>
      </p:sp>
      <p:sp>
        <p:nvSpPr>
          <p:cNvPr id="4" name="文本框 3">
            <a:extLst>
              <a:ext uri="{FF2B5EF4-FFF2-40B4-BE49-F238E27FC236}">
                <a16:creationId xmlns:a16="http://schemas.microsoft.com/office/drawing/2014/main" id="{331E6260-C6C2-7ED1-E633-0B4A76887ADE}"/>
              </a:ext>
            </a:extLst>
          </p:cNvPr>
          <p:cNvSpPr txBox="1"/>
          <p:nvPr/>
        </p:nvSpPr>
        <p:spPr>
          <a:xfrm>
            <a:off x="970914" y="3763768"/>
            <a:ext cx="10687685" cy="20687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人格测验的题目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人格测验所测的特质往往没有明确定义或不易明确定义，因而题目范围难以界定，各种可能的刺激项目数不胜数，而测验题目在内容或措辞上的细微差别，加上前述的人们在理解上的个别差异，常常会导致反应的巨大差异。</a:t>
            </a:r>
          </a:p>
        </p:txBody>
      </p:sp>
    </p:spTree>
    <p:extLst>
      <p:ext uri="{BB962C8B-B14F-4D97-AF65-F5344CB8AC3E}">
        <p14:creationId xmlns:p14="http://schemas.microsoft.com/office/powerpoint/2010/main" val="37453180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8DBC53-8223-F589-D214-70530F4CD82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1C34AB5-5FA3-9F00-843A-C3658227D8D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B042B09-1BFB-DEBA-D21F-CED4EE4AE349}"/>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3F7D8D9-0AD6-97F1-C3C1-AAC027F942A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97E4254-C2C5-9BCD-6967-A71BD64A1684}"/>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6BAA85E2-62A0-7CBD-CE22-3FD58F3F1703}"/>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3CE0EBA-9FED-D5A5-0693-1E2DF5781558}"/>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0165B4D6-312A-3672-C64C-3B46823EFEA1}"/>
              </a:ext>
            </a:extLst>
          </p:cNvPr>
          <p:cNvSpPr txBox="1"/>
          <p:nvPr/>
        </p:nvSpPr>
        <p:spPr>
          <a:xfrm>
            <a:off x="970914" y="954831"/>
            <a:ext cx="10687685" cy="20687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五、 测验分数的解释</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人格测验的答案无对错之分。人格有独特性，用同样的标准去解释不同人的行为是否恰当，是值得怀疑的。因为一种行为对某人来说是良好适应，对另一个人来说也许是不良适应。另外，按统计标准（常模）评价人的行为，结果可能会奖励了从众行为，而限制了个性发展。</a:t>
            </a:r>
          </a:p>
        </p:txBody>
      </p:sp>
      <p:sp>
        <p:nvSpPr>
          <p:cNvPr id="3" name="矩形 2">
            <a:extLst>
              <a:ext uri="{FF2B5EF4-FFF2-40B4-BE49-F238E27FC236}">
                <a16:creationId xmlns:a16="http://schemas.microsoft.com/office/drawing/2014/main" id="{E125F6C6-2E0A-E89C-76A9-05C7A8170073}"/>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人格测验中存在的问题</a:t>
            </a:r>
          </a:p>
        </p:txBody>
      </p:sp>
      <p:sp>
        <p:nvSpPr>
          <p:cNvPr id="4" name="文本框 3">
            <a:extLst>
              <a:ext uri="{FF2B5EF4-FFF2-40B4-BE49-F238E27FC236}">
                <a16:creationId xmlns:a16="http://schemas.microsoft.com/office/drawing/2014/main" id="{CDD63387-F03C-BA52-4FB0-632B20C7F2EA}"/>
              </a:ext>
            </a:extLst>
          </p:cNvPr>
          <p:cNvSpPr txBox="1"/>
          <p:nvPr/>
        </p:nvSpPr>
        <p:spPr>
          <a:xfrm>
            <a:off x="970913" y="3056697"/>
            <a:ext cx="10687685" cy="253037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六、 伪装和社会赞许反应</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如前所述，人格测验的题目往往易于与社会评价联系（尽管已努力避免），有的被试不是根据自己的实际情况来回答问题，而是根据社会的舆论、他人的态度来回答问题，因而使测验的结果不可靠。尽管已有前述的种种努力措施，但是这些努力在解决这类问题上并没有取得完全成功。</a:t>
            </a:r>
          </a:p>
        </p:txBody>
      </p:sp>
      <p:sp>
        <p:nvSpPr>
          <p:cNvPr id="5" name="文本框 4">
            <a:extLst>
              <a:ext uri="{FF2B5EF4-FFF2-40B4-BE49-F238E27FC236}">
                <a16:creationId xmlns:a16="http://schemas.microsoft.com/office/drawing/2014/main" id="{51E7A57B-CD0D-7381-B9DE-0768A93C8102}"/>
              </a:ext>
            </a:extLst>
          </p:cNvPr>
          <p:cNvSpPr txBox="1"/>
          <p:nvPr/>
        </p:nvSpPr>
        <p:spPr>
          <a:xfrm>
            <a:off x="1090796" y="5415250"/>
            <a:ext cx="10687685" cy="130882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七、 隐私</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西方国家对人格测验的一种批评是，某些人格测验侵犯了个人秘密，违背了民主原则。</a:t>
            </a:r>
          </a:p>
        </p:txBody>
      </p:sp>
    </p:spTree>
    <p:extLst>
      <p:ext uri="{BB962C8B-B14F-4D97-AF65-F5344CB8AC3E}">
        <p14:creationId xmlns:p14="http://schemas.microsoft.com/office/powerpoint/2010/main" val="165916086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人格测验概述</a:t>
            </a:r>
          </a:p>
        </p:txBody>
      </p:sp>
      <p:sp>
        <p:nvSpPr>
          <p:cNvPr id="100" name="文本框 99"/>
          <p:cNvSpPr txBox="1"/>
          <p:nvPr/>
        </p:nvSpPr>
        <p:spPr>
          <a:xfrm>
            <a:off x="970915" y="1220470"/>
            <a:ext cx="10483850" cy="438467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、人格、人格理论及人格测验的概念</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 人格</a:t>
            </a: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人格测验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是以人格为测量对象的测验。在心理学中，</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personality</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有多种定义。我国台湾心理学家杨国枢对人格所下的定义较有综合性： 人格是个体在与其环境交互作用的过程中所形成的一种独特的身心组织，而此变动缓慢的组织使个体适应环境时，在需要、动机、兴趣、态度、价值观念、气质、性向、外形及生理等诸方面，各有其不同于其他个体之处（陈仲庚 张雨新，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1986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4D1366-8254-1B9E-46CA-C39889D2F85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8CE9389C-8527-16BB-06D6-667208FD8D5C}"/>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F56A524-FA2B-2ABE-0C8F-FFE5275B8AD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9ECBCC0-423B-6DBF-2F41-05451D405D9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4FB8F81-0E4A-B685-6132-616588AB833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4EDF55D-CCD1-DA92-D4C0-47AF94EC3726}"/>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1EAADA8C-0AD7-71DC-4090-D328787D1152}"/>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8863CE50-7708-80D7-FDAB-1C09E5D15FAF}"/>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人格测验概述</a:t>
            </a:r>
          </a:p>
        </p:txBody>
      </p:sp>
      <p:sp>
        <p:nvSpPr>
          <p:cNvPr id="100" name="文本框 99">
            <a:extLst>
              <a:ext uri="{FF2B5EF4-FFF2-40B4-BE49-F238E27FC236}">
                <a16:creationId xmlns:a16="http://schemas.microsoft.com/office/drawing/2014/main" id="{C28903AC-FB78-D1A4-1531-B119F462C27E}"/>
              </a:ext>
            </a:extLst>
          </p:cNvPr>
          <p:cNvSpPr txBox="1"/>
          <p:nvPr/>
        </p:nvSpPr>
        <p:spPr>
          <a:xfrm>
            <a:off x="970915" y="1220470"/>
            <a:ext cx="10483850" cy="568783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、人格、人格理论及人格测验的概念</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500" b="1" dirty="0">
                <a:solidFill>
                  <a:srgbClr val="88745B"/>
                </a:solidFill>
                <a:latin typeface="Arial" panose="020B0604020202020204" pitchFamily="34" charset="0"/>
                <a:ea typeface="微软雅黑" panose="020B0503020204020204" pitchFamily="34" charset="-122"/>
              </a:rPr>
              <a:t>人格理论</a:t>
            </a:r>
          </a:p>
          <a:p>
            <a:pPr indent="539750" algn="just">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人格理论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是心理学家为探索人格的形成、结构、功能、变化以及与外显行为的关系而形成的概念系统和经验体系。如果就对人格测验产生较大影响的人格理论做最粗略的划分，可以将人格理论分为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特质理论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类型理论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其他理论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人格测量</a:t>
            </a:r>
            <a:endParaRPr lang="en-US" altLang="zh-CN" sz="2400" b="1" dirty="0">
              <a:solidFill>
                <a:srgbClr val="88745B"/>
              </a:solidFill>
              <a:latin typeface="Arial" panose="020B0604020202020204" pitchFamily="34" charset="0"/>
              <a:ea typeface="微软雅黑" panose="020B0503020204020204" pitchFamily="34" charset="-122"/>
            </a:endParaRPr>
          </a:p>
          <a:p>
            <a:pPr indent="539750" algn="just">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从人格测量的角度看，当前种类繁多的人格问卷或量表基本上可以分为两大类： 一类是有明确理论基础的人格问卷；一类是没有明确理论基础，从实际经验出发所编制的人格问卷。</a:t>
            </a:r>
            <a:endParaRPr lang="zh-CN" altLang="en-US" sz="2100" b="1" dirty="0">
              <a:solidFill>
                <a:srgbClr val="88745B"/>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5645581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E39BB5-20AF-9C47-F93C-34D3B55BA4C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84FA1997-5D3A-BECE-197C-FA03E1612472}"/>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DF593B15-3BB8-EB57-648B-BB4D49114C8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7BA8F89-9E6A-5A99-94FC-80FBCA67289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98E10550-2682-23ED-7C97-65DAA4454D09}"/>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D36830BD-407A-AB47-1A43-321EE00E365B}"/>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2D3676D-42B9-CCBF-15C3-73B9CFC0844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F052352D-C234-7FAE-5CE8-1D483A173200}"/>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人格测验概述</a:t>
            </a:r>
          </a:p>
        </p:txBody>
      </p:sp>
      <p:sp>
        <p:nvSpPr>
          <p:cNvPr id="100" name="文本框 99">
            <a:extLst>
              <a:ext uri="{FF2B5EF4-FFF2-40B4-BE49-F238E27FC236}">
                <a16:creationId xmlns:a16="http://schemas.microsoft.com/office/drawing/2014/main" id="{0E479EF5-8529-46B1-76C7-6A226E050E0A}"/>
              </a:ext>
            </a:extLst>
          </p:cNvPr>
          <p:cNvSpPr txBox="1"/>
          <p:nvPr/>
        </p:nvSpPr>
        <p:spPr>
          <a:xfrm>
            <a:off x="970915" y="1220470"/>
            <a:ext cx="10483850" cy="490525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人格测验的种类</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问卷式人格测验</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问卷法所用的工具为各种量表（</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scales</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一般是经过标准化处理的测验量表（</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inventory</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也可称为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问卷</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questionnaire</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宋维真 张瑶，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1987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量表的结构明确，编制严谨，任务明确，包括很多具体问题，从不同角度来了解受测者的情况。对于每一个问题，受测者面临的是有限的几个选择，并被要求按照实际情况作答。然后根据受测者对问题所作的回答，换算为数量（分数）予以评定。问卷式人格测验又可以分为两类： 一类为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自陈量表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；一类为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评定量表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426574696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6762C4-6333-5746-BC74-FFA4E02204B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AD06129-CCF2-A40C-2677-818AAF42179A}"/>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ACC7AAA-40AF-A7A9-D957-0B81A43ACD7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F252F962-57E6-59B3-3A4B-963A1A94072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C800770-14CC-92D6-FBD6-CB7747AAE41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65C34BC-1B61-112E-DD4A-F2567B34745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58E55261-350A-B2F7-5783-D4D801FBCB9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1CC4D0B0-0045-0A91-C497-7249C4270E5C}"/>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人格测验概述</a:t>
            </a:r>
          </a:p>
        </p:txBody>
      </p:sp>
      <p:sp>
        <p:nvSpPr>
          <p:cNvPr id="100" name="文本框 99">
            <a:extLst>
              <a:ext uri="{FF2B5EF4-FFF2-40B4-BE49-F238E27FC236}">
                <a16:creationId xmlns:a16="http://schemas.microsoft.com/office/drawing/2014/main" id="{C342BDA9-90D1-3175-FF25-3E5C0BC36511}"/>
              </a:ext>
            </a:extLst>
          </p:cNvPr>
          <p:cNvSpPr txBox="1"/>
          <p:nvPr/>
        </p:nvSpPr>
        <p:spPr>
          <a:xfrm>
            <a:off x="970915" y="1220470"/>
            <a:ext cx="10483850" cy="6011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人格测验的种类</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自陈量表</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自陈量表（</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selfreport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 inventories</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一种自我报告式问卷，即对拟测量的人格特征编制许多测题（问句），要求受测者作出是否符合自己情况的回答，从其答案来衡量这项特征。可分成三种自陈量表，即内容效度人格问卷、因素分析人格问卷和经验效标人格问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评定量表</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评定量表（</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rating scale</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包括一组用以描述个体的特征或特质的词或句子，要求评定者在一个多重类别的连续体上对被评者的行为和特质作出评价判断。</a:t>
            </a:r>
          </a:p>
          <a:p>
            <a:pPr indent="0" fontAlgn="auto">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23979606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278B0B-217B-5B3C-B646-8808BA90A04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A5CA38A-56DF-4012-E96C-ADAC9B9C774B}"/>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BE007E06-344F-A252-8D62-E1192C8CBD9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C3F0070-9244-63FD-5D66-C5FCFCA1800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8B0C3A1-2D36-A2B2-7151-14AB0D1D37E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85CC36F-08C2-1FDC-B42C-38A1F8710D8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550516E1-99CC-BB8D-885D-17091D31938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D48655C0-128D-B73F-D14F-6D83929874E4}"/>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人格测验概述</a:t>
            </a:r>
          </a:p>
        </p:txBody>
      </p:sp>
      <p:sp>
        <p:nvSpPr>
          <p:cNvPr id="100" name="文本框 99">
            <a:extLst>
              <a:ext uri="{FF2B5EF4-FFF2-40B4-BE49-F238E27FC236}">
                <a16:creationId xmlns:a16="http://schemas.microsoft.com/office/drawing/2014/main" id="{4BE248C9-FE09-9015-3553-B14FF77F33D4}"/>
              </a:ext>
            </a:extLst>
          </p:cNvPr>
          <p:cNvSpPr txBox="1"/>
          <p:nvPr/>
        </p:nvSpPr>
        <p:spPr>
          <a:xfrm>
            <a:off x="970915" y="1220470"/>
            <a:ext cx="10483850" cy="432592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人格测验的种类</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投射测验</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这类测验所用的刺激多为意义不明确的各种图形、墨迹或数字，让受测者在不受限制的情境下自由地作出反应，由对反应结果的分析来推断其人格。投射的意义是指一个人把自己的思想、态度、愿望、情绪等个人特征投射到外界事物上，通过对外界事物的反应，表达出自己内心的感受。</a:t>
            </a:r>
          </a:p>
          <a:p>
            <a:pPr indent="0" fontAlgn="auto">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01087773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6138</Words>
  <Application>Microsoft Macintosh PowerPoint</Application>
  <PresentationFormat>宽屏</PresentationFormat>
  <Paragraphs>310</Paragraphs>
  <Slides>46</Slides>
  <Notes>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46</vt:i4>
      </vt:variant>
    </vt:vector>
  </HeadingPairs>
  <TitlesOfParts>
    <vt:vector size="54" baseType="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26</cp:revision>
  <dcterms:created xsi:type="dcterms:W3CDTF">2019-01-02T04:14:00Z</dcterms:created>
  <dcterms:modified xsi:type="dcterms:W3CDTF">2025-02-10T01:13:41Z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77868D279737410AA3F797AB72E532C8_12</vt:lpwstr>
  </property>
</Properties>
</file>