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6"/>
  </p:notesMasterIdLst>
  <p:handoutMasterIdLst>
    <p:handoutMasterId r:id="rId37"/>
  </p:handoutMasterIdLst>
  <p:sldIdLst>
    <p:sldId id="342" r:id="rId2"/>
    <p:sldId id="410" r:id="rId3"/>
    <p:sldId id="258" r:id="rId4"/>
    <p:sldId id="554" r:id="rId5"/>
    <p:sldId id="477" r:id="rId6"/>
    <p:sldId id="633" r:id="rId7"/>
    <p:sldId id="634" r:id="rId8"/>
    <p:sldId id="649" r:id="rId9"/>
    <p:sldId id="635" r:id="rId10"/>
    <p:sldId id="589" r:id="rId11"/>
    <p:sldId id="548" r:id="rId12"/>
    <p:sldId id="636" r:id="rId13"/>
    <p:sldId id="650" r:id="rId14"/>
    <p:sldId id="637" r:id="rId15"/>
    <p:sldId id="651" r:id="rId16"/>
    <p:sldId id="590" r:id="rId17"/>
    <p:sldId id="552" r:id="rId18"/>
    <p:sldId id="638" r:id="rId19"/>
    <p:sldId id="639" r:id="rId20"/>
    <p:sldId id="640" r:id="rId21"/>
    <p:sldId id="595" r:id="rId22"/>
    <p:sldId id="555" r:id="rId23"/>
    <p:sldId id="641" r:id="rId24"/>
    <p:sldId id="599" r:id="rId25"/>
    <p:sldId id="556" r:id="rId26"/>
    <p:sldId id="652" r:id="rId27"/>
    <p:sldId id="643" r:id="rId28"/>
    <p:sldId id="644" r:id="rId29"/>
    <p:sldId id="645" r:id="rId30"/>
    <p:sldId id="653" r:id="rId31"/>
    <p:sldId id="646" r:id="rId32"/>
    <p:sldId id="647" r:id="rId33"/>
    <p:sldId id="648" r:id="rId34"/>
    <p:sldId id="577" r:id="rId35"/>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F907876-03D1-4B59-9871-60AB1CC4998C}" styleName="表样式 1 25">
    <a:wholeTbl>
      <a:tcTxStyle>
        <a:fontRef idx="none">
          <a:srgbClr val="000000"/>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FFFFFF"/>
          </a:solidFill>
        </a:fill>
      </a:tcStyle>
    </a:wholeTbl>
    <a:band2H>
      <a:tcStyle>
        <a:tcBdr/>
        <a:fill>
          <a:solidFill>
            <a:srgbClr val="767377">
              <a:lumMod val="10000"/>
              <a:lumOff val="90000"/>
            </a:srgbClr>
          </a:solidFill>
        </a:fill>
      </a:tcStyle>
    </a:band2H>
    <a:band1V>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w="9525" cmpd="sng">
              <a:solidFill>
                <a:srgbClr val="767377">
                  <a:lumMod val="40000"/>
                  <a:lumOff val="60000"/>
                </a:srgbClr>
              </a:solidFill>
            </a:ln>
          </a:insideV>
        </a:tcBdr>
        <a:fill>
          <a:solidFill>
            <a:srgbClr val="767377">
              <a:lumMod val="10000"/>
              <a:lumOff val="90000"/>
            </a:srgbClr>
          </a:solidFill>
        </a:fill>
      </a:tcStyle>
    </a:band1V>
    <a:band2V>
      <a:tcStyle>
        <a:tcBdr>
          <a:left>
            <a:ln w="9525" cmpd="sng">
              <a:solidFill>
                <a:srgbClr val="767377">
                  <a:lumMod val="40000"/>
                  <a:lumOff val="60000"/>
                </a:srgbClr>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tcStyle>
    </a:band2V>
    <a:lastCol>
      <a:tcTxStyle b="on">
        <a:fontRef idx="none">
          <a:srgbClr val="08090C"/>
        </a:fontRef>
      </a:tcTxStyle>
      <a:tcStyle>
        <a:tcBdr>
          <a:left>
            <a:ln w="9525" cmpd="sng">
              <a:solidFill>
                <a:srgbClr val="767377">
                  <a:lumMod val="40000"/>
                  <a:lumOff val="60000"/>
                </a:srgbClr>
              </a:solidFill>
            </a:ln>
          </a:left>
          <a:right>
            <a:ln w="9525" cmpd="sng">
              <a:solidFill>
                <a:srgbClr val="767377"/>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lastCol>
    <a:firstCol>
      <a:tcTxStyle b="on">
        <a:fontRef idx="none">
          <a:srgbClr val="08090C"/>
        </a:fontRef>
      </a:tcTxStyle>
      <a:tcStyle>
        <a:tcBdr>
          <a:left>
            <a:ln w="9525" cmpd="sng">
              <a:solidFill>
                <a:srgbClr val="767377"/>
              </a:solidFill>
            </a:ln>
          </a:left>
          <a:right>
            <a:ln w="9525" cmpd="sng">
              <a:solidFill>
                <a:srgbClr val="767377">
                  <a:lumMod val="40000"/>
                  <a:lumOff val="60000"/>
                </a:srgbClr>
              </a:solidFill>
            </a:ln>
          </a:right>
          <a:top>
            <a:ln w="9525" cmpd="sng">
              <a:solidFill>
                <a:srgbClr val="767377"/>
              </a:solidFill>
            </a:ln>
          </a:top>
          <a:bottom>
            <a:ln w="9525" cmpd="sng">
              <a:solidFill>
                <a:srgbClr val="767377"/>
              </a:solidFill>
            </a:ln>
          </a:bottom>
          <a:insideH>
            <a:ln w="9525" cmpd="sng">
              <a:solidFill>
                <a:srgbClr val="767377">
                  <a:lumMod val="40000"/>
                  <a:lumOff val="60000"/>
                </a:srgbClr>
              </a:solidFill>
            </a:ln>
          </a:insideH>
          <a:insideV>
            <a:ln>
              <a:noFill/>
            </a:ln>
          </a:insideV>
        </a:tcBdr>
        <a:fill>
          <a:solidFill>
            <a:srgbClr val="767377">
              <a:lumMod val="20000"/>
              <a:lumOff val="80000"/>
            </a:srgbClr>
          </a:solidFill>
        </a:fill>
      </a:tcStyle>
    </a:firstCol>
    <a:lastRow>
      <a:tcTxStyle b="on">
        <a:fontRef idx="none">
          <a:srgbClr val="767377"/>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rgbClr val="767377"/>
              </a:solidFill>
            </a:ln>
          </a:left>
          <a:right>
            <a:ln w="9525" cmpd="sng">
              <a:solidFill>
                <a:srgbClr val="767377"/>
              </a:solidFill>
            </a:ln>
          </a:right>
          <a:top>
            <a:ln w="9525" cmpd="sng">
              <a:solidFill>
                <a:srgbClr val="767377"/>
              </a:solidFill>
            </a:ln>
          </a:top>
          <a:bottom>
            <a:ln w="9525" cmpd="sng">
              <a:solidFill>
                <a:srgbClr val="767377"/>
              </a:solidFill>
            </a:ln>
          </a:bottom>
          <a:insideH>
            <a:ln>
              <a:noFill/>
            </a:ln>
          </a:insideH>
          <a:insideV>
            <a:ln w="9525" cmpd="sng">
              <a:solidFill>
                <a:srgbClr val="767377">
                  <a:lumMod val="40000"/>
                  <a:lumOff val="60000"/>
                </a:srgbClr>
              </a:solidFill>
            </a:ln>
          </a:insideV>
        </a:tcBdr>
        <a:fill>
          <a:solidFill>
            <a:srgbClr val="767377"/>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024" autoAdjust="0"/>
    <p:restoredTop sz="96296" autoAdjust="0"/>
  </p:normalViewPr>
  <p:slideViewPr>
    <p:cSldViewPr snapToGrid="0">
      <p:cViewPr varScale="1">
        <p:scale>
          <a:sx n="79" d="100"/>
          <a:sy n="79" d="100"/>
        </p:scale>
        <p:origin x="216" y="87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34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7D66D20-C27E-4F88-8B09-303578CD2AE1}"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3</a:t>
            </a:fld>
            <a:endParaRPr lang="zh-CN" altLang="en-US">
              <a:solidFill>
                <a:prstClr val="black"/>
              </a:solidFill>
              <a:latin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4</a:t>
            </a:fld>
            <a:endParaRPr lang="zh-CN" altLang="en-US">
              <a:solidFill>
                <a:prstClr val="black"/>
              </a:solidFill>
              <a:latin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10</a:t>
            </a:fld>
            <a:endParaRPr lang="zh-CN" altLang="en-US">
              <a:solidFill>
                <a:prstClr val="black"/>
              </a:solidFill>
              <a:latin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16</a:t>
            </a:fld>
            <a:endParaRPr lang="zh-CN" altLang="en-US">
              <a:solidFill>
                <a:prstClr val="black"/>
              </a:solidFill>
              <a:latin typeface="等线" panose="02010600030101010101"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21</a:t>
            </a:fld>
            <a:endParaRPr lang="zh-CN" altLang="en-US">
              <a:solidFill>
                <a:prstClr val="black"/>
              </a:solidFill>
              <a:latin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24</a:t>
            </a:fld>
            <a:endParaRPr lang="zh-CN" altLang="en-US">
              <a:solidFill>
                <a:prstClr val="black"/>
              </a:solidFill>
              <a:latin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A8B01-4253-1F70-95F6-F3E402CCE485}"/>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8C34BDA-9CB8-3644-16A2-826AAE95324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357B34F-791E-057A-3C6B-9F8A556DFA2F}"/>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1B4FC84A-593F-D943-9474-A94AFE9AA71A}"/>
              </a:ext>
            </a:extLst>
          </p:cNvPr>
          <p:cNvSpPr>
            <a:spLocks noGrp="1"/>
          </p:cNvSpPr>
          <p:nvPr>
            <p:ph type="sldNum" sz="quarter" idx="5"/>
          </p:nvPr>
        </p:nvSpPr>
        <p:spPr/>
        <p:txBody>
          <a:bodyPr/>
          <a:lstStyle/>
          <a:p>
            <a:fld id="{05C9D3E5-044F-4FFC-A55C-D5DA6200E60D}" type="slidenum">
              <a:rPr lang="zh-CN" altLang="en-US" smtClean="0">
                <a:solidFill>
                  <a:prstClr val="black"/>
                </a:solidFill>
                <a:latin typeface="等线" panose="02010600030101010101" charset="-122"/>
              </a:rPr>
              <a:t>28</a:t>
            </a:fld>
            <a:endParaRPr lang="zh-CN" altLang="en-US">
              <a:solidFill>
                <a:prstClr val="black"/>
              </a:solidFill>
              <a:latin typeface="等线" panose="02010600030101010101" charset="-122"/>
            </a:endParaRPr>
          </a:p>
        </p:txBody>
      </p:sp>
    </p:spTree>
    <p:extLst>
      <p:ext uri="{BB962C8B-B14F-4D97-AF65-F5344CB8AC3E}">
        <p14:creationId xmlns:p14="http://schemas.microsoft.com/office/powerpoint/2010/main" val="3359608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192000" cy="68579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14:prism/>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t>2025/2/10</a:t>
            </a:fld>
            <a:endParaRPr lang="zh-CN" altLang="en-US">
              <a:solidFill>
                <a:prstClr val="black">
                  <a:tint val="75000"/>
                </a:prstClr>
              </a:solidFill>
            </a:endParaRPr>
          </a:p>
        </p:txBody>
      </p:sp>
      <p:sp>
        <p:nvSpPr>
          <p:cNvPr id="3" name="页脚占位符 2"/>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8"/>
          <a:stretch>
            <a:fillRect/>
          </a:stretch>
        </p:blipFill>
        <p:spPr>
          <a:xfrm>
            <a:off x="0" y="0"/>
            <a:ext cx="12192000" cy="68579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8.png"/><Relationship Id="rId5" Type="http://schemas.openxmlformats.org/officeDocument/2006/relationships/tags" Target="../tags/tag6.xml"/><Relationship Id="rId10" Type="http://schemas.openxmlformats.org/officeDocument/2006/relationships/image" Target="../media/image7.png"/><Relationship Id="rId4" Type="http://schemas.openxmlformats.org/officeDocument/2006/relationships/tags" Target="../tags/tag5.xml"/><Relationship Id="rId9"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924256" y="1922596"/>
            <a:ext cx="3500120" cy="2515235"/>
          </a:xfrm>
          <a:prstGeom prst="rect">
            <a:avLst/>
          </a:prstGeom>
          <a:noFill/>
        </p:spPr>
        <p:txBody>
          <a:bodyPr wrap="none" rtlCol="0">
            <a:spAutoFit/>
          </a:bodyPr>
          <a:lstStyle/>
          <a:p>
            <a:pPr algn="l" defTabSz="1219200" fontAlgn="auto">
              <a:lnSpc>
                <a:spcPct val="150000"/>
              </a:lnSpc>
            </a:pPr>
            <a:r>
              <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rPr>
              <a:t>心理</a:t>
            </a:r>
            <a:r>
              <a:rPr lang="zh-CN" altLang="en-US" sz="6500" b="1" dirty="0">
                <a:solidFill>
                  <a:prstClr val="white"/>
                </a:solidFill>
                <a:latin typeface="楷体" panose="02010609060101010101" charset="-122"/>
                <a:ea typeface="楷体" panose="02010609060101010101" charset="-122"/>
                <a:cs typeface="微软雅黑" panose="020B0503020204020204" pitchFamily="34" charset="-122"/>
                <a:sym typeface="+mn-lt"/>
              </a:rPr>
              <a:t>测量</a:t>
            </a:r>
            <a:endParaRPr lang="en-US" altLang="zh-CN" sz="6500" b="1" dirty="0">
              <a:solidFill>
                <a:prstClr val="white"/>
              </a:solidFill>
              <a:latin typeface="楷体" panose="02010609060101010101" charset="-122"/>
              <a:ea typeface="楷体" panose="02010609060101010101" charset="-122"/>
              <a:cs typeface="微软雅黑" panose="020B0503020204020204" pitchFamily="34" charset="-122"/>
              <a:sym typeface="+mn-lt"/>
            </a:endParaRPr>
          </a:p>
          <a:p>
            <a:pPr algn="l" defTabSz="1219200" fontAlgn="auto">
              <a:lnSpc>
                <a:spcPct val="150000"/>
              </a:lnSpc>
            </a:pP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r>
              <a:rPr lang="zh-CN" altLang="en-US" sz="4000" b="1" dirty="0">
                <a:solidFill>
                  <a:prstClr val="white"/>
                </a:solidFill>
                <a:latin typeface="楷体" panose="02010609060101010101" charset="-122"/>
                <a:ea typeface="楷体" panose="02010609060101010101" charset="-122"/>
                <a:cs typeface="楷体" panose="02010609060101010101" charset="-122"/>
                <a:sym typeface="+mn-lt"/>
              </a:rPr>
              <a:t>第三版</a:t>
            </a:r>
            <a:r>
              <a:rPr lang="en-US" altLang="zh-CN" sz="4000" b="1" dirty="0">
                <a:solidFill>
                  <a:prstClr val="white"/>
                </a:solidFill>
                <a:latin typeface="楷体" panose="02010609060101010101" charset="-122"/>
                <a:ea typeface="楷体" panose="02010609060101010101" charset="-122"/>
                <a:cs typeface="楷体" panose="02010609060101010101" charset="-122"/>
                <a:sym typeface="+mn-lt"/>
              </a:rPr>
              <a:t>)</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515785" y="2518040"/>
            <a:ext cx="4493538" cy="3785652"/>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第二节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测量误差的来源</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144270"/>
            <a:ext cx="10487025" cy="408906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一、测验本身引起的测量误差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测验题目取样不当</a:t>
            </a:r>
            <a:endParaRPr lang="en-US" altLang="zh-CN" sz="2400" b="1" dirty="0">
              <a:solidFill>
                <a:srgbClr val="88745B"/>
              </a:solidFill>
              <a:latin typeface="Arial" panose="020B0604020202020204" pitchFamily="34" charset="0"/>
              <a:ea typeface="微软雅黑" panose="020B0503020204020204" pitchFamily="34" charset="-122"/>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（二） 测验题目格式不妥</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（三） 测题的难度过高</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（四） 测题或指导语用词不当</a:t>
            </a:r>
            <a:endParaRPr lang="en-US" altLang="zh-CN" sz="2000" b="1"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indent="0" fontAlgn="auto">
              <a:lnSpc>
                <a:spcPct val="150000"/>
              </a:lnSpc>
            </a:pPr>
            <a:r>
              <a:rPr lang="zh-CN" altLang="en-US" sz="2400" b="1" dirty="0">
                <a:solidFill>
                  <a:srgbClr val="88745B"/>
                </a:solidFill>
                <a:latin typeface="Arial" panose="020B0604020202020204" pitchFamily="34" charset="0"/>
                <a:ea typeface="微软雅黑" panose="020B0503020204020204" pitchFamily="34" charset="-122"/>
                <a:sym typeface="+mn-ea"/>
              </a:rPr>
              <a:t>（五） 测验时限过短</a:t>
            </a:r>
            <a:endParaRPr lang="en-US" altLang="zh-CN" sz="2400" b="1" dirty="0">
              <a:solidFill>
                <a:srgbClr val="88745B"/>
              </a:solidFill>
              <a:latin typeface="Arial" panose="020B0604020202020204" pitchFamily="34" charset="0"/>
              <a:ea typeface="微软雅黑" panose="020B0503020204020204" pitchFamily="34" charset="-122"/>
              <a:sym typeface="+mn-ea"/>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测量误差的来源</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DF5C7-3419-ACAD-838A-867E33038D2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4F4B764-18CD-E261-D585-2BBB0DF3E3D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1E81EF2B-E56F-635B-C54B-D40BC2EE612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51CEE22-1ED4-B940-0CAD-C55E358AFCC4}"/>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92F57038-53AF-2D41-C7FE-011F7B759E80}"/>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0A1C6DC8-2806-A6CD-5860-1096D72B6CC0}"/>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E1B1B6D-0B85-4699-74FD-F2C6BD78D295}"/>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D16E70DF-D2E5-22A2-18CB-16017AF8B9F0}"/>
              </a:ext>
            </a:extLst>
          </p:cNvPr>
          <p:cNvSpPr txBox="1"/>
          <p:nvPr/>
        </p:nvSpPr>
        <p:spPr>
          <a:xfrm>
            <a:off x="970915" y="1144270"/>
            <a:ext cx="10487025" cy="361528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测验实施过程引起的测量误差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物理环境</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施测现场的温度不适，光线过暗，背景声音（例如过于安静或一直有噪音），桌椅不舒适，空间大小不当，通风不够等诸多情况都会产生测量误差。</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（二） 主试方面</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主试的年龄、性别与施测要求不相符合，穿着不得体，施测时的言谈举止不符合施测要求，表情夸张或过分呆板，都会不同程度地影响被试的测试状态乃至测验分数。</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8DCED644-75C3-648F-0947-7E94521F1FD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测量误差的来源</a:t>
            </a:r>
          </a:p>
        </p:txBody>
      </p:sp>
      <p:sp>
        <p:nvSpPr>
          <p:cNvPr id="5" name="文本框 4">
            <a:extLst>
              <a:ext uri="{FF2B5EF4-FFF2-40B4-BE49-F238E27FC236}">
                <a16:creationId xmlns:a16="http://schemas.microsoft.com/office/drawing/2014/main" id="{4BCA2D40-7206-FF0B-D662-7D2899FF35AA}"/>
              </a:ext>
            </a:extLst>
          </p:cNvPr>
          <p:cNvSpPr txBox="1"/>
          <p:nvPr/>
        </p:nvSpPr>
        <p:spPr>
          <a:xfrm>
            <a:off x="1090796" y="4759555"/>
            <a:ext cx="10367144" cy="1427955"/>
          </a:xfrm>
          <a:prstGeom prst="rect">
            <a:avLst/>
          </a:prstGeom>
          <a:noFill/>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（三） 意外干扰</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mn-ea"/>
              </a:rPr>
              <a:t>         测试途中突然停电、突发噪声，或有人生病、作弊，或测验用品临时出问题（如计时表失灵，题目、作答卷纸印刷不清，或有装订错误）等不能预见的干扰都会产生测量误差。</a:t>
            </a:r>
            <a:endParaRPr lang="zh-CN" altLang="en-US" sz="18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293751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48263-B7F8-59B8-9928-75C1B496D80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71D3A6B3-69C0-66DB-A597-0B8590F31A36}"/>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C1D1EC91-187F-5D9A-D764-267DD3B4DB2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9E8E5AA-D311-813C-422B-6D0DE8F0818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81AFA0C-227E-F223-A245-1BB52CD86C2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E61714D-66B5-2228-F896-4DD1F468D3CC}"/>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99DA336-C970-3C8A-8798-5C84226FCA5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9CCCF9AE-96B4-6510-40B1-F6FA00A62167}"/>
              </a:ext>
            </a:extLst>
          </p:cNvPr>
          <p:cNvSpPr txBox="1"/>
          <p:nvPr/>
        </p:nvSpPr>
        <p:spPr>
          <a:xfrm>
            <a:off x="970915" y="1144270"/>
            <a:ext cx="10487025" cy="280737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测验实施过程引起的测量误差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（四） 评分不客观，计算、登记分数出错</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答题、论文题等自由反应型题目，评分标准难以客观。尤其是测验有多个评分者时，评分者的偏好往往各不相同，难以保证分数的一致性。</a:t>
            </a:r>
          </a:p>
        </p:txBody>
      </p:sp>
      <p:sp>
        <p:nvSpPr>
          <p:cNvPr id="3" name="矩形 2">
            <a:extLst>
              <a:ext uri="{FF2B5EF4-FFF2-40B4-BE49-F238E27FC236}">
                <a16:creationId xmlns:a16="http://schemas.microsoft.com/office/drawing/2014/main" id="{C1A81546-FF6A-3B5B-D3DD-F46C3B5DEF7B}"/>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测量误差的来源</a:t>
            </a:r>
          </a:p>
        </p:txBody>
      </p:sp>
    </p:spTree>
    <p:extLst>
      <p:ext uri="{BB962C8B-B14F-4D97-AF65-F5344CB8AC3E}">
        <p14:creationId xmlns:p14="http://schemas.microsoft.com/office/powerpoint/2010/main" val="248841759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FECEB-8AAB-136F-5AD5-F180A9ADA5A4}"/>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034D456-6BC3-9346-FC64-46CF6E94FE1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6F7A622-23A0-703B-32F8-ACF796D920A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1D44D0EB-4F7D-419A-C061-720FB1C5BC5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0222F666-60C9-A7E3-B271-CC8F82C7061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4278AB8-0E1E-B5C2-4D8E-CFDFD7529CC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EB0A208E-D38F-B7E9-3EFD-0B03C3A7192F}"/>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46689AEE-1C59-61A2-A27E-51BEB6ABC0C9}"/>
              </a:ext>
            </a:extLst>
          </p:cNvPr>
          <p:cNvSpPr txBox="1"/>
          <p:nvPr/>
        </p:nvSpPr>
        <p:spPr>
          <a:xfrm>
            <a:off x="970915" y="1144270"/>
            <a:ext cx="10487025" cy="407695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被试本身引起的测量误差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应试动机的影响</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如果被试在两次测试时的动机不一样，会使被试的回答态度、注意力、持久性以及反应速度发生变化，就容易引起测量误差。</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300" b="1" dirty="0">
                <a:solidFill>
                  <a:srgbClr val="88745B"/>
                </a:solidFill>
                <a:latin typeface="Arial" panose="020B0604020202020204" pitchFamily="34" charset="0"/>
                <a:ea typeface="微软雅黑" panose="020B0503020204020204" pitchFamily="34" charset="-122"/>
                <a:sym typeface="+mn-ea"/>
              </a:rPr>
              <a:t>（二） 测验的焦虑</a:t>
            </a:r>
            <a:endParaRPr lang="en-US" altLang="zh-CN" sz="23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测验的焦虑与被试的能力、抱负水平以及测验经验有关，它对被试的兴奋性水平、注意力和反应速度都有影响。过度的焦虑对活动有不良影响，从而产生测量误差。因而主试在施测时应对测验目的和测验程序作出清楚的解释，并适当地鼓励被试，以缓解焦虑、稳定情绪。</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4CC1979D-F393-0D68-3A72-7DB41810E5D0}"/>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测量误差的来源</a:t>
            </a:r>
          </a:p>
        </p:txBody>
      </p:sp>
    </p:spTree>
    <p:extLst>
      <p:ext uri="{BB962C8B-B14F-4D97-AF65-F5344CB8AC3E}">
        <p14:creationId xmlns:p14="http://schemas.microsoft.com/office/powerpoint/2010/main" val="421930418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11C3A-F13C-267C-57C0-7C53A4A9616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1C3BB14-2A6C-5D2E-59DA-87F93DF7532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D7BA997-A3E4-133C-8C7C-9EF51B3ECB3F}"/>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8E713E05-7568-497A-84CC-2349BE96926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BE79CEE-0E0D-5299-6113-2A342CF418F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08E0819-6908-ACC7-685D-A3E71E48BF2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1C97E0F-AE8B-417F-331E-08BD8CE9382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39278920-ED9B-3646-6698-859EB956BE07}"/>
              </a:ext>
            </a:extLst>
          </p:cNvPr>
          <p:cNvSpPr txBox="1"/>
          <p:nvPr/>
        </p:nvSpPr>
        <p:spPr>
          <a:xfrm>
            <a:off x="970915" y="1144270"/>
            <a:ext cx="10487025" cy="361316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被试本身引起的测量误差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生理因素</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当被试在测试前失眠，或在生病、疲劳的状态下进行测试，也容易引起测量误差。</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（四） 学习、发展和教育</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重复测验中，如果有个别人在首次测验后受到特殊训练（学习），复本测验中某些人在两次测验间受到特殊训练，或教育学习量不同，均会造成测量误差。</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0D973135-601E-7970-2C67-45D743CA7B01}"/>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测量误差的来源</a:t>
            </a:r>
          </a:p>
        </p:txBody>
      </p:sp>
      <p:sp>
        <p:nvSpPr>
          <p:cNvPr id="5" name="文本框 4">
            <a:extLst>
              <a:ext uri="{FF2B5EF4-FFF2-40B4-BE49-F238E27FC236}">
                <a16:creationId xmlns:a16="http://schemas.microsoft.com/office/drawing/2014/main" id="{EBA69311-B361-27B6-492C-4EA586083F35}"/>
              </a:ext>
            </a:extLst>
          </p:cNvPr>
          <p:cNvSpPr txBox="1"/>
          <p:nvPr/>
        </p:nvSpPr>
        <p:spPr>
          <a:xfrm>
            <a:off x="970915" y="4296191"/>
            <a:ext cx="10367144" cy="1514710"/>
          </a:xfrm>
          <a:prstGeom prst="rect">
            <a:avLst/>
          </a:prstGeom>
          <a:noFill/>
        </p:spPr>
        <p:txBody>
          <a:bodyPr wrap="square">
            <a:spAutoFit/>
          </a:bodyPr>
          <a:lstStyle/>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（五） 测验经验</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sym typeface="+mn-ea"/>
              </a:rPr>
              <a:t>          被试对测验的程序、内容材料的熟悉程度不同以及回答技巧的差异都会影响测量的一致性。所以在正式测验之前，应有示范或例子、练习。</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mn-ea"/>
            </a:endParaRPr>
          </a:p>
        </p:txBody>
      </p:sp>
    </p:spTree>
    <p:extLst>
      <p:ext uri="{BB962C8B-B14F-4D97-AF65-F5344CB8AC3E}">
        <p14:creationId xmlns:p14="http://schemas.microsoft.com/office/powerpoint/2010/main" val="28588554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019342" y="2261765"/>
            <a:ext cx="4493538" cy="3785652"/>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第三节</a:t>
            </a:r>
          </a:p>
          <a:p>
            <a:pPr algn="ctr" defTabSz="1219200"/>
            <a:r>
              <a:rPr lang="zh-CN" altLang="en-US" sz="4800" dirty="0">
                <a:solidFill>
                  <a:srgbClr val="4F4D50"/>
                </a:solidFill>
                <a:latin typeface="微软雅黑" panose="020B0503020204020204" pitchFamily="34" charset="-122"/>
                <a:ea typeface="微软雅黑" panose="020B0503020204020204" pitchFamily="34" charset="-122"/>
                <a:cs typeface="微软雅黑" panose="020B0503020204020204" pitchFamily="34" charset="-122"/>
                <a:sym typeface="+mn-ea"/>
              </a:rPr>
              <a:t>估计信度的方法</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20115"/>
            <a:ext cx="10619105" cy="6221575"/>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重测信度</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rPr>
              <a:t>（一） 计算方法</a:t>
            </a:r>
            <a:endParaRPr lang="en-US" altLang="zh-CN" sz="20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用同一种测验，对同一组被试先后测量两次，然后计算这两次测验分数的相关。整个过程简示如下。图式测验一段时距再测验 这里，“一段时距”可以为几分钟，也可以长达几年，依实际研究需要和测验性质而定。同时需要尽可能保证两次测验的被试状态和测试条件相同。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 重测信度的误差来源</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测验本身：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测验所测的特性本身就不稳定，例如情绪，使得测量的随机性更大。</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被试方面：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在两次测量间隔的时间里，身心成熟、知识的发展并非人人等量增长，在练习因素、记忆效果等方面也存在个体差异，这些因素可能会使得不同个体在两次测量结果上有不一致的变化。</a:t>
            </a: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偶发因素的干扰：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如主试计时错误，个体突发疾病，或动机变化等。</a:t>
            </a: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估计信度的方法</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80BA1-C7DE-1DFD-F5DD-5AF7CC970251}"/>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21FA65A-E39F-BD50-5A6F-77AC51C12431}"/>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48C6FB17-A72E-5B5B-A264-753C9BEB027D}"/>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63577CA-5FD2-ED57-C12A-99C67B92059D}"/>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A305E4E-BDBB-118D-92C9-4087E83A352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27876835-478E-3CAA-3931-3FDCC6CEE8C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E066568-E972-6C78-94E7-657D592E5F7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9E2DAE1-7C20-53DB-F5D9-5CDA756BFF43}"/>
              </a:ext>
            </a:extLst>
          </p:cNvPr>
          <p:cNvSpPr txBox="1"/>
          <p:nvPr/>
        </p:nvSpPr>
        <p:spPr>
          <a:xfrm>
            <a:off x="970915" y="920115"/>
            <a:ext cx="10619105" cy="4053867"/>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复本信度</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计算方法</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先实施该测验的复份</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第一型），然后在最短时距内实施复份</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第二型），再求两次测验分数的相关系数。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复本信度的误差来源</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复本信度的误差来源主要是测验两种形式是否等值： 测题取样是否匹配，格式是否相同，内容、题数、难度、平均数、标准差是否一致。再就是被试方面的情绪波动、动机变化等，以及测验情境的变化，偶发因素的干扰。这些都会引起测量误差。</a:t>
            </a:r>
          </a:p>
        </p:txBody>
      </p:sp>
      <p:sp>
        <p:nvSpPr>
          <p:cNvPr id="3" name="矩形 2">
            <a:extLst>
              <a:ext uri="{FF2B5EF4-FFF2-40B4-BE49-F238E27FC236}">
                <a16:creationId xmlns:a16="http://schemas.microsoft.com/office/drawing/2014/main" id="{CACFA0CA-7E80-DD23-998C-D4A799FA6AA3}"/>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估计信度的方法</a:t>
            </a:r>
          </a:p>
        </p:txBody>
      </p:sp>
    </p:spTree>
    <p:extLst>
      <p:ext uri="{BB962C8B-B14F-4D97-AF65-F5344CB8AC3E}">
        <p14:creationId xmlns:p14="http://schemas.microsoft.com/office/powerpoint/2010/main" val="40923093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5A68AE-24B0-098D-CE10-21E4B371954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F66B19C-27EC-B030-C6E8-28DEB2C31D0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2BBA892-6955-013F-4265-BE5E7128E8BC}"/>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6BA44B06-1975-35BF-8A33-018197A35B6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0073A9C-DE15-6849-D52C-BFA9DEB16E9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3316E15-FB79-46E8-6AC1-EDE136D2A4C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84D0421-9428-9FC6-5D32-97AA69E1B684}"/>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A05B3BE-CF99-B689-858A-ACA7C4B75B01}"/>
              </a:ext>
            </a:extLst>
          </p:cNvPr>
          <p:cNvSpPr txBox="1"/>
          <p:nvPr/>
        </p:nvSpPr>
        <p:spPr>
          <a:xfrm>
            <a:off x="970915" y="920115"/>
            <a:ext cx="10619105" cy="2945871"/>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内在一致性信度</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当测验既无复本，也不可能重复测量时，我们常用</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内在一致性系数</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来估计测验的信度。该系数反映的是测验内部的一致性，即项目同质性。</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（一） 分半法</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分半法通常先把一份测验按题目的奇偶顺序或其他方法分成两个尽可能平行的半份测验，然后计算两半之间的相关，即得到</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分半信度系数</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p:txBody>
      </p:sp>
      <p:sp>
        <p:nvSpPr>
          <p:cNvPr id="3" name="矩形 2">
            <a:extLst>
              <a:ext uri="{FF2B5EF4-FFF2-40B4-BE49-F238E27FC236}">
                <a16:creationId xmlns:a16="http://schemas.microsoft.com/office/drawing/2014/main" id="{44A9B9DA-8662-624C-22E2-18BCB48E8F1E}"/>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估计信度的方法</a:t>
            </a:r>
          </a:p>
        </p:txBody>
      </p:sp>
      <p:sp>
        <p:nvSpPr>
          <p:cNvPr id="5" name="文本框 4">
            <a:extLst>
              <a:ext uri="{FF2B5EF4-FFF2-40B4-BE49-F238E27FC236}">
                <a16:creationId xmlns:a16="http://schemas.microsoft.com/office/drawing/2014/main" id="{9A323E22-11A9-3C8D-9D68-82AED9B73B7B}"/>
              </a:ext>
            </a:extLst>
          </p:cNvPr>
          <p:cNvSpPr txBox="1"/>
          <p:nvPr/>
        </p:nvSpPr>
        <p:spPr>
          <a:xfrm>
            <a:off x="970914" y="3798740"/>
            <a:ext cx="10619105" cy="2345707"/>
          </a:xfrm>
          <a:prstGeom prst="rect">
            <a:avLst/>
          </a:prstGeom>
          <a:noFill/>
        </p:spPr>
        <p:txBody>
          <a:bodyPr wrap="square">
            <a:spAutoFit/>
          </a:bodyPr>
          <a:lstStyle/>
          <a:p>
            <a:pPr algn="l" fontAlgn="auto">
              <a:lnSpc>
                <a:spcPct val="150000"/>
              </a:lnSpc>
              <a:buClrTx/>
              <a:buSzTx/>
              <a:buFontTx/>
            </a:pPr>
            <a:r>
              <a:rPr lang="zh-CN" altLang="en-US" sz="2000" b="1" dirty="0">
                <a:solidFill>
                  <a:srgbClr val="88745B"/>
                </a:solidFill>
                <a:latin typeface="Arial" panose="020B0604020202020204" pitchFamily="34" charset="0"/>
                <a:ea typeface="微软雅黑" panose="020B0503020204020204" pitchFamily="34" charset="-122"/>
                <a:sym typeface="+mn-ea"/>
              </a:rPr>
              <a:t>（二） 基于项目协方差的方法</a:t>
            </a:r>
            <a:endParaRPr lang="en-US" altLang="zh-CN" sz="20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把测验划分成两半的方法实际上有多种，除了奇偶法以外，还有随机安置法、内容匹配法、难度排序奇偶法等。而每一种划分方法产生的</a:t>
            </a:r>
            <a:r>
              <a:rPr lang="en" altLang="zh-CN" sz="2000" dirty="0" err="1">
                <a:solidFill>
                  <a:schemeClr val="tx1">
                    <a:lumMod val="75000"/>
                    <a:lumOff val="25000"/>
                  </a:schemeClr>
                </a:solidFill>
                <a:latin typeface="Arial" panose="020B0604020202020204" pitchFamily="34" charset="0"/>
                <a:ea typeface="微软雅黑" panose="020B0503020204020204" pitchFamily="34" charset="-122"/>
              </a:rPr>
              <a:t>rtt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估计值都有差别，因此用分半法得到的信度估计值不具备唯一性。所以库德（</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Kuder</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理查逊（</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Richardson</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针对分半法的不足，提出以项目统计量为转移，利用每道测题的方差或协方差来计算信度。</a:t>
            </a:r>
          </a:p>
        </p:txBody>
      </p:sp>
    </p:spTree>
    <p:extLst>
      <p:ext uri="{BB962C8B-B14F-4D97-AF65-F5344CB8AC3E}">
        <p14:creationId xmlns:p14="http://schemas.microsoft.com/office/powerpoint/2010/main" val="67841247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15719" r="15719"/>
          <a:stretch>
            <a:fillRect/>
          </a:stretch>
        </p:blipFill>
        <p:spPr>
          <a:xfrm>
            <a:off x="0" y="0"/>
            <a:ext cx="705993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pic>
        <p:nvPicPr>
          <p:cNvPr id="13" name="图片占位符 4"/>
          <p:cNvPicPr>
            <a:picLocks noGrp="1" noChangeAspect="1"/>
          </p:cNvPicPr>
          <p:nvPr/>
        </p:nvPicPr>
        <p:blipFill>
          <a:blip r:embed="rId3" cstate="print">
            <a:lum bright="24000"/>
            <a:extLst>
              <a:ext uri="{28A0092B-C50C-407E-A947-70E740481C1C}">
                <a14:useLocalDpi xmlns:a14="http://schemas.microsoft.com/office/drawing/2010/main" val="0"/>
              </a:ext>
            </a:extLst>
          </a:blip>
          <a:srcRect l="34269" r="15719"/>
          <a:stretch>
            <a:fillRect/>
          </a:stretch>
        </p:blipFill>
        <p:spPr>
          <a:xfrm flipH="1">
            <a:off x="7059930" y="-3175"/>
            <a:ext cx="5149850" cy="6864350"/>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pic>
      <p:sp>
        <p:nvSpPr>
          <p:cNvPr id="14" name="矩形 13"/>
          <p:cNvSpPr/>
          <p:nvPr/>
        </p:nvSpPr>
        <p:spPr>
          <a:xfrm>
            <a:off x="635" y="-3810"/>
            <a:ext cx="12208510" cy="6880860"/>
          </a:xfrm>
          <a:prstGeom prst="rect">
            <a:avLst/>
          </a:prstGeom>
          <a:solidFill>
            <a:srgbClr val="88745B">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78915" y="802640"/>
            <a:ext cx="9251950" cy="527304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sp>
        <p:nvSpPr>
          <p:cNvPr id="10" name="矩形 9"/>
          <p:cNvSpPr/>
          <p:nvPr/>
        </p:nvSpPr>
        <p:spPr>
          <a:xfrm>
            <a:off x="1746568" y="1057275"/>
            <a:ext cx="8716645" cy="4763770"/>
          </a:xfrm>
          <a:prstGeom prst="rect">
            <a:avLst/>
          </a:prstGeom>
          <a:noFill/>
          <a:ln>
            <a:solidFill>
              <a:srgbClr val="8874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方正黑体简体" panose="02010601030101010101" pitchFamily="2" charset="-122"/>
              <a:ea typeface="方正黑体简体" panose="02010601030101010101" pitchFamily="2" charset="-122"/>
              <a:sym typeface="方正黑体简体" panose="02010601030101010101" pitchFamily="2" charset="-122"/>
            </a:endParaRPr>
          </a:p>
        </p:txBody>
      </p:sp>
      <p:pic>
        <p:nvPicPr>
          <p:cNvPr id="18" name="图片占位符 4"/>
          <p:cNvPicPr>
            <a:picLocks noGrp="1" noChangeAspect="1"/>
          </p:cNvPicPr>
          <p:nvPr/>
        </p:nvPicPr>
        <p:blipFill>
          <a:blip r:embed="rId4" cstate="print">
            <a:extLst>
              <a:ext uri="{28A0092B-C50C-407E-A947-70E740481C1C}">
                <a14:useLocalDpi xmlns:a14="http://schemas.microsoft.com/office/drawing/2010/main" val="0"/>
              </a:ext>
            </a:extLst>
          </a:blip>
          <a:srcRect l="16873" t="42" r="16507"/>
          <a:stretch>
            <a:fillRect/>
          </a:stretch>
        </p:blipFill>
        <p:spPr>
          <a:xfrm>
            <a:off x="5384483" y="1546860"/>
            <a:ext cx="1440815" cy="1440815"/>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2366" h="2366">
                <a:moveTo>
                  <a:pt x="1183" y="0"/>
                </a:moveTo>
                <a:cubicBezTo>
                  <a:pt x="1836" y="0"/>
                  <a:pt x="2366" y="530"/>
                  <a:pt x="2366" y="1183"/>
                </a:cubicBezTo>
                <a:cubicBezTo>
                  <a:pt x="2366" y="1836"/>
                  <a:pt x="1836" y="2366"/>
                  <a:pt x="1183" y="2366"/>
                </a:cubicBezTo>
                <a:cubicBezTo>
                  <a:pt x="530" y="2366"/>
                  <a:pt x="0" y="1836"/>
                  <a:pt x="0" y="1183"/>
                </a:cubicBezTo>
                <a:cubicBezTo>
                  <a:pt x="0" y="530"/>
                  <a:pt x="530" y="0"/>
                  <a:pt x="1183" y="0"/>
                </a:cubicBezTo>
                <a:close/>
              </a:path>
            </a:pathLst>
          </a:custGeom>
          <a:pattFill prst="ltUpDiag">
            <a:fgClr>
              <a:schemeClr val="bg1">
                <a:lumMod val="75000"/>
              </a:schemeClr>
            </a:fgClr>
            <a:bgClr>
              <a:schemeClr val="bg1">
                <a:lumMod val="95000"/>
              </a:schemeClr>
            </a:bgClr>
          </a:pattFill>
          <a:effectLst>
            <a:outerShdw blurRad="50800" dist="38100" dir="2700000" algn="tl" rotWithShape="0">
              <a:prstClr val="black">
                <a:alpha val="40000"/>
              </a:prstClr>
            </a:outerShdw>
          </a:effectLst>
        </p:spPr>
      </p:pic>
      <p:sp>
        <p:nvSpPr>
          <p:cNvPr id="7" name="文本框 6"/>
          <p:cNvSpPr txBox="1"/>
          <p:nvPr/>
        </p:nvSpPr>
        <p:spPr>
          <a:xfrm>
            <a:off x="1746250" y="3115310"/>
            <a:ext cx="8717280" cy="2047420"/>
          </a:xfrm>
          <a:prstGeom prst="rect">
            <a:avLst/>
          </a:prstGeom>
          <a:noFill/>
        </p:spPr>
        <p:txBody>
          <a:bodyPr wrap="square" rtlCol="0">
            <a:spAutoFit/>
          </a:bodyPr>
          <a:lstStyle/>
          <a:p>
            <a:pPr algn="ctr" fontAlgn="auto">
              <a:lnSpc>
                <a:spcPct val="150000"/>
              </a:lnSpc>
            </a:pPr>
            <a:r>
              <a:rPr lang="zh-CN" altLang="en-US" sz="4500" b="1">
                <a:solidFill>
                  <a:srgbClr val="88745B"/>
                </a:solidFill>
                <a:latin typeface="微软雅黑" panose="020B0503020204020204" pitchFamily="34" charset="-122"/>
                <a:ea typeface="微软雅黑" panose="020B0503020204020204" pitchFamily="34" charset="-122"/>
              </a:rPr>
              <a:t>第六章</a:t>
            </a:r>
            <a:endParaRPr lang="zh-CN" altLang="en-US" sz="4500" b="1" dirty="0">
              <a:solidFill>
                <a:srgbClr val="88745B"/>
              </a:solidFill>
              <a:latin typeface="微软雅黑" panose="020B0503020204020204" pitchFamily="34" charset="-122"/>
              <a:ea typeface="微软雅黑" panose="020B0503020204020204" pitchFamily="34" charset="-122"/>
            </a:endParaRPr>
          </a:p>
          <a:p>
            <a:pPr algn="ctr" fontAlgn="auto">
              <a:lnSpc>
                <a:spcPct val="150000"/>
              </a:lnSpc>
            </a:pPr>
            <a:r>
              <a:rPr lang="zh-CN" altLang="en-US" sz="4500" b="1" dirty="0">
                <a:latin typeface="微软雅黑" panose="020B0503020204020204" pitchFamily="34" charset="-122"/>
                <a:ea typeface="微软雅黑" panose="020B0503020204020204" pitchFamily="34" charset="-122"/>
              </a:rPr>
              <a:t>信度</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04BB3-2D7A-0607-D407-705229FA397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6DA8DD3-9E97-39B0-5D16-2D61B697D84B}"/>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82B3E434-352F-2433-619A-4B40F5ABC10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D8BA8E54-9FAB-BAAA-454B-98E6F3126D5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CE91CC5-CF80-CC56-1C9F-CEDAF43E74A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6CA4A39-F443-A7DF-7AD9-00DB54B78DFF}"/>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144FD35-7B2E-50E8-C34D-36C746F4A80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C86B357F-1CD7-B15A-A7C6-93235CE60E3B}"/>
              </a:ext>
            </a:extLst>
          </p:cNvPr>
          <p:cNvSpPr txBox="1"/>
          <p:nvPr/>
        </p:nvSpPr>
        <p:spPr>
          <a:xfrm>
            <a:off x="1090796" y="920212"/>
            <a:ext cx="10619105" cy="3081677"/>
          </a:xfrm>
          <a:prstGeom prst="rect">
            <a:avLst/>
          </a:prstGeom>
          <a:noFill/>
          <a:ln w="9525">
            <a:noFill/>
          </a:ln>
        </p:spPr>
        <p:txBody>
          <a:bodyPr wrap="square">
            <a:spAutoFit/>
          </a:bodyPr>
          <a:lstStyle/>
          <a:p>
            <a:pPr algn="l" fontAlgn="auto">
              <a:lnSpc>
                <a:spcPct val="150000"/>
              </a:lnSpc>
              <a:buClrTx/>
              <a:buSzTx/>
              <a:buFontTx/>
            </a:pPr>
            <a:r>
              <a:rPr lang="zh-CN" altLang="en-US"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评分者信度</a:t>
            </a: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4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评分者信度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由多个评分者给一组测验结果评分，所得各个分数之间的一致性。有些情况下，被试的得分会受到评分者的主观判断的影响，不同的评分人员对相同被试的评分存在着差异。典型的例子有心理测量中的投射测验、学业测验中的高考作文水平的测试、职业选拔中的面试，这时就有必要考虑评分者之间的一致性了。</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6B93CA4F-7BEA-896F-4EA8-464A98B95F9C}"/>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估计信度的方法</a:t>
            </a:r>
          </a:p>
        </p:txBody>
      </p:sp>
    </p:spTree>
    <p:extLst>
      <p:ext uri="{BB962C8B-B14F-4D97-AF65-F5344CB8AC3E}">
        <p14:creationId xmlns:p14="http://schemas.microsoft.com/office/powerpoint/2010/main" val="103870785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302819" y="2244583"/>
            <a:ext cx="6919467" cy="3724096"/>
          </a:xfrm>
          <a:prstGeom prst="rect">
            <a:avLst/>
          </a:prstGeom>
          <a:noFill/>
        </p:spPr>
        <p:txBody>
          <a:bodyPr wrap="squar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第四节</a:t>
            </a: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影响信度系数的因素</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955040"/>
            <a:ext cx="10619105" cy="571316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一、分数分布范围的影响</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（一） 分数分布范围越宽，信度系数就越高</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500" b="1" dirty="0">
                <a:solidFill>
                  <a:srgbClr val="88745B"/>
                </a:solidFill>
                <a:latin typeface="Arial" panose="020B0604020202020204" pitchFamily="34" charset="0"/>
                <a:ea typeface="微软雅黑" panose="020B0503020204020204" pitchFamily="34" charset="-122"/>
              </a:rPr>
              <a:t>（二） 马格鲁森公式</a:t>
            </a:r>
            <a:endParaRPr lang="en-US" altLang="zh-CN" sz="25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由信度系数的推导公式</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rtt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S2eS2t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可得</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S2e=S2t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rtt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同一个全域里，一个测验应用于有代表性的两个群体，这个时候，我们可以假定这两个不同差异范围的测量误差的标准差，也就是测量标准误差是相等的。那么，就可以根据其中一个群体的信度系数、分数分布的标准差与另一个群体的分数分布的标准差，利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S2e=S2t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rtt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）来估计另一个群体的信度系数。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布标准差实质上也就是分数分布的范围对信度系数的影响。所以，我们在编制测验量表、抽选被试时，往往要考虑选取不同层次的被试，以使得测验团体呈异质性，从而使得信度提高。反之，当需要同质团体的信度时，就应该尽量选取同一层次的被试。</a:t>
            </a:r>
          </a:p>
        </p:txBody>
      </p:sp>
      <p:sp>
        <p:nvSpPr>
          <p:cNvPr id="3" name="矩形 2"/>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影响信度系数的因素</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B1C23-676C-9B5B-7015-D655936C098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C01F5D8-9A9F-904A-0BDD-C5BCD10F4BB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840AB2D-F15D-C7BE-4876-359763FD744B}"/>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757A35D-45B4-8509-13EF-ED8BD1562D9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54F33ED-3658-D82E-6F2F-D20564F08C0D}"/>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B598FD46-0A5F-E9CB-AC1C-65DE06240B38}"/>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A81C2DF-453F-A1FB-A713-98006F8A1913}"/>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5C6B72EA-0834-8B30-8609-E8BD89720E6C}"/>
              </a:ext>
            </a:extLst>
          </p:cNvPr>
          <p:cNvSpPr txBox="1"/>
          <p:nvPr/>
        </p:nvSpPr>
        <p:spPr>
          <a:xfrm>
            <a:off x="970915" y="955040"/>
            <a:ext cx="10619105" cy="229684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测验长度的影响</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en-US" altLang="zh-CN" sz="2800" b="1" dirty="0">
                <a:solidFill>
                  <a:schemeClr val="accent5">
                    <a:lumMod val="75000"/>
                  </a:schemeClr>
                </a:solidFill>
                <a:latin typeface="微软雅黑" panose="020B0503020204020204" pitchFamily="34" charset="-122"/>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前面介绍分半信度时，曾提及分半信度系数低估了原长测验的信度，这是因为其他条件不变时，测验长度越长，即题目越多，信度就越高，测验长度增加，信度就随之提高。</a:t>
            </a:r>
          </a:p>
        </p:txBody>
      </p:sp>
      <p:sp>
        <p:nvSpPr>
          <p:cNvPr id="3" name="矩形 2">
            <a:extLst>
              <a:ext uri="{FF2B5EF4-FFF2-40B4-BE49-F238E27FC236}">
                <a16:creationId xmlns:a16="http://schemas.microsoft.com/office/drawing/2014/main" id="{7F6D4E87-4AC5-21E3-E859-CAACAF056C67}"/>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影响信度系数的因素</a:t>
            </a:r>
          </a:p>
        </p:txBody>
      </p:sp>
      <p:sp>
        <p:nvSpPr>
          <p:cNvPr id="9" name="文本框 8">
            <a:extLst>
              <a:ext uri="{FF2B5EF4-FFF2-40B4-BE49-F238E27FC236}">
                <a16:creationId xmlns:a16="http://schemas.microsoft.com/office/drawing/2014/main" id="{92A2ECA7-E3A4-ACC3-E96B-E475CEB84B10}"/>
              </a:ext>
            </a:extLst>
          </p:cNvPr>
          <p:cNvSpPr txBox="1"/>
          <p:nvPr/>
        </p:nvSpPr>
        <p:spPr>
          <a:xfrm>
            <a:off x="970915" y="3185347"/>
            <a:ext cx="6099716" cy="662489"/>
          </a:xfrm>
          <a:prstGeom prst="rect">
            <a:avLst/>
          </a:prstGeom>
          <a:noFill/>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测验难度的影响</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文本框 10">
            <a:extLst>
              <a:ext uri="{FF2B5EF4-FFF2-40B4-BE49-F238E27FC236}">
                <a16:creationId xmlns:a16="http://schemas.microsoft.com/office/drawing/2014/main" id="{05590653-1AD3-B84C-D178-551144775576}"/>
              </a:ext>
            </a:extLst>
          </p:cNvPr>
          <p:cNvSpPr txBox="1"/>
          <p:nvPr/>
        </p:nvSpPr>
        <p:spPr>
          <a:xfrm>
            <a:off x="970914" y="3773911"/>
            <a:ext cx="10619105" cy="2949205"/>
          </a:xfrm>
          <a:prstGeom prst="rect">
            <a:avLst/>
          </a:prstGeom>
          <a:noFill/>
        </p:spPr>
        <p:txBody>
          <a:bodyPr wrap="square">
            <a:spAutoFit/>
          </a:bodyPr>
          <a:lstStyle/>
          <a:p>
            <a:pPr>
              <a:lnSpc>
                <a:spcPct val="150000"/>
              </a:lnSpc>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测验难度对信度估计的影响不能像测验的分数分布范围和长度那样，可以用公式直接反映出来。但是，如果测验对某个测试团体而言</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太难</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，被试对许多题目就只能作随机反应，即猜测，这时，测验分数的差别就主要取决于随机分布的测量误差，信度系数当然就很低，趋近于零。相反，如果测验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太容易</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，被试对许多测题的反应都为正确，那么测验分数就相当接近，分数分布范围随之变得狭窄，同样会使得信</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度降低。这就表明，要使信度达到最高，测验应该有一个适当的难度水平，以产生最广的分数分布。</a:t>
            </a:r>
            <a:endParaRPr lang="zh-CN" altLang="en-US" sz="2100" dirty="0"/>
          </a:p>
        </p:txBody>
      </p:sp>
    </p:spTree>
    <p:extLst>
      <p:ext uri="{BB962C8B-B14F-4D97-AF65-F5344CB8AC3E}">
        <p14:creationId xmlns:p14="http://schemas.microsoft.com/office/powerpoint/2010/main" val="135006197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690866" y="1600730"/>
            <a:ext cx="4143375" cy="1322070"/>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1920111" y="2518040"/>
            <a:ext cx="4134465" cy="3724096"/>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第五节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测量的标准误差</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2546350" cy="2646045"/>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p:cNvSpPr txBox="1"/>
          <p:nvPr/>
        </p:nvSpPr>
        <p:spPr>
          <a:xfrm>
            <a:off x="970915" y="1025525"/>
            <a:ext cx="10687685" cy="502336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一、测量的标准误差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（一） 定义及由来</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测量的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标准误差</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，就是测量误差分布的标准差，表示测量误差的大小，用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Se</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表示，又称标准误。</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真分数理论的信度</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反映的是一组被试测量结果的一致性程度，测量的标准误反映的也是一组被试测量结果的情况。测量的标准误可以用来估计个人的真分数。</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（二） 计算公式</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Se=St1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rtt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由</a:t>
            </a: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rtt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S2eS2t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推导而来。这样，就可以根据测验实测分数的标准差和测验的信度，计算测量的标准误差，进而估计个人的真分数及误差。</a:t>
            </a:r>
          </a:p>
        </p:txBody>
      </p:sp>
      <p:sp>
        <p:nvSpPr>
          <p:cNvPr id="3" name="矩形 2"/>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测量的标准误差</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EA624-EE26-BC1C-7439-D845E2D4B07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44F96C9-6DDA-17F6-9E8B-2A31BDA1B0C8}"/>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3A8689FF-1FF3-8BF3-98D0-510484434143}"/>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A05F0801-FBA2-850F-D088-E038B88C37B9}"/>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0BF72C6-0D3D-0909-9FAF-60C5F2B5A531}"/>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F2E48C3-916E-1CFA-ACAA-069ED9429EE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D28EBB1F-83C0-AE7C-5428-FE52EF8E4649}"/>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ACF59065-A91C-5E5D-8AE1-39C4BEA4834D}"/>
              </a:ext>
            </a:extLst>
          </p:cNvPr>
          <p:cNvSpPr txBox="1"/>
          <p:nvPr/>
        </p:nvSpPr>
        <p:spPr>
          <a:xfrm>
            <a:off x="970915" y="1025525"/>
            <a:ext cx="10687685" cy="557736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一、测量的标准误差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（三） 用测量的标准误差估计真分数</a:t>
            </a:r>
            <a:endParaRPr lang="en-US" altLang="zh-CN" sz="2400" b="1" dirty="0">
              <a:solidFill>
                <a:srgbClr val="88745B"/>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rPr>
              <a:t>        </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统计学里</a:t>
            </a:r>
            <a:r>
              <a:rPr lang="en-US" altLang="zh-CN" sz="2000" b="1"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检验的基本公式</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Z=X</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l-GR" altLang="zh-CN" sz="2000" dirty="0" err="1">
                <a:solidFill>
                  <a:schemeClr val="tx1">
                    <a:lumMod val="75000"/>
                    <a:lumOff val="25000"/>
                  </a:schemeClr>
                </a:solidFill>
                <a:latin typeface="Arial" panose="020B0604020202020204" pitchFamily="34" charset="0"/>
                <a:ea typeface="微软雅黑" panose="020B0503020204020204" pitchFamily="34" charset="-122"/>
              </a:rPr>
              <a:t>μσ</a:t>
            </a:r>
            <a:r>
              <a:rPr lang="zh-CN" altLang="el-GR"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并可以用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l-GR" altLang="zh-CN" sz="2000" dirty="0">
                <a:solidFill>
                  <a:schemeClr val="tx1">
                    <a:lumMod val="75000"/>
                    <a:lumOff val="25000"/>
                  </a:schemeClr>
                </a:solidFill>
                <a:latin typeface="Arial" panose="020B0604020202020204" pitchFamily="34" charset="0"/>
                <a:ea typeface="微软雅黑" panose="020B0503020204020204" pitchFamily="34" charset="-122"/>
              </a:rPr>
              <a:t>σ</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来估计</a:t>
            </a:r>
            <a:r>
              <a:rPr lang="el-GR" altLang="zh-CN" sz="2000" dirty="0">
                <a:solidFill>
                  <a:schemeClr val="tx1">
                    <a:lumMod val="75000"/>
                    <a:lumOff val="25000"/>
                  </a:schemeClr>
                </a:solidFill>
                <a:latin typeface="Arial" panose="020B0604020202020204" pitchFamily="34" charset="0"/>
                <a:ea typeface="微软雅黑" panose="020B0503020204020204" pitchFamily="34" charset="-122"/>
              </a:rPr>
              <a:t>μ</a:t>
            </a:r>
            <a:r>
              <a:rPr lang="zh-CN" altLang="el-GR" sz="2000" dirty="0">
                <a:solidFill>
                  <a:schemeClr val="tx1">
                    <a:lumMod val="75000"/>
                    <a:lumOff val="25000"/>
                  </a:schemeClr>
                </a:solidFill>
                <a:latin typeface="Arial" panose="020B0604020202020204" pitchFamily="34" charset="0"/>
                <a:ea typeface="微软雅黑" panose="020B0503020204020204" pitchFamily="34" charset="-122"/>
              </a:rPr>
              <a:t>。</a:t>
            </a: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这里，测量的标准误差是测量误差分布的标准差，用常态分布标准分的数学模型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Z=X</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l-GR" altLang="zh-CN" sz="2000" dirty="0" err="1">
                <a:solidFill>
                  <a:schemeClr val="tx1">
                    <a:lumMod val="75000"/>
                    <a:lumOff val="25000"/>
                  </a:schemeClr>
                </a:solidFill>
                <a:latin typeface="Arial" panose="020B0604020202020204" pitchFamily="34" charset="0"/>
                <a:ea typeface="微软雅黑" panose="020B0503020204020204" pitchFamily="34" charset="-122"/>
              </a:rPr>
              <a:t>μσ</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来处理，这时，可以表达成</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Z=</a:t>
            </a: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Xt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X∞Se</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，同样可以用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Se</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en-US" altLang="zh-CN" sz="2000" dirty="0" err="1">
                <a:solidFill>
                  <a:schemeClr val="tx1">
                    <a:lumMod val="75000"/>
                    <a:lumOff val="25000"/>
                  </a:schemeClr>
                </a:solidFill>
                <a:latin typeface="Arial" panose="020B0604020202020204" pitchFamily="34" charset="0"/>
                <a:ea typeface="微软雅黑" panose="020B0503020204020204" pitchFamily="34" charset="-122"/>
              </a:rPr>
              <a:t>Xt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来估计真分数</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a:p>
            <a:pPr algn="l" fontAlgn="auto">
              <a:lnSpc>
                <a:spcPct val="150000"/>
              </a:lnSpc>
              <a:buClrTx/>
              <a:buSzTx/>
              <a:buFontTx/>
            </a:pPr>
            <a:r>
              <a:rPr lang="zh-CN" altLang="en-US" sz="2400" b="1" dirty="0">
                <a:solidFill>
                  <a:srgbClr val="88745B"/>
                </a:solidFill>
                <a:latin typeface="Arial" panose="020B0604020202020204" pitchFamily="34" charset="0"/>
                <a:ea typeface="微软雅黑" panose="020B0503020204020204" pitchFamily="34" charset="-122"/>
                <a:sym typeface="+mn-ea"/>
              </a:rPr>
              <a:t>（四） 判断差异分数的显著性</a:t>
            </a:r>
            <a:endParaRPr lang="en-US" altLang="zh-CN" sz="2400" b="1" dirty="0">
              <a:solidFill>
                <a:srgbClr val="88745B"/>
              </a:solidFill>
              <a:latin typeface="Arial" panose="020B0604020202020204" pitchFamily="34" charset="0"/>
              <a:ea typeface="微软雅黑" panose="020B0503020204020204" pitchFamily="34" charset="-122"/>
              <a:sym typeface="+mn-ea"/>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在运用测验进行研究、评估或者临床诊断时，研究者可能会对被试接受一段时间的训练或者学习前后是否存在知识、技能、智力等认知因素的改变，或者态度、情绪上的变化感兴趣，也有可能关注同一套测验中的不同分测验分数的差异（比如言语分数和操作分数），希望判断这些测验分数的差异是否能够说明被试在某些心理特性或者认知的发展方面有差别。这时，就可以利用测量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标准误差</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来判断差异分数是否具有足够的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显著性</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p:txBody>
      </p:sp>
      <p:sp>
        <p:nvSpPr>
          <p:cNvPr id="3" name="矩形 2">
            <a:extLst>
              <a:ext uri="{FF2B5EF4-FFF2-40B4-BE49-F238E27FC236}">
                <a16:creationId xmlns:a16="http://schemas.microsoft.com/office/drawing/2014/main" id="{9A2F3FA2-D024-350B-77AF-643F15327F55}"/>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测量的标准误差</a:t>
            </a:r>
          </a:p>
        </p:txBody>
      </p:sp>
    </p:spTree>
    <p:extLst>
      <p:ext uri="{BB962C8B-B14F-4D97-AF65-F5344CB8AC3E}">
        <p14:creationId xmlns:p14="http://schemas.microsoft.com/office/powerpoint/2010/main" val="233066916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0D981-BDC4-19C4-C938-9D38CF85AE7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2666EF7-939B-B34A-0F24-9B40A78F2302}"/>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F377B2D0-49E6-F192-EA95-0AFB3B0AA75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CA5D6D6-146A-6633-EA2D-84EB0AE5FEFA}"/>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D4AC53F9-015D-FDE8-95AA-0D87F2F83EC9}"/>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D56CAAC0-2722-FE90-E67C-CA4866C5AB31}"/>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39D94692-8A14-60A8-DABB-FEA3B691B51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30B05D9-12B0-382C-3025-D2B64BC77AE0}"/>
              </a:ext>
            </a:extLst>
          </p:cNvPr>
          <p:cNvSpPr txBox="1"/>
          <p:nvPr/>
        </p:nvSpPr>
        <p:spPr>
          <a:xfrm>
            <a:off x="970915" y="1025525"/>
            <a:ext cx="10687685" cy="242707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直接估计标准误差</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用公式</a:t>
            </a:r>
            <a:r>
              <a:rPr lang="en" altLang="zh-CN" sz="2400" dirty="0">
                <a:solidFill>
                  <a:schemeClr val="tx1">
                    <a:lumMod val="75000"/>
                    <a:lumOff val="25000"/>
                  </a:schemeClr>
                </a:solidFill>
                <a:latin typeface="Arial" panose="020B0604020202020204" pitchFamily="34" charset="0"/>
                <a:ea typeface="微软雅黑" panose="020B0503020204020204" pitchFamily="34" charset="-122"/>
              </a:rPr>
              <a:t>Se=St1</a:t>
            </a:r>
            <a:r>
              <a:rPr lang="zh-CN" altLang="en" sz="24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400" dirty="0" err="1">
                <a:solidFill>
                  <a:schemeClr val="tx1">
                    <a:lumMod val="75000"/>
                    <a:lumOff val="25000"/>
                  </a:schemeClr>
                </a:solidFill>
                <a:latin typeface="Arial" panose="020B0604020202020204" pitchFamily="34" charset="0"/>
                <a:ea typeface="微软雅黑" panose="020B0503020204020204" pitchFamily="34" charset="-122"/>
              </a:rPr>
              <a:t>rtt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求</a:t>
            </a:r>
            <a:r>
              <a:rPr lang="en" altLang="zh-CN" sz="2400" dirty="0">
                <a:solidFill>
                  <a:schemeClr val="tx1">
                    <a:lumMod val="75000"/>
                    <a:lumOff val="25000"/>
                  </a:schemeClr>
                </a:solidFill>
                <a:latin typeface="Arial" panose="020B0604020202020204" pitchFamily="34" charset="0"/>
                <a:ea typeface="微软雅黑" panose="020B0503020204020204" pitchFamily="34" charset="-122"/>
              </a:rPr>
              <a:t>Se</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是一种间接计算方法，它是从理论出发，以假定真分数已知为前提。在实际问题中，也可以直接根据</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分数误差的方差</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来求</a:t>
            </a:r>
            <a:r>
              <a:rPr lang="en" altLang="zh-CN" sz="2400" dirty="0">
                <a:solidFill>
                  <a:schemeClr val="tx1">
                    <a:lumMod val="75000"/>
                    <a:lumOff val="25000"/>
                  </a:schemeClr>
                </a:solidFill>
                <a:latin typeface="Arial" panose="020B0604020202020204" pitchFamily="34" charset="0"/>
                <a:ea typeface="微软雅黑" panose="020B0503020204020204" pitchFamily="34" charset="-122"/>
              </a:rPr>
              <a:t>Se</a:t>
            </a:r>
            <a:r>
              <a:rPr lang="zh-CN" altLang="en" sz="2400"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79A6CA2C-0999-60F2-CD9F-A92B239DC0BF}"/>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第五节 测量的标准误差</a:t>
            </a:r>
          </a:p>
        </p:txBody>
      </p:sp>
    </p:spTree>
    <p:extLst>
      <p:ext uri="{BB962C8B-B14F-4D97-AF65-F5344CB8AC3E}">
        <p14:creationId xmlns:p14="http://schemas.microsoft.com/office/powerpoint/2010/main" val="299463914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a:extLst>
            <a:ext uri="{FF2B5EF4-FFF2-40B4-BE49-F238E27FC236}">
              <a16:creationId xmlns:a16="http://schemas.microsoft.com/office/drawing/2014/main" id="{B4A75D31-EB9A-84B7-6325-4EB327252C46}"/>
            </a:ext>
          </a:extLst>
        </p:cNvPr>
        <p:cNvGrpSpPr/>
        <p:nvPr/>
      </p:nvGrpSpPr>
      <p:grpSpPr>
        <a:xfrm>
          <a:off x="0" y="0"/>
          <a:ext cx="0" cy="0"/>
          <a:chOff x="0" y="0"/>
          <a:chExt cx="0" cy="0"/>
        </a:xfrm>
      </p:grpSpPr>
      <p:pic>
        <p:nvPicPr>
          <p:cNvPr id="9" name="图片 8">
            <a:extLst>
              <a:ext uri="{FF2B5EF4-FFF2-40B4-BE49-F238E27FC236}">
                <a16:creationId xmlns:a16="http://schemas.microsoft.com/office/drawing/2014/main" id="{95732F50-7D27-ADA7-40AC-79FE2B0B4045}"/>
              </a:ext>
            </a:extLst>
          </p:cNvPr>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a:extLst>
              <a:ext uri="{FF2B5EF4-FFF2-40B4-BE49-F238E27FC236}">
                <a16:creationId xmlns:a16="http://schemas.microsoft.com/office/drawing/2014/main" id="{807D94AD-5009-7365-2CC0-1FB2FA6A20B3}"/>
              </a:ext>
            </a:extLst>
          </p:cNvPr>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a:extLst>
              <a:ext uri="{FF2B5EF4-FFF2-40B4-BE49-F238E27FC236}">
                <a16:creationId xmlns:a16="http://schemas.microsoft.com/office/drawing/2014/main" id="{22837E4B-8931-BA17-2B17-9E6BE82FE239}"/>
              </a:ext>
            </a:extLst>
          </p:cNvPr>
          <p:cNvSpPr txBox="1"/>
          <p:nvPr/>
        </p:nvSpPr>
        <p:spPr>
          <a:xfrm>
            <a:off x="1670667" y="1600730"/>
            <a:ext cx="4183774"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id="{4E2CE883-D20E-318C-2CC9-B870C9F0C4F5}"/>
              </a:ext>
            </a:extLst>
          </p:cNvPr>
          <p:cNvSpPr txBox="1"/>
          <p:nvPr/>
        </p:nvSpPr>
        <p:spPr>
          <a:xfrm>
            <a:off x="2202239" y="2518040"/>
            <a:ext cx="3570208" cy="2985433"/>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第六节</a:t>
            </a:r>
            <a:endPar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r>
              <a:rPr lang="zh-CN" altLang="en-US" sz="4400" dirty="0">
                <a:solidFill>
                  <a:srgbClr val="4F4D50"/>
                </a:solidFill>
                <a:latin typeface="方正黑体简体" panose="02010601030101010101" pitchFamily="2" charset="-122"/>
                <a:ea typeface="方正黑体简体" panose="02010601030101010101" pitchFamily="2" charset="-122"/>
                <a:cs typeface="+mn-ea"/>
                <a:sym typeface="+mn-lt"/>
              </a:rPr>
              <a:t>概化理论简介</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a:extLst>
              <a:ext uri="{FF2B5EF4-FFF2-40B4-BE49-F238E27FC236}">
                <a16:creationId xmlns:a16="http://schemas.microsoft.com/office/drawing/2014/main" id="{8B896531-776F-A0F5-9FBF-0D19235594E0}"/>
              </a:ext>
            </a:extLst>
          </p:cNvPr>
          <p:cNvSpPr txBox="1"/>
          <p:nvPr/>
        </p:nvSpPr>
        <p:spPr>
          <a:xfrm>
            <a:off x="9701984" y="2168473"/>
            <a:ext cx="216437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30937907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BD886-7F4A-F148-CC46-32689535FDAB}"/>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1B2627A-C816-EE67-09D4-E4170983CB94}"/>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954B099D-3847-9CBF-966A-C73D1D26F631}"/>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221E7017-9E4F-CC24-BD1D-80D3D6ED4E05}"/>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5A87BAA3-99AD-A603-5EDC-478503016FD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A83E6043-CEB6-10D6-8744-A1489B0800CE}"/>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0A6EBB4-4828-5AD6-DAB0-82DF05C2A2F6}"/>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BEEAD8FE-B43B-77C1-B7B0-74B57C81A67F}"/>
              </a:ext>
            </a:extLst>
          </p:cNvPr>
          <p:cNvSpPr txBox="1"/>
          <p:nvPr/>
        </p:nvSpPr>
        <p:spPr>
          <a:xfrm>
            <a:off x="970915" y="1025525"/>
            <a:ext cx="10687685" cy="548291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GT</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的基本原理和概念</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50000"/>
              </a:lnSpc>
              <a:buClrTx/>
              <a:buSzTx/>
              <a:buFontTx/>
            </a:pP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把测量者希望测量的那些实体称为</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测量目标</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object of measurement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在心理与教育测量中通常是人的能力、成就等特性。对测量目标的测量都是在特定的测量条件下进行的。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用</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侧面</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facet</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这一概念来表示一组特定的测量条件，并称条件的数量为该侧面的水平（</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level</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整个任务涉及</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概化研究</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generalizability study</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决策研究</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decision study</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简称</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为评价</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研究不同设计方案的效果提供了两个误差指标： 用于相对决策的相对误差方差和用于绝对决策的绝对误差方差。</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F6E5E2CD-0055-B347-0699-3F59D4957923}"/>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概化理论简介</a:t>
            </a:r>
          </a:p>
        </p:txBody>
      </p:sp>
    </p:spTree>
    <p:extLst>
      <p:ext uri="{BB962C8B-B14F-4D97-AF65-F5344CB8AC3E}">
        <p14:creationId xmlns:p14="http://schemas.microsoft.com/office/powerpoint/2010/main" val="7405454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sp>
        <p:nvSpPr>
          <p:cNvPr id="2" name="矩形 1"/>
          <p:cNvSpPr/>
          <p:nvPr/>
        </p:nvSpPr>
        <p:spPr>
          <a:xfrm>
            <a:off x="4735830" y="0"/>
            <a:ext cx="7488555" cy="6874510"/>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defTabSz="1219200">
              <a:buClrTx/>
              <a:buSzTx/>
              <a:buFontTx/>
            </a:pPr>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ea"/>
            </a:endParaRPr>
          </a:p>
        </p:txBody>
      </p:sp>
      <p:pic>
        <p:nvPicPr>
          <p:cNvPr id="2051" name="Picture 3" descr="E:\LJR\JZ\PPT\01-融资计划\02-切图\矩形 2.png"/>
          <p:cNvPicPr>
            <a:picLocks noChangeAspect="1" noChangeArrowheads="1"/>
          </p:cNvPicPr>
          <p:nvPr/>
        </p:nvPicPr>
        <p:blipFill>
          <a:blip r:embed="rId10" cstate="print"/>
          <a:srcRect/>
          <a:stretch>
            <a:fillRect/>
          </a:stretch>
        </p:blipFill>
        <p:spPr bwMode="auto">
          <a:xfrm>
            <a:off x="4521200" y="384175"/>
            <a:ext cx="7336790" cy="6309360"/>
          </a:xfrm>
          <a:prstGeom prst="rect">
            <a:avLst/>
          </a:prstGeom>
          <a:noFill/>
        </p:spPr>
      </p:pic>
      <p:pic>
        <p:nvPicPr>
          <p:cNvPr id="2050" name="Picture 2" descr="E:\LJR\JZ\PPT\01-融资计划\02-切图\dsfdsf.png"/>
          <p:cNvPicPr>
            <a:picLocks noChangeAspect="1" noChangeArrowheads="1"/>
          </p:cNvPicPr>
          <p:nvPr/>
        </p:nvPicPr>
        <p:blipFill>
          <a:blip r:embed="rId11" cstate="print"/>
          <a:srcRect/>
          <a:stretch>
            <a:fillRect/>
          </a:stretch>
        </p:blipFill>
        <p:spPr bwMode="auto">
          <a:xfrm>
            <a:off x="0" y="0"/>
            <a:ext cx="7632171" cy="6875339"/>
          </a:xfrm>
          <a:prstGeom prst="rect">
            <a:avLst/>
          </a:prstGeom>
          <a:noFill/>
        </p:spPr>
      </p:pic>
      <p:sp>
        <p:nvSpPr>
          <p:cNvPr id="7" name="TextBox 6"/>
          <p:cNvSpPr txBox="1"/>
          <p:nvPr/>
        </p:nvSpPr>
        <p:spPr>
          <a:xfrm>
            <a:off x="589838" y="2194643"/>
            <a:ext cx="5048250" cy="1168400"/>
          </a:xfrm>
          <a:prstGeom prst="rect">
            <a:avLst/>
          </a:prstGeom>
          <a:noFill/>
        </p:spPr>
        <p:txBody>
          <a:bodyPr wrap="none" rtlCol="0">
            <a:spAutoFit/>
          </a:bodyPr>
          <a:lstStyle/>
          <a:p>
            <a:pPr defTabSz="1219200"/>
            <a:r>
              <a:rPr lang="en-US" altLang="zh-CN" sz="7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7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2329133" y="2978681"/>
            <a:ext cx="1569660" cy="923330"/>
          </a:xfrm>
          <a:prstGeom prst="rect">
            <a:avLst/>
          </a:prstGeom>
          <a:noFill/>
        </p:spPr>
        <p:txBody>
          <a:bodyPr wrap="none" rtlCol="0">
            <a:spAutoFit/>
          </a:bodyPr>
          <a:lstStyle/>
          <a:p>
            <a:pPr defTabSz="121920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TextBox 8"/>
          <p:cNvSpPr txBox="1"/>
          <p:nvPr>
            <p:custDataLst>
              <p:tags r:id="rId1"/>
            </p:custDataLst>
          </p:nvPr>
        </p:nvSpPr>
        <p:spPr>
          <a:xfrm>
            <a:off x="7273108" y="1005820"/>
            <a:ext cx="4196715" cy="5232202"/>
          </a:xfrm>
          <a:prstGeom prst="rect">
            <a:avLst/>
          </a:prstGeom>
          <a:noFill/>
        </p:spPr>
        <p:txBody>
          <a:bodyPr wrap="square" rtlCol="0">
            <a:spAutoFit/>
          </a:bodyPr>
          <a:lstStyle/>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信度的理论</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测量误差的来源</a:t>
            </a: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估计信度的方法</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影响信度系数的因素</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400" b="1" dirty="0">
                <a:solidFill>
                  <a:prstClr val="white"/>
                </a:solidFill>
                <a:latin typeface="微软雅黑" panose="020B0503020204020204" pitchFamily="34" charset="-122"/>
                <a:ea typeface="微软雅黑" panose="020B0503020204020204" pitchFamily="34" charset="-122"/>
                <a:cs typeface="+mn-ea"/>
                <a:sym typeface="+mn-lt"/>
              </a:rPr>
              <a:t>测量的标准误差</a:t>
            </a:r>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endParaRPr lang="en-US" altLang="zh-CN" sz="2400" b="1" dirty="0">
              <a:solidFill>
                <a:prstClr val="white"/>
              </a:solidFill>
              <a:latin typeface="微软雅黑" panose="020B0503020204020204" pitchFamily="34" charset="-122"/>
              <a:ea typeface="微软雅黑" panose="020B0503020204020204" pitchFamily="34" charset="-122"/>
              <a:cs typeface="+mn-ea"/>
              <a:sym typeface="+mn-lt"/>
            </a:endParaRPr>
          </a:p>
          <a:p>
            <a:pPr defTabSz="1219200"/>
            <a:r>
              <a:rPr lang="zh-CN" altLang="en-US" sz="2200" b="1" dirty="0">
                <a:solidFill>
                  <a:prstClr val="white"/>
                </a:solidFill>
                <a:latin typeface="微软雅黑" panose="020B0503020204020204" pitchFamily="34" charset="-122"/>
                <a:ea typeface="微软雅黑" panose="020B0503020204020204" pitchFamily="34" charset="-122"/>
                <a:cs typeface="+mn-ea"/>
                <a:sym typeface="+mn-lt"/>
              </a:rPr>
              <a:t>概化理论简介</a:t>
            </a:r>
            <a:endParaRPr lang="en-US" altLang="zh-CN" sz="22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 name="TextBox 11"/>
          <p:cNvSpPr txBox="1"/>
          <p:nvPr>
            <p:custDataLst>
              <p:tags r:id="rId2"/>
            </p:custDataLst>
          </p:nvPr>
        </p:nvSpPr>
        <p:spPr>
          <a:xfrm>
            <a:off x="6713220" y="852805"/>
            <a:ext cx="475615" cy="641350"/>
          </a:xfrm>
          <a:prstGeom prst="rect">
            <a:avLst/>
          </a:prstGeom>
          <a:noFill/>
        </p:spPr>
        <p:txBody>
          <a:bodyPr wrap="square" rtlCol="0">
            <a:noAutofit/>
          </a:bodyPr>
          <a:lstStyle/>
          <a:p>
            <a:pPr defTabSz="1219200"/>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1</a:t>
            </a:r>
          </a:p>
        </p:txBody>
      </p:sp>
      <p:sp>
        <p:nvSpPr>
          <p:cNvPr id="6" name="TextBox 14"/>
          <p:cNvSpPr txBox="1"/>
          <p:nvPr>
            <p:custDataLst>
              <p:tags r:id="rId3"/>
            </p:custDataLst>
          </p:nvPr>
        </p:nvSpPr>
        <p:spPr>
          <a:xfrm>
            <a:off x="6713220" y="193357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2</a:t>
            </a:r>
          </a:p>
        </p:txBody>
      </p:sp>
      <p:sp>
        <p:nvSpPr>
          <p:cNvPr id="9" name="TextBox 14"/>
          <p:cNvSpPr txBox="1"/>
          <p:nvPr>
            <p:custDataLst>
              <p:tags r:id="rId4"/>
            </p:custDataLst>
          </p:nvPr>
        </p:nvSpPr>
        <p:spPr>
          <a:xfrm>
            <a:off x="6713220" y="297878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3</a:t>
            </a:r>
          </a:p>
        </p:txBody>
      </p:sp>
      <p:sp>
        <p:nvSpPr>
          <p:cNvPr id="10" name="TextBox 14"/>
          <p:cNvSpPr txBox="1"/>
          <p:nvPr>
            <p:custDataLst>
              <p:tags r:id="rId5"/>
            </p:custDataLst>
          </p:nvPr>
        </p:nvSpPr>
        <p:spPr>
          <a:xfrm>
            <a:off x="6713220" y="382460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4</a:t>
            </a:r>
          </a:p>
        </p:txBody>
      </p:sp>
      <p:sp>
        <p:nvSpPr>
          <p:cNvPr id="11" name="TextBox 14"/>
          <p:cNvSpPr txBox="1"/>
          <p:nvPr>
            <p:custDataLst>
              <p:tags r:id="rId6"/>
            </p:custDataLst>
          </p:nvPr>
        </p:nvSpPr>
        <p:spPr>
          <a:xfrm>
            <a:off x="6715125" y="474281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5</a:t>
            </a:r>
          </a:p>
        </p:txBody>
      </p:sp>
      <p:sp>
        <p:nvSpPr>
          <p:cNvPr id="5" name="TextBox 14">
            <a:extLst>
              <a:ext uri="{FF2B5EF4-FFF2-40B4-BE49-F238E27FC236}">
                <a16:creationId xmlns:a16="http://schemas.microsoft.com/office/drawing/2014/main" id="{3E1733F1-3050-54BC-731D-E5A53CF09CB0}"/>
              </a:ext>
            </a:extLst>
          </p:cNvPr>
          <p:cNvSpPr txBox="1"/>
          <p:nvPr>
            <p:custDataLst>
              <p:tags r:id="rId7"/>
            </p:custDataLst>
          </p:nvPr>
        </p:nvSpPr>
        <p:spPr>
          <a:xfrm>
            <a:off x="6713855" y="5588635"/>
            <a:ext cx="598170" cy="763905"/>
          </a:xfrm>
          <a:prstGeom prst="rect">
            <a:avLst/>
          </a:prstGeom>
          <a:noFill/>
        </p:spPr>
        <p:txBody>
          <a:bodyPr wrap="square" rtlCol="0">
            <a:noAutofit/>
          </a:bodyPr>
          <a:lstStyle/>
          <a:p>
            <a:pPr algn="l" defTabSz="1219200">
              <a:buClrTx/>
              <a:buSzTx/>
              <a:buFontTx/>
            </a:pPr>
            <a:r>
              <a:rPr lang="en-US" altLang="zh-CN" sz="4500" dirty="0">
                <a:solidFill>
                  <a:schemeClr val="bg2">
                    <a:lumMod val="75000"/>
                  </a:schemeClr>
                </a:solidFill>
                <a:latin typeface="方正黑体简体" panose="02010601030101010101" pitchFamily="2" charset="-122"/>
                <a:ea typeface="方正黑体简体" panose="02010601030101010101" pitchFamily="2" charset="-122"/>
                <a:cs typeface="+mn-ea"/>
                <a:sym typeface="+mn-lt"/>
              </a:rPr>
              <a:t>6</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D55C9-F881-EE53-1A7C-AFB38705DA8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C7867C6-597C-3C03-288A-A92F9FC1ED8F}"/>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EF7353F-AA14-F344-CEDB-D86E95029F59}"/>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0957C82-C271-BBE0-2E93-7813E706EDF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8444B929-8039-A3A6-F39A-ABF7310D8DEC}"/>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80273BC-C1DF-F3E1-5A07-FA8717F7B9B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09B4409-78DE-88FF-8A2A-668217DE3BE8}"/>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3F7B38C-DAFC-B278-97F3-33929FA0350E}"/>
              </a:ext>
            </a:extLst>
          </p:cNvPr>
          <p:cNvSpPr txBox="1"/>
          <p:nvPr/>
        </p:nvSpPr>
        <p:spPr>
          <a:xfrm>
            <a:off x="970915" y="1025525"/>
            <a:ext cx="10687685" cy="576202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a:t>
            </a:r>
            <a:r>
              <a:rPr lang="en"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GT</a:t>
            </a: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的基本原理和概念</a:t>
            </a: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侧面有</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随机</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random</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固定</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fixed</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之分。如果一个侧面代表的是概化全域更为广阔的一组条件，样本所包含的条件是从全域中随机抽取出来的，样本容量比全域要小得多，或者容量相同的样本之间可以互换，这个侧面就是随机侧面。如果一个侧面是指概化全域和实际观察拥有相同的一组条件，或者说侧面条件穷尽了全域所有的条件，这个侧面就是固定侧面。</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当测量条件有多个侧面时，两个侧面可以相互交叉（</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crossed</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也可以一个侧面嵌套于（</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nested</a:t>
            </a:r>
            <a:r>
              <a:rPr lang="zh-CN" altLang="e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另一个侧面。如果一个侧面的每一个条件都和另一个侧面的每一个条件结合起来出现，那么这两个侧面就是交叉的。</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在假设</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研究的测量条件来自同一个全域的基础上，整个</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的研究过程就是： 根据</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研究可能的设计方案进行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研究，包括设定可接受的观察全域、进行方差分析等步骤，然后进行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研究，运用</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研究提供的方差分析结果估计各种可能的设计方案相应的误差方差和</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系数或</a:t>
            </a:r>
            <a:r>
              <a:rPr lang="el-GR" altLang="zh-CN" sz="2000" dirty="0">
                <a:solidFill>
                  <a:schemeClr val="tx1">
                    <a:lumMod val="75000"/>
                    <a:lumOff val="25000"/>
                  </a:schemeClr>
                </a:solidFill>
                <a:latin typeface="Arial" panose="020B0604020202020204" pitchFamily="34" charset="0"/>
                <a:ea typeface="微软雅黑" panose="020B0503020204020204" pitchFamily="34" charset="-122"/>
              </a:rPr>
              <a:t>Φ</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系数，最后结合实际情况选择一个最适宜的</a:t>
            </a:r>
            <a:r>
              <a:rPr lang="en"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研究设计方案。</a:t>
            </a:r>
          </a:p>
        </p:txBody>
      </p:sp>
      <p:sp>
        <p:nvSpPr>
          <p:cNvPr id="3" name="矩形 2">
            <a:extLst>
              <a:ext uri="{FF2B5EF4-FFF2-40B4-BE49-F238E27FC236}">
                <a16:creationId xmlns:a16="http://schemas.microsoft.com/office/drawing/2014/main" id="{CD3E2F1F-C67E-C568-E145-3DB24B1D0C70}"/>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概化理论简介</a:t>
            </a:r>
          </a:p>
        </p:txBody>
      </p:sp>
    </p:spTree>
    <p:extLst>
      <p:ext uri="{BB962C8B-B14F-4D97-AF65-F5344CB8AC3E}">
        <p14:creationId xmlns:p14="http://schemas.microsoft.com/office/powerpoint/2010/main" val="168026589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F6B3F-EB1E-965B-9D5F-EB658E6BC164}"/>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F320BDE-C08B-2025-CDEF-26CED2938E83}"/>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EF61046-C1B1-DB5B-213D-9BE276233C70}"/>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E1A3851B-02C9-3C19-1CD4-E0930EF35D3B}"/>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D30A83E-101D-401D-AF9B-AFCA6B11309F}"/>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421866C-8E80-C247-F3D5-C213E89A6FF6}"/>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8464942B-8132-12F1-D3BA-3E1105F2A5F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3B552DE-B3E0-0501-212C-A6850EC99D2B}"/>
              </a:ext>
            </a:extLst>
          </p:cNvPr>
          <p:cNvSpPr txBox="1"/>
          <p:nvPr/>
        </p:nvSpPr>
        <p:spPr>
          <a:xfrm>
            <a:off x="970915" y="1025525"/>
            <a:ext cx="10687685" cy="502124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 单侧面随机设计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50000"/>
              </a:lnSpc>
              <a:buClrTx/>
              <a:buSzTx/>
              <a:buFontTx/>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根据测量侧面与被试的交叉或嵌套关系，单侧面设计可以分为交叉设计和嵌套设计两大类。当每个被试面对相同的测量条件时，就称测量侧面与被试交叉（</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crossed with examinees</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），记作</a:t>
            </a:r>
            <a:r>
              <a:rPr lang="en-US" altLang="zh-CN" sz="2400" dirty="0" err="1">
                <a:solidFill>
                  <a:schemeClr val="tx1">
                    <a:lumMod val="75000"/>
                    <a:lumOff val="25000"/>
                  </a:schemeClr>
                </a:solidFill>
                <a:latin typeface="Arial" panose="020B0604020202020204" pitchFamily="34" charset="0"/>
                <a:ea typeface="微软雅黑" panose="020B0503020204020204" pitchFamily="34" charset="-122"/>
              </a:rPr>
              <a:t>p×i</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指被试，</a:t>
            </a:r>
            <a:r>
              <a:rPr lang="en-US" altLang="zh-CN" sz="2400" dirty="0" err="1">
                <a:solidFill>
                  <a:schemeClr val="tx1">
                    <a:lumMod val="75000"/>
                    <a:lumOff val="25000"/>
                  </a:schemeClr>
                </a:solidFill>
                <a:latin typeface="Arial" panose="020B0604020202020204" pitchFamily="34" charset="0"/>
                <a:ea typeface="微软雅黑" panose="020B0503020204020204" pitchFamily="34" charset="-122"/>
              </a:rPr>
              <a:t>i</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指测量条件。当每个被试面对不同的测量条件时，就称测量侧面嵌套于被试（</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nested in examinees</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）记作</a:t>
            </a:r>
            <a:r>
              <a:rPr lang="en-US" altLang="zh-CN" sz="2400" dirty="0" err="1">
                <a:solidFill>
                  <a:schemeClr val="tx1">
                    <a:lumMod val="75000"/>
                    <a:lumOff val="25000"/>
                  </a:schemeClr>
                </a:solidFill>
                <a:latin typeface="Arial" panose="020B0604020202020204" pitchFamily="34" charset="0"/>
                <a:ea typeface="微软雅黑" panose="020B0503020204020204" pitchFamily="34" charset="-122"/>
              </a:rPr>
              <a:t>i∶p</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。以只有评分者一个侧面为例，单侧面设计可有两种： </a:t>
            </a:r>
          </a:p>
          <a:p>
            <a:pPr indent="539750" algn="l" fontAlgn="auto">
              <a:lnSpc>
                <a:spcPct val="150000"/>
              </a:lnSpc>
              <a:buClrTx/>
              <a:buSzTx/>
              <a:buFontTx/>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一是</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交叉设计</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 由</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个评分者给每个被试评分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每个被试的评分者相同。</a:t>
            </a:r>
          </a:p>
          <a:p>
            <a:pPr indent="539750" algn="l" fontAlgn="auto">
              <a:lnSpc>
                <a:spcPct val="150000"/>
              </a:lnSpc>
              <a:buClrTx/>
              <a:buSzTx/>
              <a:buFontTx/>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二是</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嵌套设计</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 由</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个评分者给每个被试评分</a:t>
            </a:r>
            <a:r>
              <a:rPr lang="en-US" altLang="zh-CN" sz="24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每个被试的评分者不相同。</a:t>
            </a:r>
          </a:p>
          <a:p>
            <a:pPr indent="539750"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F992FD75-C698-1AB4-7EA5-7322BE3E7B88}"/>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概化理论简介</a:t>
            </a:r>
          </a:p>
        </p:txBody>
      </p:sp>
    </p:spTree>
    <p:extLst>
      <p:ext uri="{BB962C8B-B14F-4D97-AF65-F5344CB8AC3E}">
        <p14:creationId xmlns:p14="http://schemas.microsoft.com/office/powerpoint/2010/main" val="194129944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E685A4-0D60-8BC7-0EC0-116CE888276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22E241B-8331-CF8E-EE12-C67FA963A15A}"/>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610E52F4-CE66-9303-862C-F49F6E3AAFEE}"/>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62AB5AD-0C3E-54F3-6FAA-4006D43D964C}"/>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15D3C9C8-8D39-B36F-F190-7578176D3CDA}"/>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4C99037-8C30-518D-94D8-835B8790093A}"/>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96BF5A38-19D9-A35F-4B44-4BA7C98AF0F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8B425D83-D438-053C-C883-2138AE884DEC}"/>
              </a:ext>
            </a:extLst>
          </p:cNvPr>
          <p:cNvSpPr txBox="1"/>
          <p:nvPr/>
        </p:nvSpPr>
        <p:spPr>
          <a:xfrm>
            <a:off x="970915" y="1025525"/>
            <a:ext cx="10687685" cy="511357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 双侧面完全随机交叉设计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当研究者所考虑的测量条件有两种及以上时，则需要进行双侧面的研究设计。本节第一部分所举的每个被试写两篇短文，并由三名评分者给所有短文评分一例，就有短文和评分者两个侧面。现在假定短文题目众多，且可以相互替换；评分者也有很多人选，也可以相互替换，那么这两个侧面都是随机的。不难看出，这两个侧面之间、侧面与被试之间都是交叉的，这种研究设计被称为</a:t>
            </a:r>
            <a:r>
              <a:rPr lang="zh-CN" altLang="en-US" sz="2400" b="1" dirty="0">
                <a:solidFill>
                  <a:schemeClr val="tx1">
                    <a:lumMod val="75000"/>
                    <a:lumOff val="25000"/>
                  </a:schemeClr>
                </a:solidFill>
                <a:latin typeface="Arial" panose="020B0604020202020204" pitchFamily="34" charset="0"/>
                <a:ea typeface="微软雅黑" panose="020B0503020204020204" pitchFamily="34" charset="-122"/>
              </a:rPr>
              <a:t>双侧面完全随机交叉设计</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，记作</a:t>
            </a:r>
            <a:r>
              <a:rPr lang="en" altLang="zh-CN" sz="2400" dirty="0" err="1">
                <a:solidFill>
                  <a:schemeClr val="tx1">
                    <a:lumMod val="75000"/>
                    <a:lumOff val="25000"/>
                  </a:schemeClr>
                </a:solidFill>
                <a:latin typeface="Arial" panose="020B0604020202020204" pitchFamily="34" charset="0"/>
                <a:ea typeface="微软雅黑" panose="020B0503020204020204" pitchFamily="34" charset="-122"/>
              </a:rPr>
              <a:t>p×i×j</a:t>
            </a:r>
            <a:r>
              <a:rPr lang="zh-CN" altLang="en" sz="24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400"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表示被试，</a:t>
            </a:r>
            <a:r>
              <a:rPr lang="en" altLang="zh-CN" sz="2400" dirty="0" err="1">
                <a:solidFill>
                  <a:schemeClr val="tx1">
                    <a:lumMod val="75000"/>
                    <a:lumOff val="25000"/>
                  </a:schemeClr>
                </a:solidFill>
                <a:latin typeface="Arial" panose="020B0604020202020204" pitchFamily="34" charset="0"/>
                <a:ea typeface="微软雅黑" panose="020B0503020204020204" pitchFamily="34" charset="-122"/>
              </a:rPr>
              <a:t>i</a:t>
            </a:r>
            <a:r>
              <a:rPr lang="zh-CN" altLang="en" sz="24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400" dirty="0">
                <a:solidFill>
                  <a:schemeClr val="tx1">
                    <a:lumMod val="75000"/>
                    <a:lumOff val="25000"/>
                  </a:schemeClr>
                </a:solidFill>
                <a:latin typeface="Arial" panose="020B0604020202020204" pitchFamily="34" charset="0"/>
                <a:ea typeface="微软雅黑" panose="020B0503020204020204" pitchFamily="34" charset="-122"/>
              </a:rPr>
              <a:t>j</a:t>
            </a:r>
            <a:r>
              <a:rPr lang="zh-CN" altLang="en-US" sz="2400" dirty="0">
                <a:solidFill>
                  <a:schemeClr val="tx1">
                    <a:lumMod val="75000"/>
                    <a:lumOff val="25000"/>
                  </a:schemeClr>
                </a:solidFill>
                <a:latin typeface="Arial" panose="020B0604020202020204" pitchFamily="34" charset="0"/>
                <a:ea typeface="微软雅黑" panose="020B0503020204020204" pitchFamily="34" charset="-122"/>
              </a:rPr>
              <a:t>分别表示两个侧面。</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8FF4BCEE-707A-D840-7A83-04B0BDEC1237}"/>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概化理论简介</a:t>
            </a:r>
          </a:p>
        </p:txBody>
      </p:sp>
    </p:spTree>
    <p:extLst>
      <p:ext uri="{BB962C8B-B14F-4D97-AF65-F5344CB8AC3E}">
        <p14:creationId xmlns:p14="http://schemas.microsoft.com/office/powerpoint/2010/main" val="282134557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B65BE-7DBF-F9EA-B6F1-86F5B65B58F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71A16DF5-73E0-63B9-F60E-7ABD3F4D757C}"/>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ED5EC51E-37BB-E47D-F158-42531C653188}"/>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3F47E440-FDE1-662D-7724-C118BCBEC933}"/>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33F729A9-49BE-825E-1B23-65650CAF20A6}"/>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1CC2A1B0-8269-9ECF-6DCA-E7E62A3BCC4B}"/>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500F075F-D3D6-BD10-E572-B310A0359522}"/>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100" name="文本框 99">
            <a:extLst>
              <a:ext uri="{FF2B5EF4-FFF2-40B4-BE49-F238E27FC236}">
                <a16:creationId xmlns:a16="http://schemas.microsoft.com/office/drawing/2014/main" id="{9B8F5397-8387-6145-73DA-554EFCA98EFD}"/>
              </a:ext>
            </a:extLst>
          </p:cNvPr>
          <p:cNvSpPr txBox="1"/>
          <p:nvPr/>
        </p:nvSpPr>
        <p:spPr>
          <a:xfrm>
            <a:off x="970915" y="1025525"/>
            <a:ext cx="10687685" cy="575991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 小结</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通过前面所述，可以看出</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特色</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具体表现在于： 通过一次量化分析就能估计出各个误差来源的大小，并且为研究者提供了测量信度最优化的方法（进行</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研究时可以对侧面水平数和设计形式进行调整）</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把整个研究细分成了概化（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）研究和决策（</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）研究</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对相对决策和绝对决策作了区分。</a:t>
            </a:r>
            <a:endParaRPr lang="en-US" altLang="zh-CN"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学习</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还必须清楚两点。</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第一</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，对</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本身而言，其理论的重心是表示各个测量误差来源的方差分量，而不是概化系数，因而运用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作研究时应该以探究误差来源和减小误差为重。</a:t>
            </a:r>
            <a:r>
              <a:rPr lang="zh-CN" altLang="en-US" sz="2000" b="1" dirty="0">
                <a:solidFill>
                  <a:schemeClr val="tx1">
                    <a:lumMod val="75000"/>
                    <a:lumOff val="25000"/>
                  </a:schemeClr>
                </a:solidFill>
                <a:latin typeface="Arial" panose="020B0604020202020204" pitchFamily="34" charset="0"/>
                <a:ea typeface="微软雅黑" panose="020B0503020204020204" pitchFamily="34" charset="-122"/>
              </a:rPr>
              <a:t>第二</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较之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有明显优势，但并不意味着</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就可以被取而代之。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GT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在测题的编写和测验的编制方面依然遵循</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的框架。“从概念、实践和历史上看，</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CTT</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都有理由继续存在。”（</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Robert L. Brennan</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000" dirty="0">
                <a:solidFill>
                  <a:schemeClr val="tx1">
                    <a:lumMod val="75000"/>
                    <a:lumOff val="25000"/>
                  </a:schemeClr>
                </a:solidFill>
                <a:latin typeface="Arial" panose="020B0604020202020204" pitchFamily="34" charset="0"/>
                <a:ea typeface="微软雅黑" panose="020B0503020204020204" pitchFamily="34" charset="-122"/>
              </a:rPr>
              <a:t>2000</a:t>
            </a:r>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a:t>
            </a:r>
          </a:p>
          <a:p>
            <a:pPr indent="539750" algn="l" fontAlgn="auto">
              <a:lnSpc>
                <a:spcPct val="150000"/>
              </a:lnSpc>
              <a:buClrTx/>
              <a:buSzTx/>
              <a:buFontTx/>
            </a:pP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 name="矩形 2">
            <a:extLst>
              <a:ext uri="{FF2B5EF4-FFF2-40B4-BE49-F238E27FC236}">
                <a16:creationId xmlns:a16="http://schemas.microsoft.com/office/drawing/2014/main" id="{AE5E319E-816D-68D8-8D3C-B6D4DA96EEC7}"/>
              </a:ext>
            </a:extLst>
          </p:cNvPr>
          <p:cNvSpPr/>
          <p:nvPr/>
        </p:nvSpPr>
        <p:spPr>
          <a:xfrm>
            <a:off x="1543685" y="398145"/>
            <a:ext cx="9063990"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第六节 概化理论简介</a:t>
            </a:r>
          </a:p>
        </p:txBody>
      </p:sp>
    </p:spTree>
    <p:extLst>
      <p:ext uri="{BB962C8B-B14F-4D97-AF65-F5344CB8AC3E}">
        <p14:creationId xmlns:p14="http://schemas.microsoft.com/office/powerpoint/2010/main" val="215577577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930912" y="1412776"/>
            <a:ext cx="5291455" cy="3936365"/>
          </a:xfrm>
          <a:custGeom>
            <a:avLst/>
            <a:gdLst>
              <a:gd name="connsiteX0" fmla="*/ 0 w 8333"/>
              <a:gd name="connsiteY0" fmla="*/ 0 h 6199"/>
              <a:gd name="connsiteX1" fmla="*/ 8333 w 8333"/>
              <a:gd name="connsiteY1" fmla="*/ 25 h 6199"/>
              <a:gd name="connsiteX2" fmla="*/ 8303 w 8333"/>
              <a:gd name="connsiteY2" fmla="*/ 6190 h 6199"/>
              <a:gd name="connsiteX3" fmla="*/ 0 w 8333"/>
              <a:gd name="connsiteY3" fmla="*/ 6199 h 6199"/>
              <a:gd name="connsiteX4" fmla="*/ 0 w 8333"/>
              <a:gd name="connsiteY4" fmla="*/ 0 h 6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3" h="6199">
                <a:moveTo>
                  <a:pt x="0" y="0"/>
                </a:moveTo>
                <a:lnTo>
                  <a:pt x="8333" y="25"/>
                </a:lnTo>
                <a:lnTo>
                  <a:pt x="8303" y="6190"/>
                </a:lnTo>
                <a:lnTo>
                  <a:pt x="0" y="6199"/>
                </a:lnTo>
                <a:lnTo>
                  <a:pt x="0" y="0"/>
                </a:ln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19050" y="1400077"/>
            <a:ext cx="8611870" cy="3951605"/>
          </a:xfrm>
          <a:custGeom>
            <a:avLst/>
            <a:gdLst>
              <a:gd name="connsiteX0" fmla="*/ 0 w 13562"/>
              <a:gd name="connsiteY0" fmla="*/ 0 h 6223"/>
              <a:gd name="connsiteX1" fmla="*/ 13562 w 13562"/>
              <a:gd name="connsiteY1" fmla="*/ 15 h 6223"/>
              <a:gd name="connsiteX2" fmla="*/ 11003 w 13562"/>
              <a:gd name="connsiteY2" fmla="*/ 6223 h 6223"/>
              <a:gd name="connsiteX3" fmla="*/ 26 w 13562"/>
              <a:gd name="connsiteY3" fmla="*/ 6150 h 6223"/>
              <a:gd name="connsiteX4" fmla="*/ 0 w 13562"/>
              <a:gd name="connsiteY4" fmla="*/ 0 h 6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2" h="6223">
                <a:moveTo>
                  <a:pt x="0" y="0"/>
                </a:moveTo>
                <a:lnTo>
                  <a:pt x="13562" y="15"/>
                </a:lnTo>
                <a:lnTo>
                  <a:pt x="11003" y="6223"/>
                </a:lnTo>
                <a:lnTo>
                  <a:pt x="26" y="6150"/>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1965021" y="2277561"/>
            <a:ext cx="4008755" cy="1476375"/>
          </a:xfrm>
          <a:prstGeom prst="rect">
            <a:avLst/>
          </a:prstGeom>
          <a:noFill/>
        </p:spPr>
        <p:txBody>
          <a:bodyPr wrap="none" rtlCol="0">
            <a:spAutoFit/>
          </a:bodyPr>
          <a:lstStyle/>
          <a:p>
            <a:pPr algn="l" defTabSz="1219200" fontAlgn="auto">
              <a:lnSpc>
                <a:spcPct val="150000"/>
              </a:lnSpc>
            </a:pPr>
            <a:r>
              <a:rPr lang="zh-CN" altLang="en-US" sz="6000" b="1" dirty="0">
                <a:solidFill>
                  <a:prstClr val="white"/>
                </a:solidFill>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4"/>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
                                        </p:tgtEl>
                                        <p:attrNameLst>
                                          <p:attrName>ppt_y</p:attrName>
                                        </p:attrNameLst>
                                      </p:cBhvr>
                                      <p:tavLst>
                                        <p:tav tm="0">
                                          <p:val>
                                            <p:strVal val="#ppt_y"/>
                                          </p:val>
                                        </p:tav>
                                        <p:tav tm="100000">
                                          <p:val>
                                            <p:strVal val="#ppt_y"/>
                                          </p:val>
                                        </p:tav>
                                      </p:tavLst>
                                    </p:anim>
                                    <p:anim calcmode="lin" valueType="num">
                                      <p:cBhvr>
                                        <p:cTn id="2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rcRect r="13467"/>
          <a:stretch>
            <a:fillRect/>
          </a:stretch>
        </p:blipFill>
        <p:spPr>
          <a:xfrm>
            <a:off x="7138670" y="0"/>
            <a:ext cx="5071745"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r="16065"/>
          <a:stretch>
            <a:fillRect/>
          </a:stretch>
        </p:blipFill>
        <p:spPr>
          <a:xfrm>
            <a:off x="8019415" y="635635"/>
            <a:ext cx="4180205" cy="5915660"/>
          </a:xfrm>
          <a:prstGeom prst="rect">
            <a:avLst/>
          </a:prstGeom>
        </p:spPr>
      </p:pic>
      <p:sp>
        <p:nvSpPr>
          <p:cNvPr id="10" name="TextBox 6"/>
          <p:cNvSpPr txBox="1"/>
          <p:nvPr/>
        </p:nvSpPr>
        <p:spPr>
          <a:xfrm>
            <a:off x="1597538" y="1600730"/>
            <a:ext cx="4330032" cy="1323439"/>
          </a:xfrm>
          <a:prstGeom prst="rect">
            <a:avLst/>
          </a:prstGeom>
          <a:noFill/>
        </p:spPr>
        <p:txBody>
          <a:bodyPr wrap="none" rtlCol="0">
            <a:spAutoFit/>
          </a:bodyPr>
          <a:lstStyle/>
          <a:p>
            <a:pPr algn="ctr" defTabSz="121920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p:cNvSpPr txBox="1"/>
          <p:nvPr/>
        </p:nvSpPr>
        <p:spPr>
          <a:xfrm>
            <a:off x="2387818" y="2432315"/>
            <a:ext cx="2749471" cy="3662541"/>
          </a:xfrm>
          <a:prstGeom prst="rect">
            <a:avLst/>
          </a:prstGeom>
          <a:noFill/>
        </p:spPr>
        <p:txBody>
          <a:bodyPr wrap="none" rtlCol="0">
            <a:spAutoFit/>
          </a:bodyPr>
          <a:lstStyle/>
          <a:p>
            <a:pPr algn="ctr" defTabSz="1219200"/>
            <a:r>
              <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rPr>
              <a:t>第一节</a:t>
            </a:r>
          </a:p>
          <a:p>
            <a:pPr algn="ctr" defTabSz="1219200"/>
            <a:r>
              <a:rPr lang="zh-CN" altLang="en-US" sz="4000" b="1" dirty="0">
                <a:solidFill>
                  <a:srgbClr val="4F4D50"/>
                </a:solidFill>
                <a:latin typeface="方正黑体简体" panose="02010601030101010101" pitchFamily="2" charset="-122"/>
                <a:ea typeface="方正黑体简体" panose="02010601030101010101" pitchFamily="2" charset="-122"/>
                <a:cs typeface="+mn-ea"/>
                <a:sym typeface="+mn-lt"/>
              </a:rPr>
              <a:t>信度的理论</a:t>
            </a:r>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a:p>
            <a:pPr algn="ctr" defTabSz="1219200"/>
            <a:endParaRPr lang="zh-CN" altLang="en-US" sz="4800" b="1" dirty="0">
              <a:solidFill>
                <a:prstClr val="white"/>
              </a:solidFill>
              <a:latin typeface="微软雅黑" panose="020B0503020204020204" pitchFamily="34" charset="-122"/>
              <a:ea typeface="微软雅黑" panose="020B0503020204020204" pitchFamily="34" charset="-122"/>
              <a:cs typeface="+mn-ea"/>
              <a:sym typeface="+mn-lt"/>
            </a:endParaRPr>
          </a:p>
          <a:p>
            <a:pPr algn="ctr" defTabSz="1219200"/>
            <a:endParaRPr lang="zh-CN" altLang="en-US" sz="48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6"/>
          <p:cNvSpPr txBox="1"/>
          <p:nvPr/>
        </p:nvSpPr>
        <p:spPr>
          <a:xfrm>
            <a:off x="9701984" y="2168473"/>
            <a:ext cx="1694695" cy="2646878"/>
          </a:xfrm>
          <a:prstGeom prst="rect">
            <a:avLst/>
          </a:prstGeom>
          <a:noFill/>
        </p:spPr>
        <p:txBody>
          <a:bodyPr wrap="none" rtlCol="0">
            <a:spAutoFit/>
          </a:bodyPr>
          <a:lstStyle/>
          <a:p>
            <a:pPr defTabSz="121920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信度的理论</a:t>
            </a:r>
          </a:p>
        </p:txBody>
      </p:sp>
      <p:sp>
        <p:nvSpPr>
          <p:cNvPr id="100" name="文本框 99"/>
          <p:cNvSpPr txBox="1"/>
          <p:nvPr/>
        </p:nvSpPr>
        <p:spPr>
          <a:xfrm>
            <a:off x="970915" y="1220470"/>
            <a:ext cx="10483850" cy="2135265"/>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信度的含义</a:t>
            </a:r>
            <a:endPar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信度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就是对测量一致性程度的估计。作为测验的基本特点之一，信度相当重要。虽然一份测验的最终目的是求得较高的效度，但是信度的高低对测验性能的优劣依然影响很大。</a:t>
            </a:r>
          </a:p>
        </p:txBody>
      </p:sp>
      <p:sp>
        <p:nvSpPr>
          <p:cNvPr id="3" name="文本框 2">
            <a:extLst>
              <a:ext uri="{FF2B5EF4-FFF2-40B4-BE49-F238E27FC236}">
                <a16:creationId xmlns:a16="http://schemas.microsoft.com/office/drawing/2014/main" id="{C596790D-5D03-FBDC-30FE-ECB4C81D09F5}"/>
              </a:ext>
            </a:extLst>
          </p:cNvPr>
          <p:cNvSpPr txBox="1"/>
          <p:nvPr/>
        </p:nvSpPr>
        <p:spPr>
          <a:xfrm>
            <a:off x="970915" y="3987014"/>
            <a:ext cx="10483850" cy="1650516"/>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误差</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心理测量所指的误差就是指测量中与目的无关的变因所产生的不准确、不一致效应。误差大致可分为</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抽样误差</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系统误差</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测量误差</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三种。</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68D46-2C9C-5FCB-C617-29B762EE2AC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8D5E5C4-E3DE-78E9-7717-A91E3B92453E}"/>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95B8C146-6E64-000F-BC3F-5796F7A57A57}"/>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9AD53B5D-5686-D52F-F7B5-0C0E50FC3CE6}"/>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CA8F1C32-671C-D6F5-2D82-B1B3FA98C385}"/>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544B081E-BE10-960D-2FDA-A9521E67E884}"/>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0010AECB-99E2-8BB7-59D7-49F888BDE9CD}"/>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67CA4B68-2781-65A6-3731-7E362A472128}"/>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信度的理论</a:t>
            </a:r>
          </a:p>
        </p:txBody>
      </p:sp>
      <p:sp>
        <p:nvSpPr>
          <p:cNvPr id="100" name="文本框 99">
            <a:extLst>
              <a:ext uri="{FF2B5EF4-FFF2-40B4-BE49-F238E27FC236}">
                <a16:creationId xmlns:a16="http://schemas.microsoft.com/office/drawing/2014/main" id="{714F6875-EC69-CF16-A1C4-49854E9233B7}"/>
              </a:ext>
            </a:extLst>
          </p:cNvPr>
          <p:cNvSpPr txBox="1"/>
          <p:nvPr/>
        </p:nvSpPr>
        <p:spPr>
          <a:xfrm>
            <a:off x="970915" y="1220470"/>
            <a:ext cx="10483850" cy="1096519"/>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抽样误差</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抽样误差</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即由抽样变动而造成的误差。</a:t>
            </a:r>
          </a:p>
        </p:txBody>
      </p:sp>
      <p:sp>
        <p:nvSpPr>
          <p:cNvPr id="3" name="文本框 2">
            <a:extLst>
              <a:ext uri="{FF2B5EF4-FFF2-40B4-BE49-F238E27FC236}">
                <a16:creationId xmlns:a16="http://schemas.microsoft.com/office/drawing/2014/main" id="{DDA1CD00-1EA4-0DFE-6E39-A4D212B36275}"/>
              </a:ext>
            </a:extLst>
          </p:cNvPr>
          <p:cNvSpPr txBox="1"/>
          <p:nvPr/>
        </p:nvSpPr>
        <p:spPr>
          <a:xfrm>
            <a:off x="970915" y="2340856"/>
            <a:ext cx="10483850" cy="1581267"/>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系统误差</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系统误差</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是由与测验目的无关的因子所引起的恒定、系统的、有规律的变化，存在于每次测量中，故又称常定误差。</a:t>
            </a:r>
          </a:p>
        </p:txBody>
      </p:sp>
      <p:sp>
        <p:nvSpPr>
          <p:cNvPr id="5" name="文本框 4">
            <a:extLst>
              <a:ext uri="{FF2B5EF4-FFF2-40B4-BE49-F238E27FC236}">
                <a16:creationId xmlns:a16="http://schemas.microsoft.com/office/drawing/2014/main" id="{99105722-9ED9-DAE6-0796-C2F5A03D32AC}"/>
              </a:ext>
            </a:extLst>
          </p:cNvPr>
          <p:cNvSpPr txBox="1"/>
          <p:nvPr/>
        </p:nvSpPr>
        <p:spPr>
          <a:xfrm>
            <a:off x="970915" y="4056263"/>
            <a:ext cx="10483850" cy="1581267"/>
          </a:xfrm>
          <a:prstGeom prst="rect">
            <a:avLst/>
          </a:prstGeom>
          <a:noFill/>
          <a:ln w="9525">
            <a:noFill/>
          </a:ln>
        </p:spPr>
        <p:txBody>
          <a:bodyPr wrap="square">
            <a:spAutoFit/>
          </a:bodyPr>
          <a:lstStyle/>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（三） 测量误差</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测量误差</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是使用测量工具进行心理测量所造成的误差，又称观察误差、随机误差、偶然误差。</a:t>
            </a:r>
          </a:p>
        </p:txBody>
      </p:sp>
    </p:spTree>
    <p:extLst>
      <p:ext uri="{BB962C8B-B14F-4D97-AF65-F5344CB8AC3E}">
        <p14:creationId xmlns:p14="http://schemas.microsoft.com/office/powerpoint/2010/main" val="292467139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568C9-8252-3789-8308-C5CDC79617A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8927051A-DA03-5C5D-D06F-923B0DB9C2B7}"/>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A31C9834-DDA1-2889-4722-160CC272A7A5}"/>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B69420DD-912F-562F-7A93-D1C954A8590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B55C27DD-A2DA-D29D-66D4-7782E4D968F7}"/>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36FF1CBB-C5EB-AB4B-92C4-816DA03A5A82}"/>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BBB54748-BE57-2DCF-8C5B-D28E583273F7}"/>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A9555B98-0E3F-C66D-C96B-5E279C6ABB5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信度的理论</a:t>
            </a:r>
          </a:p>
        </p:txBody>
      </p:sp>
      <p:sp>
        <p:nvSpPr>
          <p:cNvPr id="100" name="文本框 99">
            <a:extLst>
              <a:ext uri="{FF2B5EF4-FFF2-40B4-BE49-F238E27FC236}">
                <a16:creationId xmlns:a16="http://schemas.microsoft.com/office/drawing/2014/main" id="{9665D402-0A1E-1F1E-5767-BBD744F8E985}"/>
              </a:ext>
            </a:extLst>
          </p:cNvPr>
          <p:cNvSpPr txBox="1"/>
          <p:nvPr/>
        </p:nvSpPr>
        <p:spPr>
          <a:xfrm>
            <a:off x="970915" y="1220470"/>
            <a:ext cx="10483850" cy="3681842"/>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测量误差和真分数理论</a:t>
            </a:r>
            <a:endParaRPr lang="zh-CN" altLang="en-US"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物理测量的测量误差</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物理测量中的真实值在不少情况下是可以想办法获知的，这样就可以直接计算误差。而心理测量中的真实值，也就是真分数，通常是个体内在的心理特性或者是代表心理特性的行为，无法像物理测量那样通过反复测量而获取，也就不能直接得到误差的大小。我们只能借助一些方法对其进行估计。这里，我们着重介绍经典的</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真分数理论</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，这是最常用的、也是最基本的信度理论模型。</a:t>
            </a:r>
          </a:p>
        </p:txBody>
      </p:sp>
    </p:spTree>
    <p:extLst>
      <p:ext uri="{BB962C8B-B14F-4D97-AF65-F5344CB8AC3E}">
        <p14:creationId xmlns:p14="http://schemas.microsoft.com/office/powerpoint/2010/main" val="131267880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35BC5-BCD5-12C2-2D3E-9730F9BCBE3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A7D4FFA-3891-E083-A270-12E550A2E974}"/>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79495412-804E-AA16-5E0A-E7E0DBB2C14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15612DF-B4B5-E8B9-6986-95C012750C90}"/>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4D825ACB-B18B-082C-2EA4-9C9050674D7B}"/>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F3C5D88C-AC5C-1C7D-B946-05C129618915}"/>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CEEB6D84-51F6-D31F-41F3-9FD4A8D15821}"/>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F8C6BD99-BEFC-FD13-8B39-80908063704D}"/>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信度的理论</a:t>
            </a:r>
          </a:p>
        </p:txBody>
      </p:sp>
      <p:sp>
        <p:nvSpPr>
          <p:cNvPr id="100" name="文本框 99">
            <a:extLst>
              <a:ext uri="{FF2B5EF4-FFF2-40B4-BE49-F238E27FC236}">
                <a16:creationId xmlns:a16="http://schemas.microsoft.com/office/drawing/2014/main" id="{8F6AF008-1C0C-5B6F-3167-605DE48F7EE2}"/>
              </a:ext>
            </a:extLst>
          </p:cNvPr>
          <p:cNvSpPr txBox="1"/>
          <p:nvPr/>
        </p:nvSpPr>
        <p:spPr>
          <a:xfrm>
            <a:off x="1090796" y="1091460"/>
            <a:ext cx="10483850" cy="5620834"/>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测量误差和真分数理论</a:t>
            </a:r>
            <a:endParaRPr lang="zh-CN" altLang="en-US"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（二） 真分数理论</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真分数的定义</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真分数，即测量中不存在测量误差时的真值或客观值，操作定义就是无数次测量的平均值，通常用</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表示。</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真分数理论的基本方程式</a:t>
            </a:r>
            <a:endParaRPr lang="en-US" altLang="zh-CN" sz="2100"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Xt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=X∞+Xe </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6.1</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X=T+E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意即实测分数是真分数与误差分数的函数，即实测分数</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Xt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由</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X∞</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和</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Xe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共同决定。</a:t>
            </a:r>
          </a:p>
          <a:p>
            <a:pPr>
              <a:lnSpc>
                <a:spcPct val="150000"/>
              </a:lnSpc>
            </a:pPr>
            <a:r>
              <a:rPr lang="en-US" altLang="zh-CN" sz="2100"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真分数理论的三个基本假设</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其一， 误差分数的平均数是零。其二，误差分数与真分数相互独立，即相关为零。其三，两次测量的误差分数之间的相关为零。</a:t>
            </a:r>
          </a:p>
        </p:txBody>
      </p:sp>
    </p:spTree>
    <p:extLst>
      <p:ext uri="{BB962C8B-B14F-4D97-AF65-F5344CB8AC3E}">
        <p14:creationId xmlns:p14="http://schemas.microsoft.com/office/powerpoint/2010/main" val="351861798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4A36B-4FB0-486A-806A-BBFAAC5FB05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D8978A0-49B0-3CAF-214A-6EA04576C335}"/>
              </a:ext>
            </a:extLst>
          </p:cNvPr>
          <p:cNvGrpSpPr/>
          <p:nvPr/>
        </p:nvGrpSpPr>
        <p:grpSpPr>
          <a:xfrm>
            <a:off x="375920" y="269875"/>
            <a:ext cx="876300" cy="781050"/>
            <a:chOff x="8370" y="4384"/>
            <a:chExt cx="2280" cy="2032"/>
          </a:xfrm>
        </p:grpSpPr>
        <p:grpSp>
          <p:nvGrpSpPr>
            <p:cNvPr id="8198" name="组合 158">
              <a:extLst>
                <a:ext uri="{FF2B5EF4-FFF2-40B4-BE49-F238E27FC236}">
                  <a16:creationId xmlns:a16="http://schemas.microsoft.com/office/drawing/2014/main" id="{27DA3E67-3381-1A41-6E59-7320B82E4872}"/>
                </a:ext>
              </a:extLst>
            </p:cNvPr>
            <p:cNvGrpSpPr/>
            <p:nvPr/>
          </p:nvGrpSpPr>
          <p:grpSpPr>
            <a:xfrm>
              <a:off x="8370" y="4384"/>
              <a:ext cx="2280" cy="2032"/>
              <a:chOff x="3720691" y="2824413"/>
              <a:chExt cx="1341120" cy="1209172"/>
            </a:xfrm>
          </p:grpSpPr>
          <p:sp>
            <p:nvSpPr>
              <p:cNvPr id="7" name="Freeform 5">
                <a:extLst>
                  <a:ext uri="{FF2B5EF4-FFF2-40B4-BE49-F238E27FC236}">
                    <a16:creationId xmlns:a16="http://schemas.microsoft.com/office/drawing/2014/main" id="{0A2B8C9A-7495-C908-4578-8452AA87BF02}"/>
                  </a:ext>
                </a:extLst>
              </p:cNvPr>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a:extLst>
                  <a:ext uri="{FF2B5EF4-FFF2-40B4-BE49-F238E27FC236}">
                    <a16:creationId xmlns:a16="http://schemas.microsoft.com/office/drawing/2014/main" id="{E90B3651-2015-1D77-1C5F-51693AD840E2}"/>
                  </a:ext>
                </a:extLst>
              </p:cNvPr>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a:extLst>
                <a:ext uri="{FF2B5EF4-FFF2-40B4-BE49-F238E27FC236}">
                  <a16:creationId xmlns:a16="http://schemas.microsoft.com/office/drawing/2014/main" id="{89E42582-82BE-D8F0-63C4-C922259E75DD}"/>
                </a:ext>
              </a:extLst>
            </p:cNvPr>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a:extLst>
                <a:ext uri="{FF2B5EF4-FFF2-40B4-BE49-F238E27FC236}">
                  <a16:creationId xmlns:a16="http://schemas.microsoft.com/office/drawing/2014/main" id="{63932F73-7ADF-8A75-57DE-72C70EF90EFE}"/>
                </a:ext>
              </a:extLst>
            </p:cNvPr>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a:extLst>
              <a:ext uri="{FF2B5EF4-FFF2-40B4-BE49-F238E27FC236}">
                <a16:creationId xmlns:a16="http://schemas.microsoft.com/office/drawing/2014/main" id="{AD5B19E4-6D1F-7CFD-97D2-11AF0AD0D119}"/>
              </a:ext>
            </a:extLst>
          </p:cNvPr>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信度的理论</a:t>
            </a:r>
          </a:p>
        </p:txBody>
      </p:sp>
      <p:sp>
        <p:nvSpPr>
          <p:cNvPr id="100" name="文本框 99">
            <a:extLst>
              <a:ext uri="{FF2B5EF4-FFF2-40B4-BE49-F238E27FC236}">
                <a16:creationId xmlns:a16="http://schemas.microsoft.com/office/drawing/2014/main" id="{BB202411-A258-0C79-26EB-B9BD2407454A}"/>
              </a:ext>
            </a:extLst>
          </p:cNvPr>
          <p:cNvSpPr txBox="1"/>
          <p:nvPr/>
        </p:nvSpPr>
        <p:spPr>
          <a:xfrm>
            <a:off x="970915" y="1220470"/>
            <a:ext cx="10483850" cy="5618589"/>
          </a:xfrm>
          <a:prstGeom prst="rect">
            <a:avLst/>
          </a:prstGeom>
          <a:noFill/>
          <a:ln w="9525">
            <a:noFill/>
          </a:ln>
        </p:spPr>
        <p:txBody>
          <a:bodyPr wrap="square">
            <a:spAutoFit/>
          </a:bodyPr>
          <a:lstStyle/>
          <a:p>
            <a:pPr>
              <a:lnSpc>
                <a:spcPct val="150000"/>
              </a:lnSpc>
            </a:pPr>
            <a:r>
              <a:rPr lang="zh-CN" altLang="en-US"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信度的数学定义</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rgbClr val="88745B"/>
                </a:solidFill>
                <a:latin typeface="Arial" panose="020B0604020202020204" pitchFamily="34" charset="0"/>
                <a:ea typeface="微软雅黑" panose="020B0503020204020204" pitchFamily="34" charset="-122"/>
              </a:rPr>
              <a:t>（一） 定义及表达式</a:t>
            </a:r>
            <a:endParaRPr lang="en-US" altLang="zh-CN" sz="2500" b="1" dirty="0">
              <a:solidFill>
                <a:srgbClr val="88745B"/>
              </a:solidFill>
              <a:latin typeface="Arial" panose="020B0604020202020204" pitchFamily="34" charset="0"/>
              <a:ea typeface="微软雅黑" panose="020B0503020204020204" pitchFamily="34" charset="-122"/>
            </a:endParaRPr>
          </a:p>
          <a:p>
            <a:pPr>
              <a:lnSpc>
                <a:spcPct val="150000"/>
              </a:lnSpc>
            </a:pPr>
            <a:r>
              <a:rPr lang="zh-CN" altLang="en-US" sz="2100" b="1" dirty="0">
                <a:solidFill>
                  <a:schemeClr val="tx1">
                    <a:lumMod val="75000"/>
                    <a:lumOff val="25000"/>
                  </a:schemeClr>
                </a:solidFill>
                <a:latin typeface="Arial" panose="020B0604020202020204" pitchFamily="34" charset="0"/>
                <a:ea typeface="微软雅黑" panose="020B0503020204020204" pitchFamily="34" charset="-122"/>
              </a:rPr>
              <a:t>         信度</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就是一组测验分数中真分数方差与实测分数方差的比率。表达式为：</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rtt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=r2t∞=S2∞S2t</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6.3</a:t>
            </a:r>
            <a:r>
              <a:rPr lang="zh-CN" altLang="e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这里，</a:t>
            </a:r>
            <a:r>
              <a:rPr lang="en" altLang="zh-CN" sz="2100" dirty="0" err="1">
                <a:solidFill>
                  <a:schemeClr val="tx1">
                    <a:lumMod val="75000"/>
                    <a:lumOff val="25000"/>
                  </a:schemeClr>
                </a:solidFill>
                <a:latin typeface="Arial" panose="020B0604020202020204" pitchFamily="34" charset="0"/>
                <a:ea typeface="微软雅黑" panose="020B0503020204020204" pitchFamily="34" charset="-122"/>
              </a:rPr>
              <a:t>rtt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就是信度，也称作信度系数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则是信度指标，是真分数与实测分数的相关。</a:t>
            </a:r>
            <a:r>
              <a:rPr lang="en" altLang="zh-CN" sz="2100" dirty="0">
                <a:solidFill>
                  <a:schemeClr val="tx1">
                    <a:lumMod val="75000"/>
                    <a:lumOff val="25000"/>
                  </a:schemeClr>
                </a:solidFill>
                <a:latin typeface="Arial" panose="020B0604020202020204" pitchFamily="34" charset="0"/>
                <a:ea typeface="微软雅黑" panose="020B0503020204020204" pitchFamily="34" charset="-122"/>
              </a:rPr>
              <a:t>r2t∞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叫决定系数，是真分数与实测分数相关系数的平方，表示两测量间共有的方差比率，标志着因变量能以自变量解释的比例部分。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心理测量实际上是无法直接测量到真分数和真分数方差的，所以对信度只能作估计。而上式提供了一个对信度估计的基础，即求测量误差方差，用它来估计信度。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值得强调的是，信度是一组测验之间的一致性，而非个人的分数的一致性。</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2226601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 name="RESOURCE_RECORD_KEY" val="{&quot;29&quot;:[5000007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764.8,&quot;left&quot;:508.35,&quot;top&quot;:68.1,&quot;width&quot;:355.1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4003</Words>
  <Application>Microsoft Macintosh PowerPoint</Application>
  <PresentationFormat>宽屏</PresentationFormat>
  <Paragraphs>214</Paragraphs>
  <Slides>34</Slides>
  <Notes>10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等线</vt:lpstr>
      <vt:lpstr>方正黑体简体</vt:lpstr>
      <vt:lpstr>楷体</vt:lpstr>
      <vt:lpstr>微软雅黑</vt:lpstr>
      <vt:lpstr>Agency FB</vt:lpstr>
      <vt:lpstr>Arial</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asdghk</cp:lastModifiedBy>
  <cp:revision>26</cp:revision>
  <dcterms:created xsi:type="dcterms:W3CDTF">2019-01-02T04:14:00Z</dcterms:created>
  <dcterms:modified xsi:type="dcterms:W3CDTF">2025-02-10T01:20:26Z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77868D279737410AA3F797AB72E532C8_12</vt:lpwstr>
  </property>
</Properties>
</file>