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handoutMasterIdLst>
    <p:handoutMasterId r:id="rId40"/>
  </p:handoutMasterIdLst>
  <p:sldIdLst>
    <p:sldId id="342" r:id="rId3"/>
    <p:sldId id="410" r:id="rId5"/>
    <p:sldId id="258" r:id="rId6"/>
    <p:sldId id="554" r:id="rId7"/>
    <p:sldId id="477" r:id="rId8"/>
    <p:sldId id="644" r:id="rId9"/>
    <p:sldId id="645" r:id="rId10"/>
    <p:sldId id="646" r:id="rId11"/>
    <p:sldId id="545" r:id="rId12"/>
    <p:sldId id="546" r:id="rId13"/>
    <p:sldId id="547" r:id="rId14"/>
    <p:sldId id="611" r:id="rId15"/>
    <p:sldId id="637" r:id="rId16"/>
    <p:sldId id="589" r:id="rId17"/>
    <p:sldId id="548" r:id="rId18"/>
    <p:sldId id="638" r:id="rId19"/>
    <p:sldId id="549" r:id="rId20"/>
    <p:sldId id="612" r:id="rId21"/>
    <p:sldId id="590" r:id="rId22"/>
    <p:sldId id="552" r:id="rId23"/>
    <p:sldId id="639" r:id="rId24"/>
    <p:sldId id="591" r:id="rId25"/>
    <p:sldId id="593" r:id="rId26"/>
    <p:sldId id="640" r:id="rId27"/>
    <p:sldId id="595" r:id="rId28"/>
    <p:sldId id="555" r:id="rId29"/>
    <p:sldId id="641" r:id="rId30"/>
    <p:sldId id="642" r:id="rId31"/>
    <p:sldId id="643" r:id="rId32"/>
    <p:sldId id="599" r:id="rId33"/>
    <p:sldId id="556" r:id="rId34"/>
    <p:sldId id="647" r:id="rId35"/>
    <p:sldId id="648" r:id="rId36"/>
    <p:sldId id="649" r:id="rId37"/>
    <p:sldId id="650" r:id="rId38"/>
    <p:sldId id="577" r:id="rId39"/>
  </p:sldIdLst>
  <p:sldSz cx="12192000" cy="6858000"/>
  <p:notesSz cx="6858000" cy="9144000"/>
  <p:custDataLst>
    <p:tags r:id="rId4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8AF00"/>
    <a:srgbClr val="88745B"/>
    <a:srgbClr val="4F4D50"/>
    <a:srgbClr val="002434"/>
    <a:srgbClr val="C8B08A"/>
    <a:srgbClr val="F7DCAC"/>
    <a:srgbClr val="FCE1B0"/>
    <a:srgbClr val="FEFCF0"/>
    <a:srgbClr val="7673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314" autoAdjust="0"/>
  </p:normalViewPr>
  <p:slideViewPr>
    <p:cSldViewPr snapToGrid="0">
      <p:cViewPr varScale="1">
        <p:scale>
          <a:sx n="107" d="100"/>
          <a:sy n="107" d="100"/>
        </p:scale>
        <p:origin x="180" y="126"/>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6" d="100"/>
          <a:sy n="56" d="100"/>
        </p:scale>
        <p:origin x="2028" y="7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5" Type="http://schemas.openxmlformats.org/officeDocument/2006/relationships/tags" Target="tags/tag8.xml"/><Relationship Id="rId44" Type="http://schemas.openxmlformats.org/officeDocument/2006/relationships/commentAuthors" Target="commentAuthors.xml"/><Relationship Id="rId43" Type="http://schemas.openxmlformats.org/officeDocument/2006/relationships/tableStyles" Target="tableStyles.xml"/><Relationship Id="rId42" Type="http://schemas.openxmlformats.org/officeDocument/2006/relationships/viewProps" Target="viewProps.xml"/><Relationship Id="rId41" Type="http://schemas.openxmlformats.org/officeDocument/2006/relationships/presProps" Target="presProps.xml"/><Relationship Id="rId40" Type="http://schemas.openxmlformats.org/officeDocument/2006/relationships/handoutMaster" Target="handoutMasters/handoutMaster1.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FA756A-9CED-45B2-A3E2-1B38ACB53DA9}"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677230-6F38-445E-BCCA-CE113461A249}"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A86506-327F-4788-BAF0-4B794890C8A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31F724-51D9-486B-9BFF-C542D0E12BC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7D66D20-C27E-4F88-8B09-303578CD2AE1}"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fld>
            <a:endParaRPr lang="zh-CN" altLang="en-US">
              <a:solidFill>
                <a:prstClr val="black"/>
              </a:solidFill>
              <a:latin typeface="等线" panose="02010600030101010101"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fld>
            <a:endParaRPr lang="zh-CN" altLang="en-US">
              <a:solidFill>
                <a:prstClr val="black"/>
              </a:solidFill>
              <a:latin typeface="等线" panose="02010600030101010101"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fld>
            <a:endParaRPr lang="zh-CN" altLang="en-US">
              <a:solidFill>
                <a:prstClr val="black"/>
              </a:solidFill>
              <a:latin typeface="等线" panose="02010600030101010101"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fld>
            <a:endParaRPr lang="zh-CN" altLang="en-US">
              <a:solidFill>
                <a:prstClr val="black"/>
              </a:solidFill>
              <a:latin typeface="等线" panose="02010600030101010101"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fld>
            <a:endParaRPr lang="zh-CN" altLang="en-US">
              <a:solidFill>
                <a:prstClr val="black"/>
              </a:solidFill>
              <a:latin typeface="等线" panose="02010600030101010101"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fld>
            <a:endParaRPr lang="zh-CN" altLang="en-US">
              <a:solidFill>
                <a:prstClr val="black"/>
              </a:solidFill>
              <a:latin typeface="等线" panose="02010600030101010101"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272049" y="925733"/>
            <a:ext cx="5147868" cy="5006854"/>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0"/>
            <a:ext cx="12192000" cy="685799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14:prism/>
      </p:transition>
    </mc:Choice>
    <mc:Fallback>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1999"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内容与标题">
    <p:spTree>
      <p:nvGrpSpPr>
        <p:cNvPr id="1" name=""/>
        <p:cNvGrpSpPr/>
        <p:nvPr/>
      </p:nvGrpSpPr>
      <p:grpSpPr>
        <a:xfrm>
          <a:off x="0" y="0"/>
          <a:ext cx="0" cy="0"/>
          <a:chOff x="0" y="0"/>
          <a:chExt cx="0" cy="0"/>
        </a:xfrm>
      </p:grpSpPr>
    </p:spTree>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2"/>
            <a:ext cx="2743200" cy="365125"/>
          </a:xfrm>
          <a:prstGeom prst="rect">
            <a:avLst/>
          </a:prstGeom>
        </p:spPr>
        <p:txBody>
          <a:bodyPr/>
          <a:lstStyle/>
          <a:p>
            <a:fld id="{FE158B01-1B94-410B-955F-6A222A70BFA3}"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610600" y="6356352"/>
            <a:ext cx="2743200" cy="365125"/>
          </a:xfrm>
          <a:prstGeom prst="rect">
            <a:avLst/>
          </a:prstGeom>
        </p:spPr>
        <p:txBody>
          <a:bodyPr/>
          <a:lstStyle/>
          <a:p>
            <a:fld id="{8A3A7E1F-F86D-4EC0-8623-A67CB04E396F}"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FCFCF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prstClr val="white"/>
              </a:solidFill>
              <a:latin typeface="方正黑体简体" panose="02010601030101010101" pitchFamily="2" charset="-122"/>
              <a:ea typeface="方正黑体简体" panose="02010601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image" Target="../media/image2.png"/><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7"/>
          <a:stretch>
            <a:fillRect/>
          </a:stretch>
        </p:blipFill>
        <p:spPr>
          <a:xfrm>
            <a:off x="0" y="0"/>
            <a:ext cx="12192000" cy="68579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9.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9.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6.xml"/><Relationship Id="rId2" Type="http://schemas.openxmlformats.org/officeDocument/2006/relationships/image" Target="../media/image6.jpeg"/><Relationship Id="rId1"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9.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3.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8.png"/><Relationship Id="rId11" Type="http://schemas.openxmlformats.org/officeDocument/2006/relationships/notesSlide" Target="../notesSlides/notesSlide3.xml"/><Relationship Id="rId10" Type="http://schemas.openxmlformats.org/officeDocument/2006/relationships/slideLayout" Target="../slideLayouts/slideLayout2.xml"/><Relationship Id="rId1" Type="http://schemas.openxmlformats.org/officeDocument/2006/relationships/image" Target="../media/image7.png"/></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9.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36.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1"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924256" y="1922596"/>
            <a:ext cx="3500120" cy="2515235"/>
          </a:xfrm>
          <a:prstGeom prst="rect">
            <a:avLst/>
          </a:prstGeom>
          <a:noFill/>
        </p:spPr>
        <p:txBody>
          <a:bodyPr wrap="none" rtlCol="0">
            <a:spAutoFit/>
          </a:bodyPr>
          <a:lstStyle/>
          <a:p>
            <a:pPr algn="l" defTabSz="1219200" fontAlgn="auto">
              <a:lnSpc>
                <a:spcPct val="150000"/>
              </a:lnSpc>
            </a:pPr>
            <a:r>
              <a:rPr lang="en-US" altLang="zh-CN" sz="6500" b="1" dirty="0">
                <a:solidFill>
                  <a:prstClr val="white"/>
                </a:solidFill>
                <a:latin typeface="楷体" panose="02010609060101010101" charset="-122"/>
                <a:ea typeface="楷体" panose="02010609060101010101" charset="-122"/>
                <a:cs typeface="微软雅黑" panose="020B0503020204020204" pitchFamily="34" charset="-122"/>
                <a:sym typeface="+mn-lt"/>
              </a:rPr>
              <a:t>心理</a:t>
            </a:r>
            <a:r>
              <a:rPr lang="zh-CN" altLang="en-US" sz="6500" b="1" dirty="0">
                <a:solidFill>
                  <a:prstClr val="white"/>
                </a:solidFill>
                <a:latin typeface="楷体" panose="02010609060101010101" charset="-122"/>
                <a:ea typeface="楷体" panose="02010609060101010101" charset="-122"/>
                <a:cs typeface="微软雅黑" panose="020B0503020204020204" pitchFamily="34" charset="-122"/>
                <a:sym typeface="+mn-lt"/>
              </a:rPr>
              <a:t>测量</a:t>
            </a:r>
            <a:endParaRPr lang="en-US" altLang="zh-CN" sz="6500" b="1" dirty="0">
              <a:solidFill>
                <a:prstClr val="white"/>
              </a:solidFill>
              <a:latin typeface="楷体" panose="02010609060101010101" charset="-122"/>
              <a:ea typeface="楷体" panose="02010609060101010101" charset="-122"/>
              <a:cs typeface="微软雅黑" panose="020B0503020204020204" pitchFamily="34" charset="-122"/>
              <a:sym typeface="+mn-lt"/>
            </a:endParaRPr>
          </a:p>
          <a:p>
            <a:pPr algn="l" defTabSz="1219200" fontAlgn="auto">
              <a:lnSpc>
                <a:spcPct val="150000"/>
              </a:lnSpc>
            </a:pP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r>
              <a:rPr lang="zh-CN" altLang="en-US" sz="4000" b="1" dirty="0">
                <a:solidFill>
                  <a:prstClr val="white"/>
                </a:solidFill>
                <a:latin typeface="楷体" panose="02010609060101010101" charset="-122"/>
                <a:ea typeface="楷体" panose="02010609060101010101" charset="-122"/>
                <a:cs typeface="楷体" panose="02010609060101010101" charset="-122"/>
                <a:sym typeface="+mn-lt"/>
              </a:rPr>
              <a:t>第三版</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endParaRPr lang="en-US" altLang="zh-CN" sz="4000" b="1" dirty="0">
              <a:solidFill>
                <a:prstClr val="white"/>
              </a:solidFill>
              <a:latin typeface="楷体" panose="02010609060101010101" charset="-122"/>
              <a:ea typeface="楷体" panose="02010609060101010101" charset="-122"/>
              <a:cs typeface="楷体" panose="02010609060101010101" charset="-122"/>
              <a:sym typeface="+mn-lt"/>
            </a:endParaRP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2"/>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测量的基本问题</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864870" y="1220470"/>
            <a:ext cx="10942955" cy="5215890"/>
          </a:xfrm>
          <a:prstGeom prst="rect">
            <a:avLst/>
          </a:prstGeom>
          <a:noFill/>
          <a:ln w="9525">
            <a:noFill/>
          </a:ln>
        </p:spPr>
        <p:txBody>
          <a:bodyPr wrap="square">
            <a:spAutoFit/>
          </a:bodyPr>
          <a:p>
            <a:pPr algn="l" fontAlgn="auto">
              <a:lnSpc>
                <a:spcPct val="150000"/>
              </a:lnSpc>
              <a:buClrTx/>
              <a:buSzTx/>
              <a:buFontTx/>
            </a:pP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三、四种测量水平和测量量表</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en-US" altLang="zh-CN" sz="2500" b="1" dirty="0">
                <a:solidFill>
                  <a:srgbClr val="88745B"/>
                </a:solidFill>
                <a:latin typeface="Arial" panose="020B0604020202020204" pitchFamily="34" charset="0"/>
                <a:ea typeface="微软雅黑" panose="020B0503020204020204" pitchFamily="34" charset="-122"/>
              </a:rPr>
              <a:t>  </a:t>
            </a:r>
            <a:r>
              <a:rPr lang="en-US" altLang="zh-CN" sz="2400" b="1" dirty="0">
                <a:solidFill>
                  <a:srgbClr val="88745B"/>
                </a:solidFill>
                <a:latin typeface="Arial" panose="020B0604020202020204" pitchFamily="34" charset="0"/>
                <a:ea typeface="微软雅黑" panose="020B0503020204020204" pitchFamily="34" charset="-122"/>
              </a:rPr>
              <a:t>  </a:t>
            </a:r>
            <a:r>
              <a:rPr lang="zh-CN" altLang="en-US" sz="2400" b="1" dirty="0">
                <a:solidFill>
                  <a:srgbClr val="88745B"/>
                </a:solidFill>
                <a:latin typeface="Arial" panose="020B0604020202020204" pitchFamily="34" charset="0"/>
                <a:ea typeface="微软雅黑" panose="020B0503020204020204" pitchFamily="34" charset="-122"/>
              </a:rPr>
              <a:t>根据测量结果数量化描述的不同水平，测量分为类别测量、等级测量、等距测量、比率测量。相应的量表分别是类别量表、等级量表、等距量表和等比量表。</a:t>
            </a:r>
            <a:endParaRPr lang="zh-CN" altLang="en-US"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 </a:t>
            </a:r>
            <a:r>
              <a:rPr lang="en-US" altLang="zh-CN" sz="2500" b="1" dirty="0">
                <a:solidFill>
                  <a:srgbClr val="88745B"/>
                </a:solidFill>
                <a:latin typeface="Arial" panose="020B0604020202020204" pitchFamily="34" charset="0"/>
                <a:ea typeface="微软雅黑" panose="020B0503020204020204" pitchFamily="34" charset="-122"/>
              </a:rPr>
              <a:t>   </a:t>
            </a:r>
            <a:r>
              <a:rPr lang="zh-CN" altLang="en-US" sz="2000" b="1" dirty="0">
                <a:latin typeface="微软雅黑" panose="020B0503020204020204" pitchFamily="34" charset="-122"/>
                <a:ea typeface="微软雅黑" panose="020B0503020204020204" pitchFamily="34" charset="-122"/>
                <a:sym typeface="+mn-ea"/>
              </a:rPr>
              <a:t>类别量表：</a:t>
            </a:r>
            <a:r>
              <a:rPr lang="zh-CN" altLang="en-US" sz="2000" dirty="0">
                <a:latin typeface="微软雅黑" panose="020B0503020204020204" pitchFamily="34" charset="-122"/>
                <a:ea typeface="微软雅黑" panose="020B0503020204020204" pitchFamily="34" charset="-122"/>
                <a:sym typeface="+mn-ea"/>
              </a:rPr>
              <a:t>仅能区别不同类别，如性别、国籍。</a:t>
            </a:r>
            <a:endParaRPr lang="zh-CN" altLang="en-US" sz="2000" b="1" dirty="0">
              <a:latin typeface="微软雅黑" panose="020B0503020204020204" pitchFamily="34" charset="-122"/>
              <a:ea typeface="微软雅黑" panose="020B0503020204020204" pitchFamily="34" charset="-122"/>
              <a:sym typeface="+mn-ea"/>
            </a:endParaRPr>
          </a:p>
          <a:p>
            <a:pPr algn="l" fontAlgn="auto">
              <a:lnSpc>
                <a:spcPct val="150000"/>
              </a:lnSpc>
              <a:buClrTx/>
              <a:buSzTx/>
              <a:buFontTx/>
            </a:pPr>
            <a:r>
              <a:rPr lang="en-US" altLang="zh-CN" sz="2000" b="1" dirty="0">
                <a:latin typeface="微软雅黑" panose="020B0503020204020204" pitchFamily="34" charset="-122"/>
                <a:ea typeface="微软雅黑" panose="020B0503020204020204" pitchFamily="34" charset="-122"/>
                <a:sym typeface="+mn-ea"/>
              </a:rPr>
              <a:t>     </a:t>
            </a:r>
            <a:r>
              <a:rPr lang="zh-CN" altLang="en-US" sz="2000" b="1" dirty="0">
                <a:latin typeface="微软雅黑" panose="020B0503020204020204" pitchFamily="34" charset="-122"/>
                <a:ea typeface="微软雅黑" panose="020B0503020204020204" pitchFamily="34" charset="-122"/>
                <a:sym typeface="+mn-ea"/>
              </a:rPr>
              <a:t>等级量表：</a:t>
            </a:r>
            <a:r>
              <a:rPr lang="zh-CN" altLang="en-US" sz="2000" dirty="0">
                <a:latin typeface="微软雅黑" panose="020B0503020204020204" pitchFamily="34" charset="-122"/>
                <a:ea typeface="微软雅黑" panose="020B0503020204020204" pitchFamily="34" charset="-122"/>
                <a:sym typeface="+mn-ea"/>
              </a:rPr>
              <a:t>不仅能区分不同类别，还能排出等级或顺序，但不具有等距性。</a:t>
            </a:r>
            <a:endParaRPr lang="zh-CN" altLang="en-US" sz="2000" dirty="0">
              <a:latin typeface="微软雅黑" panose="020B0503020204020204" pitchFamily="34" charset="-122"/>
              <a:ea typeface="微软雅黑" panose="020B0503020204020204" pitchFamily="34" charset="-122"/>
              <a:sym typeface="+mn-ea"/>
            </a:endParaRPr>
          </a:p>
          <a:p>
            <a:pPr algn="l" fontAlgn="auto">
              <a:lnSpc>
                <a:spcPct val="150000"/>
              </a:lnSpc>
              <a:buClrTx/>
              <a:buSzTx/>
              <a:buFontTx/>
            </a:pPr>
            <a:r>
              <a:rPr lang="en-US" altLang="zh-CN" sz="2000" b="1" dirty="0">
                <a:latin typeface="微软雅黑" panose="020B0503020204020204" pitchFamily="34" charset="-122"/>
                <a:ea typeface="微软雅黑" panose="020B0503020204020204" pitchFamily="34" charset="-122"/>
                <a:sym typeface="+mn-ea"/>
              </a:rPr>
              <a:t>     </a:t>
            </a:r>
            <a:r>
              <a:rPr lang="zh-CN" altLang="en-US" sz="2000" b="1" dirty="0">
                <a:latin typeface="微软雅黑" panose="020B0503020204020204" pitchFamily="34" charset="-122"/>
                <a:ea typeface="微软雅黑" panose="020B0503020204020204" pitchFamily="34" charset="-122"/>
                <a:sym typeface="+mn-ea"/>
              </a:rPr>
              <a:t>等距量表：</a:t>
            </a:r>
            <a:r>
              <a:rPr lang="zh-CN" altLang="en-US" sz="2000" dirty="0">
                <a:latin typeface="微软雅黑" panose="020B0503020204020204" pitchFamily="34" charset="-122"/>
                <a:ea typeface="微软雅黑" panose="020B0503020204020204" pitchFamily="34" charset="-122"/>
                <a:sym typeface="+mn-ea"/>
              </a:rPr>
              <a:t>单位等值，但没有绝对零点，适用于加减运算。</a:t>
            </a:r>
            <a:endParaRPr lang="zh-CN" altLang="en-US" sz="2000" dirty="0">
              <a:latin typeface="微软雅黑" panose="020B0503020204020204" pitchFamily="34" charset="-122"/>
              <a:ea typeface="微软雅黑" panose="020B0503020204020204" pitchFamily="34" charset="-122"/>
              <a:sym typeface="+mn-ea"/>
            </a:endParaRPr>
          </a:p>
          <a:p>
            <a:pPr algn="l" fontAlgn="auto">
              <a:lnSpc>
                <a:spcPct val="150000"/>
              </a:lnSpc>
              <a:buClrTx/>
              <a:buSzTx/>
              <a:buFontTx/>
            </a:pPr>
            <a:r>
              <a:rPr lang="en-US" altLang="zh-CN" sz="2000" b="1" dirty="0">
                <a:latin typeface="微软雅黑" panose="020B0503020204020204" pitchFamily="34" charset="-122"/>
                <a:ea typeface="微软雅黑" panose="020B0503020204020204" pitchFamily="34" charset="-122"/>
                <a:sym typeface="+mn-ea"/>
              </a:rPr>
              <a:t>     </a:t>
            </a:r>
            <a:r>
              <a:rPr lang="zh-CN" altLang="en-US" sz="2000" b="1" dirty="0">
                <a:latin typeface="微软雅黑" panose="020B0503020204020204" pitchFamily="34" charset="-122"/>
                <a:ea typeface="微软雅黑" panose="020B0503020204020204" pitchFamily="34" charset="-122"/>
                <a:sym typeface="+mn-ea"/>
              </a:rPr>
              <a:t>等比量表：</a:t>
            </a:r>
            <a:r>
              <a:rPr lang="zh-CN" altLang="en-US" sz="2000" dirty="0">
                <a:latin typeface="微软雅黑" panose="020B0503020204020204" pitchFamily="34" charset="-122"/>
                <a:ea typeface="微软雅黑" panose="020B0503020204020204" pitchFamily="34" charset="-122"/>
                <a:sym typeface="+mn-ea"/>
              </a:rPr>
              <a:t>具有等距量表的一切特性外，还具有绝对零点，适用于加减乘除运算。</a:t>
            </a:r>
            <a:r>
              <a:rPr lang="en-US" altLang="zh-CN" sz="2000" dirty="0">
                <a:latin typeface="微软雅黑" panose="020B0503020204020204" pitchFamily="34" charset="-122"/>
                <a:ea typeface="微软雅黑" panose="020B0503020204020204" pitchFamily="34" charset="-122"/>
                <a:sym typeface="+mn-ea"/>
              </a:rPr>
              <a:t>        </a:t>
            </a:r>
            <a:endParaRPr lang="en-US" altLang="zh-CN" sz="2000" dirty="0">
              <a:latin typeface="微软雅黑" panose="020B0503020204020204" pitchFamily="34" charset="-122"/>
              <a:ea typeface="微软雅黑" panose="020B0503020204020204" pitchFamily="34" charset="-122"/>
              <a:sym typeface="+mn-ea"/>
            </a:endParaRPr>
          </a:p>
          <a:p>
            <a:pPr algn="l" fontAlgn="auto">
              <a:lnSpc>
                <a:spcPct val="150000"/>
              </a:lnSpc>
              <a:buClrTx/>
              <a:buSzTx/>
              <a:buFontTx/>
            </a:pPr>
            <a:r>
              <a:rPr lang="en-US" altLang="zh-CN" sz="2000" dirty="0">
                <a:latin typeface="微软雅黑" panose="020B0503020204020204" pitchFamily="34" charset="-122"/>
                <a:ea typeface="微软雅黑" panose="020B0503020204020204" pitchFamily="34" charset="-122"/>
                <a:sym typeface="+mn-ea"/>
              </a:rPr>
              <a:t> </a:t>
            </a:r>
            <a:endParaRPr lang="zh-CN" altLang="en-US" sz="2000" dirty="0">
              <a:solidFill>
                <a:schemeClr val="tx1"/>
              </a:solidFill>
              <a:latin typeface="微软雅黑" panose="020B0503020204020204" pitchFamily="34" charset="-122"/>
              <a:ea typeface="微软雅黑" panose="020B0503020204020204" pitchFamily="34" charset="-122"/>
            </a:endParaRPr>
          </a:p>
          <a:p>
            <a:pPr algn="l" fontAlgn="auto">
              <a:lnSpc>
                <a:spcPct val="150000"/>
              </a:lnSpc>
              <a:buClrTx/>
              <a:buSzTx/>
              <a:buFontTx/>
            </a:pPr>
            <a:endParaRPr lang="zh-CN" altLang="en-US" sz="2000" dirty="0">
              <a:solidFill>
                <a:schemeClr val="tx1"/>
              </a:solidFill>
              <a:latin typeface="微软雅黑" panose="020B0503020204020204" pitchFamily="34" charset="-122"/>
              <a:ea typeface="微软雅黑" panose="020B0503020204020204" pitchFamily="34" charset="-122"/>
            </a:endParaRPr>
          </a:p>
          <a:p>
            <a:pPr indent="539750" algn="just" fontAlgn="auto">
              <a:lnSpc>
                <a:spcPct val="150000"/>
              </a:lnSpc>
              <a:buClrTx/>
              <a:buSzTx/>
              <a:buFontTx/>
            </a:pPr>
            <a:endParaRPr lang="zh-CN" altLang="en-US" sz="2000" dirty="0">
              <a:solidFill>
                <a:schemeClr val="tx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9805" y="1144270"/>
            <a:ext cx="10542905" cy="4061460"/>
          </a:xfrm>
          <a:prstGeom prst="rect">
            <a:avLst/>
          </a:prstGeom>
          <a:noFill/>
          <a:ln w="9525">
            <a:noFill/>
          </a:ln>
        </p:spPr>
        <p:txBody>
          <a:bodyPr wrap="square">
            <a:spAutoFit/>
          </a:bodyPr>
          <a:lstStyle/>
          <a:p>
            <a:pPr algn="l" fontAlgn="auto">
              <a:lnSpc>
                <a:spcPct val="150000"/>
              </a:lnSpc>
              <a:buClrTx/>
              <a:buSzTx/>
              <a:buFontTx/>
            </a:pPr>
            <a:r>
              <a:rPr lang="en-US" altLang="zh-CN"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四、 直接测量和间接测量</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zh-CN" altLang="en-US" sz="2800" b="1" dirty="0">
                <a:solidFill>
                  <a:srgbClr val="88745B"/>
                </a:solidFill>
                <a:latin typeface="Arial" panose="020B0604020202020204" pitchFamily="34" charset="0"/>
                <a:ea typeface="微软雅黑" panose="020B0503020204020204" pitchFamily="34" charset="-122"/>
              </a:rPr>
              <a:t>（一）直接测量</a:t>
            </a:r>
            <a:endParaRPr lang="zh-CN" altLang="en-US" sz="28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en-US" altLang="zh-CN" sz="2800" dirty="0">
                <a:solidFill>
                  <a:schemeClr val="tx1"/>
                </a:solidFill>
                <a:latin typeface="Arial" panose="020B0604020202020204" pitchFamily="34" charset="0"/>
                <a:ea typeface="微软雅黑" panose="020B0503020204020204" pitchFamily="34" charset="-122"/>
              </a:rPr>
              <a:t>        </a:t>
            </a:r>
            <a:r>
              <a:rPr lang="zh-CN" altLang="en-US" sz="2800" dirty="0">
                <a:solidFill>
                  <a:schemeClr val="tx1"/>
                </a:solidFill>
                <a:latin typeface="Arial" panose="020B0604020202020204" pitchFamily="34" charset="0"/>
                <a:ea typeface="微软雅黑" panose="020B0503020204020204" pitchFamily="34" charset="-122"/>
              </a:rPr>
              <a:t>能直接测得事物属性，如测量长度。</a:t>
            </a:r>
            <a:endParaRPr lang="zh-CN" altLang="en-US" sz="2800" dirty="0">
              <a:solidFill>
                <a:schemeClr val="tx1"/>
              </a:solidFill>
              <a:latin typeface="Arial" panose="020B0604020202020204" pitchFamily="34" charset="0"/>
              <a:ea typeface="微软雅黑" panose="020B0503020204020204" pitchFamily="34" charset="-122"/>
            </a:endParaRPr>
          </a:p>
          <a:p>
            <a:pPr indent="0" fontAlgn="auto">
              <a:lnSpc>
                <a:spcPct val="150000"/>
              </a:lnSpc>
            </a:pPr>
            <a:r>
              <a:rPr lang="zh-CN" altLang="en-US" sz="2800" b="1" dirty="0">
                <a:solidFill>
                  <a:srgbClr val="88745B"/>
                </a:solidFill>
                <a:latin typeface="Arial" panose="020B0604020202020204" pitchFamily="34" charset="0"/>
                <a:ea typeface="微软雅黑" panose="020B0503020204020204" pitchFamily="34" charset="-122"/>
              </a:rPr>
              <a:t>（二）间接测量</a:t>
            </a:r>
            <a:endParaRPr lang="zh-CN" altLang="en-US" sz="28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en-US" altLang="zh-CN" sz="2800" dirty="0">
                <a:solidFill>
                  <a:schemeClr val="tx1"/>
                </a:solidFill>
                <a:latin typeface="Arial" panose="020B0604020202020204" pitchFamily="34" charset="0"/>
                <a:ea typeface="微软雅黑" panose="020B0503020204020204" pitchFamily="34" charset="-122"/>
              </a:rPr>
              <a:t>      </a:t>
            </a:r>
            <a:r>
              <a:rPr lang="zh-CN" altLang="en-US" sz="28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只能根据测量结果去推测事物属性，如曹冲称象的故事，通过测量船中石头重量推测象的体重；温度测量也是间接测量。</a:t>
            </a:r>
            <a:endParaRPr lang="zh-CN" altLang="en-US" sz="28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矩形 2"/>
          <p:cNvSpPr/>
          <p:nvPr/>
        </p:nvSpPr>
        <p:spPr>
          <a:xfrm>
            <a:off x="1605368" y="36395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测量的基本问题</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9805" y="1191895"/>
            <a:ext cx="10400030" cy="3046095"/>
          </a:xfrm>
          <a:prstGeom prst="rect">
            <a:avLst/>
          </a:prstGeom>
          <a:noFill/>
          <a:ln w="9525">
            <a:noFill/>
          </a:ln>
        </p:spPr>
        <p:txBody>
          <a:bodyPr wrap="square">
            <a:spAutoFit/>
          </a:bodyPr>
          <a:lstStyle/>
          <a:p>
            <a:pPr algn="l" fontAlgn="auto">
              <a:lnSpc>
                <a:spcPct val="150000"/>
              </a:lnSpc>
              <a:buClrTx/>
              <a:buSzTx/>
              <a:buFontTx/>
            </a:pPr>
            <a:r>
              <a:rPr lang="zh-CN" altLang="en-US" sz="20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五、测量的方法</a:t>
            </a:r>
            <a:endParaRPr lang="zh-CN" altLang="en-US" sz="20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0" fontAlgn="auto">
              <a:lnSpc>
                <a:spcPct val="150000"/>
              </a:lnSpc>
            </a:pPr>
            <a:r>
              <a:rPr lang="zh-CN" altLang="en-US" sz="20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20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24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32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测量方法有实验法、观察法、测验法，心理测量中较多使用的是测验法。狭义的测量是指应用测验法进行的心理测量。</a:t>
            </a:r>
            <a:endParaRPr lang="zh-CN" altLang="en-US" sz="32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矩形 2"/>
          <p:cNvSpPr/>
          <p:nvPr/>
        </p:nvSpPr>
        <p:spPr>
          <a:xfrm>
            <a:off x="1605368" y="36395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测量的基本问题</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9805" y="1191895"/>
            <a:ext cx="10400030" cy="3784600"/>
          </a:xfrm>
          <a:prstGeom prst="rect">
            <a:avLst/>
          </a:prstGeom>
          <a:noFill/>
          <a:ln w="9525">
            <a:noFill/>
          </a:ln>
        </p:spPr>
        <p:txBody>
          <a:bodyPr wrap="square">
            <a:spAutoFit/>
          </a:bodyPr>
          <a:lstStyle/>
          <a:p>
            <a:pPr algn="l" fontAlgn="auto">
              <a:lnSpc>
                <a:spcPct val="150000"/>
              </a:lnSpc>
              <a:buClrTx/>
              <a:buSzTx/>
              <a:buFontTx/>
            </a:pPr>
            <a:r>
              <a:rPr lang="zh-CN" altLang="en-US" sz="20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六、测量的误差和精确程度</a:t>
            </a:r>
            <a:endParaRPr lang="zh-CN" altLang="en-US" sz="20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0" fontAlgn="auto">
              <a:lnSpc>
                <a:spcPct val="150000"/>
              </a:lnSpc>
            </a:pPr>
            <a:r>
              <a:rPr lang="zh-CN" altLang="en-US" sz="20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20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24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32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测量总是会有误差存在，误差越小，精确程度越高。测量的精确程度与测量对象本身的属性有关，也与测量工具的先进程度有关。心理和教育测量对精确程度的要求通常低于工程技术中的测量。</a:t>
            </a:r>
            <a:endParaRPr lang="zh-CN" altLang="en-US" sz="32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矩形 2"/>
          <p:cNvSpPr/>
          <p:nvPr/>
        </p:nvSpPr>
        <p:spPr>
          <a:xfrm>
            <a:off x="1605368" y="36395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测量的基本问题</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02</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927914" y="2518040"/>
            <a:ext cx="5669280" cy="378460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第二节</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zh-CN" altLang="en-US" sz="4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心理测量的基本概念</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02</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1090930" y="1347470"/>
            <a:ext cx="10487025" cy="3415030"/>
          </a:xfrm>
          <a:prstGeom prst="rect">
            <a:avLst/>
          </a:prstGeom>
          <a:noFill/>
          <a:ln w="9525">
            <a:noFill/>
          </a:ln>
        </p:spPr>
        <p:txBody>
          <a:bodyPr wrap="square">
            <a:spAutoFit/>
          </a:bodyPr>
          <a:lstStyle/>
          <a:p>
            <a:pPr algn="l"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一、心理测量的定义</a:t>
            </a:r>
            <a:endParaRPr lang="zh-CN" altLang="en-US" sz="32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zh-CN" altLang="en-US" sz="2300" b="1" dirty="0">
                <a:solidFill>
                  <a:srgbClr val="88745B"/>
                </a:solidFill>
                <a:latin typeface="Arial" panose="020B0604020202020204" pitchFamily="34" charset="0"/>
                <a:ea typeface="微软雅黑" panose="020B0503020204020204" pitchFamily="34" charset="-122"/>
                <a:sym typeface="+mn-ea"/>
              </a:rPr>
              <a:t> </a:t>
            </a:r>
            <a:r>
              <a:rPr lang="en-US" altLang="zh-CN" sz="2300" b="1" dirty="0">
                <a:solidFill>
                  <a:srgbClr val="88745B"/>
                </a:solidFill>
                <a:latin typeface="Arial" panose="020B0604020202020204" pitchFamily="34" charset="0"/>
                <a:ea typeface="微软雅黑" panose="020B0503020204020204" pitchFamily="34" charset="-122"/>
                <a:sym typeface="+mn-ea"/>
              </a:rPr>
              <a:t> </a:t>
            </a:r>
            <a:r>
              <a:rPr lang="en-US" altLang="zh-CN" sz="2000" b="1" dirty="0">
                <a:solidFill>
                  <a:srgbClr val="88745B"/>
                </a:solidFill>
                <a:latin typeface="Arial" panose="020B0604020202020204" pitchFamily="34" charset="0"/>
                <a:ea typeface="微软雅黑" panose="020B0503020204020204" pitchFamily="34" charset="-122"/>
                <a:sym typeface="+mn-ea"/>
              </a:rPr>
              <a:t> </a:t>
            </a:r>
            <a:r>
              <a:rPr lang="en-US" altLang="zh-CN" sz="2800" b="1" dirty="0">
                <a:solidFill>
                  <a:srgbClr val="88745B"/>
                </a:solidFill>
                <a:latin typeface="Arial" panose="020B0604020202020204" pitchFamily="34" charset="0"/>
                <a:ea typeface="微软雅黑" panose="020B0503020204020204" pitchFamily="34" charset="-122"/>
                <a:sym typeface="+mn-ea"/>
              </a:rPr>
              <a:t> </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心理测量是根据一定的法则，用数字对人的行为加以确定，即依据心理学理论，使用操作程序给人的行为和心理属性确定一种数量化的价值。例如，通过对学生学业成绩的测量，了解其知识掌握情况；通过对个体人格特质的测量，了解其性格特点。</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心理测量的基本概念</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1090930" y="1144270"/>
            <a:ext cx="10487025" cy="5354320"/>
          </a:xfrm>
          <a:prstGeom prst="rect">
            <a:avLst/>
          </a:prstGeom>
          <a:noFill/>
          <a:ln w="9525">
            <a:noFill/>
          </a:ln>
        </p:spPr>
        <p:txBody>
          <a:bodyPr wrap="square">
            <a:spAutoFit/>
          </a:bodyPr>
          <a:lstStyle/>
          <a:p>
            <a:pPr algn="l"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二、心理测量的可能性</a:t>
            </a:r>
            <a:endParaRPr lang="zh-CN" altLang="en-US" sz="32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zh-CN" altLang="en-US" sz="2300" b="1" dirty="0">
                <a:solidFill>
                  <a:srgbClr val="88745B"/>
                </a:solidFill>
                <a:latin typeface="Arial" panose="020B0604020202020204" pitchFamily="34" charset="0"/>
                <a:ea typeface="微软雅黑" panose="020B0503020204020204" pitchFamily="34" charset="-122"/>
                <a:sym typeface="+mn-ea"/>
              </a:rPr>
              <a:t> </a:t>
            </a:r>
            <a:r>
              <a:rPr lang="en-US" altLang="zh-CN" sz="2300" b="1" dirty="0">
                <a:solidFill>
                  <a:srgbClr val="88745B"/>
                </a:solidFill>
                <a:latin typeface="Arial" panose="020B0604020202020204" pitchFamily="34" charset="0"/>
                <a:ea typeface="微软雅黑" panose="020B0503020204020204" pitchFamily="34" charset="-122"/>
                <a:sym typeface="+mn-ea"/>
              </a:rPr>
              <a:t> </a:t>
            </a:r>
            <a:r>
              <a:rPr lang="en-US" altLang="zh-CN" sz="2000" b="1" dirty="0">
                <a:solidFill>
                  <a:srgbClr val="88745B"/>
                </a:solidFill>
                <a:latin typeface="Arial" panose="020B0604020202020204" pitchFamily="34" charset="0"/>
                <a:ea typeface="微软雅黑" panose="020B0503020204020204" pitchFamily="34" charset="-122"/>
                <a:sym typeface="+mn-ea"/>
              </a:rPr>
              <a:t> </a:t>
            </a:r>
            <a:r>
              <a:rPr lang="en-US" altLang="zh-CN" sz="2800" b="1" dirty="0">
                <a:solidFill>
                  <a:srgbClr val="88745B"/>
                </a:solidFill>
                <a:latin typeface="Arial" panose="020B0604020202020204" pitchFamily="34" charset="0"/>
                <a:ea typeface="微软雅黑" panose="020B0503020204020204" pitchFamily="34" charset="-122"/>
                <a:sym typeface="+mn-ea"/>
              </a:rPr>
              <a:t> </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心理属性可以客观地进行测量，因为任何现象只要客观存在就有数量性质，凡有数量的现象都可以测量。尽管心理属性抽象不易捉摸，但它们必定会反映在某种行为中，可以通过对行为的测量来推测心理属性。例如，恩格斯指出：</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数学的对象是现实世界的空间形式和数量关系。</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桑代克提出：</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凡物之存在必有其数量。</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这表明心理现象虽然看不见、摸不着，但有数量差异，可以通过行为表现出来并加以测量。</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心理测量的基本概念</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1090930" y="1527810"/>
            <a:ext cx="10619105" cy="5539105"/>
          </a:xfrm>
          <a:prstGeom prst="rect">
            <a:avLst/>
          </a:prstGeom>
          <a:noFill/>
          <a:ln w="9525">
            <a:noFill/>
          </a:ln>
        </p:spPr>
        <p:txBody>
          <a:bodyPr wrap="square">
            <a:spAutoFit/>
          </a:bodyPr>
          <a:lstStyle/>
          <a:p>
            <a:pPr algn="l" fontAlgn="auto">
              <a:lnSpc>
                <a:spcPct val="150000"/>
              </a:lnSpc>
              <a:buClrTx/>
              <a:buSzTx/>
              <a:buFontTx/>
            </a:pPr>
            <a:r>
              <a:rPr lang="en-US" altLang="zh-CN" sz="2800" b="1" dirty="0">
                <a:solidFill>
                  <a:srgbClr val="88745B"/>
                </a:solidFill>
                <a:latin typeface="Arial" panose="020B0604020202020204" pitchFamily="34" charset="0"/>
                <a:ea typeface="微软雅黑" panose="020B0503020204020204" pitchFamily="34" charset="-122"/>
                <a:sym typeface="+mn-ea"/>
              </a:rPr>
              <a:t>     </a:t>
            </a:r>
            <a:r>
              <a:rPr lang="zh-CN" altLang="en-US" sz="2800" b="1" dirty="0">
                <a:solidFill>
                  <a:srgbClr val="88745B"/>
                </a:solidFill>
                <a:latin typeface="Arial" panose="020B0604020202020204" pitchFamily="34" charset="0"/>
                <a:ea typeface="微软雅黑" panose="020B0503020204020204" pitchFamily="34" charset="-122"/>
                <a:sym typeface="+mn-ea"/>
              </a:rPr>
              <a:t>（一）间接性</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心理测量是一种间接测量，只能测量人的外显行为，并由这些行为推断内在心理属性。特质理论认为，某种内在特质表现为一系列具有内在联系的外显行为，测量者通过测量这些行为并由此判别特质的性质。例如，一个人喜欢阅读机械杂志、观看各种机器运转、热心修理钟表自行车等行为，可以推论出此人具有机械兴趣的特质。</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800" b="1" dirty="0">
                <a:solidFill>
                  <a:srgbClr val="88745B"/>
                </a:solidFill>
                <a:latin typeface="Arial" panose="020B0604020202020204" pitchFamily="34" charset="0"/>
                <a:ea typeface="微软雅黑" panose="020B0503020204020204" pitchFamily="34" charset="-122"/>
                <a:sym typeface="+mn-ea"/>
              </a:rPr>
              <a:t>（二）相对性</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对人的行为进行比较时，没有绝对标准，所有心理测量都是看每个人在这个序列的位置，因此位置具有相对性。例如，一个人智力的高低、兴趣的大小等，都是与其所在团体的大多数人的行为或某种人为确定的标准相比较而言的。</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endParaRPr lang="zh-CN" altLang="en-US" sz="20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5" name="矩形 4"/>
          <p:cNvSpPr/>
          <p:nvPr/>
        </p:nvSpPr>
        <p:spPr>
          <a:xfrm>
            <a:off x="1543773" y="274417"/>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心理测量的基本概念</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390650" y="796290"/>
            <a:ext cx="10398125" cy="1016635"/>
          </a:xfrm>
          <a:prstGeom prst="rect">
            <a:avLst/>
          </a:prstGeom>
          <a:noFill/>
        </p:spPr>
        <p:txBody>
          <a:bodyPr wrap="square" rtlCol="0" anchor="t">
            <a:noAutofit/>
          </a:bodyPr>
          <a:p>
            <a:pPr indent="0" fontAlgn="auto">
              <a:lnSpc>
                <a:spcPct val="150000"/>
              </a:lnSpc>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三、心理测量的特点</a:t>
            </a:r>
            <a:endParaRPr lang="zh-CN" altLang="en-US" sz="32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       </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0915" y="890270"/>
            <a:ext cx="10269855" cy="4707890"/>
          </a:xfrm>
          <a:prstGeom prst="rect">
            <a:avLst/>
          </a:prstGeom>
          <a:noFill/>
          <a:ln w="9525">
            <a:noFill/>
          </a:ln>
        </p:spPr>
        <p:txBody>
          <a:bodyPr wrap="square">
            <a:spAutoFit/>
          </a:bodyPr>
          <a:lstStyle/>
          <a:p>
            <a:pPr indent="539750" algn="just"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四、心理测量的水平</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just" fontAlgn="auto">
              <a:lnSpc>
                <a:spcPct val="150000"/>
              </a:lnSpc>
              <a:buClrTx/>
              <a:buSzTx/>
              <a:buFontTx/>
            </a:pPr>
            <a:r>
              <a:rPr lang="zh-CN" altLang="en-US" sz="28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心理测量不论是智力、能力倾向还是人格的测量，都只具有等级量表的特征。测验分数一般只能显示个体上的等级位次，而没有相等的单位。多数心理特征具有常态分布特征，可转化为标准分数，当作等距量表处理。例如，智商分数可以转换为标准分数，以便进行比较和分析。</a:t>
            </a:r>
            <a:endParaRPr lang="zh-CN" altLang="en-US" sz="28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endParaRPr lang="zh-CN" altLang="en-US" sz="28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矩形 4"/>
          <p:cNvSpPr/>
          <p:nvPr/>
        </p:nvSpPr>
        <p:spPr>
          <a:xfrm>
            <a:off x="1543773" y="274417"/>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心理测量的基本概念</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03</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927914" y="2518040"/>
            <a:ext cx="5669280" cy="5262245"/>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第三节</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zh-CN" altLang="en-US" sz="4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心理测验的基本概念</a:t>
            </a:r>
            <a:endParaRPr lang="zh-CN" altLang="en-US" sz="4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algn="ctr" defTabSz="1219200"/>
            <a:endParaRPr lang="zh-CN" altLang="en-US" sz="4800" b="1" dirty="0">
              <a:solidFill>
                <a:schemeClr val="tx1"/>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03</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2" name="图片占位符 4"/>
          <p:cNvPicPr>
            <a:picLocks noGrp="1" noChangeAspect="1"/>
          </p:cNvPicPr>
          <p:nvPr/>
        </p:nvPicPr>
        <p:blipFill>
          <a:blip r:embed="rId1" cstate="print">
            <a:lum bright="24000"/>
            <a:extLst>
              <a:ext uri="{28A0092B-C50C-407E-A947-70E740481C1C}">
                <a14:useLocalDpi xmlns:a14="http://schemas.microsoft.com/office/drawing/2010/main" val="0"/>
              </a:ext>
            </a:extLst>
          </a:blip>
          <a:srcRect l="15719" r="15719"/>
          <a:stretch>
            <a:fillRect/>
          </a:stretch>
        </p:blipFill>
        <p:spPr>
          <a:xfrm>
            <a:off x="0" y="0"/>
            <a:ext cx="705993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pic>
        <p:nvPicPr>
          <p:cNvPr id="13" name="图片占位符 4"/>
          <p:cNvPicPr>
            <a:picLocks noGrp="1" noChangeAspect="1"/>
          </p:cNvPicPr>
          <p:nvPr/>
        </p:nvPicPr>
        <p:blipFill>
          <a:blip r:embed="rId1" cstate="print">
            <a:lum bright="24000"/>
            <a:extLst>
              <a:ext uri="{28A0092B-C50C-407E-A947-70E740481C1C}">
                <a14:useLocalDpi xmlns:a14="http://schemas.microsoft.com/office/drawing/2010/main" val="0"/>
              </a:ext>
            </a:extLst>
          </a:blip>
          <a:srcRect l="34269" r="15719"/>
          <a:stretch>
            <a:fillRect/>
          </a:stretch>
        </p:blipFill>
        <p:spPr>
          <a:xfrm flipH="1">
            <a:off x="7059930" y="-3175"/>
            <a:ext cx="514985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sp>
        <p:nvSpPr>
          <p:cNvPr id="14" name="矩形 13"/>
          <p:cNvSpPr/>
          <p:nvPr/>
        </p:nvSpPr>
        <p:spPr>
          <a:xfrm>
            <a:off x="635" y="-3810"/>
            <a:ext cx="12208510" cy="6880860"/>
          </a:xfrm>
          <a:prstGeom prst="rect">
            <a:avLst/>
          </a:prstGeom>
          <a:solidFill>
            <a:srgbClr val="88745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478915" y="802640"/>
            <a:ext cx="9251950" cy="527304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sp>
        <p:nvSpPr>
          <p:cNvPr id="10" name="矩形 9"/>
          <p:cNvSpPr/>
          <p:nvPr/>
        </p:nvSpPr>
        <p:spPr>
          <a:xfrm>
            <a:off x="1746568" y="1057275"/>
            <a:ext cx="8716645" cy="4763770"/>
          </a:xfrm>
          <a:prstGeom prst="rect">
            <a:avLst/>
          </a:prstGeom>
          <a:noFill/>
          <a:ln>
            <a:solidFill>
              <a:srgbClr val="8874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pic>
        <p:nvPicPr>
          <p:cNvPr id="18" name="图片占位符 4"/>
          <p:cNvPicPr>
            <a:picLocks noGrp="1" noChangeAspect="1"/>
          </p:cNvPicPr>
          <p:nvPr/>
        </p:nvPicPr>
        <p:blipFill>
          <a:blip r:embed="rId2" cstate="print">
            <a:extLst>
              <a:ext uri="{28A0092B-C50C-407E-A947-70E740481C1C}">
                <a14:useLocalDpi xmlns:a14="http://schemas.microsoft.com/office/drawing/2010/main" val="0"/>
              </a:ext>
            </a:extLst>
          </a:blip>
          <a:srcRect l="16873" t="42" r="16507"/>
          <a:stretch>
            <a:fillRect/>
          </a:stretch>
        </p:blipFill>
        <p:spPr>
          <a:xfrm>
            <a:off x="5384483" y="1546860"/>
            <a:ext cx="1440815" cy="1440815"/>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2366" h="2366">
                <a:moveTo>
                  <a:pt x="1183" y="0"/>
                </a:moveTo>
                <a:cubicBezTo>
                  <a:pt x="1836" y="0"/>
                  <a:pt x="2366" y="530"/>
                  <a:pt x="2366" y="1183"/>
                </a:cubicBezTo>
                <a:cubicBezTo>
                  <a:pt x="2366" y="1836"/>
                  <a:pt x="1836" y="2366"/>
                  <a:pt x="1183" y="2366"/>
                </a:cubicBezTo>
                <a:cubicBezTo>
                  <a:pt x="530" y="2366"/>
                  <a:pt x="0" y="1836"/>
                  <a:pt x="0" y="1183"/>
                </a:cubicBezTo>
                <a:cubicBezTo>
                  <a:pt x="0" y="530"/>
                  <a:pt x="530" y="0"/>
                  <a:pt x="1183" y="0"/>
                </a:cubicBezTo>
                <a:close/>
              </a:path>
            </a:pathLst>
          </a:custGeom>
          <a:pattFill prst="ltUpDiag">
            <a:fgClr>
              <a:schemeClr val="bg1">
                <a:lumMod val="75000"/>
              </a:schemeClr>
            </a:fgClr>
            <a:bgClr>
              <a:schemeClr val="bg1">
                <a:lumMod val="95000"/>
              </a:schemeClr>
            </a:bgClr>
          </a:pattFill>
          <a:effectLst>
            <a:outerShdw blurRad="50800" dist="38100" dir="2700000" algn="tl" rotWithShape="0">
              <a:prstClr val="black">
                <a:alpha val="40000"/>
              </a:prstClr>
            </a:outerShdw>
          </a:effectLst>
        </p:spPr>
      </p:pic>
      <p:sp>
        <p:nvSpPr>
          <p:cNvPr id="7" name="文本框 6"/>
          <p:cNvSpPr txBox="1"/>
          <p:nvPr/>
        </p:nvSpPr>
        <p:spPr>
          <a:xfrm>
            <a:off x="1746250" y="3115310"/>
            <a:ext cx="8717280" cy="2168525"/>
          </a:xfrm>
          <a:prstGeom prst="rect">
            <a:avLst/>
          </a:prstGeom>
          <a:noFill/>
        </p:spPr>
        <p:txBody>
          <a:bodyPr wrap="square" rtlCol="0">
            <a:spAutoFit/>
          </a:bodyPr>
          <a:lstStyle/>
          <a:p>
            <a:pPr algn="ctr" fontAlgn="auto">
              <a:lnSpc>
                <a:spcPct val="150000"/>
              </a:lnSpc>
            </a:pPr>
            <a:r>
              <a:rPr lang="zh-CN" altLang="en-US" sz="4500" b="1" dirty="0">
                <a:solidFill>
                  <a:srgbClr val="88745B"/>
                </a:solidFill>
                <a:latin typeface="微软雅黑" panose="020B0503020204020204" pitchFamily="34" charset="-122"/>
                <a:ea typeface="微软雅黑" panose="020B0503020204020204" pitchFamily="34" charset="-122"/>
              </a:rPr>
              <a:t>第二章</a:t>
            </a:r>
            <a:endParaRPr lang="zh-CN" altLang="en-US" sz="4500" b="1" dirty="0">
              <a:solidFill>
                <a:srgbClr val="88745B"/>
              </a:solidFill>
              <a:latin typeface="微软雅黑" panose="020B0503020204020204" pitchFamily="34" charset="-122"/>
              <a:ea typeface="微软雅黑" panose="020B0503020204020204" pitchFamily="34" charset="-122"/>
            </a:endParaRPr>
          </a:p>
          <a:p>
            <a:pPr algn="ctr" fontAlgn="auto">
              <a:lnSpc>
                <a:spcPct val="150000"/>
              </a:lnSpc>
            </a:pPr>
            <a:r>
              <a:rPr lang="zh-CN" altLang="en-US" sz="4500" b="1" dirty="0">
                <a:latin typeface="微软雅黑" panose="020B0503020204020204" pitchFamily="34" charset="-122"/>
                <a:ea typeface="微软雅黑" panose="020B0503020204020204" pitchFamily="34" charset="-122"/>
              </a:rPr>
              <a:t>心理测量和测验的一般介绍</a:t>
            </a:r>
            <a:endParaRPr lang="zh-CN" altLang="en-US" sz="45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0915" y="1144270"/>
            <a:ext cx="10619105" cy="4061460"/>
          </a:xfrm>
          <a:prstGeom prst="rect">
            <a:avLst/>
          </a:prstGeom>
          <a:noFill/>
          <a:ln w="9525">
            <a:noFill/>
          </a:ln>
        </p:spPr>
        <p:txBody>
          <a:bodyPr wrap="square">
            <a:spAutoFit/>
          </a:bodyPr>
          <a:lstStyle/>
          <a:p>
            <a:pPr algn="l"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心理测验和心理测量的联系与区别</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心理测验是了解人心理的工具，主要在名词意义上使用；心理测量是以测验为工具达到了解人类心理目的的实践活动，在动词意义上使用。有效的心理测验才能用于科学的心理测量活动。心理测验必须能够引发和测量出具有高度代表性的行为样组，并且测验程序需严格标准化，以保证客观性和一致性</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心理测验的基本概念</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0915" y="1144270"/>
            <a:ext cx="10619105" cy="3415030"/>
          </a:xfrm>
          <a:prstGeom prst="rect">
            <a:avLst/>
          </a:prstGeom>
          <a:noFill/>
          <a:ln w="9525">
            <a:noFill/>
          </a:ln>
        </p:spPr>
        <p:txBody>
          <a:bodyPr wrap="square">
            <a:spAutoFit/>
          </a:bodyPr>
          <a:lstStyle/>
          <a:p>
            <a:pPr algn="l"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心理测验和定义</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心理测验是对行为样组进行客观和标准化测量的系统程序。它包含三个要素：行为样组、标准化和客观性。例如，一个自编智力测验需要确保测题能够引发和测量出与智力相关的代表性行为，同时要经过严格的标准化程序，以确保测量结果的可靠性和有效性</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心理测验的基本概念</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1186815" y="699770"/>
            <a:ext cx="10836275" cy="6554470"/>
          </a:xfrm>
          <a:prstGeom prst="rect">
            <a:avLst/>
          </a:prstGeom>
          <a:noFill/>
          <a:ln w="9525">
            <a:noFill/>
          </a:ln>
        </p:spPr>
        <p:txBody>
          <a:bodyPr wrap="square">
            <a:spAutoFit/>
          </a:bodyPr>
          <a:lstStyle/>
          <a:p>
            <a:pPr indent="0" fontAlgn="auto">
              <a:lnSpc>
                <a:spcPct val="150000"/>
              </a:lnSpc>
            </a:pPr>
            <a:r>
              <a:rPr lang="zh-CN" altLang="en-US" sz="20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 心理测验的三要素</a:t>
            </a:r>
            <a:endParaRPr lang="zh-CN" altLang="en-US" sz="20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zh-CN" altLang="en-US" sz="2000" b="1" dirty="0">
                <a:solidFill>
                  <a:srgbClr val="88745B"/>
                </a:solidFill>
                <a:latin typeface="Arial" panose="020B0604020202020204" pitchFamily="34" charset="0"/>
                <a:ea typeface="微软雅黑" panose="020B0503020204020204" pitchFamily="34" charset="-122"/>
                <a:sym typeface="+mn-ea"/>
              </a:rPr>
              <a:t>（一）行为样组</a:t>
            </a:r>
            <a:endParaRPr lang="zh-CN" altLang="en-US" sz="2000" b="1" dirty="0">
              <a:solidFill>
                <a:srgbClr val="88745B"/>
              </a:solidFill>
              <a:latin typeface="Arial" panose="020B0604020202020204" pitchFamily="34" charset="0"/>
              <a:ea typeface="微软雅黑" panose="020B0503020204020204" pitchFamily="34" charset="-122"/>
              <a:sym typeface="+mn-ea"/>
            </a:endParaRPr>
          </a:p>
          <a:p>
            <a:pPr indent="0" fontAlgn="auto">
              <a:lnSpc>
                <a:spcPct val="150000"/>
              </a:lnSpc>
            </a:pPr>
            <a:r>
              <a:rPr lang="zh-CN" altLang="en-US" sz="2000" b="1" dirty="0">
                <a:solidFill>
                  <a:schemeClr val="tx1"/>
                </a:solidFill>
                <a:latin typeface="Arial" panose="020B0604020202020204" pitchFamily="34" charset="0"/>
                <a:ea typeface="微软雅黑" panose="020B0503020204020204" pitchFamily="34" charset="-122"/>
                <a:sym typeface="+mn-ea"/>
              </a:rPr>
              <a:t>行为样组</a:t>
            </a:r>
            <a:r>
              <a:rPr lang="zh-CN" altLang="en-US" sz="2000" dirty="0">
                <a:solidFill>
                  <a:schemeClr val="tx1"/>
                </a:solidFill>
                <a:latin typeface="Arial" panose="020B0604020202020204" pitchFamily="34" charset="0"/>
                <a:ea typeface="微软雅黑" panose="020B0503020204020204" pitchFamily="34" charset="-122"/>
                <a:sym typeface="+mn-ea"/>
              </a:rPr>
              <a:t>是一组代表性的行为，用于正确可靠地推论所要测量的心理特性。选择有代表性的行为样组非常重要，否则无法正确推论个体特性。例如，为了测量一个人的创造力，可以选择一组创造性的任务，如设计新产品、解决复杂问题等。</a:t>
            </a:r>
            <a:endParaRPr lang="zh-CN" altLang="en-US" sz="2000" dirty="0">
              <a:solidFill>
                <a:schemeClr val="tx1"/>
              </a:solidFill>
              <a:latin typeface="Arial" panose="020B0604020202020204" pitchFamily="34" charset="0"/>
              <a:ea typeface="微软雅黑" panose="020B0503020204020204" pitchFamily="34" charset="-122"/>
              <a:sym typeface="+mn-ea"/>
            </a:endParaRPr>
          </a:p>
          <a:p>
            <a:pPr indent="0" fontAlgn="auto">
              <a:lnSpc>
                <a:spcPct val="150000"/>
              </a:lnSpc>
            </a:pPr>
            <a:r>
              <a:rPr lang="zh-CN" altLang="en-US" sz="2000" b="1" dirty="0">
                <a:solidFill>
                  <a:srgbClr val="88745B"/>
                </a:solidFill>
                <a:latin typeface="Arial" panose="020B0604020202020204" pitchFamily="34" charset="0"/>
                <a:ea typeface="微软雅黑" panose="020B0503020204020204" pitchFamily="34" charset="-122"/>
                <a:sym typeface="+mn-ea"/>
              </a:rPr>
              <a:t>（二）标准化</a:t>
            </a:r>
            <a:endParaRPr lang="zh-CN" altLang="en-US" sz="2000" b="1" dirty="0">
              <a:solidFill>
                <a:srgbClr val="88745B"/>
              </a:solidFill>
              <a:latin typeface="Arial" panose="020B0604020202020204" pitchFamily="34" charset="0"/>
              <a:ea typeface="微软雅黑" panose="020B0503020204020204" pitchFamily="34" charset="-122"/>
              <a:sym typeface="+mn-ea"/>
            </a:endParaRPr>
          </a:p>
          <a:p>
            <a:pPr indent="0" fontAlgn="auto">
              <a:lnSpc>
                <a:spcPct val="150000"/>
              </a:lnSpc>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标准化</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指测验的一致性，包括测验用品的一致性、指导语的同一性、主试与被试关系的稳定性等。标准化还包括建立常模，这是解释测验结果的重要参照。例如，韦克斯勒智力量表建立了全国范围内的常模，使得不同地区的测试结果可以相互比较。</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zh-CN" altLang="en-US" sz="2000" b="1" dirty="0">
                <a:solidFill>
                  <a:srgbClr val="88745B"/>
                </a:solidFill>
                <a:latin typeface="Arial" panose="020B0604020202020204" pitchFamily="34" charset="0"/>
                <a:ea typeface="微软雅黑" panose="020B0503020204020204" pitchFamily="34" charset="-122"/>
                <a:sym typeface="+mn-ea"/>
              </a:rPr>
              <a:t>（三）客观性</a:t>
            </a:r>
            <a:endParaRPr lang="zh-CN" altLang="en-US" sz="2000" b="1" dirty="0">
              <a:solidFill>
                <a:srgbClr val="88745B"/>
              </a:solidFill>
              <a:latin typeface="Arial" panose="020B0604020202020204" pitchFamily="34" charset="0"/>
              <a:ea typeface="微软雅黑" panose="020B0503020204020204" pitchFamily="34" charset="-122"/>
              <a:sym typeface="+mn-ea"/>
            </a:endParaRPr>
          </a:p>
          <a:p>
            <a:pPr indent="0" fontAlgn="auto">
              <a:lnSpc>
                <a:spcPct val="150000"/>
              </a:lnSpc>
            </a:pPr>
            <a:r>
              <a:rPr lang="zh-CN" altLang="en-US" sz="2000" dirty="0">
                <a:solidFill>
                  <a:schemeClr val="tx1"/>
                </a:solidFill>
                <a:latin typeface="Arial" panose="020B0604020202020204" pitchFamily="34" charset="0"/>
                <a:ea typeface="微软雅黑" panose="020B0503020204020204" pitchFamily="34" charset="-122"/>
                <a:sym typeface="+mn-ea"/>
              </a:rPr>
              <a:t>测验不受主观支配，其测量方法是可以重复的，实施、记分和解释都是客观的。行为样组的代表性和测验程序的标准化都是为了保证这种客观性。例如，标准化的智力测验应该确保每次施测的条件一致，避免因环境因素影响测试结果。</a:t>
            </a:r>
            <a:endParaRPr lang="zh-CN" altLang="en-US" sz="2000" b="1" dirty="0">
              <a:solidFill>
                <a:srgbClr val="88745B"/>
              </a:solidFill>
              <a:latin typeface="Arial" panose="020B0604020202020204" pitchFamily="34" charset="0"/>
              <a:ea typeface="微软雅黑" panose="020B0503020204020204" pitchFamily="34" charset="-122"/>
              <a:sym typeface="+mn-ea"/>
            </a:endParaRPr>
          </a:p>
          <a:p>
            <a:pPr indent="0" fontAlgn="auto">
              <a:lnSpc>
                <a:spcPct val="150000"/>
              </a:lnSpc>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177897"/>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心理测验的基本概念</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1090930" y="1144270"/>
            <a:ext cx="10090785" cy="5146675"/>
          </a:xfrm>
          <a:prstGeom prst="rect">
            <a:avLst/>
          </a:prstGeom>
          <a:noFill/>
          <a:ln w="9525">
            <a:noFill/>
          </a:ln>
        </p:spPr>
        <p:txBody>
          <a:bodyPr wrap="square">
            <a:spAutoFit/>
          </a:bodyPr>
          <a:lstStyle/>
          <a:p>
            <a:pPr algn="l" fontAlgn="auto">
              <a:lnSpc>
                <a:spcPct val="150000"/>
              </a:lnSpc>
              <a:buClrTx/>
              <a:buSzTx/>
              <a:buFontTx/>
            </a:pP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四、心理测验的客观性指标</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（一）信度</a:t>
            </a:r>
            <a:endParaRPr lang="zh-CN" altLang="en-US" sz="24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信度表示测验结果的可靠程度，常用相关系数表示。信度估计方法包括重测信度、复本信度和内在一致性信度。例如，标准智力测验应达到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0.85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以上的相关系数，个性测验和兴趣测验一般应达</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0.70—0.80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水平。</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zh-CN" altLang="en-US" sz="2400" b="1" dirty="0">
                <a:solidFill>
                  <a:srgbClr val="88745B"/>
                </a:solidFill>
                <a:latin typeface="Arial" panose="020B0604020202020204" pitchFamily="34" charset="0"/>
                <a:ea typeface="微软雅黑" panose="020B0503020204020204" pitchFamily="34" charset="-122"/>
                <a:sym typeface="+mn-ea"/>
              </a:rPr>
              <a:t>（二）</a:t>
            </a:r>
            <a:r>
              <a:rPr lang="zh-CN" sz="2400" b="1" dirty="0">
                <a:solidFill>
                  <a:srgbClr val="88745B"/>
                </a:solidFill>
                <a:latin typeface="Arial" panose="020B0604020202020204" pitchFamily="34" charset="0"/>
                <a:ea typeface="微软雅黑" panose="020B0503020204020204" pitchFamily="34" charset="-122"/>
                <a:sym typeface="+mn-ea"/>
              </a:rPr>
              <a:t>效度</a:t>
            </a:r>
            <a:endParaRPr lang="zh-CN" altLang="en-US" sz="2400" b="1" dirty="0">
              <a:solidFill>
                <a:srgbClr val="88745B"/>
              </a:solidFill>
              <a:latin typeface="Arial" panose="020B0604020202020204" pitchFamily="34" charset="0"/>
              <a:ea typeface="微软雅黑" panose="020B0503020204020204" pitchFamily="34" charset="-122"/>
              <a:sym typeface="+mn-ea"/>
            </a:endParaRPr>
          </a:p>
          <a:p>
            <a:pPr indent="0" fontAlgn="auto">
              <a:lnSpc>
                <a:spcPct val="150000"/>
              </a:lnSpc>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效度表示测验实际测量出所测特性或功能的真实性程度，分为内容效度、结构效度和效标关联效度。例如，一个智力测验的内容效度可以通过专家评审和实践经验来验证，结构效度可以通过因子分析等方法来评估，效标关联效度可以通过与其他已知有效的测验进行相关分析来验证。</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心理测验的基本概念</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1390650" y="1220470"/>
            <a:ext cx="9095740" cy="3046730"/>
          </a:xfrm>
          <a:prstGeom prst="rect">
            <a:avLst/>
          </a:prstGeom>
          <a:noFill/>
          <a:ln w="9525">
            <a:noFill/>
          </a:ln>
        </p:spPr>
        <p:txBody>
          <a:bodyPr wrap="square">
            <a:noAutofit/>
          </a:bodyPr>
          <a:lstStyle/>
          <a:p>
            <a:pPr indent="0" fontAlgn="auto">
              <a:lnSpc>
                <a:spcPct val="150000"/>
              </a:lnSpc>
            </a:pPr>
            <a:r>
              <a:rPr lang="zh-CN" altLang="en-US" sz="2400" b="1" dirty="0">
                <a:solidFill>
                  <a:srgbClr val="88745B"/>
                </a:solidFill>
                <a:latin typeface="Arial" panose="020B0604020202020204" pitchFamily="34" charset="0"/>
                <a:ea typeface="微软雅黑" panose="020B0503020204020204" pitchFamily="34" charset="-122"/>
                <a:sym typeface="+mn-ea"/>
              </a:rPr>
              <a:t>（二）难度与鉴别力</a:t>
            </a:r>
            <a:endParaRPr lang="zh-CN" altLang="en-US" sz="2400" b="1" dirty="0">
              <a:solidFill>
                <a:srgbClr val="88745B"/>
              </a:solidFill>
              <a:latin typeface="Arial" panose="020B0604020202020204" pitchFamily="34" charset="0"/>
              <a:ea typeface="微软雅黑" panose="020B0503020204020204" pitchFamily="34" charset="-122"/>
              <a:sym typeface="+mn-ea"/>
            </a:endParaRPr>
          </a:p>
          <a:p>
            <a:pPr indent="0" fontAlgn="auto">
              <a:lnSpc>
                <a:spcPct val="150000"/>
              </a:lnSpc>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效度表示测验实际测量出所测特性或功能的真实性程度，分为内容效度、结构效度和效标关联效度。例如，一个智力测验的内容效度可以通过专家评审和实践经验来验证，结构效度可以通过因子分析等方法来评估，效标关联效度可以通过与其他已知有效的测验进行相关分析来验证。</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心理测验的基本概念</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04</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274114" y="2518040"/>
            <a:ext cx="2976880" cy="520065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第四节</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rPr>
              <a:t>测验的种类</a:t>
            </a:r>
            <a:endPar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chemeClr val="tx1"/>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04</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0915" y="955040"/>
            <a:ext cx="10619105" cy="5192395"/>
          </a:xfrm>
          <a:prstGeom prst="rect">
            <a:avLst/>
          </a:prstGeom>
          <a:noFill/>
          <a:ln w="9525">
            <a:noFill/>
          </a:ln>
        </p:spPr>
        <p:txBody>
          <a:bodyPr wrap="square">
            <a:spAutoFit/>
          </a:bodyPr>
          <a:lstStyle/>
          <a:p>
            <a:pPr algn="l" fontAlgn="auto">
              <a:lnSpc>
                <a:spcPct val="150000"/>
              </a:lnSpc>
              <a:buClrTx/>
              <a:buSzTx/>
              <a:buFontTx/>
            </a:pP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根据测验的对象分类</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（一）认知测验</a:t>
            </a:r>
            <a:endParaRPr lang="zh-CN" altLang="en-US"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 </a:t>
            </a:r>
            <a:r>
              <a:rPr lang="en-US" altLang="zh-CN" sz="2500" b="1" dirty="0">
                <a:solidFill>
                  <a:srgbClr val="88745B"/>
                </a:solidFill>
                <a:latin typeface="Arial" panose="020B0604020202020204" pitchFamily="34" charset="0"/>
                <a:ea typeface="微软雅黑" panose="020B0503020204020204" pitchFamily="34" charset="-122"/>
              </a:rPr>
              <a:t>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认知测验</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又称为能力测验，主要包括智力测验、能力倾向测验（又称性向测验）、教育测验（又称成就测验）及创造力测验等。例如，智力测验目的在于测量受测者智力的高低；能力倾向测验旨在发现被试的潜在才能；教育测验则是测量一个人经教育训练或学习后对知识和技能的掌握程度。</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（二）人格测验</a:t>
            </a:r>
            <a:endParaRPr lang="zh-CN" altLang="en-US" sz="2400" b="1" dirty="0">
              <a:solidFill>
                <a:srgbClr val="88745B"/>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人格测验</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测量的是个性中除能力以外的部分，亦可看作是非能力测验。主要测量性格、情绪、需要、动机、兴趣、态度、焦虑、气质及自我概念等方面的个性心理特征及其相关行为。例如，明尼苏达多相人格测验（</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MMPI</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）用于评估个体的人格特质和心理健康状况。</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测验的种类</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749300" y="920115"/>
            <a:ext cx="11015345" cy="5192395"/>
          </a:xfrm>
          <a:prstGeom prst="rect">
            <a:avLst/>
          </a:prstGeom>
          <a:noFill/>
          <a:ln w="9525">
            <a:noFill/>
          </a:ln>
        </p:spPr>
        <p:txBody>
          <a:bodyPr wrap="square">
            <a:spAutoFit/>
          </a:bodyPr>
          <a:lstStyle/>
          <a:p>
            <a:pPr algn="l" fontAlgn="auto">
              <a:lnSpc>
                <a:spcPct val="150000"/>
              </a:lnSpc>
              <a:buClrTx/>
              <a:buSzTx/>
              <a:buFontTx/>
            </a:pP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根据测验的人数分类</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（一）个别测验</a:t>
            </a:r>
            <a:endParaRPr lang="zh-CN" altLang="en-US"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 </a:t>
            </a:r>
            <a:r>
              <a:rPr lang="en-US" altLang="zh-CN" sz="2500" b="1" dirty="0">
                <a:solidFill>
                  <a:srgbClr val="88745B"/>
                </a:solidFill>
                <a:latin typeface="Arial" panose="020B0604020202020204" pitchFamily="34" charset="0"/>
                <a:ea typeface="微软雅黑" panose="020B0503020204020204" pitchFamily="34" charset="-122"/>
              </a:rPr>
              <a:t>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个别测验</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由于是一名主试在一段时间内测量一名被试，因此主试对被试的言语、情绪状态和行为反应有仔细地观察和控制的机会，并且有充分的机会与被试合作，激发被试测试的积极性，所以其结果比较正确可靠，适用于一些特殊对象如幼儿和文盲。但它的缺点是时间长，施测手续复杂，对主试要求高，因而一般人不易掌握。所以个别测验仅在有特殊目的（如诊断）时才使用</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（二）团体测验</a:t>
            </a:r>
            <a:endParaRPr lang="zh-CN" altLang="en-US" sz="2400" b="1" dirty="0">
              <a:solidFill>
                <a:srgbClr val="88745B"/>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团体测验</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由于一位主试能在一段时间内同时测量许多人，因此可以节省人力、物力和时间，主试也不必经过严格的专门训练，只要事先熟悉测题和指导语，在施测时能掌握测试时间并能控制测验现场即可。团体测验的记分和评分较个别测验更为严格和客观。一般每题都有标准答案。</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测验的种类</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717550" y="582930"/>
            <a:ext cx="11317605" cy="6116320"/>
          </a:xfrm>
          <a:prstGeom prst="rect">
            <a:avLst/>
          </a:prstGeom>
          <a:noFill/>
          <a:ln w="9525">
            <a:noFill/>
          </a:ln>
        </p:spPr>
        <p:txBody>
          <a:bodyPr wrap="square">
            <a:spAutoFit/>
          </a:bodyPr>
          <a:lstStyle/>
          <a:p>
            <a:pPr algn="l" fontAlgn="auto">
              <a:lnSpc>
                <a:spcPct val="150000"/>
              </a:lnSpc>
              <a:buClrTx/>
              <a:buSzTx/>
              <a:buFontTx/>
            </a:pPr>
            <a:r>
              <a:rPr lang="en-US" altLang="zh-CN"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 根据测验材料分类</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（一）语言或文字测验</a:t>
            </a:r>
            <a:endParaRPr lang="zh-CN" altLang="en-US"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 </a:t>
            </a:r>
            <a:r>
              <a:rPr lang="en-US" altLang="zh-CN" sz="2500" b="1" dirty="0">
                <a:solidFill>
                  <a:srgbClr val="88745B"/>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这类测验的题目是以语言或文字呈现的，受试者也要用语言或文字作答。它可以测量人类高层次的心理功能，其编制和实施也较容易，因而应用范围较广。例如，语文能力和逻辑推理测验通常采用文字测验形式。然而，语言或文字测验不能应用于在语言方面有困难的人，而且对语言文化背景不同的被试加以比较时，此类测验也有明显的局限性。</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（二）非语言测验或操作测验</a:t>
            </a:r>
            <a:endParaRPr lang="zh-CN" altLang="en-US" sz="2400" b="1" dirty="0">
              <a:solidFill>
                <a:srgbClr val="88745B"/>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此类测验题目不用文字来呈现，而是以图画（图形）、符号或实物（如方块、积木、仪器和工具等）为测验材料。被试的作答无需使用语言或文字，常以操作表达或回应。因为它不受文化因素的限制，因而可方便地用于学前儿童和不识字的成人，也可进行不同文化背景的差异比较研究。例如，瑞文渐进矩阵测验（</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Raven's Progressive Matrices</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）就是一种非语言测验。操作性测验的缺点是费时太多，不易在团体中实施等。</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219807"/>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测验的种类</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13765" y="1144270"/>
            <a:ext cx="10364470" cy="3068955"/>
          </a:xfrm>
          <a:prstGeom prst="rect">
            <a:avLst/>
          </a:prstGeom>
          <a:noFill/>
          <a:ln w="9525">
            <a:noFill/>
          </a:ln>
        </p:spPr>
        <p:txBody>
          <a:bodyPr wrap="square">
            <a:spAutoFit/>
          </a:bodyPr>
          <a:lstStyle/>
          <a:p>
            <a:pPr algn="l" fontAlgn="auto">
              <a:lnSpc>
                <a:spcPct val="150000"/>
              </a:lnSpc>
              <a:buClrTx/>
              <a:buSzTx/>
              <a:buFontTx/>
            </a:pPr>
            <a:r>
              <a:rPr lang="en-US" altLang="zh-CN"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四、 其他测验的分类</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 </a:t>
            </a:r>
            <a:r>
              <a:rPr lang="en-US" altLang="zh-CN" sz="2500" b="1" dirty="0">
                <a:solidFill>
                  <a:srgbClr val="88745B"/>
                </a:solidFill>
                <a:latin typeface="Arial" panose="020B0604020202020204" pitchFamily="34" charset="0"/>
                <a:ea typeface="微软雅黑" panose="020B0503020204020204" pitchFamily="34" charset="-122"/>
              </a:rPr>
              <a:t>    </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按记分方式分为主观测验与客观测验；按命题形式分为选择反应测验和结构反应测验；按结果解释模式分为常模参照测验和标准参照测验；按测查程度分为筛选性测验和诊断性测验。例如，选择反应测验通常采用多项选择题的形式，而结构反应测验则要求被试提供详细的书面或口头回答</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6395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测验的种类</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F4D50"/>
        </a:solidFill>
        <a:effectLst/>
      </p:bgPr>
    </p:bg>
    <p:spTree>
      <p:nvGrpSpPr>
        <p:cNvPr id="1" name=""/>
        <p:cNvGrpSpPr/>
        <p:nvPr/>
      </p:nvGrpSpPr>
      <p:grpSpPr>
        <a:xfrm>
          <a:off x="0" y="0"/>
          <a:ext cx="0" cy="0"/>
          <a:chOff x="0" y="0"/>
          <a:chExt cx="0" cy="0"/>
        </a:xfrm>
      </p:grpSpPr>
      <p:sp>
        <p:nvSpPr>
          <p:cNvPr id="2" name="矩形 1"/>
          <p:cNvSpPr/>
          <p:nvPr/>
        </p:nvSpPr>
        <p:spPr>
          <a:xfrm>
            <a:off x="4735830" y="0"/>
            <a:ext cx="7488555" cy="6874510"/>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defTabSz="1219200">
              <a:buClrTx/>
              <a:buSzTx/>
              <a:buFontTx/>
            </a:pPr>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ea"/>
            </a:endParaRPr>
          </a:p>
        </p:txBody>
      </p:sp>
      <p:pic>
        <p:nvPicPr>
          <p:cNvPr id="2051" name="Picture 3" descr="E:\LJR\JZ\PPT\01-融资计划\02-切图\矩形 2.png"/>
          <p:cNvPicPr>
            <a:picLocks noChangeAspect="1" noChangeArrowheads="1"/>
          </p:cNvPicPr>
          <p:nvPr/>
        </p:nvPicPr>
        <p:blipFill>
          <a:blip r:embed="rId1" cstate="print"/>
          <a:srcRect/>
          <a:stretch>
            <a:fillRect/>
          </a:stretch>
        </p:blipFill>
        <p:spPr bwMode="auto">
          <a:xfrm>
            <a:off x="4521200" y="384175"/>
            <a:ext cx="7336790" cy="6309360"/>
          </a:xfrm>
          <a:prstGeom prst="rect">
            <a:avLst/>
          </a:prstGeom>
          <a:noFill/>
        </p:spPr>
      </p:pic>
      <p:pic>
        <p:nvPicPr>
          <p:cNvPr id="2050" name="Picture 2" descr="E:\LJR\JZ\PPT\01-融资计划\02-切图\dsfdsf.png"/>
          <p:cNvPicPr>
            <a:picLocks noChangeAspect="1" noChangeArrowheads="1"/>
          </p:cNvPicPr>
          <p:nvPr/>
        </p:nvPicPr>
        <p:blipFill>
          <a:blip r:embed="rId2" cstate="print"/>
          <a:srcRect/>
          <a:stretch>
            <a:fillRect/>
          </a:stretch>
        </p:blipFill>
        <p:spPr bwMode="auto">
          <a:xfrm>
            <a:off x="0" y="0"/>
            <a:ext cx="7632171" cy="6875339"/>
          </a:xfrm>
          <a:prstGeom prst="rect">
            <a:avLst/>
          </a:prstGeom>
          <a:noFill/>
        </p:spPr>
      </p:pic>
      <p:sp>
        <p:nvSpPr>
          <p:cNvPr id="7" name="TextBox 6"/>
          <p:cNvSpPr txBox="1"/>
          <p:nvPr/>
        </p:nvSpPr>
        <p:spPr>
          <a:xfrm>
            <a:off x="589838" y="2194643"/>
            <a:ext cx="5048250" cy="1168400"/>
          </a:xfrm>
          <a:prstGeom prst="rect">
            <a:avLst/>
          </a:prstGeom>
          <a:noFill/>
        </p:spPr>
        <p:txBody>
          <a:bodyPr wrap="none" rtlCol="0">
            <a:spAutoFit/>
          </a:bodyPr>
          <a:lstStyle/>
          <a:p>
            <a:pPr defTabSz="1219200"/>
            <a:r>
              <a:rPr lang="en-US" altLang="zh-CN" sz="7000" dirty="0">
                <a:solidFill>
                  <a:srgbClr val="E1E0D8"/>
                </a:solidFill>
                <a:latin typeface="方正黑体简体" panose="02010601030101010101" pitchFamily="2" charset="-122"/>
                <a:ea typeface="方正黑体简体" panose="02010601030101010101" pitchFamily="2" charset="-122"/>
                <a:cs typeface="+mn-ea"/>
                <a:sym typeface="+mn-lt"/>
              </a:rPr>
              <a:t>CONTENTS</a:t>
            </a:r>
            <a:endParaRPr lang="zh-CN" altLang="en-US" sz="7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8" name="TextBox 7"/>
          <p:cNvSpPr txBox="1"/>
          <p:nvPr/>
        </p:nvSpPr>
        <p:spPr>
          <a:xfrm>
            <a:off x="2329133" y="2978681"/>
            <a:ext cx="1569660" cy="923330"/>
          </a:xfrm>
          <a:prstGeom prst="rect">
            <a:avLst/>
          </a:prstGeom>
          <a:noFill/>
        </p:spPr>
        <p:txBody>
          <a:bodyPr wrap="none" rtlCol="0">
            <a:spAutoFit/>
          </a:bodyPr>
          <a:lstStyle/>
          <a:p>
            <a:pPr defTabSz="1219200"/>
            <a:r>
              <a:rPr lang="zh-CN" altLang="en-US" sz="5400" dirty="0">
                <a:solidFill>
                  <a:srgbClr val="4F4D50"/>
                </a:solidFill>
                <a:latin typeface="方正黑体简体" panose="02010601030101010101" pitchFamily="2" charset="-122"/>
                <a:ea typeface="方正黑体简体" panose="02010601030101010101" pitchFamily="2" charset="-122"/>
                <a:cs typeface="+mn-ea"/>
                <a:sym typeface="+mn-lt"/>
              </a:rPr>
              <a:t>目录</a:t>
            </a:r>
            <a:endParaRPr lang="en-US" altLang="zh-CN" sz="5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 name="TextBox 8"/>
          <p:cNvSpPr txBox="1"/>
          <p:nvPr>
            <p:custDataLst>
              <p:tags r:id="rId3"/>
            </p:custDataLst>
          </p:nvPr>
        </p:nvSpPr>
        <p:spPr>
          <a:xfrm>
            <a:off x="7274560" y="935355"/>
            <a:ext cx="4196715" cy="4492625"/>
          </a:xfrm>
          <a:prstGeom prst="rect">
            <a:avLst/>
          </a:prstGeom>
          <a:noFill/>
        </p:spPr>
        <p:txBody>
          <a:bodyPr wrap="square" rtlCol="0">
            <a:spAutoFit/>
          </a:bodyPr>
          <a:lstStyle/>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测量的基本问题</a:t>
            </a:r>
            <a:endParaRPr lang="zh-CN" altLang="en-US"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心理测量的基本概念</a:t>
            </a:r>
            <a:endParaRPr lang="zh-CN" altLang="en-US"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zh-CN" altLang="en-US"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心理测验的基本概念</a:t>
            </a:r>
            <a:endParaRPr lang="zh-CN" altLang="en-US"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zh-CN" altLang="en-US"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测验的种类</a:t>
            </a:r>
            <a:endParaRPr lang="zh-CN" altLang="en-US"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zh-CN" altLang="en-US"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sz="2200" b="1" dirty="0">
                <a:solidFill>
                  <a:prstClr val="white"/>
                </a:solidFill>
                <a:latin typeface="微软雅黑" panose="020B0503020204020204" pitchFamily="34" charset="-122"/>
                <a:ea typeface="微软雅黑" panose="020B0503020204020204" pitchFamily="34" charset="-122"/>
                <a:cs typeface="+mn-ea"/>
                <a:sym typeface="+mn-lt"/>
              </a:rPr>
              <a:t>测验的应用</a:t>
            </a:r>
            <a:endParaRPr lang="zh-CN" sz="22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 name="TextBox 11"/>
          <p:cNvSpPr txBox="1"/>
          <p:nvPr>
            <p:custDataLst>
              <p:tags r:id="rId4"/>
            </p:custDataLst>
          </p:nvPr>
        </p:nvSpPr>
        <p:spPr>
          <a:xfrm>
            <a:off x="6713220" y="852805"/>
            <a:ext cx="475615" cy="641350"/>
          </a:xfrm>
          <a:prstGeom prst="rect">
            <a:avLst/>
          </a:prstGeom>
          <a:noFill/>
        </p:spPr>
        <p:txBody>
          <a:bodyPr wrap="square" rtlCol="0">
            <a:noAutofit/>
          </a:bodyPr>
          <a:lstStyle/>
          <a:p>
            <a:pPr defTabSz="1219200"/>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1</a:t>
            </a:r>
            <a:endPar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endParaRPr>
          </a:p>
        </p:txBody>
      </p:sp>
      <p:sp>
        <p:nvSpPr>
          <p:cNvPr id="5" name="TextBox 12"/>
          <p:cNvSpPr txBox="1"/>
          <p:nvPr>
            <p:custDataLst>
              <p:tags r:id="rId5"/>
            </p:custDataLst>
          </p:nvPr>
        </p:nvSpPr>
        <p:spPr>
          <a:xfrm>
            <a:off x="7016750" y="1933575"/>
            <a:ext cx="3949700"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 </a:t>
            </a:r>
            <a:endParaRPr lang="zh-CN" altLang="en-US" sz="22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 name="TextBox 14"/>
          <p:cNvSpPr txBox="1"/>
          <p:nvPr>
            <p:custDataLst>
              <p:tags r:id="rId6"/>
            </p:custDataLst>
          </p:nvPr>
        </p:nvSpPr>
        <p:spPr>
          <a:xfrm>
            <a:off x="6713220" y="1766570"/>
            <a:ext cx="598170" cy="763905"/>
          </a:xfrm>
          <a:prstGeom prst="rect">
            <a:avLst/>
          </a:prstGeom>
          <a:noFill/>
        </p:spPr>
        <p:txBody>
          <a:bodyPr wrap="square" rtlCol="0">
            <a:no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2</a:t>
            </a:r>
            <a:endPar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endParaRPr>
          </a:p>
        </p:txBody>
      </p:sp>
      <p:sp>
        <p:nvSpPr>
          <p:cNvPr id="9" name="TextBox 14"/>
          <p:cNvSpPr txBox="1"/>
          <p:nvPr>
            <p:custDataLst>
              <p:tags r:id="rId7"/>
            </p:custDataLst>
          </p:nvPr>
        </p:nvSpPr>
        <p:spPr>
          <a:xfrm>
            <a:off x="6713220" y="2795270"/>
            <a:ext cx="598170" cy="763905"/>
          </a:xfrm>
          <a:prstGeom prst="rect">
            <a:avLst/>
          </a:prstGeom>
          <a:noFill/>
        </p:spPr>
        <p:txBody>
          <a:bodyPr wrap="square" rtlCol="0">
            <a:noAutofit/>
          </a:bodyPr>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3</a:t>
            </a:r>
            <a:endPar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endParaRPr>
          </a:p>
        </p:txBody>
      </p:sp>
      <p:sp>
        <p:nvSpPr>
          <p:cNvPr id="10" name="TextBox 14"/>
          <p:cNvSpPr txBox="1"/>
          <p:nvPr>
            <p:custDataLst>
              <p:tags r:id="rId8"/>
            </p:custDataLst>
          </p:nvPr>
        </p:nvSpPr>
        <p:spPr>
          <a:xfrm>
            <a:off x="6713220" y="3824605"/>
            <a:ext cx="598170" cy="763905"/>
          </a:xfrm>
          <a:prstGeom prst="rect">
            <a:avLst/>
          </a:prstGeom>
          <a:noFill/>
        </p:spPr>
        <p:txBody>
          <a:bodyPr wrap="square" rtlCol="0">
            <a:noAutofit/>
          </a:bodyPr>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4</a:t>
            </a:r>
            <a:endPar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endParaRPr>
          </a:p>
        </p:txBody>
      </p:sp>
      <p:sp>
        <p:nvSpPr>
          <p:cNvPr id="11" name="TextBox 14"/>
          <p:cNvSpPr txBox="1"/>
          <p:nvPr>
            <p:custDataLst>
              <p:tags r:id="rId9"/>
            </p:custDataLst>
          </p:nvPr>
        </p:nvSpPr>
        <p:spPr>
          <a:xfrm>
            <a:off x="6713220" y="4860290"/>
            <a:ext cx="598170" cy="763905"/>
          </a:xfrm>
          <a:prstGeom prst="rect">
            <a:avLst/>
          </a:prstGeom>
          <a:noFill/>
        </p:spPr>
        <p:txBody>
          <a:bodyPr wrap="square" rtlCol="0">
            <a:noAutofit/>
          </a:bodyPr>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5</a:t>
            </a:r>
            <a:endPar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05</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498904" y="2518040"/>
            <a:ext cx="2976880" cy="520065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第五节</a:t>
            </a:r>
            <a:endPar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rPr>
              <a:t>测验的应用</a:t>
            </a:r>
            <a:endPar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chemeClr val="tx1"/>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05</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0915" y="1025525"/>
            <a:ext cx="10687685" cy="4061460"/>
          </a:xfrm>
          <a:prstGeom prst="rect">
            <a:avLst/>
          </a:prstGeom>
          <a:noFill/>
          <a:ln w="9525">
            <a:noFill/>
          </a:ln>
        </p:spPr>
        <p:txBody>
          <a:bodyPr wrap="square">
            <a:spAutoFit/>
          </a:bodyPr>
          <a:lstStyle/>
          <a:p>
            <a:pPr algn="l"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一、了解个别差异</a:t>
            </a:r>
            <a:endParaRPr lang="zh-CN" altLang="en-US" sz="28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 </a:t>
            </a:r>
            <a:r>
              <a:rPr lang="en-US" altLang="zh-CN" sz="2400" b="1" dirty="0">
                <a:solidFill>
                  <a:srgbClr val="88745B"/>
                </a:solidFill>
                <a:latin typeface="Arial" panose="020B0604020202020204" pitchFamily="34" charset="0"/>
                <a:ea typeface="微软雅黑" panose="020B0503020204020204" pitchFamily="34" charset="-122"/>
              </a:rPr>
              <a:t>   </a:t>
            </a:r>
            <a:r>
              <a:rPr lang="en-US" altLang="zh-CN" sz="2800" b="1" dirty="0">
                <a:solidFill>
                  <a:srgbClr val="88745B"/>
                </a:solidFill>
                <a:latin typeface="Arial" panose="020B0604020202020204" pitchFamily="34" charset="0"/>
                <a:ea typeface="微软雅黑" panose="020B0503020204020204" pitchFamily="34" charset="-122"/>
              </a:rPr>
              <a:t> </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心理测验最基本的功能是了解个别差异，包括认知方面的能力、智力、能力倾向和学业成就；人格方面的情绪、动机、兴趣、态度；社会背景方面的关系和经济收入等。例如，通过智力测验可以了解学生的智力水平，从而为其制定个性化的教学计划</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      </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685" y="39814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a:t>
            </a:r>
            <a:r>
              <a:rPr 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测验的应用</a:t>
            </a:r>
            <a:endParaRPr 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0915" y="1025525"/>
            <a:ext cx="10687685" cy="4061460"/>
          </a:xfrm>
          <a:prstGeom prst="rect">
            <a:avLst/>
          </a:prstGeom>
          <a:noFill/>
          <a:ln w="9525">
            <a:noFill/>
          </a:ln>
        </p:spPr>
        <p:txBody>
          <a:bodyPr wrap="square">
            <a:spAutoFit/>
          </a:bodyPr>
          <a:lstStyle/>
          <a:p>
            <a:pPr algn="l"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二、诊断、预测和评价</a:t>
            </a:r>
            <a:endParaRPr lang="zh-CN" altLang="en-US" sz="28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 </a:t>
            </a:r>
            <a:r>
              <a:rPr lang="en-US" altLang="zh-CN" sz="2400" b="1" dirty="0">
                <a:solidFill>
                  <a:srgbClr val="88745B"/>
                </a:solidFill>
                <a:latin typeface="Arial" panose="020B0604020202020204" pitchFamily="34" charset="0"/>
                <a:ea typeface="微软雅黑" panose="020B0503020204020204" pitchFamily="34" charset="-122"/>
              </a:rPr>
              <a:t>   </a:t>
            </a:r>
            <a:r>
              <a:rPr lang="en-US" altLang="zh-CN" sz="2800" b="1" dirty="0">
                <a:solidFill>
                  <a:srgbClr val="88745B"/>
                </a:solidFill>
                <a:latin typeface="Arial" panose="020B0604020202020204" pitchFamily="34" charset="0"/>
                <a:ea typeface="微软雅黑" panose="020B0503020204020204" pitchFamily="34" charset="-122"/>
              </a:rPr>
              <a:t>  </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测验可用于诊断各种智能缺陷、精神疾病和脑功能障碍，预测未来成功的可能性，评价个人能力和性格上的长处和短处。例如，通过智力测验可以预测学生在未来学术上的成功可能性；通过人格测验可以评价一个人的性格特点和发展潜力。</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      </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685" y="39814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a:t>
            </a:r>
            <a:r>
              <a:rPr 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测验的应用</a:t>
            </a:r>
            <a:endParaRPr 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0915" y="1025525"/>
            <a:ext cx="10687685" cy="4061460"/>
          </a:xfrm>
          <a:prstGeom prst="rect">
            <a:avLst/>
          </a:prstGeom>
          <a:noFill/>
          <a:ln w="9525">
            <a:noFill/>
          </a:ln>
        </p:spPr>
        <p:txBody>
          <a:bodyPr wrap="square">
            <a:spAutoFit/>
          </a:bodyPr>
          <a:lstStyle/>
          <a:p>
            <a:pPr algn="l"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三、甄选、分类和安置</a:t>
            </a:r>
            <a:endParaRPr lang="zh-CN" altLang="en-US" sz="28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 </a:t>
            </a:r>
            <a:r>
              <a:rPr lang="en-US" altLang="zh-CN" sz="2400" b="1" dirty="0">
                <a:solidFill>
                  <a:srgbClr val="88745B"/>
                </a:solidFill>
                <a:latin typeface="Arial" panose="020B0604020202020204" pitchFamily="34" charset="0"/>
                <a:ea typeface="微软雅黑" panose="020B0503020204020204" pitchFamily="34" charset="-122"/>
              </a:rPr>
              <a:t>   </a:t>
            </a:r>
            <a:r>
              <a:rPr lang="en-US" altLang="zh-CN" sz="2800" b="1" dirty="0">
                <a:solidFill>
                  <a:srgbClr val="88745B"/>
                </a:solidFill>
                <a:latin typeface="Arial" panose="020B0604020202020204" pitchFamily="34" charset="0"/>
                <a:ea typeface="微软雅黑" panose="020B0503020204020204" pitchFamily="34" charset="-122"/>
              </a:rPr>
              <a:t>  </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测验可用于选拔人才，根据心理特质安排至最适当的位置，实现职业指导。例如，学校可以根据学生的智力测验结果进行分班，采取更有针对性的教学；企业可以根据员工的能力倾向测验结果分配工作，提高工作效率</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      </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685" y="39814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a:t>
            </a:r>
            <a:r>
              <a:rPr 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测验的应用</a:t>
            </a:r>
            <a:endParaRPr 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1090930" y="1191895"/>
            <a:ext cx="10449560" cy="3415030"/>
          </a:xfrm>
          <a:prstGeom prst="rect">
            <a:avLst/>
          </a:prstGeom>
          <a:noFill/>
          <a:ln w="9525">
            <a:noFill/>
          </a:ln>
        </p:spPr>
        <p:txBody>
          <a:bodyPr wrap="square">
            <a:spAutoFit/>
          </a:bodyPr>
          <a:lstStyle/>
          <a:p>
            <a:pPr algn="l"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四、为心理辅导和心理咨询服务</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 </a:t>
            </a:r>
            <a:r>
              <a:rPr lang="en-US" altLang="zh-CN" sz="2400" b="1" dirty="0">
                <a:solidFill>
                  <a:srgbClr val="88745B"/>
                </a:solidFill>
                <a:latin typeface="Arial" panose="020B0604020202020204" pitchFamily="34" charset="0"/>
                <a:ea typeface="微软雅黑" panose="020B0503020204020204" pitchFamily="34" charset="-122"/>
              </a:rPr>
              <a:t>   </a:t>
            </a:r>
            <a:r>
              <a:rPr lang="en-US" altLang="zh-CN" sz="2800" b="1" dirty="0">
                <a:solidFill>
                  <a:srgbClr val="88745B"/>
                </a:solidFill>
                <a:latin typeface="Arial" panose="020B0604020202020204" pitchFamily="34" charset="0"/>
                <a:ea typeface="微软雅黑" panose="020B0503020204020204" pitchFamily="34" charset="-122"/>
              </a:rPr>
              <a:t>  </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心理测验提供有价值的参考信息，帮助当事人发现未知潜能和情绪困扰，支持心理辅导和咨询工作。例如，通过人格测验可以帮助来访者了解自己的性格特点，从而更好地规划职业发展路径</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      </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685" y="39814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a:t>
            </a:r>
            <a:r>
              <a:rPr 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测验的应用</a:t>
            </a:r>
            <a:endParaRPr 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1090930" y="1191895"/>
            <a:ext cx="10449560" cy="3415030"/>
          </a:xfrm>
          <a:prstGeom prst="rect">
            <a:avLst/>
          </a:prstGeom>
          <a:noFill/>
          <a:ln w="9525">
            <a:noFill/>
          </a:ln>
        </p:spPr>
        <p:txBody>
          <a:bodyPr wrap="square">
            <a:spAutoFit/>
          </a:bodyPr>
          <a:lstStyle/>
          <a:p>
            <a:pPr algn="l"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五、心理和教育科研的辅助手段</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 </a:t>
            </a:r>
            <a:r>
              <a:rPr lang="en-US" altLang="zh-CN" sz="2400" b="1" dirty="0">
                <a:solidFill>
                  <a:srgbClr val="88745B"/>
                </a:solidFill>
                <a:latin typeface="Arial" panose="020B0604020202020204" pitchFamily="34" charset="0"/>
                <a:ea typeface="微软雅黑" panose="020B0503020204020204" pitchFamily="34" charset="-122"/>
              </a:rPr>
              <a:t>   </a:t>
            </a:r>
            <a:r>
              <a:rPr lang="en-US" altLang="zh-CN" sz="2800" b="1" dirty="0">
                <a:solidFill>
                  <a:srgbClr val="88745B"/>
                </a:solidFill>
                <a:latin typeface="Arial" panose="020B0604020202020204" pitchFamily="34" charset="0"/>
                <a:ea typeface="微软雅黑" panose="020B0503020204020204" pitchFamily="34" charset="-122"/>
              </a:rPr>
              <a:t>  </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测验成为研究者搜集资料的有力工具，有助于建立和检验假设，促进心理和教育理论的发展。例如，通过智力测验可以获得大量关于智力发展的数据，从而为智力理论的研究提供实证支持</a:t>
            </a: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8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800" dirty="0">
                <a:solidFill>
                  <a:schemeClr val="tx1">
                    <a:lumMod val="75000"/>
                    <a:lumOff val="25000"/>
                  </a:schemeClr>
                </a:solidFill>
                <a:latin typeface="Arial" panose="020B0604020202020204" pitchFamily="34" charset="0"/>
                <a:ea typeface="微软雅黑" panose="020B0503020204020204" pitchFamily="34" charset="-122"/>
              </a:rPr>
              <a:t>      </a:t>
            </a:r>
            <a:endParaRPr lang="zh-CN" altLang="en-US" sz="28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685" y="39814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a:t>
            </a:r>
            <a:r>
              <a:rPr 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测验的应用</a:t>
            </a:r>
            <a:endParaRPr 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1"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1965021" y="2277561"/>
            <a:ext cx="4008755" cy="1476375"/>
          </a:xfrm>
          <a:prstGeom prst="rect">
            <a:avLst/>
          </a:prstGeom>
          <a:noFill/>
        </p:spPr>
        <p:txBody>
          <a:bodyPr wrap="none" rtlCol="0">
            <a:spAutoFit/>
          </a:bodyPr>
          <a:lstStyle/>
          <a:p>
            <a:pPr algn="l" defTabSz="1219200" fontAlgn="auto">
              <a:lnSpc>
                <a:spcPct val="150000"/>
              </a:lnSpc>
            </a:pPr>
            <a:r>
              <a:rPr lang="zh-CN" altLang="en-US" sz="6000" b="1" dirty="0">
                <a:solidFill>
                  <a:prstClr val="white"/>
                </a:solidFill>
                <a:latin typeface="楷体" panose="02010609060101010101" charset="-122"/>
                <a:ea typeface="楷体" panose="02010609060101010101" charset="-122"/>
                <a:cs typeface="楷体" panose="02010609060101010101" charset="-122"/>
                <a:sym typeface="+mn-lt"/>
              </a:rPr>
              <a:t>谢谢欣赏！</a:t>
            </a:r>
            <a:endParaRPr lang="zh-CN" altLang="en-US" sz="6000" b="1" dirty="0">
              <a:solidFill>
                <a:prstClr val="white"/>
              </a:solidFill>
              <a:latin typeface="楷体" panose="02010609060101010101" charset="-122"/>
              <a:ea typeface="楷体" panose="02010609060101010101" charset="-122"/>
              <a:cs typeface="楷体" panose="02010609060101010101" charset="-122"/>
              <a:sym typeface="+mn-lt"/>
            </a:endParaRP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2"/>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597538" y="1600730"/>
            <a:ext cx="4330032"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01</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1893114" y="2432315"/>
            <a:ext cx="3738880" cy="5139055"/>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第一节</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zh-CN" altLang="en-US" sz="4000" b="1" dirty="0">
                <a:solidFill>
                  <a:srgbClr val="4F4D50"/>
                </a:solidFill>
                <a:latin typeface="方正黑体简体" panose="02010601030101010101" pitchFamily="2" charset="-122"/>
                <a:ea typeface="方正黑体简体" panose="02010601030101010101" pitchFamily="2" charset="-122"/>
                <a:cs typeface="+mn-ea"/>
                <a:sym typeface="+mn-lt"/>
              </a:rPr>
              <a:t>测量的基本问题</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chemeClr val="tx1"/>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1694695"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01</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测量的基本问题</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20470"/>
            <a:ext cx="10483850" cy="4615815"/>
          </a:xfrm>
          <a:prstGeom prst="rect">
            <a:avLst/>
          </a:prstGeom>
          <a:noFill/>
          <a:ln w="9525">
            <a:noFill/>
          </a:ln>
        </p:spPr>
        <p:txBody>
          <a:bodyPr wrap="square">
            <a:spAutoFit/>
          </a:bodyPr>
          <a:lstStyle/>
          <a:p>
            <a:pPr algn="l" fontAlgn="auto">
              <a:lnSpc>
                <a:spcPct val="150000"/>
              </a:lnSpc>
              <a:buClrTx/>
              <a:buSzTx/>
              <a:buFontTx/>
            </a:pP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测量的定义</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400" b="1" dirty="0">
                <a:solidFill>
                  <a:srgbClr val="FFC000"/>
                </a:solidFill>
                <a:latin typeface="Arial" panose="020B0604020202020204" pitchFamily="34" charset="0"/>
                <a:ea typeface="微软雅黑" panose="020B0503020204020204" pitchFamily="34" charset="-122"/>
              </a:rPr>
              <a:t> </a:t>
            </a:r>
            <a:r>
              <a:rPr lang="zh-CN" altLang="en-US" sz="2400" b="1" dirty="0">
                <a:solidFill>
                  <a:srgbClr val="FFC000"/>
                </a:solidFill>
                <a:latin typeface="Arial" panose="020B0604020202020204" pitchFamily="34" charset="0"/>
                <a:ea typeface="微软雅黑" panose="020B0503020204020204" pitchFamily="34" charset="-122"/>
              </a:rPr>
              <a:t>测量的本质</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是将事物进行区分，即按照一定法则给事物指派数字。测量包括三个要素：测量的对象（事物的属性和特征）、测量的规则或法则（分派数字的依据）以及测量的结果（描写事物属性的数字或符号）。例如，对人的体重测量中，测量对象为</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人的体重</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，测量工具为</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要求被测量者穿戴尽可能少的衣物，静止站立在磅秤上</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，测量结果为</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多少公斤</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。对于学生的英语水平测量，测量对象为</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学生的英语水平</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，测量工具为</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用预先编制好的英语试卷</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，测量结果为</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测验分数</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测量的基本问题</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955040"/>
            <a:ext cx="10483850" cy="5723890"/>
          </a:xfrm>
          <a:prstGeom prst="rect">
            <a:avLst/>
          </a:prstGeom>
          <a:noFill/>
          <a:ln w="9525">
            <a:noFill/>
          </a:ln>
        </p:spPr>
        <p:txBody>
          <a:bodyPr wrap="square">
            <a:spAutoFit/>
          </a:bodyPr>
          <a:lstStyle/>
          <a:p>
            <a:pPr algn="l" fontAlgn="auto">
              <a:lnSpc>
                <a:spcPct val="150000"/>
              </a:lnSpc>
              <a:buClrTx/>
              <a:buSzTx/>
              <a:buFontTx/>
            </a:pP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测量的定义</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400" b="1" dirty="0">
                <a:solidFill>
                  <a:schemeClr val="tx1">
                    <a:lumMod val="75000"/>
                    <a:lumOff val="25000"/>
                  </a:schemeClr>
                </a:solidFill>
                <a:latin typeface="Arial" panose="020B0604020202020204" pitchFamily="34" charset="0"/>
                <a:ea typeface="微软雅黑" panose="020B0503020204020204" pitchFamily="34" charset="-122"/>
              </a:rPr>
              <a:t>测量法则的制定</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是整个测量过程中最关键且最具挑战性的部分。法则作为指导我们如何进行测量的准则或方法，直接决定了给事物属性分派数字的依据。简而言之，法则是根据事物特性告诉我们应采取何种行动以实现量化的一种指导。</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zh-CN" altLang="en-US" sz="2400" b="1" dirty="0">
                <a:solidFill>
                  <a:schemeClr val="tx1">
                    <a:lumMod val="75000"/>
                    <a:lumOff val="25000"/>
                  </a:schemeClr>
                </a:solidFill>
                <a:latin typeface="Arial" panose="020B0604020202020204" pitchFamily="34" charset="0"/>
                <a:ea typeface="微软雅黑" panose="020B0503020204020204" pitchFamily="34" charset="-122"/>
              </a:rPr>
              <a:t>品德评定</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：当我们要评估学生的品德时，可以建立一个法则：</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根据学生好坏的程度而分派</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至</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5</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的数字，给非常好（极好）的学生分派</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‘5’</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，给极差的学生分派</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，而介于两极端之间的学生则分派</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至</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4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zh-CN" altLang="en-US" sz="2400" b="1" dirty="0">
                <a:solidFill>
                  <a:schemeClr val="tx1">
                    <a:lumMod val="75000"/>
                    <a:lumOff val="25000"/>
                  </a:schemeClr>
                </a:solidFill>
                <a:latin typeface="Arial" panose="020B0604020202020204" pitchFamily="34" charset="0"/>
                <a:ea typeface="微软雅黑" panose="020B0503020204020204" pitchFamily="34" charset="-122"/>
              </a:rPr>
              <a:t>性别分类：</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另一个例子是性别分类法则：</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一个人是男，则分派数字</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；一个人是女，则分派数字</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0</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400" dirty="0">
              <a:solidFill>
                <a:schemeClr val="tx1">
                  <a:lumMod val="75000"/>
                  <a:lumOff val="25000"/>
                </a:schemeClr>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测量的基本问题</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499745" y="810260"/>
            <a:ext cx="7689215" cy="5815965"/>
          </a:xfrm>
          <a:prstGeom prst="rect">
            <a:avLst/>
          </a:prstGeom>
          <a:noFill/>
          <a:ln w="9525">
            <a:noFill/>
          </a:ln>
        </p:spPr>
        <p:txBody>
          <a:bodyPr wrap="square">
            <a:spAutoFit/>
          </a:bodyPr>
          <a:lstStyle/>
          <a:p>
            <a:pPr algn="l" fontAlgn="auto">
              <a:lnSpc>
                <a:spcPct val="150000"/>
              </a:lnSpc>
              <a:buClrTx/>
              <a:buSzTx/>
              <a:buFontTx/>
            </a:pPr>
            <a:r>
              <a:rPr lang="en-US" altLang="zh-CN"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测量的定义</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800" b="1" dirty="0">
                <a:solidFill>
                  <a:srgbClr val="FFC000"/>
                </a:solidFill>
                <a:latin typeface="Arial" panose="020B0604020202020204" pitchFamily="34" charset="0"/>
                <a:ea typeface="微软雅黑" panose="020B0503020204020204" pitchFamily="34" charset="-122"/>
              </a:rPr>
              <a:t> </a:t>
            </a:r>
            <a:r>
              <a:rPr lang="zh-CN" altLang="en-US" sz="2800" b="1" dirty="0">
                <a:solidFill>
                  <a:srgbClr val="FFC000"/>
                </a:solidFill>
                <a:latin typeface="Arial" panose="020B0604020202020204" pitchFamily="34" charset="0"/>
                <a:ea typeface="微软雅黑" panose="020B0503020204020204" pitchFamily="34" charset="-122"/>
              </a:rPr>
              <a:t>集合与对应关系</a:t>
            </a:r>
            <a:endParaRPr lang="zh-CN" altLang="en-US" sz="2800" b="1" dirty="0">
              <a:solidFill>
                <a:srgbClr val="FFC000"/>
              </a:solidFill>
              <a:latin typeface="Arial" panose="020B0604020202020204" pitchFamily="34" charset="0"/>
              <a:ea typeface="微软雅黑" panose="020B0503020204020204" pitchFamily="34" charset="-122"/>
            </a:endParaRPr>
          </a:p>
          <a:p>
            <a:pPr indent="0" fontAlgn="auto">
              <a:lnSpc>
                <a:spcPct val="150000"/>
              </a:lnSpc>
            </a:pP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上述法则可以通过集合</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与集合</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B</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的关系来理解。例如，若有一个集合</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A={a1, a2, a3, a4, a5}</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，其中</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a1</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a3</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a4</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为男性，</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a2</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a5</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为女性，依照前述法则，男性被指派数字</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，女性被指派数字</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0</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。如果将</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0</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和</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视为一个新集合</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B={0, 1}</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，那么我们可以看到这种测量程序实际上是一种对应关系，即集合</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的每个成员只能分派到集合</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B</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的一个特定元素上。这种测量程序可以用图（</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2-1</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）所示的集合</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与集合</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B</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的关系图表示，展示了一种有序配对的集合。</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3" name="图片 2"/>
          <p:cNvPicPr>
            <a:picLocks noChangeAspect="1"/>
          </p:cNvPicPr>
          <p:nvPr/>
        </p:nvPicPr>
        <p:blipFill>
          <a:blip r:embed="rId2">
            <a:clrChange>
              <a:clrFrom>
                <a:srgbClr val="FEFEFE">
                  <a:alpha val="100000"/>
                </a:srgbClr>
              </a:clrFrom>
              <a:clrTo>
                <a:srgbClr val="FEFEFE">
                  <a:alpha val="100000"/>
                  <a:alpha val="0"/>
                </a:srgbClr>
              </a:clrTo>
            </a:clrChange>
          </a:blip>
          <a:srcRect l="9291" t="-1407" r="12059"/>
          <a:stretch>
            <a:fillRect/>
          </a:stretch>
        </p:blipFill>
        <p:spPr>
          <a:xfrm>
            <a:off x="8188960" y="2108835"/>
            <a:ext cx="3785235" cy="321881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测量的基本问题</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00430" y="955040"/>
            <a:ext cx="10391775" cy="3507740"/>
          </a:xfrm>
          <a:prstGeom prst="rect">
            <a:avLst/>
          </a:prstGeom>
          <a:noFill/>
          <a:ln w="9525">
            <a:noFill/>
          </a:ln>
        </p:spPr>
        <p:txBody>
          <a:bodyPr wrap="square">
            <a:spAutoFit/>
          </a:bodyPr>
          <a:lstStyle/>
          <a:p>
            <a:pPr algn="l" fontAlgn="auto">
              <a:lnSpc>
                <a:spcPct val="150000"/>
              </a:lnSpc>
              <a:buClrTx/>
              <a:buSzTx/>
              <a:buFontTx/>
            </a:pPr>
            <a:r>
              <a:rPr lang="en-US" altLang="zh-CN"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测量的定义</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400" b="1" dirty="0">
                <a:solidFill>
                  <a:srgbClr val="FFC000"/>
                </a:solidFill>
                <a:latin typeface="Arial" panose="020B0604020202020204" pitchFamily="34" charset="0"/>
                <a:ea typeface="微软雅黑" panose="020B0503020204020204" pitchFamily="34" charset="-122"/>
              </a:rPr>
              <a:t> </a:t>
            </a:r>
            <a:r>
              <a:rPr lang="zh-CN" altLang="en-US" sz="2400" b="1" dirty="0">
                <a:solidFill>
                  <a:srgbClr val="FFC000"/>
                </a:solidFill>
                <a:latin typeface="Arial" panose="020B0604020202020204" pitchFamily="34" charset="0"/>
                <a:ea typeface="微软雅黑" panose="020B0503020204020204" pitchFamily="34" charset="-122"/>
              </a:rPr>
              <a:t>测量程序的一办公式</a:t>
            </a:r>
            <a:endParaRPr lang="zh-CN" altLang="en-US" sz="2800" b="1" dirty="0">
              <a:solidFill>
                <a:srgbClr val="FFC000"/>
              </a:solidFill>
              <a:latin typeface="Arial" panose="020B0604020202020204" pitchFamily="34" charset="0"/>
              <a:ea typeface="微软雅黑" panose="020B0503020204020204" pitchFamily="34" charset="-122"/>
            </a:endParaRPr>
          </a:p>
          <a:p>
            <a:pPr indent="0" fontAlgn="auto">
              <a:lnSpc>
                <a:spcPct val="150000"/>
              </a:lnSpc>
            </a:pPr>
            <a:r>
              <a:rPr lang="en-US" altLang="zh-CN" sz="2000" dirty="0">
                <a:solidFill>
                  <a:schemeClr val="tx1"/>
                </a:solidFill>
                <a:latin typeface="Arial" panose="020B0604020202020204" pitchFamily="34" charset="0"/>
                <a:ea typeface="微软雅黑" panose="020B0503020204020204" pitchFamily="34" charset="-122"/>
              </a:rPr>
              <a:t>      </a:t>
            </a:r>
            <a:r>
              <a:rPr lang="zh-CN" altLang="en-US" sz="2400" dirty="0">
                <a:solidFill>
                  <a:schemeClr val="tx1"/>
                </a:solidFill>
                <a:latin typeface="Arial" panose="020B0604020202020204" pitchFamily="34" charset="0"/>
                <a:ea typeface="微软雅黑" panose="020B0503020204020204" pitchFamily="34" charset="-122"/>
              </a:rPr>
              <a:t>任何测量程序实质上都是在建立一个有序配对的集合。可以使用以下一般公式表示测量程序：</a:t>
            </a:r>
            <a:r>
              <a:rPr lang="en-US" altLang="zh-CN" sz="2400" b="1" dirty="0">
                <a:solidFill>
                  <a:schemeClr val="tx1">
                    <a:lumMod val="75000"/>
                    <a:lumOff val="25000"/>
                  </a:schemeClr>
                </a:solidFill>
                <a:latin typeface="Arial" panose="020B0604020202020204" pitchFamily="34" charset="0"/>
                <a:ea typeface="微软雅黑" panose="020B0503020204020204" pitchFamily="34" charset="-122"/>
              </a:rPr>
              <a:t> f={(X,Y);X=</a:t>
            </a:r>
            <a:r>
              <a:rPr lang="zh-CN" altLang="en-US" sz="2400" b="1" dirty="0">
                <a:solidFill>
                  <a:schemeClr val="tx1">
                    <a:lumMod val="75000"/>
                    <a:lumOff val="25000"/>
                  </a:schemeClr>
                </a:solidFill>
                <a:latin typeface="Arial" panose="020B0604020202020204" pitchFamily="34" charset="0"/>
                <a:ea typeface="微软雅黑" panose="020B0503020204020204" pitchFamily="34" charset="-122"/>
              </a:rPr>
              <a:t>任何事物</a:t>
            </a:r>
            <a:r>
              <a:rPr lang="en-US" altLang="zh-CN" sz="2400" b="1" dirty="0">
                <a:solidFill>
                  <a:schemeClr val="tx1">
                    <a:lumMod val="75000"/>
                    <a:lumOff val="25000"/>
                  </a:schemeClr>
                </a:solidFill>
                <a:latin typeface="Arial" panose="020B0604020202020204" pitchFamily="34" charset="0"/>
                <a:ea typeface="微软雅黑" panose="020B0503020204020204" pitchFamily="34" charset="-122"/>
              </a:rPr>
              <a:t>,Y=</a:t>
            </a:r>
            <a:r>
              <a:rPr lang="zh-CN" altLang="en-US" sz="2400" b="1" dirty="0">
                <a:solidFill>
                  <a:schemeClr val="tx1">
                    <a:lumMod val="75000"/>
                    <a:lumOff val="25000"/>
                  </a:schemeClr>
                </a:solidFill>
                <a:latin typeface="Arial" panose="020B0604020202020204" pitchFamily="34" charset="0"/>
                <a:ea typeface="微软雅黑" panose="020B0503020204020204" pitchFamily="34" charset="-122"/>
              </a:rPr>
              <a:t>一个数字</a:t>
            </a:r>
            <a:r>
              <a:rPr lang="en-US" altLang="zh-CN" sz="2400" b="1"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400" b="1"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en-US" altLang="zh-CN" sz="2400" b="1"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该公式表达的是：函数</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f</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等于有序配对（</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X, Y</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）的集合，其中</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X</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代表某种事物，</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Y</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代表其对应的数字。</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833755" y="807085"/>
            <a:ext cx="11100435" cy="5584825"/>
          </a:xfrm>
          <a:prstGeom prst="rect">
            <a:avLst/>
          </a:prstGeom>
          <a:noFill/>
          <a:ln w="9525">
            <a:noFill/>
          </a:ln>
        </p:spPr>
        <p:txBody>
          <a:bodyPr wrap="square">
            <a:spAutoFit/>
          </a:bodyPr>
          <a:p>
            <a:pPr algn="l" fontAlgn="auto">
              <a:lnSpc>
                <a:spcPct val="150000"/>
              </a:lnSpc>
              <a:buClrTx/>
              <a:buSzTx/>
              <a:buFontTx/>
            </a:pP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二、测量的要素</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（一） 参照点</a:t>
            </a:r>
            <a:endParaRPr lang="zh-CN" altLang="en-US" sz="25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 </a:t>
            </a:r>
            <a:r>
              <a:rPr lang="en-US" altLang="zh-CN" sz="2500" b="1" dirty="0">
                <a:solidFill>
                  <a:srgbClr val="88745B"/>
                </a:solidFill>
                <a:latin typeface="Arial" panose="020B0604020202020204" pitchFamily="34" charset="0"/>
                <a:ea typeface="微软雅黑" panose="020B0503020204020204" pitchFamily="34" charset="-122"/>
              </a:rPr>
              <a:t>   </a:t>
            </a:r>
            <a:r>
              <a:rPr lang="en-US" altLang="zh-CN" b="1" dirty="0">
                <a:solidFill>
                  <a:srgbClr val="88745B"/>
                </a:solidFill>
                <a:latin typeface="Arial" panose="020B0604020202020204" pitchFamily="34" charset="0"/>
                <a:ea typeface="微软雅黑" panose="020B0503020204020204" pitchFamily="34" charset="-122"/>
              </a:rPr>
              <a:t>  </a:t>
            </a:r>
            <a:r>
              <a:rPr lang="en-US" altLang="zh-CN" sz="2400" b="1" dirty="0">
                <a:solidFill>
                  <a:srgbClr val="88745B"/>
                </a:solidFill>
                <a:latin typeface="Arial" panose="020B0604020202020204" pitchFamily="34" charset="0"/>
                <a:ea typeface="微软雅黑" panose="020B0503020204020204" pitchFamily="34" charset="-122"/>
              </a:rPr>
              <a:t> </a:t>
            </a:r>
            <a:r>
              <a:rPr lang="zh-CN" altLang="en-US" sz="2400" dirty="0">
                <a:solidFill>
                  <a:schemeClr val="tx1"/>
                </a:solidFill>
                <a:latin typeface="Arial" panose="020B0604020202020204" pitchFamily="34" charset="0"/>
                <a:ea typeface="微软雅黑" panose="020B0503020204020204" pitchFamily="34" charset="-122"/>
              </a:rPr>
              <a:t>参照点是计算的起点，分为绝对零点（如测量轻重、长短等）和人定的相对零点（如海拔高度以海平面作为测量陆地高度的起点）。心理测量中多采用人为指定的相对零点。</a:t>
            </a:r>
            <a:endParaRPr lang="zh-CN" altLang="en-US" sz="2400" dirty="0">
              <a:solidFill>
                <a:schemeClr val="tx1"/>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（二） 单位</a:t>
            </a:r>
            <a:endParaRPr lang="zh-CN" altLang="en-US" sz="24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400" b="1" dirty="0">
                <a:solidFill>
                  <a:srgbClr val="88745B"/>
                </a:solidFill>
                <a:latin typeface="Arial" panose="020B0604020202020204" pitchFamily="34" charset="0"/>
                <a:ea typeface="微软雅黑" panose="020B0503020204020204" pitchFamily="34" charset="-122"/>
              </a:rPr>
              <a:t>     </a:t>
            </a:r>
            <a:r>
              <a:rPr lang="zh-CN" altLang="en-US" sz="2400" dirty="0">
                <a:solidFill>
                  <a:schemeClr val="tx1"/>
                </a:solidFill>
                <a:latin typeface="微软雅黑" panose="020B0503020204020204" pitchFamily="34" charset="-122"/>
                <a:ea typeface="微软雅黑" panose="020B0503020204020204" pitchFamily="34" charset="-122"/>
              </a:rPr>
              <a:t>单位是测量的基本要求，必须有确定的意义和相等的价值。心理和教育测量所用的单位则不等值，既无统一单位也不符合等距要求。</a:t>
            </a:r>
            <a:endParaRPr lang="zh-CN" altLang="en-US" sz="2400" dirty="0">
              <a:solidFill>
                <a:schemeClr val="tx1"/>
              </a:solidFill>
              <a:latin typeface="微软雅黑" panose="020B0503020204020204" pitchFamily="34" charset="-122"/>
              <a:ea typeface="微软雅黑" panose="020B0503020204020204" pitchFamily="34" charset="-122"/>
            </a:endParaRPr>
          </a:p>
          <a:p>
            <a:pPr algn="l" fontAlgn="auto">
              <a:lnSpc>
                <a:spcPct val="150000"/>
              </a:lnSpc>
              <a:buClrTx/>
              <a:buSzTx/>
              <a:buFontTx/>
            </a:pPr>
            <a:endParaRPr lang="zh-CN" altLang="en-US" sz="2000" dirty="0">
              <a:solidFill>
                <a:schemeClr val="tx1"/>
              </a:solidFill>
              <a:latin typeface="微软雅黑" panose="020B0503020204020204" pitchFamily="34" charset="-122"/>
              <a:ea typeface="微软雅黑" panose="020B0503020204020204" pitchFamily="34" charset="-122"/>
            </a:endParaRPr>
          </a:p>
          <a:p>
            <a:pPr indent="539750" algn="just" fontAlgn="auto">
              <a:lnSpc>
                <a:spcPct val="150000"/>
              </a:lnSpc>
              <a:buClrTx/>
              <a:buSzTx/>
              <a:buFontTx/>
            </a:pPr>
            <a:endParaRPr lang="zh-CN" altLang="en-US" sz="2000" dirty="0">
              <a:solidFill>
                <a:schemeClr val="tx1"/>
              </a:solidFill>
              <a:latin typeface="微软雅黑" panose="020B0503020204020204" pitchFamily="34" charset="-122"/>
              <a:ea typeface="微软雅黑" panose="020B0503020204020204" pitchFamily="34" charset="-122"/>
            </a:endParaRPr>
          </a:p>
        </p:txBody>
      </p:sp>
      <p:sp>
        <p:nvSpPr>
          <p:cNvPr id="5" name="矩形 4"/>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测量的基本问题</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tags/tag1.xml><?xml version="1.0" encoding="utf-8"?>
<p:tagLst xmlns:p="http://schemas.openxmlformats.org/presentationml/2006/main">
  <p:tag name="KSO_WM_DIAGRAM_VIRTUALLY_FRAME" val="{&quot;height&quot;:764.8,&quot;left&quot;:508.35,&quot;top&quot;:68.1,&quot;width&quot;:355.15}"/>
</p:tagLst>
</file>

<file path=ppt/tags/tag2.xml><?xml version="1.0" encoding="utf-8"?>
<p:tagLst xmlns:p="http://schemas.openxmlformats.org/presentationml/2006/main">
  <p:tag name="KSO_WM_DIAGRAM_VIRTUALLY_FRAME" val="{&quot;height&quot;:764.8,&quot;left&quot;:508.35,&quot;top&quot;:68.1,&quot;width&quot;:355.15}"/>
</p:tagLst>
</file>

<file path=ppt/tags/tag3.xml><?xml version="1.0" encoding="utf-8"?>
<p:tagLst xmlns:p="http://schemas.openxmlformats.org/presentationml/2006/main">
  <p:tag name="KSO_WM_DIAGRAM_VIRTUALLY_FRAME" val="{&quot;height&quot;:764.8,&quot;left&quot;:508.35,&quot;top&quot;:68.1,&quot;width&quot;:355.15}"/>
</p:tagLst>
</file>

<file path=ppt/tags/tag4.xml><?xml version="1.0" encoding="utf-8"?>
<p:tagLst xmlns:p="http://schemas.openxmlformats.org/presentationml/2006/main">
  <p:tag name="KSO_WM_DIAGRAM_VIRTUALLY_FRAME" val="{&quot;height&quot;:764.8,&quot;left&quot;:508.35,&quot;top&quot;:68.1,&quot;width&quot;:355.15}"/>
</p:tagLst>
</file>

<file path=ppt/tags/tag5.xml><?xml version="1.0" encoding="utf-8"?>
<p:tagLst xmlns:p="http://schemas.openxmlformats.org/presentationml/2006/main">
  <p:tag name="KSO_WM_DIAGRAM_VIRTUALLY_FRAME" val="{&quot;height&quot;:764.8,&quot;left&quot;:508.35,&quot;top&quot;:68.1,&quot;width&quot;:355.15}"/>
</p:tagLst>
</file>

<file path=ppt/tags/tag6.xml><?xml version="1.0" encoding="utf-8"?>
<p:tagLst xmlns:p="http://schemas.openxmlformats.org/presentationml/2006/main">
  <p:tag name="KSO_WM_DIAGRAM_VIRTUALLY_FRAME" val="{&quot;height&quot;:764.8,&quot;left&quot;:508.35,&quot;top&quot;:68.1,&quot;width&quot;:355.15}"/>
</p:tagLst>
</file>

<file path=ppt/tags/tag7.xml><?xml version="1.0" encoding="utf-8"?>
<p:tagLst xmlns:p="http://schemas.openxmlformats.org/presentationml/2006/main">
  <p:tag name="KSO_WM_DIAGRAM_VIRTUALLY_FRAME" val="{&quot;height&quot;:764.8,&quot;left&quot;:508.35,&quot;top&quot;:68.1,&quot;width&quot;:355.15}"/>
</p:tagLst>
</file>

<file path=ppt/tags/tag8.xml><?xml version="1.0" encoding="utf-8"?>
<p:tagLst xmlns:p="http://schemas.openxmlformats.org/presentationml/2006/main">
  <p:tag name="ISPRING_ULTRA_SCORM_COURSE_ID" val="EDF4BCF6-8C2B-4CE8-82CE-58DA199F12C3"/>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物业"/>
  <p:tag name="ISPRING_SCORM_ENDPOINT" val="&lt;endpoint&gt;&lt;enable&gt;0&lt;/enable&gt;&lt;lrs&gt;http://&lt;/lrs&gt;&lt;auth&gt;0&lt;/auth&gt;&lt;login&gt;&lt;/login&gt;&lt;password&gt;&lt;/password&gt;&lt;key&gt;&lt;/key&gt;&lt;name&gt;&lt;/name&gt;&lt;email&gt;&lt;/email&gt;&lt;/endpoint&gt;&#10;"/>
  <p:tag name="resource_record_key" val="{&quot;29&quot;:[50000076]}"/>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51vaecdp">
      <a:majorFont>
        <a:latin typeface="FZHei-B01S"/>
        <a:ea typeface="FZHei-B01S"/>
        <a:cs typeface=""/>
      </a:majorFont>
      <a:minorFont>
        <a:latin typeface="FZHei-B01S"/>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5572</Words>
  <Application>WPS 演示</Application>
  <PresentationFormat>宽屏</PresentationFormat>
  <Paragraphs>286</Paragraphs>
  <Slides>36</Slides>
  <Notes>6</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36</vt:i4>
      </vt:variant>
    </vt:vector>
  </HeadingPairs>
  <TitlesOfParts>
    <vt:vector size="50" baseType="lpstr">
      <vt:lpstr>Arial</vt:lpstr>
      <vt:lpstr>宋体</vt:lpstr>
      <vt:lpstr>Wingdings</vt:lpstr>
      <vt:lpstr>方正黑体简体</vt:lpstr>
      <vt:lpstr>楷体</vt:lpstr>
      <vt:lpstr>微软雅黑</vt:lpstr>
      <vt:lpstr>等线</vt:lpstr>
      <vt:lpstr>Agency FB</vt:lpstr>
      <vt:lpstr>FZHei-B01S</vt:lpstr>
      <vt:lpstr>Segoe Print</vt:lpstr>
      <vt:lpstr>Arial Unicode MS</vt:lpstr>
      <vt:lpstr>Calibri</vt:lpstr>
      <vt:lpstr>Trebuchet MS</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asdghk</cp:lastModifiedBy>
  <cp:revision>28</cp:revision>
  <dcterms:created xsi:type="dcterms:W3CDTF">2019-01-02T04:14:00Z</dcterms:created>
  <dcterms:modified xsi:type="dcterms:W3CDTF">2024-12-16T13:12:51Z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2A341AF94B894813BC7CEBBB8B2CEAEA_13</vt:lpwstr>
  </property>
</Properties>
</file>