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38"/>
  </p:handoutMasterIdLst>
  <p:sldIdLst>
    <p:sldId id="342" r:id="rId3"/>
    <p:sldId id="410" r:id="rId5"/>
    <p:sldId id="258" r:id="rId6"/>
    <p:sldId id="554" r:id="rId7"/>
    <p:sldId id="477" r:id="rId8"/>
    <p:sldId id="545" r:id="rId9"/>
    <p:sldId id="546" r:id="rId10"/>
    <p:sldId id="547" r:id="rId11"/>
    <p:sldId id="611" r:id="rId12"/>
    <p:sldId id="589" r:id="rId13"/>
    <p:sldId id="548" r:id="rId14"/>
    <p:sldId id="549" r:id="rId15"/>
    <p:sldId id="612" r:id="rId16"/>
    <p:sldId id="550" r:id="rId17"/>
    <p:sldId id="588" r:id="rId18"/>
    <p:sldId id="590" r:id="rId19"/>
    <p:sldId id="552" r:id="rId20"/>
    <p:sldId id="591" r:id="rId21"/>
    <p:sldId id="593" r:id="rId22"/>
    <p:sldId id="553" r:id="rId23"/>
    <p:sldId id="594" r:id="rId24"/>
    <p:sldId id="595" r:id="rId25"/>
    <p:sldId id="555" r:id="rId26"/>
    <p:sldId id="596" r:id="rId27"/>
    <p:sldId id="597" r:id="rId28"/>
    <p:sldId id="598" r:id="rId29"/>
    <p:sldId id="599" r:id="rId30"/>
    <p:sldId id="556" r:id="rId31"/>
    <p:sldId id="601" r:id="rId32"/>
    <p:sldId id="615" r:id="rId33"/>
    <p:sldId id="600" r:id="rId34"/>
    <p:sldId id="617" r:id="rId35"/>
    <p:sldId id="618" r:id="rId36"/>
    <p:sldId id="577" r:id="rId37"/>
  </p:sldIdLst>
  <p:sldSz cx="12192000" cy="6858000"/>
  <p:notesSz cx="6858000" cy="9144000"/>
  <p:custDataLst>
    <p:tags r:id="rId4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AF00"/>
    <a:srgbClr val="88745B"/>
    <a:srgbClr val="4F4D50"/>
    <a:srgbClr val="002434"/>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F907876-03D1-4B59-9871-60AB1CC4998C}" styleName="表样式 1 25">
    <a:wholeTbl>
      <a:tcTxStyle>
        <a:fontRef idx="none">
          <a:srgbClr val="000000"/>
        </a:fontRef>
      </a:tcTxStyle>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w="9525" cmpd="sng">
              <a:solidFill>
                <a:srgbClr val="767377">
                  <a:lumMod val="40000"/>
                  <a:lumOff val="60000"/>
                </a:srgbClr>
              </a:solidFill>
            </a:ln>
          </a:insideV>
        </a:tcBdr>
        <a:fill>
          <a:solidFill>
            <a:srgbClr val="FFFFFF"/>
          </a:solidFill>
        </a:fill>
      </a:tcStyle>
    </a:wholeTbl>
    <a:band2H>
      <a:tcStyle>
        <a:tcBdr/>
        <a:fill>
          <a:solidFill>
            <a:srgbClr val="767377">
              <a:lumMod val="10000"/>
              <a:lumOff val="90000"/>
            </a:srgbClr>
          </a:solidFill>
        </a:fill>
      </a:tcStyle>
    </a:band2H>
    <a:band1V>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w="9525" cmpd="sng">
              <a:solidFill>
                <a:srgbClr val="767377">
                  <a:lumMod val="40000"/>
                  <a:lumOff val="60000"/>
                </a:srgbClr>
              </a:solidFill>
            </a:ln>
          </a:insideV>
        </a:tcBdr>
        <a:fill>
          <a:solidFill>
            <a:srgbClr val="767377">
              <a:lumMod val="10000"/>
              <a:lumOff val="90000"/>
            </a:srgbClr>
          </a:solidFill>
        </a:fill>
      </a:tcStyle>
    </a:band1V>
    <a:band2V>
      <a:tcStyle>
        <a:tcBdr>
          <a:left>
            <a:ln w="9525" cmpd="sng">
              <a:solidFill>
                <a:srgbClr val="767377">
                  <a:lumMod val="40000"/>
                  <a:lumOff val="60000"/>
                </a:srgbClr>
              </a:solidFill>
            </a:ln>
          </a:left>
          <a:right>
            <a:ln w="9525" cmpd="sng">
              <a:solidFill>
                <a:srgbClr val="767377">
                  <a:lumMod val="40000"/>
                  <a:lumOff val="60000"/>
                </a:srgbClr>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a:noFill/>
            </a:ln>
          </a:insideV>
        </a:tcBdr>
      </a:tcStyle>
    </a:band2V>
    <a:lastCol>
      <a:tcTxStyle b="on">
        <a:fontRef idx="none">
          <a:srgbClr val="08090C"/>
        </a:fontRef>
      </a:tcTxStyle>
      <a:tcStyle>
        <a:tcBdr>
          <a:left>
            <a:ln w="9525" cmpd="sng">
              <a:solidFill>
                <a:srgbClr val="767377">
                  <a:lumMod val="40000"/>
                  <a:lumOff val="60000"/>
                </a:srgbClr>
              </a:solidFill>
            </a:ln>
          </a:left>
          <a:right>
            <a:ln w="9525" cmpd="sng">
              <a:solidFill>
                <a:srgbClr val="767377"/>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a:noFill/>
            </a:ln>
          </a:insideV>
        </a:tcBdr>
        <a:fill>
          <a:solidFill>
            <a:srgbClr val="767377">
              <a:lumMod val="20000"/>
              <a:lumOff val="80000"/>
            </a:srgbClr>
          </a:solidFill>
        </a:fill>
      </a:tcStyle>
    </a:lastCol>
    <a:firstCol>
      <a:tcTxStyle b="on">
        <a:fontRef idx="none">
          <a:srgbClr val="08090C"/>
        </a:fontRef>
      </a:tcTxStyle>
      <a:tcStyle>
        <a:tcBdr>
          <a:left>
            <a:ln w="9525" cmpd="sng">
              <a:solidFill>
                <a:srgbClr val="767377"/>
              </a:solidFill>
            </a:ln>
          </a:left>
          <a:right>
            <a:ln w="9525" cmpd="sng">
              <a:solidFill>
                <a:srgbClr val="767377">
                  <a:lumMod val="40000"/>
                  <a:lumOff val="60000"/>
                </a:srgbClr>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a:noFill/>
            </a:ln>
          </a:insideV>
        </a:tcBdr>
        <a:fill>
          <a:solidFill>
            <a:srgbClr val="767377">
              <a:lumMod val="20000"/>
              <a:lumOff val="80000"/>
            </a:srgbClr>
          </a:solidFill>
        </a:fill>
      </a:tcStyle>
    </a:firstCol>
    <a:lastRow>
      <a:tcTxStyle b="on">
        <a:fontRef idx="none">
          <a:srgbClr val="767377"/>
        </a:fontRef>
      </a:tcTxStyle>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a:noFill/>
            </a:ln>
          </a:insideH>
          <a:insideV>
            <a:ln>
              <a:noFill/>
            </a:ln>
          </a:insideV>
        </a:tcBdr>
        <a:fill>
          <a:solidFill>
            <a:srgbClr val="FFFFFF"/>
          </a:solidFill>
        </a:fill>
      </a:tcStyle>
    </a:lastRow>
    <a:firstRow>
      <a:tcTxStyle b="on">
        <a:fontRef idx="none">
          <a:srgbClr val="FFFFFF"/>
        </a:fontRef>
      </a:tcTxStyle>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a:noFill/>
            </a:ln>
          </a:insideH>
          <a:insideV>
            <a:ln w="9525" cmpd="sng">
              <a:solidFill>
                <a:srgbClr val="767377">
                  <a:lumMod val="40000"/>
                  <a:lumOff val="60000"/>
                </a:srgbClr>
              </a:solidFill>
            </a:ln>
          </a:insideV>
        </a:tcBdr>
        <a:fill>
          <a:solidFill>
            <a:srgbClr val="767377"/>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4" autoAdjust="0"/>
  </p:normalViewPr>
  <p:slideViewPr>
    <p:cSldViewPr snapToGrid="0">
      <p:cViewPr varScale="1">
        <p:scale>
          <a:sx n="107" d="100"/>
          <a:sy n="107" d="100"/>
        </p:scale>
        <p:origin x="180" y="126"/>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3" Type="http://schemas.openxmlformats.org/officeDocument/2006/relationships/tags" Target="tags/tag9.xml"/><Relationship Id="rId42" Type="http://schemas.openxmlformats.org/officeDocument/2006/relationships/commentAuthors" Target="commentAuthors.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notesMaster" Target="notesMasters/notesMaster1.xml"/><Relationship Id="rId39" Type="http://schemas.openxmlformats.org/officeDocument/2006/relationships/presProps" Target="presProps.xml"/><Relationship Id="rId38" Type="http://schemas.openxmlformats.org/officeDocument/2006/relationships/handoutMaster" Target="handoutMasters/handoutMaster1.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D66D20-C27E-4F88-8B09-303578CD2AE1}"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fld>
            <a:endParaRPr lang="zh-CN" altLang="en-US">
              <a:solidFill>
                <a:prstClr val="black"/>
              </a:solidFill>
              <a:latin typeface="等线" panose="02010600030101010101"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2049" y="925733"/>
            <a:ext cx="5147868" cy="5006854"/>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192000" cy="685799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14:prism/>
      </p:transition>
    </mc:Choice>
    <mc:Fallback>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p>
            <a:fld id="{FE158B01-1B94-410B-955F-6A222A70BFA3}"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p>
            <a:fld id="{8A3A7E1F-F86D-4EC0-8623-A67CB04E396F}"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方正黑体简体" panose="02010601030101010101" pitchFamily="2" charset="-122"/>
              <a:ea typeface="方正黑体简体" panose="02010601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image" Target="../media/image2.png"/><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7"/>
          <a:stretch>
            <a:fillRect/>
          </a:stretch>
        </p:blipFill>
        <p:spPr>
          <a:xfrm>
            <a:off x="0" y="0"/>
            <a:ext cx="12192000" cy="68579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6.xml"/><Relationship Id="rId2" Type="http://schemas.openxmlformats.org/officeDocument/2006/relationships/image" Target="../media/image6.jpeg"/><Relationship Id="rId1"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xml"/><Relationship Id="rId1" Type="http://schemas.openxmlformats.org/officeDocument/2006/relationships/image" Target="../media/image11.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3.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8.png"/><Relationship Id="rId11" Type="http://schemas.openxmlformats.org/officeDocument/2006/relationships/notesSlide" Target="../notesSlides/notesSlide3.xml"/><Relationship Id="rId10" Type="http://schemas.openxmlformats.org/officeDocument/2006/relationships/slideLayout" Target="../slideLayouts/slideLayout2.xml"/><Relationship Id="rId1"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1"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924256" y="1922596"/>
            <a:ext cx="3500120" cy="2515235"/>
          </a:xfrm>
          <a:prstGeom prst="rect">
            <a:avLst/>
          </a:prstGeom>
          <a:noFill/>
        </p:spPr>
        <p:txBody>
          <a:bodyPr wrap="none" rtlCol="0">
            <a:spAutoFit/>
          </a:bodyPr>
          <a:lstStyle/>
          <a:p>
            <a:pPr algn="l" defTabSz="1219200" fontAlgn="auto">
              <a:lnSpc>
                <a:spcPct val="150000"/>
              </a:lnSpc>
            </a:pPr>
            <a:r>
              <a:rPr lang="en-US" altLang="zh-CN" sz="6500" b="1" dirty="0">
                <a:solidFill>
                  <a:prstClr val="white"/>
                </a:solidFill>
                <a:latin typeface="楷体" panose="02010609060101010101" charset="-122"/>
                <a:ea typeface="楷体" panose="02010609060101010101" charset="-122"/>
                <a:cs typeface="微软雅黑" panose="020B0503020204020204" pitchFamily="34" charset="-122"/>
                <a:sym typeface="+mn-lt"/>
              </a:rPr>
              <a:t>心理</a:t>
            </a:r>
            <a:r>
              <a:rPr lang="zh-CN" altLang="en-US" sz="6500" b="1" dirty="0">
                <a:solidFill>
                  <a:prstClr val="white"/>
                </a:solidFill>
                <a:latin typeface="楷体" panose="02010609060101010101" charset="-122"/>
                <a:ea typeface="楷体" panose="02010609060101010101" charset="-122"/>
                <a:cs typeface="微软雅黑" panose="020B0503020204020204" pitchFamily="34" charset="-122"/>
                <a:sym typeface="+mn-lt"/>
              </a:rPr>
              <a:t>测量</a:t>
            </a:r>
            <a:endParaRPr lang="en-US" altLang="zh-CN" sz="6500" b="1" dirty="0">
              <a:solidFill>
                <a:prstClr val="white"/>
              </a:solidFill>
              <a:latin typeface="楷体" panose="02010609060101010101" charset="-122"/>
              <a:ea typeface="楷体" panose="02010609060101010101" charset="-122"/>
              <a:cs typeface="微软雅黑" panose="020B0503020204020204" pitchFamily="34" charset="-122"/>
              <a:sym typeface="+mn-lt"/>
            </a:endParaRPr>
          </a:p>
          <a:p>
            <a:pPr algn="l" defTabSz="1219200" fontAlgn="auto">
              <a:lnSpc>
                <a:spcPct val="150000"/>
              </a:lnSpc>
            </a:pP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r>
              <a:rPr lang="zh-CN" altLang="en-US" sz="4000" b="1" dirty="0">
                <a:solidFill>
                  <a:prstClr val="white"/>
                </a:solidFill>
                <a:latin typeface="楷体" panose="02010609060101010101" charset="-122"/>
                <a:ea typeface="楷体" panose="02010609060101010101" charset="-122"/>
                <a:cs typeface="楷体" panose="02010609060101010101" charset="-122"/>
                <a:sym typeface="+mn-lt"/>
              </a:rPr>
              <a:t>第三版</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endParaRPr lang="en-US" altLang="zh-CN" sz="4000" b="1" dirty="0">
              <a:solidFill>
                <a:prstClr val="white"/>
              </a:solidFill>
              <a:latin typeface="楷体" panose="02010609060101010101" charset="-122"/>
              <a:ea typeface="楷体" panose="02010609060101010101" charset="-122"/>
              <a:cs typeface="楷体" panose="02010609060101010101" charset="-122"/>
              <a:sym typeface="+mn-lt"/>
            </a:endParaRP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2"/>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318314" y="2518040"/>
            <a:ext cx="6888480" cy="600075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第二节</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近代心理测量的早期尝试</a:t>
            </a:r>
            <a:endParaRPr lang="zh-CN" altLang="en-US" sz="4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algn="ctr" defTabSz="1219200"/>
            <a:r>
              <a:rPr lang="zh-CN" altLang="en-US" sz="4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与先驱者的探索</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chemeClr val="tx1"/>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02</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1144270"/>
            <a:ext cx="10487025" cy="4777105"/>
          </a:xfrm>
          <a:prstGeom prst="rect">
            <a:avLst/>
          </a:prstGeom>
          <a:noFill/>
          <a:ln w="9525">
            <a:noFill/>
          </a:ln>
        </p:spPr>
        <p:txBody>
          <a:bodyPr wrap="square">
            <a:spAutoFit/>
          </a:bodyPr>
          <a:lstStyle/>
          <a:p>
            <a:pPr algn="l" fontAlgn="auto">
              <a:lnSpc>
                <a:spcPct val="150000"/>
              </a:lnSpc>
              <a:buClrTx/>
              <a:buSzTx/>
              <a:buFontTx/>
            </a:pP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一、早期对智力落后儿童的关注与分类训练的兴趣</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（一）历史背景</a:t>
            </a:r>
            <a:endParaRPr lang="zh-CN" altLang="en-US" sz="24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 </a:t>
            </a:r>
            <a:r>
              <a:rPr lang="en-US" altLang="zh-CN" sz="2500" b="1" dirty="0">
                <a:solidFill>
                  <a:srgbClr val="88745B"/>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世纪之前，智力落后者通常被忽视或遭受不公正对待。然而，随着对精神病人的了解加深，欧美国家逐渐改变了对智力落后者的看法，并开始建立专门机构收容和教育他们。</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300" b="1" dirty="0">
                <a:solidFill>
                  <a:srgbClr val="88745B"/>
                </a:solidFill>
                <a:latin typeface="Arial" panose="020B0604020202020204" pitchFamily="34" charset="0"/>
                <a:ea typeface="微软雅黑" panose="020B0503020204020204" pitchFamily="34" charset="-122"/>
                <a:sym typeface="+mn-ea"/>
              </a:rPr>
              <a:t>（二）艾斯克罗的贡献</a:t>
            </a:r>
            <a:endParaRPr lang="zh-CN" altLang="en-US" sz="23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zh-CN" altLang="en-US" sz="2300" b="1" dirty="0">
                <a:solidFill>
                  <a:srgbClr val="88745B"/>
                </a:solidFill>
                <a:latin typeface="Arial" panose="020B0604020202020204" pitchFamily="34" charset="0"/>
                <a:ea typeface="微软雅黑" panose="020B0503020204020204" pitchFamily="34" charset="-122"/>
                <a:sym typeface="+mn-ea"/>
              </a:rPr>
              <a:t> </a:t>
            </a:r>
            <a:r>
              <a:rPr lang="en-US" altLang="zh-CN" sz="2300" b="1" dirty="0">
                <a:solidFill>
                  <a:srgbClr val="88745B"/>
                </a:solidFill>
                <a:latin typeface="Arial" panose="020B0604020202020204" pitchFamily="34" charset="0"/>
                <a:ea typeface="微软雅黑" panose="020B0503020204020204" pitchFamily="34" charset="-122"/>
                <a:sym typeface="+mn-ea"/>
              </a:rPr>
              <a:t> </a:t>
            </a:r>
            <a:r>
              <a:rPr lang="en-US" altLang="zh-CN" sz="2000" b="1" dirty="0">
                <a:solidFill>
                  <a:srgbClr val="88745B"/>
                </a:solidFill>
                <a:latin typeface="Arial" panose="020B0604020202020204" pitchFamily="34" charset="0"/>
                <a:ea typeface="微软雅黑" panose="020B0503020204020204" pitchFamily="34" charset="-122"/>
                <a:sym typeface="+mn-ea"/>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法国医生艾斯克罗（</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J. E. D. Esquirol</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）在其</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1839</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年的著作中强调了智力落后者的分类，并指出语言能力是评估智力水平的重要指标。他提出智力落后是一个连续谱，而非离散类别，这对后来的心理测量产生了深远影响。</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近代心理测量的早期尝试与先驱者的探索</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000125" y="3387725"/>
            <a:ext cx="10619105" cy="3507740"/>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rgbClr val="88745B"/>
                </a:solidFill>
                <a:latin typeface="Arial" panose="020B0604020202020204" pitchFamily="34" charset="0"/>
                <a:ea typeface="微软雅黑" panose="020B0503020204020204" pitchFamily="34" charset="-122"/>
                <a:sym typeface="+mn-ea"/>
              </a:rPr>
              <a:t>（四）比奈的努力</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法国心理学家阿尔弗雷德</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比奈（</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 Binet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）致力于鉴别那些无法适应普通学校学习但可以通过特殊教育帮助的孩子。他领导的研究小组为智力落后儿童设计了一系列特殊教育课程，成为心理测验史上的一个重要里程碑。</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endParaRPr lang="zh-CN" altLang="en-US" sz="24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5" name="矩形 4"/>
          <p:cNvSpPr/>
          <p:nvPr/>
        </p:nvSpPr>
        <p:spPr>
          <a:xfrm>
            <a:off x="1543773" y="274417"/>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近代心理测量的早期尝试与先驱者的探索</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00125" y="1144270"/>
            <a:ext cx="10398125" cy="1895475"/>
          </a:xfrm>
          <a:prstGeom prst="rect">
            <a:avLst/>
          </a:prstGeom>
          <a:noFill/>
        </p:spPr>
        <p:txBody>
          <a:bodyPr wrap="square" rtlCol="0" anchor="t">
            <a:noAutofit/>
          </a:bodyPr>
          <a:p>
            <a:pPr indent="0" fontAlgn="auto">
              <a:lnSpc>
                <a:spcPct val="150000"/>
              </a:lnSpc>
            </a:pPr>
            <a:r>
              <a:rPr lang="zh-CN" altLang="en-US" sz="2800" b="1" dirty="0">
                <a:solidFill>
                  <a:srgbClr val="88745B"/>
                </a:solidFill>
                <a:latin typeface="Arial" panose="020B0604020202020204" pitchFamily="34" charset="0"/>
                <a:ea typeface="微软雅黑" panose="020B0503020204020204" pitchFamily="34" charset="-122"/>
                <a:sym typeface="+mn-ea"/>
              </a:rPr>
              <a:t>（三）沈干的贡献</a:t>
            </a:r>
            <a:endParaRPr lang="zh-CN" altLang="en-US" sz="28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mn-ea"/>
              </a:rPr>
              <a:t>沈干（</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sym typeface="+mn-ea"/>
              </a:rPr>
              <a:t>E. Sequin</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mn-ea"/>
              </a:rPr>
              <a:t>）开创了智力落后儿童的教育方法，如感官和肌肉训练，这些方法至今仍在使用。他的工作不仅推动了特殊教育的发展，也为非语言智力测验提供了基础。</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890270"/>
            <a:ext cx="10619105" cy="5077460"/>
          </a:xfrm>
          <a:prstGeom prst="rect">
            <a:avLst/>
          </a:prstGeom>
          <a:noFill/>
          <a:ln w="9525">
            <a:noFill/>
          </a:ln>
        </p:spPr>
        <p:txBody>
          <a:bodyPr wrap="square">
            <a:spAutoFit/>
          </a:bodyPr>
          <a:lstStyle/>
          <a:p>
            <a:pPr indent="539750" algn="just" fontAlgn="auto">
              <a:lnSpc>
                <a:spcPct val="150000"/>
              </a:lnSpc>
              <a:buClrTx/>
              <a:buSzTx/>
              <a:buFontTx/>
            </a:pP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二、冯特实验心理学的影响</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just" fontAlgn="auto">
              <a:lnSpc>
                <a:spcPct val="150000"/>
              </a:lnSpc>
              <a:buClrTx/>
              <a:buSzTx/>
              <a:buFontTx/>
            </a:pPr>
            <a:r>
              <a:rPr lang="zh-CN" altLang="en-US" sz="2400" b="1" dirty="0">
                <a:solidFill>
                  <a:srgbClr val="E8AF00"/>
                </a:solidFill>
                <a:latin typeface="Arial" panose="020B0604020202020204" pitchFamily="34" charset="0"/>
                <a:ea typeface="微软雅黑" panose="020B0503020204020204" pitchFamily="34" charset="-122"/>
                <a:sym typeface="+mn-ea"/>
              </a:rPr>
              <a:t>实验心理学的焦点：</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sym typeface="+mn-ea"/>
              </a:rPr>
              <a:t>19</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mn-ea"/>
              </a:rPr>
              <a:t>世纪的实验心理学主要关注行为的一致性而非差异性，个体间的差异往往被视为误差。然而，这种对一致性的追求促使研究者们更加严格地控制实验环境，从而为标准化测量奠定了基础。</a:t>
            </a:r>
            <a:endParaRPr lang="en-US" altLang="zh-CN" sz="24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400" b="1" dirty="0">
                <a:solidFill>
                  <a:srgbClr val="E8AF00"/>
                </a:solidFill>
                <a:latin typeface="Arial" panose="020B0604020202020204" pitchFamily="34" charset="0"/>
                <a:ea typeface="微软雅黑" panose="020B0503020204020204" pitchFamily="34" charset="-122"/>
                <a:sym typeface="+mn-ea"/>
              </a:rPr>
              <a:t>感觉器官的重视：</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mn-ea"/>
              </a:rPr>
              <a:t>早期实验心理学受到生理学和物理学的影响，专注于感觉器官的研究，这反映在早期心理测验的内容上。同时，实验心理学强调对实验情境的严格控制，这是当代心理测量中的重要特征之一。</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endParaRPr lang="zh-CN" altLang="en-US" sz="20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5" name="矩形 4"/>
          <p:cNvSpPr/>
          <p:nvPr/>
        </p:nvSpPr>
        <p:spPr>
          <a:xfrm>
            <a:off x="1543773" y="274417"/>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近代心理测量的早期尝试与先驱者的探索</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1210310"/>
            <a:ext cx="10619105" cy="4685030"/>
          </a:xfrm>
          <a:prstGeom prst="rect">
            <a:avLst/>
          </a:prstGeom>
          <a:noFill/>
          <a:ln w="9525">
            <a:noFill/>
          </a:ln>
        </p:spPr>
        <p:txBody>
          <a:bodyPr wrap="square">
            <a:spAutoFit/>
          </a:bodyPr>
          <a:lstStyle/>
          <a:p>
            <a:pPr algn="l" fontAlgn="auto">
              <a:lnSpc>
                <a:spcPct val="150000"/>
              </a:lnSpc>
              <a:buClrTx/>
              <a:buSzTx/>
              <a:buFontTx/>
            </a:pP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三、高尔顿的理想和贡献</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en-US" altLang="zh-CN" sz="2500" b="1" dirty="0">
                <a:solidFill>
                  <a:srgbClr val="88745B"/>
                </a:solidFill>
                <a:latin typeface="Arial" panose="020B0604020202020204" pitchFamily="34" charset="0"/>
                <a:ea typeface="微软雅黑" panose="020B0503020204020204" pitchFamily="34" charset="-122"/>
              </a:rPr>
              <a:t>     </a:t>
            </a:r>
            <a:r>
              <a:rPr lang="zh-CN" altLang="en-US" sz="2400" b="1" dirty="0">
                <a:solidFill>
                  <a:srgbClr val="88745B"/>
                </a:solidFill>
                <a:latin typeface="Arial" panose="020B0604020202020204" pitchFamily="34" charset="0"/>
                <a:ea typeface="微软雅黑" panose="020B0503020204020204" pitchFamily="34" charset="-122"/>
              </a:rPr>
              <a:t>（一）</a:t>
            </a:r>
            <a:r>
              <a:rPr lang="en-US" altLang="zh-CN" sz="2400" b="1" dirty="0">
                <a:solidFill>
                  <a:srgbClr val="88745B"/>
                </a:solidFill>
                <a:latin typeface="Arial" panose="020B0604020202020204" pitchFamily="34" charset="0"/>
                <a:ea typeface="微软雅黑" panose="020B0503020204020204" pitchFamily="34" charset="-122"/>
              </a:rPr>
              <a:t>“</a:t>
            </a:r>
            <a:r>
              <a:rPr lang="zh-CN" altLang="en-US" sz="2400" b="1" dirty="0">
                <a:solidFill>
                  <a:srgbClr val="88745B"/>
                </a:solidFill>
                <a:latin typeface="Arial" panose="020B0604020202020204" pitchFamily="34" charset="0"/>
                <a:ea typeface="微软雅黑" panose="020B0503020204020204" pitchFamily="34" charset="-122"/>
              </a:rPr>
              <a:t>心理测量</a:t>
            </a:r>
            <a:r>
              <a:rPr lang="en-US" altLang="zh-CN" sz="2400" b="1" dirty="0">
                <a:solidFill>
                  <a:srgbClr val="88745B"/>
                </a:solidFill>
                <a:latin typeface="Arial" panose="020B0604020202020204" pitchFamily="34" charset="0"/>
                <a:ea typeface="微软雅黑" panose="020B0503020204020204" pitchFamily="34" charset="-122"/>
              </a:rPr>
              <a:t>”</a:t>
            </a:r>
            <a:r>
              <a:rPr lang="zh-CN" altLang="en-US" sz="2400" b="1" dirty="0">
                <a:solidFill>
                  <a:srgbClr val="88745B"/>
                </a:solidFill>
                <a:latin typeface="Arial" panose="020B0604020202020204" pitchFamily="34" charset="0"/>
                <a:ea typeface="微软雅黑" panose="020B0503020204020204" pitchFamily="34" charset="-122"/>
              </a:rPr>
              <a:t>概念的引入</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英国生物学家弗朗西斯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高尔顿（</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F. Galton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）首先提出了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心理测量</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的概念，并在伦敦设立了人体测量学实验室，进行大规模的人体测量，收集了大量的个人数据。</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（二）统计方法的应用</a:t>
            </a:r>
            <a:endParaRPr lang="zh-CN" altLang="en-US" sz="2400" b="1" dirty="0">
              <a:solidFill>
                <a:srgbClr val="88745B"/>
              </a:solidFill>
              <a:latin typeface="Arial" panose="020B0604020202020204" pitchFamily="34" charset="0"/>
              <a:ea typeface="微软雅黑" panose="020B0503020204020204" pitchFamily="34" charset="-122"/>
              <a:sym typeface="+mn-ea"/>
            </a:endParaRPr>
          </a:p>
          <a:p>
            <a:pPr indent="539750" algn="just"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高尔顿还开发了分析个别差异资料的统计方法，拓展了数据分析工具的应用范围。他对相关系数的概念做出了贡献，这项工作后来由他的学生皮尔逊完成并形成了矩阵相关的理论，成为心理测量的重要工具。</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5" name="矩形 4"/>
          <p:cNvSpPr/>
          <p:nvPr/>
        </p:nvSpPr>
        <p:spPr>
          <a:xfrm>
            <a:off x="1543773" y="49730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近代心理测量的早期尝试与先驱者的探索</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644525" y="883285"/>
            <a:ext cx="11198225" cy="5608320"/>
          </a:xfrm>
          <a:prstGeom prst="rect">
            <a:avLst/>
          </a:prstGeom>
          <a:noFill/>
          <a:ln w="9525">
            <a:noFill/>
          </a:ln>
        </p:spPr>
        <p:txBody>
          <a:bodyPr wrap="square">
            <a:spAutoFit/>
          </a:bodyPr>
          <a:lstStyle/>
          <a:p>
            <a:pPr algn="l" fontAlgn="auto">
              <a:lnSpc>
                <a:spcPct val="150000"/>
              </a:lnSpc>
              <a:buClrTx/>
              <a:buSzTx/>
              <a:buFontTx/>
            </a:pP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a:t>
            </a:r>
            <a:r>
              <a:rPr lang="zh-CN" altLang="en-US" sz="24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卡特尔及其早期个别差异研究</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en-US" altLang="zh-CN" sz="2500" b="1" dirty="0">
                <a:solidFill>
                  <a:srgbClr val="88745B"/>
                </a:solidFill>
                <a:latin typeface="Arial" panose="020B0604020202020204" pitchFamily="34" charset="0"/>
                <a:ea typeface="微软雅黑" panose="020B0503020204020204" pitchFamily="34" charset="-122"/>
              </a:rPr>
              <a:t>     </a:t>
            </a:r>
            <a:r>
              <a:rPr lang="zh-CN" altLang="en-US" sz="2000" b="1" dirty="0">
                <a:solidFill>
                  <a:srgbClr val="88745B"/>
                </a:solidFill>
                <a:latin typeface="Arial" panose="020B0604020202020204" pitchFamily="34" charset="0"/>
                <a:ea typeface="微软雅黑" panose="020B0503020204020204" pitchFamily="34" charset="-122"/>
              </a:rPr>
              <a:t>（一）反应时间的测量</a:t>
            </a:r>
            <a:endParaRPr lang="zh-CN" altLang="en-US"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 </a:t>
            </a:r>
            <a:r>
              <a:rPr lang="en-US" altLang="zh-CN" sz="2400" b="1" dirty="0">
                <a:solidFill>
                  <a:srgbClr val="88745B"/>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美国心理学家詹姆斯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麦克尼尔</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卡特尔（</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J. M. Cattell</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）进行了大量关于反应时间和感觉辨别力的测量，首次使用了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心理测验</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这一术语。他认为，通过测量简单的感觉过程可以推测高级心理功能。</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000" b="1" dirty="0">
                <a:solidFill>
                  <a:srgbClr val="88745B"/>
                </a:solidFill>
                <a:latin typeface="Arial" panose="020B0604020202020204" pitchFamily="34" charset="0"/>
                <a:ea typeface="微软雅黑" panose="020B0503020204020204" pitchFamily="34" charset="-122"/>
                <a:sym typeface="+mn-ea"/>
              </a:rPr>
              <a:t>（二）芝加哥博览会的推广</a:t>
            </a:r>
            <a:endParaRPr lang="zh-CN" altLang="en-US" sz="2000" b="1" dirty="0">
              <a:solidFill>
                <a:srgbClr val="88745B"/>
              </a:solidFill>
              <a:latin typeface="Arial" panose="020B0604020202020204" pitchFamily="34" charset="0"/>
              <a:ea typeface="微软雅黑" panose="020B0503020204020204" pitchFamily="34" charset="-122"/>
              <a:sym typeface="+mn-ea"/>
            </a:endParaRPr>
          </a:p>
          <a:p>
            <a:pPr indent="539750" algn="just"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卡特尔的学生们在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1893</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年芝加哥哥伦比亚博览会上推广了心理测验，尽管这些早期测验未能准确预测智力水平，但它们为后续研究提供了宝贵的经验。</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endParaRPr>
          </a:p>
          <a:p>
            <a:pPr indent="539750" algn="just"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endParaRPr>
          </a:p>
          <a:p>
            <a:pPr indent="539750" algn="just"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endParaRPr>
          </a:p>
          <a:p>
            <a:pPr indent="539750" algn="just"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5" name="矩形 4"/>
          <p:cNvSpPr/>
          <p:nvPr/>
        </p:nvSpPr>
        <p:spPr>
          <a:xfrm>
            <a:off x="1543773" y="49730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近代心理测量的早期尝试与先驱者的探索</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837565" y="4368800"/>
            <a:ext cx="11004550" cy="2122805"/>
          </a:xfrm>
          <a:prstGeom prst="rect">
            <a:avLst/>
          </a:prstGeom>
          <a:noFill/>
          <a:ln w="9525">
            <a:noFill/>
          </a:ln>
        </p:spPr>
        <p:txBody>
          <a:bodyPr wrap="square">
            <a:spAutoFit/>
          </a:bodyPr>
          <a:p>
            <a:pPr algn="l" fontAlgn="auto">
              <a:lnSpc>
                <a:spcPct val="150000"/>
              </a:lnSpc>
              <a:buClrTx/>
              <a:buSzTx/>
              <a:buFontTx/>
            </a:pP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endParaRPr lang="zh-CN" altLang="en-US" sz="24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539750" algn="just"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此外，克雷丕林（</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E. Kraepelin</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）、艾宾浩斯（</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H. Ebbinghaus</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）在内的多位欧洲心理学家对心理测量做出了贡献。例如，艾宾浩斯发明了语句完成测验，这是一种衡量综合能力和学业成就的有效工具。</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927914" y="2518040"/>
            <a:ext cx="5669280" cy="600075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第三节</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社会需要是心理测量</a:t>
            </a:r>
            <a:endParaRPr lang="zh-CN" altLang="en-US" sz="4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algn="ctr" defTabSz="1219200"/>
            <a:r>
              <a:rPr lang="zh-CN" altLang="en-US" sz="4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和测验发展的动力</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chemeClr val="tx1"/>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03</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920115"/>
            <a:ext cx="10619105" cy="5838825"/>
          </a:xfrm>
          <a:prstGeom prst="rect">
            <a:avLst/>
          </a:prstGeom>
          <a:noFill/>
          <a:ln w="9525">
            <a:noFill/>
          </a:ln>
        </p:spPr>
        <p:txBody>
          <a:bodyPr wrap="square">
            <a:spAutoFit/>
          </a:bodyPr>
          <a:lstStyle/>
          <a:p>
            <a:pPr algn="l" fontAlgn="auto">
              <a:lnSpc>
                <a:spcPct val="150000"/>
              </a:lnSpc>
              <a:buClrTx/>
              <a:buSzTx/>
              <a:buFontTx/>
            </a:pPr>
            <a:r>
              <a:rPr lang="zh-CN" altLang="en-US" sz="24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比奈和世界上第一个智力测验</a:t>
            </a:r>
            <a:endParaRPr lang="zh-CN" altLang="en-US" sz="24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zh-CN" altLang="en-US" sz="2000" b="1" dirty="0">
                <a:solidFill>
                  <a:srgbClr val="88745B"/>
                </a:solidFill>
                <a:latin typeface="Arial" panose="020B0604020202020204" pitchFamily="34" charset="0"/>
                <a:ea typeface="微软雅黑" panose="020B0503020204020204" pitchFamily="34" charset="-122"/>
              </a:rPr>
              <a:t>（一）比奈的背景与早期探索</a:t>
            </a:r>
            <a:endParaRPr lang="zh-CN" altLang="en-US" sz="20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阿尔弗雷德</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比奈（</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1857-1911</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，法国心理学家，被誉为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心理测验之父</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。他起初学习法律和医学，后转向心理学领域。在寻找评估智力的方法时，比奈经历了许多弯路，包括尝试测量头盖骨形状、脸形等，但这些方法未能有效区分个体智力差异，最终被放弃。</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认识到直接从智力本身及其外显操作结果入手才是正确的研究方向，这标志着他对智力本质理解的一大进步。</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000" b="1" dirty="0">
                <a:solidFill>
                  <a:srgbClr val="88745B"/>
                </a:solidFill>
                <a:latin typeface="Arial" panose="020B0604020202020204" pitchFamily="34" charset="0"/>
                <a:ea typeface="微软雅黑" panose="020B0503020204020204" pitchFamily="34" charset="-122"/>
                <a:sym typeface="+mn-ea"/>
              </a:rPr>
              <a:t>（二）《智力的实验研究》与理论构建</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l" fontAlgn="auto">
              <a:lnSpc>
                <a:spcPct val="150000"/>
              </a:lnSpc>
              <a:buClrTx/>
              <a:buSzTx/>
              <a:buFontTx/>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著作发布：</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1903</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年，比奈发表了《智力的实验研究》，书中定义了广义上的智力概念，强调推理、判断及运用旧知识解决新问题的能力。</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l" fontAlgn="auto">
              <a:lnSpc>
                <a:spcPct val="150000"/>
              </a:lnSpc>
              <a:buClrTx/>
              <a:buSzTx/>
              <a:buFontTx/>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创新观点</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：提出智力是一个复杂的系统，不能仅靠简单方法测量，需选择广泛而复杂的课题才能准确评估。</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社会需要是心理测量和测验发展的动力</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361440" y="955040"/>
            <a:ext cx="9488805" cy="5631180"/>
          </a:xfrm>
          <a:prstGeom prst="rect">
            <a:avLst/>
          </a:prstGeom>
          <a:noFill/>
          <a:ln w="9525">
            <a:noFill/>
          </a:ln>
        </p:spPr>
        <p:txBody>
          <a:bodyPr wrap="square">
            <a:spAutoFit/>
          </a:bodyPr>
          <a:lstStyle/>
          <a:p>
            <a:pPr indent="0" fontAlgn="auto">
              <a:lnSpc>
                <a:spcPct val="150000"/>
              </a:lnSpc>
            </a:pPr>
            <a:r>
              <a:rPr lang="zh-CN" altLang="en-US" sz="2000" b="1" dirty="0">
                <a:solidFill>
                  <a:srgbClr val="88745B"/>
                </a:solidFill>
                <a:latin typeface="Arial" panose="020B0604020202020204" pitchFamily="34" charset="0"/>
                <a:ea typeface="微软雅黑" panose="020B0503020204020204" pitchFamily="34" charset="-122"/>
              </a:rPr>
              <a:t>（三）比奈</a:t>
            </a:r>
            <a:r>
              <a:rPr lang="en-US" altLang="zh-CN" sz="2000" b="1" dirty="0">
                <a:solidFill>
                  <a:srgbClr val="88745B"/>
                </a:solidFill>
                <a:latin typeface="Arial" panose="020B0604020202020204" pitchFamily="34" charset="0"/>
                <a:ea typeface="微软雅黑" panose="020B0503020204020204" pitchFamily="34" charset="-122"/>
              </a:rPr>
              <a:t>—</a:t>
            </a:r>
            <a:r>
              <a:rPr lang="zh-CN" altLang="en-US" sz="2000" b="1" dirty="0">
                <a:solidFill>
                  <a:srgbClr val="88745B"/>
                </a:solidFill>
                <a:latin typeface="Arial" panose="020B0604020202020204" pitchFamily="34" charset="0"/>
                <a:ea typeface="微软雅黑" panose="020B0503020204020204" pitchFamily="34" charset="-122"/>
              </a:rPr>
              <a:t>西蒙量表的诞生</a:t>
            </a:r>
            <a:endParaRPr lang="zh-CN" altLang="en-US" sz="20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zh-CN" altLang="en-US" sz="2000" b="1" dirty="0">
                <a:solidFill>
                  <a:srgbClr val="E8AF00"/>
                </a:solidFill>
                <a:latin typeface="Arial" panose="020B0604020202020204" pitchFamily="34" charset="0"/>
                <a:ea typeface="微软雅黑" panose="020B0503020204020204" pitchFamily="34" charset="-122"/>
              </a:rPr>
              <a:t>任务接受：</a:t>
            </a:r>
            <a:endParaRPr lang="zh-CN" altLang="en-US" sz="2000" b="1" dirty="0">
              <a:solidFill>
                <a:srgbClr val="E8AF00"/>
              </a:solidFill>
              <a:latin typeface="Arial" panose="020B0604020202020204" pitchFamily="34" charset="0"/>
              <a:ea typeface="微软雅黑" panose="020B0503020204020204" pitchFamily="34" charset="-122"/>
            </a:endParaRP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1904</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年，受法国教育部委托，比奈致力于研究教育智力落后儿童的方法。</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000" b="1" dirty="0">
                <a:solidFill>
                  <a:srgbClr val="E8AF00"/>
                </a:solidFill>
                <a:latin typeface="Arial" panose="020B0604020202020204" pitchFamily="34" charset="0"/>
                <a:ea typeface="微软雅黑" panose="020B0503020204020204" pitchFamily="34" charset="-122"/>
              </a:rPr>
              <a:t>合作完成：</a:t>
            </a:r>
            <a:endParaRPr lang="zh-CN" altLang="en-US" sz="2000" b="1" dirty="0">
              <a:solidFill>
                <a:srgbClr val="E8AF00"/>
              </a:solidFill>
              <a:latin typeface="Arial" panose="020B0604020202020204" pitchFamily="34" charset="0"/>
              <a:ea typeface="微软雅黑" panose="020B0503020204020204" pitchFamily="34" charset="-122"/>
            </a:endParaRP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与同事西蒙合作，共同开发了世界上第一个真正意义上的智力测验</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比奈</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西蒙量表。</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000" b="1" dirty="0">
                <a:solidFill>
                  <a:srgbClr val="E8AF00"/>
                </a:solidFill>
                <a:latin typeface="Arial" panose="020B0604020202020204" pitchFamily="34" charset="0"/>
                <a:ea typeface="微软雅黑" panose="020B0503020204020204" pitchFamily="34" charset="-122"/>
              </a:rPr>
              <a:t>版本迭代：</a:t>
            </a:r>
            <a:endParaRPr lang="zh-CN" altLang="en-US" sz="2000" b="1" dirty="0">
              <a:solidFill>
                <a:srgbClr val="E8AF00"/>
              </a:solidFill>
              <a:latin typeface="Arial" panose="020B0604020202020204" pitchFamily="34" charset="0"/>
              <a:ea typeface="微软雅黑" panose="020B0503020204020204" pitchFamily="34" charset="-122"/>
            </a:endParaRP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该量表于</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1905</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年首次发表，并在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1908</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年和</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1911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年进行了两次修订，以提高其适用性和准确性。</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000" b="1" dirty="0">
                <a:solidFill>
                  <a:srgbClr val="E8AF00"/>
                </a:solidFill>
                <a:latin typeface="Arial" panose="020B0604020202020204" pitchFamily="34" charset="0"/>
                <a:ea typeface="微软雅黑" panose="020B0503020204020204" pitchFamily="34" charset="-122"/>
              </a:rPr>
              <a:t>国际影响：</a:t>
            </a:r>
            <a:endParaRPr lang="zh-CN" altLang="en-US" sz="2000" b="1" dirty="0">
              <a:solidFill>
                <a:srgbClr val="E8AF00"/>
              </a:solidFill>
              <a:latin typeface="Arial" panose="020B0604020202020204" pitchFamily="34" charset="0"/>
              <a:ea typeface="微软雅黑" panose="020B0503020204020204" pitchFamily="34" charset="-122"/>
            </a:endParaRP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比奈</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西蒙量表迅速传播至全球多个国家和地区，成为智力测验领域的里程碑，尤其在美国，斯坦福大学教授推孟修订的</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S—B</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量表最为著名。</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社会需要是心理测量和测验发展的动力</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090930" y="1144270"/>
            <a:ext cx="10090785" cy="4661535"/>
          </a:xfrm>
          <a:prstGeom prst="rect">
            <a:avLst/>
          </a:prstGeom>
          <a:noFill/>
          <a:ln w="9525">
            <a:noFill/>
          </a:ln>
        </p:spPr>
        <p:txBody>
          <a:bodyPr wrap="square">
            <a:spAutoFit/>
          </a:bodyPr>
          <a:lstStyle/>
          <a:p>
            <a:pPr algn="l" fontAlgn="auto">
              <a:lnSpc>
                <a:spcPct val="150000"/>
              </a:lnSpc>
              <a:buClrTx/>
              <a:buSzTx/>
              <a:buFontTx/>
            </a:pP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二、团体测验的产生</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（一）团体测验的需求背景</a:t>
            </a:r>
            <a:endParaRPr lang="zh-CN" altLang="en-US" sz="24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战争背景</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年美国参与第一次世界大战，迫切需要快速分类和安置士兵。</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解决方案</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：传统个别测验无法满足大规模筛选需求，因此催生了团体测验的需求。</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400" b="1" dirty="0">
                <a:solidFill>
                  <a:srgbClr val="88745B"/>
                </a:solidFill>
                <a:latin typeface="Arial" panose="020B0604020202020204" pitchFamily="34" charset="0"/>
                <a:ea typeface="微软雅黑" panose="020B0503020204020204" pitchFamily="34" charset="-122"/>
                <a:sym typeface="+mn-ea"/>
              </a:rPr>
              <a:t>（二）陆军</a:t>
            </a:r>
            <a:r>
              <a:rPr lang="en-US" altLang="zh-CN" sz="2400" b="1" dirty="0">
                <a:solidFill>
                  <a:srgbClr val="88745B"/>
                </a:solidFill>
                <a:latin typeface="Arial" panose="020B0604020202020204" pitchFamily="34" charset="0"/>
                <a:ea typeface="微软雅黑" panose="020B0503020204020204" pitchFamily="34" charset="-122"/>
                <a:sym typeface="+mn-ea"/>
              </a:rPr>
              <a:t>A</a:t>
            </a:r>
            <a:r>
              <a:rPr lang="zh-CN" altLang="en-US" sz="2400" b="1" dirty="0">
                <a:solidFill>
                  <a:srgbClr val="88745B"/>
                </a:solidFill>
                <a:latin typeface="Arial" panose="020B0604020202020204" pitchFamily="34" charset="0"/>
                <a:ea typeface="微软雅黑" panose="020B0503020204020204" pitchFamily="34" charset="-122"/>
                <a:sym typeface="+mn-ea"/>
              </a:rPr>
              <a:t>式量表与</a:t>
            </a:r>
            <a:r>
              <a:rPr lang="en-US" altLang="zh-CN" sz="2400" b="1" dirty="0">
                <a:solidFill>
                  <a:srgbClr val="88745B"/>
                </a:solidFill>
                <a:latin typeface="Arial" panose="020B0604020202020204" pitchFamily="34" charset="0"/>
                <a:ea typeface="微软雅黑" panose="020B0503020204020204" pitchFamily="34" charset="-122"/>
                <a:sym typeface="+mn-ea"/>
              </a:rPr>
              <a:t>B</a:t>
            </a:r>
            <a:r>
              <a:rPr lang="zh-CN" altLang="en-US" sz="2400" b="1" dirty="0">
                <a:solidFill>
                  <a:srgbClr val="88745B"/>
                </a:solidFill>
                <a:latin typeface="Arial" panose="020B0604020202020204" pitchFamily="34" charset="0"/>
                <a:ea typeface="微软雅黑" panose="020B0503020204020204" pitchFamily="34" charset="-122"/>
                <a:sym typeface="+mn-ea"/>
              </a:rPr>
              <a:t>式量表</a:t>
            </a:r>
            <a:endParaRPr lang="zh-CN" altLang="en-US" sz="24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编制过程</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：在伊尔克斯指导下，军事心理学家们利用一切可用资源，尤其是奥提斯未出版的团体智力测验材料，完成了陆军</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式量表（文字版）和</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B</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式量表（非文字版）。</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应用范围</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：这两个测验不仅用于军队内部，在战后也被广泛应用到民间，适用于不同年龄层次和文化背景的人群。</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社会需要是心理测量和测验发展的动力</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2" name="图片占位符 4"/>
          <p:cNvPicPr>
            <a:picLocks noGrp="1" noChangeAspect="1"/>
          </p:cNvPicPr>
          <p:nvPr/>
        </p:nvPicPr>
        <p:blipFill>
          <a:blip r:embed="rId1" cstate="print">
            <a:lum bright="24000"/>
            <a:extLst>
              <a:ext uri="{28A0092B-C50C-407E-A947-70E740481C1C}">
                <a14:useLocalDpi xmlns:a14="http://schemas.microsoft.com/office/drawing/2010/main" val="0"/>
              </a:ext>
            </a:extLst>
          </a:blip>
          <a:srcRect l="15719" r="15719"/>
          <a:stretch>
            <a:fillRect/>
          </a:stretch>
        </p:blipFill>
        <p:spPr>
          <a:xfrm>
            <a:off x="0" y="0"/>
            <a:ext cx="705993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pic>
        <p:nvPicPr>
          <p:cNvPr id="13" name="图片占位符 4"/>
          <p:cNvPicPr>
            <a:picLocks noGrp="1" noChangeAspect="1"/>
          </p:cNvPicPr>
          <p:nvPr/>
        </p:nvPicPr>
        <p:blipFill>
          <a:blip r:embed="rId1" cstate="print">
            <a:lum bright="24000"/>
            <a:extLst>
              <a:ext uri="{28A0092B-C50C-407E-A947-70E740481C1C}">
                <a14:useLocalDpi xmlns:a14="http://schemas.microsoft.com/office/drawing/2010/main" val="0"/>
              </a:ext>
            </a:extLst>
          </a:blip>
          <a:srcRect l="34269" r="15719"/>
          <a:stretch>
            <a:fillRect/>
          </a:stretch>
        </p:blipFill>
        <p:spPr>
          <a:xfrm flipH="1">
            <a:off x="7059930" y="-3175"/>
            <a:ext cx="514985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sp>
        <p:nvSpPr>
          <p:cNvPr id="14" name="矩形 13"/>
          <p:cNvSpPr/>
          <p:nvPr/>
        </p:nvSpPr>
        <p:spPr>
          <a:xfrm>
            <a:off x="635" y="-3810"/>
            <a:ext cx="12208510" cy="6880860"/>
          </a:xfrm>
          <a:prstGeom prst="rect">
            <a:avLst/>
          </a:prstGeom>
          <a:solidFill>
            <a:srgbClr val="88745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78915" y="802640"/>
            <a:ext cx="9251950" cy="527304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sp>
        <p:nvSpPr>
          <p:cNvPr id="10" name="矩形 9"/>
          <p:cNvSpPr/>
          <p:nvPr/>
        </p:nvSpPr>
        <p:spPr>
          <a:xfrm>
            <a:off x="1746568" y="1057275"/>
            <a:ext cx="8716645" cy="4763770"/>
          </a:xfrm>
          <a:prstGeom prst="rect">
            <a:avLst/>
          </a:prstGeom>
          <a:noFill/>
          <a:ln>
            <a:solidFill>
              <a:srgbClr val="8874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pic>
        <p:nvPicPr>
          <p:cNvPr id="18" name="图片占位符 4"/>
          <p:cNvPicPr>
            <a:picLocks noGrp="1" noChangeAspect="1"/>
          </p:cNvPicPr>
          <p:nvPr/>
        </p:nvPicPr>
        <p:blipFill>
          <a:blip r:embed="rId2" cstate="print">
            <a:extLst>
              <a:ext uri="{28A0092B-C50C-407E-A947-70E740481C1C}">
                <a14:useLocalDpi xmlns:a14="http://schemas.microsoft.com/office/drawing/2010/main" val="0"/>
              </a:ext>
            </a:extLst>
          </a:blip>
          <a:srcRect l="16873" t="42" r="16507"/>
          <a:stretch>
            <a:fillRect/>
          </a:stretch>
        </p:blipFill>
        <p:spPr>
          <a:xfrm>
            <a:off x="5384483" y="1546860"/>
            <a:ext cx="1440815" cy="1440815"/>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2366" h="2366">
                <a:moveTo>
                  <a:pt x="1183" y="0"/>
                </a:moveTo>
                <a:cubicBezTo>
                  <a:pt x="1836" y="0"/>
                  <a:pt x="2366" y="530"/>
                  <a:pt x="2366" y="1183"/>
                </a:cubicBezTo>
                <a:cubicBezTo>
                  <a:pt x="2366" y="1836"/>
                  <a:pt x="1836" y="2366"/>
                  <a:pt x="1183" y="2366"/>
                </a:cubicBezTo>
                <a:cubicBezTo>
                  <a:pt x="530" y="2366"/>
                  <a:pt x="0" y="1836"/>
                  <a:pt x="0" y="1183"/>
                </a:cubicBezTo>
                <a:cubicBezTo>
                  <a:pt x="0" y="530"/>
                  <a:pt x="530" y="0"/>
                  <a:pt x="1183" y="0"/>
                </a:cubicBezTo>
                <a:close/>
              </a:path>
            </a:pathLst>
          </a:custGeom>
          <a:pattFill prst="ltUpDiag">
            <a:fgClr>
              <a:schemeClr val="bg1">
                <a:lumMod val="75000"/>
              </a:schemeClr>
            </a:fgClr>
            <a:bgClr>
              <a:schemeClr val="bg1">
                <a:lumMod val="95000"/>
              </a:schemeClr>
            </a:bgClr>
          </a:pattFill>
          <a:effectLst>
            <a:outerShdw blurRad="50800" dist="38100" dir="2700000" algn="tl" rotWithShape="0">
              <a:prstClr val="black">
                <a:alpha val="40000"/>
              </a:prstClr>
            </a:outerShdw>
          </a:effectLst>
        </p:spPr>
      </p:pic>
      <p:sp>
        <p:nvSpPr>
          <p:cNvPr id="7" name="文本框 6"/>
          <p:cNvSpPr txBox="1"/>
          <p:nvPr/>
        </p:nvSpPr>
        <p:spPr>
          <a:xfrm>
            <a:off x="1746250" y="3115310"/>
            <a:ext cx="8717280" cy="2168525"/>
          </a:xfrm>
          <a:prstGeom prst="rect">
            <a:avLst/>
          </a:prstGeom>
          <a:noFill/>
        </p:spPr>
        <p:txBody>
          <a:bodyPr wrap="square" rtlCol="0">
            <a:spAutoFit/>
          </a:bodyPr>
          <a:lstStyle/>
          <a:p>
            <a:pPr algn="ctr" fontAlgn="auto">
              <a:lnSpc>
                <a:spcPct val="150000"/>
              </a:lnSpc>
            </a:pPr>
            <a:r>
              <a:rPr lang="zh-CN" altLang="en-US" sz="4500" b="1" dirty="0">
                <a:solidFill>
                  <a:srgbClr val="88745B"/>
                </a:solidFill>
                <a:latin typeface="微软雅黑" panose="020B0503020204020204" pitchFamily="34" charset="-122"/>
                <a:ea typeface="微软雅黑" panose="020B0503020204020204" pitchFamily="34" charset="-122"/>
              </a:rPr>
              <a:t>第一章</a:t>
            </a:r>
            <a:endParaRPr lang="zh-CN" altLang="en-US" sz="4500" b="1" dirty="0">
              <a:solidFill>
                <a:srgbClr val="88745B"/>
              </a:solidFill>
              <a:latin typeface="微软雅黑" panose="020B0503020204020204" pitchFamily="34" charset="-122"/>
              <a:ea typeface="微软雅黑" panose="020B0503020204020204" pitchFamily="34" charset="-122"/>
            </a:endParaRPr>
          </a:p>
          <a:p>
            <a:pPr algn="ctr" fontAlgn="auto">
              <a:lnSpc>
                <a:spcPct val="150000"/>
              </a:lnSpc>
            </a:pPr>
            <a:r>
              <a:rPr lang="zh-CN" altLang="en-US" sz="4500" b="1" dirty="0">
                <a:latin typeface="微软雅黑" panose="020B0503020204020204" pitchFamily="34" charset="-122"/>
                <a:ea typeface="微软雅黑" panose="020B0503020204020204" pitchFamily="34" charset="-122"/>
              </a:rPr>
              <a:t>心理测量和测验的历史回顾</a:t>
            </a:r>
            <a:endParaRPr lang="zh-CN" altLang="en-US" sz="45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1210310"/>
            <a:ext cx="10619105" cy="3184525"/>
          </a:xfrm>
          <a:prstGeom prst="rect">
            <a:avLst/>
          </a:prstGeom>
          <a:noFill/>
          <a:ln w="9525">
            <a:noFill/>
          </a:ln>
        </p:spPr>
        <p:txBody>
          <a:bodyPr wrap="square">
            <a:spAutoFit/>
          </a:bodyPr>
          <a:lstStyle/>
          <a:p>
            <a:pPr indent="0" fontAlgn="auto">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团体测验的特点与优势</a:t>
            </a:r>
            <a:endParaRPr lang="zh-CN" altLang="en-US" sz="25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 </a:t>
            </a:r>
            <a:r>
              <a:rPr lang="en-US" altLang="zh-CN" sz="2500" b="1" dirty="0">
                <a:solidFill>
                  <a:srgbClr val="88745B"/>
                </a:solidFill>
                <a:latin typeface="Arial" panose="020B0604020202020204" pitchFamily="34" charset="0"/>
                <a:ea typeface="微软雅黑" panose="020B0503020204020204" pitchFamily="34" charset="-122"/>
              </a:rPr>
              <a:t> </a:t>
            </a:r>
            <a:r>
              <a:rPr lang="en-US" altLang="zh-CN" sz="2500" b="1" dirty="0">
                <a:solidFill>
                  <a:srgbClr val="E8AF00"/>
                </a:solidFill>
                <a:latin typeface="Arial" panose="020B0604020202020204" pitchFamily="34" charset="0"/>
                <a:ea typeface="微软雅黑" panose="020B0503020204020204" pitchFamily="34" charset="-122"/>
              </a:rPr>
              <a:t> </a:t>
            </a:r>
            <a:r>
              <a:rPr lang="zh-CN" altLang="en-US" sz="2100" b="1" dirty="0">
                <a:solidFill>
                  <a:srgbClr val="E8AF00"/>
                </a:solidFill>
                <a:latin typeface="Arial" panose="020B0604020202020204" pitchFamily="34" charset="0"/>
                <a:ea typeface="微软雅黑" panose="020B0503020204020204" pitchFamily="34" charset="-122"/>
              </a:rPr>
              <a:t>高效性：</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可以同时对大量人群进行施测，简化了指导语和施测程序，降低了对主试人员的专业要求。</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b="1" dirty="0">
                <a:solidFill>
                  <a:srgbClr val="E8AF00"/>
                </a:solidFill>
                <a:latin typeface="Arial" panose="020B0604020202020204" pitchFamily="34" charset="0"/>
                <a:ea typeface="微软雅黑" panose="020B0503020204020204" pitchFamily="34" charset="-122"/>
              </a:rPr>
              <a:t>  </a:t>
            </a:r>
            <a:r>
              <a:rPr lang="zh-CN" altLang="en-US" sz="2100" b="1" dirty="0">
                <a:solidFill>
                  <a:srgbClr val="E8AF00"/>
                </a:solidFill>
                <a:latin typeface="Arial" panose="020B0604020202020204" pitchFamily="34" charset="0"/>
                <a:ea typeface="微软雅黑" panose="020B0503020204020204" pitchFamily="34" charset="-122"/>
              </a:rPr>
              <a:t>广泛应用</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：推动了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年代测验运动的蓬勃发展，为后续各类团体测验的出现奠定了基础。</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是个体对通过个人努力所能获得的结果的预期。</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l"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社会需要是心理测量和测验发展的动力</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6" name="表格 5"/>
          <p:cNvGraphicFramePr/>
          <p:nvPr>
            <p:custDataLst>
              <p:tags r:id="rId2"/>
            </p:custDataLst>
          </p:nvPr>
        </p:nvGraphicFramePr>
        <p:xfrm>
          <a:off x="1234440" y="4177665"/>
          <a:ext cx="9500235" cy="2022475"/>
        </p:xfrm>
        <a:graphic>
          <a:graphicData uri="http://schemas.openxmlformats.org/drawingml/2006/table">
            <a:tbl>
              <a:tblPr firstRow="1">
                <a:tableStyleId>{EF907876-03D1-4B59-9871-60AB1CC4998C}</a:tableStyleId>
              </a:tblPr>
              <a:tblGrid>
                <a:gridCol w="3166745"/>
                <a:gridCol w="3166745"/>
                <a:gridCol w="3166745"/>
              </a:tblGrid>
              <a:tr h="579755">
                <a:tc>
                  <a:txBody>
                    <a:bodyPr/>
                    <a:p>
                      <a:pPr algn="ctr">
                        <a:buNone/>
                      </a:pPr>
                      <a:r>
                        <a:rPr lang="zh-CN" altLang="en-US" sz="2000">
                          <a:latin typeface="微软雅黑" panose="020B0503020204020204" pitchFamily="34" charset="-122"/>
                          <a:ea typeface="微软雅黑" panose="020B0503020204020204" pitchFamily="34" charset="-122"/>
                        </a:rPr>
                        <a:t>测验类型</a:t>
                      </a:r>
                      <a:endParaRPr lang="zh-CN" altLang="en-US" sz="2000">
                        <a:latin typeface="微软雅黑" panose="020B0503020204020204" pitchFamily="34" charset="-122"/>
                        <a:ea typeface="微软雅黑" panose="020B0503020204020204" pitchFamily="34" charset="-122"/>
                      </a:endParaRPr>
                    </a:p>
                  </a:txBody>
                  <a:tcPr/>
                </a:tc>
                <a:tc>
                  <a:txBody>
                    <a:bodyPr/>
                    <a:p>
                      <a:pPr algn="ctr">
                        <a:buNone/>
                      </a:pPr>
                      <a:r>
                        <a:rPr lang="zh-CN" altLang="en-US" sz="2000">
                          <a:latin typeface="微软雅黑" panose="020B0503020204020204" pitchFamily="34" charset="-122"/>
                          <a:ea typeface="微软雅黑" panose="020B0503020204020204" pitchFamily="34" charset="-122"/>
                        </a:rPr>
                        <a:t>特点</a:t>
                      </a:r>
                      <a:endParaRPr lang="zh-CN" altLang="en-US" sz="2000">
                        <a:latin typeface="微软雅黑" panose="020B0503020204020204" pitchFamily="34" charset="-122"/>
                        <a:ea typeface="微软雅黑" panose="020B0503020204020204" pitchFamily="34" charset="-122"/>
                      </a:endParaRPr>
                    </a:p>
                  </a:txBody>
                  <a:tcPr/>
                </a:tc>
                <a:tc>
                  <a:txBody>
                    <a:bodyPr/>
                    <a:p>
                      <a:pPr algn="ctr">
                        <a:buNone/>
                      </a:pPr>
                      <a:r>
                        <a:rPr lang="zh-CN" altLang="en-US" sz="2000">
                          <a:latin typeface="微软雅黑" panose="020B0503020204020204" pitchFamily="34" charset="-122"/>
                          <a:ea typeface="微软雅黑" panose="020B0503020204020204" pitchFamily="34" charset="-122"/>
                        </a:rPr>
                        <a:t>应用场景</a:t>
                      </a:r>
                      <a:endParaRPr lang="zh-CN" altLang="en-US" sz="2000">
                        <a:latin typeface="微软雅黑" panose="020B0503020204020204" pitchFamily="34" charset="-122"/>
                        <a:ea typeface="微软雅黑" panose="020B0503020204020204" pitchFamily="34" charset="-122"/>
                      </a:endParaRPr>
                    </a:p>
                  </a:txBody>
                  <a:tcPr/>
                </a:tc>
              </a:tr>
              <a:tr h="721360">
                <a:tc>
                  <a:txBody>
                    <a:bodyPr/>
                    <a:p>
                      <a:pPr algn="ctr">
                        <a:buNone/>
                      </a:pPr>
                      <a:r>
                        <a:rPr lang="zh-CN" altLang="en-US" sz="2000">
                          <a:latin typeface="微软雅黑" panose="020B0503020204020204" pitchFamily="34" charset="-122"/>
                          <a:ea typeface="微软雅黑" panose="020B0503020204020204" pitchFamily="34" charset="-122"/>
                        </a:rPr>
                        <a:t>个别测验</a:t>
                      </a:r>
                      <a:endParaRPr lang="zh-CN" altLang="en-US" sz="2000">
                        <a:latin typeface="微软雅黑" panose="020B0503020204020204" pitchFamily="34" charset="-122"/>
                        <a:ea typeface="微软雅黑" panose="020B0503020204020204" pitchFamily="34" charset="-122"/>
                      </a:endParaRPr>
                    </a:p>
                  </a:txBody>
                  <a:tcPr/>
                </a:tc>
                <a:tc>
                  <a:txBody>
                    <a:bodyPr/>
                    <a:p>
                      <a:pPr algn="ctr">
                        <a:buNone/>
                      </a:pPr>
                      <a:r>
                        <a:rPr lang="zh-CN" altLang="en-US" sz="2000">
                          <a:latin typeface="微软雅黑" panose="020B0503020204020204" pitchFamily="34" charset="-122"/>
                          <a:ea typeface="微软雅黑" panose="020B0503020204020204" pitchFamily="34" charset="-122"/>
                        </a:rPr>
                        <a:t>深入分析个体智力；需要专业训练的主试</a:t>
                      </a:r>
                      <a:endParaRPr lang="zh-CN" altLang="en-US" sz="2000">
                        <a:latin typeface="微软雅黑" panose="020B0503020204020204" pitchFamily="34" charset="-122"/>
                        <a:ea typeface="微软雅黑" panose="020B0503020204020204" pitchFamily="34" charset="-122"/>
                      </a:endParaRPr>
                    </a:p>
                  </a:txBody>
                  <a:tcPr/>
                </a:tc>
                <a:tc>
                  <a:txBody>
                    <a:bodyPr/>
                    <a:p>
                      <a:pPr algn="ctr">
                        <a:buNone/>
                      </a:pPr>
                      <a:r>
                        <a:rPr lang="zh-CN" altLang="en-US" sz="2000">
                          <a:latin typeface="微软雅黑" panose="020B0503020204020204" pitchFamily="34" charset="-122"/>
                          <a:ea typeface="微软雅黑" panose="020B0503020204020204" pitchFamily="34" charset="-122"/>
                        </a:rPr>
                        <a:t>临床诊断；特殊教育</a:t>
                      </a:r>
                      <a:endParaRPr lang="zh-CN" altLang="en-US" sz="2000">
                        <a:latin typeface="微软雅黑" panose="020B0503020204020204" pitchFamily="34" charset="-122"/>
                        <a:ea typeface="微软雅黑" panose="020B0503020204020204" pitchFamily="34" charset="-122"/>
                      </a:endParaRPr>
                    </a:p>
                  </a:txBody>
                  <a:tcPr/>
                </a:tc>
              </a:tr>
              <a:tr h="721360">
                <a:tc>
                  <a:txBody>
                    <a:bodyPr/>
                    <a:p>
                      <a:pPr algn="ctr">
                        <a:buNone/>
                      </a:pPr>
                      <a:r>
                        <a:rPr lang="zh-CN" altLang="en-US" sz="2000">
                          <a:latin typeface="微软雅黑" panose="020B0503020204020204" pitchFamily="34" charset="-122"/>
                          <a:ea typeface="微软雅黑" panose="020B0503020204020204" pitchFamily="34" charset="-122"/>
                        </a:rPr>
                        <a:t>团体测验</a:t>
                      </a:r>
                      <a:endParaRPr lang="zh-CN" altLang="en-US" sz="2000">
                        <a:latin typeface="微软雅黑" panose="020B0503020204020204" pitchFamily="34" charset="-122"/>
                        <a:ea typeface="微软雅黑" panose="020B0503020204020204" pitchFamily="34" charset="-122"/>
                      </a:endParaRPr>
                    </a:p>
                  </a:txBody>
                  <a:tcPr/>
                </a:tc>
                <a:tc>
                  <a:txBody>
                    <a:bodyPr/>
                    <a:p>
                      <a:pPr algn="ctr">
                        <a:buNone/>
                      </a:pPr>
                      <a:r>
                        <a:rPr lang="zh-CN" altLang="en-US" sz="2000">
                          <a:latin typeface="微软雅黑" panose="020B0503020204020204" pitchFamily="34" charset="-122"/>
                          <a:ea typeface="微软雅黑" panose="020B0503020204020204" pitchFamily="34" charset="-122"/>
                        </a:rPr>
                        <a:t>高效施测大量人群；简化指导语和程序</a:t>
                      </a:r>
                      <a:endParaRPr lang="zh-CN" altLang="en-US" sz="2000">
                        <a:latin typeface="微软雅黑" panose="020B0503020204020204" pitchFamily="34" charset="-122"/>
                        <a:ea typeface="微软雅黑" panose="020B0503020204020204" pitchFamily="34" charset="-122"/>
                      </a:endParaRPr>
                    </a:p>
                  </a:txBody>
                  <a:tcPr/>
                </a:tc>
                <a:tc>
                  <a:txBody>
                    <a:bodyPr/>
                    <a:p>
                      <a:pPr algn="ctr">
                        <a:buNone/>
                      </a:pPr>
                      <a:r>
                        <a:rPr lang="zh-CN" altLang="en-US" sz="2000">
                          <a:latin typeface="微软雅黑" panose="020B0503020204020204" pitchFamily="34" charset="-122"/>
                          <a:ea typeface="微软雅黑" panose="020B0503020204020204" pitchFamily="34" charset="-122"/>
                        </a:rPr>
                        <a:t>军事选拔；学校入学测试</a:t>
                      </a:r>
                      <a:endParaRPr lang="zh-CN" altLang="en-US" sz="2000">
                        <a:latin typeface="微软雅黑" panose="020B0503020204020204" pitchFamily="34" charset="-122"/>
                        <a:ea typeface="微软雅黑" panose="020B0503020204020204" pitchFamily="34" charset="-122"/>
                      </a:endParaRPr>
                    </a:p>
                  </a:txBody>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090930" y="1029335"/>
            <a:ext cx="10619105" cy="4799965"/>
          </a:xfrm>
          <a:prstGeom prst="rect">
            <a:avLst/>
          </a:prstGeom>
          <a:noFill/>
          <a:ln w="9525">
            <a:noFill/>
          </a:ln>
        </p:spPr>
        <p:txBody>
          <a:bodyPr wrap="square">
            <a:spAutoFit/>
          </a:bodyPr>
          <a:lstStyle/>
          <a:p>
            <a:pPr algn="l" fontAlgn="auto">
              <a:lnSpc>
                <a:spcPct val="150000"/>
              </a:lnSpc>
              <a:buClrTx/>
              <a:buSzTx/>
              <a:buFontTx/>
            </a:pPr>
            <a:r>
              <a:rPr lang="en-US" altLang="zh-CN" sz="24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1" dirty="0">
                <a:solidFill>
                  <a:srgbClr val="88745B"/>
                </a:solidFill>
                <a:latin typeface="Arial" panose="020B0604020202020204" pitchFamily="34" charset="0"/>
                <a:ea typeface="微软雅黑" panose="020B0503020204020204" pitchFamily="34" charset="-122"/>
                <a:sym typeface="+mn-ea"/>
              </a:rPr>
              <a:t>（四） 现代心理测量的发展趋势</a:t>
            </a:r>
            <a:endParaRPr lang="zh-CN" altLang="en-US" sz="24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000" b="1" dirty="0">
                <a:solidFill>
                  <a:srgbClr val="FFC000"/>
                </a:solidFill>
                <a:latin typeface="Arial" panose="020B0604020202020204" pitchFamily="34" charset="0"/>
                <a:ea typeface="微软雅黑" panose="020B0503020204020204" pitchFamily="34" charset="-122"/>
              </a:rPr>
              <a:t>理论基础深化</a:t>
            </a:r>
            <a:endParaRPr lang="zh-CN" altLang="en-US" sz="2000" b="1" dirty="0">
              <a:solidFill>
                <a:srgbClr val="FFC000"/>
              </a:solidFill>
              <a:latin typeface="Arial" panose="020B0604020202020204" pitchFamily="34" charset="0"/>
              <a:ea typeface="微软雅黑" panose="020B0503020204020204" pitchFamily="34" charset="-122"/>
            </a:endParaRPr>
          </a:p>
          <a:p>
            <a:pPr indent="0" fontAlgn="auto">
              <a:lnSpc>
                <a:spcPct val="150000"/>
              </a:lnSpc>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普通心理学：</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加深了对心理品质和心理过程的理解。</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认知心理学：</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促进了对人类思维和信息处理机制的研究。</a:t>
            </a:r>
            <a:endParaRPr lang="zh-CN" altLang="en-US" sz="2000" b="1"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000" b="1" dirty="0">
                <a:solidFill>
                  <a:srgbClr val="FFC000"/>
                </a:solidFill>
                <a:latin typeface="Arial" panose="020B0604020202020204" pitchFamily="34" charset="0"/>
                <a:ea typeface="微软雅黑" panose="020B0503020204020204" pitchFamily="34" charset="-122"/>
                <a:sym typeface="+mn-ea"/>
              </a:rPr>
              <a:t>方法学进步</a:t>
            </a:r>
            <a:endParaRPr lang="zh-CN" altLang="en-US" sz="2000" b="1" dirty="0">
              <a:solidFill>
                <a:srgbClr val="FFC000"/>
              </a:solidFill>
              <a:latin typeface="Arial" panose="020B0604020202020204" pitchFamily="34" charset="0"/>
              <a:ea typeface="微软雅黑" panose="020B0503020204020204" pitchFamily="34" charset="-122"/>
              <a:sym typeface="+mn-ea"/>
            </a:endParaRPr>
          </a:p>
          <a:p>
            <a:pPr indent="0" fontAlgn="auto">
              <a:lnSpc>
                <a:spcPct val="150000"/>
              </a:lnSpc>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数理统计学</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：提高了测量误差控制和估计的技术水平。</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跨学科融合</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：结合神经科学、计算机科学等领域，不断拓展心理测量的应用边界。</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000" b="1" dirty="0">
                <a:solidFill>
                  <a:srgbClr val="FFC000"/>
                </a:solidFill>
                <a:latin typeface="Arial" panose="020B0604020202020204" pitchFamily="34" charset="0"/>
                <a:ea typeface="微软雅黑" panose="020B0503020204020204" pitchFamily="34" charset="-122"/>
                <a:sym typeface="+mn-ea"/>
              </a:rPr>
              <a:t>国内发展现状</a:t>
            </a:r>
            <a:endParaRPr lang="zh-CN" altLang="en-US" sz="2000" b="1" dirty="0">
              <a:solidFill>
                <a:srgbClr val="FFC000"/>
              </a:solidFill>
              <a:latin typeface="Arial" panose="020B0604020202020204" pitchFamily="34" charset="0"/>
              <a:ea typeface="微软雅黑" panose="020B0503020204020204" pitchFamily="34" charset="-122"/>
              <a:sym typeface="+mn-ea"/>
            </a:endParaRPr>
          </a:p>
          <a:p>
            <a:pPr indent="0" fontAlgn="auto">
              <a:lnSpc>
                <a:spcPct val="150000"/>
              </a:lnSpc>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广泛应用：</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我国心理测验已广泛应用于教育、人力资源管理等多个领域，显示出强大的生命力和实用价值</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社会需要是心理测量和测验发展的动力</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04</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38914" y="2518040"/>
            <a:ext cx="7447280" cy="520065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第四节</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rPr>
              <a:t>心理测量和测验在我国的发展</a:t>
            </a:r>
            <a:endPar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chemeClr val="tx1"/>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04</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955040"/>
            <a:ext cx="10619105" cy="5677535"/>
          </a:xfrm>
          <a:prstGeom prst="rect">
            <a:avLst/>
          </a:prstGeom>
          <a:noFill/>
          <a:ln w="9525">
            <a:noFill/>
          </a:ln>
        </p:spPr>
        <p:txBody>
          <a:bodyPr wrap="square">
            <a:spAutoFit/>
          </a:bodyPr>
          <a:lstStyle/>
          <a:p>
            <a:pPr algn="l" fontAlgn="auto">
              <a:lnSpc>
                <a:spcPct val="150000"/>
              </a:lnSpc>
              <a:buClrTx/>
              <a:buSzTx/>
              <a:buFontTx/>
            </a:pP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a:t>
            </a:r>
            <a:r>
              <a:rPr lang="en-US" altLang="zh-CN"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1949</a:t>
            </a: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年之前心理测验的发展和停滞</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（一）西方心理测验的引入及其迅猛发展</a:t>
            </a:r>
            <a:endParaRPr lang="zh-CN" altLang="en-US" sz="2500" b="1" dirty="0">
              <a:solidFill>
                <a:srgbClr val="88745B"/>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早期尝试</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世纪初，科学心理测验开始传入中国。例如，</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年克雷顿在广州对儿童进行的心理测验；</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年瓦尔科特在北京清华学校使用推孟修订的量表。</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学者贡献：</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1916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年，樊炳清首次系统介绍比奈</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西蒙智力量表，标志着中国心理测量运动与国际同步起步。随后，费培杰将该量表译成中文并命名为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儿童心智发展测量法</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教育支持</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：心理测验的发展得到了教育部门的支持，如廖世承和陈鹤琴在南京高等师范学校开设测验课程，并应用于入学考试。同时，张耀翔等人也在北京高等师范学校推广心理测验。</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组织建设：</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中华教育改进社聘请美国专家麦柯尔来华讲学，推动了全国范围内的智力与教育测验实施，形成了短暂但繁荣的心理测验时期。</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心理测量和测验在我国的发展</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885825"/>
            <a:ext cx="11053445" cy="6092825"/>
          </a:xfrm>
          <a:prstGeom prst="rect">
            <a:avLst/>
          </a:prstGeom>
          <a:noFill/>
          <a:ln w="9525">
            <a:noFill/>
          </a:ln>
        </p:spPr>
        <p:txBody>
          <a:bodyPr wrap="square">
            <a:spAutoFit/>
          </a:bodyPr>
          <a:lstStyle/>
          <a:p>
            <a:pPr indent="0" fontAlgn="auto">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（二）中国测验学会成立、测验工作有组织地继续发展并走向繁荣</a:t>
            </a:r>
            <a:endParaRPr lang="zh-CN" altLang="en-US" sz="25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 </a:t>
            </a:r>
            <a:r>
              <a:rPr lang="en-US" altLang="zh-CN" sz="2500" b="1" dirty="0">
                <a:solidFill>
                  <a:srgbClr val="88745B"/>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测验运动的兴盛：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五四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前后至</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1928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年间是中国测验运动最昌盛的时期，但也因滥用导致社会反感。</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反思与组织建立：</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为了规范和发展心理测验，艾伟、陆志韦等心理学家于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1931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年成立了中国测验学会，标志着心理测验进入新的历史阶段。</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学术交流与研究：</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《测验》杂志创刊，发表了大量关于测验理论和技术的文章，促进了学术交流。期间，左任侠、艾伟等人对</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量表进行了批评，并深入探讨了智力结构等问题。</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新测验编制：</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1933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年至</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1937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年，出现了多种适合不同年龄段的测验工具，如黄觉民的幼童智力测验、肖孝嵘的订正古氏画人测验等，使测验应用范围不断扩大。</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sym typeface="+mn-ea"/>
              </a:rPr>
              <a:t>战事影响：</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sym typeface="+mn-ea"/>
              </a:rPr>
              <a:t>随着抗日战争爆发，心理工作者的工作被迫中断，心理测验工作进入了长期停滞状态</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6395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心理测量和测验在我国的发展</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955040"/>
            <a:ext cx="10619105" cy="4892675"/>
          </a:xfrm>
          <a:prstGeom prst="rect">
            <a:avLst/>
          </a:prstGeom>
          <a:noFill/>
          <a:ln w="9525">
            <a:noFill/>
          </a:ln>
        </p:spPr>
        <p:txBody>
          <a:bodyPr wrap="square">
            <a:spAutoFit/>
          </a:bodyPr>
          <a:lstStyle/>
          <a:p>
            <a:pPr indent="539750" algn="just" fontAlgn="auto">
              <a:lnSpc>
                <a:spcPct val="150000"/>
              </a:lnSpc>
              <a:buClrTx/>
              <a:buSzTx/>
              <a:buFontTx/>
            </a:pP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a:t>
            </a:r>
            <a:r>
              <a:rPr lang="en-US" altLang="zh-CN"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1949</a:t>
            </a: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年之后心理测量和测验的发展</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（一）</a:t>
            </a:r>
            <a:r>
              <a:rPr lang="zh-CN" altLang="en-US" sz="2400" b="1" dirty="0">
                <a:solidFill>
                  <a:srgbClr val="88745B"/>
                </a:solidFill>
                <a:latin typeface="Arial" panose="020B0604020202020204" pitchFamily="34" charset="0"/>
                <a:ea typeface="微软雅黑" panose="020B0503020204020204" pitchFamily="34" charset="-122"/>
              </a:rPr>
              <a:t>停止发展的时期</a:t>
            </a:r>
            <a:endParaRPr lang="zh-CN" altLang="en-US" sz="2400" b="1" dirty="0">
              <a:solidFill>
                <a:srgbClr val="88745B"/>
              </a:solidFill>
              <a:latin typeface="Arial" panose="020B0604020202020204" pitchFamily="34" charset="0"/>
              <a:ea typeface="微软雅黑" panose="020B0503020204020204" pitchFamily="34" charset="-122"/>
              <a:sym typeface="+mn-ea"/>
            </a:endParaRPr>
          </a:p>
          <a:p>
            <a:pPr indent="539750" algn="just" fontAlgn="auto">
              <a:lnSpc>
                <a:spcPct val="150000"/>
              </a:lnSpc>
              <a:buClrTx/>
              <a:buSzTx/>
              <a:buFontTx/>
            </a:pPr>
            <a:r>
              <a:rPr lang="zh-CN" altLang="en-US" sz="2000" b="1" dirty="0">
                <a:solidFill>
                  <a:schemeClr val="tx1"/>
                </a:solidFill>
                <a:latin typeface="Arial" panose="020B0604020202020204" pitchFamily="34" charset="0"/>
                <a:ea typeface="微软雅黑" panose="020B0503020204020204" pitchFamily="34" charset="-122"/>
              </a:rPr>
              <a:t>政治环境的影响：</a:t>
            </a:r>
            <a:r>
              <a:rPr lang="zh-CN" altLang="en-US" sz="2000" dirty="0">
                <a:solidFill>
                  <a:schemeClr val="tx1"/>
                </a:solidFill>
                <a:latin typeface="Arial" panose="020B0604020202020204" pitchFamily="34" charset="0"/>
                <a:ea typeface="微软雅黑" panose="020B0503020204020204" pitchFamily="34" charset="-122"/>
              </a:rPr>
              <a:t>受苏联批判</a:t>
            </a:r>
            <a:r>
              <a:rPr lang="en-US" altLang="zh-CN" sz="2000" dirty="0">
                <a:solidFill>
                  <a:schemeClr val="tx1"/>
                </a:solidFill>
                <a:latin typeface="Arial" panose="020B0604020202020204" pitchFamily="34" charset="0"/>
                <a:ea typeface="微软雅黑" panose="020B0503020204020204" pitchFamily="34" charset="-122"/>
              </a:rPr>
              <a:t>“</a:t>
            </a:r>
            <a:r>
              <a:rPr lang="zh-CN" altLang="en-US" sz="2000" dirty="0">
                <a:solidFill>
                  <a:schemeClr val="tx1"/>
                </a:solidFill>
                <a:latin typeface="Arial" panose="020B0604020202020204" pitchFamily="34" charset="0"/>
                <a:ea typeface="微软雅黑" panose="020B0503020204020204" pitchFamily="34" charset="-122"/>
              </a:rPr>
              <a:t>儿童学</a:t>
            </a:r>
            <a:r>
              <a:rPr lang="en-US" altLang="zh-CN" sz="2000" dirty="0">
                <a:solidFill>
                  <a:schemeClr val="tx1"/>
                </a:solidFill>
                <a:latin typeface="Arial" panose="020B0604020202020204" pitchFamily="34" charset="0"/>
                <a:ea typeface="微软雅黑" panose="020B0503020204020204" pitchFamily="34" charset="-122"/>
              </a:rPr>
              <a:t>”</a:t>
            </a:r>
            <a:r>
              <a:rPr lang="zh-CN" altLang="en-US" sz="2000" dirty="0">
                <a:solidFill>
                  <a:schemeClr val="tx1"/>
                </a:solidFill>
                <a:latin typeface="Arial" panose="020B0604020202020204" pitchFamily="34" charset="0"/>
                <a:ea typeface="微软雅黑" panose="020B0503020204020204" pitchFamily="34" charset="-122"/>
              </a:rPr>
              <a:t>的影响，心理测验被全盘否定，在</a:t>
            </a:r>
            <a:r>
              <a:rPr lang="en-US" altLang="zh-CN" sz="2000" dirty="0">
                <a:solidFill>
                  <a:schemeClr val="tx1"/>
                </a:solidFill>
                <a:latin typeface="Arial" panose="020B0604020202020204" pitchFamily="34" charset="0"/>
                <a:ea typeface="微软雅黑" panose="020B0503020204020204" pitchFamily="34" charset="-122"/>
              </a:rPr>
              <a:t>“</a:t>
            </a:r>
            <a:r>
              <a:rPr lang="zh-CN" altLang="en-US" sz="2000" dirty="0">
                <a:solidFill>
                  <a:schemeClr val="tx1"/>
                </a:solidFill>
                <a:latin typeface="Arial" panose="020B0604020202020204" pitchFamily="34" charset="0"/>
                <a:ea typeface="微软雅黑" panose="020B0503020204020204" pitchFamily="34" charset="-122"/>
              </a:rPr>
              <a:t>一切向苏联学习</a:t>
            </a:r>
            <a:r>
              <a:rPr lang="en-US" altLang="zh-CN" sz="2000" dirty="0">
                <a:solidFill>
                  <a:schemeClr val="tx1"/>
                </a:solidFill>
                <a:latin typeface="Arial" panose="020B0604020202020204" pitchFamily="34" charset="0"/>
                <a:ea typeface="微软雅黑" panose="020B0503020204020204" pitchFamily="34" charset="-122"/>
              </a:rPr>
              <a:t>”</a:t>
            </a:r>
            <a:r>
              <a:rPr lang="zh-CN" altLang="en-US" sz="2000" dirty="0">
                <a:solidFill>
                  <a:schemeClr val="tx1"/>
                </a:solidFill>
                <a:latin typeface="Arial" panose="020B0604020202020204" pitchFamily="34" charset="0"/>
                <a:ea typeface="微软雅黑" panose="020B0503020204020204" pitchFamily="34" charset="-122"/>
              </a:rPr>
              <a:t>的背景下，心理学被视为资产阶级学科而遭到批判。</a:t>
            </a:r>
            <a:endParaRPr lang="zh-CN" altLang="en-US" sz="2000" dirty="0">
              <a:solidFill>
                <a:schemeClr val="tx1"/>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000" b="1" dirty="0">
                <a:solidFill>
                  <a:schemeClr val="tx1"/>
                </a:solidFill>
                <a:latin typeface="Arial" panose="020B0604020202020204" pitchFamily="34" charset="0"/>
                <a:ea typeface="微软雅黑" panose="020B0503020204020204" pitchFamily="34" charset="-122"/>
              </a:rPr>
              <a:t>文化大革命的冲击</a:t>
            </a:r>
            <a:r>
              <a:rPr lang="zh-CN" altLang="en-US" sz="2000" dirty="0">
                <a:solidFill>
                  <a:schemeClr val="tx1"/>
                </a:solidFill>
                <a:latin typeface="Arial" panose="020B0604020202020204" pitchFamily="34" charset="0"/>
                <a:ea typeface="微软雅黑" panose="020B0503020204020204" pitchFamily="34" charset="-122"/>
              </a:rPr>
              <a:t>：</a:t>
            </a:r>
            <a:r>
              <a:rPr lang="en-US" altLang="zh-CN" sz="2000" dirty="0">
                <a:solidFill>
                  <a:schemeClr val="tx1"/>
                </a:solidFill>
                <a:latin typeface="Arial" panose="020B0604020202020204" pitchFamily="34" charset="0"/>
                <a:ea typeface="微软雅黑" panose="020B0503020204020204" pitchFamily="34" charset="-122"/>
              </a:rPr>
              <a:t>1966</a:t>
            </a:r>
            <a:r>
              <a:rPr lang="zh-CN" altLang="en-US" sz="2000" dirty="0">
                <a:solidFill>
                  <a:schemeClr val="tx1"/>
                </a:solidFill>
                <a:latin typeface="Arial" panose="020B0604020202020204" pitchFamily="34" charset="0"/>
                <a:ea typeface="微软雅黑" panose="020B0503020204020204" pitchFamily="34" charset="-122"/>
              </a:rPr>
              <a:t>年开始的文化大革命使得心理学几乎完全停止活动，心理测量更是被打入冷宫，各级师范院校停开了相关课程，研究工作也相应停滞。</a:t>
            </a:r>
            <a:endParaRPr lang="zh-CN" altLang="en-US" sz="2000" dirty="0">
              <a:solidFill>
                <a:schemeClr val="tx1"/>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endParaRPr lang="zh-CN" altLang="en-US" sz="24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心理测量和测验在我国的发展</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955040"/>
            <a:ext cx="10619105" cy="5838825"/>
          </a:xfrm>
          <a:prstGeom prst="rect">
            <a:avLst/>
          </a:prstGeom>
          <a:noFill/>
          <a:ln w="9525">
            <a:noFill/>
          </a:ln>
        </p:spPr>
        <p:txBody>
          <a:bodyPr wrap="square">
            <a:spAutoFit/>
          </a:bodyPr>
          <a:lstStyle/>
          <a:p>
            <a:pPr indent="0" fontAlgn="auto">
              <a:lnSpc>
                <a:spcPct val="150000"/>
              </a:lnSpc>
            </a:pPr>
            <a:r>
              <a:rPr lang="en-US" altLang="zh-CN" sz="2500" b="1" dirty="0">
                <a:solidFill>
                  <a:srgbClr val="88745B"/>
                </a:solidFill>
                <a:latin typeface="Arial" panose="020B0604020202020204" pitchFamily="34" charset="0"/>
                <a:ea typeface="微软雅黑" panose="020B0503020204020204" pitchFamily="34" charset="-122"/>
              </a:rPr>
              <a:t>     </a:t>
            </a:r>
            <a:r>
              <a:rPr lang="zh-CN" altLang="en-US" sz="2500" b="1" dirty="0">
                <a:solidFill>
                  <a:srgbClr val="88745B"/>
                </a:solidFill>
                <a:latin typeface="Arial" panose="020B0604020202020204" pitchFamily="34" charset="0"/>
                <a:ea typeface="微软雅黑" panose="020B0503020204020204" pitchFamily="34" charset="-122"/>
              </a:rPr>
              <a:t>（二）重新蓬勃发展的时期</a:t>
            </a:r>
            <a:endParaRPr lang="zh-CN" altLang="en-US" sz="2500" b="1" dirty="0">
              <a:solidFill>
                <a:srgbClr val="88745B"/>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0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恢复初期的努力：</a:t>
            </a:r>
            <a:r>
              <a:rPr lang="en-US" altLang="zh-CN"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1979</a:t>
            </a:r>
            <a:r>
              <a:rPr lang="zh-CN" altLang="en-US"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年，心理学家林传鼎、吴天敏和张厚粲教授在武汉举办了首个全国性心理测验培训班，开启了测验工作的复苏之路。</a:t>
            </a:r>
            <a:endParaRPr lang="zh-CN" altLang="en-US"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r>
              <a:rPr lang="zh-CN" altLang="en-US" sz="20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人才培养</a:t>
            </a:r>
            <a:r>
              <a:rPr lang="zh-CN" altLang="en-US"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：高等院校逐步恢复心理测量学课程，培养了一批专业人才，特别是北京师范大学和华东师范大学招收了首批心理测量专业的研究生。</a:t>
            </a:r>
            <a:endParaRPr lang="zh-CN" altLang="en-US"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r>
              <a:rPr lang="zh-CN" altLang="en-US" sz="20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理论引进</a:t>
            </a:r>
            <a:r>
              <a:rPr lang="zh-CN" altLang="en-US"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：积极引进国外经典测验理论（</a:t>
            </a:r>
            <a:r>
              <a:rPr lang="en-US" altLang="zh-CN"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CTT</a:t>
            </a:r>
            <a:r>
              <a:rPr lang="zh-CN" altLang="en-US"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）、概化理论（</a:t>
            </a:r>
            <a:r>
              <a:rPr lang="en-US" altLang="zh-CN"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GT</a:t>
            </a:r>
            <a:r>
              <a:rPr lang="zh-CN" altLang="en-US"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）和项目反应理论（</a:t>
            </a:r>
            <a:r>
              <a:rPr lang="en-US" altLang="zh-CN"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IRT</a:t>
            </a:r>
            <a:r>
              <a:rPr lang="zh-CN" altLang="en-US"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），为现代心理测量奠定了理论基础。</a:t>
            </a:r>
            <a:endParaRPr lang="zh-CN" altLang="en-US"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r>
              <a:rPr lang="zh-CN" altLang="en-US" sz="20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本土化编制</a:t>
            </a:r>
            <a:r>
              <a:rPr lang="zh-CN" altLang="en-US"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：自</a:t>
            </a:r>
            <a:r>
              <a:rPr lang="en-US" altLang="zh-CN"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80</a:t>
            </a:r>
            <a:r>
              <a:rPr lang="zh-CN" altLang="en-US"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年代中期起，中国心理学家开始自主编制符合中国文化背景的心理测验工具，这些工具更贴近实际需求，受到广泛应用。</a:t>
            </a:r>
            <a:endParaRPr lang="zh-CN" altLang="en-US"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r>
              <a:rPr lang="zh-CN" altLang="en-US" sz="2000" b="1"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广泛应用领域</a:t>
            </a:r>
            <a:r>
              <a:rPr lang="zh-CN" altLang="en-US"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：如今，心理测验已广泛应用于教育、医学、企业、人事管理等多个领域，产生了深远的社会影响。</a:t>
            </a:r>
            <a:endParaRPr lang="zh-CN" altLang="en-US" sz="24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心理测量和测验在我国的发展</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63704" y="2518040"/>
            <a:ext cx="7447280" cy="58775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第五节</a:t>
            </a:r>
            <a:endPar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rPr>
              <a:t>改革开放</a:t>
            </a:r>
            <a:r>
              <a:rPr lang="en-US" altLang="zh-CN" sz="4400" dirty="0">
                <a:solidFill>
                  <a:srgbClr val="4F4D50"/>
                </a:solidFill>
                <a:latin typeface="方正黑体简体" panose="02010601030101010101" pitchFamily="2" charset="-122"/>
                <a:ea typeface="方正黑体简体" panose="02010601030101010101" pitchFamily="2" charset="-122"/>
                <a:cs typeface="+mn-ea"/>
                <a:sym typeface="+mn-lt"/>
              </a:rPr>
              <a:t>40</a:t>
            </a:r>
            <a:r>
              <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rPr>
              <a:t>多年来</a:t>
            </a:r>
            <a:endPar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rPr>
              <a:t>我国心理测量和测验发展概述</a:t>
            </a:r>
            <a:endPar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chemeClr val="tx1"/>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05</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1025525"/>
            <a:ext cx="10687685" cy="5377180"/>
          </a:xfrm>
          <a:prstGeom prst="rect">
            <a:avLst/>
          </a:prstGeom>
          <a:noFill/>
          <a:ln w="9525">
            <a:noFill/>
          </a:ln>
        </p:spPr>
        <p:txBody>
          <a:bodyPr wrap="square">
            <a:spAutoFit/>
          </a:bodyPr>
          <a:lstStyle/>
          <a:p>
            <a:pPr algn="l" fontAlgn="auto">
              <a:lnSpc>
                <a:spcPct val="150000"/>
              </a:lnSpc>
              <a:buClrTx/>
              <a:buSzTx/>
              <a:buFontTx/>
            </a:pP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a:t>
            </a:r>
            <a:r>
              <a:rPr lang="zh-CN"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往事回顾</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en-US" altLang="zh-CN" sz="2500" b="1" dirty="0">
                <a:solidFill>
                  <a:srgbClr val="88745B"/>
                </a:solidFill>
                <a:latin typeface="Arial" panose="020B0604020202020204" pitchFamily="34" charset="0"/>
                <a:ea typeface="微软雅黑" panose="020B0503020204020204" pitchFamily="34" charset="-122"/>
              </a:rPr>
              <a:t>     </a:t>
            </a:r>
            <a:r>
              <a:rPr lang="zh-CN" altLang="en-US" sz="2400" b="1" dirty="0">
                <a:solidFill>
                  <a:srgbClr val="88745B"/>
                </a:solidFill>
                <a:latin typeface="Arial" panose="020B0604020202020204" pitchFamily="34" charset="0"/>
                <a:ea typeface="微软雅黑" panose="020B0503020204020204" pitchFamily="34" charset="-122"/>
              </a:rPr>
              <a:t>（一）</a:t>
            </a:r>
            <a:r>
              <a:rPr lang="en-US" altLang="zh-CN" sz="2400" b="1" dirty="0">
                <a:solidFill>
                  <a:srgbClr val="88745B"/>
                </a:solidFill>
                <a:latin typeface="Arial" panose="020B0604020202020204" pitchFamily="34" charset="0"/>
                <a:ea typeface="微软雅黑" panose="020B0503020204020204" pitchFamily="34" charset="-122"/>
              </a:rPr>
              <a:t>1978</a:t>
            </a:r>
            <a:r>
              <a:rPr lang="zh-CN" altLang="en-US" sz="2400" b="1" dirty="0">
                <a:solidFill>
                  <a:srgbClr val="88745B"/>
                </a:solidFill>
                <a:latin typeface="Arial" panose="020B0604020202020204" pitchFamily="34" charset="0"/>
                <a:ea typeface="微软雅黑" panose="020B0503020204020204" pitchFamily="34" charset="-122"/>
              </a:rPr>
              <a:t>年开始的心理测量专业研究生的招生和培养</a:t>
            </a:r>
            <a:endParaRPr lang="zh-CN" altLang="en-US"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 </a:t>
            </a:r>
            <a:r>
              <a:rPr lang="en-US" altLang="zh-CN" sz="2400" b="1" dirty="0">
                <a:solidFill>
                  <a:srgbClr val="88745B"/>
                </a:solidFill>
                <a:latin typeface="Arial" panose="020B0604020202020204" pitchFamily="34" charset="0"/>
                <a:ea typeface="微软雅黑" panose="020B0503020204020204" pitchFamily="34" charset="-122"/>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1978</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年和</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1979</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年，华东师范大学等高校开始招收心理测量专业研究生，培养了大批专业人才。</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400" b="1" dirty="0">
                <a:solidFill>
                  <a:srgbClr val="88745B"/>
                </a:solidFill>
                <a:latin typeface="Arial" panose="020B0604020202020204" pitchFamily="34" charset="0"/>
                <a:ea typeface="微软雅黑" panose="020B0503020204020204" pitchFamily="34" charset="-122"/>
                <a:sym typeface="+mn-ea"/>
              </a:rPr>
              <a:t>（二）</a:t>
            </a:r>
            <a:r>
              <a:rPr lang="en-US" altLang="zh-CN" sz="2400" b="1" dirty="0">
                <a:solidFill>
                  <a:srgbClr val="88745B"/>
                </a:solidFill>
                <a:latin typeface="Arial" panose="020B0604020202020204" pitchFamily="34" charset="0"/>
                <a:ea typeface="微软雅黑" panose="020B0503020204020204" pitchFamily="34" charset="-122"/>
                <a:sym typeface="+mn-ea"/>
              </a:rPr>
              <a:t>1979</a:t>
            </a:r>
            <a:r>
              <a:rPr lang="zh-CN" altLang="en-US" sz="2400" b="1" dirty="0">
                <a:solidFill>
                  <a:srgbClr val="88745B"/>
                </a:solidFill>
                <a:latin typeface="Arial" panose="020B0604020202020204" pitchFamily="34" charset="0"/>
                <a:ea typeface="微软雅黑" panose="020B0503020204020204" pitchFamily="34" charset="-122"/>
                <a:sym typeface="+mn-ea"/>
              </a:rPr>
              <a:t>年春在武汉举办了第一个全国性心理测验培训班</a:t>
            </a:r>
            <a:endParaRPr lang="zh-CN" altLang="en-US" sz="24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1979</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年春，在武汉举办了第一个全国性心理测验培训班，标志着系统性心理测验工作的重启。</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（三）第一个在全国范围内进行大协作的心理量表修订</a:t>
            </a:r>
            <a:endParaRPr lang="zh-CN" altLang="en-US" sz="2400" b="1" dirty="0">
              <a:solidFill>
                <a:srgbClr val="88745B"/>
              </a:solidFill>
              <a:latin typeface="Arial" panose="020B0604020202020204" pitchFamily="34" charset="0"/>
              <a:ea typeface="微软雅黑" panose="020B0503020204020204" pitchFamily="34" charset="-122"/>
              <a:sym typeface="+mn-ea"/>
            </a:endParaRPr>
          </a:p>
          <a:p>
            <a:pPr indent="539750"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自</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1978</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年起，通过试用《韦克斯勒儿童智力量表修订版》并联合各地专家进行修改和常模制定，最终在全国范围内建立了统一标准。</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（四）</a:t>
            </a:r>
            <a:r>
              <a:rPr lang="en-US" altLang="zh-CN" sz="2400" b="1" dirty="0">
                <a:solidFill>
                  <a:srgbClr val="88745B"/>
                </a:solidFill>
                <a:latin typeface="Arial" panose="020B0604020202020204" pitchFamily="34" charset="0"/>
                <a:ea typeface="微软雅黑" panose="020B0503020204020204" pitchFamily="34" charset="-122"/>
                <a:sym typeface="+mn-ea"/>
              </a:rPr>
              <a:t>1984</a:t>
            </a:r>
            <a:r>
              <a:rPr lang="zh-CN" altLang="en-US" sz="2400" b="1" dirty="0">
                <a:solidFill>
                  <a:srgbClr val="88745B"/>
                </a:solidFill>
                <a:latin typeface="Arial" panose="020B0604020202020204" pitchFamily="34" charset="0"/>
                <a:ea typeface="微软雅黑" panose="020B0503020204020204" pitchFamily="34" charset="-122"/>
                <a:sym typeface="+mn-ea"/>
              </a:rPr>
              <a:t>年中国心理学会心理测量专业委员会的成立和作用</a:t>
            </a:r>
            <a:endParaRPr lang="zh-CN" altLang="en-US" sz="2400" b="1" dirty="0">
              <a:solidFill>
                <a:srgbClr val="88745B"/>
              </a:solidFill>
              <a:latin typeface="Arial" panose="020B0604020202020204" pitchFamily="34" charset="0"/>
              <a:ea typeface="微软雅黑" panose="020B0503020204020204" pitchFamily="34" charset="-122"/>
              <a:sym typeface="+mn-ea"/>
            </a:endParaRPr>
          </a:p>
          <a:p>
            <a:pPr indent="539750" algn="l" fontAlgn="auto">
              <a:lnSpc>
                <a:spcPct val="150000"/>
              </a:lnSpc>
              <a:buClrTx/>
              <a:buSzTx/>
              <a:buFontTx/>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1984</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年第五届全国心理学年会上宣告成立，促进了国际交流和技术进步。</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改革开放</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40</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多年来我国心理测量和测验发展概述</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090930" y="1144270"/>
            <a:ext cx="9839960" cy="4431030"/>
          </a:xfrm>
          <a:prstGeom prst="rect">
            <a:avLst/>
          </a:prstGeom>
          <a:noFill/>
          <a:ln w="9525">
            <a:noFill/>
          </a:ln>
        </p:spPr>
        <p:txBody>
          <a:bodyPr wrap="square">
            <a:spAutoFit/>
          </a:bodyPr>
          <a:lstStyle/>
          <a:p>
            <a:pPr indent="539750"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（五）</a:t>
            </a:r>
            <a:r>
              <a:rPr lang="en-US" altLang="zh-CN" sz="2400" b="1" dirty="0">
                <a:solidFill>
                  <a:srgbClr val="88745B"/>
                </a:solidFill>
                <a:latin typeface="Arial" panose="020B0604020202020204" pitchFamily="34" charset="0"/>
                <a:ea typeface="微软雅黑" panose="020B0503020204020204" pitchFamily="34" charset="-122"/>
                <a:sym typeface="+mn-ea"/>
              </a:rPr>
              <a:t>80 </a:t>
            </a:r>
            <a:r>
              <a:rPr lang="zh-CN" altLang="en-US" sz="2400" b="1" dirty="0">
                <a:solidFill>
                  <a:srgbClr val="88745B"/>
                </a:solidFill>
                <a:latin typeface="Arial" panose="020B0604020202020204" pitchFamily="34" charset="0"/>
                <a:ea typeface="微软雅黑" panose="020B0503020204020204" pitchFamily="34" charset="-122"/>
                <a:sym typeface="+mn-ea"/>
              </a:rPr>
              <a:t>年代早期出版的一批有影响的专著和论文</a:t>
            </a:r>
            <a:endParaRPr lang="zh-CN" altLang="en-US" sz="2400" b="1" dirty="0">
              <a:solidFill>
                <a:srgbClr val="88745B"/>
              </a:solidFill>
              <a:latin typeface="Arial" panose="020B0604020202020204" pitchFamily="34" charset="0"/>
              <a:ea typeface="微软雅黑" panose="020B0503020204020204" pitchFamily="34" charset="-122"/>
              <a:sym typeface="+mn-ea"/>
            </a:endParaRPr>
          </a:p>
          <a:p>
            <a:pPr indent="539750"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如戴忠恒的《心理与教育测量》、郑日昌的《心理测量》等书籍相继出版；同时，一系列重要论文在国内外期刊上发表，推动了理论研究和实践应用。</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（六）</a:t>
            </a:r>
            <a:r>
              <a:rPr lang="en-US" altLang="zh-CN" sz="2400" b="1" dirty="0">
                <a:solidFill>
                  <a:srgbClr val="88745B"/>
                </a:solidFill>
                <a:latin typeface="Arial" panose="020B0604020202020204" pitchFamily="34" charset="0"/>
                <a:ea typeface="微软雅黑" panose="020B0503020204020204" pitchFamily="34" charset="-122"/>
                <a:sym typeface="+mn-ea"/>
              </a:rPr>
              <a:t>1993</a:t>
            </a:r>
            <a:r>
              <a:rPr lang="zh-CN" altLang="en-US" sz="2400" b="1" dirty="0">
                <a:solidFill>
                  <a:srgbClr val="88745B"/>
                </a:solidFill>
                <a:latin typeface="Arial" panose="020B0604020202020204" pitchFamily="34" charset="0"/>
                <a:ea typeface="微软雅黑" panose="020B0503020204020204" pitchFamily="34" charset="-122"/>
                <a:sym typeface="+mn-ea"/>
              </a:rPr>
              <a:t>年开始的</a:t>
            </a:r>
            <a:r>
              <a:rPr lang="en-US" altLang="zh-CN" sz="2400" b="1" dirty="0">
                <a:solidFill>
                  <a:srgbClr val="88745B"/>
                </a:solidFill>
                <a:latin typeface="Arial" panose="020B0604020202020204" pitchFamily="34" charset="0"/>
                <a:ea typeface="微软雅黑" panose="020B0503020204020204" pitchFamily="34" charset="-122"/>
                <a:sym typeface="+mn-ea"/>
              </a:rPr>
              <a:t>“</a:t>
            </a:r>
            <a:r>
              <a:rPr lang="zh-CN" altLang="en-US" sz="2400" b="1" dirty="0">
                <a:solidFill>
                  <a:srgbClr val="88745B"/>
                </a:solidFill>
                <a:latin typeface="Arial" panose="020B0604020202020204" pitchFamily="34" charset="0"/>
                <a:ea typeface="微软雅黑" panose="020B0503020204020204" pitchFamily="34" charset="-122"/>
                <a:sym typeface="+mn-ea"/>
              </a:rPr>
              <a:t>海峡两岸心理与教育测量学术研讨会</a:t>
            </a:r>
            <a:r>
              <a:rPr lang="en-US" altLang="zh-CN" sz="2400" b="1" dirty="0">
                <a:solidFill>
                  <a:srgbClr val="88745B"/>
                </a:solidFill>
                <a:latin typeface="Arial" panose="020B0604020202020204" pitchFamily="34" charset="0"/>
                <a:ea typeface="微软雅黑" panose="020B0503020204020204" pitchFamily="34" charset="-122"/>
                <a:sym typeface="+mn-ea"/>
              </a:rPr>
              <a:t>”</a:t>
            </a:r>
            <a:endParaRPr lang="zh-CN" altLang="en-US" sz="2400" b="1" dirty="0">
              <a:solidFill>
                <a:srgbClr val="88745B"/>
              </a:solidFill>
              <a:latin typeface="Arial" panose="020B0604020202020204" pitchFamily="34" charset="0"/>
              <a:ea typeface="微软雅黑" panose="020B0503020204020204" pitchFamily="34" charset="-122"/>
              <a:sym typeface="+mn-ea"/>
            </a:endParaRPr>
          </a:p>
          <a:p>
            <a:pPr indent="539750" algn="l" fontAlgn="auto">
              <a:lnSpc>
                <a:spcPct val="150000"/>
              </a:lnSpc>
              <a:buClrTx/>
              <a:buSzTx/>
              <a:buFontTx/>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80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年代末，大陆与台湾的心理学界开始交流。北京师范大学张厚粲教授与台湾学者合作，联合了双方的测量学术组织，建立了两岸心理测量专家定期交流的机制，即</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海峡两岸心理与教育测量学术研讨会</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，自</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1993</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年在台北首次举办以来，至</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2011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年已举办</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届。此活动不仅促进了信息共享和研究积极性，还加深了两岸学者间的了解和友谊，推动了心理与教育测量领域的发展。</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685" y="398145"/>
            <a:ext cx="926655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改革开放</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40</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多年来我国心理测量</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和测验发展概述</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sp>
        <p:nvSpPr>
          <p:cNvPr id="2" name="矩形 1"/>
          <p:cNvSpPr/>
          <p:nvPr/>
        </p:nvSpPr>
        <p:spPr>
          <a:xfrm>
            <a:off x="4735830" y="0"/>
            <a:ext cx="7488555" cy="6874510"/>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defTabSz="1219200">
              <a:buClrTx/>
              <a:buSzTx/>
              <a:buFontTx/>
            </a:pPr>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ea"/>
            </a:endParaRPr>
          </a:p>
        </p:txBody>
      </p:sp>
      <p:pic>
        <p:nvPicPr>
          <p:cNvPr id="2051" name="Picture 3" descr="E:\LJR\JZ\PPT\01-融资计划\02-切图\矩形 2.png"/>
          <p:cNvPicPr>
            <a:picLocks noChangeAspect="1" noChangeArrowheads="1"/>
          </p:cNvPicPr>
          <p:nvPr/>
        </p:nvPicPr>
        <p:blipFill>
          <a:blip r:embed="rId1" cstate="print"/>
          <a:srcRect/>
          <a:stretch>
            <a:fillRect/>
          </a:stretch>
        </p:blipFill>
        <p:spPr bwMode="auto">
          <a:xfrm>
            <a:off x="4521200" y="384175"/>
            <a:ext cx="7336790" cy="6309360"/>
          </a:xfrm>
          <a:prstGeom prst="rect">
            <a:avLst/>
          </a:prstGeom>
          <a:noFill/>
        </p:spPr>
      </p:pic>
      <p:pic>
        <p:nvPicPr>
          <p:cNvPr id="2050" name="Picture 2" descr="E:\LJR\JZ\PPT\01-融资计划\02-切图\dsfdsf.png"/>
          <p:cNvPicPr>
            <a:picLocks noChangeAspect="1" noChangeArrowheads="1"/>
          </p:cNvPicPr>
          <p:nvPr/>
        </p:nvPicPr>
        <p:blipFill>
          <a:blip r:embed="rId2" cstate="print"/>
          <a:srcRect/>
          <a:stretch>
            <a:fillRect/>
          </a:stretch>
        </p:blipFill>
        <p:spPr bwMode="auto">
          <a:xfrm>
            <a:off x="0" y="0"/>
            <a:ext cx="7632171" cy="6875339"/>
          </a:xfrm>
          <a:prstGeom prst="rect">
            <a:avLst/>
          </a:prstGeom>
          <a:noFill/>
        </p:spPr>
      </p:pic>
      <p:sp>
        <p:nvSpPr>
          <p:cNvPr id="7" name="TextBox 6"/>
          <p:cNvSpPr txBox="1"/>
          <p:nvPr/>
        </p:nvSpPr>
        <p:spPr>
          <a:xfrm>
            <a:off x="589838" y="2194643"/>
            <a:ext cx="5048250" cy="1168400"/>
          </a:xfrm>
          <a:prstGeom prst="rect">
            <a:avLst/>
          </a:prstGeom>
          <a:noFill/>
        </p:spPr>
        <p:txBody>
          <a:bodyPr wrap="none" rtlCol="0">
            <a:spAutoFit/>
          </a:bodyPr>
          <a:lstStyle/>
          <a:p>
            <a:pPr defTabSz="1219200"/>
            <a:r>
              <a:rPr lang="en-US" altLang="zh-CN" sz="7000" dirty="0">
                <a:solidFill>
                  <a:srgbClr val="E1E0D8"/>
                </a:solidFill>
                <a:latin typeface="方正黑体简体" panose="02010601030101010101" pitchFamily="2" charset="-122"/>
                <a:ea typeface="方正黑体简体" panose="02010601030101010101" pitchFamily="2" charset="-122"/>
                <a:cs typeface="+mn-ea"/>
                <a:sym typeface="+mn-lt"/>
              </a:rPr>
              <a:t>CONTENTS</a:t>
            </a:r>
            <a:endParaRPr lang="zh-CN" altLang="en-US" sz="7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8" name="TextBox 7"/>
          <p:cNvSpPr txBox="1"/>
          <p:nvPr/>
        </p:nvSpPr>
        <p:spPr>
          <a:xfrm>
            <a:off x="2329133" y="2978681"/>
            <a:ext cx="1569660" cy="923330"/>
          </a:xfrm>
          <a:prstGeom prst="rect">
            <a:avLst/>
          </a:prstGeom>
          <a:noFill/>
        </p:spPr>
        <p:txBody>
          <a:bodyPr wrap="none" rtlCol="0">
            <a:spAutoFit/>
          </a:bodyPr>
          <a:lstStyle/>
          <a:p>
            <a:pPr defTabSz="1219200"/>
            <a:r>
              <a:rPr lang="zh-CN" altLang="en-US" sz="5400" dirty="0">
                <a:solidFill>
                  <a:srgbClr val="4F4D50"/>
                </a:solidFill>
                <a:latin typeface="方正黑体简体" panose="02010601030101010101" pitchFamily="2" charset="-122"/>
                <a:ea typeface="方正黑体简体" panose="02010601030101010101" pitchFamily="2" charset="-122"/>
                <a:cs typeface="+mn-ea"/>
                <a:sym typeface="+mn-lt"/>
              </a:rPr>
              <a:t>目录</a:t>
            </a:r>
            <a:endParaRPr lang="en-US" altLang="zh-CN" sz="5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 name="TextBox 8"/>
          <p:cNvSpPr txBox="1"/>
          <p:nvPr>
            <p:custDataLst>
              <p:tags r:id="rId3"/>
            </p:custDataLst>
          </p:nvPr>
        </p:nvSpPr>
        <p:spPr>
          <a:xfrm>
            <a:off x="7274560" y="935355"/>
            <a:ext cx="4196715" cy="4831080"/>
          </a:xfrm>
          <a:prstGeom prst="rect">
            <a:avLst/>
          </a:prstGeom>
          <a:noFill/>
        </p:spPr>
        <p:txBody>
          <a:bodyPr wrap="square" rtlCol="0">
            <a:spAutoFit/>
          </a:bodyPr>
          <a:lstStyle/>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中国古代的心理测量思想和实践</a:t>
            </a:r>
            <a:endParaRPr lang="zh-CN" altLang="en-US"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近代心理测量的早期尝试与先驱者的探索</a:t>
            </a:r>
            <a:endParaRPr lang="zh-CN" altLang="en-US"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社会需要是心理测量和测验发展的动力</a:t>
            </a:r>
            <a:endParaRPr lang="zh-CN" altLang="en-US"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心理测量和测验在我国的发展</a:t>
            </a:r>
            <a:endParaRPr lang="zh-CN" altLang="en-US"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zh-CN" altLang="en-US"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2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改革开放</a:t>
            </a:r>
            <a:r>
              <a:rPr lang="en-US" altLang="zh-CN" sz="2200" b="1" dirty="0">
                <a:solidFill>
                  <a:prstClr val="white"/>
                </a:solidFill>
                <a:latin typeface="微软雅黑" panose="020B0503020204020204" pitchFamily="34" charset="-122"/>
                <a:ea typeface="微软雅黑" panose="020B0503020204020204" pitchFamily="34" charset="-122"/>
                <a:cs typeface="+mn-ea"/>
                <a:sym typeface="+mn-lt"/>
              </a:rPr>
              <a:t>40</a:t>
            </a: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多年来我国心理测量和测验发展概述</a:t>
            </a:r>
            <a:endParaRPr lang="en-US" altLang="zh-CN" sz="22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 name="TextBox 11"/>
          <p:cNvSpPr txBox="1"/>
          <p:nvPr>
            <p:custDataLst>
              <p:tags r:id="rId4"/>
            </p:custDataLst>
          </p:nvPr>
        </p:nvSpPr>
        <p:spPr>
          <a:xfrm>
            <a:off x="6713220" y="852805"/>
            <a:ext cx="475615" cy="641350"/>
          </a:xfrm>
          <a:prstGeom prst="rect">
            <a:avLst/>
          </a:prstGeom>
          <a:noFill/>
        </p:spPr>
        <p:txBody>
          <a:bodyPr wrap="square" rtlCol="0">
            <a:noAutofit/>
          </a:bodyPr>
          <a:lstStyle/>
          <a:p>
            <a:pPr defTabSz="1219200"/>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1</a:t>
            </a:r>
            <a:endPar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endParaRPr>
          </a:p>
        </p:txBody>
      </p:sp>
      <p:sp>
        <p:nvSpPr>
          <p:cNvPr id="5" name="TextBox 12"/>
          <p:cNvSpPr txBox="1"/>
          <p:nvPr>
            <p:custDataLst>
              <p:tags r:id="rId5"/>
            </p:custDataLst>
          </p:nvPr>
        </p:nvSpPr>
        <p:spPr>
          <a:xfrm>
            <a:off x="7016750" y="1933575"/>
            <a:ext cx="3949700" cy="429895"/>
          </a:xfrm>
          <a:prstGeom prst="rect">
            <a:avLst/>
          </a:prstGeom>
          <a:noFill/>
        </p:spPr>
        <p:txBody>
          <a:bodyPr wrap="square" rtlCol="0">
            <a:spAutoFit/>
          </a:bodyPr>
          <a:lstStyle/>
          <a:p>
            <a:pPr algn="l" defTabSz="1219200">
              <a:buClrTx/>
              <a:buSzTx/>
              <a:buFontTx/>
            </a:pPr>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 </a:t>
            </a:r>
            <a:endParaRPr lang="zh-CN" altLang="en-US" sz="22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 name="TextBox 14"/>
          <p:cNvSpPr txBox="1"/>
          <p:nvPr>
            <p:custDataLst>
              <p:tags r:id="rId6"/>
            </p:custDataLst>
          </p:nvPr>
        </p:nvSpPr>
        <p:spPr>
          <a:xfrm>
            <a:off x="6713220" y="1933575"/>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2</a:t>
            </a:r>
            <a:endPar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endParaRPr>
          </a:p>
        </p:txBody>
      </p:sp>
      <p:sp>
        <p:nvSpPr>
          <p:cNvPr id="9" name="TextBox 14"/>
          <p:cNvSpPr txBox="1"/>
          <p:nvPr>
            <p:custDataLst>
              <p:tags r:id="rId7"/>
            </p:custDataLst>
          </p:nvPr>
        </p:nvSpPr>
        <p:spPr>
          <a:xfrm>
            <a:off x="6713220" y="2978785"/>
            <a:ext cx="598170" cy="763905"/>
          </a:xfrm>
          <a:prstGeom prst="rect">
            <a:avLst/>
          </a:prstGeom>
          <a:noFill/>
        </p:spPr>
        <p:txBody>
          <a:bodyPr wrap="square" rtlCol="0">
            <a:noAutofit/>
          </a:bodyPr>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3</a:t>
            </a:r>
            <a:endPar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endParaRPr>
          </a:p>
        </p:txBody>
      </p:sp>
      <p:sp>
        <p:nvSpPr>
          <p:cNvPr id="10" name="TextBox 14"/>
          <p:cNvSpPr txBox="1"/>
          <p:nvPr>
            <p:custDataLst>
              <p:tags r:id="rId8"/>
            </p:custDataLst>
          </p:nvPr>
        </p:nvSpPr>
        <p:spPr>
          <a:xfrm>
            <a:off x="6713220" y="3824605"/>
            <a:ext cx="598170" cy="763905"/>
          </a:xfrm>
          <a:prstGeom prst="rect">
            <a:avLst/>
          </a:prstGeom>
          <a:noFill/>
        </p:spPr>
        <p:txBody>
          <a:bodyPr wrap="square" rtlCol="0">
            <a:noAutofit/>
          </a:bodyPr>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4</a:t>
            </a:r>
            <a:endPar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endParaRPr>
          </a:p>
        </p:txBody>
      </p:sp>
      <p:sp>
        <p:nvSpPr>
          <p:cNvPr id="11" name="TextBox 14"/>
          <p:cNvSpPr txBox="1"/>
          <p:nvPr>
            <p:custDataLst>
              <p:tags r:id="rId9"/>
            </p:custDataLst>
          </p:nvPr>
        </p:nvSpPr>
        <p:spPr>
          <a:xfrm>
            <a:off x="6713220" y="4927600"/>
            <a:ext cx="598170" cy="763905"/>
          </a:xfrm>
          <a:prstGeom prst="rect">
            <a:avLst/>
          </a:prstGeom>
          <a:noFill/>
        </p:spPr>
        <p:txBody>
          <a:bodyPr wrap="square" rtlCol="0">
            <a:noAutofit/>
          </a:bodyPr>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5</a:t>
            </a:r>
            <a:endPar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3" name="矩形 2"/>
          <p:cNvSpPr/>
          <p:nvPr/>
        </p:nvSpPr>
        <p:spPr>
          <a:xfrm>
            <a:off x="1543685" y="398145"/>
            <a:ext cx="926655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改革开放</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40</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多年来我国心理测量</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和测验发展概述</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1090930" y="808355"/>
            <a:ext cx="10687685" cy="6393180"/>
          </a:xfrm>
          <a:prstGeom prst="rect">
            <a:avLst/>
          </a:prstGeom>
          <a:noFill/>
          <a:ln w="9525">
            <a:noFill/>
          </a:ln>
        </p:spPr>
        <p:txBody>
          <a:bodyPr wrap="square">
            <a:spAutoFit/>
          </a:bodyPr>
          <a:lstStyle/>
          <a:p>
            <a:pPr algn="l" fontAlgn="auto">
              <a:lnSpc>
                <a:spcPct val="150000"/>
              </a:lnSpc>
              <a:buClrTx/>
              <a:buSzTx/>
              <a:buFontTx/>
            </a:pPr>
            <a:r>
              <a:rPr lang="zh-CN"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a:t>
            </a: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、心理测量迅猛发展的特点评述</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（一）</a:t>
            </a:r>
            <a:r>
              <a:rPr lang="en-US" altLang="zh-CN" sz="2500" b="1" dirty="0">
                <a:solidFill>
                  <a:srgbClr val="88745B"/>
                </a:solidFill>
                <a:latin typeface="Arial" panose="020B0604020202020204" pitchFamily="34" charset="0"/>
                <a:ea typeface="微软雅黑" panose="020B0503020204020204" pitchFamily="34" charset="-122"/>
              </a:rPr>
              <a:t> </a:t>
            </a:r>
            <a:r>
              <a:rPr lang="zh-CN" altLang="en-US" sz="2500" b="1" dirty="0">
                <a:solidFill>
                  <a:srgbClr val="88745B"/>
                </a:solidFill>
                <a:latin typeface="Arial" panose="020B0604020202020204" pitchFamily="34" charset="0"/>
                <a:ea typeface="微软雅黑" panose="020B0503020204020204" pitchFamily="34" charset="-122"/>
              </a:rPr>
              <a:t>心理测验和量表的增多与质的提升</a:t>
            </a:r>
            <a:endParaRPr lang="zh-CN" altLang="en-US" sz="2500" b="1" dirty="0">
              <a:solidFill>
                <a:srgbClr val="88745B"/>
              </a:solidFill>
              <a:latin typeface="Arial" panose="020B0604020202020204" pitchFamily="34" charset="0"/>
              <a:ea typeface="微软雅黑" panose="020B0503020204020204" pitchFamily="34" charset="-122"/>
            </a:endParaRPr>
          </a:p>
          <a:p>
            <a:pPr indent="539750" algn="l" fontAlgn="auto">
              <a:lnSpc>
                <a:spcPct val="150000"/>
              </a:lnSpc>
              <a:buClrTx/>
              <a:buSzTx/>
              <a:buFontTx/>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认知类心理量表是应用最广的领域。</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近年来，我国开发了多种本土成套智力测验，如《中国幼儿智力量表（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3—6</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岁半）》、《中国少年智力量表（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10—15</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岁）》等。在非文字智力测验方面，建立了《联合型瑞文测验》中国成人常模，修订了《斯</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欧氏非语言智力测验（</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SONR</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）》、《托尼非文字智力测验（</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TONI2</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）》等。</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l" fontAlgn="auto">
              <a:lnSpc>
                <a:spcPct val="150000"/>
              </a:lnSpc>
              <a:buClrTx/>
              <a:buSzTx/>
              <a:buFontTx/>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在人格测验方面。</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除了使用国际上广泛认可的人格测验外，我国研究者也编制了一系列适合国人的综合类人格测验，并对许多国际著名人格测验进行了本土化修订。</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l" fontAlgn="auto">
              <a:lnSpc>
                <a:spcPct val="150000"/>
              </a:lnSpc>
              <a:buClrTx/>
              <a:buSzTx/>
              <a:buFontTx/>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职业心理测验领域</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发展迅速，新编或修订了许多职业兴趣、能力和人格测验。此外，针对社会重点关注人群的心理测验以及临床医学量表的数量也在增加。</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测验的编制越来越注重知识产权保护，且本土化的自编测验解决了版权引进的问题。概化理论和项目反应理论的应用提高了测验信度，而多维效度的重视则提升了测验构想效度。</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l"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885190" y="955040"/>
            <a:ext cx="10891520" cy="5008245"/>
          </a:xfrm>
          <a:prstGeom prst="rect">
            <a:avLst/>
          </a:prstGeom>
          <a:noFill/>
          <a:ln w="9525">
            <a:noFill/>
          </a:ln>
        </p:spPr>
        <p:txBody>
          <a:bodyPr wrap="square">
            <a:spAutoFit/>
          </a:bodyPr>
          <a:lstStyle/>
          <a:p>
            <a:pPr algn="l" fontAlgn="auto">
              <a:lnSpc>
                <a:spcPct val="150000"/>
              </a:lnSpc>
              <a:buClrTx/>
              <a:buSzTx/>
              <a:buFontTx/>
            </a:pPr>
            <a:r>
              <a:rPr lang="en-US" altLang="zh-CN" sz="2400" b="1" dirty="0">
                <a:solidFill>
                  <a:srgbClr val="88745B"/>
                </a:solidFill>
                <a:latin typeface="Arial" panose="020B0604020202020204" pitchFamily="34" charset="0"/>
                <a:ea typeface="微软雅黑" panose="020B0503020204020204" pitchFamily="34" charset="-122"/>
              </a:rPr>
              <a:t>      </a:t>
            </a:r>
            <a:r>
              <a:rPr lang="zh-CN" altLang="en-US" sz="2400" b="1" dirty="0">
                <a:solidFill>
                  <a:srgbClr val="88745B"/>
                </a:solidFill>
                <a:latin typeface="Arial" panose="020B0604020202020204" pitchFamily="34" charset="0"/>
                <a:ea typeface="微软雅黑" panose="020B0503020204020204" pitchFamily="34" charset="-122"/>
              </a:rPr>
              <a:t>（二）心理测验量表应用领域不断拓展</a:t>
            </a:r>
            <a:endParaRPr lang="zh-CN" altLang="en-US"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 </a:t>
            </a:r>
            <a:r>
              <a:rPr lang="en-US" altLang="zh-CN" sz="2400" b="1" dirty="0">
                <a:solidFill>
                  <a:srgbClr val="88745B"/>
                </a:solidFill>
                <a:latin typeface="Arial" panose="020B0604020202020204" pitchFamily="34" charset="0"/>
                <a:ea typeface="微软雅黑" panose="020B0503020204020204" pitchFamily="34" charset="-122"/>
              </a:rPr>
              <a:t> </a:t>
            </a:r>
            <a:r>
              <a:rPr lang="zh-CN" altLang="en-US" sz="2500" b="1" dirty="0">
                <a:solidFill>
                  <a:srgbClr val="88745B"/>
                </a:solidFill>
                <a:latin typeface="Arial" panose="020B0604020202020204" pitchFamily="34" charset="0"/>
                <a:ea typeface="微软雅黑" panose="020B0503020204020204" pitchFamily="34" charset="-122"/>
              </a:rPr>
              <a:t> </a:t>
            </a:r>
            <a:r>
              <a:rPr lang="en-US" altLang="zh-CN" sz="2500" b="1" dirty="0">
                <a:solidFill>
                  <a:srgbClr val="88745B"/>
                </a:solidFill>
                <a:latin typeface="Arial" panose="020B0604020202020204" pitchFamily="34" charset="0"/>
                <a:ea typeface="微软雅黑" panose="020B0503020204020204" pitchFamily="34" charset="-122"/>
              </a:rPr>
              <a:t>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教育是心理测验应用最为广泛的领域</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：心理测验帮助教师了解学生的能力素质、性格特点等，支持因材施教，并用于鉴别智愚和发展不全的学生早期诊断。</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l" fontAlgn="auto">
              <a:lnSpc>
                <a:spcPct val="150000"/>
              </a:lnSpc>
              <a:buClrTx/>
              <a:buSzTx/>
              <a:buFontTx/>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职业选择、人才选拔与考核成为心理测验应用的一大热门</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：心理测验在个体与职业的匹配中提供了科学依据，并广泛应用于人员选拔、培训后评估和管理者绩效评估。</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l" fontAlgn="auto">
              <a:lnSpc>
                <a:spcPct val="150000"/>
              </a:lnSpc>
              <a:buClrTx/>
              <a:buSzTx/>
              <a:buFontTx/>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sym typeface="+mn-ea"/>
              </a:rPr>
              <a:t>在临床与精神卫生领域的应用</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a:t>
            </a:r>
            <a:r>
              <a:rPr lang="zh-CN" altLang="en-US" sz="2000" dirty="0">
                <a:solidFill>
                  <a:schemeClr val="tx1"/>
                </a:solidFill>
                <a:latin typeface="Arial" panose="020B0604020202020204" pitchFamily="34" charset="0"/>
                <a:ea typeface="微软雅黑" panose="020B0503020204020204" pitchFamily="34" charset="-122"/>
              </a:rPr>
              <a:t>心理测量被广泛应用于发现精神症状和心理健康问题，并提供诊断依据，在临床医学尤其是精神医学上的重要性日益增加</a:t>
            </a:r>
            <a:endParaRPr lang="zh-CN" altLang="en-US" sz="2000" dirty="0">
              <a:solidFill>
                <a:schemeClr val="tx1"/>
              </a:solidFill>
              <a:latin typeface="Arial" panose="020B0604020202020204" pitchFamily="34" charset="0"/>
              <a:ea typeface="微软雅黑" panose="020B0503020204020204" pitchFamily="34" charset="-122"/>
            </a:endParaRPr>
          </a:p>
          <a:p>
            <a:pPr indent="539750"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（三）基础理论多样化与方法技术现代化相结合</a:t>
            </a:r>
            <a:endParaRPr lang="zh-CN" altLang="en-US" sz="2400" b="1" dirty="0">
              <a:solidFill>
                <a:srgbClr val="88745B"/>
              </a:solidFill>
              <a:latin typeface="Arial" panose="020B0604020202020204" pitchFamily="34" charset="0"/>
              <a:ea typeface="微软雅黑" panose="020B0503020204020204" pitchFamily="34" charset="-122"/>
              <a:sym typeface="+mn-ea"/>
            </a:endParaRPr>
          </a:p>
          <a:p>
            <a:pPr indent="539750" algn="l" fontAlgn="auto">
              <a:lnSpc>
                <a:spcPct val="150000"/>
              </a:lnSpc>
              <a:buClrTx/>
              <a:buSzTx/>
              <a:buFontTx/>
            </a:pPr>
            <a:r>
              <a:rPr lang="zh-CN" altLang="en-US" sz="2000" dirty="0">
                <a:solidFill>
                  <a:schemeClr val="tx1"/>
                </a:solidFill>
                <a:latin typeface="Arial" panose="020B0604020202020204" pitchFamily="34" charset="0"/>
                <a:ea typeface="微软雅黑" panose="020B0503020204020204" pitchFamily="34" charset="-122"/>
              </a:rPr>
              <a:t>心理测验的发展基于经典测验理论、项目反应理论和概化理论，结合多元统计理论和技术的进步，实现了基础理论多样化与方法技术现代化的结合。</a:t>
            </a:r>
            <a:endParaRPr lang="zh-CN" altLang="en-US" sz="2000" dirty="0">
              <a:solidFill>
                <a:schemeClr val="tx1"/>
              </a:solidFill>
              <a:latin typeface="Arial" panose="020B0604020202020204" pitchFamily="34" charset="0"/>
              <a:ea typeface="微软雅黑" panose="020B0503020204020204" pitchFamily="34" charset="-122"/>
            </a:endParaRPr>
          </a:p>
        </p:txBody>
      </p:sp>
      <p:sp>
        <p:nvSpPr>
          <p:cNvPr id="3" name="矩形 2"/>
          <p:cNvSpPr/>
          <p:nvPr/>
        </p:nvSpPr>
        <p:spPr>
          <a:xfrm>
            <a:off x="1543685" y="398145"/>
            <a:ext cx="932116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改革开放</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40</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多年来我国心理测量</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和测验发展概述</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7952740" y="608965"/>
            <a:ext cx="4064000" cy="368300"/>
          </a:xfrm>
          <a:prstGeom prst="rect">
            <a:avLst/>
          </a:prstGeom>
          <a:noFill/>
        </p:spPr>
        <p:txBody>
          <a:bodyPr wrap="square" rtlCol="0">
            <a:spAutoFit/>
          </a:bodyPr>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0915" y="955040"/>
            <a:ext cx="10619105" cy="5539105"/>
          </a:xfrm>
          <a:prstGeom prst="rect">
            <a:avLst/>
          </a:prstGeom>
          <a:noFill/>
          <a:ln w="9525">
            <a:noFill/>
          </a:ln>
        </p:spPr>
        <p:txBody>
          <a:bodyPr wrap="square">
            <a:spAutoFit/>
          </a:bodyPr>
          <a:lstStyle/>
          <a:p>
            <a:pPr indent="0" fontAlgn="auto">
              <a:lnSpc>
                <a:spcPct val="150000"/>
              </a:lnSpc>
            </a:pPr>
            <a:r>
              <a:rPr lang="en-US" altLang="zh-CN" sz="2500" b="1" dirty="0">
                <a:solidFill>
                  <a:srgbClr val="88745B"/>
                </a:solidFill>
                <a:latin typeface="Arial" panose="020B0604020202020204" pitchFamily="34" charset="0"/>
                <a:ea typeface="微软雅黑" panose="020B0503020204020204" pitchFamily="34" charset="-122"/>
              </a:rPr>
              <a:t>     </a:t>
            </a: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a:t>
            </a:r>
            <a:r>
              <a:rPr lang="en-US" altLang="zh-CN"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对存在问题和未来前景的几点思考</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altLang="zh-CN" sz="2400" b="1" dirty="0">
                <a:solidFill>
                  <a:srgbClr val="88745B"/>
                </a:solidFill>
                <a:latin typeface="Arial" panose="020B0604020202020204" pitchFamily="34" charset="0"/>
                <a:ea typeface="微软雅黑" panose="020B0503020204020204" pitchFamily="34" charset="-122"/>
              </a:rPr>
              <a:t> </a:t>
            </a:r>
            <a:r>
              <a:rPr lang="zh-CN" altLang="en-US" sz="2400" b="1" dirty="0">
                <a:solidFill>
                  <a:srgbClr val="88745B"/>
                </a:solidFill>
                <a:latin typeface="Arial" panose="020B0604020202020204" pitchFamily="34" charset="0"/>
                <a:ea typeface="微软雅黑" panose="020B0503020204020204" pitchFamily="34" charset="-122"/>
              </a:rPr>
              <a:t>（一）</a:t>
            </a:r>
            <a:r>
              <a:rPr lang="en-US" altLang="zh-CN" sz="2400" b="1" dirty="0">
                <a:solidFill>
                  <a:srgbClr val="88745B"/>
                </a:solidFill>
                <a:latin typeface="Arial" panose="020B0604020202020204" pitchFamily="34" charset="0"/>
                <a:ea typeface="微软雅黑" panose="020B0503020204020204" pitchFamily="34" charset="-122"/>
              </a:rPr>
              <a:t> </a:t>
            </a:r>
            <a:r>
              <a:rPr lang="zh-CN" altLang="en-US" sz="2400" b="1" dirty="0">
                <a:solidFill>
                  <a:srgbClr val="88745B"/>
                </a:solidFill>
                <a:latin typeface="Arial" panose="020B0604020202020204" pitchFamily="34" charset="0"/>
                <a:ea typeface="微软雅黑" panose="020B0503020204020204" pitchFamily="34" charset="-122"/>
              </a:rPr>
              <a:t>充分发挥中国心理学会心理测量分会的领军作用</a:t>
            </a:r>
            <a:endParaRPr lang="zh-CN" altLang="en-US" sz="24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 </a:t>
            </a:r>
            <a:r>
              <a:rPr lang="en-US" altLang="zh-CN" sz="2400" b="1" dirty="0">
                <a:solidFill>
                  <a:srgbClr val="88745B"/>
                </a:solidFill>
                <a:latin typeface="Arial" panose="020B0604020202020204" pitchFamily="34" charset="0"/>
                <a:ea typeface="微软雅黑" panose="020B0503020204020204" pitchFamily="34" charset="-122"/>
              </a:rPr>
              <a:t>   </a:t>
            </a:r>
            <a:r>
              <a:rPr lang="en-US" altLang="zh-CN" sz="2000" dirty="0">
                <a:solidFill>
                  <a:schemeClr val="tx1"/>
                </a:solidFill>
                <a:latin typeface="Arial" panose="020B0604020202020204" pitchFamily="34" charset="0"/>
                <a:ea typeface="微软雅黑" panose="020B0503020204020204" pitchFamily="34" charset="-122"/>
              </a:rPr>
              <a:t> </a:t>
            </a:r>
            <a:r>
              <a:rPr lang="zh-CN" altLang="en-US"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心理测量分会应借鉴国外经验，制定行业规范，引导和支持心理测验的规范化发展。</a:t>
            </a:r>
            <a:endParaRPr lang="zh-CN" altLang="en-US" sz="20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altLang="zh-CN" sz="2400" b="1" dirty="0">
                <a:solidFill>
                  <a:srgbClr val="88745B"/>
                </a:solidFill>
                <a:latin typeface="Arial" panose="020B0604020202020204" pitchFamily="34" charset="0"/>
                <a:ea typeface="微软雅黑" panose="020B0503020204020204" pitchFamily="34" charset="-122"/>
                <a:sym typeface="+mn-ea"/>
              </a:rPr>
              <a:t> </a:t>
            </a:r>
            <a:r>
              <a:rPr lang="zh-CN" altLang="en-US" sz="2400" b="1" dirty="0">
                <a:solidFill>
                  <a:srgbClr val="88745B"/>
                </a:solidFill>
                <a:latin typeface="Arial" panose="020B0604020202020204" pitchFamily="34" charset="0"/>
                <a:ea typeface="微软雅黑" panose="020B0503020204020204" pitchFamily="34" charset="-122"/>
                <a:sym typeface="+mn-ea"/>
              </a:rPr>
              <a:t>（二）</a:t>
            </a:r>
            <a:r>
              <a:rPr lang="en-US" altLang="zh-CN" sz="2400" b="1" dirty="0">
                <a:solidFill>
                  <a:srgbClr val="88745B"/>
                </a:solidFill>
                <a:latin typeface="Arial" panose="020B0604020202020204" pitchFamily="34" charset="0"/>
                <a:ea typeface="微软雅黑" panose="020B0503020204020204" pitchFamily="34" charset="-122"/>
                <a:sym typeface="+mn-ea"/>
              </a:rPr>
              <a:t> </a:t>
            </a:r>
            <a:r>
              <a:rPr lang="zh-CN" altLang="en-US" sz="2400" b="1" dirty="0">
                <a:solidFill>
                  <a:srgbClr val="88745B"/>
                </a:solidFill>
                <a:latin typeface="Arial" panose="020B0604020202020204" pitchFamily="34" charset="0"/>
                <a:ea typeface="微软雅黑" panose="020B0503020204020204" pitchFamily="34" charset="-122"/>
                <a:sym typeface="+mn-ea"/>
              </a:rPr>
              <a:t>建立专门的心理测量研究机构</a:t>
            </a:r>
            <a:endParaRPr lang="zh-CN" altLang="en-US" sz="24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zh-CN" altLang="en-US" sz="2400" b="1" dirty="0">
                <a:solidFill>
                  <a:srgbClr val="88745B"/>
                </a:solidFill>
                <a:latin typeface="Arial" panose="020B0604020202020204" pitchFamily="34" charset="0"/>
                <a:ea typeface="微软雅黑" panose="020B0503020204020204" pitchFamily="34" charset="-122"/>
                <a:sym typeface="+mn-ea"/>
              </a:rPr>
              <a:t> </a:t>
            </a:r>
            <a:r>
              <a:rPr lang="en-US" altLang="zh-CN" sz="2400" b="1" dirty="0">
                <a:solidFill>
                  <a:srgbClr val="88745B"/>
                </a:solidFill>
                <a:latin typeface="Arial" panose="020B0604020202020204" pitchFamily="34" charset="0"/>
                <a:ea typeface="微软雅黑" panose="020B0503020204020204" pitchFamily="34" charset="-122"/>
                <a:sym typeface="+mn-ea"/>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为解决心理测量研究</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散兵作战</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的局面，需建立专门的研究机构以促进学科发展</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en-US" altLang="zh-CN" sz="2400" b="1" dirty="0">
                <a:solidFill>
                  <a:srgbClr val="88745B"/>
                </a:solidFill>
                <a:latin typeface="Arial" panose="020B0604020202020204" pitchFamily="34" charset="0"/>
                <a:ea typeface="微软雅黑" panose="020B0503020204020204" pitchFamily="34" charset="-122"/>
                <a:sym typeface="+mn-ea"/>
              </a:rPr>
              <a:t> </a:t>
            </a:r>
            <a:r>
              <a:rPr lang="zh-CN" altLang="en-US" sz="2400" b="1" dirty="0">
                <a:solidFill>
                  <a:srgbClr val="88745B"/>
                </a:solidFill>
                <a:latin typeface="Arial" panose="020B0604020202020204" pitchFamily="34" charset="0"/>
                <a:ea typeface="微软雅黑" panose="020B0503020204020204" pitchFamily="34" charset="-122"/>
                <a:sym typeface="+mn-ea"/>
              </a:rPr>
              <a:t>（三）</a:t>
            </a:r>
            <a:r>
              <a:rPr lang="en-US" altLang="zh-CN" sz="2400" b="1" dirty="0">
                <a:solidFill>
                  <a:srgbClr val="88745B"/>
                </a:solidFill>
                <a:latin typeface="Arial" panose="020B0604020202020204" pitchFamily="34" charset="0"/>
                <a:ea typeface="微软雅黑" panose="020B0503020204020204" pitchFamily="34" charset="-122"/>
                <a:sym typeface="+mn-ea"/>
              </a:rPr>
              <a:t> </a:t>
            </a:r>
            <a:r>
              <a:rPr lang="zh-CN" altLang="en-US" sz="2400" b="1" dirty="0">
                <a:solidFill>
                  <a:srgbClr val="88745B"/>
                </a:solidFill>
                <a:latin typeface="Arial" panose="020B0604020202020204" pitchFamily="34" charset="0"/>
                <a:ea typeface="微软雅黑" panose="020B0503020204020204" pitchFamily="34" charset="-122"/>
                <a:sym typeface="+mn-ea"/>
              </a:rPr>
              <a:t>产学研的结合</a:t>
            </a:r>
            <a:endParaRPr lang="zh-CN" altLang="en-US" sz="24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心理测量成果需要转化为实际产品，避免学术资源浪费，实现科研成果的有效利用。</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400" b="1" dirty="0">
                <a:solidFill>
                  <a:srgbClr val="88745B"/>
                </a:solidFill>
                <a:latin typeface="Arial" panose="020B0604020202020204" pitchFamily="34" charset="0"/>
                <a:ea typeface="微软雅黑" panose="020B0503020204020204" pitchFamily="34" charset="-122"/>
                <a:sym typeface="+mn-ea"/>
              </a:rPr>
              <a:t>（四）</a:t>
            </a:r>
            <a:r>
              <a:rPr lang="en-US" altLang="zh-CN" sz="2400" b="1" dirty="0">
                <a:solidFill>
                  <a:srgbClr val="88745B"/>
                </a:solidFill>
                <a:latin typeface="Arial" panose="020B0604020202020204" pitchFamily="34" charset="0"/>
                <a:ea typeface="微软雅黑" panose="020B0503020204020204" pitchFamily="34" charset="-122"/>
                <a:sym typeface="+mn-ea"/>
              </a:rPr>
              <a:t> </a:t>
            </a:r>
            <a:r>
              <a:rPr lang="en-US" altLang="zh-CN" sz="2400" b="1" dirty="0">
                <a:solidFill>
                  <a:srgbClr val="88745B"/>
                </a:solidFill>
                <a:latin typeface="Arial" panose="020B0604020202020204" pitchFamily="34" charset="0"/>
                <a:ea typeface="微软雅黑" panose="020B0503020204020204" pitchFamily="34" charset="-122"/>
                <a:sym typeface="+mn-ea"/>
              </a:rPr>
              <a:t> </a:t>
            </a:r>
            <a:r>
              <a:rPr lang="zh-CN" altLang="en-US" sz="2400" b="1" dirty="0">
                <a:solidFill>
                  <a:srgbClr val="88745B"/>
                </a:solidFill>
                <a:latin typeface="Arial" panose="020B0604020202020204" pitchFamily="34" charset="0"/>
                <a:ea typeface="微软雅黑" panose="020B0503020204020204" pitchFamily="34" charset="-122"/>
                <a:sym typeface="+mn-ea"/>
              </a:rPr>
              <a:t>商业化的新趋势</a:t>
            </a:r>
            <a:endParaRPr lang="zh-CN" altLang="en-US" sz="24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随着市场需要的增大，心理测验的商业化成为发展趋势，形成从测验到服务再到后续产品的产业链条。</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心理测量和测验在我国的发展</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1157605" y="1144270"/>
            <a:ext cx="10619105" cy="4615815"/>
          </a:xfrm>
          <a:prstGeom prst="rect">
            <a:avLst/>
          </a:prstGeom>
          <a:noFill/>
          <a:ln w="9525">
            <a:noFill/>
          </a:ln>
        </p:spPr>
        <p:txBody>
          <a:bodyPr wrap="square">
            <a:spAutoFit/>
          </a:bodyPr>
          <a:lstStyle/>
          <a:p>
            <a:pPr indent="0" fontAlgn="auto">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（五）</a:t>
            </a:r>
            <a:r>
              <a:rPr lang="en-US" altLang="zh-CN" sz="2400" b="1" dirty="0">
                <a:solidFill>
                  <a:srgbClr val="88745B"/>
                </a:solidFill>
                <a:latin typeface="Arial" panose="020B0604020202020204" pitchFamily="34" charset="0"/>
                <a:ea typeface="微软雅黑" panose="020B0503020204020204" pitchFamily="34" charset="-122"/>
              </a:rPr>
              <a:t> </a:t>
            </a:r>
            <a:r>
              <a:rPr lang="zh-CN" altLang="en-US" sz="2400" b="1" dirty="0">
                <a:solidFill>
                  <a:srgbClr val="88745B"/>
                </a:solidFill>
                <a:latin typeface="Arial" panose="020B0604020202020204" pitchFamily="34" charset="0"/>
                <a:ea typeface="微软雅黑" panose="020B0503020204020204" pitchFamily="34" charset="-122"/>
              </a:rPr>
              <a:t>心理量表的修订和编制</a:t>
            </a:r>
            <a:r>
              <a:rPr lang="en-US" altLang="zh-CN" sz="2400" b="1" dirty="0">
                <a:solidFill>
                  <a:srgbClr val="88745B"/>
                </a:solidFill>
                <a:latin typeface="Arial" panose="020B0604020202020204" pitchFamily="34" charset="0"/>
                <a:ea typeface="微软雅黑" panose="020B0503020204020204" pitchFamily="34" charset="-122"/>
              </a:rPr>
              <a:t> </a:t>
            </a:r>
            <a:endParaRPr lang="en-US" altLang="zh-CN" sz="24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en-US" altLang="zh-CN" sz="2000" b="1" dirty="0">
                <a:solidFill>
                  <a:schemeClr val="tx1"/>
                </a:solidFill>
                <a:latin typeface="Arial" panose="020B0604020202020204" pitchFamily="34" charset="0"/>
                <a:ea typeface="微软雅黑" panose="020B0503020204020204" pitchFamily="34" charset="-122"/>
              </a:rPr>
              <a:t>    </a:t>
            </a:r>
            <a:r>
              <a:rPr lang="zh-CN" altLang="en-US" sz="2000" b="1" dirty="0">
                <a:solidFill>
                  <a:schemeClr val="tx1"/>
                </a:solidFill>
                <a:latin typeface="Arial" panose="020B0604020202020204" pitchFamily="34" charset="0"/>
                <a:ea typeface="微软雅黑" panose="020B0503020204020204" pitchFamily="34" charset="-122"/>
              </a:rPr>
              <a:t>心理量表的修订：</a:t>
            </a:r>
            <a:r>
              <a:rPr lang="zh-CN" altLang="en-US" sz="2000" dirty="0">
                <a:solidFill>
                  <a:schemeClr val="tx1"/>
                </a:solidFill>
                <a:latin typeface="Arial" panose="020B0604020202020204" pitchFamily="34" charset="0"/>
                <a:ea typeface="微软雅黑" panose="020B0503020204020204" pitchFamily="34" charset="-122"/>
              </a:rPr>
              <a:t>强调购买版权的重要性，并重视跨文化改造时的文化差异。</a:t>
            </a:r>
            <a:endParaRPr lang="zh-CN" altLang="en-US" sz="2000" dirty="0">
              <a:solidFill>
                <a:schemeClr val="tx1"/>
              </a:solidFill>
              <a:latin typeface="Arial" panose="020B0604020202020204" pitchFamily="34" charset="0"/>
              <a:ea typeface="微软雅黑" panose="020B0503020204020204" pitchFamily="34" charset="-122"/>
            </a:endParaRPr>
          </a:p>
          <a:p>
            <a:pPr indent="0" fontAlgn="auto">
              <a:lnSpc>
                <a:spcPct val="150000"/>
              </a:lnSpc>
            </a:pPr>
            <a:r>
              <a:rPr lang="en-US" altLang="zh-CN" sz="2000" b="1" dirty="0">
                <a:solidFill>
                  <a:schemeClr val="tx1"/>
                </a:solidFill>
                <a:latin typeface="Arial" panose="020B0604020202020204" pitchFamily="34" charset="0"/>
                <a:ea typeface="微软雅黑" panose="020B0503020204020204" pitchFamily="34" charset="-122"/>
              </a:rPr>
              <a:t>    </a:t>
            </a:r>
            <a:r>
              <a:rPr lang="zh-CN" altLang="en-US" sz="2000" b="1" dirty="0">
                <a:solidFill>
                  <a:schemeClr val="tx1"/>
                </a:solidFill>
                <a:latin typeface="Arial" panose="020B0604020202020204" pitchFamily="34" charset="0"/>
                <a:ea typeface="微软雅黑" panose="020B0503020204020204" pitchFamily="34" charset="-122"/>
              </a:rPr>
              <a:t>心理量表的编制：</a:t>
            </a:r>
            <a:r>
              <a:rPr lang="zh-CN" altLang="en-US" sz="2000" dirty="0">
                <a:solidFill>
                  <a:schemeClr val="tx1"/>
                </a:solidFill>
                <a:latin typeface="Arial" panose="020B0604020202020204" pitchFamily="34" charset="0"/>
                <a:ea typeface="微软雅黑" panose="020B0503020204020204" pitchFamily="34" charset="-122"/>
              </a:rPr>
              <a:t>自主编制心理量表避免了文化适应性问题，强调编制的规范性和标准化，计算机辅助心理测量成为新动向。</a:t>
            </a:r>
            <a:r>
              <a:rPr lang="zh-CN" altLang="en-US" sz="2400" b="1" dirty="0">
                <a:solidFill>
                  <a:srgbClr val="88745B"/>
                </a:solidFill>
                <a:latin typeface="Arial" panose="020B0604020202020204" pitchFamily="34" charset="0"/>
                <a:ea typeface="微软雅黑" panose="020B0503020204020204" pitchFamily="34" charset="-122"/>
              </a:rPr>
              <a:t> </a:t>
            </a:r>
            <a:r>
              <a:rPr lang="en-US" altLang="zh-CN" sz="2400" b="1" dirty="0">
                <a:solidFill>
                  <a:srgbClr val="88745B"/>
                </a:solidFill>
                <a:latin typeface="Arial" panose="020B0604020202020204" pitchFamily="34" charset="0"/>
                <a:ea typeface="微软雅黑" panose="020B0503020204020204" pitchFamily="34" charset="-122"/>
              </a:rPr>
              <a:t>   </a:t>
            </a:r>
            <a:endParaRPr lang="en-US" altLang="zh-CN" sz="24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zh-CN" altLang="en-US" sz="2400" b="1" dirty="0">
                <a:solidFill>
                  <a:srgbClr val="88745B"/>
                </a:solidFill>
                <a:latin typeface="Arial" panose="020B0604020202020204" pitchFamily="34" charset="0"/>
                <a:ea typeface="微软雅黑" panose="020B0503020204020204" pitchFamily="34" charset="-122"/>
                <a:sym typeface="+mn-ea"/>
              </a:rPr>
              <a:t>（六）</a:t>
            </a:r>
            <a:r>
              <a:rPr lang="en-US" altLang="zh-CN" sz="2400" b="1" dirty="0">
                <a:solidFill>
                  <a:srgbClr val="88745B"/>
                </a:solidFill>
                <a:latin typeface="Arial" panose="020B0604020202020204" pitchFamily="34" charset="0"/>
                <a:ea typeface="微软雅黑" panose="020B0503020204020204" pitchFamily="34" charset="-122"/>
                <a:sym typeface="+mn-ea"/>
              </a:rPr>
              <a:t> </a:t>
            </a:r>
            <a:r>
              <a:rPr lang="zh-CN" altLang="en-US" sz="2400" b="1" dirty="0">
                <a:solidFill>
                  <a:srgbClr val="88745B"/>
                </a:solidFill>
                <a:latin typeface="Arial" panose="020B0604020202020204" pitchFamily="34" charset="0"/>
                <a:ea typeface="微软雅黑" panose="020B0503020204020204" pitchFamily="34" charset="-122"/>
                <a:sym typeface="+mn-ea"/>
              </a:rPr>
              <a:t>心理测量的规范和法治化</a:t>
            </a:r>
            <a:r>
              <a:rPr lang="en-US" altLang="zh-CN" sz="2400" b="1" dirty="0">
                <a:solidFill>
                  <a:srgbClr val="88745B"/>
                </a:solidFill>
                <a:latin typeface="Arial" panose="020B0604020202020204" pitchFamily="34" charset="0"/>
                <a:ea typeface="微软雅黑" panose="020B0503020204020204" pitchFamily="34" charset="-122"/>
                <a:sym typeface="+mn-ea"/>
              </a:rPr>
              <a:t>  </a:t>
            </a:r>
            <a:endParaRPr lang="zh-CN" altLang="en-US" sz="24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en-US" altLang="zh-CN" sz="2400" b="1" dirty="0">
                <a:solidFill>
                  <a:srgbClr val="88745B"/>
                </a:solidFill>
                <a:latin typeface="Arial" panose="020B0604020202020204" pitchFamily="34" charset="0"/>
                <a:ea typeface="微软雅黑" panose="020B0503020204020204" pitchFamily="34" charset="-122"/>
                <a:sym typeface="+mn-ea"/>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测验应用市场鱼龙混杂，部分研究者版权意识缺失、量表滥用等行业不规范现象，量表质量良莠不齐、对测验结果妄加评价、测试人员缺乏专业知识和职业道德不良，在量表使用方面不够严肃之处依然存在。</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规范心理测量的编制和应用，推动立法进程，保障公众权益，促进心理测量健康发展。</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心理测量和测验在我国的发展</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1"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1965021" y="2277561"/>
            <a:ext cx="4008755" cy="1476375"/>
          </a:xfrm>
          <a:prstGeom prst="rect">
            <a:avLst/>
          </a:prstGeom>
          <a:noFill/>
        </p:spPr>
        <p:txBody>
          <a:bodyPr wrap="none" rtlCol="0">
            <a:spAutoFit/>
          </a:bodyPr>
          <a:lstStyle/>
          <a:p>
            <a:pPr algn="l" defTabSz="1219200" fontAlgn="auto">
              <a:lnSpc>
                <a:spcPct val="150000"/>
              </a:lnSpc>
            </a:pPr>
            <a:r>
              <a:rPr lang="zh-CN" altLang="en-US" sz="6000" b="1" dirty="0">
                <a:solidFill>
                  <a:prstClr val="white"/>
                </a:solidFill>
                <a:latin typeface="楷体" panose="02010609060101010101" charset="-122"/>
                <a:ea typeface="楷体" panose="02010609060101010101" charset="-122"/>
                <a:cs typeface="楷体" panose="02010609060101010101" charset="-122"/>
                <a:sym typeface="+mn-lt"/>
              </a:rPr>
              <a:t>谢谢欣赏！</a:t>
            </a:r>
            <a:endParaRPr lang="zh-CN" altLang="en-US" sz="6000" b="1" dirty="0">
              <a:solidFill>
                <a:prstClr val="white"/>
              </a:solidFill>
              <a:latin typeface="楷体" panose="02010609060101010101" charset="-122"/>
              <a:ea typeface="楷体" panose="02010609060101010101" charset="-122"/>
              <a:cs typeface="楷体" panose="02010609060101010101" charset="-122"/>
              <a:sym typeface="+mn-lt"/>
            </a:endParaRP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2"/>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597538" y="1600730"/>
            <a:ext cx="4330032"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15114" y="2432315"/>
            <a:ext cx="7294880" cy="5139055"/>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第一节</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000" b="1" dirty="0">
                <a:solidFill>
                  <a:srgbClr val="4F4D50"/>
                </a:solidFill>
                <a:latin typeface="方正黑体简体" panose="02010601030101010101" pitchFamily="2" charset="-122"/>
                <a:ea typeface="方正黑体简体" panose="02010601030101010101" pitchFamily="2" charset="-122"/>
                <a:cs typeface="+mn-ea"/>
                <a:sym typeface="+mn-lt"/>
              </a:rPr>
              <a:t>中国古代的心理测量思想和实践</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chemeClr val="tx1"/>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169469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01</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中国古代的心理测量思想和实践</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970915" y="1220470"/>
            <a:ext cx="10483850" cy="4384675"/>
          </a:xfrm>
          <a:prstGeom prst="rect">
            <a:avLst/>
          </a:prstGeom>
          <a:noFill/>
          <a:ln w="9525">
            <a:noFill/>
          </a:ln>
        </p:spPr>
        <p:txBody>
          <a:bodyPr wrap="square">
            <a:spAutoFit/>
          </a:bodyPr>
          <a:lstStyle/>
          <a:p>
            <a:pPr algn="l" fontAlgn="auto">
              <a:lnSpc>
                <a:spcPct val="150000"/>
              </a:lnSpc>
              <a:buClrTx/>
              <a:buSzTx/>
              <a:buFontTx/>
            </a:pP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中国古代的心理测量学思想和实践活动</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背景与共识</a:t>
            </a:r>
            <a:endParaRPr lang="zh-CN" altLang="en-US" sz="2500" b="1" dirty="0">
              <a:solidFill>
                <a:srgbClr val="88745B"/>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中国是具有五千年文明史的东方大国。心理测量作为一种人类对自身特征认识和评价的特殊实践活动，必然会构成这一古老文明内涵的重要组成部分，这不足为奇。中国是心理测验的故乡，这已成为国内外心理测量界众多学者们的共识。中国对心理测量和心理测验的贡献是多方面的。</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833755" y="807085"/>
            <a:ext cx="11100435" cy="6831965"/>
          </a:xfrm>
          <a:prstGeom prst="rect">
            <a:avLst/>
          </a:prstGeom>
          <a:noFill/>
          <a:ln w="9525">
            <a:noFill/>
          </a:ln>
        </p:spPr>
        <p:txBody>
          <a:bodyPr wrap="square">
            <a:spAutoFit/>
          </a:bodyPr>
          <a:p>
            <a:pPr algn="l" fontAlgn="auto">
              <a:lnSpc>
                <a:spcPct val="150000"/>
              </a:lnSpc>
              <a:buClrTx/>
              <a:buSzTx/>
              <a:buFontTx/>
            </a:pP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二、心理测量的前提和理论基础</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（一） 心理测量的实践前提</a:t>
            </a:r>
            <a:endParaRPr lang="zh-CN" altLang="en-US"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 </a:t>
            </a:r>
            <a:r>
              <a:rPr lang="en-US" altLang="zh-CN" sz="2500" b="1" dirty="0">
                <a:solidFill>
                  <a:srgbClr val="88745B"/>
                </a:solidFill>
                <a:latin typeface="Arial" panose="020B0604020202020204" pitchFamily="34" charset="0"/>
                <a:ea typeface="微软雅黑" panose="020B0503020204020204" pitchFamily="34" charset="-122"/>
              </a:rPr>
              <a:t>   </a:t>
            </a:r>
            <a:r>
              <a:rPr lang="en-US" altLang="zh-CN" b="1" dirty="0">
                <a:solidFill>
                  <a:srgbClr val="88745B"/>
                </a:solidFill>
                <a:latin typeface="Arial" panose="020B0604020202020204" pitchFamily="34" charset="0"/>
                <a:ea typeface="微软雅黑" panose="020B0503020204020204" pitchFamily="34" charset="-122"/>
              </a:rPr>
              <a:t>   </a:t>
            </a:r>
            <a:r>
              <a:rPr lang="zh-CN" altLang="en-US" dirty="0">
                <a:solidFill>
                  <a:schemeClr val="tx1"/>
                </a:solidFill>
                <a:latin typeface="微软雅黑" panose="020B0503020204020204" pitchFamily="34" charset="-122"/>
                <a:ea typeface="微软雅黑" panose="020B0503020204020204" pitchFamily="34" charset="-122"/>
              </a:rPr>
              <a:t>一是要肯定心理的可测性，正视心理的个别差异；二是要确定对何种心理特征进行测量，即所谓测量的内容方面，与此相关的就是要对这些待测或可测的内容有某种理论加以说明；三是要在对心理内容的特性或差异性阐述的基础上，形成具体的测量方法，即把内容操作化，这些操作化的手段还必须以某种适当的形式呈现出来，这就是心理测量的方法侧面。</a:t>
            </a:r>
            <a:endParaRPr lang="zh-CN" altLang="en-US" dirty="0">
              <a:solidFill>
                <a:schemeClr val="tx1"/>
              </a:solidFill>
              <a:latin typeface="微软雅黑" panose="020B0503020204020204" pitchFamily="34" charset="-122"/>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（二） 心理测量的思想基础</a:t>
            </a:r>
            <a:endParaRPr lang="zh-CN" altLang="en-US" sz="24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400" b="1" dirty="0">
                <a:solidFill>
                  <a:srgbClr val="88745B"/>
                </a:solidFill>
                <a:latin typeface="Arial" panose="020B0604020202020204" pitchFamily="34" charset="0"/>
                <a:ea typeface="微软雅黑" panose="020B0503020204020204" pitchFamily="34" charset="-122"/>
              </a:rPr>
              <a:t>      </a:t>
            </a:r>
            <a:r>
              <a:rPr lang="en-US" altLang="zh-CN" b="1" dirty="0">
                <a:latin typeface="微软雅黑" panose="020B0503020204020204" pitchFamily="34" charset="-122"/>
                <a:ea typeface="微软雅黑" panose="020B0503020204020204" pitchFamily="34" charset="-122"/>
                <a:sym typeface="+mn-ea"/>
              </a:rPr>
              <a:t>1.</a:t>
            </a:r>
            <a:r>
              <a:rPr lang="zh-CN" altLang="en-US" b="1" dirty="0">
                <a:latin typeface="微软雅黑" panose="020B0503020204020204" pitchFamily="34" charset="-122"/>
                <a:ea typeface="微软雅黑" panose="020B0503020204020204" pitchFamily="34" charset="-122"/>
                <a:sym typeface="+mn-ea"/>
              </a:rPr>
              <a:t>肯定心理差异：</a:t>
            </a:r>
            <a:r>
              <a:rPr lang="en-US" altLang="zh-CN" b="1" dirty="0">
                <a:latin typeface="微软雅黑" panose="020B0503020204020204" pitchFamily="34" charset="-122"/>
                <a:ea typeface="微软雅黑" panose="020B0503020204020204" pitchFamily="34" charset="-122"/>
                <a:sym typeface="+mn-ea"/>
              </a:rPr>
              <a:t>   </a:t>
            </a:r>
            <a:r>
              <a:rPr lang="en-US" altLang="zh-CN" dirty="0">
                <a:latin typeface="微软雅黑" panose="020B0503020204020204" pitchFamily="34" charset="-122"/>
                <a:ea typeface="微软雅黑" panose="020B0503020204020204" pitchFamily="34" charset="-122"/>
                <a:sym typeface="+mn-ea"/>
              </a:rPr>
              <a:t>         </a:t>
            </a:r>
            <a:endParaRPr lang="en-US" altLang="zh-CN" dirty="0">
              <a:latin typeface="微软雅黑" panose="020B0503020204020204" pitchFamily="34" charset="-122"/>
              <a:ea typeface="微软雅黑" panose="020B0503020204020204" pitchFamily="34" charset="-122"/>
              <a:sym typeface="+mn-ea"/>
            </a:endParaRPr>
          </a:p>
          <a:p>
            <a:pPr algn="l" fontAlgn="auto">
              <a:lnSpc>
                <a:spcPct val="150000"/>
              </a:lnSpc>
              <a:buClrTx/>
              <a:buSzTx/>
              <a:buFontTx/>
            </a:pPr>
            <a:r>
              <a:rPr lang="en-US" altLang="zh-CN" dirty="0">
                <a:latin typeface="微软雅黑" panose="020B0503020204020204" pitchFamily="34" charset="-122"/>
                <a:ea typeface="微软雅黑" panose="020B0503020204020204" pitchFamily="34" charset="-122"/>
                <a:sym typeface="+mn-ea"/>
              </a:rPr>
              <a:t> </a:t>
            </a:r>
            <a:r>
              <a:rPr lang="zh-CN" altLang="en-US" dirty="0">
                <a:latin typeface="微软雅黑" panose="020B0503020204020204" pitchFamily="34" charset="-122"/>
                <a:ea typeface="微软雅黑" panose="020B0503020204020204" pitchFamily="34" charset="-122"/>
                <a:sym typeface="+mn-ea"/>
              </a:rPr>
              <a:t>孔子的观点：</a:t>
            </a:r>
            <a:r>
              <a:rPr lang="en-US" altLang="zh-CN" dirty="0">
                <a:latin typeface="微软雅黑" panose="020B0503020204020204" pitchFamily="34" charset="-122"/>
                <a:ea typeface="微软雅黑" panose="020B0503020204020204" pitchFamily="34" charset="-122"/>
                <a:sym typeface="+mn-ea"/>
              </a:rPr>
              <a:t>“</a:t>
            </a:r>
            <a:r>
              <a:rPr lang="zh-CN" altLang="en-US" dirty="0">
                <a:latin typeface="微软雅黑" panose="020B0503020204020204" pitchFamily="34" charset="-122"/>
                <a:ea typeface="微软雅黑" panose="020B0503020204020204" pitchFamily="34" charset="-122"/>
                <a:sym typeface="+mn-ea"/>
              </a:rPr>
              <a:t>性相近也，习相远也</a:t>
            </a:r>
            <a:r>
              <a:rPr lang="en-US" altLang="zh-CN" dirty="0">
                <a:latin typeface="微软雅黑" panose="020B0503020204020204" pitchFamily="34" charset="-122"/>
                <a:ea typeface="微软雅黑" panose="020B0503020204020204" pitchFamily="34" charset="-122"/>
                <a:sym typeface="+mn-ea"/>
              </a:rPr>
              <a:t>”</a:t>
            </a:r>
            <a:r>
              <a:rPr lang="zh-CN" altLang="en-US" dirty="0">
                <a:latin typeface="微软雅黑" panose="020B0503020204020204" pitchFamily="34" charset="-122"/>
                <a:ea typeface="微软雅黑" panose="020B0503020204020204" pitchFamily="34" charset="-122"/>
                <a:sym typeface="+mn-ea"/>
              </a:rPr>
              <a:t>，强调后天行为表现的巨大个别差异。</a:t>
            </a:r>
            <a:endParaRPr lang="zh-CN" altLang="en-US" dirty="0">
              <a:solidFill>
                <a:schemeClr val="tx1"/>
              </a:solidFill>
              <a:latin typeface="微软雅黑" panose="020B0503020204020204" pitchFamily="34" charset="-122"/>
              <a:ea typeface="微软雅黑" panose="020B0503020204020204" pitchFamily="34" charset="-122"/>
            </a:endParaRPr>
          </a:p>
          <a:p>
            <a:pPr algn="l" fontAlgn="auto">
              <a:lnSpc>
                <a:spcPct val="150000"/>
              </a:lnSpc>
              <a:buClrTx/>
              <a:buSzTx/>
              <a:buFontTx/>
            </a:pPr>
            <a:r>
              <a:rPr lang="en-US" altLang="zh-CN" dirty="0">
                <a:latin typeface="微软雅黑" panose="020B0503020204020204" pitchFamily="34" charset="-122"/>
                <a:ea typeface="微软雅黑" panose="020B0503020204020204" pitchFamily="34" charset="-122"/>
                <a:sym typeface="+mn-ea"/>
              </a:rPr>
              <a:t> </a:t>
            </a:r>
            <a:r>
              <a:rPr lang="zh-CN" altLang="en-US" dirty="0">
                <a:latin typeface="微软雅黑" panose="020B0503020204020204" pitchFamily="34" charset="-122"/>
                <a:ea typeface="微软雅黑" panose="020B0503020204020204" pitchFamily="34" charset="-122"/>
                <a:sym typeface="+mn-ea"/>
              </a:rPr>
              <a:t>分类思想：提出</a:t>
            </a:r>
            <a:r>
              <a:rPr lang="en-US" altLang="zh-CN" dirty="0">
                <a:latin typeface="微软雅黑" panose="020B0503020204020204" pitchFamily="34" charset="-122"/>
                <a:ea typeface="微软雅黑" panose="020B0503020204020204" pitchFamily="34" charset="-122"/>
                <a:sym typeface="+mn-ea"/>
              </a:rPr>
              <a:t>“</a:t>
            </a:r>
            <a:r>
              <a:rPr lang="zh-CN" altLang="en-US" dirty="0">
                <a:latin typeface="微软雅黑" panose="020B0503020204020204" pitchFamily="34" charset="-122"/>
                <a:ea typeface="微软雅黑" panose="020B0503020204020204" pitchFamily="34" charset="-122"/>
                <a:sym typeface="+mn-ea"/>
              </a:rPr>
              <a:t>上智</a:t>
            </a:r>
            <a:r>
              <a:rPr lang="en-US" altLang="zh-CN" dirty="0">
                <a:latin typeface="微软雅黑" panose="020B0503020204020204" pitchFamily="34" charset="-122"/>
                <a:ea typeface="微软雅黑" panose="020B0503020204020204" pitchFamily="34" charset="-122"/>
                <a:sym typeface="+mn-ea"/>
              </a:rPr>
              <a:t>”</a:t>
            </a:r>
            <a:r>
              <a:rPr lang="zh-CN" altLang="en-US" dirty="0">
                <a:latin typeface="微软雅黑" panose="020B0503020204020204" pitchFamily="34" charset="-122"/>
                <a:ea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sym typeface="+mn-ea"/>
              </a:rPr>
              <a:t>“</a:t>
            </a:r>
            <a:r>
              <a:rPr lang="zh-CN" altLang="en-US" dirty="0">
                <a:latin typeface="微软雅黑" panose="020B0503020204020204" pitchFamily="34" charset="-122"/>
                <a:ea typeface="微软雅黑" panose="020B0503020204020204" pitchFamily="34" charset="-122"/>
                <a:sym typeface="+mn-ea"/>
              </a:rPr>
              <a:t>下愚</a:t>
            </a:r>
            <a:r>
              <a:rPr lang="en-US" altLang="zh-CN" dirty="0">
                <a:latin typeface="微软雅黑" panose="020B0503020204020204" pitchFamily="34" charset="-122"/>
                <a:ea typeface="微软雅黑" panose="020B0503020204020204" pitchFamily="34" charset="-122"/>
                <a:sym typeface="+mn-ea"/>
              </a:rPr>
              <a:t>”</a:t>
            </a:r>
            <a:r>
              <a:rPr lang="zh-CN" altLang="en-US" dirty="0">
                <a:latin typeface="微软雅黑" panose="020B0503020204020204" pitchFamily="34" charset="-122"/>
                <a:ea typeface="微软雅黑" panose="020B0503020204020204" pitchFamily="34" charset="-122"/>
                <a:sym typeface="+mn-ea"/>
              </a:rPr>
              <a:t>及不同层次的人才划分，类似于现代测量学中的类别量表。</a:t>
            </a:r>
            <a:endParaRPr lang="zh-CN" altLang="en-US" dirty="0">
              <a:solidFill>
                <a:schemeClr val="tx1"/>
              </a:solidFill>
              <a:latin typeface="微软雅黑" panose="020B0503020204020204" pitchFamily="34" charset="-122"/>
              <a:ea typeface="微软雅黑" panose="020B0503020204020204" pitchFamily="34" charset="-122"/>
            </a:endParaRPr>
          </a:p>
          <a:p>
            <a:pPr algn="l" fontAlgn="auto">
              <a:lnSpc>
                <a:spcPct val="150000"/>
              </a:lnSpc>
              <a:buClrTx/>
              <a:buSzTx/>
              <a:buFontTx/>
            </a:pPr>
            <a:r>
              <a:rPr lang="en-US" altLang="zh-CN" dirty="0">
                <a:latin typeface="微软雅黑" panose="020B0503020204020204" pitchFamily="34" charset="-122"/>
                <a:ea typeface="微软雅黑" panose="020B0503020204020204" pitchFamily="34" charset="-122"/>
                <a:sym typeface="+mn-ea"/>
              </a:rPr>
              <a:t>      </a:t>
            </a:r>
            <a:r>
              <a:rPr lang="en-US" altLang="zh-CN" b="1" dirty="0">
                <a:latin typeface="微软雅黑" panose="020B0503020204020204" pitchFamily="34" charset="-122"/>
                <a:ea typeface="微软雅黑" panose="020B0503020204020204" pitchFamily="34" charset="-122"/>
                <a:sym typeface="+mn-ea"/>
              </a:rPr>
              <a:t>  2.</a:t>
            </a:r>
            <a:r>
              <a:rPr lang="zh-CN" altLang="en-US" b="1" dirty="0">
                <a:latin typeface="微软雅黑" panose="020B0503020204020204" pitchFamily="34" charset="-122"/>
                <a:ea typeface="微软雅黑" panose="020B0503020204020204" pitchFamily="34" charset="-122"/>
                <a:sym typeface="+mn-ea"/>
              </a:rPr>
              <a:t>确认心理特征的可测量性：</a:t>
            </a:r>
            <a:endParaRPr lang="zh-CN" altLang="en-US" dirty="0">
              <a:solidFill>
                <a:schemeClr val="tx1"/>
              </a:solidFill>
              <a:latin typeface="微软雅黑" panose="020B0503020204020204" pitchFamily="34" charset="-122"/>
              <a:ea typeface="微软雅黑" panose="020B0503020204020204" pitchFamily="34" charset="-122"/>
            </a:endParaRPr>
          </a:p>
          <a:p>
            <a:pPr algn="l" fontAlgn="auto">
              <a:lnSpc>
                <a:spcPct val="150000"/>
              </a:lnSpc>
              <a:buClrTx/>
              <a:buSzTx/>
              <a:buFontTx/>
            </a:pPr>
            <a:r>
              <a:rPr lang="en-US" altLang="zh-CN" dirty="0">
                <a:latin typeface="微软雅黑" panose="020B0503020204020204" pitchFamily="34" charset="-122"/>
                <a:ea typeface="微软雅黑" panose="020B0503020204020204" pitchFamily="34" charset="-122"/>
                <a:sym typeface="+mn-ea"/>
              </a:rPr>
              <a:t> </a:t>
            </a:r>
            <a:r>
              <a:rPr lang="zh-CN" altLang="en-US" dirty="0">
                <a:latin typeface="微软雅黑" panose="020B0503020204020204" pitchFamily="34" charset="-122"/>
                <a:ea typeface="微软雅黑" panose="020B0503020204020204" pitchFamily="34" charset="-122"/>
                <a:sym typeface="+mn-ea"/>
              </a:rPr>
              <a:t>孟子的见解：</a:t>
            </a:r>
            <a:r>
              <a:rPr lang="en-US" altLang="zh-CN" dirty="0">
                <a:latin typeface="微软雅黑" panose="020B0503020204020204" pitchFamily="34" charset="-122"/>
                <a:ea typeface="微软雅黑" panose="020B0503020204020204" pitchFamily="34" charset="-122"/>
                <a:sym typeface="+mn-ea"/>
              </a:rPr>
              <a:t>“</a:t>
            </a:r>
            <a:r>
              <a:rPr lang="zh-CN" altLang="en-US" dirty="0">
                <a:latin typeface="微软雅黑" panose="020B0503020204020204" pitchFamily="34" charset="-122"/>
                <a:ea typeface="微软雅黑" panose="020B0503020204020204" pitchFamily="34" charset="-122"/>
                <a:sym typeface="+mn-ea"/>
              </a:rPr>
              <a:t>权，然后知轻重；度，然后知长短。物皆然，心为甚</a:t>
            </a:r>
            <a:r>
              <a:rPr lang="en-US" altLang="zh-CN" dirty="0">
                <a:latin typeface="微软雅黑" panose="020B0503020204020204" pitchFamily="34" charset="-122"/>
                <a:ea typeface="微软雅黑" panose="020B0503020204020204" pitchFamily="34" charset="-122"/>
                <a:sym typeface="+mn-ea"/>
              </a:rPr>
              <a:t>”</a:t>
            </a:r>
            <a:r>
              <a:rPr lang="zh-CN" altLang="en-US" dirty="0">
                <a:latin typeface="微软雅黑" panose="020B0503020204020204" pitchFamily="34" charset="-122"/>
                <a:ea typeface="微软雅黑" panose="020B0503020204020204" pitchFamily="34" charset="-122"/>
                <a:sym typeface="+mn-ea"/>
              </a:rPr>
              <a:t>，认为心理能力和特征可以被测量。</a:t>
            </a:r>
            <a:endParaRPr lang="zh-CN" altLang="en-US" dirty="0">
              <a:solidFill>
                <a:schemeClr val="tx1"/>
              </a:solidFill>
              <a:latin typeface="微软雅黑" panose="020B0503020204020204" pitchFamily="34" charset="-122"/>
              <a:ea typeface="微软雅黑" panose="020B0503020204020204" pitchFamily="34" charset="-122"/>
            </a:endParaRPr>
          </a:p>
          <a:p>
            <a:pPr algn="l" fontAlgn="auto">
              <a:lnSpc>
                <a:spcPct val="150000"/>
              </a:lnSpc>
              <a:buClrTx/>
              <a:buSzTx/>
              <a:buFontTx/>
            </a:pPr>
            <a:endParaRPr lang="zh-CN" altLang="en-US" sz="2000" dirty="0">
              <a:solidFill>
                <a:schemeClr val="tx1"/>
              </a:solidFill>
              <a:latin typeface="微软雅黑" panose="020B0503020204020204" pitchFamily="34" charset="-122"/>
              <a:ea typeface="微软雅黑" panose="020B0503020204020204" pitchFamily="34" charset="-122"/>
            </a:endParaRPr>
          </a:p>
          <a:p>
            <a:pPr indent="539750" algn="just" fontAlgn="auto">
              <a:lnSpc>
                <a:spcPct val="150000"/>
              </a:lnSpc>
              <a:buClrTx/>
              <a:buSzTx/>
              <a:buFontTx/>
            </a:pPr>
            <a:endParaRPr lang="zh-CN" altLang="en-US" sz="2000" dirty="0">
              <a:solidFill>
                <a:schemeClr val="tx1"/>
              </a:solidFill>
              <a:latin typeface="微软雅黑" panose="020B0503020204020204" pitchFamily="34" charset="-122"/>
              <a:ea typeface="微软雅黑" panose="020B0503020204020204" pitchFamily="34" charset="-122"/>
            </a:endParaRPr>
          </a:p>
        </p:txBody>
      </p:sp>
      <p:sp>
        <p:nvSpPr>
          <p:cNvPr id="5" name="矩形 4"/>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中国古代的心理测量思想和实践</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中国古代的心理测量思想和实践</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864870" y="1144270"/>
            <a:ext cx="11100435" cy="5584825"/>
          </a:xfrm>
          <a:prstGeom prst="rect">
            <a:avLst/>
          </a:prstGeom>
          <a:noFill/>
          <a:ln w="9525">
            <a:noFill/>
          </a:ln>
        </p:spPr>
        <p:txBody>
          <a:bodyPr wrap="square">
            <a:spAutoFit/>
          </a:bodyPr>
          <a:p>
            <a:pPr algn="l" fontAlgn="auto">
              <a:lnSpc>
                <a:spcPct val="150000"/>
              </a:lnSpc>
              <a:buClrTx/>
              <a:buSzTx/>
              <a:buFontTx/>
            </a:pPr>
            <a:r>
              <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三、古代人才选拔与心理测量实践</a:t>
            </a:r>
            <a:endParaRPr lang="zh-CN" altLang="en-US" sz="28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（一） 举贤推荐制</a:t>
            </a:r>
            <a:endParaRPr lang="zh-CN" altLang="en-US"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 </a:t>
            </a:r>
            <a:r>
              <a:rPr lang="en-US" altLang="zh-CN" sz="2500" b="1" dirty="0">
                <a:solidFill>
                  <a:srgbClr val="88745B"/>
                </a:solidFill>
                <a:latin typeface="Arial" panose="020B0604020202020204" pitchFamily="34" charset="0"/>
                <a:ea typeface="微软雅黑" panose="020B0503020204020204" pitchFamily="34" charset="-122"/>
              </a:rPr>
              <a:t>   </a:t>
            </a:r>
            <a:r>
              <a:rPr lang="en-US" altLang="zh-CN" b="1" dirty="0">
                <a:solidFill>
                  <a:srgbClr val="88745B"/>
                </a:solidFill>
                <a:latin typeface="Arial" panose="020B0604020202020204" pitchFamily="34" charset="0"/>
                <a:ea typeface="微软雅黑" panose="020B0503020204020204" pitchFamily="34" charset="-122"/>
              </a:rPr>
              <a:t>   </a:t>
            </a:r>
            <a:r>
              <a:rPr lang="zh-CN" altLang="en-US" dirty="0">
                <a:solidFill>
                  <a:schemeClr val="tx1"/>
                </a:solidFill>
                <a:latin typeface="微软雅黑" panose="020B0503020204020204" pitchFamily="34" charset="-122"/>
                <a:ea typeface="微软雅黑" panose="020B0503020204020204" pitchFamily="34" charset="-122"/>
              </a:rPr>
              <a:t>汉至魏晋：通过非正式标准选择符合要求的人才，体现了初步的测量思想。</a:t>
            </a:r>
            <a:endParaRPr lang="zh-CN" altLang="en-US" dirty="0">
              <a:solidFill>
                <a:schemeClr val="tx1"/>
              </a:solidFill>
              <a:latin typeface="微软雅黑" panose="020B0503020204020204" pitchFamily="34" charset="-122"/>
              <a:ea typeface="微软雅黑" panose="020B0503020204020204" pitchFamily="34" charset="-122"/>
            </a:endParaRPr>
          </a:p>
          <a:p>
            <a:pPr algn="l" fontAlgn="auto">
              <a:lnSpc>
                <a:spcPct val="150000"/>
              </a:lnSpc>
              <a:buClrTx/>
              <a:buSzTx/>
              <a:buFontTx/>
            </a:pPr>
            <a:r>
              <a:rPr lang="en-US" altLang="zh-CN" dirty="0">
                <a:solidFill>
                  <a:schemeClr val="tx1"/>
                </a:solidFill>
                <a:latin typeface="微软雅黑" panose="020B0503020204020204" pitchFamily="34" charset="-122"/>
                <a:ea typeface="微软雅黑" panose="020B0503020204020204" pitchFamily="34" charset="-122"/>
              </a:rPr>
              <a:t>      </a:t>
            </a:r>
            <a:r>
              <a:rPr lang="zh-CN" altLang="en-US" dirty="0">
                <a:solidFill>
                  <a:schemeClr val="tx1"/>
                </a:solidFill>
                <a:latin typeface="微软雅黑" panose="020B0503020204020204" pitchFamily="34" charset="-122"/>
                <a:ea typeface="微软雅黑" panose="020B0503020204020204" pitchFamily="34" charset="-122"/>
              </a:rPr>
              <a:t>《人物志》：三国时期刘劭所著，提供了察举用人和品鉴人才的方法，提出了减少误差的观察方法</a:t>
            </a:r>
            <a:endParaRPr lang="zh-CN" altLang="en-US" dirty="0">
              <a:solidFill>
                <a:schemeClr val="tx1"/>
              </a:solidFill>
              <a:latin typeface="微软雅黑" panose="020B0503020204020204" pitchFamily="34" charset="-122"/>
              <a:ea typeface="微软雅黑" panose="020B0503020204020204" pitchFamily="34" charset="-122"/>
            </a:endParaRPr>
          </a:p>
          <a:p>
            <a:pPr algn="l" fontAlgn="auto">
              <a:lnSpc>
                <a:spcPct val="150000"/>
              </a:lnSpc>
              <a:buClrTx/>
              <a:buSzTx/>
              <a:buFontTx/>
            </a:pPr>
            <a:endParaRPr lang="zh-CN" altLang="en-US" dirty="0">
              <a:solidFill>
                <a:schemeClr val="tx1"/>
              </a:solidFill>
              <a:latin typeface="微软雅黑" panose="020B0503020204020204" pitchFamily="34" charset="-122"/>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（二） 科举取士制度</a:t>
            </a:r>
            <a:endParaRPr lang="zh-CN" altLang="en-US" sz="24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400" b="1" dirty="0">
                <a:solidFill>
                  <a:srgbClr val="88745B"/>
                </a:solidFill>
                <a:latin typeface="Arial" panose="020B0604020202020204" pitchFamily="34" charset="0"/>
                <a:ea typeface="微软雅黑" panose="020B0503020204020204" pitchFamily="34" charset="-122"/>
              </a:rPr>
              <a:t>     </a:t>
            </a:r>
            <a:r>
              <a:rPr lang="en-US" altLang="zh-CN" dirty="0">
                <a:latin typeface="微软雅黑" panose="020B0503020204020204" pitchFamily="34" charset="-122"/>
                <a:ea typeface="微软雅黑" panose="020B0503020204020204" pitchFamily="34" charset="-122"/>
                <a:sym typeface="+mn-ea"/>
              </a:rPr>
              <a:t> </a:t>
            </a:r>
            <a:r>
              <a:rPr lang="zh-CN" altLang="en-US" dirty="0">
                <a:latin typeface="微软雅黑" panose="020B0503020204020204" pitchFamily="34" charset="-122"/>
                <a:ea typeface="微软雅黑" panose="020B0503020204020204" pitchFamily="34" charset="-122"/>
                <a:sym typeface="+mn-ea"/>
              </a:rPr>
              <a:t>起源与发展：从商周萌芽，隋唐兴盛，历经</a:t>
            </a:r>
            <a:r>
              <a:rPr lang="en-US" altLang="zh-CN" dirty="0">
                <a:latin typeface="微软雅黑" panose="020B0503020204020204" pitchFamily="34" charset="-122"/>
                <a:ea typeface="微软雅黑" panose="020B0503020204020204" pitchFamily="34" charset="-122"/>
                <a:sym typeface="+mn-ea"/>
              </a:rPr>
              <a:t>1300</a:t>
            </a:r>
            <a:r>
              <a:rPr lang="zh-CN" altLang="en-US" dirty="0">
                <a:latin typeface="微软雅黑" panose="020B0503020204020204" pitchFamily="34" charset="-122"/>
                <a:ea typeface="微软雅黑" panose="020B0503020204020204" pitchFamily="34" charset="-122"/>
                <a:sym typeface="+mn-ea"/>
              </a:rPr>
              <a:t>多年，内容效度高。</a:t>
            </a:r>
            <a:endParaRPr lang="zh-CN" altLang="en-US" dirty="0">
              <a:latin typeface="微软雅黑" panose="020B0503020204020204" pitchFamily="34" charset="-122"/>
              <a:ea typeface="微软雅黑" panose="020B0503020204020204" pitchFamily="34" charset="-122"/>
              <a:sym typeface="+mn-ea"/>
            </a:endParaRPr>
          </a:p>
          <a:p>
            <a:pPr algn="l" fontAlgn="auto">
              <a:lnSpc>
                <a:spcPct val="150000"/>
              </a:lnSpc>
              <a:buClrTx/>
              <a:buSzTx/>
              <a:buFontTx/>
            </a:pPr>
            <a:r>
              <a:rPr lang="en-US" altLang="zh-CN" dirty="0">
                <a:latin typeface="微软雅黑" panose="020B0503020204020204" pitchFamily="34" charset="-122"/>
                <a:ea typeface="微软雅黑" panose="020B0503020204020204" pitchFamily="34" charset="-122"/>
                <a:sym typeface="+mn-ea"/>
              </a:rPr>
              <a:t>       </a:t>
            </a:r>
            <a:r>
              <a:rPr lang="zh-CN" altLang="en-US" dirty="0">
                <a:latin typeface="微软雅黑" panose="020B0503020204020204" pitchFamily="34" charset="-122"/>
                <a:ea typeface="微软雅黑" panose="020B0503020204020204" pitchFamily="34" charset="-122"/>
                <a:sym typeface="+mn-ea"/>
              </a:rPr>
              <a:t>形式多样化：包括帖经（填充题）、墨义、口义、策论和杂文等形式，接近近代心理测量模式。</a:t>
            </a:r>
            <a:r>
              <a:rPr lang="en-US" altLang="zh-CN" dirty="0">
                <a:latin typeface="微软雅黑" panose="020B0503020204020204" pitchFamily="34" charset="-122"/>
                <a:ea typeface="微软雅黑" panose="020B0503020204020204" pitchFamily="34" charset="-122"/>
                <a:sym typeface="+mn-ea"/>
              </a:rPr>
              <a:t>          </a:t>
            </a:r>
            <a:endParaRPr lang="en-US" altLang="zh-CN" dirty="0">
              <a:latin typeface="微软雅黑" panose="020B0503020204020204" pitchFamily="34" charset="-122"/>
              <a:ea typeface="微软雅黑" panose="020B0503020204020204" pitchFamily="34" charset="-122"/>
              <a:sym typeface="+mn-ea"/>
            </a:endParaRPr>
          </a:p>
          <a:p>
            <a:pPr algn="l" fontAlgn="auto">
              <a:lnSpc>
                <a:spcPct val="150000"/>
              </a:lnSpc>
              <a:buClrTx/>
              <a:buSzTx/>
              <a:buFontTx/>
            </a:pPr>
            <a:r>
              <a:rPr lang="en-US" altLang="zh-CN" dirty="0">
                <a:latin typeface="微软雅黑" panose="020B0503020204020204" pitchFamily="34" charset="-122"/>
                <a:ea typeface="微软雅黑" panose="020B0503020204020204" pitchFamily="34" charset="-122"/>
                <a:sym typeface="+mn-ea"/>
              </a:rPr>
              <a:t> </a:t>
            </a:r>
            <a:endParaRPr lang="zh-CN" altLang="en-US" dirty="0">
              <a:solidFill>
                <a:schemeClr val="tx1"/>
              </a:solidFill>
              <a:latin typeface="微软雅黑" panose="020B0503020204020204" pitchFamily="34" charset="-122"/>
              <a:ea typeface="微软雅黑" panose="020B0503020204020204" pitchFamily="34" charset="-122"/>
            </a:endParaRPr>
          </a:p>
          <a:p>
            <a:pPr algn="l" fontAlgn="auto">
              <a:lnSpc>
                <a:spcPct val="150000"/>
              </a:lnSpc>
              <a:buClrTx/>
              <a:buSzTx/>
              <a:buFontTx/>
            </a:pPr>
            <a:endParaRPr lang="zh-CN" altLang="en-US" sz="2000" dirty="0">
              <a:solidFill>
                <a:schemeClr val="tx1"/>
              </a:solidFill>
              <a:latin typeface="微软雅黑" panose="020B0503020204020204" pitchFamily="34" charset="-122"/>
              <a:ea typeface="微软雅黑" panose="020B0503020204020204" pitchFamily="34" charset="-122"/>
            </a:endParaRPr>
          </a:p>
          <a:p>
            <a:pPr indent="539750" algn="just" fontAlgn="auto">
              <a:lnSpc>
                <a:spcPct val="150000"/>
              </a:lnSpc>
              <a:buClrTx/>
              <a:buSzTx/>
              <a:buFontTx/>
            </a:pPr>
            <a:endParaRPr lang="zh-CN" altLang="en-US" sz="2000" dirty="0">
              <a:solidFill>
                <a:schemeClr val="tx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9805" y="920115"/>
            <a:ext cx="11099165" cy="5908040"/>
          </a:xfrm>
          <a:prstGeom prst="rect">
            <a:avLst/>
          </a:prstGeom>
          <a:noFill/>
          <a:ln w="9525">
            <a:noFill/>
          </a:ln>
        </p:spPr>
        <p:txBody>
          <a:bodyPr wrap="square">
            <a:spAutoFit/>
          </a:bodyPr>
          <a:lstStyle/>
          <a:p>
            <a:pPr algn="l" fontAlgn="auto">
              <a:lnSpc>
                <a:spcPct val="150000"/>
              </a:lnSpc>
              <a:buClrTx/>
              <a:buSzTx/>
              <a:buFontTx/>
            </a:pPr>
            <a:r>
              <a:rPr lang="en-US" altLang="zh-CN"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 民间自发的心理测量活动</a:t>
            </a:r>
            <a:endPar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zh-CN" altLang="en-US" sz="2000" b="1" dirty="0">
                <a:solidFill>
                  <a:srgbClr val="88745B"/>
                </a:solidFill>
                <a:latin typeface="Arial" panose="020B0604020202020204" pitchFamily="34" charset="0"/>
                <a:ea typeface="微软雅黑" panose="020B0503020204020204" pitchFamily="34" charset="-122"/>
              </a:rPr>
              <a:t>（一）教育与测验结合</a:t>
            </a:r>
            <a:endParaRPr lang="zh-CN" altLang="en-US" sz="20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en-US" altLang="zh-CN" sz="2000" dirty="0">
                <a:solidFill>
                  <a:schemeClr val="tx1"/>
                </a:solidFill>
                <a:latin typeface="Arial" panose="020B0604020202020204" pitchFamily="34" charset="0"/>
                <a:ea typeface="微软雅黑" panose="020B0503020204020204" pitchFamily="34" charset="-122"/>
              </a:rPr>
              <a:t>        </a:t>
            </a:r>
            <a:r>
              <a:rPr lang="zh-CN" altLang="en-US" sz="2000" dirty="0">
                <a:solidFill>
                  <a:schemeClr val="tx1"/>
                </a:solidFill>
                <a:latin typeface="Arial" panose="020B0604020202020204" pitchFamily="34" charset="0"/>
                <a:ea typeface="微软雅黑" panose="020B0503020204020204" pitchFamily="34" charset="-122"/>
              </a:rPr>
              <a:t>《学记》：战国末期乐正克著，论述学生能力和个性特征的个别差异。</a:t>
            </a:r>
            <a:endParaRPr lang="zh-CN" altLang="en-US" sz="2000" dirty="0">
              <a:solidFill>
                <a:schemeClr val="tx1"/>
              </a:solidFill>
              <a:latin typeface="Arial" panose="020B0604020202020204" pitchFamily="34" charset="0"/>
              <a:ea typeface="微软雅黑" panose="020B0503020204020204" pitchFamily="34" charset="-122"/>
            </a:endParaRPr>
          </a:p>
          <a:p>
            <a:pPr indent="0" fontAlgn="auto">
              <a:lnSpc>
                <a:spcPct val="150000"/>
              </a:lnSpc>
            </a:pPr>
            <a:r>
              <a:rPr lang="zh-CN" altLang="en-US" sz="2000" b="1" dirty="0">
                <a:solidFill>
                  <a:srgbClr val="88745B"/>
                </a:solidFill>
                <a:latin typeface="Arial" panose="020B0604020202020204" pitchFamily="34" charset="0"/>
                <a:ea typeface="微软雅黑" panose="020B0503020204020204" pitchFamily="34" charset="-122"/>
              </a:rPr>
              <a:t>（二）年龄发展记录</a:t>
            </a:r>
            <a:endParaRPr lang="zh-CN" altLang="en-US" sz="20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en-US" altLang="zh-CN" sz="2000" dirty="0">
                <a:solidFill>
                  <a:schemeClr val="tx1"/>
                </a:solidFill>
                <a:latin typeface="Arial" panose="020B0604020202020204" pitchFamily="34" charset="0"/>
                <a:ea typeface="微软雅黑" panose="020B0503020204020204" pitchFamily="34" charset="-122"/>
              </a:rPr>
              <a:t>       </a:t>
            </a:r>
            <a:r>
              <a:rPr lang="zh-CN" altLang="en-US" sz="2000" dirty="0">
                <a:solidFill>
                  <a:schemeClr val="tx1"/>
                </a:solidFill>
                <a:latin typeface="Arial" panose="020B0604020202020204" pitchFamily="34" charset="0"/>
                <a:ea typeface="微软雅黑" panose="020B0503020204020204" pitchFamily="34" charset="-122"/>
              </a:rPr>
              <a:t>《礼记</a:t>
            </a:r>
            <a:r>
              <a:rPr lang="en-US" altLang="zh-CN" sz="2000" dirty="0">
                <a:solidFill>
                  <a:schemeClr val="tx1"/>
                </a:solidFill>
                <a:latin typeface="Arial" panose="020B0604020202020204" pitchFamily="34" charset="0"/>
                <a:ea typeface="微软雅黑" panose="020B0503020204020204" pitchFamily="34" charset="-122"/>
              </a:rPr>
              <a:t>·</a:t>
            </a:r>
            <a:r>
              <a:rPr lang="zh-CN" altLang="en-US" sz="2000" dirty="0">
                <a:solidFill>
                  <a:schemeClr val="tx1"/>
                </a:solidFill>
                <a:latin typeface="Arial" panose="020B0604020202020204" pitchFamily="34" charset="0"/>
                <a:ea typeface="微软雅黑" panose="020B0503020204020204" pitchFamily="34" charset="-122"/>
              </a:rPr>
              <a:t>本命》：系统记录了从出生到成年的发展历程，初具结构化的生理与心理年龄发展量表形态。</a:t>
            </a:r>
            <a:endParaRPr lang="zh-CN" altLang="en-US" sz="2000" dirty="0">
              <a:solidFill>
                <a:schemeClr val="tx1"/>
              </a:solidFill>
              <a:latin typeface="Arial" panose="020B0604020202020204" pitchFamily="34" charset="0"/>
              <a:ea typeface="微软雅黑" panose="020B0503020204020204" pitchFamily="34" charset="-122"/>
            </a:endParaRPr>
          </a:p>
          <a:p>
            <a:pPr indent="0" fontAlgn="auto">
              <a:lnSpc>
                <a:spcPct val="150000"/>
              </a:lnSpc>
            </a:pPr>
            <a:r>
              <a:rPr lang="zh-CN" altLang="en-US" sz="2000" b="1" dirty="0">
                <a:solidFill>
                  <a:srgbClr val="88745B"/>
                </a:solidFill>
                <a:latin typeface="Arial" panose="020B0604020202020204" pitchFamily="34" charset="0"/>
                <a:ea typeface="微软雅黑" panose="020B0503020204020204" pitchFamily="34" charset="-122"/>
              </a:rPr>
              <a:t>（三）婴儿行为诊断</a:t>
            </a:r>
            <a:endParaRPr lang="zh-CN" altLang="en-US" sz="20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en-US" altLang="zh-CN" sz="2000" dirty="0">
                <a:solidFill>
                  <a:schemeClr val="tx1"/>
                </a:solidFill>
                <a:latin typeface="Arial" panose="020B0604020202020204" pitchFamily="34" charset="0"/>
                <a:ea typeface="微软雅黑" panose="020B0503020204020204" pitchFamily="34" charset="-122"/>
              </a:rPr>
              <a:t>         </a:t>
            </a:r>
            <a:r>
              <a:rPr lang="zh-CN" altLang="en-US" sz="2000" dirty="0">
                <a:solidFill>
                  <a:schemeClr val="tx1"/>
                </a:solidFill>
                <a:latin typeface="Arial" panose="020B0604020202020204" pitchFamily="34" charset="0"/>
                <a:ea typeface="微软雅黑" panose="020B0503020204020204" pitchFamily="34" charset="-122"/>
              </a:rPr>
              <a:t>周岁试儿：评估婴儿认知能力，被认为是早期婴儿行为诊断测验的先驱。</a:t>
            </a:r>
            <a:endParaRPr lang="zh-CN" altLang="en-US" sz="20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zh-CN" altLang="en-US" sz="2000" b="1" dirty="0">
                <a:solidFill>
                  <a:srgbClr val="88745B"/>
                </a:solidFill>
                <a:latin typeface="Arial" panose="020B0604020202020204" pitchFamily="34" charset="0"/>
                <a:ea typeface="微软雅黑" panose="020B0503020204020204" pitchFamily="34" charset="-122"/>
              </a:rPr>
              <a:t>（四）智力游戏</a:t>
            </a:r>
            <a:endParaRPr lang="zh-CN" altLang="en-US" sz="20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en-US" altLang="zh-CN" sz="2000" dirty="0">
                <a:solidFill>
                  <a:schemeClr val="tx1"/>
                </a:solidFill>
                <a:latin typeface="Arial" panose="020B0604020202020204" pitchFamily="34" charset="0"/>
                <a:ea typeface="微软雅黑" panose="020B0503020204020204" pitchFamily="34" charset="-122"/>
              </a:rPr>
              <a:t>          </a:t>
            </a:r>
            <a:r>
              <a:rPr lang="zh-CN" altLang="en-US" sz="2000" dirty="0">
                <a:solidFill>
                  <a:schemeClr val="tx1"/>
                </a:solidFill>
                <a:latin typeface="Arial" panose="020B0604020202020204" pitchFamily="34" charset="0"/>
                <a:ea typeface="微软雅黑" panose="020B0503020204020204" pitchFamily="34" charset="-122"/>
              </a:rPr>
              <a:t>七巧板与九连环：被视为现代智力测验中拼图类测题和问题解决任务的原型，流传至西方并受到推崇。</a:t>
            </a:r>
            <a:r>
              <a:rPr lang="zh-CN" altLang="en-US" sz="20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endParaRPr lang="zh-CN" altLang="en-US" sz="20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0" fontAlgn="auto">
              <a:lnSpc>
                <a:spcPct val="150000"/>
              </a:lnSpc>
            </a:pPr>
            <a:r>
              <a:rPr lang="zh-CN" altLang="en-US" sz="20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0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endParaRPr lang="zh-CN" altLang="en-US"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矩形 2"/>
          <p:cNvSpPr/>
          <p:nvPr/>
        </p:nvSpPr>
        <p:spPr>
          <a:xfrm>
            <a:off x="1605368" y="36395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中国古代的心理测量思想和实践</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1"/>
            <a:stretch>
              <a:fillRect/>
            </a:stretch>
          </p:blipFill>
          <p:spPr>
            <a:xfrm>
              <a:off x="8692" y="4629"/>
              <a:ext cx="1538" cy="1537"/>
            </a:xfrm>
            <a:prstGeom prst="rect">
              <a:avLst/>
            </a:prstGeom>
            <a:noFill/>
            <a:ln w="9525">
              <a:noFill/>
            </a:ln>
          </p:spPr>
        </p:pic>
      </p:grpSp>
      <p:sp>
        <p:nvSpPr>
          <p:cNvPr id="100" name="文本框 99"/>
          <p:cNvSpPr txBox="1"/>
          <p:nvPr/>
        </p:nvSpPr>
        <p:spPr>
          <a:xfrm>
            <a:off x="979805" y="1054735"/>
            <a:ext cx="11099165" cy="3046095"/>
          </a:xfrm>
          <a:prstGeom prst="rect">
            <a:avLst/>
          </a:prstGeom>
          <a:noFill/>
          <a:ln w="9525">
            <a:noFill/>
          </a:ln>
        </p:spPr>
        <p:txBody>
          <a:bodyPr wrap="square">
            <a:spAutoFit/>
          </a:bodyPr>
          <a:lstStyle/>
          <a:p>
            <a:pPr algn="l" fontAlgn="auto">
              <a:lnSpc>
                <a:spcPct val="150000"/>
              </a:lnSpc>
              <a:buClrTx/>
              <a:buSzTx/>
              <a:buFontTx/>
            </a:pPr>
            <a:r>
              <a:rPr lang="zh-CN" altLang="en-US" sz="20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32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五、贡献与启示</a:t>
            </a:r>
            <a:endParaRPr lang="zh-CN" altLang="en-US" sz="20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0" fontAlgn="auto">
              <a:lnSpc>
                <a:spcPct val="150000"/>
              </a:lnSpc>
            </a:pPr>
            <a:r>
              <a:rPr lang="zh-CN" altLang="en-US" sz="20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0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en-US" altLang="zh-CN" sz="2400" b="1" dirty="0" smtClean="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24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rPr>
              <a:t>古代中国在心理测量思想和实践上的贡献多方面影响深远，如关于个别差异及其可测量性的论述、观察法原理、反应速度判断智力高低、问答法和特定情境诱导行为法等，均在测量和测验史上留下深刻印记，并给予后人诸多启示。</a:t>
            </a:r>
            <a:endParaRPr lang="zh-CN" altLang="en-US" sz="24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endParaRPr lang="zh-CN" altLang="en-US" sz="2400" dirty="0" smtClean="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矩形 2"/>
          <p:cNvSpPr/>
          <p:nvPr/>
        </p:nvSpPr>
        <p:spPr>
          <a:xfrm>
            <a:off x="1605368" y="36395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中国古代的心理测量思想和实践</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99">
        <p:random/>
      </p:transition>
    </mc:Choice>
    <mc:Fallback>
      <p:transition spd="slow">
        <p:random/>
      </p:transition>
    </mc:Fallback>
  </mc:AlternateContent>
  <p:timing>
    <p:tnLst>
      <p:par>
        <p:cTn id="1" dur="indefinite" restart="never" nodeType="tmRoot"/>
      </p:par>
    </p:tnLst>
  </p:timing>
</p:sld>
</file>

<file path=ppt/tags/tag1.xml><?xml version="1.0" encoding="utf-8"?>
<p:tagLst xmlns:p="http://schemas.openxmlformats.org/presentationml/2006/main">
  <p:tag name="KSO_WM_DIAGRAM_VIRTUALLY_FRAME" val="{&quot;height&quot;:764.8,&quot;left&quot;:508.35,&quot;top&quot;:68.1,&quot;width&quot;:355.15}"/>
</p:tagLst>
</file>

<file path=ppt/tags/tag2.xml><?xml version="1.0" encoding="utf-8"?>
<p:tagLst xmlns:p="http://schemas.openxmlformats.org/presentationml/2006/main">
  <p:tag name="KSO_WM_DIAGRAM_VIRTUALLY_FRAME" val="{&quot;height&quot;:764.8,&quot;left&quot;:508.35,&quot;top&quot;:68.1,&quot;width&quot;:355.15}"/>
</p:tagLst>
</file>

<file path=ppt/tags/tag3.xml><?xml version="1.0" encoding="utf-8"?>
<p:tagLst xmlns:p="http://schemas.openxmlformats.org/presentationml/2006/main">
  <p:tag name="KSO_WM_DIAGRAM_VIRTUALLY_FRAME" val="{&quot;height&quot;:764.8,&quot;left&quot;:508.35,&quot;top&quot;:68.1,&quot;width&quot;:355.15}"/>
</p:tagLst>
</file>

<file path=ppt/tags/tag4.xml><?xml version="1.0" encoding="utf-8"?>
<p:tagLst xmlns:p="http://schemas.openxmlformats.org/presentationml/2006/main">
  <p:tag name="KSO_WM_DIAGRAM_VIRTUALLY_FRAME" val="{&quot;height&quot;:764.8,&quot;left&quot;:508.35,&quot;top&quot;:68.1,&quot;width&quot;:355.15}"/>
</p:tagLst>
</file>

<file path=ppt/tags/tag5.xml><?xml version="1.0" encoding="utf-8"?>
<p:tagLst xmlns:p="http://schemas.openxmlformats.org/presentationml/2006/main">
  <p:tag name="KSO_WM_DIAGRAM_VIRTUALLY_FRAME" val="{&quot;height&quot;:764.8,&quot;left&quot;:508.35,&quot;top&quot;:68.1,&quot;width&quot;:355.15}"/>
</p:tagLst>
</file>

<file path=ppt/tags/tag6.xml><?xml version="1.0" encoding="utf-8"?>
<p:tagLst xmlns:p="http://schemas.openxmlformats.org/presentationml/2006/main">
  <p:tag name="KSO_WM_DIAGRAM_VIRTUALLY_FRAME" val="{&quot;height&quot;:764.8,&quot;left&quot;:508.35,&quot;top&quot;:68.1,&quot;width&quot;:355.15}"/>
</p:tagLst>
</file>

<file path=ppt/tags/tag7.xml><?xml version="1.0" encoding="utf-8"?>
<p:tagLst xmlns:p="http://schemas.openxmlformats.org/presentationml/2006/main">
  <p:tag name="KSO_WM_DIAGRAM_VIRTUALLY_FRAME" val="{&quot;height&quot;:764.8,&quot;left&quot;:508.35,&quot;top&quot;:68.1,&quot;width&quot;:355.15}"/>
</p:tagLst>
</file>

<file path=ppt/tags/tag8.xml><?xml version="1.0" encoding="utf-8"?>
<p:tagLst xmlns:p="http://schemas.openxmlformats.org/presentationml/2006/main">
  <p:tag name="TABLE_ENDDRAG_ORIGIN_RECT" val="748*170"/>
  <p:tag name="TABLE_ENDDRAG_RECT" val="115*336*748*170"/>
</p:tagLst>
</file>

<file path=ppt/tags/tag9.xml><?xml version="1.0" encoding="utf-8"?>
<p:tagLst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 name="resource_record_key" val="{&quot;29&quot;:[50000076]}"/>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1vaecdp">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7345</Words>
  <Application>WPS 演示</Application>
  <PresentationFormat>宽屏</PresentationFormat>
  <Paragraphs>375</Paragraphs>
  <Slides>34</Slides>
  <Notes>6</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34</vt:i4>
      </vt:variant>
    </vt:vector>
  </HeadingPairs>
  <TitlesOfParts>
    <vt:vector size="48" baseType="lpstr">
      <vt:lpstr>Arial</vt:lpstr>
      <vt:lpstr>宋体</vt:lpstr>
      <vt:lpstr>Wingdings</vt:lpstr>
      <vt:lpstr>方正黑体简体</vt:lpstr>
      <vt:lpstr>楷体</vt:lpstr>
      <vt:lpstr>微软雅黑</vt:lpstr>
      <vt:lpstr>等线</vt:lpstr>
      <vt:lpstr>Agency FB</vt:lpstr>
      <vt:lpstr>FZHei-B01S</vt:lpstr>
      <vt:lpstr>Segoe Print</vt:lpstr>
      <vt:lpstr>Arial Unicode MS</vt:lpstr>
      <vt:lpstr>Calibri</vt:lpstr>
      <vt:lpstr>Trebuchet MS</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asdghk</cp:lastModifiedBy>
  <cp:revision>26</cp:revision>
  <dcterms:created xsi:type="dcterms:W3CDTF">2019-01-02T04:14:00Z</dcterms:created>
  <dcterms:modified xsi:type="dcterms:W3CDTF">2024-12-16T06:34:57Z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77868D279737410AA3F797AB72E532C8_12</vt:lpwstr>
  </property>
</Properties>
</file>