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p:sldMasterIdLst>
    <p:sldMasterId id="2147483648" r:id="rId1"/>
  </p:sldMasterIdLst>
  <p:notesMasterIdLst>
    <p:notesMasterId r:id="rId35"/>
  </p:notesMasterIdLst>
  <p:handoutMasterIdLst>
    <p:handoutMasterId r:id="rId36"/>
  </p:handoutMasterIdLst>
  <p:sldIdLst>
    <p:sldId id="342" r:id="rId2"/>
    <p:sldId id="410" r:id="rId3"/>
    <p:sldId id="258" r:id="rId4"/>
    <p:sldId id="554" r:id="rId5"/>
    <p:sldId id="477" r:id="rId6"/>
    <p:sldId id="680" r:id="rId7"/>
    <p:sldId id="670" r:id="rId8"/>
    <p:sldId id="681" r:id="rId9"/>
    <p:sldId id="671" r:id="rId10"/>
    <p:sldId id="682" r:id="rId11"/>
    <p:sldId id="683" r:id="rId12"/>
    <p:sldId id="674" r:id="rId13"/>
    <p:sldId id="685" r:id="rId14"/>
    <p:sldId id="684" r:id="rId15"/>
    <p:sldId id="675" r:id="rId16"/>
    <p:sldId id="672" r:id="rId17"/>
    <p:sldId id="589" r:id="rId18"/>
    <p:sldId id="548" r:id="rId19"/>
    <p:sldId id="686" r:id="rId20"/>
    <p:sldId id="687" r:id="rId21"/>
    <p:sldId id="676" r:id="rId22"/>
    <p:sldId id="688" r:id="rId23"/>
    <p:sldId id="689" r:id="rId24"/>
    <p:sldId id="677" r:id="rId25"/>
    <p:sldId id="590" r:id="rId26"/>
    <p:sldId id="552" r:id="rId27"/>
    <p:sldId id="690" r:id="rId28"/>
    <p:sldId id="691" r:id="rId29"/>
    <p:sldId id="678" r:id="rId30"/>
    <p:sldId id="679" r:id="rId31"/>
    <p:sldId id="692" r:id="rId32"/>
    <p:sldId id="694" r:id="rId33"/>
    <p:sldId id="577" r:id="rId34"/>
  </p:sldIdLst>
  <p:sldSz cx="12192000" cy="6858000"/>
  <p:notesSz cx="6858000" cy="9144000"/>
  <p:custDataLst>
    <p:tags r:id="rId37"/>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2" name="作者" initials="A" lastIdx="0" clrIdx="1"/>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E8AF00"/>
    <a:srgbClr val="88745B"/>
    <a:srgbClr val="4F4D50"/>
    <a:srgbClr val="002434"/>
    <a:srgbClr val="C8B08A"/>
    <a:srgbClr val="F7DCAC"/>
    <a:srgbClr val="FCE1B0"/>
    <a:srgbClr val="FEFCF0"/>
    <a:srgbClr val="76737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EF907876-03D1-4B59-9871-60AB1CC4998C}" styleName="表样式 1 25">
    <a:wholeTbl>
      <a:tcTxStyle>
        <a:fontRef idx="none">
          <a:srgbClr val="000000"/>
        </a:fontRef>
      </a:tcTxStyle>
      <a:tcStyle>
        <a:tcBdr>
          <a:left>
            <a:ln w="9525" cmpd="sng">
              <a:solidFill>
                <a:srgbClr val="767377"/>
              </a:solidFill>
            </a:ln>
          </a:left>
          <a:right>
            <a:ln w="9525" cmpd="sng">
              <a:solidFill>
                <a:srgbClr val="767377"/>
              </a:solidFill>
            </a:ln>
          </a:right>
          <a:top>
            <a:ln w="9525" cmpd="sng">
              <a:solidFill>
                <a:srgbClr val="767377"/>
              </a:solidFill>
            </a:ln>
          </a:top>
          <a:bottom>
            <a:ln w="9525" cmpd="sng">
              <a:solidFill>
                <a:srgbClr val="767377"/>
              </a:solidFill>
            </a:ln>
          </a:bottom>
          <a:insideH>
            <a:ln w="9525" cmpd="sng">
              <a:solidFill>
                <a:srgbClr val="767377">
                  <a:lumMod val="40000"/>
                  <a:lumOff val="60000"/>
                </a:srgbClr>
              </a:solidFill>
            </a:ln>
          </a:insideH>
          <a:insideV>
            <a:ln w="9525" cmpd="sng">
              <a:solidFill>
                <a:srgbClr val="767377">
                  <a:lumMod val="40000"/>
                  <a:lumOff val="60000"/>
                </a:srgbClr>
              </a:solidFill>
            </a:ln>
          </a:insideV>
        </a:tcBdr>
        <a:fill>
          <a:solidFill>
            <a:srgbClr val="FFFFFF"/>
          </a:solidFill>
        </a:fill>
      </a:tcStyle>
    </a:wholeTbl>
    <a:band2H>
      <a:tcStyle>
        <a:tcBdr/>
        <a:fill>
          <a:solidFill>
            <a:srgbClr val="767377">
              <a:lumMod val="10000"/>
              <a:lumOff val="90000"/>
            </a:srgbClr>
          </a:solidFill>
        </a:fill>
      </a:tcStyle>
    </a:band2H>
    <a:band1V>
      <a:tcStyle>
        <a:tcBdr>
          <a:left>
            <a:ln w="9525" cmpd="sng">
              <a:solidFill>
                <a:srgbClr val="767377"/>
              </a:solidFill>
            </a:ln>
          </a:left>
          <a:right>
            <a:ln w="9525" cmpd="sng">
              <a:solidFill>
                <a:srgbClr val="767377"/>
              </a:solidFill>
            </a:ln>
          </a:right>
          <a:top>
            <a:ln w="9525" cmpd="sng">
              <a:solidFill>
                <a:srgbClr val="767377"/>
              </a:solidFill>
            </a:ln>
          </a:top>
          <a:bottom>
            <a:ln w="9525" cmpd="sng">
              <a:solidFill>
                <a:srgbClr val="767377"/>
              </a:solidFill>
            </a:ln>
          </a:bottom>
          <a:insideH>
            <a:ln w="9525" cmpd="sng">
              <a:solidFill>
                <a:srgbClr val="767377">
                  <a:lumMod val="40000"/>
                  <a:lumOff val="60000"/>
                </a:srgbClr>
              </a:solidFill>
            </a:ln>
          </a:insideH>
          <a:insideV>
            <a:ln w="9525" cmpd="sng">
              <a:solidFill>
                <a:srgbClr val="767377">
                  <a:lumMod val="40000"/>
                  <a:lumOff val="60000"/>
                </a:srgbClr>
              </a:solidFill>
            </a:ln>
          </a:insideV>
        </a:tcBdr>
        <a:fill>
          <a:solidFill>
            <a:srgbClr val="767377">
              <a:lumMod val="10000"/>
              <a:lumOff val="90000"/>
            </a:srgbClr>
          </a:solidFill>
        </a:fill>
      </a:tcStyle>
    </a:band1V>
    <a:band2V>
      <a:tcStyle>
        <a:tcBdr>
          <a:left>
            <a:ln w="9525" cmpd="sng">
              <a:solidFill>
                <a:srgbClr val="767377">
                  <a:lumMod val="40000"/>
                  <a:lumOff val="60000"/>
                </a:srgbClr>
              </a:solidFill>
            </a:ln>
          </a:left>
          <a:right>
            <a:ln w="9525" cmpd="sng">
              <a:solidFill>
                <a:srgbClr val="767377">
                  <a:lumMod val="40000"/>
                  <a:lumOff val="60000"/>
                </a:srgbClr>
              </a:solidFill>
            </a:ln>
          </a:right>
          <a:top>
            <a:ln w="9525" cmpd="sng">
              <a:solidFill>
                <a:srgbClr val="767377"/>
              </a:solidFill>
            </a:ln>
          </a:top>
          <a:bottom>
            <a:ln w="9525" cmpd="sng">
              <a:solidFill>
                <a:srgbClr val="767377"/>
              </a:solidFill>
            </a:ln>
          </a:bottom>
          <a:insideH>
            <a:ln w="9525" cmpd="sng">
              <a:solidFill>
                <a:srgbClr val="767377">
                  <a:lumMod val="40000"/>
                  <a:lumOff val="60000"/>
                </a:srgbClr>
              </a:solidFill>
            </a:ln>
          </a:insideH>
          <a:insideV>
            <a:ln>
              <a:noFill/>
            </a:ln>
          </a:insideV>
        </a:tcBdr>
      </a:tcStyle>
    </a:band2V>
    <a:lastCol>
      <a:tcTxStyle b="on">
        <a:fontRef idx="none">
          <a:srgbClr val="08090C"/>
        </a:fontRef>
      </a:tcTxStyle>
      <a:tcStyle>
        <a:tcBdr>
          <a:left>
            <a:ln w="9525" cmpd="sng">
              <a:solidFill>
                <a:srgbClr val="767377">
                  <a:lumMod val="40000"/>
                  <a:lumOff val="60000"/>
                </a:srgbClr>
              </a:solidFill>
            </a:ln>
          </a:left>
          <a:right>
            <a:ln w="9525" cmpd="sng">
              <a:solidFill>
                <a:srgbClr val="767377"/>
              </a:solidFill>
            </a:ln>
          </a:right>
          <a:top>
            <a:ln w="9525" cmpd="sng">
              <a:solidFill>
                <a:srgbClr val="767377"/>
              </a:solidFill>
            </a:ln>
          </a:top>
          <a:bottom>
            <a:ln w="9525" cmpd="sng">
              <a:solidFill>
                <a:srgbClr val="767377"/>
              </a:solidFill>
            </a:ln>
          </a:bottom>
          <a:insideH>
            <a:ln w="9525" cmpd="sng">
              <a:solidFill>
                <a:srgbClr val="767377">
                  <a:lumMod val="40000"/>
                  <a:lumOff val="60000"/>
                </a:srgbClr>
              </a:solidFill>
            </a:ln>
          </a:insideH>
          <a:insideV>
            <a:ln>
              <a:noFill/>
            </a:ln>
          </a:insideV>
        </a:tcBdr>
        <a:fill>
          <a:solidFill>
            <a:srgbClr val="767377">
              <a:lumMod val="20000"/>
              <a:lumOff val="80000"/>
            </a:srgbClr>
          </a:solidFill>
        </a:fill>
      </a:tcStyle>
    </a:lastCol>
    <a:firstCol>
      <a:tcTxStyle b="on">
        <a:fontRef idx="none">
          <a:srgbClr val="08090C"/>
        </a:fontRef>
      </a:tcTxStyle>
      <a:tcStyle>
        <a:tcBdr>
          <a:left>
            <a:ln w="9525" cmpd="sng">
              <a:solidFill>
                <a:srgbClr val="767377"/>
              </a:solidFill>
            </a:ln>
          </a:left>
          <a:right>
            <a:ln w="9525" cmpd="sng">
              <a:solidFill>
                <a:srgbClr val="767377">
                  <a:lumMod val="40000"/>
                  <a:lumOff val="60000"/>
                </a:srgbClr>
              </a:solidFill>
            </a:ln>
          </a:right>
          <a:top>
            <a:ln w="9525" cmpd="sng">
              <a:solidFill>
                <a:srgbClr val="767377"/>
              </a:solidFill>
            </a:ln>
          </a:top>
          <a:bottom>
            <a:ln w="9525" cmpd="sng">
              <a:solidFill>
                <a:srgbClr val="767377"/>
              </a:solidFill>
            </a:ln>
          </a:bottom>
          <a:insideH>
            <a:ln w="9525" cmpd="sng">
              <a:solidFill>
                <a:srgbClr val="767377">
                  <a:lumMod val="40000"/>
                  <a:lumOff val="60000"/>
                </a:srgbClr>
              </a:solidFill>
            </a:ln>
          </a:insideH>
          <a:insideV>
            <a:ln>
              <a:noFill/>
            </a:ln>
          </a:insideV>
        </a:tcBdr>
        <a:fill>
          <a:solidFill>
            <a:srgbClr val="767377">
              <a:lumMod val="20000"/>
              <a:lumOff val="80000"/>
            </a:srgbClr>
          </a:solidFill>
        </a:fill>
      </a:tcStyle>
    </a:firstCol>
    <a:lastRow>
      <a:tcTxStyle b="on">
        <a:fontRef idx="none">
          <a:srgbClr val="767377"/>
        </a:fontRef>
      </a:tcTxStyle>
      <a:tcStyle>
        <a:tcBdr>
          <a:left>
            <a:ln w="9525" cmpd="sng">
              <a:solidFill>
                <a:srgbClr val="767377"/>
              </a:solidFill>
            </a:ln>
          </a:left>
          <a:right>
            <a:ln w="9525" cmpd="sng">
              <a:solidFill>
                <a:srgbClr val="767377"/>
              </a:solidFill>
            </a:ln>
          </a:right>
          <a:top>
            <a:ln w="9525" cmpd="sng">
              <a:solidFill>
                <a:srgbClr val="767377"/>
              </a:solidFill>
            </a:ln>
          </a:top>
          <a:bottom>
            <a:ln w="9525" cmpd="sng">
              <a:solidFill>
                <a:srgbClr val="767377"/>
              </a:solidFill>
            </a:ln>
          </a:bottom>
          <a:insideH>
            <a:ln>
              <a:noFill/>
            </a:ln>
          </a:insideH>
          <a:insideV>
            <a:ln>
              <a:noFill/>
            </a:ln>
          </a:insideV>
        </a:tcBdr>
        <a:fill>
          <a:solidFill>
            <a:srgbClr val="FFFFFF"/>
          </a:solidFill>
        </a:fill>
      </a:tcStyle>
    </a:lastRow>
    <a:firstRow>
      <a:tcTxStyle b="on">
        <a:fontRef idx="none">
          <a:srgbClr val="FFFFFF"/>
        </a:fontRef>
      </a:tcTxStyle>
      <a:tcStyle>
        <a:tcBdr>
          <a:left>
            <a:ln w="9525" cmpd="sng">
              <a:solidFill>
                <a:srgbClr val="767377"/>
              </a:solidFill>
            </a:ln>
          </a:left>
          <a:right>
            <a:ln w="9525" cmpd="sng">
              <a:solidFill>
                <a:srgbClr val="767377"/>
              </a:solidFill>
            </a:ln>
          </a:right>
          <a:top>
            <a:ln w="9525" cmpd="sng">
              <a:solidFill>
                <a:srgbClr val="767377"/>
              </a:solidFill>
            </a:ln>
          </a:top>
          <a:bottom>
            <a:ln w="9525" cmpd="sng">
              <a:solidFill>
                <a:srgbClr val="767377"/>
              </a:solidFill>
            </a:ln>
          </a:bottom>
          <a:insideH>
            <a:ln>
              <a:noFill/>
            </a:ln>
          </a:insideH>
          <a:insideV>
            <a:ln w="9525" cmpd="sng">
              <a:solidFill>
                <a:srgbClr val="767377">
                  <a:lumMod val="40000"/>
                  <a:lumOff val="60000"/>
                </a:srgbClr>
              </a:solidFill>
            </a:ln>
          </a:insideV>
        </a:tcBdr>
        <a:fill>
          <a:solidFill>
            <a:srgbClr val="767377"/>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1359" autoAdjust="0"/>
    <p:restoredTop sz="95775" autoAdjust="0"/>
  </p:normalViewPr>
  <p:slideViewPr>
    <p:cSldViewPr snapToGrid="0">
      <p:cViewPr varScale="1">
        <p:scale>
          <a:sx n="90" d="100"/>
          <a:sy n="90" d="100"/>
        </p:scale>
        <p:origin x="232" y="528"/>
      </p:cViewPr>
      <p:guideLst/>
    </p:cSldViewPr>
  </p:slideViewPr>
  <p:notesTextViewPr>
    <p:cViewPr>
      <p:scale>
        <a:sx n="1" d="1"/>
        <a:sy n="1" d="1"/>
      </p:scale>
      <p:origin x="0" y="0"/>
    </p:cViewPr>
  </p:notesTextViewPr>
  <p:sorterViewPr>
    <p:cViewPr varScale="1">
      <p:scale>
        <a:sx n="1" d="1"/>
        <a:sy n="1" d="1"/>
      </p:scale>
      <p:origin x="0" y="0"/>
    </p:cViewPr>
  </p:sorterViewPr>
  <p:notesViewPr>
    <p:cSldViewPr snapToGrid="0">
      <p:cViewPr varScale="1">
        <p:scale>
          <a:sx n="56" d="100"/>
          <a:sy n="56" d="100"/>
        </p:scale>
        <p:origin x="2028" y="72"/>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gs" Target="tags/tag1.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notesMaster" Target="notesMasters/notesMaster1.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commentAuthors" Target="commentAuthor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48FA756A-9CED-45B2-A3E2-1B38ACB53DA9}" type="datetimeFigureOut">
              <a:rPr lang="zh-CN" altLang="en-US" smtClean="0"/>
              <a:t>2025/2/10</a:t>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73677230-6F38-445E-BCCA-CE113461A249}" type="slidenum">
              <a:rPr lang="zh-CN" altLang="en-US" smtClean="0"/>
              <a:t>‹#›</a:t>
            </a:fld>
            <a:endParaRPr lang="zh-CN" altLang="en-US"/>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6A86506-327F-4788-BAF0-4B794890C8AC}" type="datetimeFigureOut">
              <a:rPr lang="zh-CN" altLang="en-US" smtClean="0"/>
              <a:t>2025/2/10</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B31F724-51D9-486B-9BFF-C542D0E12BC5}" type="slidenum">
              <a:rPr lang="zh-CN" altLang="en-US" smtClean="0"/>
              <a:t>‹#›</a:t>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B31F724-51D9-486B-9BFF-C542D0E12BC5}" type="slidenum">
              <a:rPr lang="zh-CN" altLang="en-US" smtClean="0"/>
              <a:t>1</a:t>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37D66D20-C27E-4F88-8B09-303578CD2AE1}" type="slidenum">
              <a:rPr lang="zh-CN" altLang="en-US" smtClean="0"/>
              <a:t>2</a:t>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05C9D3E5-044F-4FFC-A55C-D5DA6200E60D}" type="slidenum">
              <a:rPr lang="zh-CN" altLang="en-US" smtClean="0">
                <a:solidFill>
                  <a:prstClr val="black"/>
                </a:solidFill>
                <a:latin typeface="等线" panose="02010600030101010101" charset="-122"/>
              </a:rPr>
              <a:t>3</a:t>
            </a:fld>
            <a:endParaRPr lang="zh-CN" altLang="en-US">
              <a:solidFill>
                <a:prstClr val="black"/>
              </a:solidFill>
              <a:latin typeface="等线" panose="02010600030101010101" charset="-122"/>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05C9D3E5-044F-4FFC-A55C-D5DA6200E60D}" type="slidenum">
              <a:rPr lang="zh-CN" altLang="en-US" smtClean="0">
                <a:solidFill>
                  <a:prstClr val="black"/>
                </a:solidFill>
                <a:latin typeface="等线" panose="02010600030101010101" charset="-122"/>
              </a:rPr>
              <a:t>4</a:t>
            </a:fld>
            <a:endParaRPr lang="zh-CN" altLang="en-US">
              <a:solidFill>
                <a:prstClr val="black"/>
              </a:solidFill>
              <a:latin typeface="等线" panose="02010600030101010101" charset="-122"/>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kumimoji="1" lang="zh-CN" altLang="en-US" dirty="0"/>
          </a:p>
        </p:txBody>
      </p:sp>
      <p:sp>
        <p:nvSpPr>
          <p:cNvPr id="4" name="灯片编号占位符 3"/>
          <p:cNvSpPr>
            <a:spLocks noGrp="1"/>
          </p:cNvSpPr>
          <p:nvPr>
            <p:ph type="sldNum" sz="quarter" idx="5"/>
          </p:nvPr>
        </p:nvSpPr>
        <p:spPr/>
        <p:txBody>
          <a:bodyPr/>
          <a:lstStyle/>
          <a:p>
            <a:fld id="{FB31F724-51D9-486B-9BFF-C542D0E12BC5}" type="slidenum">
              <a:rPr lang="zh-CN" altLang="en-US" smtClean="0"/>
              <a:t>5</a:t>
            </a:fld>
            <a:endParaRPr lang="zh-CN" altLang="en-US"/>
          </a:p>
        </p:txBody>
      </p:sp>
    </p:spTree>
    <p:extLst>
      <p:ext uri="{BB962C8B-B14F-4D97-AF65-F5344CB8AC3E}">
        <p14:creationId xmlns:p14="http://schemas.microsoft.com/office/powerpoint/2010/main" val="260307694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98482B0-B169-A451-6514-6F61F27821DC}"/>
            </a:ext>
          </a:extLst>
        </p:cNvPr>
        <p:cNvGrpSpPr/>
        <p:nvPr/>
      </p:nvGrpSpPr>
      <p:grpSpPr>
        <a:xfrm>
          <a:off x="0" y="0"/>
          <a:ext cx="0" cy="0"/>
          <a:chOff x="0" y="0"/>
          <a:chExt cx="0" cy="0"/>
        </a:xfrm>
      </p:grpSpPr>
      <p:sp>
        <p:nvSpPr>
          <p:cNvPr id="2" name="幻灯片图像占位符 1">
            <a:extLst>
              <a:ext uri="{FF2B5EF4-FFF2-40B4-BE49-F238E27FC236}">
                <a16:creationId xmlns:a16="http://schemas.microsoft.com/office/drawing/2014/main" id="{13FFC5B6-7DF2-4130-A53E-4D5039050298}"/>
              </a:ext>
            </a:extLst>
          </p:cNvPr>
          <p:cNvSpPr>
            <a:spLocks noGrp="1" noRot="1" noChangeAspect="1"/>
          </p:cNvSpPr>
          <p:nvPr>
            <p:ph type="sldImg"/>
          </p:nvPr>
        </p:nvSpPr>
        <p:spPr/>
      </p:sp>
      <p:sp>
        <p:nvSpPr>
          <p:cNvPr id="3" name="备注占位符 2">
            <a:extLst>
              <a:ext uri="{FF2B5EF4-FFF2-40B4-BE49-F238E27FC236}">
                <a16:creationId xmlns:a16="http://schemas.microsoft.com/office/drawing/2014/main" id="{F5AF193E-5B00-CAF8-F5EC-AA1E24F1FD19}"/>
              </a:ext>
            </a:extLst>
          </p:cNvPr>
          <p:cNvSpPr>
            <a:spLocks noGrp="1"/>
          </p:cNvSpPr>
          <p:nvPr>
            <p:ph type="body" idx="1"/>
          </p:nvPr>
        </p:nvSpPr>
        <p:spPr/>
        <p:txBody>
          <a:bodyPr/>
          <a:lstStyle/>
          <a:p>
            <a:endParaRPr kumimoji="1" lang="zh-CN" altLang="en-US" dirty="0"/>
          </a:p>
        </p:txBody>
      </p:sp>
      <p:sp>
        <p:nvSpPr>
          <p:cNvPr id="4" name="灯片编号占位符 3">
            <a:extLst>
              <a:ext uri="{FF2B5EF4-FFF2-40B4-BE49-F238E27FC236}">
                <a16:creationId xmlns:a16="http://schemas.microsoft.com/office/drawing/2014/main" id="{6784A878-8B1B-A575-1A0D-04611FF4BABA}"/>
              </a:ext>
            </a:extLst>
          </p:cNvPr>
          <p:cNvSpPr>
            <a:spLocks noGrp="1"/>
          </p:cNvSpPr>
          <p:nvPr>
            <p:ph type="sldNum" sz="quarter" idx="5"/>
          </p:nvPr>
        </p:nvSpPr>
        <p:spPr/>
        <p:txBody>
          <a:bodyPr/>
          <a:lstStyle/>
          <a:p>
            <a:fld id="{FB31F724-51D9-486B-9BFF-C542D0E12BC5}" type="slidenum">
              <a:rPr lang="zh-CN" altLang="en-US" smtClean="0"/>
              <a:t>6</a:t>
            </a:fld>
            <a:endParaRPr lang="zh-CN" altLang="en-US"/>
          </a:p>
        </p:txBody>
      </p:sp>
    </p:spTree>
    <p:extLst>
      <p:ext uri="{BB962C8B-B14F-4D97-AF65-F5344CB8AC3E}">
        <p14:creationId xmlns:p14="http://schemas.microsoft.com/office/powerpoint/2010/main" val="361965694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05C9D3E5-044F-4FFC-A55C-D5DA6200E60D}" type="slidenum">
              <a:rPr lang="zh-CN" altLang="en-US" smtClean="0">
                <a:solidFill>
                  <a:prstClr val="black"/>
                </a:solidFill>
                <a:latin typeface="等线" panose="02010600030101010101" charset="-122"/>
              </a:rPr>
              <a:t>17</a:t>
            </a:fld>
            <a:endParaRPr lang="zh-CN" altLang="en-US">
              <a:solidFill>
                <a:prstClr val="black"/>
              </a:solidFill>
              <a:latin typeface="等线" panose="02010600030101010101" charset="-122"/>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05C9D3E5-044F-4FFC-A55C-D5DA6200E60D}" type="slidenum">
              <a:rPr lang="zh-CN" altLang="en-US" smtClean="0">
                <a:solidFill>
                  <a:prstClr val="black"/>
                </a:solidFill>
                <a:latin typeface="等线" panose="02010600030101010101" charset="-122"/>
              </a:rPr>
              <a:t>25</a:t>
            </a:fld>
            <a:endParaRPr lang="zh-CN" altLang="en-US">
              <a:solidFill>
                <a:prstClr val="black"/>
              </a:solidFill>
              <a:latin typeface="等线" panose="02010600030101010101" charset="-122"/>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B31F724-51D9-486B-9BFF-C542D0E12BC5}" type="slidenum">
              <a:rPr lang="zh-CN" altLang="en-US" smtClean="0"/>
              <a:t>33</a:t>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18_Title Only">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slow" p14:dur="1500" advTm="2000">
        <p:random/>
      </p:transition>
    </mc:Choice>
    <mc:Fallback xmlns="">
      <p:transition spd="slow" advTm="2000">
        <p:random/>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设计页面">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slow" p14:dur="1500" advTm="2000">
        <p:random/>
      </p:transition>
    </mc:Choice>
    <mc:Fallback xmlns="">
      <p:transition spd="slow" advTm="2000">
        <p:random/>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Mr.Z">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slow" p14:dur="1500" advTm="2000">
        <p:random/>
      </p:transition>
    </mc:Choice>
    <mc:Fallback xmlns="">
      <p:transition spd="slow" advTm="2000">
        <p:random/>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3_Title Slide">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slow" p14:dur="1500" advTm="2000">
        <p:random/>
      </p:transition>
    </mc:Choice>
    <mc:Fallback xmlns="">
      <p:transition spd="slow" advTm="2000">
        <p:random/>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Big Landscape Bottom">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slow" p14:dur="1500" advTm="2000">
        <p:random/>
      </p:transition>
    </mc:Choice>
    <mc:Fallback xmlns="">
      <p:transition spd="slow" advTm="2000">
        <p:random/>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24_Custom Layout">
    <p:spTree>
      <p:nvGrpSpPr>
        <p:cNvPr id="1" name=""/>
        <p:cNvGrpSpPr/>
        <p:nvPr/>
      </p:nvGrpSpPr>
      <p:grpSpPr>
        <a:xfrm>
          <a:off x="0" y="0"/>
          <a:ext cx="0" cy="0"/>
          <a:chOff x="0" y="0"/>
          <a:chExt cx="0" cy="0"/>
        </a:xfrm>
      </p:grpSpPr>
      <p:sp>
        <p:nvSpPr>
          <p:cNvPr id="9" name="Picture Placeholder 8"/>
          <p:cNvSpPr>
            <a:spLocks noGrp="1"/>
          </p:cNvSpPr>
          <p:nvPr>
            <p:ph type="pic" sz="quarter" idx="10"/>
          </p:nvPr>
        </p:nvSpPr>
        <p:spPr>
          <a:xfrm>
            <a:off x="5272049" y="925733"/>
            <a:ext cx="5147868" cy="5006854"/>
          </a:xfrm>
          <a:custGeom>
            <a:avLst/>
            <a:gdLst>
              <a:gd name="connsiteX0" fmla="*/ 0 w 5147734"/>
              <a:gd name="connsiteY0" fmla="*/ 0 h 5006622"/>
              <a:gd name="connsiteX1" fmla="*/ 5147734 w 5147734"/>
              <a:gd name="connsiteY1" fmla="*/ 0 h 5006622"/>
              <a:gd name="connsiteX2" fmla="*/ 5147734 w 5147734"/>
              <a:gd name="connsiteY2" fmla="*/ 5006622 h 5006622"/>
              <a:gd name="connsiteX3" fmla="*/ 0 w 5147734"/>
              <a:gd name="connsiteY3" fmla="*/ 5006622 h 5006622"/>
            </a:gdLst>
            <a:ahLst/>
            <a:cxnLst>
              <a:cxn ang="0">
                <a:pos x="connsiteX0" y="connsiteY0"/>
              </a:cxn>
              <a:cxn ang="0">
                <a:pos x="connsiteX1" y="connsiteY1"/>
              </a:cxn>
              <a:cxn ang="0">
                <a:pos x="connsiteX2" y="connsiteY2"/>
              </a:cxn>
              <a:cxn ang="0">
                <a:pos x="connsiteX3" y="connsiteY3"/>
              </a:cxn>
            </a:cxnLst>
            <a:rect l="l" t="t" r="r" b="b"/>
            <a:pathLst>
              <a:path w="5147734" h="5006622">
                <a:moveTo>
                  <a:pt x="0" y="0"/>
                </a:moveTo>
                <a:lnTo>
                  <a:pt x="5147734" y="0"/>
                </a:lnTo>
                <a:lnTo>
                  <a:pt x="5147734" y="5006622"/>
                </a:lnTo>
                <a:lnTo>
                  <a:pt x="0" y="5006622"/>
                </a:lnTo>
                <a:close/>
              </a:path>
            </a:pathLst>
          </a:custGeom>
          <a:pattFill prst="ltUpDiag">
            <a:fgClr>
              <a:schemeClr val="bg1">
                <a:lumMod val="75000"/>
              </a:schemeClr>
            </a:fgClr>
            <a:bgClr>
              <a:schemeClr val="bg1">
                <a:lumMod val="95000"/>
              </a:schemeClr>
            </a:bgClr>
          </a:pattFill>
        </p:spPr>
        <p:txBody>
          <a:bodyPr wrap="square">
            <a:noAutofit/>
          </a:bodyPr>
          <a:lstStyle>
            <a:lvl1pPr>
              <a:defRPr lang="en-US" sz="1400" b="1" i="1"/>
            </a:lvl1pPr>
          </a:lstStyle>
          <a:p>
            <a:pPr marL="0" lvl="0" indent="0">
              <a:buNone/>
            </a:pPr>
            <a:endParaRPr lang="en-US"/>
          </a:p>
        </p:txBody>
      </p:sp>
    </p:spTree>
  </p:cSld>
  <p:clrMapOvr>
    <a:masterClrMapping/>
  </p:clrMapOvr>
  <p:transition spd="med">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750" fill="hold"/>
                                        <p:tgtEl>
                                          <p:spTgt spid="9"/>
                                        </p:tgtEl>
                                        <p:attrNameLst>
                                          <p:attrName>ppt_x</p:attrName>
                                        </p:attrNameLst>
                                      </p:cBhvr>
                                      <p:tavLst>
                                        <p:tav tm="0">
                                          <p:val>
                                            <p:strVal val="1+#ppt_w/2"/>
                                          </p:val>
                                        </p:tav>
                                        <p:tav tm="100000">
                                          <p:val>
                                            <p:strVal val="#ppt_x"/>
                                          </p:val>
                                        </p:tav>
                                      </p:tavLst>
                                    </p:anim>
                                    <p:anim calcmode="lin" valueType="num">
                                      <p:cBhvr additive="base">
                                        <p:cTn id="8" dur="75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ldLvl="0" animBg="1"/>
    </p:bld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pic>
        <p:nvPicPr>
          <p:cNvPr id="2" name="图片 1"/>
          <p:cNvPicPr>
            <a:picLocks noChangeAspect="1"/>
          </p:cNvPicPr>
          <p:nvPr userDrawn="1"/>
        </p:nvPicPr>
        <p:blipFill>
          <a:blip r:embed="rId2"/>
          <a:stretch>
            <a:fillRect/>
          </a:stretch>
        </p:blipFill>
        <p:spPr>
          <a:xfrm>
            <a:off x="0" y="0"/>
            <a:ext cx="12192000" cy="6857999"/>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500" advTm="3000">
        <p14:prism/>
      </p:transition>
    </mc:Choice>
    <mc:Fallback xmlns="">
      <p:transition spd="slow" advTm="3000">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pic>
        <p:nvPicPr>
          <p:cNvPr id="8" name="图片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 y="0"/>
            <a:ext cx="12191999" cy="6858000"/>
          </a:xfrm>
          <a:prstGeom prst="rect">
            <a:avLst/>
          </a:prstGeom>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内容与标题">
    <p:spTree>
      <p:nvGrpSpPr>
        <p:cNvPr id="1" name=""/>
        <p:cNvGrpSpPr/>
        <p:nvPr/>
      </p:nvGrpSpPr>
      <p:grpSpPr>
        <a:xfrm>
          <a:off x="0" y="0"/>
          <a:ext cx="0" cy="0"/>
          <a:chOff x="0" y="0"/>
          <a:chExt cx="0" cy="0"/>
        </a:xfrm>
      </p:grpSpPr>
    </p:spTree>
  </p:cSld>
  <p:clrMapOvr>
    <a:masterClrMapping/>
  </p:clrMapOvr>
  <p:transition spd="slow">
    <p:comb/>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blank">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a:xfrm>
            <a:off x="838200" y="6356352"/>
            <a:ext cx="2743200" cy="365125"/>
          </a:xfrm>
          <a:prstGeom prst="rect">
            <a:avLst/>
          </a:prstGeom>
        </p:spPr>
        <p:txBody>
          <a:bodyPr/>
          <a:lstStyle/>
          <a:p>
            <a:fld id="{FE158B01-1B94-410B-955F-6A222A70BFA3}" type="datetimeFigureOut">
              <a:rPr lang="zh-CN" altLang="en-US" smtClean="0">
                <a:solidFill>
                  <a:prstClr val="black">
                    <a:tint val="75000"/>
                  </a:prstClr>
                </a:solidFill>
              </a:rPr>
              <a:t>2025/2/10</a:t>
            </a:fld>
            <a:endParaRPr lang="zh-CN" altLang="en-US">
              <a:solidFill>
                <a:prstClr val="black">
                  <a:tint val="75000"/>
                </a:prstClr>
              </a:solidFill>
            </a:endParaRPr>
          </a:p>
        </p:txBody>
      </p:sp>
      <p:sp>
        <p:nvSpPr>
          <p:cNvPr id="3" name="页脚占位符 2"/>
          <p:cNvSpPr>
            <a:spLocks noGrp="1"/>
          </p:cNvSpPr>
          <p:nvPr>
            <p:ph type="ftr" sz="quarter" idx="11"/>
          </p:nvPr>
        </p:nvSpPr>
        <p:spPr>
          <a:xfrm>
            <a:off x="4038600" y="6356352"/>
            <a:ext cx="4114800" cy="365125"/>
          </a:xfrm>
          <a:prstGeom prst="rect">
            <a:avLst/>
          </a:prstGeom>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a:xfrm>
            <a:off x="8610600" y="6356352"/>
            <a:ext cx="2743200" cy="365125"/>
          </a:xfrm>
          <a:prstGeom prst="rect">
            <a:avLst/>
          </a:prstGeom>
        </p:spPr>
        <p:txBody>
          <a:bodyPr/>
          <a:lstStyle/>
          <a:p>
            <a:fld id="{8A3A7E1F-F86D-4EC0-8623-A67CB04E396F}" type="slidenum">
              <a:rPr lang="zh-CN" altLang="en-US" smtClean="0">
                <a:solidFill>
                  <a:prstClr val="black">
                    <a:tint val="75000"/>
                  </a:prstClr>
                </a:solidFill>
              </a:rPr>
              <a:t>‹#›</a:t>
            </a:fld>
            <a:endParaRPr lang="zh-CN" altLang="en-US">
              <a:solidFill>
                <a:prstClr val="black">
                  <a:tint val="75000"/>
                </a:prstClr>
              </a:solidFill>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自定义版式">
    <p:spTree>
      <p:nvGrpSpPr>
        <p:cNvPr id="1" name=""/>
        <p:cNvGrpSpPr/>
        <p:nvPr/>
      </p:nvGrpSpPr>
      <p:grpSpPr>
        <a:xfrm>
          <a:off x="0" y="0"/>
          <a:ext cx="0" cy="0"/>
          <a:chOff x="0" y="0"/>
          <a:chExt cx="0" cy="0"/>
        </a:xfrm>
      </p:grpSpPr>
      <p:sp>
        <p:nvSpPr>
          <p:cNvPr id="4" name="矩形 3"/>
          <p:cNvSpPr/>
          <p:nvPr userDrawn="1"/>
        </p:nvSpPr>
        <p:spPr>
          <a:xfrm>
            <a:off x="0" y="0"/>
            <a:ext cx="12192000" cy="6858000"/>
          </a:xfrm>
          <a:prstGeom prst="rect">
            <a:avLst/>
          </a:prstGeom>
          <a:solidFill>
            <a:srgbClr val="FCFCFC"/>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dirty="0">
              <a:solidFill>
                <a:prstClr val="white"/>
              </a:solidFill>
              <a:latin typeface="方正黑体简体" panose="02010601030101010101" pitchFamily="2" charset="-122"/>
              <a:ea typeface="方正黑体简体" panose="02010601030101010101" pitchFamily="2" charset="-122"/>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1_标题和内容">
    <p:spTree>
      <p:nvGrpSpPr>
        <p:cNvPr id="1" name=""/>
        <p:cNvGrpSpPr/>
        <p:nvPr/>
      </p:nvGrpSpPr>
      <p:grpSpPr>
        <a:xfrm>
          <a:off x="0" y="0"/>
          <a:ext cx="0" cy="0"/>
          <a:chOff x="0" y="0"/>
          <a:chExt cx="0" cy="0"/>
        </a:xfrm>
      </p:grpSpPr>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6_自定义版式">
    <p:spTree>
      <p:nvGrpSpPr>
        <p:cNvPr id="1" name=""/>
        <p:cNvGrpSpPr/>
        <p:nvPr/>
      </p:nvGrpSpPr>
      <p:grpSpPr>
        <a:xfrm>
          <a:off x="0" y="0"/>
          <a:ext cx="0" cy="0"/>
          <a:chOff x="0" y="0"/>
          <a:chExt cx="0" cy="0"/>
        </a:xfrm>
      </p:grpSpPr>
      <p:sp>
        <p:nvSpPr>
          <p:cNvPr id="7" name="图片占位符 6"/>
          <p:cNvSpPr>
            <a:spLocks noGrp="1"/>
          </p:cNvSpPr>
          <p:nvPr>
            <p:ph type="pic" sz="quarter" idx="10"/>
          </p:nvPr>
        </p:nvSpPr>
        <p:spPr>
          <a:xfrm>
            <a:off x="6257050" y="1603156"/>
            <a:ext cx="2538589" cy="2119372"/>
          </a:xfrm>
          <a:custGeom>
            <a:avLst/>
            <a:gdLst>
              <a:gd name="connsiteX0" fmla="*/ 0 w 2538589"/>
              <a:gd name="connsiteY0" fmla="*/ 0 h 2119372"/>
              <a:gd name="connsiteX1" fmla="*/ 2538589 w 2538589"/>
              <a:gd name="connsiteY1" fmla="*/ 0 h 2119372"/>
              <a:gd name="connsiteX2" fmla="*/ 2538589 w 2538589"/>
              <a:gd name="connsiteY2" fmla="*/ 2119372 h 2119372"/>
              <a:gd name="connsiteX3" fmla="*/ 0 w 2538589"/>
              <a:gd name="connsiteY3" fmla="*/ 2119372 h 2119372"/>
            </a:gdLst>
            <a:ahLst/>
            <a:cxnLst>
              <a:cxn ang="0">
                <a:pos x="connsiteX0" y="connsiteY0"/>
              </a:cxn>
              <a:cxn ang="0">
                <a:pos x="connsiteX1" y="connsiteY1"/>
              </a:cxn>
              <a:cxn ang="0">
                <a:pos x="connsiteX2" y="connsiteY2"/>
              </a:cxn>
              <a:cxn ang="0">
                <a:pos x="connsiteX3" y="connsiteY3"/>
              </a:cxn>
            </a:cxnLst>
            <a:rect l="l" t="t" r="r" b="b"/>
            <a:pathLst>
              <a:path w="2538589" h="2119372">
                <a:moveTo>
                  <a:pt x="0" y="0"/>
                </a:moveTo>
                <a:lnTo>
                  <a:pt x="2538589" y="0"/>
                </a:lnTo>
                <a:lnTo>
                  <a:pt x="2538589" y="2119372"/>
                </a:lnTo>
                <a:lnTo>
                  <a:pt x="0" y="2119372"/>
                </a:lnTo>
                <a:close/>
              </a:path>
            </a:pathLst>
          </a:custGeom>
        </p:spPr>
        <p:txBody>
          <a:bodyPr wrap="square">
            <a:noAutofit/>
          </a:bodyPr>
          <a:lstStyle/>
          <a:p>
            <a:endParaRPr lang="zh-CN" altLang="en-US"/>
          </a:p>
        </p:txBody>
      </p:sp>
      <p:sp>
        <p:nvSpPr>
          <p:cNvPr id="8" name="图片占位符 7"/>
          <p:cNvSpPr>
            <a:spLocks noGrp="1"/>
          </p:cNvSpPr>
          <p:nvPr>
            <p:ph type="pic" sz="quarter" idx="11"/>
          </p:nvPr>
        </p:nvSpPr>
        <p:spPr>
          <a:xfrm>
            <a:off x="6249640" y="3813408"/>
            <a:ext cx="5067649" cy="2133134"/>
          </a:xfrm>
          <a:custGeom>
            <a:avLst/>
            <a:gdLst>
              <a:gd name="connsiteX0" fmla="*/ 0 w 5067649"/>
              <a:gd name="connsiteY0" fmla="*/ 0 h 2133134"/>
              <a:gd name="connsiteX1" fmla="*/ 5067649 w 5067649"/>
              <a:gd name="connsiteY1" fmla="*/ 0 h 2133134"/>
              <a:gd name="connsiteX2" fmla="*/ 5067649 w 5067649"/>
              <a:gd name="connsiteY2" fmla="*/ 2133134 h 2133134"/>
              <a:gd name="connsiteX3" fmla="*/ 0 w 5067649"/>
              <a:gd name="connsiteY3" fmla="*/ 2133134 h 2133134"/>
            </a:gdLst>
            <a:ahLst/>
            <a:cxnLst>
              <a:cxn ang="0">
                <a:pos x="connsiteX0" y="connsiteY0"/>
              </a:cxn>
              <a:cxn ang="0">
                <a:pos x="connsiteX1" y="connsiteY1"/>
              </a:cxn>
              <a:cxn ang="0">
                <a:pos x="connsiteX2" y="connsiteY2"/>
              </a:cxn>
              <a:cxn ang="0">
                <a:pos x="connsiteX3" y="connsiteY3"/>
              </a:cxn>
            </a:cxnLst>
            <a:rect l="l" t="t" r="r" b="b"/>
            <a:pathLst>
              <a:path w="5067649" h="2133134">
                <a:moveTo>
                  <a:pt x="0" y="0"/>
                </a:moveTo>
                <a:lnTo>
                  <a:pt x="5067649" y="0"/>
                </a:lnTo>
                <a:lnTo>
                  <a:pt x="5067649" y="2133134"/>
                </a:lnTo>
                <a:lnTo>
                  <a:pt x="0" y="2133134"/>
                </a:lnTo>
                <a:close/>
              </a:path>
            </a:pathLst>
          </a:custGeom>
        </p:spPr>
        <p:txBody>
          <a:bodyPr wrap="square">
            <a:noAutofit/>
          </a:bodyPr>
          <a:lstStyle/>
          <a:p>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2_内容与标题">
    <p:spTree>
      <p:nvGrpSpPr>
        <p:cNvPr id="1" name=""/>
        <p:cNvGrpSpPr/>
        <p:nvPr/>
      </p:nvGrpSpPr>
      <p:grpSpPr>
        <a:xfrm>
          <a:off x="0" y="0"/>
          <a:ext cx="0" cy="0"/>
          <a:chOff x="0" y="0"/>
          <a:chExt cx="0" cy="0"/>
        </a:xfrm>
      </p:grpSpPr>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节标题">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3" name="图片 2"/>
          <p:cNvPicPr>
            <a:picLocks noChangeAspect="1"/>
          </p:cNvPicPr>
          <p:nvPr userDrawn="1"/>
        </p:nvPicPr>
        <p:blipFill>
          <a:blip r:embed="rId18"/>
          <a:stretch>
            <a:fillRect/>
          </a:stretch>
        </p:blipFill>
        <p:spPr>
          <a:xfrm>
            <a:off x="0" y="0"/>
            <a:ext cx="12192000" cy="6857999"/>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Lst>
  <p:txStyles>
    <p:titleStyle>
      <a:lvl1pPr algn="ctr" defTabSz="1219200" rtl="0" eaLnBrk="1" latinLnBrk="0" hangingPunct="1">
        <a:spcBef>
          <a:spcPct val="0"/>
        </a:spcBef>
        <a:buNone/>
        <a:defRPr sz="5865" kern="1200">
          <a:solidFill>
            <a:schemeClr val="tx1"/>
          </a:solidFill>
          <a:latin typeface="+mj-lt"/>
          <a:ea typeface="+mj-ea"/>
          <a:cs typeface="+mj-cs"/>
        </a:defRPr>
      </a:lvl1pPr>
    </p:titleStyle>
    <p:bodyStyle>
      <a:lvl1pPr marL="457200" indent="-457200" algn="l" defTabSz="1219200" rtl="0" eaLnBrk="1" latinLnBrk="0" hangingPunct="1">
        <a:spcBef>
          <a:spcPct val="20000"/>
        </a:spcBef>
        <a:buFont typeface="Arial" panose="020B0604020202020204" pitchFamily="34" charset="0"/>
        <a:buChar char="•"/>
        <a:defRPr sz="4265" kern="1200">
          <a:solidFill>
            <a:schemeClr val="tx1"/>
          </a:solidFill>
          <a:latin typeface="+mn-lt"/>
          <a:ea typeface="+mn-ea"/>
          <a:cs typeface="+mn-cs"/>
        </a:defRPr>
      </a:lvl1pPr>
      <a:lvl2pPr marL="990600" indent="-381000" algn="l" defTabSz="1219200" rtl="0" eaLnBrk="1" latinLnBrk="0" hangingPunct="1">
        <a:spcBef>
          <a:spcPct val="20000"/>
        </a:spcBef>
        <a:buFont typeface="Arial" panose="020B0604020202020204" pitchFamily="34" charset="0"/>
        <a:buChar char="–"/>
        <a:defRPr sz="3735" kern="1200">
          <a:solidFill>
            <a:schemeClr val="tx1"/>
          </a:solidFill>
          <a:latin typeface="+mn-lt"/>
          <a:ea typeface="+mn-ea"/>
          <a:cs typeface="+mn-cs"/>
        </a:defRPr>
      </a:lvl2pPr>
      <a:lvl3pPr marL="1524000" indent="-304800" algn="l" defTabSz="12192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3pPr>
      <a:lvl4pPr marL="2133600" indent="-304800" algn="l" defTabSz="1219200" rtl="0" eaLnBrk="1" latinLnBrk="0" hangingPunct="1">
        <a:spcBef>
          <a:spcPct val="20000"/>
        </a:spcBef>
        <a:buFont typeface="Arial" panose="020B0604020202020204" pitchFamily="34" charset="0"/>
        <a:buChar char="–"/>
        <a:defRPr sz="2665" kern="1200">
          <a:solidFill>
            <a:schemeClr val="tx1"/>
          </a:solidFill>
          <a:latin typeface="+mn-lt"/>
          <a:ea typeface="+mn-ea"/>
          <a:cs typeface="+mn-cs"/>
        </a:defRPr>
      </a:lvl4pPr>
      <a:lvl5pPr marL="2742565" indent="-304800" algn="l" defTabSz="1219200" rtl="0" eaLnBrk="1" latinLnBrk="0" hangingPunct="1">
        <a:spcBef>
          <a:spcPct val="20000"/>
        </a:spcBef>
        <a:buFont typeface="Arial" panose="020B0604020202020204" pitchFamily="34" charset="0"/>
        <a:buChar char="»"/>
        <a:defRPr sz="2665" kern="1200">
          <a:solidFill>
            <a:schemeClr val="tx1"/>
          </a:solidFill>
          <a:latin typeface="+mn-lt"/>
          <a:ea typeface="+mn-ea"/>
          <a:cs typeface="+mn-cs"/>
        </a:defRPr>
      </a:lvl5pPr>
      <a:lvl6pPr marL="3352165" indent="-304800" algn="l" defTabSz="1219200" rtl="0" eaLnBrk="1" latinLnBrk="0" hangingPunct="1">
        <a:spcBef>
          <a:spcPct val="20000"/>
        </a:spcBef>
        <a:buFont typeface="Arial" panose="020B0604020202020204" pitchFamily="34" charset="0"/>
        <a:buChar char="•"/>
        <a:defRPr sz="2665" kern="1200">
          <a:solidFill>
            <a:schemeClr val="tx1"/>
          </a:solidFill>
          <a:latin typeface="+mn-lt"/>
          <a:ea typeface="+mn-ea"/>
          <a:cs typeface="+mn-cs"/>
        </a:defRPr>
      </a:lvl6pPr>
      <a:lvl7pPr marL="3961765" indent="-304800" algn="l" defTabSz="1219200" rtl="0" eaLnBrk="1" latinLnBrk="0" hangingPunct="1">
        <a:spcBef>
          <a:spcPct val="20000"/>
        </a:spcBef>
        <a:buFont typeface="Arial" panose="020B0604020202020204" pitchFamily="34" charset="0"/>
        <a:buChar char="•"/>
        <a:defRPr sz="2665" kern="1200">
          <a:solidFill>
            <a:schemeClr val="tx1"/>
          </a:solidFill>
          <a:latin typeface="+mn-lt"/>
          <a:ea typeface="+mn-ea"/>
          <a:cs typeface="+mn-cs"/>
        </a:defRPr>
      </a:lvl7pPr>
      <a:lvl8pPr marL="4571365" indent="-304800" algn="l" defTabSz="1219200" rtl="0" eaLnBrk="1" latinLnBrk="0" hangingPunct="1">
        <a:spcBef>
          <a:spcPct val="20000"/>
        </a:spcBef>
        <a:buFont typeface="Arial" panose="020B0604020202020204" pitchFamily="34" charset="0"/>
        <a:buChar char="•"/>
        <a:defRPr sz="2665" kern="1200">
          <a:solidFill>
            <a:schemeClr val="tx1"/>
          </a:solidFill>
          <a:latin typeface="+mn-lt"/>
          <a:ea typeface="+mn-ea"/>
          <a:cs typeface="+mn-cs"/>
        </a:defRPr>
      </a:lvl8pPr>
      <a:lvl9pPr marL="5180965" indent="-304800" algn="l" defTabSz="1219200" rtl="0" eaLnBrk="1" latinLnBrk="0" hangingPunct="1">
        <a:spcBef>
          <a:spcPct val="20000"/>
        </a:spcBef>
        <a:buFont typeface="Arial" panose="020B0604020202020204" pitchFamily="34" charset="0"/>
        <a:buChar char="•"/>
        <a:defRPr sz="2665" kern="1200">
          <a:solidFill>
            <a:schemeClr val="tx1"/>
          </a:solidFill>
          <a:latin typeface="+mn-lt"/>
          <a:ea typeface="+mn-ea"/>
          <a:cs typeface="+mn-cs"/>
        </a:defRPr>
      </a:lvl9pPr>
    </p:bodyStyle>
    <p:otherStyle>
      <a:defPPr>
        <a:defRPr lang="zh-CN"/>
      </a:defPPr>
      <a:lvl1pPr marL="0" algn="l" defTabSz="1219200" rtl="0" eaLnBrk="1" latinLnBrk="0" hangingPunct="1">
        <a:defRPr sz="2400" kern="1200">
          <a:solidFill>
            <a:schemeClr val="tx1"/>
          </a:solidFill>
          <a:latin typeface="+mn-lt"/>
          <a:ea typeface="+mn-ea"/>
          <a:cs typeface="+mn-cs"/>
        </a:defRPr>
      </a:lvl1pPr>
      <a:lvl2pPr marL="609600" algn="l" defTabSz="1219200" rtl="0" eaLnBrk="1" latinLnBrk="0" hangingPunct="1">
        <a:defRPr sz="2400" kern="1200">
          <a:solidFill>
            <a:schemeClr val="tx1"/>
          </a:solidFill>
          <a:latin typeface="+mn-lt"/>
          <a:ea typeface="+mn-ea"/>
          <a:cs typeface="+mn-cs"/>
        </a:defRPr>
      </a:lvl2pPr>
      <a:lvl3pPr marL="1219200" algn="l" defTabSz="1219200" rtl="0" eaLnBrk="1" latinLnBrk="0" hangingPunct="1">
        <a:defRPr sz="2400" kern="1200">
          <a:solidFill>
            <a:schemeClr val="tx1"/>
          </a:solidFill>
          <a:latin typeface="+mn-lt"/>
          <a:ea typeface="+mn-ea"/>
          <a:cs typeface="+mn-cs"/>
        </a:defRPr>
      </a:lvl3pPr>
      <a:lvl4pPr marL="1828800" algn="l" defTabSz="1219200" rtl="0" eaLnBrk="1" latinLnBrk="0" hangingPunct="1">
        <a:defRPr sz="2400" kern="1200">
          <a:solidFill>
            <a:schemeClr val="tx1"/>
          </a:solidFill>
          <a:latin typeface="+mn-lt"/>
          <a:ea typeface="+mn-ea"/>
          <a:cs typeface="+mn-cs"/>
        </a:defRPr>
      </a:lvl4pPr>
      <a:lvl5pPr marL="2437765" algn="l" defTabSz="1219200" rtl="0" eaLnBrk="1" latinLnBrk="0" hangingPunct="1">
        <a:defRPr sz="2400" kern="1200">
          <a:solidFill>
            <a:schemeClr val="tx1"/>
          </a:solidFill>
          <a:latin typeface="+mn-lt"/>
          <a:ea typeface="+mn-ea"/>
          <a:cs typeface="+mn-cs"/>
        </a:defRPr>
      </a:lvl5pPr>
      <a:lvl6pPr marL="3047365" algn="l" defTabSz="1219200" rtl="0" eaLnBrk="1" latinLnBrk="0" hangingPunct="1">
        <a:defRPr sz="2400" kern="1200">
          <a:solidFill>
            <a:schemeClr val="tx1"/>
          </a:solidFill>
          <a:latin typeface="+mn-lt"/>
          <a:ea typeface="+mn-ea"/>
          <a:cs typeface="+mn-cs"/>
        </a:defRPr>
      </a:lvl6pPr>
      <a:lvl7pPr marL="3656965" algn="l" defTabSz="1219200" rtl="0" eaLnBrk="1" latinLnBrk="0" hangingPunct="1">
        <a:defRPr sz="2400" kern="1200">
          <a:solidFill>
            <a:schemeClr val="tx1"/>
          </a:solidFill>
          <a:latin typeface="+mn-lt"/>
          <a:ea typeface="+mn-ea"/>
          <a:cs typeface="+mn-cs"/>
        </a:defRPr>
      </a:lvl7pPr>
      <a:lvl8pPr marL="4266565" algn="l" defTabSz="1219200" rtl="0" eaLnBrk="1" latinLnBrk="0" hangingPunct="1">
        <a:defRPr sz="2400" kern="1200">
          <a:solidFill>
            <a:schemeClr val="tx1"/>
          </a:solidFill>
          <a:latin typeface="+mn-lt"/>
          <a:ea typeface="+mn-ea"/>
          <a:cs typeface="+mn-cs"/>
        </a:defRPr>
      </a:lvl8pPr>
      <a:lvl9pPr marL="4876165" algn="l" defTabSz="1219200" rtl="0" eaLnBrk="1" latinLnBrk="0" hangingPunct="1">
        <a:defRPr sz="2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1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xml"/><Relationship Id="rId1" Type="http://schemas.openxmlformats.org/officeDocument/2006/relationships/slideLayout" Target="../slideLayouts/slideLayout16.xml"/><Relationship Id="rId4" Type="http://schemas.openxmlformats.org/officeDocument/2006/relationships/image" Target="../media/image6.jpeg"/></Relationships>
</file>

<file path=ppt/slides/_rels/slide2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2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tags" Target="../tags/tag4.xml"/><Relationship Id="rId7" Type="http://schemas.openxmlformats.org/officeDocument/2006/relationships/notesSlide" Target="../notesSlides/notesSlide3.xml"/><Relationship Id="rId2" Type="http://schemas.openxmlformats.org/officeDocument/2006/relationships/tags" Target="../tags/tag3.xml"/><Relationship Id="rId1" Type="http://schemas.openxmlformats.org/officeDocument/2006/relationships/tags" Target="../tags/tag2.xml"/><Relationship Id="rId6" Type="http://schemas.openxmlformats.org/officeDocument/2006/relationships/slideLayout" Target="../slideLayouts/slideLayout2.xml"/><Relationship Id="rId5" Type="http://schemas.openxmlformats.org/officeDocument/2006/relationships/tags" Target="../tags/tag6.xml"/><Relationship Id="rId4" Type="http://schemas.openxmlformats.org/officeDocument/2006/relationships/tags" Target="../tags/tag5.xml"/><Relationship Id="rId9" Type="http://schemas.openxmlformats.org/officeDocument/2006/relationships/image" Target="../media/image8.png"/></Relationships>
</file>

<file path=ppt/slides/_rels/slide3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9.xml"/><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任意多边形 1"/>
          <p:cNvSpPr/>
          <p:nvPr/>
        </p:nvSpPr>
        <p:spPr>
          <a:xfrm>
            <a:off x="6930912" y="1412776"/>
            <a:ext cx="5291455" cy="3936365"/>
          </a:xfrm>
          <a:custGeom>
            <a:avLst/>
            <a:gdLst>
              <a:gd name="connsiteX0" fmla="*/ 0 w 8333"/>
              <a:gd name="connsiteY0" fmla="*/ 0 h 6199"/>
              <a:gd name="connsiteX1" fmla="*/ 8333 w 8333"/>
              <a:gd name="connsiteY1" fmla="*/ 25 h 6199"/>
              <a:gd name="connsiteX2" fmla="*/ 8303 w 8333"/>
              <a:gd name="connsiteY2" fmla="*/ 6190 h 6199"/>
              <a:gd name="connsiteX3" fmla="*/ 0 w 8333"/>
              <a:gd name="connsiteY3" fmla="*/ 6199 h 6199"/>
              <a:gd name="connsiteX4" fmla="*/ 0 w 8333"/>
              <a:gd name="connsiteY4" fmla="*/ 0 h 61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333" h="6199">
                <a:moveTo>
                  <a:pt x="0" y="0"/>
                </a:moveTo>
                <a:lnTo>
                  <a:pt x="8333" y="25"/>
                </a:lnTo>
                <a:lnTo>
                  <a:pt x="8303" y="6190"/>
                </a:lnTo>
                <a:lnTo>
                  <a:pt x="0" y="6199"/>
                </a:lnTo>
                <a:lnTo>
                  <a:pt x="0" y="0"/>
                </a:lnTo>
                <a:close/>
              </a:path>
            </a:pathLst>
          </a:custGeom>
          <a:blipFill dpi="0" rotWithShape="1">
            <a:blip r:embed="rId3" cstate="print">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dirty="0">
              <a:solidFill>
                <a:prstClr val="white"/>
              </a:solidFill>
              <a:latin typeface="方正黑体简体" panose="02010601030101010101" pitchFamily="2" charset="-122"/>
              <a:ea typeface="方正黑体简体" panose="02010601030101010101" pitchFamily="2" charset="-122"/>
              <a:cs typeface="+mn-ea"/>
              <a:sym typeface="+mn-lt"/>
            </a:endParaRPr>
          </a:p>
        </p:txBody>
      </p:sp>
      <p:sp>
        <p:nvSpPr>
          <p:cNvPr id="4" name="矩形 4"/>
          <p:cNvSpPr/>
          <p:nvPr/>
        </p:nvSpPr>
        <p:spPr>
          <a:xfrm>
            <a:off x="-19050" y="1400077"/>
            <a:ext cx="8611870" cy="3951605"/>
          </a:xfrm>
          <a:custGeom>
            <a:avLst/>
            <a:gdLst>
              <a:gd name="connsiteX0" fmla="*/ 0 w 13562"/>
              <a:gd name="connsiteY0" fmla="*/ 0 h 6223"/>
              <a:gd name="connsiteX1" fmla="*/ 13562 w 13562"/>
              <a:gd name="connsiteY1" fmla="*/ 15 h 6223"/>
              <a:gd name="connsiteX2" fmla="*/ 11003 w 13562"/>
              <a:gd name="connsiteY2" fmla="*/ 6223 h 6223"/>
              <a:gd name="connsiteX3" fmla="*/ 26 w 13562"/>
              <a:gd name="connsiteY3" fmla="*/ 6150 h 6223"/>
              <a:gd name="connsiteX4" fmla="*/ 0 w 13562"/>
              <a:gd name="connsiteY4" fmla="*/ 0 h 622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562" h="6223">
                <a:moveTo>
                  <a:pt x="0" y="0"/>
                </a:moveTo>
                <a:lnTo>
                  <a:pt x="13562" y="15"/>
                </a:lnTo>
                <a:lnTo>
                  <a:pt x="11003" y="6223"/>
                </a:lnTo>
                <a:lnTo>
                  <a:pt x="26" y="6150"/>
                </a:lnTo>
                <a:lnTo>
                  <a:pt x="0" y="0"/>
                </a:lnTo>
                <a:close/>
              </a:path>
            </a:pathLst>
          </a:custGeom>
          <a:solidFill>
            <a:srgbClr val="4F4D50"/>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dirty="0">
              <a:solidFill>
                <a:prstClr val="white"/>
              </a:solidFill>
              <a:latin typeface="方正黑体简体" panose="02010601030101010101" pitchFamily="2" charset="-122"/>
              <a:ea typeface="方正黑体简体" panose="02010601030101010101" pitchFamily="2" charset="-122"/>
              <a:cs typeface="+mn-ea"/>
              <a:sym typeface="+mn-lt"/>
            </a:endParaRPr>
          </a:p>
        </p:txBody>
      </p:sp>
      <p:cxnSp>
        <p:nvCxnSpPr>
          <p:cNvPr id="5" name="直接连接符 4"/>
          <p:cNvCxnSpPr/>
          <p:nvPr/>
        </p:nvCxnSpPr>
        <p:spPr>
          <a:xfrm flipH="1">
            <a:off x="6765248" y="3754395"/>
            <a:ext cx="675564" cy="1600335"/>
          </a:xfrm>
          <a:prstGeom prst="line">
            <a:avLst/>
          </a:prstGeom>
          <a:ln w="28575">
            <a:solidFill>
              <a:srgbClr val="FCE1B0"/>
            </a:solidFill>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flipH="1">
            <a:off x="6826824" y="1394561"/>
            <a:ext cx="1406363" cy="3410961"/>
          </a:xfrm>
          <a:prstGeom prst="line">
            <a:avLst/>
          </a:prstGeom>
          <a:ln w="12700">
            <a:solidFill>
              <a:srgbClr val="FCE1B0"/>
            </a:solidFill>
          </a:ln>
        </p:spPr>
        <p:style>
          <a:lnRef idx="1">
            <a:schemeClr val="accent1"/>
          </a:lnRef>
          <a:fillRef idx="0">
            <a:schemeClr val="accent1"/>
          </a:fillRef>
          <a:effectRef idx="0">
            <a:schemeClr val="accent1"/>
          </a:effectRef>
          <a:fontRef idx="minor">
            <a:schemeClr val="tx1"/>
          </a:fontRef>
        </p:style>
      </p:cxnSp>
      <p:sp>
        <p:nvSpPr>
          <p:cNvPr id="7" name="TextBox 9"/>
          <p:cNvSpPr txBox="1"/>
          <p:nvPr/>
        </p:nvSpPr>
        <p:spPr>
          <a:xfrm>
            <a:off x="924256" y="1922596"/>
            <a:ext cx="3500120" cy="2515235"/>
          </a:xfrm>
          <a:prstGeom prst="rect">
            <a:avLst/>
          </a:prstGeom>
          <a:noFill/>
        </p:spPr>
        <p:txBody>
          <a:bodyPr wrap="none" rtlCol="0">
            <a:spAutoFit/>
          </a:bodyPr>
          <a:lstStyle/>
          <a:p>
            <a:pPr algn="l" defTabSz="1219200" fontAlgn="auto">
              <a:lnSpc>
                <a:spcPct val="150000"/>
              </a:lnSpc>
            </a:pPr>
            <a:r>
              <a:rPr lang="en-US" altLang="zh-CN" sz="6500" b="1" dirty="0">
                <a:solidFill>
                  <a:prstClr val="white"/>
                </a:solidFill>
                <a:latin typeface="楷体" panose="02010609060101010101" charset="-122"/>
                <a:ea typeface="楷体" panose="02010609060101010101" charset="-122"/>
                <a:cs typeface="微软雅黑" panose="020B0503020204020204" pitchFamily="34" charset="-122"/>
                <a:sym typeface="+mn-lt"/>
              </a:rPr>
              <a:t>心理</a:t>
            </a:r>
            <a:r>
              <a:rPr lang="zh-CN" altLang="en-US" sz="6500" b="1" dirty="0">
                <a:solidFill>
                  <a:prstClr val="white"/>
                </a:solidFill>
                <a:latin typeface="楷体" panose="02010609060101010101" charset="-122"/>
                <a:ea typeface="楷体" panose="02010609060101010101" charset="-122"/>
                <a:cs typeface="微软雅黑" panose="020B0503020204020204" pitchFamily="34" charset="-122"/>
                <a:sym typeface="+mn-lt"/>
              </a:rPr>
              <a:t>测量</a:t>
            </a:r>
            <a:endParaRPr lang="en-US" altLang="zh-CN" sz="6500" b="1" dirty="0">
              <a:solidFill>
                <a:prstClr val="white"/>
              </a:solidFill>
              <a:latin typeface="楷体" panose="02010609060101010101" charset="-122"/>
              <a:ea typeface="楷体" panose="02010609060101010101" charset="-122"/>
              <a:cs typeface="微软雅黑" panose="020B0503020204020204" pitchFamily="34" charset="-122"/>
              <a:sym typeface="+mn-lt"/>
            </a:endParaRPr>
          </a:p>
          <a:p>
            <a:pPr algn="l" defTabSz="1219200" fontAlgn="auto">
              <a:lnSpc>
                <a:spcPct val="150000"/>
              </a:lnSpc>
            </a:pPr>
            <a:r>
              <a:rPr lang="en-US" altLang="zh-CN" sz="4000" b="1" dirty="0">
                <a:solidFill>
                  <a:prstClr val="white"/>
                </a:solidFill>
                <a:latin typeface="楷体" panose="02010609060101010101" charset="-122"/>
                <a:ea typeface="楷体" panose="02010609060101010101" charset="-122"/>
                <a:cs typeface="楷体" panose="02010609060101010101" charset="-122"/>
                <a:sym typeface="+mn-lt"/>
              </a:rPr>
              <a:t>(</a:t>
            </a:r>
            <a:r>
              <a:rPr lang="zh-CN" altLang="en-US" sz="4000" b="1" dirty="0">
                <a:solidFill>
                  <a:prstClr val="white"/>
                </a:solidFill>
                <a:latin typeface="楷体" panose="02010609060101010101" charset="-122"/>
                <a:ea typeface="楷体" panose="02010609060101010101" charset="-122"/>
                <a:cs typeface="楷体" panose="02010609060101010101" charset="-122"/>
                <a:sym typeface="+mn-lt"/>
              </a:rPr>
              <a:t>第三版</a:t>
            </a:r>
            <a:r>
              <a:rPr lang="en-US" altLang="zh-CN" sz="4000" b="1" dirty="0">
                <a:solidFill>
                  <a:prstClr val="white"/>
                </a:solidFill>
                <a:latin typeface="楷体" panose="02010609060101010101" charset="-122"/>
                <a:ea typeface="楷体" panose="02010609060101010101" charset="-122"/>
                <a:cs typeface="楷体" panose="02010609060101010101" charset="-122"/>
                <a:sym typeface="+mn-lt"/>
              </a:rPr>
              <a:t>)</a:t>
            </a:r>
          </a:p>
        </p:txBody>
      </p:sp>
      <p:grpSp>
        <p:nvGrpSpPr>
          <p:cNvPr id="11" name="组合 10"/>
          <p:cNvGrpSpPr/>
          <p:nvPr/>
        </p:nvGrpSpPr>
        <p:grpSpPr>
          <a:xfrm>
            <a:off x="10199065" y="5814773"/>
            <a:ext cx="1528719" cy="302527"/>
            <a:chOff x="5796136" y="4189567"/>
            <a:chExt cx="1146539" cy="226895"/>
          </a:xfrm>
          <a:effectLst>
            <a:outerShdw blurRad="254000" dist="63500" dir="2700000" algn="tl" rotWithShape="0">
              <a:prstClr val="black">
                <a:alpha val="30000"/>
              </a:prstClr>
            </a:outerShdw>
          </a:effectLst>
        </p:grpSpPr>
        <p:sp>
          <p:nvSpPr>
            <p:cNvPr id="12" name="流程图: 数据 9"/>
            <p:cNvSpPr/>
            <p:nvPr/>
          </p:nvSpPr>
          <p:spPr>
            <a:xfrm>
              <a:off x="5796136" y="4189567"/>
              <a:ext cx="156946" cy="226895"/>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1" fmla="*/ 0 w 18208"/>
                <a:gd name="connsiteY0-2" fmla="*/ 10042 h 10042"/>
                <a:gd name="connsiteX1-3" fmla="*/ 2000 w 18208"/>
                <a:gd name="connsiteY1-4" fmla="*/ 42 h 10042"/>
                <a:gd name="connsiteX2-5" fmla="*/ 18208 w 18208"/>
                <a:gd name="connsiteY2-6" fmla="*/ 0 h 10042"/>
                <a:gd name="connsiteX3-7" fmla="*/ 8000 w 18208"/>
                <a:gd name="connsiteY3-8" fmla="*/ 10042 h 10042"/>
                <a:gd name="connsiteX4-9" fmla="*/ 0 w 18208"/>
                <a:gd name="connsiteY4-10" fmla="*/ 10042 h 10042"/>
                <a:gd name="connsiteX0-11" fmla="*/ 0 w 18208"/>
                <a:gd name="connsiteY0-12" fmla="*/ 10042 h 10042"/>
                <a:gd name="connsiteX1-13" fmla="*/ 10498 w 18208"/>
                <a:gd name="connsiteY1-14" fmla="*/ 126 h 10042"/>
                <a:gd name="connsiteX2-15" fmla="*/ 18208 w 18208"/>
                <a:gd name="connsiteY2-16" fmla="*/ 0 h 10042"/>
                <a:gd name="connsiteX3-17" fmla="*/ 8000 w 18208"/>
                <a:gd name="connsiteY3-18" fmla="*/ 10042 h 10042"/>
                <a:gd name="connsiteX4-19" fmla="*/ 0 w 18208"/>
                <a:gd name="connsiteY4-20" fmla="*/ 10042 h 1004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8208" h="10042">
                  <a:moveTo>
                    <a:pt x="0" y="10042"/>
                  </a:moveTo>
                  <a:lnTo>
                    <a:pt x="10498" y="126"/>
                  </a:lnTo>
                  <a:lnTo>
                    <a:pt x="18208" y="0"/>
                  </a:lnTo>
                  <a:lnTo>
                    <a:pt x="8000" y="10042"/>
                  </a:lnTo>
                  <a:lnTo>
                    <a:pt x="0" y="10042"/>
                  </a:lnTo>
                  <a:close/>
                </a:path>
              </a:pathLst>
            </a:cu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a:solidFill>
                  <a:prstClr val="white"/>
                </a:solidFill>
              </a:endParaRPr>
            </a:p>
          </p:txBody>
        </p:sp>
        <p:sp>
          <p:nvSpPr>
            <p:cNvPr id="13" name="流程图: 数据 9"/>
            <p:cNvSpPr/>
            <p:nvPr/>
          </p:nvSpPr>
          <p:spPr>
            <a:xfrm>
              <a:off x="5937506" y="4189567"/>
              <a:ext cx="156946" cy="226895"/>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1" fmla="*/ 0 w 18208"/>
                <a:gd name="connsiteY0-2" fmla="*/ 10042 h 10042"/>
                <a:gd name="connsiteX1-3" fmla="*/ 2000 w 18208"/>
                <a:gd name="connsiteY1-4" fmla="*/ 42 h 10042"/>
                <a:gd name="connsiteX2-5" fmla="*/ 18208 w 18208"/>
                <a:gd name="connsiteY2-6" fmla="*/ 0 h 10042"/>
                <a:gd name="connsiteX3-7" fmla="*/ 8000 w 18208"/>
                <a:gd name="connsiteY3-8" fmla="*/ 10042 h 10042"/>
                <a:gd name="connsiteX4-9" fmla="*/ 0 w 18208"/>
                <a:gd name="connsiteY4-10" fmla="*/ 10042 h 10042"/>
                <a:gd name="connsiteX0-11" fmla="*/ 0 w 18208"/>
                <a:gd name="connsiteY0-12" fmla="*/ 10042 h 10042"/>
                <a:gd name="connsiteX1-13" fmla="*/ 10498 w 18208"/>
                <a:gd name="connsiteY1-14" fmla="*/ 126 h 10042"/>
                <a:gd name="connsiteX2-15" fmla="*/ 18208 w 18208"/>
                <a:gd name="connsiteY2-16" fmla="*/ 0 h 10042"/>
                <a:gd name="connsiteX3-17" fmla="*/ 8000 w 18208"/>
                <a:gd name="connsiteY3-18" fmla="*/ 10042 h 10042"/>
                <a:gd name="connsiteX4-19" fmla="*/ 0 w 18208"/>
                <a:gd name="connsiteY4-20" fmla="*/ 10042 h 1004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8208" h="10042">
                  <a:moveTo>
                    <a:pt x="0" y="10042"/>
                  </a:moveTo>
                  <a:lnTo>
                    <a:pt x="10498" y="126"/>
                  </a:lnTo>
                  <a:lnTo>
                    <a:pt x="18208" y="0"/>
                  </a:lnTo>
                  <a:lnTo>
                    <a:pt x="8000" y="10042"/>
                  </a:lnTo>
                  <a:lnTo>
                    <a:pt x="0" y="10042"/>
                  </a:lnTo>
                  <a:close/>
                </a:path>
              </a:pathLst>
            </a:cu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a:solidFill>
                  <a:prstClr val="white"/>
                </a:solidFill>
              </a:endParaRPr>
            </a:p>
          </p:txBody>
        </p:sp>
        <p:sp>
          <p:nvSpPr>
            <p:cNvPr id="14" name="流程图: 数据 9"/>
            <p:cNvSpPr/>
            <p:nvPr/>
          </p:nvSpPr>
          <p:spPr>
            <a:xfrm>
              <a:off x="6078876" y="4189567"/>
              <a:ext cx="156946" cy="226895"/>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1" fmla="*/ 0 w 18208"/>
                <a:gd name="connsiteY0-2" fmla="*/ 10042 h 10042"/>
                <a:gd name="connsiteX1-3" fmla="*/ 2000 w 18208"/>
                <a:gd name="connsiteY1-4" fmla="*/ 42 h 10042"/>
                <a:gd name="connsiteX2-5" fmla="*/ 18208 w 18208"/>
                <a:gd name="connsiteY2-6" fmla="*/ 0 h 10042"/>
                <a:gd name="connsiteX3-7" fmla="*/ 8000 w 18208"/>
                <a:gd name="connsiteY3-8" fmla="*/ 10042 h 10042"/>
                <a:gd name="connsiteX4-9" fmla="*/ 0 w 18208"/>
                <a:gd name="connsiteY4-10" fmla="*/ 10042 h 10042"/>
                <a:gd name="connsiteX0-11" fmla="*/ 0 w 18208"/>
                <a:gd name="connsiteY0-12" fmla="*/ 10042 h 10042"/>
                <a:gd name="connsiteX1-13" fmla="*/ 10498 w 18208"/>
                <a:gd name="connsiteY1-14" fmla="*/ 126 h 10042"/>
                <a:gd name="connsiteX2-15" fmla="*/ 18208 w 18208"/>
                <a:gd name="connsiteY2-16" fmla="*/ 0 h 10042"/>
                <a:gd name="connsiteX3-17" fmla="*/ 8000 w 18208"/>
                <a:gd name="connsiteY3-18" fmla="*/ 10042 h 10042"/>
                <a:gd name="connsiteX4-19" fmla="*/ 0 w 18208"/>
                <a:gd name="connsiteY4-20" fmla="*/ 10042 h 1004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8208" h="10042">
                  <a:moveTo>
                    <a:pt x="0" y="10042"/>
                  </a:moveTo>
                  <a:lnTo>
                    <a:pt x="10498" y="126"/>
                  </a:lnTo>
                  <a:lnTo>
                    <a:pt x="18208" y="0"/>
                  </a:lnTo>
                  <a:lnTo>
                    <a:pt x="8000" y="10042"/>
                  </a:lnTo>
                  <a:lnTo>
                    <a:pt x="0" y="10042"/>
                  </a:lnTo>
                  <a:close/>
                </a:path>
              </a:pathLst>
            </a:cu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a:solidFill>
                  <a:prstClr val="white"/>
                </a:solidFill>
              </a:endParaRPr>
            </a:p>
          </p:txBody>
        </p:sp>
        <p:sp>
          <p:nvSpPr>
            <p:cNvPr id="15" name="流程图: 数据 9"/>
            <p:cNvSpPr/>
            <p:nvPr/>
          </p:nvSpPr>
          <p:spPr>
            <a:xfrm>
              <a:off x="6220246" y="4189567"/>
              <a:ext cx="156946" cy="226895"/>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1" fmla="*/ 0 w 18208"/>
                <a:gd name="connsiteY0-2" fmla="*/ 10042 h 10042"/>
                <a:gd name="connsiteX1-3" fmla="*/ 2000 w 18208"/>
                <a:gd name="connsiteY1-4" fmla="*/ 42 h 10042"/>
                <a:gd name="connsiteX2-5" fmla="*/ 18208 w 18208"/>
                <a:gd name="connsiteY2-6" fmla="*/ 0 h 10042"/>
                <a:gd name="connsiteX3-7" fmla="*/ 8000 w 18208"/>
                <a:gd name="connsiteY3-8" fmla="*/ 10042 h 10042"/>
                <a:gd name="connsiteX4-9" fmla="*/ 0 w 18208"/>
                <a:gd name="connsiteY4-10" fmla="*/ 10042 h 10042"/>
                <a:gd name="connsiteX0-11" fmla="*/ 0 w 18208"/>
                <a:gd name="connsiteY0-12" fmla="*/ 10042 h 10042"/>
                <a:gd name="connsiteX1-13" fmla="*/ 10498 w 18208"/>
                <a:gd name="connsiteY1-14" fmla="*/ 126 h 10042"/>
                <a:gd name="connsiteX2-15" fmla="*/ 18208 w 18208"/>
                <a:gd name="connsiteY2-16" fmla="*/ 0 h 10042"/>
                <a:gd name="connsiteX3-17" fmla="*/ 8000 w 18208"/>
                <a:gd name="connsiteY3-18" fmla="*/ 10042 h 10042"/>
                <a:gd name="connsiteX4-19" fmla="*/ 0 w 18208"/>
                <a:gd name="connsiteY4-20" fmla="*/ 10042 h 1004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8208" h="10042">
                  <a:moveTo>
                    <a:pt x="0" y="10042"/>
                  </a:moveTo>
                  <a:lnTo>
                    <a:pt x="10498" y="126"/>
                  </a:lnTo>
                  <a:lnTo>
                    <a:pt x="18208" y="0"/>
                  </a:lnTo>
                  <a:lnTo>
                    <a:pt x="8000" y="10042"/>
                  </a:lnTo>
                  <a:lnTo>
                    <a:pt x="0" y="10042"/>
                  </a:lnTo>
                  <a:close/>
                </a:path>
              </a:pathLst>
            </a:cu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a:solidFill>
                  <a:prstClr val="white"/>
                </a:solidFill>
              </a:endParaRPr>
            </a:p>
          </p:txBody>
        </p:sp>
        <p:sp>
          <p:nvSpPr>
            <p:cNvPr id="16" name="流程图: 数据 9"/>
            <p:cNvSpPr/>
            <p:nvPr/>
          </p:nvSpPr>
          <p:spPr>
            <a:xfrm>
              <a:off x="6361616" y="4189567"/>
              <a:ext cx="156946" cy="226895"/>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1" fmla="*/ 0 w 18208"/>
                <a:gd name="connsiteY0-2" fmla="*/ 10042 h 10042"/>
                <a:gd name="connsiteX1-3" fmla="*/ 2000 w 18208"/>
                <a:gd name="connsiteY1-4" fmla="*/ 42 h 10042"/>
                <a:gd name="connsiteX2-5" fmla="*/ 18208 w 18208"/>
                <a:gd name="connsiteY2-6" fmla="*/ 0 h 10042"/>
                <a:gd name="connsiteX3-7" fmla="*/ 8000 w 18208"/>
                <a:gd name="connsiteY3-8" fmla="*/ 10042 h 10042"/>
                <a:gd name="connsiteX4-9" fmla="*/ 0 w 18208"/>
                <a:gd name="connsiteY4-10" fmla="*/ 10042 h 10042"/>
                <a:gd name="connsiteX0-11" fmla="*/ 0 w 18208"/>
                <a:gd name="connsiteY0-12" fmla="*/ 10042 h 10042"/>
                <a:gd name="connsiteX1-13" fmla="*/ 10498 w 18208"/>
                <a:gd name="connsiteY1-14" fmla="*/ 126 h 10042"/>
                <a:gd name="connsiteX2-15" fmla="*/ 18208 w 18208"/>
                <a:gd name="connsiteY2-16" fmla="*/ 0 h 10042"/>
                <a:gd name="connsiteX3-17" fmla="*/ 8000 w 18208"/>
                <a:gd name="connsiteY3-18" fmla="*/ 10042 h 10042"/>
                <a:gd name="connsiteX4-19" fmla="*/ 0 w 18208"/>
                <a:gd name="connsiteY4-20" fmla="*/ 10042 h 1004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8208" h="10042">
                  <a:moveTo>
                    <a:pt x="0" y="10042"/>
                  </a:moveTo>
                  <a:lnTo>
                    <a:pt x="10498" y="126"/>
                  </a:lnTo>
                  <a:lnTo>
                    <a:pt x="18208" y="0"/>
                  </a:lnTo>
                  <a:lnTo>
                    <a:pt x="8000" y="10042"/>
                  </a:lnTo>
                  <a:lnTo>
                    <a:pt x="0" y="10042"/>
                  </a:lnTo>
                  <a:close/>
                </a:path>
              </a:pathLst>
            </a:cu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a:solidFill>
                  <a:prstClr val="white"/>
                </a:solidFill>
              </a:endParaRPr>
            </a:p>
          </p:txBody>
        </p:sp>
        <p:sp>
          <p:nvSpPr>
            <p:cNvPr id="17" name="流程图: 数据 9"/>
            <p:cNvSpPr/>
            <p:nvPr/>
          </p:nvSpPr>
          <p:spPr>
            <a:xfrm>
              <a:off x="6502986" y="4189567"/>
              <a:ext cx="156946" cy="226895"/>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1" fmla="*/ 0 w 18208"/>
                <a:gd name="connsiteY0-2" fmla="*/ 10042 h 10042"/>
                <a:gd name="connsiteX1-3" fmla="*/ 2000 w 18208"/>
                <a:gd name="connsiteY1-4" fmla="*/ 42 h 10042"/>
                <a:gd name="connsiteX2-5" fmla="*/ 18208 w 18208"/>
                <a:gd name="connsiteY2-6" fmla="*/ 0 h 10042"/>
                <a:gd name="connsiteX3-7" fmla="*/ 8000 w 18208"/>
                <a:gd name="connsiteY3-8" fmla="*/ 10042 h 10042"/>
                <a:gd name="connsiteX4-9" fmla="*/ 0 w 18208"/>
                <a:gd name="connsiteY4-10" fmla="*/ 10042 h 10042"/>
                <a:gd name="connsiteX0-11" fmla="*/ 0 w 18208"/>
                <a:gd name="connsiteY0-12" fmla="*/ 10042 h 10042"/>
                <a:gd name="connsiteX1-13" fmla="*/ 10498 w 18208"/>
                <a:gd name="connsiteY1-14" fmla="*/ 126 h 10042"/>
                <a:gd name="connsiteX2-15" fmla="*/ 18208 w 18208"/>
                <a:gd name="connsiteY2-16" fmla="*/ 0 h 10042"/>
                <a:gd name="connsiteX3-17" fmla="*/ 8000 w 18208"/>
                <a:gd name="connsiteY3-18" fmla="*/ 10042 h 10042"/>
                <a:gd name="connsiteX4-19" fmla="*/ 0 w 18208"/>
                <a:gd name="connsiteY4-20" fmla="*/ 10042 h 1004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8208" h="10042">
                  <a:moveTo>
                    <a:pt x="0" y="10042"/>
                  </a:moveTo>
                  <a:lnTo>
                    <a:pt x="10498" y="126"/>
                  </a:lnTo>
                  <a:lnTo>
                    <a:pt x="18208" y="0"/>
                  </a:lnTo>
                  <a:lnTo>
                    <a:pt x="8000" y="10042"/>
                  </a:lnTo>
                  <a:lnTo>
                    <a:pt x="0" y="10042"/>
                  </a:lnTo>
                  <a:close/>
                </a:path>
              </a:pathLst>
            </a:cu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a:solidFill>
                  <a:prstClr val="white"/>
                </a:solidFill>
              </a:endParaRPr>
            </a:p>
          </p:txBody>
        </p:sp>
        <p:sp>
          <p:nvSpPr>
            <p:cNvPr id="18" name="流程图: 数据 9"/>
            <p:cNvSpPr/>
            <p:nvPr/>
          </p:nvSpPr>
          <p:spPr>
            <a:xfrm>
              <a:off x="6644356" y="4189567"/>
              <a:ext cx="156946" cy="226895"/>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1" fmla="*/ 0 w 18208"/>
                <a:gd name="connsiteY0-2" fmla="*/ 10042 h 10042"/>
                <a:gd name="connsiteX1-3" fmla="*/ 2000 w 18208"/>
                <a:gd name="connsiteY1-4" fmla="*/ 42 h 10042"/>
                <a:gd name="connsiteX2-5" fmla="*/ 18208 w 18208"/>
                <a:gd name="connsiteY2-6" fmla="*/ 0 h 10042"/>
                <a:gd name="connsiteX3-7" fmla="*/ 8000 w 18208"/>
                <a:gd name="connsiteY3-8" fmla="*/ 10042 h 10042"/>
                <a:gd name="connsiteX4-9" fmla="*/ 0 w 18208"/>
                <a:gd name="connsiteY4-10" fmla="*/ 10042 h 10042"/>
                <a:gd name="connsiteX0-11" fmla="*/ 0 w 18208"/>
                <a:gd name="connsiteY0-12" fmla="*/ 10042 h 10042"/>
                <a:gd name="connsiteX1-13" fmla="*/ 10498 w 18208"/>
                <a:gd name="connsiteY1-14" fmla="*/ 126 h 10042"/>
                <a:gd name="connsiteX2-15" fmla="*/ 18208 w 18208"/>
                <a:gd name="connsiteY2-16" fmla="*/ 0 h 10042"/>
                <a:gd name="connsiteX3-17" fmla="*/ 8000 w 18208"/>
                <a:gd name="connsiteY3-18" fmla="*/ 10042 h 10042"/>
                <a:gd name="connsiteX4-19" fmla="*/ 0 w 18208"/>
                <a:gd name="connsiteY4-20" fmla="*/ 10042 h 1004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8208" h="10042">
                  <a:moveTo>
                    <a:pt x="0" y="10042"/>
                  </a:moveTo>
                  <a:lnTo>
                    <a:pt x="10498" y="126"/>
                  </a:lnTo>
                  <a:lnTo>
                    <a:pt x="18208" y="0"/>
                  </a:lnTo>
                  <a:lnTo>
                    <a:pt x="8000" y="10042"/>
                  </a:lnTo>
                  <a:lnTo>
                    <a:pt x="0" y="10042"/>
                  </a:lnTo>
                  <a:close/>
                </a:path>
              </a:pathLst>
            </a:cu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a:solidFill>
                  <a:prstClr val="white"/>
                </a:solidFill>
              </a:endParaRPr>
            </a:p>
          </p:txBody>
        </p:sp>
        <p:sp>
          <p:nvSpPr>
            <p:cNvPr id="19" name="流程图: 数据 9"/>
            <p:cNvSpPr/>
            <p:nvPr/>
          </p:nvSpPr>
          <p:spPr>
            <a:xfrm>
              <a:off x="6785729" y="4189567"/>
              <a:ext cx="156946" cy="226895"/>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1" fmla="*/ 0 w 18208"/>
                <a:gd name="connsiteY0-2" fmla="*/ 10042 h 10042"/>
                <a:gd name="connsiteX1-3" fmla="*/ 2000 w 18208"/>
                <a:gd name="connsiteY1-4" fmla="*/ 42 h 10042"/>
                <a:gd name="connsiteX2-5" fmla="*/ 18208 w 18208"/>
                <a:gd name="connsiteY2-6" fmla="*/ 0 h 10042"/>
                <a:gd name="connsiteX3-7" fmla="*/ 8000 w 18208"/>
                <a:gd name="connsiteY3-8" fmla="*/ 10042 h 10042"/>
                <a:gd name="connsiteX4-9" fmla="*/ 0 w 18208"/>
                <a:gd name="connsiteY4-10" fmla="*/ 10042 h 10042"/>
                <a:gd name="connsiteX0-11" fmla="*/ 0 w 18208"/>
                <a:gd name="connsiteY0-12" fmla="*/ 10042 h 10042"/>
                <a:gd name="connsiteX1-13" fmla="*/ 10498 w 18208"/>
                <a:gd name="connsiteY1-14" fmla="*/ 126 h 10042"/>
                <a:gd name="connsiteX2-15" fmla="*/ 18208 w 18208"/>
                <a:gd name="connsiteY2-16" fmla="*/ 0 h 10042"/>
                <a:gd name="connsiteX3-17" fmla="*/ 8000 w 18208"/>
                <a:gd name="connsiteY3-18" fmla="*/ 10042 h 10042"/>
                <a:gd name="connsiteX4-19" fmla="*/ 0 w 18208"/>
                <a:gd name="connsiteY4-20" fmla="*/ 10042 h 1004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8208" h="10042">
                  <a:moveTo>
                    <a:pt x="0" y="10042"/>
                  </a:moveTo>
                  <a:lnTo>
                    <a:pt x="10498" y="126"/>
                  </a:lnTo>
                  <a:lnTo>
                    <a:pt x="18208" y="0"/>
                  </a:lnTo>
                  <a:lnTo>
                    <a:pt x="8000" y="10042"/>
                  </a:lnTo>
                  <a:lnTo>
                    <a:pt x="0" y="10042"/>
                  </a:lnTo>
                  <a:close/>
                </a:path>
              </a:pathLst>
            </a:cu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a:solidFill>
                  <a:prstClr val="white"/>
                </a:solidFill>
              </a:endParaRPr>
            </a:p>
          </p:txBody>
        </p:sp>
      </p:grpSp>
      <p:cxnSp>
        <p:nvCxnSpPr>
          <p:cNvPr id="20" name="直接连接符 19"/>
          <p:cNvCxnSpPr/>
          <p:nvPr/>
        </p:nvCxnSpPr>
        <p:spPr>
          <a:xfrm>
            <a:off x="4794136" y="5961939"/>
            <a:ext cx="5189619" cy="0"/>
          </a:xfrm>
          <a:prstGeom prst="line">
            <a:avLst/>
          </a:prstGeom>
          <a:ln w="38100">
            <a:solidFill>
              <a:srgbClr val="4F4D50"/>
            </a:solidFill>
          </a:ln>
          <a:effectLst>
            <a:outerShdw blurRad="254000" dist="63500" dir="2700000" algn="tl" rotWithShape="0">
              <a:prstClr val="black">
                <a:alpha val="30000"/>
              </a:prstClr>
            </a:outerShdw>
          </a:effectLst>
        </p:spPr>
        <p:style>
          <a:lnRef idx="1">
            <a:schemeClr val="accent1"/>
          </a:lnRef>
          <a:fillRef idx="0">
            <a:schemeClr val="accent1"/>
          </a:fillRef>
          <a:effectRef idx="0">
            <a:schemeClr val="accent1"/>
          </a:effectRef>
          <a:fontRef idx="minor">
            <a:schemeClr val="tx1"/>
          </a:fontRef>
        </p:style>
      </p:cxnSp>
      <p:sp>
        <p:nvSpPr>
          <p:cNvPr id="28" name="圆角矩形 27"/>
          <p:cNvSpPr/>
          <p:nvPr/>
        </p:nvSpPr>
        <p:spPr>
          <a:xfrm>
            <a:off x="1121410" y="5858510"/>
            <a:ext cx="2914650" cy="438785"/>
          </a:xfrm>
          <a:prstGeom prst="roundRect">
            <a:avLst/>
          </a:prstGeom>
          <a:solidFill>
            <a:sysClr val="window" lastClr="FFFFFF">
              <a:alpha val="70000"/>
            </a:sysClr>
          </a:solidFill>
          <a:ln w="25400" cap="flat" cmpd="sng" algn="ctr">
            <a:noFill/>
            <a:prstDash val="solid"/>
          </a:ln>
          <a:effectLst>
            <a:softEdge rad="63500"/>
          </a:effectLst>
        </p:spPr>
        <p:style>
          <a:lnRef idx="2">
            <a:srgbClr val="629DD1">
              <a:shade val="50000"/>
            </a:srgbClr>
          </a:lnRef>
          <a:fillRef idx="1">
            <a:srgbClr val="629DD1"/>
          </a:fillRef>
          <a:effectRef idx="0">
            <a:srgbClr val="629DD1"/>
          </a:effectRef>
          <a:fontRef idx="minor">
            <a:sysClr val="window" lastClr="FFFFFF"/>
          </a:fontRef>
        </p:style>
        <p:txBody>
          <a:bodyPr rtlCol="0" anchor="ctr"/>
          <a:lstStyle>
            <a:defPPr>
              <a:defRPr lang="zh-CN"/>
            </a:defPPr>
            <a:lvl1pPr marL="0" algn="l" defTabSz="914400" rtl="0" eaLnBrk="1" latinLnBrk="0" hangingPunct="1">
              <a:defRPr sz="1800" kern="1200">
                <a:solidFill>
                  <a:sysClr val="window" lastClr="FFFFFF"/>
                </a:solidFill>
                <a:latin typeface="+mn-lt"/>
                <a:ea typeface="+mn-ea"/>
                <a:cs typeface="+mn-cs"/>
              </a:defRPr>
            </a:lvl1pPr>
            <a:lvl2pPr marL="457200" algn="l" defTabSz="914400" rtl="0" eaLnBrk="1" latinLnBrk="0" hangingPunct="1">
              <a:defRPr sz="1800" kern="1200">
                <a:solidFill>
                  <a:sysClr val="window" lastClr="FFFFFF"/>
                </a:solidFill>
                <a:latin typeface="+mn-lt"/>
                <a:ea typeface="+mn-ea"/>
                <a:cs typeface="+mn-cs"/>
              </a:defRPr>
            </a:lvl2pPr>
            <a:lvl3pPr marL="914400" algn="l" defTabSz="914400" rtl="0" eaLnBrk="1" latinLnBrk="0" hangingPunct="1">
              <a:defRPr sz="1800" kern="1200">
                <a:solidFill>
                  <a:sysClr val="window" lastClr="FFFFFF"/>
                </a:solidFill>
                <a:latin typeface="+mn-lt"/>
                <a:ea typeface="+mn-ea"/>
                <a:cs typeface="+mn-cs"/>
              </a:defRPr>
            </a:lvl3pPr>
            <a:lvl4pPr marL="1371600" algn="l" defTabSz="914400" rtl="0" eaLnBrk="1" latinLnBrk="0" hangingPunct="1">
              <a:defRPr sz="1800" kern="1200">
                <a:solidFill>
                  <a:sysClr val="window" lastClr="FFFFFF"/>
                </a:solidFill>
                <a:latin typeface="+mn-lt"/>
                <a:ea typeface="+mn-ea"/>
                <a:cs typeface="+mn-cs"/>
              </a:defRPr>
            </a:lvl4pPr>
            <a:lvl5pPr marL="1828800" algn="l" defTabSz="914400" rtl="0" eaLnBrk="1" latinLnBrk="0" hangingPunct="1">
              <a:defRPr sz="1800" kern="1200">
                <a:solidFill>
                  <a:sysClr val="window" lastClr="FFFFFF"/>
                </a:solidFill>
                <a:latin typeface="+mn-lt"/>
                <a:ea typeface="+mn-ea"/>
                <a:cs typeface="+mn-cs"/>
              </a:defRPr>
            </a:lvl5pPr>
            <a:lvl6pPr marL="2286000" algn="l" defTabSz="914400" rtl="0" eaLnBrk="1" latinLnBrk="0" hangingPunct="1">
              <a:defRPr sz="1800" kern="1200">
                <a:solidFill>
                  <a:sysClr val="window" lastClr="FFFFFF"/>
                </a:solidFill>
                <a:latin typeface="+mn-lt"/>
                <a:ea typeface="+mn-ea"/>
                <a:cs typeface="+mn-cs"/>
              </a:defRPr>
            </a:lvl6pPr>
            <a:lvl7pPr marL="2743200" algn="l" defTabSz="914400" rtl="0" eaLnBrk="1" latinLnBrk="0" hangingPunct="1">
              <a:defRPr sz="1800" kern="1200">
                <a:solidFill>
                  <a:sysClr val="window" lastClr="FFFFFF"/>
                </a:solidFill>
                <a:latin typeface="+mn-lt"/>
                <a:ea typeface="+mn-ea"/>
                <a:cs typeface="+mn-cs"/>
              </a:defRPr>
            </a:lvl7pPr>
            <a:lvl8pPr marL="3200400" algn="l" defTabSz="914400" rtl="0" eaLnBrk="1" latinLnBrk="0" hangingPunct="1">
              <a:defRPr sz="1800" kern="1200">
                <a:solidFill>
                  <a:sysClr val="window" lastClr="FFFFFF"/>
                </a:solidFill>
                <a:latin typeface="+mn-lt"/>
                <a:ea typeface="+mn-ea"/>
                <a:cs typeface="+mn-cs"/>
              </a:defRPr>
            </a:lvl8pPr>
            <a:lvl9pPr marL="3657600" algn="l" defTabSz="914400" rtl="0" eaLnBrk="1" latinLnBrk="0" hangingPunct="1">
              <a:defRPr sz="1800" kern="1200">
                <a:solidFill>
                  <a:sysClr val="window" lastClr="FFFFFF"/>
                </a:solidFill>
                <a:latin typeface="+mn-lt"/>
                <a:ea typeface="+mn-ea"/>
                <a:cs typeface="+mn-cs"/>
              </a:defRPr>
            </a:lvl9pPr>
          </a:lstStyle>
          <a:p>
            <a:pPr algn="ctr"/>
            <a:r>
              <a:rPr lang="en-US" altLang="zh-CN" dirty="0"/>
              <a:t> </a:t>
            </a:r>
            <a:endParaRPr lang="zh-CN" altLang="en-US" dirty="0"/>
          </a:p>
        </p:txBody>
      </p:sp>
      <p:pic>
        <p:nvPicPr>
          <p:cNvPr id="29" name="图片 28"/>
          <p:cNvPicPr>
            <a:picLocks noChangeAspect="1"/>
          </p:cNvPicPr>
          <p:nvPr/>
        </p:nvPicPr>
        <p:blipFill>
          <a:blip r:embed="rId4"/>
          <a:stretch>
            <a:fillRect/>
          </a:stretch>
        </p:blipFill>
        <p:spPr>
          <a:xfrm>
            <a:off x="1171575" y="5869305"/>
            <a:ext cx="2699385" cy="419735"/>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wipe(left)">
                                      <p:cBhvr>
                                        <p:cTn id="7" dur="500"/>
                                        <p:tgtEl>
                                          <p:spTgt spid="20"/>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fade">
                                      <p:cBhvr>
                                        <p:cTn id="10" dur="500"/>
                                        <p:tgtEl>
                                          <p:spTgt spid="4"/>
                                        </p:tgtEl>
                                      </p:cBhvr>
                                    </p:animEffect>
                                  </p:childTnLst>
                                </p:cTn>
                              </p:par>
                              <p:par>
                                <p:cTn id="11" presetID="16" presetClass="entr" presetSubtype="21" fill="hold" nodeType="with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barn(inVertical)">
                                      <p:cBhvr>
                                        <p:cTn id="13" dur="500"/>
                                        <p:tgtEl>
                                          <p:spTgt spid="6"/>
                                        </p:tgtEl>
                                      </p:cBhvr>
                                    </p:animEffect>
                                  </p:childTnLst>
                                </p:cTn>
                              </p:par>
                              <p:par>
                                <p:cTn id="14" presetID="16" presetClass="entr" presetSubtype="21" fill="hold" nodeType="with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barn(inVertical)">
                                      <p:cBhvr>
                                        <p:cTn id="16" dur="500"/>
                                        <p:tgtEl>
                                          <p:spTgt spid="5"/>
                                        </p:tgtEl>
                                      </p:cBhvr>
                                    </p:animEffect>
                                  </p:childTnLst>
                                </p:cTn>
                              </p:par>
                              <p:par>
                                <p:cTn id="17" presetID="2" presetClass="entr" presetSubtype="2" fill="hold" nodeType="withEffect">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500" fill="hold"/>
                                        <p:tgtEl>
                                          <p:spTgt spid="11"/>
                                        </p:tgtEl>
                                        <p:attrNameLst>
                                          <p:attrName>ppt_x</p:attrName>
                                        </p:attrNameLst>
                                      </p:cBhvr>
                                      <p:tavLst>
                                        <p:tav tm="0">
                                          <p:val>
                                            <p:strVal val="1+#ppt_w/2"/>
                                          </p:val>
                                        </p:tav>
                                        <p:tav tm="100000">
                                          <p:val>
                                            <p:strVal val="#ppt_x"/>
                                          </p:val>
                                        </p:tav>
                                      </p:tavLst>
                                    </p:anim>
                                    <p:anim calcmode="lin" valueType="num">
                                      <p:cBhvr additive="base">
                                        <p:cTn id="20" dur="500" fill="hold"/>
                                        <p:tgtEl>
                                          <p:spTgt spid="11"/>
                                        </p:tgtEl>
                                        <p:attrNameLst>
                                          <p:attrName>ppt_y</p:attrName>
                                        </p:attrNameLst>
                                      </p:cBhvr>
                                      <p:tavLst>
                                        <p:tav tm="0">
                                          <p:val>
                                            <p:strVal val="#ppt_y"/>
                                          </p:val>
                                        </p:tav>
                                        <p:tav tm="100000">
                                          <p:val>
                                            <p:strVal val="#ppt_y"/>
                                          </p:val>
                                        </p:tav>
                                      </p:tavLst>
                                    </p:anim>
                                  </p:childTnLst>
                                </p:cTn>
                              </p:par>
                              <p:par>
                                <p:cTn id="21" presetID="10" presetClass="entr" presetSubtype="0" fill="hold" grpId="0" nodeType="withEffect">
                                  <p:stCondLst>
                                    <p:cond delay="0"/>
                                  </p:stCondLst>
                                  <p:childTnLst>
                                    <p:set>
                                      <p:cBhvr>
                                        <p:cTn id="22" dur="1" fill="hold">
                                          <p:stCondLst>
                                            <p:cond delay="0"/>
                                          </p:stCondLst>
                                        </p:cTn>
                                        <p:tgtEl>
                                          <p:spTgt spid="2"/>
                                        </p:tgtEl>
                                        <p:attrNameLst>
                                          <p:attrName>style.visibility</p:attrName>
                                        </p:attrNameLst>
                                      </p:cBhvr>
                                      <p:to>
                                        <p:strVal val="visible"/>
                                      </p:to>
                                    </p:set>
                                    <p:animEffect transition="in" filter="fade">
                                      <p:cBhvr>
                                        <p:cTn id="23" dur="500"/>
                                        <p:tgtEl>
                                          <p:spTgt spid="2"/>
                                        </p:tgtEl>
                                      </p:cBhvr>
                                    </p:animEffect>
                                  </p:childTnLst>
                                </p:cTn>
                              </p:par>
                            </p:childTnLst>
                          </p:cTn>
                        </p:par>
                        <p:par>
                          <p:cTn id="24" fill="hold">
                            <p:stCondLst>
                              <p:cond delay="500"/>
                            </p:stCondLst>
                            <p:childTnLst>
                              <p:par>
                                <p:cTn id="25" presetID="41" presetClass="entr" presetSubtype="0" fill="hold" grpId="0" nodeType="afterEffect">
                                  <p:stCondLst>
                                    <p:cond delay="0"/>
                                  </p:stCondLst>
                                  <p:iterate type="lt">
                                    <p:tmPct val="10000"/>
                                  </p:iterate>
                                  <p:childTnLst>
                                    <p:set>
                                      <p:cBhvr>
                                        <p:cTn id="26" dur="1" fill="hold">
                                          <p:stCondLst>
                                            <p:cond delay="0"/>
                                          </p:stCondLst>
                                        </p:cTn>
                                        <p:tgtEl>
                                          <p:spTgt spid="7"/>
                                        </p:tgtEl>
                                        <p:attrNameLst>
                                          <p:attrName>style.visibility</p:attrName>
                                        </p:attrNameLst>
                                      </p:cBhvr>
                                      <p:to>
                                        <p:strVal val="visible"/>
                                      </p:to>
                                    </p:set>
                                    <p:anim calcmode="lin" valueType="num">
                                      <p:cBhvr>
                                        <p:cTn id="27" dur="500" fill="hold"/>
                                        <p:tgtEl>
                                          <p:spTgt spid="7"/>
                                        </p:tgtEl>
                                        <p:attrNameLst>
                                          <p:attrName>ppt_x</p:attrName>
                                        </p:attrNameLst>
                                      </p:cBhvr>
                                      <p:tavLst>
                                        <p:tav tm="0">
                                          <p:val>
                                            <p:strVal val="#ppt_x"/>
                                          </p:val>
                                        </p:tav>
                                        <p:tav tm="50000">
                                          <p:val>
                                            <p:strVal val="#ppt_x+.1"/>
                                          </p:val>
                                        </p:tav>
                                        <p:tav tm="100000">
                                          <p:val>
                                            <p:strVal val="#ppt_x"/>
                                          </p:val>
                                        </p:tav>
                                      </p:tavLst>
                                    </p:anim>
                                    <p:anim calcmode="lin" valueType="num">
                                      <p:cBhvr>
                                        <p:cTn id="28" dur="500" fill="hold"/>
                                        <p:tgtEl>
                                          <p:spTgt spid="7"/>
                                        </p:tgtEl>
                                        <p:attrNameLst>
                                          <p:attrName>ppt_y</p:attrName>
                                        </p:attrNameLst>
                                      </p:cBhvr>
                                      <p:tavLst>
                                        <p:tav tm="0">
                                          <p:val>
                                            <p:strVal val="#ppt_y"/>
                                          </p:val>
                                        </p:tav>
                                        <p:tav tm="100000">
                                          <p:val>
                                            <p:strVal val="#ppt_y"/>
                                          </p:val>
                                        </p:tav>
                                      </p:tavLst>
                                    </p:anim>
                                    <p:anim calcmode="lin" valueType="num">
                                      <p:cBhvr>
                                        <p:cTn id="29" dur="500" fill="hold"/>
                                        <p:tgtEl>
                                          <p:spTgt spid="7"/>
                                        </p:tgtEl>
                                        <p:attrNameLst>
                                          <p:attrName>ppt_h</p:attrName>
                                        </p:attrNameLst>
                                      </p:cBhvr>
                                      <p:tavLst>
                                        <p:tav tm="0">
                                          <p:val>
                                            <p:strVal val="#ppt_h/10"/>
                                          </p:val>
                                        </p:tav>
                                        <p:tav tm="50000">
                                          <p:val>
                                            <p:strVal val="#ppt_h+.01"/>
                                          </p:val>
                                        </p:tav>
                                        <p:tav tm="100000">
                                          <p:val>
                                            <p:strVal val="#ppt_h"/>
                                          </p:val>
                                        </p:tav>
                                      </p:tavLst>
                                    </p:anim>
                                    <p:anim calcmode="lin" valueType="num">
                                      <p:cBhvr>
                                        <p:cTn id="30" dur="500" fill="hold"/>
                                        <p:tgtEl>
                                          <p:spTgt spid="7"/>
                                        </p:tgtEl>
                                        <p:attrNameLst>
                                          <p:attrName>ppt_w</p:attrName>
                                        </p:attrNameLst>
                                      </p:cBhvr>
                                      <p:tavLst>
                                        <p:tav tm="0">
                                          <p:val>
                                            <p:strVal val="#ppt_w/10"/>
                                          </p:val>
                                        </p:tav>
                                        <p:tav tm="50000">
                                          <p:val>
                                            <p:strVal val="#ppt_w+.01"/>
                                          </p:val>
                                        </p:tav>
                                        <p:tav tm="100000">
                                          <p:val>
                                            <p:strVal val="#ppt_w"/>
                                          </p:val>
                                        </p:tav>
                                      </p:tavLst>
                                    </p:anim>
                                    <p:animEffect transition="in" filter="fade">
                                      <p:cBhvr>
                                        <p:cTn id="31" dur="500" tmFilter="0,0; .5, 1; 1, 1"/>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ldLvl="0" animBg="1"/>
      <p:bldP spid="4" grpId="0" bldLvl="0" animBg="1"/>
      <p:bldP spid="7"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1749451-ECE4-8B37-FA72-02EADBEE8806}"/>
            </a:ext>
          </a:extLst>
        </p:cNvPr>
        <p:cNvGrpSpPr/>
        <p:nvPr/>
      </p:nvGrpSpPr>
      <p:grpSpPr>
        <a:xfrm>
          <a:off x="0" y="0"/>
          <a:ext cx="0" cy="0"/>
          <a:chOff x="0" y="0"/>
          <a:chExt cx="0" cy="0"/>
        </a:xfrm>
      </p:grpSpPr>
      <p:grpSp>
        <p:nvGrpSpPr>
          <p:cNvPr id="2" name="组合 1">
            <a:extLst>
              <a:ext uri="{FF2B5EF4-FFF2-40B4-BE49-F238E27FC236}">
                <a16:creationId xmlns:a16="http://schemas.microsoft.com/office/drawing/2014/main" id="{6D861868-5975-5876-1A2B-037965917920}"/>
              </a:ext>
            </a:extLst>
          </p:cNvPr>
          <p:cNvGrpSpPr/>
          <p:nvPr/>
        </p:nvGrpSpPr>
        <p:grpSpPr>
          <a:xfrm>
            <a:off x="375920" y="269875"/>
            <a:ext cx="876300" cy="781050"/>
            <a:chOff x="8370" y="4384"/>
            <a:chExt cx="2280" cy="2032"/>
          </a:xfrm>
        </p:grpSpPr>
        <p:grpSp>
          <p:nvGrpSpPr>
            <p:cNvPr id="8198" name="组合 158">
              <a:extLst>
                <a:ext uri="{FF2B5EF4-FFF2-40B4-BE49-F238E27FC236}">
                  <a16:creationId xmlns:a16="http://schemas.microsoft.com/office/drawing/2014/main" id="{A6100D60-68BD-057B-CE69-C7669EE2D494}"/>
                </a:ext>
              </a:extLst>
            </p:cNvPr>
            <p:cNvGrpSpPr/>
            <p:nvPr/>
          </p:nvGrpSpPr>
          <p:grpSpPr>
            <a:xfrm>
              <a:off x="8370" y="4384"/>
              <a:ext cx="2280" cy="2032"/>
              <a:chOff x="3720691" y="2824413"/>
              <a:chExt cx="1341120" cy="1209172"/>
            </a:xfrm>
          </p:grpSpPr>
          <p:sp>
            <p:nvSpPr>
              <p:cNvPr id="7" name="Freeform 5">
                <a:extLst>
                  <a:ext uri="{FF2B5EF4-FFF2-40B4-BE49-F238E27FC236}">
                    <a16:creationId xmlns:a16="http://schemas.microsoft.com/office/drawing/2014/main" id="{089DBFB2-ACAA-21BF-61E5-C80F491DDEEF}"/>
                  </a:ext>
                </a:extLst>
              </p:cNvPr>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a:extLst>
                  <a:ext uri="{FF2B5EF4-FFF2-40B4-BE49-F238E27FC236}">
                    <a16:creationId xmlns:a16="http://schemas.microsoft.com/office/drawing/2014/main" id="{CFF43DB7-ED02-E645-C860-5E4BC5ABE9B5}"/>
                  </a:ext>
                </a:extLst>
              </p:cNvPr>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a:extLst>
                <a:ext uri="{FF2B5EF4-FFF2-40B4-BE49-F238E27FC236}">
                  <a16:creationId xmlns:a16="http://schemas.microsoft.com/office/drawing/2014/main" id="{011D5888-71A4-7D85-B0B1-80072F83ED3A}"/>
                </a:ext>
              </a:extLst>
            </p:cNvPr>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a:extLst>
                <a:ext uri="{FF2B5EF4-FFF2-40B4-BE49-F238E27FC236}">
                  <a16:creationId xmlns:a16="http://schemas.microsoft.com/office/drawing/2014/main" id="{AFDFFE95-6587-9DC9-D244-557C555B532E}"/>
                </a:ext>
              </a:extLst>
            </p:cNvPr>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a:extLst>
              <a:ext uri="{FF2B5EF4-FFF2-40B4-BE49-F238E27FC236}">
                <a16:creationId xmlns:a16="http://schemas.microsoft.com/office/drawing/2014/main" id="{CDB7DF77-3C30-E28D-0164-CA5AFD3B36BF}"/>
              </a:ext>
            </a:extLst>
          </p:cNvPr>
          <p:cNvSpPr/>
          <p:nvPr/>
        </p:nvSpPr>
        <p:spPr>
          <a:xfrm>
            <a:off x="1573717" y="432861"/>
            <a:ext cx="8570595" cy="52197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第一节 测验编制的一般程序</a:t>
            </a:r>
          </a:p>
        </p:txBody>
      </p:sp>
      <p:sp>
        <p:nvSpPr>
          <p:cNvPr id="100" name="文本框 99">
            <a:extLst>
              <a:ext uri="{FF2B5EF4-FFF2-40B4-BE49-F238E27FC236}">
                <a16:creationId xmlns:a16="http://schemas.microsoft.com/office/drawing/2014/main" id="{79AB673E-9A2A-70D2-61E0-31FB036758F7}"/>
              </a:ext>
            </a:extLst>
          </p:cNvPr>
          <p:cNvSpPr txBox="1"/>
          <p:nvPr/>
        </p:nvSpPr>
        <p:spPr>
          <a:xfrm>
            <a:off x="970915" y="1032487"/>
            <a:ext cx="10483850" cy="5457007"/>
          </a:xfrm>
          <a:prstGeom prst="rect">
            <a:avLst/>
          </a:prstGeom>
          <a:noFill/>
          <a:ln w="9525">
            <a:noFill/>
          </a:ln>
        </p:spPr>
        <p:txBody>
          <a:bodyPr wrap="square">
            <a:spAutoFit/>
          </a:bodyPr>
          <a:lstStyle/>
          <a:p>
            <a:pPr>
              <a:lnSpc>
                <a:spcPct val="150000"/>
              </a:lnSpc>
            </a:pPr>
            <a:r>
              <a:rPr lang="zh-CN" altLang="en-US" sz="2500" b="1" dirty="0">
                <a:solidFill>
                  <a:srgbClr val="88745B"/>
                </a:solidFill>
                <a:latin typeface="Arial" panose="020B0604020202020204" pitchFamily="34" charset="0"/>
                <a:ea typeface="微软雅黑" panose="020B0503020204020204" pitchFamily="34" charset="-122"/>
              </a:rPr>
              <a:t>（四） 预测和对预测结果进行分析</a:t>
            </a:r>
            <a:endParaRPr lang="en-US" altLang="zh-CN" sz="2500" b="1" dirty="0">
              <a:solidFill>
                <a:srgbClr val="88745B"/>
              </a:solidFill>
              <a:latin typeface="Arial" panose="020B0604020202020204" pitchFamily="34" charset="0"/>
              <a:ea typeface="微软雅黑" panose="020B0503020204020204" pitchFamily="34" charset="-122"/>
            </a:endParaRPr>
          </a:p>
          <a:p>
            <a:pPr>
              <a:lnSpc>
                <a:spcPct val="150000"/>
              </a:lnSpc>
            </a:pPr>
            <a:r>
              <a:rPr lang="en-US" altLang="zh-CN" sz="2100" b="1" dirty="0">
                <a:solidFill>
                  <a:schemeClr val="tx1">
                    <a:lumMod val="75000"/>
                    <a:lumOff val="25000"/>
                  </a:schemeClr>
                </a:solidFill>
                <a:latin typeface="Arial" panose="020B0604020202020204" pitchFamily="34" charset="0"/>
                <a:ea typeface="微软雅黑" panose="020B0503020204020204" pitchFamily="34" charset="-122"/>
              </a:rPr>
              <a:t>1. </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预测</a:t>
            </a: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       测题初步确定以后，在小样本被试内试验一下是有必要的，以获得测题性能优劣的客观性资料，同时也为进一步筛选题目提供客观依据，而不是凭测验编制者的主观臆测来决定的。</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en-US" altLang="zh-CN" sz="2100" b="1" dirty="0">
                <a:solidFill>
                  <a:schemeClr val="tx1">
                    <a:lumMod val="75000"/>
                    <a:lumOff val="25000"/>
                  </a:schemeClr>
                </a:solidFill>
                <a:latin typeface="Arial" panose="020B0604020202020204" pitchFamily="34" charset="0"/>
                <a:ea typeface="微软雅黑" panose="020B0503020204020204" pitchFamily="34" charset="-122"/>
              </a:rPr>
              <a:t>2. </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预测结果的分析</a:t>
            </a: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        预测完成以后，可以对预测的结果进行项目分析。项目分析主要涉及测题的难度、鉴别力、验证测验结构的合理性分析等。根据分析结果对测题进行选择、修改，最后选择较好的测题组成测验。</a:t>
            </a:r>
          </a:p>
          <a:p>
            <a:pPr>
              <a:lnSpc>
                <a:spcPct val="150000"/>
              </a:lnSpc>
            </a:pPr>
            <a:endParaRPr lang="zh-CN" altLang="en-US"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endParaRPr lang="zh-CN" altLang="en-US" sz="2100" dirty="0">
              <a:solidFill>
                <a:schemeClr val="tx1">
                  <a:lumMod val="75000"/>
                  <a:lumOff val="25000"/>
                </a:schemeClr>
              </a:solidFill>
              <a:latin typeface="Arial" panose="020B0604020202020204" pitchFamily="34" charset="0"/>
              <a:ea typeface="微软雅黑" panose="020B0503020204020204" pitchFamily="34" charset="-122"/>
            </a:endParaRPr>
          </a:p>
        </p:txBody>
      </p:sp>
    </p:spTree>
    <p:extLst>
      <p:ext uri="{BB962C8B-B14F-4D97-AF65-F5344CB8AC3E}">
        <p14:creationId xmlns:p14="http://schemas.microsoft.com/office/powerpoint/2010/main" val="3309431630"/>
      </p:ext>
    </p:extLst>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289A507-3877-F72C-351D-2D08034E78DF}"/>
            </a:ext>
          </a:extLst>
        </p:cNvPr>
        <p:cNvGrpSpPr/>
        <p:nvPr/>
      </p:nvGrpSpPr>
      <p:grpSpPr>
        <a:xfrm>
          <a:off x="0" y="0"/>
          <a:ext cx="0" cy="0"/>
          <a:chOff x="0" y="0"/>
          <a:chExt cx="0" cy="0"/>
        </a:xfrm>
      </p:grpSpPr>
      <p:grpSp>
        <p:nvGrpSpPr>
          <p:cNvPr id="2" name="组合 1">
            <a:extLst>
              <a:ext uri="{FF2B5EF4-FFF2-40B4-BE49-F238E27FC236}">
                <a16:creationId xmlns:a16="http://schemas.microsoft.com/office/drawing/2014/main" id="{76CCBA9A-E4CD-91BB-754F-5A87AD507027}"/>
              </a:ext>
            </a:extLst>
          </p:cNvPr>
          <p:cNvGrpSpPr/>
          <p:nvPr/>
        </p:nvGrpSpPr>
        <p:grpSpPr>
          <a:xfrm>
            <a:off x="375920" y="269875"/>
            <a:ext cx="876300" cy="781050"/>
            <a:chOff x="8370" y="4384"/>
            <a:chExt cx="2280" cy="2032"/>
          </a:xfrm>
        </p:grpSpPr>
        <p:grpSp>
          <p:nvGrpSpPr>
            <p:cNvPr id="8198" name="组合 158">
              <a:extLst>
                <a:ext uri="{FF2B5EF4-FFF2-40B4-BE49-F238E27FC236}">
                  <a16:creationId xmlns:a16="http://schemas.microsoft.com/office/drawing/2014/main" id="{3ACDC6A8-F716-B8F4-DACB-FEFCF4740B31}"/>
                </a:ext>
              </a:extLst>
            </p:cNvPr>
            <p:cNvGrpSpPr/>
            <p:nvPr/>
          </p:nvGrpSpPr>
          <p:grpSpPr>
            <a:xfrm>
              <a:off x="8370" y="4384"/>
              <a:ext cx="2280" cy="2032"/>
              <a:chOff x="3720691" y="2824413"/>
              <a:chExt cx="1341120" cy="1209172"/>
            </a:xfrm>
          </p:grpSpPr>
          <p:sp>
            <p:nvSpPr>
              <p:cNvPr id="7" name="Freeform 5">
                <a:extLst>
                  <a:ext uri="{FF2B5EF4-FFF2-40B4-BE49-F238E27FC236}">
                    <a16:creationId xmlns:a16="http://schemas.microsoft.com/office/drawing/2014/main" id="{3B6E8D59-9955-0EE0-1D26-661D387FAD6F}"/>
                  </a:ext>
                </a:extLst>
              </p:cNvPr>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a:extLst>
                  <a:ext uri="{FF2B5EF4-FFF2-40B4-BE49-F238E27FC236}">
                    <a16:creationId xmlns:a16="http://schemas.microsoft.com/office/drawing/2014/main" id="{721AC21D-1A28-9494-6062-4F3712FB6287}"/>
                  </a:ext>
                </a:extLst>
              </p:cNvPr>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a:extLst>
                <a:ext uri="{FF2B5EF4-FFF2-40B4-BE49-F238E27FC236}">
                  <a16:creationId xmlns:a16="http://schemas.microsoft.com/office/drawing/2014/main" id="{27AF5431-BD16-3387-5E58-D4AF153C959F}"/>
                </a:ext>
              </a:extLst>
            </p:cNvPr>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a:extLst>
                <a:ext uri="{FF2B5EF4-FFF2-40B4-BE49-F238E27FC236}">
                  <a16:creationId xmlns:a16="http://schemas.microsoft.com/office/drawing/2014/main" id="{BC3AC7D2-8470-973D-AEED-3D50C8925E86}"/>
                </a:ext>
              </a:extLst>
            </p:cNvPr>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a:extLst>
              <a:ext uri="{FF2B5EF4-FFF2-40B4-BE49-F238E27FC236}">
                <a16:creationId xmlns:a16="http://schemas.microsoft.com/office/drawing/2014/main" id="{1A86092F-4F3F-8770-09A9-7C4431CC5A19}"/>
              </a:ext>
            </a:extLst>
          </p:cNvPr>
          <p:cNvSpPr/>
          <p:nvPr/>
        </p:nvSpPr>
        <p:spPr>
          <a:xfrm>
            <a:off x="1573717" y="432861"/>
            <a:ext cx="8570595" cy="52197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第一节 测验编制的一般程序</a:t>
            </a:r>
          </a:p>
        </p:txBody>
      </p:sp>
      <p:sp>
        <p:nvSpPr>
          <p:cNvPr id="100" name="文本框 99">
            <a:extLst>
              <a:ext uri="{FF2B5EF4-FFF2-40B4-BE49-F238E27FC236}">
                <a16:creationId xmlns:a16="http://schemas.microsoft.com/office/drawing/2014/main" id="{D8B5F46E-A4E4-8FF3-ED2E-5FCF4919C762}"/>
              </a:ext>
            </a:extLst>
          </p:cNvPr>
          <p:cNvSpPr txBox="1"/>
          <p:nvPr/>
        </p:nvSpPr>
        <p:spPr>
          <a:xfrm>
            <a:off x="1067423" y="954831"/>
            <a:ext cx="10802486" cy="6657335"/>
          </a:xfrm>
          <a:prstGeom prst="rect">
            <a:avLst/>
          </a:prstGeom>
          <a:noFill/>
          <a:ln w="9525">
            <a:noFill/>
          </a:ln>
        </p:spPr>
        <p:txBody>
          <a:bodyPr wrap="square">
            <a:spAutoFit/>
          </a:bodyPr>
          <a:lstStyle/>
          <a:p>
            <a:pPr>
              <a:lnSpc>
                <a:spcPct val="150000"/>
              </a:lnSpc>
            </a:pPr>
            <a:r>
              <a:rPr lang="zh-CN" altLang="en-US" sz="2500" b="1" dirty="0">
                <a:solidFill>
                  <a:srgbClr val="88745B"/>
                </a:solidFill>
                <a:latin typeface="Arial" panose="020B0604020202020204" pitchFamily="34" charset="0"/>
                <a:ea typeface="微软雅黑" panose="020B0503020204020204" pitchFamily="34" charset="-122"/>
              </a:rPr>
              <a:t>（五） 测题的选择、编排及最后测题的确定</a:t>
            </a:r>
            <a:endParaRPr lang="en-US" altLang="zh-CN" sz="2500" b="1" dirty="0">
              <a:solidFill>
                <a:srgbClr val="88745B"/>
              </a:solidFill>
              <a:latin typeface="Arial" panose="020B0604020202020204" pitchFamily="34" charset="0"/>
              <a:ea typeface="微软雅黑" panose="020B0503020204020204" pitchFamily="34" charset="-122"/>
            </a:endParaRPr>
          </a:p>
          <a:p>
            <a:pPr>
              <a:lnSpc>
                <a:spcPct val="150000"/>
              </a:lnSpc>
            </a:pPr>
            <a:r>
              <a:rPr lang="en-US" altLang="zh-CN" sz="2000" b="1" dirty="0">
                <a:solidFill>
                  <a:schemeClr val="tx1">
                    <a:lumMod val="75000"/>
                    <a:lumOff val="25000"/>
                  </a:schemeClr>
                </a:solidFill>
                <a:latin typeface="Arial" panose="020B0604020202020204" pitchFamily="34" charset="0"/>
                <a:ea typeface="微软雅黑" panose="020B0503020204020204" pitchFamily="34" charset="-122"/>
              </a:rPr>
              <a:t>1. </a:t>
            </a:r>
            <a:r>
              <a:rPr lang="zh-CN" altLang="en-US" sz="2000" b="1" dirty="0">
                <a:solidFill>
                  <a:schemeClr val="tx1">
                    <a:lumMod val="75000"/>
                    <a:lumOff val="25000"/>
                  </a:schemeClr>
                </a:solidFill>
                <a:latin typeface="Arial" panose="020B0604020202020204" pitchFamily="34" charset="0"/>
                <a:ea typeface="微软雅黑" panose="020B0503020204020204" pitchFamily="34" charset="-122"/>
              </a:rPr>
              <a:t>测题的选择</a:t>
            </a:r>
          </a:p>
          <a:p>
            <a:pPr>
              <a:lnSpc>
                <a:spcPct val="150000"/>
              </a:lnSpc>
            </a:pP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       在这之前，虽然我们已经对测题进行了一次筛选，但那是经验丰富者或专家所做的，更为客观的筛选是根据项目分析的结果来进行的。</a:t>
            </a:r>
            <a:endParaRPr lang="en-US" altLang="zh-CN" sz="20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en-US" altLang="zh-CN" sz="2000" b="1" dirty="0">
                <a:solidFill>
                  <a:schemeClr val="tx1">
                    <a:lumMod val="75000"/>
                    <a:lumOff val="25000"/>
                  </a:schemeClr>
                </a:solidFill>
                <a:latin typeface="Arial" panose="020B0604020202020204" pitchFamily="34" charset="0"/>
                <a:ea typeface="微软雅黑" panose="020B0503020204020204" pitchFamily="34" charset="-122"/>
              </a:rPr>
              <a:t>2. </a:t>
            </a:r>
            <a:r>
              <a:rPr lang="zh-CN" altLang="en-US" sz="2000" b="1" dirty="0">
                <a:solidFill>
                  <a:schemeClr val="tx1">
                    <a:lumMod val="75000"/>
                    <a:lumOff val="25000"/>
                  </a:schemeClr>
                </a:solidFill>
                <a:latin typeface="Arial" panose="020B0604020202020204" pitchFamily="34" charset="0"/>
                <a:ea typeface="微软雅黑" panose="020B0503020204020204" pitchFamily="34" charset="-122"/>
              </a:rPr>
              <a:t>测题的编排</a:t>
            </a:r>
          </a:p>
          <a:p>
            <a:pPr>
              <a:lnSpc>
                <a:spcPct val="150000"/>
              </a:lnSpc>
            </a:pP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      测验编制者欲对测验进行最佳编排，必须根据测验的目的与性质，考虑被试的作答心理反应方式，以及测题格式的类型和测题的难度。</a:t>
            </a:r>
          </a:p>
          <a:p>
            <a:pPr>
              <a:lnSpc>
                <a:spcPct val="150000"/>
              </a:lnSpc>
            </a:pPr>
            <a:r>
              <a:rPr lang="en-US" altLang="zh-CN" sz="2000" b="1" dirty="0">
                <a:solidFill>
                  <a:schemeClr val="tx1">
                    <a:lumMod val="75000"/>
                    <a:lumOff val="25000"/>
                  </a:schemeClr>
                </a:solidFill>
                <a:latin typeface="Arial" panose="020B0604020202020204" pitchFamily="34" charset="0"/>
                <a:ea typeface="微软雅黑" panose="020B0503020204020204" pitchFamily="34" charset="-122"/>
              </a:rPr>
              <a:t>3. </a:t>
            </a:r>
            <a:r>
              <a:rPr lang="zh-CN" altLang="en-US" sz="2000" b="1" dirty="0">
                <a:solidFill>
                  <a:schemeClr val="tx1">
                    <a:lumMod val="75000"/>
                    <a:lumOff val="25000"/>
                  </a:schemeClr>
                </a:solidFill>
                <a:latin typeface="Arial" panose="020B0604020202020204" pitchFamily="34" charset="0"/>
                <a:ea typeface="微软雅黑" panose="020B0503020204020204" pitchFamily="34" charset="-122"/>
              </a:rPr>
              <a:t>最后测题的确定</a:t>
            </a:r>
          </a:p>
          <a:p>
            <a:pPr>
              <a:lnSpc>
                <a:spcPct val="150000"/>
              </a:lnSpc>
            </a:pP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       测题经过选择、编排，最终的测验形式已初步确定。但是，编制一套测验，只依据一次预测的结果作测题分析是不够的，因为被试样组本身会有抽样误差，据此进行的测题分析的结果未必完全正确可靠。为了检验挑选出的测题的性能是否真正符合要求，通常需要抽取另一个同一全域（总体）的独立样组，作另一次测题分析，以复核测题的性能，有时甚至要复核多次。</a:t>
            </a:r>
          </a:p>
          <a:p>
            <a:pPr>
              <a:lnSpc>
                <a:spcPct val="150000"/>
              </a:lnSpc>
            </a:pPr>
            <a:endParaRPr lang="zh-CN" altLang="en-US"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endParaRPr lang="zh-CN" altLang="en-US" sz="2100" dirty="0">
              <a:solidFill>
                <a:schemeClr val="tx1">
                  <a:lumMod val="75000"/>
                  <a:lumOff val="25000"/>
                </a:schemeClr>
              </a:solidFill>
              <a:latin typeface="Arial" panose="020B0604020202020204" pitchFamily="34" charset="0"/>
              <a:ea typeface="微软雅黑" panose="020B0503020204020204" pitchFamily="34" charset="-122"/>
            </a:endParaRPr>
          </a:p>
        </p:txBody>
      </p:sp>
    </p:spTree>
    <p:extLst>
      <p:ext uri="{BB962C8B-B14F-4D97-AF65-F5344CB8AC3E}">
        <p14:creationId xmlns:p14="http://schemas.microsoft.com/office/powerpoint/2010/main" val="4017224091"/>
      </p:ext>
    </p:extLst>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41290E9-E53B-F5A2-0545-C5FACCEDA90F}"/>
            </a:ext>
          </a:extLst>
        </p:cNvPr>
        <p:cNvGrpSpPr/>
        <p:nvPr/>
      </p:nvGrpSpPr>
      <p:grpSpPr>
        <a:xfrm>
          <a:off x="0" y="0"/>
          <a:ext cx="0" cy="0"/>
          <a:chOff x="0" y="0"/>
          <a:chExt cx="0" cy="0"/>
        </a:xfrm>
      </p:grpSpPr>
      <p:grpSp>
        <p:nvGrpSpPr>
          <p:cNvPr id="2" name="组合 1">
            <a:extLst>
              <a:ext uri="{FF2B5EF4-FFF2-40B4-BE49-F238E27FC236}">
                <a16:creationId xmlns:a16="http://schemas.microsoft.com/office/drawing/2014/main" id="{A7139A78-D30C-4A49-15FE-B5B01A653D62}"/>
              </a:ext>
            </a:extLst>
          </p:cNvPr>
          <p:cNvGrpSpPr/>
          <p:nvPr/>
        </p:nvGrpSpPr>
        <p:grpSpPr>
          <a:xfrm>
            <a:off x="375920" y="269875"/>
            <a:ext cx="876300" cy="781050"/>
            <a:chOff x="8370" y="4384"/>
            <a:chExt cx="2280" cy="2032"/>
          </a:xfrm>
        </p:grpSpPr>
        <p:grpSp>
          <p:nvGrpSpPr>
            <p:cNvPr id="8198" name="组合 158">
              <a:extLst>
                <a:ext uri="{FF2B5EF4-FFF2-40B4-BE49-F238E27FC236}">
                  <a16:creationId xmlns:a16="http://schemas.microsoft.com/office/drawing/2014/main" id="{6D1F6F86-2D30-8207-6754-D09919D50110}"/>
                </a:ext>
              </a:extLst>
            </p:cNvPr>
            <p:cNvGrpSpPr/>
            <p:nvPr/>
          </p:nvGrpSpPr>
          <p:grpSpPr>
            <a:xfrm>
              <a:off x="8370" y="4384"/>
              <a:ext cx="2280" cy="2032"/>
              <a:chOff x="3720691" y="2824413"/>
              <a:chExt cx="1341120" cy="1209172"/>
            </a:xfrm>
          </p:grpSpPr>
          <p:sp>
            <p:nvSpPr>
              <p:cNvPr id="7" name="Freeform 5">
                <a:extLst>
                  <a:ext uri="{FF2B5EF4-FFF2-40B4-BE49-F238E27FC236}">
                    <a16:creationId xmlns:a16="http://schemas.microsoft.com/office/drawing/2014/main" id="{826C06BD-D959-9DF0-9F64-616A545B7AB7}"/>
                  </a:ext>
                </a:extLst>
              </p:cNvPr>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a:extLst>
                  <a:ext uri="{FF2B5EF4-FFF2-40B4-BE49-F238E27FC236}">
                    <a16:creationId xmlns:a16="http://schemas.microsoft.com/office/drawing/2014/main" id="{2D0DA7F4-5635-63F6-D189-7CC716B192CE}"/>
                  </a:ext>
                </a:extLst>
              </p:cNvPr>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a:extLst>
                <a:ext uri="{FF2B5EF4-FFF2-40B4-BE49-F238E27FC236}">
                  <a16:creationId xmlns:a16="http://schemas.microsoft.com/office/drawing/2014/main" id="{8DF0DB18-CF61-C3B8-88C7-DC88D4D1946C}"/>
                </a:ext>
              </a:extLst>
            </p:cNvPr>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a:extLst>
                <a:ext uri="{FF2B5EF4-FFF2-40B4-BE49-F238E27FC236}">
                  <a16:creationId xmlns:a16="http://schemas.microsoft.com/office/drawing/2014/main" id="{AA38A7B2-CB6A-48DD-8B5D-E2680B7C44A0}"/>
                </a:ext>
              </a:extLst>
            </p:cNvPr>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a:extLst>
              <a:ext uri="{FF2B5EF4-FFF2-40B4-BE49-F238E27FC236}">
                <a16:creationId xmlns:a16="http://schemas.microsoft.com/office/drawing/2014/main" id="{AC89C174-D4B5-DAB9-EA12-E9F8D05EA1CE}"/>
              </a:ext>
            </a:extLst>
          </p:cNvPr>
          <p:cNvSpPr/>
          <p:nvPr/>
        </p:nvSpPr>
        <p:spPr>
          <a:xfrm>
            <a:off x="1573717" y="432861"/>
            <a:ext cx="8570595" cy="52197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第一节 测验编制的一般程序</a:t>
            </a:r>
          </a:p>
        </p:txBody>
      </p:sp>
      <p:sp>
        <p:nvSpPr>
          <p:cNvPr id="100" name="文本框 99">
            <a:extLst>
              <a:ext uri="{FF2B5EF4-FFF2-40B4-BE49-F238E27FC236}">
                <a16:creationId xmlns:a16="http://schemas.microsoft.com/office/drawing/2014/main" id="{CB635CEE-DE56-3981-8F18-3BAE8183FA90}"/>
              </a:ext>
            </a:extLst>
          </p:cNvPr>
          <p:cNvSpPr txBox="1"/>
          <p:nvPr/>
        </p:nvSpPr>
        <p:spPr>
          <a:xfrm>
            <a:off x="970915" y="1220470"/>
            <a:ext cx="10483850" cy="2712346"/>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三、 测验的标准化</a:t>
            </a:r>
            <a:endParaRPr lang="en-US" altLang="zh-CN"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endParaRPr>
          </a:p>
          <a:p>
            <a:pPr>
              <a:lnSpc>
                <a:spcPct val="150000"/>
              </a:lnSpc>
            </a:pPr>
            <a:r>
              <a:rPr lang="zh-CN" altLang="en-US" sz="2500" b="1" dirty="0">
                <a:solidFill>
                  <a:srgbClr val="88745B"/>
                </a:solidFill>
                <a:latin typeface="Arial" panose="020B0604020202020204" pitchFamily="34" charset="0"/>
                <a:ea typeface="微软雅黑" panose="020B0503020204020204" pitchFamily="34" charset="-122"/>
              </a:rPr>
              <a:t>（一） 内容</a:t>
            </a:r>
            <a:endParaRPr lang="en-US" altLang="zh-CN" sz="2500" b="1" dirty="0">
              <a:solidFill>
                <a:srgbClr val="88745B"/>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       测验内容的标准化是指给所有被试实施相同的一组测题，也即对所有被试实施相同内容的刺激（处理）。这些测题均经过了严格选择，有着良好的鉴别力、难度以及难度分布。</a:t>
            </a:r>
          </a:p>
        </p:txBody>
      </p:sp>
      <p:sp>
        <p:nvSpPr>
          <p:cNvPr id="3" name="文本框 2">
            <a:extLst>
              <a:ext uri="{FF2B5EF4-FFF2-40B4-BE49-F238E27FC236}">
                <a16:creationId xmlns:a16="http://schemas.microsoft.com/office/drawing/2014/main" id="{A2A61D72-5C81-E0DB-FBA6-09F52F15E160}"/>
              </a:ext>
            </a:extLst>
          </p:cNvPr>
          <p:cNvSpPr txBox="1"/>
          <p:nvPr/>
        </p:nvSpPr>
        <p:spPr>
          <a:xfrm>
            <a:off x="970915" y="3879532"/>
            <a:ext cx="10483850" cy="3033266"/>
          </a:xfrm>
          <a:prstGeom prst="rect">
            <a:avLst/>
          </a:prstGeom>
          <a:noFill/>
          <a:ln w="9525">
            <a:noFill/>
          </a:ln>
        </p:spPr>
        <p:txBody>
          <a:bodyPr wrap="square">
            <a:spAutoFit/>
          </a:bodyPr>
          <a:lstStyle/>
          <a:p>
            <a:pPr>
              <a:lnSpc>
                <a:spcPct val="150000"/>
              </a:lnSpc>
            </a:pPr>
            <a:r>
              <a:rPr lang="zh-CN" altLang="en-US" sz="2500" b="1" dirty="0">
                <a:solidFill>
                  <a:srgbClr val="88745B"/>
                </a:solidFill>
                <a:latin typeface="Arial" panose="020B0604020202020204" pitchFamily="34" charset="0"/>
                <a:ea typeface="微软雅黑" panose="020B0503020204020204" pitchFamily="34" charset="-122"/>
              </a:rPr>
              <a:t>（二） 测验实施</a:t>
            </a:r>
            <a:endParaRPr lang="en-US" altLang="zh-CN" sz="2500" b="1" dirty="0">
              <a:solidFill>
                <a:srgbClr val="88745B"/>
              </a:solidFill>
              <a:latin typeface="Arial" panose="020B0604020202020204" pitchFamily="34" charset="0"/>
              <a:ea typeface="微软雅黑" panose="020B0503020204020204" pitchFamily="34" charset="-122"/>
            </a:endParaRPr>
          </a:p>
          <a:p>
            <a:pPr>
              <a:lnSpc>
                <a:spcPct val="150000"/>
              </a:lnSpc>
            </a:pPr>
            <a:r>
              <a:rPr lang="en-US" altLang="zh-CN" sz="2100" b="1" dirty="0">
                <a:solidFill>
                  <a:schemeClr val="tx1">
                    <a:lumMod val="75000"/>
                    <a:lumOff val="25000"/>
                  </a:schemeClr>
                </a:solidFill>
                <a:latin typeface="Arial" panose="020B0604020202020204" pitchFamily="34" charset="0"/>
                <a:ea typeface="微软雅黑" panose="020B0503020204020204" pitchFamily="34" charset="-122"/>
              </a:rPr>
              <a:t>1. </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指导语</a:t>
            </a: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       理想的测验总是希望所有的被试是在相同的条件下进行的，但是，测验的完成经常由于时间、地点、条件、被试的主观体验如情绪、动机等的不同而无法保持一致。为了尽可能地降低这种误差，一个主要的方法就是实施指导语。</a:t>
            </a:r>
          </a:p>
          <a:p>
            <a:pPr>
              <a:lnSpc>
                <a:spcPct val="150000"/>
              </a:lnSpc>
            </a:pPr>
            <a:endParaRPr lang="zh-CN" altLang="en-US" sz="2100" dirty="0">
              <a:solidFill>
                <a:schemeClr val="tx1">
                  <a:lumMod val="75000"/>
                  <a:lumOff val="25000"/>
                </a:schemeClr>
              </a:solidFill>
              <a:latin typeface="Arial" panose="020B0604020202020204" pitchFamily="34" charset="0"/>
              <a:ea typeface="微软雅黑" panose="020B0503020204020204" pitchFamily="34" charset="-122"/>
            </a:endParaRPr>
          </a:p>
        </p:txBody>
      </p:sp>
    </p:spTree>
    <p:extLst>
      <p:ext uri="{BB962C8B-B14F-4D97-AF65-F5344CB8AC3E}">
        <p14:creationId xmlns:p14="http://schemas.microsoft.com/office/powerpoint/2010/main" val="3468906581"/>
      </p:ext>
    </p:extLst>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0">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F0675E0-DD59-0A4C-4C55-CED19736A8F1}"/>
            </a:ext>
          </a:extLst>
        </p:cNvPr>
        <p:cNvGrpSpPr/>
        <p:nvPr/>
      </p:nvGrpSpPr>
      <p:grpSpPr>
        <a:xfrm>
          <a:off x="0" y="0"/>
          <a:ext cx="0" cy="0"/>
          <a:chOff x="0" y="0"/>
          <a:chExt cx="0" cy="0"/>
        </a:xfrm>
      </p:grpSpPr>
      <p:grpSp>
        <p:nvGrpSpPr>
          <p:cNvPr id="2" name="组合 1">
            <a:extLst>
              <a:ext uri="{FF2B5EF4-FFF2-40B4-BE49-F238E27FC236}">
                <a16:creationId xmlns:a16="http://schemas.microsoft.com/office/drawing/2014/main" id="{B6FAD45C-0169-0B5A-3BC4-172D7F070CB5}"/>
              </a:ext>
            </a:extLst>
          </p:cNvPr>
          <p:cNvGrpSpPr/>
          <p:nvPr/>
        </p:nvGrpSpPr>
        <p:grpSpPr>
          <a:xfrm>
            <a:off x="375920" y="269875"/>
            <a:ext cx="876300" cy="781050"/>
            <a:chOff x="8370" y="4384"/>
            <a:chExt cx="2280" cy="2032"/>
          </a:xfrm>
        </p:grpSpPr>
        <p:grpSp>
          <p:nvGrpSpPr>
            <p:cNvPr id="8198" name="组合 158">
              <a:extLst>
                <a:ext uri="{FF2B5EF4-FFF2-40B4-BE49-F238E27FC236}">
                  <a16:creationId xmlns:a16="http://schemas.microsoft.com/office/drawing/2014/main" id="{1DC2B5E9-BBC8-A71F-1B4F-0109A7CDC0F6}"/>
                </a:ext>
              </a:extLst>
            </p:cNvPr>
            <p:cNvGrpSpPr/>
            <p:nvPr/>
          </p:nvGrpSpPr>
          <p:grpSpPr>
            <a:xfrm>
              <a:off x="8370" y="4384"/>
              <a:ext cx="2280" cy="2032"/>
              <a:chOff x="3720691" y="2824413"/>
              <a:chExt cx="1341120" cy="1209172"/>
            </a:xfrm>
          </p:grpSpPr>
          <p:sp>
            <p:nvSpPr>
              <p:cNvPr id="7" name="Freeform 5">
                <a:extLst>
                  <a:ext uri="{FF2B5EF4-FFF2-40B4-BE49-F238E27FC236}">
                    <a16:creationId xmlns:a16="http://schemas.microsoft.com/office/drawing/2014/main" id="{BEE8CCBC-0D58-33D1-4E8A-E81A62D1283C}"/>
                  </a:ext>
                </a:extLst>
              </p:cNvPr>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a:extLst>
                  <a:ext uri="{FF2B5EF4-FFF2-40B4-BE49-F238E27FC236}">
                    <a16:creationId xmlns:a16="http://schemas.microsoft.com/office/drawing/2014/main" id="{8E5A2AA7-B31F-D6CD-C432-F25D3C82ACBB}"/>
                  </a:ext>
                </a:extLst>
              </p:cNvPr>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a:extLst>
                <a:ext uri="{FF2B5EF4-FFF2-40B4-BE49-F238E27FC236}">
                  <a16:creationId xmlns:a16="http://schemas.microsoft.com/office/drawing/2014/main" id="{360E83B2-6783-0716-E7EF-7582C33BDC58}"/>
                </a:ext>
              </a:extLst>
            </p:cNvPr>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a:extLst>
                <a:ext uri="{FF2B5EF4-FFF2-40B4-BE49-F238E27FC236}">
                  <a16:creationId xmlns:a16="http://schemas.microsoft.com/office/drawing/2014/main" id="{6E8FE525-983B-5218-01DA-517D199860E6}"/>
                </a:ext>
              </a:extLst>
            </p:cNvPr>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a:extLst>
              <a:ext uri="{FF2B5EF4-FFF2-40B4-BE49-F238E27FC236}">
                <a16:creationId xmlns:a16="http://schemas.microsoft.com/office/drawing/2014/main" id="{23AD1068-CDCF-AB3A-B4CE-FC75D62465A5}"/>
              </a:ext>
            </a:extLst>
          </p:cNvPr>
          <p:cNvSpPr/>
          <p:nvPr/>
        </p:nvSpPr>
        <p:spPr>
          <a:xfrm>
            <a:off x="1573717" y="432861"/>
            <a:ext cx="8570595" cy="52197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第一节 测验编制的一般程序</a:t>
            </a:r>
          </a:p>
        </p:txBody>
      </p:sp>
      <p:sp>
        <p:nvSpPr>
          <p:cNvPr id="100" name="文本框 99">
            <a:extLst>
              <a:ext uri="{FF2B5EF4-FFF2-40B4-BE49-F238E27FC236}">
                <a16:creationId xmlns:a16="http://schemas.microsoft.com/office/drawing/2014/main" id="{32686912-E347-7D81-CBFD-24780AEB70DB}"/>
              </a:ext>
            </a:extLst>
          </p:cNvPr>
          <p:cNvSpPr txBox="1"/>
          <p:nvPr/>
        </p:nvSpPr>
        <p:spPr>
          <a:xfrm>
            <a:off x="970915" y="3413821"/>
            <a:ext cx="10483850" cy="1581267"/>
          </a:xfrm>
          <a:prstGeom prst="rect">
            <a:avLst/>
          </a:prstGeom>
          <a:noFill/>
          <a:ln w="9525">
            <a:noFill/>
          </a:ln>
        </p:spPr>
        <p:txBody>
          <a:bodyPr wrap="square">
            <a:spAutoFit/>
          </a:bodyPr>
          <a:lstStyle/>
          <a:p>
            <a:pPr>
              <a:lnSpc>
                <a:spcPct val="150000"/>
              </a:lnSpc>
            </a:pPr>
            <a:r>
              <a:rPr lang="zh-CN" altLang="en-US" sz="2500" b="1" dirty="0">
                <a:solidFill>
                  <a:srgbClr val="88745B"/>
                </a:solidFill>
                <a:latin typeface="Arial" panose="020B0604020202020204" pitchFamily="34" charset="0"/>
                <a:ea typeface="微软雅黑" panose="020B0503020204020204" pitchFamily="34" charset="-122"/>
              </a:rPr>
              <a:t>（三） 记分</a:t>
            </a:r>
            <a:endParaRPr lang="en-US" altLang="zh-CN" sz="2500" b="1" dirty="0">
              <a:solidFill>
                <a:srgbClr val="88745B"/>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       标准化的第三个要素是客观记分，所谓客观记分是指两个或两个以上有能力的评分者之间有一致性。</a:t>
            </a:r>
          </a:p>
        </p:txBody>
      </p:sp>
      <p:sp>
        <p:nvSpPr>
          <p:cNvPr id="3" name="文本框 2">
            <a:extLst>
              <a:ext uri="{FF2B5EF4-FFF2-40B4-BE49-F238E27FC236}">
                <a16:creationId xmlns:a16="http://schemas.microsoft.com/office/drawing/2014/main" id="{D77AA7D2-DEC7-C530-9138-B003DEF62FF8}"/>
              </a:ext>
            </a:extLst>
          </p:cNvPr>
          <p:cNvSpPr txBox="1"/>
          <p:nvPr/>
        </p:nvSpPr>
        <p:spPr>
          <a:xfrm>
            <a:off x="970915" y="1378164"/>
            <a:ext cx="10483850" cy="1973682"/>
          </a:xfrm>
          <a:prstGeom prst="rect">
            <a:avLst/>
          </a:prstGeom>
          <a:noFill/>
          <a:ln w="9525">
            <a:noFill/>
          </a:ln>
        </p:spPr>
        <p:txBody>
          <a:bodyPr wrap="square">
            <a:spAutoFit/>
          </a:bodyPr>
          <a:lstStyle/>
          <a:p>
            <a:pPr>
              <a:lnSpc>
                <a:spcPct val="150000"/>
              </a:lnSpc>
            </a:pPr>
            <a:r>
              <a:rPr lang="en-US" altLang="zh-CN" sz="2100" b="1" dirty="0">
                <a:solidFill>
                  <a:schemeClr val="tx1">
                    <a:lumMod val="75000"/>
                    <a:lumOff val="25000"/>
                  </a:schemeClr>
                </a:solidFill>
                <a:latin typeface="Arial" panose="020B0604020202020204" pitchFamily="34" charset="0"/>
                <a:ea typeface="微软雅黑" panose="020B0503020204020204" pitchFamily="34" charset="-122"/>
              </a:rPr>
              <a:t>2. </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时限</a:t>
            </a: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       一般说来，时间因素不作为能力的一个方面加以考查（除非是测量被试操作任务快慢的速度测验），但是任何测验却都有一个时间限制的问题。也就是要求被试在一定的时间范围内完成某个测验或某个分测验。</a:t>
            </a:r>
          </a:p>
        </p:txBody>
      </p:sp>
    </p:spTree>
    <p:extLst>
      <p:ext uri="{BB962C8B-B14F-4D97-AF65-F5344CB8AC3E}">
        <p14:creationId xmlns:p14="http://schemas.microsoft.com/office/powerpoint/2010/main" val="1849348284"/>
      </p:ext>
    </p:extLst>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52B25C4-48A3-E081-0F24-7AC5396AEE26}"/>
            </a:ext>
          </a:extLst>
        </p:cNvPr>
        <p:cNvGrpSpPr/>
        <p:nvPr/>
      </p:nvGrpSpPr>
      <p:grpSpPr>
        <a:xfrm>
          <a:off x="0" y="0"/>
          <a:ext cx="0" cy="0"/>
          <a:chOff x="0" y="0"/>
          <a:chExt cx="0" cy="0"/>
        </a:xfrm>
      </p:grpSpPr>
      <p:grpSp>
        <p:nvGrpSpPr>
          <p:cNvPr id="2" name="组合 1">
            <a:extLst>
              <a:ext uri="{FF2B5EF4-FFF2-40B4-BE49-F238E27FC236}">
                <a16:creationId xmlns:a16="http://schemas.microsoft.com/office/drawing/2014/main" id="{54054395-D583-284C-A50D-D64F91438431}"/>
              </a:ext>
            </a:extLst>
          </p:cNvPr>
          <p:cNvGrpSpPr/>
          <p:nvPr/>
        </p:nvGrpSpPr>
        <p:grpSpPr>
          <a:xfrm>
            <a:off x="375920" y="269875"/>
            <a:ext cx="876300" cy="781050"/>
            <a:chOff x="8370" y="4384"/>
            <a:chExt cx="2280" cy="2032"/>
          </a:xfrm>
        </p:grpSpPr>
        <p:grpSp>
          <p:nvGrpSpPr>
            <p:cNvPr id="8198" name="组合 158">
              <a:extLst>
                <a:ext uri="{FF2B5EF4-FFF2-40B4-BE49-F238E27FC236}">
                  <a16:creationId xmlns:a16="http://schemas.microsoft.com/office/drawing/2014/main" id="{B7078354-A478-54A6-28A7-92AFC09BC724}"/>
                </a:ext>
              </a:extLst>
            </p:cNvPr>
            <p:cNvGrpSpPr/>
            <p:nvPr/>
          </p:nvGrpSpPr>
          <p:grpSpPr>
            <a:xfrm>
              <a:off x="8370" y="4384"/>
              <a:ext cx="2280" cy="2032"/>
              <a:chOff x="3720691" y="2824413"/>
              <a:chExt cx="1341120" cy="1209172"/>
            </a:xfrm>
          </p:grpSpPr>
          <p:sp>
            <p:nvSpPr>
              <p:cNvPr id="7" name="Freeform 5">
                <a:extLst>
                  <a:ext uri="{FF2B5EF4-FFF2-40B4-BE49-F238E27FC236}">
                    <a16:creationId xmlns:a16="http://schemas.microsoft.com/office/drawing/2014/main" id="{27BBA5D1-9DA3-3DD6-9889-7F06994099C9}"/>
                  </a:ext>
                </a:extLst>
              </p:cNvPr>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a:extLst>
                  <a:ext uri="{FF2B5EF4-FFF2-40B4-BE49-F238E27FC236}">
                    <a16:creationId xmlns:a16="http://schemas.microsoft.com/office/drawing/2014/main" id="{F7B7E0A0-018E-E64C-D4EC-8DED520B7DB0}"/>
                  </a:ext>
                </a:extLst>
              </p:cNvPr>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a:extLst>
                <a:ext uri="{FF2B5EF4-FFF2-40B4-BE49-F238E27FC236}">
                  <a16:creationId xmlns:a16="http://schemas.microsoft.com/office/drawing/2014/main" id="{A60A622A-A26A-7781-213B-BF00CA0B1F19}"/>
                </a:ext>
              </a:extLst>
            </p:cNvPr>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a:extLst>
                <a:ext uri="{FF2B5EF4-FFF2-40B4-BE49-F238E27FC236}">
                  <a16:creationId xmlns:a16="http://schemas.microsoft.com/office/drawing/2014/main" id="{B13144BA-1F3B-B0A2-8725-132AF46BBE31}"/>
                </a:ext>
              </a:extLst>
            </p:cNvPr>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a:extLst>
              <a:ext uri="{FF2B5EF4-FFF2-40B4-BE49-F238E27FC236}">
                <a16:creationId xmlns:a16="http://schemas.microsoft.com/office/drawing/2014/main" id="{BFC8BF62-3F26-505C-74E4-6E8126A3FB1A}"/>
              </a:ext>
            </a:extLst>
          </p:cNvPr>
          <p:cNvSpPr/>
          <p:nvPr/>
        </p:nvSpPr>
        <p:spPr>
          <a:xfrm>
            <a:off x="1573717" y="432861"/>
            <a:ext cx="8570595" cy="52197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第一节 测验编制的一般程序</a:t>
            </a:r>
          </a:p>
        </p:txBody>
      </p:sp>
      <p:sp>
        <p:nvSpPr>
          <p:cNvPr id="100" name="文本框 99">
            <a:extLst>
              <a:ext uri="{FF2B5EF4-FFF2-40B4-BE49-F238E27FC236}">
                <a16:creationId xmlns:a16="http://schemas.microsoft.com/office/drawing/2014/main" id="{165A9CF5-DFDD-B8E0-BC53-8FA7873963E2}"/>
              </a:ext>
            </a:extLst>
          </p:cNvPr>
          <p:cNvSpPr txBox="1"/>
          <p:nvPr/>
        </p:nvSpPr>
        <p:spPr>
          <a:xfrm>
            <a:off x="970915" y="1220470"/>
            <a:ext cx="10483850" cy="4559005"/>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四、 测验量表和常模</a:t>
            </a:r>
            <a:endParaRPr lang="en-US" altLang="zh-CN"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endParaRPr>
          </a:p>
          <a:p>
            <a:pPr indent="539750" algn="just" fontAlgn="auto">
              <a:lnSpc>
                <a:spcPct val="150000"/>
              </a:lnSpc>
              <a:buClrTx/>
              <a:buSzTx/>
              <a:buFontTx/>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测验量表和常模主要涉及对测验分数的解释问题。</a:t>
            </a:r>
          </a:p>
          <a:p>
            <a:pPr indent="539750" algn="just" fontAlgn="auto">
              <a:lnSpc>
                <a:spcPct val="150000"/>
              </a:lnSpc>
              <a:buClrTx/>
              <a:buSzTx/>
              <a:buFontTx/>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所谓</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测验量表</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即指用以测量的准尺，它是一个具有单位和参照点的连续体，将被测量的事物置于该连续位置，看它离开参照点多少单位的计数，便得到一个测值。因制定量表的单位和参照点的种类不同，它有类别、等级、等距和等比四种不同水平的量表。测验量表按采用的单位来分，有年龄量表、百分量表和</a:t>
            </a:r>
            <a:r>
              <a:rPr lang="en" altLang="zh-CN" sz="2100" dirty="0">
                <a:solidFill>
                  <a:schemeClr val="tx1">
                    <a:lumMod val="75000"/>
                    <a:lumOff val="25000"/>
                  </a:schemeClr>
                </a:solidFill>
                <a:latin typeface="Arial" panose="020B0604020202020204" pitchFamily="34" charset="0"/>
                <a:ea typeface="微软雅黑" panose="020B0503020204020204" pitchFamily="34" charset="-122"/>
              </a:rPr>
              <a:t>T</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量表等。</a:t>
            </a:r>
          </a:p>
          <a:p>
            <a:pPr indent="539750" algn="just" fontAlgn="auto">
              <a:lnSpc>
                <a:spcPct val="150000"/>
              </a:lnSpc>
              <a:buClrTx/>
              <a:buSzTx/>
              <a:buFontTx/>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所谓</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常模</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是用来解释测验结果的参照指标，它的制定是依据测验适用对象总体的平均成绩。其可信度取决于样组的代表性和可靠性。其中，样组的代表性又取决于样组的取样原则（坚持随机取样）和容量大小。</a:t>
            </a:r>
          </a:p>
        </p:txBody>
      </p:sp>
    </p:spTree>
    <p:extLst>
      <p:ext uri="{BB962C8B-B14F-4D97-AF65-F5344CB8AC3E}">
        <p14:creationId xmlns:p14="http://schemas.microsoft.com/office/powerpoint/2010/main" val="844422195"/>
      </p:ext>
    </p:extLst>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2E3B3F9-5EA0-1DA9-DE4C-6C52DE5D0375}"/>
            </a:ext>
          </a:extLst>
        </p:cNvPr>
        <p:cNvGrpSpPr/>
        <p:nvPr/>
      </p:nvGrpSpPr>
      <p:grpSpPr>
        <a:xfrm>
          <a:off x="0" y="0"/>
          <a:ext cx="0" cy="0"/>
          <a:chOff x="0" y="0"/>
          <a:chExt cx="0" cy="0"/>
        </a:xfrm>
      </p:grpSpPr>
      <p:grpSp>
        <p:nvGrpSpPr>
          <p:cNvPr id="2" name="组合 1">
            <a:extLst>
              <a:ext uri="{FF2B5EF4-FFF2-40B4-BE49-F238E27FC236}">
                <a16:creationId xmlns:a16="http://schemas.microsoft.com/office/drawing/2014/main" id="{4B0E2B4E-2256-356E-380D-59ECF3398DC1}"/>
              </a:ext>
            </a:extLst>
          </p:cNvPr>
          <p:cNvGrpSpPr/>
          <p:nvPr/>
        </p:nvGrpSpPr>
        <p:grpSpPr>
          <a:xfrm>
            <a:off x="375920" y="269875"/>
            <a:ext cx="876300" cy="781050"/>
            <a:chOff x="8370" y="4384"/>
            <a:chExt cx="2280" cy="2032"/>
          </a:xfrm>
        </p:grpSpPr>
        <p:grpSp>
          <p:nvGrpSpPr>
            <p:cNvPr id="8198" name="组合 158">
              <a:extLst>
                <a:ext uri="{FF2B5EF4-FFF2-40B4-BE49-F238E27FC236}">
                  <a16:creationId xmlns:a16="http://schemas.microsoft.com/office/drawing/2014/main" id="{6536B296-1779-7DC9-4777-07A0DA476CE5}"/>
                </a:ext>
              </a:extLst>
            </p:cNvPr>
            <p:cNvGrpSpPr/>
            <p:nvPr/>
          </p:nvGrpSpPr>
          <p:grpSpPr>
            <a:xfrm>
              <a:off x="8370" y="4384"/>
              <a:ext cx="2280" cy="2032"/>
              <a:chOff x="3720691" y="2824413"/>
              <a:chExt cx="1341120" cy="1209172"/>
            </a:xfrm>
          </p:grpSpPr>
          <p:sp>
            <p:nvSpPr>
              <p:cNvPr id="7" name="Freeform 5">
                <a:extLst>
                  <a:ext uri="{FF2B5EF4-FFF2-40B4-BE49-F238E27FC236}">
                    <a16:creationId xmlns:a16="http://schemas.microsoft.com/office/drawing/2014/main" id="{3C90DF67-9F38-9D10-7074-9914708D89B6}"/>
                  </a:ext>
                </a:extLst>
              </p:cNvPr>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a:extLst>
                  <a:ext uri="{FF2B5EF4-FFF2-40B4-BE49-F238E27FC236}">
                    <a16:creationId xmlns:a16="http://schemas.microsoft.com/office/drawing/2014/main" id="{2B6C89B2-586F-6C78-657C-090AA1F7E0C4}"/>
                  </a:ext>
                </a:extLst>
              </p:cNvPr>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a:extLst>
                <a:ext uri="{FF2B5EF4-FFF2-40B4-BE49-F238E27FC236}">
                  <a16:creationId xmlns:a16="http://schemas.microsoft.com/office/drawing/2014/main" id="{F037749B-57EA-69A9-62FD-FF915AE4E716}"/>
                </a:ext>
              </a:extLst>
            </p:cNvPr>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a:extLst>
                <a:ext uri="{FF2B5EF4-FFF2-40B4-BE49-F238E27FC236}">
                  <a16:creationId xmlns:a16="http://schemas.microsoft.com/office/drawing/2014/main" id="{DA507B0C-033B-6B83-79C3-FCA72DB91252}"/>
                </a:ext>
              </a:extLst>
            </p:cNvPr>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a:extLst>
              <a:ext uri="{FF2B5EF4-FFF2-40B4-BE49-F238E27FC236}">
                <a16:creationId xmlns:a16="http://schemas.microsoft.com/office/drawing/2014/main" id="{E498B678-0764-DEA8-869E-8FC881E5687E}"/>
              </a:ext>
            </a:extLst>
          </p:cNvPr>
          <p:cNvSpPr/>
          <p:nvPr/>
        </p:nvSpPr>
        <p:spPr>
          <a:xfrm>
            <a:off x="1573717" y="432861"/>
            <a:ext cx="8570595" cy="52197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第一节 测验编制的一般程序</a:t>
            </a:r>
          </a:p>
        </p:txBody>
      </p:sp>
      <p:sp>
        <p:nvSpPr>
          <p:cNvPr id="100" name="文本框 99">
            <a:extLst>
              <a:ext uri="{FF2B5EF4-FFF2-40B4-BE49-F238E27FC236}">
                <a16:creationId xmlns:a16="http://schemas.microsoft.com/office/drawing/2014/main" id="{C461B232-CB5A-C62D-8AFD-9F4C6E3115A0}"/>
              </a:ext>
            </a:extLst>
          </p:cNvPr>
          <p:cNvSpPr txBox="1"/>
          <p:nvPr/>
        </p:nvSpPr>
        <p:spPr>
          <a:xfrm>
            <a:off x="970915" y="1220470"/>
            <a:ext cx="10483850" cy="1165768"/>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五、 测验基本特征的鉴定</a:t>
            </a:r>
            <a:endParaRPr lang="en-US" altLang="zh-CN"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endParaRPr>
          </a:p>
          <a:p>
            <a:pPr indent="539750" algn="just" fontAlgn="auto">
              <a:lnSpc>
                <a:spcPct val="150000"/>
              </a:lnSpc>
              <a:buClrTx/>
              <a:buSzTx/>
              <a:buFontTx/>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测验基本特征的鉴定包括鉴别力、难度分布、信度、效度。</a:t>
            </a:r>
          </a:p>
        </p:txBody>
      </p:sp>
      <p:sp>
        <p:nvSpPr>
          <p:cNvPr id="3" name="文本框 2">
            <a:extLst>
              <a:ext uri="{FF2B5EF4-FFF2-40B4-BE49-F238E27FC236}">
                <a16:creationId xmlns:a16="http://schemas.microsoft.com/office/drawing/2014/main" id="{218677EB-E168-C287-FB37-E53300D4A24D}"/>
              </a:ext>
            </a:extLst>
          </p:cNvPr>
          <p:cNvSpPr txBox="1"/>
          <p:nvPr/>
        </p:nvSpPr>
        <p:spPr>
          <a:xfrm>
            <a:off x="970915" y="2920505"/>
            <a:ext cx="10483850" cy="3102516"/>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六、 编写测验指导书</a:t>
            </a:r>
            <a:endParaRPr lang="en-US" altLang="zh-CN"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endParaRPr>
          </a:p>
          <a:p>
            <a:pPr indent="539750" algn="just" fontAlgn="auto">
              <a:lnSpc>
                <a:spcPct val="150000"/>
              </a:lnSpc>
              <a:buClrTx/>
              <a:buSzTx/>
              <a:buFontTx/>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编制测验的最后一步，就是编写测验指导书，也称测验指导手册。测验指导书是向测验使用者说明如何实施测验，测验的标准化程度也往往通过指导手册来传达，如果使用者按照说明书的规定实施测验，就能使测验的结果信度高，效度也能得到保证，同时，测验指导书也是测验实施者评价、比较测验优劣的依据。</a:t>
            </a:r>
          </a:p>
          <a:p>
            <a:pPr indent="539750" algn="just" fontAlgn="auto">
              <a:lnSpc>
                <a:spcPct val="150000"/>
              </a:lnSpc>
              <a:buClrTx/>
              <a:buSzTx/>
              <a:buFontTx/>
            </a:pPr>
            <a:endParaRPr lang="zh-CN" altLang="en-US" sz="2100" dirty="0">
              <a:solidFill>
                <a:schemeClr val="tx1">
                  <a:lumMod val="75000"/>
                  <a:lumOff val="25000"/>
                </a:schemeClr>
              </a:solidFill>
              <a:latin typeface="Arial" panose="020B0604020202020204" pitchFamily="34" charset="0"/>
              <a:ea typeface="微软雅黑" panose="020B0503020204020204" pitchFamily="34" charset="-122"/>
            </a:endParaRPr>
          </a:p>
        </p:txBody>
      </p:sp>
    </p:spTree>
    <p:extLst>
      <p:ext uri="{BB962C8B-B14F-4D97-AF65-F5344CB8AC3E}">
        <p14:creationId xmlns:p14="http://schemas.microsoft.com/office/powerpoint/2010/main" val="1716591196"/>
      </p:ext>
    </p:extLst>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92E37C6-552D-883A-C57F-BC6D670C9DB7}"/>
            </a:ext>
          </a:extLst>
        </p:cNvPr>
        <p:cNvGrpSpPr/>
        <p:nvPr/>
      </p:nvGrpSpPr>
      <p:grpSpPr>
        <a:xfrm>
          <a:off x="0" y="0"/>
          <a:ext cx="0" cy="0"/>
          <a:chOff x="0" y="0"/>
          <a:chExt cx="0" cy="0"/>
        </a:xfrm>
      </p:grpSpPr>
      <p:grpSp>
        <p:nvGrpSpPr>
          <p:cNvPr id="2" name="组合 1">
            <a:extLst>
              <a:ext uri="{FF2B5EF4-FFF2-40B4-BE49-F238E27FC236}">
                <a16:creationId xmlns:a16="http://schemas.microsoft.com/office/drawing/2014/main" id="{8D962CED-AB0C-853C-AC39-104C7BEFC4CB}"/>
              </a:ext>
            </a:extLst>
          </p:cNvPr>
          <p:cNvGrpSpPr/>
          <p:nvPr/>
        </p:nvGrpSpPr>
        <p:grpSpPr>
          <a:xfrm>
            <a:off x="375920" y="269875"/>
            <a:ext cx="876300" cy="781050"/>
            <a:chOff x="8370" y="4384"/>
            <a:chExt cx="2280" cy="2032"/>
          </a:xfrm>
        </p:grpSpPr>
        <p:grpSp>
          <p:nvGrpSpPr>
            <p:cNvPr id="8198" name="组合 158">
              <a:extLst>
                <a:ext uri="{FF2B5EF4-FFF2-40B4-BE49-F238E27FC236}">
                  <a16:creationId xmlns:a16="http://schemas.microsoft.com/office/drawing/2014/main" id="{F078571A-533F-CBF6-3E78-C22A230B58A5}"/>
                </a:ext>
              </a:extLst>
            </p:cNvPr>
            <p:cNvGrpSpPr/>
            <p:nvPr/>
          </p:nvGrpSpPr>
          <p:grpSpPr>
            <a:xfrm>
              <a:off x="8370" y="4384"/>
              <a:ext cx="2280" cy="2032"/>
              <a:chOff x="3720691" y="2824413"/>
              <a:chExt cx="1341120" cy="1209172"/>
            </a:xfrm>
          </p:grpSpPr>
          <p:sp>
            <p:nvSpPr>
              <p:cNvPr id="7" name="Freeform 5">
                <a:extLst>
                  <a:ext uri="{FF2B5EF4-FFF2-40B4-BE49-F238E27FC236}">
                    <a16:creationId xmlns:a16="http://schemas.microsoft.com/office/drawing/2014/main" id="{1413004D-3D71-1DCB-DDB5-CF2EFF6CA8A8}"/>
                  </a:ext>
                </a:extLst>
              </p:cNvPr>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a:extLst>
                  <a:ext uri="{FF2B5EF4-FFF2-40B4-BE49-F238E27FC236}">
                    <a16:creationId xmlns:a16="http://schemas.microsoft.com/office/drawing/2014/main" id="{9E7E577F-B7F9-6406-3979-BF2279153939}"/>
                  </a:ext>
                </a:extLst>
              </p:cNvPr>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a:extLst>
                <a:ext uri="{FF2B5EF4-FFF2-40B4-BE49-F238E27FC236}">
                  <a16:creationId xmlns:a16="http://schemas.microsoft.com/office/drawing/2014/main" id="{E8558F16-580F-388E-6D41-6E82024AF853}"/>
                </a:ext>
              </a:extLst>
            </p:cNvPr>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a:extLst>
                <a:ext uri="{FF2B5EF4-FFF2-40B4-BE49-F238E27FC236}">
                  <a16:creationId xmlns:a16="http://schemas.microsoft.com/office/drawing/2014/main" id="{AA3BBEFD-DBFB-675D-C99B-3E7C6B5B4C42}"/>
                </a:ext>
              </a:extLst>
            </p:cNvPr>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a:extLst>
              <a:ext uri="{FF2B5EF4-FFF2-40B4-BE49-F238E27FC236}">
                <a16:creationId xmlns:a16="http://schemas.microsoft.com/office/drawing/2014/main" id="{4720CE6B-BE78-9E1D-7D8C-00019D8D997F}"/>
              </a:ext>
            </a:extLst>
          </p:cNvPr>
          <p:cNvSpPr/>
          <p:nvPr/>
        </p:nvSpPr>
        <p:spPr>
          <a:xfrm>
            <a:off x="1573717" y="432861"/>
            <a:ext cx="8570595" cy="52197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第一节 测验编制的一般程序</a:t>
            </a:r>
          </a:p>
        </p:txBody>
      </p:sp>
      <p:sp>
        <p:nvSpPr>
          <p:cNvPr id="100" name="文本框 99">
            <a:extLst>
              <a:ext uri="{FF2B5EF4-FFF2-40B4-BE49-F238E27FC236}">
                <a16:creationId xmlns:a16="http://schemas.microsoft.com/office/drawing/2014/main" id="{6AB9E461-4D93-18B0-4510-E39794568BF4}"/>
              </a:ext>
            </a:extLst>
          </p:cNvPr>
          <p:cNvSpPr txBox="1"/>
          <p:nvPr/>
        </p:nvSpPr>
        <p:spPr>
          <a:xfrm>
            <a:off x="1090796" y="954831"/>
            <a:ext cx="10483850" cy="6980501"/>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七、 小结</a:t>
            </a:r>
            <a:endParaRPr lang="en-US" altLang="zh-CN"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endParaRPr>
          </a:p>
          <a:p>
            <a:pPr indent="539750" algn="just" fontAlgn="auto">
              <a:lnSpc>
                <a:spcPct val="150000"/>
              </a:lnSpc>
              <a:buClrTx/>
              <a:buSzTx/>
              <a:buFontTx/>
            </a:pP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心理结构是一种内隐的东西，我们只能根据能反映的种种外在表现形式来分析、推测它的存在和它的性质。心理结构好比一个看不见内部的多面体，每一个面代表一种“表现型”，根据一面或有限的几面的“表现型”而建立的理论模型都只是说明了心理结构的本质的有限方面，都只是从一个角度、一个侧面来反映这个本质，而不是全部，甚至有可能得出的理论是错误的。这是测验可能存在的第一步失真。</a:t>
            </a:r>
          </a:p>
          <a:p>
            <a:pPr indent="539750" algn="just" fontAlgn="auto">
              <a:lnSpc>
                <a:spcPct val="150000"/>
              </a:lnSpc>
              <a:buClrTx/>
              <a:buSzTx/>
              <a:buFontTx/>
            </a:pP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测验可能存在的第二步失真是在确定能代表心理结构的行为样组时，能反映心理结构的行为有很多。</a:t>
            </a:r>
            <a:endParaRPr lang="en-US" altLang="zh-CN" sz="2000" dirty="0">
              <a:solidFill>
                <a:schemeClr val="tx1">
                  <a:lumMod val="75000"/>
                  <a:lumOff val="25000"/>
                </a:schemeClr>
              </a:solidFill>
              <a:latin typeface="Arial" panose="020B0604020202020204" pitchFamily="34" charset="0"/>
              <a:ea typeface="微软雅黑" panose="020B0503020204020204" pitchFamily="34" charset="-122"/>
            </a:endParaRPr>
          </a:p>
          <a:p>
            <a:pPr indent="539750" algn="just" fontAlgn="auto">
              <a:lnSpc>
                <a:spcPct val="150000"/>
              </a:lnSpc>
              <a:buClrTx/>
              <a:buSzTx/>
              <a:buFontTx/>
            </a:pP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测验的第三步失真是在编写能反映行为的测题时，在“初步组成测题”部分我们已经讲过这一问题，它涉及测验的效度良好与否。</a:t>
            </a:r>
          </a:p>
          <a:p>
            <a:pPr indent="539750" algn="just" fontAlgn="auto">
              <a:lnSpc>
                <a:spcPct val="150000"/>
              </a:lnSpc>
              <a:buClrTx/>
              <a:buSzTx/>
              <a:buFontTx/>
            </a:pP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测验编好之后需要付诸实践，在实施过程中，由于各种主、客观因素的影响，有可能造成测验的结果不能很好地反映被试的水平，这就是测验存在的第四步失真。</a:t>
            </a:r>
          </a:p>
          <a:p>
            <a:pPr indent="539750" algn="just" fontAlgn="auto">
              <a:lnSpc>
                <a:spcPct val="150000"/>
              </a:lnSpc>
              <a:buClrTx/>
              <a:buSzTx/>
              <a:buFontTx/>
            </a:pPr>
            <a:endParaRPr lang="zh-CN" altLang="en-US" sz="2100" dirty="0">
              <a:solidFill>
                <a:schemeClr val="tx1">
                  <a:lumMod val="75000"/>
                  <a:lumOff val="25000"/>
                </a:schemeClr>
              </a:solidFill>
              <a:latin typeface="Arial" panose="020B0604020202020204" pitchFamily="34" charset="0"/>
              <a:ea typeface="微软雅黑" panose="020B0503020204020204" pitchFamily="34" charset="-122"/>
            </a:endParaRPr>
          </a:p>
          <a:p>
            <a:pPr indent="539750" algn="just" fontAlgn="auto">
              <a:lnSpc>
                <a:spcPct val="150000"/>
              </a:lnSpc>
              <a:buClrTx/>
              <a:buSzTx/>
              <a:buFontTx/>
            </a:pPr>
            <a:endParaRPr lang="zh-CN" altLang="en-US" sz="2100" dirty="0">
              <a:solidFill>
                <a:schemeClr val="tx1">
                  <a:lumMod val="75000"/>
                  <a:lumOff val="25000"/>
                </a:schemeClr>
              </a:solidFill>
              <a:latin typeface="Arial" panose="020B0604020202020204" pitchFamily="34" charset="0"/>
              <a:ea typeface="微软雅黑" panose="020B0503020204020204" pitchFamily="34" charset="-122"/>
            </a:endParaRPr>
          </a:p>
        </p:txBody>
      </p:sp>
    </p:spTree>
    <p:extLst>
      <p:ext uri="{BB962C8B-B14F-4D97-AF65-F5344CB8AC3E}">
        <p14:creationId xmlns:p14="http://schemas.microsoft.com/office/powerpoint/2010/main" val="3330909699"/>
      </p:ext>
    </p:extLst>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bg>
      <p:bgPr>
        <a:solidFill>
          <a:srgbClr val="FEFCF0"/>
        </a:solidFill>
        <a:effectLst/>
      </p:bgPr>
    </p:bg>
    <p:spTree>
      <p:nvGrpSpPr>
        <p:cNvPr id="1" name=""/>
        <p:cNvGrpSpPr/>
        <p:nvPr/>
      </p:nvGrpSpPr>
      <p:grpSpPr>
        <a:xfrm>
          <a:off x="0" y="0"/>
          <a:ext cx="0" cy="0"/>
          <a:chOff x="0" y="0"/>
          <a:chExt cx="0" cy="0"/>
        </a:xfrm>
      </p:grpSpPr>
      <p:pic>
        <p:nvPicPr>
          <p:cNvPr id="9" name="图片 8"/>
          <p:cNvPicPr>
            <a:picLocks noChangeAspect="1"/>
          </p:cNvPicPr>
          <p:nvPr/>
        </p:nvPicPr>
        <p:blipFill>
          <a:blip r:embed="rId3" cstate="print">
            <a:extLst>
              <a:ext uri="{28A0092B-C50C-407E-A947-70E740481C1C}">
                <a14:useLocalDpi xmlns:a14="http://schemas.microsoft.com/office/drawing/2010/main" val="0"/>
              </a:ext>
            </a:extLst>
          </a:blip>
          <a:srcRect r="13467"/>
          <a:stretch>
            <a:fillRect/>
          </a:stretch>
        </p:blipFill>
        <p:spPr>
          <a:xfrm>
            <a:off x="7138670" y="0"/>
            <a:ext cx="5071745" cy="6858000"/>
          </a:xfrm>
          <a:prstGeom prst="rect">
            <a:avLst/>
          </a:prstGeom>
        </p:spPr>
      </p:pic>
      <p:pic>
        <p:nvPicPr>
          <p:cNvPr id="3" name="图片 2"/>
          <p:cNvPicPr>
            <a:picLocks noChangeAspect="1"/>
          </p:cNvPicPr>
          <p:nvPr/>
        </p:nvPicPr>
        <p:blipFill>
          <a:blip r:embed="rId4" cstate="print">
            <a:extLst>
              <a:ext uri="{28A0092B-C50C-407E-A947-70E740481C1C}">
                <a14:useLocalDpi xmlns:a14="http://schemas.microsoft.com/office/drawing/2010/main" val="0"/>
              </a:ext>
            </a:extLst>
          </a:blip>
          <a:srcRect r="16065"/>
          <a:stretch>
            <a:fillRect/>
          </a:stretch>
        </p:blipFill>
        <p:spPr>
          <a:xfrm>
            <a:off x="8019415" y="635635"/>
            <a:ext cx="4180205" cy="5915660"/>
          </a:xfrm>
          <a:prstGeom prst="rect">
            <a:avLst/>
          </a:prstGeom>
        </p:spPr>
      </p:pic>
      <p:sp>
        <p:nvSpPr>
          <p:cNvPr id="10" name="TextBox 6"/>
          <p:cNvSpPr txBox="1"/>
          <p:nvPr/>
        </p:nvSpPr>
        <p:spPr>
          <a:xfrm>
            <a:off x="1690866" y="1600730"/>
            <a:ext cx="4143375" cy="1322070"/>
          </a:xfrm>
          <a:prstGeom prst="rect">
            <a:avLst/>
          </a:prstGeom>
          <a:noFill/>
        </p:spPr>
        <p:txBody>
          <a:bodyPr wrap="none" rtlCol="0">
            <a:spAutoFit/>
          </a:bodyPr>
          <a:lstStyle/>
          <a:p>
            <a:pPr algn="ctr" defTabSz="1219200"/>
            <a:r>
              <a:rPr lang="en-US" altLang="zh-CN" sz="8000" dirty="0">
                <a:solidFill>
                  <a:srgbClr val="E1E0D8"/>
                </a:solidFill>
                <a:latin typeface="方正黑体简体" panose="02010601030101010101" pitchFamily="2" charset="-122"/>
                <a:ea typeface="方正黑体简体" panose="02010601030101010101" pitchFamily="2" charset="-122"/>
                <a:cs typeface="+mn-ea"/>
                <a:sym typeface="+mn-lt"/>
              </a:rPr>
              <a:t>PART 02</a:t>
            </a:r>
            <a:endParaRPr lang="zh-CN" altLang="en-US" sz="8000" dirty="0">
              <a:solidFill>
                <a:srgbClr val="E1E0D8"/>
              </a:solidFill>
              <a:latin typeface="方正黑体简体" panose="02010601030101010101" pitchFamily="2" charset="-122"/>
              <a:ea typeface="方正黑体简体" panose="02010601030101010101" pitchFamily="2" charset="-122"/>
              <a:cs typeface="+mn-ea"/>
              <a:sym typeface="+mn-lt"/>
            </a:endParaRPr>
          </a:p>
        </p:txBody>
      </p:sp>
      <p:sp>
        <p:nvSpPr>
          <p:cNvPr id="11" name="TextBox 7"/>
          <p:cNvSpPr txBox="1"/>
          <p:nvPr/>
        </p:nvSpPr>
        <p:spPr>
          <a:xfrm>
            <a:off x="168743" y="2163856"/>
            <a:ext cx="7187620" cy="3046988"/>
          </a:xfrm>
          <a:prstGeom prst="rect">
            <a:avLst/>
          </a:prstGeom>
          <a:noFill/>
        </p:spPr>
        <p:txBody>
          <a:bodyPr wrap="square" rtlCol="0">
            <a:spAutoFit/>
          </a:bodyPr>
          <a:lstStyle/>
          <a:p>
            <a:pPr algn="ctr" defTabSz="1219200"/>
            <a:r>
              <a:rPr lang="zh-CN" altLang="en-US" sz="4800" b="1" dirty="0">
                <a:solidFill>
                  <a:srgbClr val="4F4D50"/>
                </a:solidFill>
                <a:latin typeface="方正黑体简体" panose="02010601030101010101" pitchFamily="2" charset="-122"/>
                <a:ea typeface="方正黑体简体" panose="02010601030101010101" pitchFamily="2" charset="-122"/>
                <a:cs typeface="+mn-ea"/>
                <a:sym typeface="+mn-lt"/>
              </a:rPr>
              <a:t>第二节</a:t>
            </a:r>
          </a:p>
          <a:p>
            <a:pPr algn="ctr" defTabSz="1219200"/>
            <a:r>
              <a:rPr lang="zh-CN" altLang="en-US" sz="4800" dirty="0">
                <a:solidFill>
                  <a:srgbClr val="4F4D50"/>
                </a:solidFill>
                <a:latin typeface="微软雅黑" panose="020B0503020204020204" pitchFamily="34" charset="-122"/>
                <a:ea typeface="微软雅黑" panose="020B0503020204020204" pitchFamily="34" charset="-122"/>
                <a:cs typeface="微软雅黑" panose="020B0503020204020204" pitchFamily="34" charset="-122"/>
                <a:sym typeface="+mn-ea"/>
              </a:rPr>
              <a:t>测验编制实例</a:t>
            </a:r>
            <a:r>
              <a:rPr lang="en-US" altLang="zh-CN" sz="4800" dirty="0">
                <a:solidFill>
                  <a:srgbClr val="4F4D50"/>
                </a:solidFill>
                <a:latin typeface="微软雅黑" panose="020B0503020204020204" pitchFamily="34" charset="-122"/>
                <a:ea typeface="微软雅黑" panose="020B0503020204020204" pitchFamily="34" charset="-122"/>
                <a:cs typeface="微软雅黑" panose="020B0503020204020204" pitchFamily="34" charset="-122"/>
                <a:sym typeface="+mn-ea"/>
              </a:rPr>
              <a:t>——</a:t>
            </a:r>
            <a:r>
              <a:rPr lang="zh-CN" altLang="en-US" sz="4800" dirty="0">
                <a:solidFill>
                  <a:srgbClr val="4F4D50"/>
                </a:solidFill>
                <a:latin typeface="微软雅黑" panose="020B0503020204020204" pitchFamily="34" charset="-122"/>
                <a:ea typeface="微软雅黑" panose="020B0503020204020204" pitchFamily="34" charset="-122"/>
                <a:cs typeface="微软雅黑" panose="020B0503020204020204" pitchFamily="34" charset="-122"/>
                <a:sym typeface="+mn-ea"/>
              </a:rPr>
              <a:t>团体儿童智力测验（</a:t>
            </a:r>
            <a:r>
              <a:rPr lang="en" altLang="zh-CN" sz="4800" dirty="0">
                <a:solidFill>
                  <a:srgbClr val="4F4D50"/>
                </a:solidFill>
                <a:latin typeface="微软雅黑" panose="020B0503020204020204" pitchFamily="34" charset="-122"/>
                <a:ea typeface="微软雅黑" panose="020B0503020204020204" pitchFamily="34" charset="-122"/>
                <a:cs typeface="微软雅黑" panose="020B0503020204020204" pitchFamily="34" charset="-122"/>
                <a:sym typeface="+mn-ea"/>
              </a:rPr>
              <a:t>GITC</a:t>
            </a:r>
            <a:r>
              <a:rPr lang="zh-CN" altLang="en" sz="4800" dirty="0">
                <a:solidFill>
                  <a:srgbClr val="4F4D50"/>
                </a:solidFill>
                <a:latin typeface="微软雅黑" panose="020B0503020204020204" pitchFamily="34" charset="-122"/>
                <a:ea typeface="微软雅黑" panose="020B0503020204020204" pitchFamily="34" charset="-122"/>
                <a:cs typeface="微软雅黑" panose="020B0503020204020204" pitchFamily="34" charset="-122"/>
                <a:sym typeface="+mn-ea"/>
              </a:rPr>
              <a:t>）</a:t>
            </a:r>
            <a:r>
              <a:rPr lang="zh-CN" altLang="en-US" sz="4800" dirty="0">
                <a:solidFill>
                  <a:srgbClr val="4F4D50"/>
                </a:solidFill>
                <a:latin typeface="微软雅黑" panose="020B0503020204020204" pitchFamily="34" charset="-122"/>
                <a:ea typeface="微软雅黑" panose="020B0503020204020204" pitchFamily="34" charset="-122"/>
                <a:cs typeface="微软雅黑" panose="020B0503020204020204" pitchFamily="34" charset="-122"/>
                <a:sym typeface="+mn-ea"/>
              </a:rPr>
              <a:t>的编制</a:t>
            </a:r>
            <a:endParaRPr lang="zh-CN" altLang="en-US" sz="4800" b="1" dirty="0">
              <a:solidFill>
                <a:srgbClr val="4F4D50"/>
              </a:solidFill>
              <a:latin typeface="方正黑体简体" panose="02010601030101010101" pitchFamily="2" charset="-122"/>
              <a:ea typeface="方正黑体简体" panose="02010601030101010101" pitchFamily="2" charset="-122"/>
              <a:cs typeface="+mn-ea"/>
              <a:sym typeface="+mn-lt"/>
            </a:endParaRPr>
          </a:p>
        </p:txBody>
      </p:sp>
      <p:sp>
        <p:nvSpPr>
          <p:cNvPr id="13" name="TextBox 6"/>
          <p:cNvSpPr txBox="1"/>
          <p:nvPr/>
        </p:nvSpPr>
        <p:spPr>
          <a:xfrm>
            <a:off x="9701984" y="2168473"/>
            <a:ext cx="2546350" cy="2646045"/>
          </a:xfrm>
          <a:prstGeom prst="rect">
            <a:avLst/>
          </a:prstGeom>
          <a:noFill/>
        </p:spPr>
        <p:txBody>
          <a:bodyPr wrap="none" rtlCol="0">
            <a:spAutoFit/>
          </a:bodyPr>
          <a:lstStyle/>
          <a:p>
            <a:pPr defTabSz="1219200"/>
            <a:r>
              <a:rPr lang="en-US" altLang="zh-CN" sz="16600" spc="600" dirty="0">
                <a:gradFill>
                  <a:gsLst>
                    <a:gs pos="0">
                      <a:srgbClr val="F7DCAC"/>
                    </a:gs>
                    <a:gs pos="100000">
                      <a:srgbClr val="88745B"/>
                    </a:gs>
                  </a:gsLst>
                  <a:lin ang="1800000" scaled="0"/>
                </a:gradFill>
                <a:effectLst>
                  <a:outerShdw blurRad="190500" dist="63500" dir="2700000" algn="tl">
                    <a:srgbClr val="000000">
                      <a:alpha val="30000"/>
                    </a:srgbClr>
                  </a:outerShdw>
                </a:effectLst>
                <a:latin typeface="Agency FB" panose="020B0503020202020204" pitchFamily="34" charset="0"/>
                <a:ea typeface="方正黑体简体" panose="02010601030101010101" pitchFamily="2" charset="-122"/>
                <a:cs typeface="+mn-ea"/>
                <a:sym typeface="+mn-lt"/>
              </a:rPr>
              <a:t>02</a:t>
            </a:r>
            <a:endParaRPr lang="zh-CN" altLang="en-US" sz="16600" spc="600" dirty="0">
              <a:gradFill>
                <a:gsLst>
                  <a:gs pos="0">
                    <a:srgbClr val="F7DCAC"/>
                  </a:gs>
                  <a:gs pos="100000">
                    <a:srgbClr val="88745B"/>
                  </a:gs>
                </a:gsLst>
                <a:lin ang="1800000" scaled="0"/>
              </a:gradFill>
              <a:effectLst>
                <a:outerShdw blurRad="190500" dist="63500" dir="2700000" algn="tl">
                  <a:srgbClr val="000000">
                    <a:alpha val="30000"/>
                  </a:srgbClr>
                </a:outerShdw>
              </a:effectLst>
              <a:latin typeface="Agency FB" panose="020B0503020202020204" pitchFamily="34" charset="0"/>
              <a:ea typeface="方正黑体简体" panose="02010601030101010101" pitchFamily="2" charset="-122"/>
              <a:cs typeface="+mn-ea"/>
              <a:sym typeface="+mn-lt"/>
            </a:endParaRPr>
          </a:p>
        </p:txBody>
      </p:sp>
    </p:spTree>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1+#ppt_w/2"/>
                                          </p:val>
                                        </p:tav>
                                        <p:tav tm="100000">
                                          <p:val>
                                            <p:strVal val="#ppt_x"/>
                                          </p:val>
                                        </p:tav>
                                      </p:tavLst>
                                    </p:anim>
                                    <p:anim calcmode="lin" valueType="num">
                                      <p:cBhvr additive="base">
                                        <p:cTn id="8" dur="500" fill="hold"/>
                                        <p:tgtEl>
                                          <p:spTgt spid="9"/>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30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1+#ppt_w/2"/>
                                          </p:val>
                                        </p:tav>
                                        <p:tav tm="100000">
                                          <p:val>
                                            <p:strVal val="#ppt_x"/>
                                          </p:val>
                                        </p:tav>
                                      </p:tavLst>
                                    </p:anim>
                                    <p:anim calcmode="lin" valueType="num">
                                      <p:cBhvr additive="base">
                                        <p:cTn id="12" dur="500" fill="hold"/>
                                        <p:tgtEl>
                                          <p:spTgt spid="3"/>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0"/>
                                  </p:stCondLst>
                                  <p:childTnLst>
                                    <p:set>
                                      <p:cBhvr>
                                        <p:cTn id="14" dur="1" fill="hold">
                                          <p:stCondLst>
                                            <p:cond delay="0"/>
                                          </p:stCondLst>
                                        </p:cTn>
                                        <p:tgtEl>
                                          <p:spTgt spid="10"/>
                                        </p:tgtEl>
                                        <p:attrNameLst>
                                          <p:attrName>style.visibility</p:attrName>
                                        </p:attrNameLst>
                                      </p:cBhvr>
                                      <p:to>
                                        <p:strVal val="visible"/>
                                      </p:to>
                                    </p:set>
                                    <p:anim calcmode="lin" valueType="num">
                                      <p:cBhvr additive="base">
                                        <p:cTn id="15" dur="500" fill="hold"/>
                                        <p:tgtEl>
                                          <p:spTgt spid="10"/>
                                        </p:tgtEl>
                                        <p:attrNameLst>
                                          <p:attrName>ppt_x</p:attrName>
                                        </p:attrNameLst>
                                      </p:cBhvr>
                                      <p:tavLst>
                                        <p:tav tm="0">
                                          <p:val>
                                            <p:strVal val="0-#ppt_w/2"/>
                                          </p:val>
                                        </p:tav>
                                        <p:tav tm="100000">
                                          <p:val>
                                            <p:strVal val="#ppt_x"/>
                                          </p:val>
                                        </p:tav>
                                      </p:tavLst>
                                    </p:anim>
                                    <p:anim calcmode="lin" valueType="num">
                                      <p:cBhvr additive="base">
                                        <p:cTn id="16" dur="500" fill="hold"/>
                                        <p:tgtEl>
                                          <p:spTgt spid="10"/>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30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500" fill="hold"/>
                                        <p:tgtEl>
                                          <p:spTgt spid="11"/>
                                        </p:tgtEl>
                                        <p:attrNameLst>
                                          <p:attrName>ppt_x</p:attrName>
                                        </p:attrNameLst>
                                      </p:cBhvr>
                                      <p:tavLst>
                                        <p:tav tm="0">
                                          <p:val>
                                            <p:strVal val="0-#ppt_w/2"/>
                                          </p:val>
                                        </p:tav>
                                        <p:tav tm="100000">
                                          <p:val>
                                            <p:strVal val="#ppt_x"/>
                                          </p:val>
                                        </p:tav>
                                      </p:tavLst>
                                    </p:anim>
                                    <p:anim calcmode="lin" valueType="num">
                                      <p:cBhvr additive="base">
                                        <p:cTn id="20" dur="500" fill="hold"/>
                                        <p:tgtEl>
                                          <p:spTgt spid="11"/>
                                        </p:tgtEl>
                                        <p:attrNameLst>
                                          <p:attrName>ppt_y</p:attrName>
                                        </p:attrNameLst>
                                      </p:cBhvr>
                                      <p:tavLst>
                                        <p:tav tm="0">
                                          <p:val>
                                            <p:strVal val="#ppt_y"/>
                                          </p:val>
                                        </p:tav>
                                        <p:tav tm="100000">
                                          <p:val>
                                            <p:strVal val="#ppt_y"/>
                                          </p:val>
                                        </p:tav>
                                      </p:tavLst>
                                    </p:anim>
                                  </p:childTnLst>
                                </p:cTn>
                              </p:par>
                              <p:par>
                                <p:cTn id="21" presetID="2" presetClass="entr" presetSubtype="8" fill="hold" nodeType="withEffect">
                                  <p:stCondLst>
                                    <p:cond delay="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500" fill="hold"/>
                                        <p:tgtEl>
                                          <p:spTgt spid="13"/>
                                        </p:tgtEl>
                                        <p:attrNameLst>
                                          <p:attrName>ppt_x</p:attrName>
                                        </p:attrNameLst>
                                      </p:cBhvr>
                                      <p:tavLst>
                                        <p:tav tm="0">
                                          <p:val>
                                            <p:strVal val="0-#ppt_w/2"/>
                                          </p:val>
                                        </p:tav>
                                        <p:tav tm="100000">
                                          <p:val>
                                            <p:strVal val="#ppt_x"/>
                                          </p:val>
                                        </p:tav>
                                      </p:tavLst>
                                    </p:anim>
                                    <p:anim calcmode="lin" valueType="num">
                                      <p:cBhvr additive="base">
                                        <p:cTn id="24" dur="500" fill="hold"/>
                                        <p:tgtEl>
                                          <p:spTgt spid="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100" name="文本框 99"/>
          <p:cNvSpPr txBox="1"/>
          <p:nvPr/>
        </p:nvSpPr>
        <p:spPr>
          <a:xfrm>
            <a:off x="970915" y="1144270"/>
            <a:ext cx="10487025" cy="4536498"/>
          </a:xfrm>
          <a:prstGeom prst="rect">
            <a:avLst/>
          </a:prstGeom>
          <a:noFill/>
          <a:ln w="9525">
            <a:noFill/>
          </a:ln>
        </p:spPr>
        <p:txBody>
          <a:bodyPr wrap="square">
            <a:spAutoFit/>
          </a:bodyPr>
          <a:lstStyle/>
          <a:p>
            <a:pPr algn="l" fontAlgn="auto">
              <a:lnSpc>
                <a:spcPct val="150000"/>
              </a:lnSpc>
              <a:buClrTx/>
              <a:buSzTx/>
              <a:buFontTx/>
            </a:pPr>
            <a:r>
              <a:rPr lang="zh-CN" altLang="en-US" sz="28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rPr>
              <a:t>一、 编制的目的</a:t>
            </a:r>
            <a:endParaRPr lang="en-US" altLang="zh-CN" sz="28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endParaRPr>
          </a:p>
          <a:p>
            <a:pPr algn="l" fontAlgn="auto">
              <a:lnSpc>
                <a:spcPct val="150000"/>
              </a:lnSpc>
              <a:buClrTx/>
              <a:buSzTx/>
              <a:buFontTx/>
            </a:pPr>
            <a:r>
              <a:rPr lang="zh-CN" altLang="en-US" sz="2400" b="1" dirty="0">
                <a:solidFill>
                  <a:srgbClr val="88745B"/>
                </a:solidFill>
                <a:latin typeface="Arial" panose="020B0604020202020204" pitchFamily="34" charset="0"/>
                <a:ea typeface="微软雅黑" panose="020B0503020204020204" pitchFamily="34" charset="-122"/>
              </a:rPr>
              <a:t>（一） 传统的比奈式的智力测验仍有其存在的价值</a:t>
            </a:r>
            <a:endParaRPr lang="en-US" altLang="zh-CN" sz="2400" b="1" dirty="0">
              <a:solidFill>
                <a:srgbClr val="88745B"/>
              </a:solidFill>
              <a:latin typeface="Arial" panose="020B0604020202020204" pitchFamily="34" charset="0"/>
              <a:ea typeface="微软雅黑" panose="020B0503020204020204" pitchFamily="34" charset="-122"/>
            </a:endParaRPr>
          </a:p>
          <a:p>
            <a:pPr algn="l" fontAlgn="auto">
              <a:lnSpc>
                <a:spcPct val="150000"/>
              </a:lnSpc>
              <a:buClrTx/>
              <a:buSzTx/>
              <a:buFontTx/>
            </a:pP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       测验的编制者在多年实践的基础上，对智力测验进行了比较详细的考察、分析和反思，并作出了新的评价。传统的比奈式智力测验虽然存在着一些缺点，不能被视为十分理想的智力测量工具，但人们在寻找新的更好的评定和诊断智力测量工具的同时，并未忽视它的存在价值。与学业考试、教师和家长评定等手段相比较而言，它仍有其独特的优点。因此只要对智力测验，尤其对智商的看法持有正确的态度，恰当地运用这个工具，它就能发挥它应有的作用。</a:t>
            </a:r>
          </a:p>
          <a:p>
            <a:pPr indent="0" fontAlgn="auto">
              <a:lnSpc>
                <a:spcPct val="150000"/>
              </a:lnSpc>
            </a:pPr>
            <a:endParaRPr lang="zh-CN" altLang="en-US" sz="2000" dirty="0">
              <a:solidFill>
                <a:schemeClr val="tx1">
                  <a:lumMod val="75000"/>
                  <a:lumOff val="25000"/>
                </a:schemeClr>
              </a:solidFill>
              <a:latin typeface="Arial" panose="020B0604020202020204" pitchFamily="34" charset="0"/>
              <a:ea typeface="微软雅黑" panose="020B0503020204020204" pitchFamily="34" charset="-122"/>
            </a:endParaRPr>
          </a:p>
        </p:txBody>
      </p:sp>
      <p:sp>
        <p:nvSpPr>
          <p:cNvPr id="3" name="矩形 2"/>
          <p:cNvSpPr/>
          <p:nvPr/>
        </p:nvSpPr>
        <p:spPr>
          <a:xfrm>
            <a:off x="1543773" y="398242"/>
            <a:ext cx="10148549" cy="52322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第二节 测验编制实例</a:t>
            </a:r>
            <a:r>
              <a:rPr lang="en-US" altLang="zh-CN"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a:t>
            </a: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团体儿童智力测验（</a:t>
            </a:r>
            <a:r>
              <a:rPr lang="en" altLang="zh-CN"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GITC</a:t>
            </a:r>
            <a:r>
              <a:rPr lang="zh-CN" altLang="en"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a:t>
            </a: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的编制</a:t>
            </a:r>
          </a:p>
        </p:txBody>
      </p:sp>
      <p:sp>
        <p:nvSpPr>
          <p:cNvPr id="4" name="文本框 3">
            <a:extLst>
              <a:ext uri="{FF2B5EF4-FFF2-40B4-BE49-F238E27FC236}">
                <a16:creationId xmlns:a16="http://schemas.microsoft.com/office/drawing/2014/main" id="{A932B1BC-E7BC-F348-1C63-3A4498DBC70B}"/>
              </a:ext>
            </a:extLst>
          </p:cNvPr>
          <p:cNvSpPr txBox="1"/>
          <p:nvPr/>
        </p:nvSpPr>
        <p:spPr>
          <a:xfrm>
            <a:off x="970915" y="4979243"/>
            <a:ext cx="10487025" cy="1514710"/>
          </a:xfrm>
          <a:prstGeom prst="rect">
            <a:avLst/>
          </a:prstGeom>
          <a:noFill/>
          <a:ln w="9525">
            <a:noFill/>
          </a:ln>
        </p:spPr>
        <p:txBody>
          <a:bodyPr wrap="square">
            <a:spAutoFit/>
          </a:bodyPr>
          <a:lstStyle/>
          <a:p>
            <a:pPr algn="l" fontAlgn="auto">
              <a:lnSpc>
                <a:spcPct val="150000"/>
              </a:lnSpc>
              <a:buClrTx/>
              <a:buSzTx/>
              <a:buFontTx/>
            </a:pPr>
            <a:r>
              <a:rPr lang="zh-CN" altLang="en-US" sz="2400" b="1" dirty="0">
                <a:solidFill>
                  <a:srgbClr val="88745B"/>
                </a:solidFill>
                <a:latin typeface="Arial" panose="020B0604020202020204" pitchFamily="34" charset="0"/>
                <a:ea typeface="微软雅黑" panose="020B0503020204020204" pitchFamily="34" charset="-122"/>
              </a:rPr>
              <a:t>（二） 实践需要各种类型的智力测验</a:t>
            </a:r>
            <a:endParaRPr lang="en-US" altLang="zh-CN" sz="2400" b="1" dirty="0">
              <a:solidFill>
                <a:srgbClr val="88745B"/>
              </a:solidFill>
              <a:latin typeface="Arial" panose="020B0604020202020204" pitchFamily="34" charset="0"/>
              <a:ea typeface="微软雅黑" panose="020B0503020204020204" pitchFamily="34" charset="-122"/>
            </a:endParaRPr>
          </a:p>
          <a:p>
            <a:pPr algn="l" fontAlgn="auto">
              <a:lnSpc>
                <a:spcPct val="150000"/>
              </a:lnSpc>
              <a:buClrTx/>
              <a:buSzTx/>
              <a:buFontTx/>
            </a:pP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      客观实际需要各种类型的（个别实施的、团体实施的、各年龄阶段的）和不同特点的（语言、非语言）量表。</a:t>
            </a:r>
          </a:p>
        </p:txBody>
      </p:sp>
    </p:spTree>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60FA9FF-9FFC-ABA0-9B05-CC99FF512DB8}"/>
            </a:ext>
          </a:extLst>
        </p:cNvPr>
        <p:cNvGrpSpPr/>
        <p:nvPr/>
      </p:nvGrpSpPr>
      <p:grpSpPr>
        <a:xfrm>
          <a:off x="0" y="0"/>
          <a:ext cx="0" cy="0"/>
          <a:chOff x="0" y="0"/>
          <a:chExt cx="0" cy="0"/>
        </a:xfrm>
      </p:grpSpPr>
      <p:grpSp>
        <p:nvGrpSpPr>
          <p:cNvPr id="2" name="组合 1">
            <a:extLst>
              <a:ext uri="{FF2B5EF4-FFF2-40B4-BE49-F238E27FC236}">
                <a16:creationId xmlns:a16="http://schemas.microsoft.com/office/drawing/2014/main" id="{BFD6DB44-CAC1-3F14-8894-056CE781DCF8}"/>
              </a:ext>
            </a:extLst>
          </p:cNvPr>
          <p:cNvGrpSpPr/>
          <p:nvPr/>
        </p:nvGrpSpPr>
        <p:grpSpPr>
          <a:xfrm>
            <a:off x="375920" y="269875"/>
            <a:ext cx="876300" cy="781050"/>
            <a:chOff x="8370" y="4384"/>
            <a:chExt cx="2280" cy="2032"/>
          </a:xfrm>
        </p:grpSpPr>
        <p:grpSp>
          <p:nvGrpSpPr>
            <p:cNvPr id="8198" name="组合 158">
              <a:extLst>
                <a:ext uri="{FF2B5EF4-FFF2-40B4-BE49-F238E27FC236}">
                  <a16:creationId xmlns:a16="http://schemas.microsoft.com/office/drawing/2014/main" id="{270FD882-0678-B84A-7E7A-5F34136AF3AF}"/>
                </a:ext>
              </a:extLst>
            </p:cNvPr>
            <p:cNvGrpSpPr/>
            <p:nvPr/>
          </p:nvGrpSpPr>
          <p:grpSpPr>
            <a:xfrm>
              <a:off x="8370" y="4384"/>
              <a:ext cx="2280" cy="2032"/>
              <a:chOff x="3720691" y="2824413"/>
              <a:chExt cx="1341120" cy="1209172"/>
            </a:xfrm>
          </p:grpSpPr>
          <p:sp>
            <p:nvSpPr>
              <p:cNvPr id="7" name="Freeform 5">
                <a:extLst>
                  <a:ext uri="{FF2B5EF4-FFF2-40B4-BE49-F238E27FC236}">
                    <a16:creationId xmlns:a16="http://schemas.microsoft.com/office/drawing/2014/main" id="{B061A488-667D-CD67-FC39-355831085C07}"/>
                  </a:ext>
                </a:extLst>
              </p:cNvPr>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a:extLst>
                  <a:ext uri="{FF2B5EF4-FFF2-40B4-BE49-F238E27FC236}">
                    <a16:creationId xmlns:a16="http://schemas.microsoft.com/office/drawing/2014/main" id="{28129826-1861-9772-15DB-4FC990611F04}"/>
                  </a:ext>
                </a:extLst>
              </p:cNvPr>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a:extLst>
                <a:ext uri="{FF2B5EF4-FFF2-40B4-BE49-F238E27FC236}">
                  <a16:creationId xmlns:a16="http://schemas.microsoft.com/office/drawing/2014/main" id="{E5EDF590-9215-0C56-EC5B-3EAE3D372FE3}"/>
                </a:ext>
              </a:extLst>
            </p:cNvPr>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a:extLst>
                <a:ext uri="{FF2B5EF4-FFF2-40B4-BE49-F238E27FC236}">
                  <a16:creationId xmlns:a16="http://schemas.microsoft.com/office/drawing/2014/main" id="{A2B67758-ABF9-9772-298C-C253D02F44EF}"/>
                </a:ext>
              </a:extLst>
            </p:cNvPr>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100" name="文本框 99">
            <a:extLst>
              <a:ext uri="{FF2B5EF4-FFF2-40B4-BE49-F238E27FC236}">
                <a16:creationId xmlns:a16="http://schemas.microsoft.com/office/drawing/2014/main" id="{AE4E3764-244D-2A9E-A74B-A0541567DBBB}"/>
              </a:ext>
            </a:extLst>
          </p:cNvPr>
          <p:cNvSpPr txBox="1"/>
          <p:nvPr/>
        </p:nvSpPr>
        <p:spPr>
          <a:xfrm>
            <a:off x="970915" y="1144270"/>
            <a:ext cx="10487025" cy="4284699"/>
          </a:xfrm>
          <a:prstGeom prst="rect">
            <a:avLst/>
          </a:prstGeom>
          <a:noFill/>
          <a:ln w="9525">
            <a:noFill/>
          </a:ln>
        </p:spPr>
        <p:txBody>
          <a:bodyPr wrap="square">
            <a:spAutoFit/>
          </a:bodyPr>
          <a:lstStyle/>
          <a:p>
            <a:pPr algn="l" fontAlgn="auto">
              <a:lnSpc>
                <a:spcPct val="150000"/>
              </a:lnSpc>
              <a:buClrTx/>
              <a:buSzTx/>
              <a:buFontTx/>
            </a:pPr>
            <a:r>
              <a:rPr lang="zh-CN" altLang="en-US" sz="2400" b="1" dirty="0">
                <a:solidFill>
                  <a:srgbClr val="88745B"/>
                </a:solidFill>
                <a:latin typeface="Arial" panose="020B0604020202020204" pitchFamily="34" charset="0"/>
                <a:ea typeface="微软雅黑" panose="020B0503020204020204" pitchFamily="34" charset="-122"/>
              </a:rPr>
              <a:t>（三） 世界上还没有现成的编制者设想的测验可供修订</a:t>
            </a:r>
            <a:endParaRPr lang="en-US" altLang="zh-CN" sz="2400" b="1" dirty="0">
              <a:solidFill>
                <a:srgbClr val="88745B"/>
              </a:solidFill>
              <a:latin typeface="Arial" panose="020B0604020202020204" pitchFamily="34" charset="0"/>
              <a:ea typeface="微软雅黑" panose="020B0503020204020204" pitchFamily="34" charset="-122"/>
            </a:endParaRPr>
          </a:p>
          <a:p>
            <a:pPr algn="l" fontAlgn="auto">
              <a:lnSpc>
                <a:spcPct val="150000"/>
              </a:lnSpc>
              <a:buClrTx/>
              <a:buSzTx/>
              <a:buFontTx/>
            </a:pP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       人类的智力具有许多共同之处，甚至在文化背景有很大差别的人们中间也是如此。因此我们可以翻译和修订其他国家心理学家编制的量表，显然这是事半功倍的事情。韦克斯勒智力量表在我国的修订是个成功的例子。在一开始考虑这项课题时，编制者曾通过同美国、加拿大、日本、澳大利亚心理学家和测验公司的广泛联系，期望获得合适的可供修订的现成量表</a:t>
            </a:r>
            <a:r>
              <a:rPr lang="en-US" altLang="zh-CN" sz="20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韦氏式的（言语的、非言语的）由若干分测验组成的专供团体施行的儿童智力量表。但遗憾的是，编制者未能遂愿。于是，在这种情况下，独立自行编制“韦氏式的（言语的、非言语的）由若干分测验组成的团体儿童智力测验”作为研究课题的设想就十分自然地形成了。</a:t>
            </a:r>
          </a:p>
        </p:txBody>
      </p:sp>
      <p:sp>
        <p:nvSpPr>
          <p:cNvPr id="3" name="矩形 2">
            <a:extLst>
              <a:ext uri="{FF2B5EF4-FFF2-40B4-BE49-F238E27FC236}">
                <a16:creationId xmlns:a16="http://schemas.microsoft.com/office/drawing/2014/main" id="{31E60236-EB3C-C997-2F19-BE5E8D062CEA}"/>
              </a:ext>
            </a:extLst>
          </p:cNvPr>
          <p:cNvSpPr/>
          <p:nvPr/>
        </p:nvSpPr>
        <p:spPr>
          <a:xfrm>
            <a:off x="1543773" y="398242"/>
            <a:ext cx="10148549" cy="52322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第二节 测验编制实例</a:t>
            </a:r>
            <a:r>
              <a:rPr lang="en-US" altLang="zh-CN"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a:t>
            </a: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团体儿童智力测验（</a:t>
            </a:r>
            <a:r>
              <a:rPr lang="en" altLang="zh-CN"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GITC</a:t>
            </a:r>
            <a:r>
              <a:rPr lang="zh-CN" altLang="en"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a:t>
            </a: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的编制</a:t>
            </a:r>
          </a:p>
        </p:txBody>
      </p:sp>
    </p:spTree>
    <p:extLst>
      <p:ext uri="{BB962C8B-B14F-4D97-AF65-F5344CB8AC3E}">
        <p14:creationId xmlns:p14="http://schemas.microsoft.com/office/powerpoint/2010/main" val="2097123397"/>
      </p:ext>
    </p:extLst>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pic>
        <p:nvPicPr>
          <p:cNvPr id="12" name="图片占位符 4"/>
          <p:cNvPicPr>
            <a:picLocks noGrp="1" noChangeAspect="1"/>
          </p:cNvPicPr>
          <p:nvPr/>
        </p:nvPicPr>
        <p:blipFill>
          <a:blip r:embed="rId3" cstate="print">
            <a:lum bright="24000"/>
            <a:extLst>
              <a:ext uri="{28A0092B-C50C-407E-A947-70E740481C1C}">
                <a14:useLocalDpi xmlns:a14="http://schemas.microsoft.com/office/drawing/2010/main" val="0"/>
              </a:ext>
            </a:extLst>
          </a:blip>
          <a:srcRect l="15719" r="15719"/>
          <a:stretch>
            <a:fillRect/>
          </a:stretch>
        </p:blipFill>
        <p:spPr>
          <a:xfrm>
            <a:off x="0" y="0"/>
            <a:ext cx="7059930" cy="6864350"/>
          </a:xfrm>
          <a:custGeom>
            <a:avLst/>
            <a:gdLst>
              <a:gd name="connsiteX0" fmla="*/ 0 w 5147734"/>
              <a:gd name="connsiteY0" fmla="*/ 0 h 5006622"/>
              <a:gd name="connsiteX1" fmla="*/ 5147734 w 5147734"/>
              <a:gd name="connsiteY1" fmla="*/ 0 h 5006622"/>
              <a:gd name="connsiteX2" fmla="*/ 5147734 w 5147734"/>
              <a:gd name="connsiteY2" fmla="*/ 5006622 h 5006622"/>
              <a:gd name="connsiteX3" fmla="*/ 0 w 5147734"/>
              <a:gd name="connsiteY3" fmla="*/ 5006622 h 5006622"/>
            </a:gdLst>
            <a:ahLst/>
            <a:cxnLst>
              <a:cxn ang="0">
                <a:pos x="connsiteX0" y="connsiteY0"/>
              </a:cxn>
              <a:cxn ang="0">
                <a:pos x="connsiteX1" y="connsiteY1"/>
              </a:cxn>
              <a:cxn ang="0">
                <a:pos x="connsiteX2" y="connsiteY2"/>
              </a:cxn>
              <a:cxn ang="0">
                <a:pos x="connsiteX3" y="connsiteY3"/>
              </a:cxn>
            </a:cxnLst>
            <a:rect l="l" t="t" r="r" b="b"/>
            <a:pathLst>
              <a:path w="5147734" h="5006622">
                <a:moveTo>
                  <a:pt x="0" y="0"/>
                </a:moveTo>
                <a:lnTo>
                  <a:pt x="5147734" y="0"/>
                </a:lnTo>
                <a:lnTo>
                  <a:pt x="5147734" y="5006622"/>
                </a:lnTo>
                <a:lnTo>
                  <a:pt x="0" y="5006622"/>
                </a:lnTo>
                <a:close/>
              </a:path>
            </a:pathLst>
          </a:custGeom>
          <a:pattFill prst="ltUpDiag">
            <a:fgClr>
              <a:schemeClr val="bg1">
                <a:lumMod val="75000"/>
              </a:schemeClr>
            </a:fgClr>
            <a:bgClr>
              <a:schemeClr val="bg1">
                <a:lumMod val="95000"/>
              </a:schemeClr>
            </a:bgClr>
          </a:pattFill>
        </p:spPr>
      </p:pic>
      <p:pic>
        <p:nvPicPr>
          <p:cNvPr id="13" name="图片占位符 4"/>
          <p:cNvPicPr>
            <a:picLocks noGrp="1" noChangeAspect="1"/>
          </p:cNvPicPr>
          <p:nvPr/>
        </p:nvPicPr>
        <p:blipFill>
          <a:blip r:embed="rId3" cstate="print">
            <a:lum bright="24000"/>
            <a:extLst>
              <a:ext uri="{28A0092B-C50C-407E-A947-70E740481C1C}">
                <a14:useLocalDpi xmlns:a14="http://schemas.microsoft.com/office/drawing/2010/main" val="0"/>
              </a:ext>
            </a:extLst>
          </a:blip>
          <a:srcRect l="34269" r="15719"/>
          <a:stretch>
            <a:fillRect/>
          </a:stretch>
        </p:blipFill>
        <p:spPr>
          <a:xfrm flipH="1">
            <a:off x="7059930" y="-3175"/>
            <a:ext cx="5149850" cy="6864350"/>
          </a:xfrm>
          <a:custGeom>
            <a:avLst/>
            <a:gdLst>
              <a:gd name="connsiteX0" fmla="*/ 0 w 5147734"/>
              <a:gd name="connsiteY0" fmla="*/ 0 h 5006622"/>
              <a:gd name="connsiteX1" fmla="*/ 5147734 w 5147734"/>
              <a:gd name="connsiteY1" fmla="*/ 0 h 5006622"/>
              <a:gd name="connsiteX2" fmla="*/ 5147734 w 5147734"/>
              <a:gd name="connsiteY2" fmla="*/ 5006622 h 5006622"/>
              <a:gd name="connsiteX3" fmla="*/ 0 w 5147734"/>
              <a:gd name="connsiteY3" fmla="*/ 5006622 h 5006622"/>
            </a:gdLst>
            <a:ahLst/>
            <a:cxnLst>
              <a:cxn ang="0">
                <a:pos x="connsiteX0" y="connsiteY0"/>
              </a:cxn>
              <a:cxn ang="0">
                <a:pos x="connsiteX1" y="connsiteY1"/>
              </a:cxn>
              <a:cxn ang="0">
                <a:pos x="connsiteX2" y="connsiteY2"/>
              </a:cxn>
              <a:cxn ang="0">
                <a:pos x="connsiteX3" y="connsiteY3"/>
              </a:cxn>
            </a:cxnLst>
            <a:rect l="l" t="t" r="r" b="b"/>
            <a:pathLst>
              <a:path w="5147734" h="5006622">
                <a:moveTo>
                  <a:pt x="0" y="0"/>
                </a:moveTo>
                <a:lnTo>
                  <a:pt x="5147734" y="0"/>
                </a:lnTo>
                <a:lnTo>
                  <a:pt x="5147734" y="5006622"/>
                </a:lnTo>
                <a:lnTo>
                  <a:pt x="0" y="5006622"/>
                </a:lnTo>
                <a:close/>
              </a:path>
            </a:pathLst>
          </a:custGeom>
          <a:pattFill prst="ltUpDiag">
            <a:fgClr>
              <a:schemeClr val="bg1">
                <a:lumMod val="75000"/>
              </a:schemeClr>
            </a:fgClr>
            <a:bgClr>
              <a:schemeClr val="bg1">
                <a:lumMod val="95000"/>
              </a:schemeClr>
            </a:bgClr>
          </a:pattFill>
        </p:spPr>
      </p:pic>
      <p:sp>
        <p:nvSpPr>
          <p:cNvPr id="14" name="矩形 13"/>
          <p:cNvSpPr/>
          <p:nvPr/>
        </p:nvSpPr>
        <p:spPr>
          <a:xfrm>
            <a:off x="635" y="-3810"/>
            <a:ext cx="12208510" cy="6880860"/>
          </a:xfrm>
          <a:prstGeom prst="rect">
            <a:avLst/>
          </a:prstGeom>
          <a:solidFill>
            <a:srgbClr val="88745B">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1478915" y="802640"/>
            <a:ext cx="9251950" cy="5273040"/>
          </a:xfrm>
          <a:prstGeom prst="rect">
            <a:avLst/>
          </a:prstGeom>
          <a:solidFill>
            <a:schemeClr val="bg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a:latin typeface="方正黑体简体" panose="02010601030101010101" pitchFamily="2" charset="-122"/>
              <a:ea typeface="方正黑体简体" panose="02010601030101010101" pitchFamily="2" charset="-122"/>
              <a:sym typeface="方正黑体简体" panose="02010601030101010101" pitchFamily="2" charset="-122"/>
            </a:endParaRPr>
          </a:p>
        </p:txBody>
      </p:sp>
      <p:sp>
        <p:nvSpPr>
          <p:cNvPr id="10" name="矩形 9"/>
          <p:cNvSpPr/>
          <p:nvPr/>
        </p:nvSpPr>
        <p:spPr>
          <a:xfrm>
            <a:off x="1746568" y="1057275"/>
            <a:ext cx="8716645" cy="4763770"/>
          </a:xfrm>
          <a:prstGeom prst="rect">
            <a:avLst/>
          </a:prstGeom>
          <a:noFill/>
          <a:ln>
            <a:solidFill>
              <a:srgbClr val="88745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a:latin typeface="方正黑体简体" panose="02010601030101010101" pitchFamily="2" charset="-122"/>
              <a:ea typeface="方正黑体简体" panose="02010601030101010101" pitchFamily="2" charset="-122"/>
              <a:sym typeface="方正黑体简体" panose="02010601030101010101" pitchFamily="2" charset="-122"/>
            </a:endParaRPr>
          </a:p>
        </p:txBody>
      </p:sp>
      <p:pic>
        <p:nvPicPr>
          <p:cNvPr id="18" name="图片占位符 4"/>
          <p:cNvPicPr>
            <a:picLocks noGrp="1" noChangeAspect="1"/>
          </p:cNvPicPr>
          <p:nvPr/>
        </p:nvPicPr>
        <p:blipFill>
          <a:blip r:embed="rId4" cstate="print">
            <a:extLst>
              <a:ext uri="{28A0092B-C50C-407E-A947-70E740481C1C}">
                <a14:useLocalDpi xmlns:a14="http://schemas.microsoft.com/office/drawing/2010/main" val="0"/>
              </a:ext>
            </a:extLst>
          </a:blip>
          <a:srcRect l="16873" t="42" r="16507"/>
          <a:stretch>
            <a:fillRect/>
          </a:stretch>
        </p:blipFill>
        <p:spPr>
          <a:xfrm>
            <a:off x="5384483" y="1546860"/>
            <a:ext cx="1440815" cy="1440815"/>
          </a:xfrm>
          <a:custGeom>
            <a:avLst/>
            <a:gdLst>
              <a:gd name="connsiteX0" fmla="*/ 0 w 5147734"/>
              <a:gd name="connsiteY0" fmla="*/ 0 h 5006622"/>
              <a:gd name="connsiteX1" fmla="*/ 5147734 w 5147734"/>
              <a:gd name="connsiteY1" fmla="*/ 0 h 5006622"/>
              <a:gd name="connsiteX2" fmla="*/ 5147734 w 5147734"/>
              <a:gd name="connsiteY2" fmla="*/ 5006622 h 5006622"/>
              <a:gd name="connsiteX3" fmla="*/ 0 w 5147734"/>
              <a:gd name="connsiteY3" fmla="*/ 5006622 h 5006622"/>
            </a:gdLst>
            <a:ahLst/>
            <a:cxnLst>
              <a:cxn ang="0">
                <a:pos x="connsiteX0" y="connsiteY0"/>
              </a:cxn>
              <a:cxn ang="0">
                <a:pos x="connsiteX1" y="connsiteY1"/>
              </a:cxn>
              <a:cxn ang="0">
                <a:pos x="connsiteX2" y="connsiteY2"/>
              </a:cxn>
              <a:cxn ang="0">
                <a:pos x="connsiteX3" y="connsiteY3"/>
              </a:cxn>
            </a:cxnLst>
            <a:rect l="l" t="t" r="r" b="b"/>
            <a:pathLst>
              <a:path w="2366" h="2366">
                <a:moveTo>
                  <a:pt x="1183" y="0"/>
                </a:moveTo>
                <a:cubicBezTo>
                  <a:pt x="1836" y="0"/>
                  <a:pt x="2366" y="530"/>
                  <a:pt x="2366" y="1183"/>
                </a:cubicBezTo>
                <a:cubicBezTo>
                  <a:pt x="2366" y="1836"/>
                  <a:pt x="1836" y="2366"/>
                  <a:pt x="1183" y="2366"/>
                </a:cubicBezTo>
                <a:cubicBezTo>
                  <a:pt x="530" y="2366"/>
                  <a:pt x="0" y="1836"/>
                  <a:pt x="0" y="1183"/>
                </a:cubicBezTo>
                <a:cubicBezTo>
                  <a:pt x="0" y="530"/>
                  <a:pt x="530" y="0"/>
                  <a:pt x="1183" y="0"/>
                </a:cubicBezTo>
                <a:close/>
              </a:path>
            </a:pathLst>
          </a:custGeom>
          <a:pattFill prst="ltUpDiag">
            <a:fgClr>
              <a:schemeClr val="bg1">
                <a:lumMod val="75000"/>
              </a:schemeClr>
            </a:fgClr>
            <a:bgClr>
              <a:schemeClr val="bg1">
                <a:lumMod val="95000"/>
              </a:schemeClr>
            </a:bgClr>
          </a:pattFill>
          <a:effectLst>
            <a:outerShdw blurRad="50800" dist="38100" dir="2700000" algn="tl" rotWithShape="0">
              <a:prstClr val="black">
                <a:alpha val="40000"/>
              </a:prstClr>
            </a:outerShdw>
          </a:effectLst>
        </p:spPr>
      </p:pic>
      <p:sp>
        <p:nvSpPr>
          <p:cNvPr id="7" name="文本框 6"/>
          <p:cNvSpPr txBox="1"/>
          <p:nvPr/>
        </p:nvSpPr>
        <p:spPr>
          <a:xfrm>
            <a:off x="1746250" y="3115310"/>
            <a:ext cx="8717280" cy="2047420"/>
          </a:xfrm>
          <a:prstGeom prst="rect">
            <a:avLst/>
          </a:prstGeom>
          <a:noFill/>
        </p:spPr>
        <p:txBody>
          <a:bodyPr wrap="square" rtlCol="0">
            <a:spAutoFit/>
          </a:bodyPr>
          <a:lstStyle/>
          <a:p>
            <a:pPr algn="ctr" fontAlgn="auto">
              <a:lnSpc>
                <a:spcPct val="150000"/>
              </a:lnSpc>
            </a:pPr>
            <a:r>
              <a:rPr lang="zh-CN" altLang="en-US" sz="4500" b="1" dirty="0">
                <a:solidFill>
                  <a:srgbClr val="88745B"/>
                </a:solidFill>
                <a:latin typeface="微软雅黑" panose="020B0503020204020204" pitchFamily="34" charset="-122"/>
                <a:ea typeface="微软雅黑" panose="020B0503020204020204" pitchFamily="34" charset="-122"/>
              </a:rPr>
              <a:t>第十章</a:t>
            </a:r>
          </a:p>
          <a:p>
            <a:pPr algn="ctr" fontAlgn="auto">
              <a:lnSpc>
                <a:spcPct val="150000"/>
              </a:lnSpc>
            </a:pPr>
            <a:r>
              <a:rPr lang="zh-CN" altLang="en-US" sz="4500" b="1" dirty="0">
                <a:latin typeface="微软雅黑" panose="020B0503020204020204" pitchFamily="34" charset="-122"/>
                <a:ea typeface="微软雅黑" panose="020B0503020204020204" pitchFamily="34" charset="-122"/>
              </a:rPr>
              <a:t>测验的编制和修订</a:t>
            </a:r>
          </a:p>
        </p:txBody>
      </p:sp>
    </p:spTree>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2309C58-6910-C05A-DFCC-EB7A1E4438B1}"/>
            </a:ext>
          </a:extLst>
        </p:cNvPr>
        <p:cNvGrpSpPr/>
        <p:nvPr/>
      </p:nvGrpSpPr>
      <p:grpSpPr>
        <a:xfrm>
          <a:off x="0" y="0"/>
          <a:ext cx="0" cy="0"/>
          <a:chOff x="0" y="0"/>
          <a:chExt cx="0" cy="0"/>
        </a:xfrm>
      </p:grpSpPr>
      <p:grpSp>
        <p:nvGrpSpPr>
          <p:cNvPr id="2" name="组合 1">
            <a:extLst>
              <a:ext uri="{FF2B5EF4-FFF2-40B4-BE49-F238E27FC236}">
                <a16:creationId xmlns:a16="http://schemas.microsoft.com/office/drawing/2014/main" id="{51F49699-FE71-CA52-07DE-4EFFBADDB6F4}"/>
              </a:ext>
            </a:extLst>
          </p:cNvPr>
          <p:cNvGrpSpPr/>
          <p:nvPr/>
        </p:nvGrpSpPr>
        <p:grpSpPr>
          <a:xfrm>
            <a:off x="375920" y="269875"/>
            <a:ext cx="876300" cy="781050"/>
            <a:chOff x="8370" y="4384"/>
            <a:chExt cx="2280" cy="2032"/>
          </a:xfrm>
        </p:grpSpPr>
        <p:grpSp>
          <p:nvGrpSpPr>
            <p:cNvPr id="8198" name="组合 158">
              <a:extLst>
                <a:ext uri="{FF2B5EF4-FFF2-40B4-BE49-F238E27FC236}">
                  <a16:creationId xmlns:a16="http://schemas.microsoft.com/office/drawing/2014/main" id="{16998B3D-055B-3F70-5F9F-E9F45018E0E7}"/>
                </a:ext>
              </a:extLst>
            </p:cNvPr>
            <p:cNvGrpSpPr/>
            <p:nvPr/>
          </p:nvGrpSpPr>
          <p:grpSpPr>
            <a:xfrm>
              <a:off x="8370" y="4384"/>
              <a:ext cx="2280" cy="2032"/>
              <a:chOff x="3720691" y="2824413"/>
              <a:chExt cx="1341120" cy="1209172"/>
            </a:xfrm>
          </p:grpSpPr>
          <p:sp>
            <p:nvSpPr>
              <p:cNvPr id="7" name="Freeform 5">
                <a:extLst>
                  <a:ext uri="{FF2B5EF4-FFF2-40B4-BE49-F238E27FC236}">
                    <a16:creationId xmlns:a16="http://schemas.microsoft.com/office/drawing/2014/main" id="{DA9034E6-6672-2C80-333B-9A9A4E499BD8}"/>
                  </a:ext>
                </a:extLst>
              </p:cNvPr>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a:extLst>
                  <a:ext uri="{FF2B5EF4-FFF2-40B4-BE49-F238E27FC236}">
                    <a16:creationId xmlns:a16="http://schemas.microsoft.com/office/drawing/2014/main" id="{3764BC80-E572-F3D4-3EBF-D5D69E0B6CFD}"/>
                  </a:ext>
                </a:extLst>
              </p:cNvPr>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a:extLst>
                <a:ext uri="{FF2B5EF4-FFF2-40B4-BE49-F238E27FC236}">
                  <a16:creationId xmlns:a16="http://schemas.microsoft.com/office/drawing/2014/main" id="{9C20DF9E-7106-1B42-3CD3-A97C5A45F65F}"/>
                </a:ext>
              </a:extLst>
            </p:cNvPr>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a:extLst>
                <a:ext uri="{FF2B5EF4-FFF2-40B4-BE49-F238E27FC236}">
                  <a16:creationId xmlns:a16="http://schemas.microsoft.com/office/drawing/2014/main" id="{A8466C07-124D-8F56-40F6-54FDE03E1568}"/>
                </a:ext>
              </a:extLst>
            </p:cNvPr>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100" name="文本框 99">
            <a:extLst>
              <a:ext uri="{FF2B5EF4-FFF2-40B4-BE49-F238E27FC236}">
                <a16:creationId xmlns:a16="http://schemas.microsoft.com/office/drawing/2014/main" id="{7AB40A3C-D820-9658-45D4-79DD0F899066}"/>
              </a:ext>
            </a:extLst>
          </p:cNvPr>
          <p:cNvSpPr txBox="1"/>
          <p:nvPr/>
        </p:nvSpPr>
        <p:spPr>
          <a:xfrm>
            <a:off x="970915" y="1144270"/>
            <a:ext cx="10487025" cy="4284699"/>
          </a:xfrm>
          <a:prstGeom prst="rect">
            <a:avLst/>
          </a:prstGeom>
          <a:noFill/>
          <a:ln w="9525">
            <a:noFill/>
          </a:ln>
        </p:spPr>
        <p:txBody>
          <a:bodyPr wrap="square">
            <a:spAutoFit/>
          </a:bodyPr>
          <a:lstStyle/>
          <a:p>
            <a:pPr algn="l" fontAlgn="auto">
              <a:lnSpc>
                <a:spcPct val="150000"/>
              </a:lnSpc>
              <a:buClrTx/>
              <a:buSzTx/>
              <a:buFontTx/>
            </a:pPr>
            <a:r>
              <a:rPr lang="zh-CN" altLang="en-US" sz="2400" b="1" dirty="0">
                <a:solidFill>
                  <a:srgbClr val="88745B"/>
                </a:solidFill>
                <a:latin typeface="Arial" panose="020B0604020202020204" pitchFamily="34" charset="0"/>
                <a:ea typeface="微软雅黑" panose="020B0503020204020204" pitchFamily="34" charset="-122"/>
              </a:rPr>
              <a:t>（四） 编制新测验存在可能性和工作基础</a:t>
            </a:r>
            <a:endParaRPr lang="en-US" altLang="zh-CN" sz="2400" b="1" dirty="0">
              <a:solidFill>
                <a:srgbClr val="88745B"/>
              </a:solidFill>
              <a:latin typeface="Arial" panose="020B0604020202020204" pitchFamily="34" charset="0"/>
              <a:ea typeface="微软雅黑" panose="020B0503020204020204" pitchFamily="34" charset="-122"/>
            </a:endParaRPr>
          </a:p>
          <a:p>
            <a:pPr algn="l" fontAlgn="auto">
              <a:lnSpc>
                <a:spcPct val="150000"/>
              </a:lnSpc>
              <a:buClrTx/>
              <a:buSzTx/>
              <a:buFontTx/>
            </a:pP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        编制量表是项大工程，它要耗费大量的人力和物力。编制者有近十多年从事测验工作的经历，在试用和修订国外著名的量表（如韦克斯勒儿童智力量表修订版（</a:t>
            </a:r>
            <a:r>
              <a:rPr lang="en" altLang="zh-CN" sz="2000" dirty="0">
                <a:solidFill>
                  <a:schemeClr val="tx1">
                    <a:lumMod val="75000"/>
                    <a:lumOff val="25000"/>
                  </a:schemeClr>
                </a:solidFill>
                <a:latin typeface="Arial" panose="020B0604020202020204" pitchFamily="34" charset="0"/>
                <a:ea typeface="微软雅黑" panose="020B0503020204020204" pitchFamily="34" charset="-122"/>
              </a:rPr>
              <a:t>WISCR</a:t>
            </a:r>
            <a:r>
              <a:rPr lang="zh-CN" altLang="en" sz="20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和瑞文测验等）的过程中取得了宝贵的经验并积累了丰富的资料。试用和修订是一种锻炼，为独立编制量表打下了基础。与此同时，编制者也组织了一支协作队伍，训练了一批熟练的施行测验的专业人员。对韦克斯勒儿童智力量表的结构和优缺点的分析以及对</a:t>
            </a:r>
            <a:r>
              <a:rPr lang="en-US" altLang="zh-CN" sz="2000" dirty="0">
                <a:solidFill>
                  <a:schemeClr val="tx1">
                    <a:lumMod val="75000"/>
                    <a:lumOff val="25000"/>
                  </a:schemeClr>
                </a:solidFill>
                <a:latin typeface="Arial" panose="020B0604020202020204" pitchFamily="34" charset="0"/>
                <a:ea typeface="微软雅黑" panose="020B0503020204020204" pitchFamily="34" charset="-122"/>
              </a:rPr>
              <a:t>660</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名被试的数据资料的因素分析为编制新量表提供了许多有用的信息。另外，在修订过程中，编制者曾经对被试的回答进行过详尽的分析归类（尤其是常识、类同、理解等分测验）。所有这些都为新编量表的测题答案积累了可资参考的必需资料。</a:t>
            </a:r>
          </a:p>
        </p:txBody>
      </p:sp>
      <p:sp>
        <p:nvSpPr>
          <p:cNvPr id="3" name="矩形 2">
            <a:extLst>
              <a:ext uri="{FF2B5EF4-FFF2-40B4-BE49-F238E27FC236}">
                <a16:creationId xmlns:a16="http://schemas.microsoft.com/office/drawing/2014/main" id="{3C6C9E8A-5CDA-018E-154D-5F078477D168}"/>
              </a:ext>
            </a:extLst>
          </p:cNvPr>
          <p:cNvSpPr/>
          <p:nvPr/>
        </p:nvSpPr>
        <p:spPr>
          <a:xfrm>
            <a:off x="1543773" y="398242"/>
            <a:ext cx="10148549" cy="52322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第二节 测验编制实例</a:t>
            </a:r>
            <a:r>
              <a:rPr lang="en-US" altLang="zh-CN"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a:t>
            </a: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团体儿童智力测验（</a:t>
            </a:r>
            <a:r>
              <a:rPr lang="en" altLang="zh-CN"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GITC</a:t>
            </a:r>
            <a:r>
              <a:rPr lang="zh-CN" altLang="en"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a:t>
            </a: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的编制</a:t>
            </a:r>
          </a:p>
        </p:txBody>
      </p:sp>
    </p:spTree>
    <p:extLst>
      <p:ext uri="{BB962C8B-B14F-4D97-AF65-F5344CB8AC3E}">
        <p14:creationId xmlns:p14="http://schemas.microsoft.com/office/powerpoint/2010/main" val="3263977338"/>
      </p:ext>
    </p:extLst>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E22BBFE-C803-655A-5535-8866A5380C4E}"/>
            </a:ext>
          </a:extLst>
        </p:cNvPr>
        <p:cNvGrpSpPr/>
        <p:nvPr/>
      </p:nvGrpSpPr>
      <p:grpSpPr>
        <a:xfrm>
          <a:off x="0" y="0"/>
          <a:ext cx="0" cy="0"/>
          <a:chOff x="0" y="0"/>
          <a:chExt cx="0" cy="0"/>
        </a:xfrm>
      </p:grpSpPr>
      <p:grpSp>
        <p:nvGrpSpPr>
          <p:cNvPr id="2" name="组合 1">
            <a:extLst>
              <a:ext uri="{FF2B5EF4-FFF2-40B4-BE49-F238E27FC236}">
                <a16:creationId xmlns:a16="http://schemas.microsoft.com/office/drawing/2014/main" id="{BFF1A4FB-EC56-C754-F183-4234B8333AC0}"/>
              </a:ext>
            </a:extLst>
          </p:cNvPr>
          <p:cNvGrpSpPr/>
          <p:nvPr/>
        </p:nvGrpSpPr>
        <p:grpSpPr>
          <a:xfrm>
            <a:off x="375920" y="269875"/>
            <a:ext cx="876300" cy="781050"/>
            <a:chOff x="8370" y="4384"/>
            <a:chExt cx="2280" cy="2032"/>
          </a:xfrm>
        </p:grpSpPr>
        <p:grpSp>
          <p:nvGrpSpPr>
            <p:cNvPr id="8198" name="组合 158">
              <a:extLst>
                <a:ext uri="{FF2B5EF4-FFF2-40B4-BE49-F238E27FC236}">
                  <a16:creationId xmlns:a16="http://schemas.microsoft.com/office/drawing/2014/main" id="{0300EC03-7674-1C95-D571-C769289DFF7C}"/>
                </a:ext>
              </a:extLst>
            </p:cNvPr>
            <p:cNvGrpSpPr/>
            <p:nvPr/>
          </p:nvGrpSpPr>
          <p:grpSpPr>
            <a:xfrm>
              <a:off x="8370" y="4384"/>
              <a:ext cx="2280" cy="2032"/>
              <a:chOff x="3720691" y="2824413"/>
              <a:chExt cx="1341120" cy="1209172"/>
            </a:xfrm>
          </p:grpSpPr>
          <p:sp>
            <p:nvSpPr>
              <p:cNvPr id="7" name="Freeform 5">
                <a:extLst>
                  <a:ext uri="{FF2B5EF4-FFF2-40B4-BE49-F238E27FC236}">
                    <a16:creationId xmlns:a16="http://schemas.microsoft.com/office/drawing/2014/main" id="{DEF46CC5-7B44-F51B-5AE3-8EF4E636DABE}"/>
                  </a:ext>
                </a:extLst>
              </p:cNvPr>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a:extLst>
                  <a:ext uri="{FF2B5EF4-FFF2-40B4-BE49-F238E27FC236}">
                    <a16:creationId xmlns:a16="http://schemas.microsoft.com/office/drawing/2014/main" id="{B19A2D8B-0B01-F6A1-5FE1-5148BD5A5999}"/>
                  </a:ext>
                </a:extLst>
              </p:cNvPr>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a:extLst>
                <a:ext uri="{FF2B5EF4-FFF2-40B4-BE49-F238E27FC236}">
                  <a16:creationId xmlns:a16="http://schemas.microsoft.com/office/drawing/2014/main" id="{D9ED29A7-7AF4-64A7-64E1-E79C3B990A5E}"/>
                </a:ext>
              </a:extLst>
            </p:cNvPr>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a:extLst>
                <a:ext uri="{FF2B5EF4-FFF2-40B4-BE49-F238E27FC236}">
                  <a16:creationId xmlns:a16="http://schemas.microsoft.com/office/drawing/2014/main" id="{AB2E4DD2-5F57-DE45-8078-12AA0EA0E236}"/>
                </a:ext>
              </a:extLst>
            </p:cNvPr>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100" name="文本框 99">
            <a:extLst>
              <a:ext uri="{FF2B5EF4-FFF2-40B4-BE49-F238E27FC236}">
                <a16:creationId xmlns:a16="http://schemas.microsoft.com/office/drawing/2014/main" id="{3C793287-E808-3BD4-371E-FDA07ABEB72D}"/>
              </a:ext>
            </a:extLst>
          </p:cNvPr>
          <p:cNvSpPr txBox="1"/>
          <p:nvPr/>
        </p:nvSpPr>
        <p:spPr>
          <a:xfrm>
            <a:off x="970915" y="802002"/>
            <a:ext cx="10487025" cy="3984681"/>
          </a:xfrm>
          <a:prstGeom prst="rect">
            <a:avLst/>
          </a:prstGeom>
          <a:noFill/>
          <a:ln w="9525">
            <a:noFill/>
          </a:ln>
        </p:spPr>
        <p:txBody>
          <a:bodyPr wrap="square">
            <a:spAutoFit/>
          </a:bodyPr>
          <a:lstStyle/>
          <a:p>
            <a:pPr algn="l" fontAlgn="auto">
              <a:lnSpc>
                <a:spcPct val="150000"/>
              </a:lnSpc>
              <a:buClrTx/>
              <a:buSzTx/>
              <a:buFontTx/>
            </a:pPr>
            <a:r>
              <a:rPr lang="zh-CN" altLang="en-US" sz="28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rPr>
              <a:t>二、 新编测验简介</a:t>
            </a:r>
            <a:endParaRPr lang="en-US" altLang="zh-CN" sz="28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endParaRPr>
          </a:p>
          <a:p>
            <a:pPr algn="l" fontAlgn="auto">
              <a:lnSpc>
                <a:spcPct val="150000"/>
              </a:lnSpc>
              <a:buClrTx/>
              <a:buSzTx/>
              <a:buFontTx/>
            </a:pPr>
            <a:r>
              <a:rPr lang="zh-CN" altLang="en-US" sz="2000" b="1" dirty="0">
                <a:solidFill>
                  <a:schemeClr val="tx1">
                    <a:lumMod val="75000"/>
                    <a:lumOff val="25000"/>
                  </a:schemeClr>
                </a:solidFill>
                <a:latin typeface="Arial" panose="020B0604020202020204" pitchFamily="34" charset="0"/>
                <a:ea typeface="微软雅黑" panose="020B0503020204020204" pitchFamily="34" charset="-122"/>
              </a:rPr>
              <a:t>          团体儿童智力测验</a:t>
            </a:r>
            <a:r>
              <a:rPr lang="en-US" altLang="zh-CN" sz="2000" b="1" dirty="0">
                <a:solidFill>
                  <a:schemeClr val="tx1">
                    <a:lumMod val="75000"/>
                    <a:lumOff val="25000"/>
                  </a:schemeClr>
                </a:solidFill>
                <a:latin typeface="Arial" panose="020B0604020202020204" pitchFamily="34" charset="0"/>
                <a:ea typeface="微软雅黑" panose="020B0503020204020204" pitchFamily="34" charset="-122"/>
              </a:rPr>
              <a:t>(</a:t>
            </a:r>
            <a:r>
              <a:rPr lang="en" altLang="zh-CN" sz="2000" b="1" dirty="0">
                <a:solidFill>
                  <a:schemeClr val="tx1">
                    <a:lumMod val="75000"/>
                    <a:lumOff val="25000"/>
                  </a:schemeClr>
                </a:solidFill>
                <a:latin typeface="Arial" panose="020B0604020202020204" pitchFamily="34" charset="0"/>
                <a:ea typeface="微软雅黑" panose="020B0503020204020204" pitchFamily="34" charset="-122"/>
              </a:rPr>
              <a:t>GITC)</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是一个与韦克斯勒儿童个别智力测验相似但可团体施行的测验。</a:t>
            </a:r>
          </a:p>
          <a:p>
            <a:pPr indent="0" fontAlgn="auto">
              <a:lnSpc>
                <a:spcPct val="150000"/>
              </a:lnSpc>
            </a:pP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          这个测验是为测量一般智力而设计的，也就是说，测验分数是用作评价智商（</a:t>
            </a:r>
            <a:r>
              <a:rPr lang="en" altLang="zh-CN" sz="2000" dirty="0">
                <a:solidFill>
                  <a:schemeClr val="tx1">
                    <a:lumMod val="75000"/>
                    <a:lumOff val="25000"/>
                  </a:schemeClr>
                </a:solidFill>
                <a:latin typeface="Arial" panose="020B0604020202020204" pitchFamily="34" charset="0"/>
                <a:ea typeface="微软雅黑" panose="020B0503020204020204" pitchFamily="34" charset="-122"/>
              </a:rPr>
              <a:t>IQ</a:t>
            </a:r>
            <a:r>
              <a:rPr lang="zh-CN" altLang="en" sz="20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高低的。测试结果的报告是语言量表、非语言量表、全量表的三种智商分数。</a:t>
            </a:r>
          </a:p>
          <a:p>
            <a:pPr indent="0" fontAlgn="auto">
              <a:lnSpc>
                <a:spcPct val="150000"/>
              </a:lnSpc>
            </a:pPr>
            <a:r>
              <a:rPr lang="zh-CN" altLang="en-US" sz="2300" b="1" dirty="0">
                <a:solidFill>
                  <a:srgbClr val="88745B"/>
                </a:solidFill>
                <a:latin typeface="Arial" panose="020B0604020202020204" pitchFamily="34" charset="0"/>
                <a:ea typeface="微软雅黑" panose="020B0503020204020204" pitchFamily="34" charset="-122"/>
                <a:sym typeface="+mn-ea"/>
              </a:rPr>
              <a:t>（一） 测验的制作过程</a:t>
            </a:r>
            <a:endParaRPr lang="en-US" altLang="zh-CN" sz="2300" b="1" dirty="0">
              <a:solidFill>
                <a:srgbClr val="88745B"/>
              </a:solidFill>
              <a:latin typeface="Arial" panose="020B0604020202020204" pitchFamily="34" charset="0"/>
              <a:ea typeface="微软雅黑" panose="020B0503020204020204" pitchFamily="34" charset="-122"/>
              <a:sym typeface="+mn-ea"/>
            </a:endParaRPr>
          </a:p>
          <a:p>
            <a:pPr indent="0" fontAlgn="auto">
              <a:lnSpc>
                <a:spcPct val="150000"/>
              </a:lnSpc>
            </a:pPr>
            <a:r>
              <a:rPr lang="zh-CN" altLang="en-US" sz="2000" dirty="0">
                <a:solidFill>
                  <a:schemeClr val="tx1">
                    <a:lumMod val="75000"/>
                    <a:lumOff val="25000"/>
                  </a:schemeClr>
                </a:solidFill>
                <a:latin typeface="Arial" panose="020B0604020202020204" pitchFamily="34" charset="0"/>
                <a:ea typeface="微软雅黑" panose="020B0503020204020204" pitchFamily="34" charset="-122"/>
                <a:sym typeface="+mn-ea"/>
              </a:rPr>
              <a:t>          编制一个量表的全部工作主要由两大部分组成： 施测测验的制作；建立地方和全国常模，即编写测题册和建立常模。</a:t>
            </a:r>
            <a:endParaRPr lang="zh-CN" altLang="en-US" sz="2000" dirty="0">
              <a:solidFill>
                <a:schemeClr val="tx1">
                  <a:lumMod val="75000"/>
                  <a:lumOff val="25000"/>
                </a:schemeClr>
              </a:solidFill>
              <a:latin typeface="Arial" panose="020B0604020202020204" pitchFamily="34" charset="0"/>
              <a:ea typeface="微软雅黑" panose="020B0503020204020204" pitchFamily="34" charset="-122"/>
            </a:endParaRPr>
          </a:p>
        </p:txBody>
      </p:sp>
      <p:sp>
        <p:nvSpPr>
          <p:cNvPr id="3" name="矩形 2">
            <a:extLst>
              <a:ext uri="{FF2B5EF4-FFF2-40B4-BE49-F238E27FC236}">
                <a16:creationId xmlns:a16="http://schemas.microsoft.com/office/drawing/2014/main" id="{A5E9E004-B703-33ED-B29D-30429D3AA167}"/>
              </a:ext>
            </a:extLst>
          </p:cNvPr>
          <p:cNvSpPr/>
          <p:nvPr/>
        </p:nvSpPr>
        <p:spPr>
          <a:xfrm>
            <a:off x="1543773" y="398242"/>
            <a:ext cx="10148549" cy="52322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第二节 测验编制实例</a:t>
            </a:r>
            <a:r>
              <a:rPr lang="en-US" altLang="zh-CN"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a:t>
            </a: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团体儿童智力测验（</a:t>
            </a:r>
            <a:r>
              <a:rPr lang="en" altLang="zh-CN"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GITC</a:t>
            </a:r>
            <a:r>
              <a:rPr lang="zh-CN" altLang="en"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a:t>
            </a: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的编制</a:t>
            </a:r>
          </a:p>
        </p:txBody>
      </p:sp>
      <p:sp>
        <p:nvSpPr>
          <p:cNvPr id="6" name="文本框 5">
            <a:extLst>
              <a:ext uri="{FF2B5EF4-FFF2-40B4-BE49-F238E27FC236}">
                <a16:creationId xmlns:a16="http://schemas.microsoft.com/office/drawing/2014/main" id="{2BD6B027-0D8A-8AF0-D5A1-48575EB45075}"/>
              </a:ext>
            </a:extLst>
          </p:cNvPr>
          <p:cNvSpPr txBox="1"/>
          <p:nvPr/>
        </p:nvSpPr>
        <p:spPr>
          <a:xfrm>
            <a:off x="970915" y="4667222"/>
            <a:ext cx="10487025" cy="1953292"/>
          </a:xfrm>
          <a:prstGeom prst="rect">
            <a:avLst/>
          </a:prstGeom>
          <a:noFill/>
          <a:ln w="9525">
            <a:noFill/>
          </a:ln>
        </p:spPr>
        <p:txBody>
          <a:bodyPr wrap="square">
            <a:spAutoFit/>
          </a:bodyPr>
          <a:lstStyle/>
          <a:p>
            <a:pPr indent="0" fontAlgn="auto">
              <a:lnSpc>
                <a:spcPct val="150000"/>
              </a:lnSpc>
            </a:pPr>
            <a:r>
              <a:rPr lang="zh-CN" altLang="en-US" sz="2300" b="1" dirty="0">
                <a:solidFill>
                  <a:srgbClr val="88745B"/>
                </a:solidFill>
                <a:latin typeface="Arial" panose="020B0604020202020204" pitchFamily="34" charset="0"/>
                <a:ea typeface="微软雅黑" panose="020B0503020204020204" pitchFamily="34" charset="-122"/>
                <a:sym typeface="+mn-ea"/>
              </a:rPr>
              <a:t>（二） 施测测验的制作</a:t>
            </a:r>
            <a:endParaRPr lang="en-US" altLang="zh-CN" sz="2300" b="1" dirty="0">
              <a:solidFill>
                <a:srgbClr val="88745B"/>
              </a:solidFill>
              <a:latin typeface="Arial" panose="020B0604020202020204" pitchFamily="34" charset="0"/>
              <a:ea typeface="微软雅黑" panose="020B0503020204020204" pitchFamily="34" charset="-122"/>
              <a:sym typeface="+mn-ea"/>
            </a:endParaRPr>
          </a:p>
          <a:p>
            <a:pPr indent="0" fontAlgn="auto">
              <a:lnSpc>
                <a:spcPct val="150000"/>
              </a:lnSpc>
            </a:pPr>
            <a:r>
              <a:rPr lang="zh-CN" altLang="en-US" sz="2000" dirty="0">
                <a:solidFill>
                  <a:schemeClr val="tx1">
                    <a:lumMod val="75000"/>
                    <a:lumOff val="25000"/>
                  </a:schemeClr>
                </a:solidFill>
                <a:latin typeface="Arial" panose="020B0604020202020204" pitchFamily="34" charset="0"/>
                <a:ea typeface="微软雅黑" panose="020B0503020204020204" pitchFamily="34" charset="-122"/>
                <a:sym typeface="+mn-ea"/>
              </a:rPr>
              <a:t>          施测测验制作过程的结果产生了可供建立常模使用的团体儿童智力测验的测题册（第五稿），这是编制</a:t>
            </a:r>
            <a:r>
              <a:rPr lang="en" altLang="zh-CN" sz="2000" dirty="0">
                <a:solidFill>
                  <a:schemeClr val="tx1">
                    <a:lumMod val="75000"/>
                    <a:lumOff val="25000"/>
                  </a:schemeClr>
                </a:solidFill>
                <a:latin typeface="Arial" panose="020B0604020202020204" pitchFamily="34" charset="0"/>
                <a:ea typeface="微软雅黑" panose="020B0503020204020204" pitchFamily="34" charset="-122"/>
                <a:sym typeface="+mn-ea"/>
              </a:rPr>
              <a:t>GITC</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sym typeface="+mn-ea"/>
              </a:rPr>
              <a:t>的关键性的工作。这个过程经历了很长时间，对试用稿进行了反复修改，并曾在三个样组（</a:t>
            </a:r>
            <a:r>
              <a:rPr lang="en" altLang="zh-CN" sz="2000" dirty="0">
                <a:solidFill>
                  <a:schemeClr val="tx1">
                    <a:lumMod val="75000"/>
                    <a:lumOff val="25000"/>
                  </a:schemeClr>
                </a:solidFill>
                <a:latin typeface="Arial" panose="020B0604020202020204" pitchFamily="34" charset="0"/>
                <a:ea typeface="微软雅黑" panose="020B0503020204020204" pitchFamily="34" charset="-122"/>
                <a:sym typeface="+mn-ea"/>
              </a:rPr>
              <a:t>n=376</a:t>
            </a:r>
            <a:r>
              <a:rPr lang="zh-CN" altLang="en" sz="2000" dirty="0">
                <a:solidFill>
                  <a:schemeClr val="tx1">
                    <a:lumMod val="75000"/>
                    <a:lumOff val="25000"/>
                  </a:schemeClr>
                </a:solidFill>
                <a:latin typeface="Arial" panose="020B0604020202020204" pitchFamily="34" charset="0"/>
                <a:ea typeface="微软雅黑" panose="020B0503020204020204" pitchFamily="34" charset="-122"/>
                <a:sym typeface="+mn-ea"/>
              </a:rPr>
              <a:t>，</a:t>
            </a:r>
            <a:r>
              <a:rPr lang="en" altLang="zh-CN" sz="2000" dirty="0">
                <a:solidFill>
                  <a:schemeClr val="tx1">
                    <a:lumMod val="75000"/>
                    <a:lumOff val="25000"/>
                  </a:schemeClr>
                </a:solidFill>
                <a:latin typeface="Arial" panose="020B0604020202020204" pitchFamily="34" charset="0"/>
                <a:ea typeface="微软雅黑" panose="020B0503020204020204" pitchFamily="34" charset="-122"/>
                <a:sym typeface="+mn-ea"/>
              </a:rPr>
              <a:t>n=120</a:t>
            </a:r>
            <a:r>
              <a:rPr lang="zh-CN" altLang="en" sz="2000" dirty="0">
                <a:solidFill>
                  <a:schemeClr val="tx1">
                    <a:lumMod val="75000"/>
                    <a:lumOff val="25000"/>
                  </a:schemeClr>
                </a:solidFill>
                <a:latin typeface="Arial" panose="020B0604020202020204" pitchFamily="34" charset="0"/>
                <a:ea typeface="微软雅黑" panose="020B0503020204020204" pitchFamily="34" charset="-122"/>
                <a:sym typeface="+mn-ea"/>
              </a:rPr>
              <a:t>，</a:t>
            </a:r>
            <a:r>
              <a:rPr lang="en" altLang="zh-CN" sz="2000" dirty="0">
                <a:solidFill>
                  <a:schemeClr val="tx1">
                    <a:lumMod val="75000"/>
                    <a:lumOff val="25000"/>
                  </a:schemeClr>
                </a:solidFill>
                <a:latin typeface="Arial" panose="020B0604020202020204" pitchFamily="34" charset="0"/>
                <a:ea typeface="微软雅黑" panose="020B0503020204020204" pitchFamily="34" charset="-122"/>
                <a:sym typeface="+mn-ea"/>
              </a:rPr>
              <a:t>n=56</a:t>
            </a:r>
            <a:r>
              <a:rPr lang="zh-CN" altLang="en" sz="2000" dirty="0">
                <a:solidFill>
                  <a:schemeClr val="tx1">
                    <a:lumMod val="75000"/>
                    <a:lumOff val="25000"/>
                  </a:schemeClr>
                </a:solidFill>
                <a:latin typeface="Arial" panose="020B0604020202020204" pitchFamily="34" charset="0"/>
                <a:ea typeface="微软雅黑" panose="020B0503020204020204" pitchFamily="34" charset="-122"/>
                <a:sym typeface="+mn-ea"/>
              </a:rPr>
              <a:t>）</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sym typeface="+mn-ea"/>
              </a:rPr>
              <a:t>中进行了试用。主要解决了以下几个问题。</a:t>
            </a:r>
            <a:endParaRPr lang="zh-CN" altLang="en-US" sz="2000" dirty="0">
              <a:solidFill>
                <a:schemeClr val="tx1">
                  <a:lumMod val="75000"/>
                  <a:lumOff val="25000"/>
                </a:schemeClr>
              </a:solidFill>
              <a:latin typeface="Arial" panose="020B0604020202020204" pitchFamily="34" charset="0"/>
              <a:ea typeface="微软雅黑" panose="020B0503020204020204" pitchFamily="34" charset="-122"/>
            </a:endParaRPr>
          </a:p>
        </p:txBody>
      </p:sp>
    </p:spTree>
    <p:extLst>
      <p:ext uri="{BB962C8B-B14F-4D97-AF65-F5344CB8AC3E}">
        <p14:creationId xmlns:p14="http://schemas.microsoft.com/office/powerpoint/2010/main" val="2003199624"/>
      </p:ext>
    </p:extLst>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D114BC6-ADE5-B42E-33A6-D93B90748E57}"/>
            </a:ext>
          </a:extLst>
        </p:cNvPr>
        <p:cNvGrpSpPr/>
        <p:nvPr/>
      </p:nvGrpSpPr>
      <p:grpSpPr>
        <a:xfrm>
          <a:off x="0" y="0"/>
          <a:ext cx="0" cy="0"/>
          <a:chOff x="0" y="0"/>
          <a:chExt cx="0" cy="0"/>
        </a:xfrm>
      </p:grpSpPr>
      <p:grpSp>
        <p:nvGrpSpPr>
          <p:cNvPr id="2" name="组合 1">
            <a:extLst>
              <a:ext uri="{FF2B5EF4-FFF2-40B4-BE49-F238E27FC236}">
                <a16:creationId xmlns:a16="http://schemas.microsoft.com/office/drawing/2014/main" id="{7FB5F515-9448-4AA9-B0AE-25D5F2E28FC4}"/>
              </a:ext>
            </a:extLst>
          </p:cNvPr>
          <p:cNvGrpSpPr/>
          <p:nvPr/>
        </p:nvGrpSpPr>
        <p:grpSpPr>
          <a:xfrm>
            <a:off x="375920" y="269875"/>
            <a:ext cx="876300" cy="781050"/>
            <a:chOff x="8370" y="4384"/>
            <a:chExt cx="2280" cy="2032"/>
          </a:xfrm>
        </p:grpSpPr>
        <p:grpSp>
          <p:nvGrpSpPr>
            <p:cNvPr id="8198" name="组合 158">
              <a:extLst>
                <a:ext uri="{FF2B5EF4-FFF2-40B4-BE49-F238E27FC236}">
                  <a16:creationId xmlns:a16="http://schemas.microsoft.com/office/drawing/2014/main" id="{C6B25187-1B98-7B9D-CF61-F75C33A3C021}"/>
                </a:ext>
              </a:extLst>
            </p:cNvPr>
            <p:cNvGrpSpPr/>
            <p:nvPr/>
          </p:nvGrpSpPr>
          <p:grpSpPr>
            <a:xfrm>
              <a:off x="8370" y="4384"/>
              <a:ext cx="2280" cy="2032"/>
              <a:chOff x="3720691" y="2824413"/>
              <a:chExt cx="1341120" cy="1209172"/>
            </a:xfrm>
          </p:grpSpPr>
          <p:sp>
            <p:nvSpPr>
              <p:cNvPr id="7" name="Freeform 5">
                <a:extLst>
                  <a:ext uri="{FF2B5EF4-FFF2-40B4-BE49-F238E27FC236}">
                    <a16:creationId xmlns:a16="http://schemas.microsoft.com/office/drawing/2014/main" id="{B001CBB9-56AF-EC4F-EB04-81D6779D0C4D}"/>
                  </a:ext>
                </a:extLst>
              </p:cNvPr>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a:extLst>
                  <a:ext uri="{FF2B5EF4-FFF2-40B4-BE49-F238E27FC236}">
                    <a16:creationId xmlns:a16="http://schemas.microsoft.com/office/drawing/2014/main" id="{D25F1F1B-43B3-635B-57DD-873EAA4CE66B}"/>
                  </a:ext>
                </a:extLst>
              </p:cNvPr>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a:extLst>
                <a:ext uri="{FF2B5EF4-FFF2-40B4-BE49-F238E27FC236}">
                  <a16:creationId xmlns:a16="http://schemas.microsoft.com/office/drawing/2014/main" id="{685A41BE-E201-3DEA-621F-B2B236A509F9}"/>
                </a:ext>
              </a:extLst>
            </p:cNvPr>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a:extLst>
                <a:ext uri="{FF2B5EF4-FFF2-40B4-BE49-F238E27FC236}">
                  <a16:creationId xmlns:a16="http://schemas.microsoft.com/office/drawing/2014/main" id="{24F3A810-36BF-82F2-0474-ED66C2109704}"/>
                </a:ext>
              </a:extLst>
            </p:cNvPr>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3" name="矩形 2">
            <a:extLst>
              <a:ext uri="{FF2B5EF4-FFF2-40B4-BE49-F238E27FC236}">
                <a16:creationId xmlns:a16="http://schemas.microsoft.com/office/drawing/2014/main" id="{419745F6-7F6D-B456-36CE-43FD8E38B486}"/>
              </a:ext>
            </a:extLst>
          </p:cNvPr>
          <p:cNvSpPr/>
          <p:nvPr/>
        </p:nvSpPr>
        <p:spPr>
          <a:xfrm>
            <a:off x="1543773" y="398242"/>
            <a:ext cx="10148549" cy="52322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第二节 测验编制实例</a:t>
            </a:r>
            <a:r>
              <a:rPr lang="en-US" altLang="zh-CN"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a:t>
            </a: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团体儿童智力测验（</a:t>
            </a:r>
            <a:r>
              <a:rPr lang="en" altLang="zh-CN"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GITC</a:t>
            </a:r>
            <a:r>
              <a:rPr lang="zh-CN" altLang="en"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a:t>
            </a: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的编制</a:t>
            </a:r>
          </a:p>
        </p:txBody>
      </p:sp>
      <p:sp>
        <p:nvSpPr>
          <p:cNvPr id="6" name="文本框 5">
            <a:extLst>
              <a:ext uri="{FF2B5EF4-FFF2-40B4-BE49-F238E27FC236}">
                <a16:creationId xmlns:a16="http://schemas.microsoft.com/office/drawing/2014/main" id="{7F85E79B-4846-ED7B-C888-7C6C38A353E1}"/>
              </a:ext>
            </a:extLst>
          </p:cNvPr>
          <p:cNvSpPr txBox="1"/>
          <p:nvPr/>
        </p:nvSpPr>
        <p:spPr>
          <a:xfrm>
            <a:off x="852487" y="1141315"/>
            <a:ext cx="10487025" cy="2412840"/>
          </a:xfrm>
          <a:prstGeom prst="rect">
            <a:avLst/>
          </a:prstGeom>
          <a:noFill/>
          <a:ln w="9525">
            <a:noFill/>
          </a:ln>
        </p:spPr>
        <p:txBody>
          <a:bodyPr wrap="square">
            <a:spAutoFit/>
          </a:bodyPr>
          <a:lstStyle/>
          <a:p>
            <a:pPr indent="0" fontAlgn="auto">
              <a:lnSpc>
                <a:spcPct val="150000"/>
              </a:lnSpc>
            </a:pPr>
            <a:r>
              <a:rPr lang="zh-CN" altLang="en-US" sz="2300" b="1" dirty="0">
                <a:solidFill>
                  <a:srgbClr val="88745B"/>
                </a:solidFill>
                <a:latin typeface="Arial" panose="020B0604020202020204" pitchFamily="34" charset="0"/>
                <a:ea typeface="微软雅黑" panose="020B0503020204020204" pitchFamily="34" charset="-122"/>
                <a:sym typeface="+mn-ea"/>
              </a:rPr>
              <a:t>（二） 施测测验的制作</a:t>
            </a:r>
            <a:endParaRPr lang="en-US" altLang="zh-CN" sz="2300" b="1" dirty="0">
              <a:solidFill>
                <a:srgbClr val="88745B"/>
              </a:solidFill>
              <a:latin typeface="Arial" panose="020B0604020202020204" pitchFamily="34" charset="0"/>
              <a:ea typeface="微软雅黑" panose="020B0503020204020204" pitchFamily="34" charset="-122"/>
              <a:sym typeface="+mn-ea"/>
            </a:endParaRPr>
          </a:p>
          <a:p>
            <a:pPr indent="0" fontAlgn="auto">
              <a:lnSpc>
                <a:spcPct val="150000"/>
              </a:lnSpc>
            </a:pPr>
            <a:r>
              <a:rPr lang="zh-CN" altLang="en-US" sz="2000" dirty="0">
                <a:solidFill>
                  <a:schemeClr val="tx1">
                    <a:lumMod val="75000"/>
                    <a:lumOff val="25000"/>
                  </a:schemeClr>
                </a:solidFill>
                <a:latin typeface="Arial" panose="020B0604020202020204" pitchFamily="34" charset="0"/>
                <a:ea typeface="微软雅黑" panose="020B0503020204020204" pitchFamily="34" charset="-122"/>
                <a:sym typeface="+mn-ea"/>
              </a:rPr>
              <a:t>       </a:t>
            </a:r>
            <a:r>
              <a:rPr lang="en-US" altLang="zh-CN" sz="2000" dirty="0">
                <a:solidFill>
                  <a:schemeClr val="tx1">
                    <a:lumMod val="75000"/>
                    <a:lumOff val="25000"/>
                  </a:schemeClr>
                </a:solidFill>
                <a:latin typeface="Arial" panose="020B0604020202020204" pitchFamily="34" charset="0"/>
                <a:ea typeface="微软雅黑" panose="020B0503020204020204" pitchFamily="34" charset="-122"/>
                <a:sym typeface="+mn-ea"/>
              </a:rPr>
              <a:t>1. </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sym typeface="+mn-ea"/>
              </a:rPr>
              <a:t>安排</a:t>
            </a:r>
            <a:r>
              <a:rPr lang="en-US" altLang="zh-CN" sz="2000" dirty="0">
                <a:solidFill>
                  <a:schemeClr val="tx1">
                    <a:lumMod val="75000"/>
                    <a:lumOff val="25000"/>
                  </a:schemeClr>
                </a:solidFill>
                <a:latin typeface="Arial" panose="020B0604020202020204" pitchFamily="34" charset="0"/>
                <a:ea typeface="微软雅黑" panose="020B0503020204020204" pitchFamily="34" charset="-122"/>
                <a:sym typeface="+mn-ea"/>
              </a:rPr>
              <a:t>10</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sym typeface="+mn-ea"/>
              </a:rPr>
              <a:t>个分测验</a:t>
            </a:r>
            <a:endParaRPr lang="en-US" altLang="zh-CN" sz="2000" dirty="0">
              <a:solidFill>
                <a:schemeClr val="tx1">
                  <a:lumMod val="75000"/>
                  <a:lumOff val="25000"/>
                </a:schemeClr>
              </a:solidFill>
              <a:latin typeface="Arial" panose="020B0604020202020204" pitchFamily="34" charset="0"/>
              <a:ea typeface="微软雅黑" panose="020B0503020204020204" pitchFamily="34" charset="-122"/>
              <a:sym typeface="+mn-ea"/>
            </a:endParaRPr>
          </a:p>
          <a:p>
            <a:pPr lvl="1">
              <a:lnSpc>
                <a:spcPct val="150000"/>
              </a:lnSpc>
            </a:pPr>
            <a:r>
              <a:rPr lang="en-US" altLang="zh-CN" sz="2000" dirty="0">
                <a:solidFill>
                  <a:schemeClr val="tx1">
                    <a:lumMod val="75000"/>
                    <a:lumOff val="25000"/>
                  </a:schemeClr>
                </a:solidFill>
                <a:latin typeface="Arial" panose="020B0604020202020204" pitchFamily="34" charset="0"/>
                <a:ea typeface="微软雅黑" panose="020B0503020204020204" pitchFamily="34" charset="-122"/>
                <a:sym typeface="+mn-ea"/>
              </a:rPr>
              <a:t>2. </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sym typeface="+mn-ea"/>
              </a:rPr>
              <a:t>编写或编制各分测验的初始测题</a:t>
            </a:r>
            <a:endParaRPr lang="en-US" altLang="zh-CN" sz="2000" dirty="0">
              <a:solidFill>
                <a:schemeClr val="tx1">
                  <a:lumMod val="75000"/>
                  <a:lumOff val="25000"/>
                </a:schemeClr>
              </a:solidFill>
              <a:latin typeface="Arial" panose="020B0604020202020204" pitchFamily="34" charset="0"/>
              <a:ea typeface="微软雅黑" panose="020B0503020204020204" pitchFamily="34" charset="-122"/>
              <a:sym typeface="+mn-ea"/>
            </a:endParaRPr>
          </a:p>
          <a:p>
            <a:pPr lvl="1">
              <a:lnSpc>
                <a:spcPct val="150000"/>
              </a:lnSpc>
            </a:pPr>
            <a:r>
              <a:rPr lang="en-US" altLang="zh-CN" sz="2000" dirty="0">
                <a:solidFill>
                  <a:schemeClr val="tx1">
                    <a:lumMod val="75000"/>
                    <a:lumOff val="25000"/>
                  </a:schemeClr>
                </a:solidFill>
                <a:latin typeface="Arial" panose="020B0604020202020204" pitchFamily="34" charset="0"/>
                <a:ea typeface="微软雅黑" panose="020B0503020204020204" pitchFamily="34" charset="-122"/>
              </a:rPr>
              <a:t>3. </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测题的反复精选</a:t>
            </a:r>
            <a:endParaRPr lang="en-US" altLang="zh-CN" sz="2000" dirty="0">
              <a:solidFill>
                <a:schemeClr val="tx1">
                  <a:lumMod val="75000"/>
                  <a:lumOff val="25000"/>
                </a:schemeClr>
              </a:solidFill>
              <a:latin typeface="Arial" panose="020B0604020202020204" pitchFamily="34" charset="0"/>
              <a:ea typeface="微软雅黑" panose="020B0503020204020204" pitchFamily="34" charset="-122"/>
            </a:endParaRPr>
          </a:p>
          <a:p>
            <a:pPr lvl="1">
              <a:lnSpc>
                <a:spcPct val="150000"/>
              </a:lnSpc>
            </a:pPr>
            <a:r>
              <a:rPr lang="en-US" altLang="zh-CN" sz="2000" dirty="0">
                <a:solidFill>
                  <a:schemeClr val="tx1">
                    <a:lumMod val="75000"/>
                    <a:lumOff val="25000"/>
                  </a:schemeClr>
                </a:solidFill>
                <a:latin typeface="Arial" panose="020B0604020202020204" pitchFamily="34" charset="0"/>
                <a:ea typeface="微软雅黑" panose="020B0503020204020204" pitchFamily="34" charset="-122"/>
              </a:rPr>
              <a:t>4. </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确定各分测验实施的时间及分测验的长度</a:t>
            </a:r>
          </a:p>
        </p:txBody>
      </p:sp>
      <p:sp>
        <p:nvSpPr>
          <p:cNvPr id="4" name="文本框 3">
            <a:extLst>
              <a:ext uri="{FF2B5EF4-FFF2-40B4-BE49-F238E27FC236}">
                <a16:creationId xmlns:a16="http://schemas.microsoft.com/office/drawing/2014/main" id="{1F8A50E3-6754-475E-6005-9E920D26553B}"/>
              </a:ext>
            </a:extLst>
          </p:cNvPr>
          <p:cNvSpPr txBox="1"/>
          <p:nvPr/>
        </p:nvSpPr>
        <p:spPr>
          <a:xfrm>
            <a:off x="852487" y="3512039"/>
            <a:ext cx="10487025" cy="2876621"/>
          </a:xfrm>
          <a:prstGeom prst="rect">
            <a:avLst/>
          </a:prstGeom>
          <a:noFill/>
          <a:ln w="9525">
            <a:noFill/>
          </a:ln>
        </p:spPr>
        <p:txBody>
          <a:bodyPr wrap="square">
            <a:spAutoFit/>
          </a:bodyPr>
          <a:lstStyle/>
          <a:p>
            <a:pPr indent="0" fontAlgn="auto">
              <a:lnSpc>
                <a:spcPct val="150000"/>
              </a:lnSpc>
            </a:pPr>
            <a:r>
              <a:rPr lang="zh-CN" altLang="en-US" sz="2300" b="1" dirty="0">
                <a:solidFill>
                  <a:srgbClr val="88745B"/>
                </a:solidFill>
                <a:latin typeface="Arial" panose="020B0604020202020204" pitchFamily="34" charset="0"/>
                <a:ea typeface="微软雅黑" panose="020B0503020204020204" pitchFamily="34" charset="-122"/>
                <a:sym typeface="+mn-ea"/>
              </a:rPr>
              <a:t>（三） 制定上海市区和全国城市常模</a:t>
            </a:r>
            <a:endParaRPr lang="en-US" altLang="zh-CN" sz="2300" b="1" dirty="0">
              <a:solidFill>
                <a:srgbClr val="88745B"/>
              </a:solidFill>
              <a:latin typeface="Arial" panose="020B0604020202020204" pitchFamily="34" charset="0"/>
              <a:ea typeface="微软雅黑" panose="020B0503020204020204" pitchFamily="34" charset="-122"/>
              <a:sym typeface="+mn-ea"/>
            </a:endParaRPr>
          </a:p>
          <a:p>
            <a:pPr indent="0" fontAlgn="auto">
              <a:lnSpc>
                <a:spcPct val="150000"/>
              </a:lnSpc>
            </a:pPr>
            <a:r>
              <a:rPr lang="zh-CN" altLang="en-US" sz="2000" dirty="0">
                <a:solidFill>
                  <a:schemeClr val="tx1">
                    <a:lumMod val="75000"/>
                    <a:lumOff val="25000"/>
                  </a:schemeClr>
                </a:solidFill>
                <a:latin typeface="Arial" panose="020B0604020202020204" pitchFamily="34" charset="0"/>
                <a:ea typeface="微软雅黑" panose="020B0503020204020204" pitchFamily="34" charset="-122"/>
                <a:sym typeface="+mn-ea"/>
              </a:rPr>
              <a:t>       从</a:t>
            </a:r>
            <a:r>
              <a:rPr lang="en-US" altLang="zh-CN" sz="2000" dirty="0">
                <a:solidFill>
                  <a:schemeClr val="tx1">
                    <a:lumMod val="75000"/>
                    <a:lumOff val="25000"/>
                  </a:schemeClr>
                </a:solidFill>
                <a:latin typeface="Arial" panose="020B0604020202020204" pitchFamily="34" charset="0"/>
                <a:ea typeface="微软雅黑" panose="020B0503020204020204" pitchFamily="34" charset="-122"/>
                <a:sym typeface="+mn-ea"/>
              </a:rPr>
              <a:t>1994</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sym typeface="+mn-ea"/>
              </a:rPr>
              <a:t>年初至</a:t>
            </a:r>
            <a:r>
              <a:rPr lang="en-US" altLang="zh-CN" sz="2000" dirty="0">
                <a:solidFill>
                  <a:schemeClr val="tx1">
                    <a:lumMod val="75000"/>
                    <a:lumOff val="25000"/>
                  </a:schemeClr>
                </a:solidFill>
                <a:latin typeface="Arial" panose="020B0604020202020204" pitchFamily="34" charset="0"/>
                <a:ea typeface="微软雅黑" panose="020B0503020204020204" pitchFamily="34" charset="-122"/>
                <a:sym typeface="+mn-ea"/>
              </a:rPr>
              <a:t>6</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sym typeface="+mn-ea"/>
              </a:rPr>
              <a:t>月，编制者首先完成了</a:t>
            </a:r>
            <a:r>
              <a:rPr lang="en-US" altLang="zh-CN" sz="2000" dirty="0">
                <a:solidFill>
                  <a:schemeClr val="tx1">
                    <a:lumMod val="75000"/>
                    <a:lumOff val="25000"/>
                  </a:schemeClr>
                </a:solidFill>
                <a:latin typeface="Arial" panose="020B0604020202020204" pitchFamily="34" charset="0"/>
                <a:ea typeface="微软雅黑" panose="020B0503020204020204" pitchFamily="34" charset="-122"/>
                <a:sym typeface="+mn-ea"/>
              </a:rPr>
              <a:t>GITC</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sym typeface="+mn-ea"/>
              </a:rPr>
              <a:t>上海市区常模的制定工作，这为全国常模的制定积累了经验。本节仅详细报告</a:t>
            </a:r>
            <a:r>
              <a:rPr lang="en-US" altLang="zh-CN" sz="2000" dirty="0">
                <a:solidFill>
                  <a:schemeClr val="tx1">
                    <a:lumMod val="75000"/>
                    <a:lumOff val="25000"/>
                  </a:schemeClr>
                </a:solidFill>
                <a:latin typeface="Arial" panose="020B0604020202020204" pitchFamily="34" charset="0"/>
                <a:ea typeface="微软雅黑" panose="020B0503020204020204" pitchFamily="34" charset="-122"/>
                <a:sym typeface="+mn-ea"/>
              </a:rPr>
              <a:t>GITC</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sym typeface="+mn-ea"/>
              </a:rPr>
              <a:t>全国城市常模的制定情况。</a:t>
            </a:r>
          </a:p>
          <a:p>
            <a:pPr lvl="1">
              <a:lnSpc>
                <a:spcPct val="150000"/>
              </a:lnSpc>
            </a:pPr>
            <a:r>
              <a:rPr lang="en-US" altLang="zh-CN" sz="2000" b="1" dirty="0">
                <a:solidFill>
                  <a:schemeClr val="tx1">
                    <a:lumMod val="75000"/>
                    <a:lumOff val="25000"/>
                  </a:schemeClr>
                </a:solidFill>
                <a:latin typeface="Arial" panose="020B0604020202020204" pitchFamily="34" charset="0"/>
                <a:ea typeface="微软雅黑" panose="020B0503020204020204" pitchFamily="34" charset="-122"/>
                <a:sym typeface="+mn-ea"/>
              </a:rPr>
              <a:t>1. </a:t>
            </a:r>
            <a:r>
              <a:rPr lang="zh-CN" altLang="en-US" sz="2000" b="1" dirty="0">
                <a:solidFill>
                  <a:schemeClr val="tx1">
                    <a:lumMod val="75000"/>
                    <a:lumOff val="25000"/>
                  </a:schemeClr>
                </a:solidFill>
                <a:latin typeface="Arial" panose="020B0604020202020204" pitchFamily="34" charset="0"/>
                <a:ea typeface="微软雅黑" panose="020B0503020204020204" pitchFamily="34" charset="-122"/>
                <a:sym typeface="+mn-ea"/>
              </a:rPr>
              <a:t>制定协作组的组成</a:t>
            </a:r>
          </a:p>
          <a:p>
            <a:pPr indent="0" fontAlgn="auto">
              <a:lnSpc>
                <a:spcPct val="150000"/>
              </a:lnSpc>
            </a:pPr>
            <a:r>
              <a:rPr lang="zh-CN" altLang="en-US" sz="2000" dirty="0">
                <a:solidFill>
                  <a:schemeClr val="tx1">
                    <a:lumMod val="75000"/>
                    <a:lumOff val="25000"/>
                  </a:schemeClr>
                </a:solidFill>
                <a:latin typeface="Arial" panose="020B0604020202020204" pitchFamily="34" charset="0"/>
                <a:ea typeface="微软雅黑" panose="020B0503020204020204" pitchFamily="34" charset="-122"/>
                <a:sym typeface="+mn-ea"/>
              </a:rPr>
              <a:t>        全国城市常模的制定需要开展全国的协作，被试需分散在全国各地。这是制定全国常模重要的第一步工作，也是比较困难的工作。</a:t>
            </a:r>
            <a:endParaRPr lang="zh-CN" altLang="en-US" sz="2000" dirty="0">
              <a:solidFill>
                <a:schemeClr val="tx1">
                  <a:lumMod val="75000"/>
                  <a:lumOff val="25000"/>
                </a:schemeClr>
              </a:solidFill>
              <a:latin typeface="Arial" panose="020B0604020202020204" pitchFamily="34" charset="0"/>
              <a:ea typeface="微软雅黑" panose="020B0503020204020204" pitchFamily="34" charset="-122"/>
            </a:endParaRPr>
          </a:p>
        </p:txBody>
      </p:sp>
    </p:spTree>
    <p:extLst>
      <p:ext uri="{BB962C8B-B14F-4D97-AF65-F5344CB8AC3E}">
        <p14:creationId xmlns:p14="http://schemas.microsoft.com/office/powerpoint/2010/main" val="251184899"/>
      </p:ext>
    </p:extLst>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3DFD68A-C020-1B41-7FB9-4E519468BAB2}"/>
            </a:ext>
          </a:extLst>
        </p:cNvPr>
        <p:cNvGrpSpPr/>
        <p:nvPr/>
      </p:nvGrpSpPr>
      <p:grpSpPr>
        <a:xfrm>
          <a:off x="0" y="0"/>
          <a:ext cx="0" cy="0"/>
          <a:chOff x="0" y="0"/>
          <a:chExt cx="0" cy="0"/>
        </a:xfrm>
      </p:grpSpPr>
      <p:grpSp>
        <p:nvGrpSpPr>
          <p:cNvPr id="2" name="组合 1">
            <a:extLst>
              <a:ext uri="{FF2B5EF4-FFF2-40B4-BE49-F238E27FC236}">
                <a16:creationId xmlns:a16="http://schemas.microsoft.com/office/drawing/2014/main" id="{1833C9C4-94A6-89D4-2B22-E4101BB36ED6}"/>
              </a:ext>
            </a:extLst>
          </p:cNvPr>
          <p:cNvGrpSpPr/>
          <p:nvPr/>
        </p:nvGrpSpPr>
        <p:grpSpPr>
          <a:xfrm>
            <a:off x="375920" y="269875"/>
            <a:ext cx="876300" cy="781050"/>
            <a:chOff x="8370" y="4384"/>
            <a:chExt cx="2280" cy="2032"/>
          </a:xfrm>
        </p:grpSpPr>
        <p:grpSp>
          <p:nvGrpSpPr>
            <p:cNvPr id="8198" name="组合 158">
              <a:extLst>
                <a:ext uri="{FF2B5EF4-FFF2-40B4-BE49-F238E27FC236}">
                  <a16:creationId xmlns:a16="http://schemas.microsoft.com/office/drawing/2014/main" id="{C607893F-873B-2D4E-8526-953A27632EA7}"/>
                </a:ext>
              </a:extLst>
            </p:cNvPr>
            <p:cNvGrpSpPr/>
            <p:nvPr/>
          </p:nvGrpSpPr>
          <p:grpSpPr>
            <a:xfrm>
              <a:off x="8370" y="4384"/>
              <a:ext cx="2280" cy="2032"/>
              <a:chOff x="3720691" y="2824413"/>
              <a:chExt cx="1341120" cy="1209172"/>
            </a:xfrm>
          </p:grpSpPr>
          <p:sp>
            <p:nvSpPr>
              <p:cNvPr id="7" name="Freeform 5">
                <a:extLst>
                  <a:ext uri="{FF2B5EF4-FFF2-40B4-BE49-F238E27FC236}">
                    <a16:creationId xmlns:a16="http://schemas.microsoft.com/office/drawing/2014/main" id="{EBEC58CF-28B9-AFCC-F860-A911F8429934}"/>
                  </a:ext>
                </a:extLst>
              </p:cNvPr>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a:extLst>
                  <a:ext uri="{FF2B5EF4-FFF2-40B4-BE49-F238E27FC236}">
                    <a16:creationId xmlns:a16="http://schemas.microsoft.com/office/drawing/2014/main" id="{50E2AFB8-EEDA-3BA4-1A71-FCF5FA55BE02}"/>
                  </a:ext>
                </a:extLst>
              </p:cNvPr>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a:extLst>
                <a:ext uri="{FF2B5EF4-FFF2-40B4-BE49-F238E27FC236}">
                  <a16:creationId xmlns:a16="http://schemas.microsoft.com/office/drawing/2014/main" id="{DC74263C-2327-54B9-735D-9B838C4D51BA}"/>
                </a:ext>
              </a:extLst>
            </p:cNvPr>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a:extLst>
                <a:ext uri="{FF2B5EF4-FFF2-40B4-BE49-F238E27FC236}">
                  <a16:creationId xmlns:a16="http://schemas.microsoft.com/office/drawing/2014/main" id="{2E0F0DD0-CCB9-30A4-187A-9397BB00B079}"/>
                </a:ext>
              </a:extLst>
            </p:cNvPr>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3" name="矩形 2">
            <a:extLst>
              <a:ext uri="{FF2B5EF4-FFF2-40B4-BE49-F238E27FC236}">
                <a16:creationId xmlns:a16="http://schemas.microsoft.com/office/drawing/2014/main" id="{F8FFB324-1616-C688-B744-3E674C6B5031}"/>
              </a:ext>
            </a:extLst>
          </p:cNvPr>
          <p:cNvSpPr/>
          <p:nvPr/>
        </p:nvSpPr>
        <p:spPr>
          <a:xfrm>
            <a:off x="1543773" y="398242"/>
            <a:ext cx="10148549" cy="52322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第二节 测验编制实例</a:t>
            </a:r>
            <a:r>
              <a:rPr lang="en-US" altLang="zh-CN"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a:t>
            </a: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团体儿童智力测验（</a:t>
            </a:r>
            <a:r>
              <a:rPr lang="en" altLang="zh-CN"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GITC</a:t>
            </a:r>
            <a:r>
              <a:rPr lang="zh-CN" altLang="en"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a:t>
            </a: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的编制</a:t>
            </a:r>
          </a:p>
        </p:txBody>
      </p:sp>
      <p:sp>
        <p:nvSpPr>
          <p:cNvPr id="6" name="文本框 5">
            <a:extLst>
              <a:ext uri="{FF2B5EF4-FFF2-40B4-BE49-F238E27FC236}">
                <a16:creationId xmlns:a16="http://schemas.microsoft.com/office/drawing/2014/main" id="{AE59A88C-2D51-E640-07D3-6A9411BC617C}"/>
              </a:ext>
            </a:extLst>
          </p:cNvPr>
          <p:cNvSpPr txBox="1"/>
          <p:nvPr/>
        </p:nvSpPr>
        <p:spPr>
          <a:xfrm>
            <a:off x="852487" y="1141315"/>
            <a:ext cx="10487025" cy="2345707"/>
          </a:xfrm>
          <a:prstGeom prst="rect">
            <a:avLst/>
          </a:prstGeom>
          <a:noFill/>
          <a:ln w="9525">
            <a:noFill/>
          </a:ln>
        </p:spPr>
        <p:txBody>
          <a:bodyPr wrap="square">
            <a:spAutoFit/>
          </a:bodyPr>
          <a:lstStyle/>
          <a:p>
            <a:pPr indent="0" fontAlgn="auto">
              <a:lnSpc>
                <a:spcPct val="150000"/>
              </a:lnSpc>
            </a:pPr>
            <a:r>
              <a:rPr lang="en-US" altLang="zh-CN" sz="2000" b="1" dirty="0">
                <a:solidFill>
                  <a:schemeClr val="tx1">
                    <a:lumMod val="75000"/>
                    <a:lumOff val="25000"/>
                  </a:schemeClr>
                </a:solidFill>
                <a:latin typeface="Arial" panose="020B0604020202020204" pitchFamily="34" charset="0"/>
                <a:ea typeface="微软雅黑" panose="020B0503020204020204" pitchFamily="34" charset="-122"/>
                <a:sym typeface="+mn-ea"/>
              </a:rPr>
              <a:t>	2. </a:t>
            </a:r>
            <a:r>
              <a:rPr lang="zh-CN" altLang="en-US" sz="2000" b="1" dirty="0">
                <a:solidFill>
                  <a:schemeClr val="tx1">
                    <a:lumMod val="75000"/>
                    <a:lumOff val="25000"/>
                  </a:schemeClr>
                </a:solidFill>
                <a:latin typeface="Arial" panose="020B0604020202020204" pitchFamily="34" charset="0"/>
                <a:ea typeface="微软雅黑" panose="020B0503020204020204" pitchFamily="34" charset="-122"/>
                <a:sym typeface="+mn-ea"/>
              </a:rPr>
              <a:t>被试的抽取和训练</a:t>
            </a:r>
          </a:p>
          <a:p>
            <a:pPr indent="0" fontAlgn="auto">
              <a:lnSpc>
                <a:spcPct val="150000"/>
              </a:lnSpc>
            </a:pPr>
            <a:r>
              <a:rPr lang="en-US" altLang="zh-CN" sz="2000" dirty="0">
                <a:solidFill>
                  <a:schemeClr val="tx1">
                    <a:lumMod val="75000"/>
                    <a:lumOff val="25000"/>
                  </a:schemeClr>
                </a:solidFill>
                <a:latin typeface="Arial" panose="020B0604020202020204" pitchFamily="34" charset="0"/>
                <a:ea typeface="微软雅黑" panose="020B0503020204020204" pitchFamily="34" charset="-122"/>
                <a:sym typeface="+mn-ea"/>
              </a:rPr>
              <a:t>	</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sym typeface="+mn-ea"/>
              </a:rPr>
              <a:t>在</a:t>
            </a:r>
            <a:r>
              <a:rPr lang="en-US" altLang="zh-CN" sz="2000" dirty="0">
                <a:solidFill>
                  <a:schemeClr val="tx1">
                    <a:lumMod val="75000"/>
                    <a:lumOff val="25000"/>
                  </a:schemeClr>
                </a:solidFill>
                <a:latin typeface="Arial" panose="020B0604020202020204" pitchFamily="34" charset="0"/>
                <a:ea typeface="微软雅黑" panose="020B0503020204020204" pitchFamily="34" charset="-122"/>
                <a:sym typeface="+mn-ea"/>
              </a:rPr>
              <a:t>1994</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sym typeface="+mn-ea"/>
              </a:rPr>
              <a:t>年底最后确定全国常模协作组的成员后，虽然没有安排集中学习，但对全国常模样组抽样和施测的具体操作均提出了严格的统一要求，并采用书面通知下达。对于抽样作了如下规定： 在测试开始之前，要求获得被试的出生年月、测试日期方面的准确信息。每个地区的成员需要完成</a:t>
            </a:r>
            <a:r>
              <a:rPr lang="en-US" altLang="zh-CN" sz="2000" dirty="0">
                <a:solidFill>
                  <a:schemeClr val="tx1">
                    <a:lumMod val="75000"/>
                    <a:lumOff val="25000"/>
                  </a:schemeClr>
                </a:solidFill>
                <a:latin typeface="Arial" panose="020B0604020202020204" pitchFamily="34" charset="0"/>
                <a:ea typeface="微软雅黑" panose="020B0503020204020204" pitchFamily="34" charset="-122"/>
                <a:sym typeface="+mn-ea"/>
              </a:rPr>
              <a:t>200</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sym typeface="+mn-ea"/>
              </a:rPr>
              <a:t>名有效被试的测试任务。</a:t>
            </a:r>
            <a:endParaRPr lang="zh-CN" altLang="en-US" sz="2000" dirty="0">
              <a:solidFill>
                <a:schemeClr val="tx1">
                  <a:lumMod val="75000"/>
                  <a:lumOff val="25000"/>
                </a:schemeClr>
              </a:solidFill>
              <a:latin typeface="Arial" panose="020B0604020202020204" pitchFamily="34" charset="0"/>
              <a:ea typeface="微软雅黑" panose="020B0503020204020204" pitchFamily="34" charset="-122"/>
            </a:endParaRPr>
          </a:p>
        </p:txBody>
      </p:sp>
      <p:sp>
        <p:nvSpPr>
          <p:cNvPr id="4" name="文本框 3">
            <a:extLst>
              <a:ext uri="{FF2B5EF4-FFF2-40B4-BE49-F238E27FC236}">
                <a16:creationId xmlns:a16="http://schemas.microsoft.com/office/drawing/2014/main" id="{2E29E205-C0F3-BD7F-ED12-2545D5FAA1F0}"/>
              </a:ext>
            </a:extLst>
          </p:cNvPr>
          <p:cNvSpPr txBox="1"/>
          <p:nvPr/>
        </p:nvSpPr>
        <p:spPr>
          <a:xfrm>
            <a:off x="1090796" y="3487022"/>
            <a:ext cx="10487025" cy="2874505"/>
          </a:xfrm>
          <a:prstGeom prst="rect">
            <a:avLst/>
          </a:prstGeom>
          <a:noFill/>
          <a:ln w="9525">
            <a:noFill/>
          </a:ln>
        </p:spPr>
        <p:txBody>
          <a:bodyPr wrap="square">
            <a:spAutoFit/>
          </a:bodyPr>
          <a:lstStyle/>
          <a:p>
            <a:pPr indent="0" fontAlgn="auto">
              <a:lnSpc>
                <a:spcPct val="150000"/>
              </a:lnSpc>
            </a:pPr>
            <a:r>
              <a:rPr lang="zh-CN" altLang="en-US" sz="2300" b="1" dirty="0">
                <a:solidFill>
                  <a:srgbClr val="88745B"/>
                </a:solidFill>
                <a:latin typeface="Arial" panose="020B0604020202020204" pitchFamily="34" charset="0"/>
                <a:ea typeface="微软雅黑" panose="020B0503020204020204" pitchFamily="34" charset="-122"/>
                <a:sym typeface="+mn-ea"/>
              </a:rPr>
              <a:t>（四） 测验量表的基本特征的鉴定</a:t>
            </a:r>
            <a:endParaRPr lang="en-US" altLang="zh-CN" sz="2300" b="1" dirty="0">
              <a:solidFill>
                <a:srgbClr val="88745B"/>
              </a:solidFill>
              <a:latin typeface="Arial" panose="020B0604020202020204" pitchFamily="34" charset="0"/>
              <a:ea typeface="微软雅黑" panose="020B0503020204020204" pitchFamily="34" charset="-122"/>
              <a:sym typeface="+mn-ea"/>
            </a:endParaRPr>
          </a:p>
          <a:p>
            <a:pPr indent="0" fontAlgn="auto">
              <a:lnSpc>
                <a:spcPct val="150000"/>
              </a:lnSpc>
            </a:pPr>
            <a:r>
              <a:rPr lang="zh-CN" altLang="en-US" sz="2000" dirty="0">
                <a:solidFill>
                  <a:schemeClr val="tx1">
                    <a:lumMod val="75000"/>
                    <a:lumOff val="25000"/>
                  </a:schemeClr>
                </a:solidFill>
                <a:latin typeface="Arial" panose="020B0604020202020204" pitchFamily="34" charset="0"/>
                <a:ea typeface="微软雅黑" panose="020B0503020204020204" pitchFamily="34" charset="-122"/>
                <a:sym typeface="+mn-ea"/>
              </a:rPr>
              <a:t>          在施测测验的制作和两个常模制定的过程中，对测题的难度和鉴别力、信度和效度进行过多次检验。</a:t>
            </a:r>
            <a:endParaRPr lang="en-US" altLang="zh-CN" sz="2000" dirty="0">
              <a:solidFill>
                <a:schemeClr val="tx1">
                  <a:lumMod val="75000"/>
                  <a:lumOff val="25000"/>
                </a:schemeClr>
              </a:solidFill>
              <a:latin typeface="Arial" panose="020B0604020202020204" pitchFamily="34" charset="0"/>
              <a:ea typeface="微软雅黑" panose="020B0503020204020204" pitchFamily="34" charset="-122"/>
              <a:sym typeface="+mn-ea"/>
            </a:endParaRPr>
          </a:p>
          <a:p>
            <a:pPr marL="914400" lvl="1" indent="-457200">
              <a:lnSpc>
                <a:spcPct val="150000"/>
              </a:lnSpc>
              <a:buAutoNum type="arabicPeriod"/>
            </a:pP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测题的难度和鉴别力</a:t>
            </a:r>
            <a:endParaRPr lang="en-US" altLang="zh-CN" sz="2000" dirty="0">
              <a:solidFill>
                <a:schemeClr val="tx1">
                  <a:lumMod val="75000"/>
                  <a:lumOff val="25000"/>
                </a:schemeClr>
              </a:solidFill>
              <a:latin typeface="Arial" panose="020B0604020202020204" pitchFamily="34" charset="0"/>
              <a:ea typeface="微软雅黑" panose="020B0503020204020204" pitchFamily="34" charset="-122"/>
              <a:sym typeface="+mn-ea"/>
            </a:endParaRPr>
          </a:p>
          <a:p>
            <a:pPr lvl="1">
              <a:lnSpc>
                <a:spcPct val="150000"/>
              </a:lnSpc>
            </a:pPr>
            <a:r>
              <a:rPr lang="en-US" altLang="zh-CN" sz="2000" dirty="0">
                <a:solidFill>
                  <a:schemeClr val="tx1">
                    <a:lumMod val="75000"/>
                    <a:lumOff val="25000"/>
                  </a:schemeClr>
                </a:solidFill>
                <a:latin typeface="Arial" panose="020B0604020202020204" pitchFamily="34" charset="0"/>
                <a:ea typeface="微软雅黑" panose="020B0503020204020204" pitchFamily="34" charset="-122"/>
              </a:rPr>
              <a:t>2. </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信度</a:t>
            </a:r>
            <a:endParaRPr lang="en-US" altLang="zh-CN" sz="2000" dirty="0">
              <a:solidFill>
                <a:schemeClr val="tx1">
                  <a:lumMod val="75000"/>
                  <a:lumOff val="25000"/>
                </a:schemeClr>
              </a:solidFill>
              <a:latin typeface="Arial" panose="020B0604020202020204" pitchFamily="34" charset="0"/>
              <a:ea typeface="微软雅黑" panose="020B0503020204020204" pitchFamily="34" charset="-122"/>
              <a:sym typeface="+mn-ea"/>
            </a:endParaRPr>
          </a:p>
          <a:p>
            <a:pPr lvl="1">
              <a:lnSpc>
                <a:spcPct val="150000"/>
              </a:lnSpc>
            </a:pPr>
            <a:r>
              <a:rPr lang="en-US" altLang="zh-CN" sz="2000" dirty="0">
                <a:solidFill>
                  <a:schemeClr val="tx1">
                    <a:lumMod val="75000"/>
                    <a:lumOff val="25000"/>
                  </a:schemeClr>
                </a:solidFill>
                <a:latin typeface="Arial" panose="020B0604020202020204" pitchFamily="34" charset="0"/>
                <a:ea typeface="微软雅黑" panose="020B0503020204020204" pitchFamily="34" charset="-122"/>
              </a:rPr>
              <a:t>3. </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效度</a:t>
            </a:r>
          </a:p>
        </p:txBody>
      </p:sp>
    </p:spTree>
    <p:extLst>
      <p:ext uri="{BB962C8B-B14F-4D97-AF65-F5344CB8AC3E}">
        <p14:creationId xmlns:p14="http://schemas.microsoft.com/office/powerpoint/2010/main" val="2285534357"/>
      </p:ext>
    </p:extLst>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592B7F0-6E52-B339-2A54-75954716ABC6}"/>
            </a:ext>
          </a:extLst>
        </p:cNvPr>
        <p:cNvGrpSpPr/>
        <p:nvPr/>
      </p:nvGrpSpPr>
      <p:grpSpPr>
        <a:xfrm>
          <a:off x="0" y="0"/>
          <a:ext cx="0" cy="0"/>
          <a:chOff x="0" y="0"/>
          <a:chExt cx="0" cy="0"/>
        </a:xfrm>
      </p:grpSpPr>
      <p:grpSp>
        <p:nvGrpSpPr>
          <p:cNvPr id="2" name="组合 1">
            <a:extLst>
              <a:ext uri="{FF2B5EF4-FFF2-40B4-BE49-F238E27FC236}">
                <a16:creationId xmlns:a16="http://schemas.microsoft.com/office/drawing/2014/main" id="{8BFFA3C9-77A0-00BB-D3CB-E0B16E0E0285}"/>
              </a:ext>
            </a:extLst>
          </p:cNvPr>
          <p:cNvGrpSpPr/>
          <p:nvPr/>
        </p:nvGrpSpPr>
        <p:grpSpPr>
          <a:xfrm>
            <a:off x="375920" y="269875"/>
            <a:ext cx="876300" cy="781050"/>
            <a:chOff x="8370" y="4384"/>
            <a:chExt cx="2280" cy="2032"/>
          </a:xfrm>
        </p:grpSpPr>
        <p:grpSp>
          <p:nvGrpSpPr>
            <p:cNvPr id="8198" name="组合 158">
              <a:extLst>
                <a:ext uri="{FF2B5EF4-FFF2-40B4-BE49-F238E27FC236}">
                  <a16:creationId xmlns:a16="http://schemas.microsoft.com/office/drawing/2014/main" id="{717987E6-BC3C-9CAA-CD37-0E801C6C26ED}"/>
                </a:ext>
              </a:extLst>
            </p:cNvPr>
            <p:cNvGrpSpPr/>
            <p:nvPr/>
          </p:nvGrpSpPr>
          <p:grpSpPr>
            <a:xfrm>
              <a:off x="8370" y="4384"/>
              <a:ext cx="2280" cy="2032"/>
              <a:chOff x="3720691" y="2824413"/>
              <a:chExt cx="1341120" cy="1209172"/>
            </a:xfrm>
          </p:grpSpPr>
          <p:sp>
            <p:nvSpPr>
              <p:cNvPr id="7" name="Freeform 5">
                <a:extLst>
                  <a:ext uri="{FF2B5EF4-FFF2-40B4-BE49-F238E27FC236}">
                    <a16:creationId xmlns:a16="http://schemas.microsoft.com/office/drawing/2014/main" id="{5D680417-457D-CAD3-3AA6-1D62B79B7C08}"/>
                  </a:ext>
                </a:extLst>
              </p:cNvPr>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a:extLst>
                  <a:ext uri="{FF2B5EF4-FFF2-40B4-BE49-F238E27FC236}">
                    <a16:creationId xmlns:a16="http://schemas.microsoft.com/office/drawing/2014/main" id="{ECB47EC1-3FAF-F7F6-A188-1DB3CF4C99A4}"/>
                  </a:ext>
                </a:extLst>
              </p:cNvPr>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a:extLst>
                <a:ext uri="{FF2B5EF4-FFF2-40B4-BE49-F238E27FC236}">
                  <a16:creationId xmlns:a16="http://schemas.microsoft.com/office/drawing/2014/main" id="{0B0724B4-5B12-2BF3-0D69-644501B6F9C4}"/>
                </a:ext>
              </a:extLst>
            </p:cNvPr>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a:extLst>
                <a:ext uri="{FF2B5EF4-FFF2-40B4-BE49-F238E27FC236}">
                  <a16:creationId xmlns:a16="http://schemas.microsoft.com/office/drawing/2014/main" id="{0D26FC1E-7B38-C8E4-9FC0-D5BFBC50353B}"/>
                </a:ext>
              </a:extLst>
            </p:cNvPr>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100" name="文本框 99">
            <a:extLst>
              <a:ext uri="{FF2B5EF4-FFF2-40B4-BE49-F238E27FC236}">
                <a16:creationId xmlns:a16="http://schemas.microsoft.com/office/drawing/2014/main" id="{BB6D6C4D-F39B-60CE-4336-DBA05099BAA9}"/>
              </a:ext>
            </a:extLst>
          </p:cNvPr>
          <p:cNvSpPr txBox="1"/>
          <p:nvPr/>
        </p:nvSpPr>
        <p:spPr>
          <a:xfrm>
            <a:off x="970915" y="1144270"/>
            <a:ext cx="10487025" cy="5759910"/>
          </a:xfrm>
          <a:prstGeom prst="rect">
            <a:avLst/>
          </a:prstGeom>
          <a:noFill/>
          <a:ln w="9525">
            <a:noFill/>
          </a:ln>
        </p:spPr>
        <p:txBody>
          <a:bodyPr wrap="square">
            <a:spAutoFit/>
          </a:bodyPr>
          <a:lstStyle/>
          <a:p>
            <a:pPr algn="l" fontAlgn="auto">
              <a:lnSpc>
                <a:spcPct val="150000"/>
              </a:lnSpc>
              <a:buClrTx/>
              <a:buSzTx/>
              <a:buFontTx/>
            </a:pPr>
            <a:r>
              <a:rPr lang="zh-CN" altLang="en-US" sz="28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rPr>
              <a:t>三、 小结</a:t>
            </a:r>
            <a:endParaRPr lang="en-US" altLang="zh-CN" sz="28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endParaRPr>
          </a:p>
          <a:p>
            <a:pPr algn="l" fontAlgn="auto">
              <a:lnSpc>
                <a:spcPct val="150000"/>
              </a:lnSpc>
              <a:buClrTx/>
              <a:buSzTx/>
              <a:buFontTx/>
            </a:pPr>
            <a:r>
              <a:rPr lang="zh-CN" altLang="en-US" sz="2000" dirty="0">
                <a:solidFill>
                  <a:schemeClr val="tx1">
                    <a:lumMod val="75000"/>
                    <a:lumOff val="25000"/>
                  </a:schemeClr>
                </a:solidFill>
                <a:latin typeface="Arial" panose="020B0604020202020204" pitchFamily="34" charset="0"/>
                <a:ea typeface="微软雅黑" panose="020B0503020204020204" pitchFamily="34" charset="-122"/>
                <a:sym typeface="+mn-ea"/>
              </a:rPr>
              <a:t>        从量表产生的整个进程，以及施测测题试用和建立上海与全国常模中几次对测试结果的信度和效度、测题难度和鉴别力的分析来看，团体儿童智力测验（</a:t>
            </a:r>
            <a:r>
              <a:rPr lang="en" altLang="zh-CN" sz="2000" dirty="0">
                <a:solidFill>
                  <a:schemeClr val="tx1">
                    <a:lumMod val="75000"/>
                    <a:lumOff val="25000"/>
                  </a:schemeClr>
                </a:solidFill>
                <a:latin typeface="Arial" panose="020B0604020202020204" pitchFamily="34" charset="0"/>
                <a:ea typeface="微软雅黑" panose="020B0503020204020204" pitchFamily="34" charset="-122"/>
                <a:sym typeface="+mn-ea"/>
              </a:rPr>
              <a:t>GITC</a:t>
            </a:r>
            <a:r>
              <a:rPr lang="zh-CN" altLang="en" sz="2000" dirty="0">
                <a:solidFill>
                  <a:schemeClr val="tx1">
                    <a:lumMod val="75000"/>
                    <a:lumOff val="25000"/>
                  </a:schemeClr>
                </a:solidFill>
                <a:latin typeface="Arial" panose="020B0604020202020204" pitchFamily="34" charset="0"/>
                <a:ea typeface="微软雅黑" panose="020B0503020204020204" pitchFamily="34" charset="-122"/>
                <a:sym typeface="+mn-ea"/>
              </a:rPr>
              <a:t>）</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sym typeface="+mn-ea"/>
              </a:rPr>
              <a:t>是一个较好的适用于</a:t>
            </a:r>
            <a:r>
              <a:rPr lang="en-US" altLang="zh-CN" sz="2000" dirty="0">
                <a:solidFill>
                  <a:schemeClr val="tx1">
                    <a:lumMod val="75000"/>
                    <a:lumOff val="25000"/>
                  </a:schemeClr>
                </a:solidFill>
                <a:latin typeface="Arial" panose="020B0604020202020204" pitchFamily="34" charset="0"/>
                <a:ea typeface="微软雅黑" panose="020B0503020204020204" pitchFamily="34" charset="-122"/>
                <a:sym typeface="+mn-ea"/>
              </a:rPr>
              <a:t>9</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sym typeface="+mn-ea"/>
              </a:rPr>
              <a:t>岁至</a:t>
            </a:r>
            <a:r>
              <a:rPr lang="en-US" altLang="zh-CN" sz="2000" dirty="0">
                <a:solidFill>
                  <a:schemeClr val="tx1">
                    <a:lumMod val="75000"/>
                    <a:lumOff val="25000"/>
                  </a:schemeClr>
                </a:solidFill>
                <a:latin typeface="Arial" panose="020B0604020202020204" pitchFamily="34" charset="0"/>
                <a:ea typeface="微软雅黑" panose="020B0503020204020204" pitchFamily="34" charset="-122"/>
                <a:sym typeface="+mn-ea"/>
              </a:rPr>
              <a:t>18</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sym typeface="+mn-ea"/>
              </a:rPr>
              <a:t>岁学龄儿童和中小学生使用的团体智力测验。它能够有效地探查和评价儿童的智力。</a:t>
            </a:r>
          </a:p>
          <a:p>
            <a:pPr algn="l" fontAlgn="auto">
              <a:lnSpc>
                <a:spcPct val="150000"/>
              </a:lnSpc>
              <a:buClrTx/>
              <a:buSzTx/>
              <a:buFontTx/>
            </a:pPr>
            <a:r>
              <a:rPr lang="zh-CN" altLang="en-US" sz="2000" dirty="0">
                <a:solidFill>
                  <a:schemeClr val="tx1">
                    <a:lumMod val="75000"/>
                    <a:lumOff val="25000"/>
                  </a:schemeClr>
                </a:solidFill>
                <a:latin typeface="Arial" panose="020B0604020202020204" pitchFamily="34" charset="0"/>
                <a:ea typeface="微软雅黑" panose="020B0503020204020204" pitchFamily="34" charset="-122"/>
                <a:sym typeface="+mn-ea"/>
              </a:rPr>
              <a:t>        从初步应用的情况来看，新编测验的结构</a:t>
            </a:r>
            <a:r>
              <a:rPr lang="en-US" altLang="zh-CN" sz="2000" dirty="0">
                <a:solidFill>
                  <a:schemeClr val="tx1">
                    <a:lumMod val="75000"/>
                    <a:lumOff val="25000"/>
                  </a:schemeClr>
                </a:solidFill>
                <a:latin typeface="Arial" panose="020B0604020202020204" pitchFamily="34" charset="0"/>
                <a:ea typeface="微软雅黑" panose="020B0503020204020204" pitchFamily="34" charset="-122"/>
                <a:sym typeface="+mn-ea"/>
              </a:rPr>
              <a:t>——</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sym typeface="+mn-ea"/>
              </a:rPr>
              <a:t>由语言和非语言量表的</a:t>
            </a:r>
            <a:r>
              <a:rPr lang="en-US" altLang="zh-CN" sz="2000" dirty="0">
                <a:solidFill>
                  <a:schemeClr val="tx1">
                    <a:lumMod val="75000"/>
                    <a:lumOff val="25000"/>
                  </a:schemeClr>
                </a:solidFill>
                <a:latin typeface="Arial" panose="020B0604020202020204" pitchFamily="34" charset="0"/>
                <a:ea typeface="微软雅黑" panose="020B0503020204020204" pitchFamily="34" charset="-122"/>
                <a:sym typeface="+mn-ea"/>
              </a:rPr>
              <a:t>10</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sym typeface="+mn-ea"/>
              </a:rPr>
              <a:t>个分测验组成，使得测试结果既可用作对个别学生也可用作对一个集体（如班级、学校）中的全体学生的智力水平的估计以及智力结构特点的分析。这种结构和测题类型易引起被试的兴趣。新编测验另一个独特的方面</a:t>
            </a:r>
            <a:r>
              <a:rPr lang="en-US" altLang="zh-CN" sz="2000" dirty="0">
                <a:solidFill>
                  <a:schemeClr val="tx1">
                    <a:lumMod val="75000"/>
                    <a:lumOff val="25000"/>
                  </a:schemeClr>
                </a:solidFill>
                <a:latin typeface="Arial" panose="020B0604020202020204" pitchFamily="34" charset="0"/>
                <a:ea typeface="微软雅黑" panose="020B0503020204020204" pitchFamily="34" charset="-122"/>
                <a:sym typeface="+mn-ea"/>
              </a:rPr>
              <a:t>——</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sym typeface="+mn-ea"/>
              </a:rPr>
              <a:t>团体快速施行的特点可迅速为教育科研、建立学生心理档案和心理咨询提供智力方面的信息。</a:t>
            </a:r>
          </a:p>
          <a:p>
            <a:pPr algn="l" fontAlgn="auto">
              <a:lnSpc>
                <a:spcPct val="150000"/>
              </a:lnSpc>
              <a:buClrTx/>
              <a:buSzTx/>
              <a:buFontTx/>
            </a:pPr>
            <a:endParaRPr lang="zh-CN" altLang="en-US" sz="2000" dirty="0">
              <a:solidFill>
                <a:schemeClr val="tx1">
                  <a:lumMod val="75000"/>
                  <a:lumOff val="25000"/>
                </a:schemeClr>
              </a:solidFill>
              <a:latin typeface="Arial" panose="020B0604020202020204" pitchFamily="34" charset="0"/>
              <a:ea typeface="微软雅黑" panose="020B0503020204020204" pitchFamily="34" charset="-122"/>
              <a:sym typeface="+mn-ea"/>
            </a:endParaRPr>
          </a:p>
          <a:p>
            <a:pPr indent="0" fontAlgn="auto">
              <a:lnSpc>
                <a:spcPct val="150000"/>
              </a:lnSpc>
            </a:pPr>
            <a:endParaRPr lang="zh-CN" altLang="en-US" sz="2000" dirty="0">
              <a:solidFill>
                <a:schemeClr val="tx1">
                  <a:lumMod val="75000"/>
                  <a:lumOff val="25000"/>
                </a:schemeClr>
              </a:solidFill>
              <a:latin typeface="Arial" panose="020B0604020202020204" pitchFamily="34" charset="0"/>
              <a:ea typeface="微软雅黑" panose="020B0503020204020204" pitchFamily="34" charset="-122"/>
            </a:endParaRPr>
          </a:p>
        </p:txBody>
      </p:sp>
      <p:sp>
        <p:nvSpPr>
          <p:cNvPr id="3" name="矩形 2">
            <a:extLst>
              <a:ext uri="{FF2B5EF4-FFF2-40B4-BE49-F238E27FC236}">
                <a16:creationId xmlns:a16="http://schemas.microsoft.com/office/drawing/2014/main" id="{35D2DA8E-E37C-35DE-8C7D-9E4B45150F9D}"/>
              </a:ext>
            </a:extLst>
          </p:cNvPr>
          <p:cNvSpPr/>
          <p:nvPr/>
        </p:nvSpPr>
        <p:spPr>
          <a:xfrm>
            <a:off x="1543773" y="398242"/>
            <a:ext cx="10148549" cy="52322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第二节 测验编制实例</a:t>
            </a:r>
            <a:r>
              <a:rPr lang="en-US" altLang="zh-CN"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a:t>
            </a: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团体儿童智力测验（</a:t>
            </a:r>
            <a:r>
              <a:rPr lang="en" altLang="zh-CN"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GITC</a:t>
            </a:r>
            <a:r>
              <a:rPr lang="zh-CN" altLang="en"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a:t>
            </a: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的编制</a:t>
            </a:r>
          </a:p>
        </p:txBody>
      </p:sp>
    </p:spTree>
    <p:extLst>
      <p:ext uri="{BB962C8B-B14F-4D97-AF65-F5344CB8AC3E}">
        <p14:creationId xmlns:p14="http://schemas.microsoft.com/office/powerpoint/2010/main" val="1814407570"/>
      </p:ext>
    </p:extLst>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bg>
      <p:bgPr>
        <a:solidFill>
          <a:srgbClr val="FEFCF0"/>
        </a:solidFill>
        <a:effectLst/>
      </p:bgPr>
    </p:bg>
    <p:spTree>
      <p:nvGrpSpPr>
        <p:cNvPr id="1" name=""/>
        <p:cNvGrpSpPr/>
        <p:nvPr/>
      </p:nvGrpSpPr>
      <p:grpSpPr>
        <a:xfrm>
          <a:off x="0" y="0"/>
          <a:ext cx="0" cy="0"/>
          <a:chOff x="0" y="0"/>
          <a:chExt cx="0" cy="0"/>
        </a:xfrm>
      </p:grpSpPr>
      <p:pic>
        <p:nvPicPr>
          <p:cNvPr id="9" name="图片 8"/>
          <p:cNvPicPr>
            <a:picLocks noChangeAspect="1"/>
          </p:cNvPicPr>
          <p:nvPr/>
        </p:nvPicPr>
        <p:blipFill>
          <a:blip r:embed="rId3" cstate="print">
            <a:extLst>
              <a:ext uri="{28A0092B-C50C-407E-A947-70E740481C1C}">
                <a14:useLocalDpi xmlns:a14="http://schemas.microsoft.com/office/drawing/2010/main" val="0"/>
              </a:ext>
            </a:extLst>
          </a:blip>
          <a:srcRect r="13467"/>
          <a:stretch>
            <a:fillRect/>
          </a:stretch>
        </p:blipFill>
        <p:spPr>
          <a:xfrm>
            <a:off x="7138670" y="0"/>
            <a:ext cx="5071745" cy="6858000"/>
          </a:xfrm>
          <a:prstGeom prst="rect">
            <a:avLst/>
          </a:prstGeom>
        </p:spPr>
      </p:pic>
      <p:pic>
        <p:nvPicPr>
          <p:cNvPr id="3" name="图片 2"/>
          <p:cNvPicPr>
            <a:picLocks noChangeAspect="1"/>
          </p:cNvPicPr>
          <p:nvPr/>
        </p:nvPicPr>
        <p:blipFill>
          <a:blip r:embed="rId4" cstate="print">
            <a:extLst>
              <a:ext uri="{28A0092B-C50C-407E-A947-70E740481C1C}">
                <a14:useLocalDpi xmlns:a14="http://schemas.microsoft.com/office/drawing/2010/main" val="0"/>
              </a:ext>
            </a:extLst>
          </a:blip>
          <a:srcRect r="16065"/>
          <a:stretch>
            <a:fillRect/>
          </a:stretch>
        </p:blipFill>
        <p:spPr>
          <a:xfrm>
            <a:off x="8019415" y="635635"/>
            <a:ext cx="4180205" cy="5915660"/>
          </a:xfrm>
          <a:prstGeom prst="rect">
            <a:avLst/>
          </a:prstGeom>
        </p:spPr>
      </p:pic>
      <p:sp>
        <p:nvSpPr>
          <p:cNvPr id="10" name="TextBox 6"/>
          <p:cNvSpPr txBox="1"/>
          <p:nvPr/>
        </p:nvSpPr>
        <p:spPr>
          <a:xfrm>
            <a:off x="1690866" y="1600730"/>
            <a:ext cx="4143375" cy="1322070"/>
          </a:xfrm>
          <a:prstGeom prst="rect">
            <a:avLst/>
          </a:prstGeom>
          <a:noFill/>
        </p:spPr>
        <p:txBody>
          <a:bodyPr wrap="none" rtlCol="0">
            <a:spAutoFit/>
          </a:bodyPr>
          <a:lstStyle/>
          <a:p>
            <a:pPr algn="ctr" defTabSz="1219200"/>
            <a:r>
              <a:rPr lang="en-US" altLang="zh-CN" sz="8000" dirty="0">
                <a:solidFill>
                  <a:srgbClr val="E1E0D8"/>
                </a:solidFill>
                <a:latin typeface="方正黑体简体" panose="02010601030101010101" pitchFamily="2" charset="-122"/>
                <a:ea typeface="方正黑体简体" panose="02010601030101010101" pitchFamily="2" charset="-122"/>
                <a:cs typeface="+mn-ea"/>
                <a:sym typeface="+mn-lt"/>
              </a:rPr>
              <a:t>PART 03</a:t>
            </a:r>
            <a:endParaRPr lang="zh-CN" altLang="en-US" sz="8000" dirty="0">
              <a:solidFill>
                <a:srgbClr val="E1E0D8"/>
              </a:solidFill>
              <a:latin typeface="方正黑体简体" panose="02010601030101010101" pitchFamily="2" charset="-122"/>
              <a:ea typeface="方正黑体简体" panose="02010601030101010101" pitchFamily="2" charset="-122"/>
              <a:cs typeface="+mn-ea"/>
              <a:sym typeface="+mn-lt"/>
            </a:endParaRPr>
          </a:p>
        </p:txBody>
      </p:sp>
      <p:sp>
        <p:nvSpPr>
          <p:cNvPr id="11" name="TextBox 7"/>
          <p:cNvSpPr txBox="1"/>
          <p:nvPr/>
        </p:nvSpPr>
        <p:spPr>
          <a:xfrm>
            <a:off x="581612" y="2069971"/>
            <a:ext cx="6361881" cy="3046988"/>
          </a:xfrm>
          <a:prstGeom prst="rect">
            <a:avLst/>
          </a:prstGeom>
          <a:noFill/>
        </p:spPr>
        <p:txBody>
          <a:bodyPr wrap="square" rtlCol="0">
            <a:spAutoFit/>
          </a:bodyPr>
          <a:lstStyle/>
          <a:p>
            <a:pPr algn="ctr" defTabSz="1219200"/>
            <a:r>
              <a:rPr lang="zh-CN" altLang="en-US" sz="4800" b="1" dirty="0">
                <a:solidFill>
                  <a:srgbClr val="4F4D50"/>
                </a:solidFill>
                <a:latin typeface="方正黑体简体" panose="02010601030101010101" pitchFamily="2" charset="-122"/>
                <a:ea typeface="方正黑体简体" panose="02010601030101010101" pitchFamily="2" charset="-122"/>
                <a:cs typeface="+mn-ea"/>
                <a:sym typeface="+mn-lt"/>
              </a:rPr>
              <a:t>第三节</a:t>
            </a:r>
          </a:p>
          <a:p>
            <a:pPr algn="ctr" defTabSz="1219200"/>
            <a:r>
              <a:rPr lang="zh-CN" altLang="en-US" sz="4800" dirty="0">
                <a:solidFill>
                  <a:srgbClr val="4F4D50"/>
                </a:solidFill>
                <a:latin typeface="微软雅黑" panose="020B0503020204020204" pitchFamily="34" charset="-122"/>
                <a:ea typeface="微软雅黑" panose="020B0503020204020204" pitchFamily="34" charset="-122"/>
                <a:cs typeface="微软雅黑" panose="020B0503020204020204" pitchFamily="34" charset="-122"/>
                <a:sym typeface="+mn-ea"/>
              </a:rPr>
              <a:t>测验修订实例</a:t>
            </a:r>
            <a:r>
              <a:rPr lang="en-US" altLang="zh-CN" sz="4800" dirty="0">
                <a:solidFill>
                  <a:srgbClr val="4F4D50"/>
                </a:solidFill>
                <a:latin typeface="微软雅黑" panose="020B0503020204020204" pitchFamily="34" charset="-122"/>
                <a:ea typeface="微软雅黑" panose="020B0503020204020204" pitchFamily="34" charset="-122"/>
                <a:cs typeface="微软雅黑" panose="020B0503020204020204" pitchFamily="34" charset="-122"/>
                <a:sym typeface="+mn-ea"/>
              </a:rPr>
              <a:t>——</a:t>
            </a:r>
            <a:r>
              <a:rPr lang="zh-CN" altLang="en-US" sz="4800" dirty="0">
                <a:solidFill>
                  <a:srgbClr val="4F4D50"/>
                </a:solidFill>
                <a:latin typeface="微软雅黑" panose="020B0503020204020204" pitchFamily="34" charset="-122"/>
                <a:ea typeface="微软雅黑" panose="020B0503020204020204" pitchFamily="34" charset="-122"/>
                <a:cs typeface="微软雅黑" panose="020B0503020204020204" pitchFamily="34" charset="-122"/>
                <a:sym typeface="+mn-ea"/>
              </a:rPr>
              <a:t>团体儿童智力测验（</a:t>
            </a:r>
            <a:r>
              <a:rPr lang="en" altLang="zh-CN" sz="4800" dirty="0">
                <a:solidFill>
                  <a:srgbClr val="4F4D50"/>
                </a:solidFill>
                <a:latin typeface="微软雅黑" panose="020B0503020204020204" pitchFamily="34" charset="-122"/>
                <a:ea typeface="微软雅黑" panose="020B0503020204020204" pitchFamily="34" charset="-122"/>
                <a:cs typeface="微软雅黑" panose="020B0503020204020204" pitchFamily="34" charset="-122"/>
                <a:sym typeface="+mn-ea"/>
              </a:rPr>
              <a:t>GITC</a:t>
            </a:r>
            <a:r>
              <a:rPr lang="zh-CN" altLang="en" sz="4800" dirty="0">
                <a:solidFill>
                  <a:srgbClr val="4F4D50"/>
                </a:solidFill>
                <a:latin typeface="微软雅黑" panose="020B0503020204020204" pitchFamily="34" charset="-122"/>
                <a:ea typeface="微软雅黑" panose="020B0503020204020204" pitchFamily="34" charset="-122"/>
                <a:cs typeface="微软雅黑" panose="020B0503020204020204" pitchFamily="34" charset="-122"/>
                <a:sym typeface="+mn-ea"/>
              </a:rPr>
              <a:t>）</a:t>
            </a:r>
            <a:r>
              <a:rPr lang="zh-CN" altLang="en-US" sz="4800" dirty="0">
                <a:solidFill>
                  <a:srgbClr val="4F4D50"/>
                </a:solidFill>
                <a:latin typeface="微软雅黑" panose="020B0503020204020204" pitchFamily="34" charset="-122"/>
                <a:ea typeface="微软雅黑" panose="020B0503020204020204" pitchFamily="34" charset="-122"/>
                <a:cs typeface="微软雅黑" panose="020B0503020204020204" pitchFamily="34" charset="-122"/>
                <a:sym typeface="+mn-ea"/>
              </a:rPr>
              <a:t>的修订</a:t>
            </a:r>
            <a:endParaRPr lang="zh-CN" altLang="en-US" sz="4800" b="1" dirty="0">
              <a:solidFill>
                <a:srgbClr val="4F4D50"/>
              </a:solidFill>
              <a:latin typeface="方正黑体简体" panose="02010601030101010101" pitchFamily="2" charset="-122"/>
              <a:ea typeface="方正黑体简体" panose="02010601030101010101" pitchFamily="2" charset="-122"/>
              <a:cs typeface="+mn-ea"/>
              <a:sym typeface="+mn-lt"/>
            </a:endParaRPr>
          </a:p>
        </p:txBody>
      </p:sp>
      <p:sp>
        <p:nvSpPr>
          <p:cNvPr id="13" name="TextBox 6"/>
          <p:cNvSpPr txBox="1"/>
          <p:nvPr/>
        </p:nvSpPr>
        <p:spPr>
          <a:xfrm>
            <a:off x="9701984" y="2168473"/>
            <a:ext cx="2546350" cy="2646045"/>
          </a:xfrm>
          <a:prstGeom prst="rect">
            <a:avLst/>
          </a:prstGeom>
          <a:noFill/>
        </p:spPr>
        <p:txBody>
          <a:bodyPr wrap="none" rtlCol="0">
            <a:spAutoFit/>
          </a:bodyPr>
          <a:lstStyle/>
          <a:p>
            <a:pPr defTabSz="1219200"/>
            <a:r>
              <a:rPr lang="en-US" altLang="zh-CN" sz="16600" spc="600" dirty="0">
                <a:gradFill>
                  <a:gsLst>
                    <a:gs pos="0">
                      <a:srgbClr val="F7DCAC"/>
                    </a:gs>
                    <a:gs pos="100000">
                      <a:srgbClr val="88745B"/>
                    </a:gs>
                  </a:gsLst>
                  <a:lin ang="1800000" scaled="0"/>
                </a:gradFill>
                <a:effectLst>
                  <a:outerShdw blurRad="190500" dist="63500" dir="2700000" algn="tl">
                    <a:srgbClr val="000000">
                      <a:alpha val="30000"/>
                    </a:srgbClr>
                  </a:outerShdw>
                </a:effectLst>
                <a:latin typeface="Agency FB" panose="020B0503020202020204" pitchFamily="34" charset="0"/>
                <a:ea typeface="方正黑体简体" panose="02010601030101010101" pitchFamily="2" charset="-122"/>
                <a:cs typeface="+mn-ea"/>
                <a:sym typeface="+mn-lt"/>
              </a:rPr>
              <a:t>03</a:t>
            </a:r>
            <a:endParaRPr lang="zh-CN" altLang="en-US" sz="16600" spc="600" dirty="0">
              <a:gradFill>
                <a:gsLst>
                  <a:gs pos="0">
                    <a:srgbClr val="F7DCAC"/>
                  </a:gs>
                  <a:gs pos="100000">
                    <a:srgbClr val="88745B"/>
                  </a:gs>
                </a:gsLst>
                <a:lin ang="1800000" scaled="0"/>
              </a:gradFill>
              <a:effectLst>
                <a:outerShdw blurRad="190500" dist="63500" dir="2700000" algn="tl">
                  <a:srgbClr val="000000">
                    <a:alpha val="30000"/>
                  </a:srgbClr>
                </a:outerShdw>
              </a:effectLst>
              <a:latin typeface="Agency FB" panose="020B0503020202020204" pitchFamily="34" charset="0"/>
              <a:ea typeface="方正黑体简体" panose="02010601030101010101" pitchFamily="2" charset="-122"/>
              <a:cs typeface="+mn-ea"/>
              <a:sym typeface="+mn-lt"/>
            </a:endParaRPr>
          </a:p>
        </p:txBody>
      </p:sp>
    </p:spTree>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1+#ppt_w/2"/>
                                          </p:val>
                                        </p:tav>
                                        <p:tav tm="100000">
                                          <p:val>
                                            <p:strVal val="#ppt_x"/>
                                          </p:val>
                                        </p:tav>
                                      </p:tavLst>
                                    </p:anim>
                                    <p:anim calcmode="lin" valueType="num">
                                      <p:cBhvr additive="base">
                                        <p:cTn id="8" dur="500" fill="hold"/>
                                        <p:tgtEl>
                                          <p:spTgt spid="9"/>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30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1+#ppt_w/2"/>
                                          </p:val>
                                        </p:tav>
                                        <p:tav tm="100000">
                                          <p:val>
                                            <p:strVal val="#ppt_x"/>
                                          </p:val>
                                        </p:tav>
                                      </p:tavLst>
                                    </p:anim>
                                    <p:anim calcmode="lin" valueType="num">
                                      <p:cBhvr additive="base">
                                        <p:cTn id="12" dur="500" fill="hold"/>
                                        <p:tgtEl>
                                          <p:spTgt spid="3"/>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0"/>
                                  </p:stCondLst>
                                  <p:childTnLst>
                                    <p:set>
                                      <p:cBhvr>
                                        <p:cTn id="14" dur="1" fill="hold">
                                          <p:stCondLst>
                                            <p:cond delay="0"/>
                                          </p:stCondLst>
                                        </p:cTn>
                                        <p:tgtEl>
                                          <p:spTgt spid="10"/>
                                        </p:tgtEl>
                                        <p:attrNameLst>
                                          <p:attrName>style.visibility</p:attrName>
                                        </p:attrNameLst>
                                      </p:cBhvr>
                                      <p:to>
                                        <p:strVal val="visible"/>
                                      </p:to>
                                    </p:set>
                                    <p:anim calcmode="lin" valueType="num">
                                      <p:cBhvr additive="base">
                                        <p:cTn id="15" dur="500" fill="hold"/>
                                        <p:tgtEl>
                                          <p:spTgt spid="10"/>
                                        </p:tgtEl>
                                        <p:attrNameLst>
                                          <p:attrName>ppt_x</p:attrName>
                                        </p:attrNameLst>
                                      </p:cBhvr>
                                      <p:tavLst>
                                        <p:tav tm="0">
                                          <p:val>
                                            <p:strVal val="0-#ppt_w/2"/>
                                          </p:val>
                                        </p:tav>
                                        <p:tav tm="100000">
                                          <p:val>
                                            <p:strVal val="#ppt_x"/>
                                          </p:val>
                                        </p:tav>
                                      </p:tavLst>
                                    </p:anim>
                                    <p:anim calcmode="lin" valueType="num">
                                      <p:cBhvr additive="base">
                                        <p:cTn id="16" dur="500" fill="hold"/>
                                        <p:tgtEl>
                                          <p:spTgt spid="10"/>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30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500" fill="hold"/>
                                        <p:tgtEl>
                                          <p:spTgt spid="11"/>
                                        </p:tgtEl>
                                        <p:attrNameLst>
                                          <p:attrName>ppt_x</p:attrName>
                                        </p:attrNameLst>
                                      </p:cBhvr>
                                      <p:tavLst>
                                        <p:tav tm="0">
                                          <p:val>
                                            <p:strVal val="0-#ppt_w/2"/>
                                          </p:val>
                                        </p:tav>
                                        <p:tav tm="100000">
                                          <p:val>
                                            <p:strVal val="#ppt_x"/>
                                          </p:val>
                                        </p:tav>
                                      </p:tavLst>
                                    </p:anim>
                                    <p:anim calcmode="lin" valueType="num">
                                      <p:cBhvr additive="base">
                                        <p:cTn id="20" dur="500" fill="hold"/>
                                        <p:tgtEl>
                                          <p:spTgt spid="11"/>
                                        </p:tgtEl>
                                        <p:attrNameLst>
                                          <p:attrName>ppt_y</p:attrName>
                                        </p:attrNameLst>
                                      </p:cBhvr>
                                      <p:tavLst>
                                        <p:tav tm="0">
                                          <p:val>
                                            <p:strVal val="#ppt_y"/>
                                          </p:val>
                                        </p:tav>
                                        <p:tav tm="100000">
                                          <p:val>
                                            <p:strVal val="#ppt_y"/>
                                          </p:val>
                                        </p:tav>
                                      </p:tavLst>
                                    </p:anim>
                                  </p:childTnLst>
                                </p:cTn>
                              </p:par>
                              <p:par>
                                <p:cTn id="21" presetID="2" presetClass="entr" presetSubtype="8" fill="hold" nodeType="withEffect">
                                  <p:stCondLst>
                                    <p:cond delay="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500" fill="hold"/>
                                        <p:tgtEl>
                                          <p:spTgt spid="13"/>
                                        </p:tgtEl>
                                        <p:attrNameLst>
                                          <p:attrName>ppt_x</p:attrName>
                                        </p:attrNameLst>
                                      </p:cBhvr>
                                      <p:tavLst>
                                        <p:tav tm="0">
                                          <p:val>
                                            <p:strVal val="0-#ppt_w/2"/>
                                          </p:val>
                                        </p:tav>
                                        <p:tav tm="100000">
                                          <p:val>
                                            <p:strVal val="#ppt_x"/>
                                          </p:val>
                                        </p:tav>
                                      </p:tavLst>
                                    </p:anim>
                                    <p:anim calcmode="lin" valueType="num">
                                      <p:cBhvr additive="base">
                                        <p:cTn id="24" dur="500" fill="hold"/>
                                        <p:tgtEl>
                                          <p:spTgt spid="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100" name="文本框 99"/>
          <p:cNvSpPr txBox="1"/>
          <p:nvPr/>
        </p:nvSpPr>
        <p:spPr>
          <a:xfrm>
            <a:off x="970915" y="920115"/>
            <a:ext cx="10619105" cy="5505418"/>
          </a:xfrm>
          <a:prstGeom prst="rect">
            <a:avLst/>
          </a:prstGeom>
          <a:noFill/>
          <a:ln w="9525">
            <a:noFill/>
          </a:ln>
        </p:spPr>
        <p:txBody>
          <a:bodyPr wrap="square">
            <a:spAutoFit/>
          </a:bodyPr>
          <a:lstStyle/>
          <a:p>
            <a:pPr algn="l" fontAlgn="auto">
              <a:lnSpc>
                <a:spcPct val="150000"/>
              </a:lnSpc>
              <a:buClrTx/>
              <a:buSzTx/>
              <a:buFontTx/>
            </a:pPr>
            <a:r>
              <a:rPr lang="zh-CN" altLang="en-US" sz="24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rPr>
              <a:t>一、 问题的提出</a:t>
            </a:r>
            <a:endParaRPr lang="en-US" altLang="zh-CN" sz="24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endParaRPr>
          </a:p>
          <a:p>
            <a:pPr algn="l" fontAlgn="auto">
              <a:lnSpc>
                <a:spcPct val="150000"/>
              </a:lnSpc>
              <a:buClrTx/>
              <a:buSzTx/>
              <a:buFontTx/>
            </a:pPr>
            <a:r>
              <a:rPr lang="zh-CN" altLang="en-US" sz="2400" b="1" dirty="0">
                <a:solidFill>
                  <a:srgbClr val="88745B"/>
                </a:solidFill>
                <a:latin typeface="Arial" panose="020B0604020202020204" pitchFamily="34" charset="0"/>
                <a:ea typeface="微软雅黑" panose="020B0503020204020204" pitchFamily="34" charset="-122"/>
              </a:rPr>
              <a:t>（一） 我国优秀的本土化智力测验奇缺</a:t>
            </a:r>
            <a:endParaRPr lang="en-US" altLang="zh-CN" sz="2400" b="1" dirty="0">
              <a:solidFill>
                <a:srgbClr val="88745B"/>
              </a:solidFill>
              <a:latin typeface="Arial" panose="020B0604020202020204" pitchFamily="34" charset="0"/>
              <a:ea typeface="微软雅黑" panose="020B0503020204020204" pitchFamily="34" charset="-122"/>
            </a:endParaRPr>
          </a:p>
          <a:p>
            <a:pPr algn="l" fontAlgn="auto">
              <a:lnSpc>
                <a:spcPct val="150000"/>
              </a:lnSpc>
              <a:buClrTx/>
              <a:buSzTx/>
              <a:buFontTx/>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        </a:t>
            </a:r>
            <a:r>
              <a:rPr lang="en" altLang="zh-CN" sz="2100" dirty="0">
                <a:solidFill>
                  <a:schemeClr val="tx1">
                    <a:lumMod val="75000"/>
                    <a:lumOff val="25000"/>
                  </a:schemeClr>
                </a:solidFill>
                <a:latin typeface="Arial" panose="020B0604020202020204" pitchFamily="34" charset="0"/>
                <a:ea typeface="微软雅黑" panose="020B0503020204020204" pitchFamily="34" charset="-122"/>
              </a:rPr>
              <a:t>GITC</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的编制者金瑜教授在</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1999</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年赴美考察时，在美国众多的团体测验中仍未发现类似的测验。而在我国，由于测验编制经费投入大、费时费力等客观原因，我国智力测验事业的发展受到了影响，近年来也仍未见有同类测验问世。来自教育、医院系统、心理咨询、临床教育系统等领域的专家和实际工作者都反映了实践中对各类测验（也包括智力测验，个别施测、团体施测等）大量需要的现状。然而，国内测验量表的缺乏，尤其是团体施测量表的奇缺，而且许多已有量表的常模已经过时，种种现状使得测验工作者感到非常焦急，也很无奈。总之，当前本土化量表的产生仍然十分鲜见，而目前及时修订国外现有的智力量表也由于购买版权（费用十分昂贵）等问题，使得修订适用于我国的测验量表等工作变得越来越困难。所以，发展已有的优秀本土量表，无疑是一种非常明智的选择。</a:t>
            </a:r>
            <a:endParaRPr lang="zh-CN" altLang="en-US" sz="2000" dirty="0">
              <a:solidFill>
                <a:schemeClr val="tx1">
                  <a:lumMod val="75000"/>
                  <a:lumOff val="25000"/>
                </a:schemeClr>
              </a:solidFill>
              <a:latin typeface="Arial" panose="020B0604020202020204" pitchFamily="34" charset="0"/>
              <a:ea typeface="微软雅黑" panose="020B0503020204020204" pitchFamily="34" charset="-122"/>
            </a:endParaRPr>
          </a:p>
        </p:txBody>
      </p:sp>
      <p:sp>
        <p:nvSpPr>
          <p:cNvPr id="3" name="矩形 2"/>
          <p:cNvSpPr/>
          <p:nvPr/>
        </p:nvSpPr>
        <p:spPr>
          <a:xfrm>
            <a:off x="1543773" y="398242"/>
            <a:ext cx="10148549" cy="52322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第三节 测验修订实例</a:t>
            </a:r>
            <a:r>
              <a:rPr lang="en-US" altLang="zh-CN"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a:t>
            </a: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团体儿童智力测验（</a:t>
            </a:r>
            <a:r>
              <a:rPr lang="en" altLang="zh-CN"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GITC</a:t>
            </a:r>
            <a:r>
              <a:rPr lang="zh-CN" altLang="en"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a:t>
            </a: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的修订</a:t>
            </a:r>
          </a:p>
        </p:txBody>
      </p:sp>
    </p:spTree>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37BD3E3-6DFB-2348-FFFF-E5795C1EFCEA}"/>
            </a:ext>
          </a:extLst>
        </p:cNvPr>
        <p:cNvGrpSpPr/>
        <p:nvPr/>
      </p:nvGrpSpPr>
      <p:grpSpPr>
        <a:xfrm>
          <a:off x="0" y="0"/>
          <a:ext cx="0" cy="0"/>
          <a:chOff x="0" y="0"/>
          <a:chExt cx="0" cy="0"/>
        </a:xfrm>
      </p:grpSpPr>
      <p:grpSp>
        <p:nvGrpSpPr>
          <p:cNvPr id="2" name="组合 1">
            <a:extLst>
              <a:ext uri="{FF2B5EF4-FFF2-40B4-BE49-F238E27FC236}">
                <a16:creationId xmlns:a16="http://schemas.microsoft.com/office/drawing/2014/main" id="{61914071-EB99-8FC1-4A75-E361FCEC5722}"/>
              </a:ext>
            </a:extLst>
          </p:cNvPr>
          <p:cNvGrpSpPr/>
          <p:nvPr/>
        </p:nvGrpSpPr>
        <p:grpSpPr>
          <a:xfrm>
            <a:off x="375920" y="269875"/>
            <a:ext cx="876300" cy="781050"/>
            <a:chOff x="8370" y="4384"/>
            <a:chExt cx="2280" cy="2032"/>
          </a:xfrm>
        </p:grpSpPr>
        <p:grpSp>
          <p:nvGrpSpPr>
            <p:cNvPr id="8198" name="组合 158">
              <a:extLst>
                <a:ext uri="{FF2B5EF4-FFF2-40B4-BE49-F238E27FC236}">
                  <a16:creationId xmlns:a16="http://schemas.microsoft.com/office/drawing/2014/main" id="{A46C3C30-DAB4-7652-7DF1-9CA3973B18ED}"/>
                </a:ext>
              </a:extLst>
            </p:cNvPr>
            <p:cNvGrpSpPr/>
            <p:nvPr/>
          </p:nvGrpSpPr>
          <p:grpSpPr>
            <a:xfrm>
              <a:off x="8370" y="4384"/>
              <a:ext cx="2280" cy="2032"/>
              <a:chOff x="3720691" y="2824413"/>
              <a:chExt cx="1341120" cy="1209172"/>
            </a:xfrm>
          </p:grpSpPr>
          <p:sp>
            <p:nvSpPr>
              <p:cNvPr id="7" name="Freeform 5">
                <a:extLst>
                  <a:ext uri="{FF2B5EF4-FFF2-40B4-BE49-F238E27FC236}">
                    <a16:creationId xmlns:a16="http://schemas.microsoft.com/office/drawing/2014/main" id="{48F9615B-03D8-8805-02F7-3322425E9E6F}"/>
                  </a:ext>
                </a:extLst>
              </p:cNvPr>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a:extLst>
                  <a:ext uri="{FF2B5EF4-FFF2-40B4-BE49-F238E27FC236}">
                    <a16:creationId xmlns:a16="http://schemas.microsoft.com/office/drawing/2014/main" id="{2063D2B7-9A8D-E1DE-5C9F-3DDCF7CC49FB}"/>
                  </a:ext>
                </a:extLst>
              </p:cNvPr>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a:extLst>
                <a:ext uri="{FF2B5EF4-FFF2-40B4-BE49-F238E27FC236}">
                  <a16:creationId xmlns:a16="http://schemas.microsoft.com/office/drawing/2014/main" id="{2C17775A-0766-E7F2-6663-D50B88646A82}"/>
                </a:ext>
              </a:extLst>
            </p:cNvPr>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a:extLst>
                <a:ext uri="{FF2B5EF4-FFF2-40B4-BE49-F238E27FC236}">
                  <a16:creationId xmlns:a16="http://schemas.microsoft.com/office/drawing/2014/main" id="{868B5068-CF08-FA47-21F1-9C14AC0D60E8}"/>
                </a:ext>
              </a:extLst>
            </p:cNvPr>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100" name="文本框 99">
            <a:extLst>
              <a:ext uri="{FF2B5EF4-FFF2-40B4-BE49-F238E27FC236}">
                <a16:creationId xmlns:a16="http://schemas.microsoft.com/office/drawing/2014/main" id="{160D8417-C62D-8546-52BC-61D7C0F9099E}"/>
              </a:ext>
            </a:extLst>
          </p:cNvPr>
          <p:cNvSpPr txBox="1"/>
          <p:nvPr/>
        </p:nvSpPr>
        <p:spPr>
          <a:xfrm>
            <a:off x="970915" y="920115"/>
            <a:ext cx="10619105" cy="5505418"/>
          </a:xfrm>
          <a:prstGeom prst="rect">
            <a:avLst/>
          </a:prstGeom>
          <a:noFill/>
          <a:ln w="9525">
            <a:noFill/>
          </a:ln>
        </p:spPr>
        <p:txBody>
          <a:bodyPr wrap="square">
            <a:spAutoFit/>
          </a:bodyPr>
          <a:lstStyle/>
          <a:p>
            <a:pPr algn="l" fontAlgn="auto">
              <a:lnSpc>
                <a:spcPct val="150000"/>
              </a:lnSpc>
              <a:buClrTx/>
              <a:buSzTx/>
              <a:buFontTx/>
            </a:pPr>
            <a:r>
              <a:rPr lang="zh-CN" altLang="en-US" sz="24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rPr>
              <a:t>一、 问题的提出</a:t>
            </a:r>
            <a:endParaRPr lang="en-US" altLang="zh-CN" sz="24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endParaRPr>
          </a:p>
          <a:p>
            <a:pPr algn="l" fontAlgn="auto">
              <a:lnSpc>
                <a:spcPct val="150000"/>
              </a:lnSpc>
              <a:buClrTx/>
              <a:buSzTx/>
              <a:buFontTx/>
            </a:pPr>
            <a:r>
              <a:rPr lang="zh-CN" altLang="en-US" sz="2400" b="1" dirty="0">
                <a:solidFill>
                  <a:srgbClr val="88745B"/>
                </a:solidFill>
                <a:latin typeface="Arial" panose="020B0604020202020204" pitchFamily="34" charset="0"/>
                <a:ea typeface="微软雅黑" panose="020B0503020204020204" pitchFamily="34" charset="-122"/>
              </a:rPr>
              <a:t>（二） 测验量表修订工作的重要性</a:t>
            </a:r>
            <a:endParaRPr lang="en-US" altLang="zh-CN" sz="2400" b="1" dirty="0">
              <a:solidFill>
                <a:srgbClr val="88745B"/>
              </a:solidFill>
              <a:latin typeface="Arial" panose="020B0604020202020204" pitchFamily="34" charset="0"/>
              <a:ea typeface="微软雅黑" panose="020B0503020204020204" pitchFamily="34" charset="-122"/>
            </a:endParaRPr>
          </a:p>
          <a:p>
            <a:pPr algn="l" fontAlgn="auto">
              <a:lnSpc>
                <a:spcPct val="150000"/>
              </a:lnSpc>
              <a:buClrTx/>
              <a:buSzTx/>
              <a:buFontTx/>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        著名的韦克斯勒智力测验在数十年来得到了多次修订，并在美国全国以及世界范围内成功发行。而其他一些著名的心理测验，也都随着时间的推移而在不断进行改进。因为任何一种测验都不会永远完美，永远适合现实情况。对随着时间的推移而逐渐凸显出来的不足之处，必须予以及时的修改，如常模的老化，测题的过时等问题，对测验的信、效度都会产生不利的影响。只有重新修订，才能使测验日臻完美并焕发新生，更加适应时代和实际的特点。自</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20</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世纪</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90</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年代以来，我国的经济一直保持高速发展，尤其是上海，发展之快可以说是日新月异。飞速的发展使得人们生活的环境也在迅速地变化，与此同时，儿童的心智发展也呈现出新的特征。为了适应新情况下儿童的发展特点，满足我国中小学校心理教育的迫切需要，对</a:t>
            </a:r>
            <a:r>
              <a:rPr lang="en" altLang="zh-CN" sz="2100" dirty="0">
                <a:solidFill>
                  <a:schemeClr val="tx1">
                    <a:lumMod val="75000"/>
                    <a:lumOff val="25000"/>
                  </a:schemeClr>
                </a:solidFill>
                <a:latin typeface="Arial" panose="020B0604020202020204" pitchFamily="34" charset="0"/>
                <a:ea typeface="微软雅黑" panose="020B0503020204020204" pitchFamily="34" charset="-122"/>
              </a:rPr>
              <a:t>GITC</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的部分测题进行修改和对常模进行修订就显得尤为必要了。</a:t>
            </a:r>
            <a:endParaRPr lang="zh-CN" altLang="en-US" sz="2000" dirty="0">
              <a:solidFill>
                <a:schemeClr val="tx1">
                  <a:lumMod val="75000"/>
                  <a:lumOff val="25000"/>
                </a:schemeClr>
              </a:solidFill>
              <a:latin typeface="Arial" panose="020B0604020202020204" pitchFamily="34" charset="0"/>
              <a:ea typeface="微软雅黑" panose="020B0503020204020204" pitchFamily="34" charset="-122"/>
            </a:endParaRPr>
          </a:p>
        </p:txBody>
      </p:sp>
      <p:sp>
        <p:nvSpPr>
          <p:cNvPr id="3" name="矩形 2">
            <a:extLst>
              <a:ext uri="{FF2B5EF4-FFF2-40B4-BE49-F238E27FC236}">
                <a16:creationId xmlns:a16="http://schemas.microsoft.com/office/drawing/2014/main" id="{CF7D3CD0-A537-F9D0-6441-6B234DE943E9}"/>
              </a:ext>
            </a:extLst>
          </p:cNvPr>
          <p:cNvSpPr/>
          <p:nvPr/>
        </p:nvSpPr>
        <p:spPr>
          <a:xfrm>
            <a:off x="1543773" y="398242"/>
            <a:ext cx="10148549" cy="52322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第三节 测验修订实例</a:t>
            </a:r>
            <a:r>
              <a:rPr lang="en-US" altLang="zh-CN"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a:t>
            </a: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团体儿童智力测验（</a:t>
            </a:r>
            <a:r>
              <a:rPr lang="en" altLang="zh-CN"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GITC</a:t>
            </a:r>
            <a:r>
              <a:rPr lang="zh-CN" altLang="en"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a:t>
            </a: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的修订</a:t>
            </a:r>
          </a:p>
        </p:txBody>
      </p:sp>
    </p:spTree>
    <p:extLst>
      <p:ext uri="{BB962C8B-B14F-4D97-AF65-F5344CB8AC3E}">
        <p14:creationId xmlns:p14="http://schemas.microsoft.com/office/powerpoint/2010/main" val="3295847982"/>
      </p:ext>
    </p:extLst>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AF9D90B-7937-8100-E355-387D872B3807}"/>
            </a:ext>
          </a:extLst>
        </p:cNvPr>
        <p:cNvGrpSpPr/>
        <p:nvPr/>
      </p:nvGrpSpPr>
      <p:grpSpPr>
        <a:xfrm>
          <a:off x="0" y="0"/>
          <a:ext cx="0" cy="0"/>
          <a:chOff x="0" y="0"/>
          <a:chExt cx="0" cy="0"/>
        </a:xfrm>
      </p:grpSpPr>
      <p:grpSp>
        <p:nvGrpSpPr>
          <p:cNvPr id="2" name="组合 1">
            <a:extLst>
              <a:ext uri="{FF2B5EF4-FFF2-40B4-BE49-F238E27FC236}">
                <a16:creationId xmlns:a16="http://schemas.microsoft.com/office/drawing/2014/main" id="{91BAB303-F192-D32B-A678-AF02703A8161}"/>
              </a:ext>
            </a:extLst>
          </p:cNvPr>
          <p:cNvGrpSpPr/>
          <p:nvPr/>
        </p:nvGrpSpPr>
        <p:grpSpPr>
          <a:xfrm>
            <a:off x="375920" y="269875"/>
            <a:ext cx="876300" cy="781050"/>
            <a:chOff x="8370" y="4384"/>
            <a:chExt cx="2280" cy="2032"/>
          </a:xfrm>
        </p:grpSpPr>
        <p:grpSp>
          <p:nvGrpSpPr>
            <p:cNvPr id="8198" name="组合 158">
              <a:extLst>
                <a:ext uri="{FF2B5EF4-FFF2-40B4-BE49-F238E27FC236}">
                  <a16:creationId xmlns:a16="http://schemas.microsoft.com/office/drawing/2014/main" id="{8F947021-7A97-EBF1-F4B6-F56A9B4C8944}"/>
                </a:ext>
              </a:extLst>
            </p:cNvPr>
            <p:cNvGrpSpPr/>
            <p:nvPr/>
          </p:nvGrpSpPr>
          <p:grpSpPr>
            <a:xfrm>
              <a:off x="8370" y="4384"/>
              <a:ext cx="2280" cy="2032"/>
              <a:chOff x="3720691" y="2824413"/>
              <a:chExt cx="1341120" cy="1209172"/>
            </a:xfrm>
          </p:grpSpPr>
          <p:sp>
            <p:nvSpPr>
              <p:cNvPr id="7" name="Freeform 5">
                <a:extLst>
                  <a:ext uri="{FF2B5EF4-FFF2-40B4-BE49-F238E27FC236}">
                    <a16:creationId xmlns:a16="http://schemas.microsoft.com/office/drawing/2014/main" id="{9AED45DB-3F29-81A8-7D0E-897BF842357A}"/>
                  </a:ext>
                </a:extLst>
              </p:cNvPr>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a:extLst>
                  <a:ext uri="{FF2B5EF4-FFF2-40B4-BE49-F238E27FC236}">
                    <a16:creationId xmlns:a16="http://schemas.microsoft.com/office/drawing/2014/main" id="{403573A3-5ED4-1C46-4FC6-390A2130D277}"/>
                  </a:ext>
                </a:extLst>
              </p:cNvPr>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a:extLst>
                <a:ext uri="{FF2B5EF4-FFF2-40B4-BE49-F238E27FC236}">
                  <a16:creationId xmlns:a16="http://schemas.microsoft.com/office/drawing/2014/main" id="{841098C1-0EBA-67D9-EC0F-A93029CD9C23}"/>
                </a:ext>
              </a:extLst>
            </p:cNvPr>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a:extLst>
                <a:ext uri="{FF2B5EF4-FFF2-40B4-BE49-F238E27FC236}">
                  <a16:creationId xmlns:a16="http://schemas.microsoft.com/office/drawing/2014/main" id="{04047FA4-CD29-C84C-D4E0-EE2F82415F64}"/>
                </a:ext>
              </a:extLst>
            </p:cNvPr>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100" name="文本框 99">
            <a:extLst>
              <a:ext uri="{FF2B5EF4-FFF2-40B4-BE49-F238E27FC236}">
                <a16:creationId xmlns:a16="http://schemas.microsoft.com/office/drawing/2014/main" id="{A9E1261D-8111-E354-CF11-517DBD509C2C}"/>
              </a:ext>
            </a:extLst>
          </p:cNvPr>
          <p:cNvSpPr txBox="1"/>
          <p:nvPr/>
        </p:nvSpPr>
        <p:spPr>
          <a:xfrm>
            <a:off x="970915" y="920115"/>
            <a:ext cx="10619105" cy="3081677"/>
          </a:xfrm>
          <a:prstGeom prst="rect">
            <a:avLst/>
          </a:prstGeom>
          <a:noFill/>
          <a:ln w="9525">
            <a:noFill/>
          </a:ln>
        </p:spPr>
        <p:txBody>
          <a:bodyPr wrap="square">
            <a:spAutoFit/>
          </a:bodyPr>
          <a:lstStyle/>
          <a:p>
            <a:pPr algn="l" fontAlgn="auto">
              <a:lnSpc>
                <a:spcPct val="150000"/>
              </a:lnSpc>
              <a:buClrTx/>
              <a:buSzTx/>
              <a:buFontTx/>
            </a:pPr>
            <a:r>
              <a:rPr lang="zh-CN" altLang="en-US" sz="24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rPr>
              <a:t>一、 问题的提出</a:t>
            </a:r>
            <a:endParaRPr lang="en-US" altLang="zh-CN" sz="24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endParaRPr>
          </a:p>
          <a:p>
            <a:pPr algn="l" fontAlgn="auto">
              <a:lnSpc>
                <a:spcPct val="150000"/>
              </a:lnSpc>
              <a:buClrTx/>
              <a:buSzTx/>
              <a:buFontTx/>
            </a:pPr>
            <a:r>
              <a:rPr lang="zh-CN" altLang="en-US" sz="2400" b="1" dirty="0">
                <a:solidFill>
                  <a:srgbClr val="88745B"/>
                </a:solidFill>
                <a:latin typeface="Arial" panose="020B0604020202020204" pitchFamily="34" charset="0"/>
                <a:ea typeface="微软雅黑" panose="020B0503020204020204" pitchFamily="34" charset="-122"/>
              </a:rPr>
              <a:t>（三） 传统的智力测验仍然是不可替代的测量工具</a:t>
            </a:r>
            <a:endParaRPr lang="en-US" altLang="zh-CN" sz="2400" b="1" dirty="0">
              <a:solidFill>
                <a:srgbClr val="88745B"/>
              </a:solidFill>
              <a:latin typeface="Arial" panose="020B0604020202020204" pitchFamily="34" charset="0"/>
              <a:ea typeface="微软雅黑" panose="020B0503020204020204" pitchFamily="34" charset="-122"/>
            </a:endParaRPr>
          </a:p>
          <a:p>
            <a:pPr algn="l" fontAlgn="auto">
              <a:lnSpc>
                <a:spcPct val="150000"/>
              </a:lnSpc>
              <a:buClrTx/>
              <a:buSzTx/>
              <a:buFontTx/>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       尽管智力的认知理论越来越为广大的研究者所接受，但由于受到相关学科发展水平等客观条件的限制，其操作性远没有传统的差异理论强。虽然现代智力理论让研究者对智力有了更加全面、深入的认识和了解，但是传统的智力测验仍然具有不可替代的作用。像</a:t>
            </a:r>
            <a:r>
              <a:rPr lang="en" altLang="zh-CN" sz="2100" dirty="0">
                <a:solidFill>
                  <a:schemeClr val="tx1">
                    <a:lumMod val="75000"/>
                    <a:lumOff val="25000"/>
                  </a:schemeClr>
                </a:solidFill>
                <a:latin typeface="Arial" panose="020B0604020202020204" pitchFamily="34" charset="0"/>
                <a:ea typeface="微软雅黑" panose="020B0503020204020204" pitchFamily="34" charset="-122"/>
              </a:rPr>
              <a:t>GITC</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这样的传统智力测验仍将会在相当长的时间内为社会作出贡献。</a:t>
            </a:r>
            <a:endParaRPr lang="zh-CN" altLang="en-US" sz="2000" dirty="0">
              <a:solidFill>
                <a:schemeClr val="tx1">
                  <a:lumMod val="75000"/>
                  <a:lumOff val="25000"/>
                </a:schemeClr>
              </a:solidFill>
              <a:latin typeface="Arial" panose="020B0604020202020204" pitchFamily="34" charset="0"/>
              <a:ea typeface="微软雅黑" panose="020B0503020204020204" pitchFamily="34" charset="-122"/>
            </a:endParaRPr>
          </a:p>
        </p:txBody>
      </p:sp>
      <p:sp>
        <p:nvSpPr>
          <p:cNvPr id="3" name="矩形 2">
            <a:extLst>
              <a:ext uri="{FF2B5EF4-FFF2-40B4-BE49-F238E27FC236}">
                <a16:creationId xmlns:a16="http://schemas.microsoft.com/office/drawing/2014/main" id="{8959FEA7-FA84-3107-223C-9333E667D173}"/>
              </a:ext>
            </a:extLst>
          </p:cNvPr>
          <p:cNvSpPr/>
          <p:nvPr/>
        </p:nvSpPr>
        <p:spPr>
          <a:xfrm>
            <a:off x="1543773" y="398242"/>
            <a:ext cx="10148549" cy="52322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第三节 测验修订实例</a:t>
            </a:r>
            <a:r>
              <a:rPr lang="en-US" altLang="zh-CN"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a:t>
            </a: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团体儿童智力测验（</a:t>
            </a:r>
            <a:r>
              <a:rPr lang="en" altLang="zh-CN"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GITC</a:t>
            </a:r>
            <a:r>
              <a:rPr lang="zh-CN" altLang="en"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a:t>
            </a: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的修订</a:t>
            </a:r>
          </a:p>
        </p:txBody>
      </p:sp>
      <p:sp>
        <p:nvSpPr>
          <p:cNvPr id="4" name="文本框 3">
            <a:extLst>
              <a:ext uri="{FF2B5EF4-FFF2-40B4-BE49-F238E27FC236}">
                <a16:creationId xmlns:a16="http://schemas.microsoft.com/office/drawing/2014/main" id="{99E2A6EF-6F92-AEDE-DCB7-F03FCE084E87}"/>
              </a:ext>
            </a:extLst>
          </p:cNvPr>
          <p:cNvSpPr txBox="1"/>
          <p:nvPr/>
        </p:nvSpPr>
        <p:spPr>
          <a:xfrm>
            <a:off x="970915" y="4379702"/>
            <a:ext cx="10619105" cy="1558183"/>
          </a:xfrm>
          <a:prstGeom prst="rect">
            <a:avLst/>
          </a:prstGeom>
          <a:noFill/>
          <a:ln w="9525">
            <a:noFill/>
          </a:ln>
        </p:spPr>
        <p:txBody>
          <a:bodyPr wrap="square">
            <a:spAutoFit/>
          </a:bodyPr>
          <a:lstStyle/>
          <a:p>
            <a:pPr algn="l" fontAlgn="auto">
              <a:lnSpc>
                <a:spcPct val="150000"/>
              </a:lnSpc>
              <a:buClrTx/>
              <a:buSzTx/>
              <a:buFontTx/>
            </a:pPr>
            <a:r>
              <a:rPr lang="zh-CN" altLang="en-US" sz="2400" b="1" dirty="0">
                <a:solidFill>
                  <a:srgbClr val="88745B"/>
                </a:solidFill>
                <a:latin typeface="Arial" panose="020B0604020202020204" pitchFamily="34" charset="0"/>
                <a:ea typeface="微软雅黑" panose="020B0503020204020204" pitchFamily="34" charset="-122"/>
              </a:rPr>
              <a:t>（四） </a:t>
            </a:r>
            <a:r>
              <a:rPr lang="en" altLang="zh-CN" sz="2400" b="1" dirty="0">
                <a:solidFill>
                  <a:srgbClr val="88745B"/>
                </a:solidFill>
                <a:latin typeface="Arial" panose="020B0604020202020204" pitchFamily="34" charset="0"/>
                <a:ea typeface="微软雅黑" panose="020B0503020204020204" pitchFamily="34" charset="-122"/>
              </a:rPr>
              <a:t>GITC</a:t>
            </a:r>
            <a:r>
              <a:rPr lang="zh-CN" altLang="en-US" sz="2400" b="1" dirty="0">
                <a:solidFill>
                  <a:srgbClr val="88745B"/>
                </a:solidFill>
                <a:latin typeface="Arial" panose="020B0604020202020204" pitchFamily="34" charset="0"/>
                <a:ea typeface="微软雅黑" panose="020B0503020204020204" pitchFamily="34" charset="-122"/>
              </a:rPr>
              <a:t>的应用价值在实践中得到肯定</a:t>
            </a:r>
            <a:endParaRPr lang="en-US" altLang="zh-CN" sz="2400" b="1" dirty="0">
              <a:solidFill>
                <a:srgbClr val="88745B"/>
              </a:solidFill>
              <a:latin typeface="Arial" panose="020B0604020202020204" pitchFamily="34" charset="0"/>
              <a:ea typeface="微软雅黑" panose="020B0503020204020204" pitchFamily="34" charset="-122"/>
            </a:endParaRPr>
          </a:p>
          <a:p>
            <a:pPr algn="l" fontAlgn="auto">
              <a:lnSpc>
                <a:spcPct val="150000"/>
              </a:lnSpc>
              <a:buClrTx/>
              <a:buSzTx/>
              <a:buFontTx/>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       </a:t>
            </a:r>
            <a:r>
              <a:rPr lang="en" altLang="zh-CN" sz="2100" dirty="0">
                <a:solidFill>
                  <a:schemeClr val="tx1">
                    <a:lumMod val="75000"/>
                    <a:lumOff val="25000"/>
                  </a:schemeClr>
                </a:solidFill>
                <a:latin typeface="Arial" panose="020B0604020202020204" pitchFamily="34" charset="0"/>
                <a:ea typeface="微软雅黑" panose="020B0503020204020204" pitchFamily="34" charset="-122"/>
              </a:rPr>
              <a:t>GITC</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发表</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6</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年来，在全国已得到了比较广泛的应用，其使用的价值也得到了大家的认可。</a:t>
            </a:r>
            <a:endParaRPr lang="zh-CN" altLang="en-US" sz="2000" dirty="0">
              <a:solidFill>
                <a:schemeClr val="tx1">
                  <a:lumMod val="75000"/>
                  <a:lumOff val="25000"/>
                </a:schemeClr>
              </a:solidFill>
              <a:latin typeface="Arial" panose="020B0604020202020204" pitchFamily="34" charset="0"/>
              <a:ea typeface="微软雅黑" panose="020B0503020204020204" pitchFamily="34" charset="-122"/>
            </a:endParaRPr>
          </a:p>
        </p:txBody>
      </p:sp>
    </p:spTree>
    <p:extLst>
      <p:ext uri="{BB962C8B-B14F-4D97-AF65-F5344CB8AC3E}">
        <p14:creationId xmlns:p14="http://schemas.microsoft.com/office/powerpoint/2010/main" val="1660872319"/>
      </p:ext>
    </p:extLst>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250B103-0A8A-DC45-D62A-C6197A824B29}"/>
            </a:ext>
          </a:extLst>
        </p:cNvPr>
        <p:cNvGrpSpPr/>
        <p:nvPr/>
      </p:nvGrpSpPr>
      <p:grpSpPr>
        <a:xfrm>
          <a:off x="0" y="0"/>
          <a:ext cx="0" cy="0"/>
          <a:chOff x="0" y="0"/>
          <a:chExt cx="0" cy="0"/>
        </a:xfrm>
      </p:grpSpPr>
      <p:grpSp>
        <p:nvGrpSpPr>
          <p:cNvPr id="2" name="组合 1">
            <a:extLst>
              <a:ext uri="{FF2B5EF4-FFF2-40B4-BE49-F238E27FC236}">
                <a16:creationId xmlns:a16="http://schemas.microsoft.com/office/drawing/2014/main" id="{3F66AE2E-E068-DE0E-6C21-8AF98C55E260}"/>
              </a:ext>
            </a:extLst>
          </p:cNvPr>
          <p:cNvGrpSpPr/>
          <p:nvPr/>
        </p:nvGrpSpPr>
        <p:grpSpPr>
          <a:xfrm>
            <a:off x="375920" y="269875"/>
            <a:ext cx="876300" cy="781050"/>
            <a:chOff x="8370" y="4384"/>
            <a:chExt cx="2280" cy="2032"/>
          </a:xfrm>
        </p:grpSpPr>
        <p:grpSp>
          <p:nvGrpSpPr>
            <p:cNvPr id="8198" name="组合 158">
              <a:extLst>
                <a:ext uri="{FF2B5EF4-FFF2-40B4-BE49-F238E27FC236}">
                  <a16:creationId xmlns:a16="http://schemas.microsoft.com/office/drawing/2014/main" id="{0B23714D-775B-04AA-30F7-04D01FF4DA2D}"/>
                </a:ext>
              </a:extLst>
            </p:cNvPr>
            <p:cNvGrpSpPr/>
            <p:nvPr/>
          </p:nvGrpSpPr>
          <p:grpSpPr>
            <a:xfrm>
              <a:off x="8370" y="4384"/>
              <a:ext cx="2280" cy="2032"/>
              <a:chOff x="3720691" y="2824413"/>
              <a:chExt cx="1341120" cy="1209172"/>
            </a:xfrm>
          </p:grpSpPr>
          <p:sp>
            <p:nvSpPr>
              <p:cNvPr id="7" name="Freeform 5">
                <a:extLst>
                  <a:ext uri="{FF2B5EF4-FFF2-40B4-BE49-F238E27FC236}">
                    <a16:creationId xmlns:a16="http://schemas.microsoft.com/office/drawing/2014/main" id="{1594D1BF-C3B8-042A-37F2-39DA16FE634E}"/>
                  </a:ext>
                </a:extLst>
              </p:cNvPr>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a:extLst>
                  <a:ext uri="{FF2B5EF4-FFF2-40B4-BE49-F238E27FC236}">
                    <a16:creationId xmlns:a16="http://schemas.microsoft.com/office/drawing/2014/main" id="{E88CD72B-BCEC-98D6-BFF7-048D7F991782}"/>
                  </a:ext>
                </a:extLst>
              </p:cNvPr>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a:extLst>
                <a:ext uri="{FF2B5EF4-FFF2-40B4-BE49-F238E27FC236}">
                  <a16:creationId xmlns:a16="http://schemas.microsoft.com/office/drawing/2014/main" id="{A518E47B-6341-0F3A-06C2-571D942F7527}"/>
                </a:ext>
              </a:extLst>
            </p:cNvPr>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a:extLst>
                <a:ext uri="{FF2B5EF4-FFF2-40B4-BE49-F238E27FC236}">
                  <a16:creationId xmlns:a16="http://schemas.microsoft.com/office/drawing/2014/main" id="{658A1294-93CF-44D4-0303-EFC97B33A55D}"/>
                </a:ext>
              </a:extLst>
            </p:cNvPr>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100" name="文本框 99">
            <a:extLst>
              <a:ext uri="{FF2B5EF4-FFF2-40B4-BE49-F238E27FC236}">
                <a16:creationId xmlns:a16="http://schemas.microsoft.com/office/drawing/2014/main" id="{0F2F4F52-5B63-6235-8F62-52B914B404B5}"/>
              </a:ext>
            </a:extLst>
          </p:cNvPr>
          <p:cNvSpPr txBox="1"/>
          <p:nvPr/>
        </p:nvSpPr>
        <p:spPr>
          <a:xfrm>
            <a:off x="970915" y="920115"/>
            <a:ext cx="10619105" cy="5433923"/>
          </a:xfrm>
          <a:prstGeom prst="rect">
            <a:avLst/>
          </a:prstGeom>
          <a:noFill/>
          <a:ln w="9525">
            <a:noFill/>
          </a:ln>
        </p:spPr>
        <p:txBody>
          <a:bodyPr wrap="square">
            <a:spAutoFit/>
          </a:bodyPr>
          <a:lstStyle/>
          <a:p>
            <a:pPr algn="l" fontAlgn="auto">
              <a:lnSpc>
                <a:spcPct val="150000"/>
              </a:lnSpc>
              <a:buClrTx/>
              <a:buSzTx/>
              <a:buFontTx/>
            </a:pPr>
            <a:r>
              <a:rPr lang="zh-CN" altLang="en-US" sz="24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rPr>
              <a:t>二、 研究的思路和目标</a:t>
            </a:r>
            <a:endParaRPr lang="en-US" altLang="zh-CN" sz="24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endParaRPr>
          </a:p>
          <a:p>
            <a:pPr algn="l" fontAlgn="auto">
              <a:lnSpc>
                <a:spcPct val="150000"/>
              </a:lnSpc>
              <a:buClrTx/>
              <a:buSzTx/>
              <a:buFontTx/>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       本研究首先对近现代智力理论进行了回顾，并对智力测验的现状和发展趋势作了梳理和分析，明确了</a:t>
            </a:r>
            <a:r>
              <a:rPr lang="en" altLang="zh-CN" sz="2100" dirty="0">
                <a:solidFill>
                  <a:schemeClr val="tx1">
                    <a:lumMod val="75000"/>
                    <a:lumOff val="25000"/>
                  </a:schemeClr>
                </a:solidFill>
                <a:latin typeface="Arial" panose="020B0604020202020204" pitchFamily="34" charset="0"/>
                <a:ea typeface="微软雅黑" panose="020B0503020204020204" pitchFamily="34" charset="-122"/>
              </a:rPr>
              <a:t>GITC</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的理论基础，继而对本研究的理论合理性作出说明。</a:t>
            </a:r>
          </a:p>
          <a:p>
            <a:pPr algn="l" fontAlgn="auto">
              <a:lnSpc>
                <a:spcPct val="150000"/>
              </a:lnSpc>
              <a:buClrTx/>
              <a:buSzTx/>
              <a:buFontTx/>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       </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2002</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年</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3</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月，研究者收集了全国</a:t>
            </a:r>
            <a:r>
              <a:rPr lang="en" altLang="zh-CN" sz="2100" dirty="0">
                <a:solidFill>
                  <a:schemeClr val="tx1">
                    <a:lumMod val="75000"/>
                    <a:lumOff val="25000"/>
                  </a:schemeClr>
                </a:solidFill>
                <a:latin typeface="Arial" panose="020B0604020202020204" pitchFamily="34" charset="0"/>
                <a:ea typeface="微软雅黑" panose="020B0503020204020204" pitchFamily="34" charset="-122"/>
              </a:rPr>
              <a:t>GITC</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使用单位对修订</a:t>
            </a:r>
            <a:r>
              <a:rPr lang="en" altLang="zh-CN" sz="2100" dirty="0">
                <a:solidFill>
                  <a:schemeClr val="tx1">
                    <a:lumMod val="75000"/>
                    <a:lumOff val="25000"/>
                  </a:schemeClr>
                </a:solidFill>
                <a:latin typeface="Arial" panose="020B0604020202020204" pitchFamily="34" charset="0"/>
                <a:ea typeface="微软雅黑" panose="020B0503020204020204" pitchFamily="34" charset="-122"/>
              </a:rPr>
              <a:t>GITC</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的意见和建议，并于</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2002</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年</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4</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月召开了一次</a:t>
            </a:r>
            <a:r>
              <a:rPr lang="en" altLang="zh-CN" sz="2100" dirty="0">
                <a:solidFill>
                  <a:schemeClr val="tx1">
                    <a:lumMod val="75000"/>
                    <a:lumOff val="25000"/>
                  </a:schemeClr>
                </a:solidFill>
                <a:latin typeface="Arial" panose="020B0604020202020204" pitchFamily="34" charset="0"/>
                <a:ea typeface="微软雅黑" panose="020B0503020204020204" pitchFamily="34" charset="-122"/>
              </a:rPr>
              <a:t>GITC</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修订及功能应用研究课题的专家研讨会，在研讨会中，与会人员畅谈了多年来使用</a:t>
            </a:r>
            <a:r>
              <a:rPr lang="en" altLang="zh-CN" sz="2100" dirty="0">
                <a:solidFill>
                  <a:schemeClr val="tx1">
                    <a:lumMod val="75000"/>
                    <a:lumOff val="25000"/>
                  </a:schemeClr>
                </a:solidFill>
                <a:latin typeface="Arial" panose="020B0604020202020204" pitchFamily="34" charset="0"/>
                <a:ea typeface="微软雅黑" panose="020B0503020204020204" pitchFamily="34" charset="-122"/>
              </a:rPr>
              <a:t>GITC</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的感受，其中既有对</a:t>
            </a:r>
            <a:r>
              <a:rPr lang="en" altLang="zh-CN" sz="2100" dirty="0">
                <a:solidFill>
                  <a:schemeClr val="tx1">
                    <a:lumMod val="75000"/>
                    <a:lumOff val="25000"/>
                  </a:schemeClr>
                </a:solidFill>
                <a:latin typeface="Arial" panose="020B0604020202020204" pitchFamily="34" charset="0"/>
                <a:ea typeface="微软雅黑" panose="020B0503020204020204" pitchFamily="34" charset="-122"/>
              </a:rPr>
              <a:t>GITC</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的充分肯定，也有对</a:t>
            </a:r>
            <a:r>
              <a:rPr lang="en" altLang="zh-CN" sz="2100" dirty="0">
                <a:solidFill>
                  <a:schemeClr val="tx1">
                    <a:lumMod val="75000"/>
                    <a:lumOff val="25000"/>
                  </a:schemeClr>
                </a:solidFill>
                <a:latin typeface="Arial" panose="020B0604020202020204" pitchFamily="34" charset="0"/>
                <a:ea typeface="微软雅黑" panose="020B0503020204020204" pitchFamily="34" charset="-122"/>
              </a:rPr>
              <a:t>GITC</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不足之处的批评。他们还对未来修订</a:t>
            </a:r>
            <a:r>
              <a:rPr lang="en" altLang="zh-CN" sz="2100" dirty="0">
                <a:solidFill>
                  <a:schemeClr val="tx1">
                    <a:lumMod val="75000"/>
                    <a:lumOff val="25000"/>
                  </a:schemeClr>
                </a:solidFill>
                <a:latin typeface="Arial" panose="020B0604020202020204" pitchFamily="34" charset="0"/>
                <a:ea typeface="微软雅黑" panose="020B0503020204020204" pitchFamily="34" charset="-122"/>
              </a:rPr>
              <a:t>GITC</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的工作提出了宝贵的意见和建议。这些意见和建议主要针对以下几个方面： </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① </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测验中的个别测题需要修改；</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② </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测验的常模需要修订；</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③ </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测验的时间过长，不利于管理和得到更好的测验结果；</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④ </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测验的答题纸设计需要修改；</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⑤ </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测验的形式应争取实现计算机化等。</a:t>
            </a:r>
          </a:p>
          <a:p>
            <a:pPr algn="l" fontAlgn="auto">
              <a:lnSpc>
                <a:spcPct val="150000"/>
              </a:lnSpc>
              <a:buClrTx/>
              <a:buSzTx/>
              <a:buFontTx/>
            </a:pPr>
            <a:endParaRPr lang="zh-CN" altLang="en-US" sz="2100" dirty="0">
              <a:solidFill>
                <a:schemeClr val="tx1">
                  <a:lumMod val="75000"/>
                  <a:lumOff val="25000"/>
                </a:schemeClr>
              </a:solidFill>
              <a:latin typeface="Arial" panose="020B0604020202020204" pitchFamily="34" charset="0"/>
              <a:ea typeface="微软雅黑" panose="020B0503020204020204" pitchFamily="34" charset="-122"/>
            </a:endParaRPr>
          </a:p>
        </p:txBody>
      </p:sp>
      <p:sp>
        <p:nvSpPr>
          <p:cNvPr id="3" name="矩形 2">
            <a:extLst>
              <a:ext uri="{FF2B5EF4-FFF2-40B4-BE49-F238E27FC236}">
                <a16:creationId xmlns:a16="http://schemas.microsoft.com/office/drawing/2014/main" id="{F8BA1F52-960E-8755-E0DF-79CB41CB4C34}"/>
              </a:ext>
            </a:extLst>
          </p:cNvPr>
          <p:cNvSpPr/>
          <p:nvPr/>
        </p:nvSpPr>
        <p:spPr>
          <a:xfrm>
            <a:off x="1543773" y="398242"/>
            <a:ext cx="10148549" cy="52322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第三节 测验修订实例</a:t>
            </a:r>
            <a:r>
              <a:rPr lang="en-US" altLang="zh-CN"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a:t>
            </a: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团体儿童智力测验（</a:t>
            </a:r>
            <a:r>
              <a:rPr lang="en" altLang="zh-CN"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GITC</a:t>
            </a:r>
            <a:r>
              <a:rPr lang="zh-CN" altLang="en"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a:t>
            </a: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的修订</a:t>
            </a:r>
          </a:p>
        </p:txBody>
      </p:sp>
    </p:spTree>
    <p:extLst>
      <p:ext uri="{BB962C8B-B14F-4D97-AF65-F5344CB8AC3E}">
        <p14:creationId xmlns:p14="http://schemas.microsoft.com/office/powerpoint/2010/main" val="2743895249"/>
      </p:ext>
    </p:extLst>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4F4D50"/>
        </a:solidFill>
        <a:effectLst/>
      </p:bgPr>
    </p:bg>
    <p:spTree>
      <p:nvGrpSpPr>
        <p:cNvPr id="1" name=""/>
        <p:cNvGrpSpPr/>
        <p:nvPr/>
      </p:nvGrpSpPr>
      <p:grpSpPr>
        <a:xfrm>
          <a:off x="0" y="0"/>
          <a:ext cx="0" cy="0"/>
          <a:chOff x="0" y="0"/>
          <a:chExt cx="0" cy="0"/>
        </a:xfrm>
      </p:grpSpPr>
      <p:sp>
        <p:nvSpPr>
          <p:cNvPr id="2" name="矩形 1"/>
          <p:cNvSpPr/>
          <p:nvPr/>
        </p:nvSpPr>
        <p:spPr>
          <a:xfrm>
            <a:off x="4735830" y="0"/>
            <a:ext cx="7488555" cy="6874510"/>
          </a:xfrm>
          <a:prstGeom prst="rect">
            <a:avLst/>
          </a:prstGeom>
          <a:solidFill>
            <a:srgbClr val="4F4D50"/>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defTabSz="1219200">
              <a:buClrTx/>
              <a:buSzTx/>
              <a:buFontTx/>
            </a:pPr>
            <a:endParaRPr lang="zh-CN" altLang="en-US" sz="2400" dirty="0">
              <a:solidFill>
                <a:prstClr val="white"/>
              </a:solidFill>
              <a:latin typeface="方正黑体简体" panose="02010601030101010101" pitchFamily="2" charset="-122"/>
              <a:ea typeface="方正黑体简体" panose="02010601030101010101" pitchFamily="2" charset="-122"/>
              <a:cs typeface="+mn-ea"/>
              <a:sym typeface="+mn-ea"/>
            </a:endParaRPr>
          </a:p>
        </p:txBody>
      </p:sp>
      <p:pic>
        <p:nvPicPr>
          <p:cNvPr id="2051" name="Picture 3" descr="E:\LJR\JZ\PPT\01-融资计划\02-切图\矩形 2.png"/>
          <p:cNvPicPr>
            <a:picLocks noChangeAspect="1" noChangeArrowheads="1"/>
          </p:cNvPicPr>
          <p:nvPr/>
        </p:nvPicPr>
        <p:blipFill>
          <a:blip r:embed="rId8" cstate="print"/>
          <a:srcRect/>
          <a:stretch>
            <a:fillRect/>
          </a:stretch>
        </p:blipFill>
        <p:spPr bwMode="auto">
          <a:xfrm>
            <a:off x="4521200" y="384175"/>
            <a:ext cx="7336790" cy="6309360"/>
          </a:xfrm>
          <a:prstGeom prst="rect">
            <a:avLst/>
          </a:prstGeom>
          <a:noFill/>
        </p:spPr>
      </p:pic>
      <p:pic>
        <p:nvPicPr>
          <p:cNvPr id="2050" name="Picture 2" descr="E:\LJR\JZ\PPT\01-融资计划\02-切图\dsfdsf.png"/>
          <p:cNvPicPr>
            <a:picLocks noChangeAspect="1" noChangeArrowheads="1"/>
          </p:cNvPicPr>
          <p:nvPr/>
        </p:nvPicPr>
        <p:blipFill>
          <a:blip r:embed="rId9" cstate="print"/>
          <a:srcRect/>
          <a:stretch>
            <a:fillRect/>
          </a:stretch>
        </p:blipFill>
        <p:spPr bwMode="auto">
          <a:xfrm>
            <a:off x="0" y="0"/>
            <a:ext cx="7632171" cy="6875339"/>
          </a:xfrm>
          <a:prstGeom prst="rect">
            <a:avLst/>
          </a:prstGeom>
          <a:noFill/>
        </p:spPr>
      </p:pic>
      <p:sp>
        <p:nvSpPr>
          <p:cNvPr id="7" name="TextBox 6"/>
          <p:cNvSpPr txBox="1"/>
          <p:nvPr/>
        </p:nvSpPr>
        <p:spPr>
          <a:xfrm>
            <a:off x="589838" y="2194643"/>
            <a:ext cx="5048250" cy="1168400"/>
          </a:xfrm>
          <a:prstGeom prst="rect">
            <a:avLst/>
          </a:prstGeom>
          <a:noFill/>
        </p:spPr>
        <p:txBody>
          <a:bodyPr wrap="none" rtlCol="0">
            <a:spAutoFit/>
          </a:bodyPr>
          <a:lstStyle/>
          <a:p>
            <a:pPr defTabSz="1219200"/>
            <a:r>
              <a:rPr lang="en-US" altLang="zh-CN" sz="7000" dirty="0">
                <a:solidFill>
                  <a:srgbClr val="E1E0D8"/>
                </a:solidFill>
                <a:latin typeface="方正黑体简体" panose="02010601030101010101" pitchFamily="2" charset="-122"/>
                <a:ea typeface="方正黑体简体" panose="02010601030101010101" pitchFamily="2" charset="-122"/>
                <a:cs typeface="+mn-ea"/>
                <a:sym typeface="+mn-lt"/>
              </a:rPr>
              <a:t>CONTENTS</a:t>
            </a:r>
            <a:endParaRPr lang="zh-CN" altLang="en-US" sz="7000" dirty="0">
              <a:solidFill>
                <a:srgbClr val="E1E0D8"/>
              </a:solidFill>
              <a:latin typeface="方正黑体简体" panose="02010601030101010101" pitchFamily="2" charset="-122"/>
              <a:ea typeface="方正黑体简体" panose="02010601030101010101" pitchFamily="2" charset="-122"/>
              <a:cs typeface="+mn-ea"/>
              <a:sym typeface="+mn-lt"/>
            </a:endParaRPr>
          </a:p>
        </p:txBody>
      </p:sp>
      <p:sp>
        <p:nvSpPr>
          <p:cNvPr id="8" name="TextBox 7"/>
          <p:cNvSpPr txBox="1"/>
          <p:nvPr/>
        </p:nvSpPr>
        <p:spPr>
          <a:xfrm>
            <a:off x="2329133" y="2978681"/>
            <a:ext cx="1569660" cy="923330"/>
          </a:xfrm>
          <a:prstGeom prst="rect">
            <a:avLst/>
          </a:prstGeom>
          <a:noFill/>
        </p:spPr>
        <p:txBody>
          <a:bodyPr wrap="none" rtlCol="0">
            <a:spAutoFit/>
          </a:bodyPr>
          <a:lstStyle/>
          <a:p>
            <a:pPr defTabSz="1219200"/>
            <a:r>
              <a:rPr lang="zh-CN" altLang="en-US" sz="5400" dirty="0">
                <a:solidFill>
                  <a:srgbClr val="4F4D50"/>
                </a:solidFill>
                <a:latin typeface="方正黑体简体" panose="02010601030101010101" pitchFamily="2" charset="-122"/>
                <a:ea typeface="方正黑体简体" panose="02010601030101010101" pitchFamily="2" charset="-122"/>
                <a:cs typeface="+mn-ea"/>
                <a:sym typeface="+mn-lt"/>
              </a:rPr>
              <a:t>目录</a:t>
            </a:r>
            <a:endParaRPr lang="en-US" altLang="zh-CN" sz="5400" dirty="0">
              <a:solidFill>
                <a:srgbClr val="4F4D50"/>
              </a:solidFill>
              <a:latin typeface="方正黑体简体" panose="02010601030101010101" pitchFamily="2" charset="-122"/>
              <a:ea typeface="方正黑体简体" panose="02010601030101010101" pitchFamily="2" charset="-122"/>
              <a:cs typeface="+mn-ea"/>
              <a:sym typeface="+mn-lt"/>
            </a:endParaRPr>
          </a:p>
        </p:txBody>
      </p:sp>
      <p:sp>
        <p:nvSpPr>
          <p:cNvPr id="3" name="TextBox 8"/>
          <p:cNvSpPr txBox="1"/>
          <p:nvPr>
            <p:custDataLst>
              <p:tags r:id="rId1"/>
            </p:custDataLst>
          </p:nvPr>
        </p:nvSpPr>
        <p:spPr>
          <a:xfrm>
            <a:off x="7311390" y="963007"/>
            <a:ext cx="4196715" cy="3785652"/>
          </a:xfrm>
          <a:prstGeom prst="rect">
            <a:avLst/>
          </a:prstGeom>
          <a:noFill/>
        </p:spPr>
        <p:txBody>
          <a:bodyPr wrap="square" rtlCol="0">
            <a:spAutoFit/>
          </a:bodyPr>
          <a:lstStyle/>
          <a:p>
            <a:pPr defTabSz="1219200"/>
            <a:r>
              <a:rPr lang="zh-CN" altLang="en-US" sz="2400" b="1" dirty="0">
                <a:solidFill>
                  <a:prstClr val="white"/>
                </a:solidFill>
                <a:latin typeface="微软雅黑" panose="020B0503020204020204" pitchFamily="34" charset="-122"/>
                <a:ea typeface="微软雅黑" panose="020B0503020204020204" pitchFamily="34" charset="-122"/>
                <a:cs typeface="+mn-ea"/>
                <a:sym typeface="+mn-lt"/>
              </a:rPr>
              <a:t>测验编制的一般程序</a:t>
            </a:r>
            <a:endParaRPr lang="en-US" altLang="zh-CN" sz="2400" b="1" dirty="0">
              <a:solidFill>
                <a:prstClr val="white"/>
              </a:solidFill>
              <a:latin typeface="微软雅黑" panose="020B0503020204020204" pitchFamily="34" charset="-122"/>
              <a:ea typeface="微软雅黑" panose="020B0503020204020204" pitchFamily="34" charset="-122"/>
              <a:cs typeface="+mn-ea"/>
              <a:sym typeface="+mn-lt"/>
            </a:endParaRPr>
          </a:p>
          <a:p>
            <a:pPr defTabSz="1219200"/>
            <a:endParaRPr lang="en-US" altLang="zh-CN" sz="2400" b="1" dirty="0">
              <a:solidFill>
                <a:prstClr val="white"/>
              </a:solidFill>
              <a:latin typeface="微软雅黑" panose="020B0503020204020204" pitchFamily="34" charset="-122"/>
              <a:ea typeface="微软雅黑" panose="020B0503020204020204" pitchFamily="34" charset="-122"/>
              <a:cs typeface="+mn-ea"/>
              <a:sym typeface="+mn-lt"/>
            </a:endParaRPr>
          </a:p>
          <a:p>
            <a:pPr defTabSz="1219200"/>
            <a:endParaRPr lang="en-US" altLang="zh-CN" sz="2400" b="1" dirty="0">
              <a:solidFill>
                <a:prstClr val="white"/>
              </a:solidFill>
              <a:latin typeface="微软雅黑" panose="020B0503020204020204" pitchFamily="34" charset="-122"/>
              <a:ea typeface="微软雅黑" panose="020B0503020204020204" pitchFamily="34" charset="-122"/>
              <a:cs typeface="+mn-ea"/>
              <a:sym typeface="+mn-lt"/>
            </a:endParaRPr>
          </a:p>
          <a:p>
            <a:pPr defTabSz="1219200"/>
            <a:r>
              <a:rPr lang="zh-CN" altLang="en-US" sz="2400" b="1" dirty="0">
                <a:solidFill>
                  <a:prstClr val="white"/>
                </a:solidFill>
                <a:latin typeface="微软雅黑" panose="020B0503020204020204" pitchFamily="34" charset="-122"/>
                <a:ea typeface="微软雅黑" panose="020B0503020204020204" pitchFamily="34" charset="-122"/>
                <a:cs typeface="+mn-ea"/>
                <a:sym typeface="+mn-lt"/>
              </a:rPr>
              <a:t>测验编制实例</a:t>
            </a:r>
            <a:r>
              <a:rPr lang="en-US" altLang="zh-CN" sz="2400" b="1" dirty="0">
                <a:solidFill>
                  <a:prstClr val="white"/>
                </a:solidFill>
                <a:latin typeface="微软雅黑" panose="020B0503020204020204" pitchFamily="34" charset="-122"/>
                <a:ea typeface="微软雅黑" panose="020B0503020204020204" pitchFamily="34" charset="-122"/>
                <a:cs typeface="+mn-ea"/>
                <a:sym typeface="+mn-lt"/>
              </a:rPr>
              <a:t>——</a:t>
            </a:r>
            <a:r>
              <a:rPr lang="zh-CN" altLang="en-US" sz="2400" b="1" dirty="0">
                <a:solidFill>
                  <a:prstClr val="white"/>
                </a:solidFill>
                <a:latin typeface="微软雅黑" panose="020B0503020204020204" pitchFamily="34" charset="-122"/>
                <a:ea typeface="微软雅黑" panose="020B0503020204020204" pitchFamily="34" charset="-122"/>
                <a:cs typeface="+mn-ea"/>
                <a:sym typeface="+mn-lt"/>
              </a:rPr>
              <a:t>团体儿童智力测验（</a:t>
            </a:r>
            <a:r>
              <a:rPr lang="en" altLang="zh-CN" sz="2400" b="1" dirty="0">
                <a:solidFill>
                  <a:prstClr val="white"/>
                </a:solidFill>
                <a:latin typeface="微软雅黑" panose="020B0503020204020204" pitchFamily="34" charset="-122"/>
                <a:ea typeface="微软雅黑" panose="020B0503020204020204" pitchFamily="34" charset="-122"/>
                <a:cs typeface="+mn-ea"/>
                <a:sym typeface="+mn-lt"/>
              </a:rPr>
              <a:t>GITC</a:t>
            </a:r>
            <a:r>
              <a:rPr lang="zh-CN" altLang="en" sz="2400" b="1" dirty="0">
                <a:solidFill>
                  <a:prstClr val="white"/>
                </a:solidFill>
                <a:latin typeface="微软雅黑" panose="020B0503020204020204" pitchFamily="34" charset="-122"/>
                <a:ea typeface="微软雅黑" panose="020B0503020204020204" pitchFamily="34" charset="-122"/>
                <a:cs typeface="+mn-ea"/>
                <a:sym typeface="+mn-lt"/>
              </a:rPr>
              <a:t>）</a:t>
            </a:r>
            <a:r>
              <a:rPr lang="zh-CN" altLang="en-US" sz="2400" b="1" dirty="0">
                <a:solidFill>
                  <a:prstClr val="white"/>
                </a:solidFill>
                <a:latin typeface="微软雅黑" panose="020B0503020204020204" pitchFamily="34" charset="-122"/>
                <a:ea typeface="微软雅黑" panose="020B0503020204020204" pitchFamily="34" charset="-122"/>
                <a:cs typeface="+mn-ea"/>
                <a:sym typeface="+mn-lt"/>
              </a:rPr>
              <a:t>的编制</a:t>
            </a:r>
            <a:endParaRPr lang="en-US" altLang="zh-CN" sz="2400" b="1" dirty="0">
              <a:solidFill>
                <a:prstClr val="white"/>
              </a:solidFill>
              <a:latin typeface="微软雅黑" panose="020B0503020204020204" pitchFamily="34" charset="-122"/>
              <a:ea typeface="微软雅黑" panose="020B0503020204020204" pitchFamily="34" charset="-122"/>
              <a:cs typeface="+mn-ea"/>
              <a:sym typeface="+mn-lt"/>
            </a:endParaRPr>
          </a:p>
          <a:p>
            <a:pPr defTabSz="1219200"/>
            <a:endParaRPr lang="en-US" altLang="zh-CN" sz="2400" b="1" dirty="0">
              <a:solidFill>
                <a:prstClr val="white"/>
              </a:solidFill>
              <a:latin typeface="微软雅黑" panose="020B0503020204020204" pitchFamily="34" charset="-122"/>
              <a:ea typeface="微软雅黑" panose="020B0503020204020204" pitchFamily="34" charset="-122"/>
              <a:cs typeface="+mn-ea"/>
              <a:sym typeface="+mn-lt"/>
            </a:endParaRPr>
          </a:p>
          <a:p>
            <a:pPr defTabSz="1219200"/>
            <a:endParaRPr lang="en-US" altLang="zh-CN" sz="2400" b="1" dirty="0">
              <a:solidFill>
                <a:prstClr val="white"/>
              </a:solidFill>
              <a:latin typeface="微软雅黑" panose="020B0503020204020204" pitchFamily="34" charset="-122"/>
              <a:ea typeface="微软雅黑" panose="020B0503020204020204" pitchFamily="34" charset="-122"/>
              <a:cs typeface="+mn-ea"/>
              <a:sym typeface="+mn-lt"/>
            </a:endParaRPr>
          </a:p>
          <a:p>
            <a:pPr defTabSz="1219200"/>
            <a:endParaRPr lang="en-US" altLang="zh-CN" sz="2400" b="1" dirty="0">
              <a:solidFill>
                <a:prstClr val="white"/>
              </a:solidFill>
              <a:latin typeface="微软雅黑" panose="020B0503020204020204" pitchFamily="34" charset="-122"/>
              <a:ea typeface="微软雅黑" panose="020B0503020204020204" pitchFamily="34" charset="-122"/>
              <a:cs typeface="+mn-ea"/>
              <a:sym typeface="+mn-lt"/>
            </a:endParaRPr>
          </a:p>
          <a:p>
            <a:pPr defTabSz="1219200"/>
            <a:r>
              <a:rPr lang="zh-CN" altLang="en-US" sz="2400" b="1" dirty="0">
                <a:solidFill>
                  <a:prstClr val="white"/>
                </a:solidFill>
                <a:latin typeface="微软雅黑" panose="020B0503020204020204" pitchFamily="34" charset="-122"/>
                <a:ea typeface="微软雅黑" panose="020B0503020204020204" pitchFamily="34" charset="-122"/>
                <a:cs typeface="+mn-ea"/>
                <a:sym typeface="+mn-lt"/>
              </a:rPr>
              <a:t>测验修订实例</a:t>
            </a:r>
            <a:r>
              <a:rPr lang="en-US" altLang="zh-CN" sz="2400" b="1" dirty="0">
                <a:solidFill>
                  <a:prstClr val="white"/>
                </a:solidFill>
                <a:latin typeface="微软雅黑" panose="020B0503020204020204" pitchFamily="34" charset="-122"/>
                <a:ea typeface="微软雅黑" panose="020B0503020204020204" pitchFamily="34" charset="-122"/>
                <a:cs typeface="+mn-ea"/>
                <a:sym typeface="+mn-lt"/>
              </a:rPr>
              <a:t>——</a:t>
            </a:r>
            <a:r>
              <a:rPr lang="zh-CN" altLang="en-US" sz="2400" b="1" dirty="0">
                <a:solidFill>
                  <a:prstClr val="white"/>
                </a:solidFill>
                <a:latin typeface="微软雅黑" panose="020B0503020204020204" pitchFamily="34" charset="-122"/>
                <a:ea typeface="微软雅黑" panose="020B0503020204020204" pitchFamily="34" charset="-122"/>
                <a:cs typeface="+mn-ea"/>
                <a:sym typeface="+mn-lt"/>
              </a:rPr>
              <a:t>团体儿童智力测验（</a:t>
            </a:r>
            <a:r>
              <a:rPr lang="en" altLang="zh-CN" sz="2400" b="1" dirty="0">
                <a:solidFill>
                  <a:prstClr val="white"/>
                </a:solidFill>
                <a:latin typeface="微软雅黑" panose="020B0503020204020204" pitchFamily="34" charset="-122"/>
                <a:ea typeface="微软雅黑" panose="020B0503020204020204" pitchFamily="34" charset="-122"/>
                <a:cs typeface="+mn-ea"/>
                <a:sym typeface="+mn-lt"/>
              </a:rPr>
              <a:t>GITC</a:t>
            </a:r>
            <a:r>
              <a:rPr lang="zh-CN" altLang="en" sz="2400" b="1" dirty="0">
                <a:solidFill>
                  <a:prstClr val="white"/>
                </a:solidFill>
                <a:latin typeface="微软雅黑" panose="020B0503020204020204" pitchFamily="34" charset="-122"/>
                <a:ea typeface="微软雅黑" panose="020B0503020204020204" pitchFamily="34" charset="-122"/>
                <a:cs typeface="+mn-ea"/>
                <a:sym typeface="+mn-lt"/>
              </a:rPr>
              <a:t>）</a:t>
            </a:r>
            <a:r>
              <a:rPr lang="zh-CN" altLang="en-US" sz="2400" b="1" dirty="0">
                <a:solidFill>
                  <a:prstClr val="white"/>
                </a:solidFill>
                <a:latin typeface="微软雅黑" panose="020B0503020204020204" pitchFamily="34" charset="-122"/>
                <a:ea typeface="微软雅黑" panose="020B0503020204020204" pitchFamily="34" charset="-122"/>
                <a:cs typeface="+mn-ea"/>
                <a:sym typeface="+mn-lt"/>
              </a:rPr>
              <a:t>的修订</a:t>
            </a:r>
            <a:endParaRPr lang="en-US" altLang="zh-CN" sz="2400" b="1" dirty="0">
              <a:solidFill>
                <a:prstClr val="white"/>
              </a:solidFill>
              <a:latin typeface="微软雅黑" panose="020B0503020204020204" pitchFamily="34" charset="-122"/>
              <a:ea typeface="微软雅黑" panose="020B0503020204020204" pitchFamily="34" charset="-122"/>
              <a:cs typeface="+mn-ea"/>
              <a:sym typeface="+mn-lt"/>
            </a:endParaRPr>
          </a:p>
        </p:txBody>
      </p:sp>
      <p:sp>
        <p:nvSpPr>
          <p:cNvPr id="4" name="TextBox 11"/>
          <p:cNvSpPr txBox="1"/>
          <p:nvPr>
            <p:custDataLst>
              <p:tags r:id="rId2"/>
            </p:custDataLst>
          </p:nvPr>
        </p:nvSpPr>
        <p:spPr>
          <a:xfrm>
            <a:off x="6713220" y="852805"/>
            <a:ext cx="475615" cy="641350"/>
          </a:xfrm>
          <a:prstGeom prst="rect">
            <a:avLst/>
          </a:prstGeom>
          <a:noFill/>
        </p:spPr>
        <p:txBody>
          <a:bodyPr wrap="square" rtlCol="0">
            <a:noAutofit/>
          </a:bodyPr>
          <a:lstStyle/>
          <a:p>
            <a:pPr defTabSz="1219200"/>
            <a:r>
              <a:rPr lang="en-US" altLang="zh-CN" sz="4500" dirty="0">
                <a:solidFill>
                  <a:schemeClr val="bg2">
                    <a:lumMod val="75000"/>
                  </a:schemeClr>
                </a:solidFill>
                <a:latin typeface="方正黑体简体" panose="02010601030101010101" pitchFamily="2" charset="-122"/>
                <a:ea typeface="方正黑体简体" panose="02010601030101010101" pitchFamily="2" charset="-122"/>
                <a:cs typeface="+mn-ea"/>
                <a:sym typeface="+mn-lt"/>
              </a:rPr>
              <a:t>1</a:t>
            </a:r>
          </a:p>
        </p:txBody>
      </p:sp>
      <p:sp>
        <p:nvSpPr>
          <p:cNvPr id="6" name="TextBox 14"/>
          <p:cNvSpPr txBox="1"/>
          <p:nvPr>
            <p:custDataLst>
              <p:tags r:id="rId3"/>
            </p:custDataLst>
          </p:nvPr>
        </p:nvSpPr>
        <p:spPr>
          <a:xfrm>
            <a:off x="6687416" y="2157412"/>
            <a:ext cx="598170" cy="763905"/>
          </a:xfrm>
          <a:prstGeom prst="rect">
            <a:avLst/>
          </a:prstGeom>
          <a:noFill/>
        </p:spPr>
        <p:txBody>
          <a:bodyPr wrap="square" rtlCol="0">
            <a:noAutofit/>
          </a:bodyPr>
          <a:lstStyle/>
          <a:p>
            <a:pPr algn="l" defTabSz="1219200">
              <a:buClrTx/>
              <a:buSzTx/>
              <a:buFontTx/>
            </a:pPr>
            <a:r>
              <a:rPr lang="en-US" altLang="zh-CN" sz="4500" dirty="0">
                <a:solidFill>
                  <a:schemeClr val="bg2">
                    <a:lumMod val="75000"/>
                  </a:schemeClr>
                </a:solidFill>
                <a:latin typeface="方正黑体简体" panose="02010601030101010101" pitchFamily="2" charset="-122"/>
                <a:ea typeface="方正黑体简体" panose="02010601030101010101" pitchFamily="2" charset="-122"/>
                <a:cs typeface="+mn-ea"/>
                <a:sym typeface="+mn-lt"/>
              </a:rPr>
              <a:t>2</a:t>
            </a:r>
          </a:p>
        </p:txBody>
      </p:sp>
      <p:sp>
        <p:nvSpPr>
          <p:cNvPr id="9" name="TextBox 14"/>
          <p:cNvSpPr txBox="1"/>
          <p:nvPr>
            <p:custDataLst>
              <p:tags r:id="rId4"/>
            </p:custDataLst>
          </p:nvPr>
        </p:nvSpPr>
        <p:spPr>
          <a:xfrm>
            <a:off x="6713220" y="3632835"/>
            <a:ext cx="598170" cy="763905"/>
          </a:xfrm>
          <a:prstGeom prst="rect">
            <a:avLst/>
          </a:prstGeom>
        </p:spPr>
        <p:txBody>
          <a:bodyPr wrap="square" rtlCol="0">
            <a:noAutofit/>
          </a:bodyPr>
          <a:lstStyle/>
          <a:p>
            <a:pPr algn="l" defTabSz="1219200">
              <a:buClrTx/>
              <a:buSzTx/>
              <a:buFontTx/>
            </a:pPr>
            <a:r>
              <a:rPr lang="en-US" altLang="zh-CN" sz="4500" dirty="0">
                <a:solidFill>
                  <a:schemeClr val="bg2">
                    <a:lumMod val="75000"/>
                  </a:schemeClr>
                </a:solidFill>
                <a:latin typeface="方正黑体简体" panose="02010601030101010101" pitchFamily="2" charset="-122"/>
                <a:ea typeface="方正黑体简体" panose="02010601030101010101" pitchFamily="2" charset="-122"/>
                <a:cs typeface="+mn-ea"/>
                <a:sym typeface="+mn-lt"/>
              </a:rPr>
              <a:t>3</a:t>
            </a:r>
          </a:p>
        </p:txBody>
      </p:sp>
      <p:sp>
        <p:nvSpPr>
          <p:cNvPr id="10" name="TextBox 14"/>
          <p:cNvSpPr txBox="1"/>
          <p:nvPr>
            <p:custDataLst>
              <p:tags r:id="rId5"/>
            </p:custDataLst>
          </p:nvPr>
        </p:nvSpPr>
        <p:spPr>
          <a:xfrm>
            <a:off x="6713220" y="4836160"/>
            <a:ext cx="598170" cy="763905"/>
          </a:xfrm>
          <a:prstGeom prst="rect">
            <a:avLst/>
          </a:prstGeom>
          <a:noFill/>
        </p:spPr>
        <p:txBody>
          <a:bodyPr wrap="square" rtlCol="0">
            <a:noAutofit/>
          </a:bodyPr>
          <a:lstStyle/>
          <a:p>
            <a:pPr algn="l" defTabSz="1219200">
              <a:buClrTx/>
              <a:buSzTx/>
              <a:buFontTx/>
            </a:pPr>
            <a:endParaRPr lang="en-US" altLang="zh-CN" sz="4500" dirty="0">
              <a:solidFill>
                <a:schemeClr val="bg2">
                  <a:lumMod val="75000"/>
                </a:schemeClr>
              </a:solidFill>
              <a:latin typeface="方正黑体简体" panose="02010601030101010101" pitchFamily="2" charset="-122"/>
              <a:ea typeface="方正黑体简体" panose="02010601030101010101" pitchFamily="2" charset="-122"/>
              <a:cs typeface="+mn-ea"/>
              <a:sym typeface="+mn-lt"/>
            </a:endParaRPr>
          </a:p>
        </p:txBody>
      </p:sp>
    </p:spTree>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2050"/>
                                        </p:tgtEl>
                                        <p:attrNameLst>
                                          <p:attrName>style.visibility</p:attrName>
                                        </p:attrNameLst>
                                      </p:cBhvr>
                                      <p:to>
                                        <p:strVal val="visible"/>
                                      </p:to>
                                    </p:set>
                                    <p:anim calcmode="lin" valueType="num">
                                      <p:cBhvr additive="base">
                                        <p:cTn id="7" dur="500" fill="hold"/>
                                        <p:tgtEl>
                                          <p:spTgt spid="2050"/>
                                        </p:tgtEl>
                                        <p:attrNameLst>
                                          <p:attrName>ppt_x</p:attrName>
                                        </p:attrNameLst>
                                      </p:cBhvr>
                                      <p:tavLst>
                                        <p:tav tm="0">
                                          <p:val>
                                            <p:strVal val="0-#ppt_w/2"/>
                                          </p:val>
                                        </p:tav>
                                        <p:tav tm="100000">
                                          <p:val>
                                            <p:strVal val="#ppt_x"/>
                                          </p:val>
                                        </p:tav>
                                      </p:tavLst>
                                    </p:anim>
                                    <p:anim calcmode="lin" valueType="num">
                                      <p:cBhvr additive="base">
                                        <p:cTn id="8" dur="500" fill="hold"/>
                                        <p:tgtEl>
                                          <p:spTgt spid="2050"/>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nodeType="after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additive="base">
                                        <p:cTn id="12" dur="500" fill="hold"/>
                                        <p:tgtEl>
                                          <p:spTgt spid="7"/>
                                        </p:tgtEl>
                                        <p:attrNameLst>
                                          <p:attrName>ppt_x</p:attrName>
                                        </p:attrNameLst>
                                      </p:cBhvr>
                                      <p:tavLst>
                                        <p:tav tm="0">
                                          <p:val>
                                            <p:strVal val="0-#ppt_w/2"/>
                                          </p:val>
                                        </p:tav>
                                        <p:tav tm="100000">
                                          <p:val>
                                            <p:strVal val="#ppt_x"/>
                                          </p:val>
                                        </p:tav>
                                      </p:tavLst>
                                    </p:anim>
                                    <p:anim calcmode="lin" valueType="num">
                                      <p:cBhvr additive="base">
                                        <p:cTn id="13" dur="500" fill="hold"/>
                                        <p:tgtEl>
                                          <p:spTgt spid="7"/>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8" fill="hold" grpId="0" nodeType="afterEffect">
                                  <p:stCondLst>
                                    <p:cond delay="0"/>
                                  </p:stCondLst>
                                  <p:childTnLst>
                                    <p:set>
                                      <p:cBhvr>
                                        <p:cTn id="16" dur="1" fill="hold">
                                          <p:stCondLst>
                                            <p:cond delay="0"/>
                                          </p:stCondLst>
                                        </p:cTn>
                                        <p:tgtEl>
                                          <p:spTgt spid="8"/>
                                        </p:tgtEl>
                                        <p:attrNameLst>
                                          <p:attrName>style.visibility</p:attrName>
                                        </p:attrNameLst>
                                      </p:cBhvr>
                                      <p:to>
                                        <p:strVal val="visible"/>
                                      </p:to>
                                    </p:set>
                                    <p:anim calcmode="lin" valueType="num">
                                      <p:cBhvr additive="base">
                                        <p:cTn id="17" dur="500" fill="hold"/>
                                        <p:tgtEl>
                                          <p:spTgt spid="8"/>
                                        </p:tgtEl>
                                        <p:attrNameLst>
                                          <p:attrName>ppt_x</p:attrName>
                                        </p:attrNameLst>
                                      </p:cBhvr>
                                      <p:tavLst>
                                        <p:tav tm="0">
                                          <p:val>
                                            <p:strVal val="0-#ppt_w/2"/>
                                          </p:val>
                                        </p:tav>
                                        <p:tav tm="100000">
                                          <p:val>
                                            <p:strVal val="#ppt_x"/>
                                          </p:val>
                                        </p:tav>
                                      </p:tavLst>
                                    </p:anim>
                                    <p:anim calcmode="lin" valueType="num">
                                      <p:cBhvr additive="base">
                                        <p:cTn id="18" dur="500" fill="hold"/>
                                        <p:tgtEl>
                                          <p:spTgt spid="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7738D03-BA4D-82A5-A95A-D50CE64B8349}"/>
            </a:ext>
          </a:extLst>
        </p:cNvPr>
        <p:cNvGrpSpPr/>
        <p:nvPr/>
      </p:nvGrpSpPr>
      <p:grpSpPr>
        <a:xfrm>
          <a:off x="0" y="0"/>
          <a:ext cx="0" cy="0"/>
          <a:chOff x="0" y="0"/>
          <a:chExt cx="0" cy="0"/>
        </a:xfrm>
      </p:grpSpPr>
      <p:grpSp>
        <p:nvGrpSpPr>
          <p:cNvPr id="2" name="组合 1">
            <a:extLst>
              <a:ext uri="{FF2B5EF4-FFF2-40B4-BE49-F238E27FC236}">
                <a16:creationId xmlns:a16="http://schemas.microsoft.com/office/drawing/2014/main" id="{DBFC9D23-EE00-D706-59B6-16FDF5856C78}"/>
              </a:ext>
            </a:extLst>
          </p:cNvPr>
          <p:cNvGrpSpPr/>
          <p:nvPr/>
        </p:nvGrpSpPr>
        <p:grpSpPr>
          <a:xfrm>
            <a:off x="375920" y="269875"/>
            <a:ext cx="876300" cy="781050"/>
            <a:chOff x="8370" y="4384"/>
            <a:chExt cx="2280" cy="2032"/>
          </a:xfrm>
        </p:grpSpPr>
        <p:grpSp>
          <p:nvGrpSpPr>
            <p:cNvPr id="8198" name="组合 158">
              <a:extLst>
                <a:ext uri="{FF2B5EF4-FFF2-40B4-BE49-F238E27FC236}">
                  <a16:creationId xmlns:a16="http://schemas.microsoft.com/office/drawing/2014/main" id="{22DDEA36-F4A5-12D6-CCC0-D3F459F6BD13}"/>
                </a:ext>
              </a:extLst>
            </p:cNvPr>
            <p:cNvGrpSpPr/>
            <p:nvPr/>
          </p:nvGrpSpPr>
          <p:grpSpPr>
            <a:xfrm>
              <a:off x="8370" y="4384"/>
              <a:ext cx="2280" cy="2032"/>
              <a:chOff x="3720691" y="2824413"/>
              <a:chExt cx="1341120" cy="1209172"/>
            </a:xfrm>
          </p:grpSpPr>
          <p:sp>
            <p:nvSpPr>
              <p:cNvPr id="7" name="Freeform 5">
                <a:extLst>
                  <a:ext uri="{FF2B5EF4-FFF2-40B4-BE49-F238E27FC236}">
                    <a16:creationId xmlns:a16="http://schemas.microsoft.com/office/drawing/2014/main" id="{1643DF13-4C8D-DDBD-9C21-072D7993171C}"/>
                  </a:ext>
                </a:extLst>
              </p:cNvPr>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a:extLst>
                  <a:ext uri="{FF2B5EF4-FFF2-40B4-BE49-F238E27FC236}">
                    <a16:creationId xmlns:a16="http://schemas.microsoft.com/office/drawing/2014/main" id="{DAD3E1B9-7A10-344D-77B7-F97DE1E134C5}"/>
                  </a:ext>
                </a:extLst>
              </p:cNvPr>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a:extLst>
                <a:ext uri="{FF2B5EF4-FFF2-40B4-BE49-F238E27FC236}">
                  <a16:creationId xmlns:a16="http://schemas.microsoft.com/office/drawing/2014/main" id="{EF7F62CE-3381-E645-572B-6CFC5B3EFC46}"/>
                </a:ext>
              </a:extLst>
            </p:cNvPr>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a:extLst>
                <a:ext uri="{FF2B5EF4-FFF2-40B4-BE49-F238E27FC236}">
                  <a16:creationId xmlns:a16="http://schemas.microsoft.com/office/drawing/2014/main" id="{677C3818-459B-1D56-8D1A-380526023104}"/>
                </a:ext>
              </a:extLst>
            </p:cNvPr>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100" name="文本框 99">
            <a:extLst>
              <a:ext uri="{FF2B5EF4-FFF2-40B4-BE49-F238E27FC236}">
                <a16:creationId xmlns:a16="http://schemas.microsoft.com/office/drawing/2014/main" id="{C3A7CE1A-3859-7C68-0014-D10D79836A2E}"/>
              </a:ext>
            </a:extLst>
          </p:cNvPr>
          <p:cNvSpPr txBox="1"/>
          <p:nvPr/>
        </p:nvSpPr>
        <p:spPr>
          <a:xfrm>
            <a:off x="970915" y="920115"/>
            <a:ext cx="10619105" cy="5806077"/>
          </a:xfrm>
          <a:prstGeom prst="rect">
            <a:avLst/>
          </a:prstGeom>
          <a:noFill/>
          <a:ln w="9525">
            <a:noFill/>
          </a:ln>
        </p:spPr>
        <p:txBody>
          <a:bodyPr wrap="square">
            <a:spAutoFit/>
          </a:bodyPr>
          <a:lstStyle/>
          <a:p>
            <a:pPr algn="l" fontAlgn="auto">
              <a:lnSpc>
                <a:spcPct val="150000"/>
              </a:lnSpc>
              <a:buClrTx/>
              <a:buSzTx/>
              <a:buFontTx/>
            </a:pPr>
            <a:r>
              <a:rPr lang="zh-CN" altLang="en-US" sz="24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rPr>
              <a:t>三、 修订过程</a:t>
            </a:r>
            <a:endParaRPr lang="en-US" altLang="zh-CN" sz="24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endParaRPr>
          </a:p>
          <a:p>
            <a:pPr algn="l" fontAlgn="auto">
              <a:lnSpc>
                <a:spcPct val="150000"/>
              </a:lnSpc>
              <a:buClrTx/>
              <a:buSzTx/>
              <a:buFontTx/>
            </a:pPr>
            <a:r>
              <a:rPr lang="zh-CN" altLang="en-US" sz="2000" b="1" dirty="0">
                <a:solidFill>
                  <a:srgbClr val="88745B"/>
                </a:solidFill>
                <a:latin typeface="Arial" panose="020B0604020202020204" pitchFamily="34" charset="0"/>
                <a:ea typeface="微软雅黑" panose="020B0503020204020204" pitchFamily="34" charset="-122"/>
              </a:rPr>
              <a:t>（一） 修订前的准备</a:t>
            </a:r>
            <a:r>
              <a:rPr lang="en-US" altLang="zh-CN" sz="2000" b="1" dirty="0">
                <a:solidFill>
                  <a:srgbClr val="88745B"/>
                </a:solidFill>
                <a:latin typeface="Arial" panose="020B0604020202020204" pitchFamily="34" charset="0"/>
                <a:ea typeface="微软雅黑" panose="020B0503020204020204" pitchFamily="34" charset="-122"/>
              </a:rPr>
              <a:t>——</a:t>
            </a:r>
            <a:r>
              <a:rPr lang="zh-CN" altLang="en-US" sz="2000" b="1" dirty="0">
                <a:solidFill>
                  <a:srgbClr val="88745B"/>
                </a:solidFill>
                <a:latin typeface="Arial" panose="020B0604020202020204" pitchFamily="34" charset="0"/>
                <a:ea typeface="微软雅黑" panose="020B0503020204020204" pitchFamily="34" charset="-122"/>
              </a:rPr>
              <a:t>检验</a:t>
            </a:r>
            <a:r>
              <a:rPr lang="en" altLang="zh-CN" sz="2000" b="1" dirty="0">
                <a:solidFill>
                  <a:srgbClr val="88745B"/>
                </a:solidFill>
                <a:latin typeface="Arial" panose="020B0604020202020204" pitchFamily="34" charset="0"/>
                <a:ea typeface="微软雅黑" panose="020B0503020204020204" pitchFamily="34" charset="-122"/>
              </a:rPr>
              <a:t>GITC</a:t>
            </a:r>
            <a:r>
              <a:rPr lang="zh-CN" altLang="en-US" sz="2000" b="1" dirty="0">
                <a:solidFill>
                  <a:srgbClr val="88745B"/>
                </a:solidFill>
                <a:latin typeface="Arial" panose="020B0604020202020204" pitchFamily="34" charset="0"/>
                <a:ea typeface="微软雅黑" panose="020B0503020204020204" pitchFamily="34" charset="-122"/>
              </a:rPr>
              <a:t>的心理测量学特征</a:t>
            </a:r>
            <a:endParaRPr lang="en-US" altLang="zh-CN" sz="2000" b="1" dirty="0">
              <a:solidFill>
                <a:srgbClr val="88745B"/>
              </a:solidFill>
              <a:latin typeface="Arial" panose="020B0604020202020204" pitchFamily="34" charset="0"/>
              <a:ea typeface="微软雅黑" panose="020B0503020204020204" pitchFamily="34" charset="-122"/>
            </a:endParaRPr>
          </a:p>
          <a:p>
            <a:pPr algn="l" fontAlgn="auto">
              <a:lnSpc>
                <a:spcPct val="150000"/>
              </a:lnSpc>
              <a:buClrTx/>
              <a:buSzTx/>
              <a:buFontTx/>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        </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2003</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年初，研究者从上海市普陀、长宁、闸北等区随机抽取了几所中小学及一所职业学校中共</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350</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名学生作为被试，其中有效样本总量为</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321</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人，年龄分布为</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11—18</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岁。根据</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321</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人的测验结果，研究者对</a:t>
            </a:r>
            <a:r>
              <a:rPr lang="en" altLang="zh-CN" sz="2100" dirty="0">
                <a:solidFill>
                  <a:schemeClr val="tx1">
                    <a:lumMod val="75000"/>
                    <a:lumOff val="25000"/>
                  </a:schemeClr>
                </a:solidFill>
                <a:latin typeface="Arial" panose="020B0604020202020204" pitchFamily="34" charset="0"/>
                <a:ea typeface="微软雅黑" panose="020B0503020204020204" pitchFamily="34" charset="-122"/>
              </a:rPr>
              <a:t>GITC</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作了项目分析，同时也作了信、效度的检验，并且将</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2003</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年初的检验结果与</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1996</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年</a:t>
            </a:r>
            <a:r>
              <a:rPr lang="en" altLang="zh-CN" sz="2100" dirty="0">
                <a:solidFill>
                  <a:schemeClr val="tx1">
                    <a:lumMod val="75000"/>
                    <a:lumOff val="25000"/>
                  </a:schemeClr>
                </a:solidFill>
                <a:latin typeface="Arial" panose="020B0604020202020204" pitchFamily="34" charset="0"/>
                <a:ea typeface="微软雅黑" panose="020B0503020204020204" pitchFamily="34" charset="-122"/>
              </a:rPr>
              <a:t>GITC</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编制之初的信效度检验结果做了简要的对比分析。</a:t>
            </a:r>
          </a:p>
          <a:p>
            <a:pPr lvl="1">
              <a:lnSpc>
                <a:spcPct val="150000"/>
              </a:lnSpc>
            </a:pP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1. </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内在一致性信度</a:t>
            </a:r>
          </a:p>
          <a:p>
            <a:pPr lvl="1">
              <a:lnSpc>
                <a:spcPct val="150000"/>
              </a:lnSpc>
            </a:pP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2. </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结构效度</a:t>
            </a:r>
          </a:p>
          <a:p>
            <a:pPr indent="0" fontAlgn="auto">
              <a:lnSpc>
                <a:spcPct val="150000"/>
              </a:lnSpc>
            </a:pPr>
            <a:r>
              <a:rPr lang="zh-CN" altLang="en-US" sz="2000" b="1" dirty="0">
                <a:solidFill>
                  <a:srgbClr val="88745B"/>
                </a:solidFill>
                <a:latin typeface="Arial" panose="020B0604020202020204" pitchFamily="34" charset="0"/>
                <a:ea typeface="微软雅黑" panose="020B0503020204020204" pitchFamily="34" charset="-122"/>
                <a:sym typeface="+mn-ea"/>
              </a:rPr>
              <a:t>（二） 第一次试测</a:t>
            </a:r>
            <a:endParaRPr lang="en-US" altLang="zh-CN" sz="2000" b="1" dirty="0">
              <a:solidFill>
                <a:srgbClr val="88745B"/>
              </a:solidFill>
              <a:latin typeface="Arial" panose="020B0604020202020204" pitchFamily="34" charset="0"/>
              <a:ea typeface="微软雅黑" panose="020B0503020204020204" pitchFamily="34" charset="-122"/>
              <a:sym typeface="+mn-ea"/>
            </a:endParaRPr>
          </a:p>
          <a:p>
            <a:pPr marL="914400" lvl="1" indent="-457200">
              <a:lnSpc>
                <a:spcPct val="150000"/>
              </a:lnSpc>
              <a:buAutoNum type="arabicPeriod"/>
            </a:pP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测验时间的修改</a:t>
            </a:r>
            <a:endParaRPr lang="en-US" altLang="zh-CN" sz="2000" dirty="0">
              <a:solidFill>
                <a:schemeClr val="tx1">
                  <a:lumMod val="75000"/>
                  <a:lumOff val="25000"/>
                </a:schemeClr>
              </a:solidFill>
              <a:latin typeface="Arial" panose="020B0604020202020204" pitchFamily="34" charset="0"/>
              <a:ea typeface="微软雅黑" panose="020B0503020204020204" pitchFamily="34" charset="-122"/>
            </a:endParaRPr>
          </a:p>
          <a:p>
            <a:pPr lvl="1">
              <a:lnSpc>
                <a:spcPct val="150000"/>
              </a:lnSpc>
            </a:pPr>
            <a:r>
              <a:rPr lang="en-US" altLang="zh-CN" sz="2000" dirty="0">
                <a:solidFill>
                  <a:schemeClr val="tx1">
                    <a:lumMod val="75000"/>
                    <a:lumOff val="25000"/>
                  </a:schemeClr>
                </a:solidFill>
                <a:latin typeface="Arial" panose="020B0604020202020204" pitchFamily="34" charset="0"/>
                <a:ea typeface="微软雅黑" panose="020B0503020204020204" pitchFamily="34" charset="-122"/>
              </a:rPr>
              <a:t>2. </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被试的选择</a:t>
            </a:r>
            <a:endParaRPr lang="en-US" altLang="zh-CN" sz="2000" dirty="0">
              <a:solidFill>
                <a:schemeClr val="tx1">
                  <a:lumMod val="75000"/>
                  <a:lumOff val="25000"/>
                </a:schemeClr>
              </a:solidFill>
              <a:latin typeface="Arial" panose="020B0604020202020204" pitchFamily="34" charset="0"/>
              <a:ea typeface="微软雅黑" panose="020B0503020204020204" pitchFamily="34" charset="-122"/>
            </a:endParaRPr>
          </a:p>
          <a:p>
            <a:pPr lvl="1">
              <a:lnSpc>
                <a:spcPct val="150000"/>
              </a:lnSpc>
            </a:pPr>
            <a:r>
              <a:rPr lang="en-US" altLang="zh-CN" sz="2000" dirty="0">
                <a:solidFill>
                  <a:schemeClr val="tx1">
                    <a:lumMod val="75000"/>
                    <a:lumOff val="25000"/>
                  </a:schemeClr>
                </a:solidFill>
                <a:latin typeface="Arial" panose="020B0604020202020204" pitchFamily="34" charset="0"/>
                <a:ea typeface="微软雅黑" panose="020B0503020204020204" pitchFamily="34" charset="-122"/>
              </a:rPr>
              <a:t>3. </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第一次试测项目分析的结果</a:t>
            </a:r>
          </a:p>
        </p:txBody>
      </p:sp>
      <p:sp>
        <p:nvSpPr>
          <p:cNvPr id="3" name="矩形 2">
            <a:extLst>
              <a:ext uri="{FF2B5EF4-FFF2-40B4-BE49-F238E27FC236}">
                <a16:creationId xmlns:a16="http://schemas.microsoft.com/office/drawing/2014/main" id="{1F438577-2672-37DE-68F3-9BAD5DE001F9}"/>
              </a:ext>
            </a:extLst>
          </p:cNvPr>
          <p:cNvSpPr/>
          <p:nvPr/>
        </p:nvSpPr>
        <p:spPr>
          <a:xfrm>
            <a:off x="1543773" y="398242"/>
            <a:ext cx="10148549" cy="52322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第三节 测验修订实例</a:t>
            </a:r>
            <a:r>
              <a:rPr lang="en-US" altLang="zh-CN"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a:t>
            </a: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团体儿童智力测验（</a:t>
            </a:r>
            <a:r>
              <a:rPr lang="en" altLang="zh-CN"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GITC</a:t>
            </a:r>
            <a:r>
              <a:rPr lang="zh-CN" altLang="en"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a:t>
            </a: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的修订</a:t>
            </a:r>
          </a:p>
        </p:txBody>
      </p:sp>
    </p:spTree>
    <p:extLst>
      <p:ext uri="{BB962C8B-B14F-4D97-AF65-F5344CB8AC3E}">
        <p14:creationId xmlns:p14="http://schemas.microsoft.com/office/powerpoint/2010/main" val="3606405692"/>
      </p:ext>
    </p:extLst>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C4A885B-CE44-18C2-024B-9C35706D816A}"/>
            </a:ext>
          </a:extLst>
        </p:cNvPr>
        <p:cNvGrpSpPr/>
        <p:nvPr/>
      </p:nvGrpSpPr>
      <p:grpSpPr>
        <a:xfrm>
          <a:off x="0" y="0"/>
          <a:ext cx="0" cy="0"/>
          <a:chOff x="0" y="0"/>
          <a:chExt cx="0" cy="0"/>
        </a:xfrm>
      </p:grpSpPr>
      <p:grpSp>
        <p:nvGrpSpPr>
          <p:cNvPr id="2" name="组合 1">
            <a:extLst>
              <a:ext uri="{FF2B5EF4-FFF2-40B4-BE49-F238E27FC236}">
                <a16:creationId xmlns:a16="http://schemas.microsoft.com/office/drawing/2014/main" id="{38B9DB68-1444-1F8C-D6DD-D1CE8556B80C}"/>
              </a:ext>
            </a:extLst>
          </p:cNvPr>
          <p:cNvGrpSpPr/>
          <p:nvPr/>
        </p:nvGrpSpPr>
        <p:grpSpPr>
          <a:xfrm>
            <a:off x="375920" y="269875"/>
            <a:ext cx="876300" cy="781050"/>
            <a:chOff x="8370" y="4384"/>
            <a:chExt cx="2280" cy="2032"/>
          </a:xfrm>
        </p:grpSpPr>
        <p:grpSp>
          <p:nvGrpSpPr>
            <p:cNvPr id="8198" name="组合 158">
              <a:extLst>
                <a:ext uri="{FF2B5EF4-FFF2-40B4-BE49-F238E27FC236}">
                  <a16:creationId xmlns:a16="http://schemas.microsoft.com/office/drawing/2014/main" id="{360AF82D-F5F3-FD61-3FB1-4469F47D4C22}"/>
                </a:ext>
              </a:extLst>
            </p:cNvPr>
            <p:cNvGrpSpPr/>
            <p:nvPr/>
          </p:nvGrpSpPr>
          <p:grpSpPr>
            <a:xfrm>
              <a:off x="8370" y="4384"/>
              <a:ext cx="2280" cy="2032"/>
              <a:chOff x="3720691" y="2824413"/>
              <a:chExt cx="1341120" cy="1209172"/>
            </a:xfrm>
          </p:grpSpPr>
          <p:sp>
            <p:nvSpPr>
              <p:cNvPr id="7" name="Freeform 5">
                <a:extLst>
                  <a:ext uri="{FF2B5EF4-FFF2-40B4-BE49-F238E27FC236}">
                    <a16:creationId xmlns:a16="http://schemas.microsoft.com/office/drawing/2014/main" id="{C38FE1E7-3FBC-F443-8DC0-07A492EFAE7C}"/>
                  </a:ext>
                </a:extLst>
              </p:cNvPr>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a:extLst>
                  <a:ext uri="{FF2B5EF4-FFF2-40B4-BE49-F238E27FC236}">
                    <a16:creationId xmlns:a16="http://schemas.microsoft.com/office/drawing/2014/main" id="{2BFE5275-1E55-A781-C7C3-30459504A0C2}"/>
                  </a:ext>
                </a:extLst>
              </p:cNvPr>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a:extLst>
                <a:ext uri="{FF2B5EF4-FFF2-40B4-BE49-F238E27FC236}">
                  <a16:creationId xmlns:a16="http://schemas.microsoft.com/office/drawing/2014/main" id="{063F1B16-EA8A-F831-0CE1-4EADB59ACB78}"/>
                </a:ext>
              </a:extLst>
            </p:cNvPr>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a:extLst>
                <a:ext uri="{FF2B5EF4-FFF2-40B4-BE49-F238E27FC236}">
                  <a16:creationId xmlns:a16="http://schemas.microsoft.com/office/drawing/2014/main" id="{0D4052BD-9C33-116E-3CDB-7567EA893B45}"/>
                </a:ext>
              </a:extLst>
            </p:cNvPr>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100" name="文本框 99">
            <a:extLst>
              <a:ext uri="{FF2B5EF4-FFF2-40B4-BE49-F238E27FC236}">
                <a16:creationId xmlns:a16="http://schemas.microsoft.com/office/drawing/2014/main" id="{FC29C7FD-A86D-C52E-7B15-943FF4A18C46}"/>
              </a:ext>
            </a:extLst>
          </p:cNvPr>
          <p:cNvSpPr txBox="1"/>
          <p:nvPr/>
        </p:nvSpPr>
        <p:spPr>
          <a:xfrm>
            <a:off x="970915" y="920115"/>
            <a:ext cx="10619105" cy="6221575"/>
          </a:xfrm>
          <a:prstGeom prst="rect">
            <a:avLst/>
          </a:prstGeom>
          <a:noFill/>
          <a:ln w="9525">
            <a:noFill/>
          </a:ln>
        </p:spPr>
        <p:txBody>
          <a:bodyPr wrap="square">
            <a:spAutoFit/>
          </a:bodyPr>
          <a:lstStyle/>
          <a:p>
            <a:pPr algn="l" fontAlgn="auto">
              <a:lnSpc>
                <a:spcPct val="150000"/>
              </a:lnSpc>
              <a:buClrTx/>
              <a:buSzTx/>
              <a:buFontTx/>
            </a:pPr>
            <a:r>
              <a:rPr lang="zh-CN" altLang="en-US" sz="24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rPr>
              <a:t>三、 修订过程</a:t>
            </a:r>
            <a:endParaRPr lang="en-US" altLang="zh-CN" sz="24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endParaRPr>
          </a:p>
          <a:p>
            <a:pPr algn="l" fontAlgn="auto">
              <a:lnSpc>
                <a:spcPct val="150000"/>
              </a:lnSpc>
              <a:buClrTx/>
              <a:buSzTx/>
              <a:buFontTx/>
            </a:pPr>
            <a:r>
              <a:rPr lang="zh-CN" altLang="en-US" sz="2000" b="1" dirty="0">
                <a:solidFill>
                  <a:srgbClr val="88745B"/>
                </a:solidFill>
                <a:latin typeface="Arial" panose="020B0604020202020204" pitchFamily="34" charset="0"/>
                <a:ea typeface="微软雅黑" panose="020B0503020204020204" pitchFamily="34" charset="-122"/>
              </a:rPr>
              <a:t>（三） 第二次试测</a:t>
            </a:r>
            <a:endParaRPr lang="en-US" altLang="zh-CN" sz="2000" b="1" dirty="0">
              <a:solidFill>
                <a:srgbClr val="88745B"/>
              </a:solidFill>
              <a:latin typeface="Arial" panose="020B0604020202020204" pitchFamily="34" charset="0"/>
              <a:ea typeface="微软雅黑" panose="020B0503020204020204" pitchFamily="34" charset="-122"/>
            </a:endParaRPr>
          </a:p>
          <a:p>
            <a:pPr algn="l" fontAlgn="auto">
              <a:lnSpc>
                <a:spcPct val="150000"/>
              </a:lnSpc>
              <a:buClrTx/>
              <a:buSzTx/>
              <a:buFontTx/>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         </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1. </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试测的被试选择</a:t>
            </a:r>
          </a:p>
          <a:p>
            <a:pPr algn="l" fontAlgn="auto">
              <a:lnSpc>
                <a:spcPct val="150000"/>
              </a:lnSpc>
              <a:buClrTx/>
              <a:buSzTx/>
              <a:buFontTx/>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         根据第一次项目分析的结果，对部分测题进行修改及测验其他方面调整之后进行第二次试测，以确定修订后的测试效果是否达到预期目标。</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gn="l" fontAlgn="auto">
              <a:lnSpc>
                <a:spcPct val="150000"/>
              </a:lnSpc>
              <a:buClrTx/>
              <a:buSzTx/>
              <a:buFontTx/>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         </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2. </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第二次试测项目分析的结果</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gn="l" fontAlgn="auto">
              <a:lnSpc>
                <a:spcPct val="150000"/>
              </a:lnSpc>
              <a:buClrTx/>
              <a:buSzTx/>
              <a:buFontTx/>
            </a:pPr>
            <a:r>
              <a:rPr lang="zh-CN" altLang="en-US" sz="2000" b="1" dirty="0">
                <a:solidFill>
                  <a:srgbClr val="88745B"/>
                </a:solidFill>
                <a:latin typeface="Arial" panose="020B0604020202020204" pitchFamily="34" charset="0"/>
                <a:ea typeface="微软雅黑" panose="020B0503020204020204" pitchFamily="34" charset="-122"/>
                <a:sym typeface="+mn-ea"/>
              </a:rPr>
              <a:t>（四） 上海市区参考性常模的制定</a:t>
            </a:r>
            <a:endParaRPr lang="en-US" altLang="zh-CN" sz="2000" b="1" dirty="0">
              <a:solidFill>
                <a:srgbClr val="88745B"/>
              </a:solidFill>
              <a:latin typeface="Arial" panose="020B0604020202020204" pitchFamily="34" charset="0"/>
              <a:ea typeface="微软雅黑" panose="020B0503020204020204" pitchFamily="34" charset="-122"/>
              <a:sym typeface="+mn-ea"/>
            </a:endParaRPr>
          </a:p>
          <a:p>
            <a:pPr algn="l" fontAlgn="auto">
              <a:lnSpc>
                <a:spcPct val="150000"/>
              </a:lnSpc>
              <a:buClrTx/>
              <a:buSzTx/>
              <a:buFontTx/>
            </a:pPr>
            <a:r>
              <a:rPr lang="zh-CN" altLang="en-US" sz="2000" b="1" dirty="0">
                <a:solidFill>
                  <a:schemeClr val="tx1">
                    <a:lumMod val="75000"/>
                    <a:lumOff val="25000"/>
                  </a:schemeClr>
                </a:solidFill>
                <a:latin typeface="Arial" panose="020B0604020202020204" pitchFamily="34" charset="0"/>
                <a:ea typeface="微软雅黑" panose="020B0503020204020204" pitchFamily="34" charset="-122"/>
              </a:rPr>
              <a:t>          </a:t>
            </a:r>
            <a:r>
              <a:rPr lang="en-US" altLang="zh-CN" sz="2000" b="1" dirty="0">
                <a:solidFill>
                  <a:schemeClr val="tx1">
                    <a:lumMod val="75000"/>
                    <a:lumOff val="25000"/>
                  </a:schemeClr>
                </a:solidFill>
                <a:latin typeface="Arial" panose="020B0604020202020204" pitchFamily="34" charset="0"/>
                <a:ea typeface="微软雅黑" panose="020B0503020204020204" pitchFamily="34" charset="-122"/>
              </a:rPr>
              <a:t>1. </a:t>
            </a:r>
            <a:r>
              <a:rPr lang="zh-CN" altLang="en-US" sz="2000" b="1" dirty="0">
                <a:solidFill>
                  <a:schemeClr val="tx1">
                    <a:lumMod val="75000"/>
                    <a:lumOff val="25000"/>
                  </a:schemeClr>
                </a:solidFill>
                <a:latin typeface="Arial" panose="020B0604020202020204" pitchFamily="34" charset="0"/>
                <a:ea typeface="微软雅黑" panose="020B0503020204020204" pitchFamily="34" charset="-122"/>
              </a:rPr>
              <a:t>主试的培训</a:t>
            </a:r>
          </a:p>
          <a:p>
            <a:pPr algn="l" fontAlgn="auto">
              <a:lnSpc>
                <a:spcPct val="150000"/>
              </a:lnSpc>
              <a:buClrTx/>
              <a:buSzTx/>
              <a:buFontTx/>
            </a:pP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         根据自愿和可能的条件，研究者组织了</a:t>
            </a:r>
            <a:r>
              <a:rPr lang="en" altLang="zh-CN" sz="2000" dirty="0">
                <a:solidFill>
                  <a:schemeClr val="tx1">
                    <a:lumMod val="75000"/>
                    <a:lumOff val="25000"/>
                  </a:schemeClr>
                </a:solidFill>
                <a:latin typeface="Arial" panose="020B0604020202020204" pitchFamily="34" charset="0"/>
                <a:ea typeface="微软雅黑" panose="020B0503020204020204" pitchFamily="34" charset="-122"/>
              </a:rPr>
              <a:t>GITAC</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上海市区参考性常模制定的主试小组，所有小组成员都曾经受过心理测量的训练，并且基本上都有智力测验的施测经验。在进行正式测验之前，对主试小组成员进行了统一培训，并实施了模拟测验，使每一个成员都能够胜任主试的工作。</a:t>
            </a:r>
          </a:p>
          <a:p>
            <a:pPr algn="l" fontAlgn="auto">
              <a:lnSpc>
                <a:spcPct val="150000"/>
              </a:lnSpc>
              <a:buClrTx/>
              <a:buSzTx/>
              <a:buFontTx/>
            </a:pPr>
            <a:endParaRPr lang="zh-CN" altLang="en-US" sz="2000" dirty="0">
              <a:solidFill>
                <a:schemeClr val="tx1">
                  <a:lumMod val="75000"/>
                  <a:lumOff val="25000"/>
                </a:schemeClr>
              </a:solidFill>
              <a:latin typeface="Arial" panose="020B0604020202020204" pitchFamily="34" charset="0"/>
              <a:ea typeface="微软雅黑" panose="020B0503020204020204" pitchFamily="34" charset="-122"/>
            </a:endParaRPr>
          </a:p>
        </p:txBody>
      </p:sp>
      <p:sp>
        <p:nvSpPr>
          <p:cNvPr id="3" name="矩形 2">
            <a:extLst>
              <a:ext uri="{FF2B5EF4-FFF2-40B4-BE49-F238E27FC236}">
                <a16:creationId xmlns:a16="http://schemas.microsoft.com/office/drawing/2014/main" id="{DBA14A65-C24A-BD67-907E-1B40639625AC}"/>
              </a:ext>
            </a:extLst>
          </p:cNvPr>
          <p:cNvSpPr/>
          <p:nvPr/>
        </p:nvSpPr>
        <p:spPr>
          <a:xfrm>
            <a:off x="1543773" y="398242"/>
            <a:ext cx="10148549" cy="52322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第三节 测验修订实例</a:t>
            </a:r>
            <a:r>
              <a:rPr lang="en-US" altLang="zh-CN"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a:t>
            </a: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团体儿童智力测验（</a:t>
            </a:r>
            <a:r>
              <a:rPr lang="en" altLang="zh-CN"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GITC</a:t>
            </a:r>
            <a:r>
              <a:rPr lang="zh-CN" altLang="en"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a:t>
            </a: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的修订</a:t>
            </a:r>
          </a:p>
        </p:txBody>
      </p:sp>
    </p:spTree>
    <p:extLst>
      <p:ext uri="{BB962C8B-B14F-4D97-AF65-F5344CB8AC3E}">
        <p14:creationId xmlns:p14="http://schemas.microsoft.com/office/powerpoint/2010/main" val="1968978894"/>
      </p:ext>
    </p:extLst>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E8A4F58-693A-F17D-8987-9A5543F6CF1C}"/>
            </a:ext>
          </a:extLst>
        </p:cNvPr>
        <p:cNvGrpSpPr/>
        <p:nvPr/>
      </p:nvGrpSpPr>
      <p:grpSpPr>
        <a:xfrm>
          <a:off x="0" y="0"/>
          <a:ext cx="0" cy="0"/>
          <a:chOff x="0" y="0"/>
          <a:chExt cx="0" cy="0"/>
        </a:xfrm>
      </p:grpSpPr>
      <p:grpSp>
        <p:nvGrpSpPr>
          <p:cNvPr id="2" name="组合 1">
            <a:extLst>
              <a:ext uri="{FF2B5EF4-FFF2-40B4-BE49-F238E27FC236}">
                <a16:creationId xmlns:a16="http://schemas.microsoft.com/office/drawing/2014/main" id="{234A8BC1-8F3B-2601-0ED6-3C203E1D8E99}"/>
              </a:ext>
            </a:extLst>
          </p:cNvPr>
          <p:cNvGrpSpPr/>
          <p:nvPr/>
        </p:nvGrpSpPr>
        <p:grpSpPr>
          <a:xfrm>
            <a:off x="375920" y="269875"/>
            <a:ext cx="876300" cy="781050"/>
            <a:chOff x="8370" y="4384"/>
            <a:chExt cx="2280" cy="2032"/>
          </a:xfrm>
        </p:grpSpPr>
        <p:grpSp>
          <p:nvGrpSpPr>
            <p:cNvPr id="8198" name="组合 158">
              <a:extLst>
                <a:ext uri="{FF2B5EF4-FFF2-40B4-BE49-F238E27FC236}">
                  <a16:creationId xmlns:a16="http://schemas.microsoft.com/office/drawing/2014/main" id="{47AAC740-E9B8-3997-0CE9-2BFD0D52865C}"/>
                </a:ext>
              </a:extLst>
            </p:cNvPr>
            <p:cNvGrpSpPr/>
            <p:nvPr/>
          </p:nvGrpSpPr>
          <p:grpSpPr>
            <a:xfrm>
              <a:off x="8370" y="4384"/>
              <a:ext cx="2280" cy="2032"/>
              <a:chOff x="3720691" y="2824413"/>
              <a:chExt cx="1341120" cy="1209172"/>
            </a:xfrm>
          </p:grpSpPr>
          <p:sp>
            <p:nvSpPr>
              <p:cNvPr id="7" name="Freeform 5">
                <a:extLst>
                  <a:ext uri="{FF2B5EF4-FFF2-40B4-BE49-F238E27FC236}">
                    <a16:creationId xmlns:a16="http://schemas.microsoft.com/office/drawing/2014/main" id="{B66E376C-5E07-B582-7B94-F0EDD157A32A}"/>
                  </a:ext>
                </a:extLst>
              </p:cNvPr>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a:extLst>
                  <a:ext uri="{FF2B5EF4-FFF2-40B4-BE49-F238E27FC236}">
                    <a16:creationId xmlns:a16="http://schemas.microsoft.com/office/drawing/2014/main" id="{B0981CE6-96CE-BC83-CE1A-EA1D39EE4D7E}"/>
                  </a:ext>
                </a:extLst>
              </p:cNvPr>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a:extLst>
                <a:ext uri="{FF2B5EF4-FFF2-40B4-BE49-F238E27FC236}">
                  <a16:creationId xmlns:a16="http://schemas.microsoft.com/office/drawing/2014/main" id="{3A4B8F84-EB71-526E-5265-E330F76DA849}"/>
                </a:ext>
              </a:extLst>
            </p:cNvPr>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a:extLst>
                <a:ext uri="{FF2B5EF4-FFF2-40B4-BE49-F238E27FC236}">
                  <a16:creationId xmlns:a16="http://schemas.microsoft.com/office/drawing/2014/main" id="{8BCCE03F-CACE-C1CB-5627-26C121AF5A34}"/>
                </a:ext>
              </a:extLst>
            </p:cNvPr>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100" name="文本框 99">
            <a:extLst>
              <a:ext uri="{FF2B5EF4-FFF2-40B4-BE49-F238E27FC236}">
                <a16:creationId xmlns:a16="http://schemas.microsoft.com/office/drawing/2014/main" id="{273EBF27-F8B3-F520-2613-65EAE73BF039}"/>
              </a:ext>
            </a:extLst>
          </p:cNvPr>
          <p:cNvSpPr txBox="1"/>
          <p:nvPr/>
        </p:nvSpPr>
        <p:spPr>
          <a:xfrm>
            <a:off x="970915" y="920115"/>
            <a:ext cx="10619105" cy="4353949"/>
          </a:xfrm>
          <a:prstGeom prst="rect">
            <a:avLst/>
          </a:prstGeom>
          <a:noFill/>
          <a:ln w="9525">
            <a:noFill/>
          </a:ln>
        </p:spPr>
        <p:txBody>
          <a:bodyPr wrap="square">
            <a:spAutoFit/>
          </a:bodyPr>
          <a:lstStyle/>
          <a:p>
            <a:pPr algn="l" fontAlgn="auto">
              <a:lnSpc>
                <a:spcPct val="150000"/>
              </a:lnSpc>
              <a:buClrTx/>
              <a:buSzTx/>
              <a:buFontTx/>
            </a:pPr>
            <a:r>
              <a:rPr lang="zh-CN" altLang="en-US" sz="24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rPr>
              <a:t>三、 修订过程</a:t>
            </a:r>
            <a:endParaRPr lang="en-US" altLang="zh-CN" sz="24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endParaRPr>
          </a:p>
          <a:p>
            <a:pPr algn="l" fontAlgn="auto">
              <a:lnSpc>
                <a:spcPct val="150000"/>
              </a:lnSpc>
              <a:buClrTx/>
              <a:buSzTx/>
              <a:buFontTx/>
            </a:pP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        </a:t>
            </a:r>
            <a:r>
              <a:rPr lang="en-US" altLang="zh-CN" sz="2100" b="1" dirty="0">
                <a:solidFill>
                  <a:schemeClr val="tx1">
                    <a:lumMod val="75000"/>
                    <a:lumOff val="25000"/>
                  </a:schemeClr>
                </a:solidFill>
                <a:latin typeface="Arial" panose="020B0604020202020204" pitchFamily="34" charset="0"/>
                <a:ea typeface="微软雅黑" panose="020B0503020204020204" pitchFamily="34" charset="-122"/>
              </a:rPr>
              <a:t>2. </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被试的选择</a:t>
            </a:r>
          </a:p>
          <a:p>
            <a:pPr algn="l" fontAlgn="auto">
              <a:lnSpc>
                <a:spcPct val="150000"/>
              </a:lnSpc>
              <a:buClrTx/>
              <a:buSzTx/>
              <a:buFontTx/>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       选取的被试为</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9—17</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岁儿童，共九个年龄组，每个年龄组为</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110</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人左右，这些被试分别分布于上海市普陀区、长宁区、闸北区、虹口区和徐汇区的中小学。</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gn="l" fontAlgn="auto">
              <a:lnSpc>
                <a:spcPct val="150000"/>
              </a:lnSpc>
              <a:buClrTx/>
              <a:buSzTx/>
              <a:buFontTx/>
            </a:pPr>
            <a:r>
              <a:rPr lang="zh-CN" altLang="en-US" sz="2000" b="1" dirty="0">
                <a:solidFill>
                  <a:srgbClr val="88745B"/>
                </a:solidFill>
                <a:latin typeface="Arial" panose="020B0604020202020204" pitchFamily="34" charset="0"/>
                <a:ea typeface="微软雅黑" panose="020B0503020204020204" pitchFamily="34" charset="-122"/>
                <a:sym typeface="+mn-ea"/>
              </a:rPr>
              <a:t>（五） </a:t>
            </a:r>
            <a:r>
              <a:rPr lang="en" altLang="zh-CN" sz="2000" b="1" dirty="0">
                <a:solidFill>
                  <a:srgbClr val="88745B"/>
                </a:solidFill>
                <a:latin typeface="Arial" panose="020B0604020202020204" pitchFamily="34" charset="0"/>
                <a:ea typeface="微软雅黑" panose="020B0503020204020204" pitchFamily="34" charset="-122"/>
                <a:sym typeface="+mn-ea"/>
              </a:rPr>
              <a:t>GITAC</a:t>
            </a:r>
            <a:r>
              <a:rPr lang="zh-CN" altLang="en-US" sz="2000" b="1" dirty="0">
                <a:solidFill>
                  <a:srgbClr val="88745B"/>
                </a:solidFill>
                <a:latin typeface="Arial" panose="020B0604020202020204" pitchFamily="34" charset="0"/>
                <a:ea typeface="微软雅黑" panose="020B0503020204020204" pitchFamily="34" charset="-122"/>
                <a:sym typeface="+mn-ea"/>
              </a:rPr>
              <a:t>的心理测量学指标检验</a:t>
            </a:r>
            <a:endParaRPr lang="en-US" altLang="zh-CN" sz="2000" b="1" dirty="0">
              <a:solidFill>
                <a:srgbClr val="88745B"/>
              </a:solidFill>
              <a:latin typeface="Arial" panose="020B0604020202020204" pitchFamily="34" charset="0"/>
              <a:ea typeface="微软雅黑" panose="020B0503020204020204" pitchFamily="34" charset="-122"/>
              <a:sym typeface="+mn-ea"/>
            </a:endParaRPr>
          </a:p>
          <a:p>
            <a:pPr algn="l" fontAlgn="auto">
              <a:lnSpc>
                <a:spcPct val="150000"/>
              </a:lnSpc>
              <a:buClrTx/>
              <a:buSzTx/>
            </a:pP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        将全体被试的测验总分按高低次序排列，再从分数最高和最低中各取全体人数的</a:t>
            </a:r>
            <a:r>
              <a:rPr lang="en-US" altLang="zh-CN" sz="2000" dirty="0">
                <a:solidFill>
                  <a:schemeClr val="tx1">
                    <a:lumMod val="75000"/>
                    <a:lumOff val="25000"/>
                  </a:schemeClr>
                </a:solidFill>
                <a:latin typeface="Arial" panose="020B0604020202020204" pitchFamily="34" charset="0"/>
                <a:ea typeface="微软雅黑" panose="020B0503020204020204" pitchFamily="34" charset="-122"/>
              </a:rPr>
              <a:t>27%</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，定为高分组和低分组。然后分别求出两组在某一测题上通过人数的百分比。利用公式</a:t>
            </a:r>
            <a:r>
              <a:rPr lang="en" altLang="zh-CN" sz="2000" dirty="0">
                <a:solidFill>
                  <a:schemeClr val="tx1">
                    <a:lumMod val="75000"/>
                    <a:lumOff val="25000"/>
                  </a:schemeClr>
                </a:solidFill>
                <a:latin typeface="Arial" panose="020B0604020202020204" pitchFamily="34" charset="0"/>
                <a:ea typeface="微软雅黑" panose="020B0503020204020204" pitchFamily="34" charset="-122"/>
              </a:rPr>
              <a:t>P =</a:t>
            </a:r>
            <a:r>
              <a:rPr lang="zh-CN" altLang="en" sz="2000" dirty="0">
                <a:solidFill>
                  <a:schemeClr val="tx1">
                    <a:lumMod val="75000"/>
                    <a:lumOff val="25000"/>
                  </a:schemeClr>
                </a:solidFill>
                <a:latin typeface="Arial" panose="020B0604020202020204" pitchFamily="34" charset="0"/>
                <a:ea typeface="微软雅黑" panose="020B0503020204020204" pitchFamily="34" charset="-122"/>
              </a:rPr>
              <a:t>（</a:t>
            </a:r>
            <a:r>
              <a:rPr lang="en" altLang="zh-CN" sz="2000" dirty="0">
                <a:solidFill>
                  <a:schemeClr val="tx1">
                    <a:lumMod val="75000"/>
                    <a:lumOff val="25000"/>
                  </a:schemeClr>
                </a:solidFill>
                <a:latin typeface="Arial" panose="020B0604020202020204" pitchFamily="34" charset="0"/>
                <a:ea typeface="微软雅黑" panose="020B0503020204020204" pitchFamily="34" charset="-122"/>
              </a:rPr>
              <a:t>P</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高</a:t>
            </a:r>
            <a:r>
              <a:rPr lang="en-US" altLang="zh-CN" sz="2000" dirty="0">
                <a:solidFill>
                  <a:schemeClr val="tx1">
                    <a:lumMod val="75000"/>
                    <a:lumOff val="25000"/>
                  </a:schemeClr>
                </a:solidFill>
                <a:latin typeface="Arial" panose="020B0604020202020204" pitchFamily="34" charset="0"/>
                <a:ea typeface="微软雅黑" panose="020B0503020204020204" pitchFamily="34" charset="-122"/>
              </a:rPr>
              <a:t>+</a:t>
            </a:r>
            <a:r>
              <a:rPr lang="en" altLang="zh-CN" sz="2000" dirty="0">
                <a:solidFill>
                  <a:schemeClr val="tx1">
                    <a:lumMod val="75000"/>
                    <a:lumOff val="25000"/>
                  </a:schemeClr>
                </a:solidFill>
                <a:latin typeface="Arial" panose="020B0604020202020204" pitchFamily="34" charset="0"/>
                <a:ea typeface="微软雅黑" panose="020B0503020204020204" pitchFamily="34" charset="-122"/>
              </a:rPr>
              <a:t>P</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低）</a:t>
            </a:r>
            <a:r>
              <a:rPr lang="en-US" altLang="zh-CN" sz="2000" dirty="0">
                <a:solidFill>
                  <a:schemeClr val="tx1">
                    <a:lumMod val="75000"/>
                    <a:lumOff val="25000"/>
                  </a:schemeClr>
                </a:solidFill>
                <a:latin typeface="Arial" panose="020B0604020202020204" pitchFamily="34" charset="0"/>
                <a:ea typeface="微软雅黑" panose="020B0503020204020204" pitchFamily="34" charset="-122"/>
              </a:rPr>
              <a:t>/2</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求出难度，再利用</a:t>
            </a:r>
            <a:r>
              <a:rPr lang="en" altLang="zh-CN" sz="2000" dirty="0">
                <a:solidFill>
                  <a:schemeClr val="tx1">
                    <a:lumMod val="75000"/>
                    <a:lumOff val="25000"/>
                  </a:schemeClr>
                </a:solidFill>
                <a:latin typeface="Arial" panose="020B0604020202020204" pitchFamily="34" charset="0"/>
                <a:ea typeface="微软雅黑" panose="020B0503020204020204" pitchFamily="34" charset="-122"/>
              </a:rPr>
              <a:t>CP = </a:t>
            </a:r>
            <a:r>
              <a:rPr lang="zh-CN" altLang="en" sz="2000" dirty="0">
                <a:solidFill>
                  <a:schemeClr val="tx1">
                    <a:lumMod val="75000"/>
                    <a:lumOff val="25000"/>
                  </a:schemeClr>
                </a:solidFill>
                <a:latin typeface="Arial" panose="020B0604020202020204" pitchFamily="34" charset="0"/>
                <a:ea typeface="微软雅黑" panose="020B0503020204020204" pitchFamily="34" charset="-122"/>
              </a:rPr>
              <a:t>（</a:t>
            </a:r>
            <a:r>
              <a:rPr lang="en" altLang="zh-CN" sz="2000" dirty="0">
                <a:solidFill>
                  <a:schemeClr val="tx1">
                    <a:lumMod val="75000"/>
                    <a:lumOff val="25000"/>
                  </a:schemeClr>
                </a:solidFill>
                <a:latin typeface="Arial" panose="020B0604020202020204" pitchFamily="34" charset="0"/>
                <a:ea typeface="微软雅黑" panose="020B0503020204020204" pitchFamily="34" charset="-122"/>
              </a:rPr>
              <a:t>KP</a:t>
            </a:r>
            <a:r>
              <a:rPr lang="zh-CN" altLang="en" sz="2000" dirty="0">
                <a:solidFill>
                  <a:schemeClr val="tx1">
                    <a:lumMod val="75000"/>
                    <a:lumOff val="25000"/>
                  </a:schemeClr>
                </a:solidFill>
                <a:latin typeface="Arial" panose="020B0604020202020204" pitchFamily="34" charset="0"/>
                <a:ea typeface="微软雅黑" panose="020B0503020204020204" pitchFamily="34" charset="-122"/>
              </a:rPr>
              <a:t>－</a:t>
            </a:r>
            <a:r>
              <a:rPr lang="en" altLang="zh-CN" sz="2000" dirty="0">
                <a:solidFill>
                  <a:schemeClr val="tx1">
                    <a:lumMod val="75000"/>
                    <a:lumOff val="25000"/>
                  </a:schemeClr>
                </a:solidFill>
                <a:latin typeface="Arial" panose="020B0604020202020204" pitchFamily="34" charset="0"/>
                <a:ea typeface="微软雅黑" panose="020B0503020204020204" pitchFamily="34" charset="-122"/>
              </a:rPr>
              <a:t>1</a:t>
            </a:r>
            <a:r>
              <a:rPr lang="zh-CN" altLang="en" sz="2000" dirty="0">
                <a:solidFill>
                  <a:schemeClr val="tx1">
                    <a:lumMod val="75000"/>
                    <a:lumOff val="25000"/>
                  </a:schemeClr>
                </a:solidFill>
                <a:latin typeface="Arial" panose="020B0604020202020204" pitchFamily="34" charset="0"/>
                <a:ea typeface="微软雅黑" panose="020B0503020204020204" pitchFamily="34" charset="-122"/>
              </a:rPr>
              <a:t>）</a:t>
            </a:r>
            <a:r>
              <a:rPr lang="en" altLang="zh-CN" sz="20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 sz="2000" dirty="0">
                <a:solidFill>
                  <a:schemeClr val="tx1">
                    <a:lumMod val="75000"/>
                    <a:lumOff val="25000"/>
                  </a:schemeClr>
                </a:solidFill>
                <a:latin typeface="Arial" panose="020B0604020202020204" pitchFamily="34" charset="0"/>
                <a:ea typeface="微软雅黑" panose="020B0503020204020204" pitchFamily="34" charset="-122"/>
              </a:rPr>
              <a:t>（</a:t>
            </a:r>
            <a:r>
              <a:rPr lang="en" altLang="zh-CN" sz="2000" dirty="0">
                <a:solidFill>
                  <a:schemeClr val="tx1">
                    <a:lumMod val="75000"/>
                    <a:lumOff val="25000"/>
                  </a:schemeClr>
                </a:solidFill>
                <a:latin typeface="Arial" panose="020B0604020202020204" pitchFamily="34" charset="0"/>
                <a:ea typeface="微软雅黑" panose="020B0503020204020204" pitchFamily="34" charset="-122"/>
              </a:rPr>
              <a:t>K</a:t>
            </a:r>
            <a:r>
              <a:rPr lang="zh-CN" altLang="en" sz="2000" dirty="0">
                <a:solidFill>
                  <a:schemeClr val="tx1">
                    <a:lumMod val="75000"/>
                    <a:lumOff val="25000"/>
                  </a:schemeClr>
                </a:solidFill>
                <a:latin typeface="Arial" panose="020B0604020202020204" pitchFamily="34" charset="0"/>
                <a:ea typeface="微软雅黑" panose="020B0503020204020204" pitchFamily="34" charset="-122"/>
              </a:rPr>
              <a:t>－</a:t>
            </a:r>
            <a:r>
              <a:rPr lang="en" altLang="zh-CN" sz="2000" dirty="0">
                <a:solidFill>
                  <a:schemeClr val="tx1">
                    <a:lumMod val="75000"/>
                    <a:lumOff val="25000"/>
                  </a:schemeClr>
                </a:solidFill>
                <a:latin typeface="Arial" panose="020B0604020202020204" pitchFamily="34" charset="0"/>
                <a:ea typeface="微软雅黑" panose="020B0503020204020204" pitchFamily="34" charset="-122"/>
              </a:rPr>
              <a:t>1</a:t>
            </a:r>
            <a:r>
              <a:rPr lang="zh-CN" altLang="en" sz="20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进行校正。鉴别力则是将高低分组的通过率相减获得，即</a:t>
            </a:r>
            <a:r>
              <a:rPr lang="en" altLang="zh-CN" sz="2000" dirty="0">
                <a:solidFill>
                  <a:schemeClr val="tx1">
                    <a:lumMod val="75000"/>
                    <a:lumOff val="25000"/>
                  </a:schemeClr>
                </a:solidFill>
                <a:latin typeface="Arial" panose="020B0604020202020204" pitchFamily="34" charset="0"/>
                <a:ea typeface="微软雅黑" panose="020B0503020204020204" pitchFamily="34" charset="-122"/>
              </a:rPr>
              <a:t>D=PH</a:t>
            </a:r>
            <a:r>
              <a:rPr lang="zh-CN" altLang="en" sz="2000" dirty="0">
                <a:solidFill>
                  <a:schemeClr val="tx1">
                    <a:lumMod val="75000"/>
                    <a:lumOff val="25000"/>
                  </a:schemeClr>
                </a:solidFill>
                <a:latin typeface="Arial" panose="020B0604020202020204" pitchFamily="34" charset="0"/>
                <a:ea typeface="微软雅黑" panose="020B0503020204020204" pitchFamily="34" charset="-122"/>
              </a:rPr>
              <a:t>－</a:t>
            </a:r>
            <a:r>
              <a:rPr lang="en" altLang="zh-CN" sz="2000" dirty="0">
                <a:solidFill>
                  <a:schemeClr val="tx1">
                    <a:lumMod val="75000"/>
                    <a:lumOff val="25000"/>
                  </a:schemeClr>
                </a:solidFill>
                <a:latin typeface="Arial" panose="020B0604020202020204" pitchFamily="34" charset="0"/>
                <a:ea typeface="微软雅黑" panose="020B0503020204020204" pitchFamily="34" charset="-122"/>
              </a:rPr>
              <a:t>PL</a:t>
            </a:r>
            <a:r>
              <a:rPr lang="zh-CN" altLang="en" sz="2000" dirty="0">
                <a:solidFill>
                  <a:schemeClr val="tx1">
                    <a:lumMod val="75000"/>
                    <a:lumOff val="25000"/>
                  </a:schemeClr>
                </a:solidFill>
                <a:latin typeface="Arial" panose="020B0604020202020204" pitchFamily="34" charset="0"/>
                <a:ea typeface="微软雅黑" panose="020B0503020204020204" pitchFamily="34" charset="-122"/>
              </a:rPr>
              <a:t>。</a:t>
            </a:r>
            <a:endParaRPr lang="zh-CN" altLang="en-US" sz="2000" dirty="0">
              <a:solidFill>
                <a:schemeClr val="tx1">
                  <a:lumMod val="75000"/>
                  <a:lumOff val="25000"/>
                </a:schemeClr>
              </a:solidFill>
              <a:latin typeface="Arial" panose="020B0604020202020204" pitchFamily="34" charset="0"/>
              <a:ea typeface="微软雅黑" panose="020B0503020204020204" pitchFamily="34" charset="-122"/>
            </a:endParaRPr>
          </a:p>
        </p:txBody>
      </p:sp>
      <p:sp>
        <p:nvSpPr>
          <p:cNvPr id="3" name="矩形 2">
            <a:extLst>
              <a:ext uri="{FF2B5EF4-FFF2-40B4-BE49-F238E27FC236}">
                <a16:creationId xmlns:a16="http://schemas.microsoft.com/office/drawing/2014/main" id="{268EBB53-94AA-83B5-664A-2322DFAC9DE2}"/>
              </a:ext>
            </a:extLst>
          </p:cNvPr>
          <p:cNvSpPr/>
          <p:nvPr/>
        </p:nvSpPr>
        <p:spPr>
          <a:xfrm>
            <a:off x="1543773" y="398242"/>
            <a:ext cx="10148549" cy="52322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第三节 测验修订实例</a:t>
            </a:r>
            <a:r>
              <a:rPr lang="en-US" altLang="zh-CN"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a:t>
            </a: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团体儿童智力测验（</a:t>
            </a:r>
            <a:r>
              <a:rPr lang="en" altLang="zh-CN"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GITC</a:t>
            </a:r>
            <a:r>
              <a:rPr lang="zh-CN" altLang="en"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a:t>
            </a: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的修订</a:t>
            </a:r>
          </a:p>
        </p:txBody>
      </p:sp>
    </p:spTree>
    <p:extLst>
      <p:ext uri="{BB962C8B-B14F-4D97-AF65-F5344CB8AC3E}">
        <p14:creationId xmlns:p14="http://schemas.microsoft.com/office/powerpoint/2010/main" val="2707044848"/>
      </p:ext>
    </p:extLst>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任意多边形 1"/>
          <p:cNvSpPr/>
          <p:nvPr/>
        </p:nvSpPr>
        <p:spPr>
          <a:xfrm>
            <a:off x="6930912" y="1412776"/>
            <a:ext cx="5291455" cy="3936365"/>
          </a:xfrm>
          <a:custGeom>
            <a:avLst/>
            <a:gdLst>
              <a:gd name="connsiteX0" fmla="*/ 0 w 8333"/>
              <a:gd name="connsiteY0" fmla="*/ 0 h 6199"/>
              <a:gd name="connsiteX1" fmla="*/ 8333 w 8333"/>
              <a:gd name="connsiteY1" fmla="*/ 25 h 6199"/>
              <a:gd name="connsiteX2" fmla="*/ 8303 w 8333"/>
              <a:gd name="connsiteY2" fmla="*/ 6190 h 6199"/>
              <a:gd name="connsiteX3" fmla="*/ 0 w 8333"/>
              <a:gd name="connsiteY3" fmla="*/ 6199 h 6199"/>
              <a:gd name="connsiteX4" fmla="*/ 0 w 8333"/>
              <a:gd name="connsiteY4" fmla="*/ 0 h 61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333" h="6199">
                <a:moveTo>
                  <a:pt x="0" y="0"/>
                </a:moveTo>
                <a:lnTo>
                  <a:pt x="8333" y="25"/>
                </a:lnTo>
                <a:lnTo>
                  <a:pt x="8303" y="6190"/>
                </a:lnTo>
                <a:lnTo>
                  <a:pt x="0" y="6199"/>
                </a:lnTo>
                <a:lnTo>
                  <a:pt x="0" y="0"/>
                </a:lnTo>
                <a:close/>
              </a:path>
            </a:pathLst>
          </a:custGeom>
          <a:blipFill dpi="0" rotWithShape="1">
            <a:blip r:embed="rId3" cstate="print">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dirty="0">
              <a:solidFill>
                <a:prstClr val="white"/>
              </a:solidFill>
              <a:latin typeface="方正黑体简体" panose="02010601030101010101" pitchFamily="2" charset="-122"/>
              <a:ea typeface="方正黑体简体" panose="02010601030101010101" pitchFamily="2" charset="-122"/>
              <a:cs typeface="+mn-ea"/>
              <a:sym typeface="+mn-lt"/>
            </a:endParaRPr>
          </a:p>
        </p:txBody>
      </p:sp>
      <p:sp>
        <p:nvSpPr>
          <p:cNvPr id="4" name="矩形 4"/>
          <p:cNvSpPr/>
          <p:nvPr/>
        </p:nvSpPr>
        <p:spPr>
          <a:xfrm>
            <a:off x="-19050" y="1400077"/>
            <a:ext cx="8611870" cy="3951605"/>
          </a:xfrm>
          <a:custGeom>
            <a:avLst/>
            <a:gdLst>
              <a:gd name="connsiteX0" fmla="*/ 0 w 13562"/>
              <a:gd name="connsiteY0" fmla="*/ 0 h 6223"/>
              <a:gd name="connsiteX1" fmla="*/ 13562 w 13562"/>
              <a:gd name="connsiteY1" fmla="*/ 15 h 6223"/>
              <a:gd name="connsiteX2" fmla="*/ 11003 w 13562"/>
              <a:gd name="connsiteY2" fmla="*/ 6223 h 6223"/>
              <a:gd name="connsiteX3" fmla="*/ 26 w 13562"/>
              <a:gd name="connsiteY3" fmla="*/ 6150 h 6223"/>
              <a:gd name="connsiteX4" fmla="*/ 0 w 13562"/>
              <a:gd name="connsiteY4" fmla="*/ 0 h 622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562" h="6223">
                <a:moveTo>
                  <a:pt x="0" y="0"/>
                </a:moveTo>
                <a:lnTo>
                  <a:pt x="13562" y="15"/>
                </a:lnTo>
                <a:lnTo>
                  <a:pt x="11003" y="6223"/>
                </a:lnTo>
                <a:lnTo>
                  <a:pt x="26" y="6150"/>
                </a:lnTo>
                <a:lnTo>
                  <a:pt x="0" y="0"/>
                </a:lnTo>
                <a:close/>
              </a:path>
            </a:pathLst>
          </a:custGeom>
          <a:solidFill>
            <a:srgbClr val="4F4D50"/>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dirty="0">
              <a:solidFill>
                <a:prstClr val="white"/>
              </a:solidFill>
              <a:latin typeface="方正黑体简体" panose="02010601030101010101" pitchFamily="2" charset="-122"/>
              <a:ea typeface="方正黑体简体" panose="02010601030101010101" pitchFamily="2" charset="-122"/>
              <a:cs typeface="+mn-ea"/>
              <a:sym typeface="+mn-lt"/>
            </a:endParaRPr>
          </a:p>
        </p:txBody>
      </p:sp>
      <p:cxnSp>
        <p:nvCxnSpPr>
          <p:cNvPr id="5" name="直接连接符 4"/>
          <p:cNvCxnSpPr/>
          <p:nvPr/>
        </p:nvCxnSpPr>
        <p:spPr>
          <a:xfrm flipH="1">
            <a:off x="6765248" y="3754395"/>
            <a:ext cx="675564" cy="1600335"/>
          </a:xfrm>
          <a:prstGeom prst="line">
            <a:avLst/>
          </a:prstGeom>
          <a:ln w="28575">
            <a:solidFill>
              <a:srgbClr val="FCE1B0"/>
            </a:solidFill>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flipH="1">
            <a:off x="6826824" y="1394561"/>
            <a:ext cx="1406363" cy="3410961"/>
          </a:xfrm>
          <a:prstGeom prst="line">
            <a:avLst/>
          </a:prstGeom>
          <a:ln w="12700">
            <a:solidFill>
              <a:srgbClr val="FCE1B0"/>
            </a:solidFill>
          </a:ln>
        </p:spPr>
        <p:style>
          <a:lnRef idx="1">
            <a:schemeClr val="accent1"/>
          </a:lnRef>
          <a:fillRef idx="0">
            <a:schemeClr val="accent1"/>
          </a:fillRef>
          <a:effectRef idx="0">
            <a:schemeClr val="accent1"/>
          </a:effectRef>
          <a:fontRef idx="minor">
            <a:schemeClr val="tx1"/>
          </a:fontRef>
        </p:style>
      </p:cxnSp>
      <p:sp>
        <p:nvSpPr>
          <p:cNvPr id="7" name="TextBox 9"/>
          <p:cNvSpPr txBox="1"/>
          <p:nvPr/>
        </p:nvSpPr>
        <p:spPr>
          <a:xfrm>
            <a:off x="1965021" y="2277561"/>
            <a:ext cx="4008755" cy="1476375"/>
          </a:xfrm>
          <a:prstGeom prst="rect">
            <a:avLst/>
          </a:prstGeom>
          <a:noFill/>
        </p:spPr>
        <p:txBody>
          <a:bodyPr wrap="none" rtlCol="0">
            <a:spAutoFit/>
          </a:bodyPr>
          <a:lstStyle/>
          <a:p>
            <a:pPr algn="l" defTabSz="1219200" fontAlgn="auto">
              <a:lnSpc>
                <a:spcPct val="150000"/>
              </a:lnSpc>
            </a:pPr>
            <a:r>
              <a:rPr lang="zh-CN" altLang="en-US" sz="6000" b="1" dirty="0">
                <a:solidFill>
                  <a:prstClr val="white"/>
                </a:solidFill>
                <a:latin typeface="楷体" panose="02010609060101010101" charset="-122"/>
                <a:ea typeface="楷体" panose="02010609060101010101" charset="-122"/>
                <a:cs typeface="楷体" panose="02010609060101010101" charset="-122"/>
                <a:sym typeface="+mn-lt"/>
              </a:rPr>
              <a:t>谢谢欣赏！</a:t>
            </a:r>
          </a:p>
        </p:txBody>
      </p:sp>
      <p:grpSp>
        <p:nvGrpSpPr>
          <p:cNvPr id="11" name="组合 10"/>
          <p:cNvGrpSpPr/>
          <p:nvPr/>
        </p:nvGrpSpPr>
        <p:grpSpPr>
          <a:xfrm>
            <a:off x="10199065" y="5814773"/>
            <a:ext cx="1528719" cy="302527"/>
            <a:chOff x="5796136" y="4189567"/>
            <a:chExt cx="1146539" cy="226895"/>
          </a:xfrm>
          <a:effectLst>
            <a:outerShdw blurRad="254000" dist="63500" dir="2700000" algn="tl" rotWithShape="0">
              <a:prstClr val="black">
                <a:alpha val="30000"/>
              </a:prstClr>
            </a:outerShdw>
          </a:effectLst>
        </p:grpSpPr>
        <p:sp>
          <p:nvSpPr>
            <p:cNvPr id="12" name="流程图: 数据 9"/>
            <p:cNvSpPr/>
            <p:nvPr/>
          </p:nvSpPr>
          <p:spPr>
            <a:xfrm>
              <a:off x="5796136" y="4189567"/>
              <a:ext cx="156946" cy="226895"/>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1" fmla="*/ 0 w 18208"/>
                <a:gd name="connsiteY0-2" fmla="*/ 10042 h 10042"/>
                <a:gd name="connsiteX1-3" fmla="*/ 2000 w 18208"/>
                <a:gd name="connsiteY1-4" fmla="*/ 42 h 10042"/>
                <a:gd name="connsiteX2-5" fmla="*/ 18208 w 18208"/>
                <a:gd name="connsiteY2-6" fmla="*/ 0 h 10042"/>
                <a:gd name="connsiteX3-7" fmla="*/ 8000 w 18208"/>
                <a:gd name="connsiteY3-8" fmla="*/ 10042 h 10042"/>
                <a:gd name="connsiteX4-9" fmla="*/ 0 w 18208"/>
                <a:gd name="connsiteY4-10" fmla="*/ 10042 h 10042"/>
                <a:gd name="connsiteX0-11" fmla="*/ 0 w 18208"/>
                <a:gd name="connsiteY0-12" fmla="*/ 10042 h 10042"/>
                <a:gd name="connsiteX1-13" fmla="*/ 10498 w 18208"/>
                <a:gd name="connsiteY1-14" fmla="*/ 126 h 10042"/>
                <a:gd name="connsiteX2-15" fmla="*/ 18208 w 18208"/>
                <a:gd name="connsiteY2-16" fmla="*/ 0 h 10042"/>
                <a:gd name="connsiteX3-17" fmla="*/ 8000 w 18208"/>
                <a:gd name="connsiteY3-18" fmla="*/ 10042 h 10042"/>
                <a:gd name="connsiteX4-19" fmla="*/ 0 w 18208"/>
                <a:gd name="connsiteY4-20" fmla="*/ 10042 h 1004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8208" h="10042">
                  <a:moveTo>
                    <a:pt x="0" y="10042"/>
                  </a:moveTo>
                  <a:lnTo>
                    <a:pt x="10498" y="126"/>
                  </a:lnTo>
                  <a:lnTo>
                    <a:pt x="18208" y="0"/>
                  </a:lnTo>
                  <a:lnTo>
                    <a:pt x="8000" y="10042"/>
                  </a:lnTo>
                  <a:lnTo>
                    <a:pt x="0" y="10042"/>
                  </a:lnTo>
                  <a:close/>
                </a:path>
              </a:pathLst>
            </a:cu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a:solidFill>
                  <a:prstClr val="white"/>
                </a:solidFill>
              </a:endParaRPr>
            </a:p>
          </p:txBody>
        </p:sp>
        <p:sp>
          <p:nvSpPr>
            <p:cNvPr id="13" name="流程图: 数据 9"/>
            <p:cNvSpPr/>
            <p:nvPr/>
          </p:nvSpPr>
          <p:spPr>
            <a:xfrm>
              <a:off x="5937506" y="4189567"/>
              <a:ext cx="156946" cy="226895"/>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1" fmla="*/ 0 w 18208"/>
                <a:gd name="connsiteY0-2" fmla="*/ 10042 h 10042"/>
                <a:gd name="connsiteX1-3" fmla="*/ 2000 w 18208"/>
                <a:gd name="connsiteY1-4" fmla="*/ 42 h 10042"/>
                <a:gd name="connsiteX2-5" fmla="*/ 18208 w 18208"/>
                <a:gd name="connsiteY2-6" fmla="*/ 0 h 10042"/>
                <a:gd name="connsiteX3-7" fmla="*/ 8000 w 18208"/>
                <a:gd name="connsiteY3-8" fmla="*/ 10042 h 10042"/>
                <a:gd name="connsiteX4-9" fmla="*/ 0 w 18208"/>
                <a:gd name="connsiteY4-10" fmla="*/ 10042 h 10042"/>
                <a:gd name="connsiteX0-11" fmla="*/ 0 w 18208"/>
                <a:gd name="connsiteY0-12" fmla="*/ 10042 h 10042"/>
                <a:gd name="connsiteX1-13" fmla="*/ 10498 w 18208"/>
                <a:gd name="connsiteY1-14" fmla="*/ 126 h 10042"/>
                <a:gd name="connsiteX2-15" fmla="*/ 18208 w 18208"/>
                <a:gd name="connsiteY2-16" fmla="*/ 0 h 10042"/>
                <a:gd name="connsiteX3-17" fmla="*/ 8000 w 18208"/>
                <a:gd name="connsiteY3-18" fmla="*/ 10042 h 10042"/>
                <a:gd name="connsiteX4-19" fmla="*/ 0 w 18208"/>
                <a:gd name="connsiteY4-20" fmla="*/ 10042 h 1004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8208" h="10042">
                  <a:moveTo>
                    <a:pt x="0" y="10042"/>
                  </a:moveTo>
                  <a:lnTo>
                    <a:pt x="10498" y="126"/>
                  </a:lnTo>
                  <a:lnTo>
                    <a:pt x="18208" y="0"/>
                  </a:lnTo>
                  <a:lnTo>
                    <a:pt x="8000" y="10042"/>
                  </a:lnTo>
                  <a:lnTo>
                    <a:pt x="0" y="10042"/>
                  </a:lnTo>
                  <a:close/>
                </a:path>
              </a:pathLst>
            </a:cu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a:solidFill>
                  <a:prstClr val="white"/>
                </a:solidFill>
              </a:endParaRPr>
            </a:p>
          </p:txBody>
        </p:sp>
        <p:sp>
          <p:nvSpPr>
            <p:cNvPr id="14" name="流程图: 数据 9"/>
            <p:cNvSpPr/>
            <p:nvPr/>
          </p:nvSpPr>
          <p:spPr>
            <a:xfrm>
              <a:off x="6078876" y="4189567"/>
              <a:ext cx="156946" cy="226895"/>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1" fmla="*/ 0 w 18208"/>
                <a:gd name="connsiteY0-2" fmla="*/ 10042 h 10042"/>
                <a:gd name="connsiteX1-3" fmla="*/ 2000 w 18208"/>
                <a:gd name="connsiteY1-4" fmla="*/ 42 h 10042"/>
                <a:gd name="connsiteX2-5" fmla="*/ 18208 w 18208"/>
                <a:gd name="connsiteY2-6" fmla="*/ 0 h 10042"/>
                <a:gd name="connsiteX3-7" fmla="*/ 8000 w 18208"/>
                <a:gd name="connsiteY3-8" fmla="*/ 10042 h 10042"/>
                <a:gd name="connsiteX4-9" fmla="*/ 0 w 18208"/>
                <a:gd name="connsiteY4-10" fmla="*/ 10042 h 10042"/>
                <a:gd name="connsiteX0-11" fmla="*/ 0 w 18208"/>
                <a:gd name="connsiteY0-12" fmla="*/ 10042 h 10042"/>
                <a:gd name="connsiteX1-13" fmla="*/ 10498 w 18208"/>
                <a:gd name="connsiteY1-14" fmla="*/ 126 h 10042"/>
                <a:gd name="connsiteX2-15" fmla="*/ 18208 w 18208"/>
                <a:gd name="connsiteY2-16" fmla="*/ 0 h 10042"/>
                <a:gd name="connsiteX3-17" fmla="*/ 8000 w 18208"/>
                <a:gd name="connsiteY3-18" fmla="*/ 10042 h 10042"/>
                <a:gd name="connsiteX4-19" fmla="*/ 0 w 18208"/>
                <a:gd name="connsiteY4-20" fmla="*/ 10042 h 1004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8208" h="10042">
                  <a:moveTo>
                    <a:pt x="0" y="10042"/>
                  </a:moveTo>
                  <a:lnTo>
                    <a:pt x="10498" y="126"/>
                  </a:lnTo>
                  <a:lnTo>
                    <a:pt x="18208" y="0"/>
                  </a:lnTo>
                  <a:lnTo>
                    <a:pt x="8000" y="10042"/>
                  </a:lnTo>
                  <a:lnTo>
                    <a:pt x="0" y="10042"/>
                  </a:lnTo>
                  <a:close/>
                </a:path>
              </a:pathLst>
            </a:cu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a:solidFill>
                  <a:prstClr val="white"/>
                </a:solidFill>
              </a:endParaRPr>
            </a:p>
          </p:txBody>
        </p:sp>
        <p:sp>
          <p:nvSpPr>
            <p:cNvPr id="15" name="流程图: 数据 9"/>
            <p:cNvSpPr/>
            <p:nvPr/>
          </p:nvSpPr>
          <p:spPr>
            <a:xfrm>
              <a:off x="6220246" y="4189567"/>
              <a:ext cx="156946" cy="226895"/>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1" fmla="*/ 0 w 18208"/>
                <a:gd name="connsiteY0-2" fmla="*/ 10042 h 10042"/>
                <a:gd name="connsiteX1-3" fmla="*/ 2000 w 18208"/>
                <a:gd name="connsiteY1-4" fmla="*/ 42 h 10042"/>
                <a:gd name="connsiteX2-5" fmla="*/ 18208 w 18208"/>
                <a:gd name="connsiteY2-6" fmla="*/ 0 h 10042"/>
                <a:gd name="connsiteX3-7" fmla="*/ 8000 w 18208"/>
                <a:gd name="connsiteY3-8" fmla="*/ 10042 h 10042"/>
                <a:gd name="connsiteX4-9" fmla="*/ 0 w 18208"/>
                <a:gd name="connsiteY4-10" fmla="*/ 10042 h 10042"/>
                <a:gd name="connsiteX0-11" fmla="*/ 0 w 18208"/>
                <a:gd name="connsiteY0-12" fmla="*/ 10042 h 10042"/>
                <a:gd name="connsiteX1-13" fmla="*/ 10498 w 18208"/>
                <a:gd name="connsiteY1-14" fmla="*/ 126 h 10042"/>
                <a:gd name="connsiteX2-15" fmla="*/ 18208 w 18208"/>
                <a:gd name="connsiteY2-16" fmla="*/ 0 h 10042"/>
                <a:gd name="connsiteX3-17" fmla="*/ 8000 w 18208"/>
                <a:gd name="connsiteY3-18" fmla="*/ 10042 h 10042"/>
                <a:gd name="connsiteX4-19" fmla="*/ 0 w 18208"/>
                <a:gd name="connsiteY4-20" fmla="*/ 10042 h 1004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8208" h="10042">
                  <a:moveTo>
                    <a:pt x="0" y="10042"/>
                  </a:moveTo>
                  <a:lnTo>
                    <a:pt x="10498" y="126"/>
                  </a:lnTo>
                  <a:lnTo>
                    <a:pt x="18208" y="0"/>
                  </a:lnTo>
                  <a:lnTo>
                    <a:pt x="8000" y="10042"/>
                  </a:lnTo>
                  <a:lnTo>
                    <a:pt x="0" y="10042"/>
                  </a:lnTo>
                  <a:close/>
                </a:path>
              </a:pathLst>
            </a:cu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a:solidFill>
                  <a:prstClr val="white"/>
                </a:solidFill>
              </a:endParaRPr>
            </a:p>
          </p:txBody>
        </p:sp>
        <p:sp>
          <p:nvSpPr>
            <p:cNvPr id="16" name="流程图: 数据 9"/>
            <p:cNvSpPr/>
            <p:nvPr/>
          </p:nvSpPr>
          <p:spPr>
            <a:xfrm>
              <a:off x="6361616" y="4189567"/>
              <a:ext cx="156946" cy="226895"/>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1" fmla="*/ 0 w 18208"/>
                <a:gd name="connsiteY0-2" fmla="*/ 10042 h 10042"/>
                <a:gd name="connsiteX1-3" fmla="*/ 2000 w 18208"/>
                <a:gd name="connsiteY1-4" fmla="*/ 42 h 10042"/>
                <a:gd name="connsiteX2-5" fmla="*/ 18208 w 18208"/>
                <a:gd name="connsiteY2-6" fmla="*/ 0 h 10042"/>
                <a:gd name="connsiteX3-7" fmla="*/ 8000 w 18208"/>
                <a:gd name="connsiteY3-8" fmla="*/ 10042 h 10042"/>
                <a:gd name="connsiteX4-9" fmla="*/ 0 w 18208"/>
                <a:gd name="connsiteY4-10" fmla="*/ 10042 h 10042"/>
                <a:gd name="connsiteX0-11" fmla="*/ 0 w 18208"/>
                <a:gd name="connsiteY0-12" fmla="*/ 10042 h 10042"/>
                <a:gd name="connsiteX1-13" fmla="*/ 10498 w 18208"/>
                <a:gd name="connsiteY1-14" fmla="*/ 126 h 10042"/>
                <a:gd name="connsiteX2-15" fmla="*/ 18208 w 18208"/>
                <a:gd name="connsiteY2-16" fmla="*/ 0 h 10042"/>
                <a:gd name="connsiteX3-17" fmla="*/ 8000 w 18208"/>
                <a:gd name="connsiteY3-18" fmla="*/ 10042 h 10042"/>
                <a:gd name="connsiteX4-19" fmla="*/ 0 w 18208"/>
                <a:gd name="connsiteY4-20" fmla="*/ 10042 h 1004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8208" h="10042">
                  <a:moveTo>
                    <a:pt x="0" y="10042"/>
                  </a:moveTo>
                  <a:lnTo>
                    <a:pt x="10498" y="126"/>
                  </a:lnTo>
                  <a:lnTo>
                    <a:pt x="18208" y="0"/>
                  </a:lnTo>
                  <a:lnTo>
                    <a:pt x="8000" y="10042"/>
                  </a:lnTo>
                  <a:lnTo>
                    <a:pt x="0" y="10042"/>
                  </a:lnTo>
                  <a:close/>
                </a:path>
              </a:pathLst>
            </a:cu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a:solidFill>
                  <a:prstClr val="white"/>
                </a:solidFill>
              </a:endParaRPr>
            </a:p>
          </p:txBody>
        </p:sp>
        <p:sp>
          <p:nvSpPr>
            <p:cNvPr id="17" name="流程图: 数据 9"/>
            <p:cNvSpPr/>
            <p:nvPr/>
          </p:nvSpPr>
          <p:spPr>
            <a:xfrm>
              <a:off x="6502986" y="4189567"/>
              <a:ext cx="156946" cy="226895"/>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1" fmla="*/ 0 w 18208"/>
                <a:gd name="connsiteY0-2" fmla="*/ 10042 h 10042"/>
                <a:gd name="connsiteX1-3" fmla="*/ 2000 w 18208"/>
                <a:gd name="connsiteY1-4" fmla="*/ 42 h 10042"/>
                <a:gd name="connsiteX2-5" fmla="*/ 18208 w 18208"/>
                <a:gd name="connsiteY2-6" fmla="*/ 0 h 10042"/>
                <a:gd name="connsiteX3-7" fmla="*/ 8000 w 18208"/>
                <a:gd name="connsiteY3-8" fmla="*/ 10042 h 10042"/>
                <a:gd name="connsiteX4-9" fmla="*/ 0 w 18208"/>
                <a:gd name="connsiteY4-10" fmla="*/ 10042 h 10042"/>
                <a:gd name="connsiteX0-11" fmla="*/ 0 w 18208"/>
                <a:gd name="connsiteY0-12" fmla="*/ 10042 h 10042"/>
                <a:gd name="connsiteX1-13" fmla="*/ 10498 w 18208"/>
                <a:gd name="connsiteY1-14" fmla="*/ 126 h 10042"/>
                <a:gd name="connsiteX2-15" fmla="*/ 18208 w 18208"/>
                <a:gd name="connsiteY2-16" fmla="*/ 0 h 10042"/>
                <a:gd name="connsiteX3-17" fmla="*/ 8000 w 18208"/>
                <a:gd name="connsiteY3-18" fmla="*/ 10042 h 10042"/>
                <a:gd name="connsiteX4-19" fmla="*/ 0 w 18208"/>
                <a:gd name="connsiteY4-20" fmla="*/ 10042 h 1004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8208" h="10042">
                  <a:moveTo>
                    <a:pt x="0" y="10042"/>
                  </a:moveTo>
                  <a:lnTo>
                    <a:pt x="10498" y="126"/>
                  </a:lnTo>
                  <a:lnTo>
                    <a:pt x="18208" y="0"/>
                  </a:lnTo>
                  <a:lnTo>
                    <a:pt x="8000" y="10042"/>
                  </a:lnTo>
                  <a:lnTo>
                    <a:pt x="0" y="10042"/>
                  </a:lnTo>
                  <a:close/>
                </a:path>
              </a:pathLst>
            </a:cu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a:solidFill>
                  <a:prstClr val="white"/>
                </a:solidFill>
              </a:endParaRPr>
            </a:p>
          </p:txBody>
        </p:sp>
        <p:sp>
          <p:nvSpPr>
            <p:cNvPr id="18" name="流程图: 数据 9"/>
            <p:cNvSpPr/>
            <p:nvPr/>
          </p:nvSpPr>
          <p:spPr>
            <a:xfrm>
              <a:off x="6644356" y="4189567"/>
              <a:ext cx="156946" cy="226895"/>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1" fmla="*/ 0 w 18208"/>
                <a:gd name="connsiteY0-2" fmla="*/ 10042 h 10042"/>
                <a:gd name="connsiteX1-3" fmla="*/ 2000 w 18208"/>
                <a:gd name="connsiteY1-4" fmla="*/ 42 h 10042"/>
                <a:gd name="connsiteX2-5" fmla="*/ 18208 w 18208"/>
                <a:gd name="connsiteY2-6" fmla="*/ 0 h 10042"/>
                <a:gd name="connsiteX3-7" fmla="*/ 8000 w 18208"/>
                <a:gd name="connsiteY3-8" fmla="*/ 10042 h 10042"/>
                <a:gd name="connsiteX4-9" fmla="*/ 0 w 18208"/>
                <a:gd name="connsiteY4-10" fmla="*/ 10042 h 10042"/>
                <a:gd name="connsiteX0-11" fmla="*/ 0 w 18208"/>
                <a:gd name="connsiteY0-12" fmla="*/ 10042 h 10042"/>
                <a:gd name="connsiteX1-13" fmla="*/ 10498 w 18208"/>
                <a:gd name="connsiteY1-14" fmla="*/ 126 h 10042"/>
                <a:gd name="connsiteX2-15" fmla="*/ 18208 w 18208"/>
                <a:gd name="connsiteY2-16" fmla="*/ 0 h 10042"/>
                <a:gd name="connsiteX3-17" fmla="*/ 8000 w 18208"/>
                <a:gd name="connsiteY3-18" fmla="*/ 10042 h 10042"/>
                <a:gd name="connsiteX4-19" fmla="*/ 0 w 18208"/>
                <a:gd name="connsiteY4-20" fmla="*/ 10042 h 1004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8208" h="10042">
                  <a:moveTo>
                    <a:pt x="0" y="10042"/>
                  </a:moveTo>
                  <a:lnTo>
                    <a:pt x="10498" y="126"/>
                  </a:lnTo>
                  <a:lnTo>
                    <a:pt x="18208" y="0"/>
                  </a:lnTo>
                  <a:lnTo>
                    <a:pt x="8000" y="10042"/>
                  </a:lnTo>
                  <a:lnTo>
                    <a:pt x="0" y="10042"/>
                  </a:lnTo>
                  <a:close/>
                </a:path>
              </a:pathLst>
            </a:cu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a:solidFill>
                  <a:prstClr val="white"/>
                </a:solidFill>
              </a:endParaRPr>
            </a:p>
          </p:txBody>
        </p:sp>
        <p:sp>
          <p:nvSpPr>
            <p:cNvPr id="19" name="流程图: 数据 9"/>
            <p:cNvSpPr/>
            <p:nvPr/>
          </p:nvSpPr>
          <p:spPr>
            <a:xfrm>
              <a:off x="6785729" y="4189567"/>
              <a:ext cx="156946" cy="226895"/>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1" fmla="*/ 0 w 18208"/>
                <a:gd name="connsiteY0-2" fmla="*/ 10042 h 10042"/>
                <a:gd name="connsiteX1-3" fmla="*/ 2000 w 18208"/>
                <a:gd name="connsiteY1-4" fmla="*/ 42 h 10042"/>
                <a:gd name="connsiteX2-5" fmla="*/ 18208 w 18208"/>
                <a:gd name="connsiteY2-6" fmla="*/ 0 h 10042"/>
                <a:gd name="connsiteX3-7" fmla="*/ 8000 w 18208"/>
                <a:gd name="connsiteY3-8" fmla="*/ 10042 h 10042"/>
                <a:gd name="connsiteX4-9" fmla="*/ 0 w 18208"/>
                <a:gd name="connsiteY4-10" fmla="*/ 10042 h 10042"/>
                <a:gd name="connsiteX0-11" fmla="*/ 0 w 18208"/>
                <a:gd name="connsiteY0-12" fmla="*/ 10042 h 10042"/>
                <a:gd name="connsiteX1-13" fmla="*/ 10498 w 18208"/>
                <a:gd name="connsiteY1-14" fmla="*/ 126 h 10042"/>
                <a:gd name="connsiteX2-15" fmla="*/ 18208 w 18208"/>
                <a:gd name="connsiteY2-16" fmla="*/ 0 h 10042"/>
                <a:gd name="connsiteX3-17" fmla="*/ 8000 w 18208"/>
                <a:gd name="connsiteY3-18" fmla="*/ 10042 h 10042"/>
                <a:gd name="connsiteX4-19" fmla="*/ 0 w 18208"/>
                <a:gd name="connsiteY4-20" fmla="*/ 10042 h 1004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8208" h="10042">
                  <a:moveTo>
                    <a:pt x="0" y="10042"/>
                  </a:moveTo>
                  <a:lnTo>
                    <a:pt x="10498" y="126"/>
                  </a:lnTo>
                  <a:lnTo>
                    <a:pt x="18208" y="0"/>
                  </a:lnTo>
                  <a:lnTo>
                    <a:pt x="8000" y="10042"/>
                  </a:lnTo>
                  <a:lnTo>
                    <a:pt x="0" y="10042"/>
                  </a:lnTo>
                  <a:close/>
                </a:path>
              </a:pathLst>
            </a:cu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a:solidFill>
                  <a:prstClr val="white"/>
                </a:solidFill>
              </a:endParaRPr>
            </a:p>
          </p:txBody>
        </p:sp>
      </p:grpSp>
      <p:cxnSp>
        <p:nvCxnSpPr>
          <p:cNvPr id="20" name="直接连接符 19"/>
          <p:cNvCxnSpPr/>
          <p:nvPr/>
        </p:nvCxnSpPr>
        <p:spPr>
          <a:xfrm>
            <a:off x="4794136" y="5961939"/>
            <a:ext cx="5189619" cy="0"/>
          </a:xfrm>
          <a:prstGeom prst="line">
            <a:avLst/>
          </a:prstGeom>
          <a:ln w="38100">
            <a:solidFill>
              <a:srgbClr val="4F4D50"/>
            </a:solidFill>
          </a:ln>
          <a:effectLst>
            <a:outerShdw blurRad="254000" dist="63500" dir="2700000" algn="tl" rotWithShape="0">
              <a:prstClr val="black">
                <a:alpha val="30000"/>
              </a:prstClr>
            </a:outerShdw>
          </a:effectLst>
        </p:spPr>
        <p:style>
          <a:lnRef idx="1">
            <a:schemeClr val="accent1"/>
          </a:lnRef>
          <a:fillRef idx="0">
            <a:schemeClr val="accent1"/>
          </a:fillRef>
          <a:effectRef idx="0">
            <a:schemeClr val="accent1"/>
          </a:effectRef>
          <a:fontRef idx="minor">
            <a:schemeClr val="tx1"/>
          </a:fontRef>
        </p:style>
      </p:cxnSp>
      <p:sp>
        <p:nvSpPr>
          <p:cNvPr id="28" name="圆角矩形 27"/>
          <p:cNvSpPr/>
          <p:nvPr/>
        </p:nvSpPr>
        <p:spPr>
          <a:xfrm>
            <a:off x="1121410" y="5858510"/>
            <a:ext cx="2914650" cy="438785"/>
          </a:xfrm>
          <a:prstGeom prst="roundRect">
            <a:avLst/>
          </a:prstGeom>
          <a:solidFill>
            <a:sysClr val="window" lastClr="FFFFFF">
              <a:alpha val="70000"/>
            </a:sysClr>
          </a:solidFill>
          <a:ln w="25400" cap="flat" cmpd="sng" algn="ctr">
            <a:noFill/>
            <a:prstDash val="solid"/>
          </a:ln>
          <a:effectLst>
            <a:softEdge rad="63500"/>
          </a:effectLst>
        </p:spPr>
        <p:style>
          <a:lnRef idx="2">
            <a:srgbClr val="629DD1">
              <a:shade val="50000"/>
            </a:srgbClr>
          </a:lnRef>
          <a:fillRef idx="1">
            <a:srgbClr val="629DD1"/>
          </a:fillRef>
          <a:effectRef idx="0">
            <a:srgbClr val="629DD1"/>
          </a:effectRef>
          <a:fontRef idx="minor">
            <a:sysClr val="window" lastClr="FFFFFF"/>
          </a:fontRef>
        </p:style>
        <p:txBody>
          <a:bodyPr rtlCol="0" anchor="ctr"/>
          <a:lstStyle>
            <a:defPPr>
              <a:defRPr lang="zh-CN"/>
            </a:defPPr>
            <a:lvl1pPr marL="0" algn="l" defTabSz="914400" rtl="0" eaLnBrk="1" latinLnBrk="0" hangingPunct="1">
              <a:defRPr sz="1800" kern="1200">
                <a:solidFill>
                  <a:sysClr val="window" lastClr="FFFFFF"/>
                </a:solidFill>
                <a:latin typeface="+mn-lt"/>
                <a:ea typeface="+mn-ea"/>
                <a:cs typeface="+mn-cs"/>
              </a:defRPr>
            </a:lvl1pPr>
            <a:lvl2pPr marL="457200" algn="l" defTabSz="914400" rtl="0" eaLnBrk="1" latinLnBrk="0" hangingPunct="1">
              <a:defRPr sz="1800" kern="1200">
                <a:solidFill>
                  <a:sysClr val="window" lastClr="FFFFFF"/>
                </a:solidFill>
                <a:latin typeface="+mn-lt"/>
                <a:ea typeface="+mn-ea"/>
                <a:cs typeface="+mn-cs"/>
              </a:defRPr>
            </a:lvl2pPr>
            <a:lvl3pPr marL="914400" algn="l" defTabSz="914400" rtl="0" eaLnBrk="1" latinLnBrk="0" hangingPunct="1">
              <a:defRPr sz="1800" kern="1200">
                <a:solidFill>
                  <a:sysClr val="window" lastClr="FFFFFF"/>
                </a:solidFill>
                <a:latin typeface="+mn-lt"/>
                <a:ea typeface="+mn-ea"/>
                <a:cs typeface="+mn-cs"/>
              </a:defRPr>
            </a:lvl3pPr>
            <a:lvl4pPr marL="1371600" algn="l" defTabSz="914400" rtl="0" eaLnBrk="1" latinLnBrk="0" hangingPunct="1">
              <a:defRPr sz="1800" kern="1200">
                <a:solidFill>
                  <a:sysClr val="window" lastClr="FFFFFF"/>
                </a:solidFill>
                <a:latin typeface="+mn-lt"/>
                <a:ea typeface="+mn-ea"/>
                <a:cs typeface="+mn-cs"/>
              </a:defRPr>
            </a:lvl4pPr>
            <a:lvl5pPr marL="1828800" algn="l" defTabSz="914400" rtl="0" eaLnBrk="1" latinLnBrk="0" hangingPunct="1">
              <a:defRPr sz="1800" kern="1200">
                <a:solidFill>
                  <a:sysClr val="window" lastClr="FFFFFF"/>
                </a:solidFill>
                <a:latin typeface="+mn-lt"/>
                <a:ea typeface="+mn-ea"/>
                <a:cs typeface="+mn-cs"/>
              </a:defRPr>
            </a:lvl5pPr>
            <a:lvl6pPr marL="2286000" algn="l" defTabSz="914400" rtl="0" eaLnBrk="1" latinLnBrk="0" hangingPunct="1">
              <a:defRPr sz="1800" kern="1200">
                <a:solidFill>
                  <a:sysClr val="window" lastClr="FFFFFF"/>
                </a:solidFill>
                <a:latin typeface="+mn-lt"/>
                <a:ea typeface="+mn-ea"/>
                <a:cs typeface="+mn-cs"/>
              </a:defRPr>
            </a:lvl6pPr>
            <a:lvl7pPr marL="2743200" algn="l" defTabSz="914400" rtl="0" eaLnBrk="1" latinLnBrk="0" hangingPunct="1">
              <a:defRPr sz="1800" kern="1200">
                <a:solidFill>
                  <a:sysClr val="window" lastClr="FFFFFF"/>
                </a:solidFill>
                <a:latin typeface="+mn-lt"/>
                <a:ea typeface="+mn-ea"/>
                <a:cs typeface="+mn-cs"/>
              </a:defRPr>
            </a:lvl7pPr>
            <a:lvl8pPr marL="3200400" algn="l" defTabSz="914400" rtl="0" eaLnBrk="1" latinLnBrk="0" hangingPunct="1">
              <a:defRPr sz="1800" kern="1200">
                <a:solidFill>
                  <a:sysClr val="window" lastClr="FFFFFF"/>
                </a:solidFill>
                <a:latin typeface="+mn-lt"/>
                <a:ea typeface="+mn-ea"/>
                <a:cs typeface="+mn-cs"/>
              </a:defRPr>
            </a:lvl8pPr>
            <a:lvl9pPr marL="3657600" algn="l" defTabSz="914400" rtl="0" eaLnBrk="1" latinLnBrk="0" hangingPunct="1">
              <a:defRPr sz="1800" kern="1200">
                <a:solidFill>
                  <a:sysClr val="window" lastClr="FFFFFF"/>
                </a:solidFill>
                <a:latin typeface="+mn-lt"/>
                <a:ea typeface="+mn-ea"/>
                <a:cs typeface="+mn-cs"/>
              </a:defRPr>
            </a:lvl9pPr>
          </a:lstStyle>
          <a:p>
            <a:pPr algn="ctr"/>
            <a:r>
              <a:rPr lang="en-US" altLang="zh-CN" dirty="0"/>
              <a:t> </a:t>
            </a:r>
            <a:endParaRPr lang="zh-CN" altLang="en-US" dirty="0"/>
          </a:p>
        </p:txBody>
      </p:sp>
      <p:pic>
        <p:nvPicPr>
          <p:cNvPr id="29" name="图片 28"/>
          <p:cNvPicPr>
            <a:picLocks noChangeAspect="1"/>
          </p:cNvPicPr>
          <p:nvPr/>
        </p:nvPicPr>
        <p:blipFill>
          <a:blip r:embed="rId4"/>
          <a:stretch>
            <a:fillRect/>
          </a:stretch>
        </p:blipFill>
        <p:spPr>
          <a:xfrm>
            <a:off x="1171575" y="5869305"/>
            <a:ext cx="2699385" cy="419735"/>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wipe(left)">
                                      <p:cBhvr>
                                        <p:cTn id="7" dur="500"/>
                                        <p:tgtEl>
                                          <p:spTgt spid="20"/>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fade">
                                      <p:cBhvr>
                                        <p:cTn id="10" dur="500"/>
                                        <p:tgtEl>
                                          <p:spTgt spid="4"/>
                                        </p:tgtEl>
                                      </p:cBhvr>
                                    </p:animEffect>
                                  </p:childTnLst>
                                </p:cTn>
                              </p:par>
                              <p:par>
                                <p:cTn id="11" presetID="16" presetClass="entr" presetSubtype="21" fill="hold" nodeType="with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barn(inVertical)">
                                      <p:cBhvr>
                                        <p:cTn id="13" dur="500"/>
                                        <p:tgtEl>
                                          <p:spTgt spid="6"/>
                                        </p:tgtEl>
                                      </p:cBhvr>
                                    </p:animEffect>
                                  </p:childTnLst>
                                </p:cTn>
                              </p:par>
                              <p:par>
                                <p:cTn id="14" presetID="16" presetClass="entr" presetSubtype="21" fill="hold" nodeType="with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barn(inVertical)">
                                      <p:cBhvr>
                                        <p:cTn id="16" dur="500"/>
                                        <p:tgtEl>
                                          <p:spTgt spid="5"/>
                                        </p:tgtEl>
                                      </p:cBhvr>
                                    </p:animEffect>
                                  </p:childTnLst>
                                </p:cTn>
                              </p:par>
                              <p:par>
                                <p:cTn id="17" presetID="2" presetClass="entr" presetSubtype="2" fill="hold" nodeType="withEffect">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500" fill="hold"/>
                                        <p:tgtEl>
                                          <p:spTgt spid="11"/>
                                        </p:tgtEl>
                                        <p:attrNameLst>
                                          <p:attrName>ppt_x</p:attrName>
                                        </p:attrNameLst>
                                      </p:cBhvr>
                                      <p:tavLst>
                                        <p:tav tm="0">
                                          <p:val>
                                            <p:strVal val="1+#ppt_w/2"/>
                                          </p:val>
                                        </p:tav>
                                        <p:tav tm="100000">
                                          <p:val>
                                            <p:strVal val="#ppt_x"/>
                                          </p:val>
                                        </p:tav>
                                      </p:tavLst>
                                    </p:anim>
                                    <p:anim calcmode="lin" valueType="num">
                                      <p:cBhvr additive="base">
                                        <p:cTn id="20" dur="500" fill="hold"/>
                                        <p:tgtEl>
                                          <p:spTgt spid="11"/>
                                        </p:tgtEl>
                                        <p:attrNameLst>
                                          <p:attrName>ppt_y</p:attrName>
                                        </p:attrNameLst>
                                      </p:cBhvr>
                                      <p:tavLst>
                                        <p:tav tm="0">
                                          <p:val>
                                            <p:strVal val="#ppt_y"/>
                                          </p:val>
                                        </p:tav>
                                        <p:tav tm="100000">
                                          <p:val>
                                            <p:strVal val="#ppt_y"/>
                                          </p:val>
                                        </p:tav>
                                      </p:tavLst>
                                    </p:anim>
                                  </p:childTnLst>
                                </p:cTn>
                              </p:par>
                              <p:par>
                                <p:cTn id="21" presetID="10" presetClass="entr" presetSubtype="0" fill="hold" grpId="0" nodeType="withEffect">
                                  <p:stCondLst>
                                    <p:cond delay="0"/>
                                  </p:stCondLst>
                                  <p:childTnLst>
                                    <p:set>
                                      <p:cBhvr>
                                        <p:cTn id="22" dur="1" fill="hold">
                                          <p:stCondLst>
                                            <p:cond delay="0"/>
                                          </p:stCondLst>
                                        </p:cTn>
                                        <p:tgtEl>
                                          <p:spTgt spid="2"/>
                                        </p:tgtEl>
                                        <p:attrNameLst>
                                          <p:attrName>style.visibility</p:attrName>
                                        </p:attrNameLst>
                                      </p:cBhvr>
                                      <p:to>
                                        <p:strVal val="visible"/>
                                      </p:to>
                                    </p:set>
                                    <p:animEffect transition="in" filter="fade">
                                      <p:cBhvr>
                                        <p:cTn id="23" dur="500"/>
                                        <p:tgtEl>
                                          <p:spTgt spid="2"/>
                                        </p:tgtEl>
                                      </p:cBhvr>
                                    </p:animEffect>
                                  </p:childTnLst>
                                </p:cTn>
                              </p:par>
                            </p:childTnLst>
                          </p:cTn>
                        </p:par>
                        <p:par>
                          <p:cTn id="24" fill="hold">
                            <p:stCondLst>
                              <p:cond delay="500"/>
                            </p:stCondLst>
                            <p:childTnLst>
                              <p:par>
                                <p:cTn id="25" presetID="41" presetClass="entr" presetSubtype="0" fill="hold" grpId="0" nodeType="afterEffect">
                                  <p:stCondLst>
                                    <p:cond delay="0"/>
                                  </p:stCondLst>
                                  <p:iterate type="lt">
                                    <p:tmPct val="10000"/>
                                  </p:iterate>
                                  <p:childTnLst>
                                    <p:set>
                                      <p:cBhvr>
                                        <p:cTn id="26" dur="1" fill="hold">
                                          <p:stCondLst>
                                            <p:cond delay="0"/>
                                          </p:stCondLst>
                                        </p:cTn>
                                        <p:tgtEl>
                                          <p:spTgt spid="7"/>
                                        </p:tgtEl>
                                        <p:attrNameLst>
                                          <p:attrName>style.visibility</p:attrName>
                                        </p:attrNameLst>
                                      </p:cBhvr>
                                      <p:to>
                                        <p:strVal val="visible"/>
                                      </p:to>
                                    </p:set>
                                    <p:anim calcmode="lin" valueType="num">
                                      <p:cBhvr>
                                        <p:cTn id="27" dur="500" fill="hold"/>
                                        <p:tgtEl>
                                          <p:spTgt spid="7"/>
                                        </p:tgtEl>
                                        <p:attrNameLst>
                                          <p:attrName>ppt_x</p:attrName>
                                        </p:attrNameLst>
                                      </p:cBhvr>
                                      <p:tavLst>
                                        <p:tav tm="0">
                                          <p:val>
                                            <p:strVal val="#ppt_x"/>
                                          </p:val>
                                        </p:tav>
                                        <p:tav tm="50000">
                                          <p:val>
                                            <p:strVal val="#ppt_x+.1"/>
                                          </p:val>
                                        </p:tav>
                                        <p:tav tm="100000">
                                          <p:val>
                                            <p:strVal val="#ppt_x"/>
                                          </p:val>
                                        </p:tav>
                                      </p:tavLst>
                                    </p:anim>
                                    <p:anim calcmode="lin" valueType="num">
                                      <p:cBhvr>
                                        <p:cTn id="28" dur="500" fill="hold"/>
                                        <p:tgtEl>
                                          <p:spTgt spid="7"/>
                                        </p:tgtEl>
                                        <p:attrNameLst>
                                          <p:attrName>ppt_y</p:attrName>
                                        </p:attrNameLst>
                                      </p:cBhvr>
                                      <p:tavLst>
                                        <p:tav tm="0">
                                          <p:val>
                                            <p:strVal val="#ppt_y"/>
                                          </p:val>
                                        </p:tav>
                                        <p:tav tm="100000">
                                          <p:val>
                                            <p:strVal val="#ppt_y"/>
                                          </p:val>
                                        </p:tav>
                                      </p:tavLst>
                                    </p:anim>
                                    <p:anim calcmode="lin" valueType="num">
                                      <p:cBhvr>
                                        <p:cTn id="29" dur="500" fill="hold"/>
                                        <p:tgtEl>
                                          <p:spTgt spid="7"/>
                                        </p:tgtEl>
                                        <p:attrNameLst>
                                          <p:attrName>ppt_h</p:attrName>
                                        </p:attrNameLst>
                                      </p:cBhvr>
                                      <p:tavLst>
                                        <p:tav tm="0">
                                          <p:val>
                                            <p:strVal val="#ppt_h/10"/>
                                          </p:val>
                                        </p:tav>
                                        <p:tav tm="50000">
                                          <p:val>
                                            <p:strVal val="#ppt_h+.01"/>
                                          </p:val>
                                        </p:tav>
                                        <p:tav tm="100000">
                                          <p:val>
                                            <p:strVal val="#ppt_h"/>
                                          </p:val>
                                        </p:tav>
                                      </p:tavLst>
                                    </p:anim>
                                    <p:anim calcmode="lin" valueType="num">
                                      <p:cBhvr>
                                        <p:cTn id="30" dur="500" fill="hold"/>
                                        <p:tgtEl>
                                          <p:spTgt spid="7"/>
                                        </p:tgtEl>
                                        <p:attrNameLst>
                                          <p:attrName>ppt_w</p:attrName>
                                        </p:attrNameLst>
                                      </p:cBhvr>
                                      <p:tavLst>
                                        <p:tav tm="0">
                                          <p:val>
                                            <p:strVal val="#ppt_w/10"/>
                                          </p:val>
                                        </p:tav>
                                        <p:tav tm="50000">
                                          <p:val>
                                            <p:strVal val="#ppt_w+.01"/>
                                          </p:val>
                                        </p:tav>
                                        <p:tav tm="100000">
                                          <p:val>
                                            <p:strVal val="#ppt_w"/>
                                          </p:val>
                                        </p:tav>
                                      </p:tavLst>
                                    </p:anim>
                                    <p:animEffect transition="in" filter="fade">
                                      <p:cBhvr>
                                        <p:cTn id="31" dur="500" tmFilter="0,0; .5, 1; 1, 1"/>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ldLvl="0" animBg="1"/>
      <p:bldP spid="4" grpId="0" bldLvl="0" animBg="1"/>
      <p:bldP spid="7" grpId="0"/>
    </p:bld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FEFCF0"/>
        </a:solidFill>
        <a:effectLst/>
      </p:bgPr>
    </p:bg>
    <p:spTree>
      <p:nvGrpSpPr>
        <p:cNvPr id="1" name=""/>
        <p:cNvGrpSpPr/>
        <p:nvPr/>
      </p:nvGrpSpPr>
      <p:grpSpPr>
        <a:xfrm>
          <a:off x="0" y="0"/>
          <a:ext cx="0" cy="0"/>
          <a:chOff x="0" y="0"/>
          <a:chExt cx="0" cy="0"/>
        </a:xfrm>
      </p:grpSpPr>
      <p:pic>
        <p:nvPicPr>
          <p:cNvPr id="9" name="图片 8"/>
          <p:cNvPicPr>
            <a:picLocks noChangeAspect="1"/>
          </p:cNvPicPr>
          <p:nvPr/>
        </p:nvPicPr>
        <p:blipFill>
          <a:blip r:embed="rId3" cstate="print">
            <a:extLst>
              <a:ext uri="{28A0092B-C50C-407E-A947-70E740481C1C}">
                <a14:useLocalDpi xmlns:a14="http://schemas.microsoft.com/office/drawing/2010/main" val="0"/>
              </a:ext>
            </a:extLst>
          </a:blip>
          <a:srcRect r="13467"/>
          <a:stretch>
            <a:fillRect/>
          </a:stretch>
        </p:blipFill>
        <p:spPr>
          <a:xfrm>
            <a:off x="7138670" y="0"/>
            <a:ext cx="5071745" cy="6858000"/>
          </a:xfrm>
          <a:prstGeom prst="rect">
            <a:avLst/>
          </a:prstGeom>
        </p:spPr>
      </p:pic>
      <p:pic>
        <p:nvPicPr>
          <p:cNvPr id="3" name="图片 2"/>
          <p:cNvPicPr>
            <a:picLocks noChangeAspect="1"/>
          </p:cNvPicPr>
          <p:nvPr/>
        </p:nvPicPr>
        <p:blipFill>
          <a:blip r:embed="rId4" cstate="print">
            <a:extLst>
              <a:ext uri="{28A0092B-C50C-407E-A947-70E740481C1C}">
                <a14:useLocalDpi xmlns:a14="http://schemas.microsoft.com/office/drawing/2010/main" val="0"/>
              </a:ext>
            </a:extLst>
          </a:blip>
          <a:srcRect r="16065"/>
          <a:stretch>
            <a:fillRect/>
          </a:stretch>
        </p:blipFill>
        <p:spPr>
          <a:xfrm>
            <a:off x="8019415" y="635635"/>
            <a:ext cx="4180205" cy="5915660"/>
          </a:xfrm>
          <a:prstGeom prst="rect">
            <a:avLst/>
          </a:prstGeom>
        </p:spPr>
      </p:pic>
      <p:sp>
        <p:nvSpPr>
          <p:cNvPr id="10" name="TextBox 6"/>
          <p:cNvSpPr txBox="1"/>
          <p:nvPr/>
        </p:nvSpPr>
        <p:spPr>
          <a:xfrm>
            <a:off x="1597538" y="1600730"/>
            <a:ext cx="4330032" cy="1323439"/>
          </a:xfrm>
          <a:prstGeom prst="rect">
            <a:avLst/>
          </a:prstGeom>
          <a:noFill/>
        </p:spPr>
        <p:txBody>
          <a:bodyPr wrap="none" rtlCol="0">
            <a:spAutoFit/>
          </a:bodyPr>
          <a:lstStyle/>
          <a:p>
            <a:pPr algn="ctr" defTabSz="1219200"/>
            <a:r>
              <a:rPr lang="en-US" altLang="zh-CN" sz="8000" dirty="0">
                <a:solidFill>
                  <a:srgbClr val="E1E0D8"/>
                </a:solidFill>
                <a:latin typeface="方正黑体简体" panose="02010601030101010101" pitchFamily="2" charset="-122"/>
                <a:ea typeface="方正黑体简体" panose="02010601030101010101" pitchFamily="2" charset="-122"/>
                <a:cs typeface="+mn-ea"/>
                <a:sym typeface="+mn-lt"/>
              </a:rPr>
              <a:t>PART 01</a:t>
            </a:r>
            <a:endParaRPr lang="zh-CN" altLang="en-US" sz="8000" dirty="0">
              <a:solidFill>
                <a:srgbClr val="E1E0D8"/>
              </a:solidFill>
              <a:latin typeface="方正黑体简体" panose="02010601030101010101" pitchFamily="2" charset="-122"/>
              <a:ea typeface="方正黑体简体" panose="02010601030101010101" pitchFamily="2" charset="-122"/>
              <a:cs typeface="+mn-ea"/>
              <a:sym typeface="+mn-lt"/>
            </a:endParaRPr>
          </a:p>
        </p:txBody>
      </p:sp>
      <p:sp>
        <p:nvSpPr>
          <p:cNvPr id="11" name="TextBox 7"/>
          <p:cNvSpPr txBox="1"/>
          <p:nvPr/>
        </p:nvSpPr>
        <p:spPr>
          <a:xfrm>
            <a:off x="900232" y="2432315"/>
            <a:ext cx="5724644" cy="1569660"/>
          </a:xfrm>
          <a:prstGeom prst="rect">
            <a:avLst/>
          </a:prstGeom>
          <a:noFill/>
        </p:spPr>
        <p:txBody>
          <a:bodyPr wrap="none" rtlCol="0">
            <a:spAutoFit/>
          </a:bodyPr>
          <a:lstStyle/>
          <a:p>
            <a:pPr algn="ctr" defTabSz="1219200"/>
            <a:r>
              <a:rPr lang="zh-CN" altLang="en-US" sz="4800" b="1" dirty="0">
                <a:solidFill>
                  <a:srgbClr val="4F4D50"/>
                </a:solidFill>
                <a:latin typeface="方正黑体简体" panose="02010601030101010101" pitchFamily="2" charset="-122"/>
                <a:ea typeface="方正黑体简体" panose="02010601030101010101" pitchFamily="2" charset="-122"/>
                <a:cs typeface="+mn-ea"/>
                <a:sym typeface="+mn-lt"/>
              </a:rPr>
              <a:t>第一节</a:t>
            </a:r>
          </a:p>
          <a:p>
            <a:pPr algn="ctr" defTabSz="1219200"/>
            <a:r>
              <a:rPr lang="zh-CN" altLang="en-US" sz="4800" b="1" dirty="0">
                <a:solidFill>
                  <a:srgbClr val="4F4D50"/>
                </a:solidFill>
                <a:latin typeface="方正黑体简体" panose="02010601030101010101" pitchFamily="2" charset="-122"/>
                <a:ea typeface="方正黑体简体" panose="02010601030101010101" pitchFamily="2" charset="-122"/>
                <a:cs typeface="+mn-ea"/>
                <a:sym typeface="+mn-lt"/>
              </a:rPr>
              <a:t>测验编制的一般程序</a:t>
            </a:r>
          </a:p>
        </p:txBody>
      </p:sp>
      <p:sp>
        <p:nvSpPr>
          <p:cNvPr id="13" name="TextBox 6"/>
          <p:cNvSpPr txBox="1"/>
          <p:nvPr/>
        </p:nvSpPr>
        <p:spPr>
          <a:xfrm>
            <a:off x="9701984" y="2168473"/>
            <a:ext cx="1694695" cy="2646878"/>
          </a:xfrm>
          <a:prstGeom prst="rect">
            <a:avLst/>
          </a:prstGeom>
          <a:noFill/>
        </p:spPr>
        <p:txBody>
          <a:bodyPr wrap="none" rtlCol="0">
            <a:spAutoFit/>
          </a:bodyPr>
          <a:lstStyle/>
          <a:p>
            <a:pPr defTabSz="1219200"/>
            <a:r>
              <a:rPr lang="en-US" altLang="zh-CN" sz="16600" spc="600" dirty="0">
                <a:gradFill>
                  <a:gsLst>
                    <a:gs pos="0">
                      <a:srgbClr val="F7DCAC"/>
                    </a:gs>
                    <a:gs pos="100000">
                      <a:srgbClr val="88745B"/>
                    </a:gs>
                  </a:gsLst>
                  <a:lin ang="1800000" scaled="0"/>
                </a:gradFill>
                <a:effectLst>
                  <a:outerShdw blurRad="190500" dist="63500" dir="2700000" algn="tl">
                    <a:srgbClr val="000000">
                      <a:alpha val="30000"/>
                    </a:srgbClr>
                  </a:outerShdw>
                </a:effectLst>
                <a:latin typeface="Agency FB" panose="020B0503020202020204" pitchFamily="34" charset="0"/>
                <a:ea typeface="方正黑体简体" panose="02010601030101010101" pitchFamily="2" charset="-122"/>
                <a:cs typeface="+mn-ea"/>
                <a:sym typeface="+mn-lt"/>
              </a:rPr>
              <a:t>01</a:t>
            </a:r>
            <a:endParaRPr lang="zh-CN" altLang="en-US" sz="16600" spc="600" dirty="0">
              <a:gradFill>
                <a:gsLst>
                  <a:gs pos="0">
                    <a:srgbClr val="F7DCAC"/>
                  </a:gs>
                  <a:gs pos="100000">
                    <a:srgbClr val="88745B"/>
                  </a:gs>
                </a:gsLst>
                <a:lin ang="1800000" scaled="0"/>
              </a:gradFill>
              <a:effectLst>
                <a:outerShdw blurRad="190500" dist="63500" dir="2700000" algn="tl">
                  <a:srgbClr val="000000">
                    <a:alpha val="30000"/>
                  </a:srgbClr>
                </a:outerShdw>
              </a:effectLst>
              <a:latin typeface="Agency FB" panose="020B0503020202020204" pitchFamily="34" charset="0"/>
              <a:ea typeface="方正黑体简体" panose="02010601030101010101" pitchFamily="2" charset="-122"/>
              <a:cs typeface="+mn-ea"/>
              <a:sym typeface="+mn-lt"/>
            </a:endParaRPr>
          </a:p>
        </p:txBody>
      </p:sp>
    </p:spTree>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1+#ppt_w/2"/>
                                          </p:val>
                                        </p:tav>
                                        <p:tav tm="100000">
                                          <p:val>
                                            <p:strVal val="#ppt_x"/>
                                          </p:val>
                                        </p:tav>
                                      </p:tavLst>
                                    </p:anim>
                                    <p:anim calcmode="lin" valueType="num">
                                      <p:cBhvr additive="base">
                                        <p:cTn id="8" dur="500" fill="hold"/>
                                        <p:tgtEl>
                                          <p:spTgt spid="9"/>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30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1+#ppt_w/2"/>
                                          </p:val>
                                        </p:tav>
                                        <p:tav tm="100000">
                                          <p:val>
                                            <p:strVal val="#ppt_x"/>
                                          </p:val>
                                        </p:tav>
                                      </p:tavLst>
                                    </p:anim>
                                    <p:anim calcmode="lin" valueType="num">
                                      <p:cBhvr additive="base">
                                        <p:cTn id="12" dur="500" fill="hold"/>
                                        <p:tgtEl>
                                          <p:spTgt spid="3"/>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0"/>
                                  </p:stCondLst>
                                  <p:childTnLst>
                                    <p:set>
                                      <p:cBhvr>
                                        <p:cTn id="14" dur="1" fill="hold">
                                          <p:stCondLst>
                                            <p:cond delay="0"/>
                                          </p:stCondLst>
                                        </p:cTn>
                                        <p:tgtEl>
                                          <p:spTgt spid="10"/>
                                        </p:tgtEl>
                                        <p:attrNameLst>
                                          <p:attrName>style.visibility</p:attrName>
                                        </p:attrNameLst>
                                      </p:cBhvr>
                                      <p:to>
                                        <p:strVal val="visible"/>
                                      </p:to>
                                    </p:set>
                                    <p:anim calcmode="lin" valueType="num">
                                      <p:cBhvr additive="base">
                                        <p:cTn id="15" dur="500" fill="hold"/>
                                        <p:tgtEl>
                                          <p:spTgt spid="10"/>
                                        </p:tgtEl>
                                        <p:attrNameLst>
                                          <p:attrName>ppt_x</p:attrName>
                                        </p:attrNameLst>
                                      </p:cBhvr>
                                      <p:tavLst>
                                        <p:tav tm="0">
                                          <p:val>
                                            <p:strVal val="0-#ppt_w/2"/>
                                          </p:val>
                                        </p:tav>
                                        <p:tav tm="100000">
                                          <p:val>
                                            <p:strVal val="#ppt_x"/>
                                          </p:val>
                                        </p:tav>
                                      </p:tavLst>
                                    </p:anim>
                                    <p:anim calcmode="lin" valueType="num">
                                      <p:cBhvr additive="base">
                                        <p:cTn id="16" dur="500" fill="hold"/>
                                        <p:tgtEl>
                                          <p:spTgt spid="10"/>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30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500" fill="hold"/>
                                        <p:tgtEl>
                                          <p:spTgt spid="11"/>
                                        </p:tgtEl>
                                        <p:attrNameLst>
                                          <p:attrName>ppt_x</p:attrName>
                                        </p:attrNameLst>
                                      </p:cBhvr>
                                      <p:tavLst>
                                        <p:tav tm="0">
                                          <p:val>
                                            <p:strVal val="0-#ppt_w/2"/>
                                          </p:val>
                                        </p:tav>
                                        <p:tav tm="100000">
                                          <p:val>
                                            <p:strVal val="#ppt_x"/>
                                          </p:val>
                                        </p:tav>
                                      </p:tavLst>
                                    </p:anim>
                                    <p:anim calcmode="lin" valueType="num">
                                      <p:cBhvr additive="base">
                                        <p:cTn id="20" dur="500" fill="hold"/>
                                        <p:tgtEl>
                                          <p:spTgt spid="11"/>
                                        </p:tgtEl>
                                        <p:attrNameLst>
                                          <p:attrName>ppt_y</p:attrName>
                                        </p:attrNameLst>
                                      </p:cBhvr>
                                      <p:tavLst>
                                        <p:tav tm="0">
                                          <p:val>
                                            <p:strVal val="#ppt_y"/>
                                          </p:val>
                                        </p:tav>
                                        <p:tav tm="100000">
                                          <p:val>
                                            <p:strVal val="#ppt_y"/>
                                          </p:val>
                                        </p:tav>
                                      </p:tavLst>
                                    </p:anim>
                                  </p:childTnLst>
                                </p:cTn>
                              </p:par>
                              <p:par>
                                <p:cTn id="21" presetID="2" presetClass="entr" presetSubtype="8" fill="hold" nodeType="withEffect">
                                  <p:stCondLst>
                                    <p:cond delay="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500" fill="hold"/>
                                        <p:tgtEl>
                                          <p:spTgt spid="13"/>
                                        </p:tgtEl>
                                        <p:attrNameLst>
                                          <p:attrName>ppt_x</p:attrName>
                                        </p:attrNameLst>
                                      </p:cBhvr>
                                      <p:tavLst>
                                        <p:tav tm="0">
                                          <p:val>
                                            <p:strVal val="0-#ppt_w/2"/>
                                          </p:val>
                                        </p:tav>
                                        <p:tav tm="100000">
                                          <p:val>
                                            <p:strVal val="#ppt_x"/>
                                          </p:val>
                                        </p:tav>
                                      </p:tavLst>
                                    </p:anim>
                                    <p:anim calcmode="lin" valueType="num">
                                      <p:cBhvr additive="base">
                                        <p:cTn id="24" dur="500" fill="hold"/>
                                        <p:tgtEl>
                                          <p:spTgt spid="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3"/>
            <a:stretch>
              <a:fillRect/>
            </a:stretch>
          </p:blipFill>
          <p:spPr>
            <a:xfrm>
              <a:off x="8692" y="4629"/>
              <a:ext cx="1538" cy="1537"/>
            </a:xfrm>
            <a:prstGeom prst="rect">
              <a:avLst/>
            </a:prstGeom>
            <a:noFill/>
            <a:ln w="9525">
              <a:noFill/>
            </a:ln>
          </p:spPr>
        </p:pic>
      </p:grpSp>
      <p:sp>
        <p:nvSpPr>
          <p:cNvPr id="4" name="矩形 3"/>
          <p:cNvSpPr/>
          <p:nvPr/>
        </p:nvSpPr>
        <p:spPr>
          <a:xfrm>
            <a:off x="1573717" y="432861"/>
            <a:ext cx="8570595" cy="52197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第一节 测验编制的一般程序</a:t>
            </a:r>
          </a:p>
        </p:txBody>
      </p:sp>
      <p:sp>
        <p:nvSpPr>
          <p:cNvPr id="100" name="文本框 99"/>
          <p:cNvSpPr txBox="1"/>
          <p:nvPr/>
        </p:nvSpPr>
        <p:spPr>
          <a:xfrm>
            <a:off x="970915" y="1220470"/>
            <a:ext cx="10483850" cy="2712346"/>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一、 确定编制测验的目的</a:t>
            </a:r>
            <a:endParaRPr lang="en-US" altLang="zh-CN"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endParaRPr>
          </a:p>
          <a:p>
            <a:pPr>
              <a:lnSpc>
                <a:spcPct val="150000"/>
              </a:lnSpc>
            </a:pPr>
            <a:r>
              <a:rPr lang="zh-CN" altLang="en-US" sz="2400" b="1" dirty="0">
                <a:solidFill>
                  <a:srgbClr val="88745B"/>
                </a:solidFill>
                <a:latin typeface="Arial" panose="020B0604020202020204" pitchFamily="34" charset="0"/>
                <a:ea typeface="微软雅黑" panose="020B0503020204020204" pitchFamily="34" charset="-122"/>
              </a:rPr>
              <a:t>（一） 明确测验用途</a:t>
            </a:r>
            <a:endParaRPr lang="en-US" altLang="zh-CN" sz="2400" b="1" dirty="0">
              <a:solidFill>
                <a:srgbClr val="88745B"/>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      </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测验的编制者首先要明确的就是自己所编制的测验是用来测量哪种心理结构或者说心理特质，是智力、人格、注意力还是态度？明确了测验用途，才能有的放矢地去寻找测验的理论根据。</a:t>
            </a:r>
          </a:p>
        </p:txBody>
      </p:sp>
      <p:sp>
        <p:nvSpPr>
          <p:cNvPr id="5" name="文本框 4">
            <a:extLst>
              <a:ext uri="{FF2B5EF4-FFF2-40B4-BE49-F238E27FC236}">
                <a16:creationId xmlns:a16="http://schemas.microsoft.com/office/drawing/2014/main" id="{DCBE9D84-C32A-3607-7581-C854EA5A3F14}"/>
              </a:ext>
            </a:extLst>
          </p:cNvPr>
          <p:cNvSpPr txBox="1"/>
          <p:nvPr/>
        </p:nvSpPr>
        <p:spPr>
          <a:xfrm>
            <a:off x="970915" y="3845572"/>
            <a:ext cx="10659528" cy="3012428"/>
          </a:xfrm>
          <a:prstGeom prst="rect">
            <a:avLst/>
          </a:prstGeom>
          <a:noFill/>
        </p:spPr>
        <p:txBody>
          <a:bodyPr wrap="square">
            <a:spAutoFit/>
          </a:bodyPr>
          <a:lstStyle/>
          <a:p>
            <a:pPr>
              <a:lnSpc>
                <a:spcPct val="150000"/>
              </a:lnSpc>
            </a:pPr>
            <a:r>
              <a:rPr lang="zh-CN" altLang="en-US" sz="2400" b="1" dirty="0">
                <a:solidFill>
                  <a:srgbClr val="88745B"/>
                </a:solidFill>
                <a:latin typeface="Arial" panose="020B0604020202020204" pitchFamily="34" charset="0"/>
                <a:ea typeface="微软雅黑" panose="020B0503020204020204" pitchFamily="34" charset="-122"/>
              </a:rPr>
              <a:t>（二） 明确测验对象</a:t>
            </a:r>
            <a:endParaRPr lang="en-US" altLang="zh-CN" sz="2400" b="1" dirty="0">
              <a:solidFill>
                <a:srgbClr val="88745B"/>
              </a:solidFill>
              <a:latin typeface="Arial" panose="020B0604020202020204" pitchFamily="34" charset="0"/>
              <a:ea typeface="微软雅黑" panose="020B0503020204020204" pitchFamily="34" charset="-122"/>
            </a:endParaRPr>
          </a:p>
          <a:p>
            <a:pPr>
              <a:lnSpc>
                <a:spcPct val="150000"/>
              </a:lnSpc>
            </a:pP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      这是进一步具体地明确测验的目的。任何一个测验都有它的实施对象的范围，世上还没有放之四海而皆准的测验。心理结构由于年龄、教育水平、文化背景等的异质性而呈现出较大的差异，如果测验尽可能地排除了这些差异，就能保证测验结果的不同只是由个体之间的心理结构的差异所致。这一点在编制测验时是必须把握的，但真正操作起来有一定的难度，现在我们针对年龄、教育水平、文化背景这三个最为重要的维度举例加以说明。</a:t>
            </a:r>
          </a:p>
        </p:txBody>
      </p:sp>
    </p:spTree>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0">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27AFED6-F657-102C-44F2-AAF750070686}"/>
            </a:ext>
          </a:extLst>
        </p:cNvPr>
        <p:cNvGrpSpPr/>
        <p:nvPr/>
      </p:nvGrpSpPr>
      <p:grpSpPr>
        <a:xfrm>
          <a:off x="0" y="0"/>
          <a:ext cx="0" cy="0"/>
          <a:chOff x="0" y="0"/>
          <a:chExt cx="0" cy="0"/>
        </a:xfrm>
      </p:grpSpPr>
      <p:grpSp>
        <p:nvGrpSpPr>
          <p:cNvPr id="2" name="组合 1">
            <a:extLst>
              <a:ext uri="{FF2B5EF4-FFF2-40B4-BE49-F238E27FC236}">
                <a16:creationId xmlns:a16="http://schemas.microsoft.com/office/drawing/2014/main" id="{BF51C887-5868-F8C5-A584-FF26C1D81F51}"/>
              </a:ext>
            </a:extLst>
          </p:cNvPr>
          <p:cNvGrpSpPr/>
          <p:nvPr/>
        </p:nvGrpSpPr>
        <p:grpSpPr>
          <a:xfrm>
            <a:off x="375920" y="269875"/>
            <a:ext cx="876300" cy="781050"/>
            <a:chOff x="8370" y="4384"/>
            <a:chExt cx="2280" cy="2032"/>
          </a:xfrm>
        </p:grpSpPr>
        <p:grpSp>
          <p:nvGrpSpPr>
            <p:cNvPr id="8198" name="组合 158">
              <a:extLst>
                <a:ext uri="{FF2B5EF4-FFF2-40B4-BE49-F238E27FC236}">
                  <a16:creationId xmlns:a16="http://schemas.microsoft.com/office/drawing/2014/main" id="{68D26298-005C-78C9-AFB0-5DC86667A0DC}"/>
                </a:ext>
              </a:extLst>
            </p:cNvPr>
            <p:cNvGrpSpPr/>
            <p:nvPr/>
          </p:nvGrpSpPr>
          <p:grpSpPr>
            <a:xfrm>
              <a:off x="8370" y="4384"/>
              <a:ext cx="2280" cy="2032"/>
              <a:chOff x="3720691" y="2824413"/>
              <a:chExt cx="1341120" cy="1209172"/>
            </a:xfrm>
          </p:grpSpPr>
          <p:sp>
            <p:nvSpPr>
              <p:cNvPr id="7" name="Freeform 5">
                <a:extLst>
                  <a:ext uri="{FF2B5EF4-FFF2-40B4-BE49-F238E27FC236}">
                    <a16:creationId xmlns:a16="http://schemas.microsoft.com/office/drawing/2014/main" id="{B9F3C7D9-6317-7E9B-C814-836283EB5235}"/>
                  </a:ext>
                </a:extLst>
              </p:cNvPr>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a:extLst>
                  <a:ext uri="{FF2B5EF4-FFF2-40B4-BE49-F238E27FC236}">
                    <a16:creationId xmlns:a16="http://schemas.microsoft.com/office/drawing/2014/main" id="{858B038D-5C23-0E76-1953-81E5DA33B0FA}"/>
                  </a:ext>
                </a:extLst>
              </p:cNvPr>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a:extLst>
                <a:ext uri="{FF2B5EF4-FFF2-40B4-BE49-F238E27FC236}">
                  <a16:creationId xmlns:a16="http://schemas.microsoft.com/office/drawing/2014/main" id="{F715F234-0B99-7DC1-46CE-76B6D6CCFEE4}"/>
                </a:ext>
              </a:extLst>
            </p:cNvPr>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a:extLst>
                <a:ext uri="{FF2B5EF4-FFF2-40B4-BE49-F238E27FC236}">
                  <a16:creationId xmlns:a16="http://schemas.microsoft.com/office/drawing/2014/main" id="{44C88D17-7C48-E566-FAF1-1BE73B53BE21}"/>
                </a:ext>
              </a:extLst>
            </p:cNvPr>
            <p:cNvPicPr>
              <a:picLocks noChangeAspect="1"/>
            </p:cNvPicPr>
            <p:nvPr/>
          </p:nvPicPr>
          <p:blipFill>
            <a:blip r:embed="rId3"/>
            <a:stretch>
              <a:fillRect/>
            </a:stretch>
          </p:blipFill>
          <p:spPr>
            <a:xfrm>
              <a:off x="8692" y="4629"/>
              <a:ext cx="1538" cy="1537"/>
            </a:xfrm>
            <a:prstGeom prst="rect">
              <a:avLst/>
            </a:prstGeom>
            <a:noFill/>
            <a:ln w="9525">
              <a:noFill/>
            </a:ln>
          </p:spPr>
        </p:pic>
      </p:grpSp>
      <p:sp>
        <p:nvSpPr>
          <p:cNvPr id="4" name="矩形 3">
            <a:extLst>
              <a:ext uri="{FF2B5EF4-FFF2-40B4-BE49-F238E27FC236}">
                <a16:creationId xmlns:a16="http://schemas.microsoft.com/office/drawing/2014/main" id="{427D6E40-72D9-EDFC-CF0D-7FDA8DD4706B}"/>
              </a:ext>
            </a:extLst>
          </p:cNvPr>
          <p:cNvSpPr/>
          <p:nvPr/>
        </p:nvSpPr>
        <p:spPr>
          <a:xfrm>
            <a:off x="1573717" y="432861"/>
            <a:ext cx="8570595" cy="52197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第一节 测验编制的一般程序</a:t>
            </a:r>
          </a:p>
        </p:txBody>
      </p:sp>
      <p:sp>
        <p:nvSpPr>
          <p:cNvPr id="100" name="文本框 99">
            <a:extLst>
              <a:ext uri="{FF2B5EF4-FFF2-40B4-BE49-F238E27FC236}">
                <a16:creationId xmlns:a16="http://schemas.microsoft.com/office/drawing/2014/main" id="{F0763C84-9B37-17FD-153B-7B6D29B04850}"/>
              </a:ext>
            </a:extLst>
          </p:cNvPr>
          <p:cNvSpPr txBox="1"/>
          <p:nvPr/>
        </p:nvSpPr>
        <p:spPr>
          <a:xfrm>
            <a:off x="795237" y="1220470"/>
            <a:ext cx="10659528" cy="5208029"/>
          </a:xfrm>
          <a:prstGeom prst="rect">
            <a:avLst/>
          </a:prstGeom>
          <a:noFill/>
          <a:ln w="9525">
            <a:noFill/>
          </a:ln>
        </p:spPr>
        <p:txBody>
          <a:bodyPr wrap="square">
            <a:spAutoFit/>
          </a:bodyPr>
          <a:lstStyle/>
          <a:p>
            <a:pPr>
              <a:lnSpc>
                <a:spcPct val="150000"/>
              </a:lnSpc>
            </a:pPr>
            <a:r>
              <a:rPr lang="zh-CN" altLang="en-US" sz="2400" b="1" dirty="0">
                <a:solidFill>
                  <a:srgbClr val="88745B"/>
                </a:solidFill>
                <a:latin typeface="Arial" panose="020B0604020202020204" pitchFamily="34" charset="0"/>
                <a:ea typeface="微软雅黑" panose="020B0503020204020204" pitchFamily="34" charset="-122"/>
              </a:rPr>
              <a:t>（三） 分析测量目标</a:t>
            </a:r>
            <a:endParaRPr lang="en-US" altLang="zh-CN" sz="2400" b="1" dirty="0">
              <a:solidFill>
                <a:srgbClr val="88745B"/>
              </a:solidFill>
              <a:latin typeface="Arial" panose="020B0604020202020204" pitchFamily="34" charset="0"/>
              <a:ea typeface="微软雅黑" panose="020B0503020204020204" pitchFamily="34" charset="-122"/>
            </a:endParaRPr>
          </a:p>
          <a:p>
            <a:pPr>
              <a:lnSpc>
                <a:spcPct val="150000"/>
              </a:lnSpc>
            </a:pP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       测验的目的确定以后，需要根据测验的目的来具体分析测量目标。分析测量目标主要包括以下两个方面。</a:t>
            </a:r>
          </a:p>
          <a:p>
            <a:pPr marL="914400" lvl="1" indent="-457200">
              <a:lnSpc>
                <a:spcPct val="150000"/>
              </a:lnSpc>
              <a:buAutoNum type="arabicPeriod"/>
            </a:pPr>
            <a:r>
              <a:rPr lang="zh-CN" altLang="en-US" sz="2000" b="1" dirty="0">
                <a:solidFill>
                  <a:schemeClr val="tx1">
                    <a:lumMod val="75000"/>
                    <a:lumOff val="25000"/>
                  </a:schemeClr>
                </a:solidFill>
                <a:latin typeface="Arial" panose="020B0604020202020204" pitchFamily="34" charset="0"/>
                <a:ea typeface="微软雅黑" panose="020B0503020204020204" pitchFamily="34" charset="-122"/>
              </a:rPr>
              <a:t>确定能表征所欲测量的心理结构的行为</a:t>
            </a:r>
            <a:endParaRPr lang="en-US" altLang="zh-CN" sz="2000" b="1" dirty="0">
              <a:solidFill>
                <a:schemeClr val="tx1">
                  <a:lumMod val="75000"/>
                  <a:lumOff val="25000"/>
                </a:schemeClr>
              </a:solidFill>
              <a:latin typeface="Arial" panose="020B0604020202020204" pitchFamily="34" charset="0"/>
              <a:ea typeface="微软雅黑" panose="020B0503020204020204" pitchFamily="34" charset="-122"/>
            </a:endParaRPr>
          </a:p>
          <a:p>
            <a:pPr lvl="1">
              <a:lnSpc>
                <a:spcPct val="150000"/>
              </a:lnSpc>
            </a:pP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      心理测量是一种间接性的测量，不可能像用尺子量物体的长度那么直接和客观。我们往往是对通过各种能体现它的行为或活动来进行分析、推测，以期尽量准确地揭示它的本质。因此所选择的行为要有代表性，这组有代表性的行为我们称之为行为样组。</a:t>
            </a:r>
          </a:p>
          <a:p>
            <a:pPr lvl="1">
              <a:lnSpc>
                <a:spcPct val="150000"/>
              </a:lnSpc>
            </a:pPr>
            <a:r>
              <a:rPr lang="en-US" altLang="zh-CN" sz="2000" b="1" dirty="0">
                <a:solidFill>
                  <a:schemeClr val="tx1">
                    <a:lumMod val="75000"/>
                    <a:lumOff val="25000"/>
                  </a:schemeClr>
                </a:solidFill>
                <a:latin typeface="Arial" panose="020B0604020202020204" pitchFamily="34" charset="0"/>
                <a:ea typeface="微软雅黑" panose="020B0503020204020204" pitchFamily="34" charset="-122"/>
              </a:rPr>
              <a:t>2. </a:t>
            </a:r>
            <a:r>
              <a:rPr lang="zh-CN" altLang="en-US" sz="2000" b="1" dirty="0">
                <a:solidFill>
                  <a:schemeClr val="tx1">
                    <a:lumMod val="75000"/>
                    <a:lumOff val="25000"/>
                  </a:schemeClr>
                </a:solidFill>
                <a:latin typeface="Arial" panose="020B0604020202020204" pitchFamily="34" charset="0"/>
                <a:ea typeface="微软雅黑" panose="020B0503020204020204" pitchFamily="34" charset="-122"/>
              </a:rPr>
              <a:t>确定每一类行为的项目比例</a:t>
            </a:r>
            <a:endParaRPr lang="en-US" altLang="zh-CN" sz="2000" b="1" dirty="0">
              <a:solidFill>
                <a:schemeClr val="tx1">
                  <a:lumMod val="75000"/>
                  <a:lumOff val="25000"/>
                </a:schemeClr>
              </a:solidFill>
              <a:latin typeface="Arial" panose="020B0604020202020204" pitchFamily="34" charset="0"/>
              <a:ea typeface="微软雅黑" panose="020B0503020204020204" pitchFamily="34" charset="-122"/>
            </a:endParaRPr>
          </a:p>
          <a:p>
            <a:pPr lvl="1">
              <a:lnSpc>
                <a:spcPct val="150000"/>
              </a:lnSpc>
            </a:pP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       行为类别确定以后，下一步就是确定每一类行为的项目比例。项目比例确定的问题其实就是确定每一类行为在心理结构中的比重问题。如果这个比例不恰当，即使理论再正确，行为样组再具有代表性，也是徒然的。</a:t>
            </a:r>
          </a:p>
        </p:txBody>
      </p:sp>
    </p:spTree>
    <p:extLst>
      <p:ext uri="{BB962C8B-B14F-4D97-AF65-F5344CB8AC3E}">
        <p14:creationId xmlns:p14="http://schemas.microsoft.com/office/powerpoint/2010/main" val="1005631964"/>
      </p:ext>
    </p:extLst>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6F97400-DD86-7F3E-4952-7214A405FC9D}"/>
            </a:ext>
          </a:extLst>
        </p:cNvPr>
        <p:cNvGrpSpPr/>
        <p:nvPr/>
      </p:nvGrpSpPr>
      <p:grpSpPr>
        <a:xfrm>
          <a:off x="0" y="0"/>
          <a:ext cx="0" cy="0"/>
          <a:chOff x="0" y="0"/>
          <a:chExt cx="0" cy="0"/>
        </a:xfrm>
      </p:grpSpPr>
      <p:grpSp>
        <p:nvGrpSpPr>
          <p:cNvPr id="2" name="组合 1">
            <a:extLst>
              <a:ext uri="{FF2B5EF4-FFF2-40B4-BE49-F238E27FC236}">
                <a16:creationId xmlns:a16="http://schemas.microsoft.com/office/drawing/2014/main" id="{9A173827-CE51-3AEE-FB70-052AD3358A08}"/>
              </a:ext>
            </a:extLst>
          </p:cNvPr>
          <p:cNvGrpSpPr/>
          <p:nvPr/>
        </p:nvGrpSpPr>
        <p:grpSpPr>
          <a:xfrm>
            <a:off x="375920" y="269875"/>
            <a:ext cx="876300" cy="781050"/>
            <a:chOff x="8370" y="4384"/>
            <a:chExt cx="2280" cy="2032"/>
          </a:xfrm>
        </p:grpSpPr>
        <p:grpSp>
          <p:nvGrpSpPr>
            <p:cNvPr id="8198" name="组合 158">
              <a:extLst>
                <a:ext uri="{FF2B5EF4-FFF2-40B4-BE49-F238E27FC236}">
                  <a16:creationId xmlns:a16="http://schemas.microsoft.com/office/drawing/2014/main" id="{392EA9B2-3AED-3FEF-D48B-96813502D984}"/>
                </a:ext>
              </a:extLst>
            </p:cNvPr>
            <p:cNvGrpSpPr/>
            <p:nvPr/>
          </p:nvGrpSpPr>
          <p:grpSpPr>
            <a:xfrm>
              <a:off x="8370" y="4384"/>
              <a:ext cx="2280" cy="2032"/>
              <a:chOff x="3720691" y="2824413"/>
              <a:chExt cx="1341120" cy="1209172"/>
            </a:xfrm>
          </p:grpSpPr>
          <p:sp>
            <p:nvSpPr>
              <p:cNvPr id="7" name="Freeform 5">
                <a:extLst>
                  <a:ext uri="{FF2B5EF4-FFF2-40B4-BE49-F238E27FC236}">
                    <a16:creationId xmlns:a16="http://schemas.microsoft.com/office/drawing/2014/main" id="{D6551505-240F-9C10-245C-572A8EE15119}"/>
                  </a:ext>
                </a:extLst>
              </p:cNvPr>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a:extLst>
                  <a:ext uri="{FF2B5EF4-FFF2-40B4-BE49-F238E27FC236}">
                    <a16:creationId xmlns:a16="http://schemas.microsoft.com/office/drawing/2014/main" id="{3C6150C0-023F-6ADC-611B-7540F28DF591}"/>
                  </a:ext>
                </a:extLst>
              </p:cNvPr>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a:extLst>
                <a:ext uri="{FF2B5EF4-FFF2-40B4-BE49-F238E27FC236}">
                  <a16:creationId xmlns:a16="http://schemas.microsoft.com/office/drawing/2014/main" id="{FED8C011-A3C3-161B-9C59-E18FC05C3069}"/>
                </a:ext>
              </a:extLst>
            </p:cNvPr>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a:extLst>
                <a:ext uri="{FF2B5EF4-FFF2-40B4-BE49-F238E27FC236}">
                  <a16:creationId xmlns:a16="http://schemas.microsoft.com/office/drawing/2014/main" id="{F69E6785-A3E6-2470-4FC9-C6454F9A3BFF}"/>
                </a:ext>
              </a:extLst>
            </p:cNvPr>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a:extLst>
              <a:ext uri="{FF2B5EF4-FFF2-40B4-BE49-F238E27FC236}">
                <a16:creationId xmlns:a16="http://schemas.microsoft.com/office/drawing/2014/main" id="{E293A152-798D-DA52-7843-9DDD682D22EC}"/>
              </a:ext>
            </a:extLst>
          </p:cNvPr>
          <p:cNvSpPr/>
          <p:nvPr/>
        </p:nvSpPr>
        <p:spPr>
          <a:xfrm>
            <a:off x="1573717" y="432861"/>
            <a:ext cx="8570595" cy="52197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第一节 测验编制的一般程序</a:t>
            </a:r>
          </a:p>
        </p:txBody>
      </p:sp>
      <p:sp>
        <p:nvSpPr>
          <p:cNvPr id="100" name="文本框 99">
            <a:extLst>
              <a:ext uri="{FF2B5EF4-FFF2-40B4-BE49-F238E27FC236}">
                <a16:creationId xmlns:a16="http://schemas.microsoft.com/office/drawing/2014/main" id="{23E2C2B6-DF11-45F5-328F-A6AE11433CAC}"/>
              </a:ext>
            </a:extLst>
          </p:cNvPr>
          <p:cNvSpPr txBox="1"/>
          <p:nvPr/>
        </p:nvSpPr>
        <p:spPr>
          <a:xfrm>
            <a:off x="970915" y="1220470"/>
            <a:ext cx="10483850" cy="6588086"/>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二、 产生测题</a:t>
            </a:r>
            <a:endParaRPr lang="en-US" altLang="zh-CN"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endParaRPr>
          </a:p>
          <a:p>
            <a:pPr>
              <a:lnSpc>
                <a:spcPct val="150000"/>
              </a:lnSpc>
            </a:pPr>
            <a:r>
              <a:rPr lang="zh-CN" altLang="en-US" sz="2500" b="1" dirty="0">
                <a:solidFill>
                  <a:srgbClr val="88745B"/>
                </a:solidFill>
                <a:latin typeface="Arial" panose="020B0604020202020204" pitchFamily="34" charset="0"/>
                <a:ea typeface="微软雅黑" panose="020B0503020204020204" pitchFamily="34" charset="-122"/>
              </a:rPr>
              <a:t>（一） 测题的形式</a:t>
            </a:r>
            <a:endParaRPr lang="en-US" altLang="zh-CN" sz="2500" b="1" dirty="0">
              <a:solidFill>
                <a:srgbClr val="88745B"/>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       测题的形式，也称</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项目格式</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。鲍勃海姆（</a:t>
            </a:r>
            <a:r>
              <a:rPr lang="en" altLang="zh-CN" sz="2100" dirty="0">
                <a:solidFill>
                  <a:schemeClr val="tx1">
                    <a:lumMod val="75000"/>
                    <a:lumOff val="25000"/>
                  </a:schemeClr>
                </a:solidFill>
                <a:latin typeface="Arial" panose="020B0604020202020204" pitchFamily="34" charset="0"/>
                <a:ea typeface="微软雅黑" panose="020B0503020204020204" pitchFamily="34" charset="-122"/>
              </a:rPr>
              <a:t>Popham</a:t>
            </a:r>
            <a:r>
              <a:rPr lang="zh-CN" altLang="en" sz="21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曾经将项目格式分成两种主要类型： 要求被试选择的和要求被试回答的，也有人称之为选择型和供应型，这两种类型的最大区别在于前者提供备选答案，后者则是被试根据要求自己写出答案。一般说来，同样的测验内容，采取前一种类型时测题的难度较低。前者常用的形式有判断题、选择题、句子匹配，尤其是前两者最为常用，由于这三种形式的主观性较小，因此常被称为客观项目。后者常用的形式有简答法、论述法等。</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       </a:t>
            </a:r>
            <a:r>
              <a:rPr lang="en-US" altLang="zh-CN" sz="2100" b="1" dirty="0">
                <a:solidFill>
                  <a:schemeClr val="tx1">
                    <a:lumMod val="75000"/>
                    <a:lumOff val="25000"/>
                  </a:schemeClr>
                </a:solidFill>
                <a:latin typeface="Arial" panose="020B0604020202020204" pitchFamily="34" charset="0"/>
                <a:ea typeface="微软雅黑" panose="020B0503020204020204" pitchFamily="34" charset="-122"/>
              </a:rPr>
              <a:t>1. </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判断题</a:t>
            </a: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       判断题中最常见的形式为是非法，又称正误法，它是提供许多陈述句或疑问句，要求被试在两种可能的回答（对</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错或是</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否）中选择一个。</a:t>
            </a:r>
          </a:p>
          <a:p>
            <a:pPr>
              <a:lnSpc>
                <a:spcPct val="150000"/>
              </a:lnSpc>
            </a:pPr>
            <a:endParaRPr lang="zh-CN" altLang="en-US"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endParaRPr lang="zh-CN" altLang="en-US" sz="2100" dirty="0">
              <a:solidFill>
                <a:schemeClr val="tx1">
                  <a:lumMod val="75000"/>
                  <a:lumOff val="25000"/>
                </a:schemeClr>
              </a:solidFill>
              <a:latin typeface="Arial" panose="020B0604020202020204" pitchFamily="34" charset="0"/>
              <a:ea typeface="微软雅黑" panose="020B0503020204020204" pitchFamily="34" charset="-122"/>
            </a:endParaRPr>
          </a:p>
        </p:txBody>
      </p:sp>
    </p:spTree>
    <p:extLst>
      <p:ext uri="{BB962C8B-B14F-4D97-AF65-F5344CB8AC3E}">
        <p14:creationId xmlns:p14="http://schemas.microsoft.com/office/powerpoint/2010/main" val="1233597649"/>
      </p:ext>
    </p:extLst>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0">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FE6F0DC-F362-3E6B-15C0-F2BB4DBF3AF9}"/>
            </a:ext>
          </a:extLst>
        </p:cNvPr>
        <p:cNvGrpSpPr/>
        <p:nvPr/>
      </p:nvGrpSpPr>
      <p:grpSpPr>
        <a:xfrm>
          <a:off x="0" y="0"/>
          <a:ext cx="0" cy="0"/>
          <a:chOff x="0" y="0"/>
          <a:chExt cx="0" cy="0"/>
        </a:xfrm>
      </p:grpSpPr>
      <p:grpSp>
        <p:nvGrpSpPr>
          <p:cNvPr id="2" name="组合 1">
            <a:extLst>
              <a:ext uri="{FF2B5EF4-FFF2-40B4-BE49-F238E27FC236}">
                <a16:creationId xmlns:a16="http://schemas.microsoft.com/office/drawing/2014/main" id="{D93D05A1-D22F-F134-66F1-8B5778948167}"/>
              </a:ext>
            </a:extLst>
          </p:cNvPr>
          <p:cNvGrpSpPr/>
          <p:nvPr/>
        </p:nvGrpSpPr>
        <p:grpSpPr>
          <a:xfrm>
            <a:off x="375920" y="269875"/>
            <a:ext cx="876300" cy="781050"/>
            <a:chOff x="8370" y="4384"/>
            <a:chExt cx="2280" cy="2032"/>
          </a:xfrm>
        </p:grpSpPr>
        <p:grpSp>
          <p:nvGrpSpPr>
            <p:cNvPr id="8198" name="组合 158">
              <a:extLst>
                <a:ext uri="{FF2B5EF4-FFF2-40B4-BE49-F238E27FC236}">
                  <a16:creationId xmlns:a16="http://schemas.microsoft.com/office/drawing/2014/main" id="{E2170529-9777-FA47-040E-60609B62B1B8}"/>
                </a:ext>
              </a:extLst>
            </p:cNvPr>
            <p:cNvGrpSpPr/>
            <p:nvPr/>
          </p:nvGrpSpPr>
          <p:grpSpPr>
            <a:xfrm>
              <a:off x="8370" y="4384"/>
              <a:ext cx="2280" cy="2032"/>
              <a:chOff x="3720691" y="2824413"/>
              <a:chExt cx="1341120" cy="1209172"/>
            </a:xfrm>
          </p:grpSpPr>
          <p:sp>
            <p:nvSpPr>
              <p:cNvPr id="7" name="Freeform 5">
                <a:extLst>
                  <a:ext uri="{FF2B5EF4-FFF2-40B4-BE49-F238E27FC236}">
                    <a16:creationId xmlns:a16="http://schemas.microsoft.com/office/drawing/2014/main" id="{3B42E0F3-926C-6255-F0C0-CB1E4D420A71}"/>
                  </a:ext>
                </a:extLst>
              </p:cNvPr>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a:extLst>
                  <a:ext uri="{FF2B5EF4-FFF2-40B4-BE49-F238E27FC236}">
                    <a16:creationId xmlns:a16="http://schemas.microsoft.com/office/drawing/2014/main" id="{F966B855-8DAA-B22F-9D57-41FF967EF5C1}"/>
                  </a:ext>
                </a:extLst>
              </p:cNvPr>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a:extLst>
                <a:ext uri="{FF2B5EF4-FFF2-40B4-BE49-F238E27FC236}">
                  <a16:creationId xmlns:a16="http://schemas.microsoft.com/office/drawing/2014/main" id="{DDA592FB-F345-8C88-2452-D7AE6F289508}"/>
                </a:ext>
              </a:extLst>
            </p:cNvPr>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a:extLst>
                <a:ext uri="{FF2B5EF4-FFF2-40B4-BE49-F238E27FC236}">
                  <a16:creationId xmlns:a16="http://schemas.microsoft.com/office/drawing/2014/main" id="{0673345A-EB00-7F4B-CEB7-3CB467E2A9C8}"/>
                </a:ext>
              </a:extLst>
            </p:cNvPr>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a:extLst>
              <a:ext uri="{FF2B5EF4-FFF2-40B4-BE49-F238E27FC236}">
                <a16:creationId xmlns:a16="http://schemas.microsoft.com/office/drawing/2014/main" id="{4E5DE7B5-86ED-35A4-2B6C-C882689EF140}"/>
              </a:ext>
            </a:extLst>
          </p:cNvPr>
          <p:cNvSpPr/>
          <p:nvPr/>
        </p:nvSpPr>
        <p:spPr>
          <a:xfrm>
            <a:off x="1573717" y="432861"/>
            <a:ext cx="8570595" cy="52197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第一节 测验编制的一般程序</a:t>
            </a:r>
          </a:p>
        </p:txBody>
      </p:sp>
      <p:sp>
        <p:nvSpPr>
          <p:cNvPr id="100" name="文本框 99">
            <a:extLst>
              <a:ext uri="{FF2B5EF4-FFF2-40B4-BE49-F238E27FC236}">
                <a16:creationId xmlns:a16="http://schemas.microsoft.com/office/drawing/2014/main" id="{DBB9C7BC-9D76-D5E8-31D7-F6C98AF0CAAA}"/>
              </a:ext>
            </a:extLst>
          </p:cNvPr>
          <p:cNvSpPr txBox="1"/>
          <p:nvPr/>
        </p:nvSpPr>
        <p:spPr>
          <a:xfrm>
            <a:off x="854075" y="954831"/>
            <a:ext cx="10483850" cy="6541919"/>
          </a:xfrm>
          <a:prstGeom prst="rect">
            <a:avLst/>
          </a:prstGeom>
          <a:noFill/>
          <a:ln w="9525">
            <a:noFill/>
          </a:ln>
        </p:spPr>
        <p:txBody>
          <a:bodyPr wrap="square">
            <a:spAutoFit/>
          </a:bodyPr>
          <a:lstStyle/>
          <a:p>
            <a:pPr>
              <a:lnSpc>
                <a:spcPct val="150000"/>
              </a:lnSpc>
            </a:pPr>
            <a:r>
              <a:rPr lang="zh-CN" altLang="en-US" sz="2000" b="1" dirty="0">
                <a:solidFill>
                  <a:schemeClr val="tx1">
                    <a:lumMod val="75000"/>
                    <a:lumOff val="25000"/>
                  </a:schemeClr>
                </a:solidFill>
                <a:latin typeface="Arial" panose="020B0604020202020204" pitchFamily="34" charset="0"/>
                <a:ea typeface="微软雅黑" panose="020B0503020204020204" pitchFamily="34" charset="-122"/>
              </a:rPr>
              <a:t>       </a:t>
            </a:r>
            <a:r>
              <a:rPr lang="en-US" altLang="zh-CN" sz="2000" b="1" dirty="0">
                <a:solidFill>
                  <a:schemeClr val="tx1">
                    <a:lumMod val="75000"/>
                    <a:lumOff val="25000"/>
                  </a:schemeClr>
                </a:solidFill>
                <a:latin typeface="Arial" panose="020B0604020202020204" pitchFamily="34" charset="0"/>
                <a:ea typeface="微软雅黑" panose="020B0503020204020204" pitchFamily="34" charset="-122"/>
              </a:rPr>
              <a:t>2. </a:t>
            </a:r>
            <a:r>
              <a:rPr lang="zh-CN" altLang="en-US" sz="2000" b="1" dirty="0">
                <a:solidFill>
                  <a:schemeClr val="tx1">
                    <a:lumMod val="75000"/>
                    <a:lumOff val="25000"/>
                  </a:schemeClr>
                </a:solidFill>
                <a:latin typeface="Arial" panose="020B0604020202020204" pitchFamily="34" charset="0"/>
                <a:ea typeface="微软雅黑" panose="020B0503020204020204" pitchFamily="34" charset="-122"/>
              </a:rPr>
              <a:t>选择法</a:t>
            </a:r>
          </a:p>
          <a:p>
            <a:pPr>
              <a:lnSpc>
                <a:spcPct val="150000"/>
              </a:lnSpc>
            </a:pP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        选择法在结构上包含两个部分，一部分为题干，目的是呈现一个问题的情境或刺激源，它由问句或不完全的叙述句组成；另一部分为选项，包含一个正确的答案以及若干错误答案（或称迷惑答案）。被试的任务就是从中选择一项自认为正确的答案。测题的难度取决于所考核的知识点本身以及错误答案的迷惑性程度</a:t>
            </a:r>
          </a:p>
          <a:p>
            <a:pPr>
              <a:lnSpc>
                <a:spcPct val="150000"/>
              </a:lnSpc>
            </a:pPr>
            <a:r>
              <a:rPr lang="zh-CN" altLang="en-US" sz="2000" b="1" dirty="0">
                <a:solidFill>
                  <a:schemeClr val="tx1">
                    <a:lumMod val="75000"/>
                    <a:lumOff val="25000"/>
                  </a:schemeClr>
                </a:solidFill>
                <a:latin typeface="Arial" panose="020B0604020202020204" pitchFamily="34" charset="0"/>
                <a:ea typeface="微软雅黑" panose="020B0503020204020204" pitchFamily="34" charset="-122"/>
              </a:rPr>
              <a:t>       </a:t>
            </a:r>
            <a:r>
              <a:rPr lang="en-US" altLang="zh-CN" sz="2000" b="1" dirty="0">
                <a:solidFill>
                  <a:schemeClr val="tx1">
                    <a:lumMod val="75000"/>
                    <a:lumOff val="25000"/>
                  </a:schemeClr>
                </a:solidFill>
                <a:latin typeface="Arial" panose="020B0604020202020204" pitchFamily="34" charset="0"/>
                <a:ea typeface="微软雅黑" panose="020B0503020204020204" pitchFamily="34" charset="-122"/>
              </a:rPr>
              <a:t>3. </a:t>
            </a:r>
            <a:r>
              <a:rPr lang="zh-CN" altLang="en-US" sz="2000" b="1" dirty="0">
                <a:solidFill>
                  <a:schemeClr val="tx1">
                    <a:lumMod val="75000"/>
                    <a:lumOff val="25000"/>
                  </a:schemeClr>
                </a:solidFill>
                <a:latin typeface="Arial" panose="020B0604020202020204" pitchFamily="34" charset="0"/>
                <a:ea typeface="微软雅黑" panose="020B0503020204020204" pitchFamily="34" charset="-122"/>
              </a:rPr>
              <a:t>匹配法</a:t>
            </a:r>
          </a:p>
          <a:p>
            <a:pPr>
              <a:lnSpc>
                <a:spcPct val="150000"/>
              </a:lnSpc>
            </a:pP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        匹配法是由选择法变化而来的一种格式，适用于测量概念与事实之间的关系。这种测题在结构上包括两个部分： 一部分为一组问句（刺激）项目，另一部分为一组反应项目，通常是在后者中选出与前者相适合的项目。</a:t>
            </a:r>
            <a:endParaRPr lang="en-US" altLang="zh-CN" sz="20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000" b="1" dirty="0">
                <a:solidFill>
                  <a:schemeClr val="tx1">
                    <a:lumMod val="75000"/>
                    <a:lumOff val="25000"/>
                  </a:schemeClr>
                </a:solidFill>
                <a:latin typeface="Arial" panose="020B0604020202020204" pitchFamily="34" charset="0"/>
                <a:ea typeface="微软雅黑" panose="020B0503020204020204" pitchFamily="34" charset="-122"/>
              </a:rPr>
              <a:t>        </a:t>
            </a:r>
            <a:r>
              <a:rPr lang="en-US" altLang="zh-CN" sz="2000" b="1" dirty="0">
                <a:solidFill>
                  <a:schemeClr val="tx1">
                    <a:lumMod val="75000"/>
                    <a:lumOff val="25000"/>
                  </a:schemeClr>
                </a:solidFill>
                <a:latin typeface="Arial" panose="020B0604020202020204" pitchFamily="34" charset="0"/>
                <a:ea typeface="微软雅黑" panose="020B0503020204020204" pitchFamily="34" charset="-122"/>
              </a:rPr>
              <a:t>4. </a:t>
            </a:r>
            <a:r>
              <a:rPr lang="zh-CN" altLang="en-US" sz="2000" b="1" dirty="0">
                <a:solidFill>
                  <a:schemeClr val="tx1">
                    <a:lumMod val="75000"/>
                    <a:lumOff val="25000"/>
                  </a:schemeClr>
                </a:solidFill>
                <a:latin typeface="Arial" panose="020B0604020202020204" pitchFamily="34" charset="0"/>
                <a:ea typeface="微软雅黑" panose="020B0503020204020204" pitchFamily="34" charset="-122"/>
              </a:rPr>
              <a:t>简答法</a:t>
            </a:r>
            <a:endParaRPr lang="en-US" altLang="zh-CN" sz="2000" b="1"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       简答法是一种供应型的格式，它要求被试用一个正确的短语或句子或较为简短的一段文字来完成测题。</a:t>
            </a:r>
          </a:p>
          <a:p>
            <a:pPr>
              <a:lnSpc>
                <a:spcPct val="150000"/>
              </a:lnSpc>
            </a:pPr>
            <a:endParaRPr lang="zh-CN" altLang="en-US"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endParaRPr lang="zh-CN" altLang="en-US" sz="2100" dirty="0">
              <a:solidFill>
                <a:schemeClr val="tx1">
                  <a:lumMod val="75000"/>
                  <a:lumOff val="25000"/>
                </a:schemeClr>
              </a:solidFill>
              <a:latin typeface="Arial" panose="020B0604020202020204" pitchFamily="34" charset="0"/>
              <a:ea typeface="微软雅黑" panose="020B0503020204020204" pitchFamily="34" charset="-122"/>
            </a:endParaRPr>
          </a:p>
        </p:txBody>
      </p:sp>
    </p:spTree>
    <p:extLst>
      <p:ext uri="{BB962C8B-B14F-4D97-AF65-F5344CB8AC3E}">
        <p14:creationId xmlns:p14="http://schemas.microsoft.com/office/powerpoint/2010/main" val="3165702379"/>
      </p:ext>
    </p:extLst>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3125B29-EF3C-52B3-B05E-9BE0B7C7BCD3}"/>
            </a:ext>
          </a:extLst>
        </p:cNvPr>
        <p:cNvGrpSpPr/>
        <p:nvPr/>
      </p:nvGrpSpPr>
      <p:grpSpPr>
        <a:xfrm>
          <a:off x="0" y="0"/>
          <a:ext cx="0" cy="0"/>
          <a:chOff x="0" y="0"/>
          <a:chExt cx="0" cy="0"/>
        </a:xfrm>
      </p:grpSpPr>
      <p:grpSp>
        <p:nvGrpSpPr>
          <p:cNvPr id="2" name="组合 1">
            <a:extLst>
              <a:ext uri="{FF2B5EF4-FFF2-40B4-BE49-F238E27FC236}">
                <a16:creationId xmlns:a16="http://schemas.microsoft.com/office/drawing/2014/main" id="{D389F8F0-FA76-A3B6-5E10-0D89484C346E}"/>
              </a:ext>
            </a:extLst>
          </p:cNvPr>
          <p:cNvGrpSpPr/>
          <p:nvPr/>
        </p:nvGrpSpPr>
        <p:grpSpPr>
          <a:xfrm>
            <a:off x="375920" y="269875"/>
            <a:ext cx="876300" cy="781050"/>
            <a:chOff x="8370" y="4384"/>
            <a:chExt cx="2280" cy="2032"/>
          </a:xfrm>
        </p:grpSpPr>
        <p:grpSp>
          <p:nvGrpSpPr>
            <p:cNvPr id="8198" name="组合 158">
              <a:extLst>
                <a:ext uri="{FF2B5EF4-FFF2-40B4-BE49-F238E27FC236}">
                  <a16:creationId xmlns:a16="http://schemas.microsoft.com/office/drawing/2014/main" id="{DDCF6723-71AA-DE7F-33E2-10DA2A69A1CE}"/>
                </a:ext>
              </a:extLst>
            </p:cNvPr>
            <p:cNvGrpSpPr/>
            <p:nvPr/>
          </p:nvGrpSpPr>
          <p:grpSpPr>
            <a:xfrm>
              <a:off x="8370" y="4384"/>
              <a:ext cx="2280" cy="2032"/>
              <a:chOff x="3720691" y="2824413"/>
              <a:chExt cx="1341120" cy="1209172"/>
            </a:xfrm>
          </p:grpSpPr>
          <p:sp>
            <p:nvSpPr>
              <p:cNvPr id="7" name="Freeform 5">
                <a:extLst>
                  <a:ext uri="{FF2B5EF4-FFF2-40B4-BE49-F238E27FC236}">
                    <a16:creationId xmlns:a16="http://schemas.microsoft.com/office/drawing/2014/main" id="{05CAC587-8548-790A-5D5E-D00014756B3B}"/>
                  </a:ext>
                </a:extLst>
              </p:cNvPr>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a:extLst>
                  <a:ext uri="{FF2B5EF4-FFF2-40B4-BE49-F238E27FC236}">
                    <a16:creationId xmlns:a16="http://schemas.microsoft.com/office/drawing/2014/main" id="{A1101964-0973-FDD9-7566-EA322B9311E1}"/>
                  </a:ext>
                </a:extLst>
              </p:cNvPr>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a:extLst>
                <a:ext uri="{FF2B5EF4-FFF2-40B4-BE49-F238E27FC236}">
                  <a16:creationId xmlns:a16="http://schemas.microsoft.com/office/drawing/2014/main" id="{6AA64812-7361-6799-2E38-DDA951472B44}"/>
                </a:ext>
              </a:extLst>
            </p:cNvPr>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a:extLst>
                <a:ext uri="{FF2B5EF4-FFF2-40B4-BE49-F238E27FC236}">
                  <a16:creationId xmlns:a16="http://schemas.microsoft.com/office/drawing/2014/main" id="{3F519AEC-D379-C864-4C1E-EDE5A1A29132}"/>
                </a:ext>
              </a:extLst>
            </p:cNvPr>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a:extLst>
              <a:ext uri="{FF2B5EF4-FFF2-40B4-BE49-F238E27FC236}">
                <a16:creationId xmlns:a16="http://schemas.microsoft.com/office/drawing/2014/main" id="{D1E4A079-6CE0-1F54-D004-994556646013}"/>
              </a:ext>
            </a:extLst>
          </p:cNvPr>
          <p:cNvSpPr/>
          <p:nvPr/>
        </p:nvSpPr>
        <p:spPr>
          <a:xfrm>
            <a:off x="1573717" y="432861"/>
            <a:ext cx="8570595" cy="52197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第一节 测验编制的一般程序</a:t>
            </a:r>
          </a:p>
        </p:txBody>
      </p:sp>
      <p:sp>
        <p:nvSpPr>
          <p:cNvPr id="100" name="文本框 99">
            <a:extLst>
              <a:ext uri="{FF2B5EF4-FFF2-40B4-BE49-F238E27FC236}">
                <a16:creationId xmlns:a16="http://schemas.microsoft.com/office/drawing/2014/main" id="{F469F2B3-35D7-850B-6082-E3C5CE5023E4}"/>
              </a:ext>
            </a:extLst>
          </p:cNvPr>
          <p:cNvSpPr txBox="1"/>
          <p:nvPr/>
        </p:nvSpPr>
        <p:spPr>
          <a:xfrm>
            <a:off x="970915" y="1032487"/>
            <a:ext cx="10483850" cy="2550763"/>
          </a:xfrm>
          <a:prstGeom prst="rect">
            <a:avLst/>
          </a:prstGeom>
          <a:noFill/>
          <a:ln w="9525">
            <a:noFill/>
          </a:ln>
        </p:spPr>
        <p:txBody>
          <a:bodyPr wrap="square">
            <a:spAutoFit/>
          </a:bodyPr>
          <a:lstStyle/>
          <a:p>
            <a:pPr>
              <a:lnSpc>
                <a:spcPct val="150000"/>
              </a:lnSpc>
            </a:pPr>
            <a:r>
              <a:rPr lang="zh-CN" altLang="en-US" sz="2500" b="1" dirty="0">
                <a:solidFill>
                  <a:srgbClr val="88745B"/>
                </a:solidFill>
                <a:latin typeface="Arial" panose="020B0604020202020204" pitchFamily="34" charset="0"/>
                <a:ea typeface="微软雅黑" panose="020B0503020204020204" pitchFamily="34" charset="-122"/>
              </a:rPr>
              <a:t>（二） 初步组成测题</a:t>
            </a:r>
            <a:endParaRPr lang="en-US" altLang="zh-CN" sz="2500" b="1" dirty="0">
              <a:solidFill>
                <a:srgbClr val="88745B"/>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       测题的格式确定以后，根据原先拟定的双向登记表，可以进入测题的编写阶段。一般初选题目的数量应是测验计划数量的</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2—3</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倍，以备修改和删减。</a:t>
            </a: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        编写和收集测题恐怕是测验编制过程中最直观、最重要的一步，编制者的种种努力也就体现在测题的质量中。</a:t>
            </a:r>
          </a:p>
        </p:txBody>
      </p:sp>
      <p:sp>
        <p:nvSpPr>
          <p:cNvPr id="3" name="文本框 2">
            <a:extLst>
              <a:ext uri="{FF2B5EF4-FFF2-40B4-BE49-F238E27FC236}">
                <a16:creationId xmlns:a16="http://schemas.microsoft.com/office/drawing/2014/main" id="{E7806AEA-BDFF-2B58-3000-DDB2B251E36D}"/>
              </a:ext>
            </a:extLst>
          </p:cNvPr>
          <p:cNvSpPr txBox="1"/>
          <p:nvPr/>
        </p:nvSpPr>
        <p:spPr>
          <a:xfrm>
            <a:off x="970915" y="3724527"/>
            <a:ext cx="10483850" cy="3033266"/>
          </a:xfrm>
          <a:prstGeom prst="rect">
            <a:avLst/>
          </a:prstGeom>
          <a:noFill/>
          <a:ln w="9525">
            <a:noFill/>
          </a:ln>
        </p:spPr>
        <p:txBody>
          <a:bodyPr wrap="square">
            <a:spAutoFit/>
          </a:bodyPr>
          <a:lstStyle/>
          <a:p>
            <a:pPr>
              <a:lnSpc>
                <a:spcPct val="150000"/>
              </a:lnSpc>
            </a:pPr>
            <a:r>
              <a:rPr lang="zh-CN" altLang="en-US" sz="2500" b="1" dirty="0">
                <a:solidFill>
                  <a:srgbClr val="88745B"/>
                </a:solidFill>
                <a:latin typeface="Arial" panose="020B0604020202020204" pitchFamily="34" charset="0"/>
                <a:ea typeface="微软雅黑" panose="020B0503020204020204" pitchFamily="34" charset="-122"/>
              </a:rPr>
              <a:t>（三） 检查测题并初步修改</a:t>
            </a:r>
            <a:endParaRPr lang="en-US" altLang="zh-CN" sz="2500" b="1" dirty="0">
              <a:solidFill>
                <a:srgbClr val="88745B"/>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       测题初步形成以后，编制者应自己或请教资深的人员对测题进行初步的检查，而不是立即投入预测。检查的方面主要应包括以下两个方面： </a:t>
            </a:r>
          </a:p>
          <a:p>
            <a:pPr lvl="1">
              <a:lnSpc>
                <a:spcPct val="150000"/>
              </a:lnSpc>
            </a:pP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1. </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测题编制的技术性问题</a:t>
            </a:r>
          </a:p>
          <a:p>
            <a:pPr lvl="1">
              <a:lnSpc>
                <a:spcPct val="150000"/>
              </a:lnSpc>
            </a:pP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2. </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初步确定测题是否具有有效性和可信度</a:t>
            </a:r>
          </a:p>
          <a:p>
            <a:pPr>
              <a:lnSpc>
                <a:spcPct val="150000"/>
              </a:lnSpc>
            </a:pPr>
            <a:endParaRPr lang="zh-CN" altLang="en-US" sz="2100" dirty="0">
              <a:solidFill>
                <a:schemeClr val="tx1">
                  <a:lumMod val="75000"/>
                  <a:lumOff val="25000"/>
                </a:schemeClr>
              </a:solidFill>
              <a:latin typeface="Arial" panose="020B0604020202020204" pitchFamily="34" charset="0"/>
              <a:ea typeface="微软雅黑" panose="020B0503020204020204" pitchFamily="34" charset="-122"/>
            </a:endParaRPr>
          </a:p>
        </p:txBody>
      </p:sp>
    </p:spTree>
    <p:extLst>
      <p:ext uri="{BB962C8B-B14F-4D97-AF65-F5344CB8AC3E}">
        <p14:creationId xmlns:p14="http://schemas.microsoft.com/office/powerpoint/2010/main" val="1128390216"/>
      </p:ext>
    </p:extLst>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0">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ags/tag1.xml><?xml version="1.0" encoding="utf-8"?>
<p:tagLst xmlns:a="http://schemas.openxmlformats.org/drawingml/2006/main" xmlns:r="http://schemas.openxmlformats.org/officeDocument/2006/relationships" xmlns:p="http://schemas.openxmlformats.org/presentationml/2006/main">
  <p:tag name="ISPRING_ULTRA_SCORM_COURSE_ID" val="EDF4BCF6-8C2B-4CE8-82CE-58DA199F12C3"/>
  <p:tag name="ISPRING_SCORM_RATE_SLIDES" val="1"/>
  <p:tag name="ISPRINGONLINEFOLDERID" val="0"/>
  <p:tag name="ISPRINGONLINEFOLDERPATH" val="Content List"/>
  <p:tag name="ISPRINGCLOUDFOLDERID" val="0"/>
  <p:tag name="ISPRINGCLOUDFOLDERPATH" val="Repository"/>
  <p:tag name="ISPRING_PLAYERS_CUSTOMIZATION" val="UEsDBBQAAgAIAEOUV0cNwDEewAEAANoDAAAPAAAAbm9uZS9wbGF5ZXIueG1spZJPb9QwEMXPW6nfIfK9dpYKUa0cekDKiaJKC4jbyptME1PHDp4Ju/vtmfzZpFuQQOKQaPIy72fPs/X9sXHJT4hog8/EWqYiAV+E0voqE18+5zd34v799ZVunTlBTGyZCR88iKQELKJtiX2PhupMvBAkQ0XCL4+bI9pM1ETtRqnD4SAPtzLESr1J07X69vBxW9TQmBvrkYwvmLvs5VYkbbQhWjpl4l0qrq9WA/ICZ5F7fIXBdf3KKIvQqDYCgieIatz2bN3Q3838NMErOrWAgkdfDbPvTfH8EMrOAfbaSo9tWyDqCYO20rSx6zufYCwyMTbsGkA0FaB0vhJq9Ko/mPWTM1hPHLzA9ty22zuLNYsjfejeLerubBmyVxNHXYJ0M0wwnGLeOZeDoS5CKZIIPzrLVd5jv85HkK7FuJzn7h0+Wy/xULDGVW4KCvH0gR18JFOUco5ejtHLwdTbh+ITF49TnNsFMgezhKBratzbf86j7/6fOEp4Mp0jcV7B+hKOueW/BA2PQsAz9pqk1sl+tTOVd9ftmxdX40Iadzdl8R1FQiZWwNewNGTUos8w9Zqm1fg5JTTHotXv91JPRC5/AVBLAQIAABQAAgAIAEOUV0cNwDEewAEAANoDAAAPAAAAAAAAAAEAAAAAAAAAAABub25lL3BsYXllci54bWxQSwUGAAAAAAEAAQA9AAAA7QEAAAAA"/>
  <p:tag name="ISPRING_PRESENTATION_TITLE" val="物业"/>
  <p:tag name="ISPRING_SCORM_ENDPOINT" val="&lt;endpoint&gt;&lt;enable&gt;0&lt;/enable&gt;&lt;lrs&gt;http://&lt;/lrs&gt;&lt;auth&gt;0&lt;/auth&gt;&lt;login&gt;&lt;/login&gt;&lt;password&gt;&lt;/password&gt;&lt;key&gt;&lt;/key&gt;&lt;name&gt;&lt;/name&gt;&lt;email&gt;&lt;/email&gt;&lt;/endpoint&gt;&#10;"/>
  <p:tag name="RESOURCE_RECORD_KEY" val="{&quot;29&quot;:[50000076]}"/>
</p:tagLst>
</file>

<file path=ppt/tags/tag2.xml><?xml version="1.0" encoding="utf-8"?>
<p:tagLst xmlns:a="http://schemas.openxmlformats.org/drawingml/2006/main" xmlns:r="http://schemas.openxmlformats.org/officeDocument/2006/relationships" xmlns:p="http://schemas.openxmlformats.org/presentationml/2006/main">
  <p:tag name="KSO_WM_DIAGRAM_VIRTUALLY_FRAME" val="{&quot;height&quot;:764.8,&quot;left&quot;:508.35,&quot;top&quot;:68.1,&quot;width&quot;:355.15}"/>
</p:tagLst>
</file>

<file path=ppt/tags/tag3.xml><?xml version="1.0" encoding="utf-8"?>
<p:tagLst xmlns:a="http://schemas.openxmlformats.org/drawingml/2006/main" xmlns:r="http://schemas.openxmlformats.org/officeDocument/2006/relationships" xmlns:p="http://schemas.openxmlformats.org/presentationml/2006/main">
  <p:tag name="KSO_WM_DIAGRAM_VIRTUALLY_FRAME" val="{&quot;height&quot;:764.8,&quot;left&quot;:508.35,&quot;top&quot;:68.1,&quot;width&quot;:355.15}"/>
</p:tagLst>
</file>

<file path=ppt/tags/tag4.xml><?xml version="1.0" encoding="utf-8"?>
<p:tagLst xmlns:a="http://schemas.openxmlformats.org/drawingml/2006/main" xmlns:r="http://schemas.openxmlformats.org/officeDocument/2006/relationships" xmlns:p="http://schemas.openxmlformats.org/presentationml/2006/main">
  <p:tag name="KSO_WM_DIAGRAM_VIRTUALLY_FRAME" val="{&quot;height&quot;:764.8,&quot;left&quot;:508.35,&quot;top&quot;:68.1,&quot;width&quot;:355.15}"/>
</p:tagLst>
</file>

<file path=ppt/tags/tag5.xml><?xml version="1.0" encoding="utf-8"?>
<p:tagLst xmlns:a="http://schemas.openxmlformats.org/drawingml/2006/main" xmlns:r="http://schemas.openxmlformats.org/officeDocument/2006/relationships" xmlns:p="http://schemas.openxmlformats.org/presentationml/2006/main">
  <p:tag name="KSO_WM_DIAGRAM_VIRTUALLY_FRAME" val="{&quot;height&quot;:764.8,&quot;left&quot;:508.35,&quot;top&quot;:68.1,&quot;width&quot;:355.15}"/>
</p:tagLst>
</file>

<file path=ppt/tags/tag6.xml><?xml version="1.0" encoding="utf-8"?>
<p:tagLst xmlns:a="http://schemas.openxmlformats.org/drawingml/2006/main" xmlns:r="http://schemas.openxmlformats.org/officeDocument/2006/relationships" xmlns:p="http://schemas.openxmlformats.org/presentationml/2006/main">
  <p:tag name="KSO_WM_DIAGRAM_VIRTUALLY_FRAME" val="{&quot;height&quot;:764.8,&quot;left&quot;:508.35,&quot;top&quot;:68.1,&quot;width&quot;:355.15}"/>
</p:tagLst>
</file>

<file path=ppt/theme/theme1.xml><?xml version="1.0" encoding="utf-8"?>
<a:theme xmlns:a="http://schemas.openxmlformats.org/drawingml/2006/main" name="1_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51vaecdp">
      <a:majorFont>
        <a:latin typeface="FZHei-B01S"/>
        <a:ea typeface="FZHei-B01S"/>
        <a:cs typeface=""/>
      </a:majorFont>
      <a:minorFont>
        <a:latin typeface="FZHei-B01S"/>
        <a:ea typeface="FZHei-B01S"/>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5177</Words>
  <Application>Microsoft Macintosh PowerPoint</Application>
  <PresentationFormat>宽屏</PresentationFormat>
  <Paragraphs>202</Paragraphs>
  <Slides>33</Slides>
  <Notes>9</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33</vt:i4>
      </vt:variant>
    </vt:vector>
  </HeadingPairs>
  <TitlesOfParts>
    <vt:vector size="41" baseType="lpstr">
      <vt:lpstr>等线</vt:lpstr>
      <vt:lpstr>方正黑体简体</vt:lpstr>
      <vt:lpstr>楷体</vt:lpstr>
      <vt:lpstr>微软雅黑</vt:lpstr>
      <vt:lpstr>Agency FB</vt:lpstr>
      <vt:lpstr>Arial</vt:lpstr>
      <vt:lpstr>Calibri</vt:lpstr>
      <vt:lpstr>1_Office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dc:description>http://www.ypppt.com/</dc:description>
  <cp:lastModifiedBy>asdghk</cp:lastModifiedBy>
  <cp:revision>26</cp:revision>
  <dcterms:created xsi:type="dcterms:W3CDTF">2019-01-02T04:14:00Z</dcterms:created>
  <dcterms:modified xsi:type="dcterms:W3CDTF">2025-02-10T01:33:43Z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2052-12.1.0.19302</vt:lpwstr>
  </property>
  <property fmtid="{D5CDD505-2E9C-101B-9397-08002B2CF9AE}" pid="3" name="ICV">
    <vt:lpwstr>77868D279737410AA3F797AB72E532C8_12</vt:lpwstr>
  </property>
</Properties>
</file>