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29"/>
  </p:notesMasterIdLst>
  <p:handoutMasterIdLst>
    <p:handoutMasterId r:id="rId30"/>
  </p:handoutMasterIdLst>
  <p:sldIdLst>
    <p:sldId id="342" r:id="rId2"/>
    <p:sldId id="410" r:id="rId3"/>
    <p:sldId id="258" r:id="rId4"/>
    <p:sldId id="554" r:id="rId5"/>
    <p:sldId id="477" r:id="rId6"/>
    <p:sldId id="649" r:id="rId7"/>
    <p:sldId id="651" r:id="rId8"/>
    <p:sldId id="589" r:id="rId9"/>
    <p:sldId id="548" r:id="rId10"/>
    <p:sldId id="659" r:id="rId11"/>
    <p:sldId id="660" r:id="rId12"/>
    <p:sldId id="590" r:id="rId13"/>
    <p:sldId id="552" r:id="rId14"/>
    <p:sldId id="653" r:id="rId15"/>
    <p:sldId id="661" r:id="rId16"/>
    <p:sldId id="595" r:id="rId17"/>
    <p:sldId id="555" r:id="rId18"/>
    <p:sldId id="662" r:id="rId19"/>
    <p:sldId id="654" r:id="rId20"/>
    <p:sldId id="655" r:id="rId21"/>
    <p:sldId id="656" r:id="rId22"/>
    <p:sldId id="663" r:id="rId23"/>
    <p:sldId id="657" r:id="rId24"/>
    <p:sldId id="658" r:id="rId25"/>
    <p:sldId id="664" r:id="rId26"/>
    <p:sldId id="665" r:id="rId27"/>
    <p:sldId id="577" r:id="rId28"/>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8AF00"/>
    <a:srgbClr val="88745B"/>
    <a:srgbClr val="4F4D50"/>
    <a:srgbClr val="002434"/>
    <a:srgbClr val="C8B08A"/>
    <a:srgbClr val="F7DCAC"/>
    <a:srgbClr val="FCE1B0"/>
    <a:srgbClr val="FEFCF0"/>
    <a:srgbClr val="7673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F907876-03D1-4B59-9871-60AB1CC4998C}" styleName="表样式 1 25">
    <a:wholeTbl>
      <a:tcTxStyle>
        <a:fontRef idx="none">
          <a:srgbClr val="000000"/>
        </a:fontRef>
      </a:tcTxStyle>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w="9525" cmpd="sng">
              <a:solidFill>
                <a:srgbClr val="767377">
                  <a:lumMod val="40000"/>
                  <a:lumOff val="60000"/>
                </a:srgbClr>
              </a:solidFill>
            </a:ln>
          </a:insideV>
        </a:tcBdr>
        <a:fill>
          <a:solidFill>
            <a:srgbClr val="FFFFFF"/>
          </a:solidFill>
        </a:fill>
      </a:tcStyle>
    </a:wholeTbl>
    <a:band2H>
      <a:tcStyle>
        <a:tcBdr/>
        <a:fill>
          <a:solidFill>
            <a:srgbClr val="767377">
              <a:lumMod val="10000"/>
              <a:lumOff val="90000"/>
            </a:srgbClr>
          </a:solidFill>
        </a:fill>
      </a:tcStyle>
    </a:band2H>
    <a:band1V>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w="9525" cmpd="sng">
              <a:solidFill>
                <a:srgbClr val="767377">
                  <a:lumMod val="40000"/>
                  <a:lumOff val="60000"/>
                </a:srgbClr>
              </a:solidFill>
            </a:ln>
          </a:insideV>
        </a:tcBdr>
        <a:fill>
          <a:solidFill>
            <a:srgbClr val="767377">
              <a:lumMod val="10000"/>
              <a:lumOff val="90000"/>
            </a:srgbClr>
          </a:solidFill>
        </a:fill>
      </a:tcStyle>
    </a:band1V>
    <a:band2V>
      <a:tcStyle>
        <a:tcBdr>
          <a:left>
            <a:ln w="9525" cmpd="sng">
              <a:solidFill>
                <a:srgbClr val="767377">
                  <a:lumMod val="40000"/>
                  <a:lumOff val="60000"/>
                </a:srgbClr>
              </a:solidFill>
            </a:ln>
          </a:left>
          <a:right>
            <a:ln w="9525" cmpd="sng">
              <a:solidFill>
                <a:srgbClr val="767377">
                  <a:lumMod val="40000"/>
                  <a:lumOff val="60000"/>
                </a:srgbClr>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a:noFill/>
            </a:ln>
          </a:insideV>
        </a:tcBdr>
      </a:tcStyle>
    </a:band2V>
    <a:lastCol>
      <a:tcTxStyle b="on">
        <a:fontRef idx="none">
          <a:srgbClr val="08090C"/>
        </a:fontRef>
      </a:tcTxStyle>
      <a:tcStyle>
        <a:tcBdr>
          <a:left>
            <a:ln w="9525" cmpd="sng">
              <a:solidFill>
                <a:srgbClr val="767377">
                  <a:lumMod val="40000"/>
                  <a:lumOff val="60000"/>
                </a:srgbClr>
              </a:solidFill>
            </a:ln>
          </a:left>
          <a:right>
            <a:ln w="9525" cmpd="sng">
              <a:solidFill>
                <a:srgbClr val="767377"/>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a:noFill/>
            </a:ln>
          </a:insideV>
        </a:tcBdr>
        <a:fill>
          <a:solidFill>
            <a:srgbClr val="767377">
              <a:lumMod val="20000"/>
              <a:lumOff val="80000"/>
            </a:srgbClr>
          </a:solidFill>
        </a:fill>
      </a:tcStyle>
    </a:lastCol>
    <a:firstCol>
      <a:tcTxStyle b="on">
        <a:fontRef idx="none">
          <a:srgbClr val="08090C"/>
        </a:fontRef>
      </a:tcTxStyle>
      <a:tcStyle>
        <a:tcBdr>
          <a:left>
            <a:ln w="9525" cmpd="sng">
              <a:solidFill>
                <a:srgbClr val="767377"/>
              </a:solidFill>
            </a:ln>
          </a:left>
          <a:right>
            <a:ln w="9525" cmpd="sng">
              <a:solidFill>
                <a:srgbClr val="767377">
                  <a:lumMod val="40000"/>
                  <a:lumOff val="60000"/>
                </a:srgbClr>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a:noFill/>
            </a:ln>
          </a:insideV>
        </a:tcBdr>
        <a:fill>
          <a:solidFill>
            <a:srgbClr val="767377">
              <a:lumMod val="20000"/>
              <a:lumOff val="80000"/>
            </a:srgbClr>
          </a:solidFill>
        </a:fill>
      </a:tcStyle>
    </a:firstCol>
    <a:lastRow>
      <a:tcTxStyle b="on">
        <a:fontRef idx="none">
          <a:srgbClr val="767377"/>
        </a:fontRef>
      </a:tcTxStyle>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a:noFill/>
            </a:ln>
          </a:insideH>
          <a:insideV>
            <a:ln>
              <a:noFill/>
            </a:ln>
          </a:insideV>
        </a:tcBdr>
        <a:fill>
          <a:solidFill>
            <a:srgbClr val="FFFFFF"/>
          </a:solidFill>
        </a:fill>
      </a:tcStyle>
    </a:lastRow>
    <a:firstRow>
      <a:tcTxStyle b="on">
        <a:fontRef idx="none">
          <a:srgbClr val="FFFFFF"/>
        </a:fontRef>
      </a:tcTxStyle>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a:noFill/>
            </a:ln>
          </a:insideH>
          <a:insideV>
            <a:ln w="9525" cmpd="sng">
              <a:solidFill>
                <a:srgbClr val="767377">
                  <a:lumMod val="40000"/>
                  <a:lumOff val="60000"/>
                </a:srgbClr>
              </a:solidFill>
            </a:ln>
          </a:insideV>
        </a:tcBdr>
        <a:fill>
          <a:solidFill>
            <a:srgbClr val="767377"/>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289" autoAdjust="0"/>
    <p:restoredTop sz="95775" autoAdjust="0"/>
  </p:normalViewPr>
  <p:slideViewPr>
    <p:cSldViewPr snapToGrid="0">
      <p:cViewPr varScale="1">
        <p:scale>
          <a:sx n="90" d="100"/>
          <a:sy n="90" d="100"/>
        </p:scale>
        <p:origin x="240" y="528"/>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6" d="100"/>
          <a:sy n="56" d="100"/>
        </p:scale>
        <p:origin x="2028"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FA756A-9CED-45B2-A3E2-1B38ACB53DA9}" type="datetimeFigureOut">
              <a:rPr lang="zh-CN" altLang="en-US" smtClean="0"/>
              <a:t>2025/2/10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677230-6F38-445E-BCCA-CE113461A249}"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A86506-327F-4788-BAF0-4B794890C8AC}" type="datetimeFigureOut">
              <a:rPr lang="zh-CN" altLang="en-US" smtClean="0"/>
              <a:t>2025/2/10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31F724-51D9-486B-9BFF-C542D0E12BC5}"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7D66D20-C27E-4F88-8B09-303578CD2AE1}"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a:t>
            </a:fld>
            <a:endParaRPr lang="zh-CN" altLang="en-US">
              <a:solidFill>
                <a:prstClr val="black"/>
              </a:solidFill>
              <a:latin typeface="等线" panose="02010600030101010101"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4</a:t>
            </a:fld>
            <a:endParaRPr lang="zh-CN" altLang="en-US">
              <a:solidFill>
                <a:prstClr val="black"/>
              </a:solidFill>
              <a:latin typeface="等线" panose="02010600030101010101"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8</a:t>
            </a:fld>
            <a:endParaRPr lang="zh-CN" altLang="en-US">
              <a:solidFill>
                <a:prstClr val="black"/>
              </a:solidFill>
              <a:latin typeface="等线" panose="02010600030101010101"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12</a:t>
            </a:fld>
            <a:endParaRPr lang="zh-CN" altLang="en-US">
              <a:solidFill>
                <a:prstClr val="black"/>
              </a:solidFill>
              <a:latin typeface="等线" panose="02010600030101010101"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16</a:t>
            </a:fld>
            <a:endParaRPr lang="zh-CN" altLang="en-US">
              <a:solidFill>
                <a:prstClr val="black"/>
              </a:solidFill>
              <a:latin typeface="等线" panose="02010600030101010101"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27</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272049" y="925733"/>
            <a:ext cx="5147868" cy="5006854"/>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0"/>
            <a:ext cx="12192000" cy="685799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14:prism/>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1999"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内容与标题">
    <p:spTree>
      <p:nvGrpSpPr>
        <p:cNvPr id="1" name=""/>
        <p:cNvGrpSpPr/>
        <p:nvPr/>
      </p:nvGrpSpPr>
      <p:grpSpPr>
        <a:xfrm>
          <a:off x="0" y="0"/>
          <a:ext cx="0" cy="0"/>
          <a:chOff x="0" y="0"/>
          <a:chExt cx="0" cy="0"/>
        </a:xfrm>
      </p:grpSpPr>
    </p:spTree>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2"/>
            <a:ext cx="2743200" cy="365125"/>
          </a:xfrm>
          <a:prstGeom prst="rect">
            <a:avLst/>
          </a:prstGeom>
        </p:spPr>
        <p:txBody>
          <a:bodyPr/>
          <a:lstStyle/>
          <a:p>
            <a:fld id="{FE158B01-1B94-410B-955F-6A222A70BFA3}" type="datetimeFigureOut">
              <a:rPr lang="zh-CN" altLang="en-US" smtClean="0">
                <a:solidFill>
                  <a:prstClr val="black">
                    <a:tint val="75000"/>
                  </a:prstClr>
                </a:solidFill>
              </a:rPr>
              <a:t>2025/2/10</a:t>
            </a:fld>
            <a:endParaRPr lang="zh-CN" altLang="en-US">
              <a:solidFill>
                <a:prstClr val="black">
                  <a:tint val="75000"/>
                </a:prstClr>
              </a:solidFill>
            </a:endParaRPr>
          </a:p>
        </p:txBody>
      </p:sp>
      <p:sp>
        <p:nvSpPr>
          <p:cNvPr id="3" name="页脚占位符 2"/>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610600" y="6356352"/>
            <a:ext cx="2743200" cy="365125"/>
          </a:xfrm>
          <a:prstGeom prst="rect">
            <a:avLst/>
          </a:prstGeom>
        </p:spPr>
        <p:txBody>
          <a:bodyPr/>
          <a:lstStyle/>
          <a:p>
            <a:fld id="{8A3A7E1F-F86D-4EC0-8623-A67CB04E396F}"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FCFCF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prstClr val="white"/>
              </a:solidFill>
              <a:latin typeface="方正黑体简体" panose="02010601030101010101" pitchFamily="2" charset="-122"/>
              <a:ea typeface="方正黑体简体" panose="02010601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8"/>
          <a:stretch>
            <a:fillRect/>
          </a:stretch>
        </p:blipFill>
        <p:spPr>
          <a:xfrm>
            <a:off x="0" y="0"/>
            <a:ext cx="12192000" cy="68579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4.xml"/><Relationship Id="rId7" Type="http://schemas.openxmlformats.org/officeDocument/2006/relationships/notesSlide" Target="../notesSlides/notesSlide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2.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924256" y="1922596"/>
            <a:ext cx="3500120" cy="2515235"/>
          </a:xfrm>
          <a:prstGeom prst="rect">
            <a:avLst/>
          </a:prstGeom>
          <a:noFill/>
        </p:spPr>
        <p:txBody>
          <a:bodyPr wrap="none" rtlCol="0">
            <a:spAutoFit/>
          </a:bodyPr>
          <a:lstStyle/>
          <a:p>
            <a:pPr algn="l" defTabSz="1219200" fontAlgn="auto">
              <a:lnSpc>
                <a:spcPct val="150000"/>
              </a:lnSpc>
            </a:pPr>
            <a:r>
              <a:rPr lang="en-US" altLang="zh-CN" sz="6500" b="1" dirty="0">
                <a:solidFill>
                  <a:prstClr val="white"/>
                </a:solidFill>
                <a:latin typeface="楷体" panose="02010609060101010101" charset="-122"/>
                <a:ea typeface="楷体" panose="02010609060101010101" charset="-122"/>
                <a:cs typeface="微软雅黑" panose="020B0503020204020204" pitchFamily="34" charset="-122"/>
                <a:sym typeface="+mn-lt"/>
              </a:rPr>
              <a:t>心理</a:t>
            </a:r>
            <a:r>
              <a:rPr lang="zh-CN" altLang="en-US" sz="6500" b="1" dirty="0">
                <a:solidFill>
                  <a:prstClr val="white"/>
                </a:solidFill>
                <a:latin typeface="楷体" panose="02010609060101010101" charset="-122"/>
                <a:ea typeface="楷体" panose="02010609060101010101" charset="-122"/>
                <a:cs typeface="微软雅黑" panose="020B0503020204020204" pitchFamily="34" charset="-122"/>
                <a:sym typeface="+mn-lt"/>
              </a:rPr>
              <a:t>测量</a:t>
            </a:r>
            <a:endParaRPr lang="en-US" altLang="zh-CN" sz="6500" b="1" dirty="0">
              <a:solidFill>
                <a:prstClr val="white"/>
              </a:solidFill>
              <a:latin typeface="楷体" panose="02010609060101010101" charset="-122"/>
              <a:ea typeface="楷体" panose="02010609060101010101" charset="-122"/>
              <a:cs typeface="微软雅黑" panose="020B0503020204020204" pitchFamily="34" charset="-122"/>
              <a:sym typeface="+mn-lt"/>
            </a:endParaRPr>
          </a:p>
          <a:p>
            <a:pPr algn="l" defTabSz="1219200" fontAlgn="auto">
              <a:lnSpc>
                <a:spcPct val="150000"/>
              </a:lnSpc>
            </a:pP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r>
              <a:rPr lang="zh-CN" altLang="en-US" sz="4000" b="1" dirty="0">
                <a:solidFill>
                  <a:prstClr val="white"/>
                </a:solidFill>
                <a:latin typeface="楷体" panose="02010609060101010101" charset="-122"/>
                <a:ea typeface="楷体" panose="02010609060101010101" charset="-122"/>
                <a:cs typeface="楷体" panose="02010609060101010101" charset="-122"/>
                <a:sym typeface="+mn-lt"/>
              </a:rPr>
              <a:t>第三版</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AE98DD-F122-7FB7-4BF0-F6676732572B}"/>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FA63355E-F2EE-F208-FA07-8C722FFF7906}"/>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8B36842A-E253-5A3B-31D4-FC8CFE8A0A2C}"/>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9857D3B4-4B01-2CE6-EEDA-C20917CC7B2F}"/>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BDD15DFA-7BFA-3C8A-2C2C-FBAAB7EABD40}"/>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4A1EDB9C-4F12-2BE3-C6F8-9CCDDECA3F40}"/>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3B0F49A8-849A-D43C-E814-64D2791787F3}"/>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8EE9B735-7F3B-76CC-BBF6-A58C61F4C0CD}"/>
              </a:ext>
            </a:extLst>
          </p:cNvPr>
          <p:cNvSpPr txBox="1"/>
          <p:nvPr/>
        </p:nvSpPr>
        <p:spPr>
          <a:xfrm>
            <a:off x="1090796" y="2934759"/>
            <a:ext cx="10487025" cy="3823034"/>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（四） 项目的组间相关</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项目的组间相关又称为项目间的相互相关，它是指一个测验中各个测题之间的相互关系。</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估计方法</a:t>
            </a: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二值记分的项目适用组间相关用四项相关和</a:t>
            </a:r>
            <a:r>
              <a:rPr lang="el-GR" altLang="zh-CN" sz="2000" dirty="0">
                <a:solidFill>
                  <a:schemeClr val="tx1">
                    <a:lumMod val="75000"/>
                    <a:lumOff val="25000"/>
                  </a:schemeClr>
                </a:solidFill>
                <a:latin typeface="Arial" panose="020B0604020202020204" pitchFamily="34" charset="0"/>
                <a:ea typeface="微软雅黑" panose="020B0503020204020204" pitchFamily="34" charset="-122"/>
              </a:rPr>
              <a:t>Φ</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相关</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非二值记分的项目用积距相关。</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项目的难度、鉴别力、组间相关与测验信度、预测效度的关系</a:t>
            </a: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组间相关、信度和效度的矛盾。</a:t>
            </a: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测题难度、组间相关对测验总分分布的影响。</a:t>
            </a: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结论： 这几者之间的关系十分复杂，甚至相互矛盾。</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5E0A9F8D-2D56-E58E-34BC-9F793ADD98FD}"/>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项目的鉴别力</a:t>
            </a:r>
          </a:p>
        </p:txBody>
      </p:sp>
      <p:sp>
        <p:nvSpPr>
          <p:cNvPr id="5" name="文本框 4">
            <a:extLst>
              <a:ext uri="{FF2B5EF4-FFF2-40B4-BE49-F238E27FC236}">
                <a16:creationId xmlns:a16="http://schemas.microsoft.com/office/drawing/2014/main" id="{F3B108E9-ABFC-3A37-0438-15D9BE098F2C}"/>
              </a:ext>
            </a:extLst>
          </p:cNvPr>
          <p:cNvSpPr txBox="1"/>
          <p:nvPr/>
        </p:nvSpPr>
        <p:spPr>
          <a:xfrm>
            <a:off x="1090795" y="905265"/>
            <a:ext cx="10487025" cy="1953292"/>
          </a:xfrm>
          <a:prstGeom prst="rect">
            <a:avLst/>
          </a:prstGeom>
          <a:noFill/>
          <a:ln w="9525">
            <a:noFill/>
          </a:ln>
        </p:spPr>
        <p:txBody>
          <a:bodyPr wrap="square">
            <a:spAutoFit/>
          </a:bodyPr>
          <a:lstStyle/>
          <a:p>
            <a:pPr indent="0" fontAlgn="auto">
              <a:lnSpc>
                <a:spcPct val="150000"/>
              </a:lnSpc>
            </a:pPr>
            <a:r>
              <a:rPr lang="zh-CN" altLang="en-US" sz="2300" b="1" dirty="0">
                <a:solidFill>
                  <a:srgbClr val="88745B"/>
                </a:solidFill>
                <a:latin typeface="Arial" panose="020B0604020202020204" pitchFamily="34" charset="0"/>
                <a:ea typeface="微软雅黑" panose="020B0503020204020204" pitchFamily="34" charset="-122"/>
                <a:sym typeface="+mn-ea"/>
              </a:rPr>
              <a:t>（三） 项目与总分相关</a:t>
            </a:r>
            <a:endParaRPr lang="en-US" altLang="zh-CN" sz="2300" b="1" dirty="0">
              <a:solidFill>
                <a:srgbClr val="88745B"/>
              </a:solidFill>
              <a:latin typeface="Arial" panose="020B0604020202020204" pitchFamily="34" charset="0"/>
              <a:ea typeface="微软雅黑" panose="020B0503020204020204" pitchFamily="34" charset="-122"/>
              <a:sym typeface="+mn-ea"/>
            </a:endParaRP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       我们一般以总分来衡量被试能力的高低，当被试总分高时，在某个项目上的得分也高</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总分低时，在项目上的得分也低，说明该项目和总分有一致性，从这个项目上就可鉴别出被试能力的高低，那么这个项目的鉴别力也高。</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64548260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16623A-1296-538A-7525-138182D629B8}"/>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C9B7569A-B890-DEA2-1026-0C97B48D8647}"/>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049103B2-594A-2BD0-390F-4CD9C6A741CA}"/>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6DFE18BB-CC41-0981-FDFC-5B3F230DA003}"/>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73B038E5-3941-88A3-5CA0-CCB9C05B411E}"/>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3903906D-B57D-780A-19EA-EB9782C2BCFD}"/>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4B58CEF1-49CD-415D-95D9-1C2C057E3FC9}"/>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885C4F57-AF7B-BABE-8047-DC77BDB1568A}"/>
              </a:ext>
            </a:extLst>
          </p:cNvPr>
          <p:cNvSpPr txBox="1"/>
          <p:nvPr/>
        </p:nvSpPr>
        <p:spPr>
          <a:xfrm>
            <a:off x="1090796" y="1407077"/>
            <a:ext cx="10487025" cy="3913251"/>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（五） 项目与外部准则的相关</a:t>
            </a:r>
            <a:r>
              <a:rPr lang="en-US" altLang="zh-CN" sz="2400" b="1" dirty="0">
                <a:solidFill>
                  <a:srgbClr val="88745B"/>
                </a:solidFill>
                <a:latin typeface="Arial" panose="020B0604020202020204" pitchFamily="34" charset="0"/>
                <a:ea typeface="微软雅黑" panose="020B0503020204020204" pitchFamily="34" charset="-122"/>
              </a:rPr>
              <a:t>——</a:t>
            </a:r>
            <a:r>
              <a:rPr lang="zh-CN" altLang="en-US" sz="2400" b="1" dirty="0">
                <a:solidFill>
                  <a:srgbClr val="88745B"/>
                </a:solidFill>
                <a:latin typeface="Arial" panose="020B0604020202020204" pitchFamily="34" charset="0"/>
                <a:ea typeface="微软雅黑" panose="020B0503020204020204" pitchFamily="34" charset="-122"/>
              </a:rPr>
              <a:t>项目效度分析</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这一问题即准则关联效度（预测效度）问题，也就是</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项目效度问题</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事实上，项目鉴别力分析可分为“内部一致性分析”和“项目效度分析”。内部一致性分析是指个别项目和整个测验总分的一致性</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项目效度分析是被试在项目上的反应和在效标上表现的关系。效标是衡量效度的标准，是根据各个测验的不同目的而决定的。进行项目效度分析的目的是选取那些和效标有较高的相关，而和影响测验分数的无关变量相关低的题目。</a:t>
            </a:r>
          </a:p>
          <a:p>
            <a:pPr algn="l" fontAlgn="auto">
              <a:lnSpc>
                <a:spcPct val="150000"/>
              </a:lnSpc>
              <a:buClrTx/>
              <a:buSzTx/>
              <a:buFontTx/>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5511B024-CE6F-21EE-C62C-9DACEEA8E4F7}"/>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项目的鉴别力</a:t>
            </a:r>
          </a:p>
        </p:txBody>
      </p:sp>
    </p:spTree>
    <p:extLst>
      <p:ext uri="{BB962C8B-B14F-4D97-AF65-F5344CB8AC3E}">
        <p14:creationId xmlns:p14="http://schemas.microsoft.com/office/powerpoint/2010/main" val="333145626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03</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019341" y="2261765"/>
            <a:ext cx="4493538" cy="3046988"/>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第三节</a:t>
            </a:r>
          </a:p>
          <a:p>
            <a:pPr algn="ctr" defTabSz="1219200"/>
            <a:r>
              <a:rPr lang="zh-CN" altLang="en-US" sz="4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sym typeface="+mn-ea"/>
              </a:rPr>
              <a:t>项目分析的实例</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03</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p:cNvSpPr txBox="1"/>
          <p:nvPr/>
        </p:nvSpPr>
        <p:spPr>
          <a:xfrm>
            <a:off x="970915" y="920115"/>
            <a:ext cx="10619105" cy="5018425"/>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步骤</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（一）比奈的背景与早期探索</a:t>
            </a:r>
            <a:endParaRPr lang="zh-CN" altLang="en-US" sz="20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选取有代表性的样组</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370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人，按规定的程序进行预测工作。</a:t>
            </a: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把</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370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份试卷按测验总分的高低次序排列，然后从最高分数的人开始向下取足</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100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人）为高分组，再从最低分数的人开始向上取足</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100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人）为低分组。</a:t>
            </a: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计算高分组与低分组通过每一测题的比率，分别以</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PH</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和</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PL</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表示。</a:t>
            </a: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按照</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P=PH+PL2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与</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D=PH</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PL</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两公式，分别求出每一测题的难度与鉴别力指数。</a:t>
            </a: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比较高分组、低分组在测题不同答案上的反应。</a:t>
            </a: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根据测题统计分析的结果，修改测题或选择适当的测题。</a:t>
            </a:r>
          </a:p>
          <a:p>
            <a:pPr indent="0" fontAlgn="auto">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项目分析的实例</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5BB7DC-73F7-E282-94BE-59EFE0F2AF8A}"/>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8B501EB6-95BB-DCBC-9DE4-A72906ACA9C2}"/>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27D1B2C2-C7C3-69C7-292D-9FADF38225E4}"/>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E7ACF688-E9E7-6E53-6215-2B0B262F6226}"/>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41CE0637-2A86-417B-DC24-0D97F9F462AB}"/>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F255A536-9A4D-57C1-5DD8-2C392AB9DC31}"/>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C356473A-9DDC-FDBB-B43F-B6DB456E3177}"/>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42EA9C15-DA3A-5556-DFA6-4352198141AA}"/>
              </a:ext>
            </a:extLst>
          </p:cNvPr>
          <p:cNvSpPr txBox="1"/>
          <p:nvPr/>
        </p:nvSpPr>
        <p:spPr>
          <a:xfrm>
            <a:off x="970915" y="920115"/>
            <a:ext cx="10619105" cy="3407536"/>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实例</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000" b="1" dirty="0">
                <a:solidFill>
                  <a:srgbClr val="88745B"/>
                </a:solidFill>
                <a:latin typeface="Arial" panose="020B0604020202020204" pitchFamily="34" charset="0"/>
                <a:ea typeface="微软雅黑" panose="020B0503020204020204" pitchFamily="34" charset="-122"/>
              </a:rPr>
              <a:t>（一） 鉴别力</a:t>
            </a:r>
            <a:endParaRPr lang="en-US" altLang="zh-CN" sz="20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取舍题目时，首先要看鉴别力，低鉴别力的题目是不能有效鉴别被试的。按照测题的鉴别指数与优劣值评鉴标准，</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0.30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以上的项目是比较好的。</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b="1" dirty="0">
                <a:solidFill>
                  <a:srgbClr val="88745B"/>
                </a:solidFill>
                <a:latin typeface="Arial" panose="020B0604020202020204" pitchFamily="34" charset="0"/>
                <a:ea typeface="微软雅黑" panose="020B0503020204020204" pitchFamily="34" charset="-122"/>
                <a:sym typeface="+mn-ea"/>
              </a:rPr>
              <a:t>（二） 难度</a:t>
            </a:r>
            <a:endParaRPr lang="en-US" altLang="zh-CN" sz="20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P</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值一般在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0.35</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至</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0.65</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之间为好，但就整个测验而言，难度为</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0.5</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的测题应居多，也需一些难度较大或较小的测题。因此就难度而言，这些测题是可以选用的。</a:t>
            </a:r>
          </a:p>
        </p:txBody>
      </p:sp>
      <p:sp>
        <p:nvSpPr>
          <p:cNvPr id="3" name="矩形 2">
            <a:extLst>
              <a:ext uri="{FF2B5EF4-FFF2-40B4-BE49-F238E27FC236}">
                <a16:creationId xmlns:a16="http://schemas.microsoft.com/office/drawing/2014/main" id="{A7E2266B-3070-7368-1022-F71C0B8CA43F}"/>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项目分析的实例</a:t>
            </a:r>
          </a:p>
        </p:txBody>
      </p:sp>
      <p:sp>
        <p:nvSpPr>
          <p:cNvPr id="4" name="文本框 3">
            <a:extLst>
              <a:ext uri="{FF2B5EF4-FFF2-40B4-BE49-F238E27FC236}">
                <a16:creationId xmlns:a16="http://schemas.microsoft.com/office/drawing/2014/main" id="{ED3FDA64-FEBA-573D-286F-71BABF7AAF63}"/>
              </a:ext>
            </a:extLst>
          </p:cNvPr>
          <p:cNvSpPr txBox="1"/>
          <p:nvPr/>
        </p:nvSpPr>
        <p:spPr>
          <a:xfrm>
            <a:off x="970914" y="4327651"/>
            <a:ext cx="10619105" cy="2345707"/>
          </a:xfrm>
          <a:prstGeom prst="rect">
            <a:avLst/>
          </a:prstGeom>
          <a:noFill/>
          <a:ln w="9525">
            <a:noFill/>
          </a:ln>
        </p:spPr>
        <p:txBody>
          <a:bodyPr wrap="square">
            <a:spAutoFit/>
          </a:bodyPr>
          <a:lstStyle/>
          <a:p>
            <a:pPr algn="l" fontAlgn="auto">
              <a:lnSpc>
                <a:spcPct val="150000"/>
              </a:lnSpc>
              <a:buClrTx/>
              <a:buSzTx/>
              <a:buFontTx/>
            </a:pPr>
            <a:r>
              <a:rPr lang="zh-CN" altLang="en-US" sz="2000" b="1" dirty="0">
                <a:solidFill>
                  <a:srgbClr val="88745B"/>
                </a:solidFill>
                <a:latin typeface="Arial" panose="020B0604020202020204" pitchFamily="34" charset="0"/>
                <a:ea typeface="微软雅黑" panose="020B0503020204020204" pitchFamily="34" charset="-122"/>
                <a:sym typeface="+mn-ea"/>
              </a:rPr>
              <a:t>（三） 选项</a:t>
            </a:r>
            <a:endParaRPr lang="en-US" altLang="zh-CN" sz="20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项目的选项分析是指对选择题后面所提供的几个答案的分析。如何作选项分析呢</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选项分析的异常情况主要有： 正确答案无人选择，或少于其他选项人数；错误答案选的人太多；正确选项上高分组选择人数少于低分组；错误选项上高分组选择人数又多于低分组；某个选项无人选择；未答的人数较多。</a:t>
            </a:r>
          </a:p>
        </p:txBody>
      </p:sp>
    </p:spTree>
    <p:extLst>
      <p:ext uri="{BB962C8B-B14F-4D97-AF65-F5344CB8AC3E}">
        <p14:creationId xmlns:p14="http://schemas.microsoft.com/office/powerpoint/2010/main" val="62139974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0559F2-740D-9F3F-778E-D63A8D3BE8FA}"/>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FCC16BB2-EB3F-8977-0635-38C731C09EBE}"/>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AA272734-9927-5D93-930C-2E2B4525B0DC}"/>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C9F4DADC-B741-DF2D-5F7E-39C0DCA422C1}"/>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C56D4A53-2970-CB6F-0E4E-71C7783ECC9B}"/>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E0DB223F-5411-4AAB-BC40-1DDEF4EAF475}"/>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12A2F617-EF00-D676-D7A0-069CF1A2CBF8}"/>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3" name="矩形 2">
            <a:extLst>
              <a:ext uri="{FF2B5EF4-FFF2-40B4-BE49-F238E27FC236}">
                <a16:creationId xmlns:a16="http://schemas.microsoft.com/office/drawing/2014/main" id="{A2F003A8-E3FC-1FE3-2341-BDDDFAE6AEBD}"/>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项目分析的实例</a:t>
            </a:r>
          </a:p>
        </p:txBody>
      </p:sp>
      <p:sp>
        <p:nvSpPr>
          <p:cNvPr id="4" name="文本框 3">
            <a:extLst>
              <a:ext uri="{FF2B5EF4-FFF2-40B4-BE49-F238E27FC236}">
                <a16:creationId xmlns:a16="http://schemas.microsoft.com/office/drawing/2014/main" id="{9DAB1DA6-A96B-5C05-599F-66B2737810D4}"/>
              </a:ext>
            </a:extLst>
          </p:cNvPr>
          <p:cNvSpPr txBox="1"/>
          <p:nvPr/>
        </p:nvSpPr>
        <p:spPr>
          <a:xfrm>
            <a:off x="822011" y="1105193"/>
            <a:ext cx="10619105" cy="5575244"/>
          </a:xfrm>
          <a:prstGeom prst="rect">
            <a:avLst/>
          </a:prstGeom>
          <a:noFill/>
          <a:ln w="9525">
            <a:noFill/>
          </a:ln>
        </p:spPr>
        <p:txBody>
          <a:bodyPr wrap="square">
            <a:spAutoFit/>
          </a:bodyPr>
          <a:lstStyle/>
          <a:p>
            <a:pPr algn="l" fontAlgn="auto">
              <a:lnSpc>
                <a:spcPct val="150000"/>
              </a:lnSpc>
              <a:buClrTx/>
              <a:buSzTx/>
              <a:buFontTx/>
            </a:pPr>
            <a:r>
              <a:rPr lang="zh-CN" altLang="en-US" sz="2000" b="1" dirty="0">
                <a:solidFill>
                  <a:srgbClr val="88745B"/>
                </a:solidFill>
                <a:latin typeface="Arial" panose="020B0604020202020204" pitchFamily="34" charset="0"/>
                <a:ea typeface="微软雅黑" panose="020B0503020204020204" pitchFamily="34" charset="-122"/>
                <a:sym typeface="+mn-ea"/>
              </a:rPr>
              <a:t>（四） 找出原因，对各题进行修改</a:t>
            </a:r>
            <a:endParaRPr lang="en-US" altLang="zh-CN" sz="20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不要丢弃不符合要求的项目，原因如下： </a:t>
            </a:r>
          </a:p>
          <a:p>
            <a:pPr lvl="1">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用内部一致性分析所求得的鉴别力不一定能代表测题的效度。</a:t>
            </a:r>
          </a:p>
          <a:p>
            <a:pPr lvl="1">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鉴别力指数低的测题不一定表示该测题有缺点。对鉴别力低的测题，必须检验是否具有模糊不清、受到暗示或其他编制技术上的缺点。如果没有上述任何一项缺点，而且该测题也是在测量一项重要的学习结果，那就应该保留下来，以备日后使用。以项目分与测验总分相关为鉴别力的那类题目，相关低，可能由于其所测量的学习结果在全部测题中所占的比重较小，而使鉴别力偏低，则不能排除这些项目。</a:t>
            </a:r>
          </a:p>
          <a:p>
            <a:pPr lvl="1">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课堂测验的项目分析资料的有效性是随时空而变化的，并非固定不变。由于被试水平会随时间改变，所以项目分析所得的资料也只是在一定时间内有效。</a:t>
            </a:r>
          </a:p>
          <a:p>
            <a:pPr lvl="1">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有研究表明，编制新的项目需要的时间几乎比修订现存项目长</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5</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倍。</a:t>
            </a:r>
          </a:p>
          <a:p>
            <a:pPr algn="l" fontAlgn="auto">
              <a:lnSpc>
                <a:spcPct val="150000"/>
              </a:lnSpc>
              <a:buClrTx/>
              <a:buSzTx/>
              <a:buFontTx/>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62184793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04</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302819" y="2216964"/>
            <a:ext cx="6919467" cy="2985433"/>
          </a:xfrm>
          <a:prstGeom prst="rect">
            <a:avLst/>
          </a:prstGeom>
          <a:noFill/>
        </p:spPr>
        <p:txBody>
          <a:bodyPr wrap="squar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第四节</a:t>
            </a:r>
          </a:p>
          <a:p>
            <a:pPr algn="ctr" defTabSz="1219200"/>
            <a:r>
              <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rPr>
              <a:t>项目反应理论</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04</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p:cNvSpPr txBox="1"/>
          <p:nvPr/>
        </p:nvSpPr>
        <p:spPr>
          <a:xfrm>
            <a:off x="970915" y="955040"/>
            <a:ext cx="10619105" cy="2712346"/>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经典测验理论的局限性</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（一） 抽样变动大</a:t>
            </a:r>
            <a:endParaRPr lang="en-US" altLang="zh-CN" sz="25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项目统计量（项目难度和项目鉴别力）依赖于测验所实施的被试样组。比如答对率</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P=RN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，如果样本中能力高的被试越多，则</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P</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值越高；相反，若样本中较多低于平均能力的被试，则</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P</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值较低。鉴别力也一样。</a:t>
            </a: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项目反应理论</a:t>
            </a:r>
          </a:p>
        </p:txBody>
      </p:sp>
      <p:sp>
        <p:nvSpPr>
          <p:cNvPr id="4" name="文本框 3">
            <a:extLst>
              <a:ext uri="{FF2B5EF4-FFF2-40B4-BE49-F238E27FC236}">
                <a16:creationId xmlns:a16="http://schemas.microsoft.com/office/drawing/2014/main" id="{EA54F077-4C53-596D-D1E0-ADDD1DCDE5EB}"/>
              </a:ext>
            </a:extLst>
          </p:cNvPr>
          <p:cNvSpPr txBox="1"/>
          <p:nvPr/>
        </p:nvSpPr>
        <p:spPr>
          <a:xfrm>
            <a:off x="813878" y="3702214"/>
            <a:ext cx="10619105" cy="2066015"/>
          </a:xfrm>
          <a:prstGeom prst="rect">
            <a:avLst/>
          </a:prstGeom>
          <a:noFill/>
          <a:ln w="9525">
            <a:noFill/>
          </a:ln>
        </p:spPr>
        <p:txBody>
          <a:bodyPr wrap="square">
            <a:spAutoFit/>
          </a:bodyPr>
          <a:lstStyle/>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（二） 能力难比较</a:t>
            </a:r>
            <a:endParaRPr lang="en-US" altLang="zh-CN" sz="25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被试测验分数依赖于所施测项目的难度。不同测验测量同一种心理特质时，会得到不同的测验分数。项目难度高，被试测验分数低。这样，被试在不同测验上所得的分数就难以比较。</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98DBE6-9152-3DAA-AB00-082DFE802308}"/>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379F706A-1904-6245-F50C-BCF69EC5E941}"/>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688D872A-6D59-BC07-45DB-51986CE06833}"/>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61D7424D-A22C-24AF-5F22-0D99C5731632}"/>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2963A7D0-A0F2-1592-4D43-71B51D1282FC}"/>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50FFD8AB-B649-2704-6E79-CA41F13264C5}"/>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F5124448-39D8-6C92-D682-2DF32E56CA2A}"/>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F881B357-3866-2982-9679-8F7C59E47932}"/>
              </a:ext>
            </a:extLst>
          </p:cNvPr>
          <p:cNvSpPr txBox="1"/>
          <p:nvPr/>
        </p:nvSpPr>
        <p:spPr>
          <a:xfrm>
            <a:off x="759017" y="1020230"/>
            <a:ext cx="10619105" cy="1581267"/>
          </a:xfrm>
          <a:prstGeom prst="rect">
            <a:avLst/>
          </a:prstGeom>
          <a:noFill/>
          <a:ln w="9525">
            <a:noFill/>
          </a:ln>
        </p:spPr>
        <p:txBody>
          <a:bodyPr wrap="square">
            <a:spAutoFit/>
          </a:bodyPr>
          <a:lstStyle/>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（三） 复本难实施</a:t>
            </a:r>
            <a:endParaRPr lang="en-US" altLang="zh-CN" sz="25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经典测验理论（</a:t>
            </a:r>
            <a:r>
              <a:rPr lang="en" altLang="zh-CN" sz="2100" b="1" dirty="0">
                <a:solidFill>
                  <a:schemeClr val="tx1">
                    <a:lumMod val="75000"/>
                    <a:lumOff val="25000"/>
                  </a:schemeClr>
                </a:solidFill>
                <a:latin typeface="Arial" panose="020B0604020202020204" pitchFamily="34" charset="0"/>
                <a:ea typeface="微软雅黑" panose="020B0503020204020204" pitchFamily="34" charset="-122"/>
              </a:rPr>
              <a:t>CTT</a:t>
            </a:r>
            <a:r>
              <a:rPr lang="zh-CN" altLang="en" sz="2100" b="1"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是在平行测验（即复本）的假设下估计测验信度和测量标准误，以及达到预期信度所需的测验长度。</a:t>
            </a:r>
          </a:p>
        </p:txBody>
      </p:sp>
      <p:sp>
        <p:nvSpPr>
          <p:cNvPr id="3" name="矩形 2">
            <a:extLst>
              <a:ext uri="{FF2B5EF4-FFF2-40B4-BE49-F238E27FC236}">
                <a16:creationId xmlns:a16="http://schemas.microsoft.com/office/drawing/2014/main" id="{4A259316-41D6-8EE3-77FD-F2F5084A17E5}"/>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项目反应理论</a:t>
            </a:r>
          </a:p>
        </p:txBody>
      </p:sp>
      <p:sp>
        <p:nvSpPr>
          <p:cNvPr id="4" name="文本框 3">
            <a:extLst>
              <a:ext uri="{FF2B5EF4-FFF2-40B4-BE49-F238E27FC236}">
                <a16:creationId xmlns:a16="http://schemas.microsoft.com/office/drawing/2014/main" id="{15911EE5-3C64-3D5F-9424-145C742700F1}"/>
              </a:ext>
            </a:extLst>
          </p:cNvPr>
          <p:cNvSpPr txBox="1"/>
          <p:nvPr/>
        </p:nvSpPr>
        <p:spPr>
          <a:xfrm>
            <a:off x="795237" y="2795714"/>
            <a:ext cx="10619105" cy="1581267"/>
          </a:xfrm>
          <a:prstGeom prst="rect">
            <a:avLst/>
          </a:prstGeom>
          <a:noFill/>
          <a:ln w="9525">
            <a:noFill/>
          </a:ln>
        </p:spPr>
        <p:txBody>
          <a:bodyPr wrap="square">
            <a:spAutoFit/>
          </a:bodyPr>
          <a:lstStyle/>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（四） 缺乏预测力</a:t>
            </a:r>
            <a:endParaRPr lang="en-US" altLang="zh-CN" sz="25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CTT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不能提供不同能力水平的被试如何对项目作出反应的信息，而实际工作中却往往要对被试答对各个项目的概率进行估计。</a:t>
            </a:r>
          </a:p>
        </p:txBody>
      </p:sp>
      <p:sp>
        <p:nvSpPr>
          <p:cNvPr id="5" name="文本框 4">
            <a:extLst>
              <a:ext uri="{FF2B5EF4-FFF2-40B4-BE49-F238E27FC236}">
                <a16:creationId xmlns:a16="http://schemas.microsoft.com/office/drawing/2014/main" id="{80B09A0E-2628-6733-76BC-DBF318F7E6A8}"/>
              </a:ext>
            </a:extLst>
          </p:cNvPr>
          <p:cNvSpPr txBox="1"/>
          <p:nvPr/>
        </p:nvSpPr>
        <p:spPr>
          <a:xfrm>
            <a:off x="813878" y="4354833"/>
            <a:ext cx="10619105" cy="2548518"/>
          </a:xfrm>
          <a:prstGeom prst="rect">
            <a:avLst/>
          </a:prstGeom>
          <a:noFill/>
          <a:ln w="9525">
            <a:noFill/>
          </a:ln>
        </p:spPr>
        <p:txBody>
          <a:bodyPr wrap="square">
            <a:spAutoFit/>
          </a:bodyPr>
          <a:lstStyle/>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（五） 等测量标准误差</a:t>
            </a:r>
            <a:endParaRPr lang="en-US" altLang="zh-CN" sz="25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CTT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假设对所有被试测量误差的方差都相等，这是难以满足的。让较低能力的被试参加较难的测验，则测量误差大。同样，有些被试在完成某个任务时比另一些被试更具一致性。</a:t>
            </a:r>
          </a:p>
          <a:p>
            <a:pPr algn="l"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72988845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E0EBAA-AEFD-9796-2C0B-EE228AFC931C}"/>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6958DFF5-05FC-3BC9-3049-FB6BDD0FFD60}"/>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0BB9B979-1240-A539-0FE0-E449174267BA}"/>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2F188661-76DA-7E6F-007F-65332E02D3F6}"/>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0DEB99F7-8CC7-A23A-C18A-48D25A3402A2}"/>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F8B63704-18AE-B9A6-A71E-508777E02017}"/>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E5377536-D378-BE07-4565-C898E2F35438}"/>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CB0A4C16-7D3B-3927-AEEF-15068C02CAB8}"/>
              </a:ext>
            </a:extLst>
          </p:cNvPr>
          <p:cNvSpPr txBox="1"/>
          <p:nvPr/>
        </p:nvSpPr>
        <p:spPr>
          <a:xfrm>
            <a:off x="970915" y="955040"/>
            <a:ext cx="10619105" cy="3751091"/>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项目反应理论的诞生</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项目反应理论诞生的</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标志</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为： 美国测量专家洛德于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1952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年在他的博士论文中首次提出了项目反应模型，即双参数正态卵形模型，并提出了与此相关的参数估计方法，使得</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IRT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可被用来解决实际的二值记分的测验问题。这是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IRT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发展史上的重要里程碑，它标志着这一理论的正式诞生。所谓双参数正态卵形模型，它实际上是一条累积正态曲线，对于用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Z</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分数表示的标准正态分布，它的函数值就是正态曲线下从负无穷到某个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Z</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值处的面积。</a:t>
            </a:r>
          </a:p>
        </p:txBody>
      </p:sp>
      <p:sp>
        <p:nvSpPr>
          <p:cNvPr id="3" name="矩形 2">
            <a:extLst>
              <a:ext uri="{FF2B5EF4-FFF2-40B4-BE49-F238E27FC236}">
                <a16:creationId xmlns:a16="http://schemas.microsoft.com/office/drawing/2014/main" id="{FDA6E450-03B3-2F48-E5DF-403577DD38A8}"/>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项目反应理论</a:t>
            </a:r>
          </a:p>
        </p:txBody>
      </p:sp>
    </p:spTree>
    <p:extLst>
      <p:ext uri="{BB962C8B-B14F-4D97-AF65-F5344CB8AC3E}">
        <p14:creationId xmlns:p14="http://schemas.microsoft.com/office/powerpoint/2010/main" val="388271080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2"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15719" r="15719"/>
          <a:stretch>
            <a:fillRect/>
          </a:stretch>
        </p:blipFill>
        <p:spPr>
          <a:xfrm>
            <a:off x="0" y="0"/>
            <a:ext cx="705993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pic>
        <p:nvPicPr>
          <p:cNvPr id="13"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34269" r="15719"/>
          <a:stretch>
            <a:fillRect/>
          </a:stretch>
        </p:blipFill>
        <p:spPr>
          <a:xfrm flipH="1">
            <a:off x="7059930" y="-3175"/>
            <a:ext cx="514985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sp>
        <p:nvSpPr>
          <p:cNvPr id="14" name="矩形 13"/>
          <p:cNvSpPr/>
          <p:nvPr/>
        </p:nvSpPr>
        <p:spPr>
          <a:xfrm>
            <a:off x="635" y="-3810"/>
            <a:ext cx="12208510" cy="6880860"/>
          </a:xfrm>
          <a:prstGeom prst="rect">
            <a:avLst/>
          </a:prstGeom>
          <a:solidFill>
            <a:srgbClr val="88745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478915" y="802640"/>
            <a:ext cx="9251950" cy="527304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sp>
        <p:nvSpPr>
          <p:cNvPr id="10" name="矩形 9"/>
          <p:cNvSpPr/>
          <p:nvPr/>
        </p:nvSpPr>
        <p:spPr>
          <a:xfrm>
            <a:off x="1746568" y="1057275"/>
            <a:ext cx="8716645" cy="4763770"/>
          </a:xfrm>
          <a:prstGeom prst="rect">
            <a:avLst/>
          </a:prstGeom>
          <a:noFill/>
          <a:ln>
            <a:solidFill>
              <a:srgbClr val="8874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pic>
        <p:nvPicPr>
          <p:cNvPr id="18" name="图片占位符 4"/>
          <p:cNvPicPr>
            <a:picLocks noGrp="1" noChangeAspect="1"/>
          </p:cNvPicPr>
          <p:nvPr/>
        </p:nvPicPr>
        <p:blipFill>
          <a:blip r:embed="rId4" cstate="print">
            <a:extLst>
              <a:ext uri="{28A0092B-C50C-407E-A947-70E740481C1C}">
                <a14:useLocalDpi xmlns:a14="http://schemas.microsoft.com/office/drawing/2010/main" val="0"/>
              </a:ext>
            </a:extLst>
          </a:blip>
          <a:srcRect l="16873" t="42" r="16507"/>
          <a:stretch>
            <a:fillRect/>
          </a:stretch>
        </p:blipFill>
        <p:spPr>
          <a:xfrm>
            <a:off x="5384483" y="1546860"/>
            <a:ext cx="1440815" cy="1440815"/>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2366" h="2366">
                <a:moveTo>
                  <a:pt x="1183" y="0"/>
                </a:moveTo>
                <a:cubicBezTo>
                  <a:pt x="1836" y="0"/>
                  <a:pt x="2366" y="530"/>
                  <a:pt x="2366" y="1183"/>
                </a:cubicBezTo>
                <a:cubicBezTo>
                  <a:pt x="2366" y="1836"/>
                  <a:pt x="1836" y="2366"/>
                  <a:pt x="1183" y="2366"/>
                </a:cubicBezTo>
                <a:cubicBezTo>
                  <a:pt x="530" y="2366"/>
                  <a:pt x="0" y="1836"/>
                  <a:pt x="0" y="1183"/>
                </a:cubicBezTo>
                <a:cubicBezTo>
                  <a:pt x="0" y="530"/>
                  <a:pt x="530" y="0"/>
                  <a:pt x="1183" y="0"/>
                </a:cubicBezTo>
                <a:close/>
              </a:path>
            </a:pathLst>
          </a:custGeom>
          <a:pattFill prst="ltUpDiag">
            <a:fgClr>
              <a:schemeClr val="bg1">
                <a:lumMod val="75000"/>
              </a:schemeClr>
            </a:fgClr>
            <a:bgClr>
              <a:schemeClr val="bg1">
                <a:lumMod val="95000"/>
              </a:schemeClr>
            </a:bgClr>
          </a:pattFill>
          <a:effectLst>
            <a:outerShdw blurRad="50800" dist="38100" dir="2700000" algn="tl" rotWithShape="0">
              <a:prstClr val="black">
                <a:alpha val="40000"/>
              </a:prstClr>
            </a:outerShdw>
          </a:effectLst>
        </p:spPr>
      </p:pic>
      <p:sp>
        <p:nvSpPr>
          <p:cNvPr id="7" name="文本框 6"/>
          <p:cNvSpPr txBox="1"/>
          <p:nvPr/>
        </p:nvSpPr>
        <p:spPr>
          <a:xfrm>
            <a:off x="1746250" y="3115310"/>
            <a:ext cx="8717280" cy="2047420"/>
          </a:xfrm>
          <a:prstGeom prst="rect">
            <a:avLst/>
          </a:prstGeom>
          <a:noFill/>
        </p:spPr>
        <p:txBody>
          <a:bodyPr wrap="square" rtlCol="0">
            <a:spAutoFit/>
          </a:bodyPr>
          <a:lstStyle/>
          <a:p>
            <a:pPr algn="ctr" fontAlgn="auto">
              <a:lnSpc>
                <a:spcPct val="150000"/>
              </a:lnSpc>
            </a:pPr>
            <a:r>
              <a:rPr lang="zh-CN" altLang="en-US" sz="4500" b="1" dirty="0">
                <a:solidFill>
                  <a:srgbClr val="88745B"/>
                </a:solidFill>
                <a:latin typeface="微软雅黑" panose="020B0503020204020204" pitchFamily="34" charset="-122"/>
                <a:ea typeface="微软雅黑" panose="020B0503020204020204" pitchFamily="34" charset="-122"/>
              </a:rPr>
              <a:t>第八章</a:t>
            </a:r>
          </a:p>
          <a:p>
            <a:pPr algn="ctr" fontAlgn="auto">
              <a:lnSpc>
                <a:spcPct val="150000"/>
              </a:lnSpc>
            </a:pPr>
            <a:r>
              <a:rPr lang="zh-CN" altLang="en-US" sz="4500" b="1" dirty="0">
                <a:latin typeface="微软雅黑" panose="020B0503020204020204" pitchFamily="34" charset="-122"/>
                <a:ea typeface="微软雅黑" panose="020B0503020204020204" pitchFamily="34" charset="-122"/>
              </a:rPr>
              <a:t>项目分析</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4004D3-56DD-F299-6098-219B7997E795}"/>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42639FA8-13DE-0423-9AAE-DA81E35FBCE8}"/>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22EDB7FD-D792-7B6C-722B-0074200E3215}"/>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10F7E2FA-9AEF-ED93-2A9F-9E8C47E6F364}"/>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9C1D5501-6A28-D78C-0CDE-A4FE1FE8CD07}"/>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1E7A61B5-0C97-0F88-1F49-81C488028A89}"/>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13F3EC0E-A1F2-9697-A28F-33B131E110CD}"/>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E99DADE3-F53C-2610-82B1-675907F81576}"/>
              </a:ext>
            </a:extLst>
          </p:cNvPr>
          <p:cNvSpPr txBox="1"/>
          <p:nvPr/>
        </p:nvSpPr>
        <p:spPr>
          <a:xfrm>
            <a:off x="970915" y="955040"/>
            <a:ext cx="10619105" cy="5690084"/>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 </a:t>
            </a:r>
            <a:r>
              <a:rPr lang="en"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IRT</a:t>
            </a: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的特点</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（一） 基本思想</a:t>
            </a:r>
            <a:endParaRPr lang="en-US" altLang="zh-CN" sz="25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IRT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的基本思想和心理学中关于潜在特质的一般理论有关。</a:t>
            </a: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假设被试对于测验的反应是受某种心理特质的支配，那么我们首先就要对这种特质进行界定，然后估计出该被试这种特质的分数，并根据该分数的高低来预测和解释被试对于项目或测验的反应。因为这种特质无法直接测量，所以被称作潜在特质。</a:t>
            </a: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基本思路</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确定被试的心理特质值和他们对于项目的反应之间的关系，这种关系的数学形式就是“项目反应模型”。这是一种概率型模型，因为被试对于测验项目的反应除了受到某种特定“特质”的支配外，还受到许多随机因素的影响。从某种意义上讲，</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IRT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的核心就是数学模型的建立和对模型中各个参数的估计。</a:t>
            </a:r>
          </a:p>
        </p:txBody>
      </p:sp>
      <p:sp>
        <p:nvSpPr>
          <p:cNvPr id="3" name="矩形 2">
            <a:extLst>
              <a:ext uri="{FF2B5EF4-FFF2-40B4-BE49-F238E27FC236}">
                <a16:creationId xmlns:a16="http://schemas.microsoft.com/office/drawing/2014/main" id="{881E94B6-8670-4591-F01F-AA6303E7746D}"/>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项目反应理论</a:t>
            </a:r>
          </a:p>
        </p:txBody>
      </p:sp>
    </p:spTree>
    <p:extLst>
      <p:ext uri="{BB962C8B-B14F-4D97-AF65-F5344CB8AC3E}">
        <p14:creationId xmlns:p14="http://schemas.microsoft.com/office/powerpoint/2010/main" val="56315907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5740D4-BE28-1E36-84CB-6D4205A1ABCD}"/>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3B449107-49E7-C7B6-782B-3B756D8AF7DA}"/>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80F032A4-DED9-2095-B9E7-6446AB3DB002}"/>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AB9BB973-4D54-FBE2-931D-F445F060F9F4}"/>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028AEEC8-EE42-008B-09CF-455610D81168}"/>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5E5ACDF9-5CA5-06F3-C674-62E2F6062245}"/>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0E5CEC71-9E68-194F-320C-54D9DF538F0F}"/>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D55353E9-2E6F-71A0-A2CC-3DD008ADB527}"/>
              </a:ext>
            </a:extLst>
          </p:cNvPr>
          <p:cNvSpPr txBox="1"/>
          <p:nvPr/>
        </p:nvSpPr>
        <p:spPr>
          <a:xfrm>
            <a:off x="970915" y="955040"/>
            <a:ext cx="10619105" cy="5136086"/>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四、 </a:t>
            </a:r>
            <a:r>
              <a:rPr lang="en"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IRT</a:t>
            </a: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的基本假设</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（一） 潜在特质空间的单维性假设（</a:t>
            </a:r>
            <a:r>
              <a:rPr lang="en" altLang="zh-CN" sz="2500" b="1" dirty="0" err="1">
                <a:solidFill>
                  <a:srgbClr val="88745B"/>
                </a:solidFill>
                <a:latin typeface="Arial" panose="020B0604020202020204" pitchFamily="34" charset="0"/>
                <a:ea typeface="微软雅黑" panose="020B0503020204020204" pitchFamily="34" charset="-122"/>
              </a:rPr>
              <a:t>unidimensionality</a:t>
            </a:r>
            <a:r>
              <a:rPr lang="zh-CN" altLang="en" sz="2500" b="1" dirty="0">
                <a:solidFill>
                  <a:srgbClr val="88745B"/>
                </a:solidFill>
                <a:latin typeface="Arial" panose="020B0604020202020204" pitchFamily="34" charset="0"/>
                <a:ea typeface="微软雅黑" panose="020B0503020204020204" pitchFamily="34" charset="-122"/>
              </a:rPr>
              <a:t>）</a:t>
            </a:r>
            <a:endParaRPr lang="en-US" altLang="zh-CN" sz="25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潜在特质空间（</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latent trait space</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是指由潜在特质组成的抽象空间。该假设是指： 如果被试对一个测验的项目的反应是由他的</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K</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种潜在特质所决定的，那么这些潜在特质就构成了一个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K</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维潜在空间，被试的各个潜在特质分数综合起来，就决定了该被试在这一潜在空间的位置。当且仅当这个空间的全部特质都被确定以后，这个空间才是完全的。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大多数项目反应模型都假设完全潜在空间是单维的，即只有一种潜在特质决定了被试对项目的反应，也就是说组成某个测验的所有项目都是测量同一个心理变量的，比如知识、能力、态度或人格等。但别的影响因素无法排除，因此在</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IRT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中，只要所欲测量的心理特质是影响被试对项目作反应的主要因素，就认为这组测验数据满足单维性假设。</a:t>
            </a:r>
          </a:p>
        </p:txBody>
      </p:sp>
      <p:sp>
        <p:nvSpPr>
          <p:cNvPr id="3" name="矩形 2">
            <a:extLst>
              <a:ext uri="{FF2B5EF4-FFF2-40B4-BE49-F238E27FC236}">
                <a16:creationId xmlns:a16="http://schemas.microsoft.com/office/drawing/2014/main" id="{FE650AD8-1E24-E90C-0F62-8C500F59A916}"/>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项目反应理论</a:t>
            </a:r>
          </a:p>
        </p:txBody>
      </p:sp>
    </p:spTree>
    <p:extLst>
      <p:ext uri="{BB962C8B-B14F-4D97-AF65-F5344CB8AC3E}">
        <p14:creationId xmlns:p14="http://schemas.microsoft.com/office/powerpoint/2010/main" val="532853347"/>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E67FC9-6B66-A2B8-411C-8535A7FEDC09}"/>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6230CE64-3CCB-2E68-D3AA-4CA8F710A452}"/>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48567C3A-A3B3-C923-1714-B0330CA23EA0}"/>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93E6E4AB-25CA-0D9B-1DF2-B6FBF45E0A33}"/>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257D5067-F188-2680-3DF0-0796B3600D3C}"/>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93BC9264-3D63-F823-6980-EC95C4F0D4CF}"/>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C00F6839-8D88-85DB-2A68-F0C782BF12E5}"/>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A95A665A-5B50-8E27-C9D2-D7473015F51C}"/>
              </a:ext>
            </a:extLst>
          </p:cNvPr>
          <p:cNvSpPr txBox="1"/>
          <p:nvPr/>
        </p:nvSpPr>
        <p:spPr>
          <a:xfrm>
            <a:off x="970915" y="955040"/>
            <a:ext cx="10619105" cy="2066015"/>
          </a:xfrm>
          <a:prstGeom prst="rect">
            <a:avLst/>
          </a:prstGeom>
          <a:noFill/>
          <a:ln w="9525">
            <a:noFill/>
          </a:ln>
        </p:spPr>
        <p:txBody>
          <a:bodyPr wrap="square">
            <a:spAutoFit/>
          </a:bodyPr>
          <a:lstStyle/>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（二） 局部独立性假设（</a:t>
            </a:r>
            <a:r>
              <a:rPr lang="en" altLang="zh-CN" sz="2500" b="1" dirty="0">
                <a:solidFill>
                  <a:srgbClr val="88745B"/>
                </a:solidFill>
                <a:latin typeface="Arial" panose="020B0604020202020204" pitchFamily="34" charset="0"/>
                <a:ea typeface="微软雅黑" panose="020B0503020204020204" pitchFamily="34" charset="-122"/>
              </a:rPr>
              <a:t>local independence</a:t>
            </a:r>
            <a:r>
              <a:rPr lang="zh-CN" altLang="en" sz="2500" b="1" dirty="0">
                <a:solidFill>
                  <a:srgbClr val="88745B"/>
                </a:solidFill>
                <a:latin typeface="Arial" panose="020B0604020202020204" pitchFamily="34" charset="0"/>
                <a:ea typeface="微软雅黑" panose="020B0503020204020204" pitchFamily="34" charset="-122"/>
              </a:rPr>
              <a:t>）</a:t>
            </a:r>
            <a:endParaRPr lang="en-US" altLang="zh-CN" sz="25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该假设是指： 同一特质水平的被试对不同测验的反应在统计上是独立的。也就是说，被试对一个测验项目的反应不受他们对其他测验项目反应情况的影响。用统计术语来说，就是指对具有相同特质水平的被试，测验中的各项目是不相关的。</a:t>
            </a:r>
          </a:p>
        </p:txBody>
      </p:sp>
      <p:sp>
        <p:nvSpPr>
          <p:cNvPr id="3" name="矩形 2">
            <a:extLst>
              <a:ext uri="{FF2B5EF4-FFF2-40B4-BE49-F238E27FC236}">
                <a16:creationId xmlns:a16="http://schemas.microsoft.com/office/drawing/2014/main" id="{05CAD46D-DC6B-3EAD-DA27-F7C070AFD77A}"/>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项目反应理论</a:t>
            </a:r>
          </a:p>
        </p:txBody>
      </p:sp>
      <p:sp>
        <p:nvSpPr>
          <p:cNvPr id="4" name="文本框 3">
            <a:extLst>
              <a:ext uri="{FF2B5EF4-FFF2-40B4-BE49-F238E27FC236}">
                <a16:creationId xmlns:a16="http://schemas.microsoft.com/office/drawing/2014/main" id="{3BE1BF5F-D246-8EAD-DBD9-79B51EC865AA}"/>
              </a:ext>
            </a:extLst>
          </p:cNvPr>
          <p:cNvSpPr txBox="1"/>
          <p:nvPr/>
        </p:nvSpPr>
        <p:spPr>
          <a:xfrm>
            <a:off x="813878" y="3055883"/>
            <a:ext cx="10619105" cy="3035511"/>
          </a:xfrm>
          <a:prstGeom prst="rect">
            <a:avLst/>
          </a:prstGeom>
          <a:noFill/>
          <a:ln w="9525">
            <a:noFill/>
          </a:ln>
        </p:spPr>
        <p:txBody>
          <a:bodyPr wrap="square">
            <a:spAutoFit/>
          </a:bodyPr>
          <a:lstStyle/>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（三） 项目特征曲线假设（</a:t>
            </a:r>
            <a:r>
              <a:rPr lang="en" altLang="zh-CN" sz="2500" b="1" dirty="0">
                <a:solidFill>
                  <a:srgbClr val="88745B"/>
                </a:solidFill>
                <a:latin typeface="Arial" panose="020B0604020202020204" pitchFamily="34" charset="0"/>
                <a:ea typeface="微软雅黑" panose="020B0503020204020204" pitchFamily="34" charset="-122"/>
              </a:rPr>
              <a:t>item characteristic curve</a:t>
            </a:r>
            <a:r>
              <a:rPr lang="zh-CN" altLang="en" sz="2500" b="1" dirty="0">
                <a:solidFill>
                  <a:srgbClr val="88745B"/>
                </a:solidFill>
                <a:latin typeface="Arial" panose="020B0604020202020204" pitchFamily="34" charset="0"/>
                <a:ea typeface="微软雅黑" panose="020B0503020204020204" pitchFamily="34" charset="-122"/>
              </a:rPr>
              <a:t>）</a:t>
            </a:r>
            <a:endParaRPr lang="en-US" altLang="zh-CN" sz="25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项目特征曲线</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item characteristic curve</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简称</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ICC</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是项目特征函数（</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item characteristic function</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简称</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ICF</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或项目反应函数（</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item response function</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简称</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IRF</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的图像形式。</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ICF</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项目分数关于所测特质的非线性回归函数，如果我们知道了某一总体被试的能力分数和他们的项目分数，计算出对于每一固定能力水平被试组的项目分数均值，连结这些条件分布均数的曲线就是项目分数对于能力的回归线</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ICC</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59062175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DB2B4F-B4A9-9521-20DB-7D291774C9FF}"/>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6A5D9414-9074-1F50-9303-272D5F0D3DE0}"/>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5059E505-6903-B69B-FC96-B34268D43614}"/>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F9AA6E5B-4085-5298-882B-8D0082681029}"/>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7B372D86-A182-9949-7EA8-8D7FD43CBB96}"/>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6FAE690D-18D8-9033-3797-F00FA091B626}"/>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29894278-FAD9-4B0A-2F29-F5F9EDBCE00D}"/>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A4171569-EC4C-8C02-16B5-463CDF896810}"/>
              </a:ext>
            </a:extLst>
          </p:cNvPr>
          <p:cNvSpPr txBox="1"/>
          <p:nvPr/>
        </p:nvSpPr>
        <p:spPr>
          <a:xfrm>
            <a:off x="1192863" y="750721"/>
            <a:ext cx="10619105" cy="472058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五、 项目反应模型</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（一） 二级评分</a:t>
            </a:r>
            <a:r>
              <a:rPr lang="en" altLang="zh-CN" sz="2500" b="1" dirty="0">
                <a:solidFill>
                  <a:srgbClr val="88745B"/>
                </a:solidFill>
                <a:latin typeface="Arial" panose="020B0604020202020204" pitchFamily="34" charset="0"/>
                <a:ea typeface="微软雅黑" panose="020B0503020204020204" pitchFamily="34" charset="-122"/>
              </a:rPr>
              <a:t>IRT</a:t>
            </a:r>
            <a:r>
              <a:rPr lang="zh-CN" altLang="en-US" sz="2500" b="1" dirty="0">
                <a:solidFill>
                  <a:srgbClr val="88745B"/>
                </a:solidFill>
                <a:latin typeface="Arial" panose="020B0604020202020204" pitchFamily="34" charset="0"/>
                <a:ea typeface="微软雅黑" panose="020B0503020204020204" pitchFamily="34" charset="-122"/>
              </a:rPr>
              <a:t>模型</a:t>
            </a:r>
            <a:endParaRPr lang="en-US" altLang="zh-CN" sz="25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二级评分</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IRT</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模型</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适用于对测验项目采用二级评分的测验。主要有最优量表模型（</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perfect scale model</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），潜在距离模型（</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latent distance model</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），潜在线性模型（</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latent linear model</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），正态曲线模型（</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normal ogive model</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，又称为正态卵形模型），逻辑斯蒂模型（</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logistic model</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多级评分</a:t>
            </a:r>
            <a:r>
              <a:rPr lang="en" altLang="zh-CN" sz="2400" b="1" dirty="0">
                <a:solidFill>
                  <a:srgbClr val="88745B"/>
                </a:solidFill>
                <a:latin typeface="Arial" panose="020B0604020202020204" pitchFamily="34" charset="0"/>
                <a:ea typeface="微软雅黑" panose="020B0503020204020204" pitchFamily="34" charset="-122"/>
              </a:rPr>
              <a:t>IRT</a:t>
            </a:r>
            <a:r>
              <a:rPr lang="zh-CN" altLang="en-US" sz="2400" b="1" dirty="0">
                <a:solidFill>
                  <a:srgbClr val="88745B"/>
                </a:solidFill>
                <a:latin typeface="Arial" panose="020B0604020202020204" pitchFamily="34" charset="0"/>
                <a:ea typeface="微软雅黑" panose="020B0503020204020204" pitchFamily="34" charset="-122"/>
              </a:rPr>
              <a:t>模型</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多级评分</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IRT</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模型</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用于对测验项目采用多级评分的测验。包括称名模型（</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nominal response model</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）和等级模型（</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graded response model</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p>
        </p:txBody>
      </p:sp>
      <p:sp>
        <p:nvSpPr>
          <p:cNvPr id="3" name="矩形 2">
            <a:extLst>
              <a:ext uri="{FF2B5EF4-FFF2-40B4-BE49-F238E27FC236}">
                <a16:creationId xmlns:a16="http://schemas.microsoft.com/office/drawing/2014/main" id="{F0474DE1-1648-6F8C-374A-1A2E74926817}"/>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项目反应理论</a:t>
            </a:r>
          </a:p>
        </p:txBody>
      </p:sp>
      <p:sp>
        <p:nvSpPr>
          <p:cNvPr id="4" name="文本框 3">
            <a:extLst>
              <a:ext uri="{FF2B5EF4-FFF2-40B4-BE49-F238E27FC236}">
                <a16:creationId xmlns:a16="http://schemas.microsoft.com/office/drawing/2014/main" id="{1185F1D8-54ED-0F97-752E-33E8C5421DFF}"/>
              </a:ext>
            </a:extLst>
          </p:cNvPr>
          <p:cNvSpPr txBox="1"/>
          <p:nvPr/>
        </p:nvSpPr>
        <p:spPr>
          <a:xfrm>
            <a:off x="1192862" y="4679500"/>
            <a:ext cx="10619105" cy="2288575"/>
          </a:xfrm>
          <a:prstGeom prst="rect">
            <a:avLst/>
          </a:prstGeom>
          <a:noFill/>
          <a:ln w="9525">
            <a:noFill/>
          </a:ln>
        </p:spPr>
        <p:txBody>
          <a:bodyPr wrap="square">
            <a:spAutoFit/>
          </a:bodyPr>
          <a:lstStyle/>
          <a:p>
            <a:pPr algn="l" fontAlgn="auto">
              <a:lnSpc>
                <a:spcPct val="150000"/>
              </a:lnSpc>
              <a:buClrTx/>
              <a:buSzTx/>
              <a:buFontTx/>
            </a:pP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（三） 连续型</a:t>
            </a:r>
            <a:r>
              <a:rPr lang="en" altLang="zh-CN" sz="2500" b="1" dirty="0">
                <a:solidFill>
                  <a:srgbClr val="88745B"/>
                </a:solidFill>
                <a:latin typeface="Arial" panose="020B0604020202020204" pitchFamily="34" charset="0"/>
                <a:ea typeface="微软雅黑" panose="020B0503020204020204" pitchFamily="34" charset="-122"/>
              </a:rPr>
              <a:t>IRT</a:t>
            </a:r>
            <a:r>
              <a:rPr lang="zh-CN" altLang="en-US" sz="2500" b="1" dirty="0">
                <a:solidFill>
                  <a:srgbClr val="88745B"/>
                </a:solidFill>
                <a:latin typeface="Arial" panose="020B0604020202020204" pitchFamily="34" charset="0"/>
                <a:ea typeface="微软雅黑" panose="020B0503020204020204" pitchFamily="34" charset="-122"/>
              </a:rPr>
              <a:t>模型</a:t>
            </a:r>
            <a:endParaRPr lang="en-US" altLang="zh-CN" sz="25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连续型</a:t>
            </a:r>
            <a:r>
              <a:rPr lang="en" altLang="zh-CN" sz="2100" b="1" dirty="0">
                <a:solidFill>
                  <a:schemeClr val="tx1">
                    <a:lumMod val="75000"/>
                    <a:lumOff val="25000"/>
                  </a:schemeClr>
                </a:solidFill>
                <a:latin typeface="Arial" panose="020B0604020202020204" pitchFamily="34" charset="0"/>
                <a:ea typeface="微软雅黑" panose="020B0503020204020204" pitchFamily="34" charset="-122"/>
              </a:rPr>
              <a:t>IRT</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模型</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用于测验项目的评分为连续变量的测验。我们着重介绍二级评分</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IRT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模型中的逻辑斯蒂模型。</a:t>
            </a:r>
          </a:p>
        </p:txBody>
      </p:sp>
    </p:spTree>
    <p:extLst>
      <p:ext uri="{BB962C8B-B14F-4D97-AF65-F5344CB8AC3E}">
        <p14:creationId xmlns:p14="http://schemas.microsoft.com/office/powerpoint/2010/main" val="207515797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9BD94D-F9EA-DD1D-792B-D44CD4602297}"/>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473F667B-3822-BEC7-2C2B-2E5742109470}"/>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5E2A77C4-60F3-7C59-FAA5-9A02808CD242}"/>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EBC6B7A1-08E2-3D63-9FCD-B4B73FC79842}"/>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BC9CCDFE-6870-B663-ADEB-EF2516B8A51F}"/>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3620A048-7A27-DCEE-97F0-75EE5DE4EA4E}"/>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8D59F6B8-439B-3AB8-413A-741F3AC0E454}"/>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6D6D9BDB-6F69-3B4F-26EB-4E4D4F08428E}"/>
              </a:ext>
            </a:extLst>
          </p:cNvPr>
          <p:cNvSpPr txBox="1"/>
          <p:nvPr/>
        </p:nvSpPr>
        <p:spPr>
          <a:xfrm>
            <a:off x="1256296" y="659227"/>
            <a:ext cx="10619105" cy="6105582"/>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六、 </a:t>
            </a:r>
            <a:r>
              <a:rPr lang="en"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IRT</a:t>
            </a: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的特点与运用</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（一） 特点</a:t>
            </a:r>
            <a:endParaRPr lang="en-US" altLang="zh-CN" sz="25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项目反应理论旨在提供无关于项目的被试能力估计和无关于被试样本的项目统计量，它具有如下这些特点：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第一</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能力估计的不变性。对被试能力的估计与测验中究竟包含哪些项目无关，每个项目对所在测验的贡献是独立的。被试对于测验中任何一部分项目的反应，估计出来的被试能力值都在同一能力量表上，而且是该被试真实能力的无偏估计。</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第二</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，项目参数的不变性。从同一总体中选择</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个不同被试样本施测同一些项目，这</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个样本进行项目分析的结果是一样的，即项目参数的估计与被试样本无关。</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第三</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，信息函数能反映测量的精确度。依据项目统计量与信息函数的关系，在测验实施前就可以知道各个测验项目对于不同能力水平被试的估计精度，由此若选择适当的一组项目就可以使整个测验达到预定的精确度。</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第四</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，被试能力与项目参数在同一量表上，为测验编制、实施、记分和分数报告与解释提供了便利。</a:t>
            </a:r>
          </a:p>
        </p:txBody>
      </p:sp>
      <p:sp>
        <p:nvSpPr>
          <p:cNvPr id="3" name="矩形 2">
            <a:extLst>
              <a:ext uri="{FF2B5EF4-FFF2-40B4-BE49-F238E27FC236}">
                <a16:creationId xmlns:a16="http://schemas.microsoft.com/office/drawing/2014/main" id="{EA641CFE-91B1-58C1-EBCA-FB9695D7F6DC}"/>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项目反应理论</a:t>
            </a:r>
          </a:p>
        </p:txBody>
      </p:sp>
    </p:spTree>
    <p:extLst>
      <p:ext uri="{BB962C8B-B14F-4D97-AF65-F5344CB8AC3E}">
        <p14:creationId xmlns:p14="http://schemas.microsoft.com/office/powerpoint/2010/main" val="3112170183"/>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400523-F2B5-3F41-9C32-5B32189543FF}"/>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96F1FA6B-1AB3-5766-2F33-0E8C04EDF92B}"/>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8AA66937-5D67-9BDD-F9EC-D533A10D311C}"/>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448B93FC-1671-15B4-8924-49A6704BC605}"/>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AC2BC4C0-8415-85B3-6C76-192CCF0115C6}"/>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2E0E5A7C-2907-81A9-C2EE-EFD857240FA3}"/>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C4C4DF8D-134E-9C75-E25A-307F58C10250}"/>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35B5173B-8BBB-4339-17B1-CA2FDAC438AD}"/>
              </a:ext>
            </a:extLst>
          </p:cNvPr>
          <p:cNvSpPr txBox="1"/>
          <p:nvPr/>
        </p:nvSpPr>
        <p:spPr>
          <a:xfrm>
            <a:off x="1090796" y="752418"/>
            <a:ext cx="10619105" cy="7557582"/>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六、 </a:t>
            </a:r>
            <a:r>
              <a:rPr lang="en"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IRT</a:t>
            </a: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的特点与运用</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（二） 运用</a:t>
            </a:r>
            <a:endParaRPr lang="en-US" altLang="zh-CN" sz="25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测验编制</a:t>
            </a: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测验编制是心理测量学的核心内容。运用项目反应理论编制测验时不再关注测验分数的分布状态，而是着重考虑选择哪一种反应模型，考虑项目与模型是否拟合，以及考虑采用什么方法来检验模型与数据的拟合性。</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题库建设</a:t>
            </a: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题库是一个有机整体，内容和结构具有相对的稳定性。但优良的题库必须又是动态的。学科的发展会要求题库内容不断增删更替；被试水平的变化也会要求题库性能参数的重估。运用项目反应理论进行题库建设的主要优点在于项目参数的取得、标准参照测验项目的选择、常模的建立以及预测分数的评价等。</a:t>
            </a:r>
          </a:p>
          <a:p>
            <a:pPr algn="l"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77DAF562-068C-73F8-A094-13B42F85813E}"/>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项目反应理论</a:t>
            </a:r>
          </a:p>
        </p:txBody>
      </p:sp>
    </p:spTree>
    <p:extLst>
      <p:ext uri="{BB962C8B-B14F-4D97-AF65-F5344CB8AC3E}">
        <p14:creationId xmlns:p14="http://schemas.microsoft.com/office/powerpoint/2010/main" val="185111736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16C249-D7D6-523A-C1FB-2CC010E1A78E}"/>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E2393181-8AC6-5DDE-A572-C74E555D90E2}"/>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BFFA9996-2484-7B99-D83C-3973C17B5B5B}"/>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22ABE1CB-82C6-31E6-34E2-A9DB279EAD73}"/>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B4D1A469-B983-135E-7FC4-F069CBB99E50}"/>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90C4C092-6412-0F85-FE93-F91172618F24}"/>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3CBB7A55-C785-E900-EEF0-FC3799386141}"/>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2B283FC1-0313-0BE4-0C19-B92F0F29EBA8}"/>
              </a:ext>
            </a:extLst>
          </p:cNvPr>
          <p:cNvSpPr txBox="1"/>
          <p:nvPr/>
        </p:nvSpPr>
        <p:spPr>
          <a:xfrm>
            <a:off x="1090796" y="1493326"/>
            <a:ext cx="10619105" cy="5364674"/>
          </a:xfrm>
          <a:prstGeom prst="rect">
            <a:avLst/>
          </a:prstGeom>
          <a:noFill/>
          <a:ln w="9525">
            <a:noFill/>
          </a:ln>
        </p:spPr>
        <p:txBody>
          <a:bodyPr wrap="square">
            <a:spAutoFit/>
          </a:bodyPr>
          <a:lstStyle/>
          <a:p>
            <a:pPr algn="l" fontAlgn="auto">
              <a:lnSpc>
                <a:spcPct val="150000"/>
              </a:lnSpc>
              <a:buClrTx/>
              <a:buSzTx/>
              <a:buFontTx/>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计算机化自适应测验</a:t>
            </a: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计算机化自适应测验（</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CAT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）的基本思路是让计算机模仿有经验主试的做法，每次都呈现难度与被试能力水平接近的题目。较传统纸笔测验，</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CAT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能因人而异地给出测题，项目针对性强，能使用较少的项目更精确地估计被试的能力</a:t>
            </a:r>
            <a:r>
              <a:rPr lang="el-GR" altLang="zh-CN" sz="2100" dirty="0">
                <a:solidFill>
                  <a:schemeClr val="tx1">
                    <a:lumMod val="75000"/>
                    <a:lumOff val="25000"/>
                  </a:schemeClr>
                </a:solidFill>
                <a:latin typeface="Arial" panose="020B0604020202020204" pitchFamily="34" charset="0"/>
                <a:ea typeface="微软雅黑" panose="020B0503020204020204" pitchFamily="34" charset="-122"/>
              </a:rPr>
              <a:t>θ</a:t>
            </a:r>
            <a:r>
              <a:rPr lang="zh-CN" altLang="el-GR" sz="2100" dirty="0">
                <a:solidFill>
                  <a:schemeClr val="tx1">
                    <a:lumMod val="75000"/>
                    <a:lumOff val="25000"/>
                  </a:schemeClr>
                </a:solidFill>
                <a:latin typeface="Arial" panose="020B0604020202020204" pitchFamily="34" charset="0"/>
                <a:ea typeface="微软雅黑" panose="020B0503020204020204" pitchFamily="34" charset="-122"/>
              </a:rPr>
              <a:t>。</a:t>
            </a: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认知诊断计算机化自适应测验（</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cognitive diagnostic computerized adaptive testing</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，简称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CDCAT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CAT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与认知诊断结合起来，成为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CAT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发展的一个新方向。</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CDCAT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是对</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CAT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的扩展，它不仅可以提供关于被试优缺点的诊断反馈，还可以提高诊断测量的准确性与效率。因此，</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CDCAT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近年来在教育测量领域得到了广泛关注。</a:t>
            </a:r>
          </a:p>
          <a:p>
            <a:pPr algn="l" fontAlgn="auto">
              <a:lnSpc>
                <a:spcPct val="150000"/>
              </a:lnSpc>
              <a:buClrTx/>
              <a:buSzTx/>
              <a:buFontTx/>
            </a:pP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A9D02188-047D-65F4-9651-AEE1D027B84B}"/>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项目反应理论</a:t>
            </a:r>
          </a:p>
        </p:txBody>
      </p:sp>
    </p:spTree>
    <p:extLst>
      <p:ext uri="{BB962C8B-B14F-4D97-AF65-F5344CB8AC3E}">
        <p14:creationId xmlns:p14="http://schemas.microsoft.com/office/powerpoint/2010/main" val="1287195207"/>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1965021" y="2277561"/>
            <a:ext cx="4008755" cy="1476375"/>
          </a:xfrm>
          <a:prstGeom prst="rect">
            <a:avLst/>
          </a:prstGeom>
          <a:noFill/>
        </p:spPr>
        <p:txBody>
          <a:bodyPr wrap="none" rtlCol="0">
            <a:spAutoFit/>
          </a:bodyPr>
          <a:lstStyle/>
          <a:p>
            <a:pPr algn="l" defTabSz="1219200" fontAlgn="auto">
              <a:lnSpc>
                <a:spcPct val="150000"/>
              </a:lnSpc>
            </a:pPr>
            <a:r>
              <a:rPr lang="zh-CN" altLang="en-US" sz="6000" b="1" dirty="0">
                <a:solidFill>
                  <a:prstClr val="white"/>
                </a:solidFill>
                <a:latin typeface="楷体" panose="02010609060101010101" charset="-122"/>
                <a:ea typeface="楷体" panose="02010609060101010101" charset="-122"/>
                <a:cs typeface="楷体" panose="02010609060101010101" charset="-122"/>
                <a:sym typeface="+mn-lt"/>
              </a:rPr>
              <a:t>谢谢欣赏！</a:t>
            </a: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F4D50"/>
        </a:solidFill>
        <a:effectLst/>
      </p:bgPr>
    </p:bg>
    <p:spTree>
      <p:nvGrpSpPr>
        <p:cNvPr id="1" name=""/>
        <p:cNvGrpSpPr/>
        <p:nvPr/>
      </p:nvGrpSpPr>
      <p:grpSpPr>
        <a:xfrm>
          <a:off x="0" y="0"/>
          <a:ext cx="0" cy="0"/>
          <a:chOff x="0" y="0"/>
          <a:chExt cx="0" cy="0"/>
        </a:xfrm>
      </p:grpSpPr>
      <p:sp>
        <p:nvSpPr>
          <p:cNvPr id="2" name="矩形 1"/>
          <p:cNvSpPr/>
          <p:nvPr/>
        </p:nvSpPr>
        <p:spPr>
          <a:xfrm>
            <a:off x="4735830" y="0"/>
            <a:ext cx="7488555" cy="6874510"/>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defTabSz="1219200">
              <a:buClrTx/>
              <a:buSzTx/>
              <a:buFontTx/>
            </a:pPr>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ea"/>
            </a:endParaRPr>
          </a:p>
        </p:txBody>
      </p:sp>
      <p:pic>
        <p:nvPicPr>
          <p:cNvPr id="2051" name="Picture 3" descr="E:\LJR\JZ\PPT\01-融资计划\02-切图\矩形 2.png"/>
          <p:cNvPicPr>
            <a:picLocks noChangeAspect="1" noChangeArrowheads="1"/>
          </p:cNvPicPr>
          <p:nvPr/>
        </p:nvPicPr>
        <p:blipFill>
          <a:blip r:embed="rId8" cstate="print"/>
          <a:srcRect/>
          <a:stretch>
            <a:fillRect/>
          </a:stretch>
        </p:blipFill>
        <p:spPr bwMode="auto">
          <a:xfrm>
            <a:off x="4521200" y="384175"/>
            <a:ext cx="7336790" cy="6309360"/>
          </a:xfrm>
          <a:prstGeom prst="rect">
            <a:avLst/>
          </a:prstGeom>
          <a:noFill/>
        </p:spPr>
      </p:pic>
      <p:pic>
        <p:nvPicPr>
          <p:cNvPr id="2050" name="Picture 2" descr="E:\LJR\JZ\PPT\01-融资计划\02-切图\dsfdsf.png"/>
          <p:cNvPicPr>
            <a:picLocks noChangeAspect="1" noChangeArrowheads="1"/>
          </p:cNvPicPr>
          <p:nvPr/>
        </p:nvPicPr>
        <p:blipFill>
          <a:blip r:embed="rId9" cstate="print"/>
          <a:srcRect/>
          <a:stretch>
            <a:fillRect/>
          </a:stretch>
        </p:blipFill>
        <p:spPr bwMode="auto">
          <a:xfrm>
            <a:off x="0" y="0"/>
            <a:ext cx="7632171" cy="6875339"/>
          </a:xfrm>
          <a:prstGeom prst="rect">
            <a:avLst/>
          </a:prstGeom>
          <a:noFill/>
        </p:spPr>
      </p:pic>
      <p:sp>
        <p:nvSpPr>
          <p:cNvPr id="7" name="TextBox 6"/>
          <p:cNvSpPr txBox="1"/>
          <p:nvPr/>
        </p:nvSpPr>
        <p:spPr>
          <a:xfrm>
            <a:off x="589838" y="2194643"/>
            <a:ext cx="5048250" cy="1168400"/>
          </a:xfrm>
          <a:prstGeom prst="rect">
            <a:avLst/>
          </a:prstGeom>
          <a:noFill/>
        </p:spPr>
        <p:txBody>
          <a:bodyPr wrap="none" rtlCol="0">
            <a:spAutoFit/>
          </a:bodyPr>
          <a:lstStyle/>
          <a:p>
            <a:pPr defTabSz="1219200"/>
            <a:r>
              <a:rPr lang="en-US" altLang="zh-CN" sz="7000" dirty="0">
                <a:solidFill>
                  <a:srgbClr val="E1E0D8"/>
                </a:solidFill>
                <a:latin typeface="方正黑体简体" panose="02010601030101010101" pitchFamily="2" charset="-122"/>
                <a:ea typeface="方正黑体简体" panose="02010601030101010101" pitchFamily="2" charset="-122"/>
                <a:cs typeface="+mn-ea"/>
                <a:sym typeface="+mn-lt"/>
              </a:rPr>
              <a:t>CONTENTS</a:t>
            </a:r>
            <a:endParaRPr lang="zh-CN" altLang="en-US" sz="7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8" name="TextBox 7"/>
          <p:cNvSpPr txBox="1"/>
          <p:nvPr/>
        </p:nvSpPr>
        <p:spPr>
          <a:xfrm>
            <a:off x="2329133" y="2978681"/>
            <a:ext cx="1569660" cy="923330"/>
          </a:xfrm>
          <a:prstGeom prst="rect">
            <a:avLst/>
          </a:prstGeom>
          <a:noFill/>
        </p:spPr>
        <p:txBody>
          <a:bodyPr wrap="none" rtlCol="0">
            <a:spAutoFit/>
          </a:bodyPr>
          <a:lstStyle/>
          <a:p>
            <a:pPr defTabSz="1219200"/>
            <a:r>
              <a:rPr lang="zh-CN" altLang="en-US" sz="5400" dirty="0">
                <a:solidFill>
                  <a:srgbClr val="4F4D50"/>
                </a:solidFill>
                <a:latin typeface="方正黑体简体" panose="02010601030101010101" pitchFamily="2" charset="-122"/>
                <a:ea typeface="方正黑体简体" panose="02010601030101010101" pitchFamily="2" charset="-122"/>
                <a:cs typeface="+mn-ea"/>
                <a:sym typeface="+mn-lt"/>
              </a:rPr>
              <a:t>目录</a:t>
            </a:r>
            <a:endParaRPr lang="en-US" altLang="zh-CN" sz="5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 name="TextBox 8"/>
          <p:cNvSpPr txBox="1"/>
          <p:nvPr>
            <p:custDataLst>
              <p:tags r:id="rId1"/>
            </p:custDataLst>
          </p:nvPr>
        </p:nvSpPr>
        <p:spPr>
          <a:xfrm>
            <a:off x="7273108" y="852805"/>
            <a:ext cx="4196715" cy="4893647"/>
          </a:xfrm>
          <a:prstGeom prst="rect">
            <a:avLst/>
          </a:prstGeom>
          <a:noFill/>
        </p:spPr>
        <p:txBody>
          <a:bodyPr wrap="square" rtlCol="0">
            <a:spAutoFit/>
          </a:bodyPr>
          <a:lstStyle/>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项目难度</a:t>
            </a:r>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项目的鉴别力</a:t>
            </a:r>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项目分析的实例</a:t>
            </a:r>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项目反应理论</a:t>
            </a:r>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 name="TextBox 11"/>
          <p:cNvSpPr txBox="1"/>
          <p:nvPr>
            <p:custDataLst>
              <p:tags r:id="rId2"/>
            </p:custDataLst>
          </p:nvPr>
        </p:nvSpPr>
        <p:spPr>
          <a:xfrm>
            <a:off x="6713220" y="852805"/>
            <a:ext cx="475615" cy="641350"/>
          </a:xfrm>
          <a:prstGeom prst="rect">
            <a:avLst/>
          </a:prstGeom>
          <a:noFill/>
        </p:spPr>
        <p:txBody>
          <a:bodyPr wrap="square" rtlCol="0">
            <a:noAutofit/>
          </a:bodyPr>
          <a:lstStyle/>
          <a:p>
            <a:pPr defTabSz="1219200"/>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1</a:t>
            </a:r>
          </a:p>
        </p:txBody>
      </p:sp>
      <p:sp>
        <p:nvSpPr>
          <p:cNvPr id="6" name="TextBox 14"/>
          <p:cNvSpPr txBox="1"/>
          <p:nvPr>
            <p:custDataLst>
              <p:tags r:id="rId3"/>
            </p:custDataLst>
          </p:nvPr>
        </p:nvSpPr>
        <p:spPr>
          <a:xfrm>
            <a:off x="6687416" y="2157412"/>
            <a:ext cx="598170" cy="763905"/>
          </a:xfrm>
          <a:prstGeom prst="rect">
            <a:avLst/>
          </a:prstGeom>
          <a:noFill/>
        </p:spPr>
        <p:txBody>
          <a:bodyPr wrap="square" rtlCol="0">
            <a:no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2</a:t>
            </a:r>
          </a:p>
        </p:txBody>
      </p:sp>
      <p:sp>
        <p:nvSpPr>
          <p:cNvPr id="9" name="TextBox 14"/>
          <p:cNvSpPr txBox="1"/>
          <p:nvPr>
            <p:custDataLst>
              <p:tags r:id="rId4"/>
            </p:custDataLst>
          </p:nvPr>
        </p:nvSpPr>
        <p:spPr>
          <a:xfrm>
            <a:off x="6713220" y="3632835"/>
            <a:ext cx="598170" cy="763905"/>
          </a:xfrm>
          <a:prstGeom prst="rect">
            <a:avLst/>
          </a:prstGeom>
          <a:noFill/>
        </p:spPr>
        <p:txBody>
          <a:bodyPr wrap="square" rtlCol="0">
            <a:no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3</a:t>
            </a:r>
          </a:p>
        </p:txBody>
      </p:sp>
      <p:sp>
        <p:nvSpPr>
          <p:cNvPr id="10" name="TextBox 14"/>
          <p:cNvSpPr txBox="1"/>
          <p:nvPr>
            <p:custDataLst>
              <p:tags r:id="rId5"/>
            </p:custDataLst>
          </p:nvPr>
        </p:nvSpPr>
        <p:spPr>
          <a:xfrm>
            <a:off x="6713220" y="4836160"/>
            <a:ext cx="598170" cy="763905"/>
          </a:xfrm>
          <a:prstGeom prst="rect">
            <a:avLst/>
          </a:prstGeom>
          <a:noFill/>
        </p:spPr>
        <p:txBody>
          <a:bodyPr wrap="square" rtlCol="0">
            <a:no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4</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597538" y="1600730"/>
            <a:ext cx="4330032"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01</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644298" y="2432315"/>
            <a:ext cx="2236510" cy="2923877"/>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第一节</a:t>
            </a:r>
          </a:p>
          <a:p>
            <a:pPr algn="ctr" defTabSz="1219200"/>
            <a:r>
              <a:rPr lang="zh-CN" altLang="en-US" sz="4000" b="1" dirty="0">
                <a:solidFill>
                  <a:srgbClr val="4F4D50"/>
                </a:solidFill>
                <a:latin typeface="方正黑体简体" panose="02010601030101010101" pitchFamily="2" charset="-122"/>
                <a:ea typeface="方正黑体简体" panose="02010601030101010101" pitchFamily="2" charset="-122"/>
                <a:cs typeface="+mn-ea"/>
                <a:sym typeface="+mn-lt"/>
              </a:rPr>
              <a:t>项目难度</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1694695"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01</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项目难度</a:t>
            </a:r>
          </a:p>
        </p:txBody>
      </p:sp>
      <p:sp>
        <p:nvSpPr>
          <p:cNvPr id="100" name="文本框 99"/>
          <p:cNvSpPr txBox="1"/>
          <p:nvPr/>
        </p:nvSpPr>
        <p:spPr>
          <a:xfrm>
            <a:off x="970915" y="1220470"/>
            <a:ext cx="10483850" cy="271234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项目难度</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定义</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难度</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是表示题目难易程度的指标。这一概念在能力测验里称为项目的难度水平，而在非能力测验里，称为“通俗性”或“流行性”水平（指一总体中被试在答案范围里回答项目的程度）。   </a:t>
            </a:r>
          </a:p>
        </p:txBody>
      </p:sp>
      <p:sp>
        <p:nvSpPr>
          <p:cNvPr id="3" name="文本框 2">
            <a:extLst>
              <a:ext uri="{FF2B5EF4-FFF2-40B4-BE49-F238E27FC236}">
                <a16:creationId xmlns:a16="http://schemas.microsoft.com/office/drawing/2014/main" id="{F9C21A65-6E77-AC74-7C8B-9DB2325AC37F}"/>
              </a:ext>
            </a:extLst>
          </p:cNvPr>
          <p:cNvSpPr txBox="1"/>
          <p:nvPr/>
        </p:nvSpPr>
        <p:spPr>
          <a:xfrm>
            <a:off x="970915" y="3429000"/>
            <a:ext cx="10483850" cy="2710101"/>
          </a:xfrm>
          <a:prstGeom prst="rect">
            <a:avLst/>
          </a:prstGeom>
          <a:noFill/>
          <a:ln w="9525">
            <a:noFill/>
          </a:ln>
        </p:spPr>
        <p:txBody>
          <a:bodyPr wrap="square">
            <a:spAutoFit/>
          </a:bodyPr>
          <a:lstStyle/>
          <a:p>
            <a:pPr>
              <a:lnSpc>
                <a:spcPct val="150000"/>
              </a:lnSpc>
            </a:pP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估计难度的方法</a:t>
            </a:r>
            <a:endParaRPr lang="en-US" altLang="zh-CN" sz="2500" b="1" dirty="0">
              <a:solidFill>
                <a:srgbClr val="88745B"/>
              </a:solidFill>
              <a:latin typeface="Arial" panose="020B0604020202020204" pitchFamily="34" charset="0"/>
              <a:ea typeface="微软雅黑" panose="020B0503020204020204" pitchFamily="34" charset="-122"/>
            </a:endParaRPr>
          </a:p>
          <a:p>
            <a:pPr marL="914400" lvl="1" indent="-457200">
              <a:lnSpc>
                <a:spcPct val="150000"/>
              </a:lnSpc>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以答对百分比（或比率）来估计难度</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lvl="1">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项目难度受机遇影响的矫正</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lvl="1">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项目难度的等距量表</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7A83E1-FB35-E3A2-B37B-FCD3326BC477}"/>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F9570966-9C39-1656-702A-163DCDE371F2}"/>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134044D5-7D2C-4584-FDFE-49E7D0BB54B3}"/>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EC96D614-C6BF-1D04-896C-6D33FB5EF5C2}"/>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7ED7B0A5-3E1C-7D3F-8272-F97740EB9B1D}"/>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46E47760-2036-C4E9-562B-BA188E41B29E}"/>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AAD5156B-E2D8-5A6C-1078-182663E184A9}"/>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919638AE-DCD8-A3EE-BC4F-B369FCC53911}"/>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项目难度</a:t>
            </a:r>
          </a:p>
        </p:txBody>
      </p:sp>
      <p:sp>
        <p:nvSpPr>
          <p:cNvPr id="100" name="文本框 99">
            <a:extLst>
              <a:ext uri="{FF2B5EF4-FFF2-40B4-BE49-F238E27FC236}">
                <a16:creationId xmlns:a16="http://schemas.microsoft.com/office/drawing/2014/main" id="{10C87A7C-1D16-4FCB-25D7-CA3C05F8A124}"/>
              </a:ext>
            </a:extLst>
          </p:cNvPr>
          <p:cNvSpPr txBox="1"/>
          <p:nvPr/>
        </p:nvSpPr>
        <p:spPr>
          <a:xfrm>
            <a:off x="970915" y="1220470"/>
            <a:ext cx="10483850" cy="2227597"/>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项目的平均数与方差</a:t>
            </a:r>
            <a:endParaRPr lang="zh-CN" altLang="en-US"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项目的平均数</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P=</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答对该题的人数总人数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RN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。可见难度</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P</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就是每个项目的平均数（对二值记分而言）。</a:t>
            </a:r>
          </a:p>
        </p:txBody>
      </p:sp>
      <p:sp>
        <p:nvSpPr>
          <p:cNvPr id="3" name="文本框 2">
            <a:extLst>
              <a:ext uri="{FF2B5EF4-FFF2-40B4-BE49-F238E27FC236}">
                <a16:creationId xmlns:a16="http://schemas.microsoft.com/office/drawing/2014/main" id="{7007D081-12E4-2F91-FF52-BB1023594116}"/>
              </a:ext>
            </a:extLst>
          </p:cNvPr>
          <p:cNvSpPr txBox="1"/>
          <p:nvPr/>
        </p:nvSpPr>
        <p:spPr>
          <a:xfrm>
            <a:off x="813878" y="3409933"/>
            <a:ext cx="10483850" cy="1177823"/>
          </a:xfrm>
          <a:prstGeom prst="rect">
            <a:avLst/>
          </a:prstGeom>
          <a:noFill/>
          <a:ln w="9525">
            <a:noFill/>
          </a:ln>
        </p:spPr>
        <p:txBody>
          <a:bodyPr wrap="square">
            <a:spAutoFit/>
          </a:bodyPr>
          <a:lstStyle/>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项目的方差和标准差</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总分方差</a:t>
            </a:r>
            <a:endParaRPr lang="en-US" altLang="zh-CN" sz="2500" b="1" dirty="0">
              <a:solidFill>
                <a:srgbClr val="88745B"/>
              </a:solidFill>
              <a:latin typeface="Arial" panose="020B0604020202020204" pitchFamily="34" charset="0"/>
              <a:ea typeface="微软雅黑" panose="020B0503020204020204" pitchFamily="34" charset="-122"/>
            </a:endParaRPr>
          </a:p>
        </p:txBody>
      </p:sp>
      <p:sp>
        <p:nvSpPr>
          <p:cNvPr id="5" name="文本框 4">
            <a:extLst>
              <a:ext uri="{FF2B5EF4-FFF2-40B4-BE49-F238E27FC236}">
                <a16:creationId xmlns:a16="http://schemas.microsoft.com/office/drawing/2014/main" id="{D262F06B-99D3-7730-F823-3E4D6304B3E0}"/>
              </a:ext>
            </a:extLst>
          </p:cNvPr>
          <p:cNvSpPr txBox="1"/>
          <p:nvPr/>
        </p:nvSpPr>
        <p:spPr>
          <a:xfrm>
            <a:off x="970915" y="4676652"/>
            <a:ext cx="10483850" cy="1004186"/>
          </a:xfrm>
          <a:prstGeom prst="rect">
            <a:avLst/>
          </a:prstGeom>
          <a:noFill/>
          <a:ln w="9525">
            <a:noFill/>
          </a:ln>
        </p:spPr>
        <p:txBody>
          <a:bodyPr wrap="square">
            <a:spAutoFit/>
          </a:bodyPr>
          <a:lstStyle/>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中等难度的项目产生最大的变差。变差是个别差异，变差大，表明被试分数离散度大，这时项目鉴别力最高。</a:t>
            </a:r>
          </a:p>
        </p:txBody>
      </p:sp>
    </p:spTree>
    <p:extLst>
      <p:ext uri="{BB962C8B-B14F-4D97-AF65-F5344CB8AC3E}">
        <p14:creationId xmlns:p14="http://schemas.microsoft.com/office/powerpoint/2010/main" val="329287122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C27597-756D-EC43-FF96-4AA66A04B1B4}"/>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3BF49A85-BF21-BF9D-52ED-21231BFF5D6D}"/>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353D5518-D7DD-9999-DF39-D856AF82D8E2}"/>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3D0D9806-5232-12A5-10C6-8CE2F69161FB}"/>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F0432E11-7CC0-27EF-17FE-4E99CAF978F2}"/>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5EAA6B26-BEEE-E48F-A0DB-E6A3A4441561}"/>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513C1396-10D7-717B-AF3C-295610E1882D}"/>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E2D31B20-4809-04A3-148E-640A603CD92F}"/>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项目难度</a:t>
            </a:r>
          </a:p>
        </p:txBody>
      </p:sp>
      <p:sp>
        <p:nvSpPr>
          <p:cNvPr id="100" name="文本框 99">
            <a:extLst>
              <a:ext uri="{FF2B5EF4-FFF2-40B4-BE49-F238E27FC236}">
                <a16:creationId xmlns:a16="http://schemas.microsoft.com/office/drawing/2014/main" id="{6B0E72DD-8DB3-666F-00E0-602D1E923859}"/>
              </a:ext>
            </a:extLst>
          </p:cNvPr>
          <p:cNvSpPr txBox="1"/>
          <p:nvPr/>
        </p:nvSpPr>
        <p:spPr>
          <a:xfrm>
            <a:off x="970915" y="1220470"/>
            <a:ext cx="10483850" cy="3104761"/>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难度与测验分数的分布</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个测验的难度取决于组成这个测验的各个测题的难度，从测验总分的分布情形，可以大致知道整个测验的难度。由一个标准化的样组所构成的测验分数的分布，一般来说是常态分布。但有时也会出现偏态分布情况。</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一般能力测验和成就测验的</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平均难度在</a:t>
            </a: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0.50</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左右</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为宜。出现偏态情况时，就要对项目进行筛选、增删、修改，以使测验分数接近正态分布。</a:t>
            </a:r>
          </a:p>
        </p:txBody>
      </p:sp>
      <p:sp>
        <p:nvSpPr>
          <p:cNvPr id="3" name="文本框 2">
            <a:extLst>
              <a:ext uri="{FF2B5EF4-FFF2-40B4-BE49-F238E27FC236}">
                <a16:creationId xmlns:a16="http://schemas.microsoft.com/office/drawing/2014/main" id="{77D43A00-3431-D8F7-2924-400A87D371CE}"/>
              </a:ext>
            </a:extLst>
          </p:cNvPr>
          <p:cNvSpPr txBox="1"/>
          <p:nvPr/>
        </p:nvSpPr>
        <p:spPr>
          <a:xfrm>
            <a:off x="970915" y="4621358"/>
            <a:ext cx="10483850" cy="164827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 项目难度的范围对信度系数的影响</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难度范围过大，不利于信度系数。难度一高一低不等于会产生大的总分方差。</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4047116697"/>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02</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1823561" y="2518040"/>
            <a:ext cx="3877985" cy="3046988"/>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第二节</a:t>
            </a:r>
          </a:p>
          <a:p>
            <a:pPr algn="ctr" defTabSz="1219200"/>
            <a:r>
              <a:rPr lang="zh-CN" altLang="en-US" sz="4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sym typeface="+mn-ea"/>
              </a:rPr>
              <a:t>项目的鉴别力</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02</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p:cNvSpPr txBox="1"/>
          <p:nvPr/>
        </p:nvSpPr>
        <p:spPr>
          <a:xfrm>
            <a:off x="1090796" y="749725"/>
            <a:ext cx="10487025" cy="6108275"/>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定义</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       项目的鉴别力又称为</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sym typeface="+mn-ea"/>
              </a:rPr>
              <a:t>区分度</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。它是指项目对不同水平的被试反应的区分程度和鉴别能力。若项目鉴别力高，则能力强、水平高的被试得分高，能力弱、水平低的被试得分低，否则就没有鉴别力。</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endParaRPr>
          </a:p>
          <a:p>
            <a:pPr>
              <a:lnSpc>
                <a:spcPct val="150000"/>
              </a:lnSpc>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估计方法</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（一） 项目鉴别指数</a:t>
            </a: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这是计算鉴别力时最常用，也是最简单的方法。将被试按总分高低排列，然后取得分最高的</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27%</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的被试作为高分组，得分最低的</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27%</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的被试作为低分组。计算高分组该题答对的人数比率与低分组该题答对的人数比率之差。</a:t>
            </a:r>
          </a:p>
          <a:p>
            <a:pPr indent="0" fontAlgn="auto">
              <a:lnSpc>
                <a:spcPct val="150000"/>
              </a:lnSpc>
            </a:pPr>
            <a:r>
              <a:rPr lang="zh-CN" altLang="en-US" sz="2300" b="1" dirty="0">
                <a:solidFill>
                  <a:srgbClr val="88745B"/>
                </a:solidFill>
                <a:latin typeface="Arial" panose="020B0604020202020204" pitchFamily="34" charset="0"/>
                <a:ea typeface="微软雅黑" panose="020B0503020204020204" pitchFamily="34" charset="-122"/>
                <a:sym typeface="+mn-ea"/>
              </a:rPr>
              <a:t>（二） 方差法</a:t>
            </a:r>
            <a:endParaRPr lang="en-US" altLang="zh-CN" sz="2300" b="1" dirty="0">
              <a:solidFill>
                <a:srgbClr val="88745B"/>
              </a:solidFill>
              <a:latin typeface="Arial" panose="020B0604020202020204" pitchFamily="34" charset="0"/>
              <a:ea typeface="微软雅黑" panose="020B0503020204020204" pitchFamily="34" charset="-122"/>
              <a:sym typeface="+mn-ea"/>
            </a:endParaRP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      方差表示一组数据的离散程度。方差大，数据分散。被试在某一测题上的得分越分散，则该测题的鉴别力越大。</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项目的鉴别力</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DF4BCF6-8C2B-4CE8-82CE-58DA199F12C3"/>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物业"/>
  <p:tag name="ISPRING_SCORM_ENDPOINT" val="&lt;endpoint&gt;&lt;enable&gt;0&lt;/enable&gt;&lt;lrs&gt;http://&lt;/lrs&gt;&lt;auth&gt;0&lt;/auth&gt;&lt;login&gt;&lt;/login&gt;&lt;password&gt;&lt;/password&gt;&lt;key&gt;&lt;/key&gt;&lt;name&gt;&lt;/name&gt;&lt;email&gt;&lt;/email&gt;&lt;/endpoint&gt;&#10;"/>
  <p:tag name="RESOURCE_RECORD_KEY" val="{&quot;29&quot;:[50000076]}"/>
</p:tagLst>
</file>

<file path=ppt/tags/tag2.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3.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4.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5.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6.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51vaecdp">
      <a:majorFont>
        <a:latin typeface="FZHei-B01S"/>
        <a:ea typeface="FZHei-B01S"/>
        <a:cs typeface=""/>
      </a:majorFont>
      <a:minorFont>
        <a:latin typeface="FZHei-B01S"/>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3466</Words>
  <Application>Microsoft Macintosh PowerPoint</Application>
  <PresentationFormat>宽屏</PresentationFormat>
  <Paragraphs>181</Paragraphs>
  <Slides>27</Slides>
  <Notes>8</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27</vt:i4>
      </vt:variant>
    </vt:vector>
  </HeadingPairs>
  <TitlesOfParts>
    <vt:vector size="35" baseType="lpstr">
      <vt:lpstr>等线</vt:lpstr>
      <vt:lpstr>方正黑体简体</vt:lpstr>
      <vt:lpstr>楷体</vt:lpstr>
      <vt:lpstr>微软雅黑</vt:lpstr>
      <vt:lpstr>Agency FB</vt:lpstr>
      <vt:lpstr>Arial</vt:lpstr>
      <vt:lpstr>Calibri</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asdghk</cp:lastModifiedBy>
  <cp:revision>26</cp:revision>
  <dcterms:created xsi:type="dcterms:W3CDTF">2019-01-02T04:14:00Z</dcterms:created>
  <dcterms:modified xsi:type="dcterms:W3CDTF">2025-02-10T01:26:43Z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77868D279737410AA3F797AB72E532C8_12</vt:lpwstr>
  </property>
</Properties>
</file>