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2"/>
  </p:notesMasterIdLst>
  <p:handoutMasterIdLst>
    <p:handoutMasterId r:id="rId23"/>
  </p:handoutMasterIdLst>
  <p:sldIdLst>
    <p:sldId id="342" r:id="rId2"/>
    <p:sldId id="410" r:id="rId3"/>
    <p:sldId id="258" r:id="rId4"/>
    <p:sldId id="554" r:id="rId5"/>
    <p:sldId id="477" r:id="rId6"/>
    <p:sldId id="670" r:id="rId7"/>
    <p:sldId id="671" r:id="rId8"/>
    <p:sldId id="589" r:id="rId9"/>
    <p:sldId id="548" r:id="rId10"/>
    <p:sldId id="673" r:id="rId11"/>
    <p:sldId id="590" r:id="rId12"/>
    <p:sldId id="552" r:id="rId13"/>
    <p:sldId id="674" r:id="rId14"/>
    <p:sldId id="595" r:id="rId15"/>
    <p:sldId id="555" r:id="rId16"/>
    <p:sldId id="676" r:id="rId17"/>
    <p:sldId id="677" r:id="rId18"/>
    <p:sldId id="678" r:id="rId19"/>
    <p:sldId id="679" r:id="rId20"/>
    <p:sldId id="577" r:id="rId21"/>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314" autoAdjust="0"/>
    <p:restoredTop sz="94914" autoAdjust="0"/>
  </p:normalViewPr>
  <p:slideViewPr>
    <p:cSldViewPr snapToGrid="0">
      <p:cViewPr varScale="1">
        <p:scale>
          <a:sx n="89" d="100"/>
          <a:sy n="89" d="100"/>
        </p:scale>
        <p:origin x="176" y="50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8</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11</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14</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8A7A8-6DBC-418F-B73A-7C7CC9259F4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801DF99-2202-B67E-D7A6-36680410AE5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6158408-32C5-2833-CA1C-7F157EBABF14}"/>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37B007CA-37C2-0E84-0D0D-2B8EDEE7666D}"/>
              </a:ext>
            </a:extLst>
          </p:cNvPr>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141559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20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4.xml"/><Relationship Id="rId7"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8.png"/><Relationship Id="rId4" Type="http://schemas.openxmlformats.org/officeDocument/2006/relationships/tags" Target="../tags/tag5.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B0547-8B4E-93E6-FC32-D9C95D43D6F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24C8CCC-20C3-E4D0-ECFE-F2BEFA923EA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66DDD37-12BF-3F48-F1DC-3AB0E8CCAC4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5DE9252-7CD2-CB72-5ACC-9C3CEE33653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13345D6-D655-FEE5-3EF9-7BE983367FCE}"/>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A45F92F-87EE-BEEE-0E7C-7F8B6DC4202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78AF576-F8A6-2EEB-0B8A-4644D3AEE0A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84F3E40-F12E-A74D-641F-2F9CE174CB1C}"/>
              </a:ext>
            </a:extLst>
          </p:cNvPr>
          <p:cNvSpPr txBox="1"/>
          <p:nvPr/>
        </p:nvSpPr>
        <p:spPr>
          <a:xfrm>
            <a:off x="970915" y="1144270"/>
            <a:ext cx="10487025" cy="530036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分析所选测验的特点</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使用者为了某一特定的目的而使用测验时，详细了解和分析所选测验的特点也是不可缺少的步骤，而阅读测验编制者或修订者提供的指导手册（或说明书）并考察测验的实际运用和评价是最好的途径。</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首先，主试应了解所选测验的概况，如该测验的结构和内容；进行测验可达到的目的和测验结果可提供的信息。</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其次，主试应了解测验的适用范围，也即上面所提到的是否符合被试的各项受试条件。如测验的常模是否适用被试，如对居住在农村的被试，应选用有全国常模的测验，而不宜选用只有全国城市常模的测验。</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最后，主试应考察测验的心理测量学指标，也即考察测验的信度、效度以及常模或对照标准的有效性。</a:t>
            </a:r>
          </a:p>
        </p:txBody>
      </p:sp>
      <p:sp>
        <p:nvSpPr>
          <p:cNvPr id="3" name="矩形 2">
            <a:extLst>
              <a:ext uri="{FF2B5EF4-FFF2-40B4-BE49-F238E27FC236}">
                <a16:creationId xmlns:a16="http://schemas.microsoft.com/office/drawing/2014/main" id="{1EAFC2A5-616A-87FB-EC32-99141C53C5E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测验的选择</a:t>
            </a:r>
          </a:p>
        </p:txBody>
      </p:sp>
    </p:spTree>
    <p:extLst>
      <p:ext uri="{BB962C8B-B14F-4D97-AF65-F5344CB8AC3E}">
        <p14:creationId xmlns:p14="http://schemas.microsoft.com/office/powerpoint/2010/main" val="242852829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634894" y="2261765"/>
            <a:ext cx="3262432"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测验的施测</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296683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测试开始前的准备</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lvl="1">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首先，主试在测试前要熟悉测验的结构和内容及其使用方法。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其次，主试在测验前要把测验材料准备好，以免短缺而临时寻找。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另外，在测试前一定要认真核对每名被试的出生日期，对于小年龄儿童，要询问家长或老师。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测验的施测</a:t>
            </a:r>
          </a:p>
        </p:txBody>
      </p:sp>
      <p:sp>
        <p:nvSpPr>
          <p:cNvPr id="4" name="文本框 3">
            <a:extLst>
              <a:ext uri="{FF2B5EF4-FFF2-40B4-BE49-F238E27FC236}">
                <a16:creationId xmlns:a16="http://schemas.microsoft.com/office/drawing/2014/main" id="{18B6865C-C0A6-DDD1-45B4-50968A804356}"/>
              </a:ext>
            </a:extLst>
          </p:cNvPr>
          <p:cNvSpPr txBox="1"/>
          <p:nvPr/>
        </p:nvSpPr>
        <p:spPr>
          <a:xfrm>
            <a:off x="970914" y="3360726"/>
            <a:ext cx="10619105" cy="259692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测试过程中应注意的事项</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指导语</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指导语通常应告诉被试如何对测题作反应。主试是通过指导语指导并帮助被试理解测验的施行要求、方法和步骤的。它会直接影响被试反应的态度和方法，对此主试要有清醒的认识。</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97F99-9A56-3FDB-AE66-A7F91CF90C8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6E58B0B-324A-51D5-39B5-001BCF4735A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4813FB0-03CE-44E4-932D-4F5C81C85A9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C716C9B-4CE0-297C-1F9E-A09DA8568B8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B1F6FAE-FCAF-62B0-F960-029A344A992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BB8361B-4092-A39C-B3C7-5468F6E66D2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E31483C1-882F-789F-DEC4-DFB3058BBC9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C45A214F-78B6-0214-AAFA-E814BF7E01B4}"/>
              </a:ext>
            </a:extLst>
          </p:cNvPr>
          <p:cNvSpPr txBox="1"/>
          <p:nvPr/>
        </p:nvSpPr>
        <p:spPr>
          <a:xfrm>
            <a:off x="970915" y="920115"/>
            <a:ext cx="10619105" cy="301242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施测顺序</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有效的测验结果有赖于主试遵从标准程序进行测试。各种测验都有一些具体的程序规定，在指导手册中都有详细说明。韦克斯勒儿童智力测验指导手册中对总指导语、各分测验的施测程序、各分测验指导语和例题、每一个分测验测题的起点和停测点、测验材料呈现的形式、测题时间限制、可帮助和追问的回答、记分等都有严格规定。为了使整个测验过程更加有趣并富于变化，语言测验和操作测验交叉进行。</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DCF7CB3B-8659-01A8-887E-46327CC83B5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测验的施测</a:t>
            </a:r>
          </a:p>
        </p:txBody>
      </p:sp>
      <p:sp>
        <p:nvSpPr>
          <p:cNvPr id="4" name="文本框 3">
            <a:extLst>
              <a:ext uri="{FF2B5EF4-FFF2-40B4-BE49-F238E27FC236}">
                <a16:creationId xmlns:a16="http://schemas.microsoft.com/office/drawing/2014/main" id="{102BA397-42CF-809A-8FDA-9323121C46F2}"/>
              </a:ext>
            </a:extLst>
          </p:cNvPr>
          <p:cNvSpPr txBox="1"/>
          <p:nvPr/>
        </p:nvSpPr>
        <p:spPr>
          <a:xfrm>
            <a:off x="970915" y="3932543"/>
            <a:ext cx="10619105" cy="2042932"/>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主试和被试间良好的协调关系</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主试应该明白自己的工作效果在很大程度上依赖于他与被试之间保持良好协调关系的能力。主试和被试的密切合作将有助于被试乐于表现各种能力和尽可能多的特点，向我们提供更多的信息，从而使我们达到测试的目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359529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16964"/>
            <a:ext cx="6919467" cy="1508105"/>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测验的评分</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原始分数的获得</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原始分数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是最基本的分数，是测试后最初获得的分数。</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对于不同类型的测验，原始分数获得的难易程度不同，对主试的评分要求也不同。有些测验因为计分都是客观的，不需要对被试的回答作任何主观的判断，主试只要按照标准答案对被试的回答评分即可。</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全部测题施测结束之后，主试须认真批改并参照标准答案对被试在答案记分纸上的回答进行评分，然后把所有分数汇总（相加），计算出原始分数的总分；有分测验的测验则须计算出每个分测验的原始总分。尽管它们一般都是简单的加法计算过程，但主试也要反复认真核对，以防加错，然后把它们填入答案记分纸第一页的有关表格内，留待下一步使用。</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测验的评分</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2331E-3BF2-00BD-661D-C66B29B3757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FE712B4-8386-0244-CAD7-09FB1A3E37F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91A493CB-B0C7-F307-F4EA-62CA45DE421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7A95421-2175-A887-9D8D-4B4A57CD62A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9064FAE-623D-DD8A-8C7D-A3C510061D1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3860521-77F0-2FD0-D6AE-DF6CB5C035D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E2DE9AE-2DFE-7C59-DDB5-15498739439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F889D6A-0749-7FB0-9B69-95735742C54B}"/>
              </a:ext>
            </a:extLst>
          </p:cNvPr>
          <p:cNvSpPr txBox="1"/>
          <p:nvPr/>
        </p:nvSpPr>
        <p:spPr>
          <a:xfrm>
            <a:off x="867182" y="1141315"/>
            <a:ext cx="10619105"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原始分数的转换</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在心理测量中，一般原始分数本身很少有意义，只有测验包括了意义明确的范围时，或是绝对的测量时（如反应时的数值），原始分数才有意义。原始分数的单位具有不等性和不确定性，若没有适当的参照标准，它是不具有任何意义的，也即未经过任何转化程序处理的原始分数是不能提供任何有用的信息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要使测验分数具有意义，并且使不同的原始分数可以比较，这就要对它们进行适当的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转化处理</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或者与</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参照标准</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加以对照。经过处理和对照参照标准得来的分数就是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导出分数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我们在第八章所介绍的百分位数、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分数、发展分数、标准分数等都是导出分数。</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编制者提供的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常模表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就是原始分数的转化表。它为测验使用者提供了一种方便易行的由原始分数向导出分数转化的方法。</a:t>
            </a:r>
          </a:p>
        </p:txBody>
      </p:sp>
      <p:sp>
        <p:nvSpPr>
          <p:cNvPr id="3" name="矩形 2">
            <a:extLst>
              <a:ext uri="{FF2B5EF4-FFF2-40B4-BE49-F238E27FC236}">
                <a16:creationId xmlns:a16="http://schemas.microsoft.com/office/drawing/2014/main" id="{CCB9B6A5-AA98-1994-951D-9AECB3227DF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测验的评分</a:t>
            </a:r>
          </a:p>
        </p:txBody>
      </p:sp>
    </p:spTree>
    <p:extLst>
      <p:ext uri="{BB962C8B-B14F-4D97-AF65-F5344CB8AC3E}">
        <p14:creationId xmlns:p14="http://schemas.microsoft.com/office/powerpoint/2010/main" val="355843244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a:extLst>
            <a:ext uri="{FF2B5EF4-FFF2-40B4-BE49-F238E27FC236}">
              <a16:creationId xmlns:a16="http://schemas.microsoft.com/office/drawing/2014/main" id="{44982596-4AD2-B7AB-1970-E4FF3CFDF161}"/>
            </a:ext>
          </a:extLst>
        </p:cNvPr>
        <p:cNvGrpSpPr/>
        <p:nvPr/>
      </p:nvGrpSpPr>
      <p:grpSpPr>
        <a:xfrm>
          <a:off x="0" y="0"/>
          <a:ext cx="0" cy="0"/>
          <a:chOff x="0" y="0"/>
          <a:chExt cx="0" cy="0"/>
        </a:xfrm>
      </p:grpSpPr>
      <p:pic>
        <p:nvPicPr>
          <p:cNvPr id="9" name="图片 8">
            <a:extLst>
              <a:ext uri="{FF2B5EF4-FFF2-40B4-BE49-F238E27FC236}">
                <a16:creationId xmlns:a16="http://schemas.microsoft.com/office/drawing/2014/main" id="{673B3BB2-BB17-D153-C582-1CC4472C386E}"/>
              </a:ext>
            </a:extLst>
          </p:cNvPr>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a:extLst>
              <a:ext uri="{FF2B5EF4-FFF2-40B4-BE49-F238E27FC236}">
                <a16:creationId xmlns:a16="http://schemas.microsoft.com/office/drawing/2014/main" id="{1FC9CCA4-CD93-BECD-FA58-44A58FBC2A8D}"/>
              </a:ext>
            </a:extLst>
          </p:cNvPr>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a:extLst>
              <a:ext uri="{FF2B5EF4-FFF2-40B4-BE49-F238E27FC236}">
                <a16:creationId xmlns:a16="http://schemas.microsoft.com/office/drawing/2014/main" id="{B5294C30-B352-6062-B8FA-5906857C4E83}"/>
              </a:ext>
            </a:extLst>
          </p:cNvPr>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id="{CE23F55F-EFCD-8E03-410E-331FEFBB8185}"/>
              </a:ext>
            </a:extLst>
          </p:cNvPr>
          <p:cNvSpPr txBox="1"/>
          <p:nvPr/>
        </p:nvSpPr>
        <p:spPr>
          <a:xfrm>
            <a:off x="302819" y="2216964"/>
            <a:ext cx="6919467" cy="1508105"/>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测验结果的报告</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a:extLst>
              <a:ext uri="{FF2B5EF4-FFF2-40B4-BE49-F238E27FC236}">
                <a16:creationId xmlns:a16="http://schemas.microsoft.com/office/drawing/2014/main" id="{285CF02C-67F2-1A49-304A-F2F5188D43D3}"/>
              </a:ext>
            </a:extLst>
          </p:cNvPr>
          <p:cNvSpPr txBox="1"/>
          <p:nvPr/>
        </p:nvSpPr>
        <p:spPr>
          <a:xfrm>
            <a:off x="9701984" y="2168473"/>
            <a:ext cx="2137124"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5298487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816376-F10F-FD83-6F15-A94C695F383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4562619-06CD-9AC5-2A65-F9C67C145E6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E819BD8-7D89-75B7-FAE2-16742A5542C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CC6B209-54CC-D4D3-3D37-42094D30427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A165B33-0E8B-8DC5-DF4B-587798A6033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914C933-F49F-641E-6095-416C4B84758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5B0143A-769F-4C78-48A6-4A163F20406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00B2961-DED5-F849-F5E7-DFDCFE4FAAEC}"/>
              </a:ext>
            </a:extLst>
          </p:cNvPr>
          <p:cNvSpPr txBox="1"/>
          <p:nvPr/>
        </p:nvSpPr>
        <p:spPr>
          <a:xfrm>
            <a:off x="970915" y="955040"/>
            <a:ext cx="10619105"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测验结果的综合分析</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心理测试结束之后的评分是给每位被试的智力、能力或人格特征作出了一个量的分析，例如智商测试之后的智商分数。那么，如何看待这些分数呢</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不同的主试会有不同的做法。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因为这个原因，对被试的水平和特点进行的分类就不是固定不变的，尤其对于处于临界的分数。如那位小学生的智力等级水平有可能会在两个等级内变化。其次，不能把分数绝对化，决不能根据一次测验的结果下定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此外，对测验结果的分析还必须参照其他各项资料，应兼顾个体间差异与个体内差异的分析。对于测验结果的分析，可从广度与深度两个方面进行。前者属于个体间的比较，后者为个体内差异的分析，两者在方法上相互补充。</a:t>
            </a:r>
          </a:p>
        </p:txBody>
      </p:sp>
      <p:sp>
        <p:nvSpPr>
          <p:cNvPr id="3" name="矩形 2">
            <a:extLst>
              <a:ext uri="{FF2B5EF4-FFF2-40B4-BE49-F238E27FC236}">
                <a16:creationId xmlns:a16="http://schemas.microsoft.com/office/drawing/2014/main" id="{37D403D6-8E52-11D1-5A4D-30A7D3E9AE14}"/>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测验结果的报告</a:t>
            </a:r>
          </a:p>
        </p:txBody>
      </p:sp>
    </p:spTree>
    <p:extLst>
      <p:ext uri="{BB962C8B-B14F-4D97-AF65-F5344CB8AC3E}">
        <p14:creationId xmlns:p14="http://schemas.microsoft.com/office/powerpoint/2010/main" val="2791596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20409-CCCC-C871-5B7B-FF111002117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0DD630B-1B49-87EE-62D6-E441A011478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2EF4359-0E25-8E6A-2198-8762645941B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5831C87-9F05-4AAC-836A-3C3D7AABDACB}"/>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70D1FC2-4B57-4F81-B144-668C1CD62B6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842E814-1C75-8225-8BF0-39D032ADDD4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1900D95-4D7C-7431-DD57-D318CB75508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978A4E2C-80E0-7E47-46D6-0768FB8B5BA0}"/>
              </a:ext>
            </a:extLst>
          </p:cNvPr>
          <p:cNvSpPr txBox="1"/>
          <p:nvPr/>
        </p:nvSpPr>
        <p:spPr>
          <a:xfrm>
            <a:off x="970915" y="955040"/>
            <a:ext cx="10619105" cy="4559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测验结果的解释和建议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结果的解释和建议主要是指主试如何向被试或有关人员或单位报告测验的结果。上面谈到的测验结果的综合分析为测验结果的解释和建议做好了准备。一般而言，主试不应把测验分数告诉被试和有关人员（如家长、学校班主任等），而应告诉其测验结果的解释和建议。心理测量中的分数不同于一般情况下使用的分数概念，如智商分数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分在意义上就不等同于学科考试成绩中的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直接报告分数会引起不必要的误解，因而在做结果报告（口头或书面）时应避免使用专业术语，而应用被试及有关人员熟悉的话语来说明。应以简洁的文字描述测验的内容、测验分数所代表的意义、对测验分数可能产生的误解以及测验分数的运用等。使用专业术语时应有通俗的解释。</a:t>
            </a:r>
          </a:p>
        </p:txBody>
      </p:sp>
      <p:sp>
        <p:nvSpPr>
          <p:cNvPr id="3" name="矩形 2">
            <a:extLst>
              <a:ext uri="{FF2B5EF4-FFF2-40B4-BE49-F238E27FC236}">
                <a16:creationId xmlns:a16="http://schemas.microsoft.com/office/drawing/2014/main" id="{D150186D-EDCC-8B6B-973F-193E80D0A0A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测验结果的报告</a:t>
            </a:r>
          </a:p>
        </p:txBody>
      </p:sp>
    </p:spTree>
    <p:extLst>
      <p:ext uri="{BB962C8B-B14F-4D97-AF65-F5344CB8AC3E}">
        <p14:creationId xmlns:p14="http://schemas.microsoft.com/office/powerpoint/2010/main" val="14695999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第十一章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测验的使用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9" cstate="print"/>
          <a:srcRect/>
          <a:stretch>
            <a:fillRect/>
          </a:stretch>
        </p:blipFill>
        <p:spPr bwMode="auto">
          <a:xfrm>
            <a:off x="4521200" y="384175"/>
            <a:ext cx="7338464" cy="6310800"/>
          </a:xfrm>
          <a:prstGeom prst="rect">
            <a:avLst/>
          </a:prstGeom>
          <a:noFill/>
        </p:spPr>
      </p:pic>
      <p:pic>
        <p:nvPicPr>
          <p:cNvPr id="2050" name="Picture 2" descr="E:\LJR\JZ\PPT\01-融资计划\02-切图\dsfdsf.png"/>
          <p:cNvPicPr>
            <a:picLocks noChangeAspect="1" noChangeArrowheads="1"/>
          </p:cNvPicPr>
          <p:nvPr/>
        </p:nvPicPr>
        <p:blipFill>
          <a:blip r:embed="rId10"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513320" y="910282"/>
            <a:ext cx="4196715" cy="5632311"/>
          </a:xfrm>
          <a:prstGeom prst="rect">
            <a:avLst/>
          </a:prstGeom>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主试的资格</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测验的选择</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测验的施测</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测验的评分</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测验结果的报告</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687416" y="2157412"/>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64655" y="328668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40756" y="4435009"/>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5" name="TextBox 14">
            <a:extLst>
              <a:ext uri="{FF2B5EF4-FFF2-40B4-BE49-F238E27FC236}">
                <a16:creationId xmlns:a16="http://schemas.microsoft.com/office/drawing/2014/main" id="{2B5F26A6-7B51-7637-472F-05E0371F6B64}"/>
              </a:ext>
            </a:extLst>
          </p:cNvPr>
          <p:cNvSpPr txBox="1"/>
          <p:nvPr>
            <p:custDataLst>
              <p:tags r:id="rId6"/>
            </p:custDataLst>
          </p:nvPr>
        </p:nvSpPr>
        <p:spPr>
          <a:xfrm>
            <a:off x="6764655" y="5434597"/>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387818" y="2432315"/>
            <a:ext cx="2749471" cy="144655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主试的资格</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主试的资格</a:t>
            </a:r>
          </a:p>
        </p:txBody>
      </p:sp>
      <p:sp>
        <p:nvSpPr>
          <p:cNvPr id="100" name="文本框 99"/>
          <p:cNvSpPr txBox="1"/>
          <p:nvPr/>
        </p:nvSpPr>
        <p:spPr>
          <a:xfrm>
            <a:off x="970915" y="122047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心理测验的专业理论知识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试必须具备一定的心理测验专业理论知识，也就是要知晓心理测量理论，这是资格考查的最基本条件。具体言之，它包括要求主试对心理测量和测验的特点和性质、它的作用和局限性有清楚的认识；了解测验的基本特征，如信度和效度等心理测量学指标；熟悉保证测验标准化的必要性等。本书在以上各章中对有关这方面的专业理论知识都已做了较详细的介绍，因此熟知这些内容对成为一名合格的主试将大有裨益。</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BBAB00-41D3-F00C-871E-6AFE4D40B8A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AFA96AA5-AB8F-6977-DCF7-F27DDFA70DF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D18EB7D-2477-8C8F-391B-9D12BEEF5B7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22B1D6A-0728-A8E8-46F9-EA2DEB19D23B}"/>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77CFF5C-FF57-76A6-AFA7-A9180EA345C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021E531-1816-932C-E9D2-E4A67502059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EDFC119-CC5E-0180-5E29-4B8B18C34E6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A50E5EA4-B224-8188-8B75-21A514055302}"/>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主试的资格</a:t>
            </a:r>
          </a:p>
        </p:txBody>
      </p:sp>
      <p:sp>
        <p:nvSpPr>
          <p:cNvPr id="100" name="文本框 99">
            <a:extLst>
              <a:ext uri="{FF2B5EF4-FFF2-40B4-BE49-F238E27FC236}">
                <a16:creationId xmlns:a16="http://schemas.microsoft.com/office/drawing/2014/main" id="{E10FED0E-4BAF-A588-0054-6A12D96B1A3E}"/>
              </a:ext>
            </a:extLst>
          </p:cNvPr>
          <p:cNvSpPr txBox="1"/>
          <p:nvPr/>
        </p:nvSpPr>
        <p:spPr>
          <a:xfrm>
            <a:off x="970915" y="1220470"/>
            <a:ext cx="10483850" cy="5043753"/>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心理测验的专业技能</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量和测验是一门实践性很强的学科。要成为一名合格的主试，仅仅具有心理测验的专业理论知识是远远不够的，还必须具有实际操作心理测验的技能和经验，对个别施测的心理测验的主试来说更是如此，如著名的韦克斯勒智力量表等。这类测验的结构和内容复杂，在施测、评分、结果解释上对主试的要求很高，测验能否取得预期效果在很大程度上依赖于主试的水平。</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当然，并非所有的心理测验对主试技能的要求都很高。一些团体施行的测验，例如瑞文测验、团体儿童智力测验（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等智力测验，明尼苏达多相人格调查表以及卡特尔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种人格因素问卷（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16</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PF</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等自陈式人格量表，它们的施行手续较为简单，对施测人员的要求也不苛刻。</a:t>
            </a:r>
          </a:p>
        </p:txBody>
      </p:sp>
    </p:spTree>
    <p:extLst>
      <p:ext uri="{BB962C8B-B14F-4D97-AF65-F5344CB8AC3E}">
        <p14:creationId xmlns:p14="http://schemas.microsoft.com/office/powerpoint/2010/main" val="5793904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360C4E-21C0-07D1-4177-E6C550FC70F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390F331-F59D-CE19-2A4A-38530583490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BEB8772-A9D4-D760-7564-B29ED5564F2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076DEA2-04AE-C7A1-E70D-08FFD188D39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FBAF64C-B885-DC8F-677B-DF47B4C5527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EBE51F0-C9E4-5EEA-C45A-E4001527647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5C7A8A7-64B7-D56C-C250-777C4AE69D4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B9AC7164-A2B1-F3C9-A401-327DEE5713B1}"/>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主试的资格</a:t>
            </a:r>
          </a:p>
        </p:txBody>
      </p:sp>
      <p:sp>
        <p:nvSpPr>
          <p:cNvPr id="100" name="文本框 99">
            <a:extLst>
              <a:ext uri="{FF2B5EF4-FFF2-40B4-BE49-F238E27FC236}">
                <a16:creationId xmlns:a16="http://schemas.microsoft.com/office/drawing/2014/main" id="{BDBE9563-5358-75C3-EBEC-53F73F9BE207}"/>
              </a:ext>
            </a:extLst>
          </p:cNvPr>
          <p:cNvSpPr txBox="1"/>
          <p:nvPr/>
        </p:nvSpPr>
        <p:spPr>
          <a:xfrm>
            <a:off x="970915" y="1220470"/>
            <a:ext cx="10483850" cy="358950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测验工作者的职业道德</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名合格的心理测验专业工作者不仅要身体力行地遵守保密原则，还应坚决阻止不合格的人员从事心理测验工作，以避免滥用和误用测验。心理测验的控制使用也是每个心理测验专业工作者必须维护的职业道德。私自翻印和改变测验材料，未经许可擅自使用测验都属于违法的侵权行为，因为它会严重地扰乱心理测验的正常出版和使用，每个心理测验工作者都应该自觉抵制这种不良现象。</a:t>
            </a:r>
          </a:p>
        </p:txBody>
      </p:sp>
    </p:spTree>
    <p:extLst>
      <p:ext uri="{BB962C8B-B14F-4D97-AF65-F5344CB8AC3E}">
        <p14:creationId xmlns:p14="http://schemas.microsoft.com/office/powerpoint/2010/main" val="331661930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131337" y="2518040"/>
            <a:ext cx="3262432"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测验的选择</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252825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一、选择与测验活动目的相符的测验</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活动的组织者或主试在选择一个或几个测验时，对测试活动的目的和期望达到的结果必须要有清楚的认识。尤其是在对一个班级或几个班级的团体组织测试时，一定要有一个完整的计划。须知组织一次测试并非易事，费时费力还费钱。</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测验的选择</a:t>
            </a:r>
          </a:p>
        </p:txBody>
      </p:sp>
      <p:sp>
        <p:nvSpPr>
          <p:cNvPr id="4" name="文本框 3">
            <a:extLst>
              <a:ext uri="{FF2B5EF4-FFF2-40B4-BE49-F238E27FC236}">
                <a16:creationId xmlns:a16="http://schemas.microsoft.com/office/drawing/2014/main" id="{893C4EF2-8D3D-44F8-83D7-39690221BF88}"/>
              </a:ext>
            </a:extLst>
          </p:cNvPr>
          <p:cNvSpPr txBox="1"/>
          <p:nvPr/>
        </p:nvSpPr>
        <p:spPr>
          <a:xfrm>
            <a:off x="970914" y="3329626"/>
            <a:ext cx="10487025" cy="20687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了解测试对象的受测条件</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在选择一个测验时，测试对象的受测条件也是必须仔细了解的方面。被试的受测条件是指测试对象的某些特点，如测试对象（总体）的年龄、年级和居住所在地等，对此使用者都应做到心中有数。</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2088</Words>
  <Application>Microsoft Macintosh PowerPoint</Application>
  <PresentationFormat>宽屏</PresentationFormat>
  <Paragraphs>110</Paragraphs>
  <Slides>20</Slides>
  <Notes>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