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86"/>
  </p:handoutMasterIdLst>
  <p:sldIdLst>
    <p:sldId id="342" r:id="rId3"/>
    <p:sldId id="410" r:id="rId5"/>
    <p:sldId id="258" r:id="rId6"/>
    <p:sldId id="554" r:id="rId7"/>
    <p:sldId id="477" r:id="rId8"/>
    <p:sldId id="644" r:id="rId9"/>
    <p:sldId id="645" r:id="rId10"/>
    <p:sldId id="678" r:id="rId11"/>
    <p:sldId id="646" r:id="rId12"/>
    <p:sldId id="679" r:id="rId13"/>
    <p:sldId id="589" r:id="rId14"/>
    <p:sldId id="548" r:id="rId15"/>
    <p:sldId id="638" r:id="rId16"/>
    <p:sldId id="549" r:id="rId17"/>
    <p:sldId id="680" r:id="rId18"/>
    <p:sldId id="681" r:id="rId19"/>
    <p:sldId id="682" r:id="rId20"/>
    <p:sldId id="683" r:id="rId21"/>
    <p:sldId id="684" r:id="rId22"/>
    <p:sldId id="685" r:id="rId23"/>
    <p:sldId id="686" r:id="rId24"/>
    <p:sldId id="687" r:id="rId25"/>
    <p:sldId id="688" r:id="rId26"/>
    <p:sldId id="689" r:id="rId27"/>
    <p:sldId id="612" r:id="rId28"/>
    <p:sldId id="692" r:id="rId29"/>
    <p:sldId id="690" r:id="rId30"/>
    <p:sldId id="691" r:id="rId31"/>
    <p:sldId id="590" r:id="rId32"/>
    <p:sldId id="552" r:id="rId33"/>
    <p:sldId id="693" r:id="rId34"/>
    <p:sldId id="694" r:id="rId35"/>
    <p:sldId id="695" r:id="rId36"/>
    <p:sldId id="696" r:id="rId37"/>
    <p:sldId id="697" r:id="rId38"/>
    <p:sldId id="698" r:id="rId39"/>
    <p:sldId id="639" r:id="rId40"/>
    <p:sldId id="591" r:id="rId41"/>
    <p:sldId id="593" r:id="rId42"/>
    <p:sldId id="640" r:id="rId43"/>
    <p:sldId id="699" r:id="rId44"/>
    <p:sldId id="700" r:id="rId45"/>
    <p:sldId id="701" r:id="rId46"/>
    <p:sldId id="702" r:id="rId47"/>
    <p:sldId id="703" r:id="rId48"/>
    <p:sldId id="704" r:id="rId49"/>
    <p:sldId id="705" r:id="rId50"/>
    <p:sldId id="706" r:id="rId51"/>
    <p:sldId id="707" r:id="rId52"/>
    <p:sldId id="595" r:id="rId53"/>
    <p:sldId id="555" r:id="rId54"/>
    <p:sldId id="641" r:id="rId55"/>
    <p:sldId id="708" r:id="rId56"/>
    <p:sldId id="642" r:id="rId57"/>
    <p:sldId id="709" r:id="rId58"/>
    <p:sldId id="710" r:id="rId59"/>
    <p:sldId id="643" r:id="rId60"/>
    <p:sldId id="711" r:id="rId61"/>
    <p:sldId id="599" r:id="rId62"/>
    <p:sldId id="556" r:id="rId63"/>
    <p:sldId id="647" r:id="rId64"/>
    <p:sldId id="648" r:id="rId65"/>
    <p:sldId id="712" r:id="rId66"/>
    <p:sldId id="713" r:id="rId67"/>
    <p:sldId id="714" r:id="rId68"/>
    <p:sldId id="652" r:id="rId69"/>
    <p:sldId id="715" r:id="rId70"/>
    <p:sldId id="716" r:id="rId71"/>
    <p:sldId id="717" r:id="rId72"/>
    <p:sldId id="718" r:id="rId73"/>
    <p:sldId id="719" r:id="rId74"/>
    <p:sldId id="720" r:id="rId75"/>
    <p:sldId id="721" r:id="rId76"/>
    <p:sldId id="722" r:id="rId77"/>
    <p:sldId id="723" r:id="rId78"/>
    <p:sldId id="724" r:id="rId79"/>
    <p:sldId id="725" r:id="rId80"/>
    <p:sldId id="726" r:id="rId81"/>
    <p:sldId id="727" r:id="rId82"/>
    <p:sldId id="728" r:id="rId83"/>
    <p:sldId id="729" r:id="rId84"/>
    <p:sldId id="577" r:id="rId85"/>
  </p:sldIdLst>
  <p:sldSz cx="12192000" cy="6858000"/>
  <p:notesSz cx="6858000" cy="9144000"/>
  <p:custDataLst>
    <p:tags r:id="rId9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60E80D3-0FF9-4859-88A6-7E3581801E9A}" styleName="表样式 1 25">
    <a:wholeTbl>
      <a:tcTxStyle>
        <a:fontRef idx="none">
          <a:srgbClr val="000000"/>
        </a:fontRef>
      </a:tcTxStyle>
      <a:tcStyle>
        <a:tcBdr>
          <a:left>
            <a:ln w="9525" cmpd="sng">
              <a:solidFill>
                <a:schemeClr val="accent6"/>
              </a:solidFill>
            </a:ln>
          </a:left>
          <a:right>
            <a:ln w="9525" cmpd="sng">
              <a:solidFill>
                <a:schemeClr val="accent6"/>
              </a:solidFill>
            </a:ln>
          </a:right>
          <a:top>
            <a:ln w="9525" cmpd="sng">
              <a:solidFill>
                <a:schemeClr val="accent6"/>
              </a:solidFill>
            </a:ln>
          </a:top>
          <a:bottom>
            <a:ln w="9525" cmpd="sng">
              <a:solidFill>
                <a:schemeClr val="accent6"/>
              </a:solidFill>
            </a:ln>
          </a:bottom>
          <a:insideH>
            <a:ln w="9525" cmpd="sng">
              <a:solidFill>
                <a:schemeClr val="accent6">
                  <a:lumMod val="40000"/>
                  <a:lumOff val="60000"/>
                </a:schemeClr>
              </a:solidFill>
            </a:ln>
          </a:insideH>
          <a:insideV>
            <a:ln w="9525" cmpd="sng">
              <a:solidFill>
                <a:schemeClr val="accent6">
                  <a:lumMod val="40000"/>
                  <a:lumOff val="60000"/>
                </a:schemeClr>
              </a:solidFill>
            </a:ln>
          </a:insideV>
        </a:tcBdr>
        <a:fill>
          <a:solidFill>
            <a:srgbClr val="FFFFFF"/>
          </a:solidFill>
        </a:fill>
      </a:tcStyle>
    </a:wholeTbl>
    <a:band2H>
      <a:tcTxStyle/>
      <a:tcStyle>
        <a:tcBdr/>
        <a:fill>
          <a:solidFill>
            <a:schemeClr val="accent6">
              <a:lumMod val="10000"/>
              <a:lumOff val="90000"/>
            </a:schemeClr>
          </a:solidFill>
        </a:fill>
      </a:tcStyle>
    </a:band2H>
    <a:band1V>
      <a:tcTxStyle/>
      <a:tcStyle>
        <a:tcBdr>
          <a:left>
            <a:ln w="9525" cmpd="sng">
              <a:solidFill>
                <a:schemeClr val="accent6"/>
              </a:solidFill>
            </a:ln>
          </a:left>
          <a:right>
            <a:ln w="9525" cmpd="sng">
              <a:solidFill>
                <a:schemeClr val="accent6"/>
              </a:solidFill>
            </a:ln>
          </a:right>
          <a:top>
            <a:ln w="9525" cmpd="sng">
              <a:solidFill>
                <a:schemeClr val="accent6"/>
              </a:solidFill>
            </a:ln>
          </a:top>
          <a:bottom>
            <a:ln w="9525" cmpd="sng">
              <a:solidFill>
                <a:schemeClr val="accent6"/>
              </a:solidFill>
            </a:ln>
          </a:bottom>
          <a:insideH>
            <a:ln w="9525" cmpd="sng">
              <a:solidFill>
                <a:schemeClr val="accent6">
                  <a:lumMod val="40000"/>
                  <a:lumOff val="60000"/>
                </a:schemeClr>
              </a:solidFill>
            </a:ln>
          </a:insideH>
          <a:insideV>
            <a:ln w="9525" cmpd="sng">
              <a:solidFill>
                <a:schemeClr val="accent6">
                  <a:lumMod val="40000"/>
                  <a:lumOff val="60000"/>
                </a:schemeClr>
              </a:solidFill>
            </a:ln>
          </a:insideV>
        </a:tcBdr>
        <a:fill>
          <a:solidFill>
            <a:schemeClr val="accent6">
              <a:lumMod val="10000"/>
              <a:lumOff val="90000"/>
            </a:schemeClr>
          </a:solidFill>
        </a:fill>
      </a:tcStyle>
    </a:band1V>
    <a:band2V>
      <a:tcTxStyle/>
      <a:tcStyle>
        <a:tcBdr>
          <a:left>
            <a:ln w="9525" cmpd="sng">
              <a:solidFill>
                <a:schemeClr val="accent6">
                  <a:lumMod val="40000"/>
                  <a:lumOff val="60000"/>
                </a:schemeClr>
              </a:solidFill>
            </a:ln>
          </a:left>
          <a:right>
            <a:ln w="9525" cmpd="sng">
              <a:solidFill>
                <a:schemeClr val="accent6">
                  <a:lumMod val="40000"/>
                  <a:lumOff val="60000"/>
                </a:schemeClr>
              </a:solidFill>
            </a:ln>
          </a:right>
          <a:top>
            <a:ln w="9525" cmpd="sng">
              <a:solidFill>
                <a:schemeClr val="accent6"/>
              </a:solidFill>
            </a:ln>
          </a:top>
          <a:bottom>
            <a:ln w="9525" cmpd="sng">
              <a:solidFill>
                <a:schemeClr val="accent6"/>
              </a:solidFill>
            </a:ln>
          </a:bottom>
          <a:insideH>
            <a:ln w="9525" cmpd="sng">
              <a:solidFill>
                <a:schemeClr val="accent6">
                  <a:lumMod val="40000"/>
                  <a:lumOff val="60000"/>
                </a:schemeClr>
              </a:solidFill>
            </a:ln>
          </a:insideH>
          <a:insideV>
            <a:ln>
              <a:noFill/>
            </a:ln>
          </a:insideV>
        </a:tcBdr>
      </a:tcStyle>
    </a:band2V>
    <a:lastCol>
      <a:tcTxStyle b="on">
        <a:fontRef idx="none">
          <a:srgbClr val="08090C"/>
        </a:fontRef>
      </a:tcTxStyle>
      <a:tcStyle>
        <a:tcBdr>
          <a:left>
            <a:ln w="9525" cmpd="sng">
              <a:solidFill>
                <a:schemeClr val="accent6">
                  <a:lumMod val="40000"/>
                  <a:lumOff val="60000"/>
                </a:schemeClr>
              </a:solidFill>
            </a:ln>
          </a:left>
          <a:right>
            <a:ln w="9525" cmpd="sng">
              <a:solidFill>
                <a:schemeClr val="accent6"/>
              </a:solidFill>
            </a:ln>
          </a:right>
          <a:top>
            <a:ln w="9525" cmpd="sng">
              <a:solidFill>
                <a:schemeClr val="accent6"/>
              </a:solidFill>
            </a:ln>
          </a:top>
          <a:bottom>
            <a:ln w="9525" cmpd="sng">
              <a:solidFill>
                <a:schemeClr val="accent6"/>
              </a:solidFill>
            </a:ln>
          </a:bottom>
          <a:insideH>
            <a:ln w="9525" cmpd="sng">
              <a:solidFill>
                <a:schemeClr val="accent6">
                  <a:lumMod val="40000"/>
                  <a:lumOff val="60000"/>
                </a:schemeClr>
              </a:solidFill>
            </a:ln>
          </a:insideH>
          <a:insideV>
            <a:ln>
              <a:noFill/>
            </a:ln>
          </a:insideV>
        </a:tcBdr>
        <a:fill>
          <a:solidFill>
            <a:schemeClr val="accent6">
              <a:lumMod val="20000"/>
              <a:lumOff val="80000"/>
            </a:schemeClr>
          </a:solidFill>
        </a:fill>
      </a:tcStyle>
    </a:lastCol>
    <a:firstCol>
      <a:tcTxStyle b="on">
        <a:fontRef idx="none">
          <a:srgbClr val="08090C"/>
        </a:fontRef>
      </a:tcTxStyle>
      <a:tcStyle>
        <a:tcBdr>
          <a:left>
            <a:ln w="9525" cmpd="sng">
              <a:solidFill>
                <a:schemeClr val="accent6"/>
              </a:solidFill>
            </a:ln>
          </a:left>
          <a:right>
            <a:ln w="9525" cmpd="sng">
              <a:solidFill>
                <a:schemeClr val="accent6">
                  <a:lumMod val="40000"/>
                  <a:lumOff val="60000"/>
                </a:schemeClr>
              </a:solidFill>
            </a:ln>
          </a:right>
          <a:top>
            <a:ln w="9525" cmpd="sng">
              <a:solidFill>
                <a:schemeClr val="accent6"/>
              </a:solidFill>
            </a:ln>
          </a:top>
          <a:bottom>
            <a:ln w="9525" cmpd="sng">
              <a:solidFill>
                <a:schemeClr val="accent6"/>
              </a:solidFill>
            </a:ln>
          </a:bottom>
          <a:insideH>
            <a:ln w="9525" cmpd="sng">
              <a:solidFill>
                <a:schemeClr val="accent6">
                  <a:lumMod val="40000"/>
                  <a:lumOff val="60000"/>
                </a:schemeClr>
              </a:solidFill>
            </a:ln>
          </a:insideH>
          <a:insideV>
            <a:ln>
              <a:noFill/>
            </a:ln>
          </a:insideV>
        </a:tcBdr>
        <a:fill>
          <a:solidFill>
            <a:schemeClr val="accent6">
              <a:lumMod val="20000"/>
              <a:lumOff val="80000"/>
            </a:schemeClr>
          </a:solidFill>
        </a:fill>
      </a:tcStyle>
    </a:firstCol>
    <a:lastRow>
      <a:tcTxStyle b="on">
        <a:fontRef idx="none">
          <a:schemeClr val="accent6"/>
        </a:fontRef>
      </a:tcTxStyle>
      <a:tcStyle>
        <a:tcBdr>
          <a:left>
            <a:ln w="9525" cmpd="sng">
              <a:solidFill>
                <a:schemeClr val="accent6"/>
              </a:solidFill>
            </a:ln>
          </a:left>
          <a:right>
            <a:ln w="9525" cmpd="sng">
              <a:solidFill>
                <a:schemeClr val="accent6"/>
              </a:solidFill>
            </a:ln>
          </a:right>
          <a:top>
            <a:ln w="9525" cmpd="sng">
              <a:solidFill>
                <a:schemeClr val="accent6"/>
              </a:solidFill>
            </a:ln>
          </a:top>
          <a:bottom>
            <a:ln w="9525" cmpd="sng">
              <a:solidFill>
                <a:schemeClr val="accent6"/>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chemeClr val="accent6"/>
              </a:solidFill>
            </a:ln>
          </a:left>
          <a:right>
            <a:ln w="9525" cmpd="sng">
              <a:solidFill>
                <a:schemeClr val="accent6"/>
              </a:solidFill>
            </a:ln>
          </a:right>
          <a:top>
            <a:ln w="9525" cmpd="sng">
              <a:solidFill>
                <a:schemeClr val="accent6"/>
              </a:solidFill>
            </a:ln>
          </a:top>
          <a:bottom>
            <a:ln w="9525" cmpd="sng">
              <a:solidFill>
                <a:schemeClr val="accent6"/>
              </a:solidFill>
            </a:ln>
          </a:bottom>
          <a:insideH>
            <a:ln>
              <a:noFill/>
            </a:ln>
          </a:insideH>
          <a:insideV>
            <a:ln w="9525" cmpd="sng">
              <a:solidFill>
                <a:schemeClr val="accent6">
                  <a:lumMod val="40000"/>
                  <a:lumOff val="60000"/>
                </a:schemeClr>
              </a:solid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7" d="100"/>
          <a:sy n="107" d="100"/>
        </p:scale>
        <p:origin x="180" y="12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91" Type="http://schemas.openxmlformats.org/officeDocument/2006/relationships/tags" Target="tags/tag10.xml"/><Relationship Id="rId90" Type="http://schemas.openxmlformats.org/officeDocument/2006/relationships/commentAuthors" Target="commentAuthors.xml"/><Relationship Id="rId9" Type="http://schemas.openxmlformats.org/officeDocument/2006/relationships/slide" Target="slides/slide6.xml"/><Relationship Id="rId89" Type="http://schemas.openxmlformats.org/officeDocument/2006/relationships/tableStyles" Target="tableStyles.xml"/><Relationship Id="rId88" Type="http://schemas.openxmlformats.org/officeDocument/2006/relationships/viewProps" Target="viewProps.xml"/><Relationship Id="rId87" Type="http://schemas.openxmlformats.org/officeDocument/2006/relationships/presProps" Target="presProps.xml"/><Relationship Id="rId86" Type="http://schemas.openxmlformats.org/officeDocument/2006/relationships/handoutMaster" Target="handoutMasters/handoutMaster1.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14:prism/>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2.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7"/>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6.xml"/><Relationship Id="rId2" Type="http://schemas.openxmlformats.org/officeDocument/2006/relationships/image" Target="../media/image6.jpe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8.png"/><Relationship Id="rId12" Type="http://schemas.openxmlformats.org/officeDocument/2006/relationships/notesSlide" Target="../notesSlides/notesSlide3.xml"/><Relationship Id="rId11" Type="http://schemas.openxmlformats.org/officeDocument/2006/relationships/slideLayout" Target="../slideLayouts/slideLayout2.xml"/><Relationship Id="rId10" Type="http://schemas.openxmlformats.org/officeDocument/2006/relationships/tags" Target="../tags/tag8.xml"/><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image" Target="../media/image11.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1.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1.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1.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1.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1.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11.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11.pn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11.pn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11.png"/></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endParaRPr lang="en-US" altLang="zh-CN" sz="40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2"/>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智力测验的概述  </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00430" y="955040"/>
            <a:ext cx="10391775" cy="1291590"/>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三、智力的分布和分类标准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b="1" dirty="0">
              <a:solidFill>
                <a:srgbClr val="FFC000"/>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韦克斯勒参照他人的分类标准，提出了自己的分类，如表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3-2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所示。</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287905" y="2573020"/>
            <a:ext cx="7616825" cy="35553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8666" y="2518040"/>
            <a:ext cx="6327775" cy="378460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斯坦福</a:t>
            </a:r>
            <a:r>
              <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rPr>
              <a:t>—</a:t>
            </a:r>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比奈智力量表</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920115"/>
            <a:ext cx="10697845" cy="618553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一、斯比智力量表发展概况</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3200" b="1" dirty="0">
                <a:solidFill>
                  <a:srgbClr val="88745B"/>
                </a:solidFill>
                <a:latin typeface="Arial" panose="020B0604020202020204" pitchFamily="34" charset="0"/>
                <a:ea typeface="微软雅黑" panose="020B0503020204020204" pitchFamily="34" charset="-122"/>
              </a:rPr>
              <a:t>（一）早期版本</a:t>
            </a:r>
            <a:endParaRPr lang="zh-CN" altLang="en-US" sz="32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 </a:t>
            </a:r>
            <a:r>
              <a:rPr lang="en-US" altLang="zh-CN" sz="2300" b="1" dirty="0">
                <a:solidFill>
                  <a:srgbClr val="88745B"/>
                </a:solidFill>
                <a:latin typeface="Arial" panose="020B0604020202020204" pitchFamily="34" charset="0"/>
                <a:ea typeface="微软雅黑" panose="020B0503020204020204" pitchFamily="34" charset="-122"/>
                <a:sym typeface="+mn-ea"/>
              </a:rPr>
              <a:t> </a:t>
            </a:r>
            <a:r>
              <a:rPr lang="en-US" altLang="zh-CN" sz="2000" b="1" dirty="0">
                <a:solidFill>
                  <a:srgbClr val="88745B"/>
                </a:solidFill>
                <a:latin typeface="Arial" panose="020B0604020202020204" pitchFamily="34" charset="0"/>
                <a:ea typeface="微软雅黑" panose="020B0503020204020204" pitchFamily="34" charset="-122"/>
                <a:sym typeface="+mn-ea"/>
              </a:rPr>
              <a:t>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1916</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年，推孟完成了对比奈</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西蒙智力量表的修订，形成了斯坦福</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比奈智力量表（简称斯比智力量表），后续经历了多次修订，包括</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1937</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年的</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题本与</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题本复本形式，以及</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1960</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年的</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LM</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单本版。</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3200" b="1" dirty="0">
                <a:solidFill>
                  <a:srgbClr val="88745B"/>
                </a:solidFill>
                <a:latin typeface="Arial" panose="020B0604020202020204" pitchFamily="34" charset="0"/>
                <a:ea typeface="微软雅黑" panose="020B0503020204020204" pitchFamily="34" charset="-122"/>
                <a:sym typeface="+mn-ea"/>
              </a:rPr>
              <a:t>（二）第四版（</a:t>
            </a:r>
            <a:r>
              <a:rPr lang="en-US" altLang="zh-CN" sz="3200" b="1" dirty="0">
                <a:solidFill>
                  <a:srgbClr val="88745B"/>
                </a:solidFill>
                <a:latin typeface="Arial" panose="020B0604020202020204" pitchFamily="34" charset="0"/>
                <a:ea typeface="微软雅黑" panose="020B0503020204020204" pitchFamily="34" charset="-122"/>
                <a:sym typeface="+mn-ea"/>
              </a:rPr>
              <a:t>SB4</a:t>
            </a:r>
            <a:r>
              <a:rPr lang="zh-CN" altLang="en-US" sz="3200" b="1" dirty="0">
                <a:solidFill>
                  <a:srgbClr val="88745B"/>
                </a:solidFill>
                <a:latin typeface="Arial" panose="020B0604020202020204" pitchFamily="34" charset="0"/>
                <a:ea typeface="微软雅黑" panose="020B0503020204020204" pitchFamily="34" charset="-122"/>
                <a:sym typeface="+mn-ea"/>
              </a:rPr>
              <a:t>）</a:t>
            </a:r>
            <a:endParaRPr lang="zh-CN" altLang="en-US" sz="32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1986</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年由桑代克等人修订完成，结合了卡特尔的流体和晶体智力理论，形成了认知能力的理论模式。</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920115"/>
            <a:ext cx="10487025" cy="2676525"/>
          </a:xfrm>
          <a:prstGeom prst="rect">
            <a:avLst/>
          </a:prstGeom>
          <a:noFill/>
          <a:ln w="9525">
            <a:noFill/>
          </a:ln>
        </p:spPr>
        <p:txBody>
          <a:bodyPr wrap="square">
            <a:spAutoFit/>
          </a:bodyPr>
          <a:lstStyle/>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 </a:t>
            </a:r>
            <a:r>
              <a:rPr lang="en-US" altLang="zh-CN" sz="2300" b="1" dirty="0">
                <a:solidFill>
                  <a:srgbClr val="88745B"/>
                </a:solidFill>
                <a:latin typeface="Arial" panose="020B0604020202020204" pitchFamily="34" charset="0"/>
                <a:ea typeface="微软雅黑" panose="020B0503020204020204" pitchFamily="34" charset="-122"/>
                <a:sym typeface="+mn-ea"/>
              </a:rPr>
              <a:t> </a:t>
            </a:r>
            <a:r>
              <a:rPr lang="en-US" altLang="zh-CN" sz="2000" b="1" dirty="0">
                <a:solidFill>
                  <a:srgbClr val="88745B"/>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（三）</a:t>
            </a:r>
            <a:r>
              <a:rPr lang="zh-CN" altLang="en-US" sz="2800" b="1" dirty="0">
                <a:solidFill>
                  <a:srgbClr val="88745B"/>
                </a:solidFill>
                <a:latin typeface="Arial" panose="020B0604020202020204" pitchFamily="34" charset="0"/>
                <a:ea typeface="微软雅黑" panose="020B0503020204020204" pitchFamily="34" charset="-122"/>
                <a:sym typeface="+mn-ea"/>
              </a:rPr>
              <a:t>第五版（</a:t>
            </a:r>
            <a:r>
              <a:rPr lang="en-US" altLang="zh-CN" sz="2800" b="1" dirty="0">
                <a:solidFill>
                  <a:srgbClr val="88745B"/>
                </a:solidFill>
                <a:latin typeface="Arial" panose="020B0604020202020204" pitchFamily="34" charset="0"/>
                <a:ea typeface="微软雅黑" panose="020B0503020204020204" pitchFamily="34" charset="-122"/>
                <a:sym typeface="+mn-ea"/>
              </a:rPr>
              <a:t>SB5</a:t>
            </a:r>
            <a:r>
              <a:rPr lang="zh-CN" altLang="en-US" sz="2800" b="1" dirty="0">
                <a:solidFill>
                  <a:srgbClr val="88745B"/>
                </a:solidFill>
                <a:latin typeface="Arial" panose="020B0604020202020204" pitchFamily="34" charset="0"/>
                <a:ea typeface="微软雅黑" panose="020B0503020204020204" pitchFamily="34" charset="-122"/>
                <a:sym typeface="+mn-ea"/>
              </a:rPr>
              <a:t>）</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2003</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年由洛伊德主持完成，采用了</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认知能力层次模型作为理论基础，分为语言分量表和非语言分量表，每个分量表包含五个因素的测量。</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819785" y="1812925"/>
            <a:ext cx="5879465" cy="461581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（一）理论框架和测验的构成</a:t>
            </a:r>
            <a:endParaRPr lang="zh-CN" altLang="en-US" sz="28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en-US" altLang="zh-CN"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SB4</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采用三个层次的阶梯模式理论框架，包括一般智力因素</a:t>
            </a:r>
            <a:r>
              <a:rPr lang="en-US" altLang="zh-CN"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G</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因素、第二层的晶体能力、流体</a:t>
            </a:r>
            <a:r>
              <a:rPr lang="en-US" altLang="zh-CN"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分析能力和短时记忆。图</a:t>
            </a:r>
            <a:r>
              <a:rPr lang="en-US" altLang="zh-CN"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3-1</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为</a:t>
            </a:r>
            <a:r>
              <a:rPr lang="en-US" altLang="zh-CN"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SB4 </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的理论框架及相应的组成量表的各分测验。</a:t>
            </a: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90650" y="796290"/>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pic>
        <p:nvPicPr>
          <p:cNvPr id="4" name="图片 3"/>
          <p:cNvPicPr>
            <a:picLocks noChangeAspect="1"/>
          </p:cNvPicPr>
          <p:nvPr/>
        </p:nvPicPr>
        <p:blipFill>
          <a:blip r:embed="rId2"/>
          <a:srcRect l="5922" r="11696"/>
          <a:stretch>
            <a:fillRect/>
          </a:stretch>
        </p:blipFill>
        <p:spPr>
          <a:xfrm>
            <a:off x="7168515" y="1812925"/>
            <a:ext cx="4620260" cy="40462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819785" y="1812925"/>
            <a:ext cx="10011410" cy="332295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（一）斯比量表第四版的特点</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SB4</a:t>
            </a:r>
            <a:r>
              <a:rPr lang="zh-CN" altLang="en-US" sz="2800" dirty="0">
                <a:solidFill>
                  <a:schemeClr val="tx1"/>
                </a:solidFill>
                <a:latin typeface="Arial" panose="020B0604020202020204" pitchFamily="34" charset="0"/>
                <a:ea typeface="微软雅黑" panose="020B0503020204020204" pitchFamily="34" charset="-122"/>
                <a:sym typeface="+mn-ea"/>
              </a:rPr>
              <a:t>保留了先前版本的主要优点，同时在测试范围、形式、分测验设置、施测程序等方面有所变化，反映了智力功能理论概念的发展趋向。</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endPar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90650" y="796290"/>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1386205"/>
            <a:ext cx="11285855" cy="5908040"/>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（三）斯比量表测试的对象和使用目的</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SB4</a:t>
            </a:r>
            <a:r>
              <a:rPr lang="zh-CN" altLang="en-US" sz="2800" dirty="0">
                <a:solidFill>
                  <a:schemeClr val="tx1"/>
                </a:solidFill>
                <a:latin typeface="Arial" panose="020B0604020202020204" pitchFamily="34" charset="0"/>
                <a:ea typeface="微软雅黑" panose="020B0503020204020204" pitchFamily="34" charset="-122"/>
                <a:sym typeface="+mn-ea"/>
              </a:rPr>
              <a:t>适用于</a:t>
            </a:r>
            <a:r>
              <a:rPr lang="en-US" altLang="zh-CN" sz="2800" dirty="0">
                <a:solidFill>
                  <a:schemeClr val="tx1"/>
                </a:solidFill>
                <a:latin typeface="Arial" panose="020B0604020202020204" pitchFamily="34" charset="0"/>
                <a:ea typeface="微软雅黑" panose="020B0503020204020204" pitchFamily="34" charset="-122"/>
                <a:sym typeface="+mn-ea"/>
              </a:rPr>
              <a:t>2</a:t>
            </a:r>
            <a:r>
              <a:rPr lang="zh-CN" altLang="en-US" sz="2800" dirty="0">
                <a:solidFill>
                  <a:schemeClr val="tx1"/>
                </a:solidFill>
                <a:latin typeface="Arial" panose="020B0604020202020204" pitchFamily="34" charset="0"/>
                <a:ea typeface="微软雅黑" panose="020B0503020204020204" pitchFamily="34" charset="-122"/>
                <a:sym typeface="+mn-ea"/>
              </a:rPr>
              <a:t>岁幼儿至成人的不同智力水平的被试，能够评量智力发展的最高和最低两个极端的人。它可帮助鉴别智力落后儿童、学习障碍儿童、智力超常学生，以及研究认知发展等。</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（四）测验的施测和评分</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SB4</a:t>
            </a:r>
            <a:r>
              <a:rPr lang="zh-CN" altLang="en-US" sz="2800" dirty="0">
                <a:solidFill>
                  <a:schemeClr val="tx1"/>
                </a:solidFill>
                <a:latin typeface="Arial" panose="020B0604020202020204" pitchFamily="34" charset="0"/>
                <a:ea typeface="微软雅黑" panose="020B0503020204020204" pitchFamily="34" charset="-122"/>
                <a:sym typeface="+mn-ea"/>
              </a:rPr>
              <a:t>要求通过高度专业训练的人才可使用。实际施测、计分及结果解释都需要特别的训练与经验。测验分为词汇分测验和其他分测验，根据被试表现决定后续施测起点，直到确定基本水平和上限水平。</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endPar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1220470"/>
            <a:ext cx="11285855" cy="526224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1.</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词汇分测验</a:t>
            </a:r>
            <a:r>
              <a:rPr lang="en-US" altLang="zh-CN"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46</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题，分为两大类：</a:t>
            </a:r>
            <a:endPar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800" b="1" dirty="0" smtClean="0">
                <a:solidFill>
                  <a:srgbClr val="FFC000"/>
                </a:solidFill>
                <a:uFillTx/>
                <a:latin typeface="Arial" panose="020B0604020202020204" pitchFamily="34" charset="0"/>
                <a:ea typeface="微软雅黑" panose="020B0503020204020204" pitchFamily="34" charset="-122"/>
                <a:cs typeface="微软雅黑" panose="020B0503020204020204" pitchFamily="34" charset="-122"/>
                <a:sym typeface="+mn-ea"/>
              </a:rPr>
              <a:t>图画词汇（</a:t>
            </a:r>
            <a:r>
              <a:rPr lang="en-US" altLang="zh-CN" sz="2800" b="1" dirty="0" smtClean="0">
                <a:solidFill>
                  <a:srgbClr val="FFC000"/>
                </a:solidFill>
                <a:uFillTx/>
                <a:latin typeface="Arial" panose="020B0604020202020204" pitchFamily="34" charset="0"/>
                <a:ea typeface="微软雅黑" panose="020B0503020204020204" pitchFamily="34" charset="-122"/>
                <a:cs typeface="微软雅黑" panose="020B0503020204020204" pitchFamily="34" charset="-122"/>
                <a:sym typeface="+mn-ea"/>
              </a:rPr>
              <a:t>picture vocabulary</a:t>
            </a:r>
            <a:r>
              <a:rPr lang="zh-CN" altLang="en-US" sz="2800" b="1" dirty="0" smtClean="0">
                <a:solidFill>
                  <a:srgbClr val="FFC000"/>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14</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题），适用于</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岁至</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6</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岁的年幼儿童。主试呈现一些物品的图画（如汽车、书本），要求儿童回忆再认并说出名称。</a:t>
            </a:r>
            <a:endPar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800" b="1" dirty="0" smtClean="0">
                <a:solidFill>
                  <a:srgbClr val="FFC000"/>
                </a:solidFill>
                <a:uFillTx/>
                <a:latin typeface="Arial" panose="020B0604020202020204" pitchFamily="34" charset="0"/>
                <a:ea typeface="微软雅黑" panose="020B0503020204020204" pitchFamily="34" charset="-122"/>
                <a:cs typeface="微软雅黑" panose="020B0503020204020204" pitchFamily="34" charset="-122"/>
                <a:sym typeface="+mn-ea"/>
              </a:rPr>
              <a:t>口语词汇（</a:t>
            </a:r>
            <a:r>
              <a:rPr lang="en-US" altLang="zh-CN" sz="2800" b="1" dirty="0" smtClean="0">
                <a:solidFill>
                  <a:srgbClr val="FFC000"/>
                </a:solidFill>
                <a:uFillTx/>
                <a:latin typeface="Arial" panose="020B0604020202020204" pitchFamily="34" charset="0"/>
                <a:ea typeface="微软雅黑" panose="020B0503020204020204" pitchFamily="34" charset="-122"/>
                <a:cs typeface="微软雅黑" panose="020B0503020204020204" pitchFamily="34" charset="-122"/>
                <a:sym typeface="+mn-ea"/>
              </a:rPr>
              <a:t>oral vocabulary</a:t>
            </a:r>
            <a:r>
              <a:rPr lang="zh-CN" altLang="en-US" sz="2800" b="1" dirty="0" smtClean="0">
                <a:solidFill>
                  <a:srgbClr val="FFC000"/>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15</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46</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题），适用于</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7</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岁以上的被试。主试会问：</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什么叫作信封（鹦鹉，升迁，钱币</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由被试解释词的意义，被试可以字典上的定义或同义词加以说明。</a:t>
            </a:r>
            <a:endPar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1220470"/>
            <a:ext cx="11285855" cy="479996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2.</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珠子记忆分测验</a:t>
            </a:r>
            <a:endParaRPr lang="zh-CN" altLang="en-US"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题。测验材料为</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种形状（圆球体、圆锥体、长椭圆体、圆盘体）的珠子，每种形状有三种颜色（蓝色、白色及红色）。分两个阶段进行：</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水准</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E</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题），由主试呈现一至两粒珠子若干秒后，出示印有珠子的卡片，让被试指认。</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水准</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F</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V</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11</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题），主试呈现卡片范例若干秒，然后拿去卡片让被试凭记忆来穿置珠子。</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1220470"/>
            <a:ext cx="11285855" cy="526224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3.</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算术（数量）分测验</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endPar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本分测验共有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题，主要测量被试的数量概念及心算能力。分为三个部分：</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利用骰子计算点数</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利用图画卡片的计算题</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13</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题），例如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在卡片中有两位小朋友在玩球，又来了一位小朋友，那么现在一共有多少位小朋友</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endPar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心算应用题</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31</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题），例如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小明以</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200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元买了一箱苹果，在运动会中出售，每个卖</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元，当运动会结束时还剩</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个苹果，而小明净赚了</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元，问这箱苹果原来共有多少个</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endPar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1"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1"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2"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168525"/>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第三章</a:t>
            </a:r>
            <a:endParaRPr lang="zh-CN" altLang="en-US" sz="4500" b="1" dirty="0">
              <a:solidFill>
                <a:srgbClr val="88745B"/>
              </a:solidFill>
              <a:latin typeface="微软雅黑" panose="020B0503020204020204" pitchFamily="34" charset="-122"/>
              <a:ea typeface="微软雅黑" panose="020B0503020204020204" pitchFamily="34" charset="-122"/>
            </a:endParaRP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智力测验</a:t>
            </a:r>
            <a:endParaRPr lang="zh-CN" altLang="en-US" sz="45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1220470"/>
            <a:ext cx="11285855" cy="526224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4.</a:t>
            </a:r>
            <a:r>
              <a:rPr lang="en-US" altLang="zh-CN" sz="28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语句记忆分测验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endPar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本分测验共有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题，是一种有意义材料的记忆。主试念</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个字长的句子，如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喝牛奶</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汽车跑得快</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等。被试照着复诵，主试按其回忆的程度评分。</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       5. </a:t>
            </a:r>
            <a:r>
              <a:rPr lang="zh-CN" altLang="en-US"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图形（形态）分析分测验</a:t>
            </a:r>
            <a:endPar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题，有两种类型测题：</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水准</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C</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题），被试需要将一些形块安置在形板的凹槽内。</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水准</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D</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U</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7</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题），要求被试将一些黑白对称的方块组合成几何图案，类似韦克斯勒儿童智力量表中的积木分测验。</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34620" y="1220470"/>
            <a:ext cx="12057380" cy="6108700"/>
          </a:xfrm>
          <a:prstGeom prst="rect">
            <a:avLst/>
          </a:prstGeom>
          <a:noFill/>
          <a:ln w="9525">
            <a:noFill/>
          </a:ln>
        </p:spPr>
        <p:txBody>
          <a:bodyPr wrap="square">
            <a:no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6.</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理解分测验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endPar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理解分测验共有</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42</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题，分为两个部分：</a:t>
            </a:r>
            <a:endPar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水准</a:t>
            </a:r>
            <a:r>
              <a:rPr lang="en-US" altLang="zh-CN"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A</a:t>
            </a:r>
            <a:r>
              <a:rPr lang="zh-CN" altLang="en-US"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C</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1</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6</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题），主试出示一张印有小男孩的图片，让被试指认身体各部位。</a:t>
            </a:r>
            <a:endPar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水准</a:t>
            </a:r>
            <a:r>
              <a:rPr lang="en-US" altLang="zh-CN"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D</a:t>
            </a:r>
            <a:r>
              <a:rPr lang="zh-CN" altLang="en-US"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b="1" dirty="0" smtClean="0">
                <a:uFillTx/>
                <a:latin typeface="Arial" panose="020B0604020202020204" pitchFamily="34" charset="0"/>
                <a:ea typeface="微软雅黑" panose="020B0503020204020204" pitchFamily="34" charset="-122"/>
                <a:cs typeface="微软雅黑" panose="020B0503020204020204" pitchFamily="34" charset="-122"/>
                <a:sym typeface="+mn-ea"/>
              </a:rPr>
              <a:t>U</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（第</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7</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至第</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36</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题），主试问一些问题，如</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为什么在医院中人们要安静</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为什么人们要用雨伞</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要求被试回答。</a:t>
            </a:r>
            <a:r>
              <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rPr>
              <a:t>    </a:t>
            </a:r>
            <a:endParaRPr lang="en-US" altLang="zh-CN" sz="2400" dirty="0" smtClean="0">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en-US" altLang="zh-CN"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7.</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谬误分测验</a:t>
            </a:r>
            <a:endPar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题。主试呈现卡片，卡片内容为不合理的情景，如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一个小女孩在湖中骑脚踏车</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或</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秃子在梳头</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，让被试指出图画中不合理的地方。</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34620" y="1220470"/>
            <a:ext cx="12057380" cy="6108700"/>
          </a:xfrm>
          <a:prstGeom prst="rect">
            <a:avLst/>
          </a:prstGeom>
          <a:noFill/>
          <a:ln w="9525">
            <a:noFill/>
          </a:ln>
        </p:spPr>
        <p:txBody>
          <a:bodyPr wrap="square">
            <a:no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8.</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数字记忆分测验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endPar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题，包括两大类：</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顺背数字，有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14</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倒背数字，有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题。形式和施测方法与韦克斯勒智力测验相同。</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en-US" altLang="zh-CN"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9.</a:t>
            </a:r>
            <a:r>
              <a:rPr lang="zh-CN" altLang="en-US" sz="28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仿造与仿画分测验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endPar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题，分为两大类：</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仿造测验：水准</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F</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题，如主试示范用绿色方块垒成</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桥</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的样子，让被试仿造。</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仿画图形；水准</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G</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至</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N</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题，主试呈现图片，让被试仿画，如仿画菱形。</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34620" y="1191895"/>
            <a:ext cx="12057380" cy="6108700"/>
          </a:xfrm>
          <a:prstGeom prst="rect">
            <a:avLst/>
          </a:prstGeom>
          <a:noFill/>
          <a:ln w="9525">
            <a:noFill/>
          </a:ln>
        </p:spPr>
        <p:txBody>
          <a:bodyPr wrap="square">
            <a:no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10.</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物品记忆分测验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14</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题。主试依序呈现一些常见的一般物品，如鞋子、汤匙、汽车等（每次呈现一件），要求被试照着顺序把刚刚呈现过的物品从印有这些物品的图画卡片上指认出来。</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11.</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矩阵分测验</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题。它是一种非文字的推理测验，与瑞文非文字推理测验相似。在</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a:t>
            </a:r>
            <a:r>
              <a:rPr lang="en-US"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或</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a:t>
            </a:r>
            <a:r>
              <a:rPr lang="en-US"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3</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的矩阵中缺少左下角的一格，要求被试根据已知的图形间的关系，在可供选择的图形中找出一个最适当的填补上去。</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数列关系分测验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题。主试呈现一列数字，其后留下两个空格，如：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“20</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16</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或</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4</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，要求被试根据每列数的排列规则填补上所空缺的数字。</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595630" y="1191895"/>
            <a:ext cx="11374755" cy="6108700"/>
          </a:xfrm>
          <a:prstGeom prst="rect">
            <a:avLst/>
          </a:prstGeom>
          <a:noFill/>
          <a:ln w="9525">
            <a:noFill/>
          </a:ln>
        </p:spPr>
        <p:txBody>
          <a:bodyPr wrap="square">
            <a:noAutofit/>
          </a:bodyPr>
          <a:lstStyle/>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b="1" dirty="0">
                <a:solidFill>
                  <a:srgbClr val="88745B"/>
                </a:solidFill>
                <a:latin typeface="Arial" panose="020B0604020202020204" pitchFamily="34" charset="0"/>
                <a:ea typeface="微软雅黑" panose="020B0503020204020204" pitchFamily="34" charset="-122"/>
                <a:sym typeface="+mn-ea"/>
              </a:rPr>
              <a:t>15</a:t>
            </a:r>
            <a:r>
              <a:rPr lang="zh-CN" altLang="en-US" sz="2800" b="1" dirty="0">
                <a:solidFill>
                  <a:srgbClr val="88745B"/>
                </a:solidFill>
                <a:latin typeface="Arial" panose="020B0604020202020204" pitchFamily="34" charset="0"/>
                <a:ea typeface="微软雅黑" panose="020B0503020204020204" pitchFamily="34" charset="-122"/>
                <a:sym typeface="+mn-ea"/>
              </a:rPr>
              <a:t>个分测验所测内容介绍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endParaRPr lang="en-US" altLang="zh-CN"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 </a:t>
            </a:r>
            <a:r>
              <a:rPr lang="en-US" altLang="zh-CN" sz="2800" dirty="0">
                <a:solidFill>
                  <a:schemeClr val="tx1"/>
                </a:solidFill>
                <a:latin typeface="Arial" panose="020B0604020202020204" pitchFamily="34" charset="0"/>
                <a:ea typeface="微软雅黑" panose="020B0503020204020204" pitchFamily="34" charset="-122"/>
                <a:sym typeface="+mn-ea"/>
              </a:rPr>
              <a:t> </a:t>
            </a:r>
            <a:r>
              <a:rPr lang="en-US" altLang="zh-CN" sz="2800" b="1" dirty="0">
                <a:solidFill>
                  <a:schemeClr val="tx1"/>
                </a:solidFill>
                <a:latin typeface="Arial" panose="020B0604020202020204" pitchFamily="34" charset="0"/>
                <a:ea typeface="微软雅黑" panose="020B0503020204020204" pitchFamily="34" charset="-122"/>
                <a:sym typeface="+mn-ea"/>
              </a:rPr>
              <a:t> 13.</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折纸和剪纸分测验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题。每题是一幅图画，上排图画显示折纸的方式及剪去的部分，下排是其摊开的图形的选项，要求被试从下排选项中选出正确的答案。</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14.</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语词关系分测验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这个分测验共有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题。每题有四个词，如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报纸、杂志、书本、电视</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或</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牛奶、水、果汁、面包</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，要求被试根据前面三个词的特征说出事物的相像之处，以便与第四个词作出区别。</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a:p>
            <a:pPr algn="l" fontAlgn="auto">
              <a:lnSpc>
                <a:spcPct val="150000"/>
              </a:lnSpc>
              <a:buClrTx/>
              <a:buSzTx/>
              <a:buFontTx/>
            </a:pP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en-US" altLang="zh-CN"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15.</a:t>
            </a:r>
            <a:r>
              <a:rPr lang="zh-CN" altLang="en-US" sz="2400" b="1"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等式分测验</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这个分测验有</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18</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题。主试呈现一组含有数字、运算符号及等号的资料，如：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“5</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12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7”</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，要求被试根据这些资料，建立一个等式，如</a:t>
            </a:r>
            <a:r>
              <a:rPr lang="en-US" altLang="zh-CN"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“5+7=12”</a:t>
            </a:r>
            <a:r>
              <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rPr>
              <a:t>。</a:t>
            </a:r>
            <a:endParaRPr lang="zh-CN" altLang="en-US" sz="2400" dirty="0" smtClean="0">
              <a:solidFill>
                <a:schemeClr val="tx1"/>
              </a:solidFill>
              <a:uFillTx/>
              <a:latin typeface="Arial" panose="020B0604020202020204" pitchFamily="34" charset="0"/>
              <a:ea typeface="微软雅黑" panose="020B0503020204020204" pitchFamily="34" charset="-122"/>
              <a:cs typeface="微软雅黑" panose="020B0503020204020204" pitchFamily="34" charset="-122"/>
              <a:sym typeface="+mn-ea"/>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11275" y="512445"/>
            <a:ext cx="10398125" cy="1016635"/>
          </a:xfrm>
          <a:prstGeom prst="rect">
            <a:avLst/>
          </a:prstGeom>
          <a:noFill/>
        </p:spPr>
        <p:txBody>
          <a:bodyPr wrap="square" rtlCol="0" anchor="t">
            <a:noAutofit/>
          </a:bodyPr>
          <a:p>
            <a:pPr indent="0" fontAlgn="auto">
              <a:lnSpc>
                <a:spcPct val="150000"/>
              </a:lnSpc>
            </a:pP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二、斯比量表第四版（</a:t>
            </a:r>
            <a:r>
              <a:rPr lang="en-US" altLang="zh-CN"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SB4</a:t>
            </a:r>
            <a:r>
              <a:rPr lang="zh-CN" altLang="en-US" sz="36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36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85800" y="955040"/>
            <a:ext cx="4944745" cy="5513070"/>
          </a:xfrm>
          <a:prstGeom prst="rect">
            <a:avLst/>
          </a:prstGeom>
          <a:noFill/>
          <a:ln w="9525">
            <a:noFill/>
          </a:ln>
        </p:spPr>
        <p:txBody>
          <a:bodyPr wrap="square">
            <a:noAutofit/>
          </a:bodyPr>
          <a:lstStyle/>
          <a:p>
            <a:pPr indent="539750" algn="just" fontAlgn="auto">
              <a:lnSpc>
                <a:spcPct val="150000"/>
              </a:lnSpc>
              <a:buClrTx/>
              <a:buSzTx/>
              <a:buFontTx/>
            </a:pPr>
            <a:r>
              <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三、斯比量表第五版（</a:t>
            </a:r>
            <a:r>
              <a:rPr lang="en-US" altLang="zh-CN"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SB5</a:t>
            </a:r>
            <a:r>
              <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just"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（一）变化和特色</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SB5</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适用范围扩大到几乎整个生命周期的人群，从幼儿到老人。它采用了</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CHC</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认知能力的层次模型作为理论基础，全量表包括</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个分测验，每个因素均有一个语言分测验和一个非语言分测验。全量表有</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10</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个分测验。因此，从</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个因素测量上看，每个因素均各有一个语言分测验和一个非语言分测验。（如表３</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所示）</a:t>
            </a: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5868670" y="1332230"/>
            <a:ext cx="5974080" cy="45262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699770"/>
            <a:ext cx="10269855" cy="5513070"/>
          </a:xfrm>
          <a:prstGeom prst="rect">
            <a:avLst/>
          </a:prstGeom>
          <a:noFill/>
          <a:ln w="9525">
            <a:noFill/>
          </a:ln>
        </p:spPr>
        <p:txBody>
          <a:bodyPr wrap="square">
            <a:noAutofit/>
          </a:bodyPr>
          <a:lstStyle/>
          <a:p>
            <a:pPr indent="539750" algn="just"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三、斯比量表第五版（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SB5</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（二）施测和计分</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en-US" altLang="zh-CN"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SB5</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测试开始时要进行路径测试，主试让被试先做两个例行分测验。它构建了一个新的评分系统，可以提供广泛的评分信息，如全量表智商、语言量表智商和非语言量表智商等。</a:t>
            </a: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36855" y="699770"/>
            <a:ext cx="11464290" cy="5513070"/>
          </a:xfrm>
          <a:prstGeom prst="rect">
            <a:avLst/>
          </a:prstGeom>
          <a:noFill/>
          <a:ln w="9525">
            <a:noFill/>
          </a:ln>
        </p:spPr>
        <p:txBody>
          <a:bodyPr wrap="square">
            <a:noAutofit/>
          </a:bodyPr>
          <a:lstStyle/>
          <a:p>
            <a:pPr indent="539750" algn="just"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三、斯比量表第五版（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SB5</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just"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（三）分测验测试内容简介</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en-US" altLang="zh-CN"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语言分量表</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）语言类推</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：让受测者描述图片中正在发生的事情的因果关系或人物之间的互动；做一些初级的推理；听主试说一段话，指出这段话中所包含的谬误；通过类比推理将一句不完整的话说完整。</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）词汇</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：让受测者说出玩具的面部及身体特征，看图说出相应的词汇，解释单词的意义。该分测验的测试可以确定受测者的能力水平和起测点。</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）语言数量推理</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：让受测者数小玩具，小红点；说出数字的名称；做加减法运算和简单的文字题等。</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）位置与方向</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：让受测者按照主试的指令放置物品，在听了若干有关方向转变的指令后，说出目前正确的朝向。</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）句子记忆</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：让受测者复述句子，回答主试在提问中说出的最后一个单词是什么。</a:t>
            </a:r>
            <a:endPar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36855" y="699770"/>
            <a:ext cx="11464290" cy="5513070"/>
          </a:xfrm>
          <a:prstGeom prst="rect">
            <a:avLst/>
          </a:prstGeom>
          <a:noFill/>
          <a:ln w="9525">
            <a:noFill/>
          </a:ln>
        </p:spPr>
        <p:txBody>
          <a:bodyPr wrap="square">
            <a:noAutofit/>
          </a:bodyPr>
          <a:lstStyle/>
          <a:p>
            <a:pPr indent="539750" algn="just"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三、斯比量表第五版（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SB5</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just"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（三）分测验测试内容简介</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en-US" altLang="zh-CN"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非语言分量表</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）物品系列</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矩阵</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测量流体推理因素的非语言分测验。给受测者呈现物品序列或矩阵，用手指一下缺少的部分和各个选项，然后指一下装有塑料片、积木和玩具的盒子，让受测者选择一个放在缺少东西的那个位置上。该分测验的测试可以确定受测者的能力水平和起测点。</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）谬误</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：让受测者仔细观察图片，指出图片中有哪些谬误。</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）非语言数量推理</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：让受测者选小圆点或积木块，用积木块、图片表示数字概念、序列，解决数学问题。</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）型版和模式</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：给受测者若干零部件，让其拼成完整的图形。</a:t>
            </a:r>
            <a:r>
              <a:rPr lang="en-US" altLang="zh-CN"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）延宕反应</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：把玩具放在某个塑料杯中，改变杯子的位置，让受测者辨认哪个杯子里有玩具。</a:t>
            </a:r>
            <a:endPar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斯坦福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比奈智力量表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623114" y="2518040"/>
            <a:ext cx="6278880" cy="526224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1"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2"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3"/>
            </p:custDataLst>
          </p:nvPr>
        </p:nvSpPr>
        <p:spPr>
          <a:xfrm>
            <a:off x="7274560" y="784860"/>
            <a:ext cx="4196715" cy="5507990"/>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智力测验的概述</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斯坦福</a:t>
            </a:r>
            <a:r>
              <a:rPr lang="en-US" altLang="zh-CN" sz="22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比奈智力量表</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韦克斯勒儿童智力量表</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其他类型的智力测验举例</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对传统的比奈式智商测验的反思和评价</a:t>
            </a:r>
            <a:r>
              <a:rPr lang="en-US" altLang="zh-CN" sz="2200" b="1" dirty="0">
                <a:solidFill>
                  <a:prstClr val="white"/>
                </a:solidFill>
                <a:latin typeface="微软雅黑" panose="020B0503020204020204" pitchFamily="34" charset="-122"/>
                <a:ea typeface="微软雅黑" panose="020B0503020204020204" pitchFamily="34" charset="-122"/>
                <a:cs typeface="+mn-ea"/>
                <a:sym typeface="+mn-lt"/>
              </a:rPr>
              <a:t> </a:t>
            </a:r>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智力的理论和智力测验的新发展</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4"/>
            </p:custDataLst>
          </p:nvPr>
        </p:nvSpPr>
        <p:spPr>
          <a:xfrm>
            <a:off x="6713220" y="65722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5" name="TextBox 12"/>
          <p:cNvSpPr txBox="1"/>
          <p:nvPr>
            <p:custDataLst>
              <p:tags r:id="rId5"/>
            </p:custDataLst>
          </p:nvPr>
        </p:nvSpPr>
        <p:spPr>
          <a:xfrm>
            <a:off x="9624695" y="3362960"/>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 </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 name="TextBox 14"/>
          <p:cNvSpPr txBox="1"/>
          <p:nvPr>
            <p:custDataLst>
              <p:tags r:id="rId6"/>
            </p:custDataLst>
          </p:nvPr>
        </p:nvSpPr>
        <p:spPr>
          <a:xfrm>
            <a:off x="6713220" y="1699260"/>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9" name="TextBox 14"/>
          <p:cNvSpPr txBox="1"/>
          <p:nvPr>
            <p:custDataLst>
              <p:tags r:id="rId7"/>
            </p:custDataLst>
          </p:nvPr>
        </p:nvSpPr>
        <p:spPr>
          <a:xfrm>
            <a:off x="6729095" y="2629535"/>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0" name="TextBox 14"/>
          <p:cNvSpPr txBox="1"/>
          <p:nvPr>
            <p:custDataLst>
              <p:tags r:id="rId8"/>
            </p:custDataLst>
          </p:nvPr>
        </p:nvSpPr>
        <p:spPr>
          <a:xfrm>
            <a:off x="6729095" y="3676650"/>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1" name="TextBox 14"/>
          <p:cNvSpPr txBox="1"/>
          <p:nvPr>
            <p:custDataLst>
              <p:tags r:id="rId9"/>
            </p:custDataLst>
          </p:nvPr>
        </p:nvSpPr>
        <p:spPr>
          <a:xfrm>
            <a:off x="6713220" y="4724400"/>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TextBox 14"/>
          <p:cNvSpPr txBox="1"/>
          <p:nvPr>
            <p:custDataLst>
              <p:tags r:id="rId10"/>
            </p:custDataLst>
          </p:nvPr>
        </p:nvSpPr>
        <p:spPr>
          <a:xfrm>
            <a:off x="6713220" y="5624195"/>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74320" y="955040"/>
            <a:ext cx="11917680" cy="581596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韦克斯勒智力量表系列的发展概况</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美国临床心理学家大卫</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韦克斯勒自</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1939</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年发表韦氏成人量表以来，逐步形成了韦氏智力量表系列。这些量表在智力测验领域具有重要地位，特别是在编制思想和方法上的创新。</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韦克斯勒</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贝勒维智力量表（</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1939</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：主要用于评估成人的智力。</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韦克斯勒成人智力量表（</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WAIS</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1955</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：首次修订版，并在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1980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年再次修订为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WAISR</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韦克斯勒儿童智力量表（</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WISC</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1949</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：适用于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岁的儿童，</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1974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年修订为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韦克斯勒学龄前儿童和学龄初期儿童智力量表（</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WPPSI</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1963</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：适用于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岁的幼儿。</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74320" y="955040"/>
            <a:ext cx="11917680" cy="544639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二、韦克斯勒儿童智力量表修订版（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WISCR</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3200" b="1" dirty="0">
                <a:solidFill>
                  <a:srgbClr val="88745B"/>
                </a:solidFill>
                <a:latin typeface="Arial" panose="020B0604020202020204" pitchFamily="34" charset="0"/>
                <a:ea typeface="微软雅黑" panose="020B0503020204020204" pitchFamily="34" charset="-122"/>
                <a:sym typeface="+mn-ea"/>
              </a:rPr>
              <a:t>（一）韦克斯勒儿童智力量表修订版（</a:t>
            </a:r>
            <a:r>
              <a:rPr lang="en-US" altLang="zh-CN" sz="3200" b="1" dirty="0">
                <a:solidFill>
                  <a:srgbClr val="88745B"/>
                </a:solidFill>
                <a:latin typeface="Arial" panose="020B0604020202020204" pitchFamily="34" charset="0"/>
                <a:ea typeface="微软雅黑" panose="020B0503020204020204" pitchFamily="34" charset="-122"/>
                <a:sym typeface="+mn-ea"/>
              </a:rPr>
              <a:t>WISCR</a:t>
            </a:r>
            <a:r>
              <a:rPr lang="zh-CN" altLang="en-US" sz="3200" b="1" dirty="0">
                <a:solidFill>
                  <a:srgbClr val="88745B"/>
                </a:solidFill>
                <a:latin typeface="Arial" panose="020B0604020202020204" pitchFamily="34" charset="0"/>
                <a:ea typeface="微软雅黑" panose="020B0503020204020204" pitchFamily="34" charset="-122"/>
                <a:sym typeface="+mn-ea"/>
              </a:rPr>
              <a:t>）的特点</a:t>
            </a:r>
            <a:endParaRPr lang="zh-CN" altLang="en-US" sz="32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rPr>
              <a:t>第一，广泛认可与应用</a:t>
            </a:r>
            <a:endParaRPr lang="zh-CN" altLang="en-US" sz="24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韦克斯勒儿童智力量表是当今国际心理学界公认的已被广泛运用的个别智力测验量表。心理学工作者常把它作为标准，对其他智力测验进行效度检验。该量表自</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1949</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年首次出版后，到</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1974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年已有</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个外国译本被作者和出版者承认。修订工作由韦克斯勒主持，参与修订的</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202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位主试遍布美国全国。标准化样组包括了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2200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名被试，代表全美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32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个州（含夏威夷州）及首都华盛顿，具有广泛的代表性。经过三年多的努力，</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1974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月正式发布了韦克斯勒儿童智力量表修订版（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），使得量表更加完善。</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74320" y="955040"/>
            <a:ext cx="11917680" cy="433832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二、韦克斯勒儿童智力量表修订版（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WISCR</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3200" b="1" dirty="0">
                <a:solidFill>
                  <a:srgbClr val="88745B"/>
                </a:solidFill>
                <a:latin typeface="Arial" panose="020B0604020202020204" pitchFamily="34" charset="0"/>
                <a:ea typeface="微软雅黑" panose="020B0503020204020204" pitchFamily="34" charset="-122"/>
                <a:sym typeface="+mn-ea"/>
              </a:rPr>
              <a:t>（一）韦克斯勒儿童智力量表修订版（</a:t>
            </a:r>
            <a:r>
              <a:rPr lang="en-US" altLang="zh-CN" sz="3200" b="1" dirty="0">
                <a:solidFill>
                  <a:srgbClr val="88745B"/>
                </a:solidFill>
                <a:latin typeface="Arial" panose="020B0604020202020204" pitchFamily="34" charset="0"/>
                <a:ea typeface="微软雅黑" panose="020B0503020204020204" pitchFamily="34" charset="-122"/>
                <a:sym typeface="+mn-ea"/>
              </a:rPr>
              <a:t>WISCR</a:t>
            </a:r>
            <a:r>
              <a:rPr lang="zh-CN" altLang="en-US" sz="3200" b="1" dirty="0">
                <a:solidFill>
                  <a:srgbClr val="88745B"/>
                </a:solidFill>
                <a:latin typeface="Arial" panose="020B0604020202020204" pitchFamily="34" charset="0"/>
                <a:ea typeface="微软雅黑" panose="020B0503020204020204" pitchFamily="34" charset="-122"/>
                <a:sym typeface="+mn-ea"/>
              </a:rPr>
              <a:t>）的特点</a:t>
            </a:r>
            <a:endParaRPr lang="zh-CN" altLang="en-US" sz="32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400" b="1" dirty="0">
                <a:solidFill>
                  <a:srgbClr val="FFC000"/>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rPr>
              <a:t>第二，适用范围广</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WISCR</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适用于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岁的少年儿童。它与韦克斯勒学龄前儿童和学龄初期儿童智力量表（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WPPSI</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，适用于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岁的幼儿）以及韦克斯勒成人智力量表（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WAIS</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，适用于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岁以上的成人）相衔接，形成了从幼儿到成人的完整评估体系，其应用范围之宽是其他量表所不及的。</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74320" y="955040"/>
            <a:ext cx="11917680" cy="489267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二、韦克斯勒儿童智力量表修订版（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WISCR</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3200" b="1" dirty="0">
                <a:solidFill>
                  <a:srgbClr val="88745B"/>
                </a:solidFill>
                <a:latin typeface="Arial" panose="020B0604020202020204" pitchFamily="34" charset="0"/>
                <a:ea typeface="微软雅黑" panose="020B0503020204020204" pitchFamily="34" charset="-122"/>
                <a:sym typeface="+mn-ea"/>
              </a:rPr>
              <a:t>（一）韦克斯勒儿童智力量表修订版（</a:t>
            </a:r>
            <a:r>
              <a:rPr lang="en-US" altLang="zh-CN" sz="3200" b="1" dirty="0">
                <a:solidFill>
                  <a:srgbClr val="88745B"/>
                </a:solidFill>
                <a:latin typeface="Arial" panose="020B0604020202020204" pitchFamily="34" charset="0"/>
                <a:ea typeface="微软雅黑" panose="020B0503020204020204" pitchFamily="34" charset="-122"/>
                <a:sym typeface="+mn-ea"/>
              </a:rPr>
              <a:t>WISCR</a:t>
            </a:r>
            <a:r>
              <a:rPr lang="zh-CN" altLang="en-US" sz="3200" b="1" dirty="0">
                <a:solidFill>
                  <a:srgbClr val="88745B"/>
                </a:solidFill>
                <a:latin typeface="Arial" panose="020B0604020202020204" pitchFamily="34" charset="0"/>
                <a:ea typeface="微软雅黑" panose="020B0503020204020204" pitchFamily="34" charset="-122"/>
                <a:sym typeface="+mn-ea"/>
              </a:rPr>
              <a:t>）的特点</a:t>
            </a:r>
            <a:endParaRPr lang="zh-CN" altLang="en-US" sz="32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400" b="1" dirty="0">
                <a:solidFill>
                  <a:srgbClr val="FFC000"/>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rPr>
              <a:t>第三，独特的结构设计</a:t>
            </a:r>
            <a:endParaRPr lang="en-US" altLang="zh-CN" sz="24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WISCR</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旨在全面评估一般智力，其突出优点在于结合了语言（文字）和操作（非文字）两种测验形式。韦克斯勒主张整体智力的概念，认为智力是个体理解和处理周围世界的综合能力，不应被视为单一特性，而是多种能力的合成。基于此理念，量表采用二分法将全量表分为语言量表和操作量表两大部分。每个分测验的题目按难度递增排列，共包含</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项分测验。</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74320" y="955040"/>
            <a:ext cx="11917680" cy="600075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二、韦克斯勒儿童智力量表修订版（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WISCR</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3200" b="1" dirty="0">
                <a:solidFill>
                  <a:srgbClr val="88745B"/>
                </a:solidFill>
                <a:latin typeface="Arial" panose="020B0604020202020204" pitchFamily="34" charset="0"/>
                <a:ea typeface="微软雅黑" panose="020B0503020204020204" pitchFamily="34" charset="-122"/>
                <a:sym typeface="+mn-ea"/>
              </a:rPr>
              <a:t>（一）韦克斯勒儿童智力量表修订版（</a:t>
            </a:r>
            <a:r>
              <a:rPr lang="en-US" altLang="zh-CN" sz="3200" b="1" dirty="0">
                <a:solidFill>
                  <a:srgbClr val="88745B"/>
                </a:solidFill>
                <a:latin typeface="Arial" panose="020B0604020202020204" pitchFamily="34" charset="0"/>
                <a:ea typeface="微软雅黑" panose="020B0503020204020204" pitchFamily="34" charset="-122"/>
                <a:sym typeface="+mn-ea"/>
              </a:rPr>
              <a:t>WISCR</a:t>
            </a:r>
            <a:r>
              <a:rPr lang="zh-CN" altLang="en-US" sz="3200" b="1" dirty="0">
                <a:solidFill>
                  <a:srgbClr val="88745B"/>
                </a:solidFill>
                <a:latin typeface="Arial" panose="020B0604020202020204" pitchFamily="34" charset="0"/>
                <a:ea typeface="微软雅黑" panose="020B0503020204020204" pitchFamily="34" charset="-122"/>
                <a:sym typeface="+mn-ea"/>
              </a:rPr>
              <a:t>）的特点</a:t>
            </a:r>
            <a:endParaRPr lang="zh-CN" altLang="en-US" sz="32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400" b="1" dirty="0">
                <a:solidFill>
                  <a:srgbClr val="FFC000"/>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rPr>
              <a:t>第四，</a:t>
            </a:r>
            <a:r>
              <a:rPr lang="en-US" altLang="zh-CN" sz="2400" b="1" dirty="0">
                <a:solidFill>
                  <a:srgbClr val="FFC000"/>
                </a:solidFill>
                <a:latin typeface="Arial" panose="020B0604020202020204" pitchFamily="34" charset="0"/>
                <a:ea typeface="微软雅黑" panose="020B0503020204020204" pitchFamily="34" charset="-122"/>
              </a:rPr>
              <a:t>WISCR</a:t>
            </a:r>
            <a:r>
              <a:rPr lang="zh-CN" altLang="en-US" sz="2400" b="1" dirty="0">
                <a:solidFill>
                  <a:srgbClr val="FFC000"/>
                </a:solidFill>
                <a:latin typeface="Arial" panose="020B0604020202020204" pitchFamily="34" charset="0"/>
                <a:ea typeface="微软雅黑" panose="020B0503020204020204" pitchFamily="34" charset="-122"/>
              </a:rPr>
              <a:t>的又一重要特点在于它第一次在用于儿童的、个别实施的、汇合性的测验中采用了离差智商。</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韦克斯勒认为：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受到许多挑战和责骂的智商，尽管易被误解和误用，但它仍是一种科学上可靠的有用的测量标准。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由于这个理由，他把它作为一个重要的方面保留在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中。他放弃了智龄，改用离差智商代替比率智商，离差就是被试实得的测验分数转换为量表分数后与总体的平均数之差，它的大小是用标准差作为单位来衡量的。这样，智商不是通过把每一被试的测验作业同混合的年龄组相比较，而是单独地通过它同单一的年龄组（即他们自己的年龄组）中所有个人得到的分数相比较而计算出来的。</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804660" y="177800"/>
            <a:ext cx="11917680" cy="1106805"/>
          </a:xfrm>
          <a:prstGeom prst="rect">
            <a:avLst/>
          </a:prstGeom>
          <a:noFill/>
          <a:ln w="9525">
            <a:noFill/>
          </a:ln>
        </p:spPr>
        <p:txBody>
          <a:bodyPr wrap="square">
            <a:spAutoFit/>
          </a:bodyPr>
          <a:lstStyle/>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a:t>
            </a:r>
            <a:r>
              <a:rPr lang="en-US" altLang="zh-CN" sz="2000" b="1" dirty="0">
                <a:solidFill>
                  <a:srgbClr val="88745B"/>
                </a:solidFill>
                <a:latin typeface="Arial" panose="020B0604020202020204" pitchFamily="34" charset="0"/>
                <a:ea typeface="微软雅黑" panose="020B0503020204020204" pitchFamily="34" charset="-122"/>
                <a:sym typeface="+mn-ea"/>
              </a:rPr>
              <a:t>12</a:t>
            </a:r>
            <a:r>
              <a:rPr lang="zh-CN" altLang="en-US" sz="2000" b="1" dirty="0">
                <a:solidFill>
                  <a:srgbClr val="88745B"/>
                </a:solidFill>
                <a:latin typeface="Arial" panose="020B0604020202020204" pitchFamily="34" charset="0"/>
                <a:ea typeface="微软雅黑" panose="020B0503020204020204" pitchFamily="34" charset="-122"/>
                <a:sym typeface="+mn-ea"/>
              </a:rPr>
              <a:t>项分测验内容及特性简介</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81873" y="26616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4" name="表格 3"/>
          <p:cNvGraphicFramePr/>
          <p:nvPr>
            <p:custDataLst>
              <p:tags r:id="rId2"/>
            </p:custDataLst>
          </p:nvPr>
        </p:nvGraphicFramePr>
        <p:xfrm>
          <a:off x="2683510" y="788035"/>
          <a:ext cx="7404100" cy="5943600"/>
        </p:xfrm>
        <a:graphic>
          <a:graphicData uri="http://schemas.openxmlformats.org/drawingml/2006/table">
            <a:tbl>
              <a:tblPr firstRow="1">
                <a:tableStyleId>{B60E80D3-0FF9-4859-88A6-7E3581801E9A}</a:tableStyleId>
              </a:tblPr>
              <a:tblGrid>
                <a:gridCol w="1006475"/>
                <a:gridCol w="3930015"/>
                <a:gridCol w="2467610"/>
              </a:tblGrid>
              <a:tr h="457200">
                <a:tc>
                  <a:txBody>
                    <a:bodyPr/>
                    <a:p>
                      <a:pPr algn="ctr">
                        <a:buNone/>
                      </a:pPr>
                      <a:r>
                        <a:rPr lang="zh-CN" altLang="en-US" sz="1000">
                          <a:latin typeface="微软雅黑" panose="020B0503020204020204" pitchFamily="34" charset="-122"/>
                          <a:ea typeface="微软雅黑" panose="020B0503020204020204" pitchFamily="34" charset="-122"/>
                        </a:rPr>
                        <a:t>序号</a:t>
                      </a:r>
                      <a:endParaRPr lang="zh-CN" altLang="en-US" sz="1000">
                        <a:latin typeface="微软雅黑" panose="020B0503020204020204" pitchFamily="34" charset="-122"/>
                        <a:ea typeface="微软雅黑" panose="020B0503020204020204" pitchFamily="34" charset="-122"/>
                      </a:endParaRPr>
                    </a:p>
                  </a:txBody>
                  <a:tcPr/>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分测验类型</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内容描述</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1</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常识</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涉及一般知识，如天文、地理等，反映日常生活中的认知能力。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2</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类同</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要求被试找出两个事物之间的相似性，测量推理能力和逻辑思考。</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3</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算术</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主要评估心算能力和数量概念的理解。</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4</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词汇</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测试对词汇的理解和表达能力。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5</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理解</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通过情境问题评估社会规则和社会行为的理解。</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6</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背数</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测试短时记忆和注意力。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7</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填图</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观察图画并指出缺少的部分，考察视觉辨识力。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8</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排列</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根据逻辑顺序排列图片，测量非言语推理能力。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9</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积木</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使用积木拼出指定图案，测试空间想象和动作协调能力。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10</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拼图</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组装切割成曲线的拼板，评估视觉组织和部分整体关系的能力。</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11</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译码</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快速将符号与数字或图形配对，测量视觉动觉联系和心理操作速度。</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r h="457200">
                <a:tc>
                  <a:txBody>
                    <a:bodyPr/>
                    <a:p>
                      <a:pPr algn="ctr">
                        <a:buNone/>
                      </a:pPr>
                      <a:r>
                        <a:rPr lang="en-US" altLang="zh-CN" sz="1000">
                          <a:latin typeface="微软雅黑" panose="020B0503020204020204" pitchFamily="34" charset="-122"/>
                          <a:ea typeface="微软雅黑" panose="020B0503020204020204" pitchFamily="34" charset="-122"/>
                        </a:rPr>
                        <a:t>12</a:t>
                      </a:r>
                      <a:endParaRPr lang="en-US" altLang="zh-CN" sz="1000">
                        <a:latin typeface="微软雅黑" panose="020B0503020204020204" pitchFamily="34" charset="-122"/>
                        <a:ea typeface="微软雅黑" panose="020B0503020204020204" pitchFamily="34" charset="-122"/>
                      </a:endParaRPr>
                    </a:p>
                  </a:txBody>
                  <a:tcPr/>
                </a:tc>
                <a:tc>
                  <a:txBody>
                    <a:bodyPr/>
                    <a:p>
                      <a:pPr algn="ctr">
                        <a:spcAft>
                          <a:spcPct val="0"/>
                        </a:spcAft>
                      </a:pPr>
                      <a:r>
                        <a:rPr lang="zh-CN" altLang="en-US" sz="1000" b="0" i="0">
                          <a:solidFill>
                            <a:srgbClr val="2C2C36"/>
                          </a:solidFill>
                          <a:latin typeface="微软雅黑" panose="020B0503020204020204" pitchFamily="34" charset="-122"/>
                          <a:ea typeface="微软雅黑" panose="020B0503020204020204" pitchFamily="34" charset="-122"/>
                        </a:rPr>
                        <a:t>迷津</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c>
                  <a:txBody>
                    <a:bodyPr/>
                    <a:p>
                      <a:pPr algn="ctr"/>
                      <a:r>
                        <a:rPr lang="zh-CN" altLang="en-US" sz="1000" b="0" i="0">
                          <a:solidFill>
                            <a:srgbClr val="2C2C36"/>
                          </a:solidFill>
                          <a:latin typeface="微软雅黑" panose="020B0503020204020204" pitchFamily="34" charset="-122"/>
                          <a:ea typeface="微软雅黑" panose="020B0503020204020204" pitchFamily="34" charset="-122"/>
                        </a:rPr>
                        <a:t>找出迷宫出口路径，涉及计划能力和空间推理</a:t>
                      </a:r>
                      <a:endParaRPr lang="zh-CN" altLang="en-US" sz="1000" b="0" i="0">
                        <a:solidFill>
                          <a:srgbClr val="2C2C36"/>
                        </a:solidFill>
                        <a:latin typeface="微软雅黑" panose="020B0503020204020204" pitchFamily="34" charset="-122"/>
                        <a:ea typeface="微软雅黑" panose="020B0503020204020204" pitchFamily="34" charset="-122"/>
                      </a:endParaRPr>
                    </a:p>
                  </a:txBody>
                  <a:tcPr marL="99377" marR="99377" marT="46037" marB="46037" anchor="ctr" anchorCtr="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581785" y="878840"/>
            <a:ext cx="11917680" cy="119888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a:t>
            </a:r>
            <a:r>
              <a:rPr lang="en-US" altLang="zh-CN" sz="2400" b="1" dirty="0">
                <a:solidFill>
                  <a:srgbClr val="88745B"/>
                </a:solidFill>
                <a:latin typeface="Arial" panose="020B0604020202020204" pitchFamily="34" charset="0"/>
                <a:ea typeface="微软雅黑" panose="020B0503020204020204" pitchFamily="34" charset="-122"/>
                <a:sym typeface="+mn-ea"/>
              </a:rPr>
              <a:t>12</a:t>
            </a:r>
            <a:r>
              <a:rPr lang="zh-CN" altLang="en-US" sz="2400" b="1" dirty="0">
                <a:solidFill>
                  <a:srgbClr val="88745B"/>
                </a:solidFill>
                <a:latin typeface="Arial" panose="020B0604020202020204" pitchFamily="34" charset="0"/>
                <a:ea typeface="微软雅黑" panose="020B0503020204020204" pitchFamily="34" charset="-122"/>
                <a:sym typeface="+mn-ea"/>
              </a:rPr>
              <a:t>项分测验内容及特性简介</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81873" y="26616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759460" y="1873885"/>
            <a:ext cx="4709795" cy="3630930"/>
          </a:xfrm>
          <a:prstGeom prst="rect">
            <a:avLst/>
          </a:prstGeom>
          <a:noFill/>
        </p:spPr>
        <p:txBody>
          <a:bodyPr wrap="square" rtlCol="0">
            <a:spAutoFit/>
          </a:bodyPr>
          <a:p>
            <a:r>
              <a:rPr lang="zh-CN" altLang="en-US" sz="2000" b="1">
                <a:latin typeface="微软雅黑" panose="020B0503020204020204" pitchFamily="34" charset="-122"/>
                <a:ea typeface="微软雅黑" panose="020B0503020204020204" pitchFamily="34" charset="-122"/>
                <a:cs typeface="微软雅黑" panose="020B0503020204020204" pitchFamily="34" charset="-122"/>
              </a:rPr>
              <a:t>修订历程</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00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从最初的</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WISC</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到后来的多个修订版本（如</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WISCR, WISC</a:t>
            </a:r>
            <a:r>
              <a:rPr lang="en-US" altLang="en-US" sz="2000">
                <a:latin typeface="微软雅黑" panose="020B0503020204020204" pitchFamily="34" charset="-122"/>
                <a:ea typeface="微软雅黑" panose="020B0503020204020204" pitchFamily="34" charset="-122"/>
                <a:cs typeface="微软雅黑" panose="020B0503020204020204" pitchFamily="34" charset="-122"/>
              </a:rPr>
              <a:t>Ⅲ</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 WISCIV, WISCV</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），每次修订都基于最新的心理学理论和技术进步，增加了新的分测验，改进了测试材料，并更新了常模样本。</a:t>
            </a:r>
            <a:r>
              <a:rPr lang="en-US" sz="2000">
                <a:latin typeface="微软雅黑" panose="020B0503020204020204" pitchFamily="34" charset="-122"/>
                <a:ea typeface="微软雅黑" panose="020B0503020204020204" pitchFamily="34" charset="-122"/>
                <a:cs typeface="微软雅黑" panose="020B0503020204020204" pitchFamily="34" charset="-122"/>
              </a:rPr>
              <a:t>WISCCR</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中</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项分测验和每个分测验的测题情况可利用表</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 3-4 </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了解。</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5372735" y="1661160"/>
            <a:ext cx="6607175" cy="45446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793095" cy="500824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三、韦克斯勒儿童智力量表第三版（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a:t>
            </a:r>
            <a:r>
              <a:rPr lang="en-US"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Ⅲ</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美国心理公司在进行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修订时建立了重要的目标：</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WISC</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Ⅲ</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将保持传统的质量和设计，仍然遵循韦克斯勒在前两版中所建立的宗旨和指导原则，保持</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的基本结构和内容，使重新训练的要求减少到最低限度。重要的改进包括：</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建立了最新的常模；增加了分测验，补充了测题，以期能提供更多关于被试的有效信息。下面我们对</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Ⅲ</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新的特点作一点简单介绍。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（一）</a:t>
            </a:r>
            <a:r>
              <a:rPr lang="en-US" altLang="zh-CN" sz="2000" b="1" dirty="0">
                <a:solidFill>
                  <a:srgbClr val="88745B"/>
                </a:solidFill>
                <a:latin typeface="Arial" panose="020B0604020202020204" pitchFamily="34" charset="0"/>
                <a:ea typeface="微软雅黑" panose="020B0503020204020204" pitchFamily="34" charset="-122"/>
                <a:sym typeface="+mn-ea"/>
              </a:rPr>
              <a:t>WISC</a:t>
            </a:r>
            <a:r>
              <a:rPr lang="en-US" altLang="en-US" sz="2000" b="1" dirty="0">
                <a:solidFill>
                  <a:srgbClr val="88745B"/>
                </a:solidFill>
                <a:latin typeface="Arial" panose="020B0604020202020204" pitchFamily="34" charset="0"/>
                <a:ea typeface="微软雅黑" panose="020B0503020204020204" pitchFamily="34" charset="-122"/>
                <a:sym typeface="+mn-ea"/>
              </a:rPr>
              <a:t>Ⅲ</a:t>
            </a:r>
            <a:r>
              <a:rPr lang="zh-CN" altLang="en-US" sz="2000" b="1" dirty="0">
                <a:solidFill>
                  <a:srgbClr val="88745B"/>
                </a:solidFill>
                <a:latin typeface="Arial" panose="020B0604020202020204" pitchFamily="34" charset="0"/>
                <a:ea typeface="微软雅黑" panose="020B0503020204020204" pitchFamily="34" charset="-122"/>
                <a:sym typeface="+mn-ea"/>
              </a:rPr>
              <a:t>报告了新的常模信息</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solidFill>
                <a:latin typeface="Arial" panose="020B0604020202020204" pitchFamily="34" charset="0"/>
                <a:ea typeface="微软雅黑" panose="020B0503020204020204" pitchFamily="34" charset="-122"/>
                <a:sym typeface="+mn-ea"/>
              </a:rPr>
              <a:t>      </a:t>
            </a:r>
            <a:r>
              <a:rPr lang="zh-CN" altLang="en-US" sz="2000" dirty="0">
                <a:solidFill>
                  <a:schemeClr val="tx1"/>
                </a:solidFill>
                <a:latin typeface="Arial" panose="020B0604020202020204" pitchFamily="34" charset="0"/>
                <a:ea typeface="微软雅黑" panose="020B0503020204020204" pitchFamily="34" charset="-122"/>
                <a:sym typeface="+mn-ea"/>
              </a:rPr>
              <a:t>修订时认真组成的</a:t>
            </a:r>
            <a:r>
              <a:rPr lang="en-US" altLang="zh-CN" sz="2000" dirty="0">
                <a:solidFill>
                  <a:schemeClr val="tx1"/>
                </a:solidFill>
                <a:latin typeface="Arial" panose="020B0604020202020204" pitchFamily="34" charset="0"/>
                <a:ea typeface="微软雅黑" panose="020B0503020204020204" pitchFamily="34" charset="-122"/>
                <a:sym typeface="+mn-ea"/>
              </a:rPr>
              <a:t>2200</a:t>
            </a:r>
            <a:r>
              <a:rPr lang="zh-CN" altLang="en-US" sz="2000" dirty="0">
                <a:solidFill>
                  <a:schemeClr val="tx1"/>
                </a:solidFill>
                <a:latin typeface="Arial" panose="020B0604020202020204" pitchFamily="34" charset="0"/>
                <a:ea typeface="微软雅黑" panose="020B0503020204020204" pitchFamily="34" charset="-122"/>
                <a:sym typeface="+mn-ea"/>
              </a:rPr>
              <a:t>名</a:t>
            </a:r>
            <a:r>
              <a:rPr lang="en-US" altLang="zh-CN" sz="2000" dirty="0">
                <a:solidFill>
                  <a:schemeClr val="tx1"/>
                </a:solidFill>
                <a:latin typeface="Arial" panose="020B0604020202020204" pitchFamily="34" charset="0"/>
                <a:ea typeface="微软雅黑" panose="020B0503020204020204" pitchFamily="34" charset="-122"/>
                <a:sym typeface="+mn-ea"/>
              </a:rPr>
              <a:t>6</a:t>
            </a:r>
            <a:r>
              <a:rPr lang="zh-CN" altLang="en-US" sz="2000" dirty="0">
                <a:solidFill>
                  <a:schemeClr val="tx1"/>
                </a:solidFill>
                <a:latin typeface="Arial" panose="020B0604020202020204" pitchFamily="34" charset="0"/>
                <a:ea typeface="微软雅黑" panose="020B0503020204020204" pitchFamily="34" charset="-122"/>
                <a:sym typeface="+mn-ea"/>
              </a:rPr>
              <a:t>岁至</a:t>
            </a:r>
            <a:r>
              <a:rPr lang="en-US" altLang="zh-CN" sz="2000" dirty="0">
                <a:solidFill>
                  <a:schemeClr val="tx1"/>
                </a:solidFill>
                <a:latin typeface="Arial" panose="020B0604020202020204" pitchFamily="34" charset="0"/>
                <a:ea typeface="微软雅黑" panose="020B0503020204020204" pitchFamily="34" charset="-122"/>
                <a:sym typeface="+mn-ea"/>
              </a:rPr>
              <a:t>16</a:t>
            </a:r>
            <a:r>
              <a:rPr lang="zh-CN" altLang="en-US" sz="2000" dirty="0">
                <a:solidFill>
                  <a:schemeClr val="tx1"/>
                </a:solidFill>
                <a:latin typeface="Arial" panose="020B0604020202020204" pitchFamily="34" charset="0"/>
                <a:ea typeface="微软雅黑" panose="020B0503020204020204" pitchFamily="34" charset="-122"/>
                <a:sym typeface="+mn-ea"/>
              </a:rPr>
              <a:t>岁的儿童的常模样组基本能代表美国目前儿童的全域。选择的变量确定为年龄、性别、种族、地区以及父母的教育水平。经研究发现，父母的教育水平比父母的职业对测验分数变化有更大的影响。</a:t>
            </a:r>
            <a:endParaRPr lang="zh-CN" altLang="en-US" sz="20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endParaRPr lang="zh-CN" altLang="en-US" sz="2000" dirty="0">
              <a:solidFill>
                <a:schemeClr val="tx1"/>
              </a:solidFill>
              <a:latin typeface="Arial" panose="020B0604020202020204" pitchFamily="34" charset="0"/>
              <a:ea typeface="微软雅黑" panose="020B0503020204020204" pitchFamily="34" charset="-122"/>
              <a:sym typeface="+mn-ea"/>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186815" y="623570"/>
            <a:ext cx="10836275" cy="3322955"/>
          </a:xfrm>
          <a:prstGeom prst="rect">
            <a:avLst/>
          </a:prstGeom>
          <a:noFill/>
          <a:ln w="9525">
            <a:noFill/>
          </a:ln>
        </p:spPr>
        <p:txBody>
          <a:bodyPr wrap="square">
            <a:spAutoFit/>
          </a:bodyPr>
          <a:lstStyle/>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sym typeface="+mn-ea"/>
              </a:rPr>
              <a:t>（二）增加了一个分测验</a:t>
            </a:r>
            <a:r>
              <a:rPr lang="en-US" altLang="zh-CN" sz="2000" b="1" dirty="0">
                <a:solidFill>
                  <a:srgbClr val="88745B"/>
                </a:solidFill>
                <a:latin typeface="Arial" panose="020B0604020202020204" pitchFamily="34" charset="0"/>
                <a:ea typeface="微软雅黑" panose="020B0503020204020204" pitchFamily="34" charset="-122"/>
                <a:sym typeface="+mn-ea"/>
              </a:rPr>
              <a:t>———</a:t>
            </a:r>
            <a:r>
              <a:rPr lang="zh-CN" altLang="en-US" sz="2000" b="1" dirty="0">
                <a:solidFill>
                  <a:srgbClr val="88745B"/>
                </a:solidFill>
                <a:latin typeface="Arial" panose="020B0604020202020204" pitchFamily="34" charset="0"/>
                <a:ea typeface="微软雅黑" panose="020B0503020204020204" pitchFamily="34" charset="-122"/>
                <a:sym typeface="+mn-ea"/>
              </a:rPr>
              <a:t>符号搜索（</a:t>
            </a:r>
            <a:r>
              <a:rPr lang="en-US" altLang="zh-CN" sz="2000" b="1" dirty="0">
                <a:solidFill>
                  <a:srgbClr val="88745B"/>
                </a:solidFill>
                <a:latin typeface="Arial" panose="020B0604020202020204" pitchFamily="34" charset="0"/>
                <a:ea typeface="微软雅黑" panose="020B0503020204020204" pitchFamily="34" charset="-122"/>
                <a:sym typeface="+mn-ea"/>
              </a:rPr>
              <a:t>symbol search</a:t>
            </a:r>
            <a:r>
              <a:rPr lang="zh-CN" altLang="en-US" sz="2000" b="1" dirty="0">
                <a:solidFill>
                  <a:srgbClr val="88745B"/>
                </a:solidFill>
                <a:latin typeface="Arial" panose="020B0604020202020204" pitchFamily="34" charset="0"/>
                <a:ea typeface="微软雅黑" panose="020B0503020204020204" pitchFamily="34" charset="-122"/>
                <a:sym typeface="+mn-ea"/>
              </a:rPr>
              <a:t>）</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为了更全面地探查儿童的认知能力，新版</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Ⅲ</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增加了一个新的分测验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符号搜索（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Symbol Search</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）。这一变化反映了韦克斯勒关于智力的整体性观点，在此之前，</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的研究者们通过因素分析确定了三个核心因素：言语理解（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Verbal Comprehension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）、知觉组织（</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Perceptual Organization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）和克服分心（</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Freedom from Distractibility</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，或称为注意集中）。现在，随着加工速度的加入，心理学家能够获得更丰富的被试认知能力信息。表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３</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５</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显示了主要负载每个因素的分测验。</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17789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767965" y="4022725"/>
            <a:ext cx="6426200" cy="27343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818515"/>
            <a:ext cx="10090785" cy="5446395"/>
          </a:xfrm>
          <a:prstGeom prst="rect">
            <a:avLst/>
          </a:prstGeom>
          <a:noFill/>
          <a:ln w="9525">
            <a:noFill/>
          </a:ln>
        </p:spPr>
        <p:txBody>
          <a:bodyPr wrap="square">
            <a:spAutoFit/>
          </a:bodyPr>
          <a:lstStyle/>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（三）增加了测题的范围</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4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rPr>
              <a:t>为了给不同年龄段的儿童提供更准确的测量，重新安排了一些分测验的题目，以确保各年龄层都能得到适当的挑战。例如：</a:t>
            </a:r>
            <a:endParaRPr lang="en-US" altLang="zh-CN" sz="20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r>
              <a:rPr lang="zh-CN" altLang="en-US" sz="2000" b="1" dirty="0">
                <a:solidFill>
                  <a:srgbClr val="FFC000"/>
                </a:solidFill>
                <a:latin typeface="Arial" panose="020B0604020202020204" pitchFamily="34" charset="0"/>
                <a:ea typeface="微软雅黑" panose="020B0503020204020204" pitchFamily="34" charset="-122"/>
              </a:rPr>
              <a:t>算术：</a:t>
            </a:r>
            <a:r>
              <a:rPr lang="zh-CN" altLang="en-US" sz="2000" dirty="0">
                <a:solidFill>
                  <a:schemeClr val="tx1"/>
                </a:solidFill>
                <a:latin typeface="Arial" panose="020B0604020202020204" pitchFamily="34" charset="0"/>
                <a:ea typeface="微软雅黑" panose="020B0503020204020204" pitchFamily="34" charset="-122"/>
              </a:rPr>
              <a:t>增加了探索计算和数字概念的图片测题，放置在分测验的开始部分；同时，在分测验的结束部分加入了更为复杂的多步应用题。</a:t>
            </a:r>
            <a:endParaRPr lang="zh-CN" altLang="en-US" sz="20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r>
              <a:rPr lang="zh-CN" altLang="en-US" sz="2000" b="1" dirty="0">
                <a:solidFill>
                  <a:srgbClr val="FFC000"/>
                </a:solidFill>
                <a:latin typeface="Arial" panose="020B0604020202020204" pitchFamily="34" charset="0"/>
                <a:ea typeface="微软雅黑" panose="020B0503020204020204" pitchFamily="34" charset="-122"/>
              </a:rPr>
              <a:t>排列：</a:t>
            </a:r>
            <a:r>
              <a:rPr lang="zh-CN" altLang="en-US" sz="2000" dirty="0">
                <a:solidFill>
                  <a:schemeClr val="tx1"/>
                </a:solidFill>
                <a:latin typeface="Arial" panose="020B0604020202020204" pitchFamily="34" charset="0"/>
                <a:ea typeface="微软雅黑" panose="020B0503020204020204" pitchFamily="34" charset="-122"/>
              </a:rPr>
              <a:t>包含了简单和复杂顺序的测题，适应不同能力水平的儿童。</a:t>
            </a:r>
            <a:endParaRPr lang="zh-CN" altLang="en-US" sz="20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rgbClr val="FFC000"/>
                </a:solidFill>
                <a:latin typeface="Arial" panose="020B0604020202020204" pitchFamily="34" charset="0"/>
                <a:ea typeface="微软雅黑" panose="020B0503020204020204" pitchFamily="34" charset="-122"/>
              </a:rPr>
              <a:t>   </a:t>
            </a:r>
            <a:r>
              <a:rPr lang="zh-CN" altLang="en-US" sz="2000" b="1" dirty="0">
                <a:solidFill>
                  <a:srgbClr val="FFC000"/>
                </a:solidFill>
                <a:latin typeface="Arial" panose="020B0604020202020204" pitchFamily="34" charset="0"/>
                <a:ea typeface="微软雅黑" panose="020B0503020204020204" pitchFamily="34" charset="-122"/>
              </a:rPr>
              <a:t>迷津：</a:t>
            </a:r>
            <a:r>
              <a:rPr lang="zh-CN" altLang="en-US" sz="2000" dirty="0">
                <a:solidFill>
                  <a:schemeClr val="tx1"/>
                </a:solidFill>
                <a:latin typeface="Arial" panose="020B0604020202020204" pitchFamily="34" charset="0"/>
                <a:ea typeface="微软雅黑" panose="020B0503020204020204" pitchFamily="34" charset="-122"/>
              </a:rPr>
              <a:t>补充了更加复杂的测验，为最大年龄组提供了更具挑战性的任务。</a:t>
            </a:r>
            <a:endParaRPr lang="zh-CN" altLang="en-US" sz="24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（四）测试材料的改进</a:t>
            </a:r>
            <a:endParaRPr lang="zh-CN" altLang="en-US" sz="24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rPr>
              <a:t>新版</a:t>
            </a:r>
            <a:r>
              <a:rPr lang="en-US" altLang="zh-CN" sz="2000" dirty="0">
                <a:solidFill>
                  <a:schemeClr val="tx1"/>
                </a:solidFill>
                <a:latin typeface="Arial" panose="020B0604020202020204" pitchFamily="34" charset="0"/>
                <a:ea typeface="微软雅黑" panose="020B0503020204020204" pitchFamily="34" charset="-122"/>
              </a:rPr>
              <a:t>WISC</a:t>
            </a:r>
            <a:r>
              <a:rPr lang="en-US" altLang="en-US" sz="2000" dirty="0">
                <a:solidFill>
                  <a:schemeClr val="tx1"/>
                </a:solidFill>
                <a:latin typeface="Arial" panose="020B0604020202020204" pitchFamily="34" charset="0"/>
                <a:ea typeface="微软雅黑" panose="020B0503020204020204" pitchFamily="34" charset="-122"/>
              </a:rPr>
              <a:t>Ⅲ</a:t>
            </a:r>
            <a:r>
              <a:rPr lang="zh-CN" altLang="en-US" sz="2000" dirty="0">
                <a:solidFill>
                  <a:schemeClr val="tx1"/>
                </a:solidFill>
                <a:latin typeface="Arial" panose="020B0604020202020204" pitchFamily="34" charset="0"/>
                <a:ea typeface="微软雅黑" panose="020B0503020204020204" pitchFamily="34" charset="-122"/>
              </a:rPr>
              <a:t>中的拼图、填图、排列等分测验的黑白插图被改为彩色，这种改进不仅使施行和评分更方便，也提高了儿童的兴趣和注意力。专家们确认这些变化不会影响色盲儿童的表现。</a:t>
            </a:r>
            <a:endParaRPr lang="zh-CN" altLang="en-US" sz="2000"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893114" y="2432315"/>
            <a:ext cx="3738880" cy="513905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智力测验的概述</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280795" y="1296670"/>
            <a:ext cx="9095740" cy="3046730"/>
          </a:xfrm>
          <a:prstGeom prst="rect">
            <a:avLst/>
          </a:prstGeom>
          <a:noFill/>
          <a:ln w="9525">
            <a:noFill/>
          </a:ln>
        </p:spPr>
        <p:txBody>
          <a:bodyPr wrap="square">
            <a:noAutofit/>
          </a:bodyPr>
          <a:lstStyle/>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（五）</a:t>
            </a:r>
            <a:r>
              <a:rPr lang="en-US" altLang="zh-CN" sz="2400" b="1" dirty="0">
                <a:solidFill>
                  <a:srgbClr val="88745B"/>
                </a:solidFill>
                <a:latin typeface="Arial" panose="020B0604020202020204" pitchFamily="34" charset="0"/>
                <a:ea typeface="微软雅黑" panose="020B0503020204020204" pitchFamily="34" charset="-122"/>
                <a:sym typeface="+mn-ea"/>
              </a:rPr>
              <a:t>WISC</a:t>
            </a:r>
            <a:r>
              <a:rPr lang="en-US" altLang="en-US" sz="2400" b="1" dirty="0">
                <a:solidFill>
                  <a:srgbClr val="88745B"/>
                </a:solidFill>
                <a:latin typeface="Arial" panose="020B0604020202020204" pitchFamily="34" charset="0"/>
                <a:ea typeface="微软雅黑" panose="020B0503020204020204" pitchFamily="34" charset="-122"/>
                <a:sym typeface="+mn-ea"/>
              </a:rPr>
              <a:t>Ⅲ</a:t>
            </a:r>
            <a:r>
              <a:rPr lang="zh-CN" altLang="en-US" sz="2400" b="1" dirty="0">
                <a:solidFill>
                  <a:srgbClr val="88745B"/>
                </a:solidFill>
                <a:latin typeface="Arial" panose="020B0604020202020204" pitchFamily="34" charset="0"/>
                <a:ea typeface="微软雅黑" panose="020B0503020204020204" pitchFamily="34" charset="-122"/>
                <a:sym typeface="+mn-ea"/>
              </a:rPr>
              <a:t>手册提供更多的资料和信息</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en-US" altLang="zh-CN" sz="2400" dirty="0">
                <a:solidFill>
                  <a:schemeClr val="tx1"/>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新版手册提供了更多常模信息和表格，便于解释测验分数。例如，语言</a:t>
            </a:r>
            <a:r>
              <a:rPr lang="en-US" altLang="zh-CN" sz="2400" dirty="0">
                <a:solidFill>
                  <a:schemeClr val="tx1"/>
                </a:solidFill>
                <a:latin typeface="Arial" panose="020B0604020202020204" pitchFamily="34" charset="0"/>
                <a:ea typeface="微软雅黑" panose="020B0503020204020204" pitchFamily="34" charset="-122"/>
                <a:sym typeface="+mn-ea"/>
              </a:rPr>
              <a:t>IQ</a:t>
            </a:r>
            <a:r>
              <a:rPr lang="zh-CN" altLang="en-US" sz="2400" dirty="0">
                <a:solidFill>
                  <a:schemeClr val="tx1"/>
                </a:solidFill>
                <a:latin typeface="Arial" panose="020B0604020202020204" pitchFamily="34" charset="0"/>
                <a:ea typeface="微软雅黑" panose="020B0503020204020204" pitchFamily="34" charset="-122"/>
                <a:sym typeface="+mn-ea"/>
              </a:rPr>
              <a:t>和操作</a:t>
            </a:r>
            <a:r>
              <a:rPr lang="en-US" altLang="zh-CN" sz="2400" dirty="0">
                <a:solidFill>
                  <a:schemeClr val="tx1"/>
                </a:solidFill>
                <a:latin typeface="Arial" panose="020B0604020202020204" pitchFamily="34" charset="0"/>
                <a:ea typeface="微软雅黑" panose="020B0503020204020204" pitchFamily="34" charset="-122"/>
                <a:sym typeface="+mn-ea"/>
              </a:rPr>
              <a:t>IQ</a:t>
            </a:r>
            <a:r>
              <a:rPr lang="zh-CN" altLang="en-US" sz="2400" dirty="0">
                <a:solidFill>
                  <a:schemeClr val="tx1"/>
                </a:solidFill>
                <a:latin typeface="Arial" panose="020B0604020202020204" pitchFamily="34" charset="0"/>
                <a:ea typeface="微软雅黑" panose="020B0503020204020204" pitchFamily="34" charset="-122"/>
                <a:sym typeface="+mn-ea"/>
              </a:rPr>
              <a:t>差异和分数的基本比例信息可帮助解释被试儿童智力的强和弱的方面。此外，还有配套的新成就测验，有助于对学习困难的学生作出更好的诊断；以及创新的计算机解释软件包等附加资源。</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endParaRPr lang="en-US" altLang="zh-CN" sz="2000"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274320" y="1220470"/>
            <a:ext cx="5432425" cy="5902960"/>
          </a:xfrm>
          <a:prstGeom prst="rect">
            <a:avLst/>
          </a:prstGeom>
          <a:noFill/>
          <a:ln w="9525">
            <a:noFill/>
          </a:ln>
        </p:spPr>
        <p:txBody>
          <a:bodyPr wrap="square">
            <a:noAutofit/>
          </a:bodyPr>
          <a:lstStyle/>
          <a:p>
            <a:pPr algn="l" fontAlgn="auto">
              <a:lnSpc>
                <a:spcPct val="150000"/>
              </a:lnSpc>
              <a:buClrTx/>
              <a:buSzTx/>
              <a:buFontTx/>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四、韦克斯勒儿童智力量表第四版（</a:t>
            </a:r>
            <a:r>
              <a:rPr lang="en-US" altLang="zh-CN"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WISCIV</a:t>
            </a: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韦克斯勒儿童智力量表第四版（</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WISCIV</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2003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年仍由美国心理公司出版。它是基于韦克斯勒儿童智力量表第三版（</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WISCIII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多年的使用和研究，以及认知心理学和智力评价的最新研究成果而修订的。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WISCIV</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的结构，除强调言语知觉、推理等重要认知过程外，还增加了对工作记忆和加工速度的更多关注。因此，在量表的结构和如何由分测验组成合成分数上有了一些重要改变。</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652358"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5826760" y="1231265"/>
            <a:ext cx="6212205" cy="47383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955040"/>
            <a:ext cx="10090785" cy="3969385"/>
          </a:xfrm>
          <a:prstGeom prst="rect">
            <a:avLst/>
          </a:prstGeom>
          <a:noFill/>
          <a:ln w="9525">
            <a:noFill/>
          </a:ln>
        </p:spPr>
        <p:txBody>
          <a:bodyPr wrap="square">
            <a:spAutoFit/>
          </a:bodyPr>
          <a:lstStyle/>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（一）修订目标</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400" dirty="0">
                <a:solidFill>
                  <a:schemeClr val="tx1"/>
                </a:solidFill>
                <a:latin typeface="Arial" panose="020B0604020202020204" pitchFamily="34" charset="0"/>
                <a:ea typeface="微软雅黑" panose="020B0503020204020204" pitchFamily="34" charset="-122"/>
              </a:rPr>
              <a:t>  </a:t>
            </a: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sym typeface="+mn-ea"/>
              </a:rPr>
              <a:t>测验编制者把</a:t>
            </a:r>
            <a:r>
              <a:rPr lang="en-US" altLang="zh-CN" sz="2000" dirty="0">
                <a:solidFill>
                  <a:schemeClr val="tx1"/>
                </a:solidFill>
                <a:latin typeface="Arial" panose="020B0604020202020204" pitchFamily="34" charset="0"/>
                <a:ea typeface="微软雅黑" panose="020B0503020204020204" pitchFamily="34" charset="-122"/>
                <a:sym typeface="+mn-ea"/>
              </a:rPr>
              <a:t>WISCIV</a:t>
            </a:r>
            <a:r>
              <a:rPr lang="zh-CN" altLang="en-US" sz="2000" dirty="0">
                <a:solidFill>
                  <a:schemeClr val="tx1"/>
                </a:solidFill>
                <a:latin typeface="Arial" panose="020B0604020202020204" pitchFamily="34" charset="0"/>
                <a:ea typeface="微软雅黑" panose="020B0503020204020204" pitchFamily="34" charset="-122"/>
                <a:sym typeface="+mn-ea"/>
              </a:rPr>
              <a:t>修订的目标主要确定为：修订后的</a:t>
            </a:r>
            <a:r>
              <a:rPr lang="en-US" altLang="zh-CN" sz="2000" dirty="0">
                <a:solidFill>
                  <a:schemeClr val="tx1"/>
                </a:solidFill>
                <a:latin typeface="Arial" panose="020B0604020202020204" pitchFamily="34" charset="0"/>
                <a:ea typeface="微软雅黑" panose="020B0503020204020204" pitchFamily="34" charset="-122"/>
                <a:sym typeface="+mn-ea"/>
              </a:rPr>
              <a:t> WISCIV </a:t>
            </a:r>
            <a:r>
              <a:rPr lang="zh-CN" altLang="en-US" sz="2000" dirty="0">
                <a:solidFill>
                  <a:schemeClr val="tx1"/>
                </a:solidFill>
                <a:latin typeface="Arial" panose="020B0604020202020204" pitchFamily="34" charset="0"/>
                <a:ea typeface="微软雅黑" panose="020B0503020204020204" pitchFamily="34" charset="-122"/>
                <a:sym typeface="+mn-ea"/>
              </a:rPr>
              <a:t>结构要反映当时对儿童认知进行评估的理论导向和实践要求，更新和充实测量工具的理论基础；增加测量工具的心理测量学性能；改进测验结构，加强临床效用，提供更丰富的常模和临床信息；增加评估流体智力、工作记忆和加工速度的分测验，降低操作测验的速度比重，对工作记忆和加工速度给予更多关注；提高常模样本的代表性；增加最易题目和最难题目，消除地板效应和天花板效应等。</a:t>
            </a:r>
            <a:endParaRPr lang="zh-CN" altLang="en-US" sz="2000" dirty="0">
              <a:solidFill>
                <a:schemeClr val="tx1"/>
              </a:solidFill>
              <a:latin typeface="Arial" panose="020B0604020202020204" pitchFamily="34" charset="0"/>
              <a:ea typeface="微软雅黑" panose="020B0503020204020204" pitchFamily="34" charset="-122"/>
              <a:sym typeface="+mn-ea"/>
            </a:endParaRPr>
          </a:p>
          <a:p>
            <a:pPr indent="0" fontAlgn="auto">
              <a:lnSpc>
                <a:spcPct val="150000"/>
              </a:lnSpc>
            </a:pPr>
            <a:endParaRPr lang="zh-CN" altLang="en-US" sz="2000"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846455"/>
            <a:ext cx="10090785" cy="5769610"/>
          </a:xfrm>
          <a:prstGeom prst="rect">
            <a:avLst/>
          </a:prstGeom>
          <a:noFill/>
          <a:ln w="9525">
            <a:noFill/>
          </a:ln>
        </p:spPr>
        <p:txBody>
          <a:bodyPr wrap="square">
            <a:spAutoFit/>
          </a:bodyPr>
          <a:lstStyle/>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（二）重要变动</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400" dirty="0">
                <a:solidFill>
                  <a:schemeClr val="tx1"/>
                </a:solidFill>
                <a:latin typeface="Arial" panose="020B0604020202020204" pitchFamily="34" charset="0"/>
                <a:ea typeface="微软雅黑" panose="020B0503020204020204" pitchFamily="34" charset="-122"/>
              </a:rPr>
              <a:t>  </a:t>
            </a:r>
            <a:r>
              <a:rPr lang="en-US" altLang="zh-CN" sz="2400" b="1" dirty="0">
                <a:solidFill>
                  <a:schemeClr val="tx1"/>
                </a:solidFill>
                <a:latin typeface="Arial" panose="020B0604020202020204" pitchFamily="34" charset="0"/>
                <a:ea typeface="微软雅黑" panose="020B0503020204020204" pitchFamily="34" charset="-122"/>
              </a:rPr>
              <a:t>   </a:t>
            </a:r>
            <a:r>
              <a:rPr lang="zh-CN" altLang="en-US" b="1" dirty="0">
                <a:solidFill>
                  <a:schemeClr val="tx1"/>
                </a:solidFill>
                <a:latin typeface="Arial" panose="020B0604020202020204" pitchFamily="34" charset="0"/>
                <a:ea typeface="微软雅黑" panose="020B0503020204020204" pitchFamily="34" charset="-122"/>
              </a:rPr>
              <a:t>第一，</a:t>
            </a:r>
            <a:r>
              <a:rPr lang="zh-CN" altLang="en-US" dirty="0">
                <a:solidFill>
                  <a:schemeClr val="tx1"/>
                </a:solidFill>
                <a:latin typeface="Arial" panose="020B0604020202020204" pitchFamily="34" charset="0"/>
                <a:ea typeface="微软雅黑" panose="020B0503020204020204" pitchFamily="34" charset="-122"/>
              </a:rPr>
              <a:t>理论基础大幅度充实，对结果的解释能力和对实践的指导价值得到有效增强。第四版韦氏儿童智力测验不仅继承了韦克斯勒关于智力的基本思想，而且吸纳了最新智力理论</a:t>
            </a:r>
            <a:r>
              <a:rPr lang="en-US" altLang="zh-CN" dirty="0">
                <a:solidFill>
                  <a:schemeClr val="tx1"/>
                </a:solidFill>
                <a:latin typeface="Arial" panose="020B0604020202020204" pitchFamily="34" charset="0"/>
                <a:ea typeface="微软雅黑" panose="020B0503020204020204" pitchFamily="34" charset="-122"/>
              </a:rPr>
              <a:t> CHC </a:t>
            </a:r>
            <a:r>
              <a:rPr lang="zh-CN" altLang="en-US" dirty="0">
                <a:solidFill>
                  <a:schemeClr val="tx1"/>
                </a:solidFill>
                <a:latin typeface="Arial" panose="020B0604020202020204" pitchFamily="34" charset="0"/>
                <a:ea typeface="微软雅黑" panose="020B0503020204020204" pitchFamily="34" charset="-122"/>
              </a:rPr>
              <a:t>及其测评方法的研究成果，使得全量表及其各个分测验对测量目标的定义和解释变得明确而有体系。</a:t>
            </a:r>
            <a:endParaRPr lang="zh-CN" altLang="en-US"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en-US" altLang="zh-CN" dirty="0">
                <a:solidFill>
                  <a:schemeClr val="tx1"/>
                </a:solidFill>
                <a:latin typeface="Arial" panose="020B0604020202020204" pitchFamily="34" charset="0"/>
                <a:ea typeface="微软雅黑" panose="020B0503020204020204" pitchFamily="34" charset="-122"/>
              </a:rPr>
              <a:t>    </a:t>
            </a:r>
            <a:r>
              <a:rPr lang="en-US" altLang="zh-CN" b="1" dirty="0">
                <a:solidFill>
                  <a:schemeClr val="tx1"/>
                </a:solidFill>
                <a:latin typeface="Arial" panose="020B0604020202020204" pitchFamily="34" charset="0"/>
                <a:ea typeface="微软雅黑" panose="020B0503020204020204" pitchFamily="34" charset="-122"/>
              </a:rPr>
              <a:t>  </a:t>
            </a:r>
            <a:r>
              <a:rPr lang="zh-CN" altLang="en-US" b="1" dirty="0">
                <a:solidFill>
                  <a:schemeClr val="tx1"/>
                </a:solidFill>
                <a:latin typeface="Arial" panose="020B0604020202020204" pitchFamily="34" charset="0"/>
                <a:ea typeface="微软雅黑" panose="020B0503020204020204" pitchFamily="34" charset="-122"/>
              </a:rPr>
              <a:t>第二，</a:t>
            </a:r>
            <a:r>
              <a:rPr lang="zh-CN" altLang="en-US" dirty="0">
                <a:solidFill>
                  <a:schemeClr val="tx1"/>
                </a:solidFill>
                <a:latin typeface="Arial" panose="020B0604020202020204" pitchFamily="34" charset="0"/>
                <a:ea typeface="微软雅黑" panose="020B0503020204020204" pitchFamily="34" charset="-122"/>
              </a:rPr>
              <a:t>量表结构有了重大的改变。第四版量表共包含</a:t>
            </a:r>
            <a:r>
              <a:rPr lang="en-US" altLang="zh-CN" dirty="0">
                <a:solidFill>
                  <a:schemeClr val="tx1"/>
                </a:solidFill>
                <a:latin typeface="Arial" panose="020B0604020202020204" pitchFamily="34" charset="0"/>
                <a:ea typeface="微软雅黑" panose="020B0503020204020204" pitchFamily="34" charset="-122"/>
              </a:rPr>
              <a:t>15</a:t>
            </a:r>
            <a:r>
              <a:rPr lang="zh-CN" altLang="en-US" dirty="0">
                <a:solidFill>
                  <a:schemeClr val="tx1"/>
                </a:solidFill>
                <a:latin typeface="Arial" panose="020B0604020202020204" pitchFamily="34" charset="0"/>
                <a:ea typeface="微软雅黑" panose="020B0503020204020204" pitchFamily="34" charset="-122"/>
              </a:rPr>
              <a:t>个分测验，其中</a:t>
            </a:r>
            <a:r>
              <a:rPr lang="en-US" altLang="zh-CN" dirty="0">
                <a:solidFill>
                  <a:schemeClr val="tx1"/>
                </a:solidFill>
                <a:latin typeface="Arial" panose="020B0604020202020204" pitchFamily="34" charset="0"/>
                <a:ea typeface="微软雅黑" panose="020B0503020204020204" pitchFamily="34" charset="-122"/>
              </a:rPr>
              <a:t>10</a:t>
            </a:r>
            <a:r>
              <a:rPr lang="zh-CN" altLang="en-US" dirty="0">
                <a:solidFill>
                  <a:schemeClr val="tx1"/>
                </a:solidFill>
                <a:latin typeface="Arial" panose="020B0604020202020204" pitchFamily="34" charset="0"/>
                <a:ea typeface="微软雅黑" panose="020B0503020204020204" pitchFamily="34" charset="-122"/>
              </a:rPr>
              <a:t>个是核心分测验［理解、词汇、类同、积木（设计）、图画概念、矩阵推理、背数（数字广度）、字母数字排序、译码、符号搜索］，以及</a:t>
            </a:r>
            <a:r>
              <a:rPr lang="en-US" altLang="zh-CN" dirty="0">
                <a:solidFill>
                  <a:schemeClr val="tx1"/>
                </a:solidFill>
                <a:latin typeface="Arial" panose="020B0604020202020204" pitchFamily="34" charset="0"/>
                <a:ea typeface="微软雅黑" panose="020B0503020204020204" pitchFamily="34" charset="-122"/>
              </a:rPr>
              <a:t>5</a:t>
            </a:r>
            <a:r>
              <a:rPr lang="zh-CN" altLang="en-US" dirty="0">
                <a:solidFill>
                  <a:schemeClr val="tx1"/>
                </a:solidFill>
                <a:latin typeface="Arial" panose="020B0604020202020204" pitchFamily="34" charset="0"/>
                <a:ea typeface="微软雅黑" panose="020B0503020204020204" pitchFamily="34" charset="-122"/>
              </a:rPr>
              <a:t>个补充分测验（词语推理、常识、填图、算术、划消）。第四版保留了第三版的</a:t>
            </a:r>
            <a:r>
              <a:rPr lang="en-US" altLang="zh-CN" dirty="0">
                <a:solidFill>
                  <a:schemeClr val="tx1"/>
                </a:solidFill>
                <a:latin typeface="Arial" panose="020B0604020202020204" pitchFamily="34" charset="0"/>
                <a:ea typeface="微软雅黑" panose="020B0503020204020204" pitchFamily="34" charset="-122"/>
              </a:rPr>
              <a:t>10 </a:t>
            </a:r>
            <a:r>
              <a:rPr lang="zh-CN" altLang="en-US" dirty="0">
                <a:solidFill>
                  <a:schemeClr val="tx1"/>
                </a:solidFill>
                <a:latin typeface="Arial" panose="020B0604020202020204" pitchFamily="34" charset="0"/>
                <a:ea typeface="微软雅黑" panose="020B0503020204020204" pitchFamily="34" charset="-122"/>
              </a:rPr>
              <a:t>个分测验［理解、词汇、类同、积木、背数、译码、常识、填图、算术、符号搜索］；为了强调对流体推理和工作记忆的测量，新增加了</a:t>
            </a:r>
            <a:r>
              <a:rPr lang="en-US" altLang="zh-CN" dirty="0">
                <a:solidFill>
                  <a:schemeClr val="tx1"/>
                </a:solidFill>
                <a:latin typeface="Arial" panose="020B0604020202020204" pitchFamily="34" charset="0"/>
                <a:ea typeface="微软雅黑" panose="020B0503020204020204" pitchFamily="34" charset="-122"/>
              </a:rPr>
              <a:t>5 </a:t>
            </a:r>
            <a:r>
              <a:rPr lang="zh-CN" altLang="en-US" dirty="0">
                <a:solidFill>
                  <a:schemeClr val="tx1"/>
                </a:solidFill>
                <a:latin typeface="Arial" panose="020B0604020202020204" pitchFamily="34" charset="0"/>
                <a:ea typeface="微软雅黑" panose="020B0503020204020204" pitchFamily="34" charset="-122"/>
              </a:rPr>
              <a:t>个分测验（图画概念（</a:t>
            </a:r>
            <a:r>
              <a:rPr lang="en-US" altLang="zh-CN" dirty="0">
                <a:solidFill>
                  <a:schemeClr val="tx1"/>
                </a:solidFill>
                <a:latin typeface="Arial" panose="020B0604020202020204" pitchFamily="34" charset="0"/>
                <a:ea typeface="微软雅黑" panose="020B0503020204020204" pitchFamily="34" charset="-122"/>
              </a:rPr>
              <a:t>picture concepts</a:t>
            </a:r>
            <a:r>
              <a:rPr lang="zh-CN" altLang="en-US" dirty="0">
                <a:solidFill>
                  <a:schemeClr val="tx1"/>
                </a:solidFill>
                <a:latin typeface="Arial" panose="020B0604020202020204" pitchFamily="34" charset="0"/>
                <a:ea typeface="微软雅黑" panose="020B0503020204020204" pitchFamily="34" charset="-122"/>
              </a:rPr>
              <a:t>）、字母数字排序（</a:t>
            </a:r>
            <a:r>
              <a:rPr lang="en-US" altLang="zh-CN" dirty="0">
                <a:solidFill>
                  <a:schemeClr val="tx1"/>
                </a:solidFill>
                <a:latin typeface="Arial" panose="020B0604020202020204" pitchFamily="34" charset="0"/>
                <a:ea typeface="微软雅黑" panose="020B0503020204020204" pitchFamily="34" charset="-122"/>
              </a:rPr>
              <a:t>letter-number sequencing</a:t>
            </a:r>
            <a:r>
              <a:rPr lang="zh-CN" altLang="en-US" dirty="0">
                <a:solidFill>
                  <a:schemeClr val="tx1"/>
                </a:solidFill>
                <a:latin typeface="Arial" panose="020B0604020202020204" pitchFamily="34" charset="0"/>
                <a:ea typeface="微软雅黑" panose="020B0503020204020204" pitchFamily="34" charset="-122"/>
              </a:rPr>
              <a:t>）、划消</a:t>
            </a:r>
            <a:r>
              <a:rPr lang="en-US" altLang="zh-CN" dirty="0">
                <a:solidFill>
                  <a:schemeClr val="tx1"/>
                </a:solidFill>
                <a:latin typeface="Arial" panose="020B0604020202020204" pitchFamily="34" charset="0"/>
                <a:ea typeface="微软雅黑" panose="020B0503020204020204" pitchFamily="34" charset="-122"/>
              </a:rPr>
              <a:t> </a:t>
            </a:r>
            <a:r>
              <a:rPr lang="zh-CN" altLang="en-US" dirty="0">
                <a:solidFill>
                  <a:schemeClr val="tx1"/>
                </a:solidFill>
                <a:latin typeface="Arial" panose="020B0604020202020204" pitchFamily="34" charset="0"/>
                <a:ea typeface="微软雅黑" panose="020B0503020204020204" pitchFamily="34" charset="-122"/>
              </a:rPr>
              <a:t>（</a:t>
            </a:r>
            <a:r>
              <a:rPr lang="en-US" altLang="zh-CN" dirty="0">
                <a:solidFill>
                  <a:schemeClr val="tx1"/>
                </a:solidFill>
                <a:latin typeface="Arial" panose="020B0604020202020204" pitchFamily="34" charset="0"/>
                <a:ea typeface="微软雅黑" panose="020B0503020204020204" pitchFamily="34" charset="-122"/>
              </a:rPr>
              <a:t>cancellation</a:t>
            </a:r>
            <a:r>
              <a:rPr lang="zh-CN" altLang="en-US" dirty="0">
                <a:solidFill>
                  <a:schemeClr val="tx1"/>
                </a:solidFill>
                <a:latin typeface="Arial" panose="020B0604020202020204" pitchFamily="34" charset="0"/>
                <a:ea typeface="微软雅黑" panose="020B0503020204020204" pitchFamily="34" charset="-122"/>
              </a:rPr>
              <a:t>）、矩阵推理（</a:t>
            </a:r>
            <a:r>
              <a:rPr lang="en-US" altLang="zh-CN" dirty="0">
                <a:solidFill>
                  <a:schemeClr val="tx1"/>
                </a:solidFill>
                <a:latin typeface="Arial" panose="020B0604020202020204" pitchFamily="34" charset="0"/>
                <a:ea typeface="微软雅黑" panose="020B0503020204020204" pitchFamily="34" charset="-122"/>
              </a:rPr>
              <a:t>matrix reasoning</a:t>
            </a:r>
            <a:r>
              <a:rPr lang="zh-CN" altLang="en-US" dirty="0">
                <a:solidFill>
                  <a:schemeClr val="tx1"/>
                </a:solidFill>
                <a:latin typeface="Arial" panose="020B0604020202020204" pitchFamily="34" charset="0"/>
                <a:ea typeface="微软雅黑" panose="020B0503020204020204" pitchFamily="34" charset="-122"/>
              </a:rPr>
              <a:t>）、词语推理（</a:t>
            </a:r>
            <a:r>
              <a:rPr lang="en-US" altLang="zh-CN" dirty="0">
                <a:solidFill>
                  <a:schemeClr val="tx1"/>
                </a:solidFill>
                <a:latin typeface="Arial" panose="020B0604020202020204" pitchFamily="34" charset="0"/>
                <a:ea typeface="微软雅黑" panose="020B0503020204020204" pitchFamily="34" charset="-122"/>
              </a:rPr>
              <a:t>word reasoning</a:t>
            </a:r>
            <a:r>
              <a:rPr lang="zh-CN" altLang="en-US" dirty="0">
                <a:solidFill>
                  <a:schemeClr val="tx1"/>
                </a:solidFill>
                <a:latin typeface="Arial" panose="020B0604020202020204" pitchFamily="34" charset="0"/>
                <a:ea typeface="微软雅黑" panose="020B0503020204020204" pitchFamily="34" charset="-122"/>
              </a:rPr>
              <a:t>））。另外，删除了第三版中的排列、拼图和迷津</a:t>
            </a:r>
            <a:r>
              <a:rPr lang="en-US" altLang="zh-CN" dirty="0">
                <a:solidFill>
                  <a:schemeClr val="tx1"/>
                </a:solidFill>
                <a:latin typeface="Arial" panose="020B0604020202020204" pitchFamily="34" charset="0"/>
                <a:ea typeface="微软雅黑" panose="020B0503020204020204" pitchFamily="34" charset="-122"/>
              </a:rPr>
              <a:t> 3 </a:t>
            </a:r>
            <a:r>
              <a:rPr lang="zh-CN" altLang="en-US" dirty="0">
                <a:solidFill>
                  <a:schemeClr val="tx1"/>
                </a:solidFill>
                <a:latin typeface="Arial" panose="020B0604020202020204" pitchFamily="34" charset="0"/>
                <a:ea typeface="微软雅黑" panose="020B0503020204020204" pitchFamily="34" charset="-122"/>
              </a:rPr>
              <a:t>个旨在测查问题解决能力的操作分测验，这是因为排列和拼图非常依赖反应速度，而研究表明迷津的信度、稳定性和效度都比较差。</a:t>
            </a:r>
            <a:endParaRPr lang="zh-CN" altLang="en-US"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793095" cy="5713730"/>
          </a:xfrm>
          <a:prstGeom prst="rect">
            <a:avLst/>
          </a:prstGeom>
          <a:noFill/>
          <a:ln w="9525">
            <a:noFill/>
          </a:ln>
        </p:spPr>
        <p:txBody>
          <a:bodyPr wrap="square">
            <a:no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五、韦克斯勒儿童智力量表第五版（</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WISCV</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发表时间：</a:t>
            </a:r>
            <a:r>
              <a:rPr lang="en-US" altLang="zh-CN"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2014</a:t>
            </a:r>
            <a:r>
              <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年秋</a:t>
            </a:r>
            <a:endPar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开发团队：心理学家、临床医生和顾问团，历时</a:t>
            </a:r>
            <a:r>
              <a:rPr lang="en-US" altLang="zh-CN"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rPr>
              <a:t>年</a:t>
            </a:r>
            <a:endParaRPr lang="zh-CN" altLang="en-US" sz="2400" b="1" dirty="0" smtClean="0">
              <a:solidFill>
                <a:srgbClr val="FFC00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（一）修订的目标</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1.</a:t>
            </a:r>
            <a:r>
              <a:rPr lang="zh-CN" altLang="en-US" sz="2400" dirty="0">
                <a:solidFill>
                  <a:schemeClr val="tx1"/>
                </a:solidFill>
                <a:latin typeface="Arial" panose="020B0604020202020204" pitchFamily="34" charset="0"/>
                <a:ea typeface="微软雅黑" panose="020B0503020204020204" pitchFamily="34" charset="-122"/>
                <a:sym typeface="+mn-ea"/>
              </a:rPr>
              <a:t>提供智力测试、临床实用性、特殊学习障碍和儿童神经心理学的专业建议</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2.</a:t>
            </a:r>
            <a:r>
              <a:rPr lang="zh-CN" altLang="en-US" sz="2400" dirty="0">
                <a:solidFill>
                  <a:schemeClr val="tx1"/>
                </a:solidFill>
                <a:latin typeface="Arial" panose="020B0604020202020204" pitchFamily="34" charset="0"/>
                <a:ea typeface="微软雅黑" panose="020B0503020204020204" pitchFamily="34" charset="-122"/>
                <a:sym typeface="+mn-ea"/>
              </a:rPr>
              <a:t>评估智力障碍、智力天赋、特定学习障碍</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3.</a:t>
            </a:r>
            <a:r>
              <a:rPr lang="zh-CN" altLang="en-US" sz="2400" dirty="0">
                <a:solidFill>
                  <a:schemeClr val="tx1"/>
                </a:solidFill>
                <a:latin typeface="Arial" panose="020B0604020202020204" pitchFamily="34" charset="0"/>
                <a:ea typeface="微软雅黑" panose="020B0503020204020204" pitchFamily="34" charset="-122"/>
                <a:sym typeface="+mn-ea"/>
              </a:rPr>
              <a:t>评估</a:t>
            </a:r>
            <a:r>
              <a:rPr lang="en-US" altLang="zh-CN" sz="2400" dirty="0">
                <a:solidFill>
                  <a:schemeClr val="tx1"/>
                </a:solidFill>
                <a:latin typeface="Arial" panose="020B0604020202020204" pitchFamily="34" charset="0"/>
                <a:ea typeface="微软雅黑" panose="020B0503020204020204" pitchFamily="34" charset="-122"/>
                <a:sym typeface="+mn-ea"/>
              </a:rPr>
              <a:t>ADHD</a:t>
            </a:r>
            <a:r>
              <a:rPr lang="zh-CN" altLang="en-US" sz="2400" dirty="0">
                <a:solidFill>
                  <a:schemeClr val="tx1"/>
                </a:solidFill>
                <a:latin typeface="Arial" panose="020B0604020202020204" pitchFamily="34" charset="0"/>
                <a:ea typeface="微软雅黑" panose="020B0503020204020204" pitchFamily="34" charset="-122"/>
                <a:sym typeface="+mn-ea"/>
              </a:rPr>
              <a:t>和</a:t>
            </a:r>
            <a:r>
              <a:rPr lang="en-US" altLang="zh-CN" sz="2400" dirty="0">
                <a:solidFill>
                  <a:schemeClr val="tx1"/>
                </a:solidFill>
                <a:latin typeface="Arial" panose="020B0604020202020204" pitchFamily="34" charset="0"/>
                <a:ea typeface="微软雅黑" panose="020B0503020204020204" pitchFamily="34" charset="-122"/>
                <a:sym typeface="+mn-ea"/>
              </a:rPr>
              <a:t>ASD</a:t>
            </a:r>
            <a:r>
              <a:rPr lang="zh-CN" altLang="en-US" sz="2400" dirty="0">
                <a:solidFill>
                  <a:schemeClr val="tx1"/>
                </a:solidFill>
                <a:latin typeface="Arial" panose="020B0604020202020204" pitchFamily="34" charset="0"/>
                <a:ea typeface="微软雅黑" panose="020B0503020204020204" pitchFamily="34" charset="-122"/>
                <a:sym typeface="+mn-ea"/>
              </a:rPr>
              <a:t>的认知功能</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endParaRPr lang="zh-CN" altLang="en-US" sz="2400" dirty="0">
              <a:solidFill>
                <a:schemeClr val="tx1"/>
              </a:solidFill>
              <a:latin typeface="Arial" panose="020B0604020202020204" pitchFamily="34" charset="0"/>
              <a:ea typeface="微软雅黑" panose="020B0503020204020204" pitchFamily="34" charset="-122"/>
              <a:sym typeface="+mn-ea"/>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793095" cy="5713730"/>
          </a:xfrm>
          <a:prstGeom prst="rect">
            <a:avLst/>
          </a:prstGeom>
          <a:noFill/>
          <a:ln w="9525">
            <a:noFill/>
          </a:ln>
        </p:spPr>
        <p:txBody>
          <a:bodyPr wrap="square">
            <a:no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（二）量表的变化</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1.</a:t>
            </a:r>
            <a:r>
              <a:rPr lang="zh-CN" altLang="en-US" sz="2400" dirty="0">
                <a:solidFill>
                  <a:schemeClr val="tx1"/>
                </a:solidFill>
                <a:latin typeface="Arial" panose="020B0604020202020204" pitchFamily="34" charset="0"/>
                <a:ea typeface="微软雅黑" panose="020B0503020204020204" pitchFamily="34" charset="-122"/>
                <a:sym typeface="+mn-ea"/>
              </a:rPr>
              <a:t>结构的变化：</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sym typeface="+mn-ea"/>
              </a:rPr>
              <a:t>增强与</a:t>
            </a:r>
            <a:r>
              <a:rPr lang="en-US" altLang="zh-CN" sz="2400" dirty="0">
                <a:solidFill>
                  <a:schemeClr val="tx1"/>
                </a:solidFill>
                <a:latin typeface="Arial" panose="020B0604020202020204" pitchFamily="34" charset="0"/>
                <a:ea typeface="微软雅黑" panose="020B0503020204020204" pitchFamily="34" charset="-122"/>
                <a:sym typeface="+mn-ea"/>
              </a:rPr>
              <a:t>CHC</a:t>
            </a:r>
            <a:r>
              <a:rPr lang="zh-CN" altLang="en-US" sz="2400" dirty="0">
                <a:solidFill>
                  <a:schemeClr val="tx1"/>
                </a:solidFill>
                <a:latin typeface="Arial" panose="020B0604020202020204" pitchFamily="34" charset="0"/>
                <a:ea typeface="微软雅黑" panose="020B0503020204020204" pitchFamily="34" charset="-122"/>
                <a:sym typeface="+mn-ea"/>
              </a:rPr>
              <a:t>智力理论的统一性；</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sym typeface="+mn-ea"/>
              </a:rPr>
              <a:t>包含全量表、主要指数量表、辅助指数量表、补充指数量表；</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21</a:t>
            </a:r>
            <a:r>
              <a:rPr lang="zh-CN" altLang="en-US" sz="2400" dirty="0">
                <a:solidFill>
                  <a:schemeClr val="tx1"/>
                </a:solidFill>
                <a:latin typeface="Arial" panose="020B0604020202020204" pitchFamily="34" charset="0"/>
                <a:ea typeface="微软雅黑" panose="020B0503020204020204" pitchFamily="34" charset="-122"/>
                <a:sym typeface="+mn-ea"/>
              </a:rPr>
              <a:t>个分测验，保留</a:t>
            </a:r>
            <a:r>
              <a:rPr lang="en-US" altLang="zh-CN" sz="2400" dirty="0">
                <a:solidFill>
                  <a:schemeClr val="tx1"/>
                </a:solidFill>
                <a:latin typeface="Arial" panose="020B0604020202020204" pitchFamily="34" charset="0"/>
                <a:ea typeface="微软雅黑" panose="020B0503020204020204" pitchFamily="34" charset="-122"/>
                <a:sym typeface="+mn-ea"/>
              </a:rPr>
              <a:t>13</a:t>
            </a:r>
            <a:r>
              <a:rPr lang="zh-CN" altLang="en-US" sz="2400" dirty="0">
                <a:solidFill>
                  <a:schemeClr val="tx1"/>
                </a:solidFill>
                <a:latin typeface="Arial" panose="020B0604020202020204" pitchFamily="34" charset="0"/>
                <a:ea typeface="微软雅黑" panose="020B0503020204020204" pitchFamily="34" charset="-122"/>
                <a:sym typeface="+mn-ea"/>
              </a:rPr>
              <a:t>个，增加</a:t>
            </a:r>
            <a:r>
              <a:rPr lang="en-US" altLang="zh-CN" sz="2400" dirty="0">
                <a:solidFill>
                  <a:schemeClr val="tx1"/>
                </a:solidFill>
                <a:latin typeface="Arial" panose="020B0604020202020204" pitchFamily="34" charset="0"/>
                <a:ea typeface="微软雅黑" panose="020B0503020204020204" pitchFamily="34" charset="-122"/>
                <a:sym typeface="+mn-ea"/>
              </a:rPr>
              <a:t>8</a:t>
            </a:r>
            <a:r>
              <a:rPr lang="zh-CN" altLang="en-US" sz="2400" dirty="0">
                <a:solidFill>
                  <a:schemeClr val="tx1"/>
                </a:solidFill>
                <a:latin typeface="Arial" panose="020B0604020202020204" pitchFamily="34" charset="0"/>
                <a:ea typeface="微软雅黑" panose="020B0503020204020204" pitchFamily="34" charset="-122"/>
                <a:sym typeface="+mn-ea"/>
              </a:rPr>
              <a:t>个新分测验；</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sym typeface="+mn-ea"/>
              </a:rPr>
              <a:t>提供言语理解、视觉空间、流体推理、工作记忆和加工速度五大分量表指数。</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下表</a:t>
            </a:r>
            <a:r>
              <a:rPr lang="en-US" altLang="zh-CN" sz="2400" dirty="0">
                <a:solidFill>
                  <a:schemeClr val="tx1"/>
                </a:solidFill>
                <a:latin typeface="Arial" panose="020B0604020202020204" pitchFamily="34" charset="0"/>
                <a:ea typeface="微软雅黑" panose="020B0503020204020204" pitchFamily="34" charset="-122"/>
                <a:sym typeface="+mn-ea"/>
              </a:rPr>
              <a:t> 3-6</a:t>
            </a:r>
            <a:r>
              <a:rPr lang="zh-CN" altLang="en-US" sz="2400" dirty="0">
                <a:solidFill>
                  <a:schemeClr val="tx1"/>
                </a:solidFill>
                <a:latin typeface="Arial" panose="020B0604020202020204" pitchFamily="34" charset="0"/>
                <a:ea typeface="微软雅黑" panose="020B0503020204020204" pitchFamily="34" charset="-122"/>
                <a:sym typeface="+mn-ea"/>
              </a:rPr>
              <a:t>简单明了地展示</a:t>
            </a:r>
            <a:r>
              <a:rPr lang="en-US" altLang="zh-CN" sz="2400" dirty="0">
                <a:solidFill>
                  <a:schemeClr val="tx1"/>
                </a:solidFill>
                <a:latin typeface="Arial" panose="020B0604020202020204" pitchFamily="34" charset="0"/>
                <a:ea typeface="微软雅黑" panose="020B0503020204020204" pitchFamily="34" charset="-122"/>
                <a:sym typeface="+mn-ea"/>
              </a:rPr>
              <a:t> </a:t>
            </a:r>
            <a:r>
              <a:rPr lang="en-US" sz="2400" dirty="0">
                <a:solidFill>
                  <a:schemeClr val="tx1"/>
                </a:solidFill>
                <a:latin typeface="Arial" panose="020B0604020202020204" pitchFamily="34" charset="0"/>
                <a:ea typeface="微软雅黑" panose="020B0503020204020204" pitchFamily="34" charset="-122"/>
                <a:sym typeface="+mn-ea"/>
              </a:rPr>
              <a:t>WISCV</a:t>
            </a:r>
            <a:r>
              <a:rPr lang="zh-CN" altLang="en-US" sz="2400" dirty="0">
                <a:solidFill>
                  <a:schemeClr val="tx1"/>
                </a:solidFill>
                <a:latin typeface="Arial" panose="020B0604020202020204" pitchFamily="34" charset="0"/>
                <a:ea typeface="微软雅黑" panose="020B0503020204020204" pitchFamily="34" charset="-122"/>
                <a:sym typeface="+mn-ea"/>
              </a:rPr>
              <a:t>全量表、主要指数量表、辅助指数量表、补充指数量表的分量表、分测验（全量表有补充分测验）的组成</a:t>
            </a:r>
            <a:r>
              <a:rPr lang="en-US" altLang="zh-CN" sz="2400" dirty="0">
                <a:solidFill>
                  <a:schemeClr val="tx1"/>
                </a:solidFill>
                <a:latin typeface="Arial" panose="020B0604020202020204" pitchFamily="34" charset="0"/>
                <a:ea typeface="微软雅黑" panose="020B0503020204020204" pitchFamily="34" charset="-122"/>
                <a:sym typeface="+mn-ea"/>
              </a:rPr>
              <a:t>:</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endParaRPr lang="zh-CN" altLang="en-US" sz="2400" dirty="0">
              <a:solidFill>
                <a:schemeClr val="tx1"/>
              </a:solidFill>
              <a:latin typeface="Arial" panose="020B0604020202020204" pitchFamily="34" charset="0"/>
              <a:ea typeface="微软雅黑" panose="020B0503020204020204" pitchFamily="34" charset="-122"/>
              <a:sym typeface="+mn-ea"/>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1543685" y="1144270"/>
            <a:ext cx="9272270" cy="4998720"/>
          </a:xfrm>
          <a:prstGeom prst="rect">
            <a:avLst/>
          </a:prstGeom>
        </p:spPr>
      </p:pic>
      <p:sp>
        <p:nvSpPr>
          <p:cNvPr id="5" name="文本框 4"/>
          <p:cNvSpPr txBox="1"/>
          <p:nvPr/>
        </p:nvSpPr>
        <p:spPr>
          <a:xfrm>
            <a:off x="9271635" y="6367145"/>
            <a:ext cx="4064000" cy="368300"/>
          </a:xfrm>
          <a:prstGeom prst="rect">
            <a:avLst/>
          </a:prstGeom>
          <a:noFill/>
        </p:spPr>
        <p:txBody>
          <a:bodyPr wrap="square" rtlCol="0">
            <a:spAutoFit/>
          </a:bodyPr>
          <a:p>
            <a:r>
              <a:rPr lang="zh-CN" altLang="en-US">
                <a:ea typeface="宋体" panose="02010600030101010101" pitchFamily="2" charset="-122"/>
              </a:rPr>
              <a:t>下接续表</a:t>
            </a:r>
            <a:endParaRPr lang="zh-CN" altLang="en-US">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1878330" y="1220470"/>
            <a:ext cx="8719185" cy="50412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793095" cy="5713730"/>
          </a:xfrm>
          <a:prstGeom prst="rect">
            <a:avLst/>
          </a:prstGeom>
          <a:noFill/>
          <a:ln w="9525">
            <a:noFill/>
          </a:ln>
        </p:spPr>
        <p:txBody>
          <a:bodyPr wrap="square">
            <a:no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（二）量表的变化</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latin typeface="Arial" panose="020B0604020202020204" pitchFamily="34" charset="0"/>
                <a:ea typeface="微软雅黑" panose="020B0503020204020204" pitchFamily="34" charset="-122"/>
                <a:sym typeface="+mn-ea"/>
              </a:rPr>
              <a:t>2.</a:t>
            </a:r>
            <a:r>
              <a:rPr lang="zh-CN" altLang="en-US" sz="2400" dirty="0">
                <a:latin typeface="Arial" panose="020B0604020202020204" pitchFamily="34" charset="0"/>
                <a:ea typeface="微软雅黑" panose="020B0503020204020204" pitchFamily="34" charset="-122"/>
                <a:sym typeface="+mn-ea"/>
              </a:rPr>
              <a:t>测验结果的变化</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全量表智商（</a:t>
            </a:r>
            <a:r>
              <a:rPr lang="en-US" altLang="zh-CN" sz="2400" dirty="0">
                <a:solidFill>
                  <a:schemeClr val="tx1"/>
                </a:solidFill>
                <a:latin typeface="Arial" panose="020B0604020202020204" pitchFamily="34" charset="0"/>
                <a:ea typeface="微软雅黑" panose="020B0503020204020204" pitchFamily="34" charset="-122"/>
                <a:sym typeface="+mn-ea"/>
              </a:rPr>
              <a:t>FSIQ</a:t>
            </a:r>
            <a:r>
              <a:rPr lang="zh-CN" altLang="en-US" sz="2400" dirty="0">
                <a:solidFill>
                  <a:schemeClr val="tx1"/>
                </a:solidFill>
                <a:latin typeface="Arial" panose="020B0604020202020204" pitchFamily="34" charset="0"/>
                <a:ea typeface="微软雅黑" panose="020B0503020204020204" pitchFamily="34" charset="-122"/>
                <a:sym typeface="+mn-ea"/>
              </a:rPr>
              <a:t>）代表一般智力能力；</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五个主要指数分数：言语理解指数、视觉空间指数、流体推理指数、工作记忆指数和加工速度指数；</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五个辅助指数分数：量化推理指数、听觉工作记忆指数、非言语能力指数、一般能力指数、认知流畅性指数；</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dirty="0">
                <a:solidFill>
                  <a:schemeClr val="tx1"/>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补充指数量表提供命名速度指数、符号翻译指数、存储和提取指数。</a:t>
            </a:r>
            <a:endParaRPr lang="zh-CN" altLang="en-US" sz="2400" dirty="0">
              <a:solidFill>
                <a:schemeClr val="tx1"/>
              </a:solidFill>
              <a:latin typeface="Arial" panose="020B0604020202020204" pitchFamily="34" charset="0"/>
              <a:ea typeface="微软雅黑" panose="020B0503020204020204" pitchFamily="34" charset="-122"/>
              <a:sym typeface="+mn-ea"/>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91895"/>
            <a:ext cx="10793095" cy="5713730"/>
          </a:xfrm>
          <a:prstGeom prst="rect">
            <a:avLst/>
          </a:prstGeom>
          <a:noFill/>
          <a:ln w="9525">
            <a:noFill/>
          </a:ln>
        </p:spPr>
        <p:txBody>
          <a:bodyPr wrap="square">
            <a:noAutofit/>
          </a:bodyPr>
          <a:lstStyle/>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（二）量表的变化</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3.</a:t>
            </a:r>
            <a:r>
              <a:rPr lang="zh-CN" altLang="en-US" sz="2800" dirty="0">
                <a:solidFill>
                  <a:schemeClr val="tx1"/>
                </a:solidFill>
                <a:latin typeface="Arial" panose="020B0604020202020204" pitchFamily="34" charset="0"/>
                <a:ea typeface="微软雅黑" panose="020B0503020204020204" pitchFamily="34" charset="-122"/>
                <a:sym typeface="+mn-ea"/>
              </a:rPr>
              <a:t>测试和测试时间的变化</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施测程序和时间根据测试目标变化；</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全量表总智商（</a:t>
            </a:r>
            <a:r>
              <a:rPr lang="en-US" altLang="zh-CN" sz="2800" dirty="0">
                <a:solidFill>
                  <a:schemeClr val="tx1"/>
                </a:solidFill>
                <a:latin typeface="Arial" panose="020B0604020202020204" pitchFamily="34" charset="0"/>
                <a:ea typeface="微软雅黑" panose="020B0503020204020204" pitchFamily="34" charset="-122"/>
                <a:sym typeface="+mn-ea"/>
              </a:rPr>
              <a:t>FSIQ</a:t>
            </a:r>
            <a:r>
              <a:rPr lang="zh-CN" altLang="en-US" sz="2800" dirty="0">
                <a:solidFill>
                  <a:schemeClr val="tx1"/>
                </a:solidFill>
                <a:latin typeface="Arial" panose="020B0604020202020204" pitchFamily="34" charset="0"/>
                <a:ea typeface="微软雅黑" panose="020B0503020204020204" pitchFamily="34" charset="-122"/>
                <a:sym typeface="+mn-ea"/>
              </a:rPr>
              <a:t>）测试需</a:t>
            </a:r>
            <a:r>
              <a:rPr lang="en-US" altLang="zh-CN" sz="2800" dirty="0">
                <a:solidFill>
                  <a:schemeClr val="tx1"/>
                </a:solidFill>
                <a:latin typeface="Arial" panose="020B0604020202020204" pitchFamily="34" charset="0"/>
                <a:ea typeface="微软雅黑" panose="020B0503020204020204" pitchFamily="34" charset="-122"/>
                <a:sym typeface="+mn-ea"/>
              </a:rPr>
              <a:t>45—65</a:t>
            </a:r>
            <a:r>
              <a:rPr lang="zh-CN" altLang="en-US" sz="2800" dirty="0">
                <a:solidFill>
                  <a:schemeClr val="tx1"/>
                </a:solidFill>
                <a:latin typeface="Arial" panose="020B0604020202020204" pitchFamily="34" charset="0"/>
                <a:ea typeface="微软雅黑" panose="020B0503020204020204" pitchFamily="34" charset="-122"/>
                <a:sym typeface="+mn-ea"/>
              </a:rPr>
              <a:t>分钟；</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单一主要指标评估需</a:t>
            </a:r>
            <a:r>
              <a:rPr lang="en-US" altLang="zh-CN" sz="2800" dirty="0">
                <a:solidFill>
                  <a:schemeClr val="tx1"/>
                </a:solidFill>
                <a:latin typeface="Arial" panose="020B0604020202020204" pitchFamily="34" charset="0"/>
                <a:ea typeface="微软雅黑" panose="020B0503020204020204" pitchFamily="34" charset="-122"/>
                <a:sym typeface="+mn-ea"/>
              </a:rPr>
              <a:t>15—20</a:t>
            </a:r>
            <a:r>
              <a:rPr lang="zh-CN" altLang="en-US" sz="2800" dirty="0">
                <a:solidFill>
                  <a:schemeClr val="tx1"/>
                </a:solidFill>
                <a:latin typeface="Arial" panose="020B0604020202020204" pitchFamily="34" charset="0"/>
                <a:ea typeface="微软雅黑" panose="020B0503020204020204" pitchFamily="34" charset="-122"/>
                <a:sym typeface="+mn-ea"/>
              </a:rPr>
              <a:t>分钟；</a:t>
            </a:r>
            <a:endParaRPr lang="zh-CN" altLang="en-US" sz="28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solidFill>
                <a:latin typeface="Arial" panose="020B0604020202020204" pitchFamily="34" charset="0"/>
                <a:ea typeface="微软雅黑" panose="020B0503020204020204" pitchFamily="34" charset="-122"/>
                <a:sym typeface="+mn-ea"/>
              </a:rPr>
              <a:t>    </a:t>
            </a:r>
            <a:r>
              <a:rPr lang="zh-CN" altLang="en-US" sz="2800" dirty="0">
                <a:solidFill>
                  <a:schemeClr val="tx1"/>
                </a:solidFill>
                <a:latin typeface="Arial" panose="020B0604020202020204" pitchFamily="34" charset="0"/>
                <a:ea typeface="微软雅黑" panose="020B0503020204020204" pitchFamily="34" charset="-122"/>
                <a:sym typeface="+mn-ea"/>
              </a:rPr>
              <a:t>完整评估包括所有指标，测试时间可达</a:t>
            </a:r>
            <a:r>
              <a:rPr lang="en-US" altLang="zh-CN" sz="2800" dirty="0">
                <a:solidFill>
                  <a:schemeClr val="tx1"/>
                </a:solidFill>
                <a:latin typeface="Arial" panose="020B0604020202020204" pitchFamily="34" charset="0"/>
                <a:ea typeface="微软雅黑" panose="020B0503020204020204" pitchFamily="34" charset="-122"/>
                <a:sym typeface="+mn-ea"/>
              </a:rPr>
              <a:t>3</a:t>
            </a:r>
            <a:r>
              <a:rPr lang="zh-CN" altLang="en-US" sz="2800" dirty="0">
                <a:solidFill>
                  <a:schemeClr val="tx1"/>
                </a:solidFill>
                <a:latin typeface="Arial" panose="020B0604020202020204" pitchFamily="34" charset="0"/>
                <a:ea typeface="微软雅黑" panose="020B0503020204020204" pitchFamily="34" charset="-122"/>
                <a:sym typeface="+mn-ea"/>
              </a:rPr>
              <a:t>小时或更长</a:t>
            </a:r>
            <a:r>
              <a:rPr lang="zh-CN" altLang="en-US" sz="2800" dirty="0">
                <a:solidFill>
                  <a:schemeClr val="tx1"/>
                </a:solidFill>
                <a:latin typeface="Arial" panose="020B0604020202020204" pitchFamily="34" charset="0"/>
                <a:ea typeface="微软雅黑" panose="020B0503020204020204" pitchFamily="34" charset="-122"/>
                <a:sym typeface="+mn-ea"/>
              </a:rPr>
              <a:t>。</a:t>
            </a:r>
            <a:endParaRPr lang="zh-CN" altLang="en-US" sz="2800" dirty="0">
              <a:solidFill>
                <a:schemeClr val="tx1"/>
              </a:solidFill>
              <a:latin typeface="Arial" panose="020B0604020202020204" pitchFamily="34" charset="0"/>
              <a:ea typeface="微软雅黑" panose="020B0503020204020204" pitchFamily="34" charset="-122"/>
              <a:sym typeface="+mn-ea"/>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韦克斯勒儿童智力量表</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智力测验的概述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11275" y="1351915"/>
            <a:ext cx="9627235" cy="4154170"/>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什么是智力测验</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 定义与背景</a:t>
            </a:r>
            <a:endParaRPr lang="zh-CN" altLang="en-US" sz="28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智力测验</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是心理测量的一种，旨在通过标准化的测验量表在特定条件下施加刺激并从被试的反应中测量其智力水平。</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心理测量</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是对行为样组的客观标准化测量，而智力测验则是对表现一个人智力水平的行为进行量化描述，以此决定被试的智力水平。</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97714" y="2518040"/>
            <a:ext cx="6329680" cy="52006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其他类型的智力测验举例</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220470"/>
            <a:ext cx="10126345" cy="343852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考夫曼儿童成套评价测验</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FFC000"/>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sym typeface="+mn-ea"/>
              </a:rPr>
              <a:t>考夫曼儿童成套评价测验（</a:t>
            </a:r>
            <a:r>
              <a:rPr lang="en-US" altLang="zh-CN" sz="2400" b="1" dirty="0">
                <a:solidFill>
                  <a:srgbClr val="FFC000"/>
                </a:solidFill>
                <a:latin typeface="Arial" panose="020B0604020202020204" pitchFamily="34" charset="0"/>
                <a:ea typeface="微软雅黑" panose="020B0503020204020204" pitchFamily="34" charset="-122"/>
                <a:sym typeface="+mn-ea"/>
              </a:rPr>
              <a:t>KABC</a:t>
            </a:r>
            <a:r>
              <a:rPr lang="zh-CN" altLang="en-US" sz="2400" b="1" dirty="0">
                <a:solidFill>
                  <a:srgbClr val="FFC000"/>
                </a:solidFill>
                <a:latin typeface="Arial" panose="020B0604020202020204" pitchFamily="34" charset="0"/>
                <a:ea typeface="微软雅黑" panose="020B0503020204020204" pitchFamily="34" charset="-122"/>
                <a:sym typeface="+mn-ea"/>
              </a:rPr>
              <a:t>）</a:t>
            </a:r>
            <a:r>
              <a:rPr lang="zh-CN" altLang="en-US" sz="2400" dirty="0">
                <a:solidFill>
                  <a:schemeClr val="tx1"/>
                </a:solidFill>
                <a:latin typeface="Arial" panose="020B0604020202020204" pitchFamily="34" charset="0"/>
                <a:ea typeface="微软雅黑" panose="020B0503020204020204" pitchFamily="34" charset="-122"/>
                <a:sym typeface="+mn-ea"/>
              </a:rPr>
              <a:t>由美国测验学家考夫曼夫妇共同研究发展，是一个个别实施的儿童智力测验和学业成就测验。第一版于</a:t>
            </a:r>
            <a:r>
              <a:rPr lang="en-US" altLang="zh-CN" sz="2400" dirty="0">
                <a:solidFill>
                  <a:schemeClr val="tx1"/>
                </a:solidFill>
                <a:latin typeface="Arial" panose="020B0604020202020204" pitchFamily="34" charset="0"/>
                <a:ea typeface="微软雅黑" panose="020B0503020204020204" pitchFamily="34" charset="-122"/>
                <a:sym typeface="+mn-ea"/>
              </a:rPr>
              <a:t>1983</a:t>
            </a:r>
            <a:r>
              <a:rPr lang="zh-CN" altLang="en-US" sz="2400" dirty="0">
                <a:solidFill>
                  <a:schemeClr val="tx1"/>
                </a:solidFill>
                <a:latin typeface="Arial" panose="020B0604020202020204" pitchFamily="34" charset="0"/>
                <a:ea typeface="微软雅黑" panose="020B0503020204020204" pitchFamily="34" charset="-122"/>
                <a:sym typeface="+mn-ea"/>
              </a:rPr>
              <a:t>年出版，因其在评价不同种族儿童智力方面的有用性而受到关注。</a:t>
            </a:r>
            <a:r>
              <a:rPr lang="en-US" altLang="zh-CN" sz="2400" dirty="0">
                <a:solidFill>
                  <a:schemeClr val="tx1"/>
                </a:solidFill>
                <a:latin typeface="Arial" panose="020B0604020202020204" pitchFamily="34" charset="0"/>
                <a:ea typeface="微软雅黑" panose="020B0503020204020204" pitchFamily="34" charset="-122"/>
                <a:sym typeface="+mn-ea"/>
              </a:rPr>
              <a:t>2004</a:t>
            </a:r>
            <a:r>
              <a:rPr lang="zh-CN" altLang="en-US" sz="2400" dirty="0">
                <a:solidFill>
                  <a:schemeClr val="tx1"/>
                </a:solidFill>
                <a:latin typeface="Arial" panose="020B0604020202020204" pitchFamily="34" charset="0"/>
                <a:ea typeface="微软雅黑" panose="020B0503020204020204" pitchFamily="34" charset="-122"/>
                <a:sym typeface="+mn-ea"/>
              </a:rPr>
              <a:t>年出版了第二版（</a:t>
            </a:r>
            <a:r>
              <a:rPr lang="en-US" altLang="zh-CN" sz="2400" dirty="0">
                <a:solidFill>
                  <a:schemeClr val="tx1"/>
                </a:solidFill>
                <a:latin typeface="Arial" panose="020B0604020202020204" pitchFamily="34" charset="0"/>
                <a:ea typeface="微软雅黑" panose="020B0503020204020204" pitchFamily="34" charset="-122"/>
                <a:sym typeface="+mn-ea"/>
              </a:rPr>
              <a:t>KABCII</a:t>
            </a:r>
            <a:r>
              <a:rPr lang="zh-CN" altLang="en-US" sz="2400" dirty="0">
                <a:solidFill>
                  <a:schemeClr val="tx1"/>
                </a:solidFill>
                <a:latin typeface="Arial" panose="020B0604020202020204" pitchFamily="34" charset="0"/>
                <a:ea typeface="微软雅黑" panose="020B0503020204020204" pitchFamily="34" charset="-122"/>
                <a:sym typeface="+mn-ea"/>
              </a:rPr>
              <a:t>），并在</a:t>
            </a:r>
            <a:r>
              <a:rPr lang="en-US" altLang="zh-CN" sz="2400" dirty="0">
                <a:solidFill>
                  <a:schemeClr val="tx1"/>
                </a:solidFill>
                <a:latin typeface="Arial" panose="020B0604020202020204" pitchFamily="34" charset="0"/>
                <a:ea typeface="微软雅黑" panose="020B0503020204020204" pitchFamily="34" charset="-122"/>
                <a:sym typeface="+mn-ea"/>
              </a:rPr>
              <a:t>2018</a:t>
            </a:r>
            <a:r>
              <a:rPr lang="zh-CN" altLang="en-US" sz="2400" dirty="0">
                <a:solidFill>
                  <a:schemeClr val="tx1"/>
                </a:solidFill>
                <a:latin typeface="Arial" panose="020B0604020202020204" pitchFamily="34" charset="0"/>
                <a:ea typeface="微软雅黑" panose="020B0503020204020204" pitchFamily="34" charset="-122"/>
                <a:sym typeface="+mn-ea"/>
              </a:rPr>
              <a:t>年出版了新常模的</a:t>
            </a:r>
            <a:r>
              <a:rPr lang="en-US" altLang="zh-CN" sz="2400" dirty="0">
                <a:solidFill>
                  <a:schemeClr val="tx1"/>
                </a:solidFill>
                <a:latin typeface="Arial" panose="020B0604020202020204" pitchFamily="34" charset="0"/>
                <a:ea typeface="微软雅黑" panose="020B0503020204020204" pitchFamily="34" charset="-122"/>
                <a:sym typeface="+mn-ea"/>
              </a:rPr>
              <a:t>KABCII</a:t>
            </a:r>
            <a:r>
              <a:rPr lang="zh-CN" altLang="en-US" sz="2400" dirty="0">
                <a:solidFill>
                  <a:schemeClr val="tx1"/>
                </a:solidFill>
                <a:latin typeface="Arial" panose="020B0604020202020204" pitchFamily="34" charset="0"/>
                <a:ea typeface="微软雅黑" panose="020B0503020204020204" pitchFamily="34" charset="-122"/>
                <a:sym typeface="+mn-ea"/>
              </a:rPr>
              <a:t>。</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7900" y="955040"/>
            <a:ext cx="10506075" cy="4404995"/>
          </a:xfrm>
          <a:prstGeom prst="rect">
            <a:avLst/>
          </a:prstGeom>
          <a:noFill/>
          <a:ln w="9525">
            <a:noFill/>
          </a:ln>
        </p:spPr>
        <p:txBody>
          <a:bodyPr wrap="square">
            <a:no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（一）考夫曼儿童成套评价测验第一版（</a:t>
            </a:r>
            <a:r>
              <a:rPr lang="en-US" altLang="zh-CN" sz="2400" b="1" dirty="0">
                <a:solidFill>
                  <a:srgbClr val="88745B"/>
                </a:solidFill>
                <a:latin typeface="Arial" panose="020B0604020202020204" pitchFamily="34" charset="0"/>
                <a:ea typeface="微软雅黑" panose="020B0503020204020204" pitchFamily="34" charset="-122"/>
              </a:rPr>
              <a:t>KABC</a:t>
            </a:r>
            <a:r>
              <a:rPr lang="zh-CN" altLang="en-US" sz="2400" b="1" dirty="0">
                <a:solidFill>
                  <a:srgbClr val="88745B"/>
                </a:solidFill>
                <a:latin typeface="Arial" panose="020B0604020202020204" pitchFamily="34" charset="0"/>
                <a:ea typeface="微软雅黑" panose="020B0503020204020204" pitchFamily="34" charset="-122"/>
              </a:rPr>
              <a:t>）</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rgbClr val="FFC000"/>
                </a:solidFill>
                <a:latin typeface="Arial" panose="020B0604020202020204" pitchFamily="34" charset="0"/>
                <a:ea typeface="微软雅黑" panose="020B0503020204020204" pitchFamily="34" charset="-122"/>
              </a:rPr>
              <a:t>1.</a:t>
            </a:r>
            <a:r>
              <a:rPr lang="zh-CN" altLang="en-US" sz="2400" b="1" dirty="0">
                <a:solidFill>
                  <a:srgbClr val="FFC000"/>
                </a:solidFill>
                <a:latin typeface="Arial" panose="020B0604020202020204" pitchFamily="34" charset="0"/>
                <a:ea typeface="微软雅黑" panose="020B0503020204020204" pitchFamily="34" charset="-122"/>
              </a:rPr>
              <a:t>编制目的及特点</a:t>
            </a:r>
            <a:endParaRPr lang="zh-CN" altLang="en-US" sz="24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①</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KABC</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主要用于评量</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岁半至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岁半正常儿童及特殊儿童的智力和学业成就水平。</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②测验基于神经心理学和认知心理学理论，区分既得的事实知识与解决新问题的能力，并转换所得分数以便于教育上的特殊安排。</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③</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KABC</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将智能界定为个体解决问题及信息加工处理方式的过程，并根据大脑功能及认知心理学的研究，以继时性加工方式和同时性加工方式代表心智功能的两种类型。</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7900" y="955040"/>
            <a:ext cx="10506075" cy="4404995"/>
          </a:xfrm>
          <a:prstGeom prst="rect">
            <a:avLst/>
          </a:prstGeom>
          <a:noFill/>
          <a:ln w="9525">
            <a:noFill/>
          </a:ln>
        </p:spPr>
        <p:txBody>
          <a:bodyPr wrap="square">
            <a:no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（一）考夫曼儿童成套评价测验第一版（</a:t>
            </a:r>
            <a:r>
              <a:rPr lang="en-US" altLang="zh-CN" sz="2400" b="1" dirty="0">
                <a:solidFill>
                  <a:srgbClr val="88745B"/>
                </a:solidFill>
                <a:latin typeface="Arial" panose="020B0604020202020204" pitchFamily="34" charset="0"/>
                <a:ea typeface="微软雅黑" panose="020B0503020204020204" pitchFamily="34" charset="-122"/>
              </a:rPr>
              <a:t>KABC</a:t>
            </a:r>
            <a:r>
              <a:rPr lang="zh-CN" altLang="en-US" sz="2400" b="1" dirty="0">
                <a:solidFill>
                  <a:srgbClr val="88745B"/>
                </a:solidFill>
                <a:latin typeface="Arial" panose="020B0604020202020204" pitchFamily="34" charset="0"/>
                <a:ea typeface="微软雅黑" panose="020B0503020204020204" pitchFamily="34" charset="-122"/>
              </a:rPr>
              <a:t>）</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sz="2400" b="1" dirty="0">
                <a:solidFill>
                  <a:srgbClr val="FFC000"/>
                </a:solidFill>
                <a:latin typeface="Arial" panose="020B0604020202020204" pitchFamily="34" charset="0"/>
                <a:ea typeface="微软雅黑" panose="020B0503020204020204" pitchFamily="34" charset="-122"/>
              </a:rPr>
              <a:t>2.</a:t>
            </a:r>
            <a:r>
              <a:rPr lang="en-US" altLang="zh-CN" sz="2400" b="1" dirty="0">
                <a:solidFill>
                  <a:srgbClr val="FFC000"/>
                </a:solidFill>
                <a:latin typeface="Arial" panose="020B0604020202020204" pitchFamily="34" charset="0"/>
                <a:ea typeface="微软雅黑" panose="020B0503020204020204" pitchFamily="34" charset="-122"/>
              </a:rPr>
              <a:t>16</a:t>
            </a:r>
            <a:r>
              <a:rPr lang="zh-CN" altLang="en-US" sz="2400" b="1" dirty="0">
                <a:solidFill>
                  <a:srgbClr val="FFC000"/>
                </a:solidFill>
                <a:latin typeface="Arial" panose="020B0604020202020204" pitchFamily="34" charset="0"/>
                <a:ea typeface="微软雅黑" panose="020B0503020204020204" pitchFamily="34" charset="-122"/>
              </a:rPr>
              <a:t>个分测验内容及介绍</a:t>
            </a:r>
            <a:endParaRPr lang="zh-CN" altLang="en-US" sz="24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智力量表</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：包含动作模仿、数字背诵、系列记忆（测量继时性加工过程）和图形辨认、面部再认、完形测验、图形组合、图形类推、位置记忆、照片系列（测量同时性加工过程）。</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成就量表：</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包含语汇表达、人地辨认、数字运用、物件猜谜、阅读发音、阅读理解。</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717550" y="219710"/>
            <a:ext cx="11317605" cy="4767580"/>
          </a:xfrm>
          <a:prstGeom prst="rect">
            <a:avLst/>
          </a:prstGeom>
          <a:noFill/>
          <a:ln w="9525">
            <a:noFill/>
          </a:ln>
        </p:spPr>
        <p:txBody>
          <a:bodyPr wrap="square">
            <a:no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（二）考夫曼儿童成套评价测验第二版（</a:t>
            </a:r>
            <a:r>
              <a:rPr lang="en-US" altLang="zh-CN" sz="2400" b="1" dirty="0">
                <a:solidFill>
                  <a:srgbClr val="88745B"/>
                </a:solidFill>
                <a:latin typeface="Arial" panose="020B0604020202020204" pitchFamily="34" charset="0"/>
                <a:ea typeface="微软雅黑" panose="020B0503020204020204" pitchFamily="34" charset="-122"/>
              </a:rPr>
              <a:t>KABCII</a:t>
            </a:r>
            <a:r>
              <a:rPr lang="zh-CN" altLang="en-US" sz="2400" b="1" dirty="0">
                <a:solidFill>
                  <a:srgbClr val="88745B"/>
                </a:solidFill>
                <a:latin typeface="Arial" panose="020B0604020202020204" pitchFamily="34" charset="0"/>
                <a:ea typeface="微软雅黑" panose="020B0503020204020204" pitchFamily="34" charset="-122"/>
              </a:rPr>
              <a:t>）</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rgbClr val="FFC000"/>
                </a:solidFill>
                <a:latin typeface="Arial" panose="020B0604020202020204" pitchFamily="34" charset="0"/>
                <a:ea typeface="微软雅黑" panose="020B0503020204020204" pitchFamily="34" charset="-122"/>
              </a:rPr>
              <a:t>1.</a:t>
            </a:r>
            <a:r>
              <a:rPr lang="zh-CN" altLang="en-US" sz="2400" b="1" dirty="0">
                <a:solidFill>
                  <a:srgbClr val="FFC000"/>
                </a:solidFill>
                <a:latin typeface="Arial" panose="020B0604020202020204" pitchFamily="34" charset="0"/>
                <a:ea typeface="微软雅黑" panose="020B0503020204020204" pitchFamily="34" charset="-122"/>
              </a:rPr>
              <a:t>修订的主要方面</a:t>
            </a:r>
            <a:endParaRPr lang="zh-CN" altLang="en-US" sz="24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施测年龄范围扩大：施测年龄范围扩大到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岁青少年。</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量表理论基础的扩展：量表理论基础扩展，采用鲁利亚神经心理学理论和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理论。</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测验结构的变化：测验结构变化，包含三个全量表：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Luria</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模型全量表、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模型全量表和非语言全量表。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提供了非言语全量表：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，关注不同背景下施测被试的公平性。</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测试结果的变化：</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三个全量表产生三个智力综合分数。</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关注不同背景下施测被试的公平性：</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样本多元，</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KABCII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样本中</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来自多元族裔，确保公平性；允许评估个体优势和劣势，适应不同认知能力；特别适用于听力、语言障碍者。</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）进一步简化了测验施测和记分过程：简化指令，使用母语和简短指令，便于理解；</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利用图表简化施测；记分册颜色编码，便于记录；</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KABCII ASSIST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软件辅助记分，提高效率</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19710"/>
            <a:ext cx="8570595" cy="495300"/>
          </a:xfrm>
          <a:prstGeom prst="rect">
            <a:avLst/>
          </a:prstGeom>
          <a:noFill/>
          <a:ln w="9525">
            <a:noFill/>
          </a:ln>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717550" y="100330"/>
            <a:ext cx="11317605" cy="4767580"/>
          </a:xfrm>
          <a:prstGeom prst="rect">
            <a:avLst/>
          </a:prstGeom>
          <a:noFill/>
          <a:ln w="9525">
            <a:noFill/>
          </a:ln>
        </p:spPr>
        <p:txBody>
          <a:bodyPr wrap="square">
            <a:no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（二）考夫曼儿童成套评价测验第二版（</a:t>
            </a:r>
            <a:r>
              <a:rPr lang="en-US" altLang="zh-CN" sz="2400" b="1" dirty="0">
                <a:solidFill>
                  <a:srgbClr val="88745B"/>
                </a:solidFill>
                <a:latin typeface="Arial" panose="020B0604020202020204" pitchFamily="34" charset="0"/>
                <a:ea typeface="微软雅黑" panose="020B0503020204020204" pitchFamily="34" charset="-122"/>
              </a:rPr>
              <a:t>KABCII</a:t>
            </a:r>
            <a:r>
              <a:rPr lang="zh-CN" altLang="en-US" sz="2400" b="1" dirty="0">
                <a:solidFill>
                  <a:srgbClr val="88745B"/>
                </a:solidFill>
                <a:latin typeface="Arial" panose="020B0604020202020204" pitchFamily="34" charset="0"/>
                <a:ea typeface="微软雅黑" panose="020B0503020204020204" pitchFamily="34" charset="-122"/>
              </a:rPr>
              <a:t>）</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sz="2400" b="1" dirty="0">
                <a:solidFill>
                  <a:srgbClr val="FFC000"/>
                </a:solidFill>
                <a:latin typeface="Arial" panose="020B0604020202020204" pitchFamily="34" charset="0"/>
                <a:ea typeface="微软雅黑" panose="020B0503020204020204" pitchFamily="34" charset="-122"/>
              </a:rPr>
              <a:t>2.</a:t>
            </a:r>
            <a:r>
              <a:rPr lang="zh-CN" altLang="en-US" sz="2400" b="1" dirty="0">
                <a:solidFill>
                  <a:srgbClr val="FFC000"/>
                </a:solidFill>
                <a:latin typeface="Arial" panose="020B0604020202020204" pitchFamily="34" charset="0"/>
                <a:ea typeface="微软雅黑" panose="020B0503020204020204" pitchFamily="34" charset="-122"/>
              </a:rPr>
              <a:t>全量表、分量表和分测验</a:t>
            </a:r>
            <a:endParaRPr lang="zh-CN" altLang="en-US" sz="24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rgbClr val="FFC000"/>
                </a:solidFill>
                <a:latin typeface="Arial" panose="020B0604020202020204" pitchFamily="34" charset="0"/>
                <a:ea typeface="微软雅黑" panose="020B0503020204020204" pitchFamily="34" charset="-122"/>
              </a:rPr>
              <a:t>     </a:t>
            </a:r>
            <a:r>
              <a:rPr lang="en-US" altLang="zh-CN" sz="2000" b="1" dirty="0">
                <a:solidFill>
                  <a:schemeClr val="tx1"/>
                </a:solidFill>
                <a:latin typeface="Arial" panose="020B0604020202020204" pitchFamily="34" charset="0"/>
                <a:ea typeface="微软雅黑" panose="020B0503020204020204" pitchFamily="34" charset="-122"/>
              </a:rPr>
              <a:t> Luria</a:t>
            </a:r>
            <a:r>
              <a:rPr lang="zh-CN" altLang="en-US" sz="2000" b="1" dirty="0">
                <a:solidFill>
                  <a:schemeClr val="tx1"/>
                </a:solidFill>
                <a:latin typeface="Arial" panose="020B0604020202020204" pitchFamily="34" charset="0"/>
                <a:ea typeface="微软雅黑" panose="020B0503020204020204" pitchFamily="34" charset="-122"/>
              </a:rPr>
              <a:t>模型全量表包括继时处理、同时处理、学习能力和计划能力四个分量表；</a:t>
            </a:r>
            <a:r>
              <a:rPr lang="en-US" altLang="zh-CN" sz="2000" b="1" dirty="0">
                <a:solidFill>
                  <a:schemeClr val="tx1"/>
                </a:solidFill>
                <a:latin typeface="Arial" panose="020B0604020202020204" pitchFamily="34" charset="0"/>
                <a:ea typeface="微软雅黑" panose="020B0503020204020204" pitchFamily="34" charset="-122"/>
              </a:rPr>
              <a:t>CHC</a:t>
            </a:r>
            <a:r>
              <a:rPr lang="zh-CN" altLang="en-US" sz="2000" b="1" dirty="0">
                <a:solidFill>
                  <a:schemeClr val="tx1"/>
                </a:solidFill>
                <a:latin typeface="Arial" panose="020B0604020202020204" pitchFamily="34" charset="0"/>
                <a:ea typeface="微软雅黑" panose="020B0503020204020204" pitchFamily="34" charset="-122"/>
              </a:rPr>
              <a:t>模型全量表将以上分量表重新命名为短时记忆、视觉加工、长时存储与提取和流体推理四个分量表，外加晶体能力分量表；非语言全量表由不需要语言输出的</a:t>
            </a:r>
            <a:r>
              <a:rPr lang="en-US" altLang="zh-CN" sz="2000" b="1" dirty="0">
                <a:solidFill>
                  <a:schemeClr val="tx1"/>
                </a:solidFill>
                <a:latin typeface="Arial" panose="020B0604020202020204" pitchFamily="34" charset="0"/>
                <a:ea typeface="微软雅黑" panose="020B0503020204020204" pitchFamily="34" charset="-122"/>
              </a:rPr>
              <a:t>6</a:t>
            </a:r>
            <a:r>
              <a:rPr lang="zh-CN" altLang="en-US" sz="2000" b="1" dirty="0">
                <a:solidFill>
                  <a:schemeClr val="tx1"/>
                </a:solidFill>
                <a:latin typeface="Arial" panose="020B0604020202020204" pitchFamily="34" charset="0"/>
                <a:ea typeface="微软雅黑" panose="020B0503020204020204" pitchFamily="34" charset="-122"/>
              </a:rPr>
              <a:t>个分测验组成。</a:t>
            </a:r>
            <a:endParaRPr lang="zh-CN" altLang="en-US" sz="20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继时处理分量表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短时记忆（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Gsm</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）分量表。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同时处理分量表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视觉加工（</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Gv</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）分量表。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学习能力分量表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长时存储与提取（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Glr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）分量表。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计划能力分量表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流体推理（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Gf</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）分量表。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知识分量表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晶体能力分量表（只在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模式里）。</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19710"/>
            <a:ext cx="8570595" cy="495300"/>
          </a:xfrm>
          <a:prstGeom prst="rect">
            <a:avLst/>
          </a:prstGeom>
          <a:noFill/>
          <a:ln w="9525">
            <a:noFill/>
          </a:ln>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11225" y="363855"/>
            <a:ext cx="10614660" cy="4767580"/>
          </a:xfrm>
          <a:prstGeom prst="rect">
            <a:avLst/>
          </a:prstGeom>
          <a:noFill/>
          <a:ln w="9525">
            <a:noFill/>
          </a:ln>
        </p:spPr>
        <p:txBody>
          <a:bodyPr wrap="square">
            <a:no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3600" b="1" dirty="0">
                <a:solidFill>
                  <a:srgbClr val="88745B"/>
                </a:solidFill>
                <a:latin typeface="Arial" panose="020B0604020202020204" pitchFamily="34" charset="0"/>
                <a:ea typeface="微软雅黑" panose="020B0503020204020204" pitchFamily="34" charset="-122"/>
              </a:rPr>
              <a:t>（二）考夫曼儿童成套评价测验第二版（</a:t>
            </a:r>
            <a:r>
              <a:rPr lang="en-US" altLang="zh-CN" sz="3600" b="1" dirty="0">
                <a:solidFill>
                  <a:srgbClr val="88745B"/>
                </a:solidFill>
                <a:latin typeface="Arial" panose="020B0604020202020204" pitchFamily="34" charset="0"/>
                <a:ea typeface="微软雅黑" panose="020B0503020204020204" pitchFamily="34" charset="-122"/>
              </a:rPr>
              <a:t>KABCII</a:t>
            </a:r>
            <a:r>
              <a:rPr lang="zh-CN" altLang="en-US" sz="3600" b="1" dirty="0">
                <a:solidFill>
                  <a:srgbClr val="88745B"/>
                </a:solidFill>
                <a:latin typeface="Arial" panose="020B0604020202020204" pitchFamily="34" charset="0"/>
                <a:ea typeface="微软雅黑" panose="020B0503020204020204" pitchFamily="34" charset="-122"/>
              </a:rPr>
              <a:t>）</a:t>
            </a:r>
            <a:endParaRPr lang="zh-CN" altLang="en-US" sz="36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3200" b="1" dirty="0">
                <a:solidFill>
                  <a:srgbClr val="FFC000"/>
                </a:solidFill>
                <a:latin typeface="Arial" panose="020B0604020202020204" pitchFamily="34" charset="0"/>
                <a:ea typeface="微软雅黑" panose="020B0503020204020204" pitchFamily="34" charset="-122"/>
              </a:rPr>
              <a:t>3.</a:t>
            </a:r>
            <a:r>
              <a:rPr lang="zh-CN" altLang="en-US" sz="3200" b="1" dirty="0">
                <a:solidFill>
                  <a:srgbClr val="FFC000"/>
                </a:solidFill>
                <a:latin typeface="Arial" panose="020B0604020202020204" pitchFamily="34" charset="0"/>
                <a:ea typeface="微软雅黑" panose="020B0503020204020204" pitchFamily="34" charset="-122"/>
              </a:rPr>
              <a:t>施测和结果</a:t>
            </a:r>
            <a:endParaRPr lang="zh-CN" altLang="en-US" sz="32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rgbClr val="FFC000"/>
                </a:solidFill>
                <a:latin typeface="Arial" panose="020B0604020202020204" pitchFamily="34" charset="0"/>
                <a:ea typeface="微软雅黑" panose="020B0503020204020204" pitchFamily="34" charset="-122"/>
              </a:rPr>
              <a:t>     </a:t>
            </a:r>
            <a:r>
              <a:rPr lang="en-US" altLang="zh-CN" sz="2000" b="1" dirty="0">
                <a:solidFill>
                  <a:schemeClr val="tx1"/>
                </a:solidFill>
                <a:latin typeface="Arial" panose="020B0604020202020204" pitchFamily="34" charset="0"/>
                <a:ea typeface="微软雅黑" panose="020B0503020204020204" pitchFamily="34" charset="-122"/>
              </a:rPr>
              <a:t>   </a:t>
            </a:r>
            <a:r>
              <a:rPr lang="zh-CN" altLang="en-US" sz="2800" dirty="0">
                <a:solidFill>
                  <a:schemeClr val="tx1"/>
                </a:solidFill>
                <a:latin typeface="Arial" panose="020B0604020202020204" pitchFamily="34" charset="0"/>
                <a:ea typeface="微软雅黑" panose="020B0503020204020204" pitchFamily="34" charset="-122"/>
              </a:rPr>
              <a:t>①</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KABCII</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允许主试灵活确定测试被试和解释结果的模型。</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②测试结果根据被试的年龄和选择的模型，以及是否进行补充测验，所用时间不同。</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19710"/>
            <a:ext cx="8570595" cy="495300"/>
          </a:xfrm>
          <a:prstGeom prst="rect">
            <a:avLst/>
          </a:prstGeom>
          <a:noFill/>
          <a:ln w="9525">
            <a:noFill/>
          </a:ln>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83615" y="510540"/>
            <a:ext cx="11033125" cy="6466840"/>
          </a:xfrm>
          <a:prstGeom prst="rect">
            <a:avLst/>
          </a:prstGeom>
          <a:noFill/>
          <a:ln w="9525">
            <a:noFill/>
          </a:ln>
        </p:spPr>
        <p:txBody>
          <a:bodyPr wrap="square">
            <a:no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二、瑞文测验</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chemeClr val="tx1"/>
                </a:solidFill>
                <a:latin typeface="Arial" panose="020B0604020202020204" pitchFamily="34" charset="0"/>
                <a:ea typeface="微软雅黑" panose="020B0503020204020204" pitchFamily="34" charset="-122"/>
              </a:rPr>
              <a:t>  </a:t>
            </a:r>
            <a:r>
              <a:rPr lang="zh-CN" altLang="en-US" sz="2400" b="1" dirty="0">
                <a:solidFill>
                  <a:schemeClr val="tx1"/>
                </a:solidFill>
                <a:latin typeface="Arial" panose="020B0604020202020204" pitchFamily="34" charset="0"/>
                <a:ea typeface="微软雅黑" panose="020B0503020204020204" pitchFamily="34" charset="-122"/>
              </a:rPr>
              <a:t>瑞文测验是一种非文字的智力测验，主要用来测验一个人的观察力及清晰思维的能力。</a:t>
            </a:r>
            <a:endParaRPr lang="zh-CN" altLang="en-US" sz="2400" b="1"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（一）瑞文测验的演变</a:t>
            </a: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400" b="1" dirty="0">
                <a:solidFill>
                  <a:schemeClr val="tx1"/>
                </a:solidFill>
                <a:latin typeface="Arial" panose="020B0604020202020204" pitchFamily="34" charset="0"/>
                <a:ea typeface="微软雅黑" panose="020B0503020204020204" pitchFamily="34" charset="-122"/>
              </a:rPr>
              <a:t>1.</a:t>
            </a:r>
            <a:r>
              <a:rPr lang="zh-CN" altLang="en-US" sz="2400" b="1" dirty="0">
                <a:solidFill>
                  <a:schemeClr val="tx1"/>
                </a:solidFill>
                <a:latin typeface="Arial" panose="020B0604020202020204" pitchFamily="34" charset="0"/>
                <a:ea typeface="微软雅黑" panose="020B0503020204020204" pitchFamily="34" charset="-122"/>
              </a:rPr>
              <a:t>渐进矩阵标准型</a:t>
            </a:r>
            <a:endParaRPr lang="en-US" altLang="zh-CN" sz="2400" b="1"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rPr>
              <a:t>由</a:t>
            </a:r>
            <a:r>
              <a:rPr lang="en-US" altLang="zh-CN" sz="2400" dirty="0">
                <a:solidFill>
                  <a:schemeClr val="tx1"/>
                </a:solidFill>
                <a:latin typeface="Arial" panose="020B0604020202020204" pitchFamily="34" charset="0"/>
                <a:ea typeface="微软雅黑" panose="020B0503020204020204" pitchFamily="34" charset="-122"/>
              </a:rPr>
              <a:t>A</a:t>
            </a:r>
            <a:r>
              <a:rPr lang="zh-CN" altLang="en-US" sz="2400" dirty="0">
                <a:solidFill>
                  <a:schemeClr val="tx1"/>
                </a:solidFill>
                <a:latin typeface="Arial" panose="020B0604020202020204" pitchFamily="34" charset="0"/>
                <a:ea typeface="微软雅黑" panose="020B0503020204020204" pitchFamily="34" charset="-122"/>
              </a:rPr>
              <a:t>、</a:t>
            </a:r>
            <a:r>
              <a:rPr lang="en-US" altLang="zh-CN" sz="2400" dirty="0">
                <a:solidFill>
                  <a:schemeClr val="tx1"/>
                </a:solidFill>
                <a:latin typeface="Arial" panose="020B0604020202020204" pitchFamily="34" charset="0"/>
                <a:ea typeface="微软雅黑" panose="020B0503020204020204" pitchFamily="34" charset="-122"/>
              </a:rPr>
              <a:t>B</a:t>
            </a:r>
            <a:r>
              <a:rPr lang="zh-CN" altLang="en-US" sz="2400" dirty="0">
                <a:solidFill>
                  <a:schemeClr val="tx1"/>
                </a:solidFill>
                <a:latin typeface="Arial" panose="020B0604020202020204" pitchFamily="34" charset="0"/>
                <a:ea typeface="微软雅黑" panose="020B0503020204020204" pitchFamily="34" charset="-122"/>
              </a:rPr>
              <a:t>、</a:t>
            </a:r>
            <a:r>
              <a:rPr lang="en-US" altLang="zh-CN" sz="2400" dirty="0">
                <a:solidFill>
                  <a:schemeClr val="tx1"/>
                </a:solidFill>
                <a:latin typeface="Arial" panose="020B0604020202020204" pitchFamily="34" charset="0"/>
                <a:ea typeface="微软雅黑" panose="020B0503020204020204" pitchFamily="34" charset="-122"/>
              </a:rPr>
              <a:t>C</a:t>
            </a:r>
            <a:r>
              <a:rPr lang="zh-CN" altLang="en-US" sz="2400" dirty="0">
                <a:solidFill>
                  <a:schemeClr val="tx1"/>
                </a:solidFill>
                <a:latin typeface="Arial" panose="020B0604020202020204" pitchFamily="34" charset="0"/>
                <a:ea typeface="微软雅黑" panose="020B0503020204020204" pitchFamily="34" charset="-122"/>
              </a:rPr>
              <a:t>、</a:t>
            </a:r>
            <a:r>
              <a:rPr lang="en-US" altLang="zh-CN" sz="2400" dirty="0">
                <a:solidFill>
                  <a:schemeClr val="tx1"/>
                </a:solidFill>
                <a:latin typeface="Arial" panose="020B0604020202020204" pitchFamily="34" charset="0"/>
                <a:ea typeface="微软雅黑" panose="020B0503020204020204" pitchFamily="34" charset="-122"/>
              </a:rPr>
              <a:t>D</a:t>
            </a:r>
            <a:r>
              <a:rPr lang="zh-CN" altLang="en-US" sz="2400" dirty="0">
                <a:solidFill>
                  <a:schemeClr val="tx1"/>
                </a:solidFill>
                <a:latin typeface="Arial" panose="020B0604020202020204" pitchFamily="34" charset="0"/>
                <a:ea typeface="微软雅黑" panose="020B0503020204020204" pitchFamily="34" charset="-122"/>
              </a:rPr>
              <a:t>、</a:t>
            </a:r>
            <a:r>
              <a:rPr lang="en-US" altLang="zh-CN" sz="2400" dirty="0">
                <a:solidFill>
                  <a:schemeClr val="tx1"/>
                </a:solidFill>
                <a:latin typeface="Arial" panose="020B0604020202020204" pitchFamily="34" charset="0"/>
                <a:ea typeface="微软雅黑" panose="020B0503020204020204" pitchFamily="34" charset="-122"/>
              </a:rPr>
              <a:t>E</a:t>
            </a:r>
            <a:r>
              <a:rPr lang="zh-CN" altLang="en-US" sz="2400" dirty="0">
                <a:solidFill>
                  <a:schemeClr val="tx1"/>
                </a:solidFill>
                <a:latin typeface="Arial" panose="020B0604020202020204" pitchFamily="34" charset="0"/>
                <a:ea typeface="微软雅黑" panose="020B0503020204020204" pitchFamily="34" charset="-122"/>
              </a:rPr>
              <a:t>五个单元构成，每单元包括</a:t>
            </a:r>
            <a:r>
              <a:rPr lang="en-US" altLang="zh-CN" sz="2400" dirty="0">
                <a:solidFill>
                  <a:schemeClr val="tx1"/>
                </a:solidFill>
                <a:latin typeface="Arial" panose="020B0604020202020204" pitchFamily="34" charset="0"/>
                <a:ea typeface="微软雅黑" panose="020B0503020204020204" pitchFamily="34" charset="-122"/>
              </a:rPr>
              <a:t>12</a:t>
            </a:r>
            <a:r>
              <a:rPr lang="zh-CN" altLang="en-US" sz="2400" dirty="0">
                <a:solidFill>
                  <a:schemeClr val="tx1"/>
                </a:solidFill>
                <a:latin typeface="Arial" panose="020B0604020202020204" pitchFamily="34" charset="0"/>
                <a:ea typeface="微软雅黑" panose="020B0503020204020204" pitchFamily="34" charset="-122"/>
              </a:rPr>
              <a:t>个测题，共</a:t>
            </a:r>
            <a:r>
              <a:rPr lang="en-US" altLang="zh-CN" sz="2400" dirty="0">
                <a:solidFill>
                  <a:schemeClr val="tx1"/>
                </a:solidFill>
                <a:latin typeface="Arial" panose="020B0604020202020204" pitchFamily="34" charset="0"/>
                <a:ea typeface="微软雅黑" panose="020B0503020204020204" pitchFamily="34" charset="-122"/>
              </a:rPr>
              <a:t>60</a:t>
            </a:r>
            <a:r>
              <a:rPr lang="zh-CN" altLang="en-US" sz="2400" dirty="0">
                <a:solidFill>
                  <a:schemeClr val="tx1"/>
                </a:solidFill>
                <a:latin typeface="Arial" panose="020B0604020202020204" pitchFamily="34" charset="0"/>
                <a:ea typeface="微软雅黑" panose="020B0503020204020204" pitchFamily="34" charset="-122"/>
              </a:rPr>
              <a:t>题；测题按从易到难的原则排列，要求被试填补方阵中的缺失部分。</a:t>
            </a:r>
            <a:endParaRPr lang="zh-CN" altLang="en-US"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chemeClr val="tx1"/>
                </a:solidFill>
                <a:latin typeface="Arial" panose="020B0604020202020204" pitchFamily="34" charset="0"/>
                <a:ea typeface="微软雅黑" panose="020B0503020204020204" pitchFamily="34" charset="-122"/>
              </a:rPr>
              <a:t>2.</a:t>
            </a:r>
            <a:r>
              <a:rPr lang="zh-CN" altLang="en-US" sz="2400" b="1" dirty="0">
                <a:solidFill>
                  <a:schemeClr val="tx1"/>
                </a:solidFill>
                <a:latin typeface="Arial" panose="020B0604020202020204" pitchFamily="34" charset="0"/>
                <a:ea typeface="微软雅黑" panose="020B0503020204020204" pitchFamily="34" charset="-122"/>
              </a:rPr>
              <a:t>渐进矩阵彩色型</a:t>
            </a:r>
            <a:endParaRPr lang="en-US" altLang="zh-CN"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rPr>
              <a:t>为了适应测量幼儿及智力低下者而设计，将标准型中的</a:t>
            </a:r>
            <a:r>
              <a:rPr lang="en-US" altLang="zh-CN" sz="2400" dirty="0">
                <a:solidFill>
                  <a:schemeClr val="tx1"/>
                </a:solidFill>
                <a:latin typeface="Arial" panose="020B0604020202020204" pitchFamily="34" charset="0"/>
                <a:ea typeface="微软雅黑" panose="020B0503020204020204" pitchFamily="34" charset="-122"/>
              </a:rPr>
              <a:t>A</a:t>
            </a:r>
            <a:r>
              <a:rPr lang="zh-CN" altLang="en-US" sz="2400" dirty="0">
                <a:solidFill>
                  <a:schemeClr val="tx1"/>
                </a:solidFill>
                <a:latin typeface="Arial" panose="020B0604020202020204" pitchFamily="34" charset="0"/>
                <a:ea typeface="微软雅黑" panose="020B0503020204020204" pitchFamily="34" charset="-122"/>
              </a:rPr>
              <a:t>、</a:t>
            </a:r>
            <a:r>
              <a:rPr lang="en-US" altLang="zh-CN" sz="2400" dirty="0">
                <a:solidFill>
                  <a:schemeClr val="tx1"/>
                </a:solidFill>
                <a:latin typeface="Arial" panose="020B0604020202020204" pitchFamily="34" charset="0"/>
                <a:ea typeface="微软雅黑" panose="020B0503020204020204" pitchFamily="34" charset="-122"/>
              </a:rPr>
              <a:t>B</a:t>
            </a:r>
            <a:r>
              <a:rPr lang="zh-CN" altLang="en-US" sz="2400" dirty="0">
                <a:solidFill>
                  <a:schemeClr val="tx1"/>
                </a:solidFill>
                <a:latin typeface="Arial" panose="020B0604020202020204" pitchFamily="34" charset="0"/>
                <a:ea typeface="微软雅黑" panose="020B0503020204020204" pitchFamily="34" charset="-122"/>
              </a:rPr>
              <a:t>两单元加上彩色。</a:t>
            </a:r>
            <a:endParaRPr lang="zh-CN" altLang="en-US"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chemeClr val="tx1"/>
                </a:solidFill>
                <a:latin typeface="Arial" panose="020B0604020202020204" pitchFamily="34" charset="0"/>
                <a:ea typeface="微软雅黑" panose="020B0503020204020204" pitchFamily="34" charset="-122"/>
              </a:rPr>
              <a:t>3.</a:t>
            </a:r>
            <a:r>
              <a:rPr lang="zh-CN" altLang="en-US" sz="2400" b="1" dirty="0">
                <a:solidFill>
                  <a:schemeClr val="tx1"/>
                </a:solidFill>
                <a:latin typeface="Arial" panose="020B0604020202020204" pitchFamily="34" charset="0"/>
                <a:ea typeface="微软雅黑" panose="020B0503020204020204" pitchFamily="34" charset="-122"/>
              </a:rPr>
              <a:t>渐进矩阵高级型</a:t>
            </a:r>
            <a:endParaRPr lang="en-US" altLang="zh-CN"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rPr>
              <a:t>包括渐进矩阵</a:t>
            </a:r>
            <a:r>
              <a:rPr lang="en-US" altLang="zh-CN" sz="2400" dirty="0">
                <a:solidFill>
                  <a:schemeClr val="tx1"/>
                </a:solidFill>
                <a:latin typeface="Arial" panose="020B0604020202020204" pitchFamily="34" charset="0"/>
                <a:ea typeface="微软雅黑" panose="020B0503020204020204" pitchFamily="34" charset="-122"/>
              </a:rPr>
              <a:t>I</a:t>
            </a:r>
            <a:r>
              <a:rPr lang="zh-CN" altLang="en-US" sz="2400" dirty="0">
                <a:solidFill>
                  <a:schemeClr val="tx1"/>
                </a:solidFill>
                <a:latin typeface="Arial" panose="020B0604020202020204" pitchFamily="34" charset="0"/>
                <a:ea typeface="微软雅黑" panose="020B0503020204020204" pitchFamily="34" charset="-122"/>
              </a:rPr>
              <a:t>型和</a:t>
            </a:r>
            <a:r>
              <a:rPr lang="en-US" altLang="zh-CN" sz="2400" dirty="0">
                <a:solidFill>
                  <a:schemeClr val="tx1"/>
                </a:solidFill>
                <a:latin typeface="Arial" panose="020B0604020202020204" pitchFamily="34" charset="0"/>
                <a:ea typeface="微软雅黑" panose="020B0503020204020204" pitchFamily="34" charset="-122"/>
              </a:rPr>
              <a:t>II</a:t>
            </a:r>
            <a:r>
              <a:rPr lang="zh-CN" altLang="en-US" sz="2400" dirty="0">
                <a:solidFill>
                  <a:schemeClr val="tx1"/>
                </a:solidFill>
                <a:latin typeface="Arial" panose="020B0604020202020204" pitchFamily="34" charset="0"/>
                <a:ea typeface="微软雅黑" panose="020B0503020204020204" pitchFamily="34" charset="-122"/>
              </a:rPr>
              <a:t>型，主要适用于智力超常者。</a:t>
            </a:r>
            <a:endParaRPr lang="zh-CN" altLang="en-US"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400"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773" y="177897"/>
            <a:ext cx="8570595" cy="95313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83615" y="510540"/>
            <a:ext cx="10223500" cy="6466840"/>
          </a:xfrm>
          <a:prstGeom prst="rect">
            <a:avLst/>
          </a:prstGeom>
          <a:noFill/>
          <a:ln w="9525">
            <a:noFill/>
          </a:ln>
        </p:spPr>
        <p:txBody>
          <a:bodyPr wrap="square">
            <a:no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二、瑞文测验</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（二）瑞文测验联合型简介、</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chemeClr val="tx1"/>
                </a:solidFill>
                <a:latin typeface="Arial" panose="020B0604020202020204" pitchFamily="34" charset="0"/>
                <a:ea typeface="微软雅黑" panose="020B0503020204020204" pitchFamily="34" charset="-122"/>
              </a:rPr>
              <a:t>1.</a:t>
            </a:r>
            <a:r>
              <a:rPr lang="zh-CN" altLang="en-US" sz="2400" b="1" dirty="0">
                <a:solidFill>
                  <a:schemeClr val="tx1"/>
                </a:solidFill>
                <a:latin typeface="Arial" panose="020B0604020202020204" pitchFamily="34" charset="0"/>
                <a:ea typeface="微软雅黑" panose="020B0503020204020204" pitchFamily="34" charset="-122"/>
              </a:rPr>
              <a:t>测验材料</a:t>
            </a:r>
            <a:endParaRPr lang="zh-CN" altLang="en-US" sz="2400" b="1"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rPr>
              <a:t>由原瑞文的渐进矩阵标准型与彩色型联合而成，由</a:t>
            </a:r>
            <a:r>
              <a:rPr lang="en-US" altLang="zh-CN" sz="2400" dirty="0">
                <a:solidFill>
                  <a:schemeClr val="tx1"/>
                </a:solidFill>
                <a:latin typeface="Arial" panose="020B0604020202020204" pitchFamily="34" charset="0"/>
                <a:ea typeface="微软雅黑" panose="020B0503020204020204" pitchFamily="34" charset="-122"/>
              </a:rPr>
              <a:t>72</a:t>
            </a:r>
            <a:r>
              <a:rPr lang="zh-CN" altLang="en-US" sz="2400" dirty="0">
                <a:solidFill>
                  <a:schemeClr val="tx1"/>
                </a:solidFill>
                <a:latin typeface="Arial" panose="020B0604020202020204" pitchFamily="34" charset="0"/>
                <a:ea typeface="微软雅黑" panose="020B0503020204020204" pitchFamily="34" charset="-122"/>
              </a:rPr>
              <a:t>幅图案构成</a:t>
            </a:r>
            <a:r>
              <a:rPr lang="en-US" altLang="zh-CN" sz="2400" dirty="0">
                <a:solidFill>
                  <a:schemeClr val="tx1"/>
                </a:solidFill>
                <a:latin typeface="Arial" panose="020B0604020202020204" pitchFamily="34" charset="0"/>
                <a:ea typeface="微软雅黑" panose="020B0503020204020204" pitchFamily="34" charset="-122"/>
              </a:rPr>
              <a:t>72</a:t>
            </a:r>
            <a:r>
              <a:rPr lang="zh-CN" altLang="en-US" sz="2400" dirty="0">
                <a:solidFill>
                  <a:schemeClr val="tx1"/>
                </a:solidFill>
                <a:latin typeface="Arial" panose="020B0604020202020204" pitchFamily="34" charset="0"/>
                <a:ea typeface="微软雅黑" panose="020B0503020204020204" pitchFamily="34" charset="-122"/>
              </a:rPr>
              <a:t>个测题。</a:t>
            </a:r>
            <a:endParaRPr lang="zh-CN" altLang="en-US"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b="1" dirty="0">
                <a:solidFill>
                  <a:schemeClr val="tx1"/>
                </a:solidFill>
                <a:latin typeface="Arial" panose="020B0604020202020204" pitchFamily="34" charset="0"/>
                <a:ea typeface="微软雅黑" panose="020B0503020204020204" pitchFamily="34" charset="-122"/>
              </a:rPr>
              <a:t>2.</a:t>
            </a:r>
            <a:r>
              <a:rPr lang="zh-CN" altLang="en-US" sz="2400" b="1" dirty="0">
                <a:solidFill>
                  <a:schemeClr val="tx1"/>
                </a:solidFill>
                <a:latin typeface="Arial" panose="020B0604020202020204" pitchFamily="34" charset="0"/>
                <a:ea typeface="微软雅黑" panose="020B0503020204020204" pitchFamily="34" charset="-122"/>
              </a:rPr>
              <a:t>适用范围</a:t>
            </a:r>
            <a:endParaRPr lang="en-US" altLang="zh-CN" sz="2400" b="1"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rPr>
              <a:t>适用于</a:t>
            </a:r>
            <a:r>
              <a:rPr lang="en-US" altLang="zh-CN" sz="2400" dirty="0">
                <a:solidFill>
                  <a:schemeClr val="tx1"/>
                </a:solidFill>
                <a:latin typeface="Arial" panose="020B0604020202020204" pitchFamily="34" charset="0"/>
                <a:ea typeface="微软雅黑" panose="020B0503020204020204" pitchFamily="34" charset="-122"/>
              </a:rPr>
              <a:t>5—75</a:t>
            </a:r>
            <a:r>
              <a:rPr lang="zh-CN" altLang="en-US" sz="2400" dirty="0">
                <a:solidFill>
                  <a:schemeClr val="tx1"/>
                </a:solidFill>
                <a:latin typeface="Arial" panose="020B0604020202020204" pitchFamily="34" charset="0"/>
                <a:ea typeface="微软雅黑" panose="020B0503020204020204" pitchFamily="34" charset="-122"/>
              </a:rPr>
              <a:t>岁以内的幼儿、儿童、成年人及老年人；</a:t>
            </a:r>
            <a:endParaRPr lang="zh-CN" altLang="en-US"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dirty="0">
                <a:solidFill>
                  <a:schemeClr val="tx1"/>
                </a:solidFill>
                <a:latin typeface="Arial" panose="020B0604020202020204" pitchFamily="34" charset="0"/>
                <a:ea typeface="微软雅黑" panose="020B0503020204020204" pitchFamily="34" charset="-122"/>
              </a:rPr>
              <a:t>可测量有言语障碍者的智力，也可作为不同民族、不同语种间的跨文化研究的工具。</a:t>
            </a:r>
            <a:endParaRPr lang="zh-CN" altLang="en-US" sz="2400"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773" y="177897"/>
            <a:ext cx="8570595" cy="953135"/>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其他类型的智力测验举例</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pP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43104" y="2518040"/>
            <a:ext cx="6888480" cy="58775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对传统的比奈式智商测验的</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反思和评价</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智力测验的概述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543685" y="1220470"/>
            <a:ext cx="9354820" cy="2738120"/>
          </a:xfrm>
          <a:prstGeom prst="rect">
            <a:avLst/>
          </a:prstGeom>
          <a:noFill/>
        </p:spPr>
        <p:txBody>
          <a:bodyPr wrap="square" rtlCol="0">
            <a:spAutoFit/>
          </a:bodyPr>
          <a:p>
            <a:r>
              <a:rPr lang="zh-CN" altLang="en-US" sz="2800" b="1" dirty="0">
                <a:solidFill>
                  <a:srgbClr val="88745B"/>
                </a:solidFill>
                <a:latin typeface="Arial" panose="020B0604020202020204" pitchFamily="34" charset="0"/>
                <a:ea typeface="微软雅黑" panose="020B0503020204020204" pitchFamily="34" charset="-122"/>
                <a:sym typeface="+mn-ea"/>
              </a:rPr>
              <a:t>（二） 历史发展</a:t>
            </a:r>
            <a:endParaRPr lang="zh-CN" altLang="en-US" sz="28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科学的智力测验起始于</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20</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世纪初的法国，比奈和西蒙编制了世界上第一个正式使用的儿童智力量表。</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随后的百年间，出现了多个著名的智力量表，如斯坦福</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比奈智力量表、韦克斯勒智力量表等。</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470789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一、传统比奈式智商测验仍有其存在的价值</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rPr>
              <a:t>合理性和必要性</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：尽管存在缺点，传统比奈式智商测验在评价不同种族儿童智力方面具有独特优点。</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rPr>
              <a:t>历史发展</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：智力测验走过了曲折的道路，尽管曾被批评和禁止，但在许多国家和地区仍有长足进步。</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rPr>
              <a:t>智力测验的科学性</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：智力测验作为一门科学，其存在价值在于正确地了解和评价一个人的智力。</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对传统的比奈式智商测验的反思和评价</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341503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二、智力测验的优点</a:t>
            </a:r>
            <a:endParaRPr lang="zh-CN" altLang="en-US" sz="28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rPr>
              <a:t>标准化过程：</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智力测验的编制过程严格，包括专家讨论、题目筛选、标准化样组测试、效度和信度检验等。</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b="1" dirty="0">
                <a:solidFill>
                  <a:schemeClr val="tx1">
                    <a:lumMod val="75000"/>
                    <a:lumOff val="25000"/>
                  </a:schemeClr>
                </a:solidFill>
                <a:latin typeface="Arial" panose="020B0604020202020204" pitchFamily="34" charset="0"/>
                <a:ea typeface="微软雅黑" panose="020B0503020204020204" pitchFamily="34" charset="-122"/>
              </a:rPr>
              <a:t>评价智力水平：</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智力测验能快速有效地评价学生智力水平，与教师长时间观察的结果有较高相关性。</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对传统的比奈式智商测验的反思和评价</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535432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三、智力测验在教育上的应用</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（一）选拔和安置：</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智力测验有助于选拔超常儿童和鉴别智力落后儿童，进行适当的教育安置。</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（二）筛选、诊断和制定补救计划：</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智力测验可用于筛选学生，确定认知能力的一般水平，发现强弱项，制定学习策略和补救计划。</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（三）教育研究成果效能核定和评价：</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智力测验结果可为教育改革成果提供科学鉴定与论证。</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四、关于智力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对传统的比奈式智商测验的反思和评价</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1550" y="709295"/>
            <a:ext cx="11021060" cy="655447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四、关于智力测验局限性的争论继续存在</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（一）智力测验局限性的主要表现</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智力测验主要进行了量的分析。</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智力测验主要提供量化的智商分数，但缺乏对智力质量的深入分析。智商分数只能提供数量上的数据，无法揭示智力的内在性质和特点。</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智力测验只测了当时的智力，没有考虑发展的速度和趋势。</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智力测验仅反映特定时间点的智力水平，未能考虑个体智力的发展速度和长期趋势。个体智力的发展是动态的，而智商分数可能无法捕捉这种动态变化。</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智力测验只是部分地反映了一个人的智力水平。</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由于量表编制者对智力理解的差异，不同量表可能侧重评估智力的不同方面，导致智商分数无法全面反映一个人的智力水平。不同量表可能得出的智商分数存在差异，这表明单一量表可能无法精确测量所有智力维度。</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9273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对传统的比奈式智商测验的反思和评价</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857250"/>
            <a:ext cx="10687685" cy="609282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四、关于智力测验局限性的争论继续存在</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（二）斯腾伯格对传统智商测验的批评</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测题的实际情景性问题。</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斯腾伯格认为传统智商测验未能充分涵盖社会智力，忽视了智力的实践性和现实性品格，以及社会文化因素对智力的影响。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对于先前学习知识的要求。</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传统智商测验往往受到个体知识和经验的影响，可能更多地测量学业成就而非智力本身，尤其是在控制知识和经验因素方面存在不足。</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速度问题。</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斯腾伯格批评了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快即聪明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的观念，指出传统智商测验通常有时间限制，这可能并不适用于所有人和所有类型的智力活动。他强调，处理问题的审慎反思往往比匆忙反应更为重要。</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35280"/>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对传统的比奈式智商测验的反思和评价</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955040"/>
            <a:ext cx="10687685" cy="424624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四、关于智力测验局限性的争论继续存在</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（二）斯腾伯格对传统智商测验的批评</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测验的焦虑</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由于测验结果对个人未来有重大影响，许多测试者可能会因为焦虑而无法正常发挥，导致智商分数失真。</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关于测验依据的智力理论</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斯腾伯格指出，传统智商测验的理论基础薄弱，未能充分反映智力的结构和功能。智力测验应基于有效的智力理论，而传统测验更多地关注智力产物而非智力操作过程。</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35280"/>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对传统的比奈式智商测验的反思和评价</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91895"/>
            <a:ext cx="10449560" cy="341503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五、对智商的分析</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rPr>
              <a:t> </a:t>
            </a:r>
            <a:r>
              <a:rPr lang="zh-CN" altLang="en-US" sz="2800" b="1" dirty="0">
                <a:solidFill>
                  <a:srgbClr val="FFC000"/>
                </a:solidFill>
                <a:latin typeface="Arial" panose="020B0604020202020204" pitchFamily="34" charset="0"/>
                <a:ea typeface="微软雅黑" panose="020B0503020204020204" pitchFamily="34" charset="-122"/>
              </a:rPr>
              <a:t>智商的稳定性和可变性：</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智商可能随环境和教育条件的改变而变化，不是固定不变的。</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b="1" dirty="0">
                <a:solidFill>
                  <a:srgbClr val="FFC000"/>
                </a:solidFill>
                <a:latin typeface="Arial" panose="020B0604020202020204" pitchFamily="34" charset="0"/>
                <a:ea typeface="微软雅黑" panose="020B0503020204020204" pitchFamily="34" charset="-122"/>
              </a:rPr>
              <a:t> </a:t>
            </a:r>
            <a:r>
              <a:rPr lang="zh-CN" altLang="en-US" sz="2800" b="1" dirty="0">
                <a:solidFill>
                  <a:srgbClr val="FFC000"/>
                </a:solidFill>
                <a:latin typeface="Arial" panose="020B0604020202020204" pitchFamily="34" charset="0"/>
                <a:ea typeface="微软雅黑" panose="020B0503020204020204" pitchFamily="34" charset="-122"/>
              </a:rPr>
              <a:t>智商分数的解释：</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应对智商分数持谨慎态度，结合其他信息综合考虑。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对传统的比奈式智商测验的反思和评价</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739954" y="2518040"/>
            <a:ext cx="6494780" cy="58775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第六节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en-US" altLang="zh-CN" sz="4400" dirty="0">
                <a:solidFill>
                  <a:srgbClr val="4F4D50"/>
                </a:solidFill>
                <a:latin typeface="方正黑体简体" panose="02010601030101010101" pitchFamily="2" charset="-122"/>
                <a:ea typeface="方正黑体简体" panose="02010601030101010101" pitchFamily="2" charset="-122"/>
                <a:cs typeface="+mn-ea"/>
                <a:sym typeface="+mn-lt"/>
              </a:rPr>
              <a:t> </a:t>
            </a:r>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智力的理论和智力测验的</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新发展</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406146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一、智力概念和定义的演变</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不同观点</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智力被认为是适应新情境的能力、学习能力、抽象思维能力等。</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（二）综合性认识</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智力由不同能力组成，情感、动机、注意等非智力因素对智力发展有影响。</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1220450" cy="350774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斯皮尔曼的两因素论</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他认为人的智力中存在普遍因素（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因素）和特殊因素（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因素）因为由一般因素所表现的能力渗入到所有的智力任务的操作中，由特殊因素表现的能力只渗入到一种单一的任务中，因而一般因素（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）具有重要的心理学意义。斯皮尔曼的两因素论因强调一般因素的重要性，亦可归为单一因素论。</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073275" y="4167505"/>
            <a:ext cx="8046085" cy="24352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智力测验的概述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6315" y="810260"/>
            <a:ext cx="10770235" cy="5262245"/>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二、智龄、比率智商和离差智商</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（一） 智龄</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比奈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西蒙智力量表引入了智龄（</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mental age, MA</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）的概念，用于衡量儿童智力相当于哪个年龄水平。</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智龄与实龄（</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chronological age, CA</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）比较来衡量儿童智力水平的高低。</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比率智龄</a:t>
            </a: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为解决不同年龄儿童智力比较的问题，提出了比率智商（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IQ</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）的概念。</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斯坦福大学的推孟教授在修订比奈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西蒙智力量表时引入了智商概念。</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779145"/>
            <a:ext cx="11220450" cy="609282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塞斯顿的多因素论</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r>
              <a:rPr lang="zh-CN" altLang="en-US" sz="2000" b="1" dirty="0">
                <a:solidFill>
                  <a:srgbClr val="FFC000"/>
                </a:solidFill>
                <a:latin typeface="Arial" panose="020B0604020202020204" pitchFamily="34" charset="0"/>
                <a:ea typeface="微软雅黑" panose="020B0503020204020204" pitchFamily="34" charset="-122"/>
              </a:rPr>
              <a:t>美国心理学家塞斯顿（</a:t>
            </a:r>
            <a:r>
              <a:rPr lang="en-US" altLang="zh-CN" sz="2000" b="1" dirty="0">
                <a:solidFill>
                  <a:srgbClr val="FFC000"/>
                </a:solidFill>
                <a:latin typeface="Arial" panose="020B0604020202020204" pitchFamily="34" charset="0"/>
                <a:ea typeface="微软雅黑" panose="020B0503020204020204" pitchFamily="34" charset="-122"/>
              </a:rPr>
              <a:t>L. L. Thurstone</a:t>
            </a:r>
            <a:r>
              <a:rPr lang="zh-CN" altLang="en-US" sz="2000" b="1" dirty="0">
                <a:solidFill>
                  <a:srgbClr val="FFC000"/>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凭借多因素分析的方法提出了他的基本能力（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primary mental abilities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PMA</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）学说。根据这一学说，人的全部智力可分成若干种基本能力因素，这些基本能力因素的不同搭配，便构成了每一个个体独特的智力整体。</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r>
              <a:rPr lang="zh-CN" altLang="en-US" sz="2000" b="1" dirty="0">
                <a:solidFill>
                  <a:srgbClr val="FFC000"/>
                </a:solidFill>
                <a:latin typeface="Arial" panose="020B0604020202020204" pitchFamily="34" charset="0"/>
                <a:ea typeface="微软雅黑" panose="020B0503020204020204" pitchFamily="34" charset="-122"/>
              </a:rPr>
              <a:t>他提出的</a:t>
            </a:r>
            <a:r>
              <a:rPr lang="en-US" altLang="zh-CN" sz="2000" b="1" dirty="0">
                <a:solidFill>
                  <a:srgbClr val="FFC000"/>
                </a:solidFill>
                <a:latin typeface="Arial" panose="020B0604020202020204" pitchFamily="34" charset="0"/>
                <a:ea typeface="微软雅黑" panose="020B0503020204020204" pitchFamily="34" charset="-122"/>
              </a:rPr>
              <a:t>7</a:t>
            </a:r>
            <a:r>
              <a:rPr lang="zh-CN" altLang="en-US" sz="2000" b="1" dirty="0">
                <a:solidFill>
                  <a:srgbClr val="FFC000"/>
                </a:solidFill>
                <a:latin typeface="Arial" panose="020B0604020202020204" pitchFamily="34" charset="0"/>
                <a:ea typeface="微软雅黑" panose="020B0503020204020204" pitchFamily="34" charset="-122"/>
              </a:rPr>
              <a:t>种基本智力能力分别为：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空间能力因素（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spatial or visualization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②</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计数能力（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number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言语理解（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V</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verbal comprehension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词汇流畅性（</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word fluency</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⑤</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记忆能力（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memory</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⑥</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推理与归纳能力（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reasoning and induction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⑦</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知觉速度（</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perceptual speed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塞斯顿于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1941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年根据上述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种基本能力编成了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基本心理能力测验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primary mental abilities test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PMAT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），它是著名的心理测验之一。</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765175"/>
            <a:ext cx="11220450" cy="609282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（三）</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吉尔福特的三维结构模型</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这个理论是美国心理学家吉尔福特（</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J. P. Guilford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1959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年提出的，它是智力多因素论中最典型的代表，也是智力立体结构的代表。同时，它也是智力的因素分析理论中最复杂的模型之一。吉尔福特提出的智力结构可用一个长方体的三个维度来表示，它们分别为：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内容、操作、结果（产物）。</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内容：</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内容这一维度指的是引起智力活动的各类刺激，它包括四个从属范畴或称为组成类型：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图形</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②</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符号</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语义</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行为。</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操作：</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操作这一维度是指各种刺激所引起的智力活动的方式，即智力实现的过程和方式。其中可细分为：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评价</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②</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发散思维</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聚合思维</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记忆</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⑤</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认知</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结果（产物）：</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结果这一维度指的是智力活动的产物或生成形式，亦即运用各种智力能力对各类问题处理的结果。这些结果从简单到复杂共有</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种：</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单位</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②</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类别</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关系</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④</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系统</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⑤</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转换</a:t>
            </a:r>
            <a:r>
              <a:rPr lang="en-US" altLang="en-US" sz="2000" dirty="0">
                <a:solidFill>
                  <a:schemeClr val="tx1">
                    <a:lumMod val="75000"/>
                    <a:lumOff val="25000"/>
                  </a:schemeClr>
                </a:solidFill>
                <a:latin typeface="Arial" panose="020B0604020202020204" pitchFamily="34" charset="0"/>
                <a:ea typeface="微软雅黑" panose="020B0503020204020204" pitchFamily="34" charset="-122"/>
              </a:rPr>
              <a:t>⑥</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蕴涵</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5717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812165" y="765175"/>
            <a:ext cx="11220450" cy="286131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（四）</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卡特尔的流体和晶体智力理论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endParaRPr lang="en-US" altLang="zh-CN" sz="20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这个理论调和了斯皮尔曼和塞斯顿的观点，卡特尔从智力的一般因素（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）中分析出两个一般因素和三个次要因素。他称这两个一般因素为流体（</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fluid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）智力（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gf</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）与晶体（</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crystallized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）智力（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）两种</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因素（如图</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所示）。</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5717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571240" y="3947795"/>
            <a:ext cx="4651375" cy="22637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22935" y="765175"/>
            <a:ext cx="7468870" cy="6092825"/>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（四）</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卡特尔的流体和晶体智力理论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endParaRPr lang="en-US" altLang="zh-CN" sz="20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流体智力和晶体智力是两种核心的智力因素，其中流体智力是非言语的、基于生物潜能的智慧能力，受遗传影响较大，与大脑的生理结构紧密相关，并在青春期达到峰值后逐渐衰退。晶体智力则是通过教育和社会文化经验积累获得的，表现为个体的学识水平，与流体智力相互作用，影响个体的学习能力。晶体智力的发展可以持续至晚年，甚至在老年期仍有进步的可能。此外，视觉能力、记忆提取和执行速度等次要因素也对智力表现产生影响。这两种智力因素的不同发展和衰退模式揭示了智力的复杂性和动态变化，强调了遗传与环境因素在智力形成中的重要作用。（如图</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5717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p:cNvPicPr>
            <a:picLocks noChangeAspect="1"/>
          </p:cNvPicPr>
          <p:nvPr/>
        </p:nvPicPr>
        <p:blipFill>
          <a:blip r:embed="rId2"/>
          <a:srcRect l="5370" t="-197" r="8077"/>
          <a:stretch>
            <a:fillRect/>
          </a:stretch>
        </p:blipFill>
        <p:spPr>
          <a:xfrm>
            <a:off x="8091805" y="2291715"/>
            <a:ext cx="3695065" cy="2578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22935" y="641985"/>
            <a:ext cx="11214100" cy="6092825"/>
          </a:xfrm>
          <a:prstGeom prst="rect">
            <a:avLst/>
          </a:prstGeom>
          <a:noFill/>
          <a:ln w="9525">
            <a:noFill/>
          </a:ln>
        </p:spPr>
        <p:txBody>
          <a:bodyPr wrap="square">
            <a:sp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（五）</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弗农的智力层次结构理论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rgbClr val="FFC000"/>
                </a:solidFill>
                <a:latin typeface="Arial" panose="020B0604020202020204" pitchFamily="34" charset="0"/>
                <a:ea typeface="微软雅黑" panose="020B0503020204020204" pitchFamily="34" charset="-122"/>
              </a:rPr>
              <a:t>   </a:t>
            </a:r>
            <a:endParaRPr lang="en-US" altLang="zh-CN" sz="2000" b="1" dirty="0">
              <a:solidFill>
                <a:srgbClr val="FFC000"/>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在现代智力因素分析理论中，智力层次结构理论占据主导地位，强调不同能力之间存在重要性的差异，其中一些更普遍的能力（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global</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）相对更为重要。斯皮尔曼的两因素模型作为最早的层次结构理论之一，区分了一般因素（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）和特殊因素（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），尽管斯皮尔曼本人并未如此看待自己的理论。英国心理学家弗农（</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 E. Vernon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）的智力层次结构理论是其中最有影响力的，提出了一个包含</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素在内的复杂模式，将智力分为普通能力、两个主要群因素（言语和教育、操作与机械），若干较小群因素（如创造力、语词流畅等），以及特殊因素。弗农认为，高层次的能力对智力行为的影响更广泛，而低层次的能力影响范围较小，因此了解一个人的智力应首先考虑其普通能力的水准。这一理论不仅保留了斯皮尔曼的一般智力因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），还将塞斯顿和吉尔福特的理论发现整合为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因素的下级层次，与大脑两半球的机能分工现象相联系，并对传统智商测验特别是韦克斯勒智力测验系列产生了显著影响。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5717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22935" y="765175"/>
            <a:ext cx="10370820" cy="5169535"/>
          </a:xfrm>
          <a:prstGeom prst="rect">
            <a:avLst/>
          </a:prstGeom>
          <a:noFill/>
          <a:ln w="9525">
            <a:noFill/>
          </a:ln>
        </p:spPr>
        <p:txBody>
          <a:bodyPr wrap="square">
            <a:sp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（六）</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卡特尔霍恩卡罗尔认知能力三层级理论（</a:t>
            </a:r>
            <a:r>
              <a:rPr lang="en-US" altLang="zh-CN" sz="2800" b="1" dirty="0">
                <a:solidFill>
                  <a:srgbClr val="88745B"/>
                </a:solidFill>
                <a:latin typeface="Arial" panose="020B0604020202020204" pitchFamily="34" charset="0"/>
                <a:ea typeface="微软雅黑" panose="020B0503020204020204" pitchFamily="34" charset="-122"/>
                <a:sym typeface="+mn-ea"/>
              </a:rPr>
              <a:t>CHC</a:t>
            </a:r>
            <a:r>
              <a:rPr lang="zh-CN" altLang="en-US" sz="2800" b="1" dirty="0">
                <a:solidFill>
                  <a:srgbClr val="88745B"/>
                </a:solidFill>
                <a:latin typeface="Arial" panose="020B0604020202020204" pitchFamily="34" charset="0"/>
                <a:ea typeface="微软雅黑" panose="020B0503020204020204" pitchFamily="34" charset="-122"/>
                <a:sym typeface="+mn-ea"/>
              </a:rPr>
              <a:t>）</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卡特尔霍恩卡罗尔认知能力三层级理论（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理论）是心理测量取向的智力因素分析理论的重要发展成果。</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该理论</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起源</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于卡特尔在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年代提出的流体智力和晶体智力理论，并由霍恩在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1976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1988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年间扩展，形成了包含</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个能力因素的卡特尔霍恩模型。随后，卡罗尔在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年代提出了包含</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个特殊能力和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个宽泛因素的认知能力三层级模型，进一步细化了智力结构。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理论在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年代末</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年代初由伍德科克约翰逊认知能力测验修订版中首次提出，并在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年代后期至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世纪初由弗拉南根、麦克格林、奥提兹等人进一步整合和发展。</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5717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22935" y="765175"/>
            <a:ext cx="10370820" cy="3784600"/>
          </a:xfrm>
          <a:prstGeom prst="rect">
            <a:avLst/>
          </a:prstGeom>
          <a:noFill/>
          <a:ln w="9525">
            <a:noFill/>
          </a:ln>
        </p:spPr>
        <p:txBody>
          <a:bodyPr wrap="square">
            <a:sp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（六）</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卡特尔霍恩卡罗尔认知能力三层级理论（</a:t>
            </a:r>
            <a:r>
              <a:rPr lang="en-US" altLang="zh-CN" sz="2800" b="1" dirty="0">
                <a:solidFill>
                  <a:srgbClr val="88745B"/>
                </a:solidFill>
                <a:latin typeface="Arial" panose="020B0604020202020204" pitchFamily="34" charset="0"/>
                <a:ea typeface="微软雅黑" panose="020B0503020204020204" pitchFamily="34" charset="-122"/>
                <a:sym typeface="+mn-ea"/>
              </a:rPr>
              <a:t>CHC</a:t>
            </a:r>
            <a:r>
              <a:rPr lang="zh-CN" altLang="en-US" sz="2800" b="1" dirty="0">
                <a:solidFill>
                  <a:srgbClr val="88745B"/>
                </a:solidFill>
                <a:latin typeface="Arial" panose="020B0604020202020204" pitchFamily="34" charset="0"/>
                <a:ea typeface="微软雅黑" panose="020B0503020204020204" pitchFamily="34" charset="-122"/>
                <a:sym typeface="+mn-ea"/>
              </a:rPr>
              <a:t>）</a:t>
            </a:r>
            <a:endParaRPr lang="zh-CN" altLang="en-US" sz="28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CHC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理论将认知能力分为</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三个层级</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最底层（</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rPr>
              <a:t>stratum I</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为窄认知能力，包含</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69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个特定化能力，这些能力是完成特定任务所必需的；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中间层（</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rPr>
              <a:t>stratum II</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为宽认知能力，涵盖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种能力因素，如流体智力、晶体智力等，这些能力在某一领域内影响大多数行为，是个体持久的特征；</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顶层（</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rPr>
              <a:t>stratum III</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为一般智力，即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因素。这一理论模型不仅为智力测验提供了新的视角，也为理解和测量智力提供了更为全面和深入的框架。</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25717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316230" y="659765"/>
            <a:ext cx="11875770" cy="5064760"/>
          </a:xfrm>
          <a:prstGeom prst="rect">
            <a:avLst/>
          </a:prstGeom>
          <a:noFill/>
          <a:ln w="9525">
            <a:noFill/>
          </a:ln>
        </p:spPr>
        <p:txBody>
          <a:bodyPr wrap="square">
            <a:no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二、现代智力因素分析理论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（六）</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卡特尔霍恩卡罗尔认知能力三层级理论（</a:t>
            </a:r>
            <a:r>
              <a:rPr lang="en-US" altLang="zh-CN" sz="2400" b="1" dirty="0">
                <a:solidFill>
                  <a:srgbClr val="88745B"/>
                </a:solidFill>
                <a:latin typeface="Arial" panose="020B0604020202020204" pitchFamily="34" charset="0"/>
                <a:ea typeface="微软雅黑" panose="020B0503020204020204" pitchFamily="34" charset="-122"/>
                <a:sym typeface="+mn-ea"/>
              </a:rPr>
              <a:t>CHC</a:t>
            </a:r>
            <a:r>
              <a:rPr lang="zh-CN" altLang="en-US" sz="2400" b="1" dirty="0">
                <a:solidFill>
                  <a:srgbClr val="88745B"/>
                </a:solidFill>
                <a:latin typeface="Arial" panose="020B0604020202020204" pitchFamily="34" charset="0"/>
                <a:ea typeface="微软雅黑" panose="020B0503020204020204" pitchFamily="34" charset="-122"/>
                <a:sym typeface="+mn-ea"/>
              </a:rPr>
              <a:t>）</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种宽认知能力是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CHC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理论中间层被广泛提及的认知能力（因素）。还有其他</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种认知能力：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心理运动速度（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Gps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）、一般知识（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Gkn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）、心理运动能力（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Gp</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）、嗅觉能力（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Go</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）、触觉能力（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Gh</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）、动觉能力（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Gk</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13779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2702560" y="2948305"/>
            <a:ext cx="6455410" cy="38436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848360"/>
            <a:ext cx="6457315" cy="5064760"/>
          </a:xfrm>
          <a:prstGeom prst="rect">
            <a:avLst/>
          </a:prstGeom>
          <a:noFill/>
          <a:ln w="9525">
            <a:noFill/>
          </a:ln>
        </p:spPr>
        <p:txBody>
          <a:bodyPr wrap="square">
            <a:no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三、智力的认知理论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（一）</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智力的三重结构理论</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 </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dirty="0">
                <a:solidFill>
                  <a:schemeClr val="tx1"/>
                </a:solidFill>
                <a:latin typeface="Arial" panose="020B0604020202020204" pitchFamily="34" charset="0"/>
                <a:ea typeface="微软雅黑" panose="020B0503020204020204" pitchFamily="34" charset="-122"/>
                <a:sym typeface="+mn-ea"/>
              </a:rPr>
              <a:t>智力三重理论由三个亚理论组成，即智力成分亚理论（</a:t>
            </a:r>
            <a:r>
              <a:rPr lang="en-US" altLang="zh-CN" sz="2400" dirty="0">
                <a:solidFill>
                  <a:schemeClr val="tx1"/>
                </a:solidFill>
                <a:latin typeface="Arial" panose="020B0604020202020204" pitchFamily="34" charset="0"/>
                <a:ea typeface="微软雅黑" panose="020B0503020204020204" pitchFamily="34" charset="-122"/>
                <a:sym typeface="+mn-ea"/>
              </a:rPr>
              <a:t>componential subtheory</a:t>
            </a:r>
            <a:r>
              <a:rPr lang="zh-CN" altLang="en-US" sz="2400" dirty="0">
                <a:solidFill>
                  <a:schemeClr val="tx1"/>
                </a:solidFill>
                <a:latin typeface="Arial" panose="020B0604020202020204" pitchFamily="34" charset="0"/>
                <a:ea typeface="微软雅黑" panose="020B0503020204020204" pitchFamily="34" charset="-122"/>
                <a:sym typeface="+mn-ea"/>
              </a:rPr>
              <a:t>）；智力经验亚理论（</a:t>
            </a:r>
            <a:r>
              <a:rPr lang="en-US" altLang="zh-CN" sz="2400" dirty="0">
                <a:solidFill>
                  <a:schemeClr val="tx1"/>
                </a:solidFill>
                <a:latin typeface="Arial" panose="020B0604020202020204" pitchFamily="34" charset="0"/>
                <a:ea typeface="微软雅黑" panose="020B0503020204020204" pitchFamily="34" charset="-122"/>
                <a:sym typeface="+mn-ea"/>
              </a:rPr>
              <a:t>experiential subtheory</a:t>
            </a:r>
            <a:r>
              <a:rPr lang="zh-CN" altLang="en-US" sz="2400" dirty="0">
                <a:solidFill>
                  <a:schemeClr val="tx1"/>
                </a:solidFill>
                <a:latin typeface="Arial" panose="020B0604020202020204" pitchFamily="34" charset="0"/>
                <a:ea typeface="微软雅黑" panose="020B0503020204020204" pitchFamily="34" charset="-122"/>
                <a:sym typeface="+mn-ea"/>
              </a:rPr>
              <a:t>）和智力情境亚理论（</a:t>
            </a:r>
            <a:r>
              <a:rPr lang="en-US" altLang="zh-CN" sz="2400" dirty="0">
                <a:solidFill>
                  <a:schemeClr val="tx1"/>
                </a:solidFill>
                <a:latin typeface="Arial" panose="020B0604020202020204" pitchFamily="34" charset="0"/>
                <a:ea typeface="微软雅黑" panose="020B0503020204020204" pitchFamily="34" charset="-122"/>
                <a:sym typeface="+mn-ea"/>
              </a:rPr>
              <a:t>contextual subtheory</a:t>
            </a:r>
            <a:r>
              <a:rPr lang="zh-CN" altLang="en-US" sz="2400" dirty="0">
                <a:solidFill>
                  <a:schemeClr val="tx1"/>
                </a:solidFill>
                <a:latin typeface="Arial" panose="020B0604020202020204" pitchFamily="34" charset="0"/>
                <a:ea typeface="微软雅黑" panose="020B0503020204020204" pitchFamily="34" charset="-122"/>
                <a:sym typeface="+mn-ea"/>
              </a:rPr>
              <a:t>）（如图</a:t>
            </a:r>
            <a:r>
              <a:rPr lang="en-US" altLang="zh-CN" sz="2400" dirty="0">
                <a:solidFill>
                  <a:schemeClr val="tx1"/>
                </a:solidFill>
                <a:latin typeface="Arial" panose="020B0604020202020204" pitchFamily="34" charset="0"/>
                <a:ea typeface="微软雅黑" panose="020B0503020204020204" pitchFamily="34" charset="-122"/>
                <a:sym typeface="+mn-ea"/>
              </a:rPr>
              <a:t>3-6</a:t>
            </a:r>
            <a:r>
              <a:rPr lang="zh-CN" altLang="en-US" sz="2400" dirty="0">
                <a:solidFill>
                  <a:schemeClr val="tx1"/>
                </a:solidFill>
                <a:latin typeface="Arial" panose="020B0604020202020204" pitchFamily="34" charset="0"/>
                <a:ea typeface="微软雅黑" panose="020B0503020204020204" pitchFamily="34" charset="-122"/>
                <a:sym typeface="+mn-ea"/>
              </a:rPr>
              <a:t>所示）。它们分别从主体的内部世界、人生存的客观外部世界和联系主客体的经验世界这三个方面阐述智力的本质及其结构。</a:t>
            </a:r>
            <a:endParaRPr lang="zh-CN" altLang="en-US" sz="2400" dirty="0">
              <a:solidFill>
                <a:schemeClr val="tx1"/>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13779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p:cNvPicPr>
            <a:picLocks noChangeAspect="1"/>
          </p:cNvPicPr>
          <p:nvPr/>
        </p:nvPicPr>
        <p:blipFill>
          <a:blip r:embed="rId2"/>
          <a:srcRect l="5113" t="351" r="5933"/>
          <a:stretch>
            <a:fillRect/>
          </a:stretch>
        </p:blipFill>
        <p:spPr>
          <a:xfrm>
            <a:off x="7106920" y="2302510"/>
            <a:ext cx="4750435" cy="30613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848360"/>
            <a:ext cx="6457315" cy="5064760"/>
          </a:xfrm>
          <a:prstGeom prst="rect">
            <a:avLst/>
          </a:prstGeom>
          <a:noFill/>
          <a:ln w="9525">
            <a:noFill/>
          </a:ln>
        </p:spPr>
        <p:txBody>
          <a:bodyPr wrap="square">
            <a:no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三、智力的认知理论</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智力的</a:t>
            </a:r>
            <a:r>
              <a:rPr lang="en-US" altLang="zh-CN" sz="2400" b="1" dirty="0">
                <a:solidFill>
                  <a:srgbClr val="88745B"/>
                </a:solidFill>
                <a:latin typeface="Arial" panose="020B0604020202020204" pitchFamily="34" charset="0"/>
                <a:ea typeface="微软雅黑" panose="020B0503020204020204" pitchFamily="34" charset="-122"/>
                <a:sym typeface="+mn-ea"/>
              </a:rPr>
              <a:t>PASS</a:t>
            </a:r>
            <a:r>
              <a:rPr lang="zh-CN" altLang="en-US" sz="2400" b="1" dirty="0">
                <a:solidFill>
                  <a:srgbClr val="88745B"/>
                </a:solidFill>
                <a:latin typeface="Arial" panose="020B0604020202020204" pitchFamily="34" charset="0"/>
                <a:ea typeface="微软雅黑" panose="020B0503020204020204" pitchFamily="34" charset="-122"/>
                <a:sym typeface="+mn-ea"/>
              </a:rPr>
              <a:t>模型理论</a:t>
            </a:r>
            <a:r>
              <a:rPr lang="zh-CN" altLang="en-US" sz="2400" b="1" dirty="0">
                <a:solidFill>
                  <a:srgbClr val="88745B"/>
                </a:solidFill>
                <a:latin typeface="Arial" panose="020B0604020202020204" pitchFamily="34" charset="0"/>
                <a:ea typeface="微软雅黑" panose="020B0503020204020204" pitchFamily="34" charset="-122"/>
                <a:sym typeface="+mn-ea"/>
              </a:rPr>
              <a:t> </a:t>
            </a:r>
            <a:r>
              <a:rPr lang="en-US" altLang="zh-CN" sz="2400" b="1" dirty="0">
                <a:solidFill>
                  <a:srgbClr val="88745B"/>
                </a:solidFill>
                <a:latin typeface="Arial" panose="020B0604020202020204" pitchFamily="34" charset="0"/>
                <a:ea typeface="微软雅黑" panose="020B0503020204020204" pitchFamily="34" charset="-122"/>
                <a:sym typeface="+mn-ea"/>
              </a:rPr>
              <a:t>     </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所谓</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PASS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模型，即指</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计划</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注意</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同时性加工和继时性加工</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三级认知功能系统中所包含的四种认知过程。可见，</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PASS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模型的智力观是一种完全不同于因素构成论的智力观。</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PASS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模型中的三个系统在智能活动中各司其职：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三个系统之间存在密切的相互作用，尤以第一和第三系统之间的关系更为紧密。三个系统又是在人的一定知识背景的基础上发挥各自功能的（如图</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所示）。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13779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7433310" y="1529715"/>
            <a:ext cx="4272915" cy="43834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智力测验的概述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96315" y="810260"/>
            <a:ext cx="10770235" cy="4615815"/>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（三） 离差智商</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1949</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mn-ea"/>
              </a:rPr>
              <a:t>年韦克斯勒首次采用离差智商代替比率智商，以同年龄组的标准分计算智商。</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mn-ea"/>
              </a:rPr>
              <a:t>离差智商基于同年龄组的平均分和标准差计算得出，使得智商成为一种科学上可靠且有用的测量标准。</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848360"/>
            <a:ext cx="10767060" cy="5064760"/>
          </a:xfrm>
          <a:prstGeom prst="rect">
            <a:avLst/>
          </a:prstGeom>
          <a:noFill/>
          <a:ln w="9525">
            <a:noFill/>
          </a:ln>
        </p:spPr>
        <p:txBody>
          <a:bodyPr wrap="square">
            <a:no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智力测验的新发展</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（一）</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注重对智力中的核心成分</a:t>
            </a:r>
            <a:r>
              <a:rPr lang="en-US" altLang="zh-CN" sz="2400" b="1" dirty="0">
                <a:solidFill>
                  <a:srgbClr val="88745B"/>
                </a:solidFill>
                <a:latin typeface="Arial" panose="020B0604020202020204" pitchFamily="34" charset="0"/>
                <a:ea typeface="微软雅黑" panose="020B0503020204020204" pitchFamily="34" charset="-122"/>
                <a:sym typeface="+mn-ea"/>
              </a:rPr>
              <a:t>——</a:t>
            </a:r>
            <a:r>
              <a:rPr lang="zh-CN" altLang="en-US" sz="2400" b="1" dirty="0">
                <a:solidFill>
                  <a:srgbClr val="88745B"/>
                </a:solidFill>
                <a:latin typeface="Arial" panose="020B0604020202020204" pitchFamily="34" charset="0"/>
                <a:ea typeface="微软雅黑" panose="020B0503020204020204" pitchFamily="34" charset="-122"/>
                <a:sym typeface="+mn-ea"/>
              </a:rPr>
              <a:t>元认知的测量和评定 </a:t>
            </a:r>
            <a:r>
              <a:rPr lang="en-US" altLang="zh-CN" sz="2400" b="1" dirty="0">
                <a:solidFill>
                  <a:srgbClr val="88745B"/>
                </a:solidFill>
                <a:latin typeface="Arial" panose="020B0604020202020204" pitchFamily="34" charset="0"/>
                <a:ea typeface="微软雅黑" panose="020B0503020204020204" pitchFamily="34" charset="-122"/>
                <a:sym typeface="+mn-ea"/>
              </a:rPr>
              <a:t>     </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自从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年代中期美国著名心理学家</a:t>
            </a:r>
            <a:r>
              <a:rPr lang="zh-CN" altLang="en-US" sz="2400" b="1" dirty="0">
                <a:solidFill>
                  <a:srgbClr val="FFC000"/>
                </a:solidFill>
                <a:latin typeface="Arial" panose="020B0604020202020204" pitchFamily="34" charset="0"/>
                <a:ea typeface="微软雅黑" panose="020B0503020204020204" pitchFamily="34" charset="-122"/>
              </a:rPr>
              <a:t>弗拉威尔（</a:t>
            </a:r>
            <a:r>
              <a:rPr lang="en-US" altLang="zh-CN" sz="2400" b="1" dirty="0">
                <a:solidFill>
                  <a:srgbClr val="FFC000"/>
                </a:solidFill>
                <a:latin typeface="Arial" panose="020B0604020202020204" pitchFamily="34" charset="0"/>
                <a:ea typeface="微软雅黑" panose="020B0503020204020204" pitchFamily="34" charset="-122"/>
              </a:rPr>
              <a:t>J. H. Flavell</a:t>
            </a:r>
            <a:r>
              <a:rPr lang="zh-CN" altLang="en-US" sz="2400" b="1" dirty="0">
                <a:solidFill>
                  <a:srgbClr val="FFC000"/>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提出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元认知</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概念之后，人们逐渐重视智能活动中对认知过程本身的认知及自我意识的研究，以求揭示影响认知效率的高级控制因素的作用。这一新概念迅速地反映到了智力的新理论之中。如上述斯腾伯格智力成分亚理论中的元成分和</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PASS</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模型中的计划系统。它们的功能极为接近。元认知能力是人类智力的本质，这似乎已成为人们的共识。</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13779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16319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499745" y="848360"/>
            <a:ext cx="10977880" cy="5064760"/>
          </a:xfrm>
          <a:prstGeom prst="rect">
            <a:avLst/>
          </a:prstGeom>
          <a:noFill/>
          <a:ln w="9525">
            <a:noFill/>
          </a:ln>
        </p:spPr>
        <p:txBody>
          <a:bodyPr wrap="square">
            <a:no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智力测验的新发展</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重视探索相应的智力培训程序</a:t>
            </a:r>
            <a:r>
              <a:rPr lang="en-US" altLang="zh-CN" sz="2400" b="1" dirty="0">
                <a:solidFill>
                  <a:srgbClr val="88745B"/>
                </a:solidFill>
                <a:latin typeface="Arial" panose="020B0604020202020204" pitchFamily="34" charset="0"/>
                <a:ea typeface="微软雅黑" panose="020B0503020204020204" pitchFamily="34" charset="-122"/>
                <a:sym typeface="+mn-ea"/>
              </a:rPr>
              <a:t> </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斯腾伯格和戴斯</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等人在设计和编制他们的测验的同时，还探索了相应的智力训练程序。智力测验已不仅仅作为一种智力评价和测量工具，而且作为智力训练、辅导和提高的手段。研究者们探索智力训练程序，以期为被试认知功能成分较弱的方面提供有效的帮助，从整体上提高智力水平。斯腾伯格曾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1986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年写过《应用的智力</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了解和提高你的智力》（</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Intelligence Applied — Understanding and Increasing Your Intelligence</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）一书，充分表现了这一新的特点。</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13779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智力的理论和智力测验的新发展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endParaRPr lang="zh-CN" altLang="en-US" sz="60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2"/>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智力测验的概述  </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00430" y="955040"/>
            <a:ext cx="10391775" cy="2953385"/>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三、智力的分布和分类标准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b="1" dirty="0">
              <a:solidFill>
                <a:srgbClr val="FFC000"/>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智商分数的分布大致呈现钟形的常态曲线，其中智商为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左右的人约占全部测试者的</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46%</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，而</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130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分以上或</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分以下的人群均少于</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400" b="1" dirty="0">
              <a:solidFill>
                <a:srgbClr val="FFC000"/>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推孟和韦克斯勒分别按照智商分数分布对智力水平进行了划分，提出了不同的智力分类标准。推孟曾按智商的高低，把智力分成九类，如表</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3-1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所示。</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2754630" y="3943350"/>
            <a:ext cx="6149340" cy="28270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DIAGRAM_VIRTUALLY_FRAME" val="{&quot;height&quot;:764.8,&quot;left&quot;:508.35,&quot;top&quot;:68.1,&quot;width&quot;:355.15}"/>
</p:tagLst>
</file>

<file path=ppt/tags/tag10.xml><?xml version="1.0" encoding="utf-8"?>
<p:tagLst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p="http://schemas.openxmlformats.org/presentationml/2006/main">
  <p:tag name="KSO_WM_DIAGRAM_VIRTUALLY_FRAME" val="{&quot;height&quot;:764.8,&quot;left&quot;:508.35,&quot;top&quot;:68.1,&quot;width&quot;:355.15}"/>
</p:tagLst>
</file>

<file path=ppt/tags/tag3.xml><?xml version="1.0" encoding="utf-8"?>
<p:tagLst xmlns:p="http://schemas.openxmlformats.org/presentationml/2006/main">
  <p:tag name="KSO_WM_DIAGRAM_VIRTUALLY_FRAME" val="{&quot;height&quot;:764.8,&quot;left&quot;:508.35,&quot;top&quot;:68.1,&quot;width&quot;:355.15}"/>
</p:tagLst>
</file>

<file path=ppt/tags/tag4.xml><?xml version="1.0" encoding="utf-8"?>
<p:tagLst xmlns:p="http://schemas.openxmlformats.org/presentationml/2006/main">
  <p:tag name="KSO_WM_DIAGRAM_VIRTUALLY_FRAME" val="{&quot;height&quot;:764.8,&quot;left&quot;:508.35,&quot;top&quot;:68.1,&quot;width&quot;:355.15}"/>
</p:tagLst>
</file>

<file path=ppt/tags/tag5.xml><?xml version="1.0" encoding="utf-8"?>
<p:tagLst xmlns:p="http://schemas.openxmlformats.org/presentationml/2006/main">
  <p:tag name="KSO_WM_DIAGRAM_VIRTUALLY_FRAME" val="{&quot;height&quot;:764.8,&quot;left&quot;:508.35,&quot;top&quot;:68.1,&quot;width&quot;:355.15}"/>
</p:tagLst>
</file>

<file path=ppt/tags/tag6.xml><?xml version="1.0" encoding="utf-8"?>
<p:tagLst xmlns:p="http://schemas.openxmlformats.org/presentationml/2006/main">
  <p:tag name="KSO_WM_DIAGRAM_VIRTUALLY_FRAME" val="{&quot;height&quot;:764.8,&quot;left&quot;:508.35,&quot;top&quot;:68.1,&quot;width&quot;:355.15}"/>
</p:tagLst>
</file>

<file path=ppt/tags/tag7.xml><?xml version="1.0" encoding="utf-8"?>
<p:tagLst xmlns:p="http://schemas.openxmlformats.org/presentationml/2006/main">
  <p:tag name="KSO_WM_DIAGRAM_VIRTUALLY_FRAME" val="{&quot;height&quot;:764.8,&quot;left&quot;:508.35,&quot;top&quot;:68.1,&quot;width&quot;:355.15}"/>
</p:tagLst>
</file>

<file path=ppt/tags/tag8.xml><?xml version="1.0" encoding="utf-8"?>
<p:tagLst xmlns:p="http://schemas.openxmlformats.org/presentationml/2006/main">
  <p:tag name="KSO_WM_DIAGRAM_VIRTUALLY_FRAME" val="{&quot;height&quot;:764.8,&quot;left&quot;:508.35,&quot;top&quot;:68.1,&quot;width&quot;:355.15}"/>
</p:tagLst>
</file>

<file path=ppt/tags/tag9.xml><?xml version="1.0" encoding="utf-8"?>
<p:tagLst xmlns:p="http://schemas.openxmlformats.org/presentationml/2006/main">
  <p:tag name="TABLE_ENDDRAG_ORIGIN_RECT" val="583*446"/>
  <p:tag name="TABLE_ENDDRAG_RECT" val="211*72*583*446"/>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17367</Words>
  <Application>WPS 演示</Application>
  <PresentationFormat>宽屏</PresentationFormat>
  <Paragraphs>774</Paragraphs>
  <Slides>82</Slides>
  <Notes>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82</vt:i4>
      </vt:variant>
    </vt:vector>
  </HeadingPairs>
  <TitlesOfParts>
    <vt:vector size="97" baseType="lpstr">
      <vt:lpstr>Arial</vt:lpstr>
      <vt:lpstr>宋体</vt:lpstr>
      <vt:lpstr>Wingdings</vt:lpstr>
      <vt:lpstr>方正黑体简体</vt:lpstr>
      <vt:lpstr>楷体</vt:lpstr>
      <vt:lpstr>微软雅黑</vt:lpstr>
      <vt:lpstr>等线</vt:lpstr>
      <vt:lpstr>Agency FB</vt:lpstr>
      <vt:lpstr>FZHei-B01S</vt:lpstr>
      <vt:lpstr>Segoe Print</vt:lpstr>
      <vt:lpstr>Arial Unicode MS</vt:lpstr>
      <vt:lpstr>Calibri</vt:lpstr>
      <vt:lpstr>Trebuchet MS</vt:lpstr>
      <vt:lpstr>-apple-system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30</cp:revision>
  <dcterms:created xsi:type="dcterms:W3CDTF">2019-01-02T04:14:00Z</dcterms:created>
  <dcterms:modified xsi:type="dcterms:W3CDTF">2024-12-24T06:14:42Z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9E7348589A8148DF8A51AF4815EFAF69_13</vt:lpwstr>
  </property>
</Properties>
</file>