
<file path=[Content_Types].xml><?xml version="1.0" encoding="utf-8"?>
<Types xmlns="http://schemas.openxmlformats.org/package/2006/content-types">
  <Default Extension="jpeg" ContentType="image/jpeg"/>
  <Default Extension="JPG" ContentType="image/.jpg"/>
  <Default Extension="vml" ContentType="application/vnd.openxmlformats-officedocument.vmlDrawing"/>
  <Default Extension="bin" ContentType="application/vnd.openxmlformats-officedocument.oleObject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7"/>
  </p:notesMasterIdLst>
  <p:sldIdLst>
    <p:sldId id="371" r:id="rId3"/>
    <p:sldId id="353" r:id="rId4"/>
    <p:sldId id="372" r:id="rId5"/>
    <p:sldId id="373" r:id="rId6"/>
    <p:sldId id="374" r:id="rId7"/>
    <p:sldId id="375" r:id="rId8"/>
    <p:sldId id="376" r:id="rId9"/>
    <p:sldId id="377" r:id="rId10"/>
    <p:sldId id="378" r:id="rId11"/>
    <p:sldId id="379" r:id="rId12"/>
    <p:sldId id="380" r:id="rId13"/>
    <p:sldId id="382" r:id="rId14"/>
    <p:sldId id="381" r:id="rId15"/>
    <p:sldId id="383" r:id="rId16"/>
    <p:sldId id="384" r:id="rId17"/>
    <p:sldId id="385" r:id="rId18"/>
    <p:sldId id="386" r:id="rId19"/>
    <p:sldId id="387" r:id="rId20"/>
    <p:sldId id="388" r:id="rId21"/>
    <p:sldId id="393" r:id="rId22"/>
    <p:sldId id="394" r:id="rId23"/>
    <p:sldId id="390" r:id="rId24"/>
    <p:sldId id="391" r:id="rId25"/>
    <p:sldId id="398" r:id="rId26"/>
  </p:sldIdLst>
  <p:sldSz cx="9144000" cy="6858000" type="screen4x3"/>
  <p:notesSz cx="7315200" cy="9601200"/>
  <p:custDataLst>
    <p:tags r:id="rId31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000"/>
    <a:srgbClr val="FF1117"/>
    <a:srgbClr val="19B3B3"/>
    <a:srgbClr val="F33925"/>
    <a:srgbClr val="000000"/>
    <a:srgbClr val="FF3300"/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howGuides="1">
      <p:cViewPr varScale="1">
        <p:scale>
          <a:sx n="102" d="100"/>
          <a:sy n="102" d="100"/>
        </p:scale>
        <p:origin x="108" y="10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1" Type="http://schemas.openxmlformats.org/officeDocument/2006/relationships/tags" Target="tags/tag1.xml"/><Relationship Id="rId30" Type="http://schemas.openxmlformats.org/officeDocument/2006/relationships/tableStyles" Target="tableStyles.xml"/><Relationship Id="rId3" Type="http://schemas.openxmlformats.org/officeDocument/2006/relationships/slide" Target="slides/slide1.xml"/><Relationship Id="rId29" Type="http://schemas.openxmlformats.org/officeDocument/2006/relationships/viewProps" Target="viewProps.xml"/><Relationship Id="rId28" Type="http://schemas.openxmlformats.org/officeDocument/2006/relationships/presProps" Target="presProps.xml"/><Relationship Id="rId27" Type="http://schemas.openxmlformats.org/officeDocument/2006/relationships/notesMaster" Target="notesMasters/notesMaster1.xml"/><Relationship Id="rId26" Type="http://schemas.openxmlformats.org/officeDocument/2006/relationships/slide" Target="slides/slide24.xml"/><Relationship Id="rId25" Type="http://schemas.openxmlformats.org/officeDocument/2006/relationships/slide" Target="slides/slide23.xml"/><Relationship Id="rId24" Type="http://schemas.openxmlformats.org/officeDocument/2006/relationships/slide" Target="slides/slide22.xml"/><Relationship Id="rId23" Type="http://schemas.openxmlformats.org/officeDocument/2006/relationships/slide" Target="slides/slide21.xml"/><Relationship Id="rId22" Type="http://schemas.openxmlformats.org/officeDocument/2006/relationships/slide" Target="slides/slide20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4143375" y="0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8B5014AB-E282-41BC-9BCC-52D30E34D87D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20725"/>
            <a:ext cx="4800600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731838" y="4560888"/>
            <a:ext cx="5851525" cy="43195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noProof="0" smtClean="0"/>
              <a:t>单击此处编辑母版文本样式</a:t>
            </a:r>
            <a:endParaRPr lang="zh-CN" altLang="en-US" noProof="0" smtClean="0"/>
          </a:p>
          <a:p>
            <a:pPr lvl="1"/>
            <a:r>
              <a:rPr lang="zh-CN" altLang="en-US" noProof="0" smtClean="0"/>
              <a:t>第二级</a:t>
            </a:r>
            <a:endParaRPr lang="zh-CN" altLang="en-US" noProof="0" smtClean="0"/>
          </a:p>
          <a:p>
            <a:pPr lvl="2"/>
            <a:r>
              <a:rPr lang="zh-CN" altLang="en-US" noProof="0" smtClean="0"/>
              <a:t>第三级</a:t>
            </a:r>
            <a:endParaRPr lang="zh-CN" altLang="en-US" noProof="0" smtClean="0"/>
          </a:p>
          <a:p>
            <a:pPr lvl="3"/>
            <a:r>
              <a:rPr lang="zh-CN" altLang="en-US" noProof="0" smtClean="0"/>
              <a:t>第四级</a:t>
            </a:r>
            <a:endParaRPr lang="zh-CN" altLang="en-US" noProof="0" smtClean="0"/>
          </a:p>
          <a:p>
            <a:pPr lvl="4"/>
            <a:r>
              <a:rPr lang="zh-CN" altLang="en-US" noProof="0" smtClean="0"/>
              <a:t>第五级</a:t>
            </a:r>
            <a:endParaRPr lang="zh-CN" altLang="en-US" noProof="0" smtClean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120188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4143375" y="9120188"/>
            <a:ext cx="3170238" cy="479425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>
            <a:lvl1pPr algn="r">
              <a:defRPr sz="1200"/>
            </a:lvl1pPr>
          </a:lstStyle>
          <a:p>
            <a:fld id="{13DFA379-F12B-435F-9AB6-6859204381E9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4" Type="http://schemas.openxmlformats.org/officeDocument/2006/relationships/image" Target="../media/image3.png"/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 showMasterSp="0">
  <p:cSld name="标题幻灯片">
    <p:bg bwMode="auto">
      <p:bgPr>
        <a:solidFill>
          <a:srgbClr val="B0000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1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5600" y="3657600"/>
            <a:ext cx="58674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0" y="0"/>
            <a:ext cx="9144000" cy="3657600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/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7696200" y="2286000"/>
            <a:ext cx="533400" cy="838200"/>
          </a:xfrm>
          <a:prstGeom prst="rect">
            <a:avLst/>
          </a:prstGeom>
          <a:noFill/>
          <a:ln w="9525">
            <a:solidFill>
              <a:srgbClr val="FFFFFF">
                <a:alpha val="50195"/>
              </a:srgbClr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6934200" y="1676400"/>
            <a:ext cx="914400" cy="838200"/>
          </a:xfrm>
          <a:prstGeom prst="rect">
            <a:avLst/>
          </a:prstGeom>
          <a:noFill/>
          <a:ln w="9525">
            <a:solidFill>
              <a:srgbClr val="FFFFFF">
                <a:alpha val="50195"/>
              </a:srgbClr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8077200" y="685800"/>
            <a:ext cx="914400" cy="1524000"/>
          </a:xfrm>
          <a:prstGeom prst="rect">
            <a:avLst/>
          </a:prstGeom>
          <a:noFill/>
          <a:ln w="9525">
            <a:solidFill>
              <a:srgbClr val="FFFFFF">
                <a:alpha val="50195"/>
              </a:srgbClr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9" name="Rectangle 7"/>
          <p:cNvSpPr>
            <a:spLocks noChangeArrowheads="1"/>
          </p:cNvSpPr>
          <p:nvPr/>
        </p:nvSpPr>
        <p:spPr bwMode="auto">
          <a:xfrm>
            <a:off x="6553200" y="1295400"/>
            <a:ext cx="533400" cy="533400"/>
          </a:xfrm>
          <a:prstGeom prst="rect">
            <a:avLst/>
          </a:prstGeom>
          <a:noFill/>
          <a:ln w="9525">
            <a:solidFill>
              <a:srgbClr val="FFFFFF">
                <a:alpha val="50195"/>
              </a:srgbClr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10" name="Rectangle 8"/>
          <p:cNvSpPr>
            <a:spLocks noChangeArrowheads="1"/>
          </p:cNvSpPr>
          <p:nvPr/>
        </p:nvSpPr>
        <p:spPr bwMode="auto">
          <a:xfrm>
            <a:off x="6324600" y="3429000"/>
            <a:ext cx="533400" cy="533400"/>
          </a:xfrm>
          <a:prstGeom prst="rect">
            <a:avLst/>
          </a:prstGeom>
          <a:noFill/>
          <a:ln w="9525">
            <a:solidFill>
              <a:srgbClr val="FFFFFF">
                <a:alpha val="50195"/>
              </a:srgbClr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11" name="Rectangle 9"/>
          <p:cNvSpPr>
            <a:spLocks noChangeArrowheads="1"/>
          </p:cNvSpPr>
          <p:nvPr/>
        </p:nvSpPr>
        <p:spPr bwMode="auto">
          <a:xfrm>
            <a:off x="3810000" y="3200400"/>
            <a:ext cx="152400" cy="152400"/>
          </a:xfrm>
          <a:prstGeom prst="rect">
            <a:avLst/>
          </a:prstGeom>
          <a:solidFill>
            <a:srgbClr val="FFFFFF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12" name="Rectangle 10"/>
          <p:cNvSpPr>
            <a:spLocks noChangeArrowheads="1"/>
          </p:cNvSpPr>
          <p:nvPr/>
        </p:nvSpPr>
        <p:spPr bwMode="auto">
          <a:xfrm>
            <a:off x="4267200" y="3200400"/>
            <a:ext cx="152400" cy="152400"/>
          </a:xfrm>
          <a:prstGeom prst="rect">
            <a:avLst/>
          </a:prstGeom>
          <a:solidFill>
            <a:srgbClr val="FFFFFF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13" name="Rectangle 11"/>
          <p:cNvSpPr>
            <a:spLocks noChangeArrowheads="1"/>
          </p:cNvSpPr>
          <p:nvPr/>
        </p:nvSpPr>
        <p:spPr bwMode="auto">
          <a:xfrm>
            <a:off x="4495800" y="3200400"/>
            <a:ext cx="152400" cy="152400"/>
          </a:xfrm>
          <a:prstGeom prst="rect">
            <a:avLst/>
          </a:prstGeom>
          <a:solidFill>
            <a:srgbClr val="FFFFFF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14" name="Rectangle 12"/>
          <p:cNvSpPr>
            <a:spLocks noChangeArrowheads="1"/>
          </p:cNvSpPr>
          <p:nvPr/>
        </p:nvSpPr>
        <p:spPr bwMode="auto">
          <a:xfrm>
            <a:off x="4724400" y="3200400"/>
            <a:ext cx="152400" cy="152400"/>
          </a:xfrm>
          <a:prstGeom prst="rect">
            <a:avLst/>
          </a:prstGeom>
          <a:solidFill>
            <a:srgbClr val="FFFFFF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grpSp>
        <p:nvGrpSpPr>
          <p:cNvPr id="15" name="Group 13"/>
          <p:cNvGrpSpPr/>
          <p:nvPr/>
        </p:nvGrpSpPr>
        <p:grpSpPr bwMode="auto">
          <a:xfrm>
            <a:off x="4724400" y="2286000"/>
            <a:ext cx="1295400" cy="838200"/>
            <a:chOff x="0" y="0"/>
            <a:chExt cx="816" cy="528"/>
          </a:xfrm>
        </p:grpSpPr>
        <p:sp>
          <p:nvSpPr>
            <p:cNvPr id="16" name="Rectangle 14"/>
            <p:cNvSpPr>
              <a:spLocks noChangeArrowheads="1"/>
            </p:cNvSpPr>
            <p:nvPr/>
          </p:nvSpPr>
          <p:spPr bwMode="auto">
            <a:xfrm>
              <a:off x="144" y="0"/>
              <a:ext cx="96" cy="96"/>
            </a:xfrm>
            <a:prstGeom prst="rect">
              <a:avLst/>
            </a:prstGeom>
            <a:solidFill>
              <a:srgbClr val="FFFFFF">
                <a:alpha val="2901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7" name="Rectangle 15"/>
            <p:cNvSpPr>
              <a:spLocks noChangeArrowheads="1"/>
            </p:cNvSpPr>
            <p:nvPr/>
          </p:nvSpPr>
          <p:spPr bwMode="auto">
            <a:xfrm>
              <a:off x="0" y="288"/>
              <a:ext cx="96" cy="96"/>
            </a:xfrm>
            <a:prstGeom prst="rect">
              <a:avLst/>
            </a:prstGeom>
            <a:solidFill>
              <a:srgbClr val="FFFFFF">
                <a:alpha val="2901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8" name="Rectangle 16"/>
            <p:cNvSpPr>
              <a:spLocks noChangeArrowheads="1"/>
            </p:cNvSpPr>
            <p:nvPr/>
          </p:nvSpPr>
          <p:spPr bwMode="auto">
            <a:xfrm>
              <a:off x="144" y="144"/>
              <a:ext cx="96" cy="96"/>
            </a:xfrm>
            <a:prstGeom prst="rect">
              <a:avLst/>
            </a:prstGeom>
            <a:solidFill>
              <a:srgbClr val="FFFFFF">
                <a:alpha val="2901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9" name="Rectangle 17"/>
            <p:cNvSpPr>
              <a:spLocks noChangeArrowheads="1"/>
            </p:cNvSpPr>
            <p:nvPr/>
          </p:nvSpPr>
          <p:spPr bwMode="auto">
            <a:xfrm>
              <a:off x="144" y="288"/>
              <a:ext cx="96" cy="96"/>
            </a:xfrm>
            <a:prstGeom prst="rect">
              <a:avLst/>
            </a:prstGeom>
            <a:solidFill>
              <a:srgbClr val="FFFFFF">
                <a:alpha val="2901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20" name="Rectangle 18"/>
            <p:cNvSpPr>
              <a:spLocks noChangeArrowheads="1"/>
            </p:cNvSpPr>
            <p:nvPr/>
          </p:nvSpPr>
          <p:spPr bwMode="auto">
            <a:xfrm>
              <a:off x="144" y="432"/>
              <a:ext cx="96" cy="96"/>
            </a:xfrm>
            <a:prstGeom prst="rect">
              <a:avLst/>
            </a:prstGeom>
            <a:solidFill>
              <a:srgbClr val="FFFFFF">
                <a:alpha val="2901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21" name="Rectangle 19"/>
            <p:cNvSpPr>
              <a:spLocks noChangeArrowheads="1"/>
            </p:cNvSpPr>
            <p:nvPr/>
          </p:nvSpPr>
          <p:spPr bwMode="auto">
            <a:xfrm>
              <a:off x="288" y="144"/>
              <a:ext cx="96" cy="96"/>
            </a:xfrm>
            <a:prstGeom prst="rect">
              <a:avLst/>
            </a:prstGeom>
            <a:solidFill>
              <a:srgbClr val="FFFFFF">
                <a:alpha val="2901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22" name="Rectangle 20"/>
            <p:cNvSpPr>
              <a:spLocks noChangeArrowheads="1"/>
            </p:cNvSpPr>
            <p:nvPr/>
          </p:nvSpPr>
          <p:spPr bwMode="auto">
            <a:xfrm>
              <a:off x="288" y="432"/>
              <a:ext cx="96" cy="96"/>
            </a:xfrm>
            <a:prstGeom prst="rect">
              <a:avLst/>
            </a:prstGeom>
            <a:solidFill>
              <a:srgbClr val="FFFFFF">
                <a:alpha val="2901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23" name="Rectangle 21"/>
            <p:cNvSpPr>
              <a:spLocks noChangeArrowheads="1"/>
            </p:cNvSpPr>
            <p:nvPr/>
          </p:nvSpPr>
          <p:spPr bwMode="auto">
            <a:xfrm>
              <a:off x="432" y="0"/>
              <a:ext cx="96" cy="96"/>
            </a:xfrm>
            <a:prstGeom prst="rect">
              <a:avLst/>
            </a:prstGeom>
            <a:solidFill>
              <a:srgbClr val="FFFFFF">
                <a:alpha val="2901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24" name="Rectangle 22"/>
            <p:cNvSpPr>
              <a:spLocks noChangeArrowheads="1"/>
            </p:cNvSpPr>
            <p:nvPr/>
          </p:nvSpPr>
          <p:spPr bwMode="auto">
            <a:xfrm>
              <a:off x="432" y="144"/>
              <a:ext cx="96" cy="96"/>
            </a:xfrm>
            <a:prstGeom prst="rect">
              <a:avLst/>
            </a:prstGeom>
            <a:solidFill>
              <a:srgbClr val="FFFFFF">
                <a:alpha val="2901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25" name="Rectangle 23"/>
            <p:cNvSpPr>
              <a:spLocks noChangeArrowheads="1"/>
            </p:cNvSpPr>
            <p:nvPr/>
          </p:nvSpPr>
          <p:spPr bwMode="auto">
            <a:xfrm>
              <a:off x="432" y="288"/>
              <a:ext cx="96" cy="96"/>
            </a:xfrm>
            <a:prstGeom prst="rect">
              <a:avLst/>
            </a:prstGeom>
            <a:solidFill>
              <a:srgbClr val="FFFFFF">
                <a:alpha val="2901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26" name="Rectangle 24"/>
            <p:cNvSpPr>
              <a:spLocks noChangeArrowheads="1"/>
            </p:cNvSpPr>
            <p:nvPr/>
          </p:nvSpPr>
          <p:spPr bwMode="auto">
            <a:xfrm>
              <a:off x="432" y="432"/>
              <a:ext cx="96" cy="96"/>
            </a:xfrm>
            <a:prstGeom prst="rect">
              <a:avLst/>
            </a:prstGeom>
            <a:solidFill>
              <a:srgbClr val="FFFFFF">
                <a:alpha val="2901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27" name="Rectangle 25"/>
            <p:cNvSpPr>
              <a:spLocks noChangeArrowheads="1"/>
            </p:cNvSpPr>
            <p:nvPr/>
          </p:nvSpPr>
          <p:spPr bwMode="auto">
            <a:xfrm>
              <a:off x="576" y="0"/>
              <a:ext cx="96" cy="96"/>
            </a:xfrm>
            <a:prstGeom prst="rect">
              <a:avLst/>
            </a:prstGeom>
            <a:solidFill>
              <a:srgbClr val="FFFFFF">
                <a:alpha val="2901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28" name="Rectangle 26"/>
            <p:cNvSpPr>
              <a:spLocks noChangeArrowheads="1"/>
            </p:cNvSpPr>
            <p:nvPr/>
          </p:nvSpPr>
          <p:spPr bwMode="auto">
            <a:xfrm>
              <a:off x="576" y="288"/>
              <a:ext cx="96" cy="96"/>
            </a:xfrm>
            <a:prstGeom prst="rect">
              <a:avLst/>
            </a:prstGeom>
            <a:solidFill>
              <a:srgbClr val="FFFFFF">
                <a:alpha val="2901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29" name="Rectangle 27"/>
            <p:cNvSpPr>
              <a:spLocks noChangeArrowheads="1"/>
            </p:cNvSpPr>
            <p:nvPr/>
          </p:nvSpPr>
          <p:spPr bwMode="auto">
            <a:xfrm>
              <a:off x="720" y="144"/>
              <a:ext cx="96" cy="96"/>
            </a:xfrm>
            <a:prstGeom prst="rect">
              <a:avLst/>
            </a:prstGeom>
            <a:solidFill>
              <a:srgbClr val="FFFFFF">
                <a:alpha val="2901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30" name="Rectangle 28"/>
            <p:cNvSpPr>
              <a:spLocks noChangeArrowheads="1"/>
            </p:cNvSpPr>
            <p:nvPr/>
          </p:nvSpPr>
          <p:spPr bwMode="auto">
            <a:xfrm>
              <a:off x="720" y="288"/>
              <a:ext cx="96" cy="96"/>
            </a:xfrm>
            <a:prstGeom prst="rect">
              <a:avLst/>
            </a:prstGeom>
            <a:solidFill>
              <a:srgbClr val="FFFFFF">
                <a:alpha val="2901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31" name="Rectangle 29"/>
            <p:cNvSpPr>
              <a:spLocks noChangeArrowheads="1"/>
            </p:cNvSpPr>
            <p:nvPr/>
          </p:nvSpPr>
          <p:spPr bwMode="auto">
            <a:xfrm>
              <a:off x="720" y="432"/>
              <a:ext cx="96" cy="96"/>
            </a:xfrm>
            <a:prstGeom prst="rect">
              <a:avLst/>
            </a:prstGeom>
            <a:solidFill>
              <a:srgbClr val="FFFFFF">
                <a:alpha val="2901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</p:grpSp>
      <p:grpSp>
        <p:nvGrpSpPr>
          <p:cNvPr id="32" name="Group 30"/>
          <p:cNvGrpSpPr/>
          <p:nvPr/>
        </p:nvGrpSpPr>
        <p:grpSpPr bwMode="auto">
          <a:xfrm>
            <a:off x="3352800" y="2514600"/>
            <a:ext cx="1295400" cy="609600"/>
            <a:chOff x="0" y="0"/>
            <a:chExt cx="816" cy="384"/>
          </a:xfrm>
        </p:grpSpPr>
        <p:sp>
          <p:nvSpPr>
            <p:cNvPr id="33" name="Rectangle 31"/>
            <p:cNvSpPr>
              <a:spLocks noChangeArrowheads="1"/>
            </p:cNvSpPr>
            <p:nvPr/>
          </p:nvSpPr>
          <p:spPr bwMode="auto">
            <a:xfrm>
              <a:off x="288" y="0"/>
              <a:ext cx="96" cy="96"/>
            </a:xfrm>
            <a:prstGeom prst="rect">
              <a:avLst/>
            </a:prstGeom>
            <a:solidFill>
              <a:srgbClr val="FFFFFF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34" name="Rectangle 32"/>
            <p:cNvSpPr>
              <a:spLocks noChangeArrowheads="1"/>
            </p:cNvSpPr>
            <p:nvPr/>
          </p:nvSpPr>
          <p:spPr bwMode="auto">
            <a:xfrm>
              <a:off x="288" y="288"/>
              <a:ext cx="96" cy="96"/>
            </a:xfrm>
            <a:prstGeom prst="rect">
              <a:avLst/>
            </a:prstGeom>
            <a:solidFill>
              <a:srgbClr val="FFFFFF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35" name="Rectangle 33"/>
            <p:cNvSpPr>
              <a:spLocks noChangeArrowheads="1"/>
            </p:cNvSpPr>
            <p:nvPr/>
          </p:nvSpPr>
          <p:spPr bwMode="auto">
            <a:xfrm>
              <a:off x="432" y="0"/>
              <a:ext cx="96" cy="96"/>
            </a:xfrm>
            <a:prstGeom prst="rect">
              <a:avLst/>
            </a:prstGeom>
            <a:solidFill>
              <a:srgbClr val="FFFFFF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36" name="Rectangle 34"/>
            <p:cNvSpPr>
              <a:spLocks noChangeArrowheads="1"/>
            </p:cNvSpPr>
            <p:nvPr/>
          </p:nvSpPr>
          <p:spPr bwMode="auto">
            <a:xfrm>
              <a:off x="432" y="144"/>
              <a:ext cx="96" cy="96"/>
            </a:xfrm>
            <a:prstGeom prst="rect">
              <a:avLst/>
            </a:prstGeom>
            <a:solidFill>
              <a:srgbClr val="FFFFFF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37" name="Rectangle 35"/>
            <p:cNvSpPr>
              <a:spLocks noChangeArrowheads="1"/>
            </p:cNvSpPr>
            <p:nvPr/>
          </p:nvSpPr>
          <p:spPr bwMode="auto">
            <a:xfrm>
              <a:off x="432" y="288"/>
              <a:ext cx="96" cy="96"/>
            </a:xfrm>
            <a:prstGeom prst="rect">
              <a:avLst/>
            </a:prstGeom>
            <a:solidFill>
              <a:srgbClr val="FFFFFF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38" name="Rectangle 36"/>
            <p:cNvSpPr>
              <a:spLocks noChangeArrowheads="1"/>
            </p:cNvSpPr>
            <p:nvPr/>
          </p:nvSpPr>
          <p:spPr bwMode="auto">
            <a:xfrm>
              <a:off x="576" y="0"/>
              <a:ext cx="96" cy="96"/>
            </a:xfrm>
            <a:prstGeom prst="rect">
              <a:avLst/>
            </a:prstGeom>
            <a:solidFill>
              <a:srgbClr val="FFFFFF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39" name="Rectangle 37"/>
            <p:cNvSpPr>
              <a:spLocks noChangeArrowheads="1"/>
            </p:cNvSpPr>
            <p:nvPr/>
          </p:nvSpPr>
          <p:spPr bwMode="auto">
            <a:xfrm>
              <a:off x="576" y="288"/>
              <a:ext cx="96" cy="96"/>
            </a:xfrm>
            <a:prstGeom prst="rect">
              <a:avLst/>
            </a:prstGeom>
            <a:solidFill>
              <a:srgbClr val="FFFFFF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40" name="Rectangle 38"/>
            <p:cNvSpPr>
              <a:spLocks noChangeArrowheads="1"/>
            </p:cNvSpPr>
            <p:nvPr/>
          </p:nvSpPr>
          <p:spPr bwMode="auto">
            <a:xfrm>
              <a:off x="720" y="0"/>
              <a:ext cx="96" cy="96"/>
            </a:xfrm>
            <a:prstGeom prst="rect">
              <a:avLst/>
            </a:prstGeom>
            <a:solidFill>
              <a:srgbClr val="FFFFFF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41" name="Rectangle 39"/>
            <p:cNvSpPr>
              <a:spLocks noChangeArrowheads="1"/>
            </p:cNvSpPr>
            <p:nvPr/>
          </p:nvSpPr>
          <p:spPr bwMode="auto">
            <a:xfrm>
              <a:off x="720" y="144"/>
              <a:ext cx="96" cy="96"/>
            </a:xfrm>
            <a:prstGeom prst="rect">
              <a:avLst/>
            </a:prstGeom>
            <a:solidFill>
              <a:srgbClr val="FFFFFF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42" name="Rectangle 40"/>
            <p:cNvSpPr>
              <a:spLocks noChangeArrowheads="1"/>
            </p:cNvSpPr>
            <p:nvPr/>
          </p:nvSpPr>
          <p:spPr bwMode="auto">
            <a:xfrm>
              <a:off x="720" y="288"/>
              <a:ext cx="96" cy="96"/>
            </a:xfrm>
            <a:prstGeom prst="rect">
              <a:avLst/>
            </a:prstGeom>
            <a:solidFill>
              <a:srgbClr val="FFFFFF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43" name="Rectangle 41"/>
            <p:cNvSpPr>
              <a:spLocks noChangeArrowheads="1"/>
            </p:cNvSpPr>
            <p:nvPr/>
          </p:nvSpPr>
          <p:spPr bwMode="auto">
            <a:xfrm>
              <a:off x="144" y="288"/>
              <a:ext cx="96" cy="96"/>
            </a:xfrm>
            <a:prstGeom prst="rect">
              <a:avLst/>
            </a:prstGeom>
            <a:solidFill>
              <a:srgbClr val="FFFFFF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44" name="Rectangle 42"/>
            <p:cNvSpPr>
              <a:spLocks noChangeArrowheads="1"/>
            </p:cNvSpPr>
            <p:nvPr/>
          </p:nvSpPr>
          <p:spPr bwMode="auto">
            <a:xfrm>
              <a:off x="0" y="288"/>
              <a:ext cx="96" cy="96"/>
            </a:xfrm>
            <a:prstGeom prst="rect">
              <a:avLst/>
            </a:prstGeom>
            <a:solidFill>
              <a:srgbClr val="FFFFFF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</p:grpSp>
      <p:grpSp>
        <p:nvGrpSpPr>
          <p:cNvPr id="45" name="Group 43"/>
          <p:cNvGrpSpPr/>
          <p:nvPr/>
        </p:nvGrpSpPr>
        <p:grpSpPr bwMode="auto">
          <a:xfrm>
            <a:off x="762000" y="4114800"/>
            <a:ext cx="1905000" cy="762000"/>
            <a:chOff x="0" y="0"/>
            <a:chExt cx="1680" cy="672"/>
          </a:xfrm>
        </p:grpSpPr>
        <p:sp>
          <p:nvSpPr>
            <p:cNvPr id="46" name="Rectangle 44"/>
            <p:cNvSpPr>
              <a:spLocks noChangeArrowheads="1"/>
            </p:cNvSpPr>
            <p:nvPr userDrawn="1"/>
          </p:nvSpPr>
          <p:spPr bwMode="auto">
            <a:xfrm>
              <a:off x="288" y="144"/>
              <a:ext cx="95" cy="95"/>
            </a:xfrm>
            <a:prstGeom prst="rect">
              <a:avLst/>
            </a:prstGeom>
            <a:solidFill>
              <a:srgbClr val="FFFFFF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47" name="Rectangle 45"/>
            <p:cNvSpPr>
              <a:spLocks noChangeArrowheads="1"/>
            </p:cNvSpPr>
            <p:nvPr userDrawn="1"/>
          </p:nvSpPr>
          <p:spPr bwMode="auto">
            <a:xfrm>
              <a:off x="288" y="433"/>
              <a:ext cx="95" cy="95"/>
            </a:xfrm>
            <a:prstGeom prst="rect">
              <a:avLst/>
            </a:prstGeom>
            <a:solidFill>
              <a:srgbClr val="FFFFFF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48" name="Rectangle 46"/>
            <p:cNvSpPr>
              <a:spLocks noChangeArrowheads="1"/>
            </p:cNvSpPr>
            <p:nvPr userDrawn="1"/>
          </p:nvSpPr>
          <p:spPr bwMode="auto">
            <a:xfrm>
              <a:off x="288" y="575"/>
              <a:ext cx="95" cy="97"/>
            </a:xfrm>
            <a:prstGeom prst="rect">
              <a:avLst/>
            </a:prstGeom>
            <a:solidFill>
              <a:srgbClr val="FFFFFF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49" name="Rectangle 47"/>
            <p:cNvSpPr>
              <a:spLocks noChangeArrowheads="1"/>
            </p:cNvSpPr>
            <p:nvPr userDrawn="1"/>
          </p:nvSpPr>
          <p:spPr bwMode="auto">
            <a:xfrm>
              <a:off x="433" y="144"/>
              <a:ext cx="95" cy="95"/>
            </a:xfrm>
            <a:prstGeom prst="rect">
              <a:avLst/>
            </a:prstGeom>
            <a:solidFill>
              <a:srgbClr val="FFFFFF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50" name="Rectangle 48"/>
            <p:cNvSpPr>
              <a:spLocks noChangeArrowheads="1"/>
            </p:cNvSpPr>
            <p:nvPr userDrawn="1"/>
          </p:nvSpPr>
          <p:spPr bwMode="auto">
            <a:xfrm>
              <a:off x="433" y="288"/>
              <a:ext cx="95" cy="95"/>
            </a:xfrm>
            <a:prstGeom prst="rect">
              <a:avLst/>
            </a:prstGeom>
            <a:solidFill>
              <a:srgbClr val="FFFFFF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51" name="Rectangle 49"/>
            <p:cNvSpPr>
              <a:spLocks noChangeArrowheads="1"/>
            </p:cNvSpPr>
            <p:nvPr userDrawn="1"/>
          </p:nvSpPr>
          <p:spPr bwMode="auto">
            <a:xfrm>
              <a:off x="433" y="433"/>
              <a:ext cx="95" cy="95"/>
            </a:xfrm>
            <a:prstGeom prst="rect">
              <a:avLst/>
            </a:prstGeom>
            <a:solidFill>
              <a:srgbClr val="FFFFFF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52" name="Rectangle 50"/>
            <p:cNvSpPr>
              <a:spLocks noChangeArrowheads="1"/>
            </p:cNvSpPr>
            <p:nvPr userDrawn="1"/>
          </p:nvSpPr>
          <p:spPr bwMode="auto">
            <a:xfrm>
              <a:off x="575" y="144"/>
              <a:ext cx="97" cy="95"/>
            </a:xfrm>
            <a:prstGeom prst="rect">
              <a:avLst/>
            </a:prstGeom>
            <a:solidFill>
              <a:srgbClr val="FFFFFF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53" name="Rectangle 51"/>
            <p:cNvSpPr>
              <a:spLocks noChangeArrowheads="1"/>
            </p:cNvSpPr>
            <p:nvPr userDrawn="1"/>
          </p:nvSpPr>
          <p:spPr bwMode="auto">
            <a:xfrm>
              <a:off x="575" y="433"/>
              <a:ext cx="97" cy="95"/>
            </a:xfrm>
            <a:prstGeom prst="rect">
              <a:avLst/>
            </a:prstGeom>
            <a:solidFill>
              <a:srgbClr val="FFFFFF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54" name="Rectangle 52"/>
            <p:cNvSpPr>
              <a:spLocks noChangeArrowheads="1"/>
            </p:cNvSpPr>
            <p:nvPr userDrawn="1"/>
          </p:nvSpPr>
          <p:spPr bwMode="auto">
            <a:xfrm>
              <a:off x="575" y="575"/>
              <a:ext cx="97" cy="97"/>
            </a:xfrm>
            <a:prstGeom prst="rect">
              <a:avLst/>
            </a:prstGeom>
            <a:solidFill>
              <a:srgbClr val="FFFFFF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55" name="Rectangle 53"/>
            <p:cNvSpPr>
              <a:spLocks noChangeArrowheads="1"/>
            </p:cNvSpPr>
            <p:nvPr userDrawn="1"/>
          </p:nvSpPr>
          <p:spPr bwMode="auto">
            <a:xfrm>
              <a:off x="720" y="144"/>
              <a:ext cx="98" cy="95"/>
            </a:xfrm>
            <a:prstGeom prst="rect">
              <a:avLst/>
            </a:prstGeom>
            <a:solidFill>
              <a:srgbClr val="FFFFFF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56" name="Rectangle 54"/>
            <p:cNvSpPr>
              <a:spLocks noChangeArrowheads="1"/>
            </p:cNvSpPr>
            <p:nvPr userDrawn="1"/>
          </p:nvSpPr>
          <p:spPr bwMode="auto">
            <a:xfrm>
              <a:off x="720" y="288"/>
              <a:ext cx="98" cy="95"/>
            </a:xfrm>
            <a:prstGeom prst="rect">
              <a:avLst/>
            </a:prstGeom>
            <a:solidFill>
              <a:srgbClr val="FFFFFF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57" name="Rectangle 55"/>
            <p:cNvSpPr>
              <a:spLocks noChangeArrowheads="1"/>
            </p:cNvSpPr>
            <p:nvPr userDrawn="1"/>
          </p:nvSpPr>
          <p:spPr bwMode="auto">
            <a:xfrm>
              <a:off x="720" y="433"/>
              <a:ext cx="98" cy="95"/>
            </a:xfrm>
            <a:prstGeom prst="rect">
              <a:avLst/>
            </a:prstGeom>
            <a:solidFill>
              <a:srgbClr val="FFFFFF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58" name="Rectangle 56"/>
            <p:cNvSpPr>
              <a:spLocks noChangeArrowheads="1"/>
            </p:cNvSpPr>
            <p:nvPr userDrawn="1"/>
          </p:nvSpPr>
          <p:spPr bwMode="auto">
            <a:xfrm>
              <a:off x="720" y="575"/>
              <a:ext cx="98" cy="97"/>
            </a:xfrm>
            <a:prstGeom prst="rect">
              <a:avLst/>
            </a:prstGeom>
            <a:solidFill>
              <a:srgbClr val="FFFFFF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59" name="Rectangle 57"/>
            <p:cNvSpPr>
              <a:spLocks noChangeArrowheads="1"/>
            </p:cNvSpPr>
            <p:nvPr userDrawn="1"/>
          </p:nvSpPr>
          <p:spPr bwMode="auto">
            <a:xfrm>
              <a:off x="864" y="288"/>
              <a:ext cx="97" cy="95"/>
            </a:xfrm>
            <a:prstGeom prst="rect">
              <a:avLst/>
            </a:prstGeom>
            <a:solidFill>
              <a:srgbClr val="FFFFFF">
                <a:alpha val="2901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60" name="Rectangle 58"/>
            <p:cNvSpPr>
              <a:spLocks noChangeArrowheads="1"/>
            </p:cNvSpPr>
            <p:nvPr userDrawn="1"/>
          </p:nvSpPr>
          <p:spPr bwMode="auto">
            <a:xfrm>
              <a:off x="864" y="575"/>
              <a:ext cx="97" cy="97"/>
            </a:xfrm>
            <a:prstGeom prst="rect">
              <a:avLst/>
            </a:prstGeom>
            <a:solidFill>
              <a:srgbClr val="FFFFFF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61" name="Rectangle 59"/>
            <p:cNvSpPr>
              <a:spLocks noChangeArrowheads="1"/>
            </p:cNvSpPr>
            <p:nvPr userDrawn="1"/>
          </p:nvSpPr>
          <p:spPr bwMode="auto">
            <a:xfrm>
              <a:off x="1008" y="144"/>
              <a:ext cx="97" cy="95"/>
            </a:xfrm>
            <a:prstGeom prst="rect">
              <a:avLst/>
            </a:prstGeom>
            <a:solidFill>
              <a:srgbClr val="FFFFFF">
                <a:alpha val="2901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62" name="Rectangle 60"/>
            <p:cNvSpPr>
              <a:spLocks noChangeArrowheads="1"/>
            </p:cNvSpPr>
            <p:nvPr userDrawn="1"/>
          </p:nvSpPr>
          <p:spPr bwMode="auto">
            <a:xfrm>
              <a:off x="1008" y="288"/>
              <a:ext cx="97" cy="95"/>
            </a:xfrm>
            <a:prstGeom prst="rect">
              <a:avLst/>
            </a:prstGeom>
            <a:solidFill>
              <a:srgbClr val="FFFFFF">
                <a:alpha val="2901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63" name="Rectangle 61"/>
            <p:cNvSpPr>
              <a:spLocks noChangeArrowheads="1"/>
            </p:cNvSpPr>
            <p:nvPr userDrawn="1"/>
          </p:nvSpPr>
          <p:spPr bwMode="auto">
            <a:xfrm>
              <a:off x="1008" y="433"/>
              <a:ext cx="97" cy="95"/>
            </a:xfrm>
            <a:prstGeom prst="rect">
              <a:avLst/>
            </a:prstGeom>
            <a:solidFill>
              <a:srgbClr val="FFFFFF">
                <a:alpha val="2901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64" name="Rectangle 62"/>
            <p:cNvSpPr>
              <a:spLocks noChangeArrowheads="1"/>
            </p:cNvSpPr>
            <p:nvPr userDrawn="1"/>
          </p:nvSpPr>
          <p:spPr bwMode="auto">
            <a:xfrm>
              <a:off x="1152" y="144"/>
              <a:ext cx="95" cy="95"/>
            </a:xfrm>
            <a:prstGeom prst="rect">
              <a:avLst/>
            </a:prstGeom>
            <a:solidFill>
              <a:srgbClr val="FFFFFF">
                <a:alpha val="2901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65" name="Rectangle 63"/>
            <p:cNvSpPr>
              <a:spLocks noChangeArrowheads="1"/>
            </p:cNvSpPr>
            <p:nvPr userDrawn="1"/>
          </p:nvSpPr>
          <p:spPr bwMode="auto">
            <a:xfrm>
              <a:off x="1152" y="433"/>
              <a:ext cx="95" cy="95"/>
            </a:xfrm>
            <a:prstGeom prst="rect">
              <a:avLst/>
            </a:prstGeom>
            <a:solidFill>
              <a:srgbClr val="FFFFFF">
                <a:alpha val="2901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66" name="Rectangle 64"/>
            <p:cNvSpPr>
              <a:spLocks noChangeArrowheads="1"/>
            </p:cNvSpPr>
            <p:nvPr userDrawn="1"/>
          </p:nvSpPr>
          <p:spPr bwMode="auto">
            <a:xfrm>
              <a:off x="1296" y="0"/>
              <a:ext cx="95" cy="97"/>
            </a:xfrm>
            <a:prstGeom prst="rect">
              <a:avLst/>
            </a:prstGeom>
            <a:solidFill>
              <a:srgbClr val="FFFFFF">
                <a:alpha val="2901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67" name="Rectangle 65"/>
            <p:cNvSpPr>
              <a:spLocks noChangeArrowheads="1"/>
            </p:cNvSpPr>
            <p:nvPr userDrawn="1"/>
          </p:nvSpPr>
          <p:spPr bwMode="auto">
            <a:xfrm>
              <a:off x="1296" y="144"/>
              <a:ext cx="95" cy="95"/>
            </a:xfrm>
            <a:prstGeom prst="rect">
              <a:avLst/>
            </a:prstGeom>
            <a:solidFill>
              <a:srgbClr val="FFFFFF">
                <a:alpha val="2901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68" name="Rectangle 66"/>
            <p:cNvSpPr>
              <a:spLocks noChangeArrowheads="1"/>
            </p:cNvSpPr>
            <p:nvPr userDrawn="1"/>
          </p:nvSpPr>
          <p:spPr bwMode="auto">
            <a:xfrm>
              <a:off x="1296" y="288"/>
              <a:ext cx="95" cy="95"/>
            </a:xfrm>
            <a:prstGeom prst="rect">
              <a:avLst/>
            </a:prstGeom>
            <a:solidFill>
              <a:srgbClr val="FFFFFF">
                <a:alpha val="2901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69" name="Rectangle 67"/>
            <p:cNvSpPr>
              <a:spLocks noChangeArrowheads="1"/>
            </p:cNvSpPr>
            <p:nvPr userDrawn="1"/>
          </p:nvSpPr>
          <p:spPr bwMode="auto">
            <a:xfrm>
              <a:off x="1296" y="433"/>
              <a:ext cx="95" cy="95"/>
            </a:xfrm>
            <a:prstGeom prst="rect">
              <a:avLst/>
            </a:prstGeom>
            <a:solidFill>
              <a:srgbClr val="FFFFFF">
                <a:alpha val="2901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70" name="Rectangle 68"/>
            <p:cNvSpPr>
              <a:spLocks noChangeArrowheads="1"/>
            </p:cNvSpPr>
            <p:nvPr userDrawn="1"/>
          </p:nvSpPr>
          <p:spPr bwMode="auto">
            <a:xfrm>
              <a:off x="1441" y="0"/>
              <a:ext cx="95" cy="97"/>
            </a:xfrm>
            <a:prstGeom prst="rect">
              <a:avLst/>
            </a:prstGeom>
            <a:solidFill>
              <a:srgbClr val="FFFFFF">
                <a:alpha val="2901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71" name="Rectangle 69"/>
            <p:cNvSpPr>
              <a:spLocks noChangeArrowheads="1"/>
            </p:cNvSpPr>
            <p:nvPr userDrawn="1"/>
          </p:nvSpPr>
          <p:spPr bwMode="auto">
            <a:xfrm>
              <a:off x="1441" y="288"/>
              <a:ext cx="95" cy="95"/>
            </a:xfrm>
            <a:prstGeom prst="rect">
              <a:avLst/>
            </a:prstGeom>
            <a:solidFill>
              <a:srgbClr val="FFFFFF">
                <a:alpha val="2901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72" name="Rectangle 70"/>
            <p:cNvSpPr>
              <a:spLocks noChangeArrowheads="1"/>
            </p:cNvSpPr>
            <p:nvPr userDrawn="1"/>
          </p:nvSpPr>
          <p:spPr bwMode="auto">
            <a:xfrm>
              <a:off x="1583" y="144"/>
              <a:ext cx="97" cy="95"/>
            </a:xfrm>
            <a:prstGeom prst="rect">
              <a:avLst/>
            </a:prstGeom>
            <a:solidFill>
              <a:srgbClr val="FFFFFF">
                <a:alpha val="2901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73" name="Rectangle 71"/>
            <p:cNvSpPr>
              <a:spLocks noChangeArrowheads="1"/>
            </p:cNvSpPr>
            <p:nvPr userDrawn="1"/>
          </p:nvSpPr>
          <p:spPr bwMode="auto">
            <a:xfrm>
              <a:off x="1583" y="288"/>
              <a:ext cx="97" cy="95"/>
            </a:xfrm>
            <a:prstGeom prst="rect">
              <a:avLst/>
            </a:prstGeom>
            <a:solidFill>
              <a:srgbClr val="FFFFFF">
                <a:alpha val="2901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74" name="Rectangle 72"/>
            <p:cNvSpPr>
              <a:spLocks noChangeArrowheads="1"/>
            </p:cNvSpPr>
            <p:nvPr userDrawn="1"/>
          </p:nvSpPr>
          <p:spPr bwMode="auto">
            <a:xfrm>
              <a:off x="1583" y="433"/>
              <a:ext cx="97" cy="95"/>
            </a:xfrm>
            <a:prstGeom prst="rect">
              <a:avLst/>
            </a:prstGeom>
            <a:solidFill>
              <a:srgbClr val="FFFFFF">
                <a:alpha val="2901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75" name="Rectangle 73"/>
            <p:cNvSpPr>
              <a:spLocks noChangeArrowheads="1"/>
            </p:cNvSpPr>
            <p:nvPr userDrawn="1"/>
          </p:nvSpPr>
          <p:spPr bwMode="auto">
            <a:xfrm>
              <a:off x="144" y="433"/>
              <a:ext cx="95" cy="95"/>
            </a:xfrm>
            <a:prstGeom prst="rect">
              <a:avLst/>
            </a:prstGeom>
            <a:solidFill>
              <a:srgbClr val="FFFFFF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76" name="Rectangle 74"/>
            <p:cNvSpPr>
              <a:spLocks noChangeArrowheads="1"/>
            </p:cNvSpPr>
            <p:nvPr userDrawn="1"/>
          </p:nvSpPr>
          <p:spPr bwMode="auto">
            <a:xfrm>
              <a:off x="0" y="433"/>
              <a:ext cx="97" cy="95"/>
            </a:xfrm>
            <a:prstGeom prst="rect">
              <a:avLst/>
            </a:prstGeom>
            <a:solidFill>
              <a:srgbClr val="FFFFFF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</p:grpSp>
      <p:grpSp>
        <p:nvGrpSpPr>
          <p:cNvPr id="77" name="Group 75"/>
          <p:cNvGrpSpPr/>
          <p:nvPr/>
        </p:nvGrpSpPr>
        <p:grpSpPr bwMode="auto">
          <a:xfrm>
            <a:off x="5486400" y="1371600"/>
            <a:ext cx="2667000" cy="1066800"/>
            <a:chOff x="0" y="0"/>
            <a:chExt cx="1680" cy="672"/>
          </a:xfrm>
        </p:grpSpPr>
        <p:sp>
          <p:nvSpPr>
            <p:cNvPr id="78" name="Rectangle 76"/>
            <p:cNvSpPr>
              <a:spLocks noChangeArrowheads="1"/>
            </p:cNvSpPr>
            <p:nvPr userDrawn="1"/>
          </p:nvSpPr>
          <p:spPr bwMode="auto">
            <a:xfrm>
              <a:off x="288" y="144"/>
              <a:ext cx="96" cy="96"/>
            </a:xfrm>
            <a:prstGeom prst="rect">
              <a:avLst/>
            </a:prstGeom>
            <a:solidFill>
              <a:srgbClr val="FFFFFF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79" name="Rectangle 77"/>
            <p:cNvSpPr>
              <a:spLocks noChangeArrowheads="1"/>
            </p:cNvSpPr>
            <p:nvPr userDrawn="1"/>
          </p:nvSpPr>
          <p:spPr bwMode="auto">
            <a:xfrm>
              <a:off x="288" y="432"/>
              <a:ext cx="96" cy="96"/>
            </a:xfrm>
            <a:prstGeom prst="rect">
              <a:avLst/>
            </a:prstGeom>
            <a:solidFill>
              <a:srgbClr val="FFFFFF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80" name="Rectangle 78"/>
            <p:cNvSpPr>
              <a:spLocks noChangeArrowheads="1"/>
            </p:cNvSpPr>
            <p:nvPr userDrawn="1"/>
          </p:nvSpPr>
          <p:spPr bwMode="auto">
            <a:xfrm>
              <a:off x="288" y="576"/>
              <a:ext cx="96" cy="96"/>
            </a:xfrm>
            <a:prstGeom prst="rect">
              <a:avLst/>
            </a:prstGeom>
            <a:solidFill>
              <a:srgbClr val="FFFFFF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81" name="Rectangle 79"/>
            <p:cNvSpPr>
              <a:spLocks noChangeArrowheads="1"/>
            </p:cNvSpPr>
            <p:nvPr userDrawn="1"/>
          </p:nvSpPr>
          <p:spPr bwMode="auto">
            <a:xfrm>
              <a:off x="432" y="144"/>
              <a:ext cx="96" cy="96"/>
            </a:xfrm>
            <a:prstGeom prst="rect">
              <a:avLst/>
            </a:prstGeom>
            <a:solidFill>
              <a:srgbClr val="FFFFFF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82" name="Rectangle 80"/>
            <p:cNvSpPr>
              <a:spLocks noChangeArrowheads="1"/>
            </p:cNvSpPr>
            <p:nvPr userDrawn="1"/>
          </p:nvSpPr>
          <p:spPr bwMode="auto">
            <a:xfrm>
              <a:off x="432" y="288"/>
              <a:ext cx="96" cy="96"/>
            </a:xfrm>
            <a:prstGeom prst="rect">
              <a:avLst/>
            </a:prstGeom>
            <a:solidFill>
              <a:srgbClr val="FFFFFF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83" name="Rectangle 81"/>
            <p:cNvSpPr>
              <a:spLocks noChangeArrowheads="1"/>
            </p:cNvSpPr>
            <p:nvPr userDrawn="1"/>
          </p:nvSpPr>
          <p:spPr bwMode="auto">
            <a:xfrm>
              <a:off x="432" y="432"/>
              <a:ext cx="96" cy="96"/>
            </a:xfrm>
            <a:prstGeom prst="rect">
              <a:avLst/>
            </a:prstGeom>
            <a:solidFill>
              <a:srgbClr val="FFFFFF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84" name="Rectangle 82"/>
            <p:cNvSpPr>
              <a:spLocks noChangeArrowheads="1"/>
            </p:cNvSpPr>
            <p:nvPr userDrawn="1"/>
          </p:nvSpPr>
          <p:spPr bwMode="auto">
            <a:xfrm>
              <a:off x="576" y="144"/>
              <a:ext cx="96" cy="96"/>
            </a:xfrm>
            <a:prstGeom prst="rect">
              <a:avLst/>
            </a:prstGeom>
            <a:solidFill>
              <a:srgbClr val="FFFFFF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85" name="Rectangle 83"/>
            <p:cNvSpPr>
              <a:spLocks noChangeArrowheads="1"/>
            </p:cNvSpPr>
            <p:nvPr userDrawn="1"/>
          </p:nvSpPr>
          <p:spPr bwMode="auto">
            <a:xfrm>
              <a:off x="576" y="432"/>
              <a:ext cx="96" cy="96"/>
            </a:xfrm>
            <a:prstGeom prst="rect">
              <a:avLst/>
            </a:prstGeom>
            <a:solidFill>
              <a:srgbClr val="FFFFFF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86" name="Rectangle 84"/>
            <p:cNvSpPr>
              <a:spLocks noChangeArrowheads="1"/>
            </p:cNvSpPr>
            <p:nvPr userDrawn="1"/>
          </p:nvSpPr>
          <p:spPr bwMode="auto">
            <a:xfrm>
              <a:off x="576" y="576"/>
              <a:ext cx="96" cy="96"/>
            </a:xfrm>
            <a:prstGeom prst="rect">
              <a:avLst/>
            </a:prstGeom>
            <a:solidFill>
              <a:srgbClr val="FFFFFF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87" name="Rectangle 85"/>
            <p:cNvSpPr>
              <a:spLocks noChangeArrowheads="1"/>
            </p:cNvSpPr>
            <p:nvPr userDrawn="1"/>
          </p:nvSpPr>
          <p:spPr bwMode="auto">
            <a:xfrm>
              <a:off x="720" y="144"/>
              <a:ext cx="96" cy="96"/>
            </a:xfrm>
            <a:prstGeom prst="rect">
              <a:avLst/>
            </a:prstGeom>
            <a:solidFill>
              <a:srgbClr val="FFFFFF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88" name="Rectangle 86"/>
            <p:cNvSpPr>
              <a:spLocks noChangeArrowheads="1"/>
            </p:cNvSpPr>
            <p:nvPr userDrawn="1"/>
          </p:nvSpPr>
          <p:spPr bwMode="auto">
            <a:xfrm>
              <a:off x="720" y="288"/>
              <a:ext cx="96" cy="96"/>
            </a:xfrm>
            <a:prstGeom prst="rect">
              <a:avLst/>
            </a:prstGeom>
            <a:solidFill>
              <a:srgbClr val="FFFFFF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89" name="Rectangle 87"/>
            <p:cNvSpPr>
              <a:spLocks noChangeArrowheads="1"/>
            </p:cNvSpPr>
            <p:nvPr userDrawn="1"/>
          </p:nvSpPr>
          <p:spPr bwMode="auto">
            <a:xfrm>
              <a:off x="720" y="432"/>
              <a:ext cx="96" cy="96"/>
            </a:xfrm>
            <a:prstGeom prst="rect">
              <a:avLst/>
            </a:prstGeom>
            <a:solidFill>
              <a:srgbClr val="FFFFFF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90" name="Rectangle 88"/>
            <p:cNvSpPr>
              <a:spLocks noChangeArrowheads="1"/>
            </p:cNvSpPr>
            <p:nvPr userDrawn="1"/>
          </p:nvSpPr>
          <p:spPr bwMode="auto">
            <a:xfrm>
              <a:off x="720" y="576"/>
              <a:ext cx="96" cy="96"/>
            </a:xfrm>
            <a:prstGeom prst="rect">
              <a:avLst/>
            </a:prstGeom>
            <a:solidFill>
              <a:srgbClr val="FFFFFF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91" name="Rectangle 89"/>
            <p:cNvSpPr>
              <a:spLocks noChangeArrowheads="1"/>
            </p:cNvSpPr>
            <p:nvPr userDrawn="1"/>
          </p:nvSpPr>
          <p:spPr bwMode="auto">
            <a:xfrm>
              <a:off x="864" y="288"/>
              <a:ext cx="96" cy="96"/>
            </a:xfrm>
            <a:prstGeom prst="rect">
              <a:avLst/>
            </a:prstGeom>
            <a:solidFill>
              <a:srgbClr val="FFFFFF">
                <a:alpha val="2901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92" name="Rectangle 90"/>
            <p:cNvSpPr>
              <a:spLocks noChangeArrowheads="1"/>
            </p:cNvSpPr>
            <p:nvPr userDrawn="1"/>
          </p:nvSpPr>
          <p:spPr bwMode="auto">
            <a:xfrm>
              <a:off x="864" y="576"/>
              <a:ext cx="96" cy="96"/>
            </a:xfrm>
            <a:prstGeom prst="rect">
              <a:avLst/>
            </a:prstGeom>
            <a:solidFill>
              <a:srgbClr val="FFFFFF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93" name="Rectangle 91"/>
            <p:cNvSpPr>
              <a:spLocks noChangeArrowheads="1"/>
            </p:cNvSpPr>
            <p:nvPr userDrawn="1"/>
          </p:nvSpPr>
          <p:spPr bwMode="auto">
            <a:xfrm>
              <a:off x="1008" y="144"/>
              <a:ext cx="96" cy="96"/>
            </a:xfrm>
            <a:prstGeom prst="rect">
              <a:avLst/>
            </a:prstGeom>
            <a:solidFill>
              <a:srgbClr val="FFFFFF">
                <a:alpha val="2901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94" name="Rectangle 92"/>
            <p:cNvSpPr>
              <a:spLocks noChangeArrowheads="1"/>
            </p:cNvSpPr>
            <p:nvPr userDrawn="1"/>
          </p:nvSpPr>
          <p:spPr bwMode="auto">
            <a:xfrm>
              <a:off x="1008" y="288"/>
              <a:ext cx="96" cy="96"/>
            </a:xfrm>
            <a:prstGeom prst="rect">
              <a:avLst/>
            </a:prstGeom>
            <a:solidFill>
              <a:srgbClr val="FFFFFF">
                <a:alpha val="2901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95" name="Rectangle 93"/>
            <p:cNvSpPr>
              <a:spLocks noChangeArrowheads="1"/>
            </p:cNvSpPr>
            <p:nvPr userDrawn="1"/>
          </p:nvSpPr>
          <p:spPr bwMode="auto">
            <a:xfrm>
              <a:off x="1008" y="432"/>
              <a:ext cx="96" cy="96"/>
            </a:xfrm>
            <a:prstGeom prst="rect">
              <a:avLst/>
            </a:prstGeom>
            <a:solidFill>
              <a:srgbClr val="FFFFFF">
                <a:alpha val="2901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96" name="Rectangle 94"/>
            <p:cNvSpPr>
              <a:spLocks noChangeArrowheads="1"/>
            </p:cNvSpPr>
            <p:nvPr userDrawn="1"/>
          </p:nvSpPr>
          <p:spPr bwMode="auto">
            <a:xfrm>
              <a:off x="1152" y="144"/>
              <a:ext cx="96" cy="96"/>
            </a:xfrm>
            <a:prstGeom prst="rect">
              <a:avLst/>
            </a:prstGeom>
            <a:solidFill>
              <a:srgbClr val="FFFFFF">
                <a:alpha val="2901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97" name="Rectangle 95"/>
            <p:cNvSpPr>
              <a:spLocks noChangeArrowheads="1"/>
            </p:cNvSpPr>
            <p:nvPr userDrawn="1"/>
          </p:nvSpPr>
          <p:spPr bwMode="auto">
            <a:xfrm>
              <a:off x="1152" y="432"/>
              <a:ext cx="96" cy="96"/>
            </a:xfrm>
            <a:prstGeom prst="rect">
              <a:avLst/>
            </a:prstGeom>
            <a:solidFill>
              <a:srgbClr val="FFFFFF">
                <a:alpha val="2901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98" name="Rectangle 96"/>
            <p:cNvSpPr>
              <a:spLocks noChangeArrowheads="1"/>
            </p:cNvSpPr>
            <p:nvPr userDrawn="1"/>
          </p:nvSpPr>
          <p:spPr bwMode="auto">
            <a:xfrm>
              <a:off x="1296" y="0"/>
              <a:ext cx="96" cy="96"/>
            </a:xfrm>
            <a:prstGeom prst="rect">
              <a:avLst/>
            </a:prstGeom>
            <a:solidFill>
              <a:srgbClr val="FFFFFF">
                <a:alpha val="2901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99" name="Rectangle 97"/>
            <p:cNvSpPr>
              <a:spLocks noChangeArrowheads="1"/>
            </p:cNvSpPr>
            <p:nvPr userDrawn="1"/>
          </p:nvSpPr>
          <p:spPr bwMode="auto">
            <a:xfrm>
              <a:off x="1296" y="144"/>
              <a:ext cx="96" cy="96"/>
            </a:xfrm>
            <a:prstGeom prst="rect">
              <a:avLst/>
            </a:prstGeom>
            <a:solidFill>
              <a:srgbClr val="FFFFFF">
                <a:alpha val="2901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00" name="Rectangle 98"/>
            <p:cNvSpPr>
              <a:spLocks noChangeArrowheads="1"/>
            </p:cNvSpPr>
            <p:nvPr userDrawn="1"/>
          </p:nvSpPr>
          <p:spPr bwMode="auto">
            <a:xfrm>
              <a:off x="1296" y="288"/>
              <a:ext cx="96" cy="96"/>
            </a:xfrm>
            <a:prstGeom prst="rect">
              <a:avLst/>
            </a:prstGeom>
            <a:solidFill>
              <a:srgbClr val="FFFFFF">
                <a:alpha val="2901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01" name="Rectangle 99"/>
            <p:cNvSpPr>
              <a:spLocks noChangeArrowheads="1"/>
            </p:cNvSpPr>
            <p:nvPr userDrawn="1"/>
          </p:nvSpPr>
          <p:spPr bwMode="auto">
            <a:xfrm>
              <a:off x="1296" y="432"/>
              <a:ext cx="96" cy="96"/>
            </a:xfrm>
            <a:prstGeom prst="rect">
              <a:avLst/>
            </a:prstGeom>
            <a:solidFill>
              <a:srgbClr val="FFFFFF">
                <a:alpha val="2901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02" name="Rectangle 100"/>
            <p:cNvSpPr>
              <a:spLocks noChangeArrowheads="1"/>
            </p:cNvSpPr>
            <p:nvPr userDrawn="1"/>
          </p:nvSpPr>
          <p:spPr bwMode="auto">
            <a:xfrm>
              <a:off x="1440" y="0"/>
              <a:ext cx="96" cy="96"/>
            </a:xfrm>
            <a:prstGeom prst="rect">
              <a:avLst/>
            </a:prstGeom>
            <a:solidFill>
              <a:srgbClr val="FFFFFF">
                <a:alpha val="2901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03" name="Rectangle 101"/>
            <p:cNvSpPr>
              <a:spLocks noChangeArrowheads="1"/>
            </p:cNvSpPr>
            <p:nvPr userDrawn="1"/>
          </p:nvSpPr>
          <p:spPr bwMode="auto">
            <a:xfrm>
              <a:off x="1440" y="288"/>
              <a:ext cx="96" cy="96"/>
            </a:xfrm>
            <a:prstGeom prst="rect">
              <a:avLst/>
            </a:prstGeom>
            <a:solidFill>
              <a:srgbClr val="FFFFFF">
                <a:alpha val="2901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04" name="Rectangle 102"/>
            <p:cNvSpPr>
              <a:spLocks noChangeArrowheads="1"/>
            </p:cNvSpPr>
            <p:nvPr userDrawn="1"/>
          </p:nvSpPr>
          <p:spPr bwMode="auto">
            <a:xfrm>
              <a:off x="1584" y="144"/>
              <a:ext cx="96" cy="96"/>
            </a:xfrm>
            <a:prstGeom prst="rect">
              <a:avLst/>
            </a:prstGeom>
            <a:solidFill>
              <a:srgbClr val="FFFFFF">
                <a:alpha val="2901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05" name="Rectangle 103"/>
            <p:cNvSpPr>
              <a:spLocks noChangeArrowheads="1"/>
            </p:cNvSpPr>
            <p:nvPr userDrawn="1"/>
          </p:nvSpPr>
          <p:spPr bwMode="auto">
            <a:xfrm>
              <a:off x="1584" y="288"/>
              <a:ext cx="96" cy="96"/>
            </a:xfrm>
            <a:prstGeom prst="rect">
              <a:avLst/>
            </a:prstGeom>
            <a:solidFill>
              <a:srgbClr val="FFFFFF">
                <a:alpha val="2901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06" name="Rectangle 104"/>
            <p:cNvSpPr>
              <a:spLocks noChangeArrowheads="1"/>
            </p:cNvSpPr>
            <p:nvPr userDrawn="1"/>
          </p:nvSpPr>
          <p:spPr bwMode="auto">
            <a:xfrm>
              <a:off x="1584" y="432"/>
              <a:ext cx="96" cy="96"/>
            </a:xfrm>
            <a:prstGeom prst="rect">
              <a:avLst/>
            </a:prstGeom>
            <a:solidFill>
              <a:srgbClr val="FFFFFF">
                <a:alpha val="2901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07" name="Rectangle 105"/>
            <p:cNvSpPr>
              <a:spLocks noChangeArrowheads="1"/>
            </p:cNvSpPr>
            <p:nvPr userDrawn="1"/>
          </p:nvSpPr>
          <p:spPr bwMode="auto">
            <a:xfrm>
              <a:off x="144" y="432"/>
              <a:ext cx="96" cy="96"/>
            </a:xfrm>
            <a:prstGeom prst="rect">
              <a:avLst/>
            </a:prstGeom>
            <a:solidFill>
              <a:srgbClr val="FFFFFF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08" name="Rectangle 106"/>
            <p:cNvSpPr>
              <a:spLocks noChangeArrowheads="1"/>
            </p:cNvSpPr>
            <p:nvPr userDrawn="1"/>
          </p:nvSpPr>
          <p:spPr bwMode="auto">
            <a:xfrm>
              <a:off x="0" y="432"/>
              <a:ext cx="96" cy="96"/>
            </a:xfrm>
            <a:prstGeom prst="rect">
              <a:avLst/>
            </a:prstGeom>
            <a:solidFill>
              <a:srgbClr val="FFFFFF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</p:grpSp>
      <p:sp>
        <p:nvSpPr>
          <p:cNvPr id="109" name="AutoShape 107"/>
          <p:cNvSpPr>
            <a:spLocks noChangeArrowheads="1"/>
          </p:cNvSpPr>
          <p:nvPr/>
        </p:nvSpPr>
        <p:spPr bwMode="auto">
          <a:xfrm>
            <a:off x="214313" y="2500313"/>
            <a:ext cx="8015287" cy="1538287"/>
          </a:xfrm>
          <a:prstGeom prst="roundRect">
            <a:avLst>
              <a:gd name="adj" fmla="val 50000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110" name="Rectangle 108"/>
          <p:cNvSpPr>
            <a:spLocks noChangeArrowheads="1"/>
          </p:cNvSpPr>
          <p:nvPr/>
        </p:nvSpPr>
        <p:spPr bwMode="auto">
          <a:xfrm>
            <a:off x="2057400" y="4800600"/>
            <a:ext cx="533400" cy="533400"/>
          </a:xfrm>
          <a:prstGeom prst="rect">
            <a:avLst/>
          </a:prstGeom>
          <a:noFill/>
          <a:ln w="9525">
            <a:solidFill>
              <a:srgbClr val="FFFFFF">
                <a:alpha val="50195"/>
              </a:srgbClr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111" name="Rectangle 109"/>
          <p:cNvSpPr>
            <a:spLocks noChangeArrowheads="1"/>
          </p:cNvSpPr>
          <p:nvPr/>
        </p:nvSpPr>
        <p:spPr bwMode="auto">
          <a:xfrm>
            <a:off x="1752600" y="5334000"/>
            <a:ext cx="228600" cy="228600"/>
          </a:xfrm>
          <a:prstGeom prst="rect">
            <a:avLst/>
          </a:prstGeom>
          <a:noFill/>
          <a:ln w="9525">
            <a:solidFill>
              <a:srgbClr val="FFFFFF">
                <a:alpha val="50195"/>
              </a:srgbClr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112" name="Rectangle 110"/>
          <p:cNvSpPr>
            <a:spLocks noChangeArrowheads="1"/>
          </p:cNvSpPr>
          <p:nvPr/>
        </p:nvSpPr>
        <p:spPr bwMode="auto">
          <a:xfrm>
            <a:off x="1524000" y="5486400"/>
            <a:ext cx="304800" cy="304800"/>
          </a:xfrm>
          <a:prstGeom prst="rect">
            <a:avLst/>
          </a:prstGeom>
          <a:noFill/>
          <a:ln w="9525">
            <a:solidFill>
              <a:srgbClr val="FFFFFF">
                <a:alpha val="50195"/>
              </a:srgbClr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pic>
        <p:nvPicPr>
          <p:cNvPr id="113" name="Picture 42" descr="C:\Documents and Settings\fxk\桌面\shezi.jpg"/>
          <p:cNvPicPr>
            <a:picLocks noChangeAspect="1" noChangeArrowheads="1"/>
          </p:cNvPicPr>
          <p:nvPr userDrawn="1"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6375" y="285750"/>
            <a:ext cx="3590925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4" name="TextBox 118"/>
          <p:cNvSpPr txBox="1"/>
          <p:nvPr userDrawn="1"/>
        </p:nvSpPr>
        <p:spPr>
          <a:xfrm>
            <a:off x="642910" y="6215082"/>
            <a:ext cx="4143374" cy="4001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2000" b="1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名社献精品教材    服务送智慧人生</a:t>
            </a:r>
            <a:endParaRPr lang="zh-CN" altLang="en-US" sz="20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latin typeface="华文行楷" panose="02010800040101010101" pitchFamily="2" charset="-122"/>
              <a:ea typeface="华文行楷" panose="02010800040101010101" pitchFamily="2" charset="-122"/>
            </a:endParaRPr>
          </a:p>
        </p:txBody>
      </p:sp>
      <p:pic>
        <p:nvPicPr>
          <p:cNvPr id="115" name="Picture 3" descr="C:\Documents and Settings\fxk\桌面\大师2.png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143625"/>
            <a:ext cx="712788" cy="500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257" name="Rectangle 113"/>
          <p:cNvSpPr>
            <a:spLocks noGrp="1" noChangeArrowheads="1"/>
          </p:cNvSpPr>
          <p:nvPr>
            <p:ph type="ctrTitle"/>
          </p:nvPr>
        </p:nvSpPr>
        <p:spPr>
          <a:xfrm>
            <a:off x="928662" y="2786058"/>
            <a:ext cx="6767538" cy="1176342"/>
          </a:xfrm>
        </p:spPr>
        <p:txBody>
          <a:bodyPr/>
          <a:lstStyle>
            <a:lvl1pPr>
              <a:defRPr sz="3600">
                <a:solidFill>
                  <a:schemeClr val="tx2"/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258" name="Rectangle 114"/>
          <p:cNvSpPr>
            <a:spLocks noGrp="1" noChangeArrowheads="1"/>
          </p:cNvSpPr>
          <p:nvPr>
            <p:ph type="subTitle" idx="1"/>
          </p:nvPr>
        </p:nvSpPr>
        <p:spPr>
          <a:xfrm>
            <a:off x="2819400" y="4038600"/>
            <a:ext cx="5638800" cy="381000"/>
          </a:xfrm>
        </p:spPr>
        <p:txBody>
          <a:bodyPr/>
          <a:lstStyle>
            <a:lvl1pPr marL="0" indent="0" algn="ctr">
              <a:buFont typeface="Wingdings" panose="05000000000000000000" pitchFamily="2" charset="2"/>
              <a:buNone/>
              <a:defRPr sz="2400">
                <a:solidFill>
                  <a:schemeClr val="bg1"/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116" name="Rectangle 111"/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7000875" y="6429375"/>
            <a:ext cx="1981200" cy="244475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 sz="1200"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7" name="Rectangle 112"/>
          <p:cNvSpPr>
            <a:spLocks noGrp="1" noChangeArrowheads="1"/>
          </p:cNvSpPr>
          <p:nvPr>
            <p:ph type="sldNum" sz="quarter" idx="11"/>
          </p:nvPr>
        </p:nvSpPr>
        <p:spPr bwMode="auto">
          <a:xfrm>
            <a:off x="6572250" y="6429375"/>
            <a:ext cx="381000" cy="244475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fld id="{12C3040C-9E78-466B-A54C-B93140027934}" type="slidenum">
              <a:rPr lang="zh-CN" altLang="en-US"/>
            </a:fld>
            <a:endParaRPr lang="en-US" altLang="zh-CN"/>
          </a:p>
        </p:txBody>
      </p:sp>
    </p:spTree>
  </p:cSld>
  <p:clrMapOvr>
    <a:masterClrMapping/>
  </p:clrMapOvr>
  <p:transition>
    <p:checker dir="vert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7500958" y="1285860"/>
            <a:ext cx="1214446" cy="5000660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28596" y="1285860"/>
            <a:ext cx="6786610" cy="5000660"/>
          </a:xfrm>
        </p:spPr>
        <p:txBody>
          <a:bodyPr vert="eaVert"/>
          <a:lstStyle/>
          <a:p>
            <a:pPr lvl="0"/>
            <a:r>
              <a:rPr lang="zh-CN" altLang="en-US" dirty="0" smtClean="0"/>
              <a:t>单击此处编辑母版文本样式</a:t>
            </a:r>
            <a:endParaRPr lang="zh-CN" altLang="en-US" dirty="0" smtClean="0"/>
          </a:p>
          <a:p>
            <a:pPr lvl="1"/>
            <a:r>
              <a:rPr lang="zh-CN" altLang="en-US" dirty="0" smtClean="0"/>
              <a:t>第二级</a:t>
            </a:r>
            <a:endParaRPr lang="zh-CN" altLang="en-US" dirty="0" smtClean="0"/>
          </a:p>
          <a:p>
            <a:pPr lvl="2"/>
            <a:r>
              <a:rPr lang="zh-CN" altLang="en-US" dirty="0" smtClean="0"/>
              <a:t>第三级</a:t>
            </a:r>
            <a:endParaRPr lang="zh-CN" altLang="en-US" dirty="0" smtClean="0"/>
          </a:p>
          <a:p>
            <a:pPr lvl="3"/>
            <a:r>
              <a:rPr lang="zh-CN" altLang="en-US" dirty="0" smtClean="0"/>
              <a:t>第四级</a:t>
            </a:r>
            <a:endParaRPr lang="zh-CN" altLang="en-US" dirty="0" smtClean="0"/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</p:spTree>
  </p:cSld>
  <p:clrMapOvr>
    <a:masterClrMapping/>
  </p:clrMapOvr>
  <p:transition>
    <p:checker dir="vert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标题，文本与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85800" y="304800"/>
            <a:ext cx="7086600" cy="4873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half" idx="1"/>
          </p:nvPr>
        </p:nvSpPr>
        <p:spPr>
          <a:xfrm>
            <a:off x="533400" y="1295400"/>
            <a:ext cx="4019550" cy="510540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705350" y="1295400"/>
            <a:ext cx="4019550" cy="510540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  <p:transition>
    <p:checker dir="vert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600">
                <a:solidFill>
                  <a:schemeClr val="tx1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dirty="0" smtClean="0"/>
              <a:t>单击此处编辑母版文本样式</a:t>
            </a:r>
            <a:endParaRPr lang="zh-CN" altLang="en-US" dirty="0" smtClean="0"/>
          </a:p>
          <a:p>
            <a:pPr lvl="1"/>
            <a:r>
              <a:rPr lang="zh-CN" altLang="en-US" dirty="0" smtClean="0"/>
              <a:t>第二级</a:t>
            </a:r>
            <a:endParaRPr lang="zh-CN" altLang="en-US" dirty="0" smtClean="0"/>
          </a:p>
          <a:p>
            <a:pPr lvl="2"/>
            <a:r>
              <a:rPr lang="zh-CN" altLang="en-US" dirty="0" smtClean="0"/>
              <a:t>第三级</a:t>
            </a:r>
            <a:endParaRPr lang="zh-CN" altLang="en-US" dirty="0" smtClean="0"/>
          </a:p>
          <a:p>
            <a:pPr lvl="3"/>
            <a:r>
              <a:rPr lang="zh-CN" altLang="en-US" dirty="0" smtClean="0"/>
              <a:t>第四级</a:t>
            </a:r>
            <a:endParaRPr lang="zh-CN" altLang="en-US" dirty="0" smtClean="0"/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</p:spTree>
  </p:cSld>
  <p:clrMapOvr>
    <a:masterClrMapping/>
  </p:clrMapOvr>
  <p:transition>
    <p:checker dir="vert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</p:spTree>
  </p:cSld>
  <p:clrMapOvr>
    <a:masterClrMapping/>
  </p:clrMapOvr>
  <p:transition>
    <p:checker dir="vert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33400" y="1295400"/>
            <a:ext cx="401955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705350" y="1295400"/>
            <a:ext cx="401955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  <p:transition>
    <p:checker dir="vert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 sz="3600"/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  <p:transition>
    <p:checker dir="vert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p:transition>
    <p:checker dir="vert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4114800" cy="72705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1428736"/>
            <a:ext cx="5211792" cy="469742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dirty="0" smtClean="0"/>
              <a:t>单击此处编辑母版文本样式</a:t>
            </a:r>
            <a:endParaRPr lang="zh-CN" altLang="en-US" dirty="0" smtClean="0"/>
          </a:p>
          <a:p>
            <a:pPr lvl="1"/>
            <a:r>
              <a:rPr lang="zh-CN" altLang="en-US" dirty="0" smtClean="0"/>
              <a:t>第二级</a:t>
            </a:r>
            <a:endParaRPr lang="zh-CN" altLang="en-US" dirty="0" smtClean="0"/>
          </a:p>
          <a:p>
            <a:pPr lvl="2"/>
            <a:r>
              <a:rPr lang="zh-CN" altLang="en-US" dirty="0" smtClean="0"/>
              <a:t>第三级</a:t>
            </a:r>
            <a:endParaRPr lang="zh-CN" altLang="en-US" dirty="0" smtClean="0"/>
          </a:p>
          <a:p>
            <a:pPr lvl="3"/>
            <a:r>
              <a:rPr lang="zh-CN" altLang="en-US" dirty="0" smtClean="0"/>
              <a:t>第四级</a:t>
            </a:r>
            <a:endParaRPr lang="zh-CN" altLang="en-US" dirty="0" smtClean="0"/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</p:spTree>
  </p:cSld>
  <p:clrMapOvr>
    <a:masterClrMapping/>
  </p:clrMapOvr>
  <p:transition>
    <p:checker dir="vert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dirty="0" smtClean="0"/>
              <a:t>单击此处编辑母版文本样式</a:t>
            </a:r>
            <a:endParaRPr lang="zh-CN" altLang="en-US" dirty="0" smtClean="0"/>
          </a:p>
        </p:txBody>
      </p:sp>
    </p:spTree>
  </p:cSld>
  <p:clrMapOvr>
    <a:masterClrMapping/>
  </p:clrMapOvr>
  <p:transition>
    <p:checker dir="vert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  <p:transition>
    <p:checker dir="vert"/>
  </p:transition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5" Type="http://schemas.openxmlformats.org/officeDocument/2006/relationships/vmlDrawing" Target="../drawings/vmlDrawing1.vml"/><Relationship Id="rId14" Type="http://schemas.openxmlformats.org/officeDocument/2006/relationships/image" Target="../media/image5.png"/><Relationship Id="rId13" Type="http://schemas.openxmlformats.org/officeDocument/2006/relationships/oleObject" Target="../embeddings/oleObject1.bin"/><Relationship Id="rId12" Type="http://schemas.openxmlformats.org/officeDocument/2006/relationships/image" Target="../media/image4.jpe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ChangeArrowheads="1"/>
          </p:cNvSpPr>
          <p:nvPr userDrawn="1"/>
        </p:nvSpPr>
        <p:spPr bwMode="auto">
          <a:xfrm flipV="1">
            <a:off x="0" y="0"/>
            <a:ext cx="9144000" cy="1071563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1027" name="Rectangle 39"/>
          <p:cNvSpPr>
            <a:spLocks noGrp="1" noChangeArrowheads="1"/>
          </p:cNvSpPr>
          <p:nvPr>
            <p:ph type="body" idx="1"/>
          </p:nvPr>
        </p:nvSpPr>
        <p:spPr bwMode="auto">
          <a:xfrm>
            <a:off x="533400" y="1295400"/>
            <a:ext cx="8191500" cy="510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endParaRPr lang="zh-CN" altLang="en-US" smtClean="0"/>
          </a:p>
        </p:txBody>
      </p:sp>
      <p:sp>
        <p:nvSpPr>
          <p:cNvPr id="1028" name="Rectangle 40"/>
          <p:cNvSpPr>
            <a:spLocks noGrp="1" noChangeArrowheads="1"/>
          </p:cNvSpPr>
          <p:nvPr>
            <p:ph type="title"/>
          </p:nvPr>
        </p:nvSpPr>
        <p:spPr bwMode="auto">
          <a:xfrm>
            <a:off x="214313" y="357188"/>
            <a:ext cx="7086600" cy="487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endParaRPr lang="zh-CN" altLang="en-US" smtClean="0"/>
          </a:p>
        </p:txBody>
      </p:sp>
      <p:pic>
        <p:nvPicPr>
          <p:cNvPr id="1029" name="Picture 42" descr="C:\Documents and Settings\fxk\桌面\shezi.jpg"/>
          <p:cNvPicPr>
            <a:picLocks noChangeAspect="1" noChangeArrowheads="1"/>
          </p:cNvPicPr>
          <p:nvPr userDrawn="1"/>
        </p:nvPicPr>
        <p:blipFill>
          <a:blip r:embed="rId1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1563" y="214313"/>
            <a:ext cx="2992437" cy="71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" name="TextBox 40"/>
          <p:cNvSpPr txBox="1"/>
          <p:nvPr userDrawn="1"/>
        </p:nvSpPr>
        <p:spPr>
          <a:xfrm>
            <a:off x="785786" y="6357958"/>
            <a:ext cx="3256020" cy="338554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>
              <a:defRPr/>
            </a:pPr>
            <a:r>
              <a:rPr lang="zh-CN" altLang="en-US" sz="1600" b="1" dirty="0">
                <a:ln w="10541" cmpd="sng">
                  <a:solidFill>
                    <a:schemeClr val="bg2">
                      <a:lumMod val="75000"/>
                    </a:schemeClr>
                  </a:solidFill>
                  <a:prstDash val="solid"/>
                </a:ln>
                <a:solidFill>
                  <a:srgbClr val="000000"/>
                </a:solidFill>
                <a:latin typeface="华文行楷" panose="02010800040101010101" pitchFamily="2" charset="-122"/>
              </a:rPr>
              <a:t>名社献精品教材    服务送智慧人生</a:t>
            </a:r>
            <a:endParaRPr lang="zh-CN" altLang="en-US" sz="1600" b="1" dirty="0">
              <a:ln w="10541" cmpd="sng">
                <a:solidFill>
                  <a:schemeClr val="bg2">
                    <a:lumMod val="75000"/>
                  </a:schemeClr>
                </a:solidFill>
                <a:prstDash val="solid"/>
              </a:ln>
              <a:solidFill>
                <a:srgbClr val="000000"/>
              </a:solidFill>
              <a:latin typeface="华文行楷" panose="02010800040101010101" pitchFamily="2" charset="-122"/>
            </a:endParaRPr>
          </a:p>
        </p:txBody>
      </p:sp>
      <p:graphicFrame>
        <p:nvGraphicFramePr>
          <p:cNvPr id="1031" name="Object 43"/>
          <p:cNvGraphicFramePr>
            <a:graphicFrameLocks noChangeAspect="1"/>
          </p:cNvGraphicFramePr>
          <p:nvPr userDrawn="1"/>
        </p:nvGraphicFramePr>
        <p:xfrm>
          <a:off x="428625" y="6357938"/>
          <a:ext cx="407988" cy="285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5" name="Image" r:id="rId13" imgW="1231900" imgH="863600" progId="Photoshop.Image.11">
                  <p:embed/>
                </p:oleObj>
              </mc:Choice>
              <mc:Fallback>
                <p:oleObj name="Image" r:id="rId13" imgW="1231900" imgH="863600" progId="Photoshop.Image.11">
                  <p:embed/>
                  <p:pic>
                    <p:nvPicPr>
                      <p:cNvPr id="0" name="Object 4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8625" y="6357938"/>
                        <a:ext cx="407988" cy="2857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checker dir="vert"/>
  </p:transition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</a:defRPr>
      </a:lvl5pPr>
      <a:lvl6pPr marL="457200" algn="l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panose="020B0604020202020204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panose="020B0604020202020204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panose="020B0604020202020204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panose="020B060402020202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Font typeface="Wingdings" panose="05000000000000000000" pitchFamily="2" charset="2"/>
        <a:buChar char="v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§"/>
        <a:defRPr sz="2600">
          <a:solidFill>
            <a:schemeClr val="tx1"/>
          </a:solidFill>
          <a:latin typeface="+mn-lt"/>
          <a:ea typeface="华文行楷" panose="02010800040101010101" pitchFamily="2" charset="-122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•"/>
        <a:defRPr sz="2400">
          <a:solidFill>
            <a:schemeClr val="tx1"/>
          </a:solidFill>
          <a:latin typeface="+mn-lt"/>
          <a:ea typeface="华文行楷" panose="02010800040101010101" pitchFamily="2" charset="-122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华文行楷" panose="02010800040101010101" pitchFamily="2" charset="-122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华文行楷" panose="02010800040101010101" pitchFamily="2" charset="-122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image" Target="../media/image18.jpeg"/><Relationship Id="rId1" Type="http://schemas.openxmlformats.org/officeDocument/2006/relationships/image" Target="../media/image17.jpeg"/></Relationships>
</file>

<file path=ppt/slides/_rels/slide1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4.xml"/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image" Target="../media/image1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23.png"/><Relationship Id="rId1" Type="http://schemas.openxmlformats.org/officeDocument/2006/relationships/image" Target="../media/image22.jpeg"/></Relationships>
</file>

<file path=ppt/slides/_rels/slide1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4.xml"/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image" Target="../media/image24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27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28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image" Target="../media/image30.png"/><Relationship Id="rId1" Type="http://schemas.openxmlformats.org/officeDocument/2006/relationships/image" Target="../media/image29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image" Target="../media/image32.png"/><Relationship Id="rId1" Type="http://schemas.openxmlformats.org/officeDocument/2006/relationships/image" Target="../media/image31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image" Target="../media/image34.png"/><Relationship Id="rId1" Type="http://schemas.openxmlformats.org/officeDocument/2006/relationships/image" Target="../media/image33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35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image" Target="../media/image37.jpeg"/><Relationship Id="rId1" Type="http://schemas.openxmlformats.org/officeDocument/2006/relationships/image" Target="../media/image36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38.jpe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39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40.jpe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1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4.xml"/><Relationship Id="rId4" Type="http://schemas.openxmlformats.org/officeDocument/2006/relationships/image" Target="../media/image9.jpeg"/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image" Target="../media/image13.jpeg"/><Relationship Id="rId1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"/>
          <p:cNvSpPr>
            <a:spLocks noGrp="1"/>
          </p:cNvSpPr>
          <p:nvPr>
            <p:ph type="ctrTitle"/>
          </p:nvPr>
        </p:nvSpPr>
        <p:spPr>
          <a:xfrm>
            <a:off x="500063" y="2071688"/>
            <a:ext cx="7786687" cy="2500312"/>
          </a:xfrm>
        </p:spPr>
        <p:txBody>
          <a:bodyPr/>
          <a:lstStyle/>
          <a:p>
            <a:pPr>
              <a:lnSpc>
                <a:spcPts val="5000"/>
              </a:lnSpc>
            </a:pPr>
            <a:r>
              <a:rPr lang="zh-CN" altLang="zh-CN" smtClean="0"/>
              <a:t>第</a:t>
            </a:r>
            <a:r>
              <a:rPr lang="en-US" altLang="zh-CN" smtClean="0"/>
              <a:t>3</a:t>
            </a:r>
            <a:r>
              <a:rPr lang="zh-CN" altLang="zh-CN" smtClean="0"/>
              <a:t>章 数字图像</a:t>
            </a:r>
            <a:endParaRPr lang="zh-CN" altLang="en-US" smtClean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endParaRPr lang="zh-CN" altLang="en-US" b="1" smtClean="0">
              <a:latin typeface="仿宋_GB2312" pitchFamily="49" charset="-122"/>
              <a:ea typeface="仿宋_GB2312" pitchFamily="49" charset="-122"/>
            </a:endParaRPr>
          </a:p>
          <a:p>
            <a:pPr eaLnBrk="1" hangingPunct="1">
              <a:lnSpc>
                <a:spcPct val="90000"/>
              </a:lnSpc>
            </a:pPr>
            <a:endParaRPr lang="zh-CN" altLang="zh-CN" b="1" smtClean="0">
              <a:latin typeface="仿宋_GB2312" pitchFamily="49" charset="-122"/>
              <a:ea typeface="仿宋_GB2312" pitchFamily="49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2786063" y="1714500"/>
            <a:ext cx="2357437" cy="78581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5" name="标题 3"/>
          <p:cNvSpPr txBox="1"/>
          <p:nvPr/>
        </p:nvSpPr>
        <p:spPr bwMode="auto">
          <a:xfrm>
            <a:off x="5643563" y="3357563"/>
            <a:ext cx="1714500" cy="17145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pPr eaLnBrk="0" hangingPunct="0">
              <a:lnSpc>
                <a:spcPts val="5000"/>
              </a:lnSpc>
              <a:defRPr/>
            </a:pPr>
            <a:r>
              <a:rPr lang="zh-CN" altLang="en-US" sz="3600" b="1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   </a:t>
            </a:r>
            <a:endParaRPr lang="zh-CN" altLang="en-US" sz="2800" b="1" kern="0" dirty="0">
              <a:solidFill>
                <a:schemeClr val="bg1"/>
              </a:solidFill>
              <a:latin typeface="华文楷体" panose="02010600040101010101" pitchFamily="2" charset="-122"/>
              <a:ea typeface="华文楷体" panose="02010600040101010101" pitchFamily="2" charset="-122"/>
              <a:cs typeface="+mj-cs"/>
            </a:endParaRPr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3.3.2 </a:t>
            </a:r>
            <a:r>
              <a:rPr lang="zh-CN" altLang="en-US" smtClean="0"/>
              <a:t>图像变换</a:t>
            </a:r>
            <a:endParaRPr lang="zh-CN" altLang="en-US" smtClean="0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68313" y="1989138"/>
            <a:ext cx="4248150" cy="4195762"/>
          </a:xfrm>
        </p:spPr>
        <p:txBody>
          <a:bodyPr/>
          <a:lstStyle/>
          <a:p>
            <a:pPr>
              <a:defRPr/>
            </a:pPr>
            <a:r>
              <a:rPr lang="zh-CN" altLang="zh-CN" sz="2000" dirty="0" smtClean="0"/>
              <a:t>通过</a:t>
            </a:r>
            <a:r>
              <a:rPr lang="en-US" altLang="zh-CN" sz="2000" dirty="0"/>
              <a:t>Photoshop</a:t>
            </a:r>
            <a:r>
              <a:rPr lang="zh-CN" altLang="zh-CN" sz="2000" dirty="0"/>
              <a:t>的图像旋转和翻转功能校正扫描图像的</a:t>
            </a:r>
            <a:r>
              <a:rPr lang="zh-CN" altLang="zh-CN" sz="2000" dirty="0" smtClean="0"/>
              <a:t>案例</a:t>
            </a:r>
            <a:br>
              <a:rPr lang="en-US" altLang="zh-CN" sz="2000" dirty="0" smtClean="0"/>
            </a:br>
            <a:r>
              <a:rPr lang="zh-CN" altLang="zh-CN" sz="2000" dirty="0" smtClean="0"/>
              <a:t>（</a:t>
            </a:r>
            <a:r>
              <a:rPr lang="zh-CN" altLang="zh-CN" sz="2000" dirty="0"/>
              <a:t>上图是扫描得到的数字图像，下图是校正后的图像）。</a:t>
            </a:r>
            <a:endParaRPr lang="zh-CN" altLang="zh-CN" sz="2000" dirty="0"/>
          </a:p>
          <a:p>
            <a:pPr>
              <a:defRPr/>
            </a:pPr>
            <a:endParaRPr lang="en-US" altLang="zh-CN" sz="2000" dirty="0" smtClean="0"/>
          </a:p>
          <a:p>
            <a:pPr>
              <a:defRPr/>
            </a:pPr>
            <a:endParaRPr lang="en-US" altLang="zh-CN" sz="2000" dirty="0"/>
          </a:p>
          <a:p>
            <a:pPr>
              <a:defRPr/>
            </a:pPr>
            <a:endParaRPr lang="en-US" altLang="zh-CN" sz="2000" dirty="0" smtClean="0"/>
          </a:p>
          <a:p>
            <a:pPr>
              <a:defRPr/>
            </a:pPr>
            <a:endParaRPr lang="en-US" altLang="zh-CN" sz="2000" dirty="0" smtClean="0"/>
          </a:p>
          <a:p>
            <a:pPr marL="0" indent="0">
              <a:buFont typeface="Wingdings" panose="05000000000000000000" pitchFamily="2" charset="2"/>
              <a:buNone/>
              <a:defRPr/>
            </a:pPr>
            <a:endParaRPr lang="zh-CN" altLang="en-US" sz="20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2292" name="内容占位符 4"/>
          <p:cNvSpPr>
            <a:spLocks noGrp="1"/>
          </p:cNvSpPr>
          <p:nvPr>
            <p:ph sz="half" idx="2"/>
          </p:nvPr>
        </p:nvSpPr>
        <p:spPr>
          <a:xfrm>
            <a:off x="4787900" y="2028825"/>
            <a:ext cx="4176713" cy="4279900"/>
          </a:xfrm>
        </p:spPr>
        <p:txBody>
          <a:bodyPr/>
          <a:lstStyle/>
          <a:p>
            <a:r>
              <a:rPr lang="zh-CN" altLang="en-US" sz="2000" smtClean="0"/>
              <a:t>通过</a:t>
            </a:r>
            <a:r>
              <a:rPr lang="en-US" altLang="zh-CN" sz="2000" smtClean="0"/>
              <a:t>3ds Max</a:t>
            </a:r>
            <a:r>
              <a:rPr lang="zh-CN" altLang="en-US" sz="2000" smtClean="0"/>
              <a:t>的阵列变换功能，设计制作的双螺旋结构的三维</a:t>
            </a:r>
            <a:r>
              <a:rPr lang="en-US" altLang="zh-CN" sz="2000" smtClean="0"/>
              <a:t>DNA</a:t>
            </a:r>
            <a:r>
              <a:rPr lang="zh-CN" altLang="en-US" sz="2000" smtClean="0"/>
              <a:t>模型。</a:t>
            </a:r>
            <a:endParaRPr lang="zh-CN" altLang="en-US" sz="2000" smtClean="0"/>
          </a:p>
          <a:p>
            <a:endParaRPr lang="zh-CN" altLang="en-US" smtClean="0"/>
          </a:p>
        </p:txBody>
      </p:sp>
      <p:pic>
        <p:nvPicPr>
          <p:cNvPr id="12293" name="图片 3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813" y="3284538"/>
            <a:ext cx="2447925" cy="3024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684213" y="1196975"/>
            <a:ext cx="7848600" cy="10160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dirty="0">
                <a:latin typeface="黑体" panose="02010609060101010101" pitchFamily="49" charset="-122"/>
                <a:ea typeface="黑体" panose="02010609060101010101" pitchFamily="49" charset="-122"/>
              </a:rPr>
              <a:t>    图像变换包括图像移动、缩放、旋转、翻转（镜像）、斜切、透视、扭曲等内容。在具体实施上，矢量绘图软件一般要比位图处理软件方便得多。</a:t>
            </a:r>
            <a:endParaRPr lang="en-US" altLang="zh-CN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342900" indent="-342900" eaLnBrk="0" hangingPunct="0">
              <a:spcBef>
                <a:spcPct val="20000"/>
              </a:spcBef>
              <a:buClr>
                <a:schemeClr val="tx2"/>
              </a:buClr>
              <a:buFont typeface="Wingdings" panose="05000000000000000000" pitchFamily="2" charset="2"/>
              <a:buChar char="v"/>
              <a:defRPr/>
            </a:pPr>
            <a:endParaRPr lang="zh-CN" altLang="en-US" sz="2000" dirty="0">
              <a:latin typeface="+mn-lt"/>
              <a:ea typeface="+mn-ea"/>
            </a:endParaRPr>
          </a:p>
        </p:txBody>
      </p:sp>
      <p:pic>
        <p:nvPicPr>
          <p:cNvPr id="12295" name="图片 6" descr="变换0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67425" y="3068638"/>
            <a:ext cx="1971675" cy="3024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3.3</a:t>
            </a:r>
            <a:r>
              <a:rPr lang="zh-CN" altLang="en-US" smtClean="0"/>
              <a:t>图像处理</a:t>
            </a:r>
            <a:endParaRPr lang="zh-CN" altLang="en-US" smtClean="0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395288" y="1196975"/>
            <a:ext cx="4157662" cy="5105400"/>
          </a:xfrm>
        </p:spPr>
        <p:txBody>
          <a:bodyPr/>
          <a:lstStyle/>
          <a:p>
            <a:pPr>
              <a:defRPr/>
            </a:pPr>
            <a:r>
              <a:rPr lang="en-US" altLang="zh-CN" dirty="0"/>
              <a:t>3.3.3 </a:t>
            </a:r>
            <a:r>
              <a:rPr lang="zh-CN" altLang="en-US" dirty="0"/>
              <a:t>添加</a:t>
            </a:r>
            <a:r>
              <a:rPr lang="zh-CN" altLang="en-US" dirty="0" smtClean="0"/>
              <a:t>文字</a:t>
            </a:r>
            <a:endParaRPr lang="en-US" altLang="zh-CN" dirty="0" smtClean="0"/>
          </a:p>
          <a:p>
            <a:pPr marL="0" indent="0">
              <a:buFont typeface="Wingdings" panose="05000000000000000000" pitchFamily="2" charset="2"/>
              <a:buNone/>
              <a:defRPr/>
            </a:pPr>
            <a:r>
              <a:rPr lang="zh-CN" altLang="zh-CN" sz="1800" dirty="0"/>
              <a:t>文字是图的重要组成部分，文字的再加工（彩虹文字、变形文字、路径文字、立体文字、滤镜</a:t>
            </a:r>
            <a:r>
              <a:rPr lang="en-US" altLang="zh-CN" sz="1800" dirty="0"/>
              <a:t>/</a:t>
            </a:r>
            <a:r>
              <a:rPr lang="zh-CN" altLang="zh-CN" sz="1800" dirty="0"/>
              <a:t>通道特效文字等）也是图形图像处理技术的重要环节。</a:t>
            </a:r>
            <a:endParaRPr lang="zh-CN" altLang="en-US" sz="1800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716463" y="1174750"/>
            <a:ext cx="4103687" cy="5105400"/>
          </a:xfrm>
        </p:spPr>
        <p:txBody>
          <a:bodyPr/>
          <a:lstStyle/>
          <a:p>
            <a:pPr>
              <a:defRPr/>
            </a:pPr>
            <a:r>
              <a:rPr lang="en-US" altLang="zh-CN" dirty="0"/>
              <a:t>3.3.4 </a:t>
            </a:r>
            <a:r>
              <a:rPr lang="zh-CN" altLang="en-US" dirty="0"/>
              <a:t>色彩</a:t>
            </a:r>
            <a:r>
              <a:rPr lang="zh-CN" altLang="en-US" dirty="0" smtClean="0"/>
              <a:t>调整</a:t>
            </a:r>
            <a:endParaRPr lang="en-US" altLang="zh-CN" dirty="0" smtClean="0"/>
          </a:p>
          <a:p>
            <a:pPr marL="0" indent="0">
              <a:buFont typeface="Wingdings" panose="05000000000000000000" pitchFamily="2" charset="2"/>
              <a:buNone/>
              <a:defRPr/>
            </a:pPr>
            <a:r>
              <a:rPr lang="zh-CN" altLang="zh-CN" sz="1800" dirty="0"/>
              <a:t>色彩调整一般是针对位图图像而言的，是图像处理中的关键技术，对于提高图像的画面质量起着至关重要的作用。</a:t>
            </a:r>
            <a:endParaRPr lang="zh-CN" altLang="zh-CN" sz="1800" dirty="0"/>
          </a:p>
          <a:p>
            <a:pPr>
              <a:defRPr/>
            </a:pPr>
            <a:endParaRPr lang="zh-CN" altLang="en-US" dirty="0"/>
          </a:p>
        </p:txBody>
      </p:sp>
      <p:pic>
        <p:nvPicPr>
          <p:cNvPr id="13317" name="Picture 2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2997200"/>
            <a:ext cx="2757488" cy="2243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318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32075" y="4117975"/>
            <a:ext cx="2600325" cy="2141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319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063" y="2943225"/>
            <a:ext cx="2962275" cy="2000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标题 1"/>
          <p:cNvSpPr>
            <a:spLocks noGrp="1"/>
          </p:cNvSpPr>
          <p:nvPr>
            <p:ph type="title"/>
          </p:nvPr>
        </p:nvSpPr>
        <p:spPr>
          <a:xfrm>
            <a:off x="30163" y="333375"/>
            <a:ext cx="7086600" cy="487363"/>
          </a:xfrm>
        </p:spPr>
        <p:txBody>
          <a:bodyPr/>
          <a:lstStyle/>
          <a:p>
            <a:r>
              <a:rPr lang="en-US" altLang="zh-CN" smtClean="0"/>
              <a:t>3.3</a:t>
            </a:r>
            <a:r>
              <a:rPr lang="zh-CN" altLang="en-US" smtClean="0"/>
              <a:t>图像处理</a:t>
            </a:r>
            <a:r>
              <a:rPr lang="zh-CN" altLang="en-US" sz="2800" smtClean="0"/>
              <a:t>（</a:t>
            </a:r>
            <a:r>
              <a:rPr lang="zh-CN" altLang="en-US" sz="2400" smtClean="0"/>
              <a:t>变换、文字、色彩实例</a:t>
            </a:r>
            <a:r>
              <a:rPr lang="zh-CN" altLang="en-US" sz="2800" smtClean="0"/>
              <a:t>）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idx="1"/>
          </p:nvPr>
        </p:nvSpPr>
        <p:spPr>
          <a:xfrm>
            <a:off x="4098925" y="979488"/>
            <a:ext cx="4752975" cy="2016125"/>
          </a:xfrm>
          <a:prstGeom prst="leftArrow">
            <a:avLst/>
          </a:prstGeom>
          <a:ln>
            <a:solidFill>
              <a:schemeClr val="tx2"/>
            </a:solidFill>
          </a:ln>
        </p:spPr>
        <p:txBody>
          <a:bodyPr/>
          <a:lstStyle/>
          <a:p>
            <a:pPr>
              <a:defRPr/>
            </a:pPr>
            <a:r>
              <a:rPr lang="zh-CN" altLang="en-US" sz="20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实例</a:t>
            </a:r>
            <a:r>
              <a:rPr lang="en-US" altLang="zh-CN" sz="20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3-4</a:t>
            </a:r>
            <a:endParaRPr lang="en-US" altLang="zh-CN" sz="2000" b="1" dirty="0" smtClean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0" indent="0">
              <a:buFont typeface="Wingdings" panose="05000000000000000000" pitchFamily="2" charset="2"/>
              <a:buNone/>
              <a:defRPr/>
            </a:pPr>
            <a:r>
              <a:rPr lang="zh-CN" altLang="zh-CN" sz="1600" b="1" kern="1200" dirty="0">
                <a:latin typeface="黑体" panose="02010609060101010101" pitchFamily="49" charset="-122"/>
                <a:ea typeface="黑体" panose="02010609060101010101" pitchFamily="49" charset="-122"/>
              </a:rPr>
              <a:t>利用“色彩均化”命令、“去色”命令、“渐变工具”等制作老旧照片效果</a:t>
            </a:r>
            <a:r>
              <a:rPr lang="zh-CN" altLang="en-US" sz="1600" b="1" kern="1200" dirty="0">
                <a:latin typeface="黑体" panose="02010609060101010101" pitchFamily="49" charset="-122"/>
                <a:ea typeface="黑体" panose="02010609060101010101" pitchFamily="49" charset="-122"/>
              </a:rPr>
              <a:t>。</a:t>
            </a:r>
            <a:endParaRPr lang="en-US" altLang="zh-CN" sz="1600" b="1" kern="12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0" indent="0">
              <a:buFont typeface="Wingdings" panose="05000000000000000000" pitchFamily="2" charset="2"/>
              <a:buNone/>
              <a:defRPr/>
            </a:pPr>
            <a:endParaRPr lang="en-US" altLang="zh-CN" sz="1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0" indent="0">
              <a:buFont typeface="Wingdings" panose="05000000000000000000" pitchFamily="2" charset="2"/>
              <a:buNone/>
              <a:defRPr/>
            </a:pPr>
            <a:endParaRPr lang="en-US" altLang="zh-CN" sz="1600" b="1" dirty="0" smtClean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0" indent="0">
              <a:buFont typeface="Wingdings" panose="05000000000000000000" pitchFamily="2" charset="2"/>
              <a:buNone/>
              <a:defRPr/>
            </a:pPr>
            <a:endParaRPr lang="en-US" altLang="zh-CN" sz="1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0" indent="0">
              <a:buFont typeface="Wingdings" panose="05000000000000000000" pitchFamily="2" charset="2"/>
              <a:buNone/>
              <a:defRPr/>
            </a:pPr>
            <a:endParaRPr lang="en-US" altLang="zh-CN" sz="1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9" name="图片 8"/>
          <p:cNvPicPr/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636" y="1268760"/>
            <a:ext cx="3613284" cy="230425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  <a:headEnd/>
            <a:tailEnd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4341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6100" y="3011488"/>
            <a:ext cx="4495800" cy="3219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68288" y="4005263"/>
            <a:ext cx="3943350" cy="1895475"/>
          </a:xfrm>
          <a:prstGeom prst="rightArrow">
            <a:avLst/>
          </a:prstGeom>
          <a:noFill/>
          <a:ln>
            <a:solidFill>
              <a:schemeClr val="tx2"/>
            </a:solidFill>
          </a:ln>
        </p:spPr>
        <p:txBody>
          <a:bodyPr>
            <a:spAutoFit/>
          </a:bodyPr>
          <a:lstStyle/>
          <a:p>
            <a:pPr marL="342900" indent="-342900" eaLnBrk="0" hangingPunct="0">
              <a:spcBef>
                <a:spcPct val="20000"/>
              </a:spcBef>
              <a:buClr>
                <a:schemeClr val="tx2"/>
              </a:buClr>
              <a:buFont typeface="Wingdings" panose="05000000000000000000" pitchFamily="2" charset="2"/>
              <a:buChar char="v"/>
              <a:defRPr/>
            </a:pPr>
            <a:r>
              <a:rPr lang="zh-CN" altLang="en-US" sz="2000" b="1" dirty="0">
                <a:latin typeface="黑体" panose="02010609060101010101" pitchFamily="49" charset="-122"/>
                <a:ea typeface="黑体" panose="02010609060101010101" pitchFamily="49" charset="-122"/>
              </a:rPr>
              <a:t>实例</a:t>
            </a:r>
            <a:r>
              <a:rPr lang="en-US" altLang="zh-CN" sz="2000" b="1" dirty="0">
                <a:latin typeface="黑体" panose="02010609060101010101" pitchFamily="49" charset="-122"/>
                <a:ea typeface="黑体" panose="02010609060101010101" pitchFamily="49" charset="-122"/>
              </a:rPr>
              <a:t>3-5</a:t>
            </a:r>
            <a:endParaRPr lang="en-US" altLang="zh-CN" sz="20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defRPr/>
            </a:pPr>
            <a:r>
              <a:rPr lang="zh-CN" altLang="zh-CN" b="1" dirty="0">
                <a:latin typeface="黑体" panose="02010609060101010101" pitchFamily="49" charset="-122"/>
                <a:ea typeface="黑体" panose="02010609060101010101" pitchFamily="49" charset="-122"/>
              </a:rPr>
              <a:t>利用</a:t>
            </a:r>
            <a:r>
              <a:rPr lang="zh-CN" altLang="zh-CN" b="1" dirty="0">
                <a:latin typeface="Arial" panose="020B0604020202020204" pitchFamily="34" charset="0"/>
                <a:ea typeface="宋体" panose="02010600030101010101" pitchFamily="2" charset="-122"/>
              </a:rPr>
              <a:t>“色阶”调整）和“色相</a:t>
            </a:r>
            <a:r>
              <a:rPr lang="en-US" altLang="zh-CN" b="1" dirty="0">
                <a:latin typeface="Arial" panose="020B0604020202020204" pitchFamily="34" charset="0"/>
                <a:ea typeface="宋体" panose="02010600030101010101" pitchFamily="2" charset="-122"/>
              </a:rPr>
              <a:t>/</a:t>
            </a:r>
            <a:r>
              <a:rPr lang="zh-CN" altLang="zh-CN" b="1" dirty="0">
                <a:latin typeface="Arial" panose="020B0604020202020204" pitchFamily="34" charset="0"/>
                <a:ea typeface="宋体" panose="02010600030101010101" pitchFamily="2" charset="-122"/>
              </a:rPr>
              <a:t>饱和度”制作封面效果</a:t>
            </a:r>
            <a:r>
              <a:rPr lang="zh-CN" altLang="en-US" b="1" dirty="0">
                <a:latin typeface="Arial" panose="020B0604020202020204" pitchFamily="34" charset="0"/>
                <a:ea typeface="宋体" panose="02010600030101010101" pitchFamily="2" charset="-122"/>
              </a:rPr>
              <a:t>。</a:t>
            </a:r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3.3.5 </a:t>
            </a:r>
            <a:r>
              <a:rPr lang="zh-CN" altLang="en-US" smtClean="0"/>
              <a:t>图像合成</a:t>
            </a:r>
            <a:endParaRPr lang="zh-CN" altLang="en-US" smtClean="0"/>
          </a:p>
        </p:txBody>
      </p:sp>
      <p:sp>
        <p:nvSpPr>
          <p:cNvPr id="15363" name="内容占位符 2"/>
          <p:cNvSpPr>
            <a:spLocks noGrp="1"/>
          </p:cNvSpPr>
          <p:nvPr>
            <p:ph sz="half" idx="1"/>
          </p:nvPr>
        </p:nvSpPr>
        <p:spPr>
          <a:xfrm>
            <a:off x="0" y="1133475"/>
            <a:ext cx="4284663" cy="3498850"/>
          </a:xfrm>
        </p:spPr>
        <p:txBody>
          <a:bodyPr/>
          <a:lstStyle/>
          <a:p>
            <a:r>
              <a:rPr lang="zh-CN" altLang="zh-CN" sz="2000" smtClean="0"/>
              <a:t>图像合成是图像处理中经常用到的技巧，它通常是利用各种选择工具将一幅图像中的一部分进行选取，通过拖曳或复制，将其合成到另一幅图像之中。</a:t>
            </a:r>
            <a:endParaRPr lang="en-US" altLang="zh-CN" sz="2000" smtClean="0"/>
          </a:p>
          <a:p>
            <a:r>
              <a:rPr lang="zh-CN" altLang="zh-CN" sz="2000" smtClean="0"/>
              <a:t>除了使用基本操作（选择、复制粘贴、变换、更改不透明度等）合成图像外，使用图层混合模式、遮罩、通道、贴图等高级图像处理技术，可以获得更完美的图像合成效果，达到以假乱真的艺术境界。</a:t>
            </a:r>
            <a:endParaRPr lang="en-US" altLang="zh-CN" sz="2000" smtClean="0"/>
          </a:p>
          <a:p>
            <a:endParaRPr lang="zh-CN" altLang="en-US" smtClean="0"/>
          </a:p>
        </p:txBody>
      </p:sp>
      <p:pic>
        <p:nvPicPr>
          <p:cNvPr id="6" name="图片 5"/>
          <p:cNvPicPr/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4128" y="2420888"/>
            <a:ext cx="3451860" cy="25704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图片 4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8004" y="1124744"/>
            <a:ext cx="2686492" cy="187220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7" name="图片 6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4688157"/>
            <a:ext cx="3262556" cy="213956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TextBox 8"/>
          <p:cNvSpPr txBox="1"/>
          <p:nvPr/>
        </p:nvSpPr>
        <p:spPr>
          <a:xfrm>
            <a:off x="241300" y="4927600"/>
            <a:ext cx="4237038" cy="1323975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tIns="0" bIns="0">
            <a:spAutoFit/>
          </a:bodyPr>
          <a:lstStyle/>
          <a:p>
            <a:pPr>
              <a:defRPr/>
            </a:pPr>
            <a:r>
              <a:rPr lang="zh-CN" altLang="zh-CN" sz="2000" b="1" dirty="0"/>
              <a:t>图层</a:t>
            </a:r>
            <a:endParaRPr lang="zh-CN" altLang="zh-CN" sz="2000" b="1" dirty="0"/>
          </a:p>
          <a:p>
            <a:pPr>
              <a:defRPr/>
            </a:pPr>
            <a:r>
              <a:rPr lang="zh-CN" altLang="zh-CN" sz="1600" dirty="0"/>
              <a:t>图层可以看作是透明的电子画布，用灰白相间的方格图案表示透明区域。图像最终效果是各个图层上下叠加后的整体效果。</a:t>
            </a:r>
            <a:endParaRPr lang="zh-CN" altLang="zh-CN" sz="1600" dirty="0"/>
          </a:p>
          <a:p>
            <a:pPr>
              <a:defRPr/>
            </a:pPr>
            <a:endParaRPr lang="zh-CN" altLang="en-US" dirty="0"/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通道</a:t>
            </a:r>
            <a:endParaRPr lang="zh-CN" altLang="en-US" smtClean="0"/>
          </a:p>
        </p:txBody>
      </p:sp>
      <p:sp>
        <p:nvSpPr>
          <p:cNvPr id="16387" name="内容占位符 2"/>
          <p:cNvSpPr>
            <a:spLocks noGrp="1"/>
          </p:cNvSpPr>
          <p:nvPr>
            <p:ph sz="half" idx="1"/>
          </p:nvPr>
        </p:nvSpPr>
        <p:spPr>
          <a:xfrm>
            <a:off x="107950" y="1125538"/>
            <a:ext cx="4445000" cy="5105400"/>
          </a:xfrm>
        </p:spPr>
        <p:txBody>
          <a:bodyPr/>
          <a:lstStyle/>
          <a:p>
            <a:r>
              <a:rPr lang="zh-CN" altLang="zh-CN" sz="2000" smtClean="0">
                <a:latin typeface="黑体" panose="02010609060101010101" pitchFamily="49" charset="-122"/>
                <a:ea typeface="黑体" panose="02010609060101010101" pitchFamily="49" charset="-122"/>
              </a:rPr>
              <a:t>通道是</a:t>
            </a:r>
            <a:r>
              <a:rPr lang="en-US" altLang="zh-CN" sz="2000" smtClean="0">
                <a:latin typeface="黑体" panose="02010609060101010101" pitchFamily="49" charset="-122"/>
                <a:ea typeface="黑体" panose="02010609060101010101" pitchFamily="49" charset="-122"/>
              </a:rPr>
              <a:t>Photoshop</a:t>
            </a:r>
            <a:r>
              <a:rPr lang="zh-CN" altLang="zh-CN" sz="2000" smtClean="0">
                <a:latin typeface="黑体" panose="02010609060101010101" pitchFamily="49" charset="-122"/>
                <a:ea typeface="黑体" panose="02010609060101010101" pitchFamily="49" charset="-122"/>
              </a:rPr>
              <a:t>的高级功能，有颜色通道、</a:t>
            </a:r>
            <a:r>
              <a:rPr lang="en-US" altLang="zh-CN" sz="2000" smtClean="0">
                <a:latin typeface="黑体" panose="02010609060101010101" pitchFamily="49" charset="-122"/>
                <a:ea typeface="黑体" panose="02010609060101010101" pitchFamily="49" charset="-122"/>
              </a:rPr>
              <a:t>Alpha</a:t>
            </a:r>
            <a:r>
              <a:rPr lang="zh-CN" altLang="zh-CN" sz="2000" smtClean="0">
                <a:latin typeface="黑体" panose="02010609060101010101" pitchFamily="49" charset="-122"/>
                <a:ea typeface="黑体" panose="02010609060101010101" pitchFamily="49" charset="-122"/>
              </a:rPr>
              <a:t>通道和专色通道三类。</a:t>
            </a:r>
            <a:endParaRPr lang="en-US" altLang="zh-CN" sz="2000" smtClean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endParaRPr lang="en-US" altLang="zh-CN" sz="2000" smtClean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zh-CN" altLang="zh-CN" sz="1800" smtClean="0">
                <a:latin typeface="黑体" panose="02010609060101010101" pitchFamily="49" charset="-122"/>
                <a:ea typeface="黑体" panose="02010609060101010101" pitchFamily="49" charset="-122"/>
              </a:rPr>
              <a:t>通道的选择、创建、复制、删除、分离、合并等基本操作都在“通道”面板上完成；如涉及多个图像不同通道的混合，可以使用“图像”菜单下的“计算”和“应用图像”命令。</a:t>
            </a:r>
            <a:endParaRPr lang="zh-CN" altLang="zh-CN" sz="1800" smtClean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endParaRPr lang="en-US" altLang="zh-CN" sz="2000" smtClean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endParaRPr lang="en-US" altLang="zh-CN" sz="2400" smtClean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6388" name="内容占位符 3"/>
          <p:cNvSpPr>
            <a:spLocks noGrp="1"/>
          </p:cNvSpPr>
          <p:nvPr>
            <p:ph sz="half" idx="2"/>
          </p:nvPr>
        </p:nvSpPr>
        <p:spPr>
          <a:xfrm>
            <a:off x="4703763" y="1196975"/>
            <a:ext cx="4019550" cy="1655763"/>
          </a:xfrm>
        </p:spPr>
        <p:txBody>
          <a:bodyPr/>
          <a:lstStyle/>
          <a:p>
            <a:r>
              <a:rPr lang="zh-CN" altLang="zh-CN" sz="1800" smtClean="0">
                <a:latin typeface="黑体" panose="02010609060101010101" pitchFamily="49" charset="-122"/>
                <a:ea typeface="黑体" panose="02010609060101010101" pitchFamily="49" charset="-122"/>
              </a:rPr>
              <a:t>颜色通道存储颜色信息，可以用各类调色命令编辑颜色通道来改变图像颜色；</a:t>
            </a:r>
            <a:r>
              <a:rPr lang="en-US" altLang="zh-CN" sz="1800" smtClean="0">
                <a:latin typeface="黑体" panose="02010609060101010101" pitchFamily="49" charset="-122"/>
                <a:ea typeface="黑体" panose="02010609060101010101" pitchFamily="49" charset="-122"/>
              </a:rPr>
              <a:t>Alpha</a:t>
            </a:r>
            <a:r>
              <a:rPr lang="zh-CN" altLang="zh-CN" sz="1800" smtClean="0">
                <a:latin typeface="黑体" panose="02010609060101010101" pitchFamily="49" charset="-122"/>
                <a:ea typeface="黑体" panose="02010609060101010101" pitchFamily="49" charset="-122"/>
              </a:rPr>
              <a:t>通道存储选区信息，可以使用绘图工具和各类滤镜编辑</a:t>
            </a:r>
            <a:r>
              <a:rPr lang="en-US" altLang="zh-CN" sz="1800" smtClean="0">
                <a:latin typeface="黑体" panose="02010609060101010101" pitchFamily="49" charset="-122"/>
                <a:ea typeface="黑体" panose="02010609060101010101" pitchFamily="49" charset="-122"/>
              </a:rPr>
              <a:t>Alpha</a:t>
            </a:r>
            <a:r>
              <a:rPr lang="zh-CN" altLang="zh-CN" sz="1800" smtClean="0">
                <a:latin typeface="黑体" panose="02010609060101010101" pitchFamily="49" charset="-122"/>
                <a:ea typeface="黑体" panose="02010609060101010101" pitchFamily="49" charset="-122"/>
              </a:rPr>
              <a:t>通道来修改选区；专色通道存储印刷用的专色。</a:t>
            </a:r>
            <a:endParaRPr lang="zh-CN" altLang="en-US" sz="1800" smtClean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16389" name="图片 4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7938" y="3870325"/>
            <a:ext cx="3805237" cy="2366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内容占位符 3"/>
          <p:cNvSpPr txBox="1"/>
          <p:nvPr/>
        </p:nvSpPr>
        <p:spPr bwMode="auto">
          <a:xfrm>
            <a:off x="611188" y="3860800"/>
            <a:ext cx="4451350" cy="2592388"/>
          </a:xfrm>
          <a:prstGeom prst="rightArrow">
            <a:avLst/>
          </a:prstGeom>
          <a:noFill/>
          <a:ln w="9525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anose="05000000000000000000" pitchFamily="2" charset="2"/>
              <a:buChar char="v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400">
                <a:solidFill>
                  <a:schemeClr val="tx1"/>
                </a:solidFill>
                <a:latin typeface="+mn-lt"/>
                <a:ea typeface="华文行楷" panose="02010800040101010101" pitchFamily="2" charset="-122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•"/>
              <a:defRPr sz="2000">
                <a:solidFill>
                  <a:schemeClr val="tx1"/>
                </a:solidFill>
                <a:latin typeface="+mn-lt"/>
                <a:ea typeface="华文行楷" panose="02010800040101010101" pitchFamily="2" charset="-122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800">
                <a:solidFill>
                  <a:schemeClr val="tx1"/>
                </a:solidFill>
                <a:latin typeface="+mn-lt"/>
                <a:ea typeface="华文行楷" panose="02010800040101010101" pitchFamily="2" charset="-122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800">
                <a:solidFill>
                  <a:schemeClr val="tx1"/>
                </a:solidFill>
                <a:latin typeface="+mn-lt"/>
                <a:ea typeface="华文行楷" panose="02010800040101010101" pitchFamily="2" charset="-122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8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8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8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8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defRPr/>
            </a:pPr>
            <a:r>
              <a:rPr lang="zh-CN" altLang="zh-CN" sz="20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例</a:t>
            </a:r>
            <a:r>
              <a:rPr lang="en-US" altLang="zh-CN" sz="20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3-9 </a:t>
            </a:r>
            <a:endParaRPr lang="en-US" altLang="zh-CN" sz="2000" b="1" dirty="0" smtClean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0" indent="0">
              <a:buFont typeface="Wingdings" panose="05000000000000000000" pitchFamily="2" charset="2"/>
              <a:buNone/>
              <a:defRPr/>
            </a:pPr>
            <a:r>
              <a:rPr lang="zh-CN" altLang="zh-CN" sz="16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利用“计算”、“通道混合”及“应用图像”操作，将两个图像的通道组合在一起，制作“山雨欲来”图像合成效果。</a:t>
            </a:r>
            <a:endParaRPr lang="zh-CN" altLang="en-US" sz="16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3.3</a:t>
            </a:r>
            <a:r>
              <a:rPr lang="zh-CN" altLang="en-US" smtClean="0"/>
              <a:t>图像处理</a:t>
            </a:r>
            <a:endParaRPr lang="zh-CN" altLang="en-US" smtClean="0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33338" y="1125538"/>
            <a:ext cx="4391025" cy="5105400"/>
          </a:xfrm>
        </p:spPr>
        <p:txBody>
          <a:bodyPr/>
          <a:lstStyle/>
          <a:p>
            <a:pPr>
              <a:defRPr/>
            </a:pPr>
            <a:r>
              <a:rPr lang="en-US" altLang="zh-CN" dirty="0"/>
              <a:t>3.3.6 </a:t>
            </a:r>
            <a:r>
              <a:rPr lang="zh-CN" altLang="en-US" dirty="0"/>
              <a:t>图像</a:t>
            </a:r>
            <a:r>
              <a:rPr lang="zh-CN" altLang="en-US" dirty="0" smtClean="0"/>
              <a:t>特效</a:t>
            </a:r>
            <a:endParaRPr lang="en-US" altLang="zh-CN" dirty="0" smtClean="0"/>
          </a:p>
          <a:p>
            <a:pPr marL="0" indent="0">
              <a:buFont typeface="Wingdings" panose="05000000000000000000" pitchFamily="2" charset="2"/>
              <a:buNone/>
              <a:defRPr/>
            </a:pPr>
            <a:r>
              <a:rPr lang="zh-CN" altLang="en-US" sz="2000" dirty="0" smtClean="0"/>
              <a:t>         图像</a:t>
            </a:r>
            <a:r>
              <a:rPr lang="zh-CN" altLang="en-US" sz="2000" dirty="0"/>
              <a:t>特效一般指使用滤镜工具对图像像素的位置、数量、颜色值等信息进行改变，从而使图像瞬间产生各种各样的神奇效果</a:t>
            </a:r>
            <a:r>
              <a:rPr lang="zh-CN" altLang="en-US" sz="2000" dirty="0" smtClean="0"/>
              <a:t>。</a:t>
            </a:r>
            <a:endParaRPr lang="en-US" altLang="zh-CN" sz="2000" dirty="0" smtClean="0"/>
          </a:p>
          <a:p>
            <a:pPr marL="0" indent="0">
              <a:buFont typeface="Wingdings" panose="05000000000000000000" pitchFamily="2" charset="2"/>
              <a:buNone/>
              <a:defRPr/>
            </a:pPr>
            <a:endParaRPr lang="en-US" altLang="zh-CN" sz="2000" dirty="0" smtClean="0"/>
          </a:p>
          <a:p>
            <a:pPr marL="0" indent="0">
              <a:buFont typeface="Wingdings" panose="05000000000000000000" pitchFamily="2" charset="2"/>
              <a:buNone/>
              <a:defRPr/>
            </a:pPr>
            <a:r>
              <a:rPr lang="zh-CN" altLang="en-US" sz="2000" dirty="0"/>
              <a:t>滤</a:t>
            </a:r>
            <a:r>
              <a:rPr lang="zh-CN" altLang="en-US" sz="2000" dirty="0" smtClean="0"/>
              <a:t>镜</a:t>
            </a:r>
            <a:endParaRPr lang="en-US" altLang="zh-CN" sz="2000" dirty="0" smtClean="0"/>
          </a:p>
          <a:p>
            <a:pPr lvl="1">
              <a:defRPr/>
            </a:pPr>
            <a:r>
              <a:rPr lang="zh-CN" altLang="en-US" sz="1600" dirty="0"/>
              <a:t>滤镜是</a:t>
            </a:r>
            <a:r>
              <a:rPr lang="en-US" altLang="zh-CN" sz="1600" dirty="0"/>
              <a:t>Photoshop</a:t>
            </a:r>
            <a:r>
              <a:rPr lang="zh-CN" altLang="en-US" sz="1600" dirty="0"/>
              <a:t>中创建图像特效的工具，种类繁多，功能强大，操作方便。</a:t>
            </a:r>
            <a:r>
              <a:rPr lang="en-US" altLang="zh-CN" sz="1600" dirty="0"/>
              <a:t>Photoshop</a:t>
            </a:r>
            <a:r>
              <a:rPr lang="zh-CN" altLang="en-US" sz="1600" dirty="0"/>
              <a:t>有十几种常规滤镜组</a:t>
            </a:r>
            <a:endParaRPr lang="en-US" altLang="zh-CN" sz="1600" dirty="0" smtClean="0"/>
          </a:p>
          <a:p>
            <a:pPr marL="0" indent="0">
              <a:buFont typeface="Wingdings" panose="05000000000000000000" pitchFamily="2" charset="2"/>
              <a:buNone/>
              <a:defRPr/>
            </a:pPr>
            <a:r>
              <a:rPr lang="zh-CN" altLang="en-US" sz="2000" dirty="0"/>
              <a:t>蒙</a:t>
            </a:r>
            <a:r>
              <a:rPr lang="zh-CN" altLang="en-US" sz="2000" dirty="0" smtClean="0"/>
              <a:t>版</a:t>
            </a:r>
            <a:endParaRPr lang="en-US" altLang="zh-CN" sz="2000" dirty="0" smtClean="0"/>
          </a:p>
          <a:p>
            <a:pPr lvl="1">
              <a:defRPr/>
            </a:pPr>
            <a:r>
              <a:rPr lang="zh-CN" altLang="en-US" sz="1600" dirty="0"/>
              <a:t>蒙版主要用于图像的遮盖。</a:t>
            </a:r>
            <a:r>
              <a:rPr lang="en-US" altLang="zh-CN" sz="1600" dirty="0"/>
              <a:t>Photoshop</a:t>
            </a:r>
            <a:r>
              <a:rPr lang="zh-CN" altLang="en-US" sz="1600" dirty="0"/>
              <a:t>提供了三类蒙版：图层蒙版、矢量蒙版和剪贴蒙版。其中图层蒙版应用比较广泛。</a:t>
            </a:r>
            <a:endParaRPr lang="zh-CN" altLang="en-US" sz="1600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705350" y="1295400"/>
            <a:ext cx="4330700" cy="5105400"/>
          </a:xfrm>
        </p:spPr>
        <p:txBody>
          <a:bodyPr/>
          <a:lstStyle/>
          <a:p>
            <a:pPr>
              <a:defRPr/>
            </a:pPr>
            <a:r>
              <a:rPr lang="zh-CN" altLang="en-US" sz="2000" dirty="0">
                <a:latin typeface="黑体" panose="02010609060101010101" pitchFamily="49" charset="-122"/>
                <a:ea typeface="黑体" panose="02010609060101010101" pitchFamily="49" charset="-122"/>
              </a:rPr>
              <a:t>例</a:t>
            </a:r>
            <a:r>
              <a:rPr lang="en-US" altLang="zh-CN" sz="2000" dirty="0">
                <a:latin typeface="黑体" panose="02010609060101010101" pitchFamily="49" charset="-122"/>
                <a:ea typeface="黑体" panose="02010609060101010101" pitchFamily="49" charset="-122"/>
              </a:rPr>
              <a:t>3-10 </a:t>
            </a:r>
            <a:endParaRPr lang="en-US" altLang="zh-CN" sz="2000" dirty="0" smtClean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0" indent="0">
              <a:buFont typeface="Wingdings" panose="05000000000000000000" pitchFamily="2" charset="2"/>
              <a:buNone/>
              <a:defRPr/>
            </a:pPr>
            <a:r>
              <a:rPr lang="zh-CN" altLang="en-US" sz="1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利用</a:t>
            </a:r>
            <a:r>
              <a:rPr lang="zh-CN" altLang="en-US" sz="1800" dirty="0">
                <a:latin typeface="黑体" panose="02010609060101010101" pitchFamily="49" charset="-122"/>
                <a:ea typeface="黑体" panose="02010609060101010101" pitchFamily="49" charset="-122"/>
              </a:rPr>
              <a:t>“快速蒙版工具”、“画笔工具”、“蒙版文字工具”及图层样式命令制作外滩建筑照片特效。</a:t>
            </a:r>
            <a:endParaRPr lang="zh-CN" altLang="en-US" sz="18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17413" name="图片 5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638" y="3284538"/>
            <a:ext cx="4767262" cy="3144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滤镜与蒙版的实例</a:t>
            </a:r>
            <a:endParaRPr lang="zh-CN" altLang="en-US" smtClean="0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33400" y="3838575"/>
            <a:ext cx="4019550" cy="2562225"/>
          </a:xfrm>
        </p:spPr>
        <p:txBody>
          <a:bodyPr/>
          <a:lstStyle/>
          <a:p>
            <a:pPr>
              <a:defRPr/>
            </a:pPr>
            <a:r>
              <a:rPr lang="zh-CN" altLang="en-US" dirty="0"/>
              <a:t>例</a:t>
            </a:r>
            <a:r>
              <a:rPr lang="en-US" altLang="zh-CN" dirty="0" smtClean="0"/>
              <a:t>3-11</a:t>
            </a:r>
            <a:endParaRPr lang="en-US" altLang="zh-CN" dirty="0" smtClean="0"/>
          </a:p>
          <a:p>
            <a:pPr marL="0" indent="0">
              <a:buFont typeface="Wingdings" panose="05000000000000000000" pitchFamily="2" charset="2"/>
              <a:buNone/>
              <a:defRPr/>
            </a:pPr>
            <a:r>
              <a:rPr lang="en-US" altLang="zh-CN" dirty="0" smtClean="0"/>
              <a:t> </a:t>
            </a:r>
            <a:r>
              <a:rPr lang="zh-CN" altLang="en-US" sz="1800" dirty="0">
                <a:latin typeface="黑体" panose="02010609060101010101" pitchFamily="49" charset="-122"/>
                <a:ea typeface="黑体" panose="02010609060101010101" pitchFamily="49" charset="-122"/>
              </a:rPr>
              <a:t>利用“魔术橡皮擦工具”、“亮度</a:t>
            </a:r>
            <a:r>
              <a:rPr lang="en-US" altLang="zh-CN" sz="1800" dirty="0">
                <a:latin typeface="黑体" panose="02010609060101010101" pitchFamily="49" charset="-122"/>
                <a:ea typeface="黑体" panose="02010609060101010101" pitchFamily="49" charset="-122"/>
              </a:rPr>
              <a:t>/</a:t>
            </a:r>
            <a:r>
              <a:rPr lang="zh-CN" altLang="en-US" sz="1800" dirty="0">
                <a:latin typeface="黑体" panose="02010609060101010101" pitchFamily="49" charset="-122"/>
                <a:ea typeface="黑体" panose="02010609060101010101" pitchFamily="49" charset="-122"/>
              </a:rPr>
              <a:t>对比度”命令、“蒙版文字工具”以及滤镜功能，制作“灯塔”图像镜框特效。</a:t>
            </a:r>
            <a:endParaRPr lang="zh-CN" altLang="en-US" sz="18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716463" y="1125538"/>
            <a:ext cx="4019550" cy="5105400"/>
          </a:xfrm>
        </p:spPr>
        <p:txBody>
          <a:bodyPr/>
          <a:lstStyle/>
          <a:p>
            <a:pPr>
              <a:defRPr/>
            </a:pPr>
            <a:r>
              <a:rPr lang="zh-CN" altLang="en-US" dirty="0"/>
              <a:t>例</a:t>
            </a:r>
            <a:r>
              <a:rPr lang="en-US" altLang="zh-CN" dirty="0"/>
              <a:t>3-12 </a:t>
            </a:r>
            <a:endParaRPr lang="en-US" altLang="zh-CN" dirty="0" smtClean="0"/>
          </a:p>
          <a:p>
            <a:pPr marL="0" indent="0">
              <a:buFont typeface="Wingdings" panose="05000000000000000000" pitchFamily="2" charset="2"/>
              <a:buNone/>
              <a:defRPr/>
            </a:pPr>
            <a:r>
              <a:rPr lang="zh-CN" altLang="en-US" sz="1800" dirty="0">
                <a:latin typeface="黑体" panose="02010609060101010101" pitchFamily="49" charset="-122"/>
                <a:ea typeface="黑体" panose="02010609060101010101" pitchFamily="49" charset="-122"/>
              </a:rPr>
              <a:t>利用 “魔棒工具”、“斜切”命令、“图层混合模式”及“滤镜工具”，制作“马”书画艺术作品效果。</a:t>
            </a:r>
            <a:endParaRPr lang="zh-CN" altLang="en-US" sz="18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18437" name="Picture 3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3750" y="1125538"/>
            <a:ext cx="3311525" cy="2478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43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725" y="2708275"/>
            <a:ext cx="3024188" cy="4006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滤镜与蒙版的实例</a:t>
            </a:r>
            <a:endParaRPr lang="zh-CN" altLang="en-US" smtClean="0"/>
          </a:p>
        </p:txBody>
      </p:sp>
      <p:sp>
        <p:nvSpPr>
          <p:cNvPr id="19459" name="内容占位符 2"/>
          <p:cNvSpPr>
            <a:spLocks noGrp="1"/>
          </p:cNvSpPr>
          <p:nvPr>
            <p:ph sz="half" idx="1"/>
          </p:nvPr>
        </p:nvSpPr>
        <p:spPr>
          <a:xfrm>
            <a:off x="441325" y="1196975"/>
            <a:ext cx="4019550" cy="2565400"/>
          </a:xfrm>
        </p:spPr>
        <p:txBody>
          <a:bodyPr/>
          <a:lstStyle/>
          <a:p>
            <a:r>
              <a:rPr lang="zh-CN" altLang="en-US" smtClean="0"/>
              <a:t>例</a:t>
            </a:r>
            <a:r>
              <a:rPr lang="en-US" altLang="zh-CN" smtClean="0"/>
              <a:t>3-14</a:t>
            </a:r>
            <a:endParaRPr lang="en-US" altLang="zh-CN" smtClean="0"/>
          </a:p>
          <a:p>
            <a:r>
              <a:rPr lang="zh-CN" altLang="en-US" sz="2000" smtClean="0">
                <a:latin typeface="黑体" panose="02010609060101010101" pitchFamily="49" charset="-122"/>
                <a:ea typeface="黑体" panose="02010609060101010101" pitchFamily="49" charset="-122"/>
              </a:rPr>
              <a:t>使用“图层蒙版”、“渐变工具”、“镜头光晕滤镜”及“斜面和浮雕”、“投影”、“渐变叠加”的图层样式，制作“塞外牧场”图像效果。</a:t>
            </a:r>
            <a:endParaRPr lang="zh-CN" altLang="en-US" sz="2000" smtClean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9460" name="内容占位符 3"/>
          <p:cNvSpPr>
            <a:spLocks noGrp="1"/>
          </p:cNvSpPr>
          <p:nvPr>
            <p:ph sz="half" idx="2"/>
          </p:nvPr>
        </p:nvSpPr>
        <p:spPr>
          <a:xfrm>
            <a:off x="4830763" y="3933825"/>
            <a:ext cx="4019550" cy="2395538"/>
          </a:xfrm>
        </p:spPr>
        <p:txBody>
          <a:bodyPr/>
          <a:lstStyle/>
          <a:p>
            <a:r>
              <a:rPr lang="zh-CN" altLang="en-US" smtClean="0"/>
              <a:t>例</a:t>
            </a:r>
            <a:r>
              <a:rPr lang="en-US" altLang="zh-CN" smtClean="0"/>
              <a:t>3-15 </a:t>
            </a:r>
            <a:endParaRPr lang="en-US" altLang="zh-CN" smtClean="0"/>
          </a:p>
          <a:p>
            <a:r>
              <a:rPr lang="zh-CN" altLang="en-US" sz="2000" smtClean="0">
                <a:latin typeface="黑体" panose="02010609060101010101" pitchFamily="49" charset="-122"/>
                <a:ea typeface="黑体" panose="02010609060101010101" pitchFamily="49" charset="-122"/>
              </a:rPr>
              <a:t>利用“快速蒙版工具”、“蒙版”操作、“色相</a:t>
            </a:r>
            <a:r>
              <a:rPr lang="en-US" altLang="zh-CN" sz="2000" smtClean="0">
                <a:latin typeface="黑体" panose="02010609060101010101" pitchFamily="49" charset="-122"/>
                <a:ea typeface="黑体" panose="02010609060101010101" pitchFamily="49" charset="-122"/>
              </a:rPr>
              <a:t>/</a:t>
            </a:r>
            <a:r>
              <a:rPr lang="zh-CN" altLang="en-US" sz="2000" smtClean="0">
                <a:latin typeface="黑体" panose="02010609060101010101" pitchFamily="49" charset="-122"/>
                <a:ea typeface="黑体" panose="02010609060101010101" pitchFamily="49" charset="-122"/>
              </a:rPr>
              <a:t>饱和度”命令及“文字工具”，“斜面和浮雕”的图层样式，制作“牧马人”图像效果。</a:t>
            </a:r>
            <a:endParaRPr lang="zh-CN" altLang="en-US" sz="2000" smtClean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19461" name="Picture 2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" y="3546475"/>
            <a:ext cx="3865563" cy="2549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462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363" y="1035050"/>
            <a:ext cx="3816350" cy="2525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3.4 </a:t>
            </a:r>
            <a:r>
              <a:rPr lang="zh-CN" altLang="en-US" smtClean="0"/>
              <a:t>图像识别与图像检索</a:t>
            </a:r>
            <a:endParaRPr lang="zh-CN" altLang="en-US" smtClean="0"/>
          </a:p>
        </p:txBody>
      </p:sp>
      <p:sp>
        <p:nvSpPr>
          <p:cNvPr id="20483" name="内容占位符 2"/>
          <p:cNvSpPr>
            <a:spLocks noGrp="1"/>
          </p:cNvSpPr>
          <p:nvPr>
            <p:ph sz="half" idx="1"/>
          </p:nvPr>
        </p:nvSpPr>
        <p:spPr>
          <a:xfrm>
            <a:off x="533400" y="1295400"/>
            <a:ext cx="7710488" cy="5105400"/>
          </a:xfrm>
        </p:spPr>
        <p:txBody>
          <a:bodyPr/>
          <a:lstStyle/>
          <a:p>
            <a:r>
              <a:rPr lang="en-US" altLang="zh-CN" smtClean="0"/>
              <a:t>3.4.1</a:t>
            </a:r>
            <a:r>
              <a:rPr lang="zh-CN" altLang="en-US" smtClean="0"/>
              <a:t>图像识别</a:t>
            </a:r>
            <a:endParaRPr lang="en-US" altLang="zh-CN" smtClean="0"/>
          </a:p>
          <a:p>
            <a:pPr lvl="1"/>
            <a:r>
              <a:rPr lang="en-US" altLang="zh-CN" smtClean="0"/>
              <a:t>1. </a:t>
            </a:r>
            <a:r>
              <a:rPr lang="zh-CN" altLang="en-US" smtClean="0"/>
              <a:t>传统图像识别技术</a:t>
            </a:r>
            <a:endParaRPr lang="en-US" altLang="zh-CN" smtClean="0"/>
          </a:p>
          <a:p>
            <a:pPr lvl="1"/>
            <a:endParaRPr lang="en-US" altLang="zh-CN" smtClean="0"/>
          </a:p>
          <a:p>
            <a:pPr lvl="1"/>
            <a:endParaRPr lang="en-US" altLang="zh-CN" smtClean="0"/>
          </a:p>
          <a:p>
            <a:pPr lvl="1"/>
            <a:endParaRPr lang="en-US" altLang="zh-CN" smtClean="0"/>
          </a:p>
          <a:p>
            <a:pPr lvl="1"/>
            <a:endParaRPr lang="en-US" altLang="zh-CN" smtClean="0"/>
          </a:p>
          <a:p>
            <a:pPr lvl="1"/>
            <a:r>
              <a:rPr lang="en-US" altLang="zh-CN" smtClean="0"/>
              <a:t>2. </a:t>
            </a:r>
            <a:r>
              <a:rPr lang="zh-CN" altLang="en-US" smtClean="0"/>
              <a:t>基于人工智能的图像识别技术</a:t>
            </a:r>
            <a:endParaRPr lang="en-US" altLang="zh-CN" smtClean="0"/>
          </a:p>
          <a:p>
            <a:pPr lvl="1"/>
            <a:endParaRPr lang="zh-CN" altLang="en-US" smtClean="0"/>
          </a:p>
        </p:txBody>
      </p:sp>
      <p:pic>
        <p:nvPicPr>
          <p:cNvPr id="20484" name="Picture 2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613" y="4581525"/>
            <a:ext cx="5162550" cy="1571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485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613" y="2185988"/>
            <a:ext cx="4943475" cy="181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图像识别的过程</a:t>
            </a:r>
            <a:endParaRPr lang="zh-CN" altLang="en-US" smtClean="0"/>
          </a:p>
        </p:txBody>
      </p:sp>
      <p:sp>
        <p:nvSpPr>
          <p:cNvPr id="21507" name="内容占位符 2"/>
          <p:cNvSpPr>
            <a:spLocks noGrp="1"/>
          </p:cNvSpPr>
          <p:nvPr>
            <p:ph sz="half" idx="1"/>
          </p:nvPr>
        </p:nvSpPr>
        <p:spPr>
          <a:xfrm>
            <a:off x="300038" y="3284538"/>
            <a:ext cx="8375650" cy="2540000"/>
          </a:xfrm>
        </p:spPr>
        <p:txBody>
          <a:bodyPr/>
          <a:lstStyle/>
          <a:p>
            <a:r>
              <a:rPr lang="zh-CN" altLang="en-US" smtClean="0"/>
              <a:t>对于计算机来说，如果要对图像进行分类，是根据图像特征积累经验，这个过程是通过数学方法，从大量数据中获得模型，然后再利用模型，对新的图像进行分类，这就是当前的人工智能方法。</a:t>
            </a:r>
            <a:endParaRPr lang="zh-CN" altLang="en-US" smtClean="0"/>
          </a:p>
        </p:txBody>
      </p:sp>
      <p:pic>
        <p:nvPicPr>
          <p:cNvPr id="21508" name="Picture 2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13" y="2349500"/>
            <a:ext cx="9067800" cy="460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1509" name="TextBox 4"/>
          <p:cNvSpPr txBox="1">
            <a:spLocks noChangeArrowheads="1"/>
          </p:cNvSpPr>
          <p:nvPr/>
        </p:nvSpPr>
        <p:spPr bwMode="auto">
          <a:xfrm>
            <a:off x="247650" y="1500188"/>
            <a:ext cx="7129463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>
                <a:latin typeface="黑体" panose="02010609060101010101" pitchFamily="49" charset="-122"/>
                <a:ea typeface="黑体" panose="02010609060101010101" pitchFamily="49" charset="-122"/>
              </a:rPr>
              <a:t>基于人工智能方法的数字图像的识别过程：</a:t>
            </a:r>
            <a:endParaRPr lang="zh-CN" altLang="en-US" sz="240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smtClean="0"/>
              <a:t>本章概要</a:t>
            </a:r>
            <a:endParaRPr lang="en-US" altLang="zh-CN" smtClean="0"/>
          </a:p>
        </p:txBody>
      </p:sp>
      <p:sp>
        <p:nvSpPr>
          <p:cNvPr id="4099" name="TextBox 1"/>
          <p:cNvSpPr txBox="1">
            <a:spLocks noChangeArrowheads="1"/>
          </p:cNvSpPr>
          <p:nvPr/>
        </p:nvSpPr>
        <p:spPr bwMode="auto">
          <a:xfrm>
            <a:off x="755650" y="1628775"/>
            <a:ext cx="7561263" cy="3386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800">
                <a:latin typeface="黑体" panose="02010609060101010101" pitchFamily="49" charset="-122"/>
                <a:ea typeface="黑体" panose="02010609060101010101" pitchFamily="49" charset="-122"/>
              </a:rPr>
              <a:t>    </a:t>
            </a:r>
            <a:r>
              <a:rPr lang="zh-CN" altLang="zh-CN" sz="2800">
                <a:latin typeface="黑体" panose="02010609060101010101" pitchFamily="49" charset="-122"/>
                <a:ea typeface="黑体" panose="02010609060101010101" pitchFamily="49" charset="-122"/>
              </a:rPr>
              <a:t>图形、图像是多媒体的重要组成元素，据统计，人类获取信息的</a:t>
            </a:r>
            <a:r>
              <a:rPr lang="en-US" altLang="zh-CN" sz="2800">
                <a:latin typeface="黑体" panose="02010609060101010101" pitchFamily="49" charset="-122"/>
                <a:ea typeface="黑体" panose="02010609060101010101" pitchFamily="49" charset="-122"/>
              </a:rPr>
              <a:t>70%</a:t>
            </a:r>
            <a:r>
              <a:rPr lang="zh-CN" altLang="zh-CN" sz="2800">
                <a:latin typeface="黑体" panose="02010609060101010101" pitchFamily="49" charset="-122"/>
                <a:ea typeface="黑体" panose="02010609060101010101" pitchFamily="49" charset="-122"/>
              </a:rPr>
              <a:t>来自视觉系统，这其中最重要的来源就是图形、图像。本章主要介绍图像数字化的原理与常用方法，数字图形、图像的相关基本概念，主流的图像处理软件进行图像处理的基本方法，以及图像识别、计算机视觉等技术的发展前景。</a:t>
            </a:r>
            <a:endParaRPr lang="zh-CN" altLang="zh-CN" sz="280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eaLnBrk="1" hangingPunct="1"/>
            <a:endParaRPr lang="zh-CN" altLang="en-US"/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3.4.2 AI</a:t>
            </a:r>
            <a:r>
              <a:rPr lang="zh-CN" altLang="en-US" smtClean="0"/>
              <a:t>图像处理</a:t>
            </a:r>
            <a:endParaRPr lang="zh-CN" altLang="en-US" smtClean="0"/>
          </a:p>
        </p:txBody>
      </p:sp>
      <p:sp>
        <p:nvSpPr>
          <p:cNvPr id="22531" name="内容占位符 2"/>
          <p:cNvSpPr>
            <a:spLocks noGrp="1"/>
          </p:cNvSpPr>
          <p:nvPr>
            <p:ph sz="half" idx="1"/>
          </p:nvPr>
        </p:nvSpPr>
        <p:spPr>
          <a:xfrm>
            <a:off x="533400" y="1295400"/>
            <a:ext cx="8503096" cy="5105400"/>
          </a:xfrm>
        </p:spPr>
        <p:txBody>
          <a:bodyPr/>
          <a:lstStyle/>
          <a:p>
            <a:pPr marL="0" indent="0">
              <a:buNone/>
            </a:pPr>
            <a:r>
              <a:rPr lang="en-US" altLang="zh-CN" sz="2400" dirty="0" smtClean="0"/>
              <a:t>AI</a:t>
            </a:r>
            <a:r>
              <a:rPr lang="zh-CN" altLang="en-US" sz="2400" dirty="0"/>
              <a:t>图像处理则是利用人工智能技术对图像进行分析、识别、增强和生成的过程。它结合了计算机视觉、深度学习和机器学习等技术，是</a:t>
            </a:r>
            <a:r>
              <a:rPr lang="en-US" altLang="zh-CN" sz="2400" dirty="0"/>
              <a:t>AIGC</a:t>
            </a:r>
            <a:r>
              <a:rPr lang="zh-CN" altLang="en-US" sz="2400" dirty="0"/>
              <a:t>（人工智能生成内容）的一个重要组成部分</a:t>
            </a:r>
            <a:r>
              <a:rPr lang="zh-CN" altLang="en-US" sz="2400" dirty="0" smtClean="0"/>
              <a:t>。</a:t>
            </a:r>
            <a:endParaRPr lang="en-US" altLang="zh-CN" sz="2400" dirty="0" smtClean="0"/>
          </a:p>
          <a:p>
            <a:r>
              <a:rPr lang="en-US" altLang="zh-CN" b="1" dirty="0"/>
              <a:t>AI</a:t>
            </a:r>
            <a:r>
              <a:rPr lang="zh-CN" altLang="zh-CN" b="1" dirty="0" smtClean="0"/>
              <a:t>图像增强</a:t>
            </a:r>
            <a:br>
              <a:rPr lang="en-US" altLang="zh-CN" b="1" dirty="0" smtClean="0"/>
            </a:br>
            <a:r>
              <a:rPr lang="zh-CN" altLang="zh-CN" sz="2400" dirty="0"/>
              <a:t>利用人工智能技术提高图像的分辨率，增加更多细节，使低质量的图像变得更加清晰。</a:t>
            </a:r>
            <a:endParaRPr lang="zh-CN" altLang="zh-CN" sz="2400" dirty="0"/>
          </a:p>
          <a:p>
            <a:r>
              <a:rPr lang="en-US" altLang="zh-CN" b="1" dirty="0" smtClean="0"/>
              <a:t>AI</a:t>
            </a:r>
            <a:r>
              <a:rPr lang="zh-CN" altLang="zh-CN" b="1" dirty="0"/>
              <a:t>修</a:t>
            </a:r>
            <a:r>
              <a:rPr lang="zh-CN" altLang="zh-CN" b="1" dirty="0" smtClean="0"/>
              <a:t>图</a:t>
            </a:r>
            <a:br>
              <a:rPr lang="en-US" altLang="zh-CN" b="1" dirty="0" smtClean="0"/>
            </a:br>
            <a:r>
              <a:rPr lang="zh-CN" altLang="zh-CN" sz="2400" dirty="0"/>
              <a:t>利用人工智能技术对图像进行处理和优化，修复图像中的瑕疵</a:t>
            </a:r>
            <a:r>
              <a:rPr lang="zh-CN" altLang="zh-CN" sz="2400" dirty="0" smtClean="0"/>
              <a:t>、美化</a:t>
            </a:r>
            <a:r>
              <a:rPr lang="zh-CN" altLang="zh-CN" sz="2400" dirty="0"/>
              <a:t>人像、进行色彩调整等</a:t>
            </a:r>
            <a:r>
              <a:rPr lang="zh-CN" altLang="zh-CN" sz="2400" dirty="0" smtClean="0"/>
              <a:t>。</a:t>
            </a:r>
            <a:endParaRPr lang="en-US" altLang="zh-CN" sz="2400" dirty="0" smtClean="0"/>
          </a:p>
          <a:p>
            <a:r>
              <a:rPr lang="en-US" altLang="zh-CN" b="1" dirty="0"/>
              <a:t>AI</a:t>
            </a:r>
            <a:r>
              <a:rPr lang="zh-CN" altLang="zh-CN" b="1" dirty="0"/>
              <a:t>生</a:t>
            </a:r>
            <a:r>
              <a:rPr lang="zh-CN" altLang="zh-CN" b="1" dirty="0" smtClean="0"/>
              <a:t>图</a:t>
            </a:r>
            <a:endParaRPr lang="en-US" altLang="zh-CN" b="1" dirty="0" smtClean="0"/>
          </a:p>
          <a:p>
            <a:r>
              <a:rPr lang="en-US" altLang="zh-CN" b="1" dirty="0" smtClean="0"/>
              <a:t>AI</a:t>
            </a:r>
            <a:r>
              <a:rPr lang="zh-CN" altLang="zh-CN" b="1" dirty="0"/>
              <a:t>绘画</a:t>
            </a:r>
            <a:endParaRPr lang="zh-CN" altLang="en-US" sz="2400" dirty="0"/>
          </a:p>
        </p:txBody>
      </p:sp>
      <p:pic>
        <p:nvPicPr>
          <p:cNvPr id="2050" name="Picture 2" descr="荔枝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4" y="5013176"/>
            <a:ext cx="2009775" cy="156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 descr="AI消除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8649" y="5035252"/>
            <a:ext cx="2009775" cy="156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右箭头 1"/>
          <p:cNvSpPr/>
          <p:nvPr/>
        </p:nvSpPr>
        <p:spPr>
          <a:xfrm>
            <a:off x="6012160" y="5517232"/>
            <a:ext cx="432048" cy="276994"/>
          </a:xfrm>
          <a:prstGeom prst="right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3.4.2 AI</a:t>
            </a:r>
            <a:r>
              <a:rPr lang="zh-CN" altLang="en-US" smtClean="0"/>
              <a:t>图像处理</a:t>
            </a:r>
            <a:endParaRPr lang="zh-CN" altLang="en-US" smtClean="0"/>
          </a:p>
        </p:txBody>
      </p:sp>
      <p:sp>
        <p:nvSpPr>
          <p:cNvPr id="22531" name="内容占位符 2"/>
          <p:cNvSpPr>
            <a:spLocks noGrp="1"/>
          </p:cNvSpPr>
          <p:nvPr>
            <p:ph sz="half" idx="1"/>
          </p:nvPr>
        </p:nvSpPr>
        <p:spPr>
          <a:xfrm>
            <a:off x="533400" y="1295400"/>
            <a:ext cx="8503096" cy="5105400"/>
          </a:xfrm>
        </p:spPr>
        <p:txBody>
          <a:bodyPr/>
          <a:lstStyle/>
          <a:p>
            <a:r>
              <a:rPr lang="en-US" altLang="zh-CN" b="1" dirty="0" smtClean="0"/>
              <a:t>AI</a:t>
            </a:r>
            <a:r>
              <a:rPr lang="zh-CN" altLang="zh-CN" b="1" dirty="0" smtClean="0"/>
              <a:t>图像增强</a:t>
            </a:r>
            <a:endParaRPr lang="en-US" altLang="zh-CN" b="1" dirty="0" smtClean="0"/>
          </a:p>
          <a:p>
            <a:r>
              <a:rPr lang="en-US" altLang="zh-CN" b="1" dirty="0" smtClean="0"/>
              <a:t>AI</a:t>
            </a:r>
            <a:r>
              <a:rPr lang="zh-CN" altLang="zh-CN" b="1" dirty="0"/>
              <a:t>修</a:t>
            </a:r>
            <a:r>
              <a:rPr lang="zh-CN" altLang="zh-CN" b="1" dirty="0" smtClean="0"/>
              <a:t>图</a:t>
            </a:r>
            <a:endParaRPr lang="en-US" altLang="zh-CN" b="1" dirty="0" smtClean="0"/>
          </a:p>
          <a:p>
            <a:r>
              <a:rPr lang="en-US" altLang="zh-CN" b="1" dirty="0" smtClean="0"/>
              <a:t>AI</a:t>
            </a:r>
            <a:r>
              <a:rPr lang="zh-CN" altLang="zh-CN" b="1" dirty="0"/>
              <a:t>生</a:t>
            </a:r>
            <a:r>
              <a:rPr lang="zh-CN" altLang="zh-CN" b="1" dirty="0" smtClean="0"/>
              <a:t>图</a:t>
            </a:r>
            <a:br>
              <a:rPr lang="en-US" altLang="zh-CN" b="1" dirty="0" smtClean="0"/>
            </a:br>
            <a:r>
              <a:rPr lang="zh-CN" altLang="zh-CN" sz="2400" dirty="0"/>
              <a:t>利用人工智能技术通过算法合成图像，或对已有图像进行再加工，得到新的图像</a:t>
            </a:r>
            <a:r>
              <a:rPr lang="zh-CN" altLang="zh-CN" sz="2400" dirty="0" smtClean="0"/>
              <a:t>。</a:t>
            </a:r>
            <a:endParaRPr lang="en-US" altLang="zh-CN" sz="2400" b="1" dirty="0" smtClean="0"/>
          </a:p>
          <a:p>
            <a:r>
              <a:rPr lang="en-US" altLang="zh-CN" b="1" dirty="0" smtClean="0"/>
              <a:t>AI</a:t>
            </a:r>
            <a:r>
              <a:rPr lang="zh-CN" altLang="zh-CN" b="1" dirty="0" smtClean="0"/>
              <a:t>绘画</a:t>
            </a:r>
            <a:br>
              <a:rPr lang="en-US" altLang="zh-CN" b="1" dirty="0" smtClean="0"/>
            </a:br>
            <a:r>
              <a:rPr lang="zh-CN" altLang="zh-CN" sz="2400" dirty="0"/>
              <a:t>利用人工智能</a:t>
            </a:r>
            <a:r>
              <a:rPr lang="zh-CN" altLang="zh-CN" sz="2400" dirty="0" smtClean="0"/>
              <a:t>技术</a:t>
            </a:r>
            <a:br>
              <a:rPr lang="en-US" altLang="zh-CN" sz="2400" dirty="0" smtClean="0"/>
            </a:br>
            <a:r>
              <a:rPr lang="zh-CN" altLang="zh-CN" sz="2400" dirty="0" smtClean="0"/>
              <a:t>生成</a:t>
            </a:r>
            <a:r>
              <a:rPr lang="zh-CN" altLang="zh-CN" sz="2400" dirty="0"/>
              <a:t>绘画艺术作品。</a:t>
            </a:r>
            <a:endParaRPr lang="zh-CN" altLang="en-US" sz="2400" dirty="0"/>
          </a:p>
        </p:txBody>
      </p:sp>
      <p:pic>
        <p:nvPicPr>
          <p:cNvPr id="3074" name="Picture 2" descr="美国科罗拉多州博览会艺术比赛第一名作品《空间歌剧院-作者为39岁的游戏设计师Jason Allen》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9952" y="3789039"/>
            <a:ext cx="3600400" cy="24046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3.4.3 </a:t>
            </a:r>
            <a:r>
              <a:rPr lang="zh-CN" altLang="en-US" smtClean="0"/>
              <a:t>计算机视觉</a:t>
            </a:r>
            <a:endParaRPr lang="zh-CN" altLang="en-US" smtClean="0"/>
          </a:p>
        </p:txBody>
      </p:sp>
      <p:sp>
        <p:nvSpPr>
          <p:cNvPr id="23555" name="内容占位符 2"/>
          <p:cNvSpPr>
            <a:spLocks noGrp="1"/>
          </p:cNvSpPr>
          <p:nvPr>
            <p:ph sz="half" idx="1"/>
          </p:nvPr>
        </p:nvSpPr>
        <p:spPr>
          <a:xfrm>
            <a:off x="533400" y="1295400"/>
            <a:ext cx="7999413" cy="5105400"/>
          </a:xfrm>
        </p:spPr>
        <p:txBody>
          <a:bodyPr/>
          <a:lstStyle/>
          <a:p>
            <a:r>
              <a:rPr lang="zh-CN" altLang="en-US" smtClean="0"/>
              <a:t>计算机视觉的关键是识别技术，根据识别对象的差异，可以把计算机视觉的识别技术分为：物体识别、物体属性识别和物体行为识别。</a:t>
            </a:r>
            <a:endParaRPr lang="zh-CN" altLang="en-US" smtClean="0"/>
          </a:p>
        </p:txBody>
      </p:sp>
      <p:pic>
        <p:nvPicPr>
          <p:cNvPr id="23556" name="Picture 2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2225" y="3141663"/>
            <a:ext cx="6519863" cy="2663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z="2800" smtClean="0"/>
              <a:t>3.4.4</a:t>
            </a:r>
            <a:r>
              <a:rPr lang="zh-CN" altLang="en-US" sz="2800" smtClean="0"/>
              <a:t>图像识别与计算机视觉的应用</a:t>
            </a:r>
            <a:endParaRPr lang="zh-CN" altLang="en-US" sz="2800" smtClean="0"/>
          </a:p>
        </p:txBody>
      </p:sp>
      <p:sp>
        <p:nvSpPr>
          <p:cNvPr id="24579" name="内容占位符 2"/>
          <p:cNvSpPr>
            <a:spLocks noGrp="1"/>
          </p:cNvSpPr>
          <p:nvPr>
            <p:ph sz="half" idx="1"/>
          </p:nvPr>
        </p:nvSpPr>
        <p:spPr>
          <a:xfrm>
            <a:off x="533400" y="1196975"/>
            <a:ext cx="4019550" cy="2278063"/>
          </a:xfrm>
        </p:spPr>
        <p:txBody>
          <a:bodyPr/>
          <a:lstStyle/>
          <a:p>
            <a:r>
              <a:rPr lang="zh-CN" altLang="en-US" smtClean="0"/>
              <a:t>人脸识别</a:t>
            </a:r>
            <a:endParaRPr lang="en-US" altLang="zh-CN" smtClean="0"/>
          </a:p>
          <a:p>
            <a:r>
              <a:rPr lang="zh-CN" altLang="en-US" smtClean="0"/>
              <a:t>监控分析</a:t>
            </a:r>
            <a:endParaRPr lang="en-US" altLang="zh-CN" smtClean="0"/>
          </a:p>
          <a:p>
            <a:r>
              <a:rPr lang="zh-CN" altLang="en-US" smtClean="0"/>
              <a:t>驾驶辅助、智能驾驶</a:t>
            </a:r>
            <a:endParaRPr lang="en-US" altLang="zh-CN" smtClean="0"/>
          </a:p>
          <a:p>
            <a:r>
              <a:rPr lang="zh-CN" altLang="en-US" smtClean="0"/>
              <a:t>三维图像视觉</a:t>
            </a:r>
            <a:endParaRPr lang="en-US" altLang="zh-CN" smtClean="0"/>
          </a:p>
        </p:txBody>
      </p:sp>
      <p:sp>
        <p:nvSpPr>
          <p:cNvPr id="24580" name="内容占位符 3"/>
          <p:cNvSpPr>
            <a:spLocks noGrp="1"/>
          </p:cNvSpPr>
          <p:nvPr>
            <p:ph sz="half" idx="2"/>
          </p:nvPr>
        </p:nvSpPr>
        <p:spPr>
          <a:xfrm>
            <a:off x="4743450" y="1196975"/>
            <a:ext cx="4019550" cy="2232025"/>
          </a:xfrm>
        </p:spPr>
        <p:txBody>
          <a:bodyPr/>
          <a:lstStyle/>
          <a:p>
            <a:r>
              <a:rPr lang="zh-CN" altLang="en-US" smtClean="0"/>
              <a:t>工业视觉检测</a:t>
            </a:r>
            <a:endParaRPr lang="zh-CN" altLang="en-US" smtClean="0"/>
          </a:p>
          <a:p>
            <a:r>
              <a:rPr lang="zh-CN" altLang="en-US" smtClean="0"/>
              <a:t>医疗影像诊断</a:t>
            </a:r>
            <a:endParaRPr lang="zh-CN" altLang="en-US" smtClean="0"/>
          </a:p>
          <a:p>
            <a:r>
              <a:rPr lang="zh-CN" altLang="en-US" smtClean="0"/>
              <a:t>文字识别</a:t>
            </a:r>
            <a:endParaRPr lang="zh-CN" altLang="en-US" smtClean="0"/>
          </a:p>
          <a:p>
            <a:r>
              <a:rPr lang="zh-CN" altLang="en-US" smtClean="0"/>
              <a:t>图像及视频编辑创作</a:t>
            </a:r>
            <a:endParaRPr lang="zh-CN" altLang="en-US" smtClean="0"/>
          </a:p>
        </p:txBody>
      </p:sp>
      <p:pic>
        <p:nvPicPr>
          <p:cNvPr id="24581" name="图片 4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531"/>
          <a:stretch>
            <a:fillRect/>
          </a:stretch>
        </p:blipFill>
        <p:spPr bwMode="auto">
          <a:xfrm>
            <a:off x="2268538" y="4211638"/>
            <a:ext cx="4967287" cy="2025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582" name="TextBox 5"/>
          <p:cNvSpPr txBox="1">
            <a:spLocks noChangeArrowheads="1"/>
          </p:cNvSpPr>
          <p:nvPr/>
        </p:nvSpPr>
        <p:spPr bwMode="auto">
          <a:xfrm>
            <a:off x="1528763" y="3684588"/>
            <a:ext cx="5976937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/>
              <a:t>人工智能视觉与图像领域企业分布图</a:t>
            </a:r>
            <a:endParaRPr lang="zh-CN" altLang="en-US"/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本章小结</a:t>
            </a:r>
            <a:endParaRPr lang="en-US" altLang="zh-CN" dirty="0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915920" y="116840"/>
            <a:ext cx="3880485" cy="6666230"/>
          </a:xfrm>
          <a:prstGeom prst="rect">
            <a:avLst/>
          </a:prstGeom>
        </p:spPr>
      </p:pic>
    </p:spTree>
  </p:cSld>
  <p:clrMapOvr>
    <a:masterClrMapping/>
  </p:clrMapOvr>
  <p:transition>
    <p:checker dir="vert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smtClean="0"/>
              <a:t>学习目标</a:t>
            </a:r>
            <a:endParaRPr lang="en-US" altLang="zh-CN" smtClean="0"/>
          </a:p>
        </p:txBody>
      </p:sp>
      <p:sp>
        <p:nvSpPr>
          <p:cNvPr id="5123" name="TextBox 1"/>
          <p:cNvSpPr txBox="1">
            <a:spLocks noChangeArrowheads="1"/>
          </p:cNvSpPr>
          <p:nvPr/>
        </p:nvSpPr>
        <p:spPr bwMode="auto">
          <a:xfrm>
            <a:off x="755650" y="1196975"/>
            <a:ext cx="7561263" cy="5016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000"/>
              <a:t>1.</a:t>
            </a:r>
            <a:r>
              <a:rPr lang="zh-CN" altLang="zh-CN" sz="2000"/>
              <a:t>能说出图像的数字化及数字化图像的获取方法。</a:t>
            </a:r>
            <a:endParaRPr lang="zh-CN" altLang="zh-CN" sz="2000"/>
          </a:p>
          <a:p>
            <a:pPr eaLnBrk="1" hangingPunct="1"/>
            <a:r>
              <a:rPr lang="en-US" altLang="zh-CN" sz="2000"/>
              <a:t>2. </a:t>
            </a:r>
            <a:r>
              <a:rPr lang="zh-CN" altLang="zh-CN" sz="2000"/>
              <a:t>能说出图像和图形的区别。</a:t>
            </a:r>
            <a:endParaRPr lang="zh-CN" altLang="zh-CN" sz="2000"/>
          </a:p>
          <a:p>
            <a:pPr eaLnBrk="1" hangingPunct="1"/>
            <a:r>
              <a:rPr lang="en-US" altLang="zh-CN" sz="2000"/>
              <a:t>3. </a:t>
            </a:r>
            <a:r>
              <a:rPr lang="zh-CN" altLang="zh-CN" sz="2000"/>
              <a:t>能理解图像的色彩空间模型，并能说出它们的区别。</a:t>
            </a:r>
            <a:endParaRPr lang="zh-CN" altLang="zh-CN" sz="2000"/>
          </a:p>
          <a:p>
            <a:pPr eaLnBrk="1" hangingPunct="1"/>
            <a:r>
              <a:rPr lang="en-US" altLang="zh-CN" sz="2000"/>
              <a:t>4. </a:t>
            </a:r>
            <a:r>
              <a:rPr lang="zh-CN" altLang="zh-CN" sz="2000"/>
              <a:t>对常用的数字图形、图像文件的格式有所了解，并知道如何使用它们。</a:t>
            </a:r>
            <a:endParaRPr lang="zh-CN" altLang="zh-CN" sz="2000"/>
          </a:p>
          <a:p>
            <a:pPr eaLnBrk="1" hangingPunct="1"/>
            <a:r>
              <a:rPr lang="en-US" altLang="zh-CN" sz="2000"/>
              <a:t>5. </a:t>
            </a:r>
            <a:r>
              <a:rPr lang="zh-CN" altLang="zh-CN" sz="2000"/>
              <a:t>能说出图像处理的主要方法及常用工具。</a:t>
            </a:r>
            <a:endParaRPr lang="zh-CN" altLang="zh-CN" sz="2000"/>
          </a:p>
          <a:p>
            <a:pPr eaLnBrk="1" hangingPunct="1"/>
            <a:r>
              <a:rPr lang="en-US" altLang="zh-CN" sz="2000"/>
              <a:t>6. </a:t>
            </a:r>
            <a:r>
              <a:rPr lang="zh-CN" altLang="zh-CN" sz="2000"/>
              <a:t>比较熟练地掌握图像处理的基本知识、方法和技巧，解决图像处理中的一般综合问题，培养分析问题和解决问题的能力。</a:t>
            </a:r>
            <a:endParaRPr lang="zh-CN" altLang="zh-CN" sz="2000"/>
          </a:p>
          <a:p>
            <a:pPr eaLnBrk="1" hangingPunct="1"/>
            <a:r>
              <a:rPr lang="en-US" altLang="zh-CN" sz="2000"/>
              <a:t>7.</a:t>
            </a:r>
            <a:r>
              <a:rPr lang="zh-CN" altLang="zh-CN" sz="2000"/>
              <a:t>在图像处理方面，针对以下知识点和技能点，应具备一定的灵活应用能力：</a:t>
            </a:r>
            <a:endParaRPr lang="zh-CN" altLang="zh-CN" sz="2000"/>
          </a:p>
          <a:p>
            <a:pPr eaLnBrk="1" hangingPunct="1"/>
            <a:r>
              <a:rPr lang="zh-CN" altLang="zh-CN" sz="2000"/>
              <a:t>（</a:t>
            </a:r>
            <a:r>
              <a:rPr lang="en-US" altLang="zh-CN" sz="2000"/>
              <a:t>1</a:t>
            </a:r>
            <a:r>
              <a:rPr lang="zh-CN" altLang="zh-CN" sz="2000"/>
              <a:t>）选区的创建与调整；（</a:t>
            </a:r>
            <a:r>
              <a:rPr lang="en-US" altLang="zh-CN" sz="2000"/>
              <a:t>2</a:t>
            </a:r>
            <a:r>
              <a:rPr lang="zh-CN" altLang="zh-CN" sz="2000"/>
              <a:t>）选区填充和描边；（</a:t>
            </a:r>
            <a:r>
              <a:rPr lang="en-US" altLang="zh-CN" sz="2000"/>
              <a:t>3</a:t>
            </a:r>
            <a:r>
              <a:rPr lang="zh-CN" altLang="zh-CN" sz="2000"/>
              <a:t>）文字及文字特效和渐变；（</a:t>
            </a:r>
            <a:r>
              <a:rPr lang="en-US" altLang="zh-CN" sz="2000"/>
              <a:t>4</a:t>
            </a:r>
            <a:r>
              <a:rPr lang="zh-CN" altLang="zh-CN" sz="2000"/>
              <a:t>）图像调整；（</a:t>
            </a:r>
            <a:r>
              <a:rPr lang="en-US" altLang="zh-CN" sz="2000"/>
              <a:t>5</a:t>
            </a:r>
            <a:r>
              <a:rPr lang="zh-CN" altLang="zh-CN" sz="2000"/>
              <a:t>）图层基本操作；（</a:t>
            </a:r>
            <a:r>
              <a:rPr lang="en-US" altLang="zh-CN" sz="2000"/>
              <a:t>6</a:t>
            </a:r>
            <a:r>
              <a:rPr lang="zh-CN" altLang="zh-CN" sz="2000"/>
              <a:t>）图层样式和图层混合模式；（</a:t>
            </a:r>
            <a:r>
              <a:rPr lang="en-US" altLang="zh-CN" sz="2000"/>
              <a:t>7</a:t>
            </a:r>
            <a:r>
              <a:rPr lang="zh-CN" altLang="zh-CN" sz="2000"/>
              <a:t>）蒙版；（</a:t>
            </a:r>
            <a:r>
              <a:rPr lang="en-US" altLang="zh-CN" sz="2000"/>
              <a:t>8</a:t>
            </a:r>
            <a:r>
              <a:rPr lang="zh-CN" altLang="zh-CN" sz="2000"/>
              <a:t>）滤镜。</a:t>
            </a:r>
            <a:endParaRPr lang="zh-CN" altLang="zh-CN" sz="2000"/>
          </a:p>
          <a:p>
            <a:pPr eaLnBrk="1" hangingPunct="1"/>
            <a:r>
              <a:rPr lang="en-US" altLang="zh-CN" sz="2000"/>
              <a:t>8. </a:t>
            </a:r>
            <a:r>
              <a:rPr lang="zh-CN" altLang="zh-CN" sz="2000"/>
              <a:t>能说出通道在图像处理中的作用。</a:t>
            </a:r>
            <a:endParaRPr lang="zh-CN" altLang="zh-CN" sz="2000"/>
          </a:p>
          <a:p>
            <a:pPr eaLnBrk="1" hangingPunct="1"/>
            <a:r>
              <a:rPr lang="en-US" altLang="zh-CN" sz="2000"/>
              <a:t>9. </a:t>
            </a:r>
            <a:r>
              <a:rPr lang="zh-CN" altLang="zh-CN" sz="2000"/>
              <a:t>能说出计算机图像识别与图像检索的基本原理与应用领域。</a:t>
            </a:r>
            <a:endParaRPr lang="zh-CN" altLang="zh-CN" sz="2000"/>
          </a:p>
          <a:p>
            <a:pPr eaLnBrk="1" hangingPunct="1"/>
            <a:r>
              <a:rPr lang="en-US" altLang="zh-CN" sz="2000"/>
              <a:t>10.</a:t>
            </a:r>
            <a:r>
              <a:rPr lang="zh-CN" altLang="zh-CN" sz="2000"/>
              <a:t>能说出什么是计算机视觉，并了解其应用领域。 </a:t>
            </a:r>
            <a:endParaRPr lang="zh-CN" altLang="en-US"/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3.1</a:t>
            </a:r>
            <a:r>
              <a:rPr lang="zh-CN" altLang="zh-CN" smtClean="0"/>
              <a:t>图像的数字化</a:t>
            </a:r>
            <a:endParaRPr lang="zh-CN" altLang="en-US" smtClean="0"/>
          </a:p>
        </p:txBody>
      </p:sp>
      <p:sp>
        <p:nvSpPr>
          <p:cNvPr id="6147" name="内容占位符 2"/>
          <p:cNvSpPr>
            <a:spLocks noGrp="1"/>
          </p:cNvSpPr>
          <p:nvPr>
            <p:ph sz="half" idx="1"/>
          </p:nvPr>
        </p:nvSpPr>
        <p:spPr>
          <a:xfrm>
            <a:off x="107950" y="1295400"/>
            <a:ext cx="4445000" cy="5105400"/>
          </a:xfrm>
        </p:spPr>
        <p:txBody>
          <a:bodyPr/>
          <a:lstStyle/>
          <a:p>
            <a:r>
              <a:rPr lang="zh-CN" altLang="zh-CN" smtClean="0"/>
              <a:t>扫描获取数字图像</a:t>
            </a:r>
            <a:endParaRPr lang="zh-CN" altLang="zh-CN" smtClean="0"/>
          </a:p>
          <a:p>
            <a:r>
              <a:rPr lang="zh-CN" altLang="zh-CN" smtClean="0"/>
              <a:t>通过视频捕捉卡从视频中捕获</a:t>
            </a:r>
            <a:endParaRPr lang="zh-CN" altLang="zh-CN" smtClean="0"/>
          </a:p>
          <a:p>
            <a:r>
              <a:rPr lang="zh-CN" altLang="zh-CN" smtClean="0"/>
              <a:t>通过网络下载</a:t>
            </a:r>
            <a:endParaRPr lang="zh-CN" altLang="zh-CN" smtClean="0"/>
          </a:p>
          <a:p>
            <a:r>
              <a:rPr lang="en-US" altLang="zh-CN" smtClean="0"/>
              <a:t>AIGC</a:t>
            </a:r>
            <a:r>
              <a:rPr lang="zh-CN" altLang="en-US" smtClean="0"/>
              <a:t>生成</a:t>
            </a:r>
            <a:endParaRPr lang="zh-CN" altLang="zh-CN" smtClean="0"/>
          </a:p>
          <a:p>
            <a:r>
              <a:rPr lang="zh-CN" altLang="zh-CN" smtClean="0"/>
              <a:t>通过软件截屏获得</a:t>
            </a:r>
            <a:endParaRPr lang="en-US" altLang="zh-CN" smtClean="0"/>
          </a:p>
          <a:p>
            <a:endParaRPr lang="zh-CN" altLang="en-US" smtClean="0"/>
          </a:p>
        </p:txBody>
      </p:sp>
      <p:sp>
        <p:nvSpPr>
          <p:cNvPr id="6148" name="内容占位符 3"/>
          <p:cNvSpPr>
            <a:spLocks noGrp="1"/>
          </p:cNvSpPr>
          <p:nvPr>
            <p:ph sz="half" idx="2"/>
          </p:nvPr>
        </p:nvSpPr>
        <p:spPr>
          <a:xfrm>
            <a:off x="4705350" y="1295400"/>
            <a:ext cx="4257675" cy="5105400"/>
          </a:xfrm>
        </p:spPr>
        <p:txBody>
          <a:bodyPr/>
          <a:lstStyle/>
          <a:p>
            <a:r>
              <a:rPr lang="zh-CN" altLang="en-US" smtClean="0"/>
              <a:t>数码相机获取数字图像</a:t>
            </a:r>
            <a:endParaRPr lang="en-US" altLang="zh-CN" smtClean="0"/>
          </a:p>
          <a:p>
            <a:endParaRPr lang="en-US" altLang="zh-CN" smtClean="0"/>
          </a:p>
          <a:p>
            <a:endParaRPr lang="en-US" altLang="zh-CN" smtClean="0"/>
          </a:p>
          <a:p>
            <a:endParaRPr lang="en-US" altLang="zh-CN" smtClean="0"/>
          </a:p>
          <a:p>
            <a:endParaRPr lang="en-US" altLang="zh-CN" smtClean="0"/>
          </a:p>
          <a:p>
            <a:r>
              <a:rPr lang="zh-CN" altLang="en-US" smtClean="0"/>
              <a:t>通过绘图软件绘制</a:t>
            </a:r>
            <a:endParaRPr lang="zh-CN" altLang="en-US" smtClean="0"/>
          </a:p>
          <a:p>
            <a:endParaRPr lang="zh-CN" altLang="en-US" smtClean="0"/>
          </a:p>
          <a:p>
            <a:endParaRPr lang="zh-CN" altLang="en-US" smtClean="0"/>
          </a:p>
        </p:txBody>
      </p:sp>
      <p:pic>
        <p:nvPicPr>
          <p:cNvPr id="6149" name="Picture 3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3450" y="1773238"/>
            <a:ext cx="4219575" cy="152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50" name="图片 5" descr="爆炸效果0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8375" y="4508500"/>
            <a:ext cx="1965325" cy="1381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1" name="图片 6" descr="蜡烛（3D）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1663" y="4521200"/>
            <a:ext cx="2051050" cy="1368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2" name="图片 1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678" y="4508818"/>
            <a:ext cx="3743325" cy="1152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标题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3.2 </a:t>
            </a:r>
            <a:r>
              <a:rPr lang="zh-CN" altLang="zh-CN" smtClean="0"/>
              <a:t>图像处理基础</a:t>
            </a:r>
            <a:endParaRPr lang="zh-CN" altLang="en-US" smtClean="0"/>
          </a:p>
        </p:txBody>
      </p:sp>
      <p:sp>
        <p:nvSpPr>
          <p:cNvPr id="7171" name="内容占位符 5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altLang="zh-CN" b="1" smtClean="0"/>
              <a:t>3.2.1</a:t>
            </a:r>
            <a:r>
              <a:rPr lang="zh-CN" altLang="zh-CN" b="1" smtClean="0"/>
              <a:t>色彩空间模型</a:t>
            </a:r>
            <a:endParaRPr lang="zh-CN" altLang="zh-CN" b="1" smtClean="0"/>
          </a:p>
          <a:p>
            <a:pPr lvl="1"/>
            <a:r>
              <a:rPr lang="en-US" altLang="zh-CN" b="1" smtClean="0"/>
              <a:t>1. RGB</a:t>
            </a:r>
            <a:r>
              <a:rPr lang="zh-CN" altLang="zh-CN" b="1" smtClean="0"/>
              <a:t>模型</a:t>
            </a:r>
            <a:endParaRPr lang="zh-CN" altLang="zh-CN" b="1" smtClean="0"/>
          </a:p>
          <a:p>
            <a:pPr lvl="1"/>
            <a:r>
              <a:rPr lang="en-US" altLang="zh-CN" b="1" smtClean="0"/>
              <a:t>2. CMYK</a:t>
            </a:r>
            <a:r>
              <a:rPr lang="zh-CN" altLang="zh-CN" b="1" smtClean="0"/>
              <a:t>模型</a:t>
            </a:r>
            <a:endParaRPr lang="en-US" altLang="zh-CN" b="1" smtClean="0"/>
          </a:p>
          <a:p>
            <a:pPr lvl="1"/>
            <a:r>
              <a:rPr lang="en-US" altLang="zh-CN" b="1" smtClean="0"/>
              <a:t>3. Lab</a:t>
            </a:r>
            <a:r>
              <a:rPr lang="zh-CN" altLang="en-US" b="1" smtClean="0"/>
              <a:t>模型</a:t>
            </a:r>
            <a:endParaRPr lang="en-US" altLang="zh-CN" b="1" smtClean="0"/>
          </a:p>
          <a:p>
            <a:pPr lvl="1"/>
            <a:r>
              <a:rPr lang="en-US" altLang="zh-CN" b="1" smtClean="0"/>
              <a:t>4. HSB</a:t>
            </a:r>
            <a:r>
              <a:rPr lang="zh-CN" altLang="zh-CN" b="1" smtClean="0"/>
              <a:t>模型</a:t>
            </a:r>
            <a:endParaRPr lang="en-US" altLang="zh-CN" b="1" smtClean="0"/>
          </a:p>
          <a:p>
            <a:pPr lvl="1"/>
            <a:endParaRPr lang="zh-CN" altLang="en-US" smtClean="0"/>
          </a:p>
        </p:txBody>
      </p:sp>
      <p:sp>
        <p:nvSpPr>
          <p:cNvPr id="7" name="内容占位符 6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defRPr/>
            </a:pPr>
            <a:r>
              <a:rPr lang="en-US" altLang="zh-CN" b="1" dirty="0"/>
              <a:t>3.2.2</a:t>
            </a:r>
            <a:r>
              <a:rPr lang="zh-CN" altLang="en-US" b="1" dirty="0"/>
              <a:t>分辨率</a:t>
            </a:r>
            <a:endParaRPr lang="zh-CN" altLang="en-US" b="1" dirty="0"/>
          </a:p>
          <a:p>
            <a:pPr lvl="1">
              <a:defRPr/>
            </a:pPr>
            <a:r>
              <a:rPr lang="en-US" altLang="zh-CN" b="1" dirty="0">
                <a:ea typeface="+mn-ea"/>
                <a:cs typeface="+mn-cs"/>
              </a:rPr>
              <a:t>1. </a:t>
            </a:r>
            <a:r>
              <a:rPr lang="zh-CN" altLang="en-US" b="1" dirty="0">
                <a:ea typeface="+mn-ea"/>
                <a:cs typeface="+mn-cs"/>
              </a:rPr>
              <a:t>屏幕分辨率</a:t>
            </a:r>
            <a:endParaRPr lang="zh-CN" altLang="en-US" b="1" dirty="0">
              <a:ea typeface="+mn-ea"/>
              <a:cs typeface="+mn-cs"/>
            </a:endParaRPr>
          </a:p>
          <a:p>
            <a:pPr lvl="1">
              <a:defRPr/>
            </a:pPr>
            <a:r>
              <a:rPr lang="en-US" altLang="zh-CN" b="1" dirty="0">
                <a:ea typeface="+mn-ea"/>
                <a:cs typeface="+mn-cs"/>
              </a:rPr>
              <a:t>2. </a:t>
            </a:r>
            <a:r>
              <a:rPr lang="zh-CN" altLang="en-US" b="1" dirty="0">
                <a:ea typeface="+mn-ea"/>
                <a:cs typeface="+mn-cs"/>
              </a:rPr>
              <a:t>图像分辨率</a:t>
            </a:r>
            <a:endParaRPr lang="zh-CN" altLang="en-US" b="1" dirty="0">
              <a:ea typeface="+mn-ea"/>
              <a:cs typeface="+mn-cs"/>
            </a:endParaRPr>
          </a:p>
          <a:p>
            <a:pPr lvl="1">
              <a:defRPr/>
            </a:pPr>
            <a:r>
              <a:rPr lang="en-US" altLang="zh-CN" b="1" dirty="0" smtClean="0">
                <a:ea typeface="+mn-ea"/>
                <a:cs typeface="+mn-cs"/>
              </a:rPr>
              <a:t>3. </a:t>
            </a:r>
            <a:r>
              <a:rPr lang="zh-CN" altLang="en-US" b="1" dirty="0" smtClean="0">
                <a:ea typeface="+mn-ea"/>
                <a:cs typeface="+mn-cs"/>
              </a:rPr>
              <a:t>扫描</a:t>
            </a:r>
            <a:r>
              <a:rPr lang="zh-CN" altLang="en-US" b="1" dirty="0">
                <a:ea typeface="+mn-ea"/>
                <a:cs typeface="+mn-cs"/>
              </a:rPr>
              <a:t>分辨率</a:t>
            </a:r>
            <a:endParaRPr lang="zh-CN" altLang="en-US" b="1" dirty="0">
              <a:ea typeface="+mn-ea"/>
              <a:cs typeface="+mn-cs"/>
            </a:endParaRPr>
          </a:p>
          <a:p>
            <a:pPr lvl="1">
              <a:defRPr/>
            </a:pPr>
            <a:r>
              <a:rPr lang="en-US" altLang="zh-CN" b="1" dirty="0" smtClean="0">
                <a:ea typeface="+mn-ea"/>
                <a:cs typeface="+mn-cs"/>
              </a:rPr>
              <a:t>4. </a:t>
            </a:r>
            <a:r>
              <a:rPr lang="zh-CN" altLang="en-US" b="1" dirty="0" smtClean="0">
                <a:ea typeface="+mn-ea"/>
                <a:cs typeface="+mn-cs"/>
              </a:rPr>
              <a:t>打印</a:t>
            </a:r>
            <a:r>
              <a:rPr lang="zh-CN" altLang="en-US" b="1" dirty="0">
                <a:ea typeface="+mn-ea"/>
                <a:cs typeface="+mn-cs"/>
              </a:rPr>
              <a:t>分辨率</a:t>
            </a:r>
            <a:endParaRPr lang="zh-CN" altLang="en-US" b="1" dirty="0">
              <a:ea typeface="+mn-ea"/>
              <a:cs typeface="+mn-cs"/>
            </a:endParaRPr>
          </a:p>
          <a:p>
            <a:pPr>
              <a:defRPr/>
            </a:pPr>
            <a:endParaRPr lang="zh-CN" altLang="en-US" dirty="0"/>
          </a:p>
        </p:txBody>
      </p:sp>
      <p:pic>
        <p:nvPicPr>
          <p:cNvPr id="7173" name="Picture 11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8138" y="3921125"/>
            <a:ext cx="6591300" cy="2028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3.2.3 </a:t>
            </a:r>
            <a:r>
              <a:rPr lang="zh-CN" altLang="en-US" smtClean="0"/>
              <a:t>常用图像处理软件</a:t>
            </a:r>
            <a:endParaRPr lang="zh-CN" altLang="en-US" smtClean="0"/>
          </a:p>
        </p:txBody>
      </p:sp>
      <p:sp>
        <p:nvSpPr>
          <p:cNvPr id="8195" name="内容占位符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zh-CN" altLang="en-US" smtClean="0"/>
              <a:t>手机</a:t>
            </a:r>
            <a:r>
              <a:rPr lang="en-US" altLang="zh-CN" smtClean="0"/>
              <a:t>P</a:t>
            </a:r>
            <a:r>
              <a:rPr lang="zh-CN" altLang="en-US" smtClean="0"/>
              <a:t>图小程序</a:t>
            </a:r>
            <a:endParaRPr lang="en-US" altLang="zh-CN" smtClean="0"/>
          </a:p>
          <a:p>
            <a:r>
              <a:rPr lang="en-US" altLang="zh-CN" b="1" smtClean="0"/>
              <a:t>Photoshop</a:t>
            </a:r>
            <a:endParaRPr lang="en-US" altLang="zh-CN" b="1" smtClean="0"/>
          </a:p>
          <a:p>
            <a:r>
              <a:rPr lang="en-US" altLang="zh-CN" b="1" smtClean="0"/>
              <a:t>CorelDRAW</a:t>
            </a:r>
            <a:endParaRPr lang="en-US" altLang="zh-CN" b="1" smtClean="0"/>
          </a:p>
          <a:p>
            <a:endParaRPr lang="en-US" altLang="zh-CN" smtClean="0"/>
          </a:p>
          <a:p>
            <a:endParaRPr lang="zh-CN" altLang="zh-CN" b="1" smtClean="0"/>
          </a:p>
          <a:p>
            <a:endParaRPr lang="zh-CN" altLang="en-US" smtClean="0"/>
          </a:p>
        </p:txBody>
      </p:sp>
      <p:sp>
        <p:nvSpPr>
          <p:cNvPr id="5" name="内容占位符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defRPr/>
            </a:pPr>
            <a:r>
              <a:rPr lang="en-US" altLang="zh-CN" b="1" dirty="0" smtClean="0"/>
              <a:t>Illustrator</a:t>
            </a:r>
            <a:endParaRPr lang="en-US" altLang="zh-CN" b="1" dirty="0"/>
          </a:p>
          <a:p>
            <a:pPr>
              <a:defRPr/>
            </a:pPr>
            <a:r>
              <a:rPr lang="en-US" altLang="zh-CN" b="1" dirty="0" smtClean="0"/>
              <a:t>AutoCAD</a:t>
            </a:r>
            <a:endParaRPr lang="en-US" altLang="zh-CN" b="1" dirty="0"/>
          </a:p>
          <a:p>
            <a:pPr>
              <a:defRPr/>
            </a:pPr>
            <a:r>
              <a:rPr lang="en-US" altLang="zh-CN" b="1" dirty="0" smtClean="0"/>
              <a:t>3ds </a:t>
            </a:r>
            <a:r>
              <a:rPr lang="en-US" altLang="zh-CN" b="1" dirty="0"/>
              <a:t>Max</a:t>
            </a:r>
            <a:endParaRPr lang="en-US" altLang="zh-CN" b="1" dirty="0"/>
          </a:p>
          <a:p>
            <a:pPr marL="0" indent="0">
              <a:buFont typeface="Wingdings" panose="05000000000000000000" pitchFamily="2" charset="2"/>
              <a:buNone/>
              <a:defRPr/>
            </a:pPr>
            <a:endParaRPr lang="zh-CN" altLang="en-US" dirty="0"/>
          </a:p>
        </p:txBody>
      </p:sp>
      <p:pic>
        <p:nvPicPr>
          <p:cNvPr id="8197" name="Picture 4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8888" y="3213100"/>
            <a:ext cx="6424612" cy="1728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标题 1"/>
          <p:cNvSpPr>
            <a:spLocks noGrp="1"/>
          </p:cNvSpPr>
          <p:nvPr>
            <p:ph type="title"/>
          </p:nvPr>
        </p:nvSpPr>
        <p:spPr>
          <a:xfrm>
            <a:off x="107950" y="333375"/>
            <a:ext cx="7086600" cy="487363"/>
          </a:xfrm>
        </p:spPr>
        <p:txBody>
          <a:bodyPr/>
          <a:lstStyle/>
          <a:p>
            <a:r>
              <a:rPr lang="en-US" altLang="zh-CN" smtClean="0"/>
              <a:t>3.2.4 </a:t>
            </a:r>
            <a:r>
              <a:rPr lang="zh-CN" altLang="en-US" smtClean="0"/>
              <a:t>数字图形、图像文件的格式</a:t>
            </a:r>
            <a:endParaRPr lang="zh-CN" altLang="en-US" smtClean="0"/>
          </a:p>
        </p:txBody>
      </p:sp>
      <p:sp>
        <p:nvSpPr>
          <p:cNvPr id="9219" name="内容占位符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altLang="zh-CN" smtClean="0"/>
              <a:t>1. BMP</a:t>
            </a:r>
            <a:r>
              <a:rPr lang="zh-CN" altLang="en-US" smtClean="0"/>
              <a:t>格式</a:t>
            </a:r>
            <a:endParaRPr lang="en-US" altLang="zh-CN" smtClean="0"/>
          </a:p>
          <a:p>
            <a:r>
              <a:rPr lang="en-US" altLang="zh-CN" smtClean="0"/>
              <a:t>2. WMF</a:t>
            </a:r>
            <a:r>
              <a:rPr lang="zh-CN" altLang="en-US" smtClean="0"/>
              <a:t>格式</a:t>
            </a:r>
            <a:endParaRPr lang="en-US" altLang="zh-CN" smtClean="0"/>
          </a:p>
          <a:p>
            <a:r>
              <a:rPr lang="en-US" altLang="zh-CN" smtClean="0"/>
              <a:t>3. TIF</a:t>
            </a:r>
            <a:r>
              <a:rPr lang="zh-CN" altLang="en-US" smtClean="0"/>
              <a:t>格式</a:t>
            </a:r>
            <a:endParaRPr lang="en-US" altLang="zh-CN" smtClean="0"/>
          </a:p>
          <a:p>
            <a:r>
              <a:rPr lang="en-US" altLang="zh-CN" smtClean="0"/>
              <a:t>4. GIF</a:t>
            </a:r>
            <a:r>
              <a:rPr lang="zh-CN" altLang="en-US" smtClean="0"/>
              <a:t>格式</a:t>
            </a:r>
            <a:endParaRPr lang="en-US" altLang="zh-CN" smtClean="0"/>
          </a:p>
          <a:p>
            <a:endParaRPr lang="zh-CN" altLang="en-US" smtClean="0"/>
          </a:p>
        </p:txBody>
      </p:sp>
      <p:sp>
        <p:nvSpPr>
          <p:cNvPr id="9220" name="内容占位符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altLang="zh-CN" smtClean="0"/>
              <a:t>5. JPEG</a:t>
            </a:r>
            <a:r>
              <a:rPr lang="zh-CN" altLang="en-US" smtClean="0"/>
              <a:t>格式</a:t>
            </a:r>
            <a:endParaRPr lang="zh-CN" altLang="en-US" smtClean="0"/>
          </a:p>
          <a:p>
            <a:r>
              <a:rPr lang="en-US" altLang="zh-CN" smtClean="0"/>
              <a:t>6. PSD</a:t>
            </a:r>
            <a:r>
              <a:rPr lang="zh-CN" altLang="en-US" smtClean="0"/>
              <a:t>格式</a:t>
            </a:r>
            <a:endParaRPr lang="zh-CN" altLang="en-US" smtClean="0"/>
          </a:p>
          <a:p>
            <a:r>
              <a:rPr lang="en-US" altLang="zh-CN" smtClean="0"/>
              <a:t>7. PNG</a:t>
            </a:r>
            <a:r>
              <a:rPr lang="zh-CN" altLang="en-US" smtClean="0"/>
              <a:t>格式</a:t>
            </a:r>
            <a:endParaRPr lang="zh-CN" altLang="en-US" smtClean="0"/>
          </a:p>
          <a:p>
            <a:endParaRPr lang="zh-CN" altLang="en-US" smtClean="0"/>
          </a:p>
        </p:txBody>
      </p:sp>
      <p:pic>
        <p:nvPicPr>
          <p:cNvPr id="9221" name="图片 4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6375" y="3716338"/>
            <a:ext cx="2374900" cy="1227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2" name="图片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363" y="3141663"/>
            <a:ext cx="2378075" cy="2120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23" name="TextBox 6"/>
          <p:cNvSpPr txBox="1">
            <a:spLocks noChangeArrowheads="1"/>
          </p:cNvSpPr>
          <p:nvPr/>
        </p:nvSpPr>
        <p:spPr bwMode="auto">
          <a:xfrm>
            <a:off x="1476375" y="5262563"/>
            <a:ext cx="2374900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zh-CN" sz="1100" b="1"/>
              <a:t>“</a:t>
            </a:r>
            <a:r>
              <a:rPr lang="en-US" altLang="zh-CN" sz="1100" b="1"/>
              <a:t>GIF</a:t>
            </a:r>
            <a:r>
              <a:rPr lang="zh-CN" altLang="zh-CN" sz="1100" b="1"/>
              <a:t>选项”对话框</a:t>
            </a:r>
            <a:endParaRPr lang="zh-CN" altLang="en-US" sz="1100" b="1"/>
          </a:p>
        </p:txBody>
      </p:sp>
      <p:sp>
        <p:nvSpPr>
          <p:cNvPr id="9224" name="TextBox 7"/>
          <p:cNvSpPr txBox="1">
            <a:spLocks noChangeArrowheads="1"/>
          </p:cNvSpPr>
          <p:nvPr/>
        </p:nvSpPr>
        <p:spPr bwMode="auto">
          <a:xfrm>
            <a:off x="5027613" y="5394325"/>
            <a:ext cx="2592387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zh-CN" sz="1100" b="1"/>
              <a:t>“</a:t>
            </a:r>
            <a:r>
              <a:rPr lang="en-US" altLang="zh-CN" sz="1100" b="1"/>
              <a:t>JPEG</a:t>
            </a:r>
            <a:r>
              <a:rPr lang="zh-CN" altLang="zh-CN" sz="1100" b="1"/>
              <a:t>选项”对话框</a:t>
            </a:r>
            <a:endParaRPr lang="zh-CN" altLang="en-US" sz="1100" b="1"/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3.3</a:t>
            </a:r>
            <a:r>
              <a:rPr lang="zh-CN" altLang="en-US" smtClean="0"/>
              <a:t>图像处理</a:t>
            </a:r>
            <a:endParaRPr lang="zh-CN" altLang="en-US" smtClean="0"/>
          </a:p>
        </p:txBody>
      </p:sp>
      <p:sp>
        <p:nvSpPr>
          <p:cNvPr id="10243" name="内容占位符 4"/>
          <p:cNvSpPr>
            <a:spLocks noGrp="1"/>
          </p:cNvSpPr>
          <p:nvPr>
            <p:ph sz="half" idx="1"/>
          </p:nvPr>
        </p:nvSpPr>
        <p:spPr>
          <a:xfrm>
            <a:off x="468313" y="1989138"/>
            <a:ext cx="4019550" cy="3548062"/>
          </a:xfrm>
        </p:spPr>
        <p:txBody>
          <a:bodyPr/>
          <a:lstStyle/>
          <a:p>
            <a:r>
              <a:rPr lang="en-US" altLang="zh-CN" smtClean="0"/>
              <a:t>3.3.1 </a:t>
            </a:r>
            <a:r>
              <a:rPr lang="zh-CN" altLang="en-US" smtClean="0"/>
              <a:t>创建选区</a:t>
            </a:r>
            <a:endParaRPr lang="en-US" altLang="zh-CN" smtClean="0"/>
          </a:p>
          <a:p>
            <a:pPr marL="457200" lvl="1" indent="0">
              <a:buFont typeface="Wingdings" panose="05000000000000000000" pitchFamily="2" charset="2"/>
              <a:buNone/>
            </a:pPr>
            <a:r>
              <a:rPr lang="zh-CN" altLang="en-US" smtClean="0"/>
              <a:t>（</a:t>
            </a:r>
            <a:r>
              <a:rPr lang="en-US" altLang="zh-CN" smtClean="0"/>
              <a:t>1</a:t>
            </a:r>
            <a:r>
              <a:rPr lang="zh-CN" altLang="en-US" smtClean="0"/>
              <a:t>）矩形选框工具</a:t>
            </a:r>
            <a:endParaRPr lang="en-US" altLang="zh-CN" smtClean="0"/>
          </a:p>
          <a:p>
            <a:pPr marL="457200" lvl="1" indent="0">
              <a:buFont typeface="Wingdings" panose="05000000000000000000" pitchFamily="2" charset="2"/>
              <a:buNone/>
            </a:pPr>
            <a:r>
              <a:rPr lang="zh-CN" altLang="en-US" smtClean="0"/>
              <a:t>（</a:t>
            </a:r>
            <a:r>
              <a:rPr lang="en-US" altLang="zh-CN" smtClean="0"/>
              <a:t>2</a:t>
            </a:r>
            <a:r>
              <a:rPr lang="zh-CN" altLang="en-US" smtClean="0"/>
              <a:t>）椭圆选框工具</a:t>
            </a:r>
            <a:endParaRPr lang="en-US" altLang="zh-CN" smtClean="0"/>
          </a:p>
          <a:p>
            <a:pPr marL="457200" lvl="1" indent="0">
              <a:buFont typeface="Wingdings" panose="05000000000000000000" pitchFamily="2" charset="2"/>
              <a:buNone/>
            </a:pPr>
            <a:r>
              <a:rPr lang="zh-CN" altLang="en-US" smtClean="0"/>
              <a:t>（</a:t>
            </a:r>
            <a:r>
              <a:rPr lang="en-US" altLang="zh-CN" smtClean="0"/>
              <a:t>3</a:t>
            </a:r>
            <a:r>
              <a:rPr lang="zh-CN" altLang="en-US" smtClean="0"/>
              <a:t>）套索工具</a:t>
            </a:r>
            <a:endParaRPr lang="en-US" altLang="zh-CN" smtClean="0"/>
          </a:p>
          <a:p>
            <a:pPr marL="457200" lvl="1" indent="0">
              <a:buFont typeface="Wingdings" panose="05000000000000000000" pitchFamily="2" charset="2"/>
              <a:buNone/>
            </a:pPr>
            <a:r>
              <a:rPr lang="zh-CN" altLang="en-US" smtClean="0"/>
              <a:t>（</a:t>
            </a:r>
            <a:r>
              <a:rPr lang="en-US" altLang="zh-CN" smtClean="0"/>
              <a:t>4</a:t>
            </a:r>
            <a:r>
              <a:rPr lang="zh-CN" altLang="en-US" smtClean="0"/>
              <a:t>）多边形套索工具</a:t>
            </a:r>
            <a:endParaRPr lang="en-US" altLang="zh-CN" smtClean="0"/>
          </a:p>
          <a:p>
            <a:pPr marL="457200" lvl="1" indent="0">
              <a:buFont typeface="Wingdings" panose="05000000000000000000" pitchFamily="2" charset="2"/>
              <a:buNone/>
            </a:pPr>
            <a:r>
              <a:rPr lang="zh-CN" altLang="en-US" smtClean="0"/>
              <a:t>（</a:t>
            </a:r>
            <a:r>
              <a:rPr lang="en-US" altLang="zh-CN" smtClean="0"/>
              <a:t>5</a:t>
            </a:r>
            <a:r>
              <a:rPr lang="zh-CN" altLang="en-US" smtClean="0"/>
              <a:t>）磁性套索工具</a:t>
            </a:r>
            <a:endParaRPr lang="en-US" altLang="zh-CN" smtClean="0"/>
          </a:p>
          <a:p>
            <a:pPr marL="457200" lvl="1" indent="0">
              <a:buFont typeface="Wingdings" panose="05000000000000000000" pitchFamily="2" charset="2"/>
              <a:buNone/>
            </a:pPr>
            <a:r>
              <a:rPr lang="zh-CN" altLang="en-US" smtClean="0"/>
              <a:t>（</a:t>
            </a:r>
            <a:r>
              <a:rPr lang="en-US" altLang="zh-CN" smtClean="0"/>
              <a:t>6</a:t>
            </a:r>
            <a:r>
              <a:rPr lang="zh-CN" altLang="en-US" smtClean="0"/>
              <a:t>）快速选择工具</a:t>
            </a:r>
            <a:endParaRPr lang="en-US" altLang="zh-CN" smtClean="0"/>
          </a:p>
          <a:p>
            <a:pPr marL="457200" lvl="1" indent="0">
              <a:buFont typeface="Wingdings" panose="05000000000000000000" pitchFamily="2" charset="2"/>
              <a:buNone/>
            </a:pPr>
            <a:r>
              <a:rPr lang="zh-CN" altLang="zh-CN" smtClean="0"/>
              <a:t>（</a:t>
            </a:r>
            <a:r>
              <a:rPr lang="en-US" altLang="zh-CN" smtClean="0"/>
              <a:t>7</a:t>
            </a:r>
            <a:r>
              <a:rPr lang="zh-CN" altLang="zh-CN" smtClean="0"/>
              <a:t>）魔棒工具</a:t>
            </a:r>
            <a:endParaRPr lang="en-US" altLang="zh-CN" smtClean="0"/>
          </a:p>
          <a:p>
            <a:pPr marL="457200" lvl="1" indent="0">
              <a:buFont typeface="Wingdings" panose="05000000000000000000" pitchFamily="2" charset="2"/>
              <a:buNone/>
            </a:pPr>
            <a:r>
              <a:rPr lang="zh-CN" altLang="en-US" smtClean="0"/>
              <a:t>（</a:t>
            </a:r>
            <a:r>
              <a:rPr lang="en-US" altLang="zh-CN" smtClean="0"/>
              <a:t>8</a:t>
            </a:r>
            <a:r>
              <a:rPr lang="zh-CN" altLang="en-US" smtClean="0"/>
              <a:t>）快速蒙版</a:t>
            </a:r>
            <a:endParaRPr lang="zh-CN" altLang="en-US" smtClean="0"/>
          </a:p>
        </p:txBody>
      </p:sp>
      <p:sp>
        <p:nvSpPr>
          <p:cNvPr id="10244" name="内容占位符 5"/>
          <p:cNvSpPr>
            <a:spLocks noGrp="1"/>
          </p:cNvSpPr>
          <p:nvPr>
            <p:ph sz="half" idx="2"/>
          </p:nvPr>
        </p:nvSpPr>
        <p:spPr>
          <a:xfrm>
            <a:off x="4356100" y="1989138"/>
            <a:ext cx="4679950" cy="3548062"/>
          </a:xfrm>
        </p:spPr>
        <p:txBody>
          <a:bodyPr/>
          <a:lstStyle/>
          <a:p>
            <a:r>
              <a:rPr lang="en-US" altLang="zh-CN" smtClean="0"/>
              <a:t>3.3.2</a:t>
            </a:r>
            <a:r>
              <a:rPr lang="zh-CN" altLang="en-US" smtClean="0"/>
              <a:t> 绘图修图工具</a:t>
            </a:r>
            <a:endParaRPr lang="en-US" altLang="zh-CN" smtClean="0"/>
          </a:p>
          <a:p>
            <a:pPr marL="457200" lvl="1" indent="0">
              <a:buFont typeface="Wingdings" panose="05000000000000000000" pitchFamily="2" charset="2"/>
              <a:buNone/>
            </a:pPr>
            <a:r>
              <a:rPr lang="zh-CN" altLang="en-US" smtClean="0"/>
              <a:t>（</a:t>
            </a:r>
            <a:r>
              <a:rPr lang="en-US" altLang="zh-CN" smtClean="0"/>
              <a:t>1</a:t>
            </a:r>
            <a:r>
              <a:rPr lang="zh-CN" altLang="en-US" smtClean="0"/>
              <a:t>）画笔工具 和铅笔工具</a:t>
            </a:r>
            <a:endParaRPr lang="en-US" altLang="zh-CN" smtClean="0"/>
          </a:p>
          <a:p>
            <a:pPr marL="457200" lvl="1" indent="0">
              <a:buFont typeface="Wingdings" panose="05000000000000000000" pitchFamily="2" charset="2"/>
              <a:buNone/>
            </a:pPr>
            <a:r>
              <a:rPr lang="zh-CN" altLang="en-US" smtClean="0"/>
              <a:t> （</a:t>
            </a:r>
            <a:r>
              <a:rPr lang="en-US" altLang="zh-CN" smtClean="0"/>
              <a:t>2</a:t>
            </a:r>
            <a:r>
              <a:rPr lang="zh-CN" altLang="en-US" smtClean="0"/>
              <a:t>）橡皮擦工具 </a:t>
            </a:r>
            <a:endParaRPr lang="en-US" altLang="zh-CN" smtClean="0"/>
          </a:p>
          <a:p>
            <a:pPr marL="457200" lvl="1" indent="0">
              <a:buFont typeface="Wingdings" panose="05000000000000000000" pitchFamily="2" charset="2"/>
              <a:buNone/>
            </a:pPr>
            <a:r>
              <a:rPr lang="zh-CN" altLang="en-US" smtClean="0"/>
              <a:t>（</a:t>
            </a:r>
            <a:r>
              <a:rPr lang="en-US" altLang="zh-CN" smtClean="0"/>
              <a:t>3</a:t>
            </a:r>
            <a:r>
              <a:rPr lang="zh-CN" altLang="en-US" smtClean="0"/>
              <a:t>）油漆桶工具</a:t>
            </a:r>
            <a:endParaRPr lang="en-US" altLang="zh-CN" smtClean="0"/>
          </a:p>
          <a:p>
            <a:pPr marL="457200" lvl="1" indent="0">
              <a:buFont typeface="Wingdings" panose="05000000000000000000" pitchFamily="2" charset="2"/>
              <a:buNone/>
            </a:pPr>
            <a:r>
              <a:rPr lang="zh-CN" altLang="en-US" smtClean="0"/>
              <a:t>（</a:t>
            </a:r>
            <a:r>
              <a:rPr lang="en-US" altLang="zh-CN" smtClean="0"/>
              <a:t>4</a:t>
            </a:r>
            <a:r>
              <a:rPr lang="zh-CN" altLang="en-US" smtClean="0"/>
              <a:t>）渐变工具</a:t>
            </a:r>
            <a:endParaRPr lang="en-US" altLang="zh-CN" smtClean="0"/>
          </a:p>
          <a:p>
            <a:pPr marL="457200" lvl="1" indent="0">
              <a:buFont typeface="Wingdings" panose="05000000000000000000" pitchFamily="2" charset="2"/>
              <a:buNone/>
            </a:pPr>
            <a:r>
              <a:rPr lang="zh-CN" altLang="en-US" smtClean="0"/>
              <a:t>（</a:t>
            </a:r>
            <a:r>
              <a:rPr lang="en-US" altLang="zh-CN" smtClean="0"/>
              <a:t>5</a:t>
            </a:r>
            <a:r>
              <a:rPr lang="zh-CN" altLang="en-US" smtClean="0"/>
              <a:t>）仿制图章工具</a:t>
            </a:r>
            <a:endParaRPr lang="zh-CN" altLang="en-US" smtClean="0"/>
          </a:p>
        </p:txBody>
      </p:sp>
      <p:sp>
        <p:nvSpPr>
          <p:cNvPr id="10245" name="TextBox 6"/>
          <p:cNvSpPr txBox="1">
            <a:spLocks noChangeArrowheads="1"/>
          </p:cNvSpPr>
          <p:nvPr/>
        </p:nvSpPr>
        <p:spPr bwMode="auto">
          <a:xfrm>
            <a:off x="179388" y="1196975"/>
            <a:ext cx="8856662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000">
                <a:latin typeface="黑体" panose="02010609060101010101" pitchFamily="49" charset="-122"/>
                <a:ea typeface="黑体" panose="02010609060101010101" pitchFamily="49" charset="-122"/>
              </a:rPr>
              <a:t>图像处理是指是对图像信息进行再加工，以满足人们某种需要的技术。主要包括图像变换、色彩调整、图像修补、图像特效、图像合成和添加文字等技术。</a:t>
            </a:r>
            <a:endParaRPr lang="en-US" altLang="zh-CN" sz="200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3.3</a:t>
            </a:r>
            <a:r>
              <a:rPr lang="zh-CN" altLang="en-US" smtClean="0"/>
              <a:t>图像处理</a:t>
            </a:r>
            <a:r>
              <a:rPr lang="zh-CN" altLang="en-US" sz="2800" smtClean="0"/>
              <a:t>（</a:t>
            </a:r>
            <a:r>
              <a:rPr lang="zh-CN" altLang="en-US" sz="3200" smtClean="0"/>
              <a:t>选区与修图实例</a:t>
            </a:r>
            <a:r>
              <a:rPr lang="zh-CN" altLang="en-US" sz="2800" smtClean="0"/>
              <a:t>）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idx="1"/>
          </p:nvPr>
        </p:nvSpPr>
        <p:spPr>
          <a:xfrm>
            <a:off x="2789238" y="1412875"/>
            <a:ext cx="3151187" cy="4921250"/>
          </a:xfrm>
        </p:spPr>
        <p:txBody>
          <a:bodyPr/>
          <a:lstStyle/>
          <a:p>
            <a:pPr>
              <a:defRPr/>
            </a:pPr>
            <a:r>
              <a:rPr lang="zh-CN" altLang="en-US" sz="20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实例</a:t>
            </a:r>
            <a:r>
              <a:rPr lang="en-US" altLang="zh-CN" sz="20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3-1</a:t>
            </a:r>
            <a:endParaRPr lang="en-US" altLang="zh-CN" sz="2000" b="1" dirty="0" smtClean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0" indent="0">
              <a:buFont typeface="Wingdings" panose="05000000000000000000" pitchFamily="2" charset="2"/>
              <a:buNone/>
              <a:defRPr/>
            </a:pPr>
            <a:r>
              <a:rPr lang="zh-CN" altLang="en-US" sz="16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利用“椭圆选框工具”、“渐变</a:t>
            </a:r>
            <a:br>
              <a:rPr lang="en-US" altLang="zh-CN" sz="16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</a:br>
            <a:r>
              <a:rPr lang="zh-CN" altLang="en-US" sz="16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工具”、“画笔工具”和选区调</a:t>
            </a:r>
            <a:br>
              <a:rPr lang="en-US" altLang="zh-CN" sz="16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</a:br>
            <a:r>
              <a:rPr lang="zh-CN" altLang="en-US" sz="16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整操作制作纽扣。</a:t>
            </a:r>
            <a:endParaRPr lang="en-US" altLang="zh-CN" sz="1600" b="1" dirty="0" smtClean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0" indent="0">
              <a:buFont typeface="Wingdings" panose="05000000000000000000" pitchFamily="2" charset="2"/>
              <a:buNone/>
              <a:defRPr/>
            </a:pPr>
            <a:endParaRPr lang="en-US" altLang="zh-CN" sz="1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0" indent="0">
              <a:buFont typeface="Wingdings" panose="05000000000000000000" pitchFamily="2" charset="2"/>
              <a:buNone/>
              <a:defRPr/>
            </a:pPr>
            <a:endParaRPr lang="en-US" altLang="zh-CN" sz="1600" b="1" dirty="0" smtClean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0" indent="0">
              <a:buFont typeface="Wingdings" panose="05000000000000000000" pitchFamily="2" charset="2"/>
              <a:buNone/>
              <a:defRPr/>
            </a:pPr>
            <a:endParaRPr lang="en-US" altLang="zh-CN" sz="1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0" indent="0">
              <a:buFont typeface="Wingdings" panose="05000000000000000000" pitchFamily="2" charset="2"/>
              <a:buNone/>
              <a:defRPr/>
            </a:pPr>
            <a:endParaRPr lang="en-US" altLang="zh-CN" sz="1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defRPr/>
            </a:pPr>
            <a:r>
              <a:rPr lang="zh-CN" altLang="en-US" sz="20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实例</a:t>
            </a:r>
            <a:r>
              <a:rPr lang="en-US" altLang="zh-CN" sz="20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3-2</a:t>
            </a:r>
            <a:endParaRPr lang="en-US" altLang="zh-CN" sz="2000" b="1" dirty="0" smtClean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0" indent="0">
              <a:buFont typeface="Wingdings" panose="05000000000000000000" pitchFamily="2" charset="2"/>
              <a:buNone/>
              <a:defRPr/>
            </a:pPr>
            <a:r>
              <a:rPr lang="zh-CN" altLang="zh-CN" sz="1600" b="1" dirty="0">
                <a:latin typeface="黑体" panose="02010609060101010101" pitchFamily="49" charset="-122"/>
                <a:ea typeface="黑体" panose="02010609060101010101" pitchFamily="49" charset="-122"/>
              </a:rPr>
              <a:t>利用“油漆桶工具”、“魔</a:t>
            </a:r>
            <a:r>
              <a:rPr lang="zh-CN" altLang="zh-CN" sz="16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棒</a:t>
            </a:r>
            <a:br>
              <a:rPr lang="en-US" altLang="zh-CN" sz="16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</a:br>
            <a:r>
              <a:rPr lang="zh-CN" altLang="zh-CN" sz="16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工具</a:t>
            </a:r>
            <a:r>
              <a:rPr lang="zh-CN" altLang="zh-CN" sz="1600" b="1" dirty="0">
                <a:latin typeface="黑体" panose="02010609060101010101" pitchFamily="49" charset="-122"/>
                <a:ea typeface="黑体" panose="02010609060101010101" pitchFamily="49" charset="-122"/>
              </a:rPr>
              <a:t>”、“矩形套索工具”</a:t>
            </a:r>
            <a:r>
              <a:rPr lang="zh-CN" altLang="zh-CN" sz="16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、</a:t>
            </a:r>
            <a:br>
              <a:rPr lang="en-US" altLang="zh-CN" sz="16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</a:br>
            <a:r>
              <a:rPr lang="zh-CN" altLang="zh-CN" sz="16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“画笔工具”</a:t>
            </a:r>
            <a:r>
              <a:rPr lang="zh-CN" altLang="zh-CN" sz="1600" b="1" dirty="0">
                <a:latin typeface="黑体" panose="02010609060101010101" pitchFamily="49" charset="-122"/>
                <a:ea typeface="黑体" panose="02010609060101010101" pitchFamily="49" charset="-122"/>
              </a:rPr>
              <a:t>、“图案图章</a:t>
            </a:r>
            <a:r>
              <a:rPr lang="zh-CN" altLang="zh-CN" sz="16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工</a:t>
            </a:r>
            <a:br>
              <a:rPr lang="en-US" altLang="zh-CN" sz="16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</a:br>
            <a:r>
              <a:rPr lang="zh-CN" altLang="zh-CN" sz="16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具</a:t>
            </a:r>
            <a:r>
              <a:rPr lang="zh-CN" altLang="zh-CN" sz="1600" b="1" dirty="0">
                <a:latin typeface="黑体" panose="02010609060101010101" pitchFamily="49" charset="-122"/>
                <a:ea typeface="黑体" panose="02010609060101010101" pitchFamily="49" charset="-122"/>
              </a:rPr>
              <a:t>”制作彩色信纸</a:t>
            </a:r>
            <a:r>
              <a:rPr lang="zh-CN" altLang="zh-CN" sz="16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效果</a:t>
            </a:r>
            <a:r>
              <a:rPr lang="en-US" altLang="zh-CN" sz="16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.</a:t>
            </a:r>
            <a:endParaRPr lang="zh-CN" altLang="en-US" sz="1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11268" name="图片 4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897"/>
          <a:stretch>
            <a:fillRect/>
          </a:stretch>
        </p:blipFill>
        <p:spPr bwMode="auto">
          <a:xfrm>
            <a:off x="185738" y="1282700"/>
            <a:ext cx="2324100" cy="2057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9" name="图片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3141663"/>
            <a:ext cx="2252662" cy="3095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70" name="图片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02325" y="2781300"/>
            <a:ext cx="3024188" cy="2055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6005513" y="5084763"/>
            <a:ext cx="2921000" cy="8937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342900" indent="-342900" eaLnBrk="0" hangingPunct="0">
              <a:spcBef>
                <a:spcPct val="20000"/>
              </a:spcBef>
              <a:buClr>
                <a:schemeClr val="tx2"/>
              </a:buClr>
              <a:buFont typeface="Wingdings" panose="05000000000000000000" pitchFamily="2" charset="2"/>
              <a:buChar char="v"/>
              <a:defRPr/>
            </a:pPr>
            <a:r>
              <a:rPr lang="zh-CN" altLang="en-US" sz="2000" b="1" dirty="0">
                <a:latin typeface="黑体" panose="02010609060101010101" pitchFamily="49" charset="-122"/>
                <a:ea typeface="黑体" panose="02010609060101010101" pitchFamily="49" charset="-122"/>
              </a:rPr>
              <a:t>实例</a:t>
            </a:r>
            <a:r>
              <a:rPr lang="en-US" altLang="zh-CN" sz="2000" b="1" dirty="0">
                <a:latin typeface="黑体" panose="02010609060101010101" pitchFamily="49" charset="-122"/>
                <a:ea typeface="黑体" panose="02010609060101010101" pitchFamily="49" charset="-122"/>
              </a:rPr>
              <a:t>3-3</a:t>
            </a:r>
            <a:endParaRPr lang="en-US" altLang="zh-CN" sz="20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defRPr/>
            </a:pPr>
            <a:r>
              <a:rPr lang="zh-CN" altLang="zh-CN" sz="1600" b="1" dirty="0">
                <a:latin typeface="黑体" panose="02010609060101010101" pitchFamily="49" charset="-122"/>
                <a:ea typeface="黑体" panose="02010609060101010101" pitchFamily="49" charset="-122"/>
              </a:rPr>
              <a:t>使用“铅笔工具”及调整画布大小命令，制作电影胶片效果。</a:t>
            </a:r>
            <a:endParaRPr lang="zh-CN" altLang="en-US" sz="1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tags/tag1.xml><?xml version="1.0" encoding="utf-8"?>
<p:tagLst xmlns:p="http://schemas.openxmlformats.org/presentationml/2006/main">
  <p:tag name="COMMONDATA" val="eyJoZGlkIjoiYzcyYTUxODQzZTBkODYwYjNkNDM4OGQwOGRmODM3OWIifQ=="/>
</p:tagLst>
</file>

<file path=ppt/theme/theme1.xml><?xml version="1.0" encoding="utf-8"?>
<a:theme xmlns:a="http://schemas.openxmlformats.org/drawingml/2006/main" name="268TGp_future_light_ani_k">
  <a:themeElements>
    <a:clrScheme name="268TGp_future_light_ani_k 3">
      <a:dk1>
        <a:srgbClr val="000000"/>
      </a:dk1>
      <a:lt1>
        <a:srgbClr val="FFFFFF"/>
      </a:lt1>
      <a:dk2>
        <a:srgbClr val="003366"/>
      </a:dk2>
      <a:lt2>
        <a:srgbClr val="C0C0C0"/>
      </a:lt2>
      <a:accent1>
        <a:srgbClr val="A5A5A5"/>
      </a:accent1>
      <a:accent2>
        <a:srgbClr val="449CD8"/>
      </a:accent2>
      <a:accent3>
        <a:srgbClr val="FFFFFF"/>
      </a:accent3>
      <a:accent4>
        <a:srgbClr val="000000"/>
      </a:accent4>
      <a:accent5>
        <a:srgbClr val="CFCFCF"/>
      </a:accent5>
      <a:accent6>
        <a:srgbClr val="3D8DC4"/>
      </a:accent6>
      <a:hlink>
        <a:srgbClr val="19B3B3"/>
      </a:hlink>
      <a:folHlink>
        <a:srgbClr val="855ADA"/>
      </a:folHlink>
    </a:clrScheme>
    <a:fontScheme name="行云流水">
      <a:majorFont>
        <a:latin typeface="Cambria"/>
        <a:ea typeface=""/>
        <a:cs typeface=""/>
        <a:font script="Jpan" typeface="ＭＳ Ｐゴシック"/>
        <a:font script="Hang" typeface="맑은 고딕"/>
        <a:font script="Hans" typeface="华文行楷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alibri"/>
        <a:ea typeface=""/>
        <a:cs typeface=""/>
        <a:font script="Jpan" typeface="ＭＳ Ｐ明朝"/>
        <a:font script="Hang" typeface="HY견명조"/>
        <a:font script="Hans" typeface="华文行楷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凤舞九天">
      <a:fillStyleLst>
        <a:solidFill>
          <a:schemeClr val="phClr">
            <a:tint val="100000"/>
            <a:shade val="100000"/>
            <a:hueMod val="100000"/>
            <a:satMod val="100000"/>
          </a:schemeClr>
        </a:solidFill>
        <a:gradFill rotWithShape="1">
          <a:gsLst>
            <a:gs pos="0">
              <a:schemeClr val="phClr">
                <a:tint val="65000"/>
                <a:satMod val="180000"/>
              </a:schemeClr>
            </a:gs>
            <a:gs pos="50000">
              <a:schemeClr val="phClr">
                <a:tint val="40000"/>
                <a:satMod val="175000"/>
              </a:schemeClr>
            </a:gs>
            <a:gs pos="100000">
              <a:schemeClr val="phClr">
                <a:tint val="65000"/>
                <a:satMod val="180000"/>
              </a:schemeClr>
            </a:gs>
          </a:gsLst>
          <a:lin ang="0" scaled="1"/>
        </a:gradFill>
        <a:gradFill rotWithShape="1">
          <a:gsLst>
            <a:gs pos="0">
              <a:schemeClr val="phClr">
                <a:shade val="38000"/>
                <a:satMod val="150000"/>
              </a:schemeClr>
            </a:gs>
            <a:gs pos="50000">
              <a:schemeClr val="phClr">
                <a:shade val="100000"/>
                <a:satMod val="100000"/>
              </a:schemeClr>
            </a:gs>
            <a:gs pos="100000">
              <a:schemeClr val="phClr">
                <a:shade val="38000"/>
                <a:satMod val="150000"/>
              </a:schemeClr>
            </a:gs>
          </a:gsLst>
          <a:lin ang="0" scaled="1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90500" dist="78600" dir="2700000" rotWithShape="0">
              <a:srgbClr val="000000">
                <a:alpha val="35500"/>
              </a:srgbClr>
            </a:outerShdw>
          </a:effectLst>
        </a:effectStyle>
        <a:effectStyle>
          <a:effectLst>
            <a:outerShdw blurRad="190500" dist="78600" dir="2700000" rotWithShape="0">
              <a:srgbClr val="000000">
                <a:alpha val="35500"/>
              </a:srgbClr>
            </a:outerShdw>
          </a:effectLst>
        </a:effectStyle>
        <a:effectStyle>
          <a:effectLst>
            <a:outerShdw blurRad="190500" dist="78600" dir="2700000" rotWithShape="0">
              <a:srgbClr val="000000">
                <a:alpha val="3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>
    <a:extraClrScheme>
      <a:clrScheme name="268TGp_future_light_ani_k 1">
        <a:dk1>
          <a:srgbClr val="000000"/>
        </a:dk1>
        <a:lt1>
          <a:srgbClr val="FFFFFF"/>
        </a:lt1>
        <a:dk2>
          <a:srgbClr val="003366"/>
        </a:dk2>
        <a:lt2>
          <a:srgbClr val="C0C0C0"/>
        </a:lt2>
        <a:accent1>
          <a:srgbClr val="4EA7EA"/>
        </a:accent1>
        <a:accent2>
          <a:srgbClr val="93C052"/>
        </a:accent2>
        <a:accent3>
          <a:srgbClr val="FFFFFF"/>
        </a:accent3>
        <a:accent4>
          <a:srgbClr val="000000"/>
        </a:accent4>
        <a:accent5>
          <a:srgbClr val="B2D0F3"/>
        </a:accent5>
        <a:accent6>
          <a:srgbClr val="85AE49"/>
        </a:accent6>
        <a:hlink>
          <a:srgbClr val="9999FF"/>
        </a:hlink>
        <a:folHlink>
          <a:srgbClr val="855AD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68TGp_future_light_ani_k 2">
        <a:dk1>
          <a:srgbClr val="000000"/>
        </a:dk1>
        <a:lt1>
          <a:srgbClr val="FFFFFF"/>
        </a:lt1>
        <a:dk2>
          <a:srgbClr val="003366"/>
        </a:dk2>
        <a:lt2>
          <a:srgbClr val="C0C0C0"/>
        </a:lt2>
        <a:accent1>
          <a:srgbClr val="DF6521"/>
        </a:accent1>
        <a:accent2>
          <a:srgbClr val="D7D03B"/>
        </a:accent2>
        <a:accent3>
          <a:srgbClr val="FFFFFF"/>
        </a:accent3>
        <a:accent4>
          <a:srgbClr val="000000"/>
        </a:accent4>
        <a:accent5>
          <a:srgbClr val="ECB8AB"/>
        </a:accent5>
        <a:accent6>
          <a:srgbClr val="C3BC35"/>
        </a:accent6>
        <a:hlink>
          <a:srgbClr val="188FB4"/>
        </a:hlink>
        <a:folHlink>
          <a:srgbClr val="A98FD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68TGp_future_light_ani_k 3">
        <a:dk1>
          <a:srgbClr val="000000"/>
        </a:dk1>
        <a:lt1>
          <a:srgbClr val="FFFFFF"/>
        </a:lt1>
        <a:dk2>
          <a:srgbClr val="003366"/>
        </a:dk2>
        <a:lt2>
          <a:srgbClr val="C0C0C0"/>
        </a:lt2>
        <a:accent1>
          <a:srgbClr val="A5A5A5"/>
        </a:accent1>
        <a:accent2>
          <a:srgbClr val="449CD8"/>
        </a:accent2>
        <a:accent3>
          <a:srgbClr val="FFFFFF"/>
        </a:accent3>
        <a:accent4>
          <a:srgbClr val="000000"/>
        </a:accent4>
        <a:accent5>
          <a:srgbClr val="CFCFCF"/>
        </a:accent5>
        <a:accent6>
          <a:srgbClr val="3D8DC4"/>
        </a:accent6>
        <a:hlink>
          <a:srgbClr val="19B3B3"/>
        </a:hlink>
        <a:folHlink>
          <a:srgbClr val="855AD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3194</Words>
  <Application>WPS 演示</Application>
  <PresentationFormat>全屏显示(4:3)</PresentationFormat>
  <Paragraphs>265</Paragraphs>
  <Slides>24</Slides>
  <Notes>0</Notes>
  <HiddenSlides>0</HiddenSlides>
  <MMClips>0</MMClips>
  <ScaleCrop>false</ScaleCrop>
  <HeadingPairs>
    <vt:vector size="8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24</vt:i4>
      </vt:variant>
    </vt:vector>
  </HeadingPairs>
  <TitlesOfParts>
    <vt:vector size="37" baseType="lpstr">
      <vt:lpstr>Arial</vt:lpstr>
      <vt:lpstr>宋体</vt:lpstr>
      <vt:lpstr>Wingdings</vt:lpstr>
      <vt:lpstr>华文行楷</vt:lpstr>
      <vt:lpstr>微软雅黑</vt:lpstr>
      <vt:lpstr>仿宋_GB2312</vt:lpstr>
      <vt:lpstr>华文楷体</vt:lpstr>
      <vt:lpstr>黑体</vt:lpstr>
      <vt:lpstr>仿宋</vt:lpstr>
      <vt:lpstr>Calibri</vt:lpstr>
      <vt:lpstr>Arial Unicode MS</vt:lpstr>
      <vt:lpstr>268TGp_future_light_ani_k</vt:lpstr>
      <vt:lpstr>Photoshop.Image.11</vt:lpstr>
      <vt:lpstr>第3章 数字图像</vt:lpstr>
      <vt:lpstr>本章概要</vt:lpstr>
      <vt:lpstr>学习目标</vt:lpstr>
      <vt:lpstr>3.1图像的数字化</vt:lpstr>
      <vt:lpstr>3.2 图像处理基础</vt:lpstr>
      <vt:lpstr>3.2.3 常用图像处理软件</vt:lpstr>
      <vt:lpstr>3.2.4 数字图形、图像文件的格式</vt:lpstr>
      <vt:lpstr>3.3图像处理</vt:lpstr>
      <vt:lpstr>3.3图像处理（选区与修图实例）</vt:lpstr>
      <vt:lpstr>3.3.2 图像变换</vt:lpstr>
      <vt:lpstr>3.3图像处理</vt:lpstr>
      <vt:lpstr>3.3图像处理（变换、文字、色彩实例）</vt:lpstr>
      <vt:lpstr>3.3.5 图像合成</vt:lpstr>
      <vt:lpstr>通道</vt:lpstr>
      <vt:lpstr>3.3图像处理</vt:lpstr>
      <vt:lpstr>滤镜与蒙版的实例</vt:lpstr>
      <vt:lpstr>滤镜与蒙版的实例</vt:lpstr>
      <vt:lpstr>3.4 图像识别与图像检索</vt:lpstr>
      <vt:lpstr>图像识别的过程</vt:lpstr>
      <vt:lpstr>3.4.2 AI图像处理</vt:lpstr>
      <vt:lpstr>3.4.2 AI图像处理</vt:lpstr>
      <vt:lpstr>3.4.3 计算机视觉</vt:lpstr>
      <vt:lpstr>3.4.4图像识别与计算机视觉的应用</vt:lpstr>
      <vt:lpstr>本章小结</vt:lpstr>
    </vt:vector>
  </TitlesOfParts>
  <Company>ecnup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微软用户</dc:creator>
  <cp:lastModifiedBy>陈志云</cp:lastModifiedBy>
  <cp:revision>208</cp:revision>
  <cp:lastPrinted>2411-12-30T00:00:00Z</cp:lastPrinted>
  <dcterms:created xsi:type="dcterms:W3CDTF">2007-08-10T07:19:00Z</dcterms:created>
  <dcterms:modified xsi:type="dcterms:W3CDTF">2025-05-31T06:35:45Z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2052-12.1.0.16929</vt:lpwstr>
  </property>
  <property fmtid="{D5CDD505-2E9C-101B-9397-08002B2CF9AE}" pid="3" name="ICV">
    <vt:lpwstr>812388B7BD82435BB0C48C6C853B8DA3_12</vt:lpwstr>
  </property>
</Properties>
</file>