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7"/>
  </p:notesMasterIdLst>
  <p:sldIdLst>
    <p:sldId id="371" r:id="rId3"/>
    <p:sldId id="353" r:id="rId4"/>
    <p:sldId id="458" r:id="rId5"/>
    <p:sldId id="373" r:id="rId6"/>
    <p:sldId id="427" r:id="rId7"/>
    <p:sldId id="499" r:id="rId8"/>
    <p:sldId id="374" r:id="rId9"/>
    <p:sldId id="428" r:id="rId10"/>
    <p:sldId id="376" r:id="rId11"/>
    <p:sldId id="429" r:id="rId12"/>
    <p:sldId id="430" r:id="rId13"/>
    <p:sldId id="431" r:id="rId14"/>
    <p:sldId id="432" r:id="rId15"/>
    <p:sldId id="433" r:id="rId16"/>
    <p:sldId id="434" r:id="rId17"/>
    <p:sldId id="435" r:id="rId18"/>
    <p:sldId id="436" r:id="rId19"/>
    <p:sldId id="437" r:id="rId20"/>
    <p:sldId id="438" r:id="rId21"/>
    <p:sldId id="439" r:id="rId22"/>
    <p:sldId id="440" r:id="rId23"/>
    <p:sldId id="441" r:id="rId24"/>
    <p:sldId id="459" r:id="rId25"/>
    <p:sldId id="460" r:id="rId26"/>
    <p:sldId id="461" r:id="rId27"/>
    <p:sldId id="462" r:id="rId28"/>
    <p:sldId id="442" r:id="rId29"/>
    <p:sldId id="443" r:id="rId30"/>
    <p:sldId id="444" r:id="rId31"/>
    <p:sldId id="445" r:id="rId32"/>
    <p:sldId id="446" r:id="rId33"/>
    <p:sldId id="447" r:id="rId34"/>
    <p:sldId id="448" r:id="rId35"/>
    <p:sldId id="449" r:id="rId36"/>
    <p:sldId id="450" r:id="rId37"/>
    <p:sldId id="451" r:id="rId38"/>
    <p:sldId id="452" r:id="rId39"/>
    <p:sldId id="453" r:id="rId40"/>
    <p:sldId id="454" r:id="rId41"/>
    <p:sldId id="455" r:id="rId42"/>
    <p:sldId id="456" r:id="rId43"/>
    <p:sldId id="457" r:id="rId44"/>
    <p:sldId id="426" r:id="rId45"/>
    <p:sldId id="425" r:id="rId46"/>
  </p:sldIdLst>
  <p:sldSz cx="9144000" cy="6858000" type="screen4x3"/>
  <p:notesSz cx="7315200" cy="9601200"/>
  <p:custDataLst>
    <p:tags r:id="rId5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1117"/>
    <a:srgbClr val="19B3B3"/>
    <a:srgbClr val="F33925"/>
    <a:srgbClr val="000000"/>
    <a:srgbClr val="FF33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0" d="100"/>
          <a:sy n="80" d="100"/>
        </p:scale>
        <p:origin x="888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2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1" Type="http://schemas.openxmlformats.org/officeDocument/2006/relationships/tags" Target="tags/tag1.xml"/><Relationship Id="rId50" Type="http://schemas.openxmlformats.org/officeDocument/2006/relationships/tableStyles" Target="tableStyles.xml"/><Relationship Id="rId5" Type="http://schemas.openxmlformats.org/officeDocument/2006/relationships/slide" Target="slides/slide3.xml"/><Relationship Id="rId49" Type="http://schemas.openxmlformats.org/officeDocument/2006/relationships/viewProps" Target="viewProps.xml"/><Relationship Id="rId48" Type="http://schemas.openxmlformats.org/officeDocument/2006/relationships/presProps" Target="presProps.xml"/><Relationship Id="rId47" Type="http://schemas.openxmlformats.org/officeDocument/2006/relationships/notesMaster" Target="notesMasters/notesMaster1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DBC5E1F-62F9-4203-A862-5979A192B25A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C383476B-6180-4A9D-97B6-F4D32E0AD066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 bwMode="auto">
      <p:bgPr>
        <a:solidFill>
          <a:srgbClr val="B000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657600"/>
            <a:ext cx="5867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9144000" cy="36576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696200" y="2286000"/>
            <a:ext cx="533400" cy="838200"/>
          </a:xfrm>
          <a:prstGeom prst="rect">
            <a:avLst/>
          </a:prstGeom>
          <a:noFill/>
          <a:ln w="9525">
            <a:solidFill>
              <a:srgbClr val="FFFFFF">
                <a:alpha val="50000"/>
              </a:srgbClr>
            </a:solidFill>
            <a:miter lim="800000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6934200" y="1676400"/>
            <a:ext cx="914400" cy="838200"/>
          </a:xfrm>
          <a:prstGeom prst="rect">
            <a:avLst/>
          </a:prstGeom>
          <a:noFill/>
          <a:ln w="9525">
            <a:solidFill>
              <a:srgbClr val="FFFFFF">
                <a:alpha val="50000"/>
              </a:srgbClr>
            </a:solidFill>
            <a:miter lim="800000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077200" y="685800"/>
            <a:ext cx="914400" cy="1524000"/>
          </a:xfrm>
          <a:prstGeom prst="rect">
            <a:avLst/>
          </a:prstGeom>
          <a:noFill/>
          <a:ln w="9525">
            <a:solidFill>
              <a:srgbClr val="FFFFFF">
                <a:alpha val="50000"/>
              </a:srgbClr>
            </a:solidFill>
            <a:miter lim="800000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553200" y="1295400"/>
            <a:ext cx="533400" cy="533400"/>
          </a:xfrm>
          <a:prstGeom prst="rect">
            <a:avLst/>
          </a:prstGeom>
          <a:noFill/>
          <a:ln w="9525">
            <a:solidFill>
              <a:srgbClr val="FFFFFF">
                <a:alpha val="50000"/>
              </a:srgbClr>
            </a:solidFill>
            <a:miter lim="800000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6324600" y="3429000"/>
            <a:ext cx="533400" cy="533400"/>
          </a:xfrm>
          <a:prstGeom prst="rect">
            <a:avLst/>
          </a:prstGeom>
          <a:noFill/>
          <a:ln w="9525">
            <a:solidFill>
              <a:srgbClr val="FFFFFF">
                <a:alpha val="50000"/>
              </a:srgbClr>
            </a:solidFill>
            <a:miter lim="800000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3810000" y="3200400"/>
            <a:ext cx="152400" cy="15240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4267200" y="3200400"/>
            <a:ext cx="152400" cy="15240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4495800" y="3200400"/>
            <a:ext cx="152400" cy="15240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4724400" y="3200400"/>
            <a:ext cx="152400" cy="15240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anose="020B0604020202020204" pitchFamily="34" charset="0"/>
            </a:endParaRPr>
          </a:p>
        </p:txBody>
      </p:sp>
      <p:grpSp>
        <p:nvGrpSpPr>
          <p:cNvPr id="15" name="Group 13"/>
          <p:cNvGrpSpPr/>
          <p:nvPr/>
        </p:nvGrpSpPr>
        <p:grpSpPr bwMode="auto">
          <a:xfrm>
            <a:off x="4724400" y="2286000"/>
            <a:ext cx="1295400" cy="838200"/>
            <a:chOff x="0" y="0"/>
            <a:chExt cx="816" cy="528"/>
          </a:xfrm>
        </p:grpSpPr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144" y="0"/>
              <a:ext cx="96" cy="96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0" y="288"/>
              <a:ext cx="96" cy="96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144" y="144"/>
              <a:ext cx="96" cy="96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144" y="288"/>
              <a:ext cx="96" cy="96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144" y="432"/>
              <a:ext cx="96" cy="96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288" y="144"/>
              <a:ext cx="96" cy="96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288" y="432"/>
              <a:ext cx="96" cy="96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432" y="0"/>
              <a:ext cx="96" cy="96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432" y="144"/>
              <a:ext cx="96" cy="96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432" y="288"/>
              <a:ext cx="96" cy="96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auto">
            <a:xfrm>
              <a:off x="432" y="432"/>
              <a:ext cx="96" cy="96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576" y="0"/>
              <a:ext cx="96" cy="96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8" name="Rectangle 26"/>
            <p:cNvSpPr>
              <a:spLocks noChangeArrowheads="1"/>
            </p:cNvSpPr>
            <p:nvPr/>
          </p:nvSpPr>
          <p:spPr bwMode="auto">
            <a:xfrm>
              <a:off x="576" y="288"/>
              <a:ext cx="96" cy="96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720" y="144"/>
              <a:ext cx="96" cy="96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0" name="Rectangle 28"/>
            <p:cNvSpPr>
              <a:spLocks noChangeArrowheads="1"/>
            </p:cNvSpPr>
            <p:nvPr/>
          </p:nvSpPr>
          <p:spPr bwMode="auto">
            <a:xfrm>
              <a:off x="720" y="288"/>
              <a:ext cx="96" cy="96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1" name="Rectangle 29"/>
            <p:cNvSpPr>
              <a:spLocks noChangeArrowheads="1"/>
            </p:cNvSpPr>
            <p:nvPr/>
          </p:nvSpPr>
          <p:spPr bwMode="auto">
            <a:xfrm>
              <a:off x="720" y="432"/>
              <a:ext cx="96" cy="96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32" name="Group 30"/>
          <p:cNvGrpSpPr/>
          <p:nvPr/>
        </p:nvGrpSpPr>
        <p:grpSpPr bwMode="auto">
          <a:xfrm>
            <a:off x="3352800" y="2514600"/>
            <a:ext cx="1295400" cy="609600"/>
            <a:chOff x="0" y="0"/>
            <a:chExt cx="816" cy="384"/>
          </a:xfrm>
        </p:grpSpPr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288" y="0"/>
              <a:ext cx="96" cy="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288" y="288"/>
              <a:ext cx="96" cy="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432" y="0"/>
              <a:ext cx="96" cy="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432" y="144"/>
              <a:ext cx="96" cy="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432" y="288"/>
              <a:ext cx="96" cy="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>
              <a:off x="576" y="0"/>
              <a:ext cx="96" cy="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576" y="288"/>
              <a:ext cx="96" cy="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720" y="0"/>
              <a:ext cx="96" cy="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720" y="144"/>
              <a:ext cx="96" cy="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42" name="Rectangle 40"/>
            <p:cNvSpPr>
              <a:spLocks noChangeArrowheads="1"/>
            </p:cNvSpPr>
            <p:nvPr/>
          </p:nvSpPr>
          <p:spPr bwMode="auto">
            <a:xfrm>
              <a:off x="720" y="288"/>
              <a:ext cx="96" cy="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43" name="Rectangle 41"/>
            <p:cNvSpPr>
              <a:spLocks noChangeArrowheads="1"/>
            </p:cNvSpPr>
            <p:nvPr/>
          </p:nvSpPr>
          <p:spPr bwMode="auto">
            <a:xfrm>
              <a:off x="144" y="288"/>
              <a:ext cx="96" cy="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44" name="Rectangle 42"/>
            <p:cNvSpPr>
              <a:spLocks noChangeArrowheads="1"/>
            </p:cNvSpPr>
            <p:nvPr/>
          </p:nvSpPr>
          <p:spPr bwMode="auto">
            <a:xfrm>
              <a:off x="0" y="288"/>
              <a:ext cx="96" cy="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45" name="Group 43"/>
          <p:cNvGrpSpPr/>
          <p:nvPr/>
        </p:nvGrpSpPr>
        <p:grpSpPr bwMode="auto">
          <a:xfrm>
            <a:off x="762000" y="4114800"/>
            <a:ext cx="1905000" cy="762000"/>
            <a:chOff x="0" y="0"/>
            <a:chExt cx="1680" cy="672"/>
          </a:xfrm>
        </p:grpSpPr>
        <p:sp>
          <p:nvSpPr>
            <p:cNvPr id="46" name="Rectangle 44"/>
            <p:cNvSpPr>
              <a:spLocks noChangeArrowheads="1"/>
            </p:cNvSpPr>
            <p:nvPr userDrawn="1"/>
          </p:nvSpPr>
          <p:spPr bwMode="auto">
            <a:xfrm>
              <a:off x="288" y="144"/>
              <a:ext cx="95" cy="95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47" name="Rectangle 45"/>
            <p:cNvSpPr>
              <a:spLocks noChangeArrowheads="1"/>
            </p:cNvSpPr>
            <p:nvPr userDrawn="1"/>
          </p:nvSpPr>
          <p:spPr bwMode="auto">
            <a:xfrm>
              <a:off x="288" y="433"/>
              <a:ext cx="95" cy="95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48" name="Rectangle 46"/>
            <p:cNvSpPr>
              <a:spLocks noChangeArrowheads="1"/>
            </p:cNvSpPr>
            <p:nvPr userDrawn="1"/>
          </p:nvSpPr>
          <p:spPr bwMode="auto">
            <a:xfrm>
              <a:off x="288" y="575"/>
              <a:ext cx="95" cy="97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49" name="Rectangle 47"/>
            <p:cNvSpPr>
              <a:spLocks noChangeArrowheads="1"/>
            </p:cNvSpPr>
            <p:nvPr userDrawn="1"/>
          </p:nvSpPr>
          <p:spPr bwMode="auto">
            <a:xfrm>
              <a:off x="433" y="144"/>
              <a:ext cx="95" cy="95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50" name="Rectangle 48"/>
            <p:cNvSpPr>
              <a:spLocks noChangeArrowheads="1"/>
            </p:cNvSpPr>
            <p:nvPr userDrawn="1"/>
          </p:nvSpPr>
          <p:spPr bwMode="auto">
            <a:xfrm>
              <a:off x="433" y="288"/>
              <a:ext cx="95" cy="95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51" name="Rectangle 49"/>
            <p:cNvSpPr>
              <a:spLocks noChangeArrowheads="1"/>
            </p:cNvSpPr>
            <p:nvPr userDrawn="1"/>
          </p:nvSpPr>
          <p:spPr bwMode="auto">
            <a:xfrm>
              <a:off x="433" y="433"/>
              <a:ext cx="95" cy="95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52" name="Rectangle 50"/>
            <p:cNvSpPr>
              <a:spLocks noChangeArrowheads="1"/>
            </p:cNvSpPr>
            <p:nvPr userDrawn="1"/>
          </p:nvSpPr>
          <p:spPr bwMode="auto">
            <a:xfrm>
              <a:off x="575" y="144"/>
              <a:ext cx="97" cy="95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53" name="Rectangle 51"/>
            <p:cNvSpPr>
              <a:spLocks noChangeArrowheads="1"/>
            </p:cNvSpPr>
            <p:nvPr userDrawn="1"/>
          </p:nvSpPr>
          <p:spPr bwMode="auto">
            <a:xfrm>
              <a:off x="575" y="433"/>
              <a:ext cx="97" cy="95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54" name="Rectangle 52"/>
            <p:cNvSpPr>
              <a:spLocks noChangeArrowheads="1"/>
            </p:cNvSpPr>
            <p:nvPr userDrawn="1"/>
          </p:nvSpPr>
          <p:spPr bwMode="auto">
            <a:xfrm>
              <a:off x="575" y="575"/>
              <a:ext cx="97" cy="97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55" name="Rectangle 53"/>
            <p:cNvSpPr>
              <a:spLocks noChangeArrowheads="1"/>
            </p:cNvSpPr>
            <p:nvPr userDrawn="1"/>
          </p:nvSpPr>
          <p:spPr bwMode="auto">
            <a:xfrm>
              <a:off x="720" y="144"/>
              <a:ext cx="98" cy="95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56" name="Rectangle 54"/>
            <p:cNvSpPr>
              <a:spLocks noChangeArrowheads="1"/>
            </p:cNvSpPr>
            <p:nvPr userDrawn="1"/>
          </p:nvSpPr>
          <p:spPr bwMode="auto">
            <a:xfrm>
              <a:off x="720" y="288"/>
              <a:ext cx="98" cy="95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57" name="Rectangle 55"/>
            <p:cNvSpPr>
              <a:spLocks noChangeArrowheads="1"/>
            </p:cNvSpPr>
            <p:nvPr userDrawn="1"/>
          </p:nvSpPr>
          <p:spPr bwMode="auto">
            <a:xfrm>
              <a:off x="720" y="433"/>
              <a:ext cx="98" cy="95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58" name="Rectangle 56"/>
            <p:cNvSpPr>
              <a:spLocks noChangeArrowheads="1"/>
            </p:cNvSpPr>
            <p:nvPr userDrawn="1"/>
          </p:nvSpPr>
          <p:spPr bwMode="auto">
            <a:xfrm>
              <a:off x="720" y="575"/>
              <a:ext cx="98" cy="97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59" name="Rectangle 57"/>
            <p:cNvSpPr>
              <a:spLocks noChangeArrowheads="1"/>
            </p:cNvSpPr>
            <p:nvPr userDrawn="1"/>
          </p:nvSpPr>
          <p:spPr bwMode="auto">
            <a:xfrm>
              <a:off x="864" y="288"/>
              <a:ext cx="97" cy="95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60" name="Rectangle 58"/>
            <p:cNvSpPr>
              <a:spLocks noChangeArrowheads="1"/>
            </p:cNvSpPr>
            <p:nvPr userDrawn="1"/>
          </p:nvSpPr>
          <p:spPr bwMode="auto">
            <a:xfrm>
              <a:off x="864" y="575"/>
              <a:ext cx="97" cy="97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61" name="Rectangle 59"/>
            <p:cNvSpPr>
              <a:spLocks noChangeArrowheads="1"/>
            </p:cNvSpPr>
            <p:nvPr userDrawn="1"/>
          </p:nvSpPr>
          <p:spPr bwMode="auto">
            <a:xfrm>
              <a:off x="1008" y="144"/>
              <a:ext cx="97" cy="95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62" name="Rectangle 60"/>
            <p:cNvSpPr>
              <a:spLocks noChangeArrowheads="1"/>
            </p:cNvSpPr>
            <p:nvPr userDrawn="1"/>
          </p:nvSpPr>
          <p:spPr bwMode="auto">
            <a:xfrm>
              <a:off x="1008" y="288"/>
              <a:ext cx="97" cy="95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63" name="Rectangle 61"/>
            <p:cNvSpPr>
              <a:spLocks noChangeArrowheads="1"/>
            </p:cNvSpPr>
            <p:nvPr userDrawn="1"/>
          </p:nvSpPr>
          <p:spPr bwMode="auto">
            <a:xfrm>
              <a:off x="1008" y="433"/>
              <a:ext cx="97" cy="95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64" name="Rectangle 62"/>
            <p:cNvSpPr>
              <a:spLocks noChangeArrowheads="1"/>
            </p:cNvSpPr>
            <p:nvPr userDrawn="1"/>
          </p:nvSpPr>
          <p:spPr bwMode="auto">
            <a:xfrm>
              <a:off x="1152" y="144"/>
              <a:ext cx="95" cy="95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65" name="Rectangle 63"/>
            <p:cNvSpPr>
              <a:spLocks noChangeArrowheads="1"/>
            </p:cNvSpPr>
            <p:nvPr userDrawn="1"/>
          </p:nvSpPr>
          <p:spPr bwMode="auto">
            <a:xfrm>
              <a:off x="1152" y="433"/>
              <a:ext cx="95" cy="95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66" name="Rectangle 64"/>
            <p:cNvSpPr>
              <a:spLocks noChangeArrowheads="1"/>
            </p:cNvSpPr>
            <p:nvPr userDrawn="1"/>
          </p:nvSpPr>
          <p:spPr bwMode="auto">
            <a:xfrm>
              <a:off x="1296" y="0"/>
              <a:ext cx="95" cy="97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67" name="Rectangle 65"/>
            <p:cNvSpPr>
              <a:spLocks noChangeArrowheads="1"/>
            </p:cNvSpPr>
            <p:nvPr userDrawn="1"/>
          </p:nvSpPr>
          <p:spPr bwMode="auto">
            <a:xfrm>
              <a:off x="1296" y="144"/>
              <a:ext cx="95" cy="95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68" name="Rectangle 66"/>
            <p:cNvSpPr>
              <a:spLocks noChangeArrowheads="1"/>
            </p:cNvSpPr>
            <p:nvPr userDrawn="1"/>
          </p:nvSpPr>
          <p:spPr bwMode="auto">
            <a:xfrm>
              <a:off x="1296" y="288"/>
              <a:ext cx="95" cy="95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69" name="Rectangle 67"/>
            <p:cNvSpPr>
              <a:spLocks noChangeArrowheads="1"/>
            </p:cNvSpPr>
            <p:nvPr userDrawn="1"/>
          </p:nvSpPr>
          <p:spPr bwMode="auto">
            <a:xfrm>
              <a:off x="1296" y="433"/>
              <a:ext cx="95" cy="95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0" name="Rectangle 68"/>
            <p:cNvSpPr>
              <a:spLocks noChangeArrowheads="1"/>
            </p:cNvSpPr>
            <p:nvPr userDrawn="1"/>
          </p:nvSpPr>
          <p:spPr bwMode="auto">
            <a:xfrm>
              <a:off x="1441" y="0"/>
              <a:ext cx="95" cy="97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1" name="Rectangle 69"/>
            <p:cNvSpPr>
              <a:spLocks noChangeArrowheads="1"/>
            </p:cNvSpPr>
            <p:nvPr userDrawn="1"/>
          </p:nvSpPr>
          <p:spPr bwMode="auto">
            <a:xfrm>
              <a:off x="1441" y="288"/>
              <a:ext cx="95" cy="95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2" name="Rectangle 70"/>
            <p:cNvSpPr>
              <a:spLocks noChangeArrowheads="1"/>
            </p:cNvSpPr>
            <p:nvPr userDrawn="1"/>
          </p:nvSpPr>
          <p:spPr bwMode="auto">
            <a:xfrm>
              <a:off x="1583" y="144"/>
              <a:ext cx="97" cy="95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3" name="Rectangle 71"/>
            <p:cNvSpPr>
              <a:spLocks noChangeArrowheads="1"/>
            </p:cNvSpPr>
            <p:nvPr userDrawn="1"/>
          </p:nvSpPr>
          <p:spPr bwMode="auto">
            <a:xfrm>
              <a:off x="1583" y="288"/>
              <a:ext cx="97" cy="95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4" name="Rectangle 72"/>
            <p:cNvSpPr>
              <a:spLocks noChangeArrowheads="1"/>
            </p:cNvSpPr>
            <p:nvPr userDrawn="1"/>
          </p:nvSpPr>
          <p:spPr bwMode="auto">
            <a:xfrm>
              <a:off x="1583" y="433"/>
              <a:ext cx="97" cy="95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5" name="Rectangle 73"/>
            <p:cNvSpPr>
              <a:spLocks noChangeArrowheads="1"/>
            </p:cNvSpPr>
            <p:nvPr userDrawn="1"/>
          </p:nvSpPr>
          <p:spPr bwMode="auto">
            <a:xfrm>
              <a:off x="144" y="433"/>
              <a:ext cx="95" cy="95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6" name="Rectangle 74"/>
            <p:cNvSpPr>
              <a:spLocks noChangeArrowheads="1"/>
            </p:cNvSpPr>
            <p:nvPr userDrawn="1"/>
          </p:nvSpPr>
          <p:spPr bwMode="auto">
            <a:xfrm>
              <a:off x="0" y="433"/>
              <a:ext cx="97" cy="95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77" name="Group 75"/>
          <p:cNvGrpSpPr/>
          <p:nvPr/>
        </p:nvGrpSpPr>
        <p:grpSpPr bwMode="auto">
          <a:xfrm>
            <a:off x="5486400" y="1371600"/>
            <a:ext cx="2667000" cy="1066800"/>
            <a:chOff x="0" y="0"/>
            <a:chExt cx="1680" cy="672"/>
          </a:xfrm>
        </p:grpSpPr>
        <p:sp>
          <p:nvSpPr>
            <p:cNvPr id="78" name="Rectangle 76"/>
            <p:cNvSpPr>
              <a:spLocks noChangeArrowheads="1"/>
            </p:cNvSpPr>
            <p:nvPr userDrawn="1"/>
          </p:nvSpPr>
          <p:spPr bwMode="auto">
            <a:xfrm>
              <a:off x="288" y="144"/>
              <a:ext cx="96" cy="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9" name="Rectangle 77"/>
            <p:cNvSpPr>
              <a:spLocks noChangeArrowheads="1"/>
            </p:cNvSpPr>
            <p:nvPr userDrawn="1"/>
          </p:nvSpPr>
          <p:spPr bwMode="auto">
            <a:xfrm>
              <a:off x="288" y="432"/>
              <a:ext cx="96" cy="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80" name="Rectangle 78"/>
            <p:cNvSpPr>
              <a:spLocks noChangeArrowheads="1"/>
            </p:cNvSpPr>
            <p:nvPr userDrawn="1"/>
          </p:nvSpPr>
          <p:spPr bwMode="auto">
            <a:xfrm>
              <a:off x="288" y="576"/>
              <a:ext cx="96" cy="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81" name="Rectangle 79"/>
            <p:cNvSpPr>
              <a:spLocks noChangeArrowheads="1"/>
            </p:cNvSpPr>
            <p:nvPr userDrawn="1"/>
          </p:nvSpPr>
          <p:spPr bwMode="auto">
            <a:xfrm>
              <a:off x="432" y="144"/>
              <a:ext cx="96" cy="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82" name="Rectangle 80"/>
            <p:cNvSpPr>
              <a:spLocks noChangeArrowheads="1"/>
            </p:cNvSpPr>
            <p:nvPr userDrawn="1"/>
          </p:nvSpPr>
          <p:spPr bwMode="auto">
            <a:xfrm>
              <a:off x="432" y="288"/>
              <a:ext cx="96" cy="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83" name="Rectangle 81"/>
            <p:cNvSpPr>
              <a:spLocks noChangeArrowheads="1"/>
            </p:cNvSpPr>
            <p:nvPr userDrawn="1"/>
          </p:nvSpPr>
          <p:spPr bwMode="auto">
            <a:xfrm>
              <a:off x="432" y="432"/>
              <a:ext cx="96" cy="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84" name="Rectangle 82"/>
            <p:cNvSpPr>
              <a:spLocks noChangeArrowheads="1"/>
            </p:cNvSpPr>
            <p:nvPr userDrawn="1"/>
          </p:nvSpPr>
          <p:spPr bwMode="auto">
            <a:xfrm>
              <a:off x="576" y="144"/>
              <a:ext cx="96" cy="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85" name="Rectangle 83"/>
            <p:cNvSpPr>
              <a:spLocks noChangeArrowheads="1"/>
            </p:cNvSpPr>
            <p:nvPr userDrawn="1"/>
          </p:nvSpPr>
          <p:spPr bwMode="auto">
            <a:xfrm>
              <a:off x="576" y="432"/>
              <a:ext cx="96" cy="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86" name="Rectangle 84"/>
            <p:cNvSpPr>
              <a:spLocks noChangeArrowheads="1"/>
            </p:cNvSpPr>
            <p:nvPr userDrawn="1"/>
          </p:nvSpPr>
          <p:spPr bwMode="auto">
            <a:xfrm>
              <a:off x="576" y="576"/>
              <a:ext cx="96" cy="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87" name="Rectangle 85"/>
            <p:cNvSpPr>
              <a:spLocks noChangeArrowheads="1"/>
            </p:cNvSpPr>
            <p:nvPr userDrawn="1"/>
          </p:nvSpPr>
          <p:spPr bwMode="auto">
            <a:xfrm>
              <a:off x="720" y="144"/>
              <a:ext cx="96" cy="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88" name="Rectangle 86"/>
            <p:cNvSpPr>
              <a:spLocks noChangeArrowheads="1"/>
            </p:cNvSpPr>
            <p:nvPr userDrawn="1"/>
          </p:nvSpPr>
          <p:spPr bwMode="auto">
            <a:xfrm>
              <a:off x="720" y="288"/>
              <a:ext cx="96" cy="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89" name="Rectangle 87"/>
            <p:cNvSpPr>
              <a:spLocks noChangeArrowheads="1"/>
            </p:cNvSpPr>
            <p:nvPr userDrawn="1"/>
          </p:nvSpPr>
          <p:spPr bwMode="auto">
            <a:xfrm>
              <a:off x="720" y="432"/>
              <a:ext cx="96" cy="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90" name="Rectangle 88"/>
            <p:cNvSpPr>
              <a:spLocks noChangeArrowheads="1"/>
            </p:cNvSpPr>
            <p:nvPr userDrawn="1"/>
          </p:nvSpPr>
          <p:spPr bwMode="auto">
            <a:xfrm>
              <a:off x="720" y="576"/>
              <a:ext cx="96" cy="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91" name="Rectangle 89"/>
            <p:cNvSpPr>
              <a:spLocks noChangeArrowheads="1"/>
            </p:cNvSpPr>
            <p:nvPr userDrawn="1"/>
          </p:nvSpPr>
          <p:spPr bwMode="auto">
            <a:xfrm>
              <a:off x="864" y="288"/>
              <a:ext cx="96" cy="96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92" name="Rectangle 90"/>
            <p:cNvSpPr>
              <a:spLocks noChangeArrowheads="1"/>
            </p:cNvSpPr>
            <p:nvPr userDrawn="1"/>
          </p:nvSpPr>
          <p:spPr bwMode="auto">
            <a:xfrm>
              <a:off x="864" y="576"/>
              <a:ext cx="96" cy="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93" name="Rectangle 91"/>
            <p:cNvSpPr>
              <a:spLocks noChangeArrowheads="1"/>
            </p:cNvSpPr>
            <p:nvPr userDrawn="1"/>
          </p:nvSpPr>
          <p:spPr bwMode="auto">
            <a:xfrm>
              <a:off x="1008" y="144"/>
              <a:ext cx="96" cy="96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94" name="Rectangle 92"/>
            <p:cNvSpPr>
              <a:spLocks noChangeArrowheads="1"/>
            </p:cNvSpPr>
            <p:nvPr userDrawn="1"/>
          </p:nvSpPr>
          <p:spPr bwMode="auto">
            <a:xfrm>
              <a:off x="1008" y="288"/>
              <a:ext cx="96" cy="96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95" name="Rectangle 93"/>
            <p:cNvSpPr>
              <a:spLocks noChangeArrowheads="1"/>
            </p:cNvSpPr>
            <p:nvPr userDrawn="1"/>
          </p:nvSpPr>
          <p:spPr bwMode="auto">
            <a:xfrm>
              <a:off x="1008" y="432"/>
              <a:ext cx="96" cy="96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96" name="Rectangle 94"/>
            <p:cNvSpPr>
              <a:spLocks noChangeArrowheads="1"/>
            </p:cNvSpPr>
            <p:nvPr userDrawn="1"/>
          </p:nvSpPr>
          <p:spPr bwMode="auto">
            <a:xfrm>
              <a:off x="1152" y="144"/>
              <a:ext cx="96" cy="96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97" name="Rectangle 95"/>
            <p:cNvSpPr>
              <a:spLocks noChangeArrowheads="1"/>
            </p:cNvSpPr>
            <p:nvPr userDrawn="1"/>
          </p:nvSpPr>
          <p:spPr bwMode="auto">
            <a:xfrm>
              <a:off x="1152" y="432"/>
              <a:ext cx="96" cy="96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98" name="Rectangle 96"/>
            <p:cNvSpPr>
              <a:spLocks noChangeArrowheads="1"/>
            </p:cNvSpPr>
            <p:nvPr userDrawn="1"/>
          </p:nvSpPr>
          <p:spPr bwMode="auto">
            <a:xfrm>
              <a:off x="1296" y="0"/>
              <a:ext cx="96" cy="96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99" name="Rectangle 97"/>
            <p:cNvSpPr>
              <a:spLocks noChangeArrowheads="1"/>
            </p:cNvSpPr>
            <p:nvPr userDrawn="1"/>
          </p:nvSpPr>
          <p:spPr bwMode="auto">
            <a:xfrm>
              <a:off x="1296" y="144"/>
              <a:ext cx="96" cy="96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00" name="Rectangle 98"/>
            <p:cNvSpPr>
              <a:spLocks noChangeArrowheads="1"/>
            </p:cNvSpPr>
            <p:nvPr userDrawn="1"/>
          </p:nvSpPr>
          <p:spPr bwMode="auto">
            <a:xfrm>
              <a:off x="1296" y="288"/>
              <a:ext cx="96" cy="96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01" name="Rectangle 99"/>
            <p:cNvSpPr>
              <a:spLocks noChangeArrowheads="1"/>
            </p:cNvSpPr>
            <p:nvPr userDrawn="1"/>
          </p:nvSpPr>
          <p:spPr bwMode="auto">
            <a:xfrm>
              <a:off x="1296" y="432"/>
              <a:ext cx="96" cy="96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02" name="Rectangle 100"/>
            <p:cNvSpPr>
              <a:spLocks noChangeArrowheads="1"/>
            </p:cNvSpPr>
            <p:nvPr userDrawn="1"/>
          </p:nvSpPr>
          <p:spPr bwMode="auto">
            <a:xfrm>
              <a:off x="1440" y="0"/>
              <a:ext cx="96" cy="96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03" name="Rectangle 101"/>
            <p:cNvSpPr>
              <a:spLocks noChangeArrowheads="1"/>
            </p:cNvSpPr>
            <p:nvPr userDrawn="1"/>
          </p:nvSpPr>
          <p:spPr bwMode="auto">
            <a:xfrm>
              <a:off x="1440" y="288"/>
              <a:ext cx="96" cy="96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04" name="Rectangle 102"/>
            <p:cNvSpPr>
              <a:spLocks noChangeArrowheads="1"/>
            </p:cNvSpPr>
            <p:nvPr userDrawn="1"/>
          </p:nvSpPr>
          <p:spPr bwMode="auto">
            <a:xfrm>
              <a:off x="1584" y="144"/>
              <a:ext cx="96" cy="96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05" name="Rectangle 103"/>
            <p:cNvSpPr>
              <a:spLocks noChangeArrowheads="1"/>
            </p:cNvSpPr>
            <p:nvPr userDrawn="1"/>
          </p:nvSpPr>
          <p:spPr bwMode="auto">
            <a:xfrm>
              <a:off x="1584" y="288"/>
              <a:ext cx="96" cy="96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06" name="Rectangle 104"/>
            <p:cNvSpPr>
              <a:spLocks noChangeArrowheads="1"/>
            </p:cNvSpPr>
            <p:nvPr userDrawn="1"/>
          </p:nvSpPr>
          <p:spPr bwMode="auto">
            <a:xfrm>
              <a:off x="1584" y="432"/>
              <a:ext cx="96" cy="96"/>
            </a:xfrm>
            <a:prstGeom prst="rect">
              <a:avLst/>
            </a:prstGeom>
            <a:solidFill>
              <a:srgbClr val="FFFFFF">
                <a:alpha val="28999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07" name="Rectangle 105"/>
            <p:cNvSpPr>
              <a:spLocks noChangeArrowheads="1"/>
            </p:cNvSpPr>
            <p:nvPr userDrawn="1"/>
          </p:nvSpPr>
          <p:spPr bwMode="auto">
            <a:xfrm>
              <a:off x="144" y="432"/>
              <a:ext cx="96" cy="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08" name="Rectangle 106"/>
            <p:cNvSpPr>
              <a:spLocks noChangeArrowheads="1"/>
            </p:cNvSpPr>
            <p:nvPr userDrawn="1"/>
          </p:nvSpPr>
          <p:spPr bwMode="auto">
            <a:xfrm>
              <a:off x="0" y="432"/>
              <a:ext cx="96" cy="9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Arial" panose="020B0604020202020204" pitchFamily="34" charset="0"/>
              </a:endParaRPr>
            </a:p>
          </p:txBody>
        </p:sp>
      </p:grpSp>
      <p:sp>
        <p:nvSpPr>
          <p:cNvPr id="109" name="AutoShape 107"/>
          <p:cNvSpPr>
            <a:spLocks noChangeArrowheads="1"/>
          </p:cNvSpPr>
          <p:nvPr/>
        </p:nvSpPr>
        <p:spPr bwMode="auto">
          <a:xfrm>
            <a:off x="214313" y="2500313"/>
            <a:ext cx="8015287" cy="1538287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10" name="Rectangle 108"/>
          <p:cNvSpPr>
            <a:spLocks noChangeArrowheads="1"/>
          </p:cNvSpPr>
          <p:nvPr/>
        </p:nvSpPr>
        <p:spPr bwMode="auto">
          <a:xfrm>
            <a:off x="2057400" y="4800600"/>
            <a:ext cx="533400" cy="533400"/>
          </a:xfrm>
          <a:prstGeom prst="rect">
            <a:avLst/>
          </a:prstGeom>
          <a:noFill/>
          <a:ln w="9525">
            <a:solidFill>
              <a:srgbClr val="FFFFFF">
                <a:alpha val="50000"/>
              </a:srgbClr>
            </a:solidFill>
            <a:miter lim="800000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11" name="Rectangle 109"/>
          <p:cNvSpPr>
            <a:spLocks noChangeArrowheads="1"/>
          </p:cNvSpPr>
          <p:nvPr/>
        </p:nvSpPr>
        <p:spPr bwMode="auto">
          <a:xfrm>
            <a:off x="1752600" y="5334000"/>
            <a:ext cx="228600" cy="228600"/>
          </a:xfrm>
          <a:prstGeom prst="rect">
            <a:avLst/>
          </a:prstGeom>
          <a:noFill/>
          <a:ln w="9525">
            <a:solidFill>
              <a:srgbClr val="FFFFFF">
                <a:alpha val="50000"/>
              </a:srgbClr>
            </a:solidFill>
            <a:miter lim="800000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12" name="Rectangle 110"/>
          <p:cNvSpPr>
            <a:spLocks noChangeArrowheads="1"/>
          </p:cNvSpPr>
          <p:nvPr/>
        </p:nvSpPr>
        <p:spPr bwMode="auto">
          <a:xfrm>
            <a:off x="1524000" y="5486400"/>
            <a:ext cx="304800" cy="304800"/>
          </a:xfrm>
          <a:prstGeom prst="rect">
            <a:avLst/>
          </a:prstGeom>
          <a:noFill/>
          <a:ln w="9525">
            <a:solidFill>
              <a:srgbClr val="FFFFFF">
                <a:alpha val="50000"/>
              </a:srgbClr>
            </a:solidFill>
            <a:miter lim="800000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anose="020B0604020202020204" pitchFamily="34" charset="0"/>
            </a:endParaRPr>
          </a:p>
        </p:txBody>
      </p:sp>
      <p:pic>
        <p:nvPicPr>
          <p:cNvPr id="113" name="Picture 42" descr="C:\Documents and Settings\fxk\桌面\shezi.jpg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285750"/>
            <a:ext cx="359092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" name="TextBox 118"/>
          <p:cNvSpPr txBox="1"/>
          <p:nvPr userDrawn="1"/>
        </p:nvSpPr>
        <p:spPr>
          <a:xfrm>
            <a:off x="642910" y="6215082"/>
            <a:ext cx="4143374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名社献精品教材    服务送智慧人生</a:t>
            </a:r>
            <a:endParaRPr lang="zh-CN" altLang="en-US" sz="2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115" name="Picture 3" descr="C:\Documents and Settings\fxk\桌面\大师2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43625"/>
            <a:ext cx="712788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57" name="Rectangle 113"/>
          <p:cNvSpPr>
            <a:spLocks noGrp="1" noChangeArrowheads="1"/>
          </p:cNvSpPr>
          <p:nvPr>
            <p:ph type="ctrTitle"/>
          </p:nvPr>
        </p:nvSpPr>
        <p:spPr>
          <a:xfrm>
            <a:off x="928662" y="2786058"/>
            <a:ext cx="6767538" cy="1176342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258" name="Rectangle 114"/>
          <p:cNvSpPr>
            <a:spLocks noGrp="1" noChangeArrowheads="1"/>
          </p:cNvSpPr>
          <p:nvPr>
            <p:ph type="subTitle" idx="1"/>
          </p:nvPr>
        </p:nvSpPr>
        <p:spPr>
          <a:xfrm>
            <a:off x="2819400" y="4038600"/>
            <a:ext cx="5638800" cy="3810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2400">
                <a:solidFill>
                  <a:schemeClr val="bg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116" name="Rectangle 111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7000875" y="6429375"/>
            <a:ext cx="1981200" cy="2444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" name="Rectangle 112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572250" y="6429375"/>
            <a:ext cx="381000" cy="2444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E05C297C-F826-4793-A982-84195A4BD615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>
    <p:checke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500958" y="1285860"/>
            <a:ext cx="1214446" cy="500066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28596" y="1285860"/>
            <a:ext cx="6786610" cy="5000660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086600" cy="4873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33400" y="1295400"/>
            <a:ext cx="4019550" cy="51054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05350" y="1295400"/>
            <a:ext cx="4019550" cy="51054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3400" y="1295400"/>
            <a:ext cx="401955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05350" y="1295400"/>
            <a:ext cx="401955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4114800" cy="72705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1428736"/>
            <a:ext cx="5211792" cy="46974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vmlDrawing" Target="../drawings/vmlDrawing1.vml"/><Relationship Id="rId14" Type="http://schemas.openxmlformats.org/officeDocument/2006/relationships/image" Target="../media/image5.png"/><Relationship Id="rId13" Type="http://schemas.openxmlformats.org/officeDocument/2006/relationships/oleObject" Target="../embeddings/oleObject1.bin"/><Relationship Id="rId12" Type="http://schemas.openxmlformats.org/officeDocument/2006/relationships/image" Target="../media/image4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ChangeArrowheads="1"/>
          </p:cNvSpPr>
          <p:nvPr userDrawn="1"/>
        </p:nvSpPr>
        <p:spPr bwMode="auto">
          <a:xfrm flipV="1">
            <a:off x="0" y="0"/>
            <a:ext cx="9144000" cy="10715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295400"/>
            <a:ext cx="81915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endParaRPr lang="zh-CN" altLang="en-US"/>
          </a:p>
        </p:txBody>
      </p:sp>
      <p:sp>
        <p:nvSpPr>
          <p:cNvPr id="1030" name="Rectangle 40"/>
          <p:cNvSpPr>
            <a:spLocks noGrp="1" noChangeArrowheads="1"/>
          </p:cNvSpPr>
          <p:nvPr>
            <p:ph type="title"/>
          </p:nvPr>
        </p:nvSpPr>
        <p:spPr bwMode="auto">
          <a:xfrm>
            <a:off x="214313" y="357188"/>
            <a:ext cx="708660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endParaRPr lang="zh-CN" altLang="en-US"/>
          </a:p>
        </p:txBody>
      </p:sp>
      <p:pic>
        <p:nvPicPr>
          <p:cNvPr id="1031" name="Picture 42" descr="C:\Documents and Settings\fxk\桌面\shezi.jpg"/>
          <p:cNvPicPr>
            <a:picLocks noChangeAspect="1" noChangeArrowheads="1"/>
          </p:cNvPicPr>
          <p:nvPr userDrawn="1"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1563" y="214313"/>
            <a:ext cx="2992437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TextBox 40"/>
          <p:cNvSpPr txBox="1"/>
          <p:nvPr userDrawn="1"/>
        </p:nvSpPr>
        <p:spPr>
          <a:xfrm>
            <a:off x="785786" y="6357958"/>
            <a:ext cx="3256020" cy="33855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600" b="1" dirty="0">
                <a:ln w="10541" cmpd="sng">
                  <a:solidFill>
                    <a:schemeClr val="bg2">
                      <a:lumMod val="75000"/>
                    </a:schemeClr>
                  </a:solidFill>
                  <a:prstDash val="solid"/>
                </a:ln>
                <a:solidFill>
                  <a:srgbClr val="000000"/>
                </a:solidFill>
                <a:latin typeface="华文行楷" panose="02010800040101010101" pitchFamily="2" charset="-122"/>
              </a:rPr>
              <a:t>名社献精品教材    服务送智慧人生</a:t>
            </a:r>
            <a:endParaRPr lang="zh-CN" altLang="en-US" sz="1600" b="1" dirty="0">
              <a:ln w="10541" cmpd="sng">
                <a:solidFill>
                  <a:schemeClr val="bg2">
                    <a:lumMod val="75000"/>
                  </a:schemeClr>
                </a:solidFill>
                <a:prstDash val="solid"/>
              </a:ln>
              <a:solidFill>
                <a:srgbClr val="000000"/>
              </a:solidFill>
              <a:latin typeface="华文行楷" panose="02010800040101010101" pitchFamily="2" charset="-122"/>
            </a:endParaRPr>
          </a:p>
        </p:txBody>
      </p:sp>
      <p:graphicFrame>
        <p:nvGraphicFramePr>
          <p:cNvPr id="1026" name="Object 43"/>
          <p:cNvGraphicFramePr>
            <a:graphicFrameLocks noChangeAspect="1"/>
          </p:cNvGraphicFramePr>
          <p:nvPr userDrawn="1"/>
        </p:nvGraphicFramePr>
        <p:xfrm>
          <a:off x="428625" y="6357938"/>
          <a:ext cx="407988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Image" r:id="rId13" imgW="1231900" imgH="863600" progId="Photoshop.Image.11">
                  <p:embed/>
                </p:oleObj>
              </mc:Choice>
              <mc:Fallback>
                <p:oleObj name="Image" r:id="rId13" imgW="1231900" imgH="863600" progId="Photoshop.Image.11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" y="6357938"/>
                        <a:ext cx="407988" cy="285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hecker dir="vert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600">
          <a:solidFill>
            <a:schemeClr val="tx1"/>
          </a:solidFill>
          <a:latin typeface="+mn-lt"/>
          <a:ea typeface="华文行楷" panose="02010800040101010101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  <a:ea typeface="华文行楷" panose="02010800040101010101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华文行楷" panose="02010800040101010101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华文行楷" panose="02010800040101010101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1" Type="http://schemas.openxmlformats.org/officeDocument/2006/relationships/hyperlink" Target="https://mp.weixin.qq.com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https://developers.weixin.qq.com/miniprogram/dev/index.html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1" Type="http://schemas.openxmlformats.org/officeDocument/2006/relationships/hyperlink" Target="https://www.ih5.cn/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"/>
          <p:cNvSpPr>
            <a:spLocks noGrp="1"/>
          </p:cNvSpPr>
          <p:nvPr>
            <p:ph type="ctrTitle"/>
          </p:nvPr>
        </p:nvSpPr>
        <p:spPr>
          <a:xfrm>
            <a:off x="500063" y="2071688"/>
            <a:ext cx="7786687" cy="2500312"/>
          </a:xfrm>
        </p:spPr>
        <p:txBody>
          <a:bodyPr/>
          <a:lstStyle/>
          <a:p>
            <a:pPr>
              <a:lnSpc>
                <a:spcPts val="5000"/>
              </a:lnSpc>
            </a:pPr>
            <a:r>
              <a:rPr lang="zh-CN" altLang="zh-CN" dirty="0"/>
              <a:t>第</a:t>
            </a:r>
            <a:r>
              <a:rPr lang="en-US" altLang="zh-CN" dirty="0"/>
              <a:t>6</a:t>
            </a:r>
            <a:r>
              <a:rPr lang="zh-CN" altLang="zh-CN" dirty="0"/>
              <a:t>章 数字媒体</a:t>
            </a:r>
            <a:r>
              <a:rPr lang="zh-CN" altLang="en-US" dirty="0"/>
              <a:t>的</a:t>
            </a:r>
            <a:r>
              <a:rPr lang="zh-CN" altLang="zh-CN" dirty="0"/>
              <a:t>集成与应用</a:t>
            </a:r>
            <a:endParaRPr lang="zh-CN" alt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zh-CN" altLang="en-US" b="1">
              <a:latin typeface="仿宋_GB2312" pitchFamily="49" charset="-122"/>
              <a:ea typeface="仿宋_GB2312" pitchFamily="49" charset="-122"/>
            </a:endParaRPr>
          </a:p>
          <a:p>
            <a:pPr eaLnBrk="1" hangingPunct="1">
              <a:lnSpc>
                <a:spcPct val="90000"/>
              </a:lnSpc>
            </a:pPr>
            <a:endParaRPr lang="zh-CN" altLang="zh-CN" b="1"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86063" y="1714500"/>
            <a:ext cx="2357437" cy="785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标题 3"/>
          <p:cNvSpPr txBox="1"/>
          <p:nvPr/>
        </p:nvSpPr>
        <p:spPr bwMode="auto">
          <a:xfrm>
            <a:off x="5643563" y="3357563"/>
            <a:ext cx="1714500" cy="1714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>
              <a:lnSpc>
                <a:spcPts val="5000"/>
              </a:lnSpc>
              <a:defRPr/>
            </a:pPr>
            <a:r>
              <a:rPr lang="zh-CN" altLang="en-US" sz="3600" b="1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  </a:t>
            </a:r>
            <a:endParaRPr lang="zh-CN" altLang="en-US" sz="2800" b="1" kern="0" dirty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j-cs"/>
            </a:endParaRPr>
          </a:p>
        </p:txBody>
      </p:sp>
    </p:spTree>
  </p:cSld>
  <p:clrMapOvr>
    <a:masterClrMapping/>
  </p:clrMapOvr>
  <p:transition>
    <p:checke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6.2</a:t>
            </a:r>
            <a:r>
              <a:rPr lang="zh-CN" altLang="en-US" dirty="0"/>
              <a:t>网页中的数字媒体集成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网页基本代码</a:t>
            </a:r>
            <a:endParaRPr lang="en-US" altLang="zh-CN" dirty="0"/>
          </a:p>
          <a:p>
            <a:pPr lvl="1"/>
            <a:r>
              <a:rPr lang="zh-CN" altLang="en-US" dirty="0"/>
              <a:t>表格布局</a:t>
            </a:r>
            <a:endParaRPr lang="en-US" altLang="zh-CN" dirty="0"/>
          </a:p>
          <a:p>
            <a:pPr lvl="1"/>
            <a:r>
              <a:rPr lang="zh-CN" altLang="en-US" dirty="0"/>
              <a:t>表格相关标识</a:t>
            </a:r>
            <a:endParaRPr lang="en-US" altLang="zh-CN" dirty="0"/>
          </a:p>
          <a:p>
            <a:pPr lvl="2"/>
            <a:r>
              <a:rPr lang="en-US" altLang="zh-CN" dirty="0"/>
              <a:t>&lt;table&gt;&lt;/table&gt;</a:t>
            </a:r>
            <a:r>
              <a:rPr lang="zh-CN" altLang="zh-CN" dirty="0"/>
              <a:t>：定义了表格</a:t>
            </a:r>
            <a:endParaRPr lang="zh-CN" altLang="zh-CN" dirty="0"/>
          </a:p>
          <a:p>
            <a:pPr lvl="2"/>
            <a:r>
              <a:rPr lang="en-US" altLang="zh-CN" dirty="0"/>
              <a:t>&lt;tr&gt;&lt;/tr&gt;</a:t>
            </a:r>
            <a:r>
              <a:rPr lang="zh-CN" altLang="zh-CN" dirty="0"/>
              <a:t>：定义了行</a:t>
            </a:r>
            <a:endParaRPr lang="zh-CN" altLang="zh-CN" dirty="0"/>
          </a:p>
          <a:p>
            <a:pPr lvl="2"/>
            <a:r>
              <a:rPr lang="en-US" altLang="zh-CN" dirty="0"/>
              <a:t>&lt;td&gt;&lt;/td&gt;</a:t>
            </a:r>
            <a:r>
              <a:rPr lang="zh-CN" altLang="zh-CN" dirty="0"/>
              <a:t>：定义了行中的单元格</a:t>
            </a:r>
            <a:endParaRPr lang="zh-CN" altLang="zh-CN" dirty="0"/>
          </a:p>
          <a:p>
            <a:pPr lvl="2"/>
            <a:r>
              <a:rPr lang="en-US" altLang="zh-CN" dirty="0"/>
              <a:t>&lt;</a:t>
            </a:r>
            <a:r>
              <a:rPr lang="en-US" altLang="zh-CN" dirty="0" err="1"/>
              <a:t>tbody</a:t>
            </a:r>
            <a:r>
              <a:rPr lang="en-US" altLang="zh-CN" dirty="0"/>
              <a:t>&gt;&lt;/</a:t>
            </a:r>
            <a:r>
              <a:rPr lang="en-US" altLang="zh-CN" dirty="0" err="1"/>
              <a:t>tbody</a:t>
            </a:r>
            <a:r>
              <a:rPr lang="en-US" altLang="zh-CN" dirty="0"/>
              <a:t>&gt;</a:t>
            </a:r>
            <a:endParaRPr lang="en-US" altLang="zh-CN" dirty="0"/>
          </a:p>
          <a:p>
            <a:pPr lvl="3"/>
            <a:r>
              <a:rPr lang="zh-CN" altLang="zh-CN" dirty="0"/>
              <a:t>表格内的分组标记，方便对表格不同区域定义不同的格式</a:t>
            </a:r>
            <a:endParaRPr lang="en-US" altLang="zh-CN" dirty="0"/>
          </a:p>
          <a:p>
            <a:pPr lvl="3"/>
            <a:r>
              <a:rPr lang="en-US" altLang="zh-CN" dirty="0"/>
              <a:t>HTML5</a:t>
            </a:r>
            <a:r>
              <a:rPr lang="zh-CN" altLang="zh-CN" dirty="0"/>
              <a:t>中才出现的标志</a:t>
            </a:r>
            <a:endParaRPr lang="zh-CN" altLang="zh-CN" dirty="0"/>
          </a:p>
          <a:p>
            <a:pPr lvl="1"/>
            <a:endParaRPr lang="en-US" altLang="zh-CN" dirty="0"/>
          </a:p>
        </p:txBody>
      </p:sp>
    </p:spTree>
  </p:cSld>
  <p:clrMapOvr>
    <a:masterClrMapping/>
  </p:clrMapOvr>
  <p:transition>
    <p:checker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6.2</a:t>
            </a:r>
            <a:r>
              <a:rPr lang="zh-CN" altLang="en-US" dirty="0"/>
              <a:t>网页中的数字媒体集成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网页基本代码</a:t>
            </a:r>
            <a:endParaRPr lang="en-US" altLang="zh-CN" dirty="0"/>
          </a:p>
          <a:p>
            <a:pPr lvl="1"/>
            <a:r>
              <a:rPr lang="zh-CN" altLang="en-US" dirty="0"/>
              <a:t>表格相关属性</a:t>
            </a:r>
            <a:endParaRPr lang="en-US" altLang="zh-CN" dirty="0"/>
          </a:p>
          <a:p>
            <a:pPr lvl="2"/>
            <a:r>
              <a:rPr lang="en-US" altLang="zh-CN" dirty="0"/>
              <a:t>border</a:t>
            </a:r>
            <a:r>
              <a:rPr lang="zh-CN" altLang="zh-CN" dirty="0"/>
              <a:t>：边框线粗细</a:t>
            </a:r>
            <a:endParaRPr lang="zh-CN" altLang="zh-CN" dirty="0"/>
          </a:p>
          <a:p>
            <a:pPr lvl="2"/>
            <a:r>
              <a:rPr lang="en-US" altLang="zh-CN" dirty="0" err="1"/>
              <a:t>cellspacing</a:t>
            </a:r>
            <a:r>
              <a:rPr lang="zh-CN" altLang="zh-CN" dirty="0"/>
              <a:t>：单元格间距</a:t>
            </a:r>
            <a:endParaRPr lang="zh-CN" altLang="zh-CN" dirty="0"/>
          </a:p>
          <a:p>
            <a:pPr lvl="2"/>
            <a:r>
              <a:rPr lang="en-US" altLang="zh-CN" dirty="0"/>
              <a:t>cellpadding</a:t>
            </a:r>
            <a:r>
              <a:rPr lang="zh-CN" altLang="zh-CN" dirty="0"/>
              <a:t>：单元格边距</a:t>
            </a:r>
            <a:endParaRPr lang="zh-CN" altLang="zh-CN" dirty="0"/>
          </a:p>
          <a:p>
            <a:pPr lvl="2"/>
            <a:r>
              <a:rPr lang="en-US" altLang="zh-CN" dirty="0" err="1"/>
              <a:t>colspan</a:t>
            </a:r>
            <a:r>
              <a:rPr lang="zh-CN" altLang="zh-CN" dirty="0"/>
              <a:t>：跨列数</a:t>
            </a:r>
            <a:endParaRPr lang="zh-CN" altLang="zh-CN" dirty="0"/>
          </a:p>
          <a:p>
            <a:pPr lvl="2"/>
            <a:r>
              <a:rPr lang="en-US" altLang="zh-CN" dirty="0" err="1"/>
              <a:t>rowspan</a:t>
            </a:r>
            <a:r>
              <a:rPr lang="zh-CN" altLang="zh-CN" dirty="0"/>
              <a:t>：跨行数</a:t>
            </a:r>
            <a:endParaRPr lang="zh-CN" altLang="zh-CN" dirty="0"/>
          </a:p>
          <a:p>
            <a:pPr lvl="2"/>
            <a:r>
              <a:rPr lang="en-US" altLang="zh-CN" dirty="0"/>
              <a:t>&amp;</a:t>
            </a:r>
            <a:r>
              <a:rPr lang="en-US" altLang="zh-CN" dirty="0" err="1"/>
              <a:t>nbsp</a:t>
            </a:r>
            <a:r>
              <a:rPr lang="en-US" altLang="zh-CN" dirty="0"/>
              <a:t>;</a:t>
            </a:r>
            <a:r>
              <a:rPr lang="zh-CN" altLang="zh-CN" dirty="0"/>
              <a:t>表示半角空格</a:t>
            </a:r>
            <a:endParaRPr lang="zh-CN" altLang="zh-CN" dirty="0"/>
          </a:p>
          <a:p>
            <a:pPr lvl="1"/>
            <a:endParaRPr lang="en-US" altLang="zh-CN" dirty="0"/>
          </a:p>
        </p:txBody>
      </p:sp>
    </p:spTree>
  </p:cSld>
  <p:clrMapOvr>
    <a:masterClrMapping/>
  </p:clrMapOvr>
  <p:transition>
    <p:checker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>
          <a:xfrm>
            <a:off x="214313" y="345235"/>
            <a:ext cx="7086600" cy="487362"/>
          </a:xfrm>
        </p:spPr>
        <p:txBody>
          <a:bodyPr/>
          <a:lstStyle/>
          <a:p>
            <a:r>
              <a:rPr lang="en-US" altLang="zh-CN" dirty="0"/>
              <a:t>6.2</a:t>
            </a:r>
            <a:r>
              <a:rPr lang="zh-CN" altLang="en-US" dirty="0"/>
              <a:t>网页中的数字媒体集成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网页中的各种元素</a:t>
            </a:r>
            <a:endParaRPr lang="en-US" altLang="zh-CN" dirty="0"/>
          </a:p>
          <a:p>
            <a:pPr lvl="1"/>
            <a:r>
              <a:rPr lang="zh-CN" altLang="en-US" dirty="0"/>
              <a:t>网页中的</a:t>
            </a:r>
            <a:r>
              <a:rPr lang="zh-CN" altLang="zh-CN" dirty="0"/>
              <a:t>文本、图像、动画、视频、音频等各种数字媒体元素</a:t>
            </a:r>
            <a:endParaRPr lang="en-US" altLang="zh-CN" dirty="0"/>
          </a:p>
          <a:p>
            <a:pPr lvl="1"/>
            <a:r>
              <a:rPr lang="zh-CN" altLang="zh-CN" b="1" dirty="0"/>
              <a:t>例</a:t>
            </a:r>
            <a:r>
              <a:rPr lang="en-US" altLang="zh-CN" b="1" dirty="0"/>
              <a:t>6-3</a:t>
            </a:r>
            <a:r>
              <a:rPr lang="zh-CN" altLang="zh-CN" b="1" dirty="0"/>
              <a:t>：在</a:t>
            </a:r>
            <a:r>
              <a:rPr lang="en-US" altLang="zh-CN" b="1" dirty="0"/>
              <a:t>index.html</a:t>
            </a:r>
            <a:r>
              <a:rPr lang="zh-CN" altLang="zh-CN" b="1" dirty="0"/>
              <a:t>中添加标题、图片等元素</a:t>
            </a:r>
            <a:r>
              <a:rPr lang="zh-CN" altLang="en-US" b="1" dirty="0"/>
              <a:t>。</a:t>
            </a:r>
            <a:endParaRPr lang="en-US" altLang="zh-CN" b="1" dirty="0"/>
          </a:p>
          <a:p>
            <a:pPr lvl="2"/>
            <a:r>
              <a:rPr lang="zh-CN" altLang="en-US" dirty="0"/>
              <a:t>插入图片：</a:t>
            </a:r>
            <a:r>
              <a:rPr lang="en-US" altLang="zh-CN" dirty="0"/>
              <a:t> &lt;</a:t>
            </a:r>
            <a:r>
              <a:rPr lang="en-US" altLang="zh-CN" dirty="0" err="1"/>
              <a:t>img</a:t>
            </a:r>
            <a:r>
              <a:rPr lang="en-US" altLang="zh-CN" dirty="0"/>
              <a:t> </a:t>
            </a:r>
            <a:r>
              <a:rPr lang="en-US" altLang="zh-CN" dirty="0" err="1"/>
              <a:t>src</a:t>
            </a:r>
            <a:r>
              <a:rPr lang="en-US" altLang="zh-CN" dirty="0"/>
              <a:t>=”/image/logo.gif”&gt;</a:t>
            </a:r>
            <a:endParaRPr lang="en-US" altLang="zh-CN" dirty="0"/>
          </a:p>
        </p:txBody>
      </p:sp>
      <p:pic>
        <p:nvPicPr>
          <p:cNvPr id="4" name="图片 3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573016"/>
            <a:ext cx="5701010" cy="2643619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6.2</a:t>
            </a:r>
            <a:r>
              <a:rPr lang="zh-CN" altLang="en-US" dirty="0"/>
              <a:t>网页中的数字媒体集成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600" dirty="0" smtClean="0"/>
              <a:t>网页中的各种元素</a:t>
            </a:r>
            <a:endParaRPr lang="en-US" altLang="zh-CN" sz="3600" dirty="0"/>
          </a:p>
          <a:p>
            <a:pPr lvl="1"/>
            <a:r>
              <a:rPr lang="zh-CN" altLang="en-US" sz="3200" dirty="0"/>
              <a:t>网页中的</a:t>
            </a:r>
            <a:r>
              <a:rPr lang="zh-CN" altLang="zh-CN" sz="3200" dirty="0"/>
              <a:t>文本、图像、动画、视频、音频等各种数字媒体元素</a:t>
            </a:r>
            <a:endParaRPr lang="en-US" altLang="zh-CN" sz="3200" dirty="0"/>
          </a:p>
          <a:p>
            <a:pPr lvl="1"/>
            <a:r>
              <a:rPr lang="zh-CN" altLang="zh-CN" sz="3200" b="1" dirty="0"/>
              <a:t>例</a:t>
            </a:r>
            <a:r>
              <a:rPr lang="en-US" altLang="zh-CN" sz="3200" b="1" dirty="0"/>
              <a:t>6-3</a:t>
            </a:r>
            <a:r>
              <a:rPr lang="zh-CN" altLang="zh-CN" sz="3200" b="1" dirty="0"/>
              <a:t>：在</a:t>
            </a:r>
            <a:r>
              <a:rPr lang="en-US" altLang="zh-CN" sz="3200" b="1" dirty="0"/>
              <a:t>index.html</a:t>
            </a:r>
            <a:r>
              <a:rPr lang="zh-CN" altLang="zh-CN" sz="3200" b="1" dirty="0"/>
              <a:t>中添加标题、图片等元素</a:t>
            </a:r>
            <a:r>
              <a:rPr lang="zh-CN" altLang="en-US" sz="3200" b="1" dirty="0"/>
              <a:t>。</a:t>
            </a:r>
            <a:endParaRPr lang="en-US" altLang="zh-CN" sz="3200" b="1" dirty="0"/>
          </a:p>
          <a:p>
            <a:pPr lvl="2"/>
            <a:r>
              <a:rPr lang="zh-CN" altLang="en-US" sz="3200" dirty="0"/>
              <a:t>插入文本</a:t>
            </a:r>
            <a:endParaRPr lang="en-US" altLang="zh-CN" sz="3200" dirty="0"/>
          </a:p>
          <a:p>
            <a:pPr lvl="3"/>
            <a:r>
              <a:rPr lang="en-US" altLang="zh-CN" sz="2800" dirty="0"/>
              <a:t>&lt;p&gt;&lt;/p&gt;——</a:t>
            </a:r>
            <a:r>
              <a:rPr lang="zh-CN" altLang="en-US" sz="2800" dirty="0"/>
              <a:t>段落</a:t>
            </a:r>
            <a:endParaRPr lang="en-US" altLang="zh-CN" sz="2800" dirty="0"/>
          </a:p>
          <a:p>
            <a:pPr lvl="3"/>
            <a:r>
              <a:rPr lang="en-US" altLang="zh-CN" sz="2800" dirty="0"/>
              <a:t>&lt;H1&gt;~&lt;H6&gt;——</a:t>
            </a:r>
            <a:r>
              <a:rPr lang="zh-CN" altLang="en-US" sz="2800" dirty="0"/>
              <a:t>标题格式，从大到小</a:t>
            </a:r>
            <a:endParaRPr lang="en-US" altLang="zh-CN" sz="2800" dirty="0"/>
          </a:p>
          <a:p>
            <a:pPr lvl="3"/>
            <a:r>
              <a:rPr lang="zh-CN" altLang="en-US" sz="2800" dirty="0"/>
              <a:t>使用</a:t>
            </a:r>
            <a:r>
              <a:rPr lang="en-US" altLang="zh-CN" sz="2800" dirty="0"/>
              <a:t>CSS</a:t>
            </a:r>
            <a:r>
              <a:rPr lang="zh-CN" altLang="en-US" sz="2800" dirty="0"/>
              <a:t>设置字体、大小、颜色</a:t>
            </a:r>
            <a:endParaRPr lang="en-US" altLang="zh-CN" sz="2800" dirty="0"/>
          </a:p>
        </p:txBody>
      </p:sp>
    </p:spTree>
  </p:cSld>
  <p:clrMapOvr>
    <a:masterClrMapping/>
  </p:clrMapOvr>
  <p:transition>
    <p:checke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6.2</a:t>
            </a:r>
            <a:r>
              <a:rPr lang="zh-CN" altLang="en-US" dirty="0"/>
              <a:t>网页中的数字媒体集成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600" dirty="0" smtClean="0"/>
              <a:t>网页中的各种元素</a:t>
            </a:r>
            <a:endParaRPr lang="en-US" altLang="zh-CN" sz="3600" dirty="0" smtClean="0"/>
          </a:p>
          <a:p>
            <a:pPr lvl="1"/>
            <a:r>
              <a:rPr lang="zh-CN" altLang="en-US" sz="2800" dirty="0" smtClean="0"/>
              <a:t>网页</a:t>
            </a:r>
            <a:r>
              <a:rPr lang="zh-CN" altLang="en-US" sz="2800" dirty="0"/>
              <a:t>中的</a:t>
            </a:r>
            <a:r>
              <a:rPr lang="zh-CN" altLang="zh-CN" sz="2800" dirty="0"/>
              <a:t>文本、图像、动画、视频、音频等各种数字媒体元素</a:t>
            </a:r>
            <a:endParaRPr lang="en-US" altLang="zh-CN" sz="2800" dirty="0"/>
          </a:p>
          <a:p>
            <a:pPr lvl="1"/>
            <a:r>
              <a:rPr lang="zh-CN" altLang="zh-CN" sz="3200" b="1" dirty="0"/>
              <a:t>例</a:t>
            </a:r>
            <a:r>
              <a:rPr lang="en-US" altLang="zh-CN" sz="3200" b="1" dirty="0"/>
              <a:t>6-3</a:t>
            </a:r>
            <a:r>
              <a:rPr lang="zh-CN" altLang="zh-CN" sz="3200" b="1" dirty="0"/>
              <a:t>：在</a:t>
            </a:r>
            <a:r>
              <a:rPr lang="en-US" altLang="zh-CN" sz="3200" b="1" dirty="0"/>
              <a:t>index.html</a:t>
            </a:r>
            <a:r>
              <a:rPr lang="zh-CN" altLang="zh-CN" sz="3200" b="1" dirty="0"/>
              <a:t>中添加标题、图片等元素</a:t>
            </a:r>
            <a:r>
              <a:rPr lang="zh-CN" altLang="en-US" sz="3200" b="1" dirty="0"/>
              <a:t>。</a:t>
            </a:r>
            <a:endParaRPr lang="en-US" altLang="zh-CN" sz="3200" b="1" dirty="0"/>
          </a:p>
          <a:p>
            <a:pPr lvl="2"/>
            <a:r>
              <a:rPr lang="zh-CN" altLang="en-US" sz="3200" dirty="0"/>
              <a:t>插入居中水平线：</a:t>
            </a:r>
            <a:r>
              <a:rPr lang="en-US" altLang="zh-CN" sz="2800" dirty="0"/>
              <a:t>&lt;</a:t>
            </a:r>
            <a:r>
              <a:rPr lang="en-US" altLang="zh-CN" sz="2800" dirty="0" err="1"/>
              <a:t>hr</a:t>
            </a:r>
            <a:r>
              <a:rPr lang="en-US" altLang="zh-CN" sz="2800" dirty="0"/>
              <a:t> align="center"&gt;</a:t>
            </a:r>
            <a:endParaRPr lang="en-US" altLang="zh-CN" sz="2800" dirty="0"/>
          </a:p>
          <a:p>
            <a:pPr lvl="2"/>
            <a:r>
              <a:rPr lang="zh-CN" altLang="en-US" sz="3600" dirty="0"/>
              <a:t>插入页脚：</a:t>
            </a:r>
            <a:r>
              <a:rPr lang="en-US" altLang="zh-CN" sz="2800" dirty="0"/>
              <a:t>&lt;footer&gt;&lt;/footer&gt;</a:t>
            </a:r>
            <a:endParaRPr lang="en-US" altLang="zh-CN" sz="2800" dirty="0"/>
          </a:p>
          <a:p>
            <a:pPr lvl="2"/>
            <a:r>
              <a:rPr lang="zh-CN" altLang="en-US" sz="2800" dirty="0"/>
              <a:t>换行：</a:t>
            </a:r>
            <a:r>
              <a:rPr lang="en-US" altLang="zh-CN" sz="2800" dirty="0"/>
              <a:t>&lt;</a:t>
            </a:r>
            <a:r>
              <a:rPr lang="en-US" altLang="zh-CN" sz="2800" dirty="0" err="1"/>
              <a:t>br</a:t>
            </a:r>
            <a:r>
              <a:rPr lang="en-US" altLang="zh-CN" sz="2800" dirty="0"/>
              <a:t>&gt;</a:t>
            </a:r>
            <a:endParaRPr lang="en-US" altLang="zh-CN" sz="2800" dirty="0"/>
          </a:p>
          <a:p>
            <a:pPr lvl="2"/>
            <a:r>
              <a:rPr lang="zh-CN" altLang="en-US" sz="2800" dirty="0"/>
              <a:t>插入版权符号</a:t>
            </a:r>
            <a:endParaRPr lang="en-US" altLang="zh-CN" sz="2800" dirty="0"/>
          </a:p>
        </p:txBody>
      </p:sp>
    </p:spTree>
  </p:cSld>
  <p:clrMapOvr>
    <a:masterClrMapping/>
  </p:clrMapOvr>
  <p:transition>
    <p:checker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6.2</a:t>
            </a:r>
            <a:r>
              <a:rPr lang="zh-CN" altLang="en-US" dirty="0"/>
              <a:t>网页中的数字媒体集成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600" dirty="0"/>
              <a:t>将网页上的图片设置为背景透明</a:t>
            </a:r>
            <a:endParaRPr lang="en-US" altLang="zh-CN" sz="3600" dirty="0"/>
          </a:p>
          <a:p>
            <a:pPr lvl="1"/>
            <a:endParaRPr lang="en-US" altLang="zh-CN" sz="28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060848"/>
            <a:ext cx="9144000" cy="3890493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6.2</a:t>
            </a:r>
            <a:r>
              <a:rPr lang="zh-CN" altLang="en-US" dirty="0"/>
              <a:t>网页中的数字媒体集成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600" dirty="0"/>
              <a:t>网页上插入背景图片和视频</a:t>
            </a:r>
            <a:endParaRPr lang="en-US" altLang="zh-CN" sz="3600" dirty="0"/>
          </a:p>
          <a:p>
            <a:pPr lvl="1"/>
            <a:r>
              <a:rPr lang="zh-CN" altLang="en-US" sz="3400" dirty="0"/>
              <a:t>创建</a:t>
            </a:r>
            <a:r>
              <a:rPr lang="en-US" altLang="zh-CN" sz="3400" dirty="0"/>
              <a:t>div</a:t>
            </a:r>
            <a:r>
              <a:rPr lang="zh-CN" altLang="en-US" sz="3400" dirty="0"/>
              <a:t>区域</a:t>
            </a:r>
            <a:endParaRPr lang="en-US" altLang="zh-CN" sz="3400" dirty="0"/>
          </a:p>
          <a:p>
            <a:pPr lvl="1"/>
            <a:r>
              <a:rPr lang="zh-CN" altLang="en-US" sz="3400" dirty="0"/>
              <a:t>为</a:t>
            </a:r>
            <a:r>
              <a:rPr lang="en-US" altLang="zh-CN" sz="3400" dirty="0"/>
              <a:t>div</a:t>
            </a:r>
            <a:r>
              <a:rPr lang="zh-CN" altLang="en-US" sz="3400" dirty="0"/>
              <a:t>区域定义</a:t>
            </a:r>
            <a:r>
              <a:rPr lang="en-US" altLang="zh-CN" sz="3400" dirty="0"/>
              <a:t>CSS</a:t>
            </a:r>
            <a:r>
              <a:rPr lang="zh-CN" altLang="en-US" sz="3400" dirty="0"/>
              <a:t>格式</a:t>
            </a:r>
            <a:endParaRPr lang="en-US" altLang="zh-CN" sz="3400" dirty="0"/>
          </a:p>
          <a:p>
            <a:pPr lvl="1"/>
            <a:endParaRPr lang="en-US" altLang="zh-CN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35696" y="3212976"/>
            <a:ext cx="6624736" cy="3549479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6.2</a:t>
            </a:r>
            <a:r>
              <a:rPr lang="zh-CN" altLang="en-US" dirty="0"/>
              <a:t>网页中的数字媒体集成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600" dirty="0"/>
              <a:t>网页上插入视频</a:t>
            </a:r>
            <a:endParaRPr lang="en-US" altLang="zh-CN" sz="3600" dirty="0"/>
          </a:p>
          <a:p>
            <a:pPr lvl="1"/>
            <a:endParaRPr lang="en-US" altLang="zh-CN" sz="3400" dirty="0"/>
          </a:p>
          <a:p>
            <a:pPr lvl="1"/>
            <a:endParaRPr lang="en-US" altLang="zh-CN" sz="28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539081"/>
            <a:ext cx="9144000" cy="1779838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6.2</a:t>
            </a:r>
            <a:r>
              <a:rPr lang="zh-CN" altLang="en-US" dirty="0"/>
              <a:t>网页中的数字媒体集成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600" dirty="0"/>
              <a:t>网页上插入背景图像</a:t>
            </a:r>
            <a:endParaRPr lang="en-US" altLang="zh-CN" sz="3600" dirty="0"/>
          </a:p>
          <a:p>
            <a:endParaRPr lang="en-US" altLang="zh-CN" sz="3600" dirty="0"/>
          </a:p>
          <a:p>
            <a:pPr lvl="1"/>
            <a:endParaRPr lang="en-US" altLang="zh-CN" sz="3400" dirty="0"/>
          </a:p>
          <a:p>
            <a:pPr lvl="1"/>
            <a:endParaRPr lang="en-US" altLang="zh-CN" sz="2800" dirty="0"/>
          </a:p>
        </p:txBody>
      </p:sp>
      <p:pic>
        <p:nvPicPr>
          <p:cNvPr id="6" name="图片 5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772817"/>
            <a:ext cx="7488831" cy="4968552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6.2</a:t>
            </a:r>
            <a:r>
              <a:rPr lang="zh-CN" altLang="en-US" dirty="0"/>
              <a:t>网页中的数字媒体集成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b="1" dirty="0"/>
              <a:t>例</a:t>
            </a:r>
            <a:r>
              <a:rPr lang="en-US" altLang="zh-CN" b="1" dirty="0"/>
              <a:t>6-5</a:t>
            </a:r>
            <a:r>
              <a:rPr lang="zh-CN" altLang="zh-CN" b="1" dirty="0"/>
              <a:t>：在首页上添加自动播放不带控制的背景音乐，并设置链接，使单击中北校区图片后，能在新窗口中打开如图</a:t>
            </a:r>
            <a:r>
              <a:rPr lang="en-US" altLang="zh-CN" b="1" dirty="0"/>
              <a:t>6-1-21</a:t>
            </a:r>
            <a:r>
              <a:rPr lang="zh-CN" altLang="zh-CN" b="1" dirty="0"/>
              <a:t>所示的</a:t>
            </a:r>
            <a:r>
              <a:rPr lang="en-US" altLang="zh-CN" b="1" dirty="0"/>
              <a:t>zhongbei.html</a:t>
            </a:r>
            <a:r>
              <a:rPr lang="zh-CN" altLang="zh-CN" b="1" dirty="0"/>
              <a:t>网页。</a:t>
            </a:r>
            <a:endParaRPr lang="zh-CN" altLang="zh-CN" dirty="0"/>
          </a:p>
          <a:p>
            <a:pPr lvl="1"/>
            <a:r>
              <a:rPr lang="zh-CN" altLang="en-US" sz="3400" dirty="0"/>
              <a:t>插入音频</a:t>
            </a:r>
            <a:endParaRPr lang="en-US" altLang="zh-CN" sz="3400" dirty="0"/>
          </a:p>
          <a:p>
            <a:pPr lvl="1"/>
            <a:endParaRPr lang="en-US" altLang="zh-CN" sz="3400" dirty="0"/>
          </a:p>
          <a:p>
            <a:pPr lvl="1"/>
            <a:endParaRPr lang="en-US" altLang="zh-CN" sz="28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1475" y="3933056"/>
            <a:ext cx="8941050" cy="1989067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学习目标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理解</a:t>
            </a:r>
            <a:r>
              <a:rPr lang="en-US" altLang="zh-CN" dirty="0"/>
              <a:t>HTML</a:t>
            </a:r>
            <a:r>
              <a:rPr lang="zh-CN" altLang="zh-CN" dirty="0"/>
              <a:t>是如何把各种数字媒体集成到网页中</a:t>
            </a:r>
            <a:endParaRPr lang="en-US" altLang="zh-CN" dirty="0"/>
          </a:p>
          <a:p>
            <a:r>
              <a:rPr lang="zh-CN" altLang="zh-CN" dirty="0"/>
              <a:t>能通过</a:t>
            </a:r>
            <a:r>
              <a:rPr lang="en-US" altLang="zh-CN" dirty="0"/>
              <a:t>Dreamweaver</a:t>
            </a:r>
            <a:r>
              <a:rPr lang="zh-CN" altLang="zh-CN" dirty="0"/>
              <a:t>工具，制作出简单的多媒体网页</a:t>
            </a:r>
            <a:endParaRPr lang="en-US" altLang="zh-CN" dirty="0"/>
          </a:p>
          <a:p>
            <a:r>
              <a:rPr lang="zh-CN" altLang="en-US" dirty="0"/>
              <a:t>知道</a:t>
            </a:r>
            <a:r>
              <a:rPr lang="zh-CN" altLang="zh-CN" dirty="0"/>
              <a:t>站点的重要性</a:t>
            </a:r>
            <a:endParaRPr lang="en-US" altLang="zh-CN" dirty="0"/>
          </a:p>
          <a:p>
            <a:r>
              <a:rPr lang="zh-CN" altLang="zh-CN" dirty="0"/>
              <a:t>能使用表格和</a:t>
            </a:r>
            <a:r>
              <a:rPr lang="en-US" altLang="zh-CN" dirty="0"/>
              <a:t>DIV</a:t>
            </a:r>
            <a:r>
              <a:rPr lang="zh-CN" altLang="zh-CN" dirty="0"/>
              <a:t>进行网页的简单布局</a:t>
            </a:r>
            <a:endParaRPr lang="en-US" altLang="zh-CN" dirty="0"/>
          </a:p>
          <a:p>
            <a:r>
              <a:rPr lang="zh-CN" altLang="zh-CN" dirty="0"/>
              <a:t>能建立个人的微信公众号</a:t>
            </a:r>
            <a:endParaRPr lang="en-US" altLang="zh-CN" dirty="0"/>
          </a:p>
          <a:p>
            <a:r>
              <a:rPr lang="zh-CN" altLang="zh-CN" dirty="0"/>
              <a:t>对微信小程序有基本的认识和了解</a:t>
            </a:r>
            <a:endParaRPr lang="en-US" altLang="zh-CN" dirty="0"/>
          </a:p>
          <a:p>
            <a:r>
              <a:rPr lang="zh-CN" altLang="zh-CN" dirty="0"/>
              <a:t>能使用网上的数字媒体集成平台，完成跨平台数字媒体的发布</a:t>
            </a:r>
            <a:endParaRPr lang="en-US" altLang="zh-CN" dirty="0"/>
          </a:p>
          <a:p>
            <a:endParaRPr lang="zh-CN" altLang="en-US" dirty="0"/>
          </a:p>
        </p:txBody>
      </p:sp>
    </p:spTree>
  </p:cSld>
  <p:clrMapOvr>
    <a:masterClrMapping/>
  </p:clrMapOvr>
  <p:transition>
    <p:checker dir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6.2</a:t>
            </a:r>
            <a:r>
              <a:rPr lang="zh-CN" altLang="en-US" dirty="0"/>
              <a:t>网页中的数字媒体集成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b="1" dirty="0"/>
              <a:t>例</a:t>
            </a:r>
            <a:r>
              <a:rPr lang="en-US" altLang="zh-CN" b="1" dirty="0"/>
              <a:t>6-5</a:t>
            </a:r>
            <a:r>
              <a:rPr lang="zh-CN" altLang="zh-CN" b="1" dirty="0"/>
              <a:t>：在首页上添加自动播放不带控制的背景音乐，并设置链接，使单击中北校区图片后，能在新窗口中打开如图</a:t>
            </a:r>
            <a:r>
              <a:rPr lang="en-US" altLang="zh-CN" b="1" dirty="0" smtClean="0"/>
              <a:t>6-2-20</a:t>
            </a:r>
            <a:r>
              <a:rPr lang="zh-CN" altLang="zh-CN" b="1" dirty="0" smtClean="0"/>
              <a:t>所</a:t>
            </a:r>
            <a:r>
              <a:rPr lang="zh-CN" altLang="zh-CN" b="1" dirty="0"/>
              <a:t>示的</a:t>
            </a:r>
            <a:r>
              <a:rPr lang="en-US" altLang="zh-CN" b="1" dirty="0"/>
              <a:t>zhongbei.html</a:t>
            </a:r>
            <a:r>
              <a:rPr lang="zh-CN" altLang="zh-CN" b="1" dirty="0"/>
              <a:t>网页。</a:t>
            </a:r>
            <a:endParaRPr lang="zh-CN" altLang="zh-CN" dirty="0"/>
          </a:p>
          <a:p>
            <a:pPr lvl="1"/>
            <a:r>
              <a:rPr lang="zh-CN" altLang="en-US" sz="3400" dirty="0"/>
              <a:t>插入音频</a:t>
            </a:r>
            <a:endParaRPr lang="en-US" altLang="zh-CN" sz="3400" dirty="0"/>
          </a:p>
          <a:p>
            <a:pPr lvl="1"/>
            <a:endParaRPr lang="en-US" altLang="zh-CN" sz="3400" dirty="0"/>
          </a:p>
          <a:p>
            <a:pPr lvl="1"/>
            <a:endParaRPr lang="en-US" altLang="zh-CN" sz="28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933056"/>
            <a:ext cx="9144000" cy="2074297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6.2</a:t>
            </a:r>
            <a:r>
              <a:rPr lang="zh-CN" altLang="en-US" dirty="0"/>
              <a:t>网页中的数字媒体集成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b="1" dirty="0"/>
              <a:t>例</a:t>
            </a:r>
            <a:r>
              <a:rPr lang="en-US" altLang="zh-CN" b="1" dirty="0"/>
              <a:t>6-5</a:t>
            </a:r>
            <a:r>
              <a:rPr lang="zh-CN" altLang="zh-CN" b="1" dirty="0"/>
              <a:t>：在首页上添加自动播放不带控制的背景音乐，并设置链接，使单击中北校区图片后，能在新窗口中打开如图</a:t>
            </a:r>
            <a:r>
              <a:rPr lang="en-US" altLang="zh-CN" b="1" dirty="0"/>
              <a:t>6-1-21</a:t>
            </a:r>
            <a:r>
              <a:rPr lang="zh-CN" altLang="zh-CN" b="1" dirty="0"/>
              <a:t>所示的</a:t>
            </a:r>
            <a:r>
              <a:rPr lang="en-US" altLang="zh-CN" b="1" dirty="0"/>
              <a:t>zhongbei.html</a:t>
            </a:r>
            <a:r>
              <a:rPr lang="zh-CN" altLang="zh-CN" b="1" dirty="0"/>
              <a:t>网页。</a:t>
            </a:r>
            <a:endParaRPr lang="zh-CN" altLang="zh-CN" dirty="0"/>
          </a:p>
          <a:p>
            <a:pPr lvl="1"/>
            <a:r>
              <a:rPr lang="zh-CN" altLang="en-US" sz="3400" dirty="0"/>
              <a:t>插入超级链接</a:t>
            </a:r>
            <a:endParaRPr lang="en-US" altLang="zh-CN" sz="3400" dirty="0"/>
          </a:p>
          <a:p>
            <a:pPr lvl="2"/>
            <a:r>
              <a:rPr lang="en-US" altLang="zh-CN" dirty="0"/>
              <a:t>&lt;a </a:t>
            </a:r>
            <a:r>
              <a:rPr lang="en-US" altLang="zh-CN" dirty="0" err="1"/>
              <a:t>href</a:t>
            </a:r>
            <a:r>
              <a:rPr lang="en-US" altLang="zh-CN" dirty="0"/>
              <a:t>=“zhongbei.html” target=“_blank”&gt;</a:t>
            </a:r>
            <a:r>
              <a:rPr lang="zh-CN" altLang="en-US" dirty="0"/>
              <a:t>超链源</a:t>
            </a:r>
            <a:r>
              <a:rPr lang="en-US" altLang="zh-CN" dirty="0"/>
              <a:t>&lt;/a&gt;</a:t>
            </a:r>
            <a:endParaRPr lang="en-US" altLang="zh-CN" dirty="0"/>
          </a:p>
          <a:p>
            <a:pPr lvl="2"/>
            <a:r>
              <a:rPr lang="zh-CN" altLang="en-US" dirty="0"/>
              <a:t>超链目标：</a:t>
            </a:r>
            <a:r>
              <a:rPr lang="en-US" altLang="zh-CN" dirty="0"/>
              <a:t>zhongbei.html</a:t>
            </a:r>
            <a:endParaRPr lang="en-US" altLang="zh-CN" dirty="0"/>
          </a:p>
          <a:p>
            <a:pPr lvl="2"/>
            <a:r>
              <a:rPr lang="zh-CN" altLang="en-US" dirty="0"/>
              <a:t>在新窗口中打开目标</a:t>
            </a:r>
            <a:endParaRPr lang="en-US" altLang="zh-CN" dirty="0"/>
          </a:p>
          <a:p>
            <a:pPr lvl="2"/>
            <a:endParaRPr lang="en-US" altLang="zh-CN" sz="3200" dirty="0"/>
          </a:p>
          <a:p>
            <a:pPr lvl="1"/>
            <a:endParaRPr lang="en-US" altLang="zh-CN" sz="2800" dirty="0"/>
          </a:p>
        </p:txBody>
      </p:sp>
    </p:spTree>
  </p:cSld>
  <p:clrMapOvr>
    <a:masterClrMapping/>
  </p:clrMapOvr>
  <p:transition>
    <p:checker dir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6.2</a:t>
            </a:r>
            <a:r>
              <a:rPr lang="zh-CN" altLang="en-US" dirty="0"/>
              <a:t>网页中的数字媒体集成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b="1" dirty="0"/>
              <a:t>例</a:t>
            </a:r>
            <a:r>
              <a:rPr lang="en-US" altLang="zh-CN" b="1" dirty="0"/>
              <a:t>6-5</a:t>
            </a:r>
            <a:r>
              <a:rPr lang="zh-CN" altLang="zh-CN" b="1" dirty="0"/>
              <a:t>：在首页上添加自动播放不带控制的背景音乐，并设置链接，使单击中北校区图片后，能在新窗口中打开如图</a:t>
            </a:r>
            <a:r>
              <a:rPr lang="en-US" altLang="zh-CN" b="1" dirty="0"/>
              <a:t>6-1-21</a:t>
            </a:r>
            <a:r>
              <a:rPr lang="zh-CN" altLang="zh-CN" b="1" dirty="0"/>
              <a:t>所示的</a:t>
            </a:r>
            <a:r>
              <a:rPr lang="en-US" altLang="zh-CN" b="1" dirty="0"/>
              <a:t>zhongbei.html</a:t>
            </a:r>
            <a:r>
              <a:rPr lang="zh-CN" altLang="zh-CN" b="1" dirty="0"/>
              <a:t>网页。</a:t>
            </a:r>
            <a:endParaRPr lang="zh-CN" altLang="zh-CN" dirty="0"/>
          </a:p>
          <a:p>
            <a:pPr lvl="1"/>
            <a:r>
              <a:rPr lang="zh-CN" altLang="en-US" sz="3400" dirty="0"/>
              <a:t>插入超级链接</a:t>
            </a:r>
            <a:endParaRPr lang="en-US" altLang="zh-CN" sz="3400" dirty="0"/>
          </a:p>
          <a:p>
            <a:pPr lvl="2"/>
            <a:r>
              <a:rPr lang="en-US" altLang="zh-CN" dirty="0"/>
              <a:t>&lt;a </a:t>
            </a:r>
            <a:r>
              <a:rPr lang="en-US" altLang="zh-CN" dirty="0" err="1"/>
              <a:t>href</a:t>
            </a:r>
            <a:r>
              <a:rPr lang="en-US" altLang="zh-CN" dirty="0"/>
              <a:t>=“zhongbei.html” target=“_blank”&gt;</a:t>
            </a:r>
            <a:r>
              <a:rPr lang="zh-CN" altLang="en-US" dirty="0"/>
              <a:t>超链源</a:t>
            </a:r>
            <a:r>
              <a:rPr lang="en-US" altLang="zh-CN" dirty="0"/>
              <a:t>&lt;/a&gt;</a:t>
            </a:r>
            <a:endParaRPr lang="en-US" altLang="zh-CN" dirty="0"/>
          </a:p>
          <a:p>
            <a:pPr lvl="2"/>
            <a:r>
              <a:rPr lang="zh-CN" altLang="en-US" dirty="0"/>
              <a:t>超链目标：</a:t>
            </a:r>
            <a:r>
              <a:rPr lang="en-US" altLang="zh-CN" dirty="0"/>
              <a:t>zhongbei.html</a:t>
            </a:r>
            <a:endParaRPr lang="en-US" altLang="zh-CN" dirty="0"/>
          </a:p>
          <a:p>
            <a:pPr lvl="2"/>
            <a:r>
              <a:rPr lang="zh-CN" altLang="en-US" dirty="0"/>
              <a:t>在新窗口中打开目标</a:t>
            </a:r>
            <a:endParaRPr lang="en-US" altLang="zh-CN" dirty="0"/>
          </a:p>
          <a:p>
            <a:pPr lvl="2"/>
            <a:endParaRPr lang="en-US" altLang="zh-CN" sz="3200" dirty="0"/>
          </a:p>
          <a:p>
            <a:pPr lvl="1"/>
            <a:endParaRPr lang="en-US" altLang="zh-CN" sz="2800" dirty="0"/>
          </a:p>
        </p:txBody>
      </p:sp>
    </p:spTree>
  </p:cSld>
  <p:clrMapOvr>
    <a:masterClrMapping/>
  </p:clrMapOvr>
  <p:transition>
    <p:checker dir="vert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6.2</a:t>
            </a:r>
            <a:r>
              <a:rPr lang="zh-CN" altLang="en-US" dirty="0"/>
              <a:t>网页中的数字媒体集成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 smtClean="0"/>
              <a:t>网页内容及格式</a:t>
            </a:r>
            <a:endParaRPr lang="en-US" altLang="zh-CN" b="1" dirty="0" smtClean="0"/>
          </a:p>
          <a:p>
            <a:pPr lvl="1"/>
            <a:r>
              <a:rPr lang="zh-CN" altLang="zh-CN" b="1" dirty="0" smtClean="0"/>
              <a:t>例</a:t>
            </a:r>
            <a:r>
              <a:rPr lang="en-US" altLang="zh-CN" b="1" dirty="0" smtClean="0"/>
              <a:t>6-6</a:t>
            </a:r>
            <a:r>
              <a:rPr lang="zh-CN" altLang="zh-CN" b="1" dirty="0" smtClean="0"/>
              <a:t>：</a:t>
            </a:r>
            <a:r>
              <a:rPr lang="zh-CN" altLang="zh-CN" dirty="0"/>
              <a:t>为学校创建校情简介</a:t>
            </a:r>
            <a:r>
              <a:rPr lang="zh-CN" altLang="zh-CN" dirty="0" smtClean="0"/>
              <a:t>网页</a:t>
            </a:r>
            <a:r>
              <a:rPr lang="zh-CN" altLang="en-US" dirty="0" smtClean="0"/>
              <a:t>，</a:t>
            </a:r>
            <a:r>
              <a:rPr lang="zh-CN" altLang="zh-CN" dirty="0" smtClean="0"/>
              <a:t>如图所</a:t>
            </a:r>
            <a:r>
              <a:rPr lang="zh-CN" altLang="zh-CN" dirty="0"/>
              <a:t>示</a:t>
            </a:r>
            <a:r>
              <a:rPr lang="zh-CN" altLang="zh-CN" dirty="0" smtClean="0"/>
              <a:t>，网页</a:t>
            </a:r>
            <a:r>
              <a:rPr lang="zh-CN" altLang="zh-CN" dirty="0"/>
              <a:t>标题设置为“校情简介”，网页内容的宽度为浏览器页面宽度的</a:t>
            </a:r>
            <a:r>
              <a:rPr lang="en-US" altLang="zh-CN" dirty="0"/>
              <a:t>90%</a:t>
            </a:r>
            <a:r>
              <a:rPr lang="zh-CN" altLang="zh-CN" dirty="0"/>
              <a:t>，各种图片、文字的对齐形式如图基本一致，第</a:t>
            </a:r>
            <a:r>
              <a:rPr lang="en-US" altLang="zh-CN" dirty="0"/>
              <a:t>2</a:t>
            </a:r>
            <a:r>
              <a:rPr lang="zh-CN" altLang="zh-CN" dirty="0"/>
              <a:t>行文字为深灰色</a:t>
            </a:r>
            <a:r>
              <a:rPr lang="en-US" altLang="zh-CN" dirty="0"/>
              <a:t>#535353</a:t>
            </a:r>
            <a:r>
              <a:rPr lang="zh-CN" altLang="zh-CN" dirty="0"/>
              <a:t>背景下的白色文字、微软雅黑，</a:t>
            </a:r>
            <a:r>
              <a:rPr lang="en-US" altLang="zh-CN" dirty="0"/>
              <a:t>normal</a:t>
            </a:r>
            <a:r>
              <a:rPr lang="zh-CN" altLang="zh-CN" dirty="0"/>
              <a:t>格式，保存为</a:t>
            </a:r>
            <a:r>
              <a:rPr lang="en-US" altLang="zh-CN" dirty="0"/>
              <a:t>xiaoqing.html</a:t>
            </a:r>
            <a:r>
              <a:rPr lang="zh-CN" altLang="zh-CN" dirty="0"/>
              <a:t>。</a:t>
            </a:r>
            <a:endParaRPr lang="zh-CN" altLang="zh-CN" dirty="0"/>
          </a:p>
          <a:p>
            <a:pPr lvl="2"/>
            <a:endParaRPr lang="en-US" altLang="zh-CN" sz="3200" dirty="0"/>
          </a:p>
          <a:p>
            <a:pPr lvl="1"/>
            <a:endParaRPr lang="en-US" altLang="zh-CN" sz="2800" dirty="0"/>
          </a:p>
        </p:txBody>
      </p:sp>
      <p:pic>
        <p:nvPicPr>
          <p:cNvPr id="4" name="图片 3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861048"/>
            <a:ext cx="4887590" cy="2928744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6.2</a:t>
            </a:r>
            <a:r>
              <a:rPr lang="zh-CN" altLang="en-US" dirty="0"/>
              <a:t>网页中的数字媒体集成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 smtClean="0"/>
              <a:t>网页内容及格式</a:t>
            </a:r>
            <a:endParaRPr lang="en-US" altLang="zh-CN" b="1" dirty="0" smtClean="0"/>
          </a:p>
          <a:p>
            <a:pPr lvl="1"/>
            <a:r>
              <a:rPr lang="zh-CN" altLang="zh-CN" b="1" dirty="0" smtClean="0"/>
              <a:t>例</a:t>
            </a:r>
            <a:r>
              <a:rPr lang="en-US" altLang="zh-CN" b="1" dirty="0" smtClean="0"/>
              <a:t>6-7</a:t>
            </a:r>
            <a:r>
              <a:rPr lang="zh-CN" altLang="zh-CN" b="1" dirty="0" smtClean="0"/>
              <a:t>：</a:t>
            </a:r>
            <a:r>
              <a:rPr lang="zh-CN" altLang="zh-CN" dirty="0"/>
              <a:t>在</a:t>
            </a:r>
            <a:r>
              <a:rPr lang="en-US" altLang="zh-CN" dirty="0"/>
              <a:t>xiaoqing.html</a:t>
            </a:r>
            <a:r>
              <a:rPr lang="zh-CN" altLang="zh-CN" dirty="0"/>
              <a:t>网页的下方添加蓝色水平线，宽度设置为页面的</a:t>
            </a:r>
            <a:r>
              <a:rPr lang="en-US" altLang="zh-CN" dirty="0"/>
              <a:t>90%</a:t>
            </a:r>
            <a:r>
              <a:rPr lang="zh-CN" altLang="zh-CN" dirty="0"/>
              <a:t>，粗细为</a:t>
            </a:r>
            <a:r>
              <a:rPr lang="en-US" altLang="zh-CN" dirty="0"/>
              <a:t>3</a:t>
            </a:r>
            <a:r>
              <a:rPr lang="zh-CN" altLang="zh-CN" dirty="0"/>
              <a:t>像素，在水平线的下方添加页脚，内容为居中的</a:t>
            </a:r>
            <a:r>
              <a:rPr lang="en-US" altLang="zh-CN" dirty="0"/>
              <a:t>East China Normal University</a:t>
            </a:r>
            <a:r>
              <a:rPr lang="zh-CN" altLang="zh-CN" dirty="0"/>
              <a:t>和版权符号，以及“联系我们”，字体为微软雅黑，大小</a:t>
            </a:r>
            <a:r>
              <a:rPr lang="en-US" altLang="zh-CN" dirty="0"/>
              <a:t>12px</a:t>
            </a:r>
            <a:r>
              <a:rPr lang="zh-CN" altLang="zh-CN" dirty="0"/>
              <a:t>，深灰色，单击“联系我们”，</a:t>
            </a:r>
            <a:r>
              <a:rPr lang="en-US" altLang="zh-CN" dirty="0"/>
              <a:t>可以向ECNU@ECNU.EDU.CN</a:t>
            </a:r>
            <a:r>
              <a:rPr lang="zh-CN" altLang="zh-CN" dirty="0"/>
              <a:t>发送邮件。最终效果</a:t>
            </a:r>
            <a:r>
              <a:rPr lang="zh-CN" altLang="zh-CN" dirty="0" smtClean="0"/>
              <a:t>如</a:t>
            </a:r>
            <a:r>
              <a:rPr lang="zh-CN" altLang="en-US" dirty="0" smtClean="0"/>
              <a:t>下页的</a:t>
            </a:r>
            <a:r>
              <a:rPr lang="zh-CN" altLang="zh-CN" dirty="0" smtClean="0"/>
              <a:t>图，</a:t>
            </a:r>
            <a:r>
              <a:rPr lang="zh-CN" altLang="zh-CN" dirty="0"/>
              <a:t>保存为</a:t>
            </a:r>
            <a:r>
              <a:rPr lang="en-US" altLang="zh-CN" dirty="0"/>
              <a:t>xiaoqingwz.html</a:t>
            </a:r>
            <a:r>
              <a:rPr lang="zh-CN" altLang="zh-CN" dirty="0"/>
              <a:t>。然后将</a:t>
            </a:r>
            <a:r>
              <a:rPr lang="en-US" altLang="zh-CN" dirty="0"/>
              <a:t>index.html</a:t>
            </a:r>
            <a:r>
              <a:rPr lang="zh-CN" altLang="zh-CN" dirty="0"/>
              <a:t>中的“学校简介”文字链接到</a:t>
            </a:r>
            <a:r>
              <a:rPr lang="en-US" altLang="zh-CN" dirty="0"/>
              <a:t>xiaoqingwz.html</a:t>
            </a:r>
            <a:r>
              <a:rPr lang="zh-CN" altLang="zh-CN" dirty="0"/>
              <a:t>中，并能在新窗口中打开，超级链接文本的颜色设置为红色，已链接文本的颜色设置为橙色，活动链接的颜色设置为绿色</a:t>
            </a:r>
            <a:r>
              <a:rPr lang="zh-CN" altLang="zh-CN" dirty="0" smtClean="0"/>
              <a:t>。</a:t>
            </a:r>
            <a:endParaRPr lang="zh-CN" altLang="zh-CN" dirty="0"/>
          </a:p>
          <a:p>
            <a:pPr lvl="2"/>
            <a:endParaRPr lang="en-US" altLang="zh-CN" sz="3200" dirty="0"/>
          </a:p>
          <a:p>
            <a:pPr lvl="1"/>
            <a:endParaRPr lang="en-US" altLang="zh-CN" sz="2800" dirty="0"/>
          </a:p>
        </p:txBody>
      </p:sp>
    </p:spTree>
  </p:cSld>
  <p:clrMapOvr>
    <a:masterClrMapping/>
  </p:clrMapOvr>
  <p:transition>
    <p:checker dir="vert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6.2</a:t>
            </a:r>
            <a:r>
              <a:rPr lang="zh-CN" altLang="en-US" dirty="0"/>
              <a:t>网页中的数字媒体集成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 smtClean="0"/>
              <a:t>网页内容及格式</a:t>
            </a:r>
            <a:endParaRPr lang="en-US" altLang="zh-CN" b="1" dirty="0" smtClean="0"/>
          </a:p>
          <a:p>
            <a:pPr lvl="1"/>
            <a:r>
              <a:rPr lang="zh-CN" altLang="zh-CN" b="1" dirty="0" smtClean="0"/>
              <a:t>例</a:t>
            </a:r>
            <a:r>
              <a:rPr lang="en-US" altLang="zh-CN" b="1" dirty="0" smtClean="0"/>
              <a:t>6-7</a:t>
            </a:r>
            <a:r>
              <a:rPr lang="zh-CN" altLang="en-US" b="1" dirty="0" smtClean="0"/>
              <a:t>效果图</a:t>
            </a:r>
            <a:endParaRPr lang="zh-CN" altLang="zh-CN" dirty="0"/>
          </a:p>
          <a:p>
            <a:pPr lvl="2"/>
            <a:endParaRPr lang="en-US" altLang="zh-CN" sz="3200" dirty="0"/>
          </a:p>
          <a:p>
            <a:pPr lvl="1"/>
            <a:endParaRPr lang="en-US" altLang="zh-CN" sz="2800" dirty="0"/>
          </a:p>
        </p:txBody>
      </p:sp>
      <p:pic>
        <p:nvPicPr>
          <p:cNvPr id="4" name="图片 3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348880"/>
            <a:ext cx="6605215" cy="432048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212976"/>
            <a:ext cx="3322563" cy="3579614"/>
          </a:xfrm>
          <a:prstGeom prst="rect">
            <a:avLst/>
          </a:prstGeom>
        </p:spPr>
      </p:pic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6.2</a:t>
            </a:r>
            <a:r>
              <a:rPr lang="zh-CN" altLang="en-US" dirty="0"/>
              <a:t>网页中的数字媒体集成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 smtClean="0"/>
              <a:t>网页内容及格式</a:t>
            </a:r>
            <a:endParaRPr lang="en-US" altLang="zh-CN" b="1" dirty="0" smtClean="0"/>
          </a:p>
          <a:p>
            <a:pPr lvl="1"/>
            <a:r>
              <a:rPr lang="zh-CN" altLang="zh-CN" b="1" dirty="0" smtClean="0"/>
              <a:t>例</a:t>
            </a:r>
            <a:r>
              <a:rPr lang="en-US" altLang="zh-CN" b="1" dirty="0" smtClean="0"/>
              <a:t>6-8</a:t>
            </a:r>
            <a:r>
              <a:rPr lang="zh-CN" altLang="zh-CN" b="1" dirty="0" smtClean="0"/>
              <a:t>：</a:t>
            </a:r>
            <a:r>
              <a:rPr lang="zh-CN" altLang="zh-CN" dirty="0"/>
              <a:t>新建如</a:t>
            </a:r>
            <a:r>
              <a:rPr lang="zh-CN" altLang="zh-CN" dirty="0" smtClean="0"/>
              <a:t>图所</a:t>
            </a:r>
            <a:r>
              <a:rPr lang="zh-CN" altLang="zh-CN" dirty="0"/>
              <a:t>示的</a:t>
            </a:r>
            <a:r>
              <a:rPr lang="en-US" altLang="zh-CN" dirty="0"/>
              <a:t>biaodan.html</a:t>
            </a:r>
            <a:r>
              <a:rPr lang="zh-CN" altLang="zh-CN" dirty="0"/>
              <a:t>网页，网页标题为“表单”，第</a:t>
            </a:r>
            <a:r>
              <a:rPr lang="en-US" altLang="zh-CN" dirty="0"/>
              <a:t>1</a:t>
            </a:r>
            <a:r>
              <a:rPr lang="zh-CN" altLang="zh-CN" dirty="0"/>
              <a:t>行文字格式为</a:t>
            </a:r>
            <a:r>
              <a:rPr lang="en-US" altLang="zh-CN" dirty="0"/>
              <a:t>30px</a:t>
            </a:r>
            <a:r>
              <a:rPr lang="zh-CN" altLang="zh-CN" dirty="0"/>
              <a:t>，微软雅黑，加粗，其他各行文字都为</a:t>
            </a:r>
            <a:r>
              <a:rPr lang="en-US" altLang="zh-CN" dirty="0"/>
              <a:t>14px</a:t>
            </a:r>
            <a:r>
              <a:rPr lang="zh-CN" altLang="zh-CN" dirty="0"/>
              <a:t>，默认字体。可以使用表格对网页内容进行布局。</a:t>
            </a:r>
            <a:endParaRPr lang="en-US" altLang="zh-CN" sz="3200" dirty="0"/>
          </a:p>
          <a:p>
            <a:pPr lvl="1"/>
            <a:endParaRPr lang="en-US" altLang="zh-CN" sz="2800" dirty="0"/>
          </a:p>
        </p:txBody>
      </p:sp>
    </p:spTree>
  </p:cSld>
  <p:clrMapOvr>
    <a:masterClrMapping/>
  </p:clrMapOvr>
  <p:transition>
    <p:checker dir="vert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6.3</a:t>
            </a:r>
            <a:r>
              <a:rPr lang="zh-CN" altLang="en-US" dirty="0" smtClean="0"/>
              <a:t>移动</a:t>
            </a:r>
            <a:r>
              <a:rPr lang="zh-CN" altLang="en-US" dirty="0"/>
              <a:t>终端</a:t>
            </a:r>
            <a:r>
              <a:rPr lang="zh-CN" altLang="zh-CN" dirty="0"/>
              <a:t>上的数字媒体应用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000" dirty="0"/>
              <a:t>微信公众号</a:t>
            </a:r>
            <a:endParaRPr lang="en-US" altLang="zh-CN" sz="3000" dirty="0"/>
          </a:p>
          <a:p>
            <a:pPr lvl="1"/>
            <a:r>
              <a:rPr lang="zh-CN" altLang="en-US" sz="2800" dirty="0"/>
              <a:t>订阅号</a:t>
            </a:r>
            <a:endParaRPr lang="en-US" altLang="zh-CN" sz="2800" dirty="0"/>
          </a:p>
          <a:p>
            <a:pPr lvl="2"/>
            <a:r>
              <a:rPr lang="zh-CN" altLang="en-US" sz="2600" dirty="0"/>
              <a:t>用于信息发布</a:t>
            </a:r>
            <a:endParaRPr lang="en-US" altLang="zh-CN" sz="2600" dirty="0"/>
          </a:p>
          <a:p>
            <a:pPr lvl="2"/>
            <a:r>
              <a:rPr lang="zh-CN" altLang="en-US" sz="2600" dirty="0"/>
              <a:t>每天可以群发一条信息</a:t>
            </a:r>
            <a:endParaRPr lang="en-US" altLang="zh-CN" sz="2600" dirty="0"/>
          </a:p>
          <a:p>
            <a:pPr lvl="1"/>
            <a:r>
              <a:rPr lang="zh-CN" altLang="en-US" sz="2800" dirty="0"/>
              <a:t>服务号</a:t>
            </a:r>
            <a:endParaRPr lang="en-US" altLang="zh-CN" sz="2800" dirty="0"/>
          </a:p>
          <a:p>
            <a:pPr lvl="2"/>
            <a:r>
              <a:rPr lang="zh-CN" altLang="en-US" sz="2600" dirty="0"/>
              <a:t>适用于大型企业</a:t>
            </a:r>
            <a:endParaRPr lang="en-US" altLang="zh-CN" sz="2600" dirty="0"/>
          </a:p>
          <a:p>
            <a:pPr lvl="2"/>
            <a:r>
              <a:rPr lang="zh-CN" altLang="en-US" sz="2600" dirty="0"/>
              <a:t>用于服务交互</a:t>
            </a:r>
            <a:endParaRPr lang="en-US" altLang="zh-CN" sz="2600" dirty="0"/>
          </a:p>
          <a:p>
            <a:pPr lvl="2"/>
            <a:r>
              <a:rPr lang="zh-CN" altLang="en-US" sz="2600" dirty="0"/>
              <a:t>每月可以群发</a:t>
            </a:r>
            <a:r>
              <a:rPr lang="en-US" altLang="zh-CN" sz="2600" dirty="0"/>
              <a:t>4</a:t>
            </a:r>
            <a:r>
              <a:rPr lang="zh-CN" altLang="en-US" sz="2600" dirty="0"/>
              <a:t>条信息</a:t>
            </a:r>
            <a:endParaRPr lang="en-US" altLang="zh-CN" sz="2600" dirty="0"/>
          </a:p>
          <a:p>
            <a:pPr lvl="1"/>
            <a:r>
              <a:rPr lang="zh-CN" altLang="en-US" sz="2800" dirty="0"/>
              <a:t>企业微信</a:t>
            </a:r>
            <a:endParaRPr lang="en-US" altLang="zh-CN" sz="2800" dirty="0"/>
          </a:p>
          <a:p>
            <a:pPr lvl="2"/>
            <a:r>
              <a:rPr lang="zh-CN" altLang="en-US" sz="2600" dirty="0"/>
              <a:t>用于企业内部管理</a:t>
            </a:r>
            <a:endParaRPr lang="en-US" altLang="zh-CN" sz="2600" dirty="0"/>
          </a:p>
          <a:p>
            <a:pPr lvl="1"/>
            <a:endParaRPr lang="en-US" altLang="zh-CN" sz="2800" dirty="0"/>
          </a:p>
        </p:txBody>
      </p:sp>
    </p:spTree>
  </p:cSld>
  <p:clrMapOvr>
    <a:masterClrMapping/>
  </p:clrMapOvr>
  <p:transition>
    <p:checker dir="vert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6.3</a:t>
            </a:r>
            <a:r>
              <a:rPr lang="zh-CN" altLang="en-US" dirty="0" smtClean="0"/>
              <a:t>移动</a:t>
            </a:r>
            <a:r>
              <a:rPr lang="zh-CN" altLang="en-US" dirty="0"/>
              <a:t>终端</a:t>
            </a:r>
            <a:r>
              <a:rPr lang="zh-CN" altLang="zh-CN" dirty="0"/>
              <a:t>上的数字媒体应用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600" dirty="0"/>
              <a:t>个人微信公众号的制作</a:t>
            </a:r>
            <a:endParaRPr lang="en-US" altLang="zh-CN" sz="3600" dirty="0"/>
          </a:p>
          <a:p>
            <a:pPr lvl="1"/>
            <a:r>
              <a:rPr lang="zh-CN" altLang="en-US" sz="3600" dirty="0"/>
              <a:t>确定主题</a:t>
            </a:r>
            <a:endParaRPr lang="en-US" altLang="zh-CN" sz="3600" dirty="0"/>
          </a:p>
          <a:p>
            <a:pPr lvl="2"/>
            <a:r>
              <a:rPr lang="zh-CN" altLang="en-US" sz="3200" dirty="0"/>
              <a:t>热点话题</a:t>
            </a:r>
            <a:endParaRPr lang="en-US" altLang="zh-CN" sz="3200" dirty="0"/>
          </a:p>
          <a:p>
            <a:pPr lvl="2"/>
            <a:r>
              <a:rPr lang="zh-CN" altLang="en-US" sz="3200" dirty="0"/>
              <a:t>日常实用推荐</a:t>
            </a:r>
            <a:endParaRPr lang="en-US" altLang="zh-CN" sz="3200" dirty="0"/>
          </a:p>
          <a:p>
            <a:pPr lvl="2"/>
            <a:r>
              <a:rPr lang="zh-CN" altLang="en-US" sz="3200" dirty="0"/>
              <a:t>行业分析</a:t>
            </a:r>
            <a:endParaRPr lang="en-US" altLang="zh-CN" sz="3200" dirty="0"/>
          </a:p>
          <a:p>
            <a:pPr lvl="2"/>
            <a:r>
              <a:rPr lang="zh-CN" altLang="en-US" sz="3200" dirty="0"/>
              <a:t>情感娱乐</a:t>
            </a:r>
            <a:endParaRPr lang="en-US" altLang="zh-CN" sz="3200" dirty="0"/>
          </a:p>
          <a:p>
            <a:pPr lvl="2"/>
            <a:r>
              <a:rPr lang="zh-CN" altLang="en-US" sz="3200" dirty="0"/>
              <a:t>学习考试</a:t>
            </a:r>
            <a:endParaRPr lang="en-US" altLang="zh-CN" sz="3200" dirty="0"/>
          </a:p>
          <a:p>
            <a:pPr lvl="2"/>
            <a:endParaRPr lang="en-US" altLang="zh-CN" sz="3200" dirty="0"/>
          </a:p>
          <a:p>
            <a:pPr lvl="1"/>
            <a:endParaRPr lang="en-US" altLang="zh-CN" sz="3600" dirty="0"/>
          </a:p>
        </p:txBody>
      </p:sp>
    </p:spTree>
  </p:cSld>
  <p:clrMapOvr>
    <a:masterClrMapping/>
  </p:clrMapOvr>
  <p:transition>
    <p:checker dir="vert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6.3</a:t>
            </a:r>
            <a:r>
              <a:rPr lang="zh-CN" altLang="en-US" dirty="0" smtClean="0"/>
              <a:t>移动</a:t>
            </a:r>
            <a:r>
              <a:rPr lang="zh-CN" altLang="en-US" dirty="0"/>
              <a:t>终端</a:t>
            </a:r>
            <a:r>
              <a:rPr lang="zh-CN" altLang="zh-CN" dirty="0"/>
              <a:t>上的数字媒体应用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600" dirty="0"/>
              <a:t>个人微信公众号的制作</a:t>
            </a:r>
            <a:endParaRPr lang="en-US" altLang="zh-CN" sz="3600" dirty="0"/>
          </a:p>
          <a:p>
            <a:pPr lvl="1"/>
            <a:r>
              <a:rPr lang="zh-CN" altLang="en-US" sz="3400" dirty="0"/>
              <a:t>拥有手机号和邮箱</a:t>
            </a:r>
            <a:endParaRPr lang="en-US" altLang="zh-CN" sz="3400" dirty="0"/>
          </a:p>
          <a:p>
            <a:pPr lvl="1"/>
            <a:r>
              <a:rPr lang="zh-CN" altLang="en-US" sz="3400" dirty="0"/>
              <a:t>打开网址</a:t>
            </a:r>
            <a:r>
              <a:rPr lang="en-US" altLang="zh-CN" sz="3400" dirty="0">
                <a:hlinkClick r:id="rId1"/>
              </a:rPr>
              <a:t>https://mp.weixin.qq.com</a:t>
            </a:r>
            <a:endParaRPr lang="en-US" altLang="zh-CN" sz="3400" dirty="0"/>
          </a:p>
          <a:p>
            <a:pPr lvl="1"/>
            <a:r>
              <a:rPr lang="zh-CN" altLang="en-US" sz="3400" dirty="0"/>
              <a:t>注册登录</a:t>
            </a:r>
            <a:endParaRPr lang="en-US" altLang="zh-CN" sz="3400" dirty="0"/>
          </a:p>
          <a:p>
            <a:pPr lvl="1"/>
            <a:r>
              <a:rPr lang="zh-CN" altLang="en-US" sz="3400" dirty="0"/>
              <a:t>建立数字媒体页面</a:t>
            </a:r>
            <a:endParaRPr lang="en-US" altLang="zh-CN" sz="3400" dirty="0"/>
          </a:p>
          <a:p>
            <a:pPr lvl="1"/>
            <a:r>
              <a:rPr lang="zh-CN" altLang="en-US" sz="3400" dirty="0"/>
              <a:t>页面模版</a:t>
            </a:r>
            <a:endParaRPr lang="en-US" altLang="zh-CN" sz="3400" dirty="0"/>
          </a:p>
          <a:p>
            <a:pPr lvl="1"/>
            <a:r>
              <a:rPr lang="zh-CN" altLang="en-US" sz="3400" dirty="0"/>
              <a:t>自定义菜单</a:t>
            </a:r>
            <a:endParaRPr lang="en-US" altLang="zh-CN" sz="3400" dirty="0"/>
          </a:p>
          <a:p>
            <a:pPr lvl="1"/>
            <a:endParaRPr lang="en-US" altLang="zh-CN" sz="3400" dirty="0"/>
          </a:p>
          <a:p>
            <a:pPr lvl="1"/>
            <a:endParaRPr lang="en-US" altLang="zh-CN" sz="3600" dirty="0"/>
          </a:p>
        </p:txBody>
      </p:sp>
      <p:pic>
        <p:nvPicPr>
          <p:cNvPr id="4" name="图片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365104"/>
            <a:ext cx="4218806" cy="2351018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6.1 </a:t>
            </a:r>
            <a:r>
              <a:rPr lang="zh-CN" altLang="en-US" dirty="0" smtClean="0"/>
              <a:t>数字媒体集成基础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600" dirty="0" smtClean="0"/>
              <a:t>数字媒体的集成方法</a:t>
            </a:r>
            <a:endParaRPr lang="en-US" altLang="zh-CN" sz="3600" dirty="0" smtClean="0"/>
          </a:p>
          <a:p>
            <a:pPr lvl="1"/>
            <a:r>
              <a:rPr lang="en-US" altLang="zh-CN" sz="3200" dirty="0" smtClean="0"/>
              <a:t>Office </a:t>
            </a:r>
            <a:r>
              <a:rPr lang="zh-CN" altLang="en-US" sz="3200" dirty="0" smtClean="0"/>
              <a:t>软件</a:t>
            </a:r>
            <a:endParaRPr lang="en-US" altLang="zh-CN" sz="3200" dirty="0" smtClean="0"/>
          </a:p>
          <a:p>
            <a:pPr lvl="1"/>
            <a:r>
              <a:rPr lang="zh-CN" altLang="en-US" sz="3200" dirty="0" smtClean="0"/>
              <a:t>网页</a:t>
            </a:r>
            <a:endParaRPr lang="en-US" altLang="zh-CN" sz="3200" dirty="0" smtClean="0"/>
          </a:p>
          <a:p>
            <a:pPr lvl="2"/>
            <a:r>
              <a:rPr lang="en-US" altLang="zh-CN" sz="3000" dirty="0" smtClean="0"/>
              <a:t>HTML5</a:t>
            </a:r>
            <a:endParaRPr lang="en-US" altLang="zh-CN" sz="3000" dirty="0" smtClean="0"/>
          </a:p>
          <a:p>
            <a:pPr lvl="1"/>
            <a:r>
              <a:rPr lang="zh-CN" altLang="en-US" sz="3200" dirty="0" smtClean="0"/>
              <a:t>视频</a:t>
            </a:r>
            <a:endParaRPr lang="en-US" altLang="zh-CN" sz="3200" dirty="0" smtClean="0"/>
          </a:p>
          <a:p>
            <a:pPr lvl="1"/>
            <a:r>
              <a:rPr lang="zh-CN" altLang="en-US" sz="3200" dirty="0" smtClean="0"/>
              <a:t>动画</a:t>
            </a:r>
            <a:endParaRPr lang="en-US" altLang="zh-CN" sz="3200" dirty="0" smtClean="0"/>
          </a:p>
          <a:p>
            <a:pPr lvl="1"/>
            <a:r>
              <a:rPr lang="zh-CN" altLang="en-US" sz="3200" dirty="0" smtClean="0"/>
              <a:t>微信公众号</a:t>
            </a:r>
            <a:endParaRPr lang="en-US" altLang="zh-CN" sz="3200" dirty="0" smtClean="0"/>
          </a:p>
          <a:p>
            <a:pPr lvl="1"/>
            <a:r>
              <a:rPr lang="zh-CN" altLang="en-US" sz="3200" dirty="0" smtClean="0"/>
              <a:t>各种移动应用</a:t>
            </a:r>
            <a:endParaRPr lang="zh-CN" altLang="en-US" sz="3200" dirty="0"/>
          </a:p>
        </p:txBody>
      </p:sp>
    </p:spTree>
  </p:cSld>
  <p:clrMapOvr>
    <a:masterClrMapping/>
  </p:clrMapOvr>
  <p:transition>
    <p:checker dir="vert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6.3</a:t>
            </a:r>
            <a:r>
              <a:rPr lang="zh-CN" altLang="en-US" dirty="0" smtClean="0"/>
              <a:t>移动</a:t>
            </a:r>
            <a:r>
              <a:rPr lang="zh-CN" altLang="en-US" dirty="0"/>
              <a:t>终端</a:t>
            </a:r>
            <a:r>
              <a:rPr lang="zh-CN" altLang="zh-CN" dirty="0"/>
              <a:t>上的数字媒体应用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600" dirty="0"/>
              <a:t>个人微信公众号的运营</a:t>
            </a:r>
            <a:endParaRPr lang="en-US" altLang="zh-CN" sz="3600" dirty="0"/>
          </a:p>
          <a:p>
            <a:pPr lvl="1"/>
            <a:r>
              <a:rPr lang="zh-CN" altLang="en-US" sz="3400" dirty="0"/>
              <a:t>内容的规划</a:t>
            </a:r>
            <a:endParaRPr lang="en-US" altLang="zh-CN" sz="3400" dirty="0"/>
          </a:p>
          <a:p>
            <a:pPr lvl="1"/>
            <a:r>
              <a:rPr lang="zh-CN" altLang="zh-CN" sz="3400" dirty="0"/>
              <a:t>内容表现形式要差异化</a:t>
            </a:r>
            <a:endParaRPr lang="en-US" altLang="zh-CN" sz="3400" dirty="0"/>
          </a:p>
          <a:p>
            <a:pPr lvl="1"/>
            <a:r>
              <a:rPr lang="zh-CN" altLang="zh-CN" sz="3400" dirty="0"/>
              <a:t>注重互动</a:t>
            </a:r>
            <a:endParaRPr lang="en-US" altLang="zh-CN" sz="3400" dirty="0"/>
          </a:p>
          <a:p>
            <a:pPr lvl="1"/>
            <a:r>
              <a:rPr lang="zh-CN" altLang="zh-CN" sz="3400" dirty="0"/>
              <a:t>关注后台数据</a:t>
            </a:r>
            <a:endParaRPr lang="en-US" altLang="zh-CN" sz="3400" dirty="0"/>
          </a:p>
          <a:p>
            <a:pPr lvl="1"/>
            <a:endParaRPr lang="en-US" altLang="zh-CN" sz="3600" dirty="0"/>
          </a:p>
        </p:txBody>
      </p:sp>
    </p:spTree>
  </p:cSld>
  <p:clrMapOvr>
    <a:masterClrMapping/>
  </p:clrMapOvr>
  <p:transition>
    <p:checker dir="vert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6.3</a:t>
            </a:r>
            <a:r>
              <a:rPr lang="zh-CN" altLang="en-US" dirty="0" smtClean="0"/>
              <a:t>移动</a:t>
            </a:r>
            <a:r>
              <a:rPr lang="zh-CN" altLang="en-US" dirty="0"/>
              <a:t>终端</a:t>
            </a:r>
            <a:r>
              <a:rPr lang="zh-CN" altLang="zh-CN" dirty="0"/>
              <a:t>上的数字媒体应用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600" dirty="0"/>
              <a:t>微信小程序简介</a:t>
            </a:r>
            <a:endParaRPr lang="en-US" altLang="zh-CN" sz="3600" dirty="0"/>
          </a:p>
          <a:p>
            <a:pPr lvl="1"/>
            <a:r>
              <a:rPr lang="zh-CN" altLang="zh-CN" sz="3400" dirty="0"/>
              <a:t>不需要下载和安装即可使用的应用</a:t>
            </a:r>
            <a:endParaRPr lang="en-US" altLang="zh-CN" sz="3400" dirty="0"/>
          </a:p>
          <a:p>
            <a:pPr lvl="1"/>
            <a:r>
              <a:rPr lang="en-US" altLang="zh-CN" sz="3400" dirty="0"/>
              <a:t>Hybrid App</a:t>
            </a:r>
            <a:r>
              <a:rPr lang="zh-CN" altLang="zh-CN" sz="3400" dirty="0"/>
              <a:t>（混合模式移动应用）</a:t>
            </a:r>
            <a:endParaRPr lang="en-US" altLang="zh-CN" sz="3400" dirty="0"/>
          </a:p>
          <a:p>
            <a:pPr lvl="1"/>
            <a:r>
              <a:rPr lang="zh-CN" altLang="zh-CN" sz="3400" dirty="0"/>
              <a:t>介于</a:t>
            </a:r>
            <a:r>
              <a:rPr lang="en-US" altLang="zh-CN" sz="3400" dirty="0"/>
              <a:t>Web-App</a:t>
            </a:r>
            <a:r>
              <a:rPr lang="zh-CN" altLang="zh-CN" sz="3400" dirty="0"/>
              <a:t>、</a:t>
            </a:r>
            <a:r>
              <a:rPr lang="en-US" altLang="zh-CN" sz="3400" dirty="0"/>
              <a:t>Native-App</a:t>
            </a:r>
            <a:r>
              <a:rPr lang="zh-CN" altLang="zh-CN" sz="3400" dirty="0"/>
              <a:t>这两者之间的</a:t>
            </a:r>
            <a:r>
              <a:rPr lang="en-US" altLang="zh-CN" sz="3400" dirty="0"/>
              <a:t>App</a:t>
            </a:r>
            <a:endParaRPr lang="en-US" altLang="zh-CN" sz="3400" dirty="0"/>
          </a:p>
          <a:p>
            <a:pPr lvl="1"/>
            <a:r>
              <a:rPr lang="zh-CN" altLang="zh-CN" sz="3400" dirty="0"/>
              <a:t>兼具“</a:t>
            </a:r>
            <a:r>
              <a:rPr lang="en-US" altLang="zh-CN" sz="3400" dirty="0"/>
              <a:t>Native App</a:t>
            </a:r>
            <a:r>
              <a:rPr lang="zh-CN" altLang="zh-CN" sz="3400" dirty="0"/>
              <a:t>良好</a:t>
            </a:r>
            <a:r>
              <a:rPr lang="zh-CN" altLang="en-US" sz="3400" dirty="0"/>
              <a:t>用户</a:t>
            </a:r>
            <a:r>
              <a:rPr lang="zh-CN" altLang="zh-CN" sz="3400" dirty="0"/>
              <a:t>交互体验的优势”和“</a:t>
            </a:r>
            <a:r>
              <a:rPr lang="en-US" altLang="zh-CN" sz="3400" dirty="0"/>
              <a:t>Web App</a:t>
            </a:r>
            <a:r>
              <a:rPr lang="zh-CN" altLang="zh-CN" sz="3400" dirty="0"/>
              <a:t>跨平台开发的优势”</a:t>
            </a:r>
            <a:endParaRPr lang="en-US" altLang="zh-CN" sz="3400" dirty="0"/>
          </a:p>
        </p:txBody>
      </p:sp>
    </p:spTree>
  </p:cSld>
  <p:clrMapOvr>
    <a:masterClrMapping/>
  </p:clrMapOvr>
  <p:transition>
    <p:checker dir="vert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6.3</a:t>
            </a:r>
            <a:r>
              <a:rPr lang="zh-CN" altLang="en-US" dirty="0" smtClean="0"/>
              <a:t>移动</a:t>
            </a:r>
            <a:r>
              <a:rPr lang="zh-CN" altLang="en-US" dirty="0"/>
              <a:t>终端</a:t>
            </a:r>
            <a:r>
              <a:rPr lang="zh-CN" altLang="zh-CN" dirty="0"/>
              <a:t>上的数字媒体应用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600" dirty="0"/>
              <a:t>微信小程序简介</a:t>
            </a:r>
            <a:endParaRPr lang="en-US" altLang="zh-CN" sz="3600" dirty="0"/>
          </a:p>
          <a:p>
            <a:pPr lvl="1"/>
            <a:r>
              <a:rPr lang="zh-CN" altLang="zh-CN" sz="3400" dirty="0"/>
              <a:t>官方网站</a:t>
            </a:r>
            <a:r>
              <a:rPr lang="zh-CN" altLang="en-US" sz="3400" dirty="0"/>
              <a:t>：</a:t>
            </a:r>
            <a:r>
              <a:rPr lang="en-US" altLang="zh-CN" dirty="0">
                <a:hlinkClick r:id="rId1"/>
              </a:rPr>
              <a:t>https://developers.weixin.qq.com/miniprogram/dev/index.html</a:t>
            </a:r>
            <a:endParaRPr lang="en-US" altLang="zh-CN" dirty="0"/>
          </a:p>
          <a:p>
            <a:pPr lvl="1"/>
            <a:r>
              <a:rPr lang="zh-CN" altLang="en-US" sz="3400" dirty="0"/>
              <a:t>注册登录</a:t>
            </a:r>
            <a:endParaRPr lang="en-US" altLang="zh-CN" sz="3400" dirty="0"/>
          </a:p>
          <a:p>
            <a:pPr lvl="1"/>
            <a:r>
              <a:rPr lang="zh-CN" altLang="en-US" sz="3400" dirty="0"/>
              <a:t>下载和安装开发工具</a:t>
            </a:r>
            <a:endParaRPr lang="en-US" altLang="zh-CN" sz="3400" dirty="0"/>
          </a:p>
        </p:txBody>
      </p:sp>
    </p:spTree>
  </p:cSld>
  <p:clrMapOvr>
    <a:masterClrMapping/>
  </p:clrMapOvr>
  <p:transition>
    <p:checker dir="vert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6.3</a:t>
            </a:r>
            <a:r>
              <a:rPr lang="zh-CN" altLang="en-US" dirty="0" smtClean="0"/>
              <a:t>移动</a:t>
            </a:r>
            <a:r>
              <a:rPr lang="zh-CN" altLang="en-US" dirty="0"/>
              <a:t>终端</a:t>
            </a:r>
            <a:r>
              <a:rPr lang="zh-CN" altLang="zh-CN" dirty="0"/>
              <a:t>上的数字媒体应用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600" dirty="0"/>
              <a:t>微信小程序简介</a:t>
            </a:r>
            <a:endParaRPr lang="en-US" altLang="zh-CN" sz="3600" dirty="0"/>
          </a:p>
          <a:p>
            <a:pPr lvl="1"/>
            <a:r>
              <a:rPr lang="zh-CN" altLang="zh-CN" sz="3600" dirty="0"/>
              <a:t>开发微信小程序类似于</a:t>
            </a:r>
            <a:r>
              <a:rPr lang="zh-CN" altLang="en-US" sz="3600" dirty="0"/>
              <a:t>动态</a:t>
            </a:r>
            <a:r>
              <a:rPr lang="zh-CN" altLang="zh-CN" sz="3600" dirty="0"/>
              <a:t>网页制作</a:t>
            </a:r>
            <a:endParaRPr lang="en-US" altLang="zh-CN" sz="3600" dirty="0"/>
          </a:p>
          <a:p>
            <a:pPr lvl="2"/>
            <a:r>
              <a:rPr lang="en-US" altLang="zh-CN" sz="2800" dirty="0" err="1"/>
              <a:t>HTML+CSS+JavaScript</a:t>
            </a:r>
            <a:endParaRPr lang="en-US" altLang="zh-CN" sz="2800" dirty="0"/>
          </a:p>
          <a:p>
            <a:pPr lvl="2"/>
            <a:r>
              <a:rPr lang="en-US" altLang="zh-CN" sz="2800" dirty="0"/>
              <a:t>WXML+WXSS+JS</a:t>
            </a:r>
            <a:endParaRPr lang="en-US" altLang="zh-CN" sz="2800" dirty="0"/>
          </a:p>
        </p:txBody>
      </p:sp>
    </p:spTree>
  </p:cSld>
  <p:clrMapOvr>
    <a:masterClrMapping/>
  </p:clrMapOvr>
  <p:transition>
    <p:checker dir="vert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6.3</a:t>
            </a:r>
            <a:r>
              <a:rPr lang="zh-CN" altLang="en-US" dirty="0" smtClean="0"/>
              <a:t>移动</a:t>
            </a:r>
            <a:r>
              <a:rPr lang="zh-CN" altLang="en-US" dirty="0"/>
              <a:t>终端</a:t>
            </a:r>
            <a:r>
              <a:rPr lang="zh-CN" altLang="zh-CN" dirty="0"/>
              <a:t>上的数字媒体应用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600" dirty="0"/>
              <a:t>微信小程序简介</a:t>
            </a:r>
            <a:endParaRPr lang="en-US" altLang="zh-CN" sz="3600" dirty="0"/>
          </a:p>
          <a:p>
            <a:pPr lvl="1"/>
            <a:r>
              <a:rPr lang="en-US" altLang="zh-CN" sz="3200" dirty="0"/>
              <a:t>WXML</a:t>
            </a:r>
            <a:endParaRPr lang="en-US" altLang="zh-CN" sz="3200" dirty="0"/>
          </a:p>
          <a:p>
            <a:pPr lvl="2"/>
            <a:r>
              <a:rPr lang="zh-CN" altLang="zh-CN" dirty="0"/>
              <a:t>相当于</a:t>
            </a:r>
            <a:r>
              <a:rPr lang="en-US" altLang="zh-CN" dirty="0"/>
              <a:t>HTML5</a:t>
            </a:r>
            <a:r>
              <a:rPr lang="zh-CN" altLang="zh-CN" dirty="0"/>
              <a:t>，将各种数字媒体元素集成起来</a:t>
            </a:r>
            <a:endParaRPr lang="en-US" altLang="zh-CN" dirty="0"/>
          </a:p>
          <a:p>
            <a:pPr lvl="1"/>
            <a:r>
              <a:rPr lang="en-US" altLang="zh-CN" sz="3200" dirty="0"/>
              <a:t>WXSS</a:t>
            </a:r>
            <a:endParaRPr lang="en-US" altLang="zh-CN" sz="3200" dirty="0"/>
          </a:p>
          <a:p>
            <a:pPr lvl="2"/>
            <a:r>
              <a:rPr lang="en-US" altLang="zh-CN" dirty="0" err="1"/>
              <a:t>WeiXin</a:t>
            </a:r>
            <a:r>
              <a:rPr lang="en-US" altLang="zh-CN" dirty="0"/>
              <a:t> Style Sheet</a:t>
            </a:r>
            <a:r>
              <a:rPr lang="zh-CN" altLang="zh-CN" dirty="0"/>
              <a:t>，微信样式表</a:t>
            </a:r>
            <a:endParaRPr lang="en-US" altLang="zh-CN" dirty="0"/>
          </a:p>
          <a:p>
            <a:pPr lvl="2"/>
            <a:r>
              <a:rPr lang="zh-CN" altLang="zh-CN" dirty="0"/>
              <a:t>相当于</a:t>
            </a:r>
            <a:r>
              <a:rPr lang="en-US" altLang="zh-CN" dirty="0"/>
              <a:t>CSS</a:t>
            </a:r>
            <a:r>
              <a:rPr lang="zh-CN" altLang="zh-CN" dirty="0"/>
              <a:t>，用于定义各种元素的位置、颜色等格式信息</a:t>
            </a:r>
            <a:endParaRPr lang="en-US" altLang="zh-CN" dirty="0"/>
          </a:p>
          <a:p>
            <a:pPr lvl="1"/>
            <a:r>
              <a:rPr lang="en-US" altLang="zh-CN" sz="3200" dirty="0"/>
              <a:t>JS</a:t>
            </a:r>
            <a:endParaRPr lang="en-US" altLang="zh-CN" sz="3200" dirty="0"/>
          </a:p>
          <a:p>
            <a:pPr lvl="2"/>
            <a:r>
              <a:rPr lang="zh-CN" altLang="zh-CN" dirty="0"/>
              <a:t>定义用户控制和交互</a:t>
            </a:r>
            <a:endParaRPr lang="en-US" altLang="zh-CN" dirty="0"/>
          </a:p>
        </p:txBody>
      </p:sp>
    </p:spTree>
  </p:cSld>
  <p:clrMapOvr>
    <a:masterClrMapping/>
  </p:clrMapOvr>
  <p:transition>
    <p:checker dir="vert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6.3</a:t>
            </a:r>
            <a:r>
              <a:rPr lang="zh-CN" altLang="en-US" dirty="0" smtClean="0"/>
              <a:t>移动</a:t>
            </a:r>
            <a:r>
              <a:rPr lang="zh-CN" altLang="en-US" dirty="0"/>
              <a:t>终端</a:t>
            </a:r>
            <a:r>
              <a:rPr lang="zh-CN" altLang="zh-CN" dirty="0"/>
              <a:t>上的数字媒体应用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600" dirty="0"/>
              <a:t>微信小程序简介</a:t>
            </a:r>
            <a:endParaRPr lang="en-US" altLang="zh-CN" sz="3600" dirty="0"/>
          </a:p>
          <a:p>
            <a:pPr lvl="1"/>
            <a:r>
              <a:rPr lang="en-US" altLang="zh-CN" sz="3200" dirty="0"/>
              <a:t>WXML</a:t>
            </a:r>
            <a:r>
              <a:rPr lang="zh-CN" altLang="en-US" sz="3200" dirty="0"/>
              <a:t>中的各种数字媒体组件</a:t>
            </a:r>
            <a:endParaRPr lang="en-US" altLang="zh-CN" sz="3200" dirty="0"/>
          </a:p>
        </p:txBody>
      </p:sp>
      <p:pic>
        <p:nvPicPr>
          <p:cNvPr id="4" name="图片 3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492896"/>
            <a:ext cx="6264696" cy="3816424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6.4</a:t>
            </a:r>
            <a:r>
              <a:rPr lang="zh-CN" altLang="zh-CN" dirty="0" smtClean="0"/>
              <a:t>数字</a:t>
            </a:r>
            <a:r>
              <a:rPr lang="zh-CN" altLang="zh-CN" dirty="0"/>
              <a:t>媒体应用</a:t>
            </a:r>
            <a:r>
              <a:rPr lang="zh-CN" altLang="en-US" dirty="0"/>
              <a:t>集成平台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3600" dirty="0"/>
              <a:t>使用</a:t>
            </a:r>
            <a:r>
              <a:rPr lang="en-US" altLang="zh-CN" sz="3600" dirty="0"/>
              <a:t>iH5</a:t>
            </a:r>
            <a:r>
              <a:rPr lang="zh-CN" altLang="zh-CN" sz="3600" dirty="0"/>
              <a:t>平台制作交互式跨平台</a:t>
            </a:r>
            <a:r>
              <a:rPr lang="en-US" altLang="zh-CN" sz="3600" dirty="0"/>
              <a:t>H5</a:t>
            </a:r>
            <a:r>
              <a:rPr lang="zh-CN" altLang="zh-CN" sz="3600" dirty="0"/>
              <a:t>网页</a:t>
            </a:r>
            <a:endParaRPr lang="en-US" altLang="zh-CN" sz="3600" dirty="0"/>
          </a:p>
          <a:p>
            <a:pPr lvl="1"/>
            <a:r>
              <a:rPr lang="zh-CN" altLang="zh-CN" dirty="0"/>
              <a:t>可视化设计工具</a:t>
            </a:r>
            <a:endParaRPr lang="en-US" altLang="zh-CN" dirty="0"/>
          </a:p>
          <a:p>
            <a:pPr lvl="1"/>
            <a:r>
              <a:rPr lang="en-US" altLang="zh-CN" dirty="0"/>
              <a:t>SaaS</a:t>
            </a:r>
            <a:r>
              <a:rPr lang="zh-CN" altLang="zh-CN" dirty="0"/>
              <a:t>（软件即服务）产品，集成了前后端所需的强大功能</a:t>
            </a:r>
            <a:endParaRPr lang="en-US" altLang="zh-CN" dirty="0"/>
          </a:p>
          <a:p>
            <a:pPr lvl="1"/>
            <a:r>
              <a:rPr lang="zh-CN" altLang="zh-CN" dirty="0"/>
              <a:t>云计算平台</a:t>
            </a:r>
            <a:endParaRPr lang="en-US" altLang="zh-CN" dirty="0"/>
          </a:p>
          <a:p>
            <a:pPr lvl="1"/>
            <a:r>
              <a:rPr lang="zh-CN" altLang="zh-CN" dirty="0"/>
              <a:t>根据用户需求，动态分配计算、存储、数据库、带宽资源</a:t>
            </a:r>
            <a:endParaRPr lang="en-US" altLang="zh-CN" dirty="0"/>
          </a:p>
          <a:p>
            <a:pPr lvl="1"/>
            <a:r>
              <a:rPr lang="zh-CN" altLang="zh-CN" dirty="0"/>
              <a:t>保证数据安全性的同时，满足突发流量暴增的需求</a:t>
            </a:r>
            <a:endParaRPr lang="en-US" altLang="zh-CN" sz="3400" dirty="0"/>
          </a:p>
        </p:txBody>
      </p:sp>
    </p:spTree>
  </p:cSld>
  <p:clrMapOvr>
    <a:masterClrMapping/>
  </p:clrMapOvr>
  <p:transition>
    <p:checker dir="vert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6.4</a:t>
            </a:r>
            <a:r>
              <a:rPr lang="zh-CN" altLang="zh-CN" dirty="0" smtClean="0"/>
              <a:t>数字</a:t>
            </a:r>
            <a:r>
              <a:rPr lang="zh-CN" altLang="zh-CN" dirty="0"/>
              <a:t>媒体应用</a:t>
            </a:r>
            <a:r>
              <a:rPr lang="zh-CN" altLang="en-US" dirty="0"/>
              <a:t>集成平台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3600" dirty="0"/>
              <a:t>使用</a:t>
            </a:r>
            <a:r>
              <a:rPr lang="en-US" altLang="zh-CN" sz="3600" dirty="0"/>
              <a:t>iH5</a:t>
            </a:r>
            <a:r>
              <a:rPr lang="zh-CN" altLang="zh-CN" sz="3600" dirty="0"/>
              <a:t>平台制作交互式跨平台</a:t>
            </a:r>
            <a:r>
              <a:rPr lang="en-US" altLang="zh-CN" sz="3600" dirty="0"/>
              <a:t>H5</a:t>
            </a:r>
            <a:r>
              <a:rPr lang="zh-CN" altLang="zh-CN" sz="3600" dirty="0"/>
              <a:t>网页</a:t>
            </a:r>
            <a:endParaRPr lang="en-US" altLang="zh-CN" sz="3600" dirty="0"/>
          </a:p>
          <a:p>
            <a:pPr lvl="1"/>
            <a:r>
              <a:rPr lang="zh-CN" altLang="en-US" sz="3400" dirty="0"/>
              <a:t>注册并登录官网：</a:t>
            </a:r>
            <a:r>
              <a:rPr lang="en-US" altLang="zh-CN" dirty="0">
                <a:hlinkClick r:id="rId1"/>
              </a:rPr>
              <a:t>https://www.ih5.cn</a:t>
            </a:r>
            <a:endParaRPr lang="en-US" altLang="zh-CN" dirty="0"/>
          </a:p>
          <a:p>
            <a:pPr lvl="1"/>
            <a:endParaRPr lang="en-US" altLang="zh-CN" sz="3400" dirty="0"/>
          </a:p>
        </p:txBody>
      </p:sp>
      <p:pic>
        <p:nvPicPr>
          <p:cNvPr id="4" name="图片 3"/>
          <p:cNvPicPr/>
          <p:nvPr/>
        </p:nvPicPr>
        <p:blipFill>
          <a:blip r:embed="rId2"/>
          <a:stretch>
            <a:fillRect/>
          </a:stretch>
        </p:blipFill>
        <p:spPr>
          <a:xfrm>
            <a:off x="2376797" y="2564904"/>
            <a:ext cx="4390405" cy="37369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hecker dir="vert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6.4</a:t>
            </a:r>
            <a:r>
              <a:rPr lang="zh-CN" altLang="zh-CN" dirty="0" smtClean="0"/>
              <a:t>数字</a:t>
            </a:r>
            <a:r>
              <a:rPr lang="zh-CN" altLang="zh-CN" dirty="0"/>
              <a:t>媒体应用</a:t>
            </a:r>
            <a:r>
              <a:rPr lang="zh-CN" altLang="en-US" dirty="0"/>
              <a:t>集成平台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33400" y="1295400"/>
            <a:ext cx="8431088" cy="5105400"/>
          </a:xfrm>
        </p:spPr>
        <p:txBody>
          <a:bodyPr/>
          <a:lstStyle/>
          <a:p>
            <a:r>
              <a:rPr lang="en-US" altLang="zh-CN" sz="3600" dirty="0">
                <a:latin typeface="Calibri" panose="020F0502020204030204" charset="0"/>
                <a:cs typeface="Times New Roman" panose="02020603050405020304" pitchFamily="18" charset="0"/>
              </a:rPr>
              <a:t>iH5</a:t>
            </a:r>
            <a:r>
              <a:rPr lang="zh-CN" altLang="zh-CN" sz="3600" dirty="0">
                <a:latin typeface="Calibri" panose="020F0502020204030204" charset="0"/>
                <a:cs typeface="Times New Roman" panose="02020603050405020304" pitchFamily="18" charset="0"/>
              </a:rPr>
              <a:t>云平台编辑器工作界面</a:t>
            </a:r>
            <a:endParaRPr lang="en-US" altLang="zh-CN" sz="3600" dirty="0">
              <a:latin typeface="Calibri" panose="020F0502020204030204" charset="0"/>
              <a:cs typeface="Times New Roman" panose="02020603050405020304" pitchFamily="18" charset="0"/>
            </a:endParaRPr>
          </a:p>
          <a:p>
            <a:pPr lvl="1"/>
            <a:r>
              <a:rPr lang="zh-CN" altLang="zh-CN" sz="3200" dirty="0"/>
              <a:t>工具栏</a:t>
            </a:r>
            <a:endParaRPr lang="en-US" altLang="zh-CN" sz="3200" dirty="0"/>
          </a:p>
          <a:p>
            <a:pPr lvl="2"/>
            <a:r>
              <a:rPr lang="zh-CN" altLang="zh-CN" dirty="0"/>
              <a:t>提供了创作</a:t>
            </a:r>
            <a:r>
              <a:rPr lang="en-US" altLang="zh-CN" dirty="0"/>
              <a:t>H5 App</a:t>
            </a:r>
            <a:r>
              <a:rPr lang="zh-CN" altLang="zh-CN" dirty="0"/>
              <a:t>的各种组件</a:t>
            </a:r>
            <a:endParaRPr lang="en-US" altLang="zh-CN" sz="2800" dirty="0"/>
          </a:p>
          <a:p>
            <a:pPr lvl="1"/>
            <a:r>
              <a:rPr lang="zh-CN" altLang="zh-CN" sz="3200" dirty="0"/>
              <a:t>属性</a:t>
            </a:r>
            <a:r>
              <a:rPr lang="en-US" altLang="zh-CN" sz="3200" dirty="0"/>
              <a:t>/</a:t>
            </a:r>
            <a:r>
              <a:rPr lang="zh-CN" altLang="zh-CN" sz="3200" dirty="0"/>
              <a:t>事件面板</a:t>
            </a:r>
            <a:endParaRPr lang="en-US" altLang="zh-CN" sz="3200" dirty="0"/>
          </a:p>
          <a:p>
            <a:pPr lvl="2"/>
            <a:r>
              <a:rPr lang="zh-CN" altLang="zh-CN" dirty="0"/>
              <a:t>设置组件的各种参数和对交互事件进行定义</a:t>
            </a:r>
            <a:endParaRPr lang="en-US" altLang="zh-CN" sz="2800" dirty="0"/>
          </a:p>
          <a:p>
            <a:pPr lvl="1"/>
            <a:r>
              <a:rPr lang="zh-CN" altLang="zh-CN" sz="3200" dirty="0"/>
              <a:t>舞台</a:t>
            </a:r>
            <a:endParaRPr lang="en-US" altLang="zh-CN" sz="3200" dirty="0"/>
          </a:p>
          <a:p>
            <a:pPr lvl="2"/>
            <a:r>
              <a:rPr lang="zh-CN" altLang="zh-CN" dirty="0"/>
              <a:t>创作和演示作品的场所</a:t>
            </a:r>
            <a:endParaRPr lang="en-US" altLang="zh-CN" sz="2800" dirty="0"/>
          </a:p>
          <a:p>
            <a:pPr lvl="1"/>
            <a:r>
              <a:rPr lang="zh-CN" altLang="zh-CN" sz="3200" dirty="0"/>
              <a:t>对象树</a:t>
            </a:r>
            <a:endParaRPr lang="en-US" altLang="zh-CN" sz="3200" dirty="0"/>
          </a:p>
          <a:p>
            <a:pPr lvl="2"/>
            <a:r>
              <a:rPr lang="zh-CN" altLang="zh-CN" dirty="0"/>
              <a:t>展示了作品的整体结构和各种对象之间的层级关系</a:t>
            </a:r>
            <a:endParaRPr lang="zh-CN" altLang="en-US" sz="3600" dirty="0"/>
          </a:p>
          <a:p>
            <a:pPr lvl="1"/>
            <a:endParaRPr lang="en-US" altLang="zh-CN" sz="3400" dirty="0"/>
          </a:p>
        </p:txBody>
      </p:sp>
    </p:spTree>
  </p:cSld>
  <p:clrMapOvr>
    <a:masterClrMapping/>
  </p:clrMapOvr>
  <p:transition>
    <p:checker dir="vert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6.4</a:t>
            </a:r>
            <a:r>
              <a:rPr lang="zh-CN" altLang="zh-CN" dirty="0" smtClean="0"/>
              <a:t>数字</a:t>
            </a:r>
            <a:r>
              <a:rPr lang="zh-CN" altLang="zh-CN" dirty="0"/>
              <a:t>媒体应用</a:t>
            </a:r>
            <a:r>
              <a:rPr lang="zh-CN" altLang="en-US" dirty="0"/>
              <a:t>集成平台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33400" y="1295400"/>
            <a:ext cx="8431088" cy="5105400"/>
          </a:xfrm>
        </p:spPr>
        <p:txBody>
          <a:bodyPr/>
          <a:lstStyle/>
          <a:p>
            <a:r>
              <a:rPr lang="en-US" altLang="zh-CN" sz="3600" dirty="0">
                <a:latin typeface="Calibri" panose="020F0502020204030204" charset="0"/>
                <a:cs typeface="Times New Roman" panose="02020603050405020304" pitchFamily="18" charset="0"/>
              </a:rPr>
              <a:t>iH5</a:t>
            </a:r>
            <a:r>
              <a:rPr lang="zh-CN" altLang="zh-CN" sz="3600" dirty="0">
                <a:latin typeface="Calibri" panose="020F0502020204030204" charset="0"/>
                <a:cs typeface="Times New Roman" panose="02020603050405020304" pitchFamily="18" charset="0"/>
              </a:rPr>
              <a:t>云平台编辑器工作界面</a:t>
            </a:r>
            <a:endParaRPr lang="en-US" altLang="zh-CN" sz="3600" dirty="0">
              <a:latin typeface="Calibri" panose="020F0502020204030204" charset="0"/>
              <a:cs typeface="Times New Roman" panose="02020603050405020304" pitchFamily="18" charset="0"/>
            </a:endParaRPr>
          </a:p>
          <a:p>
            <a:pPr lvl="1"/>
            <a:endParaRPr lang="en-US" altLang="zh-CN" sz="3400" dirty="0"/>
          </a:p>
        </p:txBody>
      </p:sp>
      <p:pic>
        <p:nvPicPr>
          <p:cNvPr id="4" name="图片 3" descr="iH5界面"/>
          <p:cNvPicPr/>
          <p:nvPr/>
        </p:nvPicPr>
        <p:blipFill>
          <a:blip r:embed="rId1"/>
          <a:stretch>
            <a:fillRect/>
          </a:stretch>
        </p:blipFill>
        <p:spPr>
          <a:xfrm>
            <a:off x="1151620" y="1916832"/>
            <a:ext cx="6840760" cy="432048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6.1 </a:t>
            </a:r>
            <a:r>
              <a:rPr lang="zh-CN" altLang="en-US" dirty="0"/>
              <a:t>数字媒体集成基础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使用</a:t>
            </a:r>
            <a:r>
              <a:rPr lang="zh-CN" altLang="en-US" dirty="0"/>
              <a:t>浏览器开发者工具观察网页</a:t>
            </a:r>
            <a:endParaRPr lang="en-US" altLang="zh-CN" dirty="0"/>
          </a:p>
        </p:txBody>
      </p:sp>
      <p:pic>
        <p:nvPicPr>
          <p:cNvPr id="4" name="图片 3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060848"/>
            <a:ext cx="6840760" cy="4176464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6.4</a:t>
            </a:r>
            <a:r>
              <a:rPr lang="zh-CN" altLang="zh-CN" dirty="0" smtClean="0"/>
              <a:t>数字</a:t>
            </a:r>
            <a:r>
              <a:rPr lang="zh-CN" altLang="zh-CN" dirty="0"/>
              <a:t>媒体应用</a:t>
            </a:r>
            <a:r>
              <a:rPr lang="zh-CN" altLang="en-US" dirty="0"/>
              <a:t>集成平台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33400" y="1295400"/>
            <a:ext cx="8431088" cy="5105400"/>
          </a:xfrm>
        </p:spPr>
        <p:txBody>
          <a:bodyPr/>
          <a:lstStyle/>
          <a:p>
            <a:r>
              <a:rPr lang="zh-CN" altLang="zh-CN" b="1" dirty="0"/>
              <a:t>例</a:t>
            </a:r>
            <a:r>
              <a:rPr lang="en-US" altLang="zh-CN" b="1" dirty="0"/>
              <a:t>6-6</a:t>
            </a:r>
            <a:r>
              <a:rPr lang="zh-CN" altLang="zh-CN" b="1" dirty="0"/>
              <a:t>：用</a:t>
            </a:r>
            <a:r>
              <a:rPr lang="en-US" altLang="zh-CN" b="1" dirty="0"/>
              <a:t>iH5</a:t>
            </a:r>
            <a:r>
              <a:rPr lang="zh-CN" altLang="zh-CN" b="1" dirty="0"/>
              <a:t>云平台编辑器设计“美丽中国”交互式</a:t>
            </a:r>
            <a:r>
              <a:rPr lang="en-US" altLang="zh-CN" b="1" dirty="0"/>
              <a:t>H5 App</a:t>
            </a:r>
            <a:r>
              <a:rPr lang="zh-CN" altLang="zh-CN" b="1" dirty="0"/>
              <a:t>作品</a:t>
            </a:r>
            <a:endParaRPr lang="en-US" altLang="zh-CN" b="1" dirty="0"/>
          </a:p>
          <a:p>
            <a:pPr lvl="1"/>
            <a:r>
              <a:rPr lang="zh-CN" altLang="en-US" b="1" dirty="0"/>
              <a:t>最终效果</a:t>
            </a:r>
            <a:endParaRPr lang="en-US" altLang="zh-CN" b="1" dirty="0"/>
          </a:p>
        </p:txBody>
      </p:sp>
      <p:pic>
        <p:nvPicPr>
          <p:cNvPr id="5" name="图片 4" descr="图29-12 分享作品的二维码"/>
          <p:cNvPicPr/>
          <p:nvPr/>
        </p:nvPicPr>
        <p:blipFill>
          <a:blip r:embed="rId1"/>
          <a:stretch>
            <a:fillRect/>
          </a:stretch>
        </p:blipFill>
        <p:spPr>
          <a:xfrm>
            <a:off x="2820690" y="2708920"/>
            <a:ext cx="3502620" cy="3208556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6.4</a:t>
            </a:r>
            <a:r>
              <a:rPr lang="zh-CN" altLang="zh-CN" dirty="0" smtClean="0"/>
              <a:t>数字</a:t>
            </a:r>
            <a:r>
              <a:rPr lang="zh-CN" altLang="zh-CN" dirty="0"/>
              <a:t>媒体应用</a:t>
            </a:r>
            <a:r>
              <a:rPr lang="zh-CN" altLang="en-US" dirty="0"/>
              <a:t>集成平台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33400" y="1295400"/>
            <a:ext cx="8431088" cy="5105400"/>
          </a:xfrm>
        </p:spPr>
        <p:txBody>
          <a:bodyPr/>
          <a:lstStyle/>
          <a:p>
            <a:r>
              <a:rPr lang="zh-CN" altLang="zh-CN" dirty="0"/>
              <a:t>数字媒体的跨平台发布</a:t>
            </a:r>
            <a:endParaRPr lang="en-US" altLang="zh-CN" dirty="0"/>
          </a:p>
          <a:p>
            <a:pPr lvl="1"/>
            <a:r>
              <a:rPr lang="zh-CN" altLang="zh-CN" dirty="0"/>
              <a:t>包含数字媒体的跨平台立体文档</a:t>
            </a:r>
            <a:endParaRPr lang="en-US" altLang="zh-CN" b="1" dirty="0"/>
          </a:p>
        </p:txBody>
      </p:sp>
      <p:pic>
        <p:nvPicPr>
          <p:cNvPr id="6" name="图片 5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431732"/>
            <a:ext cx="5832648" cy="3661564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6.4</a:t>
            </a:r>
            <a:r>
              <a:rPr lang="zh-CN" altLang="zh-CN" dirty="0" smtClean="0"/>
              <a:t>数字</a:t>
            </a:r>
            <a:r>
              <a:rPr lang="zh-CN" altLang="zh-CN" dirty="0"/>
              <a:t>媒体应用</a:t>
            </a:r>
            <a:r>
              <a:rPr lang="zh-CN" altLang="en-US" dirty="0"/>
              <a:t>集成平台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33400" y="1295400"/>
            <a:ext cx="8431088" cy="5105400"/>
          </a:xfrm>
        </p:spPr>
        <p:txBody>
          <a:bodyPr/>
          <a:lstStyle/>
          <a:p>
            <a:r>
              <a:rPr lang="zh-CN" altLang="zh-CN" dirty="0"/>
              <a:t>数字媒体的跨平台发布</a:t>
            </a:r>
            <a:endParaRPr lang="en-US" altLang="zh-CN" dirty="0"/>
          </a:p>
          <a:p>
            <a:pPr lvl="1"/>
            <a:r>
              <a:rPr lang="zh-CN" altLang="zh-CN" dirty="0"/>
              <a:t>跨平台的演示文稿</a:t>
            </a:r>
            <a:endParaRPr lang="en-US" altLang="zh-CN" dirty="0"/>
          </a:p>
          <a:p>
            <a:pPr lvl="2"/>
            <a:r>
              <a:rPr lang="en-US" altLang="zh-CN" dirty="0"/>
              <a:t>http://ppj.io/</a:t>
            </a:r>
            <a:endParaRPr lang="en-US" altLang="zh-CN" b="1" dirty="0"/>
          </a:p>
        </p:txBody>
      </p:sp>
      <p:pic>
        <p:nvPicPr>
          <p:cNvPr id="5" name="图片 4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780928"/>
            <a:ext cx="5256584" cy="324036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本章小结</a:t>
            </a:r>
            <a:endParaRPr lang="en-US" altLang="zh-CN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74470" y="1097280"/>
            <a:ext cx="5309870" cy="5596255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数字媒体新技术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539552" y="1124744"/>
            <a:ext cx="8359080" cy="5105400"/>
          </a:xfrm>
        </p:spPr>
        <p:txBody>
          <a:bodyPr/>
          <a:lstStyle/>
          <a:p>
            <a:r>
              <a:rPr lang="zh-CN" altLang="en-US" sz="4000" dirty="0"/>
              <a:t>课后练习</a:t>
            </a:r>
            <a:endParaRPr lang="en-US" altLang="zh-CN" sz="4000" dirty="0"/>
          </a:p>
          <a:p>
            <a:pPr lvl="1"/>
            <a:r>
              <a:rPr lang="en-US" altLang="zh-CN" sz="3800" dirty="0" smtClean="0"/>
              <a:t>6.1.5 </a:t>
            </a:r>
            <a:r>
              <a:rPr lang="zh-CN" altLang="en-US" sz="3800" dirty="0"/>
              <a:t>习题与实践</a:t>
            </a:r>
            <a:endParaRPr lang="en-US" altLang="zh-CN" sz="3800" dirty="0"/>
          </a:p>
          <a:p>
            <a:pPr lvl="1"/>
            <a:r>
              <a:rPr lang="en-US" altLang="zh-CN" sz="3800" dirty="0" smtClean="0"/>
              <a:t>6.2.5 </a:t>
            </a:r>
            <a:r>
              <a:rPr lang="zh-CN" altLang="en-US" sz="3800" dirty="0"/>
              <a:t>习题与实践</a:t>
            </a:r>
            <a:endParaRPr lang="en-US" altLang="zh-CN" sz="3800" dirty="0"/>
          </a:p>
          <a:p>
            <a:pPr lvl="1"/>
            <a:r>
              <a:rPr lang="en-US" altLang="zh-CN" sz="3800" dirty="0"/>
              <a:t>6.3.3 </a:t>
            </a:r>
            <a:r>
              <a:rPr lang="zh-CN" altLang="en-US" sz="3800" dirty="0"/>
              <a:t>习题与</a:t>
            </a:r>
            <a:r>
              <a:rPr lang="zh-CN" altLang="en-US" sz="3800" dirty="0" smtClean="0"/>
              <a:t>实践</a:t>
            </a:r>
            <a:endParaRPr lang="en-US" altLang="zh-CN" sz="3800" dirty="0" smtClean="0"/>
          </a:p>
          <a:p>
            <a:pPr lvl="1"/>
            <a:r>
              <a:rPr lang="en-US" altLang="zh-CN" sz="3800" dirty="0" smtClean="0"/>
              <a:t>6.4.3 </a:t>
            </a:r>
            <a:r>
              <a:rPr lang="zh-CN" altLang="en-US" sz="3800" dirty="0" smtClean="0"/>
              <a:t>习题与实践</a:t>
            </a:r>
            <a:endParaRPr lang="en-US" altLang="zh-CN" sz="3800" dirty="0"/>
          </a:p>
          <a:p>
            <a:pPr lvl="1"/>
            <a:r>
              <a:rPr lang="en-US" altLang="zh-CN" sz="3800" dirty="0" smtClean="0"/>
              <a:t>6.5 </a:t>
            </a:r>
            <a:r>
              <a:rPr lang="zh-CN" altLang="en-US" sz="3800" dirty="0"/>
              <a:t>综合练习</a:t>
            </a:r>
            <a:endParaRPr lang="en-US" altLang="zh-CN" sz="3800" dirty="0"/>
          </a:p>
          <a:p>
            <a:pPr lvl="1"/>
            <a:endParaRPr lang="en-US" altLang="zh-CN" sz="3800" dirty="0"/>
          </a:p>
          <a:p>
            <a:pPr lvl="1"/>
            <a:endParaRPr lang="en-US" altLang="zh-CN" sz="4800" dirty="0"/>
          </a:p>
        </p:txBody>
      </p:sp>
    </p:spTree>
  </p:cSld>
  <p:clrMapOvr>
    <a:masterClrMapping/>
  </p:clrMapOvr>
  <p:transition>
    <p:checke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6.1 </a:t>
            </a:r>
            <a:r>
              <a:rPr lang="zh-CN" altLang="en-US" dirty="0"/>
              <a:t>数字媒体集成基础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保存</a:t>
            </a:r>
            <a:r>
              <a:rPr lang="zh-CN" altLang="en-US" dirty="0"/>
              <a:t>网页后观察盘上存储的相关文件</a:t>
            </a:r>
            <a:endParaRPr lang="en-US" altLang="zh-CN" dirty="0"/>
          </a:p>
        </p:txBody>
      </p:sp>
      <p:pic>
        <p:nvPicPr>
          <p:cNvPr id="5" name="图片 4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492896"/>
            <a:ext cx="7776864" cy="1872208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6.2</a:t>
            </a:r>
            <a:r>
              <a:rPr lang="zh-CN" altLang="en-US" dirty="0"/>
              <a:t>网页中的数字媒体集成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可视化集成工具</a:t>
            </a:r>
            <a:endParaRPr lang="en-US" altLang="zh-CN" dirty="0"/>
          </a:p>
          <a:p>
            <a:pPr lvl="1"/>
            <a:r>
              <a:rPr lang="zh-CN" altLang="zh-CN" b="1" dirty="0"/>
              <a:t>可以使用</a:t>
            </a:r>
            <a:r>
              <a:rPr lang="en-US" altLang="zh-CN" b="1" dirty="0"/>
              <a:t>Dreamweaver</a:t>
            </a:r>
            <a:r>
              <a:rPr lang="zh-CN" altLang="en-US" b="1" dirty="0"/>
              <a:t>制作网页</a:t>
            </a:r>
            <a:endParaRPr lang="zh-CN" altLang="en-US" b="1" dirty="0"/>
          </a:p>
          <a:p>
            <a:pPr lvl="2"/>
            <a:r>
              <a:rPr lang="zh-CN" altLang="en-US" sz="2400" b="1" dirty="0"/>
              <a:t>代码与可视化效果可以同时看见</a:t>
            </a:r>
            <a:endParaRPr lang="zh-CN" altLang="en-US" sz="2400" b="1" dirty="0"/>
          </a:p>
          <a:p>
            <a:pPr lvl="2"/>
            <a:r>
              <a:rPr lang="zh-CN" altLang="en-US" sz="2400" b="1" dirty="0"/>
              <a:t>可以进行可视化编辑</a:t>
            </a:r>
            <a:endParaRPr lang="zh-CN" altLang="en-US" sz="2400" b="1" dirty="0"/>
          </a:p>
          <a:p>
            <a:pPr lvl="1"/>
            <a:r>
              <a:rPr lang="zh-CN" altLang="en-US" sz="2600" b="1" dirty="0"/>
              <a:t>利用</a:t>
            </a:r>
            <a:r>
              <a:rPr lang="en-US" altLang="zh-CN" sz="2600" b="1" dirty="0"/>
              <a:t>AIGC</a:t>
            </a:r>
            <a:r>
              <a:rPr lang="zh-CN" altLang="en-US" sz="2600" b="1" dirty="0"/>
              <a:t>产生网页代码</a:t>
            </a:r>
            <a:endParaRPr lang="zh-CN" altLang="en-US" sz="2600" b="1" dirty="0"/>
          </a:p>
          <a:p>
            <a:pPr lvl="2"/>
            <a:r>
              <a:rPr lang="zh-CN" altLang="en-US" sz="2400" b="1" dirty="0"/>
              <a:t>上传网页效果，生成代码</a:t>
            </a:r>
            <a:endParaRPr lang="zh-CN" altLang="en-US" sz="2400" b="1" dirty="0"/>
          </a:p>
          <a:p>
            <a:pPr lvl="2"/>
            <a:r>
              <a:rPr lang="zh-CN" altLang="en-US" sz="2400" b="1" dirty="0"/>
              <a:t>编辑修改代码，插入未能生成的部分</a:t>
            </a:r>
            <a:endParaRPr lang="zh-CN" altLang="en-US" sz="2400" b="1" dirty="0"/>
          </a:p>
          <a:p>
            <a:pPr lvl="0"/>
            <a:r>
              <a:rPr lang="en-US" altLang="zh-CN" sz="2800" b="1" dirty="0"/>
              <a:t>HTML5</a:t>
            </a:r>
            <a:r>
              <a:rPr lang="zh-CN" altLang="en-US" sz="2800" b="1" dirty="0"/>
              <a:t>简介</a:t>
            </a:r>
            <a:endParaRPr lang="zh-CN" altLang="en-US" sz="2800" b="1" dirty="0"/>
          </a:p>
          <a:p>
            <a:pPr lvl="1"/>
            <a:r>
              <a:rPr lang="zh-CN" altLang="en-US" sz="2600" b="1" dirty="0"/>
              <a:t>在</a:t>
            </a:r>
            <a:r>
              <a:rPr lang="zh-CN" altLang="en-US" sz="2410" b="1" dirty="0"/>
              <a:t>移动设备上支持多媒体</a:t>
            </a:r>
            <a:endParaRPr lang="zh-CN" altLang="zh-CN" dirty="0"/>
          </a:p>
          <a:p>
            <a:pPr lvl="1"/>
            <a:endParaRPr lang="en-US" altLang="zh-CN" dirty="0"/>
          </a:p>
        </p:txBody>
      </p:sp>
    </p:spTree>
  </p:cSld>
  <p:clrMapOvr>
    <a:masterClrMapping/>
  </p:clrMapOvr>
  <p:transition>
    <p:checke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6.2</a:t>
            </a:r>
            <a:r>
              <a:rPr lang="zh-CN" altLang="en-US" dirty="0"/>
              <a:t>网页中的数字媒体集成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 smtClean="0"/>
              <a:t>创建</a:t>
            </a:r>
            <a:r>
              <a:rPr lang="zh-CN" altLang="zh-CN" dirty="0"/>
              <a:t>和管理站点</a:t>
            </a:r>
            <a:endParaRPr lang="en-US" altLang="zh-CN" dirty="0"/>
          </a:p>
          <a:p>
            <a:pPr lvl="1"/>
            <a:r>
              <a:rPr lang="zh-CN" altLang="zh-CN" b="1" dirty="0"/>
              <a:t>例</a:t>
            </a:r>
            <a:r>
              <a:rPr lang="en-US" altLang="zh-CN" b="1" dirty="0"/>
              <a:t>6-1</a:t>
            </a:r>
            <a:r>
              <a:rPr lang="zh-CN" altLang="zh-CN" b="1" dirty="0"/>
              <a:t>：创建</a:t>
            </a:r>
            <a:r>
              <a:rPr lang="en-US" altLang="zh-CN" b="1" dirty="0" err="1"/>
              <a:t>myschool</a:t>
            </a:r>
            <a:r>
              <a:rPr lang="zh-CN" altLang="zh-CN" b="1" dirty="0"/>
              <a:t>站点，对应于</a:t>
            </a:r>
            <a:r>
              <a:rPr lang="en-US" altLang="zh-CN" b="1" dirty="0"/>
              <a:t>school</a:t>
            </a:r>
            <a:r>
              <a:rPr lang="zh-CN" altLang="zh-CN" b="1" dirty="0"/>
              <a:t>文件夹，并在站点中创建分别用于放置图片、视频、音频素材的</a:t>
            </a:r>
            <a:r>
              <a:rPr lang="en-US" altLang="zh-CN" b="1" dirty="0"/>
              <a:t>images</a:t>
            </a:r>
            <a:r>
              <a:rPr lang="zh-CN" altLang="zh-CN" b="1" dirty="0"/>
              <a:t>、</a:t>
            </a:r>
            <a:r>
              <a:rPr lang="en-US" altLang="zh-CN" b="1" dirty="0"/>
              <a:t>video</a:t>
            </a:r>
            <a:r>
              <a:rPr lang="zh-CN" altLang="zh-CN" b="1" dirty="0"/>
              <a:t>、</a:t>
            </a:r>
            <a:r>
              <a:rPr lang="en-US" altLang="zh-CN" b="1" dirty="0"/>
              <a:t>audio</a:t>
            </a:r>
            <a:r>
              <a:rPr lang="zh-CN" altLang="zh-CN" b="1" dirty="0"/>
              <a:t>等文件夹。</a:t>
            </a:r>
            <a:endParaRPr lang="zh-CN" altLang="zh-CN" dirty="0"/>
          </a:p>
          <a:p>
            <a:pPr lvl="1"/>
            <a:endParaRPr lang="en-US" altLang="zh-CN" dirty="0"/>
          </a:p>
        </p:txBody>
      </p:sp>
      <p:pic>
        <p:nvPicPr>
          <p:cNvPr id="4" name="图片 3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645024"/>
            <a:ext cx="6984776" cy="252028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6.2</a:t>
            </a:r>
            <a:r>
              <a:rPr lang="zh-CN" altLang="en-US" dirty="0"/>
              <a:t>网页中的数字媒体集成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 smtClean="0"/>
              <a:t>创建</a:t>
            </a:r>
            <a:r>
              <a:rPr lang="zh-CN" altLang="zh-CN" dirty="0"/>
              <a:t>主页和布局网页</a:t>
            </a:r>
            <a:endParaRPr lang="en-US" altLang="zh-CN" dirty="0"/>
          </a:p>
          <a:p>
            <a:pPr lvl="1"/>
            <a:r>
              <a:rPr lang="zh-CN" altLang="zh-CN" b="1" dirty="0"/>
              <a:t>例</a:t>
            </a:r>
            <a:r>
              <a:rPr lang="en-US" altLang="zh-CN" b="1" dirty="0"/>
              <a:t>6-2</a:t>
            </a:r>
            <a:r>
              <a:rPr lang="zh-CN" altLang="zh-CN" b="1" dirty="0"/>
              <a:t>：为在</a:t>
            </a:r>
            <a:r>
              <a:rPr lang="en-US" altLang="zh-CN" b="1" dirty="0" err="1"/>
              <a:t>myschoolsite</a:t>
            </a:r>
            <a:r>
              <a:rPr lang="zh-CN" altLang="zh-CN" b="1" dirty="0"/>
              <a:t>中创建如</a:t>
            </a:r>
            <a:r>
              <a:rPr lang="zh-CN" altLang="zh-CN" b="1" dirty="0" smtClean="0"/>
              <a:t>图所</a:t>
            </a:r>
            <a:r>
              <a:rPr lang="zh-CN" altLang="zh-CN" b="1" dirty="0"/>
              <a:t>示的主页，先创建带表格布局的主页</a:t>
            </a:r>
            <a:r>
              <a:rPr lang="en-US" altLang="zh-CN" b="1" dirty="0"/>
              <a:t>index.html</a:t>
            </a:r>
            <a:r>
              <a:rPr lang="zh-CN" altLang="en-US" b="1" dirty="0"/>
              <a:t>。</a:t>
            </a:r>
            <a:endParaRPr lang="en-US" altLang="zh-CN" dirty="0"/>
          </a:p>
        </p:txBody>
      </p:sp>
      <p:pic>
        <p:nvPicPr>
          <p:cNvPr id="5" name="图片 4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708920"/>
            <a:ext cx="4978013" cy="3663181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6.2</a:t>
            </a:r>
            <a:r>
              <a:rPr lang="zh-CN" altLang="en-US" dirty="0"/>
              <a:t>网页中的数字媒体集成</a:t>
            </a:r>
            <a:endParaRPr lang="en-US" altLang="zh-CN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网页基本代码</a:t>
            </a:r>
            <a:endParaRPr lang="en-US" altLang="zh-CN" dirty="0"/>
          </a:p>
          <a:p>
            <a:pPr lvl="1"/>
            <a:r>
              <a:rPr lang="en-US" altLang="zh-CN" dirty="0"/>
              <a:t>&lt;html&gt;&lt;/html&gt;</a:t>
            </a:r>
            <a:r>
              <a:rPr lang="zh-CN" altLang="zh-CN" dirty="0"/>
              <a:t>：告诉浏览器这是一个</a:t>
            </a:r>
            <a:r>
              <a:rPr lang="en-US" altLang="zh-CN" dirty="0"/>
              <a:t>HTML</a:t>
            </a:r>
            <a:r>
              <a:rPr lang="zh-CN" altLang="zh-CN" dirty="0"/>
              <a:t>文档。</a:t>
            </a:r>
            <a:endParaRPr lang="zh-CN" altLang="zh-CN" dirty="0"/>
          </a:p>
          <a:p>
            <a:pPr lvl="1"/>
            <a:r>
              <a:rPr lang="en-US" altLang="zh-CN" dirty="0"/>
              <a:t>&lt;head&gt;&lt;/head&gt;</a:t>
            </a:r>
            <a:r>
              <a:rPr lang="zh-CN" altLang="zh-CN" dirty="0"/>
              <a:t>：表示这是文档的头部，这里的内容通常作为文档相关说明，不会直接显示在浏览器中</a:t>
            </a:r>
            <a:endParaRPr lang="en-US" altLang="zh-CN" dirty="0"/>
          </a:p>
          <a:p>
            <a:pPr lvl="1"/>
            <a:r>
              <a:rPr lang="en-US" altLang="zh-CN" dirty="0"/>
              <a:t>&lt;meta charset=”utf-8”&gt;</a:t>
            </a:r>
            <a:r>
              <a:rPr lang="zh-CN" altLang="zh-CN" dirty="0"/>
              <a:t>：通过对标志属性</a:t>
            </a:r>
            <a:r>
              <a:rPr lang="en-US" altLang="zh-CN" dirty="0"/>
              <a:t>charset</a:t>
            </a:r>
            <a:r>
              <a:rPr lang="zh-CN" altLang="zh-CN" dirty="0"/>
              <a:t>的定义说明了文档的编码是</a:t>
            </a:r>
            <a:r>
              <a:rPr lang="en-US" altLang="zh-CN" dirty="0"/>
              <a:t>utf-8</a:t>
            </a:r>
            <a:r>
              <a:rPr lang="zh-CN" altLang="zh-CN" dirty="0"/>
              <a:t>标准的</a:t>
            </a:r>
            <a:endParaRPr lang="zh-CN" altLang="zh-CN" dirty="0"/>
          </a:p>
          <a:p>
            <a:pPr lvl="1"/>
            <a:r>
              <a:rPr lang="en-US" altLang="zh-CN" dirty="0"/>
              <a:t>&lt;title&gt;&lt;/title&gt;</a:t>
            </a:r>
            <a:r>
              <a:rPr lang="zh-CN" altLang="zh-CN" dirty="0"/>
              <a:t>：定义网页标题，将在浏览器标题栏上显示出来</a:t>
            </a:r>
            <a:endParaRPr lang="zh-CN" altLang="zh-CN" dirty="0"/>
          </a:p>
          <a:p>
            <a:pPr lvl="1"/>
            <a:r>
              <a:rPr lang="en-US" altLang="zh-CN" dirty="0"/>
              <a:t>&lt;body&gt;&lt;/body&gt;</a:t>
            </a:r>
            <a:r>
              <a:rPr lang="zh-CN" altLang="zh-CN" dirty="0"/>
              <a:t>：定义网页上的内容</a:t>
            </a:r>
            <a:endParaRPr lang="en-US" altLang="zh-CN" dirty="0"/>
          </a:p>
        </p:txBody>
      </p:sp>
    </p:spTree>
  </p:cSld>
  <p:clrMapOvr>
    <a:masterClrMapping/>
  </p:clrMapOvr>
  <p:transition>
    <p:checker dir="vert"/>
  </p:transition>
</p:sld>
</file>

<file path=ppt/tags/tag1.xml><?xml version="1.0" encoding="utf-8"?>
<p:tagLst xmlns:p="http://schemas.openxmlformats.org/presentationml/2006/main">
  <p:tag name="commondata" val="eyJoZGlkIjoiYzcyYTUxODQzZTBkODYwYjNkNDM4OGQwOGRmODM3OWIifQ=="/>
</p:tagLst>
</file>

<file path=ppt/theme/theme1.xml><?xml version="1.0" encoding="utf-8"?>
<a:theme xmlns:a="http://schemas.openxmlformats.org/drawingml/2006/main" name="268TGp_future_light_ani_k">
  <a:themeElements>
    <a:clrScheme name="268TGp_future_light_ani_k 3">
      <a:dk1>
        <a:srgbClr val="000000"/>
      </a:dk1>
      <a:lt1>
        <a:srgbClr val="FFFFFF"/>
      </a:lt1>
      <a:dk2>
        <a:srgbClr val="003366"/>
      </a:dk2>
      <a:lt2>
        <a:srgbClr val="C0C0C0"/>
      </a:lt2>
      <a:accent1>
        <a:srgbClr val="A5A5A5"/>
      </a:accent1>
      <a:accent2>
        <a:srgbClr val="449CD8"/>
      </a:accent2>
      <a:accent3>
        <a:srgbClr val="FFFFFF"/>
      </a:accent3>
      <a:accent4>
        <a:srgbClr val="000000"/>
      </a:accent4>
      <a:accent5>
        <a:srgbClr val="CFCFCF"/>
      </a:accent5>
      <a:accent6>
        <a:srgbClr val="3D8DC4"/>
      </a:accent6>
      <a:hlink>
        <a:srgbClr val="19B3B3"/>
      </a:hlink>
      <a:folHlink>
        <a:srgbClr val="855ADA"/>
      </a:folHlink>
    </a:clrScheme>
    <a:fontScheme name="行云流水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华文行楷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libri"/>
        <a:ea typeface=""/>
        <a:cs typeface=""/>
        <a:font script="Jpan" typeface="ＭＳ Ｐ明朝"/>
        <a:font script="Hang" typeface="HY견명조"/>
        <a:font script="Hans" typeface="华文行楷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凤舞九天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atMod val="180000"/>
              </a:schemeClr>
            </a:gs>
            <a:gs pos="50000">
              <a:schemeClr val="phClr">
                <a:tint val="40000"/>
                <a:satMod val="175000"/>
              </a:schemeClr>
            </a:gs>
            <a:gs pos="100000">
              <a:schemeClr val="phClr">
                <a:tint val="65000"/>
                <a:satMod val="18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38000"/>
                <a:satMod val="150000"/>
              </a:schemeClr>
            </a:gs>
            <a:gs pos="50000">
              <a:schemeClr val="phClr">
                <a:shade val="100000"/>
                <a:satMod val="100000"/>
              </a:schemeClr>
            </a:gs>
            <a:gs pos="100000">
              <a:schemeClr val="phClr">
                <a:shade val="38000"/>
                <a:satMod val="150000"/>
              </a:schemeClr>
            </a:gs>
          </a:gsLst>
          <a:lin ang="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268TGp_future_light_ani_k 1">
        <a:dk1>
          <a:srgbClr val="000000"/>
        </a:dk1>
        <a:lt1>
          <a:srgbClr val="FFFFFF"/>
        </a:lt1>
        <a:dk2>
          <a:srgbClr val="003366"/>
        </a:dk2>
        <a:lt2>
          <a:srgbClr val="C0C0C0"/>
        </a:lt2>
        <a:accent1>
          <a:srgbClr val="4EA7EA"/>
        </a:accent1>
        <a:accent2>
          <a:srgbClr val="93C052"/>
        </a:accent2>
        <a:accent3>
          <a:srgbClr val="FFFFFF"/>
        </a:accent3>
        <a:accent4>
          <a:srgbClr val="000000"/>
        </a:accent4>
        <a:accent5>
          <a:srgbClr val="B2D0F3"/>
        </a:accent5>
        <a:accent6>
          <a:srgbClr val="85AE49"/>
        </a:accent6>
        <a:hlink>
          <a:srgbClr val="9999FF"/>
        </a:hlink>
        <a:folHlink>
          <a:srgbClr val="855AD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68TGp_future_light_ani_k 2">
        <a:dk1>
          <a:srgbClr val="000000"/>
        </a:dk1>
        <a:lt1>
          <a:srgbClr val="FFFFFF"/>
        </a:lt1>
        <a:dk2>
          <a:srgbClr val="003366"/>
        </a:dk2>
        <a:lt2>
          <a:srgbClr val="C0C0C0"/>
        </a:lt2>
        <a:accent1>
          <a:srgbClr val="DF6521"/>
        </a:accent1>
        <a:accent2>
          <a:srgbClr val="D7D03B"/>
        </a:accent2>
        <a:accent3>
          <a:srgbClr val="FFFFFF"/>
        </a:accent3>
        <a:accent4>
          <a:srgbClr val="000000"/>
        </a:accent4>
        <a:accent5>
          <a:srgbClr val="ECB8AB"/>
        </a:accent5>
        <a:accent6>
          <a:srgbClr val="C3BC35"/>
        </a:accent6>
        <a:hlink>
          <a:srgbClr val="188FB4"/>
        </a:hlink>
        <a:folHlink>
          <a:srgbClr val="A98FD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68TGp_future_light_ani_k 3">
        <a:dk1>
          <a:srgbClr val="000000"/>
        </a:dk1>
        <a:lt1>
          <a:srgbClr val="FFFFFF"/>
        </a:lt1>
        <a:dk2>
          <a:srgbClr val="003366"/>
        </a:dk2>
        <a:lt2>
          <a:srgbClr val="C0C0C0"/>
        </a:lt2>
        <a:accent1>
          <a:srgbClr val="A5A5A5"/>
        </a:accent1>
        <a:accent2>
          <a:srgbClr val="449CD8"/>
        </a:accent2>
        <a:accent3>
          <a:srgbClr val="FFFFFF"/>
        </a:accent3>
        <a:accent4>
          <a:srgbClr val="000000"/>
        </a:accent4>
        <a:accent5>
          <a:srgbClr val="CFCFCF"/>
        </a:accent5>
        <a:accent6>
          <a:srgbClr val="3D8DC4"/>
        </a:accent6>
        <a:hlink>
          <a:srgbClr val="19B3B3"/>
        </a:hlink>
        <a:folHlink>
          <a:srgbClr val="855AD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3832</Words>
  <Application>WPS 演示</Application>
  <PresentationFormat>全屏显示(4:3)</PresentationFormat>
  <Paragraphs>354</Paragraphs>
  <Slides>44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57" baseType="lpstr">
      <vt:lpstr>Arial</vt:lpstr>
      <vt:lpstr>宋体</vt:lpstr>
      <vt:lpstr>Wingdings</vt:lpstr>
      <vt:lpstr>华文行楷</vt:lpstr>
      <vt:lpstr>微软雅黑</vt:lpstr>
      <vt:lpstr>仿宋_GB2312</vt:lpstr>
      <vt:lpstr>华文楷体</vt:lpstr>
      <vt:lpstr>仿宋</vt:lpstr>
      <vt:lpstr>Calibri</vt:lpstr>
      <vt:lpstr>Arial Unicode MS</vt:lpstr>
      <vt:lpstr>Times New Roman</vt:lpstr>
      <vt:lpstr>268TGp_future_light_ani_k</vt:lpstr>
      <vt:lpstr>Photoshop.Image.11</vt:lpstr>
      <vt:lpstr>第6章 数字媒体的集成与应用</vt:lpstr>
      <vt:lpstr>学习目标</vt:lpstr>
      <vt:lpstr>6.1 数字媒体集成基础</vt:lpstr>
      <vt:lpstr>6.1 数字媒体集成基础</vt:lpstr>
      <vt:lpstr>6.1 数字媒体集成基础</vt:lpstr>
      <vt:lpstr>6.2网页中的数字媒体集成</vt:lpstr>
      <vt:lpstr>6.2网页中的数字媒体集成</vt:lpstr>
      <vt:lpstr>6.2网页中的数字媒体集成</vt:lpstr>
      <vt:lpstr>6.2网页中的数字媒体集成</vt:lpstr>
      <vt:lpstr>6.2网页中的数字媒体集成</vt:lpstr>
      <vt:lpstr>6.2网页中的数字媒体集成</vt:lpstr>
      <vt:lpstr>6.2网页中的数字媒体集成</vt:lpstr>
      <vt:lpstr>6.2网页中的数字媒体集成</vt:lpstr>
      <vt:lpstr>6.2网页中的数字媒体集成</vt:lpstr>
      <vt:lpstr>6.2网页中的数字媒体集成</vt:lpstr>
      <vt:lpstr>6.2网页中的数字媒体集成</vt:lpstr>
      <vt:lpstr>6.2网页中的数字媒体集成</vt:lpstr>
      <vt:lpstr>6.2网页中的数字媒体集成</vt:lpstr>
      <vt:lpstr>6.2网页中的数字媒体集成</vt:lpstr>
      <vt:lpstr>6.2网页中的数字媒体集成</vt:lpstr>
      <vt:lpstr>6.2网页中的数字媒体集成</vt:lpstr>
      <vt:lpstr>6.2网页中的数字媒体集成</vt:lpstr>
      <vt:lpstr>6.2网页中的数字媒体集成</vt:lpstr>
      <vt:lpstr>6.2网页中的数字媒体集成</vt:lpstr>
      <vt:lpstr>6.2网页中的数字媒体集成</vt:lpstr>
      <vt:lpstr>6.2网页中的数字媒体集成</vt:lpstr>
      <vt:lpstr>6.3移动终端上的数字媒体应用</vt:lpstr>
      <vt:lpstr>6.3移动终端上的数字媒体应用</vt:lpstr>
      <vt:lpstr>6.3移动终端上的数字媒体应用</vt:lpstr>
      <vt:lpstr>6.3移动终端上的数字媒体应用</vt:lpstr>
      <vt:lpstr>6.3移动终端上的数字媒体应用</vt:lpstr>
      <vt:lpstr>6.3移动终端上的数字媒体应用</vt:lpstr>
      <vt:lpstr>6.3移动终端上的数字媒体应用</vt:lpstr>
      <vt:lpstr>6.3移动终端上的数字媒体应用</vt:lpstr>
      <vt:lpstr>6.3移动终端上的数字媒体应用</vt:lpstr>
      <vt:lpstr>6.4数字媒体应用集成平台</vt:lpstr>
      <vt:lpstr>6.4数字媒体应用集成平台</vt:lpstr>
      <vt:lpstr>6.4数字媒体应用集成平台</vt:lpstr>
      <vt:lpstr>6.4数字媒体应用集成平台</vt:lpstr>
      <vt:lpstr>6.4数字媒体应用集成平台</vt:lpstr>
      <vt:lpstr>6.4数字媒体应用集成平台</vt:lpstr>
      <vt:lpstr>6.4数字媒体应用集成平台</vt:lpstr>
      <vt:lpstr>本章小结</vt:lpstr>
      <vt:lpstr>数字媒体新技术</vt:lpstr>
    </vt:vector>
  </TitlesOfParts>
  <Company>ecnup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陈志云</cp:lastModifiedBy>
  <cp:revision>216</cp:revision>
  <cp:lastPrinted>2411-12-30T00:00:00Z</cp:lastPrinted>
  <dcterms:created xsi:type="dcterms:W3CDTF">2007-08-10T07:19:00Z</dcterms:created>
  <dcterms:modified xsi:type="dcterms:W3CDTF">2025-05-27T06:50:30Z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E64FC212A8FE4B06A1DC27A74BACAC18_12</vt:lpwstr>
  </property>
</Properties>
</file>