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sldIdLst>
    <p:sldId id="371" r:id="rId3"/>
    <p:sldId id="353" r:id="rId4"/>
    <p:sldId id="372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27" r:id="rId34"/>
    <p:sldId id="401" r:id="rId35"/>
    <p:sldId id="402" r:id="rId36"/>
    <p:sldId id="403" r:id="rId37"/>
    <p:sldId id="404" r:id="rId38"/>
    <p:sldId id="405" r:id="rId39"/>
    <p:sldId id="406" r:id="rId40"/>
    <p:sldId id="407" r:id="rId41"/>
    <p:sldId id="408" r:id="rId42"/>
    <p:sldId id="409" r:id="rId43"/>
    <p:sldId id="410" r:id="rId44"/>
    <p:sldId id="411" r:id="rId45"/>
    <p:sldId id="412" r:id="rId46"/>
    <p:sldId id="413" r:id="rId47"/>
    <p:sldId id="414" r:id="rId48"/>
    <p:sldId id="415" r:id="rId49"/>
    <p:sldId id="416" r:id="rId50"/>
    <p:sldId id="417" r:id="rId51"/>
    <p:sldId id="428" r:id="rId52"/>
    <p:sldId id="418" r:id="rId53"/>
    <p:sldId id="419" r:id="rId54"/>
    <p:sldId id="420" r:id="rId55"/>
    <p:sldId id="421" r:id="rId56"/>
    <p:sldId id="422" r:id="rId57"/>
    <p:sldId id="423" r:id="rId58"/>
    <p:sldId id="424" r:id="rId59"/>
    <p:sldId id="425" r:id="rId60"/>
    <p:sldId id="426" r:id="rId61"/>
  </p:sldIdLst>
  <p:sldSz cx="9144000" cy="6858000" type="screen4x3"/>
  <p:notesSz cx="7315200" cy="9601200"/>
  <p:custDataLst>
    <p:tags r:id="rId6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1117"/>
    <a:srgbClr val="19B3B3"/>
    <a:srgbClr val="F33925"/>
    <a:srgbClr val="000000"/>
    <a:srgbClr val="FF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1323" y="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DBC5E1F-62F9-4203-A862-5979A192B25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383476B-6180-4A9D-97B6-F4D32E0AD0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auto">
      <p:bgPr>
        <a:solidFill>
          <a:srgbClr val="B000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657600"/>
            <a:ext cx="5867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3657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696200" y="2286000"/>
            <a:ext cx="533400" cy="8382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934200" y="1676400"/>
            <a:ext cx="914400" cy="8382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077200" y="685800"/>
            <a:ext cx="914400" cy="15240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553200" y="1295400"/>
            <a:ext cx="533400" cy="5334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324600" y="3429000"/>
            <a:ext cx="533400" cy="5334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810000" y="3200400"/>
            <a:ext cx="152400" cy="152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4267200" y="3200400"/>
            <a:ext cx="152400" cy="152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495800" y="3200400"/>
            <a:ext cx="152400" cy="152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724400" y="3200400"/>
            <a:ext cx="152400" cy="15240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15" name="Group 13"/>
          <p:cNvGrpSpPr/>
          <p:nvPr/>
        </p:nvGrpSpPr>
        <p:grpSpPr bwMode="auto">
          <a:xfrm>
            <a:off x="4724400" y="2286000"/>
            <a:ext cx="1295400" cy="838200"/>
            <a:chOff x="0" y="0"/>
            <a:chExt cx="816" cy="528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44" y="0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0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44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44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44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88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88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32" y="0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432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432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32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576" y="0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576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720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720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720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2" name="Group 30"/>
          <p:cNvGrpSpPr/>
          <p:nvPr/>
        </p:nvGrpSpPr>
        <p:grpSpPr bwMode="auto">
          <a:xfrm>
            <a:off x="3352800" y="2514600"/>
            <a:ext cx="1295400" cy="609600"/>
            <a:chOff x="0" y="0"/>
            <a:chExt cx="816" cy="384"/>
          </a:xfrm>
        </p:grpSpPr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288" y="0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288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432" y="0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432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432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576" y="0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576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720" y="0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720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720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144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0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45" name="Group 43"/>
          <p:cNvGrpSpPr/>
          <p:nvPr/>
        </p:nvGrpSpPr>
        <p:grpSpPr bwMode="auto">
          <a:xfrm>
            <a:off x="762000" y="4114800"/>
            <a:ext cx="1905000" cy="762000"/>
            <a:chOff x="0" y="0"/>
            <a:chExt cx="1680" cy="672"/>
          </a:xfrm>
        </p:grpSpPr>
        <p:sp>
          <p:nvSpPr>
            <p:cNvPr id="46" name="Rectangle 44"/>
            <p:cNvSpPr>
              <a:spLocks noChangeArrowheads="1"/>
            </p:cNvSpPr>
            <p:nvPr userDrawn="1"/>
          </p:nvSpPr>
          <p:spPr bwMode="auto">
            <a:xfrm>
              <a:off x="288" y="144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7" name="Rectangle 45"/>
            <p:cNvSpPr>
              <a:spLocks noChangeArrowheads="1"/>
            </p:cNvSpPr>
            <p:nvPr userDrawn="1"/>
          </p:nvSpPr>
          <p:spPr bwMode="auto">
            <a:xfrm>
              <a:off x="288" y="433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8" name="Rectangle 46"/>
            <p:cNvSpPr>
              <a:spLocks noChangeArrowheads="1"/>
            </p:cNvSpPr>
            <p:nvPr userDrawn="1"/>
          </p:nvSpPr>
          <p:spPr bwMode="auto">
            <a:xfrm>
              <a:off x="288" y="575"/>
              <a:ext cx="95" cy="97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9" name="Rectangle 47"/>
            <p:cNvSpPr>
              <a:spLocks noChangeArrowheads="1"/>
            </p:cNvSpPr>
            <p:nvPr userDrawn="1"/>
          </p:nvSpPr>
          <p:spPr bwMode="auto">
            <a:xfrm>
              <a:off x="433" y="144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 userDrawn="1"/>
          </p:nvSpPr>
          <p:spPr bwMode="auto">
            <a:xfrm>
              <a:off x="433" y="288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1" name="Rectangle 49"/>
            <p:cNvSpPr>
              <a:spLocks noChangeArrowheads="1"/>
            </p:cNvSpPr>
            <p:nvPr userDrawn="1"/>
          </p:nvSpPr>
          <p:spPr bwMode="auto">
            <a:xfrm>
              <a:off x="433" y="433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 userDrawn="1"/>
          </p:nvSpPr>
          <p:spPr bwMode="auto">
            <a:xfrm>
              <a:off x="575" y="144"/>
              <a:ext cx="97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 userDrawn="1"/>
          </p:nvSpPr>
          <p:spPr bwMode="auto">
            <a:xfrm>
              <a:off x="575" y="433"/>
              <a:ext cx="97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4" name="Rectangle 52"/>
            <p:cNvSpPr>
              <a:spLocks noChangeArrowheads="1"/>
            </p:cNvSpPr>
            <p:nvPr userDrawn="1"/>
          </p:nvSpPr>
          <p:spPr bwMode="auto">
            <a:xfrm>
              <a:off x="575" y="575"/>
              <a:ext cx="97" cy="97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 userDrawn="1"/>
          </p:nvSpPr>
          <p:spPr bwMode="auto">
            <a:xfrm>
              <a:off x="720" y="144"/>
              <a:ext cx="98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 userDrawn="1"/>
          </p:nvSpPr>
          <p:spPr bwMode="auto">
            <a:xfrm>
              <a:off x="720" y="288"/>
              <a:ext cx="98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7" name="Rectangle 55"/>
            <p:cNvSpPr>
              <a:spLocks noChangeArrowheads="1"/>
            </p:cNvSpPr>
            <p:nvPr userDrawn="1"/>
          </p:nvSpPr>
          <p:spPr bwMode="auto">
            <a:xfrm>
              <a:off x="720" y="433"/>
              <a:ext cx="98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 userDrawn="1"/>
          </p:nvSpPr>
          <p:spPr bwMode="auto">
            <a:xfrm>
              <a:off x="720" y="575"/>
              <a:ext cx="98" cy="97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9" name="Rectangle 57"/>
            <p:cNvSpPr>
              <a:spLocks noChangeArrowheads="1"/>
            </p:cNvSpPr>
            <p:nvPr userDrawn="1"/>
          </p:nvSpPr>
          <p:spPr bwMode="auto">
            <a:xfrm>
              <a:off x="864" y="288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0" name="Rectangle 58"/>
            <p:cNvSpPr>
              <a:spLocks noChangeArrowheads="1"/>
            </p:cNvSpPr>
            <p:nvPr userDrawn="1"/>
          </p:nvSpPr>
          <p:spPr bwMode="auto">
            <a:xfrm>
              <a:off x="864" y="575"/>
              <a:ext cx="97" cy="97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1" name="Rectangle 59"/>
            <p:cNvSpPr>
              <a:spLocks noChangeArrowheads="1"/>
            </p:cNvSpPr>
            <p:nvPr userDrawn="1"/>
          </p:nvSpPr>
          <p:spPr bwMode="auto">
            <a:xfrm>
              <a:off x="1008" y="144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 userDrawn="1"/>
          </p:nvSpPr>
          <p:spPr bwMode="auto">
            <a:xfrm>
              <a:off x="1008" y="288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3" name="Rectangle 61"/>
            <p:cNvSpPr>
              <a:spLocks noChangeArrowheads="1"/>
            </p:cNvSpPr>
            <p:nvPr userDrawn="1"/>
          </p:nvSpPr>
          <p:spPr bwMode="auto">
            <a:xfrm>
              <a:off x="1008" y="433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 userDrawn="1"/>
          </p:nvSpPr>
          <p:spPr bwMode="auto">
            <a:xfrm>
              <a:off x="1152" y="144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 userDrawn="1"/>
          </p:nvSpPr>
          <p:spPr bwMode="auto">
            <a:xfrm>
              <a:off x="1152" y="433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6" name="Rectangle 64"/>
            <p:cNvSpPr>
              <a:spLocks noChangeArrowheads="1"/>
            </p:cNvSpPr>
            <p:nvPr userDrawn="1"/>
          </p:nvSpPr>
          <p:spPr bwMode="auto">
            <a:xfrm>
              <a:off x="1296" y="0"/>
              <a:ext cx="95" cy="97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 userDrawn="1"/>
          </p:nvSpPr>
          <p:spPr bwMode="auto">
            <a:xfrm>
              <a:off x="1296" y="144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 userDrawn="1"/>
          </p:nvSpPr>
          <p:spPr bwMode="auto">
            <a:xfrm>
              <a:off x="1296" y="288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9" name="Rectangle 67"/>
            <p:cNvSpPr>
              <a:spLocks noChangeArrowheads="1"/>
            </p:cNvSpPr>
            <p:nvPr userDrawn="1"/>
          </p:nvSpPr>
          <p:spPr bwMode="auto">
            <a:xfrm>
              <a:off x="1296" y="433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0" name="Rectangle 68"/>
            <p:cNvSpPr>
              <a:spLocks noChangeArrowheads="1"/>
            </p:cNvSpPr>
            <p:nvPr userDrawn="1"/>
          </p:nvSpPr>
          <p:spPr bwMode="auto">
            <a:xfrm>
              <a:off x="1441" y="0"/>
              <a:ext cx="95" cy="97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 userDrawn="1"/>
          </p:nvSpPr>
          <p:spPr bwMode="auto">
            <a:xfrm>
              <a:off x="1441" y="288"/>
              <a:ext cx="95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2" name="Rectangle 70"/>
            <p:cNvSpPr>
              <a:spLocks noChangeArrowheads="1"/>
            </p:cNvSpPr>
            <p:nvPr userDrawn="1"/>
          </p:nvSpPr>
          <p:spPr bwMode="auto">
            <a:xfrm>
              <a:off x="1583" y="144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3" name="Rectangle 71"/>
            <p:cNvSpPr>
              <a:spLocks noChangeArrowheads="1"/>
            </p:cNvSpPr>
            <p:nvPr userDrawn="1"/>
          </p:nvSpPr>
          <p:spPr bwMode="auto">
            <a:xfrm>
              <a:off x="1583" y="288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4" name="Rectangle 72"/>
            <p:cNvSpPr>
              <a:spLocks noChangeArrowheads="1"/>
            </p:cNvSpPr>
            <p:nvPr userDrawn="1"/>
          </p:nvSpPr>
          <p:spPr bwMode="auto">
            <a:xfrm>
              <a:off x="1583" y="433"/>
              <a:ext cx="97" cy="95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5" name="Rectangle 73"/>
            <p:cNvSpPr>
              <a:spLocks noChangeArrowheads="1"/>
            </p:cNvSpPr>
            <p:nvPr userDrawn="1"/>
          </p:nvSpPr>
          <p:spPr bwMode="auto">
            <a:xfrm>
              <a:off x="144" y="433"/>
              <a:ext cx="95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 userDrawn="1"/>
          </p:nvSpPr>
          <p:spPr bwMode="auto">
            <a:xfrm>
              <a:off x="0" y="433"/>
              <a:ext cx="97" cy="9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77" name="Group 75"/>
          <p:cNvGrpSpPr/>
          <p:nvPr/>
        </p:nvGrpSpPr>
        <p:grpSpPr bwMode="auto">
          <a:xfrm>
            <a:off x="5486400" y="1371600"/>
            <a:ext cx="2667000" cy="1066800"/>
            <a:chOff x="0" y="0"/>
            <a:chExt cx="1680" cy="672"/>
          </a:xfrm>
        </p:grpSpPr>
        <p:sp>
          <p:nvSpPr>
            <p:cNvPr id="78" name="Rectangle 76"/>
            <p:cNvSpPr>
              <a:spLocks noChangeArrowheads="1"/>
            </p:cNvSpPr>
            <p:nvPr userDrawn="1"/>
          </p:nvSpPr>
          <p:spPr bwMode="auto">
            <a:xfrm>
              <a:off x="288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 userDrawn="1"/>
          </p:nvSpPr>
          <p:spPr bwMode="auto">
            <a:xfrm>
              <a:off x="288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 userDrawn="1"/>
          </p:nvSpPr>
          <p:spPr bwMode="auto">
            <a:xfrm>
              <a:off x="288" y="576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 userDrawn="1"/>
          </p:nvSpPr>
          <p:spPr bwMode="auto">
            <a:xfrm>
              <a:off x="432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2" name="Rectangle 80"/>
            <p:cNvSpPr>
              <a:spLocks noChangeArrowheads="1"/>
            </p:cNvSpPr>
            <p:nvPr userDrawn="1"/>
          </p:nvSpPr>
          <p:spPr bwMode="auto">
            <a:xfrm>
              <a:off x="432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3" name="Rectangle 81"/>
            <p:cNvSpPr>
              <a:spLocks noChangeArrowheads="1"/>
            </p:cNvSpPr>
            <p:nvPr userDrawn="1"/>
          </p:nvSpPr>
          <p:spPr bwMode="auto">
            <a:xfrm>
              <a:off x="432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4" name="Rectangle 82"/>
            <p:cNvSpPr>
              <a:spLocks noChangeArrowheads="1"/>
            </p:cNvSpPr>
            <p:nvPr userDrawn="1"/>
          </p:nvSpPr>
          <p:spPr bwMode="auto">
            <a:xfrm>
              <a:off x="576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5" name="Rectangle 83"/>
            <p:cNvSpPr>
              <a:spLocks noChangeArrowheads="1"/>
            </p:cNvSpPr>
            <p:nvPr userDrawn="1"/>
          </p:nvSpPr>
          <p:spPr bwMode="auto">
            <a:xfrm>
              <a:off x="576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6" name="Rectangle 84"/>
            <p:cNvSpPr>
              <a:spLocks noChangeArrowheads="1"/>
            </p:cNvSpPr>
            <p:nvPr userDrawn="1"/>
          </p:nvSpPr>
          <p:spPr bwMode="auto">
            <a:xfrm>
              <a:off x="576" y="576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7" name="Rectangle 85"/>
            <p:cNvSpPr>
              <a:spLocks noChangeArrowheads="1"/>
            </p:cNvSpPr>
            <p:nvPr userDrawn="1"/>
          </p:nvSpPr>
          <p:spPr bwMode="auto">
            <a:xfrm>
              <a:off x="720" y="144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 userDrawn="1"/>
          </p:nvSpPr>
          <p:spPr bwMode="auto">
            <a:xfrm>
              <a:off x="720" y="288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 userDrawn="1"/>
          </p:nvSpPr>
          <p:spPr bwMode="auto">
            <a:xfrm>
              <a:off x="720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 userDrawn="1"/>
          </p:nvSpPr>
          <p:spPr bwMode="auto">
            <a:xfrm>
              <a:off x="720" y="576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 userDrawn="1"/>
          </p:nvSpPr>
          <p:spPr bwMode="auto">
            <a:xfrm>
              <a:off x="864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 userDrawn="1"/>
          </p:nvSpPr>
          <p:spPr bwMode="auto">
            <a:xfrm>
              <a:off x="864" y="576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3" name="Rectangle 91"/>
            <p:cNvSpPr>
              <a:spLocks noChangeArrowheads="1"/>
            </p:cNvSpPr>
            <p:nvPr userDrawn="1"/>
          </p:nvSpPr>
          <p:spPr bwMode="auto">
            <a:xfrm>
              <a:off x="1008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4" name="Rectangle 92"/>
            <p:cNvSpPr>
              <a:spLocks noChangeArrowheads="1"/>
            </p:cNvSpPr>
            <p:nvPr userDrawn="1"/>
          </p:nvSpPr>
          <p:spPr bwMode="auto">
            <a:xfrm>
              <a:off x="1008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 userDrawn="1"/>
          </p:nvSpPr>
          <p:spPr bwMode="auto">
            <a:xfrm>
              <a:off x="1008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 userDrawn="1"/>
          </p:nvSpPr>
          <p:spPr bwMode="auto">
            <a:xfrm>
              <a:off x="1152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7" name="Rectangle 95"/>
            <p:cNvSpPr>
              <a:spLocks noChangeArrowheads="1"/>
            </p:cNvSpPr>
            <p:nvPr userDrawn="1"/>
          </p:nvSpPr>
          <p:spPr bwMode="auto">
            <a:xfrm>
              <a:off x="1152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8" name="Rectangle 96"/>
            <p:cNvSpPr>
              <a:spLocks noChangeArrowheads="1"/>
            </p:cNvSpPr>
            <p:nvPr userDrawn="1"/>
          </p:nvSpPr>
          <p:spPr bwMode="auto">
            <a:xfrm>
              <a:off x="1296" y="0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9" name="Rectangle 97"/>
            <p:cNvSpPr>
              <a:spLocks noChangeArrowheads="1"/>
            </p:cNvSpPr>
            <p:nvPr userDrawn="1"/>
          </p:nvSpPr>
          <p:spPr bwMode="auto">
            <a:xfrm>
              <a:off x="1296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 userDrawn="1"/>
          </p:nvSpPr>
          <p:spPr bwMode="auto">
            <a:xfrm>
              <a:off x="1296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 userDrawn="1"/>
          </p:nvSpPr>
          <p:spPr bwMode="auto">
            <a:xfrm>
              <a:off x="1296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2" name="Rectangle 100"/>
            <p:cNvSpPr>
              <a:spLocks noChangeArrowheads="1"/>
            </p:cNvSpPr>
            <p:nvPr userDrawn="1"/>
          </p:nvSpPr>
          <p:spPr bwMode="auto">
            <a:xfrm>
              <a:off x="1440" y="0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 userDrawn="1"/>
          </p:nvSpPr>
          <p:spPr bwMode="auto">
            <a:xfrm>
              <a:off x="1440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 userDrawn="1"/>
          </p:nvSpPr>
          <p:spPr bwMode="auto">
            <a:xfrm>
              <a:off x="1584" y="144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5" name="Rectangle 103"/>
            <p:cNvSpPr>
              <a:spLocks noChangeArrowheads="1"/>
            </p:cNvSpPr>
            <p:nvPr userDrawn="1"/>
          </p:nvSpPr>
          <p:spPr bwMode="auto">
            <a:xfrm>
              <a:off x="1584" y="288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6" name="Rectangle 104"/>
            <p:cNvSpPr>
              <a:spLocks noChangeArrowheads="1"/>
            </p:cNvSpPr>
            <p:nvPr userDrawn="1"/>
          </p:nvSpPr>
          <p:spPr bwMode="auto">
            <a:xfrm>
              <a:off x="1584" y="432"/>
              <a:ext cx="96" cy="96"/>
            </a:xfrm>
            <a:prstGeom prst="rect">
              <a:avLst/>
            </a:prstGeom>
            <a:solidFill>
              <a:srgbClr val="FFFFFF">
                <a:alpha val="28999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7" name="Rectangle 105"/>
            <p:cNvSpPr>
              <a:spLocks noChangeArrowheads="1"/>
            </p:cNvSpPr>
            <p:nvPr userDrawn="1"/>
          </p:nvSpPr>
          <p:spPr bwMode="auto">
            <a:xfrm>
              <a:off x="144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8" name="Rectangle 106"/>
            <p:cNvSpPr>
              <a:spLocks noChangeArrowheads="1"/>
            </p:cNvSpPr>
            <p:nvPr userDrawn="1"/>
          </p:nvSpPr>
          <p:spPr bwMode="auto">
            <a:xfrm>
              <a:off x="0" y="432"/>
              <a:ext cx="96" cy="96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09" name="AutoShape 107"/>
          <p:cNvSpPr>
            <a:spLocks noChangeArrowheads="1"/>
          </p:cNvSpPr>
          <p:nvPr/>
        </p:nvSpPr>
        <p:spPr bwMode="auto">
          <a:xfrm>
            <a:off x="214313" y="2500313"/>
            <a:ext cx="8015287" cy="153828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0" name="Rectangle 108"/>
          <p:cNvSpPr>
            <a:spLocks noChangeArrowheads="1"/>
          </p:cNvSpPr>
          <p:nvPr/>
        </p:nvSpPr>
        <p:spPr bwMode="auto">
          <a:xfrm>
            <a:off x="2057400" y="4800600"/>
            <a:ext cx="533400" cy="5334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1" name="Rectangle 109"/>
          <p:cNvSpPr>
            <a:spLocks noChangeArrowheads="1"/>
          </p:cNvSpPr>
          <p:nvPr/>
        </p:nvSpPr>
        <p:spPr bwMode="auto">
          <a:xfrm>
            <a:off x="1752600" y="5334000"/>
            <a:ext cx="228600" cy="2286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" name="Rectangle 110"/>
          <p:cNvSpPr>
            <a:spLocks noChangeArrowheads="1"/>
          </p:cNvSpPr>
          <p:nvPr/>
        </p:nvSpPr>
        <p:spPr bwMode="auto">
          <a:xfrm>
            <a:off x="1524000" y="5486400"/>
            <a:ext cx="304800" cy="304800"/>
          </a:xfrm>
          <a:prstGeom prst="rect">
            <a:avLst/>
          </a:prstGeom>
          <a:noFill/>
          <a:ln w="9525">
            <a:solidFill>
              <a:srgbClr val="FFFFFF">
                <a:alpha val="50000"/>
              </a:srgbClr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13" name="Picture 42" descr="C:\Documents and Settings\fxk\桌面\shezi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85750"/>
            <a:ext cx="3590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" name="TextBox 118"/>
          <p:cNvSpPr txBox="1"/>
          <p:nvPr userDrawn="1"/>
        </p:nvSpPr>
        <p:spPr>
          <a:xfrm>
            <a:off x="642910" y="6215082"/>
            <a:ext cx="4143374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名社献精品教材    服务送智慧人生</a:t>
            </a:r>
            <a:endParaRPr lang="zh-CN" alt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5" name="Picture 3" descr="C:\Documents and Settings\fxk\桌面\大师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43625"/>
            <a:ext cx="71278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7" name="Rectangle 113"/>
          <p:cNvSpPr>
            <a:spLocks noGrp="1" noChangeArrowheads="1"/>
          </p:cNvSpPr>
          <p:nvPr>
            <p:ph type="ctrTitle"/>
          </p:nvPr>
        </p:nvSpPr>
        <p:spPr>
          <a:xfrm>
            <a:off x="928662" y="2786058"/>
            <a:ext cx="6767538" cy="1176342"/>
          </a:xfrm>
        </p:spPr>
        <p:txBody>
          <a:bodyPr/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258" name="Rectangle 114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4038600"/>
            <a:ext cx="56388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6" name="Rectangle 111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000875" y="6429375"/>
            <a:ext cx="1981200" cy="2444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" name="Rectangle 112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572250" y="6429375"/>
            <a:ext cx="381000" cy="2444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E05C297C-F826-4793-A982-84195A4BD61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00958" y="1285860"/>
            <a:ext cx="1214446" cy="500066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596" y="1285860"/>
            <a:ext cx="6786610" cy="5000660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086600" cy="4873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33400" y="1295400"/>
            <a:ext cx="4019550" cy="5105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5350" y="1295400"/>
            <a:ext cx="4019550" cy="5105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40195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5350" y="1295400"/>
            <a:ext cx="40195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14800" cy="7270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428736"/>
            <a:ext cx="5211792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vmlDrawing" Target="../drawings/vmlDrawing1.vml"/><Relationship Id="rId14" Type="http://schemas.openxmlformats.org/officeDocument/2006/relationships/image" Target="../media/image5.png"/><Relationship Id="rId13" Type="http://schemas.openxmlformats.org/officeDocument/2006/relationships/oleObject" Target="../embeddings/oleObject1.bin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 userDrawn="1"/>
        </p:nvSpPr>
        <p:spPr bwMode="auto">
          <a:xfrm flipV="1">
            <a:off x="0" y="0"/>
            <a:ext cx="9144000" cy="10715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Rectangle 3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95400"/>
            <a:ext cx="81915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/>
          </a:p>
        </p:txBody>
      </p:sp>
      <p:sp>
        <p:nvSpPr>
          <p:cNvPr id="1030" name="Rectangle 40"/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357188"/>
            <a:ext cx="70866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/>
          </a:p>
        </p:txBody>
      </p:sp>
      <p:pic>
        <p:nvPicPr>
          <p:cNvPr id="1031" name="Picture 42" descr="C:\Documents and Settings\fxk\桌面\shezi.jpg"/>
          <p:cNvPicPr>
            <a:picLocks noChangeAspect="1" noChangeArrowheads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563" y="214313"/>
            <a:ext cx="2992437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 userDrawn="1"/>
        </p:nvSpPr>
        <p:spPr>
          <a:xfrm>
            <a:off x="785786" y="6357958"/>
            <a:ext cx="3256020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dirty="0">
                <a:ln w="10541" cmpd="sng">
                  <a:solidFill>
                    <a:schemeClr val="bg2">
                      <a:lumMod val="75000"/>
                    </a:schemeClr>
                  </a:solidFill>
                  <a:prstDash val="solid"/>
                </a:ln>
                <a:solidFill>
                  <a:srgbClr val="000000"/>
                </a:solidFill>
                <a:latin typeface="华文行楷" panose="02010800040101010101" pitchFamily="2" charset="-122"/>
              </a:rPr>
              <a:t>名社献精品教材    服务送智慧人生</a:t>
            </a:r>
            <a:endParaRPr lang="zh-CN" altLang="en-US" sz="1600" b="1" dirty="0">
              <a:ln w="10541" cmpd="sng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rgbClr val="000000"/>
              </a:solidFill>
              <a:latin typeface="华文行楷" panose="02010800040101010101" pitchFamily="2" charset="-122"/>
            </a:endParaRPr>
          </a:p>
        </p:txBody>
      </p:sp>
      <p:graphicFrame>
        <p:nvGraphicFramePr>
          <p:cNvPr id="1026" name="Object 43"/>
          <p:cNvGraphicFramePr>
            <a:graphicFrameLocks noChangeAspect="1"/>
          </p:cNvGraphicFramePr>
          <p:nvPr userDrawn="1"/>
        </p:nvGraphicFramePr>
        <p:xfrm>
          <a:off x="428625" y="6357938"/>
          <a:ext cx="4079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13" imgW="1231900" imgH="863600" progId="Photoshop.Image.11">
                  <p:embed/>
                </p:oleObj>
              </mc:Choice>
              <mc:Fallback>
                <p:oleObj name="Image" r:id="rId13" imgW="1231900" imgH="863600" progId="Photoshop.Image.11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6357938"/>
                        <a:ext cx="407988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 dir="vert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  <a:ea typeface="华文行楷" panose="0201080004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华文行楷" panose="0201080004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华文行楷" panose="020108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行楷" panose="0201080004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"/>
          <p:cNvSpPr>
            <a:spLocks noGrp="1"/>
          </p:cNvSpPr>
          <p:nvPr>
            <p:ph type="ctrTitle"/>
          </p:nvPr>
        </p:nvSpPr>
        <p:spPr>
          <a:xfrm>
            <a:off x="500063" y="2071688"/>
            <a:ext cx="7786687" cy="2500312"/>
          </a:xfrm>
        </p:spPr>
        <p:txBody>
          <a:bodyPr/>
          <a:lstStyle/>
          <a:p>
            <a:pPr>
              <a:lnSpc>
                <a:spcPts val="5000"/>
              </a:lnSpc>
            </a:pPr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章 数字媒体技术概述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b="1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zh-CN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6063" y="1714500"/>
            <a:ext cx="2357437" cy="785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标题 3"/>
          <p:cNvSpPr txBox="1"/>
          <p:nvPr/>
        </p:nvSpPr>
        <p:spPr bwMode="auto">
          <a:xfrm>
            <a:off x="5643563" y="3357563"/>
            <a:ext cx="1714500" cy="171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ts val="5000"/>
              </a:lnSpc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</a:t>
            </a:r>
            <a:endParaRPr lang="zh-CN" altLang="en-US" sz="2800" b="1" kern="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zh-CN" altLang="en-US" dirty="0"/>
              <a:t>区位码与国标码、机内码的关系</a:t>
            </a:r>
            <a:endParaRPr lang="en-US" altLang="zh-CN" dirty="0"/>
          </a:p>
          <a:p>
            <a:pPr lvl="2"/>
            <a:r>
              <a:rPr lang="zh-CN" altLang="en-US" dirty="0"/>
              <a:t>区位码范围</a:t>
            </a:r>
            <a:endParaRPr lang="en-US" altLang="zh-CN" dirty="0"/>
          </a:p>
          <a:p>
            <a:pPr lvl="3"/>
            <a:r>
              <a:rPr lang="en-US" altLang="zh-CN" dirty="0"/>
              <a:t>94</a:t>
            </a:r>
            <a:r>
              <a:rPr lang="zh-CN" altLang="en-US" dirty="0"/>
              <a:t>区</a:t>
            </a:r>
            <a:r>
              <a:rPr lang="en-US" altLang="zh-CN" dirty="0"/>
              <a:t>94</a:t>
            </a:r>
            <a:r>
              <a:rPr lang="zh-CN" altLang="en-US" dirty="0"/>
              <a:t>位，总共</a:t>
            </a:r>
            <a:r>
              <a:rPr lang="x-none" altLang="zh-CN" dirty="0"/>
              <a:t>94</a:t>
            </a:r>
            <a:r>
              <a:rPr lang="zh-CN" altLang="zh-CN" dirty="0"/>
              <a:t>×</a:t>
            </a:r>
            <a:r>
              <a:rPr lang="x-none" altLang="zh-CN" dirty="0"/>
              <a:t>94=8836</a:t>
            </a:r>
            <a:r>
              <a:rPr lang="zh-CN" altLang="en-US" dirty="0"/>
              <a:t>，</a:t>
            </a:r>
            <a:r>
              <a:rPr lang="x-none" altLang="zh-CN" dirty="0"/>
              <a:t>7445</a:t>
            </a:r>
            <a:r>
              <a:rPr lang="zh-CN" altLang="zh-CN" dirty="0"/>
              <a:t>个汉字和图形字符</a:t>
            </a:r>
            <a:r>
              <a:rPr lang="zh-CN" altLang="en-US" dirty="0"/>
              <a:t>，</a:t>
            </a:r>
            <a:r>
              <a:rPr lang="x-none" altLang="zh-CN" dirty="0"/>
              <a:t>1391</a:t>
            </a:r>
            <a:r>
              <a:rPr lang="zh-CN" altLang="zh-CN" dirty="0"/>
              <a:t>个保留备用</a:t>
            </a:r>
            <a:endParaRPr lang="en-US" altLang="zh-CN" dirty="0"/>
          </a:p>
          <a:p>
            <a:pPr lvl="2"/>
            <a:r>
              <a:rPr lang="zh-CN" altLang="zh-CN" dirty="0"/>
              <a:t>为了避免与</a:t>
            </a:r>
            <a:r>
              <a:rPr lang="x-none" altLang="zh-CN" dirty="0"/>
              <a:t>ASCII</a:t>
            </a:r>
            <a:r>
              <a:rPr lang="zh-CN" altLang="zh-CN" dirty="0"/>
              <a:t>码中特殊控制符的冲突</a:t>
            </a:r>
            <a:endParaRPr lang="en-US" altLang="zh-CN" dirty="0"/>
          </a:p>
          <a:p>
            <a:pPr lvl="3"/>
            <a:r>
              <a:rPr lang="zh-CN" altLang="zh-CN" dirty="0"/>
              <a:t>国标码</a:t>
            </a:r>
            <a:r>
              <a:rPr lang="x-none" altLang="zh-CN" dirty="0"/>
              <a:t>=</a:t>
            </a:r>
            <a:r>
              <a:rPr lang="zh-CN" altLang="zh-CN" dirty="0"/>
              <a:t>区位码</a:t>
            </a:r>
            <a:r>
              <a:rPr lang="x-none" altLang="zh-CN" dirty="0"/>
              <a:t>+2020H</a:t>
            </a:r>
            <a:endParaRPr lang="en-US" altLang="zh-CN" dirty="0"/>
          </a:p>
          <a:p>
            <a:pPr lvl="2"/>
            <a:r>
              <a:rPr lang="zh-CN" altLang="zh-CN" dirty="0"/>
              <a:t>为了避免与</a:t>
            </a:r>
            <a:r>
              <a:rPr lang="x-none" altLang="zh-CN" dirty="0"/>
              <a:t>ASCII</a:t>
            </a:r>
            <a:r>
              <a:rPr lang="zh-CN" altLang="zh-CN" dirty="0"/>
              <a:t>的冲突</a:t>
            </a:r>
            <a:endParaRPr lang="en-US" altLang="zh-CN" dirty="0"/>
          </a:p>
          <a:p>
            <a:pPr lvl="3"/>
            <a:r>
              <a:rPr lang="zh-CN" altLang="zh-CN" dirty="0"/>
              <a:t>汉字机内码</a:t>
            </a:r>
            <a:r>
              <a:rPr lang="x-none" altLang="zh-CN" dirty="0"/>
              <a:t>=</a:t>
            </a:r>
            <a:r>
              <a:rPr lang="zh-CN" altLang="zh-CN" dirty="0"/>
              <a:t>国标码</a:t>
            </a:r>
            <a:r>
              <a:rPr lang="x-none" altLang="zh-CN" dirty="0"/>
              <a:t>+8080H=</a:t>
            </a:r>
            <a:r>
              <a:rPr lang="zh-CN" altLang="zh-CN" dirty="0"/>
              <a:t>区位码</a:t>
            </a:r>
            <a:r>
              <a:rPr lang="x-none" altLang="zh-CN" dirty="0"/>
              <a:t>+A0A0H</a:t>
            </a:r>
            <a:endParaRPr lang="en-US" altLang="zh-CN" dirty="0"/>
          </a:p>
          <a:p>
            <a:pPr lvl="1"/>
            <a:r>
              <a:rPr lang="zh-CN" altLang="en-US" dirty="0"/>
              <a:t>全角与半角</a:t>
            </a:r>
            <a:endParaRPr lang="en-US" altLang="zh-CN" dirty="0"/>
          </a:p>
          <a:p>
            <a:pPr lvl="1"/>
            <a:r>
              <a:rPr lang="zh-CN" altLang="en-US" dirty="0"/>
              <a:t>汉字输出（显示与打印）</a:t>
            </a:r>
            <a:endParaRPr lang="en-US" altLang="zh-CN" dirty="0"/>
          </a:p>
          <a:p>
            <a:pPr lvl="3"/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zh-CN" altLang="en-US" dirty="0"/>
              <a:t>汉字输出（显示与打印）</a:t>
            </a:r>
            <a:endParaRPr lang="en-US" altLang="zh-CN" dirty="0"/>
          </a:p>
          <a:p>
            <a:pPr lvl="2"/>
            <a:r>
              <a:rPr lang="zh-CN" altLang="en-US" dirty="0"/>
              <a:t>点阵</a:t>
            </a:r>
            <a:endParaRPr lang="en-US" altLang="zh-CN" dirty="0"/>
          </a:p>
          <a:p>
            <a:pPr lvl="2"/>
            <a:r>
              <a:rPr lang="zh-CN" altLang="en-US" dirty="0"/>
              <a:t>字库</a:t>
            </a:r>
            <a:endParaRPr lang="en-US" altLang="zh-CN" dirty="0"/>
          </a:p>
          <a:p>
            <a:pPr lvl="1"/>
            <a:r>
              <a:rPr lang="zh-CN" altLang="en-US" dirty="0"/>
              <a:t>文语转换输出</a:t>
            </a:r>
            <a:endParaRPr lang="en-US" altLang="zh-CN" dirty="0"/>
          </a:p>
          <a:p>
            <a:pPr lvl="3"/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4" name="Picture 4" descr="图1-2-1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577" y="2996952"/>
            <a:ext cx="5796136" cy="3168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图像与图形</a:t>
            </a:r>
            <a:endParaRPr lang="en-US" altLang="zh-CN" dirty="0"/>
          </a:p>
          <a:p>
            <a:pPr lvl="1"/>
            <a:r>
              <a:rPr lang="zh-CN" altLang="zh-CN" dirty="0"/>
              <a:t>位图图像（</a:t>
            </a:r>
            <a:r>
              <a:rPr lang="x-none" altLang="zh-CN" dirty="0"/>
              <a:t>bitmap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zh-CN" altLang="zh-CN" dirty="0"/>
              <a:t>由像素（图片元素）的单个点组成</a:t>
            </a:r>
            <a:endParaRPr lang="en-US" altLang="zh-CN" dirty="0"/>
          </a:p>
          <a:p>
            <a:pPr lvl="2"/>
            <a:r>
              <a:rPr lang="zh-CN" altLang="en-US" dirty="0"/>
              <a:t>放大模糊</a:t>
            </a:r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24944"/>
            <a:ext cx="5018261" cy="3699277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位图图像</a:t>
            </a:r>
            <a:endParaRPr lang="en-US" altLang="zh-CN" dirty="0"/>
          </a:p>
          <a:p>
            <a:pPr lvl="1"/>
            <a:r>
              <a:rPr lang="zh-CN" altLang="zh-CN" dirty="0"/>
              <a:t>同样像素数量不同二进制位数存储的图像效果对比</a:t>
            </a:r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8444"/>
            <a:ext cx="9144000" cy="212111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位图图像</a:t>
            </a:r>
            <a:endParaRPr lang="en-US" altLang="zh-CN" dirty="0"/>
          </a:p>
          <a:p>
            <a:pPr lvl="1"/>
            <a:r>
              <a:rPr lang="zh-CN" altLang="zh-CN" dirty="0"/>
              <a:t>位图存储空间与色彩数量的对比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文件占空间计算</a:t>
            </a:r>
            <a:endParaRPr lang="en-US" altLang="zh-CN" dirty="0"/>
          </a:p>
          <a:p>
            <a:pPr lvl="2"/>
            <a:r>
              <a:rPr lang="zh-CN" altLang="zh-CN" dirty="0"/>
              <a:t>一幅</a:t>
            </a:r>
            <a:r>
              <a:rPr lang="x-none" altLang="zh-CN" dirty="0"/>
              <a:t>a</a:t>
            </a:r>
            <a:r>
              <a:rPr lang="zh-CN" altLang="zh-CN" dirty="0"/>
              <a:t>×</a:t>
            </a:r>
            <a:r>
              <a:rPr lang="x-none" altLang="zh-CN" dirty="0"/>
              <a:t>b</a:t>
            </a:r>
            <a:r>
              <a:rPr lang="zh-CN" altLang="zh-CN" dirty="0"/>
              <a:t>像素，每像素</a:t>
            </a:r>
            <a:r>
              <a:rPr lang="x-none" altLang="zh-CN" dirty="0"/>
              <a:t>c</a:t>
            </a:r>
            <a:r>
              <a:rPr lang="zh-CN" altLang="zh-CN" dirty="0"/>
              <a:t>位二进制的图像，</a:t>
            </a:r>
            <a:r>
              <a:rPr lang="zh-CN" altLang="en-US" dirty="0"/>
              <a:t>未</a:t>
            </a:r>
            <a:r>
              <a:rPr lang="zh-CN" altLang="zh-CN" dirty="0"/>
              <a:t>压缩，理论上其所占存储空间</a:t>
            </a:r>
            <a:r>
              <a:rPr lang="x-none" altLang="zh-CN" dirty="0"/>
              <a:t>size</a:t>
            </a:r>
            <a:r>
              <a:rPr lang="zh-CN" altLang="zh-CN" dirty="0"/>
              <a:t>（</a:t>
            </a:r>
            <a:r>
              <a:rPr lang="x-none" altLang="zh-CN" dirty="0"/>
              <a:t>B</a:t>
            </a:r>
            <a:r>
              <a:rPr lang="zh-CN" altLang="zh-CN" dirty="0"/>
              <a:t>）</a:t>
            </a:r>
            <a:r>
              <a:rPr lang="x-none" altLang="zh-CN" dirty="0"/>
              <a:t>=a</a:t>
            </a:r>
            <a:r>
              <a:rPr lang="zh-CN" altLang="zh-CN" dirty="0"/>
              <a:t>×</a:t>
            </a:r>
            <a:r>
              <a:rPr lang="x-none" altLang="zh-CN" dirty="0"/>
              <a:t>b</a:t>
            </a:r>
            <a:r>
              <a:rPr lang="zh-CN" altLang="zh-CN" dirty="0"/>
              <a:t>×</a:t>
            </a:r>
            <a:r>
              <a:rPr lang="x-none" altLang="zh-CN" dirty="0"/>
              <a:t>c</a:t>
            </a:r>
            <a:r>
              <a:rPr lang="zh-CN" altLang="zh-CN" dirty="0"/>
              <a:t>÷</a:t>
            </a:r>
            <a:r>
              <a:rPr lang="x-none" altLang="zh-CN" dirty="0"/>
              <a:t>8</a:t>
            </a:r>
            <a:endParaRPr lang="zh-CN" altLang="zh-CN" dirty="0"/>
          </a:p>
          <a:p>
            <a:pPr lvl="2"/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28320"/>
            <a:ext cx="9144000" cy="243955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图形</a:t>
            </a:r>
            <a:endParaRPr lang="en-US" altLang="zh-CN" dirty="0"/>
          </a:p>
          <a:p>
            <a:pPr lvl="1"/>
            <a:r>
              <a:rPr lang="zh-CN" altLang="zh-CN" dirty="0"/>
              <a:t>矢量图，由计算机绘制的直线、圆、矩形、曲线、图表等</a:t>
            </a:r>
            <a:endParaRPr lang="en-US" altLang="zh-CN" dirty="0"/>
          </a:p>
          <a:p>
            <a:pPr lvl="1"/>
            <a:r>
              <a:rPr lang="zh-CN" altLang="zh-CN" dirty="0"/>
              <a:t>用一组指令集合来描述内容</a:t>
            </a:r>
            <a:endParaRPr lang="en-US" altLang="zh-CN" dirty="0"/>
          </a:p>
          <a:p>
            <a:pPr lvl="1"/>
            <a:r>
              <a:rPr lang="zh-CN" altLang="zh-CN" dirty="0"/>
              <a:t>任意缩放不会失真</a:t>
            </a:r>
            <a:endParaRPr lang="en-US" altLang="zh-CN" dirty="0"/>
          </a:p>
          <a:p>
            <a:pPr lvl="1"/>
            <a:r>
              <a:rPr lang="zh-CN" altLang="zh-CN" dirty="0"/>
              <a:t>适用于描述轮廓不很复杂，色彩不是很丰富的对象</a:t>
            </a:r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349" y="4220701"/>
            <a:ext cx="7677601" cy="2150204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声音</a:t>
            </a:r>
            <a:endParaRPr lang="en-US" altLang="zh-CN" dirty="0"/>
          </a:p>
          <a:p>
            <a:pPr lvl="1"/>
            <a:r>
              <a:rPr lang="zh-CN" altLang="en-US" dirty="0"/>
              <a:t>波形声音：真实声音通过采样、量化、编码得到</a:t>
            </a:r>
            <a:endParaRPr lang="en-US" altLang="zh-CN" dirty="0"/>
          </a:p>
          <a:p>
            <a:pPr lvl="1"/>
            <a:r>
              <a:rPr lang="zh-CN" altLang="en-US" dirty="0"/>
              <a:t>采样：</a:t>
            </a:r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31" y="2780928"/>
            <a:ext cx="8074569" cy="352839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波形声音</a:t>
            </a:r>
            <a:endParaRPr lang="en-US" altLang="zh-CN" dirty="0"/>
          </a:p>
          <a:p>
            <a:pPr lvl="1"/>
            <a:r>
              <a:rPr lang="zh-CN" altLang="en-US" dirty="0"/>
              <a:t>量化：</a:t>
            </a:r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0141"/>
            <a:ext cx="9144000" cy="404065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波形声音</a:t>
            </a:r>
            <a:endParaRPr lang="en-US" altLang="zh-CN" dirty="0"/>
          </a:p>
          <a:p>
            <a:pPr lvl="1"/>
            <a:r>
              <a:rPr lang="zh-CN" altLang="en-US" dirty="0"/>
              <a:t>编码：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量化阶越大，量化时数据的精度会越高，但需要占据的存储空间也会越大</a:t>
            </a:r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" y="2348880"/>
            <a:ext cx="9144000" cy="3315956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合成声音</a:t>
            </a:r>
            <a:endParaRPr lang="en-US" altLang="zh-CN" dirty="0"/>
          </a:p>
          <a:p>
            <a:pPr lvl="1"/>
            <a:r>
              <a:rPr lang="zh-CN" altLang="en-US" dirty="0"/>
              <a:t>语音合成（文语转换）</a:t>
            </a:r>
            <a:endParaRPr lang="en-US" altLang="zh-CN" dirty="0"/>
          </a:p>
          <a:p>
            <a:pPr lvl="2"/>
            <a:r>
              <a:rPr lang="zh-CN" altLang="en-US" dirty="0"/>
              <a:t>参数合成</a:t>
            </a:r>
            <a:endParaRPr lang="en-US" altLang="zh-CN" dirty="0"/>
          </a:p>
          <a:p>
            <a:pPr lvl="2"/>
            <a:r>
              <a:rPr lang="zh-CN" altLang="en-US" dirty="0"/>
              <a:t>波形拼接</a:t>
            </a:r>
            <a:endParaRPr lang="en-US" altLang="zh-CN" dirty="0"/>
          </a:p>
          <a:p>
            <a:pPr lvl="1"/>
            <a:r>
              <a:rPr lang="zh-CN" altLang="zh-CN" dirty="0"/>
              <a:t>中文语音合成系统实现</a:t>
            </a:r>
            <a:r>
              <a:rPr lang="zh-CN" altLang="en-US" dirty="0"/>
              <a:t>要求</a:t>
            </a:r>
            <a:endParaRPr lang="en-US" altLang="zh-CN" dirty="0"/>
          </a:p>
          <a:p>
            <a:pPr lvl="2"/>
            <a:r>
              <a:rPr lang="zh-CN" altLang="en-US" dirty="0"/>
              <a:t>清晰</a:t>
            </a:r>
            <a:r>
              <a:rPr lang="zh-CN" altLang="zh-CN" dirty="0"/>
              <a:t>度</a:t>
            </a:r>
            <a:endParaRPr lang="en-US" altLang="zh-CN" dirty="0"/>
          </a:p>
          <a:p>
            <a:pPr lvl="2"/>
            <a:r>
              <a:rPr lang="zh-CN" altLang="zh-CN" dirty="0"/>
              <a:t>能懂度</a:t>
            </a:r>
            <a:endParaRPr lang="en-US" altLang="zh-CN" dirty="0"/>
          </a:p>
          <a:p>
            <a:pPr lvl="2"/>
            <a:r>
              <a:rPr lang="zh-CN" altLang="zh-CN" dirty="0"/>
              <a:t>自然度</a:t>
            </a:r>
            <a:endParaRPr lang="en-US" altLang="zh-CN" dirty="0"/>
          </a:p>
          <a:p>
            <a:pPr lvl="2"/>
            <a:r>
              <a:rPr lang="zh-CN" altLang="zh-CN" dirty="0"/>
              <a:t>合成算法具有较低的运算复杂度</a:t>
            </a:r>
            <a:endParaRPr lang="en-US" altLang="zh-CN" dirty="0"/>
          </a:p>
          <a:p>
            <a:pPr lvl="2"/>
            <a:r>
              <a:rPr lang="zh-CN" altLang="zh-CN" dirty="0"/>
              <a:t>尽量小的语音库以减少对有限存储空间的占用</a:t>
            </a:r>
            <a:r>
              <a:rPr lang="zh-CN" altLang="en-US" dirty="0"/>
              <a:t>程度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lvl="2"/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数字媒体，数字媒体</a:t>
            </a:r>
            <a:r>
              <a:rPr lang="zh-CN" altLang="en-US" dirty="0"/>
              <a:t>的</a:t>
            </a:r>
            <a:r>
              <a:rPr lang="zh-CN" altLang="zh-CN" dirty="0"/>
              <a:t>类型</a:t>
            </a:r>
            <a:r>
              <a:rPr lang="zh-CN" altLang="en-US" dirty="0"/>
              <a:t>和</a:t>
            </a:r>
            <a:r>
              <a:rPr lang="zh-CN" altLang="zh-CN" dirty="0"/>
              <a:t>特点</a:t>
            </a:r>
            <a:endParaRPr lang="en-US" altLang="zh-CN" dirty="0"/>
          </a:p>
          <a:p>
            <a:r>
              <a:rPr lang="x-none" altLang="zh-CN" dirty="0"/>
              <a:t>ASCII</a:t>
            </a:r>
            <a:r>
              <a:rPr lang="zh-CN" altLang="zh-CN" dirty="0"/>
              <a:t>字符文本</a:t>
            </a:r>
            <a:endParaRPr lang="en-US" altLang="zh-CN" dirty="0"/>
          </a:p>
          <a:p>
            <a:r>
              <a:rPr lang="zh-CN" altLang="en-US" dirty="0"/>
              <a:t>汉字编码、汉字处理系统</a:t>
            </a:r>
            <a:endParaRPr lang="en-US" altLang="zh-CN" dirty="0"/>
          </a:p>
          <a:p>
            <a:r>
              <a:rPr lang="zh-CN" altLang="en-US" dirty="0"/>
              <a:t>数字图像、图形</a:t>
            </a:r>
            <a:endParaRPr lang="en-US" altLang="zh-CN" dirty="0"/>
          </a:p>
          <a:p>
            <a:r>
              <a:rPr lang="zh-CN" altLang="en-US" dirty="0"/>
              <a:t>波形声音、合成声音</a:t>
            </a:r>
            <a:endParaRPr lang="en-US" altLang="zh-CN" dirty="0"/>
          </a:p>
          <a:p>
            <a:r>
              <a:rPr lang="zh-CN" altLang="en-US" dirty="0"/>
              <a:t>动画和视频</a:t>
            </a:r>
            <a:endParaRPr lang="en-US" altLang="zh-CN" dirty="0"/>
          </a:p>
          <a:p>
            <a:r>
              <a:rPr lang="zh-CN" altLang="en-US" dirty="0"/>
              <a:t>数字水印技术</a:t>
            </a:r>
            <a:endParaRPr lang="en-US" altLang="zh-CN" dirty="0"/>
          </a:p>
          <a:p>
            <a:r>
              <a:rPr lang="zh-CN" altLang="en-US" dirty="0"/>
              <a:t>数字媒体的压缩、压缩方法、特点</a:t>
            </a:r>
            <a:endParaRPr lang="en-US" altLang="zh-CN" dirty="0"/>
          </a:p>
          <a:p>
            <a:r>
              <a:rPr lang="zh-CN" altLang="en-US" dirty="0"/>
              <a:t>数字媒体传输技术</a:t>
            </a:r>
            <a:endParaRPr lang="en-US" altLang="zh-CN" dirty="0"/>
          </a:p>
          <a:p>
            <a:r>
              <a:rPr lang="zh-CN" altLang="en-US" dirty="0"/>
              <a:t>数字媒体相关硬件与软件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合成声音</a:t>
            </a:r>
            <a:endParaRPr lang="en-US" altLang="zh-CN" dirty="0"/>
          </a:p>
          <a:p>
            <a:pPr lvl="1"/>
            <a:r>
              <a:rPr lang="zh-CN" altLang="zh-CN" dirty="0"/>
              <a:t>语音合成过程示意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420888"/>
            <a:ext cx="8077200" cy="3744416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合成声音</a:t>
            </a:r>
            <a:endParaRPr lang="en-US" altLang="zh-CN" dirty="0"/>
          </a:p>
          <a:p>
            <a:pPr lvl="1"/>
            <a:r>
              <a:rPr lang="zh-CN" altLang="zh-CN" dirty="0"/>
              <a:t>数字合成音乐</a:t>
            </a:r>
            <a:endParaRPr lang="en-US" altLang="zh-CN" dirty="0"/>
          </a:p>
          <a:p>
            <a:pPr lvl="2"/>
            <a:r>
              <a:rPr lang="x-none" altLang="zh-CN" dirty="0"/>
              <a:t>FM</a:t>
            </a:r>
            <a:r>
              <a:rPr lang="zh-CN" altLang="zh-CN" dirty="0"/>
              <a:t>合成法</a:t>
            </a:r>
            <a:endParaRPr lang="en-US" altLang="zh-CN" dirty="0"/>
          </a:p>
          <a:p>
            <a:pPr lvl="3"/>
            <a:r>
              <a:rPr lang="zh-CN" altLang="zh-CN" dirty="0"/>
              <a:t>通过振荡器产生基本的波形声音，然后采用频率调制的方法，通过一些波形（调制信号）改变载波频率的相位实现</a:t>
            </a:r>
            <a:endParaRPr lang="en-US" altLang="zh-CN" dirty="0"/>
          </a:p>
          <a:p>
            <a:pPr lvl="3"/>
            <a:r>
              <a:rPr lang="zh-CN" altLang="zh-CN" dirty="0"/>
              <a:t>可以模拟任何声音信号</a:t>
            </a:r>
            <a:endParaRPr lang="en-US" altLang="zh-CN" dirty="0"/>
          </a:p>
          <a:p>
            <a:pPr lvl="2"/>
            <a:r>
              <a:rPr lang="zh-CN" altLang="zh-CN" dirty="0"/>
              <a:t>采样回放合成法</a:t>
            </a:r>
            <a:endParaRPr lang="en-US" altLang="zh-CN" dirty="0"/>
          </a:p>
          <a:p>
            <a:pPr lvl="3"/>
            <a:r>
              <a:rPr lang="zh-CN" altLang="zh-CN" dirty="0"/>
              <a:t>首先从一种乐器中取下一个或多个周期的波形作为基础，然后确定该周期的起点和终点，对该采样波形的振幅进行处理和测试，以满足声音回放的要求。</a:t>
            </a:r>
            <a:endParaRPr lang="en-US" altLang="zh-CN" dirty="0"/>
          </a:p>
          <a:p>
            <a:pPr lvl="2"/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合成声音</a:t>
            </a:r>
            <a:endParaRPr lang="en-US" altLang="zh-CN" dirty="0"/>
          </a:p>
          <a:p>
            <a:pPr lvl="1"/>
            <a:r>
              <a:rPr lang="zh-CN" altLang="zh-CN" dirty="0"/>
              <a:t>波表合成器工作原理示意</a:t>
            </a:r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48880"/>
            <a:ext cx="6984776" cy="405192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合成声音</a:t>
            </a:r>
            <a:endParaRPr lang="en-US" altLang="zh-CN" dirty="0"/>
          </a:p>
          <a:p>
            <a:pPr lvl="1"/>
            <a:r>
              <a:rPr lang="zh-CN" altLang="zh-CN" dirty="0"/>
              <a:t>电子音乐</a:t>
            </a:r>
            <a:r>
              <a:rPr lang="en-US" altLang="zh-CN" dirty="0"/>
              <a:t>MIDI</a:t>
            </a:r>
            <a:r>
              <a:rPr lang="zh-CN" altLang="en-US" dirty="0"/>
              <a:t>（</a:t>
            </a:r>
            <a:r>
              <a:rPr lang="x-none" altLang="zh-CN" dirty="0"/>
              <a:t>Musial Instrument Digital Interface</a:t>
            </a:r>
            <a:r>
              <a:rPr lang="zh-CN" altLang="zh-CN" dirty="0"/>
              <a:t>（乐器的数字化接口）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数字乐器接口标准</a:t>
            </a:r>
            <a:endParaRPr lang="en-US" altLang="zh-CN" dirty="0"/>
          </a:p>
          <a:p>
            <a:pPr lvl="1"/>
            <a:r>
              <a:rPr lang="zh-CN" altLang="zh-CN" dirty="0"/>
              <a:t>电子音乐编码标准</a:t>
            </a:r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708920"/>
            <a:ext cx="3750787" cy="265873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动画与视频</a:t>
            </a:r>
            <a:endParaRPr lang="en-US" altLang="zh-CN" dirty="0"/>
          </a:p>
          <a:p>
            <a:pPr lvl="1"/>
            <a:r>
              <a:rPr lang="zh-CN" altLang="zh-CN" dirty="0"/>
              <a:t>与时间相关的数字媒体</a:t>
            </a:r>
            <a:endParaRPr lang="en-US" altLang="zh-CN" dirty="0"/>
          </a:p>
          <a:p>
            <a:pPr lvl="1"/>
            <a:r>
              <a:rPr lang="zh-CN" altLang="zh-CN" dirty="0"/>
              <a:t>利用了人眼的视觉暂留特征</a:t>
            </a:r>
            <a:endParaRPr lang="en-US" altLang="zh-CN" dirty="0"/>
          </a:p>
          <a:p>
            <a:r>
              <a:rPr lang="zh-CN" altLang="en-US" dirty="0"/>
              <a:t>数字视频</a:t>
            </a:r>
            <a:endParaRPr lang="en-US" altLang="zh-CN" dirty="0"/>
          </a:p>
          <a:p>
            <a:pPr lvl="1"/>
            <a:r>
              <a:rPr lang="zh-CN" altLang="en-US" dirty="0"/>
              <a:t>数字摄像机拍摄</a:t>
            </a:r>
            <a:endParaRPr lang="en-US" altLang="zh-CN" dirty="0"/>
          </a:p>
          <a:p>
            <a:pPr lvl="1"/>
            <a:r>
              <a:rPr lang="zh-CN" altLang="en-US" dirty="0"/>
              <a:t>模拟视频转换</a:t>
            </a:r>
            <a:endParaRPr lang="en-US" altLang="zh-CN" dirty="0"/>
          </a:p>
          <a:p>
            <a:pPr lvl="2"/>
            <a:r>
              <a:rPr lang="zh-CN" altLang="zh-CN" dirty="0"/>
              <a:t>色彩空间的转换</a:t>
            </a:r>
            <a:r>
              <a:rPr lang="en-US" altLang="zh-CN" dirty="0"/>
              <a:t>:YUV</a:t>
            </a:r>
            <a:r>
              <a:rPr lang="zh-CN" altLang="en-US" dirty="0"/>
              <a:t>转化为</a:t>
            </a:r>
            <a:r>
              <a:rPr lang="en-US" altLang="zh-CN" dirty="0"/>
              <a:t>RGB</a:t>
            </a:r>
            <a:endParaRPr lang="en-US" altLang="zh-CN" dirty="0"/>
          </a:p>
          <a:p>
            <a:pPr lvl="2"/>
            <a:r>
              <a:rPr lang="zh-CN" altLang="zh-CN" dirty="0"/>
              <a:t>光栅扫描的转换</a:t>
            </a:r>
            <a:endParaRPr lang="en-US" altLang="zh-CN" dirty="0"/>
          </a:p>
          <a:p>
            <a:pPr lvl="2"/>
            <a:r>
              <a:rPr lang="zh-CN" altLang="zh-CN" dirty="0"/>
              <a:t>分辨率的统一</a:t>
            </a:r>
            <a:endParaRPr lang="en-US" altLang="zh-CN" dirty="0"/>
          </a:p>
          <a:p>
            <a:pPr lvl="2"/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/>
              <a:t>动画</a:t>
            </a:r>
            <a:endParaRPr lang="en-US" altLang="zh-CN" sz="3600" dirty="0"/>
          </a:p>
          <a:p>
            <a:pPr lvl="1"/>
            <a:r>
              <a:rPr lang="zh-CN" altLang="en-US" sz="3200" dirty="0"/>
              <a:t>计算机软件制作</a:t>
            </a:r>
            <a:endParaRPr lang="en-US" altLang="zh-CN" sz="3200" dirty="0"/>
          </a:p>
          <a:p>
            <a:pPr lvl="1"/>
            <a:r>
              <a:rPr lang="zh-CN" altLang="en-US" sz="3200" dirty="0"/>
              <a:t>分类</a:t>
            </a:r>
            <a:endParaRPr lang="en-US" altLang="zh-CN" sz="3200" dirty="0"/>
          </a:p>
          <a:p>
            <a:pPr lvl="2"/>
            <a:r>
              <a:rPr lang="zh-CN" altLang="en-US" sz="3200" dirty="0"/>
              <a:t>二维动画</a:t>
            </a:r>
            <a:endParaRPr lang="en-US" altLang="zh-CN" sz="3200" dirty="0"/>
          </a:p>
          <a:p>
            <a:pPr lvl="2"/>
            <a:r>
              <a:rPr lang="zh-CN" altLang="en-US" sz="3200" dirty="0"/>
              <a:t>三维动画</a:t>
            </a:r>
            <a:endParaRPr lang="en-US" altLang="zh-CN" sz="3200" dirty="0"/>
          </a:p>
          <a:p>
            <a:pPr lvl="2"/>
            <a:r>
              <a:rPr lang="zh-CN" altLang="en-US" sz="3200" dirty="0"/>
              <a:t>交互式动画</a:t>
            </a:r>
            <a:endParaRPr lang="en-US" altLang="zh-CN" sz="3200" dirty="0"/>
          </a:p>
          <a:p>
            <a:pPr lvl="2"/>
            <a:r>
              <a:rPr lang="zh-CN" altLang="en-US" sz="3200" dirty="0"/>
              <a:t>虚拟现实动画</a:t>
            </a:r>
            <a:endParaRPr lang="en-US" altLang="zh-CN" sz="3200" dirty="0"/>
          </a:p>
        </p:txBody>
      </p:sp>
    </p:spTree>
  </p:cSld>
  <p:clrMapOvr>
    <a:masterClrMapping/>
  </p:clrMapOvr>
  <p:transition>
    <p:checke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400" dirty="0"/>
              <a:t>数字水印技术（</a:t>
            </a:r>
            <a:r>
              <a:rPr lang="x-none" altLang="zh-CN" sz="3400" dirty="0"/>
              <a:t>Digital Watermarking</a:t>
            </a:r>
            <a:r>
              <a:rPr lang="zh-CN" altLang="zh-CN" sz="3400" dirty="0"/>
              <a:t>）</a:t>
            </a:r>
            <a:endParaRPr lang="en-US" altLang="zh-CN" sz="3400" dirty="0"/>
          </a:p>
          <a:p>
            <a:pPr lvl="1"/>
            <a:r>
              <a:rPr lang="zh-CN" altLang="zh-CN" sz="3200" dirty="0"/>
              <a:t>将一些标识信息（即数字水印）直接嵌入数字载体中（包括数字媒体、文档、软件等），且不影响原载体的使用价值，也不容易被探知，但可以被生产方识别和辨认。</a:t>
            </a:r>
            <a:endParaRPr lang="en-US" altLang="zh-CN" sz="3200" dirty="0"/>
          </a:p>
          <a:p>
            <a:pPr lvl="1"/>
            <a:r>
              <a:rPr lang="zh-CN" altLang="en-US" sz="3200" dirty="0"/>
              <a:t>作用：</a:t>
            </a:r>
            <a:r>
              <a:rPr lang="zh-CN" altLang="zh-CN" sz="3200" dirty="0"/>
              <a:t>保护数字媒体的</a:t>
            </a:r>
            <a:r>
              <a:rPr lang="zh-CN" altLang="en-US" sz="3200" dirty="0"/>
              <a:t>版权</a:t>
            </a:r>
            <a:endParaRPr lang="en-US" altLang="zh-CN" sz="3200" dirty="0"/>
          </a:p>
          <a:p>
            <a:pPr lvl="1"/>
            <a:r>
              <a:rPr lang="zh-CN" altLang="en-US" sz="3200" dirty="0"/>
              <a:t>分类</a:t>
            </a:r>
            <a:endParaRPr lang="en-US" altLang="zh-CN" sz="3200" dirty="0"/>
          </a:p>
          <a:p>
            <a:pPr lvl="2"/>
            <a:r>
              <a:rPr lang="zh-CN" altLang="zh-CN" dirty="0"/>
              <a:t>鲁棒数字水印</a:t>
            </a:r>
            <a:r>
              <a:rPr lang="en-US" altLang="zh-CN" dirty="0"/>
              <a:t>——</a:t>
            </a:r>
            <a:r>
              <a:rPr lang="zh-CN" altLang="zh-CN" dirty="0"/>
              <a:t>主要用于版权保护</a:t>
            </a:r>
            <a:endParaRPr lang="en-US" altLang="zh-CN" dirty="0"/>
          </a:p>
          <a:p>
            <a:pPr lvl="2"/>
            <a:r>
              <a:rPr lang="zh-CN" altLang="zh-CN" dirty="0"/>
              <a:t>脆弱数字水印</a:t>
            </a:r>
            <a:r>
              <a:rPr lang="en-US" altLang="zh-CN" dirty="0"/>
              <a:t>——</a:t>
            </a:r>
            <a:r>
              <a:rPr lang="zh-CN" altLang="zh-CN" dirty="0"/>
              <a:t>主要用于防伪</a:t>
            </a:r>
            <a:endParaRPr lang="en-US" altLang="zh-CN" sz="3000" dirty="0"/>
          </a:p>
          <a:p>
            <a:pPr lvl="2"/>
            <a:endParaRPr lang="en-US" altLang="zh-CN" sz="3000" dirty="0"/>
          </a:p>
          <a:p>
            <a:pPr lvl="1"/>
            <a:endParaRPr lang="en-US" altLang="zh-CN" sz="3200" dirty="0"/>
          </a:p>
        </p:txBody>
      </p:sp>
    </p:spTree>
  </p:cSld>
  <p:clrMapOvr>
    <a:masterClrMapping/>
  </p:clrMapOvr>
  <p:transition>
    <p:checke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400" dirty="0"/>
              <a:t>数字水印技术</a:t>
            </a:r>
            <a:endParaRPr lang="en-US" altLang="zh-CN" sz="3400" dirty="0"/>
          </a:p>
          <a:p>
            <a:pPr lvl="1"/>
            <a:r>
              <a:rPr lang="zh-CN" altLang="zh-CN" dirty="0"/>
              <a:t>数字水印的嵌入和提取过程</a:t>
            </a:r>
            <a:endParaRPr lang="en-US" altLang="zh-CN" sz="2800" dirty="0"/>
          </a:p>
          <a:p>
            <a:pPr lvl="1"/>
            <a:endParaRPr lang="en-US" altLang="zh-CN" sz="3200" dirty="0"/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20888"/>
            <a:ext cx="5616624" cy="388843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数字媒体的压缩与编码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200" dirty="0"/>
              <a:t>数字媒体数据的特点</a:t>
            </a:r>
            <a:endParaRPr lang="en-US" altLang="zh-CN" sz="4200" dirty="0"/>
          </a:p>
          <a:p>
            <a:pPr lvl="1"/>
            <a:r>
              <a:rPr lang="zh-CN" altLang="zh-CN" sz="3400" dirty="0"/>
              <a:t>庞大的数据量</a:t>
            </a:r>
            <a:endParaRPr lang="en-US" altLang="zh-CN" sz="3400" dirty="0"/>
          </a:p>
          <a:p>
            <a:pPr lvl="1"/>
            <a:r>
              <a:rPr lang="zh-CN" altLang="zh-CN" sz="3400" dirty="0"/>
              <a:t>数据冗余</a:t>
            </a:r>
            <a:endParaRPr lang="en-US" altLang="zh-CN" sz="3400" dirty="0"/>
          </a:p>
          <a:p>
            <a:pPr lvl="2"/>
            <a:r>
              <a:rPr lang="zh-CN" altLang="zh-CN" sz="3200" dirty="0"/>
              <a:t>空间冗余</a:t>
            </a:r>
            <a:endParaRPr lang="en-US" altLang="zh-CN" sz="3200" dirty="0"/>
          </a:p>
          <a:p>
            <a:pPr lvl="2"/>
            <a:r>
              <a:rPr lang="zh-CN" altLang="zh-CN" sz="3200" dirty="0"/>
              <a:t>时间冗余</a:t>
            </a:r>
            <a:endParaRPr lang="en-US" altLang="zh-CN" sz="3200" dirty="0"/>
          </a:p>
          <a:p>
            <a:pPr lvl="2"/>
            <a:r>
              <a:rPr lang="zh-CN" altLang="zh-CN" sz="3200" dirty="0"/>
              <a:t>感官冗余</a:t>
            </a:r>
            <a:endParaRPr lang="en-US" altLang="zh-CN" sz="4000" dirty="0"/>
          </a:p>
        </p:txBody>
      </p:sp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数字媒体的压缩与编码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400" dirty="0"/>
              <a:t>数字</a:t>
            </a:r>
            <a:r>
              <a:rPr lang="zh-CN" altLang="en-US" sz="4400" dirty="0"/>
              <a:t>媒体的压缩方法</a:t>
            </a:r>
            <a:endParaRPr lang="en-US" altLang="zh-CN" sz="4400" dirty="0"/>
          </a:p>
          <a:p>
            <a:pPr lvl="1"/>
            <a:r>
              <a:rPr lang="zh-CN" altLang="en-US" sz="4200" dirty="0"/>
              <a:t>无损压缩</a:t>
            </a:r>
            <a:endParaRPr lang="en-US" altLang="zh-CN" sz="4200" dirty="0"/>
          </a:p>
          <a:p>
            <a:pPr lvl="2"/>
            <a:r>
              <a:rPr lang="zh-CN" altLang="zh-CN" sz="3600" dirty="0"/>
              <a:t>还原后的数字媒体与压缩前一样</a:t>
            </a:r>
            <a:endParaRPr lang="en-US" altLang="zh-CN" sz="3600" dirty="0"/>
          </a:p>
          <a:p>
            <a:pPr lvl="2"/>
            <a:r>
              <a:rPr lang="zh-CN" altLang="en-US" sz="3600" dirty="0"/>
              <a:t>例：</a:t>
            </a:r>
            <a:r>
              <a:rPr lang="zh-CN" altLang="zh-CN" dirty="0"/>
              <a:t>游程长度编码（</a:t>
            </a:r>
            <a:r>
              <a:rPr lang="x-none" altLang="zh-CN" dirty="0"/>
              <a:t>Run Length Encoding</a:t>
            </a:r>
            <a:r>
              <a:rPr lang="zh-CN" altLang="zh-CN" dirty="0"/>
              <a:t>，</a:t>
            </a:r>
            <a:r>
              <a:rPr lang="x-none" altLang="zh-CN" dirty="0"/>
              <a:t>RLE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zh-CN" altLang="en-US" sz="3600" dirty="0"/>
              <a:t>完美保存</a:t>
            </a:r>
            <a:endParaRPr lang="en-US" altLang="zh-CN" sz="3600" dirty="0"/>
          </a:p>
          <a:p>
            <a:pPr lvl="2"/>
            <a:r>
              <a:rPr lang="zh-CN" altLang="en-US" sz="3600" dirty="0"/>
              <a:t>压缩率低</a:t>
            </a:r>
            <a:endParaRPr lang="en-US" altLang="zh-CN" sz="3600" dirty="0"/>
          </a:p>
          <a:p>
            <a:pPr lvl="1"/>
            <a:endParaRPr lang="en-US" altLang="zh-CN" sz="3600" dirty="0"/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数字媒体</a:t>
            </a:r>
            <a:r>
              <a:rPr lang="zh-CN" altLang="en-US" dirty="0"/>
              <a:t>的应用</a:t>
            </a:r>
            <a:endParaRPr lang="en-US" altLang="zh-CN" dirty="0"/>
          </a:p>
          <a:p>
            <a:r>
              <a:rPr lang="zh-CN" altLang="en-US" dirty="0"/>
              <a:t>多媒体云计算技术</a:t>
            </a:r>
            <a:endParaRPr lang="en-US" altLang="zh-CN" dirty="0"/>
          </a:p>
          <a:p>
            <a:r>
              <a:rPr lang="zh-CN" altLang="en-US" dirty="0"/>
              <a:t>人机交互技术</a:t>
            </a:r>
            <a:endParaRPr lang="en-US" altLang="zh-CN" dirty="0"/>
          </a:p>
          <a:p>
            <a:r>
              <a:rPr lang="en-US" altLang="zh-CN" dirty="0"/>
              <a:t>3D</a:t>
            </a:r>
            <a:r>
              <a:rPr lang="zh-CN" altLang="en-US" dirty="0"/>
              <a:t>建模与</a:t>
            </a:r>
            <a:r>
              <a:rPr lang="en-US" altLang="zh-CN" dirty="0"/>
              <a:t>3D</a:t>
            </a:r>
            <a:r>
              <a:rPr lang="zh-CN" altLang="en-US" dirty="0"/>
              <a:t>打印技术</a:t>
            </a:r>
            <a:endParaRPr lang="en-US" altLang="zh-CN" dirty="0"/>
          </a:p>
          <a:p>
            <a:r>
              <a:rPr lang="zh-CN" altLang="en-US" dirty="0"/>
              <a:t>大数据分析与可视化</a:t>
            </a:r>
            <a:endParaRPr lang="en-US" altLang="zh-CN" dirty="0"/>
          </a:p>
          <a:p>
            <a:r>
              <a:rPr lang="zh-CN" altLang="en-US" dirty="0"/>
              <a:t>人工智能技术如何推动数字媒体的发展与应用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数字媒体的压缩与编码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400" dirty="0"/>
              <a:t>数字</a:t>
            </a:r>
            <a:r>
              <a:rPr lang="zh-CN" altLang="en-US" sz="4400" dirty="0"/>
              <a:t>媒体的压缩方法</a:t>
            </a:r>
            <a:endParaRPr lang="en-US" altLang="zh-CN" sz="4400" dirty="0"/>
          </a:p>
          <a:p>
            <a:pPr lvl="1"/>
            <a:r>
              <a:rPr lang="zh-CN" altLang="en-US" sz="4200" dirty="0"/>
              <a:t>有损压缩</a:t>
            </a:r>
            <a:endParaRPr lang="en-US" altLang="zh-CN" sz="4200" dirty="0"/>
          </a:p>
          <a:p>
            <a:pPr lvl="2"/>
            <a:r>
              <a:rPr lang="zh-CN" altLang="zh-CN" sz="3600" dirty="0"/>
              <a:t>数据在压缩过程中有丢失，无法还原到与压缩前完全一样的状态的压缩方法</a:t>
            </a:r>
            <a:endParaRPr lang="en-US" altLang="zh-CN" sz="3600" dirty="0"/>
          </a:p>
          <a:p>
            <a:pPr lvl="2"/>
            <a:r>
              <a:rPr lang="zh-CN" altLang="en-US" sz="3600" dirty="0"/>
              <a:t>例：</a:t>
            </a:r>
            <a:r>
              <a:rPr lang="en-US" altLang="zh-CN" sz="3600" dirty="0"/>
              <a:t>JPEG,MP3</a:t>
            </a:r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数字媒体的传输技术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200" dirty="0"/>
              <a:t>流媒体传输技术</a:t>
            </a:r>
            <a:endParaRPr lang="en-US" altLang="zh-CN" sz="4200" dirty="0"/>
          </a:p>
          <a:p>
            <a:pPr lvl="1"/>
            <a:r>
              <a:rPr lang="zh-CN" altLang="zh-CN" sz="3400" dirty="0"/>
              <a:t>数据压缩技术</a:t>
            </a:r>
            <a:endParaRPr lang="en-US" altLang="zh-CN" sz="3400" dirty="0"/>
          </a:p>
          <a:p>
            <a:pPr lvl="1"/>
            <a:r>
              <a:rPr lang="zh-CN" altLang="zh-CN" sz="3400" dirty="0"/>
              <a:t>缓存技术</a:t>
            </a:r>
            <a:endParaRPr lang="en-US" altLang="zh-CN" sz="4800" dirty="0"/>
          </a:p>
        </p:txBody>
      </p:sp>
    </p:spTree>
  </p:cSld>
  <p:clrMapOvr>
    <a:masterClrMapping/>
  </p:clrMapOvr>
  <p:transition>
    <p:checke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课后练习</a:t>
            </a:r>
            <a:endParaRPr lang="en-US" altLang="zh-CN" sz="4000" dirty="0"/>
          </a:p>
          <a:p>
            <a:pPr lvl="1"/>
            <a:r>
              <a:rPr lang="en-US" altLang="zh-CN" sz="3800" dirty="0"/>
              <a:t>1.1.5 </a:t>
            </a:r>
            <a:r>
              <a:rPr lang="zh-CN" altLang="en-US" sz="3800" dirty="0"/>
              <a:t>习题与实践</a:t>
            </a:r>
            <a:endParaRPr lang="en-US" altLang="zh-CN" sz="3800" dirty="0"/>
          </a:p>
          <a:p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000" dirty="0"/>
              <a:t>硬件系统</a:t>
            </a:r>
            <a:endParaRPr lang="en-US" altLang="zh-CN" sz="4000" dirty="0"/>
          </a:p>
          <a:p>
            <a:pPr lvl="1"/>
            <a:r>
              <a:rPr lang="zh-CN" altLang="en-US" sz="3800" dirty="0"/>
              <a:t>音频部件及设备</a:t>
            </a:r>
            <a:endParaRPr lang="en-US" altLang="zh-CN" sz="3800" dirty="0"/>
          </a:p>
          <a:p>
            <a:pPr lvl="1"/>
            <a:r>
              <a:rPr lang="zh-CN" altLang="en-US" sz="3800" dirty="0"/>
              <a:t>视频部件及设备</a:t>
            </a:r>
            <a:endParaRPr lang="en-US" altLang="zh-CN" sz="3800" dirty="0"/>
          </a:p>
          <a:p>
            <a:pPr lvl="1"/>
            <a:r>
              <a:rPr lang="zh-CN" altLang="en-US" sz="3800" dirty="0"/>
              <a:t>其他常见</a:t>
            </a:r>
            <a:r>
              <a:rPr lang="zh-CN" altLang="zh-CN" sz="3800" dirty="0"/>
              <a:t>数字媒体输入输出设备</a:t>
            </a:r>
            <a:endParaRPr lang="en-US" altLang="zh-CN" sz="3800" dirty="0"/>
          </a:p>
          <a:p>
            <a:pPr lvl="1"/>
            <a:r>
              <a:rPr lang="zh-CN" altLang="zh-CN" sz="3800" dirty="0"/>
              <a:t>各种大容量外存储设备</a:t>
            </a:r>
            <a:endParaRPr lang="en-US" altLang="zh-CN" sz="3800" dirty="0"/>
          </a:p>
          <a:p>
            <a:r>
              <a:rPr lang="zh-CN" altLang="en-US" sz="4000" dirty="0"/>
              <a:t>软件系统</a:t>
            </a:r>
            <a:endParaRPr lang="en-US" altLang="zh-CN" sz="4000" dirty="0"/>
          </a:p>
        </p:txBody>
      </p:sp>
    </p:spTree>
  </p:cSld>
  <p:clrMapOvr>
    <a:masterClrMapping/>
  </p:clrMapOvr>
  <p:transition>
    <p:checke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音频部件及设备</a:t>
            </a:r>
            <a:endParaRPr lang="en-US" altLang="zh-CN" sz="4000" dirty="0"/>
          </a:p>
          <a:p>
            <a:pPr lvl="1"/>
            <a:r>
              <a:rPr lang="zh-CN" altLang="en-US" sz="3800" dirty="0"/>
              <a:t>声卡</a:t>
            </a:r>
            <a:endParaRPr lang="en-US" altLang="zh-CN" sz="3800" dirty="0"/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61" y="2780928"/>
            <a:ext cx="6984776" cy="285496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音频部件及设备</a:t>
            </a:r>
            <a:endParaRPr lang="en-US" altLang="zh-CN" sz="4000" dirty="0"/>
          </a:p>
          <a:p>
            <a:pPr lvl="1"/>
            <a:r>
              <a:rPr lang="zh-CN" altLang="en-US" sz="3800" dirty="0"/>
              <a:t>声卡</a:t>
            </a:r>
            <a:endParaRPr lang="en-US" altLang="zh-CN" sz="3800" dirty="0"/>
          </a:p>
          <a:p>
            <a:pPr lvl="2"/>
            <a:r>
              <a:rPr lang="zh-CN" altLang="zh-CN" dirty="0"/>
              <a:t>支持的采样频率有</a:t>
            </a:r>
            <a:r>
              <a:rPr lang="x-none" altLang="zh-CN" dirty="0"/>
              <a:t>11.025kHz</a:t>
            </a:r>
            <a:r>
              <a:rPr lang="zh-CN" altLang="zh-CN" dirty="0"/>
              <a:t>、</a:t>
            </a:r>
            <a:r>
              <a:rPr lang="x-none" altLang="zh-CN" dirty="0"/>
              <a:t> 22.05kHz</a:t>
            </a:r>
            <a:r>
              <a:rPr lang="zh-CN" altLang="zh-CN" dirty="0"/>
              <a:t>、</a:t>
            </a:r>
            <a:r>
              <a:rPr lang="x-none" altLang="zh-CN" dirty="0"/>
              <a:t> 44.1kHz</a:t>
            </a:r>
            <a:r>
              <a:rPr lang="zh-CN" altLang="zh-CN" dirty="0"/>
              <a:t>、</a:t>
            </a:r>
            <a:r>
              <a:rPr lang="x-none" altLang="zh-CN" dirty="0"/>
              <a:t>48kHz</a:t>
            </a:r>
            <a:r>
              <a:rPr lang="zh-CN" altLang="zh-CN" dirty="0"/>
              <a:t>等</a:t>
            </a:r>
            <a:endParaRPr lang="en-US" altLang="zh-CN" dirty="0"/>
          </a:p>
          <a:p>
            <a:pPr lvl="2"/>
            <a:r>
              <a:rPr lang="zh-CN" altLang="zh-CN" dirty="0"/>
              <a:t>量化位数有</a:t>
            </a:r>
            <a:r>
              <a:rPr lang="x-none" altLang="zh-CN" dirty="0"/>
              <a:t>8</a:t>
            </a:r>
            <a:r>
              <a:rPr lang="zh-CN" altLang="zh-CN" dirty="0"/>
              <a:t>位、</a:t>
            </a:r>
            <a:r>
              <a:rPr lang="x-none" altLang="zh-CN" dirty="0"/>
              <a:t>16</a:t>
            </a:r>
            <a:r>
              <a:rPr lang="zh-CN" altLang="zh-CN" dirty="0"/>
              <a:t>位甚至更高</a:t>
            </a:r>
            <a:endParaRPr lang="en-US" altLang="zh-CN" dirty="0"/>
          </a:p>
          <a:p>
            <a:pPr lvl="2"/>
            <a:r>
              <a:rPr lang="zh-CN" altLang="zh-CN" dirty="0"/>
              <a:t>采样频率越大，量化位数越高，则声音的保真度越好，但声音所占存储空间也会越大。</a:t>
            </a:r>
            <a:endParaRPr lang="en-US" altLang="zh-CN" sz="3600" dirty="0"/>
          </a:p>
        </p:txBody>
      </p:sp>
    </p:spTree>
  </p:cSld>
  <p:clrMapOvr>
    <a:masterClrMapping/>
  </p:clrMapOvr>
  <p:transition>
    <p:checke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000" dirty="0"/>
              <a:t>视频</a:t>
            </a:r>
            <a:r>
              <a:rPr lang="zh-CN" altLang="en-US" sz="4000" dirty="0"/>
              <a:t>部件及设备</a:t>
            </a:r>
            <a:endParaRPr lang="en-US" altLang="zh-CN" sz="4000" dirty="0"/>
          </a:p>
          <a:p>
            <a:pPr lvl="1"/>
            <a:r>
              <a:rPr lang="zh-CN" altLang="zh-CN" dirty="0"/>
              <a:t>显示器</a:t>
            </a:r>
            <a:endParaRPr lang="en-US" altLang="zh-CN" dirty="0"/>
          </a:p>
          <a:p>
            <a:pPr lvl="2"/>
            <a:r>
              <a:rPr lang="zh-CN" altLang="zh-CN" dirty="0"/>
              <a:t>液晶显示器</a:t>
            </a:r>
            <a:r>
              <a:rPr lang="x-none" altLang="zh-CN" dirty="0"/>
              <a:t>LCD</a:t>
            </a:r>
            <a:r>
              <a:rPr lang="zh-CN" altLang="zh-CN" dirty="0"/>
              <a:t>（</a:t>
            </a:r>
            <a:r>
              <a:rPr lang="x-none" altLang="zh-CN" dirty="0"/>
              <a:t>Liquid Crystal Display</a:t>
            </a:r>
            <a:r>
              <a:rPr lang="zh-CN" altLang="zh-CN" dirty="0"/>
              <a:t>）</a:t>
            </a:r>
            <a:endParaRPr lang="en-US" altLang="zh-CN" dirty="0"/>
          </a:p>
          <a:p>
            <a:pPr lvl="2"/>
            <a:r>
              <a:rPr lang="x-none" altLang="zh-CN" dirty="0"/>
              <a:t>LED</a:t>
            </a:r>
            <a:r>
              <a:rPr lang="zh-CN" altLang="zh-CN" dirty="0"/>
              <a:t>显示器（</a:t>
            </a:r>
            <a:r>
              <a:rPr lang="x-none" altLang="zh-CN" dirty="0"/>
              <a:t>Light Emitting Diode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摄像头</a:t>
            </a:r>
            <a:endParaRPr lang="en-US" altLang="zh-CN" dirty="0"/>
          </a:p>
          <a:p>
            <a:pPr lvl="1"/>
            <a:r>
              <a:rPr lang="zh-CN" altLang="zh-CN" dirty="0"/>
              <a:t>数码摄像机</a:t>
            </a:r>
            <a:endParaRPr lang="en-US" altLang="zh-CN" dirty="0"/>
          </a:p>
          <a:p>
            <a:pPr lvl="1"/>
            <a:r>
              <a:rPr lang="zh-CN" altLang="zh-CN" dirty="0"/>
              <a:t>显示卡</a:t>
            </a:r>
            <a:endParaRPr lang="en-US" altLang="zh-CN" dirty="0"/>
          </a:p>
          <a:p>
            <a:pPr lvl="2"/>
            <a:r>
              <a:rPr lang="zh-CN" altLang="zh-CN" dirty="0"/>
              <a:t>集成显卡</a:t>
            </a:r>
            <a:endParaRPr lang="en-US" altLang="zh-CN" dirty="0"/>
          </a:p>
          <a:p>
            <a:pPr lvl="2"/>
            <a:r>
              <a:rPr lang="zh-CN" altLang="zh-CN" dirty="0"/>
              <a:t>独立显卡</a:t>
            </a:r>
            <a:endParaRPr lang="en-US" altLang="zh-CN" dirty="0"/>
          </a:p>
          <a:p>
            <a:pPr lvl="3"/>
            <a:r>
              <a:rPr lang="zh-CN" altLang="zh-CN" dirty="0"/>
              <a:t>具备</a:t>
            </a:r>
            <a:r>
              <a:rPr lang="x-none" altLang="zh-CN" dirty="0"/>
              <a:t>GPU</a:t>
            </a:r>
            <a:r>
              <a:rPr lang="zh-CN" altLang="zh-CN" dirty="0"/>
              <a:t>（</a:t>
            </a:r>
            <a:r>
              <a:rPr lang="x-none" altLang="zh-CN" dirty="0"/>
              <a:t>Graphic Processing Unit</a:t>
            </a:r>
            <a:r>
              <a:rPr lang="zh-CN" altLang="zh-CN" dirty="0"/>
              <a:t>，图形处理器）和独立的显示内存</a:t>
            </a:r>
            <a:endParaRPr lang="en-US" altLang="zh-CN" sz="3200" dirty="0"/>
          </a:p>
        </p:txBody>
      </p:sp>
    </p:spTree>
  </p:cSld>
  <p:clrMapOvr>
    <a:masterClrMapping/>
  </p:clrMapOvr>
  <p:transition>
    <p:checke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000" dirty="0"/>
              <a:t>视频</a:t>
            </a:r>
            <a:r>
              <a:rPr lang="zh-CN" altLang="en-US" sz="4000" dirty="0"/>
              <a:t>部件及设备</a:t>
            </a:r>
            <a:endParaRPr lang="en-US" altLang="zh-CN" sz="4000" dirty="0"/>
          </a:p>
          <a:p>
            <a:pPr lvl="1"/>
            <a:r>
              <a:rPr lang="zh-CN" altLang="zh-CN" dirty="0"/>
              <a:t>显示卡</a:t>
            </a:r>
            <a:r>
              <a:rPr lang="zh-CN" altLang="en-US" dirty="0"/>
              <a:t>接口</a:t>
            </a:r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852902"/>
            <a:ext cx="9144000" cy="270969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计算机上的</a:t>
            </a:r>
            <a:r>
              <a:rPr lang="zh-CN" altLang="zh-CN" sz="4000" dirty="0"/>
              <a:t>显示</a:t>
            </a:r>
            <a:r>
              <a:rPr lang="zh-CN" altLang="en-US" sz="4000" dirty="0"/>
              <a:t>设置</a:t>
            </a:r>
            <a:endParaRPr lang="en-US" altLang="zh-CN" sz="4000" dirty="0"/>
          </a:p>
          <a:p>
            <a:pPr lvl="1"/>
            <a:r>
              <a:rPr lang="en-US" altLang="zh-CN" dirty="0"/>
              <a:t>Windows</a:t>
            </a:r>
            <a:r>
              <a:rPr lang="zh-CN" altLang="zh-CN" dirty="0"/>
              <a:t>的显示分辨率</a:t>
            </a:r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92896"/>
            <a:ext cx="6264696" cy="352839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计算机上的</a:t>
            </a:r>
            <a:r>
              <a:rPr lang="zh-CN" altLang="zh-CN" sz="4000" dirty="0"/>
              <a:t>显示</a:t>
            </a:r>
            <a:r>
              <a:rPr lang="zh-CN" altLang="en-US" sz="4000" dirty="0"/>
              <a:t>设置</a:t>
            </a:r>
            <a:endParaRPr lang="en-US" altLang="zh-CN" sz="4000" dirty="0"/>
          </a:p>
          <a:p>
            <a:pPr lvl="1"/>
            <a:r>
              <a:rPr lang="en-US" altLang="zh-CN" dirty="0"/>
              <a:t>Windows</a:t>
            </a:r>
            <a:r>
              <a:rPr lang="zh-CN" altLang="zh-CN" dirty="0"/>
              <a:t>的</a:t>
            </a:r>
            <a:r>
              <a:rPr lang="zh-CN" altLang="en-US" dirty="0"/>
              <a:t>高级</a:t>
            </a:r>
            <a:r>
              <a:rPr lang="zh-CN" altLang="zh-CN" dirty="0"/>
              <a:t>显示</a:t>
            </a:r>
            <a:r>
              <a:rPr lang="zh-CN" altLang="en-US" dirty="0"/>
              <a:t>设置</a:t>
            </a:r>
            <a:endParaRPr lang="en-US" altLang="zh-CN" dirty="0"/>
          </a:p>
        </p:txBody>
      </p:sp>
      <p:pic>
        <p:nvPicPr>
          <p:cNvPr id="6" name="图片 5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27"/>
          <a:stretch>
            <a:fillRect/>
          </a:stretch>
        </p:blipFill>
        <p:spPr bwMode="auto">
          <a:xfrm>
            <a:off x="1691680" y="2492896"/>
            <a:ext cx="3888432" cy="367240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认识数字媒体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数字媒体</a:t>
            </a:r>
            <a:r>
              <a:rPr lang="zh-CN" altLang="en-US" dirty="0"/>
              <a:t>：</a:t>
            </a:r>
            <a:r>
              <a:rPr lang="zh-CN" altLang="zh-CN" dirty="0"/>
              <a:t>以二进制数的形式获取、记录、处理、传播信息的载体，这些载体包括数字化的文字、图形、图像、声音、视频影像和动画等感觉媒体以及表示这些感觉媒体的编码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数字媒体技术</a:t>
            </a:r>
            <a:endParaRPr lang="en-US" altLang="zh-CN" dirty="0"/>
          </a:p>
          <a:p>
            <a:pPr lvl="1"/>
            <a:r>
              <a:rPr lang="zh-CN" altLang="en-US" dirty="0"/>
              <a:t>数字媒体表示技术</a:t>
            </a:r>
            <a:endParaRPr lang="en-US" altLang="zh-CN" dirty="0"/>
          </a:p>
          <a:p>
            <a:pPr lvl="1"/>
            <a:r>
              <a:rPr lang="zh-CN" altLang="en-US" dirty="0"/>
              <a:t>数字媒体存储技术</a:t>
            </a:r>
            <a:endParaRPr lang="en-US" altLang="zh-CN" dirty="0"/>
          </a:p>
          <a:p>
            <a:pPr lvl="1"/>
            <a:r>
              <a:rPr lang="zh-CN" altLang="en-US" dirty="0"/>
              <a:t>数字媒体创建技术</a:t>
            </a:r>
            <a:endParaRPr lang="en-US" altLang="zh-CN" dirty="0"/>
          </a:p>
          <a:p>
            <a:pPr lvl="1"/>
            <a:r>
              <a:rPr lang="zh-CN" altLang="zh-CN" dirty="0"/>
              <a:t>数字媒体显示应用技术</a:t>
            </a:r>
            <a:endParaRPr lang="en-US" altLang="zh-CN" dirty="0"/>
          </a:p>
          <a:p>
            <a:pPr lvl="1"/>
            <a:r>
              <a:rPr lang="zh-CN" altLang="zh-CN" dirty="0"/>
              <a:t>数字媒体管理技术</a:t>
            </a:r>
            <a:endParaRPr lang="en-US" altLang="zh-CN" dirty="0"/>
          </a:p>
          <a:p>
            <a:r>
              <a:rPr lang="zh-CN" altLang="en-US" dirty="0"/>
              <a:t>特点：</a:t>
            </a:r>
            <a:r>
              <a:rPr lang="zh-CN" altLang="zh-CN" dirty="0"/>
              <a:t>信息科学技术与现代艺术相结合为基础</a:t>
            </a:r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287072" cy="5105400"/>
          </a:xfrm>
        </p:spPr>
        <p:txBody>
          <a:bodyPr/>
          <a:lstStyle/>
          <a:p>
            <a:r>
              <a:rPr lang="zh-CN" altLang="zh-CN" sz="4000" dirty="0"/>
              <a:t>其他常见的数字媒体输入输出设备</a:t>
            </a:r>
            <a:endParaRPr lang="en-US" altLang="zh-CN" sz="4000" dirty="0"/>
          </a:p>
          <a:p>
            <a:pPr lvl="1"/>
            <a:r>
              <a:rPr lang="zh-CN" altLang="zh-CN" dirty="0"/>
              <a:t>各种数字媒体输入设备</a:t>
            </a:r>
            <a:endParaRPr lang="en-US" altLang="zh-CN" sz="3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2708920"/>
            <a:ext cx="8574088" cy="293633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zh-CN" sz="4000" dirty="0"/>
              <a:t>其他常见的数字媒体输入输出设备</a:t>
            </a:r>
            <a:endParaRPr lang="en-US" altLang="zh-CN" sz="4000" dirty="0"/>
          </a:p>
          <a:p>
            <a:pPr lvl="1"/>
            <a:r>
              <a:rPr lang="zh-CN" altLang="zh-CN" dirty="0"/>
              <a:t>各种数字媒体输</a:t>
            </a:r>
            <a:r>
              <a:rPr lang="zh-CN" altLang="en-US" dirty="0"/>
              <a:t>出</a:t>
            </a:r>
            <a:r>
              <a:rPr lang="zh-CN" altLang="zh-CN" dirty="0"/>
              <a:t>设备</a:t>
            </a:r>
            <a:endParaRPr lang="en-US" altLang="zh-CN" sz="3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24944"/>
            <a:ext cx="9144000" cy="25106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zh-CN" sz="4000" dirty="0"/>
              <a:t>其他常见的数字媒体输入输出设备</a:t>
            </a:r>
            <a:endParaRPr lang="en-US" altLang="zh-CN" sz="4000" dirty="0"/>
          </a:p>
          <a:p>
            <a:pPr lvl="1"/>
            <a:r>
              <a:rPr lang="zh-CN" altLang="zh-CN" dirty="0"/>
              <a:t>各种数字媒体综合设备</a:t>
            </a:r>
            <a:endParaRPr lang="en-US" altLang="zh-CN" sz="3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39" y="2581871"/>
            <a:ext cx="8875121" cy="298072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zh-CN" sz="4000" dirty="0"/>
              <a:t>各种大容量外存储设备</a:t>
            </a:r>
            <a:endParaRPr lang="en-US" altLang="zh-CN" sz="4000" dirty="0"/>
          </a:p>
          <a:p>
            <a:pPr lvl="1"/>
            <a:r>
              <a:rPr lang="zh-CN" altLang="zh-CN" dirty="0"/>
              <a:t>各种数字媒体综合设备</a:t>
            </a:r>
            <a:endParaRPr lang="en-US" altLang="zh-CN" sz="3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28" y="2512685"/>
            <a:ext cx="8892480" cy="1832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4407214"/>
            <a:ext cx="4149838" cy="187014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zh-CN" sz="3600" dirty="0"/>
              <a:t>操作系统中的多媒体功能</a:t>
            </a:r>
            <a:endParaRPr lang="en-US" altLang="zh-CN" sz="3600" dirty="0"/>
          </a:p>
          <a:p>
            <a:pPr lvl="2"/>
            <a:r>
              <a:rPr lang="zh-CN" altLang="en-US" sz="3200" dirty="0"/>
              <a:t>支持各种多媒体设备</a:t>
            </a:r>
            <a:endParaRPr lang="en-US" altLang="zh-CN" sz="3200" dirty="0"/>
          </a:p>
          <a:p>
            <a:pPr lvl="2"/>
            <a:r>
              <a:rPr lang="zh-CN" altLang="en-US" sz="3200" dirty="0"/>
              <a:t>多任务</a:t>
            </a:r>
            <a:endParaRPr lang="en-US" altLang="zh-CN" sz="3200" dirty="0"/>
          </a:p>
          <a:p>
            <a:pPr lvl="2"/>
            <a:r>
              <a:rPr lang="zh-CN" altLang="en-US" sz="3200" dirty="0"/>
              <a:t>即插即用</a:t>
            </a:r>
            <a:endParaRPr lang="en-US" altLang="zh-CN" sz="3200" dirty="0"/>
          </a:p>
          <a:p>
            <a:pPr lvl="2"/>
            <a:r>
              <a:rPr lang="zh-CN" altLang="en-US" sz="3200" dirty="0"/>
              <a:t>虚拟内存</a:t>
            </a:r>
            <a:endParaRPr lang="en-US" altLang="zh-CN" sz="3200" dirty="0"/>
          </a:p>
          <a:p>
            <a:pPr lvl="1"/>
            <a:r>
              <a:rPr lang="zh-CN" altLang="zh-CN" sz="3600" dirty="0"/>
              <a:t>媒体信息加工与处理工具</a:t>
            </a:r>
            <a:endParaRPr lang="en-US" altLang="zh-CN" sz="3600" dirty="0"/>
          </a:p>
        </p:txBody>
      </p:sp>
    </p:spTree>
  </p:cSld>
  <p:clrMapOvr>
    <a:masterClrMapping/>
  </p:clrMapOvr>
  <p:transition>
    <p:checke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zh-CN" sz="3600" dirty="0"/>
              <a:t>媒体信息加工与处理工具</a:t>
            </a:r>
            <a:endParaRPr lang="en-US" altLang="zh-CN" sz="3600" dirty="0"/>
          </a:p>
          <a:p>
            <a:pPr lvl="2"/>
            <a:r>
              <a:rPr lang="zh-CN" altLang="en-US" sz="3400" dirty="0"/>
              <a:t>文字处理工具</a:t>
            </a:r>
            <a:endParaRPr lang="en-US" altLang="zh-CN" sz="3400" dirty="0"/>
          </a:p>
          <a:p>
            <a:pPr lvl="2"/>
            <a:r>
              <a:rPr lang="zh-CN" altLang="en-US" sz="3400" dirty="0"/>
              <a:t>图像处理工具</a:t>
            </a:r>
            <a:endParaRPr lang="en-US" altLang="zh-CN" sz="3400" dirty="0"/>
          </a:p>
          <a:p>
            <a:pPr lvl="2"/>
            <a:r>
              <a:rPr lang="zh-CN" altLang="en-US" sz="3400" dirty="0"/>
              <a:t>声音处理工具</a:t>
            </a:r>
            <a:endParaRPr lang="en-US" altLang="zh-CN" sz="3400" dirty="0"/>
          </a:p>
          <a:p>
            <a:pPr lvl="2"/>
            <a:r>
              <a:rPr lang="zh-CN" altLang="en-US" sz="3400" dirty="0"/>
              <a:t>动画制作工具</a:t>
            </a:r>
            <a:endParaRPr lang="en-US" altLang="zh-CN" sz="3400" dirty="0"/>
          </a:p>
          <a:p>
            <a:pPr lvl="2"/>
            <a:r>
              <a:rPr lang="zh-CN" altLang="en-US" sz="3400" dirty="0"/>
              <a:t>视频处理工具</a:t>
            </a:r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数字媒体处理系统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en-US" sz="3600" dirty="0"/>
              <a:t>多媒体集成</a:t>
            </a:r>
            <a:r>
              <a:rPr lang="zh-CN" altLang="zh-CN" sz="3600" dirty="0"/>
              <a:t>工具</a:t>
            </a:r>
            <a:endParaRPr lang="en-US" altLang="zh-CN" sz="3600" dirty="0"/>
          </a:p>
          <a:p>
            <a:pPr lvl="2"/>
            <a:r>
              <a:rPr lang="zh-CN" altLang="en-US" sz="3400" dirty="0"/>
              <a:t>程序设计语言</a:t>
            </a:r>
            <a:endParaRPr lang="en-US" altLang="zh-CN" sz="3400" dirty="0"/>
          </a:p>
          <a:p>
            <a:pPr lvl="2"/>
            <a:r>
              <a:rPr lang="zh-CN" altLang="en-US" sz="3400" dirty="0"/>
              <a:t>演示文稿</a:t>
            </a:r>
            <a:endParaRPr lang="en-US" altLang="zh-CN" sz="3400" dirty="0"/>
          </a:p>
          <a:p>
            <a:pPr lvl="2"/>
            <a:r>
              <a:rPr lang="zh-CN" altLang="en-US" sz="3400" dirty="0"/>
              <a:t>网页制作工具</a:t>
            </a:r>
            <a:endParaRPr lang="en-US" altLang="zh-CN" sz="3400" dirty="0"/>
          </a:p>
          <a:p>
            <a:pPr lvl="2"/>
            <a:r>
              <a:rPr lang="en-US" altLang="zh-CN" sz="3400" dirty="0" err="1"/>
              <a:t>Authorware</a:t>
            </a:r>
            <a:endParaRPr lang="en-US" altLang="zh-CN" sz="3400" dirty="0"/>
          </a:p>
          <a:p>
            <a:pPr lvl="2"/>
            <a:r>
              <a:rPr lang="en-US" altLang="zh-CN" sz="3400" dirty="0"/>
              <a:t>Director</a:t>
            </a:r>
            <a:endParaRPr lang="en-US" altLang="zh-CN" sz="3400" dirty="0"/>
          </a:p>
          <a:p>
            <a:pPr lvl="2"/>
            <a:r>
              <a:rPr lang="en-US" altLang="zh-CN" sz="3400" dirty="0"/>
              <a:t>Flash</a:t>
            </a:r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3400" y="1295400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en-US" sz="3600" dirty="0"/>
              <a:t>多媒体应用软件</a:t>
            </a:r>
            <a:endParaRPr lang="en-US" altLang="zh-CN" sz="3600" dirty="0"/>
          </a:p>
          <a:p>
            <a:pPr lvl="2"/>
            <a:r>
              <a:rPr lang="zh-CN" altLang="zh-CN" dirty="0"/>
              <a:t>超媒体结构示意</a:t>
            </a:r>
            <a:endParaRPr lang="en-US" altLang="zh-CN" sz="3400" dirty="0"/>
          </a:p>
          <a:p>
            <a:pPr lvl="2"/>
            <a:endParaRPr lang="en-US" altLang="zh-CN" sz="3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712" y="3212976"/>
            <a:ext cx="6300192" cy="313163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zh-CN" sz="3600" dirty="0"/>
              <a:t>媒体播放工具</a:t>
            </a:r>
            <a:endParaRPr lang="en-US" altLang="zh-CN" sz="3600" dirty="0"/>
          </a:p>
          <a:p>
            <a:pPr lvl="2"/>
            <a:r>
              <a:rPr lang="en-US" altLang="zh-CN" sz="3400" dirty="0"/>
              <a:t>Windows</a:t>
            </a:r>
            <a:r>
              <a:rPr lang="zh-CN" altLang="en-US" sz="3400" dirty="0"/>
              <a:t>中的媒体播放工具</a:t>
            </a:r>
            <a:endParaRPr lang="en-US" altLang="zh-CN" sz="3400" dirty="0"/>
          </a:p>
          <a:p>
            <a:pPr lvl="3"/>
            <a:r>
              <a:rPr lang="zh-CN" altLang="en-US" sz="3000" dirty="0"/>
              <a:t>浏览器</a:t>
            </a:r>
            <a:endParaRPr lang="en-US" altLang="zh-CN" sz="3000" dirty="0"/>
          </a:p>
          <a:p>
            <a:pPr lvl="3"/>
            <a:r>
              <a:rPr lang="zh-CN" altLang="en-US" sz="3000" dirty="0"/>
              <a:t>音乐播放器</a:t>
            </a:r>
            <a:endParaRPr lang="en-US" altLang="zh-CN" sz="3000" dirty="0"/>
          </a:p>
          <a:p>
            <a:pPr lvl="3"/>
            <a:r>
              <a:rPr lang="zh-CN" altLang="en-US" sz="3000" dirty="0"/>
              <a:t>相机</a:t>
            </a:r>
            <a:endParaRPr lang="en-US" altLang="zh-CN" sz="3000" dirty="0"/>
          </a:p>
          <a:p>
            <a:pPr lvl="3"/>
            <a:r>
              <a:rPr lang="zh-CN" altLang="en-US" sz="3000" dirty="0"/>
              <a:t>照片</a:t>
            </a:r>
            <a:endParaRPr lang="en-US" altLang="zh-CN" sz="3000" dirty="0"/>
          </a:p>
          <a:p>
            <a:pPr lvl="3"/>
            <a:r>
              <a:rPr lang="en-US" altLang="zh-CN" sz="3000" dirty="0"/>
              <a:t>3D</a:t>
            </a:r>
            <a:r>
              <a:rPr lang="zh-CN" altLang="en-US" sz="3000" dirty="0"/>
              <a:t>查看器</a:t>
            </a:r>
            <a:endParaRPr lang="en-US" altLang="zh-CN" sz="3000" dirty="0"/>
          </a:p>
          <a:p>
            <a:pPr lvl="3"/>
            <a:r>
              <a:rPr lang="zh-CN" altLang="en-US" sz="3000" dirty="0"/>
              <a:t>小娜语音对话工具</a:t>
            </a:r>
            <a:endParaRPr lang="en-US" altLang="zh-CN" sz="3000" dirty="0"/>
          </a:p>
          <a:p>
            <a:pPr lvl="2"/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软件</a:t>
            </a:r>
            <a:endParaRPr lang="en-US" altLang="zh-CN" sz="4000" dirty="0"/>
          </a:p>
          <a:p>
            <a:pPr lvl="1"/>
            <a:r>
              <a:rPr lang="zh-CN" altLang="zh-CN" sz="3600" dirty="0"/>
              <a:t>媒体播放工具</a:t>
            </a:r>
            <a:endParaRPr lang="en-US" altLang="zh-CN" sz="3600" dirty="0"/>
          </a:p>
          <a:p>
            <a:pPr lvl="2"/>
            <a:r>
              <a:rPr lang="en-US" altLang="zh-CN" sz="3400" dirty="0"/>
              <a:t>Windows</a:t>
            </a:r>
            <a:r>
              <a:rPr lang="zh-CN" altLang="en-US" sz="3400" dirty="0"/>
              <a:t>中的媒体播放工具</a:t>
            </a:r>
            <a:endParaRPr lang="en-US" altLang="zh-CN" sz="3400" dirty="0"/>
          </a:p>
          <a:p>
            <a:pPr lvl="3"/>
            <a:r>
              <a:rPr lang="zh-CN" altLang="en-US" sz="3000" dirty="0"/>
              <a:t>浏览器</a:t>
            </a:r>
            <a:endParaRPr lang="en-US" altLang="zh-CN" sz="3000" dirty="0"/>
          </a:p>
          <a:p>
            <a:pPr lvl="3"/>
            <a:r>
              <a:rPr lang="zh-CN" altLang="en-US" sz="3000" dirty="0"/>
              <a:t>音乐播放器</a:t>
            </a:r>
            <a:endParaRPr lang="en-US" altLang="zh-CN" sz="3000" dirty="0"/>
          </a:p>
          <a:p>
            <a:pPr lvl="3"/>
            <a:r>
              <a:rPr lang="zh-CN" altLang="en-US" sz="3000" dirty="0"/>
              <a:t>相机</a:t>
            </a:r>
            <a:endParaRPr lang="en-US" altLang="zh-CN" sz="3000" dirty="0"/>
          </a:p>
          <a:p>
            <a:pPr lvl="3"/>
            <a:r>
              <a:rPr lang="zh-CN" altLang="en-US" sz="3000" dirty="0"/>
              <a:t>照片</a:t>
            </a:r>
            <a:endParaRPr lang="en-US" altLang="zh-CN" sz="3000" dirty="0"/>
          </a:p>
          <a:p>
            <a:pPr lvl="3"/>
            <a:r>
              <a:rPr lang="en-US" altLang="zh-CN" sz="3000" dirty="0"/>
              <a:t>3D</a:t>
            </a:r>
            <a:r>
              <a:rPr lang="zh-CN" altLang="en-US" sz="3000" dirty="0"/>
              <a:t>查看器</a:t>
            </a:r>
            <a:endParaRPr lang="en-US" altLang="zh-CN" sz="3000" dirty="0"/>
          </a:p>
          <a:p>
            <a:pPr lvl="3"/>
            <a:r>
              <a:rPr lang="zh-CN" altLang="en-US" sz="3000" dirty="0"/>
              <a:t>小娜语音对话工具</a:t>
            </a:r>
            <a:endParaRPr lang="en-US" altLang="zh-CN" sz="3000" dirty="0"/>
          </a:p>
          <a:p>
            <a:pPr lvl="2"/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数字媒体的分类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根据媒体展示时间属性</a:t>
            </a:r>
            <a:endParaRPr lang="en-US" altLang="zh-CN" dirty="0"/>
          </a:p>
          <a:p>
            <a:pPr lvl="1"/>
            <a:r>
              <a:rPr lang="zh-CN" altLang="zh-CN" dirty="0"/>
              <a:t>静止媒体（</a:t>
            </a:r>
            <a:r>
              <a:rPr lang="x-none" altLang="zh-CN" dirty="0"/>
              <a:t>Still media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连续媒体（</a:t>
            </a:r>
            <a:r>
              <a:rPr lang="x-none" altLang="zh-CN" dirty="0"/>
              <a:t>Continues media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根据媒体来源</a:t>
            </a:r>
            <a:endParaRPr lang="en-US" altLang="zh-CN" dirty="0"/>
          </a:p>
          <a:p>
            <a:pPr lvl="1"/>
            <a:r>
              <a:rPr lang="zh-CN" altLang="zh-CN" dirty="0"/>
              <a:t>自然媒体（</a:t>
            </a:r>
            <a:r>
              <a:rPr lang="x-none" altLang="zh-CN" dirty="0"/>
              <a:t>Natural media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合成媒体（</a:t>
            </a:r>
            <a:r>
              <a:rPr lang="x-none" altLang="zh-CN" dirty="0"/>
              <a:t>Synthetic media</a:t>
            </a:r>
            <a:r>
              <a:rPr lang="zh-CN" altLang="zh-CN" dirty="0"/>
              <a:t>）</a:t>
            </a:r>
            <a:endParaRPr lang="en-US" altLang="zh-CN" dirty="0"/>
          </a:p>
          <a:p>
            <a:r>
              <a:rPr lang="zh-CN" altLang="zh-CN" dirty="0"/>
              <a:t>根据组成元素</a:t>
            </a:r>
            <a:endParaRPr lang="en-US" altLang="zh-CN" dirty="0"/>
          </a:p>
          <a:p>
            <a:pPr lvl="1"/>
            <a:r>
              <a:rPr lang="zh-CN" altLang="zh-CN" dirty="0"/>
              <a:t>单一媒体（</a:t>
            </a:r>
            <a:r>
              <a:rPr lang="x-none" altLang="zh-CN" dirty="0"/>
              <a:t>Single media</a:t>
            </a:r>
            <a:r>
              <a:rPr lang="zh-CN" altLang="zh-CN" dirty="0"/>
              <a:t>）</a:t>
            </a:r>
            <a:endParaRPr lang="en-US" altLang="zh-CN" dirty="0"/>
          </a:p>
          <a:p>
            <a:pPr lvl="1"/>
            <a:r>
              <a:rPr lang="zh-CN" altLang="zh-CN" dirty="0"/>
              <a:t>多媒体（</a:t>
            </a:r>
            <a:r>
              <a:rPr lang="x-none" altLang="zh-CN" dirty="0"/>
              <a:t>Multi media</a:t>
            </a:r>
            <a:r>
              <a:rPr lang="zh-CN" altLang="zh-CN" dirty="0"/>
              <a:t>）</a:t>
            </a:r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dirty="0"/>
              <a:t>课后练习</a:t>
            </a:r>
            <a:endParaRPr lang="en-US" altLang="zh-CN" sz="4000" dirty="0"/>
          </a:p>
          <a:p>
            <a:pPr lvl="1"/>
            <a:r>
              <a:rPr lang="en-US" altLang="zh-CN" sz="3600" dirty="0"/>
              <a:t>1.2.3 </a:t>
            </a:r>
            <a:r>
              <a:rPr lang="zh-CN" altLang="en-US" sz="3600" dirty="0"/>
              <a:t>习题与实践</a:t>
            </a:r>
            <a:endParaRPr lang="en-US" altLang="zh-CN" sz="3600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ransition>
    <p:checker dir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96752"/>
            <a:ext cx="8359080" cy="5033392"/>
          </a:xfrm>
        </p:spPr>
        <p:txBody>
          <a:bodyPr/>
          <a:lstStyle/>
          <a:p>
            <a:r>
              <a:rPr lang="zh-CN" altLang="zh-CN" sz="4000" dirty="0"/>
              <a:t>互联网上的数字媒体应用</a:t>
            </a:r>
            <a:endParaRPr lang="en-US" altLang="zh-CN" sz="4000" dirty="0"/>
          </a:p>
          <a:p>
            <a:r>
              <a:rPr lang="zh-CN" altLang="zh-CN" sz="4000" dirty="0"/>
              <a:t>移动互联网应用</a:t>
            </a:r>
            <a:endParaRPr lang="en-US" altLang="zh-CN" sz="4000" dirty="0"/>
          </a:p>
          <a:p>
            <a:r>
              <a:rPr lang="zh-CN" altLang="zh-CN" sz="4000" dirty="0"/>
              <a:t>多媒体云计算</a:t>
            </a:r>
            <a:endParaRPr lang="en-US" altLang="zh-CN" sz="4000" dirty="0"/>
          </a:p>
          <a:p>
            <a:pPr lvl="2"/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人机交互新技术</a:t>
            </a:r>
            <a:endParaRPr lang="en-US" altLang="zh-CN" sz="4000" dirty="0"/>
          </a:p>
          <a:p>
            <a:pPr lvl="1"/>
            <a:r>
              <a:rPr lang="zh-CN" altLang="zh-CN" sz="3600" dirty="0"/>
              <a:t>人机交互界面</a:t>
            </a:r>
            <a:endParaRPr lang="en-US" altLang="zh-CN" sz="3600" dirty="0"/>
          </a:p>
          <a:p>
            <a:pPr lvl="1"/>
            <a:r>
              <a:rPr lang="zh-CN" altLang="zh-CN" sz="3600" dirty="0"/>
              <a:t>虚拟现实</a:t>
            </a:r>
            <a:endParaRPr lang="en-US" altLang="zh-CN" sz="3600" dirty="0"/>
          </a:p>
          <a:p>
            <a:pPr lvl="1"/>
            <a:r>
              <a:rPr lang="zh-CN" altLang="zh-CN" sz="3600" dirty="0"/>
              <a:t>增强现实</a:t>
            </a:r>
            <a:endParaRPr lang="en-US" altLang="zh-CN" sz="3600" dirty="0"/>
          </a:p>
          <a:p>
            <a:pPr lvl="1"/>
            <a:r>
              <a:rPr lang="zh-CN" altLang="zh-CN" sz="3600" dirty="0"/>
              <a:t>混合现实</a:t>
            </a:r>
            <a:endParaRPr lang="en-US" altLang="zh-CN" sz="3600" dirty="0"/>
          </a:p>
          <a:p>
            <a:pPr lvl="1"/>
            <a:r>
              <a:rPr lang="zh-CN" altLang="zh-CN" sz="3600" dirty="0"/>
              <a:t>幻影成像</a:t>
            </a:r>
            <a:endParaRPr lang="en-US" altLang="zh-CN" sz="3600" dirty="0"/>
          </a:p>
          <a:p>
            <a:pPr lvl="1"/>
            <a:r>
              <a:rPr lang="zh-CN" altLang="zh-CN" sz="3600" dirty="0"/>
              <a:t>无线传屏</a:t>
            </a:r>
            <a:endParaRPr lang="en-US" altLang="zh-CN" sz="4800" dirty="0"/>
          </a:p>
          <a:p>
            <a:pPr lvl="2"/>
            <a:endParaRPr lang="en-US" altLang="zh-CN" sz="3400" dirty="0"/>
          </a:p>
        </p:txBody>
      </p:sp>
    </p:spTree>
  </p:cSld>
  <p:clrMapOvr>
    <a:masterClrMapping/>
  </p:clrMapOvr>
  <p:transition>
    <p:checker dir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三维建模与</a:t>
            </a:r>
            <a:r>
              <a:rPr lang="en-US" altLang="zh-CN" sz="4000" dirty="0"/>
              <a:t>3D</a:t>
            </a:r>
            <a:r>
              <a:rPr lang="zh-CN" altLang="zh-CN" sz="4000" dirty="0"/>
              <a:t>打印</a:t>
            </a:r>
            <a:endParaRPr lang="en-US" altLang="zh-CN" sz="4000" dirty="0"/>
          </a:p>
          <a:p>
            <a:pPr lvl="1"/>
            <a:r>
              <a:rPr lang="zh-CN" altLang="zh-CN" sz="3600" dirty="0"/>
              <a:t>什么是</a:t>
            </a:r>
            <a:r>
              <a:rPr lang="en-US" altLang="zh-CN" sz="3600" dirty="0"/>
              <a:t>3D</a:t>
            </a:r>
            <a:r>
              <a:rPr lang="zh-CN" altLang="zh-CN" sz="3600" dirty="0"/>
              <a:t>打印</a:t>
            </a:r>
            <a:endParaRPr lang="en-US" altLang="zh-CN" sz="3600" dirty="0"/>
          </a:p>
          <a:p>
            <a:pPr lvl="1"/>
            <a:r>
              <a:rPr lang="en-US" altLang="zh-CN" sz="3600" dirty="0"/>
              <a:t>3D</a:t>
            </a:r>
            <a:r>
              <a:rPr lang="zh-CN" altLang="zh-CN" sz="3600" dirty="0"/>
              <a:t>打印的发展</a:t>
            </a:r>
            <a:endParaRPr lang="en-US" altLang="zh-CN" sz="3600" dirty="0"/>
          </a:p>
          <a:p>
            <a:pPr lvl="1"/>
            <a:r>
              <a:rPr lang="en-US" altLang="zh-CN" sz="3600" dirty="0"/>
              <a:t>3D</a:t>
            </a:r>
            <a:r>
              <a:rPr lang="zh-CN" altLang="zh-CN" sz="3600" dirty="0"/>
              <a:t>打印的应用</a:t>
            </a:r>
            <a:endParaRPr lang="en-US" altLang="zh-CN" sz="3600" dirty="0"/>
          </a:p>
          <a:p>
            <a:pPr lvl="1"/>
            <a:r>
              <a:rPr lang="en-US" altLang="zh-CN" sz="3600" dirty="0"/>
              <a:t>3D</a:t>
            </a:r>
            <a:r>
              <a:rPr lang="zh-CN" altLang="zh-CN" sz="3600" dirty="0"/>
              <a:t>打印的未来</a:t>
            </a:r>
            <a:endParaRPr lang="en-US" altLang="zh-CN" sz="4800" dirty="0"/>
          </a:p>
        </p:txBody>
      </p:sp>
    </p:spTree>
  </p:cSld>
  <p:clrMapOvr>
    <a:masterClrMapping/>
  </p:clrMapOvr>
  <p:transition>
    <p:checker dir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数据可视化</a:t>
            </a:r>
            <a:endParaRPr lang="en-US" altLang="zh-CN" sz="4000" dirty="0"/>
          </a:p>
          <a:p>
            <a:pPr lvl="1"/>
            <a:endParaRPr lang="en-US" altLang="zh-CN" sz="4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00808"/>
            <a:ext cx="9144000" cy="2278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1" y="3933056"/>
            <a:ext cx="9144000" cy="2235686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数据可视化</a:t>
            </a:r>
            <a:r>
              <a:rPr lang="zh-CN" altLang="en-US" sz="4000" dirty="0"/>
              <a:t>工具</a:t>
            </a:r>
            <a:endParaRPr lang="en-US" altLang="zh-CN" sz="4000" dirty="0"/>
          </a:p>
          <a:p>
            <a:pPr lvl="1"/>
            <a:r>
              <a:rPr lang="en-US" altLang="zh-CN" sz="3800" dirty="0" err="1"/>
              <a:t>Echarts</a:t>
            </a:r>
            <a:endParaRPr lang="en-US" altLang="zh-CN" sz="3800" dirty="0"/>
          </a:p>
          <a:p>
            <a:pPr lvl="2"/>
            <a:r>
              <a:rPr lang="zh-CN" altLang="zh-CN" dirty="0"/>
              <a:t>纯</a:t>
            </a:r>
            <a:r>
              <a:rPr lang="en-US" altLang="zh-CN" dirty="0" err="1"/>
              <a:t>Javascript</a:t>
            </a:r>
            <a:r>
              <a:rPr lang="zh-CN" altLang="zh-CN" dirty="0"/>
              <a:t>的图表库</a:t>
            </a:r>
            <a:endParaRPr lang="en-US" altLang="zh-CN" dirty="0"/>
          </a:p>
          <a:p>
            <a:pPr lvl="2"/>
            <a:r>
              <a:rPr lang="zh-CN" altLang="zh-CN" dirty="0"/>
              <a:t>可以流畅地运行在</a:t>
            </a:r>
            <a:r>
              <a:rPr lang="en-US" altLang="zh-CN" dirty="0"/>
              <a:t>PC</a:t>
            </a:r>
            <a:r>
              <a:rPr lang="zh-CN" altLang="zh-CN" dirty="0"/>
              <a:t>和移动设备上</a:t>
            </a:r>
            <a:endParaRPr lang="en-US" altLang="zh-CN" dirty="0"/>
          </a:p>
          <a:p>
            <a:pPr lvl="2"/>
            <a:r>
              <a:rPr lang="zh-CN" altLang="zh-CN" dirty="0"/>
              <a:t>兼容当前绝大部分浏览器</a:t>
            </a:r>
            <a:endParaRPr lang="en-US" altLang="zh-CN" sz="3600" dirty="0"/>
          </a:p>
          <a:p>
            <a:pPr lvl="1"/>
            <a:endParaRPr lang="en-US" altLang="zh-CN" sz="4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3861048"/>
            <a:ext cx="7758608" cy="2450886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数据可视化</a:t>
            </a:r>
            <a:r>
              <a:rPr lang="zh-CN" altLang="en-US" sz="4000" dirty="0"/>
              <a:t>工具</a:t>
            </a:r>
            <a:endParaRPr lang="en-US" altLang="zh-CN" sz="4000" dirty="0"/>
          </a:p>
          <a:p>
            <a:pPr lvl="1"/>
            <a:r>
              <a:rPr lang="en-US" altLang="zh-CN" sz="3800" dirty="0"/>
              <a:t>Tableau</a:t>
            </a:r>
            <a:endParaRPr lang="en-US" altLang="zh-CN" sz="3800" dirty="0"/>
          </a:p>
          <a:p>
            <a:pPr lvl="1"/>
            <a:endParaRPr lang="en-US" altLang="zh-CN" sz="4800" dirty="0"/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76872"/>
            <a:ext cx="5688631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hecker dir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zh-CN" sz="4000" dirty="0"/>
              <a:t>人工智能技术推动数字媒体的发展</a:t>
            </a:r>
            <a:endParaRPr lang="en-US" altLang="zh-CN" sz="4000" dirty="0"/>
          </a:p>
          <a:p>
            <a:pPr lvl="1"/>
            <a:r>
              <a:rPr lang="zh-CN" altLang="zh-CN" sz="3600" dirty="0"/>
              <a:t>推荐系统</a:t>
            </a:r>
            <a:endParaRPr lang="en-US" altLang="zh-CN" sz="3600" dirty="0"/>
          </a:p>
          <a:p>
            <a:pPr lvl="1"/>
            <a:r>
              <a:rPr lang="zh-CN" altLang="zh-CN" sz="3600" dirty="0"/>
              <a:t>智能视频检索</a:t>
            </a:r>
            <a:endParaRPr lang="en-US" altLang="zh-CN" sz="3600" dirty="0"/>
          </a:p>
          <a:p>
            <a:r>
              <a:rPr lang="zh-CN" altLang="zh-CN" sz="4000" dirty="0"/>
              <a:t>多模态人机交互</a:t>
            </a:r>
            <a:endParaRPr lang="en-US" altLang="zh-CN" sz="4000" dirty="0"/>
          </a:p>
          <a:p>
            <a:pPr lvl="1"/>
            <a:r>
              <a:rPr lang="zh-CN" altLang="zh-CN" dirty="0"/>
              <a:t>通过文字、语音、视觉、动作、环境等多种方式进行人机交互</a:t>
            </a:r>
            <a:endParaRPr lang="zh-CN" altLang="zh-CN" dirty="0"/>
          </a:p>
          <a:p>
            <a:pPr lvl="1"/>
            <a:r>
              <a:rPr lang="en-US" altLang="zh-CN" dirty="0"/>
              <a:t>AIGC  </a:t>
            </a:r>
            <a:r>
              <a:rPr lang="zh-CN" altLang="en-US" dirty="0"/>
              <a:t>人工智能生成内容</a:t>
            </a:r>
            <a:endParaRPr lang="en-US" altLang="zh-CN" sz="5200" dirty="0"/>
          </a:p>
          <a:p>
            <a:pPr lvl="1"/>
            <a:endParaRPr lang="en-US" altLang="zh-CN" sz="4800" dirty="0"/>
          </a:p>
        </p:txBody>
      </p:sp>
    </p:spTree>
  </p:cSld>
  <p:clrMapOvr>
    <a:masterClrMapping/>
  </p:clrMapOvr>
  <p:transition>
    <p:checker dir="vert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数字媒体新技术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124744"/>
            <a:ext cx="8359080" cy="5105400"/>
          </a:xfrm>
        </p:spPr>
        <p:txBody>
          <a:bodyPr/>
          <a:lstStyle/>
          <a:p>
            <a:r>
              <a:rPr lang="zh-CN" altLang="en-US" sz="4000" dirty="0"/>
              <a:t>课后练习</a:t>
            </a:r>
            <a:endParaRPr lang="en-US" altLang="zh-CN" sz="4000" dirty="0"/>
          </a:p>
          <a:p>
            <a:pPr lvl="1"/>
            <a:r>
              <a:rPr lang="en-US" altLang="zh-CN" sz="3800" dirty="0"/>
              <a:t>1.3.6 </a:t>
            </a:r>
            <a:r>
              <a:rPr lang="zh-CN" altLang="en-US" sz="3800" dirty="0"/>
              <a:t>习题与实践</a:t>
            </a:r>
            <a:endParaRPr lang="en-US" altLang="zh-CN" sz="3800" dirty="0"/>
          </a:p>
          <a:p>
            <a:pPr lvl="1"/>
            <a:r>
              <a:rPr lang="en-US" altLang="zh-CN" sz="3800" dirty="0"/>
              <a:t>1.4 </a:t>
            </a:r>
            <a:r>
              <a:rPr lang="zh-CN" altLang="en-US" sz="3800" dirty="0"/>
              <a:t>综合练习</a:t>
            </a:r>
            <a:endParaRPr lang="en-US" altLang="zh-CN" sz="3800" dirty="0"/>
          </a:p>
          <a:p>
            <a:pPr lvl="1"/>
            <a:endParaRPr lang="en-US" altLang="zh-CN" sz="3800" dirty="0"/>
          </a:p>
          <a:p>
            <a:pPr lvl="1"/>
            <a:endParaRPr lang="en-US" altLang="zh-CN" sz="4800" dirty="0"/>
          </a:p>
        </p:txBody>
      </p:sp>
    </p:spTree>
  </p:cSld>
  <p:clrMapOvr>
    <a:masterClrMapping/>
  </p:clrMapOvr>
  <p:transition>
    <p:checker dir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本章小结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7995" y="1142365"/>
            <a:ext cx="3256280" cy="567055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x-none" altLang="zh-CN" dirty="0"/>
              <a:t>ASCII</a:t>
            </a:r>
            <a:r>
              <a:rPr lang="zh-CN" altLang="zh-CN" dirty="0"/>
              <a:t>（</a:t>
            </a:r>
            <a:r>
              <a:rPr lang="x-none" altLang="zh-CN" dirty="0"/>
              <a:t>American Standard Code for Information Interchange</a:t>
            </a:r>
            <a:r>
              <a:rPr lang="zh-CN" altLang="zh-CN" dirty="0"/>
              <a:t>，美国信息交换标准代码）</a:t>
            </a:r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708920"/>
            <a:ext cx="6192688" cy="369188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x-none" altLang="zh-CN" dirty="0"/>
              <a:t>ASCII</a:t>
            </a:r>
            <a:r>
              <a:rPr lang="zh-CN" altLang="zh-CN" dirty="0"/>
              <a:t>（</a:t>
            </a:r>
            <a:r>
              <a:rPr lang="x-none" altLang="zh-CN" dirty="0"/>
              <a:t>American Standard Code for Information Interchange</a:t>
            </a:r>
            <a:r>
              <a:rPr lang="zh-CN" altLang="zh-CN" dirty="0"/>
              <a:t>，美国信息交换标准代码）</a:t>
            </a:r>
            <a:endParaRPr lang="en-US" altLang="zh-CN" dirty="0"/>
          </a:p>
          <a:p>
            <a:pPr lvl="2"/>
            <a:r>
              <a:rPr lang="zh-CN" altLang="en-US" dirty="0"/>
              <a:t>对应于键盘上的字符</a:t>
            </a:r>
            <a:endParaRPr lang="en-US" altLang="zh-CN" dirty="0"/>
          </a:p>
          <a:p>
            <a:pPr lvl="2"/>
            <a:r>
              <a:rPr lang="en-US" altLang="zh-CN" dirty="0"/>
              <a:t>1</a:t>
            </a:r>
            <a:r>
              <a:rPr lang="zh-CN" altLang="en-US" dirty="0"/>
              <a:t>字节低</a:t>
            </a:r>
            <a:r>
              <a:rPr lang="en-US" altLang="zh-CN" dirty="0"/>
              <a:t>7</a:t>
            </a:r>
            <a:r>
              <a:rPr lang="zh-CN" altLang="en-US" dirty="0"/>
              <a:t>位表示，</a:t>
            </a:r>
            <a:r>
              <a:rPr lang="en-US" altLang="zh-CN" dirty="0"/>
              <a:t>128</a:t>
            </a:r>
            <a:r>
              <a:rPr lang="zh-CN" altLang="en-US" dirty="0"/>
              <a:t>个</a:t>
            </a:r>
            <a:endParaRPr lang="en-US" altLang="zh-CN" dirty="0"/>
          </a:p>
          <a:p>
            <a:pPr lvl="2"/>
            <a:r>
              <a:rPr lang="zh-CN" altLang="zh-CN" dirty="0"/>
              <a:t>控制符</a:t>
            </a:r>
            <a:r>
              <a:rPr lang="x-none" altLang="zh-CN" dirty="0"/>
              <a:t>&lt;</a:t>
            </a:r>
            <a:r>
              <a:rPr lang="zh-CN" altLang="zh-CN" dirty="0"/>
              <a:t>标点符号</a:t>
            </a:r>
            <a:r>
              <a:rPr lang="x-none" altLang="zh-CN" dirty="0"/>
              <a:t>&lt;</a:t>
            </a:r>
            <a:r>
              <a:rPr lang="zh-CN" altLang="zh-CN" dirty="0"/>
              <a:t>阿拉伯数字</a:t>
            </a:r>
            <a:r>
              <a:rPr lang="x-none" altLang="zh-CN" dirty="0"/>
              <a:t>&lt;</a:t>
            </a:r>
            <a:r>
              <a:rPr lang="zh-CN" altLang="zh-CN" dirty="0"/>
              <a:t>大写字符</a:t>
            </a:r>
            <a:r>
              <a:rPr lang="x-none" altLang="zh-CN" dirty="0"/>
              <a:t>&lt;</a:t>
            </a:r>
            <a:r>
              <a:rPr lang="zh-CN" altLang="zh-CN" dirty="0"/>
              <a:t>小写字符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zh-CN" altLang="en-US" dirty="0"/>
              <a:t>汉字系统</a:t>
            </a:r>
            <a:endParaRPr lang="en-US" altLang="zh-CN" dirty="0"/>
          </a:p>
          <a:p>
            <a:pPr lvl="2"/>
            <a:r>
              <a:rPr lang="zh-CN" altLang="en-US" dirty="0"/>
              <a:t>输入</a:t>
            </a:r>
            <a:endParaRPr lang="en-US" altLang="zh-CN" dirty="0"/>
          </a:p>
          <a:p>
            <a:pPr lvl="2"/>
            <a:r>
              <a:rPr lang="zh-CN" altLang="en-US" dirty="0"/>
              <a:t>存储</a:t>
            </a:r>
            <a:endParaRPr lang="en-US" altLang="zh-CN" dirty="0"/>
          </a:p>
          <a:p>
            <a:pPr lvl="2"/>
            <a:r>
              <a:rPr lang="zh-CN" altLang="en-US" dirty="0"/>
              <a:t>输出</a:t>
            </a:r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348880"/>
            <a:ext cx="5684460" cy="3528392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数字媒体的</a:t>
            </a:r>
            <a:r>
              <a:rPr lang="zh-CN" altLang="zh-CN" dirty="0"/>
              <a:t>表示与存储</a:t>
            </a:r>
            <a:endParaRPr lang="en-US" altLang="zh-CN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文本</a:t>
            </a:r>
            <a:endParaRPr lang="en-US" altLang="zh-CN" dirty="0"/>
          </a:p>
          <a:p>
            <a:pPr lvl="1"/>
            <a:r>
              <a:rPr lang="zh-CN" altLang="en-US" dirty="0"/>
              <a:t>汉字编码</a:t>
            </a:r>
            <a:endParaRPr lang="en-US" altLang="zh-CN" dirty="0"/>
          </a:p>
          <a:p>
            <a:pPr lvl="2"/>
            <a:r>
              <a:rPr lang="zh-CN" altLang="en-US" dirty="0"/>
              <a:t>外码，输入码（</a:t>
            </a:r>
            <a:r>
              <a:rPr lang="zh-CN" altLang="zh-CN" dirty="0"/>
              <a:t>拼音码、五笔字型码、自然码、表形码、认知码、区位码和电报码</a:t>
            </a:r>
            <a:r>
              <a:rPr lang="zh-CN" altLang="en-US" dirty="0"/>
              <a:t>等）</a:t>
            </a:r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2"/>
            <a:endParaRPr lang="en-US" altLang="zh-CN" dirty="0"/>
          </a:p>
          <a:p>
            <a:pPr lvl="2"/>
            <a:r>
              <a:rPr lang="zh-CN" altLang="en-US" dirty="0"/>
              <a:t>交换码（</a:t>
            </a:r>
            <a:r>
              <a:rPr lang="en-US" altLang="zh-CN" dirty="0"/>
              <a:t>15000</a:t>
            </a:r>
            <a:r>
              <a:rPr lang="zh-CN" altLang="en-US" dirty="0"/>
              <a:t>多个，</a:t>
            </a:r>
            <a:r>
              <a:rPr lang="en-US" altLang="zh-CN" dirty="0"/>
              <a:t>2</a:t>
            </a:r>
            <a:r>
              <a:rPr lang="zh-CN" altLang="en-US" dirty="0"/>
              <a:t>字节，</a:t>
            </a:r>
            <a:r>
              <a:rPr lang="en-US" altLang="zh-CN" dirty="0"/>
              <a:t>14</a:t>
            </a:r>
            <a:r>
              <a:rPr lang="zh-CN" altLang="en-US" dirty="0"/>
              <a:t>位），国标码（</a:t>
            </a:r>
            <a:r>
              <a:rPr lang="en-US" altLang="zh-CN" dirty="0"/>
              <a:t>GB2312)</a:t>
            </a:r>
            <a:endParaRPr lang="en-US" altLang="zh-CN" dirty="0"/>
          </a:p>
          <a:p>
            <a:pPr lvl="2"/>
            <a:endParaRPr lang="en-US" altLang="zh-CN" dirty="0"/>
          </a:p>
          <a:p>
            <a:pPr lvl="1"/>
            <a:endParaRPr lang="en-US" altLang="zh-CN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68960"/>
            <a:ext cx="5976664" cy="2232248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</p:sld>
</file>

<file path=ppt/tags/tag1.xml><?xml version="1.0" encoding="utf-8"?>
<p:tagLst xmlns:p="http://schemas.openxmlformats.org/presentationml/2006/main">
  <p:tag name="commondata" val="eyJoZGlkIjoiYzcyYTUxODQzZTBkODYwYjNkNDM4OGQwOGRmODM3OWIifQ=="/>
</p:tagLst>
</file>

<file path=ppt/theme/theme1.xml><?xml version="1.0" encoding="utf-8"?>
<a:theme xmlns:a="http://schemas.openxmlformats.org/drawingml/2006/main" name="268TGp_future_light_ani_k">
  <a:themeElements>
    <a:clrScheme name="268TGp_future_light_ani_k 3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A5A5A5"/>
      </a:accent1>
      <a:accent2>
        <a:srgbClr val="449CD8"/>
      </a:accent2>
      <a:accent3>
        <a:srgbClr val="FFFFFF"/>
      </a:accent3>
      <a:accent4>
        <a:srgbClr val="000000"/>
      </a:accent4>
      <a:accent5>
        <a:srgbClr val="CFCFCF"/>
      </a:accent5>
      <a:accent6>
        <a:srgbClr val="3D8DC4"/>
      </a:accent6>
      <a:hlink>
        <a:srgbClr val="19B3B3"/>
      </a:hlink>
      <a:folHlink>
        <a:srgbClr val="855ADA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268TGp_future_light_ani_k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4EA7E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2D0F3"/>
        </a:accent5>
        <a:accent6>
          <a:srgbClr val="85AE49"/>
        </a:accent6>
        <a:hlink>
          <a:srgbClr val="99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8TGp_future_light_ani_k 2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DF6521"/>
        </a:accent1>
        <a:accent2>
          <a:srgbClr val="D7D03B"/>
        </a:accent2>
        <a:accent3>
          <a:srgbClr val="FFFFFF"/>
        </a:accent3>
        <a:accent4>
          <a:srgbClr val="000000"/>
        </a:accent4>
        <a:accent5>
          <a:srgbClr val="ECB8AB"/>
        </a:accent5>
        <a:accent6>
          <a:srgbClr val="C3BC35"/>
        </a:accent6>
        <a:hlink>
          <a:srgbClr val="188FB4"/>
        </a:hlink>
        <a:folHlink>
          <a:srgbClr val="A98FD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8TGp_future_light_ani_k 3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A5A5A5"/>
        </a:accent1>
        <a:accent2>
          <a:srgbClr val="449CD8"/>
        </a:accent2>
        <a:accent3>
          <a:srgbClr val="FFFFFF"/>
        </a:accent3>
        <a:accent4>
          <a:srgbClr val="000000"/>
        </a:accent4>
        <a:accent5>
          <a:srgbClr val="CFCFCF"/>
        </a:accent5>
        <a:accent6>
          <a:srgbClr val="3D8DC4"/>
        </a:accent6>
        <a:hlink>
          <a:srgbClr val="19B3B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3415</Words>
  <Application>WPS 演示</Application>
  <PresentationFormat>全屏显示(4:3)</PresentationFormat>
  <Paragraphs>515</Paragraphs>
  <Slides>59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1" baseType="lpstr">
      <vt:lpstr>Arial</vt:lpstr>
      <vt:lpstr>宋体</vt:lpstr>
      <vt:lpstr>Wingdings</vt:lpstr>
      <vt:lpstr>华文行楷</vt:lpstr>
      <vt:lpstr>微软雅黑</vt:lpstr>
      <vt:lpstr>仿宋_GB2312</vt:lpstr>
      <vt:lpstr>华文楷体</vt:lpstr>
      <vt:lpstr>仿宋</vt:lpstr>
      <vt:lpstr>Calibri</vt:lpstr>
      <vt:lpstr>Arial Unicode MS</vt:lpstr>
      <vt:lpstr>268TGp_future_light_ani_k</vt:lpstr>
      <vt:lpstr>Photoshop.Image.11</vt:lpstr>
      <vt:lpstr>第1章 数字媒体技术概述</vt:lpstr>
      <vt:lpstr>学习目标</vt:lpstr>
      <vt:lpstr>学习目标</vt:lpstr>
      <vt:lpstr>认识数字媒体</vt:lpstr>
      <vt:lpstr>数字媒体的分类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数字媒体的表示与存储</vt:lpstr>
      <vt:lpstr>数字媒体的压缩与编码</vt:lpstr>
      <vt:lpstr>数字媒体的压缩与编码</vt:lpstr>
      <vt:lpstr>数字媒体的压缩与编码</vt:lpstr>
      <vt:lpstr>数字媒体的传输技术</vt:lpstr>
      <vt:lpstr>PowerPoint 演示文稿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数字媒体处理系统</vt:lpstr>
      <vt:lpstr>数字媒体的表示与存储</vt:lpstr>
      <vt:lpstr>数字媒体的表示与存储</vt:lpstr>
      <vt:lpstr>数字媒体的表示与存储</vt:lpstr>
      <vt:lpstr>PowerPoint 演示文稿</vt:lpstr>
      <vt:lpstr>数字媒体新技术</vt:lpstr>
      <vt:lpstr>数字媒体新技术</vt:lpstr>
      <vt:lpstr>数字媒体新技术</vt:lpstr>
      <vt:lpstr>数字媒体新技术</vt:lpstr>
      <vt:lpstr>数字媒体新技术</vt:lpstr>
      <vt:lpstr>数字媒体新技术</vt:lpstr>
      <vt:lpstr>数字媒体新技术</vt:lpstr>
      <vt:lpstr>数字媒体新技术</vt:lpstr>
      <vt:lpstr>本章小结</vt:lpstr>
    </vt:vector>
  </TitlesOfParts>
  <Company>ecnup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陈志云</cp:lastModifiedBy>
  <cp:revision>195</cp:revision>
  <cp:lastPrinted>2411-12-30T00:00:00Z</cp:lastPrinted>
  <dcterms:created xsi:type="dcterms:W3CDTF">2007-08-10T07:19:00Z</dcterms:created>
  <dcterms:modified xsi:type="dcterms:W3CDTF">2025-05-26T13:48:32Z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F40B3EA920E04D1C834D5218C49517CD_12</vt:lpwstr>
  </property>
</Properties>
</file>