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3.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5.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2"/>
  </p:notesMasterIdLst>
  <p:handoutMasterIdLst>
    <p:handoutMasterId r:id="rId53"/>
  </p:handoutMasterIdLst>
  <p:sldIdLst>
    <p:sldId id="427" r:id="rId2"/>
    <p:sldId id="457" r:id="rId3"/>
    <p:sldId id="428" r:id="rId4"/>
    <p:sldId id="429" r:id="rId5"/>
    <p:sldId id="466" r:id="rId6"/>
    <p:sldId id="467" r:id="rId7"/>
    <p:sldId id="462" r:id="rId8"/>
    <p:sldId id="518" r:id="rId9"/>
    <p:sldId id="519" r:id="rId10"/>
    <p:sldId id="521" r:id="rId11"/>
    <p:sldId id="520" r:id="rId12"/>
    <p:sldId id="522" r:id="rId13"/>
    <p:sldId id="524" r:id="rId14"/>
    <p:sldId id="525" r:id="rId15"/>
    <p:sldId id="526" r:id="rId16"/>
    <p:sldId id="527" r:id="rId17"/>
    <p:sldId id="528" r:id="rId18"/>
    <p:sldId id="529" r:id="rId19"/>
    <p:sldId id="530" r:id="rId20"/>
    <p:sldId id="531" r:id="rId21"/>
    <p:sldId id="550" r:id="rId22"/>
    <p:sldId id="551" r:id="rId23"/>
    <p:sldId id="552" r:id="rId24"/>
    <p:sldId id="532" r:id="rId25"/>
    <p:sldId id="533" r:id="rId26"/>
    <p:sldId id="534" r:id="rId27"/>
    <p:sldId id="535" r:id="rId28"/>
    <p:sldId id="536" r:id="rId29"/>
    <p:sldId id="553" r:id="rId30"/>
    <p:sldId id="537" r:id="rId31"/>
    <p:sldId id="538" r:id="rId32"/>
    <p:sldId id="539" r:id="rId33"/>
    <p:sldId id="540" r:id="rId34"/>
    <p:sldId id="541" r:id="rId35"/>
    <p:sldId id="542" r:id="rId36"/>
    <p:sldId id="543" r:id="rId37"/>
    <p:sldId id="544" r:id="rId38"/>
    <p:sldId id="554" r:id="rId39"/>
    <p:sldId id="555" r:id="rId40"/>
    <p:sldId id="545" r:id="rId41"/>
    <p:sldId id="546" r:id="rId42"/>
    <p:sldId id="547" r:id="rId43"/>
    <p:sldId id="548" r:id="rId44"/>
    <p:sldId id="556" r:id="rId45"/>
    <p:sldId id="557" r:id="rId46"/>
    <p:sldId id="558" r:id="rId47"/>
    <p:sldId id="559" r:id="rId48"/>
    <p:sldId id="560" r:id="rId49"/>
    <p:sldId id="561" r:id="rId50"/>
    <p:sldId id="491" r:id="rId51"/>
  </p:sldIdLst>
  <p:sldSz cx="12192000" cy="6858000"/>
  <p:notesSz cx="6858000" cy="9144000"/>
  <p:embeddedFontLst>
    <p:embeddedFont>
      <p:font typeface="微软雅黑" panose="020B0503020204020204" pitchFamily="34" charset="-122"/>
      <p:regular r:id="rId54"/>
      <p:bold r:id="rId55"/>
    </p:embeddedFont>
    <p:embeddedFont>
      <p:font typeface="庞门正道标题体" panose="02010600030101010101" pitchFamily="2" charset="-122"/>
      <p:regular r:id="rId56"/>
    </p:embeddedFont>
    <p:embeddedFont>
      <p:font typeface="仿宋" panose="02010609060101010101" pitchFamily="49" charset="-122"/>
      <p:regular r:id="rId57"/>
    </p:embeddedFont>
    <p:embeddedFont>
      <p:font typeface="楷体" panose="02010609060101010101" pitchFamily="49" charset="-122"/>
      <p:regular r:id="rId58"/>
    </p:embeddedFont>
  </p:embeddedFontLst>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57" userDrawn="1">
          <p15:clr>
            <a:srgbClr val="A4A3A4"/>
          </p15:clr>
        </p15:guide>
        <p15:guide id="2" pos="3843" userDrawn="1">
          <p15:clr>
            <a:srgbClr val="A4A3A4"/>
          </p15:clr>
        </p15:guide>
      </p15:sldGuideLst>
    </p:ext>
    <p:ext uri="{2D200454-40CA-4A62-9FC3-DE9A4176ACB9}">
      <p15:notesGuideLst xmlns:p15="http://schemas.microsoft.com/office/powerpoint/2012/main">
        <p15:guide id="1" orient="horz" pos="3056">
          <p15:clr>
            <a:srgbClr val="A4A3A4"/>
          </p15:clr>
        </p15:guide>
        <p15:guide id="2" pos="216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AD1F"/>
    <a:srgbClr val="FFF6E9"/>
    <a:srgbClr val="FFF2E1"/>
    <a:srgbClr val="5A8BC1"/>
    <a:srgbClr val="5D3317"/>
    <a:srgbClr val="EC6F2C"/>
    <a:srgbClr val="FFFAF3"/>
    <a:srgbClr val="FFF8E5"/>
    <a:srgbClr val="A4948A"/>
    <a:srgbClr val="F7C4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6" d="100"/>
          <a:sy n="106" d="100"/>
        </p:scale>
        <p:origin x="150" y="102"/>
      </p:cViewPr>
      <p:guideLst>
        <p:guide orient="horz" pos="2457"/>
        <p:guide pos="3843"/>
      </p:guideLst>
    </p:cSldViewPr>
  </p:slideViewPr>
  <p:notesTextViewPr>
    <p:cViewPr>
      <p:scale>
        <a:sx n="1" d="1"/>
        <a:sy n="1" d="1"/>
      </p:scale>
      <p:origin x="0" y="0"/>
    </p:cViewPr>
  </p:notesTextViewPr>
  <p:notesViewPr>
    <p:cSldViewPr snapToGrid="0">
      <p:cViewPr varScale="1">
        <p:scale>
          <a:sx n="96" d="100"/>
          <a:sy n="96" d="100"/>
        </p:scale>
        <p:origin x="-762" y="-96"/>
      </p:cViewPr>
      <p:guideLst>
        <p:guide orient="horz" pos="3056"/>
        <p:guide pos="216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2.fntdata"/><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font" Target="fonts/font5.fntdata"/><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3.fntdata"/><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26973FD-0EAC-4BFF-8FA8-7D70F24ACD71}" type="datetimeFigureOut">
              <a:rPr lang="zh-CN" altLang="en-US" smtClean="0">
                <a:latin typeface="微软雅黑" panose="020B0503020204020204" charset="-122"/>
                <a:ea typeface="微软雅黑" panose="020B0503020204020204" charset="-122"/>
                <a:cs typeface="微软雅黑" panose="020B0503020204020204" charset="-122"/>
              </a:rPr>
              <a:t>2023/6/6</a:t>
            </a:fld>
            <a:endParaRPr lang="zh-CN" altLang="en-US">
              <a:latin typeface="微软雅黑" panose="020B0503020204020204" charset="-122"/>
              <a:ea typeface="微软雅黑" panose="020B0503020204020204" charset="-122"/>
              <a:cs typeface="微软雅黑" panose="020B0503020204020204"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cs typeface="微软雅黑" panose="020B0503020204020204"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00536F2-43F3-4435-AFF7-9668D953CEAC}" type="slidenum">
              <a:rPr lang="zh-CN" altLang="en-US" smtClean="0">
                <a:latin typeface="微软雅黑" panose="020B0503020204020204" charset="-122"/>
                <a:ea typeface="微软雅黑" panose="020B0503020204020204" charset="-122"/>
                <a:cs typeface="微软雅黑" panose="020B0503020204020204" charset="-122"/>
              </a:rPr>
              <a:t>‹#›</a:t>
            </a:fld>
            <a:endParaRPr lang="zh-CN" altLang="en-US">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707641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cs typeface="微软雅黑" panose="020B0503020204020204" charset="-122"/>
              </a:defRPr>
            </a:lvl1pPr>
          </a:lstStyle>
          <a:p>
            <a:fld id="{9B970087-D8BB-43D7-874E-9FC35BAB8585}" type="datetimeFigureOut">
              <a:rPr lang="zh-CN" altLang="en-US" smtClean="0"/>
              <a:t>2023/6/6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cs typeface="微软雅黑" panose="020B0503020204020204" charset="-122"/>
              </a:defRPr>
            </a:lvl1pPr>
          </a:lstStyle>
          <a:p>
            <a:fld id="{7E671E18-EA03-48B2-A677-5298BE54383A}" type="slidenum">
              <a:rPr lang="zh-CN" altLang="en-US" smtClean="0"/>
              <a:t>‹#›</a:t>
            </a:fld>
            <a:endParaRPr lang="zh-CN" altLang="en-US"/>
          </a:p>
        </p:txBody>
      </p:sp>
    </p:spTree>
    <p:extLst>
      <p:ext uri="{BB962C8B-B14F-4D97-AF65-F5344CB8AC3E}">
        <p14:creationId xmlns:p14="http://schemas.microsoft.com/office/powerpoint/2010/main" val="613900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1</a:t>
            </a:fld>
            <a:endParaRPr lang="zh-CN" altLang="en-US"/>
          </a:p>
        </p:txBody>
      </p:sp>
    </p:spTree>
    <p:extLst>
      <p:ext uri="{BB962C8B-B14F-4D97-AF65-F5344CB8AC3E}">
        <p14:creationId xmlns:p14="http://schemas.microsoft.com/office/powerpoint/2010/main" val="934871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2</a:t>
            </a:fld>
            <a:endParaRPr lang="zh-CN" altLang="en-US"/>
          </a:p>
        </p:txBody>
      </p:sp>
    </p:spTree>
    <p:extLst>
      <p:ext uri="{BB962C8B-B14F-4D97-AF65-F5344CB8AC3E}">
        <p14:creationId xmlns:p14="http://schemas.microsoft.com/office/powerpoint/2010/main" val="1349761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3</a:t>
            </a:fld>
            <a:endParaRPr lang="zh-CN" altLang="en-US"/>
          </a:p>
        </p:txBody>
      </p:sp>
    </p:spTree>
    <p:extLst>
      <p:ext uri="{BB962C8B-B14F-4D97-AF65-F5344CB8AC3E}">
        <p14:creationId xmlns:p14="http://schemas.microsoft.com/office/powerpoint/2010/main" val="709819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4</a:t>
            </a:fld>
            <a:endParaRPr lang="zh-CN" altLang="en-US"/>
          </a:p>
        </p:txBody>
      </p:sp>
    </p:spTree>
    <p:extLst>
      <p:ext uri="{BB962C8B-B14F-4D97-AF65-F5344CB8AC3E}">
        <p14:creationId xmlns:p14="http://schemas.microsoft.com/office/powerpoint/2010/main" val="5499790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24</a:t>
            </a:fld>
            <a:endParaRPr lang="zh-CN" altLang="en-US"/>
          </a:p>
        </p:txBody>
      </p:sp>
    </p:spTree>
    <p:extLst>
      <p:ext uri="{BB962C8B-B14F-4D97-AF65-F5344CB8AC3E}">
        <p14:creationId xmlns:p14="http://schemas.microsoft.com/office/powerpoint/2010/main" val="3707572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50</a:t>
            </a:fld>
            <a:endParaRPr lang="zh-CN" altLang="en-US"/>
          </a:p>
        </p:txBody>
      </p:sp>
    </p:spTree>
    <p:extLst>
      <p:ext uri="{BB962C8B-B14F-4D97-AF65-F5344CB8AC3E}">
        <p14:creationId xmlns:p14="http://schemas.microsoft.com/office/powerpoint/2010/main" val="2212088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atin typeface="微软雅黑" panose="020B0503020204020204" charset="-122"/>
                <a:ea typeface="微软雅黑" panose="020B0503020204020204" charset="-122"/>
              </a:defRPr>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atin typeface="微软雅黑" panose="020B0503020204020204" charset="-122"/>
                <a:ea typeface="微软雅黑"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lvl1pPr>
              <a:defRPr>
                <a:latin typeface="微软雅黑" panose="020B0503020204020204" charset="-122"/>
                <a:ea typeface="微软雅黑" panose="020B0503020204020204" charset="-122"/>
              </a:defRPr>
            </a:lvl1p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p:spPr>
        <p:txBody>
          <a:bodyPr vert="eaVert"/>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panose="020B0503020204020204" charset="-122"/>
                <a:ea typeface="微软雅黑" panose="020B0503020204020204" charset="-122"/>
              </a:defRPr>
            </a:lvl1p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lvl1pPr>
              <a:defRPr>
                <a:latin typeface="微软雅黑" panose="020B0503020204020204" charset="-122"/>
                <a:ea typeface="微软雅黑" panose="020B0503020204020204" charset="-122"/>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t>2023/6/6</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atin typeface="微软雅黑" panose="020B0503020204020204" charset="-122"/>
                <a:ea typeface="微软雅黑" panose="020B0503020204020204" charset="-122"/>
              </a:defRPr>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latin typeface="微软雅黑" panose="020B0503020204020204" charset="-122"/>
                <a:ea typeface="微软雅黑" panose="020B050302020402020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lvl1pPr>
              <a:defRPr>
                <a:latin typeface="微软雅黑" panose="020B0503020204020204" charset="-122"/>
                <a:ea typeface="微软雅黑" panose="020B0503020204020204" charset="-122"/>
              </a:defRPr>
            </a:lvl1p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lvl1pPr>
              <a:defRPr>
                <a:latin typeface="微软雅黑" panose="020B0503020204020204" charset="-122"/>
                <a:ea typeface="微软雅黑" panose="020B0503020204020204" charset="-122"/>
              </a:defRPr>
            </a:lvl1p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
        <p:nvSpPr>
          <p:cNvPr id="11" name="矩形 10"/>
          <p:cNvSpPr/>
          <p:nvPr userDrawn="1"/>
        </p:nvSpPr>
        <p:spPr>
          <a:xfrm>
            <a:off x="8819928" y="6447451"/>
            <a:ext cx="966254" cy="230832"/>
          </a:xfrm>
          <a:prstGeom prst="rect">
            <a:avLst/>
          </a:prstGeom>
        </p:spPr>
        <p:txBody>
          <a:bodyPr wrap="square">
            <a:spAutoFit/>
          </a:bodyPr>
          <a:lstStyle/>
          <a:p>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模板下载：</a:t>
            </a:r>
            <a:r>
              <a:rPr lang="en-US" altLang="zh-CN" sz="100" dirty="0">
                <a:solidFill>
                  <a:prstClr val="white"/>
                </a:solidFill>
                <a:latin typeface="微软雅黑" panose="020B0503020204020204" charset="-122"/>
                <a:ea typeface="微软雅黑" panose="020B0503020204020204" charset="-122"/>
              </a:rPr>
              <a:t>www.1ppt.com/moban/          </a:t>
            </a:r>
            <a:r>
              <a:rPr lang="zh-CN" altLang="en-US" sz="100" dirty="0">
                <a:solidFill>
                  <a:prstClr val="white"/>
                </a:solidFill>
                <a:latin typeface="微软雅黑" panose="020B0503020204020204" charset="-122"/>
                <a:ea typeface="微软雅黑" panose="020B0503020204020204" charset="-122"/>
              </a:rPr>
              <a:t>行业</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模板：</a:t>
            </a:r>
            <a:r>
              <a:rPr lang="en-US" altLang="zh-CN" sz="100" dirty="0">
                <a:solidFill>
                  <a:prstClr val="white"/>
                </a:solidFill>
                <a:latin typeface="微软雅黑" panose="020B0503020204020204" charset="-122"/>
                <a:ea typeface="微软雅黑" panose="020B0503020204020204" charset="-122"/>
              </a:rPr>
              <a:t>www.1ppt.com/hangye/ </a:t>
            </a:r>
          </a:p>
          <a:p>
            <a:r>
              <a:rPr lang="zh-CN" altLang="en-US" sz="100" dirty="0">
                <a:solidFill>
                  <a:prstClr val="white"/>
                </a:solidFill>
                <a:latin typeface="微软雅黑" panose="020B0503020204020204" charset="-122"/>
                <a:ea typeface="微软雅黑" panose="020B0503020204020204" charset="-122"/>
              </a:rPr>
              <a:t>节日</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模板：</a:t>
            </a:r>
            <a:r>
              <a:rPr lang="en-US" altLang="zh-CN" sz="100" dirty="0">
                <a:solidFill>
                  <a:prstClr val="white"/>
                </a:solidFill>
                <a:latin typeface="微软雅黑" panose="020B0503020204020204" charset="-122"/>
                <a:ea typeface="微软雅黑" panose="020B0503020204020204" charset="-122"/>
              </a:rPr>
              <a:t>www.1ppt.com/jieri/          PPT</a:t>
            </a:r>
            <a:r>
              <a:rPr lang="zh-CN" altLang="en-US" sz="100" dirty="0">
                <a:solidFill>
                  <a:prstClr val="white"/>
                </a:solidFill>
                <a:latin typeface="微软雅黑" panose="020B0503020204020204" charset="-122"/>
                <a:ea typeface="微软雅黑" panose="020B0503020204020204" charset="-122"/>
              </a:rPr>
              <a:t>素材：</a:t>
            </a:r>
            <a:r>
              <a:rPr lang="en-US" altLang="zh-CN" sz="100" dirty="0">
                <a:solidFill>
                  <a:prstClr val="white"/>
                </a:solidFill>
                <a:latin typeface="微软雅黑" panose="020B0503020204020204" charset="-122"/>
                <a:ea typeface="微软雅黑" panose="020B0503020204020204" charset="-122"/>
              </a:rPr>
              <a:t>www.1ppt.com/sucai/</a:t>
            </a:r>
          </a:p>
          <a:p>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背景图片：</a:t>
            </a:r>
            <a:r>
              <a:rPr lang="en-US" altLang="zh-CN" sz="100" dirty="0">
                <a:solidFill>
                  <a:prstClr val="white"/>
                </a:solidFill>
                <a:latin typeface="微软雅黑" panose="020B0503020204020204" charset="-122"/>
                <a:ea typeface="微软雅黑" panose="020B0503020204020204" charset="-122"/>
              </a:rPr>
              <a:t>www.1ppt.com/beijing/        PPT</a:t>
            </a:r>
            <a:r>
              <a:rPr lang="zh-CN" altLang="en-US" sz="100" dirty="0">
                <a:solidFill>
                  <a:prstClr val="white"/>
                </a:solidFill>
                <a:latin typeface="微软雅黑" panose="020B0503020204020204" charset="-122"/>
                <a:ea typeface="微软雅黑" panose="020B0503020204020204" charset="-122"/>
              </a:rPr>
              <a:t>图表：</a:t>
            </a:r>
            <a:r>
              <a:rPr lang="en-US" altLang="zh-CN" sz="100" dirty="0">
                <a:solidFill>
                  <a:prstClr val="white"/>
                </a:solidFill>
                <a:latin typeface="微软雅黑" panose="020B0503020204020204" charset="-122"/>
                <a:ea typeface="微软雅黑" panose="020B0503020204020204" charset="-122"/>
              </a:rPr>
              <a:t>www.1ppt.com/tubiao/      </a:t>
            </a:r>
          </a:p>
          <a:p>
            <a:r>
              <a:rPr lang="zh-CN" altLang="en-US" sz="100" dirty="0">
                <a:solidFill>
                  <a:prstClr val="white"/>
                </a:solidFill>
                <a:latin typeface="微软雅黑" panose="020B0503020204020204" charset="-122"/>
                <a:ea typeface="微软雅黑" panose="020B0503020204020204" charset="-122"/>
              </a:rPr>
              <a:t>精美</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下载：</a:t>
            </a:r>
            <a:r>
              <a:rPr lang="en-US" altLang="zh-CN" sz="100" dirty="0">
                <a:solidFill>
                  <a:prstClr val="white"/>
                </a:solidFill>
                <a:latin typeface="微软雅黑" panose="020B0503020204020204" charset="-122"/>
                <a:ea typeface="微软雅黑" panose="020B0503020204020204" charset="-122"/>
              </a:rPr>
              <a:t>www.1ppt.com/xiazai/         PPT</a:t>
            </a:r>
            <a:r>
              <a:rPr lang="zh-CN" altLang="en-US" sz="100" dirty="0">
                <a:solidFill>
                  <a:prstClr val="white"/>
                </a:solidFill>
                <a:latin typeface="微软雅黑" panose="020B0503020204020204" charset="-122"/>
                <a:ea typeface="微软雅黑" panose="020B0503020204020204" charset="-122"/>
              </a:rPr>
              <a:t>教程： </a:t>
            </a:r>
            <a:r>
              <a:rPr lang="en-US" altLang="zh-CN" sz="100" dirty="0">
                <a:solidFill>
                  <a:prstClr val="white"/>
                </a:solidFill>
                <a:latin typeface="微软雅黑" panose="020B0503020204020204" charset="-122"/>
                <a:ea typeface="微软雅黑" panose="020B0503020204020204" charset="-122"/>
              </a:rPr>
              <a:t>www.1ppt.com/powerpoint/      </a:t>
            </a:r>
          </a:p>
          <a:p>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课件：</a:t>
            </a:r>
            <a:r>
              <a:rPr lang="en-US" altLang="zh-CN" sz="100" dirty="0">
                <a:solidFill>
                  <a:prstClr val="white"/>
                </a:solidFill>
                <a:latin typeface="微软雅黑" panose="020B0503020204020204" charset="-122"/>
                <a:ea typeface="微软雅黑" panose="020B0503020204020204" charset="-122"/>
              </a:rPr>
              <a:t>www.1ppt.com/kejian/             </a:t>
            </a:r>
            <a:r>
              <a:rPr lang="zh-CN" altLang="en-US" sz="100" dirty="0">
                <a:solidFill>
                  <a:prstClr val="white"/>
                </a:solidFill>
                <a:latin typeface="微软雅黑" panose="020B0503020204020204" charset="-122"/>
                <a:ea typeface="微软雅黑" panose="020B0503020204020204" charset="-122"/>
              </a:rPr>
              <a:t>字体下载：</a:t>
            </a:r>
            <a:r>
              <a:rPr lang="en-US" altLang="zh-CN" sz="100" dirty="0">
                <a:solidFill>
                  <a:prstClr val="white"/>
                </a:solidFill>
                <a:latin typeface="微软雅黑" panose="020B0503020204020204" charset="-122"/>
                <a:ea typeface="微软雅黑" panose="020B0503020204020204" charset="-122"/>
              </a:rPr>
              <a:t>www.1ppt.com/ziti/</a:t>
            </a:r>
          </a:p>
          <a:p>
            <a:r>
              <a:rPr lang="zh-CN" altLang="en-US" sz="100" dirty="0">
                <a:solidFill>
                  <a:prstClr val="white"/>
                </a:solidFill>
                <a:latin typeface="微软雅黑" panose="020B0503020204020204" charset="-122"/>
                <a:ea typeface="微软雅黑" panose="020B0503020204020204" charset="-122"/>
              </a:rPr>
              <a:t>工作总结</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a:t>
            </a:r>
            <a:r>
              <a:rPr lang="en-US" altLang="zh-CN" sz="100" dirty="0">
                <a:solidFill>
                  <a:prstClr val="white"/>
                </a:solidFill>
                <a:latin typeface="微软雅黑" panose="020B0503020204020204" charset="-122"/>
                <a:ea typeface="微软雅黑" panose="020B0503020204020204" charset="-122"/>
              </a:rPr>
              <a:t>www.1ppt.com/xiazai/zongjie/ </a:t>
            </a:r>
            <a:r>
              <a:rPr lang="zh-CN" altLang="en-US" sz="100" dirty="0">
                <a:solidFill>
                  <a:prstClr val="white"/>
                </a:solidFill>
                <a:latin typeface="微软雅黑" panose="020B0503020204020204" charset="-122"/>
                <a:ea typeface="微软雅黑" panose="020B0503020204020204" charset="-122"/>
              </a:rPr>
              <a:t>工作计划：</a:t>
            </a:r>
            <a:r>
              <a:rPr lang="en-US" altLang="zh-CN" sz="100" dirty="0">
                <a:solidFill>
                  <a:prstClr val="white"/>
                </a:solidFill>
                <a:latin typeface="微软雅黑" panose="020B0503020204020204" charset="-122"/>
                <a:ea typeface="微软雅黑" panose="020B0503020204020204" charset="-122"/>
              </a:rPr>
              <a:t>www.1ppt.com/xiazai/jihua/</a:t>
            </a:r>
          </a:p>
          <a:p>
            <a:r>
              <a:rPr lang="zh-CN" altLang="en-US" sz="100" dirty="0">
                <a:solidFill>
                  <a:prstClr val="white"/>
                </a:solidFill>
                <a:latin typeface="微软雅黑" panose="020B0503020204020204" charset="-122"/>
                <a:ea typeface="微软雅黑" panose="020B0503020204020204" charset="-122"/>
              </a:rPr>
              <a:t>商务</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模板：</a:t>
            </a:r>
            <a:r>
              <a:rPr lang="en-US" altLang="zh-CN" sz="100" dirty="0">
                <a:solidFill>
                  <a:prstClr val="white"/>
                </a:solidFill>
                <a:latin typeface="微软雅黑" panose="020B0503020204020204" charset="-122"/>
                <a:ea typeface="微软雅黑" panose="020B0503020204020204" charset="-122"/>
              </a:rPr>
              <a:t>www.1ppt.com/moban/shangwu/  </a:t>
            </a:r>
            <a:r>
              <a:rPr lang="zh-CN" altLang="en-US" sz="100" dirty="0">
                <a:solidFill>
                  <a:prstClr val="white"/>
                </a:solidFill>
                <a:latin typeface="微软雅黑" panose="020B0503020204020204" charset="-122"/>
                <a:ea typeface="微软雅黑" panose="020B0503020204020204" charset="-122"/>
              </a:rPr>
              <a:t>个人简历</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a:t>
            </a:r>
            <a:r>
              <a:rPr lang="en-US" altLang="zh-CN" sz="100" dirty="0">
                <a:solidFill>
                  <a:prstClr val="white"/>
                </a:solidFill>
                <a:latin typeface="微软雅黑" panose="020B0503020204020204" charset="-122"/>
                <a:ea typeface="微软雅黑" panose="020B0503020204020204" charset="-122"/>
              </a:rPr>
              <a:t>www.1ppt.com/xiazai/jianli/  </a:t>
            </a:r>
          </a:p>
          <a:p>
            <a:r>
              <a:rPr lang="zh-CN" altLang="en-US" sz="100" dirty="0">
                <a:solidFill>
                  <a:prstClr val="white"/>
                </a:solidFill>
                <a:latin typeface="微软雅黑" panose="020B0503020204020204" charset="-122"/>
                <a:ea typeface="微软雅黑" panose="020B0503020204020204" charset="-122"/>
              </a:rPr>
              <a:t>毕业答辩</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a:t>
            </a:r>
            <a:r>
              <a:rPr lang="en-US" altLang="zh-CN" sz="100" dirty="0">
                <a:solidFill>
                  <a:prstClr val="white"/>
                </a:solidFill>
                <a:latin typeface="微软雅黑" panose="020B0503020204020204" charset="-122"/>
                <a:ea typeface="微软雅黑" panose="020B0503020204020204" charset="-122"/>
              </a:rPr>
              <a:t>www.1ppt.com/xiazai/dabian/  </a:t>
            </a:r>
            <a:r>
              <a:rPr lang="zh-CN" altLang="en-US" sz="100" dirty="0">
                <a:solidFill>
                  <a:prstClr val="white"/>
                </a:solidFill>
                <a:latin typeface="微软雅黑" panose="020B0503020204020204" charset="-122"/>
                <a:ea typeface="微软雅黑" panose="020B0503020204020204" charset="-122"/>
              </a:rPr>
              <a:t>工作汇报</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a:t>
            </a:r>
            <a:r>
              <a:rPr lang="en-US" altLang="zh-CN" sz="100" dirty="0">
                <a:solidFill>
                  <a:prstClr val="white"/>
                </a:solidFill>
                <a:latin typeface="微软雅黑" panose="020B0503020204020204" charset="-122"/>
                <a:ea typeface="微软雅黑" panose="020B0503020204020204" charset="-122"/>
              </a:rPr>
              <a:t>www.1ppt.com/xiazai/huibao/    </a:t>
            </a:r>
          </a:p>
          <a:p>
            <a:r>
              <a:rPr lang="en-US" altLang="zh-CN" sz="100" dirty="0">
                <a:solidFill>
                  <a:prstClr val="white"/>
                </a:solidFill>
                <a:latin typeface="微软雅黑" panose="020B0503020204020204" charset="-122"/>
                <a:ea typeface="微软雅黑" panose="020B0503020204020204" charset="-122"/>
              </a:rPr>
              <a:t> </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lvl1pPr>
              <a:defRPr>
                <a:latin typeface="微软雅黑" panose="020B0503020204020204" charset="-122"/>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panose="020B0503020204020204" charset="-122"/>
                <a:ea typeface="微软雅黑" panose="020B0503020204020204" charset="-122"/>
              </a:defRPr>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atin typeface="微软雅黑" panose="020B0503020204020204" charset="-122"/>
                <a:ea typeface="微软雅黑" panose="020B0503020204020204" charset="-122"/>
              </a:defRPr>
            </a:lvl1pPr>
            <a:lvl2pPr>
              <a:defRPr sz="2800">
                <a:latin typeface="微软雅黑" panose="020B0503020204020204" charset="-122"/>
                <a:ea typeface="微软雅黑" panose="020B0503020204020204" charset="-122"/>
              </a:defRPr>
            </a:lvl2pPr>
            <a:lvl3pPr>
              <a:defRPr sz="2400">
                <a:latin typeface="微软雅黑" panose="020B0503020204020204" charset="-122"/>
                <a:ea typeface="微软雅黑" panose="020B0503020204020204" charset="-122"/>
              </a:defRPr>
            </a:lvl3pPr>
            <a:lvl4pPr>
              <a:defRPr sz="2000">
                <a:latin typeface="微软雅黑" panose="020B0503020204020204" charset="-122"/>
                <a:ea typeface="微软雅黑" panose="020B0503020204020204" charset="-122"/>
              </a:defRPr>
            </a:lvl4pPr>
            <a:lvl5pPr>
              <a:defRPr sz="2000">
                <a:latin typeface="微软雅黑" panose="020B0503020204020204" charset="-122"/>
                <a:ea typeface="微软雅黑" panose="020B0503020204020204" charset="-122"/>
              </a:defRPr>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atin typeface="微软雅黑" panose="020B0503020204020204" charset="-122"/>
                <a:ea typeface="微软雅黑" panose="020B050302020402020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panose="020B0503020204020204" charset="-122"/>
                <a:ea typeface="微软雅黑" panose="020B0503020204020204" charset="-122"/>
              </a:defRPr>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atin typeface="微软雅黑" panose="020B0503020204020204" charset="-122"/>
                <a:ea typeface="微软雅黑" panose="020B050302020402020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userDrawn="1"/>
        </p:nvPicPr>
        <p:blipFill>
          <a:blip r:embed="rId14"/>
          <a:srcRect b="32843"/>
          <a:stretch>
            <a:fillRect/>
          </a:stretch>
        </p:blipFill>
        <p:spPr>
          <a:xfrm>
            <a:off x="2540" y="0"/>
            <a:ext cx="12186920" cy="6858635"/>
          </a:xfrm>
          <a:prstGeom prst="rect">
            <a:avLst/>
          </a:prstGeom>
        </p:spPr>
      </p:pic>
      <p:sp>
        <p:nvSpPr>
          <p:cNvPr id="4" name="圆角矩形 3"/>
          <p:cNvSpPr/>
          <p:nvPr userDrawn="1"/>
        </p:nvSpPr>
        <p:spPr>
          <a:xfrm>
            <a:off x="399733" y="305753"/>
            <a:ext cx="11392535" cy="6246495"/>
          </a:xfrm>
          <a:prstGeom prst="roundRect">
            <a:avLst>
              <a:gd name="adj" fmla="val 3329"/>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charset="-122"/>
          <a:ea typeface="思源黑体 CN Light" panose="020B0300000000000000"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charset="-122"/>
          <a:ea typeface="思源黑体 CN Light" panose="020B0300000000000000"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charset="-122"/>
          <a:ea typeface="思源黑体 CN Light" panose="020B0300000000000000"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charset="-122"/>
          <a:ea typeface="思源黑体 CN Light" panose="020B0300000000000000"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charset="-122"/>
          <a:ea typeface="思源黑体 CN Light" panose="020B0300000000000000"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charset="-122"/>
          <a:ea typeface="思源黑体 CN Light" panose="020B0300000000000000"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2.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1.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6.xml"/><Relationship Id="rId1" Type="http://schemas.openxmlformats.org/officeDocument/2006/relationships/tags" Target="../tags/tag45.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8.xml"/><Relationship Id="rId1" Type="http://schemas.openxmlformats.org/officeDocument/2006/relationships/tags" Target="../tags/tag4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2.xml"/><Relationship Id="rId1" Type="http://schemas.openxmlformats.org/officeDocument/2006/relationships/tags" Target="../tags/tag5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4.xml"/><Relationship Id="rId1" Type="http://schemas.openxmlformats.org/officeDocument/2006/relationships/tags" Target="../tags/tag5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8.xml"/><Relationship Id="rId1" Type="http://schemas.openxmlformats.org/officeDocument/2006/relationships/tags" Target="../tags/tag57.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2.xml"/><Relationship Id="rId1" Type="http://schemas.openxmlformats.org/officeDocument/2006/relationships/tags" Target="../tags/tag61.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65.xml"/><Relationship Id="rId7" Type="http://schemas.openxmlformats.org/officeDocument/2006/relationships/notesSlide" Target="../notesSlides/notesSlide5.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slideLayout" Target="../slideLayouts/slideLayout1.xml"/><Relationship Id="rId5" Type="http://schemas.openxmlformats.org/officeDocument/2006/relationships/tags" Target="../tags/tag67.xml"/><Relationship Id="rId4" Type="http://schemas.openxmlformats.org/officeDocument/2006/relationships/tags" Target="../tags/tag66.xml"/><Relationship Id="rId9"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tags" Target="../tags/tag68.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tags" Target="../tags/tag71.xml"/></Relationships>
</file>

<file path=ppt/slides/_rels/slide3.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slideLayout" Target="../slideLayouts/slideLayout1.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tags" Target="../tags/tag24.xml"/><Relationship Id="rId17" Type="http://schemas.openxmlformats.org/officeDocument/2006/relationships/image" Target="../media/image5.png"/><Relationship Id="rId2" Type="http://schemas.openxmlformats.org/officeDocument/2006/relationships/tags" Target="../tags/tag14.xml"/><Relationship Id="rId16" Type="http://schemas.openxmlformats.org/officeDocument/2006/relationships/image" Target="../media/image4.png"/><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5" Type="http://schemas.openxmlformats.org/officeDocument/2006/relationships/tags" Target="../tags/tag17.xml"/><Relationship Id="rId15" Type="http://schemas.openxmlformats.org/officeDocument/2006/relationships/image" Target="../media/image1.png"/><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tags" Target="../tags/tag76.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5" Type="http://schemas.openxmlformats.org/officeDocument/2006/relationships/image" Target="../media/image14.png"/><Relationship Id="rId4"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3.xml"/><Relationship Id="rId1" Type="http://schemas.openxmlformats.org/officeDocument/2006/relationships/tags" Target="../tags/tag8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7.xml"/><Relationship Id="rId7" Type="http://schemas.openxmlformats.org/officeDocument/2006/relationships/notesSlide" Target="../notesSlides/notesSlide4.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1.xml"/><Relationship Id="rId5" Type="http://schemas.openxmlformats.org/officeDocument/2006/relationships/tags" Target="../tags/tag29.xml"/><Relationship Id="rId4" Type="http://schemas.openxmlformats.org/officeDocument/2006/relationships/tags" Target="../tags/tag28.xml"/><Relationship Id="rId9"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0.xml"/><Relationship Id="rId1" Type="http://schemas.openxmlformats.org/officeDocument/2006/relationships/tags" Target="../tags/tag89.xml"/><Relationship Id="rId5" Type="http://schemas.openxmlformats.org/officeDocument/2006/relationships/image" Target="../media/image28.png"/><Relationship Id="rId4" Type="http://schemas.openxmlformats.org/officeDocument/2006/relationships/image" Target="../media/image27.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tags" Target="../tags/tag94.xml"/><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image" Target="../media/image13.png"/><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14.pn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12"/>
          <a:stretch>
            <a:fillRect/>
          </a:stretch>
        </p:blipFill>
        <p:spPr>
          <a:xfrm>
            <a:off x="2540" y="0"/>
            <a:ext cx="12186920"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grpSp>
        <p:nvGrpSpPr>
          <p:cNvPr id="41" name="组合 40"/>
          <p:cNvGrpSpPr/>
          <p:nvPr/>
        </p:nvGrpSpPr>
        <p:grpSpPr>
          <a:xfrm>
            <a:off x="10435590" y="668655"/>
            <a:ext cx="1038225" cy="1038225"/>
            <a:chOff x="12010" y="1633"/>
            <a:chExt cx="1140" cy="1140"/>
          </a:xfrm>
        </p:grpSpPr>
        <p:sp>
          <p:nvSpPr>
            <p:cNvPr id="42" name="三十二角星 41"/>
            <p:cNvSpPr/>
            <p:nvPr>
              <p:custDataLst>
                <p:tags r:id="rId8"/>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9"/>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任意多边形 46"/>
          <p:cNvSpPr/>
          <p:nvPr/>
        </p:nvSpPr>
        <p:spPr>
          <a:xfrm>
            <a:off x="4071620" y="1305560"/>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47"/>
          <p:cNvSpPr/>
          <p:nvPr/>
        </p:nvSpPr>
        <p:spPr>
          <a:xfrm>
            <a:off x="4071620" y="4930775"/>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4" name="图片 43" descr="C:\Users\zhuangyuxia.ECNUP\Desktop\图片1.png图片1"/>
          <p:cNvPicPr>
            <a:picLocks noChangeAspect="1"/>
          </p:cNvPicPr>
          <p:nvPr/>
        </p:nvPicPr>
        <p:blipFill>
          <a:blip r:embed="rId13"/>
          <a:srcRect/>
          <a:stretch>
            <a:fillRect/>
          </a:stretch>
        </p:blipFill>
        <p:spPr>
          <a:xfrm>
            <a:off x="0" y="1707515"/>
            <a:ext cx="4175760" cy="5149215"/>
          </a:xfrm>
          <a:prstGeom prst="rect">
            <a:avLst/>
          </a:prstGeom>
        </p:spPr>
      </p:pic>
      <p:sp>
        <p:nvSpPr>
          <p:cNvPr id="52" name="文本框 51"/>
          <p:cNvSpPr txBox="1"/>
          <p:nvPr/>
        </p:nvSpPr>
        <p:spPr>
          <a:xfrm>
            <a:off x="3547745" y="2375535"/>
            <a:ext cx="7649845" cy="1115695"/>
          </a:xfrm>
          <a:prstGeom prst="rect">
            <a:avLst/>
          </a:prstGeom>
          <a:noFill/>
        </p:spPr>
        <p:txBody>
          <a:bodyPr wrap="square">
            <a:spAutoFit/>
          </a:bodyPr>
          <a:lstStyle/>
          <a:p>
            <a:pPr algn="ctr">
              <a:lnSpc>
                <a:spcPct val="90000"/>
              </a:lnSpc>
            </a:pPr>
            <a:r>
              <a:rPr lang="zh-CN" altLang="en-US" sz="7400" dirty="0">
                <a:ln w="228600">
                  <a:solidFill>
                    <a:schemeClr val="bg1"/>
                  </a:solidFill>
                </a:ln>
                <a:no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劳动教育与实践</a:t>
            </a:r>
          </a:p>
        </p:txBody>
      </p:sp>
      <p:sp>
        <p:nvSpPr>
          <p:cNvPr id="53" name="文本框 52"/>
          <p:cNvSpPr txBox="1"/>
          <p:nvPr/>
        </p:nvSpPr>
        <p:spPr>
          <a:xfrm>
            <a:off x="3547745" y="2375535"/>
            <a:ext cx="7649845" cy="1115695"/>
          </a:xfrm>
          <a:prstGeom prst="rect">
            <a:avLst/>
          </a:prstGeom>
          <a:noFill/>
        </p:spPr>
        <p:txBody>
          <a:bodyPr wrap="square">
            <a:spAutoFit/>
          </a:bodyPr>
          <a:lstStyle/>
          <a:p>
            <a:pPr algn="ctr">
              <a:lnSpc>
                <a:spcPct val="90000"/>
              </a:lnSpc>
            </a:pPr>
            <a:r>
              <a:rPr lang="zh-CN" altLang="en-US" sz="7400" dirty="0">
                <a:ln w="127000">
                  <a:solidFill>
                    <a:srgbClr val="5D3317"/>
                  </a:solidFill>
                </a:ln>
                <a:solidFill>
                  <a:srgbClr val="F3AD1F"/>
                </a:solid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劳动教育与实践</a:t>
            </a:r>
          </a:p>
        </p:txBody>
      </p:sp>
      <p:sp>
        <p:nvSpPr>
          <p:cNvPr id="54" name="文本框 53"/>
          <p:cNvSpPr txBox="1"/>
          <p:nvPr/>
        </p:nvSpPr>
        <p:spPr>
          <a:xfrm>
            <a:off x="3547745" y="2375535"/>
            <a:ext cx="7649845" cy="1115695"/>
          </a:xfrm>
          <a:prstGeom prst="rect">
            <a:avLst/>
          </a:prstGeom>
          <a:noFill/>
        </p:spPr>
        <p:txBody>
          <a:bodyPr wrap="square">
            <a:spAutoFit/>
          </a:bodyPr>
          <a:lstStyle/>
          <a:p>
            <a:pPr algn="ctr">
              <a:lnSpc>
                <a:spcPct val="90000"/>
              </a:lnSpc>
            </a:pPr>
            <a:r>
              <a:rPr lang="zh-CN" altLang="en-US" sz="7400" dirty="0">
                <a:ln w="12700">
                  <a:noFill/>
                </a:ln>
                <a:solidFill>
                  <a:srgbClr val="F3AD1F"/>
                </a:solidFill>
                <a:effectLst/>
                <a:latin typeface="庞门正道标题体" panose="02010600030101010101" charset="-122"/>
                <a:ea typeface="庞门正道标题体" panose="02010600030101010101" charset="-122"/>
                <a:cs typeface="微软雅黑" panose="020B0503020204020204" charset="-122"/>
              </a:rPr>
              <a:t>劳动教育与实践</a:t>
            </a:r>
          </a:p>
        </p:txBody>
      </p:sp>
      <p:sp>
        <p:nvSpPr>
          <p:cNvPr id="56" name="文本框 36"/>
          <p:cNvSpPr txBox="1"/>
          <p:nvPr>
            <p:custDataLst>
              <p:tags r:id="rId1"/>
            </p:custDataLst>
          </p:nvPr>
        </p:nvSpPr>
        <p:spPr>
          <a:xfrm>
            <a:off x="5883275" y="3614420"/>
            <a:ext cx="2897505" cy="403860"/>
          </a:xfrm>
          <a:prstGeom prst="roundRect">
            <a:avLst>
              <a:gd name="adj" fmla="val 50000"/>
            </a:avLst>
          </a:prstGeom>
          <a:solidFill>
            <a:srgbClr val="F3AD1F"/>
          </a:solidFill>
          <a:ln w="38100">
            <a:solidFill>
              <a:schemeClr val="bg1"/>
            </a:solidFill>
          </a:ln>
          <a:effectLst>
            <a:outerShdw blurRad="50800" dist="38100" dir="5400000" algn="t" rotWithShape="0">
              <a:prstClr val="black">
                <a:alpha val="40000"/>
              </a:prstClr>
            </a:outerShdw>
          </a:effectLst>
        </p:spPr>
        <p:txBody>
          <a:bodyPr wrap="square" rtlCol="0">
            <a:noAutofit/>
            <a:scene3d>
              <a:camera prst="orthographicFront"/>
              <a:lightRig rig="threePt" dir="t"/>
            </a:scene3d>
            <a:sp3d contourW="12700"/>
          </a:bodyPr>
          <a:lstStyle/>
          <a:p>
            <a:pPr algn="ctr">
              <a:lnSpc>
                <a:spcPct val="90000"/>
              </a:lnSpc>
            </a:pPr>
            <a:r>
              <a:rPr lang="zh-CN" sz="1700" b="1" dirty="0">
                <a:solidFill>
                  <a:srgbClr val="5D3317"/>
                </a:solidFill>
                <a:latin typeface="微软雅黑" panose="020B0503020204020204" charset="-122"/>
                <a:ea typeface="微软雅黑" panose="020B0503020204020204" charset="-122"/>
                <a:cs typeface="+mn-ea"/>
                <a:sym typeface="+mn-lt"/>
              </a:rPr>
              <a:t>主编◎班建武</a:t>
            </a:r>
            <a:r>
              <a:rPr lang="en-US" altLang="zh-CN" sz="1700" b="1" dirty="0">
                <a:solidFill>
                  <a:srgbClr val="5D3317"/>
                </a:solidFill>
                <a:latin typeface="微软雅黑" panose="020B0503020204020204" charset="-122"/>
                <a:ea typeface="微软雅黑" panose="020B0503020204020204" charset="-122"/>
                <a:cs typeface="+mn-ea"/>
                <a:sym typeface="+mn-lt"/>
              </a:rPr>
              <a:t>    </a:t>
            </a:r>
            <a:r>
              <a:rPr lang="zh-CN" sz="1700" b="1" dirty="0">
                <a:solidFill>
                  <a:srgbClr val="5D3317"/>
                </a:solidFill>
                <a:latin typeface="微软雅黑" panose="020B0503020204020204" charset="-122"/>
                <a:ea typeface="微软雅黑" panose="020B0503020204020204" charset="-122"/>
                <a:cs typeface="+mn-ea"/>
                <a:sym typeface="+mn-lt"/>
              </a:rPr>
              <a:t>关月梅</a:t>
            </a:r>
            <a:r>
              <a:rPr lang="en-US" altLang="zh-CN" sz="1700" b="1" dirty="0">
                <a:solidFill>
                  <a:srgbClr val="5D3317"/>
                </a:solidFill>
                <a:latin typeface="微软雅黑" panose="020B0503020204020204" charset="-122"/>
                <a:ea typeface="微软雅黑" panose="020B0503020204020204" charset="-122"/>
                <a:cs typeface="+mn-ea"/>
                <a:sym typeface="+mn-lt"/>
              </a:rPr>
              <a:t> </a:t>
            </a:r>
          </a:p>
        </p:txBody>
      </p:sp>
      <p:grpSp>
        <p:nvGrpSpPr>
          <p:cNvPr id="57" name="组合 56"/>
          <p:cNvGrpSpPr/>
          <p:nvPr/>
        </p:nvGrpSpPr>
        <p:grpSpPr>
          <a:xfrm>
            <a:off x="5222240" y="4993640"/>
            <a:ext cx="4229735" cy="381000"/>
            <a:chOff x="6044" y="6525"/>
            <a:chExt cx="6661" cy="600"/>
          </a:xfrm>
        </p:grpSpPr>
        <p:grpSp>
          <p:nvGrpSpPr>
            <p:cNvPr id="58" name="组合 57"/>
            <p:cNvGrpSpPr/>
            <p:nvPr/>
          </p:nvGrpSpPr>
          <p:grpSpPr>
            <a:xfrm>
              <a:off x="6044" y="6525"/>
              <a:ext cx="4061" cy="600"/>
              <a:chOff x="4836447" y="5737073"/>
              <a:chExt cx="2578987" cy="381000"/>
            </a:xfrm>
          </p:grpSpPr>
          <p:grpSp>
            <p:nvGrpSpPr>
              <p:cNvPr id="61" name="组合 60"/>
              <p:cNvGrpSpPr/>
              <p:nvPr/>
            </p:nvGrpSpPr>
            <p:grpSpPr>
              <a:xfrm>
                <a:off x="7034434" y="5737073"/>
                <a:ext cx="381000" cy="381000"/>
                <a:chOff x="7029450" y="5727700"/>
                <a:chExt cx="381000" cy="381000"/>
              </a:xfrm>
            </p:grpSpPr>
            <p:sp>
              <p:nvSpPr>
                <p:cNvPr id="62" name="椭圆 61"/>
                <p:cNvSpPr/>
                <p:nvPr>
                  <p:custDataLst>
                    <p:tags r:id="rId6"/>
                  </p:custDataLst>
                </p:nvPr>
              </p:nvSpPr>
              <p:spPr>
                <a:xfrm>
                  <a:off x="7029450" y="5727700"/>
                  <a:ext cx="381000" cy="381000"/>
                </a:xfrm>
                <a:prstGeom prst="ellipse">
                  <a:avLst/>
                </a:prstGeom>
                <a:solidFill>
                  <a:srgbClr val="F3AD1F"/>
                </a:solidFill>
                <a:ln w="254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ln w="38100">
                      <a:solidFill>
                        <a:schemeClr val="bg1"/>
                      </a:solidFill>
                    </a:ln>
                    <a:solidFill>
                      <a:srgbClr val="5D3317"/>
                    </a:solidFill>
                    <a:latin typeface="微软雅黑" panose="020B0503020204020204" charset="-122"/>
                    <a:ea typeface="微软雅黑" panose="020B0503020204020204" charset="-122"/>
                    <a:cs typeface="微软雅黑" panose="020B0503020204020204" charset="-122"/>
                  </a:endParaRPr>
                </a:p>
              </p:txBody>
            </p:sp>
            <p:sp>
              <p:nvSpPr>
                <p:cNvPr id="63" name="Freeform 87"/>
                <p:cNvSpPr>
                  <a:spLocks noChangeArrowheads="1"/>
                </p:cNvSpPr>
                <p:nvPr>
                  <p:custDataLst>
                    <p:tags r:id="rId7"/>
                  </p:custDataLst>
                </p:nvPr>
              </p:nvSpPr>
              <p:spPr bwMode="auto">
                <a:xfrm>
                  <a:off x="7119940" y="5817460"/>
                  <a:ext cx="200020" cy="201480"/>
                </a:xfrm>
                <a:custGeom>
                  <a:avLst/>
                  <a:gdLst>
                    <a:gd name="T0" fmla="*/ 2147483646 w 602"/>
                    <a:gd name="T1" fmla="*/ 2147483646 h 609"/>
                    <a:gd name="T2" fmla="*/ 2147483646 w 602"/>
                    <a:gd name="T3" fmla="*/ 2147483646 h 609"/>
                    <a:gd name="T4" fmla="*/ 0 w 602"/>
                    <a:gd name="T5" fmla="*/ 2147483646 h 609"/>
                    <a:gd name="T6" fmla="*/ 2147483646 w 602"/>
                    <a:gd name="T7" fmla="*/ 0 h 609"/>
                    <a:gd name="T8" fmla="*/ 2147483646 w 602"/>
                    <a:gd name="T9" fmla="*/ 2147483646 h 609"/>
                    <a:gd name="T10" fmla="*/ 2147483646 w 602"/>
                    <a:gd name="T11" fmla="*/ 2147483646 h 609"/>
                    <a:gd name="T12" fmla="*/ 2147483646 w 602"/>
                    <a:gd name="T13" fmla="*/ 2147483646 h 609"/>
                    <a:gd name="T14" fmla="*/ 2147483646 w 602"/>
                    <a:gd name="T15" fmla="*/ 2147483646 h 609"/>
                    <a:gd name="T16" fmla="*/ 2147483646 w 602"/>
                    <a:gd name="T17" fmla="*/ 2147483646 h 609"/>
                    <a:gd name="T18" fmla="*/ 2147483646 w 602"/>
                    <a:gd name="T19" fmla="*/ 2147483646 h 609"/>
                    <a:gd name="T20" fmla="*/ 2147483646 w 602"/>
                    <a:gd name="T21" fmla="*/ 2147483646 h 609"/>
                    <a:gd name="T22" fmla="*/ 2147483646 w 602"/>
                    <a:gd name="T23" fmla="*/ 2147483646 h 609"/>
                    <a:gd name="T24" fmla="*/ 2147483646 w 602"/>
                    <a:gd name="T25" fmla="*/ 2147483646 h 609"/>
                    <a:gd name="T26" fmla="*/ 2147483646 w 602"/>
                    <a:gd name="T27" fmla="*/ 2147483646 h 609"/>
                    <a:gd name="T28" fmla="*/ 2147483646 w 602"/>
                    <a:gd name="T29" fmla="*/ 2147483646 h 609"/>
                    <a:gd name="T30" fmla="*/ 2147483646 w 602"/>
                    <a:gd name="T31" fmla="*/ 2147483646 h 609"/>
                    <a:gd name="T32" fmla="*/ 2147483646 w 602"/>
                    <a:gd name="T33" fmla="*/ 2147483646 h 609"/>
                    <a:gd name="T34" fmla="*/ 2147483646 w 602"/>
                    <a:gd name="T35" fmla="*/ 2147483646 h 609"/>
                    <a:gd name="T36" fmla="*/ 2147483646 w 602"/>
                    <a:gd name="T37" fmla="*/ 2147483646 h 609"/>
                    <a:gd name="T38" fmla="*/ 2147483646 w 602"/>
                    <a:gd name="T39" fmla="*/ 2147483646 h 609"/>
                    <a:gd name="T40" fmla="*/ 2147483646 w 602"/>
                    <a:gd name="T41" fmla="*/ 2147483646 h 609"/>
                    <a:gd name="T42" fmla="*/ 2147483646 w 602"/>
                    <a:gd name="T43" fmla="*/ 2147483646 h 609"/>
                    <a:gd name="T44" fmla="*/ 2147483646 w 602"/>
                    <a:gd name="T45" fmla="*/ 2147483646 h 609"/>
                    <a:gd name="T46" fmla="*/ 2147483646 w 602"/>
                    <a:gd name="T47" fmla="*/ 2147483646 h 609"/>
                    <a:gd name="T48" fmla="*/ 2147483646 w 602"/>
                    <a:gd name="T49" fmla="*/ 2147483646 h 609"/>
                    <a:gd name="T50" fmla="*/ 2147483646 w 602"/>
                    <a:gd name="T51" fmla="*/ 2147483646 h 609"/>
                    <a:gd name="T52" fmla="*/ 2147483646 w 602"/>
                    <a:gd name="T53" fmla="*/ 2147483646 h 60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02" h="609">
                      <a:moveTo>
                        <a:pt x="304" y="608"/>
                      </a:moveTo>
                      <a:lnTo>
                        <a:pt x="304" y="608"/>
                      </a:lnTo>
                      <a:cubicBezTo>
                        <a:pt x="134" y="608"/>
                        <a:pt x="0" y="474"/>
                        <a:pt x="0" y="304"/>
                      </a:cubicBezTo>
                      <a:cubicBezTo>
                        <a:pt x="0" y="135"/>
                        <a:pt x="134" y="0"/>
                        <a:pt x="304" y="0"/>
                      </a:cubicBezTo>
                      <a:cubicBezTo>
                        <a:pt x="466" y="0"/>
                        <a:pt x="601" y="135"/>
                        <a:pt x="601" y="304"/>
                      </a:cubicBezTo>
                      <a:cubicBezTo>
                        <a:pt x="601" y="474"/>
                        <a:pt x="466" y="608"/>
                        <a:pt x="304" y="608"/>
                      </a:cubicBezTo>
                      <a:close/>
                      <a:moveTo>
                        <a:pt x="304" y="57"/>
                      </a:moveTo>
                      <a:lnTo>
                        <a:pt x="304" y="57"/>
                      </a:lnTo>
                      <a:cubicBezTo>
                        <a:pt x="169" y="57"/>
                        <a:pt x="56" y="170"/>
                        <a:pt x="56" y="304"/>
                      </a:cubicBezTo>
                      <a:cubicBezTo>
                        <a:pt x="56" y="439"/>
                        <a:pt x="169" y="552"/>
                        <a:pt x="304" y="552"/>
                      </a:cubicBezTo>
                      <a:cubicBezTo>
                        <a:pt x="438" y="552"/>
                        <a:pt x="544" y="439"/>
                        <a:pt x="544" y="304"/>
                      </a:cubicBezTo>
                      <a:cubicBezTo>
                        <a:pt x="544" y="170"/>
                        <a:pt x="438" y="57"/>
                        <a:pt x="304" y="57"/>
                      </a:cubicBezTo>
                      <a:close/>
                      <a:moveTo>
                        <a:pt x="424" y="333"/>
                      </a:moveTo>
                      <a:lnTo>
                        <a:pt x="424" y="333"/>
                      </a:lnTo>
                      <a:cubicBezTo>
                        <a:pt x="367" y="333"/>
                        <a:pt x="367" y="333"/>
                        <a:pt x="367" y="333"/>
                      </a:cubicBezTo>
                      <a:cubicBezTo>
                        <a:pt x="332" y="333"/>
                        <a:pt x="332" y="333"/>
                        <a:pt x="332" y="333"/>
                      </a:cubicBezTo>
                      <a:cubicBezTo>
                        <a:pt x="304" y="333"/>
                        <a:pt x="304" y="333"/>
                        <a:pt x="304" y="333"/>
                      </a:cubicBezTo>
                      <a:cubicBezTo>
                        <a:pt x="283" y="333"/>
                        <a:pt x="276" y="319"/>
                        <a:pt x="276" y="304"/>
                      </a:cubicBezTo>
                      <a:cubicBezTo>
                        <a:pt x="276" y="135"/>
                        <a:pt x="276" y="135"/>
                        <a:pt x="276" y="135"/>
                      </a:cubicBezTo>
                      <a:cubicBezTo>
                        <a:pt x="276" y="121"/>
                        <a:pt x="283" y="107"/>
                        <a:pt x="304" y="107"/>
                      </a:cubicBezTo>
                      <a:cubicBezTo>
                        <a:pt x="318" y="107"/>
                        <a:pt x="332" y="121"/>
                        <a:pt x="332" y="135"/>
                      </a:cubicBezTo>
                      <a:cubicBezTo>
                        <a:pt x="332" y="276"/>
                        <a:pt x="332" y="276"/>
                        <a:pt x="332" y="276"/>
                      </a:cubicBezTo>
                      <a:cubicBezTo>
                        <a:pt x="367" y="276"/>
                        <a:pt x="367" y="276"/>
                        <a:pt x="367" y="276"/>
                      </a:cubicBezTo>
                      <a:cubicBezTo>
                        <a:pt x="424" y="276"/>
                        <a:pt x="424" y="276"/>
                        <a:pt x="424" y="276"/>
                      </a:cubicBezTo>
                      <a:cubicBezTo>
                        <a:pt x="438" y="276"/>
                        <a:pt x="452" y="290"/>
                        <a:pt x="452" y="304"/>
                      </a:cubicBezTo>
                      <a:cubicBezTo>
                        <a:pt x="452" y="319"/>
                        <a:pt x="438" y="333"/>
                        <a:pt x="424" y="3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endParaRPr lang="zh-CN" altLang="en-US" sz="2000">
                    <a:ln w="38100">
                      <a:solidFill>
                        <a:schemeClr val="bg1"/>
                      </a:solidFill>
                    </a:ln>
                    <a:solidFill>
                      <a:srgbClr val="5D3317"/>
                    </a:solidFill>
                    <a:latin typeface="微软雅黑" panose="020B0503020204020204" charset="-122"/>
                    <a:ea typeface="微软雅黑" panose="020B0503020204020204" charset="-122"/>
                    <a:cs typeface="+mn-ea"/>
                    <a:sym typeface="微软雅黑" panose="020B0503020204020204" charset="-122"/>
                  </a:endParaRPr>
                </a:p>
              </p:txBody>
            </p:sp>
          </p:grpSp>
          <p:grpSp>
            <p:nvGrpSpPr>
              <p:cNvPr id="64" name="组合 63"/>
              <p:cNvGrpSpPr/>
              <p:nvPr/>
            </p:nvGrpSpPr>
            <p:grpSpPr>
              <a:xfrm>
                <a:off x="4836447" y="5737073"/>
                <a:ext cx="381000" cy="381000"/>
                <a:chOff x="5111750" y="5727700"/>
                <a:chExt cx="381000" cy="381000"/>
              </a:xfrm>
            </p:grpSpPr>
            <p:sp>
              <p:nvSpPr>
                <p:cNvPr id="65" name="椭圆 64"/>
                <p:cNvSpPr/>
                <p:nvPr>
                  <p:custDataLst>
                    <p:tags r:id="rId4"/>
                  </p:custDataLst>
                </p:nvPr>
              </p:nvSpPr>
              <p:spPr>
                <a:xfrm>
                  <a:off x="5111750" y="5727700"/>
                  <a:ext cx="381000" cy="381000"/>
                </a:xfrm>
                <a:prstGeom prst="ellipse">
                  <a:avLst/>
                </a:prstGeom>
                <a:solidFill>
                  <a:srgbClr val="F3AD1F"/>
                </a:solidFill>
                <a:ln w="254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ln w="38100">
                      <a:solidFill>
                        <a:schemeClr val="bg1"/>
                      </a:solidFill>
                    </a:ln>
                    <a:solidFill>
                      <a:srgbClr val="5D3317"/>
                    </a:solidFill>
                    <a:latin typeface="微软雅黑" panose="020B0503020204020204" charset="-122"/>
                    <a:ea typeface="微软雅黑" panose="020B0503020204020204" charset="-122"/>
                    <a:cs typeface="微软雅黑" panose="020B0503020204020204" charset="-122"/>
                  </a:endParaRPr>
                </a:p>
              </p:txBody>
            </p:sp>
            <p:sp>
              <p:nvSpPr>
                <p:cNvPr id="66" name="Freeform 88"/>
                <p:cNvSpPr>
                  <a:spLocks noChangeArrowheads="1"/>
                </p:cNvSpPr>
                <p:nvPr>
                  <p:custDataLst>
                    <p:tags r:id="rId5"/>
                  </p:custDataLst>
                </p:nvPr>
              </p:nvSpPr>
              <p:spPr bwMode="auto">
                <a:xfrm>
                  <a:off x="5202970" y="5817460"/>
                  <a:ext cx="198560" cy="201480"/>
                </a:xfrm>
                <a:custGeom>
                  <a:avLst/>
                  <a:gdLst>
                    <a:gd name="T0" fmla="*/ 2147483646 w 601"/>
                    <a:gd name="T1" fmla="*/ 2147483646 h 609"/>
                    <a:gd name="T2" fmla="*/ 2147483646 w 601"/>
                    <a:gd name="T3" fmla="*/ 2147483646 h 609"/>
                    <a:gd name="T4" fmla="*/ 0 w 601"/>
                    <a:gd name="T5" fmla="*/ 2147483646 h 609"/>
                    <a:gd name="T6" fmla="*/ 2147483646 w 601"/>
                    <a:gd name="T7" fmla="*/ 0 h 609"/>
                    <a:gd name="T8" fmla="*/ 2147483646 w 601"/>
                    <a:gd name="T9" fmla="*/ 2147483646 h 609"/>
                    <a:gd name="T10" fmla="*/ 2147483646 w 601"/>
                    <a:gd name="T11" fmla="*/ 2147483646 h 609"/>
                    <a:gd name="T12" fmla="*/ 2147483646 w 601"/>
                    <a:gd name="T13" fmla="*/ 2147483646 h 609"/>
                    <a:gd name="T14" fmla="*/ 2147483646 w 601"/>
                    <a:gd name="T15" fmla="*/ 2147483646 h 609"/>
                    <a:gd name="T16" fmla="*/ 2147483646 w 601"/>
                    <a:gd name="T17" fmla="*/ 2147483646 h 609"/>
                    <a:gd name="T18" fmla="*/ 2147483646 w 601"/>
                    <a:gd name="T19" fmla="*/ 2147483646 h 609"/>
                    <a:gd name="T20" fmla="*/ 2147483646 w 601"/>
                    <a:gd name="T21" fmla="*/ 2147483646 h 609"/>
                    <a:gd name="T22" fmla="*/ 2147483646 w 601"/>
                    <a:gd name="T23" fmla="*/ 2147483646 h 609"/>
                    <a:gd name="T24" fmla="*/ 2147483646 w 601"/>
                    <a:gd name="T25" fmla="*/ 2147483646 h 609"/>
                    <a:gd name="T26" fmla="*/ 2147483646 w 601"/>
                    <a:gd name="T27" fmla="*/ 2147483646 h 609"/>
                    <a:gd name="T28" fmla="*/ 2147483646 w 601"/>
                    <a:gd name="T29" fmla="*/ 2147483646 h 609"/>
                    <a:gd name="T30" fmla="*/ 2147483646 w 601"/>
                    <a:gd name="T31" fmla="*/ 2147483646 h 609"/>
                    <a:gd name="T32" fmla="*/ 2147483646 w 601"/>
                    <a:gd name="T33" fmla="*/ 2147483646 h 609"/>
                    <a:gd name="T34" fmla="*/ 2147483646 w 601"/>
                    <a:gd name="T35" fmla="*/ 2147483646 h 609"/>
                    <a:gd name="T36" fmla="*/ 2147483646 w 601"/>
                    <a:gd name="T37" fmla="*/ 2147483646 h 609"/>
                    <a:gd name="T38" fmla="*/ 2147483646 w 601"/>
                    <a:gd name="T39" fmla="*/ 2147483646 h 609"/>
                    <a:gd name="T40" fmla="*/ 2147483646 w 601"/>
                    <a:gd name="T41" fmla="*/ 2147483646 h 609"/>
                    <a:gd name="T42" fmla="*/ 2147483646 w 601"/>
                    <a:gd name="T43" fmla="*/ 2147483646 h 609"/>
                    <a:gd name="T44" fmla="*/ 2147483646 w 601"/>
                    <a:gd name="T45" fmla="*/ 2147483646 h 609"/>
                    <a:gd name="T46" fmla="*/ 2147483646 w 601"/>
                    <a:gd name="T47" fmla="*/ 2147483646 h 609"/>
                    <a:gd name="T48" fmla="*/ 2147483646 w 601"/>
                    <a:gd name="T49" fmla="*/ 2147483646 h 609"/>
                    <a:gd name="T50" fmla="*/ 2147483646 w 601"/>
                    <a:gd name="T51" fmla="*/ 2147483646 h 609"/>
                    <a:gd name="T52" fmla="*/ 2147483646 w 601"/>
                    <a:gd name="T53" fmla="*/ 2147483646 h 609"/>
                    <a:gd name="T54" fmla="*/ 2147483646 w 601"/>
                    <a:gd name="T55" fmla="*/ 2147483646 h 6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1" h="609">
                      <a:moveTo>
                        <a:pt x="297" y="608"/>
                      </a:moveTo>
                      <a:lnTo>
                        <a:pt x="297" y="608"/>
                      </a:lnTo>
                      <a:cubicBezTo>
                        <a:pt x="134" y="608"/>
                        <a:pt x="0" y="474"/>
                        <a:pt x="0" y="304"/>
                      </a:cubicBezTo>
                      <a:cubicBezTo>
                        <a:pt x="0" y="135"/>
                        <a:pt x="134" y="0"/>
                        <a:pt x="297" y="0"/>
                      </a:cubicBezTo>
                      <a:cubicBezTo>
                        <a:pt x="466" y="0"/>
                        <a:pt x="600" y="135"/>
                        <a:pt x="600" y="304"/>
                      </a:cubicBezTo>
                      <a:cubicBezTo>
                        <a:pt x="600" y="474"/>
                        <a:pt x="466" y="608"/>
                        <a:pt x="297" y="608"/>
                      </a:cubicBezTo>
                      <a:close/>
                      <a:moveTo>
                        <a:pt x="297" y="57"/>
                      </a:moveTo>
                      <a:lnTo>
                        <a:pt x="297" y="57"/>
                      </a:lnTo>
                      <a:cubicBezTo>
                        <a:pt x="162" y="57"/>
                        <a:pt x="56" y="170"/>
                        <a:pt x="56" y="304"/>
                      </a:cubicBezTo>
                      <a:cubicBezTo>
                        <a:pt x="56" y="368"/>
                        <a:pt x="78" y="425"/>
                        <a:pt x="120" y="467"/>
                      </a:cubicBezTo>
                      <a:cubicBezTo>
                        <a:pt x="155" y="453"/>
                        <a:pt x="141" y="467"/>
                        <a:pt x="183" y="446"/>
                      </a:cubicBezTo>
                      <a:cubicBezTo>
                        <a:pt x="233" y="425"/>
                        <a:pt x="247" y="418"/>
                        <a:pt x="247" y="418"/>
                      </a:cubicBezTo>
                      <a:cubicBezTo>
                        <a:pt x="247" y="375"/>
                        <a:pt x="247" y="375"/>
                        <a:pt x="247" y="375"/>
                      </a:cubicBezTo>
                      <a:cubicBezTo>
                        <a:pt x="247" y="375"/>
                        <a:pt x="226" y="361"/>
                        <a:pt x="219" y="319"/>
                      </a:cubicBezTo>
                      <a:cubicBezTo>
                        <a:pt x="212" y="326"/>
                        <a:pt x="205" y="304"/>
                        <a:pt x="205" y="297"/>
                      </a:cubicBezTo>
                      <a:cubicBezTo>
                        <a:pt x="205" y="283"/>
                        <a:pt x="198" y="255"/>
                        <a:pt x="212" y="255"/>
                      </a:cubicBezTo>
                      <a:cubicBezTo>
                        <a:pt x="212" y="234"/>
                        <a:pt x="212" y="220"/>
                        <a:pt x="212" y="205"/>
                      </a:cubicBezTo>
                      <a:cubicBezTo>
                        <a:pt x="212" y="177"/>
                        <a:pt x="247" y="135"/>
                        <a:pt x="297" y="135"/>
                      </a:cubicBezTo>
                      <a:cubicBezTo>
                        <a:pt x="360" y="135"/>
                        <a:pt x="381" y="177"/>
                        <a:pt x="389" y="205"/>
                      </a:cubicBezTo>
                      <a:cubicBezTo>
                        <a:pt x="389" y="220"/>
                        <a:pt x="389" y="234"/>
                        <a:pt x="381" y="255"/>
                      </a:cubicBezTo>
                      <a:cubicBezTo>
                        <a:pt x="396" y="255"/>
                        <a:pt x="389" y="283"/>
                        <a:pt x="389" y="297"/>
                      </a:cubicBezTo>
                      <a:cubicBezTo>
                        <a:pt x="389" y="304"/>
                        <a:pt x="389" y="326"/>
                        <a:pt x="374" y="319"/>
                      </a:cubicBezTo>
                      <a:cubicBezTo>
                        <a:pt x="367" y="361"/>
                        <a:pt x="353" y="375"/>
                        <a:pt x="353" y="375"/>
                      </a:cubicBezTo>
                      <a:cubicBezTo>
                        <a:pt x="353" y="418"/>
                        <a:pt x="353" y="418"/>
                        <a:pt x="353" y="418"/>
                      </a:cubicBezTo>
                      <a:cubicBezTo>
                        <a:pt x="353" y="418"/>
                        <a:pt x="367" y="425"/>
                        <a:pt x="410" y="446"/>
                      </a:cubicBezTo>
                      <a:cubicBezTo>
                        <a:pt x="459" y="467"/>
                        <a:pt x="445" y="453"/>
                        <a:pt x="480" y="467"/>
                      </a:cubicBezTo>
                      <a:cubicBezTo>
                        <a:pt x="523" y="425"/>
                        <a:pt x="544" y="368"/>
                        <a:pt x="544" y="304"/>
                      </a:cubicBezTo>
                      <a:cubicBezTo>
                        <a:pt x="544" y="170"/>
                        <a:pt x="431" y="57"/>
                        <a:pt x="297" y="5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endParaRPr lang="zh-CN" altLang="en-US" sz="2000">
                    <a:ln w="38100">
                      <a:solidFill>
                        <a:schemeClr val="bg1"/>
                      </a:solidFill>
                    </a:ln>
                    <a:solidFill>
                      <a:srgbClr val="5D3317"/>
                    </a:solidFill>
                    <a:latin typeface="微软雅黑" panose="020B0503020204020204" charset="-122"/>
                    <a:ea typeface="微软雅黑" panose="020B0503020204020204" charset="-122"/>
                    <a:cs typeface="+mn-ea"/>
                    <a:sym typeface="微软雅黑" panose="020B0503020204020204" charset="-122"/>
                  </a:endParaRPr>
                </a:p>
              </p:txBody>
            </p:sp>
          </p:grpSp>
        </p:grpSp>
        <p:sp>
          <p:nvSpPr>
            <p:cNvPr id="67" name="文本框 66"/>
            <p:cNvSpPr txBox="1"/>
            <p:nvPr>
              <p:custDataLst>
                <p:tags r:id="rId2"/>
              </p:custDataLst>
            </p:nvPr>
          </p:nvSpPr>
          <p:spPr>
            <a:xfrm>
              <a:off x="6696" y="6561"/>
              <a:ext cx="2459" cy="531"/>
            </a:xfrm>
            <a:prstGeom prst="rect">
              <a:avLst/>
            </a:prstGeom>
            <a:noFill/>
          </p:spPr>
          <p:txBody>
            <a:bodyPr wrap="square" rtlCol="0">
              <a:spAutoFit/>
            </a:bodyPr>
            <a:lstStyle/>
            <a:p>
              <a:pPr algn="l"/>
              <a:r>
                <a:rPr kumimoji="1" lang="zh-CN" altLang="en-US" sz="1600" b="1" dirty="0">
                  <a:ln w="15875">
                    <a:noFill/>
                  </a:ln>
                  <a:solidFill>
                    <a:srgbClr val="5D3317"/>
                  </a:solidFill>
                  <a:latin typeface="微软雅黑" panose="020B0503020204020204" charset="-122"/>
                  <a:ea typeface="微软雅黑" panose="020B0503020204020204" charset="-122"/>
                  <a:cs typeface="微软雅黑" panose="020B0503020204020204" charset="-122"/>
                </a:rPr>
                <a:t>主讲人：</a:t>
              </a:r>
              <a:r>
                <a:rPr kumimoji="1" lang="en-US" altLang="zh-CN" sz="1600" b="1" dirty="0">
                  <a:ln w="15875">
                    <a:noFill/>
                  </a:ln>
                  <a:solidFill>
                    <a:srgbClr val="5D3317"/>
                  </a:solidFill>
                  <a:latin typeface="微软雅黑" panose="020B0503020204020204" charset="-122"/>
                  <a:ea typeface="微软雅黑" panose="020B0503020204020204" charset="-122"/>
                  <a:cs typeface="微软雅黑" panose="020B0503020204020204" charset="-122"/>
                </a:rPr>
                <a:t>XXX</a:t>
              </a:r>
            </a:p>
          </p:txBody>
        </p:sp>
        <p:sp>
          <p:nvSpPr>
            <p:cNvPr id="68" name="文本框 67"/>
            <p:cNvSpPr txBox="1"/>
            <p:nvPr>
              <p:custDataLst>
                <p:tags r:id="rId3"/>
              </p:custDataLst>
            </p:nvPr>
          </p:nvSpPr>
          <p:spPr>
            <a:xfrm>
              <a:off x="10167" y="6561"/>
              <a:ext cx="2538" cy="531"/>
            </a:xfrm>
            <a:prstGeom prst="rect">
              <a:avLst/>
            </a:prstGeom>
            <a:noFill/>
          </p:spPr>
          <p:txBody>
            <a:bodyPr wrap="square" rtlCol="0">
              <a:spAutoFit/>
            </a:bodyPr>
            <a:lstStyle/>
            <a:p>
              <a:pPr algn="l">
                <a:buClrTx/>
                <a:buSzTx/>
                <a:buFontTx/>
              </a:pPr>
              <a:r>
                <a:rPr kumimoji="1" lang="zh-CN" altLang="en-US" sz="1600" b="1" dirty="0">
                  <a:ln w="15875">
                    <a:noFill/>
                  </a:ln>
                  <a:solidFill>
                    <a:srgbClr val="5D3317"/>
                  </a:solidFill>
                  <a:latin typeface="微软雅黑" panose="020B0503020204020204" charset="-122"/>
                  <a:ea typeface="微软雅黑" panose="020B0503020204020204" charset="-122"/>
                  <a:cs typeface="微软雅黑" panose="020B0503020204020204" charset="-122"/>
                </a:rPr>
                <a:t>时间：202X.X</a:t>
              </a:r>
            </a:p>
          </p:txBody>
        </p:sp>
      </p:grpSp>
      <p:pic>
        <p:nvPicPr>
          <p:cNvPr id="9" name="图片 8" descr="C:/Users/ZHUANG~1.ECN/AppData/Local/Temp/picturecompress_20201225163102/output_1.pngoutput_1"/>
          <p:cNvPicPr>
            <a:picLocks noChangeAspect="1"/>
          </p:cNvPicPr>
          <p:nvPr/>
        </p:nvPicPr>
        <p:blipFill>
          <a:blip r:embed="rId14"/>
          <a:stretch>
            <a:fillRect/>
          </a:stretch>
        </p:blipFill>
        <p:spPr>
          <a:xfrm>
            <a:off x="6053773" y="6081395"/>
            <a:ext cx="2555875" cy="3975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1114425"/>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载人航天、三峡水利枢纽、西气东输、南水北调、港珠澳大桥等世界级工程建设，同样离不开广大劳动人民的共同努力。</a:t>
            </a:r>
          </a:p>
        </p:txBody>
      </p:sp>
      <p:pic>
        <p:nvPicPr>
          <p:cNvPr id="3" name="图片 2"/>
          <p:cNvPicPr>
            <a:picLocks noChangeAspect="1"/>
          </p:cNvPicPr>
          <p:nvPr>
            <p:custDataLst>
              <p:tags r:id="rId2"/>
            </p:custDataLst>
          </p:nvPr>
        </p:nvPicPr>
        <p:blipFill>
          <a:blip r:embed="rId5">
            <a:clrChange>
              <a:clrFrom>
                <a:srgbClr val="FFFFFF">
                  <a:alpha val="100000"/>
                </a:srgbClr>
              </a:clrFrom>
              <a:clrTo>
                <a:srgbClr val="FFFFFF">
                  <a:alpha val="100000"/>
                  <a:alpha val="0"/>
                </a:srgbClr>
              </a:clrTo>
            </a:clrChange>
          </a:blip>
          <a:stretch>
            <a:fillRect/>
          </a:stretch>
        </p:blipFill>
        <p:spPr>
          <a:xfrm>
            <a:off x="2439035" y="2671445"/>
            <a:ext cx="3360420" cy="2696210"/>
          </a:xfrm>
          <a:prstGeom prst="rect">
            <a:avLst/>
          </a:prstGeom>
        </p:spPr>
      </p:pic>
      <p:pic>
        <p:nvPicPr>
          <p:cNvPr id="4" name="图片 3"/>
          <p:cNvPicPr>
            <a:picLocks noChangeAspect="1"/>
          </p:cNvPicPr>
          <p:nvPr>
            <p:custDataLst>
              <p:tags r:id="rId3"/>
            </p:custDataLst>
          </p:nvPr>
        </p:nvPicPr>
        <p:blipFill>
          <a:blip r:embed="rId6">
            <a:clrChange>
              <a:clrFrom>
                <a:srgbClr val="FFFFFF">
                  <a:alpha val="100000"/>
                </a:srgbClr>
              </a:clrFrom>
              <a:clrTo>
                <a:srgbClr val="FFFFFF">
                  <a:alpha val="100000"/>
                  <a:alpha val="0"/>
                </a:srgbClr>
              </a:clrTo>
            </a:clrChange>
          </a:blip>
          <a:stretch>
            <a:fillRect/>
          </a:stretch>
        </p:blipFill>
        <p:spPr>
          <a:xfrm>
            <a:off x="6562090" y="2671445"/>
            <a:ext cx="3347720" cy="26955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1114425"/>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劳动推动了社会的进步、国家的发展。</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各行各业的人都是奋斗中的劳动者，他们都是社会进步必不可少的组成部分。</a:t>
            </a:r>
          </a:p>
        </p:txBody>
      </p:sp>
      <p:pic>
        <p:nvPicPr>
          <p:cNvPr id="2" name="图片 1"/>
          <p:cNvPicPr>
            <a:picLocks noChangeAspect="1"/>
          </p:cNvPicPr>
          <p:nvPr>
            <p:custDataLst>
              <p:tags r:id="rId2"/>
            </p:custDataLst>
          </p:nvPr>
        </p:nvPicPr>
        <p:blipFill>
          <a:blip r:embed="rId4">
            <a:clrChange>
              <a:clrFrom>
                <a:srgbClr val="FFFFFF">
                  <a:alpha val="100000"/>
                </a:srgbClr>
              </a:clrFrom>
              <a:clrTo>
                <a:srgbClr val="FFFFFF">
                  <a:alpha val="100000"/>
                  <a:alpha val="0"/>
                </a:srgbClr>
              </a:clrTo>
            </a:clrChange>
          </a:blip>
          <a:stretch>
            <a:fillRect/>
          </a:stretch>
        </p:blipFill>
        <p:spPr>
          <a:xfrm>
            <a:off x="2789555" y="2546985"/>
            <a:ext cx="6612890" cy="35591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custDataLst>
              <p:tags r:id="rId1"/>
            </p:custDataLst>
          </p:nvPr>
        </p:nvCxnSpPr>
        <p:spPr>
          <a:xfrm>
            <a:off x="965205" y="1197270"/>
            <a:ext cx="3206750" cy="0"/>
          </a:xfrm>
          <a:prstGeom prst="line">
            <a:avLst/>
          </a:prstGeom>
          <a:ln w="38100">
            <a:solidFill>
              <a:srgbClr val="F3AD1F"/>
            </a:solidFill>
          </a:ln>
        </p:spPr>
        <p:style>
          <a:lnRef idx="1">
            <a:schemeClr val="accent1"/>
          </a:lnRef>
          <a:fillRef idx="0">
            <a:schemeClr val="accent1"/>
          </a:fillRef>
          <a:effectRef idx="0">
            <a:schemeClr val="accent1"/>
          </a:effectRef>
          <a:fontRef idx="minor">
            <a:schemeClr val="tx1"/>
          </a:fontRef>
        </p:style>
      </p:cxnSp>
      <p:sp>
        <p:nvSpPr>
          <p:cNvPr id="4" name="文本框22"/>
          <p:cNvSpPr/>
          <p:nvPr>
            <p:custDataLst>
              <p:tags r:id="rId2"/>
            </p:custDataLst>
          </p:nvPr>
        </p:nvSpPr>
        <p:spPr>
          <a:xfrm>
            <a:off x="898525" y="586740"/>
            <a:ext cx="7181215" cy="53403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二、职业劳动不分贵贱</a:t>
            </a:r>
          </a:p>
        </p:txBody>
      </p:sp>
      <p:sp>
        <p:nvSpPr>
          <p:cNvPr id="100" name="文本框 99"/>
          <p:cNvSpPr txBox="1"/>
          <p:nvPr/>
        </p:nvSpPr>
        <p:spPr>
          <a:xfrm>
            <a:off x="1141730" y="1707515"/>
            <a:ext cx="9907270" cy="372681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（一）职业劳动面面观</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《中华人民共和国职业分类大典》（以下简称《大典》）是我国第一部对职业进行科学分类的权威性文献，于1999年5月正式颁布实施。《大典》把我国职业划分为由大到小、由粗到细的四个层次：</a:t>
            </a:r>
            <a:r>
              <a:rPr lang="zh-CN" altLang="en-US" sz="1900" b="1" dirty="0">
                <a:solidFill>
                  <a:srgbClr val="F3AD1F"/>
                </a:solidFill>
                <a:latin typeface="微软雅黑" panose="020B0503020204020204" charset="-122"/>
                <a:ea typeface="微软雅黑" panose="020B0503020204020204" charset="-122"/>
              </a:rPr>
              <a:t>大类、中类、小类、细类</a:t>
            </a:r>
            <a:r>
              <a:rPr lang="zh-CN" altLang="en-US" sz="1900" dirty="0">
                <a:solidFill>
                  <a:schemeClr val="tx1">
                    <a:lumMod val="85000"/>
                    <a:lumOff val="15000"/>
                  </a:schemeClr>
                </a:solidFill>
                <a:latin typeface="微软雅黑" panose="020B0503020204020204" charset="-122"/>
                <a:ea typeface="微软雅黑" panose="020B0503020204020204" charset="-122"/>
              </a:rPr>
              <a:t>。</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2022版《大典》包括大类8个、中类79个、小类449个、细类（职业）1 639个，相比2015版《大典》增加了法律事务及辅助人员等4个中类，数字技术工程技术人员等15个小类，净增了碳汇计量评估师等158个职业。</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021715"/>
            <a:ext cx="9907270" cy="4939030"/>
          </a:xfrm>
          <a:prstGeom prst="rect">
            <a:avLst/>
          </a:prstGeom>
          <a:noFill/>
          <a:ln w="9525">
            <a:noFill/>
          </a:ln>
        </p:spPr>
        <p:txBody>
          <a:bodyPr wrap="square">
            <a:spAutoFit/>
          </a:bodyPr>
          <a:lstStyle/>
          <a:p>
            <a:pPr indent="457200" algn="just" fontAlgn="auto">
              <a:lnSpc>
                <a:spcPct val="175000"/>
              </a:lnSpc>
              <a:buClrTx/>
              <a:buSzTx/>
              <a:buFontTx/>
            </a:pPr>
            <a:r>
              <a:rPr lang="zh-CN" altLang="en-US" sz="2000" dirty="0">
                <a:solidFill>
                  <a:schemeClr val="tx1">
                    <a:lumMod val="85000"/>
                    <a:lumOff val="15000"/>
                  </a:schemeClr>
                </a:solidFill>
                <a:latin typeface="楷体" panose="02010609060101010101" charset="-122"/>
                <a:ea typeface="楷体" panose="02010609060101010101" charset="-122"/>
                <a:cs typeface="楷体" panose="02010609060101010101" charset="-122"/>
              </a:rPr>
              <a:t>《中华人民共和国职业分类大典》（2022版）中职业的8个大类分别是：</a:t>
            </a:r>
          </a:p>
          <a:p>
            <a:pPr indent="457200" algn="just" fontAlgn="auto">
              <a:lnSpc>
                <a:spcPct val="175000"/>
              </a:lnSpc>
              <a:buClrTx/>
              <a:buSzTx/>
              <a:buFontTx/>
            </a:pPr>
            <a:r>
              <a:rPr lang="zh-CN" altLang="en-US" sz="2000" dirty="0">
                <a:solidFill>
                  <a:schemeClr val="tx1">
                    <a:lumMod val="85000"/>
                    <a:lumOff val="15000"/>
                  </a:schemeClr>
                </a:solidFill>
                <a:latin typeface="楷体" panose="02010609060101010101" charset="-122"/>
                <a:ea typeface="楷体" panose="02010609060101010101" charset="-122"/>
                <a:cs typeface="楷体" panose="02010609060101010101" charset="-122"/>
              </a:rPr>
              <a:t>第一大类：国家机关、党群组织、企业、事业单位负责人；</a:t>
            </a:r>
          </a:p>
          <a:p>
            <a:pPr indent="457200" algn="just" fontAlgn="auto">
              <a:lnSpc>
                <a:spcPct val="175000"/>
              </a:lnSpc>
              <a:buClrTx/>
              <a:buSzTx/>
              <a:buFontTx/>
            </a:pPr>
            <a:r>
              <a:rPr lang="zh-CN" altLang="en-US" sz="2000" dirty="0">
                <a:solidFill>
                  <a:schemeClr val="tx1">
                    <a:lumMod val="85000"/>
                    <a:lumOff val="15000"/>
                  </a:schemeClr>
                </a:solidFill>
                <a:latin typeface="楷体" panose="02010609060101010101" charset="-122"/>
                <a:ea typeface="楷体" panose="02010609060101010101" charset="-122"/>
                <a:cs typeface="楷体" panose="02010609060101010101" charset="-122"/>
              </a:rPr>
              <a:t>第二大类：专业技术人员；</a:t>
            </a:r>
          </a:p>
          <a:p>
            <a:pPr indent="457200" algn="just" fontAlgn="auto">
              <a:lnSpc>
                <a:spcPct val="175000"/>
              </a:lnSpc>
              <a:buClrTx/>
              <a:buSzTx/>
              <a:buFontTx/>
            </a:pPr>
            <a:r>
              <a:rPr lang="zh-CN" altLang="en-US" sz="2000" dirty="0">
                <a:solidFill>
                  <a:schemeClr val="tx1">
                    <a:lumMod val="85000"/>
                    <a:lumOff val="15000"/>
                  </a:schemeClr>
                </a:solidFill>
                <a:latin typeface="楷体" panose="02010609060101010101" charset="-122"/>
                <a:ea typeface="楷体" panose="02010609060101010101" charset="-122"/>
                <a:cs typeface="楷体" panose="02010609060101010101" charset="-122"/>
              </a:rPr>
              <a:t>第三大类：办事人员和有关人员；</a:t>
            </a:r>
          </a:p>
          <a:p>
            <a:pPr indent="457200" algn="just" fontAlgn="auto">
              <a:lnSpc>
                <a:spcPct val="175000"/>
              </a:lnSpc>
              <a:buClrTx/>
              <a:buSzTx/>
              <a:buFontTx/>
            </a:pPr>
            <a:r>
              <a:rPr lang="zh-CN" altLang="en-US" sz="2000" dirty="0">
                <a:solidFill>
                  <a:schemeClr val="tx1">
                    <a:lumMod val="85000"/>
                    <a:lumOff val="15000"/>
                  </a:schemeClr>
                </a:solidFill>
                <a:latin typeface="楷体" panose="02010609060101010101" charset="-122"/>
                <a:ea typeface="楷体" panose="02010609060101010101" charset="-122"/>
                <a:cs typeface="楷体" panose="02010609060101010101" charset="-122"/>
              </a:rPr>
              <a:t>第四大类：社会生产服务和生活服务人员；</a:t>
            </a:r>
          </a:p>
          <a:p>
            <a:pPr indent="457200" algn="just" fontAlgn="auto">
              <a:lnSpc>
                <a:spcPct val="175000"/>
              </a:lnSpc>
              <a:buClrTx/>
              <a:buSzTx/>
              <a:buFontTx/>
            </a:pPr>
            <a:r>
              <a:rPr lang="zh-CN" altLang="en-US" sz="2000" dirty="0">
                <a:solidFill>
                  <a:schemeClr val="tx1">
                    <a:lumMod val="85000"/>
                    <a:lumOff val="15000"/>
                  </a:schemeClr>
                </a:solidFill>
                <a:latin typeface="楷体" panose="02010609060101010101" charset="-122"/>
                <a:ea typeface="楷体" panose="02010609060101010101" charset="-122"/>
                <a:cs typeface="楷体" panose="02010609060101010101" charset="-122"/>
              </a:rPr>
              <a:t>第五大类：农、林、牧、渔业生产及辅助人员；</a:t>
            </a:r>
          </a:p>
          <a:p>
            <a:pPr indent="457200" algn="just" fontAlgn="auto">
              <a:lnSpc>
                <a:spcPct val="175000"/>
              </a:lnSpc>
              <a:buClrTx/>
              <a:buSzTx/>
              <a:buFontTx/>
            </a:pPr>
            <a:r>
              <a:rPr lang="zh-CN" altLang="en-US" sz="2000" dirty="0">
                <a:solidFill>
                  <a:schemeClr val="tx1">
                    <a:lumMod val="85000"/>
                    <a:lumOff val="15000"/>
                  </a:schemeClr>
                </a:solidFill>
                <a:latin typeface="楷体" panose="02010609060101010101" charset="-122"/>
                <a:ea typeface="楷体" panose="02010609060101010101" charset="-122"/>
                <a:cs typeface="楷体" panose="02010609060101010101" charset="-122"/>
              </a:rPr>
              <a:t>第六大类：生产制造及有关人员；</a:t>
            </a:r>
          </a:p>
          <a:p>
            <a:pPr indent="457200" algn="just" fontAlgn="auto">
              <a:lnSpc>
                <a:spcPct val="175000"/>
              </a:lnSpc>
              <a:buClrTx/>
              <a:buSzTx/>
              <a:buFontTx/>
            </a:pPr>
            <a:r>
              <a:rPr lang="zh-CN" altLang="en-US" sz="2000" dirty="0">
                <a:solidFill>
                  <a:schemeClr val="tx1">
                    <a:lumMod val="85000"/>
                    <a:lumOff val="15000"/>
                  </a:schemeClr>
                </a:solidFill>
                <a:latin typeface="楷体" panose="02010609060101010101" charset="-122"/>
                <a:ea typeface="楷体" panose="02010609060101010101" charset="-122"/>
                <a:cs typeface="楷体" panose="02010609060101010101" charset="-122"/>
              </a:rPr>
              <a:t>第七大类：军队人员；</a:t>
            </a:r>
          </a:p>
          <a:p>
            <a:pPr indent="457200" algn="just" fontAlgn="auto">
              <a:lnSpc>
                <a:spcPct val="175000"/>
              </a:lnSpc>
              <a:buClrTx/>
              <a:buSzTx/>
              <a:buFontTx/>
            </a:pPr>
            <a:r>
              <a:rPr lang="zh-CN" altLang="en-US" sz="2000" dirty="0">
                <a:solidFill>
                  <a:schemeClr val="tx1">
                    <a:lumMod val="85000"/>
                    <a:lumOff val="15000"/>
                  </a:schemeClr>
                </a:solidFill>
                <a:latin typeface="楷体" panose="02010609060101010101" charset="-122"/>
                <a:ea typeface="楷体" panose="02010609060101010101" charset="-122"/>
                <a:cs typeface="楷体" panose="02010609060101010101" charset="-122"/>
              </a:rPr>
              <a:t>第八大类：不便分类的其他从业人员。</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3672840"/>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自2019年以来，人社部等部门已陆续向社会发布五个批次74个新职业。而职业的更新迭代与时代的发展变迁息息相关。</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数字经济的蓬勃发展催生了大数据工程技术人员、无人机驾驶员、物联网安装调试员、农业数字化技术员等职业；绿色转型的全面加速带来了碳排放管理员、碳汇计量评估师、综合能源服务员等职业；人们对美好生活的向往和追求也使民宿管家、调饮师、研学旅行指导师等职业悄然兴起……从这些发布的新职业中我们便能深刻地体会到时代发展变迁与职业变迁的密切关系。</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2138045"/>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而新职业的不断出现也伴随着旧职业的逐渐消失。例如：将报关专业人员和报检专业人员2个职业，整合为报关人员1个职业。而电报业务员等职业则被取消。细心的人可以发现，打字员、传呼机接线员、锔碗匠等职业正不知不觉淡出我们的生活，变得越来越少见、甚至完全消失了。</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8002905" cy="475043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（二）职业平等观</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我国各行各业的劳动者，只有分工不同，没有贵贱之分，一律平等。</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三百六十行，行行出状元。习近平总书记告诉我们：“人生本平等，职业无贵贱。三百六十行，行行都是社会所需要的。不管他们从事的是体力劳动还是脑力劳动，是简单劳动还是复杂劳动，只要有益于人民和社会，他们的劳动同样是光荣的，同样值得尊重。”</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因此，职教生要摒弃把职业划为三六九等的陈旧观念，更新择业观念，通过诚实劳动感受劳动价值，逐步树立“劳动没有高低贵贱之分，任何一份职业都很光荣”的观念。</a:t>
            </a:r>
          </a:p>
        </p:txBody>
      </p:sp>
      <p:pic>
        <p:nvPicPr>
          <p:cNvPr id="2" name="图片 1"/>
          <p:cNvPicPr>
            <a:picLocks noChangeAspect="1"/>
          </p:cNvPicPr>
          <p:nvPr>
            <p:custDataLst>
              <p:tags r:id="rId2"/>
            </p:custDataLst>
          </p:nvPr>
        </p:nvPicPr>
        <p:blipFill>
          <a:blip r:embed="rId4">
            <a:clrChange>
              <a:clrFrom>
                <a:srgbClr val="FFFFFF">
                  <a:alpha val="100000"/>
                </a:srgbClr>
              </a:clrFrom>
              <a:clrTo>
                <a:srgbClr val="FFFFFF">
                  <a:alpha val="100000"/>
                  <a:alpha val="0"/>
                </a:srgbClr>
              </a:clrTo>
            </a:clrChange>
          </a:blip>
          <a:stretch>
            <a:fillRect/>
          </a:stretch>
        </p:blipFill>
        <p:spPr>
          <a:xfrm>
            <a:off x="9577070" y="2141855"/>
            <a:ext cx="1769110" cy="27349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custDataLst>
              <p:tags r:id="rId1"/>
            </p:custDataLst>
          </p:nvPr>
        </p:nvCxnSpPr>
        <p:spPr>
          <a:xfrm>
            <a:off x="965205" y="1197270"/>
            <a:ext cx="3206750" cy="0"/>
          </a:xfrm>
          <a:prstGeom prst="line">
            <a:avLst/>
          </a:prstGeom>
          <a:ln w="38100">
            <a:solidFill>
              <a:srgbClr val="F3AD1F"/>
            </a:solidFill>
          </a:ln>
        </p:spPr>
        <p:style>
          <a:lnRef idx="1">
            <a:schemeClr val="accent1"/>
          </a:lnRef>
          <a:fillRef idx="0">
            <a:schemeClr val="accent1"/>
          </a:fillRef>
          <a:effectRef idx="0">
            <a:schemeClr val="accent1"/>
          </a:effectRef>
          <a:fontRef idx="minor">
            <a:schemeClr val="tx1"/>
          </a:fontRef>
        </p:style>
      </p:cxnSp>
      <p:sp>
        <p:nvSpPr>
          <p:cNvPr id="4" name="文本框22"/>
          <p:cNvSpPr/>
          <p:nvPr>
            <p:custDataLst>
              <p:tags r:id="rId2"/>
            </p:custDataLst>
          </p:nvPr>
        </p:nvSpPr>
        <p:spPr>
          <a:xfrm>
            <a:off x="898525" y="586740"/>
            <a:ext cx="7181215" cy="53403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三、人人都有出彩机会</a:t>
            </a:r>
          </a:p>
        </p:txBody>
      </p:sp>
      <p:sp>
        <p:nvSpPr>
          <p:cNvPr id="100" name="文本框 99"/>
          <p:cNvSpPr txBox="1"/>
          <p:nvPr/>
        </p:nvSpPr>
        <p:spPr>
          <a:xfrm>
            <a:off x="1141730" y="1707515"/>
            <a:ext cx="9907270" cy="423862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（一）拥有人人出彩的大环境</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近年来，我国实施鼓励对技能人才提高待遇的各项政策，各地也通过实行</a:t>
            </a:r>
            <a:r>
              <a:rPr lang="zh-CN" altLang="en-US" sz="1900" b="1" dirty="0">
                <a:solidFill>
                  <a:srgbClr val="F3AD1F"/>
                </a:solidFill>
                <a:latin typeface="微软雅黑" panose="020B0503020204020204" charset="-122"/>
                <a:ea typeface="微软雅黑" panose="020B0503020204020204" charset="-122"/>
              </a:rPr>
              <a:t>年薪制、协议薪酬制、专项特殊奖励等</a:t>
            </a:r>
            <a:r>
              <a:rPr lang="zh-CN" altLang="en-US" sz="1900" dirty="0">
                <a:solidFill>
                  <a:schemeClr val="tx1">
                    <a:lumMod val="85000"/>
                    <a:lumOff val="15000"/>
                  </a:schemeClr>
                </a:solidFill>
                <a:latin typeface="微软雅黑" panose="020B0503020204020204" charset="-122"/>
                <a:ea typeface="微软雅黑" panose="020B0503020204020204" charset="-122"/>
              </a:rPr>
              <a:t>方式不断提升对技能人才的培育力度。2008年，400名高技能人才出现在国务院政府特殊津贴获得者名单上；2010年，广州对“振兴杯”全国青年职业技能大赛的冠军、广州市工贸技师学院教师陈立准，破天荒地给予重奖20万元；2019年，深圳出台对获得世界技能大赛金牌的选手奖励100万元的政策；2020年，酒钢集团能源中心的一线技术工人、首席技师杜钧通过了甘肃省人社厅组织的工程技术领域高级职称评定，破格获得正高级工程师职称，成为甘肃首位“工人专家”。</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4184650"/>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职业教育是与普通教育具有同等重要地位的教育类型。</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2021年4月，习近平总书记对职业教育工作作出了重要指示，要“加快构建现代职业教育体系，培养更多高素质技术技能人才、能工巧匠、大国工匠”。</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2021年5月，国家发改委等三部委发布《“十四五”时期教育强国推进工程实施方案》，明确支持一批优质职业院校，建设一批高水平、专业化产教融合实训基地；</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2021年6月，人社部等五部委发布《关于全面推行中国特色企业新型学徒制加强技能人才培养的指导意见》，面向企业全面推行新型学徒制培训，人均补贴每年5 000元……一系列的政策更好地保障了职业教育的发展。</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860280" cy="2192020"/>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（二）精湛技能助力出彩人生</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一个人的职业发展离不开精湛的职业技能。党的十九届五中全会明确提出“加强创新型、应用型技能型人才培养要求”，“加快提升劳动者技能素质”；</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《职业教育法》规定，职业教育的目的包含“提高劳动者素质和技术技能水平”。</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5"/>
          <a:stretch>
            <a:fillRect/>
          </a:stretch>
        </p:blipFill>
        <p:spPr>
          <a:xfrm>
            <a:off x="2540" y="0"/>
            <a:ext cx="12188825"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47" name="任意多边形 46"/>
          <p:cNvSpPr/>
          <p:nvPr/>
        </p:nvSpPr>
        <p:spPr>
          <a:xfrm>
            <a:off x="4585970" y="1305560"/>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47"/>
          <p:cNvSpPr/>
          <p:nvPr/>
        </p:nvSpPr>
        <p:spPr>
          <a:xfrm>
            <a:off x="4585970" y="4930775"/>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文本框 53"/>
          <p:cNvSpPr txBox="1"/>
          <p:nvPr/>
        </p:nvSpPr>
        <p:spPr>
          <a:xfrm>
            <a:off x="4570730" y="3185795"/>
            <a:ext cx="6623050" cy="1069340"/>
          </a:xfrm>
          <a:prstGeom prst="rect">
            <a:avLst/>
          </a:prstGeom>
          <a:noFill/>
        </p:spPr>
        <p:txBody>
          <a:bodyPr wrap="square">
            <a:spAutoFit/>
          </a:bodyPr>
          <a:lstStyle/>
          <a:p>
            <a:pPr indent="0" algn="l" fontAlgn="auto">
              <a:lnSpc>
                <a:spcPct val="120000"/>
              </a:lnSpc>
            </a:pPr>
            <a:r>
              <a:rPr lang="zh-CN" altLang="en-US" sz="5300" b="1" dirty="0">
                <a:ln w="12700">
                  <a:noFill/>
                </a:ln>
                <a:solidFill>
                  <a:srgbClr val="F3AD1F"/>
                </a:solidFill>
                <a:effectLst/>
                <a:latin typeface="微软雅黑" panose="020B0503020204020204" charset="-122"/>
                <a:ea typeface="微软雅黑" panose="020B0503020204020204" charset="-122"/>
                <a:cs typeface="微软雅黑" panose="020B0503020204020204" charset="-122"/>
              </a:rPr>
              <a:t>劳动创造富强国家</a:t>
            </a:r>
          </a:p>
        </p:txBody>
      </p:sp>
      <p:sp>
        <p:nvSpPr>
          <p:cNvPr id="17" name="文本框 16"/>
          <p:cNvSpPr txBox="1"/>
          <p:nvPr/>
        </p:nvSpPr>
        <p:spPr>
          <a:xfrm>
            <a:off x="4481830" y="2383790"/>
            <a:ext cx="2777490" cy="743585"/>
          </a:xfrm>
          <a:prstGeom prst="roundRect">
            <a:avLst>
              <a:gd name="adj" fmla="val 29034"/>
            </a:avLst>
          </a:prstGeom>
          <a:solidFill>
            <a:srgbClr val="F3AD1F"/>
          </a:solidFill>
        </p:spPr>
        <p:txBody>
          <a:bodyPr wrap="square" rtlCol="0">
            <a:noAutofit/>
          </a:bodyPr>
          <a:lstStyle/>
          <a:p>
            <a:pPr indent="0" algn="ctr" fontAlgn="auto"/>
            <a:endParaRPr lang="zh-CN" altLang="en-US" sz="4600" dirty="0">
              <a:solidFill>
                <a:srgbClr val="5D3317"/>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4634264" y="2356631"/>
            <a:ext cx="2669540" cy="829945"/>
          </a:xfrm>
          <a:prstGeom prst="rect">
            <a:avLst/>
          </a:prstGeom>
          <a:noFill/>
        </p:spPr>
        <p:txBody>
          <a:bodyPr wrap="square" rtlCol="0" anchor="t">
            <a:spAutoFit/>
          </a:bodyPr>
          <a:lstStyle/>
          <a:p>
            <a:r>
              <a:rPr lang="zh-CN" sz="4800" b="1" dirty="0">
                <a:ln w="12700">
                  <a:noFill/>
                </a:ln>
                <a:solidFill>
                  <a:srgbClr val="5D3317"/>
                </a:solidFill>
                <a:effectLst/>
                <a:latin typeface="庞门正道标题体" panose="02010600030101010101" charset="-122"/>
                <a:ea typeface="庞门正道标题体" panose="02010600030101010101" charset="-122"/>
                <a:cs typeface="微软雅黑" panose="020B0503020204020204" charset="-122"/>
                <a:sym typeface="+mn-ea"/>
              </a:rPr>
              <a:t>第四单元</a:t>
            </a:r>
          </a:p>
        </p:txBody>
      </p:sp>
      <p:pic>
        <p:nvPicPr>
          <p:cNvPr id="3" name="图片 2" descr="C:\Users\zhuangyuxia.ECNUP\Desktop\图片1.png图片1"/>
          <p:cNvPicPr>
            <a:picLocks noChangeAspect="1"/>
          </p:cNvPicPr>
          <p:nvPr/>
        </p:nvPicPr>
        <p:blipFill>
          <a:blip r:embed="rId6"/>
          <a:srcRect/>
          <a:stretch>
            <a:fillRect/>
          </a:stretch>
        </p:blipFill>
        <p:spPr>
          <a:xfrm>
            <a:off x="0" y="1707515"/>
            <a:ext cx="4175760" cy="5149215"/>
          </a:xfrm>
          <a:prstGeom prst="rect">
            <a:avLst/>
          </a:prstGeom>
        </p:spPr>
      </p:pic>
      <p:grpSp>
        <p:nvGrpSpPr>
          <p:cNvPr id="5" name="组合 4"/>
          <p:cNvGrpSpPr/>
          <p:nvPr/>
        </p:nvGrpSpPr>
        <p:grpSpPr>
          <a:xfrm>
            <a:off x="10435590" y="668655"/>
            <a:ext cx="1038225" cy="1038225"/>
            <a:chOff x="12010" y="1633"/>
            <a:chExt cx="1140" cy="1140"/>
          </a:xfrm>
        </p:grpSpPr>
        <p:sp>
          <p:nvSpPr>
            <p:cNvPr id="6" name="三十二角星 5"/>
            <p:cNvSpPr/>
            <p:nvPr>
              <p:custDataLst>
                <p:tags r:id="rId1"/>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custDataLst>
                <p:tags r:id="rId2"/>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7661910" cy="4184650"/>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掌握精湛的技能不但能够促进个人的发展，还能为国争光。</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世界技能大赛被誉为“世界技能奥林匹克”，其竞技水平代表了当今职业技能发展的世界先进水平。在第44届世界技能大赛中，我国52名选手在47个项目的比赛中取得了15枚金牌、7枚银牌、8枚铜牌和12个优胜奖的优异成绩，创造了我国参赛以来的最好成绩。</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第45届世界技能大赛中，中国代表团63名选手参加了全部的56个项目的比赛，共获得16枚金牌、14枚银牌、5枚铜牌和17个优胜奖，再次荣登金牌榜、奖牌榜、团体总分第一。</a:t>
            </a:r>
          </a:p>
        </p:txBody>
      </p:sp>
      <p:pic>
        <p:nvPicPr>
          <p:cNvPr id="2" name="图片 1"/>
          <p:cNvPicPr>
            <a:picLocks noChangeAspect="1"/>
          </p:cNvPicPr>
          <p:nvPr>
            <p:custDataLst>
              <p:tags r:id="rId2"/>
            </p:custDataLst>
          </p:nvPr>
        </p:nvPicPr>
        <p:blipFill>
          <a:blip r:embed="rId4">
            <a:clrChange>
              <a:clrFrom>
                <a:srgbClr val="FFFFFF">
                  <a:alpha val="100000"/>
                </a:srgbClr>
              </a:clrFrom>
              <a:clrTo>
                <a:srgbClr val="FFFFFF">
                  <a:alpha val="100000"/>
                  <a:alpha val="0"/>
                </a:srgbClr>
              </a:clrTo>
            </a:clrChange>
          </a:blip>
          <a:stretch>
            <a:fillRect/>
          </a:stretch>
        </p:blipFill>
        <p:spPr>
          <a:xfrm>
            <a:off x="9445625" y="1958340"/>
            <a:ext cx="1910715" cy="29413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stretch>
            <a:fillRect/>
          </a:stretch>
        </p:blipFill>
        <p:spPr>
          <a:xfrm>
            <a:off x="1232535" y="1264285"/>
            <a:ext cx="2225675" cy="524510"/>
          </a:xfrm>
          <a:prstGeom prst="rect">
            <a:avLst/>
          </a:prstGeom>
        </p:spPr>
      </p:pic>
      <p:sp>
        <p:nvSpPr>
          <p:cNvPr id="100" name="文本框 99"/>
          <p:cNvSpPr txBox="1"/>
          <p:nvPr/>
        </p:nvSpPr>
        <p:spPr>
          <a:xfrm>
            <a:off x="1232535" y="2018030"/>
            <a:ext cx="9738360" cy="2649855"/>
          </a:xfrm>
          <a:prstGeom prst="rect">
            <a:avLst/>
          </a:prstGeom>
          <a:noFill/>
          <a:ln w="9525">
            <a:noFill/>
          </a:ln>
        </p:spPr>
        <p:txBody>
          <a:bodyPr wrap="square">
            <a:spAutoFit/>
          </a:bodyPr>
          <a:lstStyle/>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采访自己的父母或几位学长，请他们谈谈自己的职业，比如：工作职责有哪些？职业劳动给自己带来哪些收获？职业劳动对个人发展有哪些作用？</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要求：</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请按自己设计的采访提纲进行采访，并撰写感受。</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采访后形成一份成果汇报，可用文字稿，也可用图片、视频等方式呈现。</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2061845" y="1350645"/>
            <a:ext cx="8068310" cy="391096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32535" y="803275"/>
            <a:ext cx="9738360" cy="602615"/>
          </a:xfrm>
          <a:prstGeom prst="rect">
            <a:avLst/>
          </a:prstGeom>
          <a:noFill/>
          <a:ln w="9525">
            <a:noFill/>
          </a:ln>
        </p:spPr>
        <p:txBody>
          <a:bodyPr wrap="square">
            <a:spAutoFit/>
          </a:bodyPr>
          <a:lstStyle/>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 与同学交流自己的感受并完成同伴打分。</a:t>
            </a:r>
          </a:p>
        </p:txBody>
      </p:sp>
      <p:pic>
        <p:nvPicPr>
          <p:cNvPr id="2" name="图片 1"/>
          <p:cNvPicPr>
            <a:picLocks noChangeAspect="1"/>
          </p:cNvPicPr>
          <p:nvPr>
            <p:custDataLst>
              <p:tags r:id="rId2"/>
            </p:custDataLst>
          </p:nvPr>
        </p:nvPicPr>
        <p:blipFill>
          <a:blip r:embed="rId4"/>
          <a:stretch>
            <a:fillRect/>
          </a:stretch>
        </p:blipFill>
        <p:spPr>
          <a:xfrm>
            <a:off x="2061845" y="1555750"/>
            <a:ext cx="8067675" cy="469646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8"/>
          <a:stretch>
            <a:fillRect/>
          </a:stretch>
        </p:blipFill>
        <p:spPr>
          <a:xfrm>
            <a:off x="2540" y="0"/>
            <a:ext cx="12186920"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6" name="文本框 5"/>
          <p:cNvSpPr txBox="1"/>
          <p:nvPr/>
        </p:nvSpPr>
        <p:spPr>
          <a:xfrm>
            <a:off x="3779520" y="3194685"/>
            <a:ext cx="6118225" cy="706755"/>
          </a:xfrm>
          <a:prstGeom prst="rect">
            <a:avLst/>
          </a:prstGeom>
          <a:noFill/>
        </p:spPr>
        <p:txBody>
          <a:bodyPr wrap="square">
            <a:spAutoFit/>
          </a:bodyPr>
          <a:lstStyle/>
          <a:p>
            <a:pPr algn="ctr">
              <a:lnSpc>
                <a:spcPct val="80000"/>
              </a:lnSpc>
            </a:pPr>
            <a:r>
              <a:rPr lang="zh-CN" sz="5000" b="1" dirty="0">
                <a:ln w="12700">
                  <a:noFill/>
                </a:ln>
                <a:solidFill>
                  <a:srgbClr val="5D3317"/>
                </a:solidFill>
                <a:effectLst/>
                <a:latin typeface="微软雅黑" panose="020B0503020204020204" charset="-122"/>
                <a:ea typeface="微软雅黑" panose="020B0503020204020204" charset="-122"/>
                <a:cs typeface="微软雅黑" panose="020B0503020204020204" charset="-122"/>
              </a:rPr>
              <a:t>时刻为职业做准备</a:t>
            </a:r>
          </a:p>
        </p:txBody>
      </p:sp>
      <p:grpSp>
        <p:nvGrpSpPr>
          <p:cNvPr id="8" name="组合 7"/>
          <p:cNvGrpSpPr/>
          <p:nvPr/>
        </p:nvGrpSpPr>
        <p:grpSpPr>
          <a:xfrm>
            <a:off x="5328920" y="1550035"/>
            <a:ext cx="2896235" cy="899160"/>
            <a:chOff x="4729" y="1238"/>
            <a:chExt cx="4728" cy="1467"/>
          </a:xfrm>
          <a:solidFill>
            <a:schemeClr val="bg1"/>
          </a:solidFill>
          <a:effectLst>
            <a:outerShdw blurRad="50800" dist="38100" dir="5400000" algn="t" rotWithShape="0">
              <a:prstClr val="black">
                <a:alpha val="40000"/>
              </a:prstClr>
            </a:outerShdw>
          </a:effectLst>
        </p:grpSpPr>
        <p:sp>
          <p:nvSpPr>
            <p:cNvPr id="9" name="圆角矩形 8"/>
            <p:cNvSpPr/>
            <p:nvPr>
              <p:custDataLst>
                <p:tags r:id="rId3"/>
              </p:custDataLst>
            </p:nvPr>
          </p:nvSpPr>
          <p:spPr>
            <a:xfrm>
              <a:off x="4729"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第</a:t>
              </a:r>
            </a:p>
          </p:txBody>
        </p:sp>
        <p:sp>
          <p:nvSpPr>
            <p:cNvPr id="10" name="圆角矩形 9"/>
            <p:cNvSpPr/>
            <p:nvPr>
              <p:custDataLst>
                <p:tags r:id="rId4"/>
              </p:custDataLst>
            </p:nvPr>
          </p:nvSpPr>
          <p:spPr>
            <a:xfrm>
              <a:off x="6372"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二</a:t>
              </a:r>
            </a:p>
          </p:txBody>
        </p:sp>
        <p:sp>
          <p:nvSpPr>
            <p:cNvPr id="11" name="圆角矩形 10"/>
            <p:cNvSpPr/>
            <p:nvPr>
              <p:custDataLst>
                <p:tags r:id="rId5"/>
              </p:custDataLst>
            </p:nvPr>
          </p:nvSpPr>
          <p:spPr>
            <a:xfrm>
              <a:off x="8015"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课</a:t>
              </a:r>
            </a:p>
          </p:txBody>
        </p:sp>
      </p:grpSp>
      <p:sp>
        <p:nvSpPr>
          <p:cNvPr id="12" name="任意多边形 11"/>
          <p:cNvSpPr/>
          <p:nvPr/>
        </p:nvSpPr>
        <p:spPr>
          <a:xfrm>
            <a:off x="4102735" y="1680210"/>
            <a:ext cx="760095" cy="6330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12"/>
          <p:cNvSpPr/>
          <p:nvPr/>
        </p:nvSpPr>
        <p:spPr>
          <a:xfrm>
            <a:off x="8624570" y="1680210"/>
            <a:ext cx="760095" cy="6330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 name="组合 13"/>
          <p:cNvGrpSpPr/>
          <p:nvPr/>
        </p:nvGrpSpPr>
        <p:grpSpPr>
          <a:xfrm>
            <a:off x="10435590" y="668655"/>
            <a:ext cx="1038225" cy="1038225"/>
            <a:chOff x="12010" y="1633"/>
            <a:chExt cx="1140" cy="1140"/>
          </a:xfrm>
        </p:grpSpPr>
        <p:sp>
          <p:nvSpPr>
            <p:cNvPr id="15" name="三十二角星 14"/>
            <p:cNvSpPr/>
            <p:nvPr>
              <p:custDataLst>
                <p:tags r:id="rId1"/>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custDataLst>
                <p:tags r:id="rId2"/>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descr="手绘卡通劳动节职业合集元素(2)"/>
          <p:cNvPicPr>
            <a:picLocks noChangeAspect="1"/>
          </p:cNvPicPr>
          <p:nvPr/>
        </p:nvPicPr>
        <p:blipFill>
          <a:blip r:embed="rId9"/>
          <a:srcRect/>
          <a:stretch>
            <a:fillRect/>
          </a:stretch>
        </p:blipFill>
        <p:spPr>
          <a:xfrm>
            <a:off x="171450" y="2710180"/>
            <a:ext cx="3152775" cy="41478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custDataLst>
              <p:tags r:id="rId1"/>
            </p:custDataLst>
          </p:nvPr>
        </p:nvCxnSpPr>
        <p:spPr>
          <a:xfrm>
            <a:off x="965205" y="1197270"/>
            <a:ext cx="3768725" cy="0"/>
          </a:xfrm>
          <a:prstGeom prst="line">
            <a:avLst/>
          </a:prstGeom>
          <a:ln w="38100">
            <a:solidFill>
              <a:srgbClr val="F3AD1F"/>
            </a:solidFill>
          </a:ln>
        </p:spPr>
        <p:style>
          <a:lnRef idx="1">
            <a:schemeClr val="accent1"/>
          </a:lnRef>
          <a:fillRef idx="0">
            <a:schemeClr val="accent1"/>
          </a:fillRef>
          <a:effectRef idx="0">
            <a:schemeClr val="accent1"/>
          </a:effectRef>
          <a:fontRef idx="minor">
            <a:schemeClr val="tx1"/>
          </a:fontRef>
        </p:style>
      </p:cxnSp>
      <p:sp>
        <p:nvSpPr>
          <p:cNvPr id="4" name="文本框22"/>
          <p:cNvSpPr/>
          <p:nvPr>
            <p:custDataLst>
              <p:tags r:id="rId2"/>
            </p:custDataLst>
          </p:nvPr>
        </p:nvSpPr>
        <p:spPr>
          <a:xfrm>
            <a:off x="898525" y="586740"/>
            <a:ext cx="7181215" cy="53403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一、职业劳动能力必不可少</a:t>
            </a:r>
          </a:p>
        </p:txBody>
      </p:sp>
      <p:sp>
        <p:nvSpPr>
          <p:cNvPr id="100" name="文本框 99"/>
          <p:cNvSpPr txBox="1"/>
          <p:nvPr/>
        </p:nvSpPr>
        <p:spPr>
          <a:xfrm>
            <a:off x="1141730" y="1707515"/>
            <a:ext cx="9907270" cy="372681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（一）厘清技能要求</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职教生要凭借自己的一技之长在职业领域更好地发展，非常重要的一点就是对接岗位需求，厘清所需技能。</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职业资格证书制度是劳动者拥有合格的职业能力水平的制度保障。《中华人民共和国劳动法》第六十九条规定“国家确定职业分类，对规定的职业制定职业技能标准，实行职业资格证书制度”。截至2015年底，国家先后颁布946个国家职业技能标准，规范了劳动者职业技能要求。</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2105660" y="1106805"/>
            <a:ext cx="7981315" cy="4392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2649855"/>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职业资格目录系统，</a:t>
            </a:r>
            <a:r>
              <a:rPr lang="zh-CN" altLang="en-US" sz="1900" b="1" dirty="0">
                <a:solidFill>
                  <a:srgbClr val="F3AD1F"/>
                </a:solidFill>
                <a:latin typeface="微软雅黑" panose="020B0503020204020204" charset="-122"/>
                <a:ea typeface="微软雅黑" panose="020B0503020204020204" charset="-122"/>
              </a:rPr>
              <a:t>对于社会而言</a:t>
            </a:r>
            <a:r>
              <a:rPr lang="zh-CN" altLang="en-US" sz="1900" dirty="0">
                <a:solidFill>
                  <a:schemeClr val="tx1">
                    <a:lumMod val="85000"/>
                    <a:lumOff val="15000"/>
                  </a:schemeClr>
                </a:solidFill>
                <a:latin typeface="微软雅黑" panose="020B0503020204020204" charset="-122"/>
                <a:ea typeface="微软雅黑" panose="020B0503020204020204" charset="-122"/>
              </a:rPr>
              <a:t>，能够提高职业资格设置管理的科学化、规范化水平，持续激发市场主体创造活力，更好地推进供给侧结构性改革；</a:t>
            </a:r>
          </a:p>
          <a:p>
            <a:pPr indent="457200" algn="just" fontAlgn="auto">
              <a:lnSpc>
                <a:spcPct val="175000"/>
              </a:lnSpc>
              <a:buClrTx/>
              <a:buSzTx/>
              <a:buFontTx/>
            </a:pPr>
            <a:r>
              <a:rPr lang="zh-CN" altLang="en-US" sz="1900" b="1" dirty="0">
                <a:solidFill>
                  <a:srgbClr val="F3AD1F"/>
                </a:solidFill>
                <a:latin typeface="微软雅黑" panose="020B0503020204020204" charset="-122"/>
                <a:ea typeface="微软雅黑" panose="020B0503020204020204" charset="-122"/>
              </a:rPr>
              <a:t>对于未来劳动者而言</a:t>
            </a:r>
            <a:r>
              <a:rPr lang="zh-CN" altLang="en-US" sz="1900" dirty="0">
                <a:solidFill>
                  <a:schemeClr val="tx1">
                    <a:lumMod val="85000"/>
                    <a:lumOff val="15000"/>
                  </a:schemeClr>
                </a:solidFill>
                <a:latin typeface="微软雅黑" panose="020B0503020204020204" charset="-122"/>
                <a:ea typeface="微软雅黑" panose="020B0503020204020204" charset="-122"/>
              </a:rPr>
              <a:t>，职业资格标准的明晰与规范能够提供专业发展、能力培养的方向指引，能更有目标、有针对性地培养和发展专业所需技能，提升能力水平，做好充分的职业准备，成为合格的劳动者。</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2138045"/>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一方面，职教生应当了解与所学专业相关的职业技能标准，作为今后衡量学习效果的标准和准则，遵照标准提升自己的技能水平。</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另一方面，职教生在了解具体职业技能标准的基础上，还应当对照自己目前的技能水平，明确今后的努力方向，并进行提升。</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p:cNvSpPr/>
          <p:nvPr>
            <p:custDataLst>
              <p:tags r:id="rId1"/>
            </p:custDataLst>
          </p:nvPr>
        </p:nvSpPr>
        <p:spPr>
          <a:xfrm flipH="1">
            <a:off x="1205865" y="1596390"/>
            <a:ext cx="9756140" cy="3672205"/>
          </a:xfrm>
          <a:prstGeom prst="roundRect">
            <a:avLst>
              <a:gd name="adj" fmla="val 8324"/>
            </a:avLst>
          </a:prstGeom>
          <a:noFill/>
          <a:ln w="44450" cap="rnd">
            <a:solidFill>
              <a:srgbClr val="F3AD1F"/>
            </a:solidFill>
            <a:prstDash val="sysDot"/>
            <a:round/>
          </a:ln>
          <a:extLst>
            <a:ext uri="{909E8E84-426E-40DD-AFC4-6F175D3DCCD1}">
              <a14:hiddenFill xmlns:a14="http://schemas.microsoft.com/office/drawing/2010/main">
                <a:solidFill>
                  <a:srgbClr val="FFFAF3"/>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cs typeface="Arial" panose="020B0604020202020204" pitchFamily="34" charset="0"/>
            </a:endParaRPr>
          </a:p>
        </p:txBody>
      </p:sp>
      <p:sp>
        <p:nvSpPr>
          <p:cNvPr id="4" name="矩形 3"/>
          <p:cNvSpPr/>
          <p:nvPr>
            <p:custDataLst>
              <p:tags r:id="rId2"/>
            </p:custDataLst>
          </p:nvPr>
        </p:nvSpPr>
        <p:spPr>
          <a:xfrm>
            <a:off x="1815465" y="1434465"/>
            <a:ext cx="1743710" cy="521335"/>
          </a:xfrm>
          <a:prstGeom prst="rect">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20850" y="1339850"/>
            <a:ext cx="1743710" cy="521335"/>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884045" y="1388110"/>
            <a:ext cx="1440815" cy="414020"/>
          </a:xfrm>
          <a:prstGeom prst="rect">
            <a:avLst/>
          </a:prstGeom>
          <a:noFill/>
        </p:spPr>
        <p:txBody>
          <a:bodyPr wrap="square" rtlCol="0" anchor="t">
            <a:spAutoFit/>
          </a:bodyPr>
          <a:lstStyle/>
          <a:p>
            <a:pPr algn="ctr"/>
            <a:r>
              <a:rPr lang="zh-CN" altLang="en-US" sz="2100" b="1" dirty="0">
                <a:latin typeface="微软雅黑" panose="020B0503020204020204" charset="-122"/>
                <a:ea typeface="微软雅黑" panose="020B0503020204020204" charset="-122"/>
                <a:cs typeface="Arial" panose="020B0604020202020204" pitchFamily="34" charset="0"/>
                <a:sym typeface="+mn-ea"/>
              </a:rPr>
              <a:t>小试身手</a:t>
            </a:r>
          </a:p>
        </p:txBody>
      </p:sp>
      <p:sp>
        <p:nvSpPr>
          <p:cNvPr id="100" name="文本框 99"/>
          <p:cNvSpPr txBox="1"/>
          <p:nvPr/>
        </p:nvSpPr>
        <p:spPr>
          <a:xfrm>
            <a:off x="1720850" y="2301875"/>
            <a:ext cx="8703945" cy="2649855"/>
          </a:xfrm>
          <a:prstGeom prst="rect">
            <a:avLst/>
          </a:prstGeom>
          <a:noFill/>
          <a:ln w="9525">
            <a:noFill/>
          </a:ln>
        </p:spPr>
        <p:txBody>
          <a:bodyPr wrap="square">
            <a:spAutoFit/>
          </a:bodyPr>
          <a:lstStyle/>
          <a:p>
            <a:pPr indent="457200" fontAlgn="auto">
              <a:lnSpc>
                <a:spcPct val="175000"/>
              </a:lnSpc>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今天的我们，可能已经习惯了动动手指外卖就能送来，发送语音指令扫地机器人就会擦地等。小明同学认为，新时代越来越多的机器替代了人力，职业劳动会越来越少，也不用刻苦练习技能了。你对此是怎么看的呢？请谈谈你的想法。</a:t>
            </a:r>
          </a:p>
          <a:p>
            <a:pPr indent="0" fontAlgn="auto">
              <a:lnSpc>
                <a:spcPct val="175000"/>
              </a:lnSpc>
            </a:pPr>
            <a:r>
              <a:rPr lang="en-US" altLang="zh-CN"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______________________________________________________________________________</a:t>
            </a:r>
          </a:p>
          <a:p>
            <a:pPr indent="0" fontAlgn="auto">
              <a:lnSpc>
                <a:spcPct val="175000"/>
              </a:lnSpc>
            </a:pPr>
            <a:r>
              <a:rPr lang="en-US" altLang="zh-CN" sz="19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mn-ea"/>
              </a:rPr>
              <a:t>______________________________________________________________________________</a:t>
            </a:r>
            <a:endParaRPr lang="en-US" altLang="zh-CN"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15"/>
          <a:stretch>
            <a:fillRect/>
          </a:stretch>
        </p:blipFill>
        <p:spPr>
          <a:xfrm>
            <a:off x="2540" y="0"/>
            <a:ext cx="12186920"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grpSp>
        <p:nvGrpSpPr>
          <p:cNvPr id="20" name="组合 19"/>
          <p:cNvGrpSpPr/>
          <p:nvPr/>
        </p:nvGrpSpPr>
        <p:grpSpPr>
          <a:xfrm>
            <a:off x="4830445" y="1536065"/>
            <a:ext cx="2531110" cy="922020"/>
            <a:chOff x="7607" y="2841"/>
            <a:chExt cx="3986" cy="1452"/>
          </a:xfrm>
        </p:grpSpPr>
        <p:sp>
          <p:nvSpPr>
            <p:cNvPr id="5" name="文本框 4"/>
            <p:cNvSpPr txBox="1"/>
            <p:nvPr>
              <p:custDataLst>
                <p:tags r:id="rId10"/>
              </p:custDataLst>
            </p:nvPr>
          </p:nvSpPr>
          <p:spPr>
            <a:xfrm>
              <a:off x="7607" y="2841"/>
              <a:ext cx="3987" cy="1452"/>
            </a:xfrm>
            <a:prstGeom prst="rect">
              <a:avLst/>
            </a:prstGeom>
            <a:noFill/>
          </p:spPr>
          <p:txBody>
            <a:bodyPr wrap="square">
              <a:spAutoFit/>
            </a:bodyPr>
            <a:lstStyle/>
            <a:p>
              <a:pPr algn="ctr">
                <a:lnSpc>
                  <a:spcPct val="90000"/>
                </a:lnSpc>
              </a:pPr>
              <a:r>
                <a:rPr lang="zh-CN" altLang="en-US" sz="6000" dirty="0">
                  <a:ln w="127000">
                    <a:solidFill>
                      <a:schemeClr val="bg1"/>
                    </a:solidFill>
                  </a:ln>
                  <a:no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目</a:t>
              </a:r>
              <a:r>
                <a:rPr lang="en-US" altLang="zh-CN" sz="6000" dirty="0">
                  <a:ln w="127000">
                    <a:solidFill>
                      <a:schemeClr val="bg1"/>
                    </a:solidFill>
                  </a:ln>
                  <a:no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 </a:t>
              </a:r>
              <a:r>
                <a:rPr lang="zh-CN" altLang="en-US" sz="6000" dirty="0">
                  <a:ln w="127000">
                    <a:solidFill>
                      <a:schemeClr val="bg1"/>
                    </a:solidFill>
                  </a:ln>
                  <a:no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录</a:t>
              </a:r>
            </a:p>
          </p:txBody>
        </p:sp>
        <p:sp>
          <p:nvSpPr>
            <p:cNvPr id="6" name="文本框 5"/>
            <p:cNvSpPr txBox="1"/>
            <p:nvPr>
              <p:custDataLst>
                <p:tags r:id="rId11"/>
              </p:custDataLst>
            </p:nvPr>
          </p:nvSpPr>
          <p:spPr>
            <a:xfrm>
              <a:off x="7607" y="2841"/>
              <a:ext cx="3987" cy="1452"/>
            </a:xfrm>
            <a:prstGeom prst="rect">
              <a:avLst/>
            </a:prstGeom>
            <a:noFill/>
          </p:spPr>
          <p:txBody>
            <a:bodyPr wrap="square">
              <a:spAutoFit/>
            </a:bodyPr>
            <a:lstStyle/>
            <a:p>
              <a:pPr algn="ctr">
                <a:lnSpc>
                  <a:spcPct val="90000"/>
                </a:lnSpc>
              </a:pPr>
              <a:r>
                <a:rPr lang="zh-CN" altLang="en-US" sz="6000" dirty="0">
                  <a:ln w="76200">
                    <a:solidFill>
                      <a:srgbClr val="5D3317"/>
                    </a:solidFill>
                  </a:ln>
                  <a:solidFill>
                    <a:srgbClr val="F3AD1F"/>
                  </a:solid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目</a:t>
              </a:r>
              <a:r>
                <a:rPr lang="en-US" altLang="zh-CN" sz="6000" dirty="0">
                  <a:ln w="76200">
                    <a:solidFill>
                      <a:srgbClr val="5D3317"/>
                    </a:solidFill>
                  </a:ln>
                  <a:solidFill>
                    <a:srgbClr val="F3AD1F"/>
                  </a:solid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 </a:t>
              </a:r>
              <a:r>
                <a:rPr lang="zh-CN" altLang="en-US" sz="6000" dirty="0">
                  <a:ln w="76200">
                    <a:solidFill>
                      <a:srgbClr val="5D3317"/>
                    </a:solidFill>
                  </a:ln>
                  <a:solidFill>
                    <a:srgbClr val="F3AD1F"/>
                  </a:solid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录</a:t>
              </a:r>
            </a:p>
          </p:txBody>
        </p:sp>
        <p:sp>
          <p:nvSpPr>
            <p:cNvPr id="7" name="文本框 6"/>
            <p:cNvSpPr txBox="1"/>
            <p:nvPr>
              <p:custDataLst>
                <p:tags r:id="rId12"/>
              </p:custDataLst>
            </p:nvPr>
          </p:nvSpPr>
          <p:spPr>
            <a:xfrm>
              <a:off x="7607" y="2841"/>
              <a:ext cx="3987" cy="1452"/>
            </a:xfrm>
            <a:prstGeom prst="rect">
              <a:avLst/>
            </a:prstGeom>
            <a:noFill/>
          </p:spPr>
          <p:txBody>
            <a:bodyPr wrap="square">
              <a:spAutoFit/>
            </a:bodyPr>
            <a:lstStyle/>
            <a:p>
              <a:pPr algn="ctr">
                <a:lnSpc>
                  <a:spcPct val="90000"/>
                </a:lnSpc>
              </a:pPr>
              <a:r>
                <a:rPr lang="zh-CN" sz="6000" dirty="0">
                  <a:ln w="12700">
                    <a:noFill/>
                  </a:ln>
                  <a:solidFill>
                    <a:srgbClr val="F3AD1F"/>
                  </a:solidFill>
                  <a:effectLst/>
                  <a:latin typeface="庞门正道标题体" panose="02010600030101010101" charset="-122"/>
                  <a:ea typeface="庞门正道标题体" panose="02010600030101010101" charset="-122"/>
                  <a:cs typeface="微软雅黑" panose="020B0503020204020204" charset="-122"/>
                </a:rPr>
                <a:t>目</a:t>
              </a:r>
              <a:r>
                <a:rPr lang="en-US" altLang="zh-CN" sz="6000" dirty="0">
                  <a:ln w="12700">
                    <a:noFill/>
                  </a:ln>
                  <a:solidFill>
                    <a:srgbClr val="F3AD1F"/>
                  </a:solidFill>
                  <a:effectLst/>
                  <a:latin typeface="庞门正道标题体" panose="02010600030101010101" charset="-122"/>
                  <a:ea typeface="庞门正道标题体" panose="02010600030101010101" charset="-122"/>
                  <a:cs typeface="微软雅黑" panose="020B0503020204020204" charset="-122"/>
                </a:rPr>
                <a:t> </a:t>
              </a:r>
              <a:r>
                <a:rPr lang="zh-CN" sz="6000" dirty="0">
                  <a:ln w="12700">
                    <a:noFill/>
                  </a:ln>
                  <a:solidFill>
                    <a:srgbClr val="F3AD1F"/>
                  </a:solidFill>
                  <a:effectLst/>
                  <a:latin typeface="庞门正道标题体" panose="02010600030101010101" charset="-122"/>
                  <a:ea typeface="庞门正道标题体" panose="02010600030101010101" charset="-122"/>
                  <a:cs typeface="微软雅黑" panose="020B0503020204020204" charset="-122"/>
                </a:rPr>
                <a:t>录</a:t>
              </a:r>
            </a:p>
          </p:txBody>
        </p:sp>
      </p:grpSp>
      <p:sp>
        <p:nvSpPr>
          <p:cNvPr id="8" name="文本框 7"/>
          <p:cNvSpPr txBox="1"/>
          <p:nvPr/>
        </p:nvSpPr>
        <p:spPr>
          <a:xfrm>
            <a:off x="4986020" y="2345055"/>
            <a:ext cx="2152650" cy="368300"/>
          </a:xfrm>
          <a:prstGeom prst="rect">
            <a:avLst/>
          </a:prstGeom>
          <a:noFill/>
        </p:spPr>
        <p:txBody>
          <a:bodyPr wrap="square" rtlCol="0">
            <a:spAutoFit/>
          </a:bodyPr>
          <a:lstStyle/>
          <a:p>
            <a:pPr algn="dist"/>
            <a:r>
              <a:rPr lang="en-US" altLang="zh-CN">
                <a:solidFill>
                  <a:srgbClr val="5D3317"/>
                </a:solidFill>
                <a:latin typeface="庞门正道标题体" panose="02010600030101010101" charset="-122"/>
                <a:ea typeface="庞门正道标题体" panose="02010600030101010101" charset="-122"/>
              </a:rPr>
              <a:t>CONTENTS</a:t>
            </a:r>
          </a:p>
        </p:txBody>
      </p:sp>
      <p:grpSp>
        <p:nvGrpSpPr>
          <p:cNvPr id="9" name="组合 8"/>
          <p:cNvGrpSpPr/>
          <p:nvPr/>
        </p:nvGrpSpPr>
        <p:grpSpPr>
          <a:xfrm>
            <a:off x="3376930" y="3106420"/>
            <a:ext cx="5718810" cy="704215"/>
            <a:chOff x="4063" y="3911"/>
            <a:chExt cx="9006" cy="1109"/>
          </a:xfrm>
        </p:grpSpPr>
        <p:sp>
          <p:nvSpPr>
            <p:cNvPr id="10" name="文本框 36"/>
            <p:cNvSpPr txBox="1"/>
            <p:nvPr>
              <p:custDataLst>
                <p:tags r:id="rId7"/>
              </p:custDataLst>
            </p:nvPr>
          </p:nvSpPr>
          <p:spPr>
            <a:xfrm>
              <a:off x="4063" y="3911"/>
              <a:ext cx="1162" cy="1109"/>
            </a:xfrm>
            <a:prstGeom prst="roundRect">
              <a:avLst>
                <a:gd name="adj" fmla="val 50000"/>
              </a:avLst>
            </a:prstGeom>
            <a:solidFill>
              <a:srgbClr val="F3AD1F"/>
            </a:solidFill>
            <a:ln w="38100">
              <a:solidFill>
                <a:schemeClr val="bg1"/>
              </a:solidFill>
            </a:ln>
            <a:effectLst>
              <a:outerShdw blurRad="50800" dist="38100" dir="5400000" algn="t" rotWithShape="0">
                <a:prstClr val="black">
                  <a:alpha val="40000"/>
                </a:prstClr>
              </a:outerShdw>
            </a:effectLst>
          </p:spPr>
          <p:txBody>
            <a:bodyPr wrap="square" rtlCol="0">
              <a:noAutofit/>
              <a:scene3d>
                <a:camera prst="orthographicFront"/>
                <a:lightRig rig="threePt" dir="t"/>
              </a:scene3d>
              <a:sp3d contourW="12700"/>
            </a:bodyPr>
            <a:lstStyle/>
            <a:p>
              <a:pPr algn="ctr">
                <a:lnSpc>
                  <a:spcPct val="120000"/>
                </a:lnSpc>
              </a:pPr>
              <a:r>
                <a:rPr lang="en-US" sz="2000" b="1" dirty="0">
                  <a:solidFill>
                    <a:srgbClr val="5D3317"/>
                  </a:solidFill>
                  <a:latin typeface="微软雅黑" panose="020B0503020204020204" charset="-122"/>
                  <a:ea typeface="微软雅黑" panose="020B0503020204020204" charset="-122"/>
                  <a:cs typeface="+mn-ea"/>
                  <a:sym typeface="+mn-lt"/>
                </a:rPr>
                <a:t>01</a:t>
              </a:r>
              <a:endParaRPr kumimoji="0" lang="en-US" sz="2000" b="1" i="0" u="none" strike="noStrike" kern="1200" cap="none" spc="600" normalizeH="0" baseline="0" noProof="0" dirty="0">
                <a:ln w="9525" cap="flat" cmpd="sng" algn="ctr">
                  <a:noFill/>
                  <a:prstDash val="solid"/>
                  <a:round/>
                  <a:headEnd type="none" w="med" len="med"/>
                  <a:tailEnd type="none" w="med" len="med"/>
                </a:ln>
                <a:solidFill>
                  <a:srgbClr val="5D3317"/>
                </a:solidFill>
                <a:uLnTx/>
                <a:uFillTx/>
                <a:latin typeface="微软雅黑" panose="020B0503020204020204" charset="-122"/>
                <a:ea typeface="微软雅黑" panose="020B0503020204020204" charset="-122"/>
                <a:cs typeface="+mn-ea"/>
                <a:sym typeface="+mn-lt"/>
              </a:endParaRPr>
            </a:p>
          </p:txBody>
        </p:sp>
        <p:cxnSp>
          <p:nvCxnSpPr>
            <p:cNvPr id="11" name="直接连接符 10"/>
            <p:cNvCxnSpPr/>
            <p:nvPr>
              <p:custDataLst>
                <p:tags r:id="rId8"/>
              </p:custDataLst>
            </p:nvPr>
          </p:nvCxnSpPr>
          <p:spPr>
            <a:xfrm>
              <a:off x="5393" y="4466"/>
              <a:ext cx="464" cy="0"/>
            </a:xfrm>
            <a:prstGeom prst="line">
              <a:avLst/>
            </a:prstGeom>
            <a:ln w="25400">
              <a:solidFill>
                <a:srgbClr val="F3AD1F"/>
              </a:solidFill>
            </a:ln>
          </p:spPr>
          <p:style>
            <a:lnRef idx="1">
              <a:schemeClr val="accent1"/>
            </a:lnRef>
            <a:fillRef idx="0">
              <a:schemeClr val="accent1"/>
            </a:fillRef>
            <a:effectRef idx="0">
              <a:schemeClr val="accent1"/>
            </a:effectRef>
            <a:fontRef idx="minor">
              <a:schemeClr val="tx1"/>
            </a:fontRef>
          </p:style>
        </p:cxnSp>
        <p:sp>
          <p:nvSpPr>
            <p:cNvPr id="12" name="文本框22"/>
            <p:cNvSpPr/>
            <p:nvPr>
              <p:custDataLst>
                <p:tags r:id="rId9"/>
              </p:custDataLst>
            </p:nvPr>
          </p:nvSpPr>
          <p:spPr>
            <a:xfrm>
              <a:off x="6025" y="4061"/>
              <a:ext cx="7044" cy="84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第一课　精彩纷呈的职业世界</a:t>
              </a:r>
            </a:p>
          </p:txBody>
        </p:sp>
      </p:grpSp>
      <p:grpSp>
        <p:nvGrpSpPr>
          <p:cNvPr id="13" name="组合 12"/>
          <p:cNvGrpSpPr/>
          <p:nvPr/>
        </p:nvGrpSpPr>
        <p:grpSpPr>
          <a:xfrm>
            <a:off x="3386455" y="4140200"/>
            <a:ext cx="5495925" cy="704215"/>
            <a:chOff x="-2463" y="5539"/>
            <a:chExt cx="8655" cy="1109"/>
          </a:xfrm>
        </p:grpSpPr>
        <p:sp>
          <p:nvSpPr>
            <p:cNvPr id="14" name="文本框 36"/>
            <p:cNvSpPr txBox="1"/>
            <p:nvPr>
              <p:custDataLst>
                <p:tags r:id="rId4"/>
              </p:custDataLst>
            </p:nvPr>
          </p:nvSpPr>
          <p:spPr>
            <a:xfrm>
              <a:off x="-2463" y="5539"/>
              <a:ext cx="1147" cy="1109"/>
            </a:xfrm>
            <a:prstGeom prst="roundRect">
              <a:avLst>
                <a:gd name="adj" fmla="val 50000"/>
              </a:avLst>
            </a:prstGeom>
            <a:solidFill>
              <a:srgbClr val="F3AD1F"/>
            </a:solidFill>
            <a:ln w="38100">
              <a:solidFill>
                <a:schemeClr val="bg1"/>
              </a:solidFill>
            </a:ln>
            <a:effectLst>
              <a:outerShdw blurRad="50800" dist="38100" dir="5400000" algn="t" rotWithShape="0">
                <a:prstClr val="black">
                  <a:alpha val="40000"/>
                </a:prstClr>
              </a:outerShdw>
            </a:effectLst>
          </p:spPr>
          <p:txBody>
            <a:bodyPr wrap="square" rtlCol="0">
              <a:noAutofit/>
              <a:scene3d>
                <a:camera prst="orthographicFront"/>
                <a:lightRig rig="threePt" dir="t"/>
              </a:scene3d>
              <a:sp3d contourW="12700"/>
            </a:bodyPr>
            <a:lstStyle/>
            <a:p>
              <a:pPr algn="ctr">
                <a:lnSpc>
                  <a:spcPct val="120000"/>
                </a:lnSpc>
              </a:pPr>
              <a:r>
                <a:rPr lang="en-US" sz="2000" b="1" dirty="0">
                  <a:solidFill>
                    <a:srgbClr val="5D3317"/>
                  </a:solidFill>
                  <a:latin typeface="微软雅黑" panose="020B0503020204020204" charset="-122"/>
                  <a:ea typeface="微软雅黑" panose="020B0503020204020204" charset="-122"/>
                  <a:cs typeface="+mn-ea"/>
                  <a:sym typeface="+mn-lt"/>
                </a:rPr>
                <a:t>02</a:t>
              </a:r>
              <a:endParaRPr kumimoji="0" lang="en-US" sz="2000" b="1" i="0" u="none" strike="noStrike" kern="1200" cap="none" spc="600" normalizeH="0" baseline="0" noProof="0" dirty="0">
                <a:ln w="9525" cap="flat" cmpd="sng" algn="ctr">
                  <a:noFill/>
                  <a:prstDash val="solid"/>
                  <a:round/>
                  <a:headEnd type="none" w="med" len="med"/>
                  <a:tailEnd type="none" w="med" len="med"/>
                </a:ln>
                <a:solidFill>
                  <a:srgbClr val="5D3317"/>
                </a:solidFill>
                <a:uLnTx/>
                <a:uFillTx/>
                <a:latin typeface="微软雅黑" panose="020B0503020204020204" charset="-122"/>
                <a:ea typeface="微软雅黑" panose="020B0503020204020204" charset="-122"/>
                <a:cs typeface="+mn-ea"/>
                <a:sym typeface="+mn-lt"/>
              </a:endParaRPr>
            </a:p>
          </p:txBody>
        </p:sp>
        <p:cxnSp>
          <p:nvCxnSpPr>
            <p:cNvPr id="15" name="直接连接符 14"/>
            <p:cNvCxnSpPr/>
            <p:nvPr>
              <p:custDataLst>
                <p:tags r:id="rId5"/>
              </p:custDataLst>
            </p:nvPr>
          </p:nvCxnSpPr>
          <p:spPr>
            <a:xfrm>
              <a:off x="-1148" y="6094"/>
              <a:ext cx="464" cy="0"/>
            </a:xfrm>
            <a:prstGeom prst="line">
              <a:avLst/>
            </a:prstGeom>
            <a:ln w="25400">
              <a:solidFill>
                <a:srgbClr val="F3AD1F"/>
              </a:solidFill>
            </a:ln>
          </p:spPr>
          <p:style>
            <a:lnRef idx="1">
              <a:schemeClr val="accent1"/>
            </a:lnRef>
            <a:fillRef idx="0">
              <a:schemeClr val="accent1"/>
            </a:fillRef>
            <a:effectRef idx="0">
              <a:schemeClr val="accent1"/>
            </a:effectRef>
            <a:fontRef idx="minor">
              <a:schemeClr val="tx1"/>
            </a:fontRef>
          </p:style>
        </p:cxnSp>
        <p:sp>
          <p:nvSpPr>
            <p:cNvPr id="16" name="文本框22"/>
            <p:cNvSpPr/>
            <p:nvPr>
              <p:custDataLst>
                <p:tags r:id="rId6"/>
              </p:custDataLst>
            </p:nvPr>
          </p:nvSpPr>
          <p:spPr>
            <a:xfrm>
              <a:off x="-516" y="5689"/>
              <a:ext cx="6708" cy="84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微软雅黑" panose="020B0503020204020204" charset="-122"/>
                  <a:sym typeface="+mn-lt"/>
                </a:rPr>
                <a:t>第二课　时刻为职业做准备</a:t>
              </a:r>
            </a:p>
          </p:txBody>
        </p:sp>
      </p:grpSp>
      <p:sp>
        <p:nvSpPr>
          <p:cNvPr id="25" name="任意多边形 24"/>
          <p:cNvSpPr/>
          <p:nvPr/>
        </p:nvSpPr>
        <p:spPr>
          <a:xfrm>
            <a:off x="3722370" y="1659890"/>
            <a:ext cx="785495" cy="65341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25"/>
          <p:cNvSpPr/>
          <p:nvPr/>
        </p:nvSpPr>
        <p:spPr>
          <a:xfrm>
            <a:off x="7628890" y="1659890"/>
            <a:ext cx="785495" cy="65341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组合 16"/>
          <p:cNvGrpSpPr/>
          <p:nvPr/>
        </p:nvGrpSpPr>
        <p:grpSpPr>
          <a:xfrm>
            <a:off x="10435590" y="668655"/>
            <a:ext cx="1038225" cy="1038225"/>
            <a:chOff x="12010" y="1633"/>
            <a:chExt cx="1140" cy="1140"/>
          </a:xfrm>
        </p:grpSpPr>
        <p:sp>
          <p:nvSpPr>
            <p:cNvPr id="18" name="三十二角星 17"/>
            <p:cNvSpPr/>
            <p:nvPr>
              <p:custDataLst>
                <p:tags r:id="rId2"/>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custDataLst>
                <p:tags r:id="rId3"/>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descr="手绘卡通劳动节职业合集元素(2)"/>
          <p:cNvPicPr>
            <a:picLocks noChangeAspect="1"/>
          </p:cNvPicPr>
          <p:nvPr/>
        </p:nvPicPr>
        <p:blipFill>
          <a:blip r:embed="rId16"/>
          <a:srcRect/>
          <a:stretch>
            <a:fillRect/>
          </a:stretch>
        </p:blipFill>
        <p:spPr>
          <a:xfrm>
            <a:off x="0" y="3524885"/>
            <a:ext cx="2533650" cy="3333115"/>
          </a:xfrm>
          <a:prstGeom prst="rect">
            <a:avLst/>
          </a:prstGeom>
        </p:spPr>
      </p:pic>
      <p:pic>
        <p:nvPicPr>
          <p:cNvPr id="115" name="图片 114" descr="E:\PPT\熊猫网\审核中\5fda3c300d1c31608137776174.png5fda3c300d1c31608137776174"/>
          <p:cNvPicPr>
            <a:picLocks noChangeAspect="1"/>
          </p:cNvPicPr>
          <p:nvPr>
            <p:custDataLst>
              <p:tags r:id="rId1"/>
            </p:custDataLst>
          </p:nvPr>
        </p:nvPicPr>
        <p:blipFill>
          <a:blip r:embed="rId17"/>
          <a:srcRect/>
          <a:stretch>
            <a:fillRect/>
          </a:stretch>
        </p:blipFill>
        <p:spPr>
          <a:xfrm flipH="1">
            <a:off x="10079990" y="4701540"/>
            <a:ext cx="2004695" cy="20046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860280" cy="423862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（二）重视职业安全</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中华人民共和国宪法》中有关职业安全健康的规定主要有：国家创造劳动就业条件，加强劳动保护，改善劳动条件，并在发展生产的基础上，提高劳动报酬和福利待遇。国家对预备就业的公民进行必要的劳动就业训练。劳动者有休息的权利。国家发展劳动者休息和休养的设施，规定职工的工作时间和休假制度。公民在年老、疾病或者丧失劳动能力的情况下，有从国家和社会获得物质帮助的权利。 国家发展为公民提供享受这些权利所需要的社会保险、社会救济和医疗卫生事业。妇女在政治、经济、文化、社会和家庭的生活等各方面享有同男子平等的权利。国家保护妇女的权利和利益，实行男女同工同酬。</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860280" cy="3161030"/>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中华人民共和国安全生产法》中明确规定：安全生产工作应当以人为本，坚持人民至上、生命至上，把保护人民生命安全摆在首位，树牢安全发展理念，坚持安全第一、预防为主、综合治理的方针，从源头上防范化解重大安全风险。</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此外，《矿山安全法》《职业病防治法》《劳动法》《劳动合同法》也都有职业安全与健康的相关规定。</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职教生一定要把职业安全意识记心中，时刻注重职业安全。</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860280" cy="372681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（三）保护劳动健康</a:t>
            </a:r>
          </a:p>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1. 树立健康意识、注重防护</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我们要树立健康意识，了解、掌握与职业健康相关的各项制度、标准，了解工作场所存在的危害因素，掌握个人防护用品的正确佩戴和使用方法。</a:t>
            </a:r>
          </a:p>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2. 学习危害事故处理方法，掌握急救知识</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学习掌握常见职业病危害事故的处理方法，掌握急救知识。一旦发生事故，能够正确应对，能够正确逃生、自救和开展互救。</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860280" cy="2649855"/>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3. 认清职业危害，采用方法主动避免</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不同的职业产生职业危害的途径不同，我们要认清自己所从事职业可能对健康产生的危害，主动采用方法进行防范。</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应当养成良好的职业习惯，遵守劳动安全技术规程，同时注重自身健康，定期参加职业健康检查。</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custDataLst>
              <p:tags r:id="rId1"/>
            </p:custDataLst>
          </p:nvPr>
        </p:nvCxnSpPr>
        <p:spPr>
          <a:xfrm>
            <a:off x="965205" y="1197270"/>
            <a:ext cx="3178175" cy="0"/>
          </a:xfrm>
          <a:prstGeom prst="line">
            <a:avLst/>
          </a:prstGeom>
          <a:ln w="38100">
            <a:solidFill>
              <a:srgbClr val="F3AD1F"/>
            </a:solidFill>
          </a:ln>
        </p:spPr>
        <p:style>
          <a:lnRef idx="1">
            <a:schemeClr val="accent1"/>
          </a:lnRef>
          <a:fillRef idx="0">
            <a:schemeClr val="accent1"/>
          </a:fillRef>
          <a:effectRef idx="0">
            <a:schemeClr val="accent1"/>
          </a:effectRef>
          <a:fontRef idx="minor">
            <a:schemeClr val="tx1"/>
          </a:fontRef>
        </p:style>
      </p:cxnSp>
      <p:sp>
        <p:nvSpPr>
          <p:cNvPr id="4" name="文本框22"/>
          <p:cNvSpPr/>
          <p:nvPr>
            <p:custDataLst>
              <p:tags r:id="rId2"/>
            </p:custDataLst>
          </p:nvPr>
        </p:nvSpPr>
        <p:spPr>
          <a:xfrm>
            <a:off x="898525" y="586740"/>
            <a:ext cx="7181215" cy="53403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二、职业精神弥足珍贵</a:t>
            </a:r>
          </a:p>
        </p:txBody>
      </p:sp>
      <p:sp>
        <p:nvSpPr>
          <p:cNvPr id="100" name="文本框 99"/>
          <p:cNvSpPr txBox="1"/>
          <p:nvPr/>
        </p:nvSpPr>
        <p:spPr>
          <a:xfrm>
            <a:off x="1141730" y="1707515"/>
            <a:ext cx="9907270" cy="423862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（一） 学习劳模精神</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在不同时代，劳模精神有着不同的内涵。</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革命战争年代，劳模精神就是劳动者“一不怕苦、二不怕死”的硬骨头精神。</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在社会主义革命建设时期，新中国的劳动者克服重重困难，建成了青藏铁路、青藏公路；铁人王进喜用“宁可少活20年，拼命也要拿下大油田”的忘我拼搏精神激励大家攻坚克难，建成大庆油田；“杂交水稻之父”袁隆平，为解决中国人的温饱问题，一生求索、孜孜不倦。还有雷锋、邓稼先、焦裕禄等都是这个时代涌现出的先进劳动者。他们是新中国建设初期当之无愧的劳动模范、精神楷模。</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3161030"/>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在改革开放和社会主义现代化建设时期，面对经济状态问题丛生、科技水平亟待发展的社会境况，劳动者们在积极开展生产的同时不断向科学技术现代化进军，勇于突破思想禁锢、敢于攻坚克难，敢打敢拼，积极创新，做时代的“弄潮儿”。</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随着中国特色社会主义进入新时代，在全面建成小康社会、乡村振兴、抗击疫情、建设科学强国的时代召唤下，“知识、创新、技能、管理”成为新时代劳动精神的关键词，越来越多知识型、创新型、技术型劳动模范涌现。</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2649855"/>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虽然劳模精神在不同时代境遇中有着不同的具体内涵，但其核心要义是一致的：</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第一，锐意进取、顺应时代需要、回应社会需求是劳模精神内含的责任与使命。</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第二，个人价值熔铸社会价值是劳模精神永恒的价值追求。</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第三，爱岗敬业、争创一流、艰苦奋斗、勇于创新、淡泊名利、甘于奉献则是劳模精神不变的精神内核。</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574800" y="2072005"/>
            <a:ext cx="9357995" cy="2453005"/>
          </a:xfrm>
          <a:prstGeom prst="roundRect">
            <a:avLst>
              <a:gd name="adj" fmla="val 0"/>
            </a:avLst>
          </a:prstGeom>
          <a:solidFill>
            <a:srgbClr val="FFF6E9"/>
          </a:solidFill>
          <a:ln w="444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6" name="圆角矩形 15"/>
          <p:cNvSpPr/>
          <p:nvPr>
            <p:custDataLst>
              <p:tags r:id="rId2"/>
            </p:custDataLst>
          </p:nvPr>
        </p:nvSpPr>
        <p:spPr>
          <a:xfrm>
            <a:off x="1435100" y="1932305"/>
            <a:ext cx="9357995" cy="2453005"/>
          </a:xfrm>
          <a:prstGeom prst="roundRect">
            <a:avLst>
              <a:gd name="adj" fmla="val 0"/>
            </a:avLst>
          </a:prstGeom>
          <a:noFill/>
          <a:ln w="44450" cmpd="sng">
            <a:solidFill>
              <a:srgbClr val="F3AD1F"/>
            </a:solidFill>
            <a:prstDash val="solid"/>
          </a:ln>
          <a:extLst>
            <a:ext uri="{909E8E84-426E-40DD-AFC4-6F175D3DCCD1}">
              <a14:hiddenFill xmlns:a14="http://schemas.microsoft.com/office/drawing/2010/main">
                <a:solidFill>
                  <a:srgbClr val="FFFAF3"/>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7" name="文本框 16"/>
          <p:cNvSpPr txBox="1"/>
          <p:nvPr>
            <p:custDataLst>
              <p:tags r:id="rId3"/>
            </p:custDataLst>
          </p:nvPr>
        </p:nvSpPr>
        <p:spPr>
          <a:xfrm>
            <a:off x="1625600" y="1666875"/>
            <a:ext cx="2005965" cy="544095"/>
          </a:xfrm>
          <a:prstGeom prst="roundRect">
            <a:avLst>
              <a:gd name="adj" fmla="val 35831"/>
            </a:avLst>
          </a:prstGeom>
          <a:solidFill>
            <a:srgbClr val="F3AD1F"/>
          </a:solidFill>
          <a:ln w="38100">
            <a:solidFill>
              <a:schemeClr val="accent4">
                <a:lumMod val="40000"/>
                <a:lumOff val="60000"/>
              </a:schemeClr>
            </a:solidFill>
          </a:ln>
        </p:spPr>
        <p:txBody>
          <a:bodyPr wrap="square" rtlCol="0">
            <a:spAutoFit/>
          </a:bodyPr>
          <a:lstStyle/>
          <a:p>
            <a:pPr algn="ctr"/>
            <a:r>
              <a:rPr lang="en-US" altLang="zh-CN" sz="2200" b="1" dirty="0">
                <a:solidFill>
                  <a:schemeClr val="bg1"/>
                </a:solidFill>
                <a:latin typeface="微软雅黑" panose="020B0503020204020204" charset="-122"/>
                <a:ea typeface="微软雅黑" panose="020B0503020204020204" charset="-122"/>
                <a:sym typeface="微软雅黑" panose="020B0503020204020204" charset="-122"/>
              </a:rPr>
              <a:t>      </a:t>
            </a:r>
            <a:r>
              <a:rPr lang="zh-CN" altLang="en-US" sz="2200" b="1" dirty="0">
                <a:solidFill>
                  <a:schemeClr val="bg1"/>
                </a:solidFill>
                <a:latin typeface="微软雅黑" panose="020B0503020204020204" charset="-122"/>
                <a:ea typeface="微软雅黑" panose="020B0503020204020204" charset="-122"/>
                <a:sym typeface="微软雅黑" panose="020B0503020204020204" charset="-122"/>
              </a:rPr>
              <a:t>名人名言</a:t>
            </a:r>
          </a:p>
        </p:txBody>
      </p:sp>
      <p:sp>
        <p:nvSpPr>
          <p:cNvPr id="100" name="文本框 99"/>
          <p:cNvSpPr txBox="1"/>
          <p:nvPr/>
        </p:nvSpPr>
        <p:spPr>
          <a:xfrm>
            <a:off x="2227580" y="2613660"/>
            <a:ext cx="7836535" cy="1337945"/>
          </a:xfrm>
          <a:prstGeom prst="rect">
            <a:avLst/>
          </a:prstGeom>
          <a:noFill/>
          <a:ln w="9525">
            <a:noFill/>
          </a:ln>
        </p:spPr>
        <p:txBody>
          <a:bodyPr wrap="square">
            <a:spAutoFit/>
          </a:bodyPr>
          <a:lstStyle/>
          <a:p>
            <a:pPr indent="457200" algn="just" fontAlgn="auto">
              <a:lnSpc>
                <a:spcPct val="150000"/>
              </a:lnSpc>
            </a:pPr>
            <a:r>
              <a:rPr lang="en-US" b="0">
                <a:latin typeface="仿宋" panose="02010609060101010101" charset="-122"/>
                <a:ea typeface="仿宋" panose="02010609060101010101" charset="-122"/>
                <a:cs typeface="仿宋" panose="02010609060101010101" charset="-122"/>
              </a:rPr>
              <a:t>业精于勤荒于嬉，行成于思毁于随。</a:t>
            </a:r>
          </a:p>
          <a:p>
            <a:pPr indent="457200" algn="just" fontAlgn="auto">
              <a:lnSpc>
                <a:spcPct val="150000"/>
              </a:lnSpc>
            </a:pPr>
            <a:endParaRPr lang="en-US" b="0">
              <a:latin typeface="仿宋" panose="02010609060101010101" charset="-122"/>
              <a:ea typeface="仿宋" panose="02010609060101010101" charset="-122"/>
              <a:cs typeface="仿宋" panose="02010609060101010101" charset="-122"/>
            </a:endParaRPr>
          </a:p>
          <a:p>
            <a:pPr indent="457200" algn="r" fontAlgn="auto">
              <a:lnSpc>
                <a:spcPct val="150000"/>
              </a:lnSpc>
            </a:pPr>
            <a:r>
              <a:rPr lang="en-US" b="0">
                <a:latin typeface="仿宋" panose="02010609060101010101" charset="-122"/>
                <a:ea typeface="仿宋" panose="02010609060101010101" charset="-122"/>
                <a:cs typeface="仿宋" panose="02010609060101010101" charset="-122"/>
              </a:rPr>
              <a:t>——韩愈</a:t>
            </a:r>
          </a:p>
        </p:txBody>
      </p:sp>
      <p:pic>
        <p:nvPicPr>
          <p:cNvPr id="4" name="图片 3" descr="未标题-1_画板 1"/>
          <p:cNvPicPr>
            <a:picLocks noChangeAspect="1"/>
          </p:cNvPicPr>
          <p:nvPr/>
        </p:nvPicPr>
        <p:blipFill>
          <a:blip r:embed="rId5"/>
          <a:stretch>
            <a:fillRect/>
          </a:stretch>
        </p:blipFill>
        <p:spPr>
          <a:xfrm>
            <a:off x="1676400" y="1381125"/>
            <a:ext cx="513080" cy="7588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p:cNvSpPr/>
          <p:nvPr>
            <p:custDataLst>
              <p:tags r:id="rId1"/>
            </p:custDataLst>
          </p:nvPr>
        </p:nvSpPr>
        <p:spPr>
          <a:xfrm flipH="1">
            <a:off x="1205865" y="1482090"/>
            <a:ext cx="9756140" cy="3738880"/>
          </a:xfrm>
          <a:prstGeom prst="roundRect">
            <a:avLst>
              <a:gd name="adj" fmla="val 8324"/>
            </a:avLst>
          </a:prstGeom>
          <a:noFill/>
          <a:ln w="44450" cap="rnd">
            <a:solidFill>
              <a:srgbClr val="F3AD1F"/>
            </a:solidFill>
            <a:prstDash val="sysDot"/>
            <a:round/>
          </a:ln>
          <a:extLst>
            <a:ext uri="{909E8E84-426E-40DD-AFC4-6F175D3DCCD1}">
              <a14:hiddenFill xmlns:a14="http://schemas.microsoft.com/office/drawing/2010/main">
                <a:solidFill>
                  <a:srgbClr val="FFFAF3"/>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cs typeface="Arial" panose="020B0604020202020204" pitchFamily="34" charset="0"/>
            </a:endParaRPr>
          </a:p>
        </p:txBody>
      </p:sp>
      <p:sp>
        <p:nvSpPr>
          <p:cNvPr id="4" name="矩形 3"/>
          <p:cNvSpPr/>
          <p:nvPr>
            <p:custDataLst>
              <p:tags r:id="rId2"/>
            </p:custDataLst>
          </p:nvPr>
        </p:nvSpPr>
        <p:spPr>
          <a:xfrm>
            <a:off x="1815465" y="1320165"/>
            <a:ext cx="1743710" cy="521335"/>
          </a:xfrm>
          <a:prstGeom prst="rect">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20850" y="1225550"/>
            <a:ext cx="1743710" cy="521335"/>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884045" y="1273810"/>
            <a:ext cx="1440815" cy="414020"/>
          </a:xfrm>
          <a:prstGeom prst="rect">
            <a:avLst/>
          </a:prstGeom>
          <a:noFill/>
        </p:spPr>
        <p:txBody>
          <a:bodyPr wrap="square" rtlCol="0" anchor="t">
            <a:spAutoFit/>
          </a:bodyPr>
          <a:lstStyle/>
          <a:p>
            <a:pPr algn="ctr"/>
            <a:r>
              <a:rPr lang="zh-CN" altLang="en-US" sz="2100" b="1" dirty="0">
                <a:latin typeface="微软雅黑" panose="020B0503020204020204" charset="-122"/>
                <a:ea typeface="微软雅黑" panose="020B0503020204020204" charset="-122"/>
                <a:cs typeface="Arial" panose="020B0604020202020204" pitchFamily="34" charset="0"/>
                <a:sym typeface="+mn-ea"/>
              </a:rPr>
              <a:t>小试身手</a:t>
            </a:r>
          </a:p>
        </p:txBody>
      </p:sp>
      <p:sp>
        <p:nvSpPr>
          <p:cNvPr id="100" name="文本框 99"/>
          <p:cNvSpPr txBox="1"/>
          <p:nvPr/>
        </p:nvSpPr>
        <p:spPr>
          <a:xfrm>
            <a:off x="1720850" y="2162175"/>
            <a:ext cx="8703945" cy="2649855"/>
          </a:xfrm>
          <a:prstGeom prst="rect">
            <a:avLst/>
          </a:prstGeom>
          <a:noFill/>
          <a:ln w="9525">
            <a:noFill/>
          </a:ln>
        </p:spPr>
        <p:txBody>
          <a:bodyPr wrap="square">
            <a:spAutoFit/>
          </a:bodyPr>
          <a:lstStyle/>
          <a:p>
            <a:pPr indent="457200" fontAlgn="auto">
              <a:lnSpc>
                <a:spcPct val="175000"/>
              </a:lnSpc>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有的同学对自己的专业非常喜爱，也有的同学对所学专业的认知还非常迷茫。</a:t>
            </a:r>
          </a:p>
          <a:p>
            <a:pPr indent="457200" fontAlgn="auto">
              <a:lnSpc>
                <a:spcPct val="175000"/>
              </a:lnSpc>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开展“问问自己：你热爱自己的专业吗？”活动。</a:t>
            </a:r>
          </a:p>
          <a:p>
            <a:pPr indent="457200" fontAlgn="auto">
              <a:lnSpc>
                <a:spcPct val="175000"/>
              </a:lnSpc>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请同学们谈谈自己在专业学习当中的艰苦与辛酸，也找一找在专业学习中的快乐与收获。探究一下自己是否热爱自己的专业，是否愿意在专业学习中付出努力、苦干实干。</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p:cNvSpPr/>
          <p:nvPr>
            <p:custDataLst>
              <p:tags r:id="rId1"/>
            </p:custDataLst>
          </p:nvPr>
        </p:nvSpPr>
        <p:spPr>
          <a:xfrm flipH="1">
            <a:off x="1205865" y="1265555"/>
            <a:ext cx="9756140" cy="4330065"/>
          </a:xfrm>
          <a:prstGeom prst="roundRect">
            <a:avLst>
              <a:gd name="adj" fmla="val 8324"/>
            </a:avLst>
          </a:prstGeom>
          <a:noFill/>
          <a:ln w="44450" cap="rnd">
            <a:solidFill>
              <a:srgbClr val="F3AD1F"/>
            </a:solidFill>
            <a:prstDash val="sysDot"/>
            <a:round/>
          </a:ln>
          <a:extLst>
            <a:ext uri="{909E8E84-426E-40DD-AFC4-6F175D3DCCD1}">
              <a14:hiddenFill xmlns:a14="http://schemas.microsoft.com/office/drawing/2010/main">
                <a:solidFill>
                  <a:srgbClr val="FFFAF3"/>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cs typeface="Arial" panose="020B0604020202020204" pitchFamily="34" charset="0"/>
            </a:endParaRPr>
          </a:p>
        </p:txBody>
      </p:sp>
      <p:pic>
        <p:nvPicPr>
          <p:cNvPr id="2" name="图片 1"/>
          <p:cNvPicPr>
            <a:picLocks noChangeAspect="1"/>
          </p:cNvPicPr>
          <p:nvPr>
            <p:custDataLst>
              <p:tags r:id="rId2"/>
            </p:custDataLst>
          </p:nvPr>
        </p:nvPicPr>
        <p:blipFill>
          <a:blip r:embed="rId4"/>
          <a:stretch>
            <a:fillRect/>
          </a:stretch>
        </p:blipFill>
        <p:spPr>
          <a:xfrm>
            <a:off x="2052955" y="1772920"/>
            <a:ext cx="8061960" cy="330771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8"/>
          <a:stretch>
            <a:fillRect/>
          </a:stretch>
        </p:blipFill>
        <p:spPr>
          <a:xfrm>
            <a:off x="2540" y="0"/>
            <a:ext cx="12186920"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6" name="文本框 5"/>
          <p:cNvSpPr txBox="1"/>
          <p:nvPr/>
        </p:nvSpPr>
        <p:spPr>
          <a:xfrm>
            <a:off x="3779520" y="3194685"/>
            <a:ext cx="6118225" cy="706755"/>
          </a:xfrm>
          <a:prstGeom prst="rect">
            <a:avLst/>
          </a:prstGeom>
          <a:noFill/>
        </p:spPr>
        <p:txBody>
          <a:bodyPr wrap="square">
            <a:spAutoFit/>
          </a:bodyPr>
          <a:lstStyle/>
          <a:p>
            <a:pPr algn="ctr">
              <a:lnSpc>
                <a:spcPct val="80000"/>
              </a:lnSpc>
            </a:pPr>
            <a:r>
              <a:rPr lang="zh-CN" sz="5000" b="1" dirty="0">
                <a:ln w="12700">
                  <a:noFill/>
                </a:ln>
                <a:solidFill>
                  <a:srgbClr val="5D3317"/>
                </a:solidFill>
                <a:effectLst/>
                <a:latin typeface="微软雅黑" panose="020B0503020204020204" charset="-122"/>
                <a:ea typeface="微软雅黑" panose="020B0503020204020204" charset="-122"/>
                <a:cs typeface="微软雅黑" panose="020B0503020204020204" charset="-122"/>
              </a:rPr>
              <a:t>精彩纷呈的职业世界</a:t>
            </a:r>
          </a:p>
        </p:txBody>
      </p:sp>
      <p:grpSp>
        <p:nvGrpSpPr>
          <p:cNvPr id="8" name="组合 7"/>
          <p:cNvGrpSpPr/>
          <p:nvPr/>
        </p:nvGrpSpPr>
        <p:grpSpPr>
          <a:xfrm>
            <a:off x="5328920" y="1550035"/>
            <a:ext cx="2896235" cy="899160"/>
            <a:chOff x="4729" y="1238"/>
            <a:chExt cx="4728" cy="1467"/>
          </a:xfrm>
          <a:solidFill>
            <a:schemeClr val="bg1"/>
          </a:solidFill>
          <a:effectLst>
            <a:outerShdw blurRad="50800" dist="38100" dir="5400000" algn="t" rotWithShape="0">
              <a:prstClr val="black">
                <a:alpha val="40000"/>
              </a:prstClr>
            </a:outerShdw>
          </a:effectLst>
        </p:grpSpPr>
        <p:sp>
          <p:nvSpPr>
            <p:cNvPr id="9" name="圆角矩形 8"/>
            <p:cNvSpPr/>
            <p:nvPr>
              <p:custDataLst>
                <p:tags r:id="rId3"/>
              </p:custDataLst>
            </p:nvPr>
          </p:nvSpPr>
          <p:spPr>
            <a:xfrm>
              <a:off x="4729"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第</a:t>
              </a:r>
            </a:p>
          </p:txBody>
        </p:sp>
        <p:sp>
          <p:nvSpPr>
            <p:cNvPr id="10" name="圆角矩形 9"/>
            <p:cNvSpPr/>
            <p:nvPr>
              <p:custDataLst>
                <p:tags r:id="rId4"/>
              </p:custDataLst>
            </p:nvPr>
          </p:nvSpPr>
          <p:spPr>
            <a:xfrm>
              <a:off x="6372"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一</a:t>
              </a:r>
            </a:p>
          </p:txBody>
        </p:sp>
        <p:sp>
          <p:nvSpPr>
            <p:cNvPr id="11" name="圆角矩形 10"/>
            <p:cNvSpPr/>
            <p:nvPr>
              <p:custDataLst>
                <p:tags r:id="rId5"/>
              </p:custDataLst>
            </p:nvPr>
          </p:nvSpPr>
          <p:spPr>
            <a:xfrm>
              <a:off x="8015"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课</a:t>
              </a:r>
            </a:p>
          </p:txBody>
        </p:sp>
      </p:grpSp>
      <p:sp>
        <p:nvSpPr>
          <p:cNvPr id="12" name="任意多边形 11"/>
          <p:cNvSpPr/>
          <p:nvPr/>
        </p:nvSpPr>
        <p:spPr>
          <a:xfrm>
            <a:off x="4102735" y="1680210"/>
            <a:ext cx="760095" cy="6330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12"/>
          <p:cNvSpPr/>
          <p:nvPr/>
        </p:nvSpPr>
        <p:spPr>
          <a:xfrm>
            <a:off x="8624570" y="1680210"/>
            <a:ext cx="760095" cy="6330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 name="组合 13"/>
          <p:cNvGrpSpPr/>
          <p:nvPr/>
        </p:nvGrpSpPr>
        <p:grpSpPr>
          <a:xfrm>
            <a:off x="10435590" y="668655"/>
            <a:ext cx="1038225" cy="1038225"/>
            <a:chOff x="12010" y="1633"/>
            <a:chExt cx="1140" cy="1140"/>
          </a:xfrm>
        </p:grpSpPr>
        <p:sp>
          <p:nvSpPr>
            <p:cNvPr id="15" name="三十二角星 14"/>
            <p:cNvSpPr/>
            <p:nvPr>
              <p:custDataLst>
                <p:tags r:id="rId1"/>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custDataLst>
                <p:tags r:id="rId2"/>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五一劳动节向劳动者致敬横图插画海报2"/>
          <p:cNvPicPr>
            <a:picLocks noChangeAspect="1"/>
          </p:cNvPicPr>
          <p:nvPr/>
        </p:nvPicPr>
        <p:blipFill>
          <a:blip r:embed="rId9"/>
          <a:stretch>
            <a:fillRect/>
          </a:stretch>
        </p:blipFill>
        <p:spPr>
          <a:xfrm>
            <a:off x="2540" y="4234180"/>
            <a:ext cx="6353175" cy="2614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798195"/>
            <a:ext cx="7756525" cy="526224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（二）传承工匠精神</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2020年11月24日，在全国劳动模范和先进工作者表彰大会上，习近平总书记将工匠精神的深刻内涵高度概括为：</a:t>
            </a:r>
            <a:r>
              <a:rPr lang="zh-CN" altLang="en-US" sz="1900" b="1" dirty="0">
                <a:solidFill>
                  <a:srgbClr val="F3AD1F"/>
                </a:solidFill>
                <a:latin typeface="微软雅黑" panose="020B0503020204020204" charset="-122"/>
                <a:ea typeface="微软雅黑" panose="020B0503020204020204" charset="-122"/>
              </a:rPr>
              <a:t>执着专注、精益求精、一丝不苟、追求卓越</a:t>
            </a:r>
            <a:r>
              <a:rPr lang="zh-CN" altLang="en-US" sz="1900" dirty="0">
                <a:solidFill>
                  <a:schemeClr val="tx1">
                    <a:lumMod val="85000"/>
                    <a:lumOff val="15000"/>
                  </a:schemeClr>
                </a:solidFill>
                <a:latin typeface="微软雅黑" panose="020B0503020204020204" charset="-122"/>
                <a:ea typeface="微软雅黑" panose="020B0503020204020204" charset="-122"/>
              </a:rPr>
              <a:t>。</a:t>
            </a:r>
          </a:p>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执着专注</a:t>
            </a:r>
            <a:r>
              <a:rPr lang="zh-CN" altLang="en-US" sz="1900" dirty="0">
                <a:solidFill>
                  <a:schemeClr val="tx1">
                    <a:lumMod val="85000"/>
                    <a:lumOff val="15000"/>
                  </a:schemeClr>
                </a:solidFill>
                <a:latin typeface="微软雅黑" panose="020B0503020204020204" charset="-122"/>
                <a:ea typeface="微软雅黑" panose="020B0503020204020204" charset="-122"/>
              </a:rPr>
              <a:t>，说的是对职业持之以恒的坚守，对技能提升的不懈探索，对工作和产品的精雕细琢。</a:t>
            </a:r>
          </a:p>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精益求精</a:t>
            </a:r>
            <a:r>
              <a:rPr lang="zh-CN" altLang="en-US" sz="1900" dirty="0">
                <a:solidFill>
                  <a:schemeClr val="tx1">
                    <a:lumMod val="85000"/>
                    <a:lumOff val="15000"/>
                  </a:schemeClr>
                </a:solidFill>
                <a:latin typeface="微软雅黑" panose="020B0503020204020204" charset="-122"/>
                <a:ea typeface="微软雅黑" panose="020B0503020204020204" charset="-122"/>
              </a:rPr>
              <a:t>，说的是“没有最好，只有更好”的职业信念，也是实现突破与超越、化“不可能”为“可能”的精神动力。</a:t>
            </a:r>
          </a:p>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一丝不苟</a:t>
            </a:r>
            <a:r>
              <a:rPr lang="zh-CN" altLang="en-US" sz="1900" dirty="0">
                <a:solidFill>
                  <a:schemeClr val="tx1">
                    <a:lumMod val="85000"/>
                    <a:lumOff val="15000"/>
                  </a:schemeClr>
                </a:solidFill>
                <a:latin typeface="微软雅黑" panose="020B0503020204020204" charset="-122"/>
                <a:ea typeface="微软雅黑" panose="020B0503020204020204" charset="-122"/>
              </a:rPr>
              <a:t>，说的是严谨肃穆的工作作风。</a:t>
            </a:r>
          </a:p>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追求卓越</a:t>
            </a:r>
            <a:r>
              <a:rPr lang="zh-CN" altLang="en-US" sz="1900" dirty="0">
                <a:solidFill>
                  <a:schemeClr val="tx1">
                    <a:lumMod val="85000"/>
                    <a:lumOff val="15000"/>
                  </a:schemeClr>
                </a:solidFill>
                <a:latin typeface="微软雅黑" panose="020B0503020204020204" charset="-122"/>
                <a:ea typeface="微软雅黑" panose="020B0503020204020204" charset="-122"/>
              </a:rPr>
              <a:t>，说的是对劳动创造性、艺术性、超越性的无限追求。</a:t>
            </a:r>
          </a:p>
        </p:txBody>
      </p:sp>
      <p:pic>
        <p:nvPicPr>
          <p:cNvPr id="2" name="图片 1"/>
          <p:cNvPicPr>
            <a:picLocks noChangeAspect="1"/>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9468485" y="1929130"/>
            <a:ext cx="1827530" cy="30010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2649855"/>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传承工匠精神，不仅是个人价值实现的需要，也是弘扬我国传统精神文化的需要，更是国家强盛发展的需要。</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首先，发展工匠精神，有助于劳动者自我价值的实现。</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其次，传承工匠精神，是对我国传统精神血脉的继承与发扬。</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最后，弘扬工匠精神，是对我国建设“制造强国”的时代召唤的应答。</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321500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（三）树立正确劳动价值观</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劳动价值观，是人们在劳动过程中表现出来的情感态度和价值取向，是劳动者正确认识劳动意义、领悟劳动价值、感受劳动魅力、进行劳动创造的价值向导。</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树立正确的劳动价值观，首先在于对劳动价值的正确认识。</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树立正确的劳动价值观，就是要牢固树立劳动最光荣、劳动最崇高、劳动最伟大、劳动最美丽的思想观念，培育</a:t>
            </a:r>
            <a:r>
              <a:rPr lang="zh-CN" altLang="en-US" sz="1900" b="1" dirty="0">
                <a:solidFill>
                  <a:srgbClr val="F3AD1F"/>
                </a:solidFill>
                <a:latin typeface="微软雅黑" panose="020B0503020204020204" charset="-122"/>
                <a:ea typeface="微软雅黑" panose="020B0503020204020204" charset="-122"/>
              </a:rPr>
              <a:t>崇尚劳动、热爱劳动、辛勤劳动、诚实劳动</a:t>
            </a:r>
            <a:r>
              <a:rPr lang="zh-CN" altLang="en-US" sz="1900" dirty="0">
                <a:solidFill>
                  <a:schemeClr val="tx1">
                    <a:lumMod val="85000"/>
                    <a:lumOff val="15000"/>
                  </a:schemeClr>
                </a:solidFill>
                <a:latin typeface="微软雅黑" panose="020B0503020204020204" charset="-122"/>
                <a:ea typeface="微软雅黑" panose="020B0503020204020204" charset="-122"/>
              </a:rPr>
              <a:t>的劳动精神。</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2649855"/>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崇尚劳动</a:t>
            </a:r>
            <a:r>
              <a:rPr lang="zh-CN" altLang="en-US" sz="1900" dirty="0">
                <a:solidFill>
                  <a:schemeClr val="tx1">
                    <a:lumMod val="85000"/>
                    <a:lumOff val="15000"/>
                  </a:schemeClr>
                </a:solidFill>
                <a:latin typeface="微软雅黑" panose="020B0503020204020204" charset="-122"/>
                <a:ea typeface="微软雅黑" panose="020B0503020204020204" charset="-122"/>
              </a:rPr>
              <a:t>，就是要尊重劳动、尊重劳动者及其劳动成果。</a:t>
            </a:r>
          </a:p>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热爱劳动</a:t>
            </a:r>
            <a:r>
              <a:rPr lang="zh-CN" altLang="en-US" sz="1900" dirty="0">
                <a:solidFill>
                  <a:schemeClr val="tx1">
                    <a:lumMod val="85000"/>
                    <a:lumOff val="15000"/>
                  </a:schemeClr>
                </a:solidFill>
                <a:latin typeface="微软雅黑" panose="020B0503020204020204" charset="-122"/>
                <a:ea typeface="微软雅黑" panose="020B0503020204020204" charset="-122"/>
              </a:rPr>
              <a:t>，就是以好逸恶劳为耻，倡导通过劳动创造美好生活、实现人生梦想，反对一切不劳而获、崇尚暴富、贪图享乐的错误思想。</a:t>
            </a:r>
          </a:p>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辛勤劳动</a:t>
            </a:r>
            <a:r>
              <a:rPr lang="zh-CN" altLang="en-US" sz="1900" dirty="0">
                <a:solidFill>
                  <a:schemeClr val="tx1">
                    <a:lumMod val="85000"/>
                    <a:lumOff val="15000"/>
                  </a:schemeClr>
                </a:solidFill>
                <a:latin typeface="微软雅黑" panose="020B0503020204020204" charset="-122"/>
                <a:ea typeface="微软雅黑" panose="020B0503020204020204" charset="-122"/>
              </a:rPr>
              <a:t>，是以中国式现代化全面推进中华民族伟大复兴的重要途径。</a:t>
            </a:r>
          </a:p>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诚实劳动</a:t>
            </a:r>
            <a:r>
              <a:rPr lang="zh-CN" altLang="en-US" sz="1900" dirty="0">
                <a:solidFill>
                  <a:schemeClr val="tx1">
                    <a:lumMod val="85000"/>
                    <a:lumOff val="15000"/>
                  </a:schemeClr>
                </a:solidFill>
                <a:latin typeface="微软雅黑" panose="020B0503020204020204" charset="-122"/>
                <a:ea typeface="微软雅黑" panose="020B0503020204020204" charset="-122"/>
              </a:rPr>
              <a:t>，是中华民族以诚为先、以诚为重、以诚为美的具体体现。</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stretch>
            <a:fillRect/>
          </a:stretch>
        </p:blipFill>
        <p:spPr>
          <a:xfrm>
            <a:off x="1232535" y="1322705"/>
            <a:ext cx="2225675" cy="524510"/>
          </a:xfrm>
          <a:prstGeom prst="rect">
            <a:avLst/>
          </a:prstGeom>
        </p:spPr>
      </p:pic>
      <p:sp>
        <p:nvSpPr>
          <p:cNvPr id="100" name="文本框 99"/>
          <p:cNvSpPr txBox="1"/>
          <p:nvPr/>
        </p:nvSpPr>
        <p:spPr>
          <a:xfrm>
            <a:off x="1232535" y="2237105"/>
            <a:ext cx="9738360" cy="2192020"/>
          </a:xfrm>
          <a:prstGeom prst="rect">
            <a:avLst/>
          </a:prstGeom>
          <a:noFill/>
          <a:ln w="9525">
            <a:noFill/>
          </a:ln>
        </p:spPr>
        <p:txBody>
          <a:bodyPr wrap="square">
            <a:spAutoFit/>
          </a:bodyPr>
          <a:lstStyle/>
          <a:p>
            <a:pPr indent="457200" algn="ctr">
              <a:lnSpc>
                <a:spcPct val="175000"/>
              </a:lnSpc>
              <a:buClrTx/>
              <a:buSzTx/>
              <a:buFontTx/>
            </a:pPr>
            <a:r>
              <a:rPr lang="zh-CN" altLang="en-US" sz="2100" b="1" dirty="0">
                <a:solidFill>
                  <a:srgbClr val="B49574"/>
                </a:solidFill>
                <a:latin typeface="微软雅黑" panose="020B0503020204020204" charset="-122"/>
                <a:ea typeface="微软雅黑" panose="020B0503020204020204" charset="-122"/>
                <a:cs typeface="Arial" panose="020B0604020202020204" pitchFamily="34" charset="0"/>
              </a:rPr>
              <a:t>找一找我身边的技能小能手</a:t>
            </a:r>
          </a:p>
          <a:p>
            <a:pPr indent="457200" algn="l">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具体要求：</a:t>
            </a: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请找出一位本专业的技能能手，比如在技能比赛中获奖的同学，或是在专业学习中能始终名列前茅的同学。拍一拍他们的技能作品，对比一下自己的作品，找找自己的优点，写写今后改进的方向。</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4"/>
          <a:srcRect b="9621"/>
          <a:stretch>
            <a:fillRect/>
          </a:stretch>
        </p:blipFill>
        <p:spPr>
          <a:xfrm>
            <a:off x="1414145" y="845820"/>
            <a:ext cx="9363075" cy="2670175"/>
          </a:xfrm>
          <a:prstGeom prst="rect">
            <a:avLst/>
          </a:prstGeom>
        </p:spPr>
      </p:pic>
      <p:pic>
        <p:nvPicPr>
          <p:cNvPr id="3" name="图片 2"/>
          <p:cNvPicPr>
            <a:picLocks noChangeAspect="1"/>
          </p:cNvPicPr>
          <p:nvPr>
            <p:custDataLst>
              <p:tags r:id="rId2"/>
            </p:custDataLst>
          </p:nvPr>
        </p:nvPicPr>
        <p:blipFill>
          <a:blip r:embed="rId5"/>
          <a:stretch>
            <a:fillRect/>
          </a:stretch>
        </p:blipFill>
        <p:spPr>
          <a:xfrm>
            <a:off x="1405255" y="3515995"/>
            <a:ext cx="9380855" cy="2670175"/>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32535" y="1056005"/>
            <a:ext cx="9738360" cy="4271010"/>
          </a:xfrm>
          <a:prstGeom prst="rect">
            <a:avLst/>
          </a:prstGeom>
          <a:noFill/>
          <a:ln w="9525">
            <a:noFill/>
          </a:ln>
        </p:spPr>
        <p:txBody>
          <a:bodyPr wrap="square">
            <a:spAutoFit/>
          </a:bodyPr>
          <a:lstStyle/>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我的作品的优点：</a:t>
            </a:r>
          </a:p>
          <a:p>
            <a:pPr indent="457200" algn="l">
              <a:lnSpc>
                <a:spcPct val="185000"/>
              </a:lnSpc>
              <a:buClrTx/>
              <a:buSzTx/>
              <a:buFontTx/>
            </a:pPr>
            <a:r>
              <a:rPr lang="en-US" altLang="zh-CN"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__________________________________________________________________________________</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85000"/>
              </a:lnSpc>
              <a:buClrTx/>
              <a:buSzTx/>
              <a:buFontTx/>
            </a:pPr>
            <a:r>
              <a:rPr lang="en-US" altLang="zh-CN" sz="19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mn-ea"/>
              </a:rPr>
              <a:t>__________________________________________________________________________________</a:t>
            </a:r>
          </a:p>
          <a:p>
            <a:pPr indent="457200" algn="l">
              <a:lnSpc>
                <a:spcPct val="185000"/>
              </a:lnSpc>
              <a:buClrTx/>
              <a:buSzTx/>
              <a:buFontTx/>
            </a:pPr>
            <a:r>
              <a:rPr lang="en-US" altLang="zh-CN" sz="19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mn-ea"/>
              </a:rPr>
              <a:t>__________________________________________________________________________________</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我今后改进的方向 ：</a:t>
            </a:r>
          </a:p>
          <a:p>
            <a:pPr indent="457200" algn="l">
              <a:lnSpc>
                <a:spcPct val="175000"/>
              </a:lnSpc>
              <a:buClrTx/>
              <a:buSzTx/>
              <a:buFontTx/>
            </a:pPr>
            <a:r>
              <a:rPr lang="en-US" altLang="zh-CN" sz="19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mn-ea"/>
              </a:rPr>
              <a:t>__________________________________________________________________________________</a:t>
            </a:r>
          </a:p>
          <a:p>
            <a:pPr indent="457200" algn="l">
              <a:lnSpc>
                <a:spcPct val="175000"/>
              </a:lnSpc>
              <a:buClrTx/>
              <a:buSzTx/>
              <a:buFontTx/>
            </a:pPr>
            <a:r>
              <a:rPr lang="en-US" altLang="zh-CN" sz="19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mn-ea"/>
              </a:rPr>
              <a:t>__________________________________________________________________________________</a:t>
            </a:r>
          </a:p>
          <a:p>
            <a:pPr indent="457200" algn="l">
              <a:lnSpc>
                <a:spcPct val="175000"/>
              </a:lnSpc>
              <a:buClrTx/>
              <a:buSzTx/>
              <a:buFontTx/>
            </a:pPr>
            <a:r>
              <a:rPr lang="en-US" altLang="zh-CN" sz="19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mn-ea"/>
              </a:rPr>
              <a:t>__________________________________________________________________________________</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32535" y="961390"/>
            <a:ext cx="9738360" cy="4750435"/>
          </a:xfrm>
          <a:prstGeom prst="rect">
            <a:avLst/>
          </a:prstGeom>
          <a:noFill/>
          <a:ln w="9525">
            <a:noFill/>
          </a:ln>
        </p:spPr>
        <p:txBody>
          <a:bodyPr wrap="square">
            <a:spAutoFit/>
          </a:bodyPr>
          <a:lstStyle/>
          <a:p>
            <a:pPr indent="457200" algn="ctr">
              <a:lnSpc>
                <a:spcPct val="175000"/>
              </a:lnSpc>
              <a:buClrTx/>
              <a:buSzTx/>
              <a:buFontTx/>
            </a:pPr>
            <a:r>
              <a:rPr lang="zh-CN" altLang="en-US" sz="2100" b="1" dirty="0">
                <a:solidFill>
                  <a:srgbClr val="B49574"/>
                </a:solidFill>
                <a:latin typeface="微软雅黑" panose="020B0503020204020204" charset="-122"/>
                <a:ea typeface="微软雅黑" panose="020B0503020204020204" charset="-122"/>
                <a:cs typeface="Arial" panose="020B0604020202020204" pitchFamily="34" charset="0"/>
              </a:rPr>
              <a:t>走进职场，完成一次职业体验活动</a:t>
            </a:r>
          </a:p>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一、活动目标</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小组合作制定一份职业体验方案。</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体验一项职业劳动的过程或完成一次模拟职业任务（比如，在西点实训室完成一次烘焙，在插花实训室完成一次插花，完成一次快递的投递）。</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 感受不同类型的职业劳动，体会职业劳动的不易。</a:t>
            </a:r>
          </a:p>
          <a:p>
            <a:pPr indent="457200" algn="l">
              <a:lnSpc>
                <a:spcPct val="175000"/>
              </a:lnSpc>
              <a:buClrTx/>
              <a:buSzTx/>
              <a:buFontTx/>
            </a:pP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二、活动资源准备</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找到能够进行职业体验的地点，准备好体验职业所需材料及工具等。</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32535" y="961390"/>
            <a:ext cx="9738360" cy="4184650"/>
          </a:xfrm>
          <a:prstGeom prst="rect">
            <a:avLst/>
          </a:prstGeom>
          <a:noFill/>
          <a:ln w="9525">
            <a:noFill/>
          </a:ln>
        </p:spPr>
        <p:txBody>
          <a:bodyPr wrap="square">
            <a:spAutoFit/>
          </a:bodyPr>
          <a:lstStyle/>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三、活动过程</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分小组完成一次职业体验，小组成员制定一次职业体验方案（包含体验项目、活动地点、小组成员分工、成果展示等）。</a:t>
            </a:r>
          </a:p>
          <a:p>
            <a:pPr indent="457200" algn="l">
              <a:lnSpc>
                <a:spcPct val="175000"/>
              </a:lnSpc>
              <a:buClrTx/>
              <a:buSzTx/>
              <a:buFontTx/>
            </a:pP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四、活动成果交流展示</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每人完成一篇300字以上的职业体验感悟（写清体验的职业项目、完成的过程、成果情况、遇到的困难、如何解决）。</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通过小组交流或全班交流来完成成果展示。</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32535" y="961390"/>
            <a:ext cx="9738360" cy="602615"/>
          </a:xfrm>
          <a:prstGeom prst="rect">
            <a:avLst/>
          </a:prstGeom>
          <a:noFill/>
          <a:ln w="9525">
            <a:noFill/>
          </a:ln>
        </p:spPr>
        <p:txBody>
          <a:bodyPr wrap="square">
            <a:spAutoFit/>
          </a:bodyPr>
          <a:lstStyle/>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五、活动评价</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pic>
        <p:nvPicPr>
          <p:cNvPr id="2" name="图片 1"/>
          <p:cNvPicPr>
            <a:picLocks noChangeAspect="1"/>
          </p:cNvPicPr>
          <p:nvPr>
            <p:custDataLst>
              <p:tags r:id="rId2"/>
            </p:custDataLst>
          </p:nvPr>
        </p:nvPicPr>
        <p:blipFill>
          <a:blip r:embed="rId4">
            <a:clrChange>
              <a:clrFrom>
                <a:srgbClr val="FFFFFF">
                  <a:alpha val="100000"/>
                </a:srgbClr>
              </a:clrFrom>
              <a:clrTo>
                <a:srgbClr val="FFFFFF">
                  <a:alpha val="100000"/>
                  <a:alpha val="0"/>
                </a:srgbClr>
              </a:clrTo>
            </a:clrChange>
          </a:blip>
          <a:stretch>
            <a:fillRect/>
          </a:stretch>
        </p:blipFill>
        <p:spPr>
          <a:xfrm>
            <a:off x="1726622" y="1650804"/>
            <a:ext cx="8838772" cy="428654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13"/>
          <p:cNvSpPr/>
          <p:nvPr/>
        </p:nvSpPr>
        <p:spPr>
          <a:xfrm flipH="1">
            <a:off x="1359535" y="1165225"/>
            <a:ext cx="9433560" cy="4662805"/>
          </a:xfrm>
          <a:prstGeom prst="roundRect">
            <a:avLst>
              <a:gd name="adj" fmla="val 5976"/>
            </a:avLst>
          </a:prstGeom>
          <a:solidFill>
            <a:srgbClr val="F3AD1F"/>
          </a:solidFill>
          <a:ln w="15875" cmpd="sng">
            <a:solidFill>
              <a:srgbClr val="F3AD1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6" name="圆角矩形 15"/>
          <p:cNvSpPr/>
          <p:nvPr/>
        </p:nvSpPr>
        <p:spPr>
          <a:xfrm>
            <a:off x="1435100" y="1073150"/>
            <a:ext cx="9357995" cy="4675505"/>
          </a:xfrm>
          <a:prstGeom prst="roundRect">
            <a:avLst>
              <a:gd name="adj" fmla="val 4935"/>
            </a:avLst>
          </a:prstGeom>
          <a:solidFill>
            <a:srgbClr val="FFFAF3"/>
          </a:solidFill>
          <a:ln w="15875" cmpd="sng">
            <a:solidFill>
              <a:srgbClr val="F3AD1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7" name="文本框 16"/>
          <p:cNvSpPr txBox="1"/>
          <p:nvPr/>
        </p:nvSpPr>
        <p:spPr>
          <a:xfrm>
            <a:off x="1709420" y="1377315"/>
            <a:ext cx="1854200" cy="607951"/>
          </a:xfrm>
          <a:prstGeom prst="roundRect">
            <a:avLst>
              <a:gd name="adj" fmla="val 50000"/>
            </a:avLst>
          </a:prstGeom>
          <a:solidFill>
            <a:srgbClr val="F3AD1F"/>
          </a:solidFill>
        </p:spPr>
        <p:txBody>
          <a:bodyPr wrap="square" rtlCol="0">
            <a:spAutoFit/>
          </a:bodyPr>
          <a:lstStyle/>
          <a:p>
            <a:pPr algn="ctr"/>
            <a:r>
              <a:rPr lang="zh-CN" altLang="en-US" sz="2200" b="1" dirty="0">
                <a:solidFill>
                  <a:srgbClr val="5D3317"/>
                </a:solidFill>
                <a:latin typeface="微软雅黑" panose="020B0503020204020204" charset="-122"/>
                <a:ea typeface="微软雅黑" panose="020B0503020204020204" charset="-122"/>
                <a:sym typeface="微软雅黑" panose="020B0503020204020204" charset="-122"/>
              </a:rPr>
              <a:t>单元介绍</a:t>
            </a:r>
          </a:p>
        </p:txBody>
      </p:sp>
      <p:sp>
        <p:nvSpPr>
          <p:cNvPr id="100" name="文本框 99"/>
          <p:cNvSpPr txBox="1"/>
          <p:nvPr/>
        </p:nvSpPr>
        <p:spPr>
          <a:xfrm>
            <a:off x="1757045" y="2230755"/>
            <a:ext cx="8670290" cy="3286760"/>
          </a:xfrm>
          <a:prstGeom prst="rect">
            <a:avLst/>
          </a:prstGeom>
          <a:noFill/>
          <a:ln w="9525">
            <a:noFill/>
          </a:ln>
        </p:spPr>
        <p:txBody>
          <a:bodyPr wrap="square">
            <a:spAutoFit/>
          </a:bodyPr>
          <a:lstStyle/>
          <a:p>
            <a:pPr indent="457200" algn="just" fontAlgn="auto">
              <a:lnSpc>
                <a:spcPct val="165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多年以来，在我们国家，无论是高精尖技术的研发人员、技术人员，各类工程的建造者、养护者，还是教师、医生、保洁员、快递员、农民、带货主播……各行各业的劳动者都在自己的岗位上通过自己的职业劳动，完成自己的职业责任，共同造就了我们国家今日的飞速发展。</a:t>
            </a:r>
          </a:p>
          <a:p>
            <a:pPr indent="457200" algn="just" fontAlgn="auto">
              <a:lnSpc>
                <a:spcPct val="165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作为职教学生，我们将来也要踏入社会，成为一名为祖国建设发展出力的职业人。你对各行各业有着什么样的认识？对未来职业有什么样的期待？让我们在这一单元中寻找答案吧！</a:t>
            </a:r>
          </a:p>
        </p:txBody>
      </p:sp>
      <p:grpSp>
        <p:nvGrpSpPr>
          <p:cNvPr id="43" name="组合 42"/>
          <p:cNvGrpSpPr/>
          <p:nvPr/>
        </p:nvGrpSpPr>
        <p:grpSpPr>
          <a:xfrm>
            <a:off x="-11430" y="4400550"/>
            <a:ext cx="2532380" cy="2482215"/>
            <a:chOff x="0" y="5469"/>
            <a:chExt cx="5903" cy="5370"/>
          </a:xfrm>
        </p:grpSpPr>
        <p:pic>
          <p:nvPicPr>
            <p:cNvPr id="44" name="图片 43" descr="9"/>
            <p:cNvPicPr>
              <a:picLocks noChangeAspect="1"/>
            </p:cNvPicPr>
            <p:nvPr>
              <p:custDataLst>
                <p:tags r:id="rId1"/>
              </p:custDataLst>
            </p:nvPr>
          </p:nvPicPr>
          <p:blipFill>
            <a:blip r:embed="rId4"/>
            <a:stretch>
              <a:fillRect/>
            </a:stretch>
          </p:blipFill>
          <p:spPr>
            <a:xfrm flipH="1">
              <a:off x="1590" y="8842"/>
              <a:ext cx="4313" cy="1980"/>
            </a:xfrm>
            <a:prstGeom prst="rect">
              <a:avLst/>
            </a:prstGeom>
          </p:spPr>
        </p:pic>
        <p:pic>
          <p:nvPicPr>
            <p:cNvPr id="45" name="图片 44" descr="8"/>
            <p:cNvPicPr>
              <a:picLocks noChangeAspect="1"/>
            </p:cNvPicPr>
            <p:nvPr>
              <p:custDataLst>
                <p:tags r:id="rId2"/>
              </p:custDataLst>
            </p:nvPr>
          </p:nvPicPr>
          <p:blipFill>
            <a:blip r:embed="rId5"/>
            <a:stretch>
              <a:fillRect/>
            </a:stretch>
          </p:blipFill>
          <p:spPr>
            <a:xfrm>
              <a:off x="0" y="5469"/>
              <a:ext cx="2895" cy="5370"/>
            </a:xfrm>
            <a:prstGeom prst="rect">
              <a:avLst/>
            </a:prstGeom>
          </p:spPr>
        </p:pic>
      </p:grpSp>
      <p:pic>
        <p:nvPicPr>
          <p:cNvPr id="9" name="图片 8" descr="12"/>
          <p:cNvPicPr>
            <a:picLocks noChangeAspect="1"/>
          </p:cNvPicPr>
          <p:nvPr/>
        </p:nvPicPr>
        <p:blipFill>
          <a:blip r:embed="rId6"/>
          <a:stretch>
            <a:fillRect/>
          </a:stretch>
        </p:blipFill>
        <p:spPr>
          <a:xfrm>
            <a:off x="11268075" y="1321435"/>
            <a:ext cx="923925" cy="1809750"/>
          </a:xfrm>
          <a:prstGeom prst="rect">
            <a:avLst/>
          </a:prstGeom>
        </p:spPr>
      </p:pic>
      <p:pic>
        <p:nvPicPr>
          <p:cNvPr id="10" name="图片 9" descr="13"/>
          <p:cNvPicPr>
            <a:picLocks noChangeAspect="1"/>
          </p:cNvPicPr>
          <p:nvPr/>
        </p:nvPicPr>
        <p:blipFill>
          <a:blip r:embed="rId7"/>
          <a:stretch>
            <a:fillRect/>
          </a:stretch>
        </p:blipFill>
        <p:spPr>
          <a:xfrm>
            <a:off x="10151745" y="233045"/>
            <a:ext cx="1409700" cy="981075"/>
          </a:xfrm>
          <a:prstGeom prst="rect">
            <a:avLst/>
          </a:prstGeom>
        </p:spPr>
      </p:pic>
      <p:pic>
        <p:nvPicPr>
          <p:cNvPr id="46" name="图片 45" descr="19"/>
          <p:cNvPicPr>
            <a:picLocks noChangeAspect="1"/>
          </p:cNvPicPr>
          <p:nvPr/>
        </p:nvPicPr>
        <p:blipFill>
          <a:blip r:embed="rId8"/>
          <a:stretch>
            <a:fillRect/>
          </a:stretch>
        </p:blipFill>
        <p:spPr>
          <a:xfrm>
            <a:off x="5954395" y="259080"/>
            <a:ext cx="4003040" cy="831215"/>
          </a:xfrm>
          <a:prstGeom prst="rect">
            <a:avLst/>
          </a:prstGeom>
        </p:spPr>
      </p:pic>
      <p:pic>
        <p:nvPicPr>
          <p:cNvPr id="8" name="图片 7" descr="11"/>
          <p:cNvPicPr>
            <a:picLocks noChangeAspect="1"/>
          </p:cNvPicPr>
          <p:nvPr/>
        </p:nvPicPr>
        <p:blipFill>
          <a:blip r:embed="rId9"/>
          <a:stretch>
            <a:fillRect/>
          </a:stretch>
        </p:blipFill>
        <p:spPr>
          <a:xfrm>
            <a:off x="10700385" y="5647055"/>
            <a:ext cx="1405890" cy="10509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5"/>
          <a:stretch>
            <a:fillRect/>
          </a:stretch>
        </p:blipFill>
        <p:spPr>
          <a:xfrm>
            <a:off x="2540" y="0"/>
            <a:ext cx="12186920"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grpSp>
        <p:nvGrpSpPr>
          <p:cNvPr id="41" name="组合 40"/>
          <p:cNvGrpSpPr/>
          <p:nvPr/>
        </p:nvGrpSpPr>
        <p:grpSpPr>
          <a:xfrm>
            <a:off x="10435590" y="668655"/>
            <a:ext cx="1038225" cy="1038225"/>
            <a:chOff x="12010" y="1633"/>
            <a:chExt cx="1140" cy="1140"/>
          </a:xfrm>
        </p:grpSpPr>
        <p:sp>
          <p:nvSpPr>
            <p:cNvPr id="42" name="三十二角星 41"/>
            <p:cNvSpPr/>
            <p:nvPr>
              <p:custDataLst>
                <p:tags r:id="rId1"/>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2"/>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任意多边形 46"/>
          <p:cNvSpPr/>
          <p:nvPr/>
        </p:nvSpPr>
        <p:spPr>
          <a:xfrm>
            <a:off x="4071620" y="1305560"/>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47"/>
          <p:cNvSpPr/>
          <p:nvPr/>
        </p:nvSpPr>
        <p:spPr>
          <a:xfrm>
            <a:off x="4071620" y="4930775"/>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4" name="图片 43" descr="C:\Users\zhuangyuxia.ECNUP\Desktop\图片1.png图片1"/>
          <p:cNvPicPr>
            <a:picLocks noChangeAspect="1"/>
          </p:cNvPicPr>
          <p:nvPr/>
        </p:nvPicPr>
        <p:blipFill>
          <a:blip r:embed="rId6"/>
          <a:srcRect/>
          <a:stretch>
            <a:fillRect/>
          </a:stretch>
        </p:blipFill>
        <p:spPr>
          <a:xfrm>
            <a:off x="0" y="1707515"/>
            <a:ext cx="4175760" cy="5149215"/>
          </a:xfrm>
          <a:prstGeom prst="rect">
            <a:avLst/>
          </a:prstGeom>
        </p:spPr>
      </p:pic>
      <p:sp>
        <p:nvSpPr>
          <p:cNvPr id="52" name="文本框 51"/>
          <p:cNvSpPr txBox="1"/>
          <p:nvPr/>
        </p:nvSpPr>
        <p:spPr>
          <a:xfrm>
            <a:off x="3547745" y="2770823"/>
            <a:ext cx="7649845" cy="1143635"/>
          </a:xfrm>
          <a:prstGeom prst="rect">
            <a:avLst/>
          </a:prstGeom>
          <a:noFill/>
        </p:spPr>
        <p:txBody>
          <a:bodyPr wrap="square">
            <a:spAutoFit/>
          </a:bodyPr>
          <a:lstStyle/>
          <a:p>
            <a:pPr algn="ctr">
              <a:lnSpc>
                <a:spcPct val="90000"/>
              </a:lnSpc>
            </a:pPr>
            <a:r>
              <a:rPr lang="zh-CN" altLang="en-US" sz="7600" dirty="0">
                <a:ln w="228600">
                  <a:solidFill>
                    <a:schemeClr val="bg1"/>
                  </a:solidFill>
                </a:ln>
                <a:no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感谢观看</a:t>
            </a:r>
          </a:p>
        </p:txBody>
      </p:sp>
      <p:sp>
        <p:nvSpPr>
          <p:cNvPr id="53" name="文本框 52"/>
          <p:cNvSpPr txBox="1"/>
          <p:nvPr/>
        </p:nvSpPr>
        <p:spPr>
          <a:xfrm>
            <a:off x="3547745" y="2770823"/>
            <a:ext cx="7649845" cy="1143635"/>
          </a:xfrm>
          <a:prstGeom prst="rect">
            <a:avLst/>
          </a:prstGeom>
          <a:noFill/>
        </p:spPr>
        <p:txBody>
          <a:bodyPr wrap="square">
            <a:spAutoFit/>
          </a:bodyPr>
          <a:lstStyle/>
          <a:p>
            <a:pPr algn="ctr">
              <a:lnSpc>
                <a:spcPct val="90000"/>
              </a:lnSpc>
            </a:pPr>
            <a:r>
              <a:rPr lang="zh-CN" altLang="en-US" sz="7600" dirty="0">
                <a:ln w="127000">
                  <a:solidFill>
                    <a:srgbClr val="5D3317"/>
                  </a:solidFill>
                </a:ln>
                <a:solidFill>
                  <a:srgbClr val="F3AD1F"/>
                </a:solid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感谢观看</a:t>
            </a:r>
          </a:p>
        </p:txBody>
      </p:sp>
      <p:sp>
        <p:nvSpPr>
          <p:cNvPr id="54" name="文本框 53"/>
          <p:cNvSpPr txBox="1"/>
          <p:nvPr/>
        </p:nvSpPr>
        <p:spPr>
          <a:xfrm>
            <a:off x="3547745" y="2770823"/>
            <a:ext cx="7649845" cy="1143635"/>
          </a:xfrm>
          <a:prstGeom prst="rect">
            <a:avLst/>
          </a:prstGeom>
          <a:noFill/>
        </p:spPr>
        <p:txBody>
          <a:bodyPr wrap="square">
            <a:spAutoFit/>
          </a:bodyPr>
          <a:lstStyle/>
          <a:p>
            <a:pPr algn="ctr">
              <a:lnSpc>
                <a:spcPct val="90000"/>
              </a:lnSpc>
            </a:pPr>
            <a:r>
              <a:rPr lang="zh-CN" altLang="en-US" sz="7600" dirty="0">
                <a:ln w="12700">
                  <a:noFill/>
                </a:ln>
                <a:solidFill>
                  <a:srgbClr val="F3AD1F"/>
                </a:solidFill>
                <a:effectLst/>
                <a:latin typeface="庞门正道标题体" panose="02010600030101010101" charset="-122"/>
                <a:ea typeface="庞门正道标题体" panose="02010600030101010101" charset="-122"/>
                <a:cs typeface="微软雅黑" panose="020B0503020204020204" charset="-122"/>
              </a:rPr>
              <a:t>感谢观看</a:t>
            </a:r>
          </a:p>
        </p:txBody>
      </p:sp>
      <p:pic>
        <p:nvPicPr>
          <p:cNvPr id="9" name="图片 8" descr="C:/Users/ZHUANG~1.ECN/AppData/Local/Temp/picturecompress_20201225163102/output_1.pngoutput_1"/>
          <p:cNvPicPr>
            <a:picLocks noChangeAspect="1"/>
          </p:cNvPicPr>
          <p:nvPr/>
        </p:nvPicPr>
        <p:blipFill>
          <a:blip r:embed="rId7"/>
          <a:stretch>
            <a:fillRect/>
          </a:stretch>
        </p:blipFill>
        <p:spPr>
          <a:xfrm>
            <a:off x="6053773" y="5053330"/>
            <a:ext cx="2555875" cy="3975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13"/>
          <p:cNvSpPr/>
          <p:nvPr/>
        </p:nvSpPr>
        <p:spPr>
          <a:xfrm flipH="1">
            <a:off x="1359535" y="1165225"/>
            <a:ext cx="9433560" cy="4662805"/>
          </a:xfrm>
          <a:prstGeom prst="roundRect">
            <a:avLst>
              <a:gd name="adj" fmla="val 5976"/>
            </a:avLst>
          </a:prstGeom>
          <a:solidFill>
            <a:srgbClr val="F3AD1F"/>
          </a:solidFill>
          <a:ln w="15875" cmpd="sng">
            <a:solidFill>
              <a:srgbClr val="F3AD1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6" name="圆角矩形 15"/>
          <p:cNvSpPr/>
          <p:nvPr/>
        </p:nvSpPr>
        <p:spPr>
          <a:xfrm>
            <a:off x="1435100" y="1073150"/>
            <a:ext cx="9357995" cy="4675505"/>
          </a:xfrm>
          <a:prstGeom prst="roundRect">
            <a:avLst>
              <a:gd name="adj" fmla="val 4935"/>
            </a:avLst>
          </a:prstGeom>
          <a:solidFill>
            <a:srgbClr val="FFFAF3"/>
          </a:solidFill>
          <a:ln w="15875" cmpd="sng">
            <a:solidFill>
              <a:srgbClr val="F3AD1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7" name="文本框 16"/>
          <p:cNvSpPr txBox="1"/>
          <p:nvPr/>
        </p:nvSpPr>
        <p:spPr>
          <a:xfrm>
            <a:off x="1709420" y="1377315"/>
            <a:ext cx="1854200" cy="607865"/>
          </a:xfrm>
          <a:prstGeom prst="roundRect">
            <a:avLst>
              <a:gd name="adj" fmla="val 50000"/>
            </a:avLst>
          </a:prstGeom>
          <a:solidFill>
            <a:srgbClr val="F3AD1F"/>
          </a:solidFill>
        </p:spPr>
        <p:txBody>
          <a:bodyPr wrap="square" rtlCol="0">
            <a:spAutoFit/>
          </a:bodyPr>
          <a:lstStyle/>
          <a:p>
            <a:pPr algn="ctr"/>
            <a:r>
              <a:rPr lang="zh-CN" altLang="en-US" sz="2200" b="1" dirty="0">
                <a:solidFill>
                  <a:srgbClr val="5D3317"/>
                </a:solidFill>
                <a:latin typeface="微软雅黑" panose="020B0503020204020204" charset="-122"/>
                <a:ea typeface="微软雅黑" panose="020B0503020204020204" charset="-122"/>
                <a:sym typeface="微软雅黑" panose="020B0503020204020204" charset="-122"/>
              </a:rPr>
              <a:t>学习目标</a:t>
            </a:r>
          </a:p>
        </p:txBody>
      </p:sp>
      <p:sp>
        <p:nvSpPr>
          <p:cNvPr id="100" name="文本框 99"/>
          <p:cNvSpPr txBox="1"/>
          <p:nvPr/>
        </p:nvSpPr>
        <p:spPr>
          <a:xfrm>
            <a:off x="1757045" y="2159635"/>
            <a:ext cx="8670290" cy="3415030"/>
          </a:xfrm>
          <a:prstGeom prst="rect">
            <a:avLst/>
          </a:prstGeom>
          <a:noFill/>
          <a:ln w="9525">
            <a:noFill/>
          </a:ln>
        </p:spPr>
        <p:txBody>
          <a:bodyPr wrap="square">
            <a:spAutoFit/>
          </a:bodyPr>
          <a:lstStyle/>
          <a:p>
            <a:pPr indent="457200" algn="just" fontAlgn="auto">
              <a:lnSpc>
                <a:spcPct val="150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1. 理解职业劳动推动个人及社会发展的重要价值；了解新时代职业的基本情况。</a:t>
            </a:r>
          </a:p>
          <a:p>
            <a:pPr indent="457200" algn="just" fontAlgn="auto">
              <a:lnSpc>
                <a:spcPct val="150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2. 增强职业荣誉感和责任感，体会劳动不分贵贱，增强从事任何职业都很光荣、都能出彩的意识。</a:t>
            </a:r>
          </a:p>
          <a:p>
            <a:pPr indent="457200" algn="just" fontAlgn="auto">
              <a:lnSpc>
                <a:spcPct val="150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3. 认识到完成工作所需职业技术技能的重要性，树立努力提高职业劳动技能水平的意识。</a:t>
            </a:r>
          </a:p>
          <a:p>
            <a:pPr indent="457200" algn="just" fontAlgn="auto">
              <a:lnSpc>
                <a:spcPct val="150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4. 养成在职场中主动劳动、坚持劳动的良好习惯。</a:t>
            </a:r>
          </a:p>
          <a:p>
            <a:pPr indent="457200" algn="just" fontAlgn="auto">
              <a:lnSpc>
                <a:spcPct val="150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5. 形成积极向上的劳动精神和认真负责的劳动态度；认同劳动精神、工匠精神、劳模精神。</a:t>
            </a:r>
          </a:p>
        </p:txBody>
      </p:sp>
      <p:grpSp>
        <p:nvGrpSpPr>
          <p:cNvPr id="43" name="组合 42"/>
          <p:cNvGrpSpPr/>
          <p:nvPr/>
        </p:nvGrpSpPr>
        <p:grpSpPr>
          <a:xfrm>
            <a:off x="-11430" y="4400550"/>
            <a:ext cx="2532380" cy="2482215"/>
            <a:chOff x="0" y="5469"/>
            <a:chExt cx="5903" cy="5370"/>
          </a:xfrm>
        </p:grpSpPr>
        <p:pic>
          <p:nvPicPr>
            <p:cNvPr id="44" name="图片 43" descr="9"/>
            <p:cNvPicPr>
              <a:picLocks noChangeAspect="1"/>
            </p:cNvPicPr>
            <p:nvPr>
              <p:custDataLst>
                <p:tags r:id="rId1"/>
              </p:custDataLst>
            </p:nvPr>
          </p:nvPicPr>
          <p:blipFill>
            <a:blip r:embed="rId4"/>
            <a:stretch>
              <a:fillRect/>
            </a:stretch>
          </p:blipFill>
          <p:spPr>
            <a:xfrm flipH="1">
              <a:off x="1590" y="8842"/>
              <a:ext cx="4313" cy="1980"/>
            </a:xfrm>
            <a:prstGeom prst="rect">
              <a:avLst/>
            </a:prstGeom>
          </p:spPr>
        </p:pic>
        <p:pic>
          <p:nvPicPr>
            <p:cNvPr id="45" name="图片 44" descr="8"/>
            <p:cNvPicPr>
              <a:picLocks noChangeAspect="1"/>
            </p:cNvPicPr>
            <p:nvPr>
              <p:custDataLst>
                <p:tags r:id="rId2"/>
              </p:custDataLst>
            </p:nvPr>
          </p:nvPicPr>
          <p:blipFill>
            <a:blip r:embed="rId5"/>
            <a:stretch>
              <a:fillRect/>
            </a:stretch>
          </p:blipFill>
          <p:spPr>
            <a:xfrm>
              <a:off x="0" y="5469"/>
              <a:ext cx="2895" cy="5370"/>
            </a:xfrm>
            <a:prstGeom prst="rect">
              <a:avLst/>
            </a:prstGeom>
          </p:spPr>
        </p:pic>
      </p:grpSp>
      <p:pic>
        <p:nvPicPr>
          <p:cNvPr id="9" name="图片 8" descr="12"/>
          <p:cNvPicPr>
            <a:picLocks noChangeAspect="1"/>
          </p:cNvPicPr>
          <p:nvPr/>
        </p:nvPicPr>
        <p:blipFill>
          <a:blip r:embed="rId6"/>
          <a:stretch>
            <a:fillRect/>
          </a:stretch>
        </p:blipFill>
        <p:spPr>
          <a:xfrm>
            <a:off x="11268075" y="1321435"/>
            <a:ext cx="923925" cy="1809750"/>
          </a:xfrm>
          <a:prstGeom prst="rect">
            <a:avLst/>
          </a:prstGeom>
        </p:spPr>
      </p:pic>
      <p:pic>
        <p:nvPicPr>
          <p:cNvPr id="10" name="图片 9" descr="13"/>
          <p:cNvPicPr>
            <a:picLocks noChangeAspect="1"/>
          </p:cNvPicPr>
          <p:nvPr/>
        </p:nvPicPr>
        <p:blipFill>
          <a:blip r:embed="rId7"/>
          <a:stretch>
            <a:fillRect/>
          </a:stretch>
        </p:blipFill>
        <p:spPr>
          <a:xfrm>
            <a:off x="10151745" y="233045"/>
            <a:ext cx="1409700" cy="981075"/>
          </a:xfrm>
          <a:prstGeom prst="rect">
            <a:avLst/>
          </a:prstGeom>
        </p:spPr>
      </p:pic>
      <p:pic>
        <p:nvPicPr>
          <p:cNvPr id="46" name="图片 45" descr="19"/>
          <p:cNvPicPr>
            <a:picLocks noChangeAspect="1"/>
          </p:cNvPicPr>
          <p:nvPr/>
        </p:nvPicPr>
        <p:blipFill>
          <a:blip r:embed="rId8"/>
          <a:stretch>
            <a:fillRect/>
          </a:stretch>
        </p:blipFill>
        <p:spPr>
          <a:xfrm>
            <a:off x="5954395" y="259080"/>
            <a:ext cx="4003040" cy="831215"/>
          </a:xfrm>
          <a:prstGeom prst="rect">
            <a:avLst/>
          </a:prstGeom>
        </p:spPr>
      </p:pic>
      <p:pic>
        <p:nvPicPr>
          <p:cNvPr id="8" name="图片 7" descr="11"/>
          <p:cNvPicPr>
            <a:picLocks noChangeAspect="1"/>
          </p:cNvPicPr>
          <p:nvPr/>
        </p:nvPicPr>
        <p:blipFill>
          <a:blip r:embed="rId9"/>
          <a:stretch>
            <a:fillRect/>
          </a:stretch>
        </p:blipFill>
        <p:spPr>
          <a:xfrm>
            <a:off x="10700385" y="5647055"/>
            <a:ext cx="1405890" cy="10509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custDataLst>
              <p:tags r:id="rId1"/>
            </p:custDataLst>
          </p:nvPr>
        </p:nvCxnSpPr>
        <p:spPr>
          <a:xfrm>
            <a:off x="965205" y="1197270"/>
            <a:ext cx="3190240" cy="0"/>
          </a:xfrm>
          <a:prstGeom prst="line">
            <a:avLst/>
          </a:prstGeom>
          <a:ln w="38100">
            <a:solidFill>
              <a:srgbClr val="F3AD1F"/>
            </a:solidFill>
          </a:ln>
        </p:spPr>
        <p:style>
          <a:lnRef idx="1">
            <a:schemeClr val="accent1"/>
          </a:lnRef>
          <a:fillRef idx="0">
            <a:schemeClr val="accent1"/>
          </a:fillRef>
          <a:effectRef idx="0">
            <a:schemeClr val="accent1"/>
          </a:effectRef>
          <a:fontRef idx="minor">
            <a:schemeClr val="tx1"/>
          </a:fontRef>
        </p:style>
      </p:cxnSp>
      <p:sp>
        <p:nvSpPr>
          <p:cNvPr id="4" name="文本框22"/>
          <p:cNvSpPr/>
          <p:nvPr>
            <p:custDataLst>
              <p:tags r:id="rId2"/>
            </p:custDataLst>
          </p:nvPr>
        </p:nvSpPr>
        <p:spPr>
          <a:xfrm>
            <a:off x="898525" y="586740"/>
            <a:ext cx="7181215" cy="53403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一、劳动铸就强大国家</a:t>
            </a:r>
          </a:p>
        </p:txBody>
      </p:sp>
      <p:sp>
        <p:nvSpPr>
          <p:cNvPr id="100" name="文本框 99"/>
          <p:cNvSpPr txBox="1"/>
          <p:nvPr/>
        </p:nvSpPr>
        <p:spPr>
          <a:xfrm>
            <a:off x="1141730" y="1707515"/>
            <a:ext cx="7881620" cy="423862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（一）职业劳动，至关重要</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职业劳动是职业人完成工作职责必不可少的部分，能够保障个人的生存和发展。</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职业劳动创造物质财富和精神财富，赋予劳动者的生活世界以意义和尊严，是幸福生活的源泉，在精神层面给人带来充实感、满足感。</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劳动是人类社会存在和发展的基础，更是个体发展的重要条件。</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我们每个人都要意识到职业劳动的重要性，在校期间勤于学习、善于实践，将来在工作岗位上兢兢业业、精益求精。</a:t>
            </a:r>
          </a:p>
        </p:txBody>
      </p:sp>
      <p:pic>
        <p:nvPicPr>
          <p:cNvPr id="2" name="图片 1"/>
          <p:cNvPicPr>
            <a:picLocks noChangeAspect="1"/>
          </p:cNvPicPr>
          <p:nvPr>
            <p:custDataLst>
              <p:tags r:id="rId3"/>
            </p:custDataLst>
          </p:nvPr>
        </p:nvPicPr>
        <p:blipFill>
          <a:blip r:embed="rId5">
            <a:clrChange>
              <a:clrFrom>
                <a:srgbClr val="FFFFFF">
                  <a:alpha val="100000"/>
                </a:srgbClr>
              </a:clrFrom>
              <a:clrTo>
                <a:srgbClr val="FFFFFF">
                  <a:alpha val="100000"/>
                  <a:alpha val="0"/>
                </a:srgbClr>
              </a:clrTo>
            </a:clrChange>
          </a:blip>
          <a:stretch>
            <a:fillRect/>
          </a:stretch>
        </p:blipFill>
        <p:spPr>
          <a:xfrm>
            <a:off x="9499600" y="2593340"/>
            <a:ext cx="1811655" cy="27197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574800" y="2072005"/>
            <a:ext cx="9357995" cy="2453005"/>
          </a:xfrm>
          <a:prstGeom prst="roundRect">
            <a:avLst>
              <a:gd name="adj" fmla="val 0"/>
            </a:avLst>
          </a:prstGeom>
          <a:solidFill>
            <a:srgbClr val="FFF6E9"/>
          </a:solidFill>
          <a:ln w="444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6" name="圆角矩形 15"/>
          <p:cNvSpPr/>
          <p:nvPr>
            <p:custDataLst>
              <p:tags r:id="rId2"/>
            </p:custDataLst>
          </p:nvPr>
        </p:nvSpPr>
        <p:spPr>
          <a:xfrm>
            <a:off x="1435100" y="1932305"/>
            <a:ext cx="9357995" cy="2453005"/>
          </a:xfrm>
          <a:prstGeom prst="roundRect">
            <a:avLst>
              <a:gd name="adj" fmla="val 0"/>
            </a:avLst>
          </a:prstGeom>
          <a:noFill/>
          <a:ln w="44450" cmpd="sng">
            <a:solidFill>
              <a:srgbClr val="F3AD1F"/>
            </a:solidFill>
            <a:prstDash val="solid"/>
          </a:ln>
          <a:extLst>
            <a:ext uri="{909E8E84-426E-40DD-AFC4-6F175D3DCCD1}">
              <a14:hiddenFill xmlns:a14="http://schemas.microsoft.com/office/drawing/2010/main">
                <a:solidFill>
                  <a:srgbClr val="FFFAF3"/>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7" name="文本框 16"/>
          <p:cNvSpPr txBox="1"/>
          <p:nvPr>
            <p:custDataLst>
              <p:tags r:id="rId3"/>
            </p:custDataLst>
          </p:nvPr>
        </p:nvSpPr>
        <p:spPr>
          <a:xfrm>
            <a:off x="1625600" y="1666875"/>
            <a:ext cx="2005965" cy="544095"/>
          </a:xfrm>
          <a:prstGeom prst="roundRect">
            <a:avLst>
              <a:gd name="adj" fmla="val 35831"/>
            </a:avLst>
          </a:prstGeom>
          <a:solidFill>
            <a:srgbClr val="F3AD1F"/>
          </a:solidFill>
          <a:ln w="38100">
            <a:solidFill>
              <a:schemeClr val="accent4">
                <a:lumMod val="40000"/>
                <a:lumOff val="60000"/>
              </a:schemeClr>
            </a:solidFill>
          </a:ln>
        </p:spPr>
        <p:txBody>
          <a:bodyPr wrap="square" rtlCol="0">
            <a:spAutoFit/>
          </a:bodyPr>
          <a:lstStyle/>
          <a:p>
            <a:pPr algn="ctr"/>
            <a:r>
              <a:rPr lang="en-US" altLang="zh-CN" sz="2200" b="1" dirty="0">
                <a:solidFill>
                  <a:schemeClr val="bg1"/>
                </a:solidFill>
                <a:latin typeface="微软雅黑" panose="020B0503020204020204" charset="-122"/>
                <a:ea typeface="微软雅黑" panose="020B0503020204020204" charset="-122"/>
                <a:sym typeface="微软雅黑" panose="020B0503020204020204" charset="-122"/>
              </a:rPr>
              <a:t>      </a:t>
            </a:r>
            <a:r>
              <a:rPr lang="zh-CN" altLang="en-US" sz="2200" b="1" dirty="0">
                <a:solidFill>
                  <a:schemeClr val="bg1"/>
                </a:solidFill>
                <a:latin typeface="微软雅黑" panose="020B0503020204020204" charset="-122"/>
                <a:ea typeface="微软雅黑" panose="020B0503020204020204" charset="-122"/>
                <a:sym typeface="微软雅黑" panose="020B0503020204020204" charset="-122"/>
              </a:rPr>
              <a:t>名人名言</a:t>
            </a:r>
          </a:p>
        </p:txBody>
      </p:sp>
      <p:sp>
        <p:nvSpPr>
          <p:cNvPr id="100" name="文本框 99"/>
          <p:cNvSpPr txBox="1"/>
          <p:nvPr/>
        </p:nvSpPr>
        <p:spPr>
          <a:xfrm>
            <a:off x="2227580" y="2613660"/>
            <a:ext cx="7836535" cy="1337945"/>
          </a:xfrm>
          <a:prstGeom prst="rect">
            <a:avLst/>
          </a:prstGeom>
          <a:noFill/>
          <a:ln w="9525">
            <a:noFill/>
          </a:ln>
        </p:spPr>
        <p:txBody>
          <a:bodyPr wrap="square">
            <a:spAutoFit/>
          </a:bodyPr>
          <a:lstStyle/>
          <a:p>
            <a:pPr indent="457200" algn="just" fontAlgn="auto">
              <a:lnSpc>
                <a:spcPct val="150000"/>
              </a:lnSpc>
            </a:pPr>
            <a:r>
              <a:rPr lang="en-US" b="0">
                <a:latin typeface="仿宋" panose="02010609060101010101" charset="-122"/>
                <a:ea typeface="仿宋" panose="02010609060101010101" charset="-122"/>
                <a:cs typeface="仿宋" panose="02010609060101010101" charset="-122"/>
              </a:rPr>
              <a:t>我觉得人生求乐的方法，最好莫过于尊重劳动。一切乐境，都可由劳动得来，一切苦境，都可由劳动解脱。</a:t>
            </a:r>
          </a:p>
          <a:p>
            <a:pPr indent="457200" algn="r" fontAlgn="auto">
              <a:lnSpc>
                <a:spcPct val="150000"/>
              </a:lnSpc>
            </a:pPr>
            <a:r>
              <a:rPr lang="en-US" b="0">
                <a:latin typeface="仿宋" panose="02010609060101010101" charset="-122"/>
                <a:ea typeface="仿宋" panose="02010609060101010101" charset="-122"/>
                <a:cs typeface="仿宋" panose="02010609060101010101" charset="-122"/>
              </a:rPr>
              <a:t>——李大钊</a:t>
            </a:r>
          </a:p>
        </p:txBody>
      </p:sp>
      <p:pic>
        <p:nvPicPr>
          <p:cNvPr id="4" name="图片 3" descr="未标题-1_画板 1"/>
          <p:cNvPicPr>
            <a:picLocks noChangeAspect="1"/>
          </p:cNvPicPr>
          <p:nvPr/>
        </p:nvPicPr>
        <p:blipFill>
          <a:blip r:embed="rId5"/>
          <a:stretch>
            <a:fillRect/>
          </a:stretch>
        </p:blipFill>
        <p:spPr>
          <a:xfrm>
            <a:off x="1676400" y="1381125"/>
            <a:ext cx="513080" cy="7588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5859780" cy="372681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（二）大家劳动，共促发展</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新中国成立后，从新中国第一架飞机“初教—5”制造成功到国产大飞机C919顺利首飞，从第一颗卫星“东方红一号”上天到“天问一号”首次火星探测，从自行研制第一艘沿海客货轮“民主十号”到第一艘国产航母下水……无数个第一的伟大创举，依靠的正是一代代大国工匠的智慧与辛勤劳动。</a:t>
            </a:r>
          </a:p>
        </p:txBody>
      </p:sp>
      <p:pic>
        <p:nvPicPr>
          <p:cNvPr id="2" name="图片 1"/>
          <p:cNvPicPr>
            <a:picLocks noChangeAspect="1"/>
          </p:cNvPicPr>
          <p:nvPr>
            <p:custDataLst>
              <p:tags r:id="rId2"/>
            </p:custDataLst>
          </p:nvPr>
        </p:nvPicPr>
        <p:blipFill>
          <a:blip r:embed="rId4">
            <a:clrChange>
              <a:clrFrom>
                <a:srgbClr val="FFFFFF">
                  <a:alpha val="100000"/>
                </a:srgbClr>
              </a:clrFrom>
              <a:clrTo>
                <a:srgbClr val="FFFFFF">
                  <a:alpha val="100000"/>
                  <a:alpha val="0"/>
                </a:srgbClr>
              </a:clrTo>
            </a:clrChange>
          </a:blip>
          <a:stretch>
            <a:fillRect/>
          </a:stretch>
        </p:blipFill>
        <p:spPr>
          <a:xfrm>
            <a:off x="7683500" y="2064385"/>
            <a:ext cx="3546475" cy="28244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a43bbf5b-ab86-4c42-a066-82eb3012a4a5"/>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AS_UNIQUEID" val="90"/>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AS_UNIQUEID" val="90"/>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AS_UNIQUEID" val="90"/>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微软雅黑"/>
        <a:cs typeface="微软雅黑"/>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微软雅黑"/>
        <a:cs typeface="微软雅黑"/>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微软雅黑"/>
        <a:cs typeface="微软雅黑"/>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微软雅黑"/>
        <a:cs typeface="微软雅黑"/>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微软雅黑"/>
        <a:ea typeface="微软雅黑"/>
        <a:cs typeface="微软雅黑"/>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微软雅黑"/>
        <a:cs typeface="微软雅黑"/>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6022</Words>
  <Application>Microsoft Office PowerPoint</Application>
  <PresentationFormat>宽屏</PresentationFormat>
  <Paragraphs>181</Paragraphs>
  <Slides>50</Slides>
  <Notes>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50</vt:i4>
      </vt:variant>
    </vt:vector>
  </HeadingPairs>
  <TitlesOfParts>
    <vt:vector size="57" baseType="lpstr">
      <vt:lpstr>微软雅黑</vt:lpstr>
      <vt:lpstr>思源黑体 CN Light</vt:lpstr>
      <vt:lpstr>庞门正道标题体</vt:lpstr>
      <vt:lpstr>仿宋</vt:lpstr>
      <vt:lpstr>楷体</vt:lpstr>
      <vt:lpstr>Arial</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庄玉侠</cp:lastModifiedBy>
  <cp:revision>135</cp:revision>
  <dcterms:created xsi:type="dcterms:W3CDTF">2018-04-11T12:05:00Z</dcterms:created>
  <dcterms:modified xsi:type="dcterms:W3CDTF">2023-06-06T01:51:45Z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5C4CA35D39884D1C9AFE72FD9193F52C_13</vt:lpwstr>
  </property>
</Properties>
</file>