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5"/>
  </p:notesMasterIdLst>
  <p:sldIdLst>
    <p:sldId id="256" r:id="rId2"/>
    <p:sldId id="257" r:id="rId3"/>
    <p:sldId id="258" r:id="rId4"/>
    <p:sldId id="259" r:id="rId5"/>
    <p:sldId id="260" r:id="rId6"/>
    <p:sldId id="368" r:id="rId7"/>
    <p:sldId id="261" r:id="rId8"/>
    <p:sldId id="262" r:id="rId9"/>
    <p:sldId id="324" r:id="rId10"/>
    <p:sldId id="325" r:id="rId11"/>
    <p:sldId id="326" r:id="rId12"/>
    <p:sldId id="327" r:id="rId13"/>
    <p:sldId id="328" r:id="rId14"/>
    <p:sldId id="329" r:id="rId15"/>
    <p:sldId id="330" r:id="rId16"/>
    <p:sldId id="331" r:id="rId17"/>
    <p:sldId id="319" r:id="rId18"/>
    <p:sldId id="332" r:id="rId19"/>
    <p:sldId id="333" r:id="rId20"/>
    <p:sldId id="334" r:id="rId21"/>
    <p:sldId id="335" r:id="rId22"/>
    <p:sldId id="336" r:id="rId23"/>
    <p:sldId id="337" r:id="rId24"/>
    <p:sldId id="338" r:id="rId25"/>
    <p:sldId id="339" r:id="rId26"/>
    <p:sldId id="340" r:id="rId27"/>
    <p:sldId id="341" r:id="rId28"/>
    <p:sldId id="342" r:id="rId29"/>
    <p:sldId id="343" r:id="rId30"/>
    <p:sldId id="344" r:id="rId31"/>
    <p:sldId id="345" r:id="rId32"/>
    <p:sldId id="346" r:id="rId33"/>
    <p:sldId id="347" r:id="rId34"/>
    <p:sldId id="348" r:id="rId35"/>
    <p:sldId id="349" r:id="rId36"/>
    <p:sldId id="350" r:id="rId37"/>
    <p:sldId id="351" r:id="rId38"/>
    <p:sldId id="352" r:id="rId39"/>
    <p:sldId id="353" r:id="rId40"/>
    <p:sldId id="354" r:id="rId41"/>
    <p:sldId id="355" r:id="rId42"/>
    <p:sldId id="356" r:id="rId43"/>
    <p:sldId id="357" r:id="rId44"/>
    <p:sldId id="358" r:id="rId45"/>
    <p:sldId id="359" r:id="rId46"/>
    <p:sldId id="360" r:id="rId47"/>
    <p:sldId id="361" r:id="rId48"/>
    <p:sldId id="362" r:id="rId49"/>
    <p:sldId id="363" r:id="rId50"/>
    <p:sldId id="364" r:id="rId51"/>
    <p:sldId id="365" r:id="rId52"/>
    <p:sldId id="366" r:id="rId53"/>
    <p:sldId id="367" r:id="rId54"/>
  </p:sldIdLst>
  <p:sldSz cx="12192000" cy="6858000"/>
  <p:notesSz cx="6858000" cy="9144000"/>
  <p:embeddedFontLst>
    <p:embeddedFont>
      <p:font typeface="Calibri" panose="020F0502020204030204" pitchFamily="34" charset="0"/>
      <p:regular r:id="rId56"/>
      <p:bold r:id="rId57"/>
      <p:italic r:id="rId58"/>
      <p:boldItalic r:id="rId59"/>
    </p:embeddedFont>
    <p:embeddedFont>
      <p:font typeface="FZZhunYuan-M02S" panose="02010600030101010101" charset="-122"/>
      <p:regular r:id="rId60"/>
    </p:embeddedFont>
    <p:embeddedFont>
      <p:font typeface="FZHei-B01S" panose="02010600030101010101" charset="-122"/>
      <p:regular r:id="rId61"/>
    </p:embeddedFont>
    <p:embeddedFont>
      <p:font typeface="FZKai-Z03S" panose="02010600030101010101" charset="-122"/>
      <p:regular r:id="rId62"/>
    </p:embeddedFont>
    <p:embeddedFont>
      <p:font typeface="华文细黑" panose="02010600030101010101" charset="-122"/>
      <p:regular r:id="rId63"/>
    </p:embeddedFont>
    <p:embeddedFont>
      <p:font typeface="FZZongYi-M05S" panose="02010600030101010101" charset="-122"/>
      <p:regular r:id="rId64"/>
    </p:embeddedFont>
    <p:embeddedFont>
      <p:font typeface="微软雅黑" panose="020B0503020204020204" pitchFamily="34" charset="-122"/>
      <p:regular r:id="rId65"/>
      <p:bold r:id="rId66"/>
    </p:embeddedFont>
    <p:embeddedFont>
      <p:font typeface="Calibri Light" panose="020F0302020204030204" pitchFamily="34" charset="0"/>
      <p:regular r:id="rId67"/>
      <p:italic r:id="rId68"/>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7" d="100"/>
          <a:sy n="57" d="100"/>
        </p:scale>
        <p:origin x="96"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8.fntdata"/><Relationship Id="rId68" Type="http://schemas.openxmlformats.org/officeDocument/2006/relationships/font" Target="fonts/font13.fntdata"/><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font" Target="fonts/font11.fntdata"/><Relationship Id="rId5" Type="http://schemas.openxmlformats.org/officeDocument/2006/relationships/slide" Target="slides/slide4.xml"/><Relationship Id="rId61"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7" name="Shape 217"/>
          <p:cNvSpPr>
            <a:spLocks noGrp="1" noRot="1" noChangeAspect="1"/>
          </p:cNvSpPr>
          <p:nvPr>
            <p:ph type="sldImg"/>
          </p:nvPr>
        </p:nvSpPr>
        <p:spPr>
          <a:xfrm>
            <a:off x="1143000" y="685800"/>
            <a:ext cx="4572000" cy="3429000"/>
          </a:xfrm>
          <a:prstGeom prst="rect">
            <a:avLst/>
          </a:prstGeom>
        </p:spPr>
        <p:txBody>
          <a:bodyPr/>
          <a:lstStyle/>
          <a:p>
            <a:endParaRPr/>
          </a:p>
        </p:txBody>
      </p:sp>
      <p:sp>
        <p:nvSpPr>
          <p:cNvPr id="218" name="Shape 21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993878703"/>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Shape 11"/>
          <p:cNvSpPr>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Shape 12"/>
          <p:cNvSpPr>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标题文本</a:t>
            </a:r>
          </a:p>
        </p:txBody>
      </p:sp>
      <p:sp>
        <p:nvSpPr>
          <p:cNvPr id="93" name="Shape 93"/>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垂直排列标题与&#10;文本">
    <p:spTree>
      <p:nvGrpSpPr>
        <p:cNvPr id="1" name=""/>
        <p:cNvGrpSpPr/>
        <p:nvPr/>
      </p:nvGrpSpPr>
      <p:grpSpPr>
        <a:xfrm>
          <a:off x="0" y="0"/>
          <a:ext cx="0" cy="0"/>
          <a:chOff x="0" y="0"/>
          <a:chExt cx="0" cy="0"/>
        </a:xfrm>
      </p:grpSpPr>
      <p:sp>
        <p:nvSpPr>
          <p:cNvPr id="101" name="Shape 101"/>
          <p:cNvSpPr>
            <a:spLocks noGrp="1"/>
          </p:cNvSpPr>
          <p:nvPr>
            <p:ph type="title"/>
          </p:nvPr>
        </p:nvSpPr>
        <p:spPr>
          <a:xfrm>
            <a:off x="8724900" y="365125"/>
            <a:ext cx="2628901" cy="5811838"/>
          </a:xfrm>
          <a:prstGeom prst="rect">
            <a:avLst/>
          </a:prstGeom>
        </p:spPr>
        <p:txBody>
          <a:bodyPr/>
          <a:lstStyle/>
          <a:p>
            <a:r>
              <a:t>标题文本</a:t>
            </a:r>
          </a:p>
        </p:txBody>
      </p:sp>
      <p:sp>
        <p:nvSpPr>
          <p:cNvPr id="102" name="Shape 102"/>
          <p:cNvSpPr>
            <a:spLocks noGrp="1"/>
          </p:cNvSpPr>
          <p:nvPr>
            <p:ph type="body" idx="1"/>
          </p:nvPr>
        </p:nvSpPr>
        <p:spPr>
          <a:xfrm>
            <a:off x="838200" y="365125"/>
            <a:ext cx="7734301"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幻灯片">
    <p:spTree>
      <p:nvGrpSpPr>
        <p:cNvPr id="1" name=""/>
        <p:cNvGrpSpPr/>
        <p:nvPr/>
      </p:nvGrpSpPr>
      <p:grpSpPr>
        <a:xfrm>
          <a:off x="0" y="0"/>
          <a:ext cx="0" cy="0"/>
          <a:chOff x="0" y="0"/>
          <a:chExt cx="0" cy="0"/>
        </a:xfrm>
      </p:grpSpPr>
      <p:sp>
        <p:nvSpPr>
          <p:cNvPr id="110" name="Shape 110"/>
          <p:cNvSpPr>
            <a:spLocks noGrp="1"/>
          </p:cNvSpPr>
          <p:nvPr>
            <p:ph type="title"/>
          </p:nvPr>
        </p:nvSpPr>
        <p:spPr>
          <a:xfrm>
            <a:off x="914400" y="2130425"/>
            <a:ext cx="10363200" cy="14700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11" name="Shape 111"/>
          <p:cNvSpPr>
            <a:spLocks noGrp="1"/>
          </p:cNvSpPr>
          <p:nvPr>
            <p:ph type="body" sz="quarter" idx="1"/>
          </p:nvPr>
        </p:nvSpPr>
        <p:spPr>
          <a:xfrm>
            <a:off x="1828800" y="3886200"/>
            <a:ext cx="8534400" cy="1752600"/>
          </a:xfrm>
          <a:prstGeom prst="rect">
            <a:avLst/>
          </a:prstGeom>
        </p:spPr>
        <p:txBody>
          <a:bodyPr/>
          <a:lstStyle>
            <a:lvl1pPr marL="0" indent="0" algn="ctr">
              <a:lnSpc>
                <a:spcPct val="100000"/>
              </a:lnSpc>
              <a:spcBef>
                <a:spcPts val="700"/>
              </a:spcBef>
              <a:buSzTx/>
              <a:buFontTx/>
              <a:buNone/>
              <a:defRPr sz="3200">
                <a:solidFill>
                  <a:srgbClr val="888888"/>
                </a:solidFill>
              </a:defRPr>
            </a:lvl1pPr>
            <a:lvl2pPr marL="0" indent="457200" algn="ctr">
              <a:lnSpc>
                <a:spcPct val="100000"/>
              </a:lnSpc>
              <a:spcBef>
                <a:spcPts val="700"/>
              </a:spcBef>
              <a:buSzTx/>
              <a:buFontTx/>
              <a:buNone/>
              <a:defRPr sz="3200">
                <a:solidFill>
                  <a:srgbClr val="888888"/>
                </a:solidFill>
              </a:defRPr>
            </a:lvl2pPr>
            <a:lvl3pPr marL="0" indent="914400" algn="ctr">
              <a:lnSpc>
                <a:spcPct val="100000"/>
              </a:lnSpc>
              <a:spcBef>
                <a:spcPts val="700"/>
              </a:spcBef>
              <a:buSzTx/>
              <a:buFontTx/>
              <a:buNone/>
              <a:defRPr sz="3200">
                <a:solidFill>
                  <a:srgbClr val="888888"/>
                </a:solidFill>
              </a:defRPr>
            </a:lvl3pPr>
            <a:lvl4pPr marL="0" indent="1371600" algn="ctr">
              <a:lnSpc>
                <a:spcPct val="100000"/>
              </a:lnSpc>
              <a:spcBef>
                <a:spcPts val="700"/>
              </a:spcBef>
              <a:buSzTx/>
              <a:buFontTx/>
              <a:buNone/>
              <a:defRPr sz="3200">
                <a:solidFill>
                  <a:srgbClr val="888888"/>
                </a:solidFill>
              </a:defRPr>
            </a:lvl4pPr>
            <a:lvl5pPr marL="0" indent="1828800" algn="ctr">
              <a:lnSpc>
                <a:spcPct val="100000"/>
              </a:lnSpc>
              <a:spcBef>
                <a:spcPts val="700"/>
              </a:spcBef>
              <a:buSzTx/>
              <a:buFontTx/>
              <a:buNone/>
              <a:defRPr sz="32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12" name="Shape 11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119" name="Shape 119"/>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20" name="Shape 120"/>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21" name="Shape 121"/>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128" name="Shape 128"/>
          <p:cNvSpPr>
            <a:spLocks noGrp="1"/>
          </p:cNvSpPr>
          <p:nvPr>
            <p:ph type="title"/>
          </p:nvPr>
        </p:nvSpPr>
        <p:spPr>
          <a:xfrm>
            <a:off x="963084" y="4406901"/>
            <a:ext cx="10363201" cy="1362076"/>
          </a:xfrm>
          <a:prstGeom prst="rect">
            <a:avLst/>
          </a:prstGeom>
        </p:spPr>
        <p:txBody>
          <a:bodyPr anchor="t"/>
          <a:lstStyle>
            <a:lvl1pPr>
              <a:lnSpc>
                <a:spcPct val="100000"/>
              </a:lnSpc>
              <a:defRPr sz="4000" b="1" cap="all">
                <a:latin typeface="+mj-lt"/>
                <a:ea typeface="+mj-ea"/>
                <a:cs typeface="+mj-cs"/>
                <a:sym typeface="Calibri"/>
              </a:defRPr>
            </a:lvl1pPr>
          </a:lstStyle>
          <a:p>
            <a:r>
              <a:t>标题文本</a:t>
            </a:r>
          </a:p>
        </p:txBody>
      </p:sp>
      <p:sp>
        <p:nvSpPr>
          <p:cNvPr id="129" name="Shape 129"/>
          <p:cNvSpPr>
            <a:spLocks noGrp="1"/>
          </p:cNvSpPr>
          <p:nvPr>
            <p:ph type="body" sz="quarter" idx="1"/>
          </p:nvPr>
        </p:nvSpPr>
        <p:spPr>
          <a:xfrm>
            <a:off x="963084" y="2906713"/>
            <a:ext cx="10363201" cy="1500188"/>
          </a:xfrm>
          <a:prstGeom prst="rect">
            <a:avLst/>
          </a:prstGeom>
        </p:spPr>
        <p:txBody>
          <a:bodyPr anchor="b"/>
          <a:lstStyle>
            <a:lvl1pPr marL="0" indent="0">
              <a:lnSpc>
                <a:spcPct val="100000"/>
              </a:lnSpc>
              <a:spcBef>
                <a:spcPts val="400"/>
              </a:spcBef>
              <a:buSzTx/>
              <a:buFontTx/>
              <a:buNone/>
              <a:defRPr sz="2000">
                <a:solidFill>
                  <a:srgbClr val="888888"/>
                </a:solidFill>
              </a:defRPr>
            </a:lvl1pPr>
            <a:lvl2pPr marL="0" indent="457200">
              <a:lnSpc>
                <a:spcPct val="100000"/>
              </a:lnSpc>
              <a:spcBef>
                <a:spcPts val="400"/>
              </a:spcBef>
              <a:buSzTx/>
              <a:buFontTx/>
              <a:buNone/>
              <a:defRPr sz="2000">
                <a:solidFill>
                  <a:srgbClr val="888888"/>
                </a:solidFill>
              </a:defRPr>
            </a:lvl2pPr>
            <a:lvl3pPr marL="0" indent="914400">
              <a:lnSpc>
                <a:spcPct val="100000"/>
              </a:lnSpc>
              <a:spcBef>
                <a:spcPts val="400"/>
              </a:spcBef>
              <a:buSzTx/>
              <a:buFontTx/>
              <a:buNone/>
              <a:defRPr sz="2000">
                <a:solidFill>
                  <a:srgbClr val="888888"/>
                </a:solidFill>
              </a:defRPr>
            </a:lvl3pPr>
            <a:lvl4pPr marL="0" indent="1371600">
              <a:lnSpc>
                <a:spcPct val="100000"/>
              </a:lnSpc>
              <a:spcBef>
                <a:spcPts val="400"/>
              </a:spcBef>
              <a:buSzTx/>
              <a:buFontTx/>
              <a:buNone/>
              <a:defRPr sz="2000">
                <a:solidFill>
                  <a:srgbClr val="888888"/>
                </a:solidFill>
              </a:defRPr>
            </a:lvl4pPr>
            <a:lvl5pPr marL="0" indent="1828800">
              <a:lnSpc>
                <a:spcPct val="100000"/>
              </a:lnSpc>
              <a:spcBef>
                <a:spcPts val="400"/>
              </a:spcBef>
              <a:buSzTx/>
              <a:buFontTx/>
              <a:buNone/>
              <a:defRPr sz="20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30" name="Shape 130"/>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137" name="Shape 137"/>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38" name="Shape 138"/>
          <p:cNvSpPr>
            <a:spLocks noGrp="1"/>
          </p:cNvSpPr>
          <p:nvPr>
            <p:ph type="body" sz="half" idx="1"/>
          </p:nvPr>
        </p:nvSpPr>
        <p:spPr>
          <a:xfrm>
            <a:off x="609600" y="1600200"/>
            <a:ext cx="5384800" cy="4525964"/>
          </a:xfrm>
          <a:prstGeom prst="rect">
            <a:avLst/>
          </a:prstGeom>
        </p:spPr>
        <p:txBody>
          <a:bodyPr/>
          <a:lstStyle>
            <a:lvl1pPr marL="342900" indent="-342900">
              <a:lnSpc>
                <a:spcPct val="100000"/>
              </a:lnSpc>
              <a:spcBef>
                <a:spcPts val="600"/>
              </a:spcBef>
            </a:lvl1pPr>
            <a:lvl2pPr marL="790575" indent="-333375">
              <a:lnSpc>
                <a:spcPct val="100000"/>
              </a:lnSpc>
              <a:spcBef>
                <a:spcPts val="600"/>
              </a:spcBef>
              <a:buChar char="–"/>
            </a:lvl2pPr>
            <a:lvl3pPr>
              <a:lnSpc>
                <a:spcPct val="100000"/>
              </a:lnSpc>
              <a:spcBef>
                <a:spcPts val="600"/>
              </a:spcBef>
            </a:lvl3pPr>
            <a:lvl4pPr>
              <a:lnSpc>
                <a:spcPct val="100000"/>
              </a:lnSpc>
              <a:spcBef>
                <a:spcPts val="600"/>
              </a:spcBef>
              <a:buChar char="–"/>
            </a:lvl4pPr>
            <a:lvl5pPr>
              <a:lnSpc>
                <a:spcPct val="100000"/>
              </a:lnSpc>
              <a:spcBef>
                <a:spcPts val="600"/>
              </a:spcBef>
              <a:buChar char="»"/>
            </a:lvl5pPr>
          </a:lstStyle>
          <a:p>
            <a:r>
              <a:t>正文级别 1</a:t>
            </a:r>
          </a:p>
          <a:p>
            <a:pPr lvl="1"/>
            <a:r>
              <a:t>正文级别 2</a:t>
            </a:r>
          </a:p>
          <a:p>
            <a:pPr lvl="2"/>
            <a:r>
              <a:t>正文级别 3</a:t>
            </a:r>
          </a:p>
          <a:p>
            <a:pPr lvl="3"/>
            <a:r>
              <a:t>正文级别 4</a:t>
            </a:r>
          </a:p>
          <a:p>
            <a:pPr lvl="4"/>
            <a:r>
              <a:t>正文级别 5</a:t>
            </a:r>
          </a:p>
        </p:txBody>
      </p:sp>
      <p:sp>
        <p:nvSpPr>
          <p:cNvPr id="139" name="Shape 13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146" name="Shape 14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47" name="Shape 147"/>
          <p:cNvSpPr>
            <a:spLocks noGrp="1"/>
          </p:cNvSpPr>
          <p:nvPr>
            <p:ph type="body" sz="quarter" idx="1"/>
          </p:nvPr>
        </p:nvSpPr>
        <p:spPr>
          <a:xfrm>
            <a:off x="609600" y="1535112"/>
            <a:ext cx="5386917" cy="639763"/>
          </a:xfrm>
          <a:prstGeom prst="rect">
            <a:avLst/>
          </a:prstGeom>
        </p:spPr>
        <p:txBody>
          <a:bodyPr anchor="b"/>
          <a:lstStyle>
            <a:lvl1pPr marL="0" indent="0">
              <a:lnSpc>
                <a:spcPct val="100000"/>
              </a:lnSpc>
              <a:spcBef>
                <a:spcPts val="500"/>
              </a:spcBef>
              <a:buSzTx/>
              <a:buFontTx/>
              <a:buNone/>
              <a:defRPr sz="2400" b="1"/>
            </a:lvl1pPr>
            <a:lvl2pPr marL="0" indent="457200">
              <a:lnSpc>
                <a:spcPct val="100000"/>
              </a:lnSpc>
              <a:spcBef>
                <a:spcPts val="500"/>
              </a:spcBef>
              <a:buSzTx/>
              <a:buFontTx/>
              <a:buNone/>
              <a:defRPr sz="2400" b="1"/>
            </a:lvl2pPr>
            <a:lvl3pPr marL="0" indent="914400">
              <a:lnSpc>
                <a:spcPct val="100000"/>
              </a:lnSpc>
              <a:spcBef>
                <a:spcPts val="500"/>
              </a:spcBef>
              <a:buSzTx/>
              <a:buFontTx/>
              <a:buNone/>
              <a:defRPr sz="2400" b="1"/>
            </a:lvl3pPr>
            <a:lvl4pPr marL="0" indent="1371600">
              <a:lnSpc>
                <a:spcPct val="100000"/>
              </a:lnSpc>
              <a:spcBef>
                <a:spcPts val="500"/>
              </a:spcBef>
              <a:buSzTx/>
              <a:buFontTx/>
              <a:buNone/>
              <a:defRPr sz="2400" b="1"/>
            </a:lvl4pPr>
            <a:lvl5pPr marL="0" indent="1828800">
              <a:lnSpc>
                <a:spcPct val="100000"/>
              </a:lnSpc>
              <a:spcBef>
                <a:spcPts val="500"/>
              </a:spcBef>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148" name="Shape 148"/>
          <p:cNvSpPr>
            <a:spLocks noGrp="1"/>
          </p:cNvSpPr>
          <p:nvPr>
            <p:ph type="body" sz="quarter" idx="13"/>
          </p:nvPr>
        </p:nvSpPr>
        <p:spPr>
          <a:xfrm>
            <a:off x="6193368" y="1535112"/>
            <a:ext cx="5389034" cy="639763"/>
          </a:xfrm>
          <a:prstGeom prst="rect">
            <a:avLst/>
          </a:prstGeom>
        </p:spPr>
        <p:txBody>
          <a:bodyPr anchor="b"/>
          <a:lstStyle/>
          <a:p>
            <a:pPr marL="0" indent="0">
              <a:lnSpc>
                <a:spcPct val="100000"/>
              </a:lnSpc>
              <a:spcBef>
                <a:spcPts val="500"/>
              </a:spcBef>
              <a:buSzTx/>
              <a:buFontTx/>
              <a:buNone/>
              <a:defRPr sz="2400" b="1"/>
            </a:pPr>
            <a:endParaRPr/>
          </a:p>
        </p:txBody>
      </p:sp>
      <p:sp>
        <p:nvSpPr>
          <p:cNvPr id="149" name="Shape 14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156" name="Shape 15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57" name="Shape 157"/>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64" name="Shape 16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171" name="Shape 171"/>
          <p:cNvSpPr>
            <a:spLocks noGrp="1"/>
          </p:cNvSpPr>
          <p:nvPr>
            <p:ph type="title"/>
          </p:nvPr>
        </p:nvSpPr>
        <p:spPr>
          <a:xfrm>
            <a:off x="609601" y="273050"/>
            <a:ext cx="4011084" cy="1162050"/>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72" name="Shape 172"/>
          <p:cNvSpPr>
            <a:spLocks noGrp="1"/>
          </p:cNvSpPr>
          <p:nvPr>
            <p:ph type="body" idx="1"/>
          </p:nvPr>
        </p:nvSpPr>
        <p:spPr>
          <a:xfrm>
            <a:off x="4766733" y="273050"/>
            <a:ext cx="6815667" cy="585311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73" name="Shape 173"/>
          <p:cNvSpPr>
            <a:spLocks noGrp="1"/>
          </p:cNvSpPr>
          <p:nvPr>
            <p:ph type="body" sz="half" idx="13"/>
          </p:nvPr>
        </p:nvSpPr>
        <p:spPr>
          <a:xfrm>
            <a:off x="609600" y="1435101"/>
            <a:ext cx="4011085" cy="4691063"/>
          </a:xfrm>
          <a:prstGeom prst="rect">
            <a:avLst/>
          </a:prstGeom>
        </p:spPr>
        <p:txBody>
          <a:bodyPr/>
          <a:lstStyle/>
          <a:p>
            <a:pPr marL="0" indent="0">
              <a:lnSpc>
                <a:spcPct val="100000"/>
              </a:lnSpc>
              <a:spcBef>
                <a:spcPts val="300"/>
              </a:spcBef>
              <a:buSzTx/>
              <a:buFontTx/>
              <a:buNone/>
              <a:defRPr sz="1400"/>
            </a:pPr>
            <a:endParaRPr/>
          </a:p>
        </p:txBody>
      </p:sp>
      <p:sp>
        <p:nvSpPr>
          <p:cNvPr id="174" name="Shape 17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标题文本</a:t>
            </a:r>
          </a:p>
        </p:txBody>
      </p:sp>
      <p:sp>
        <p:nvSpPr>
          <p:cNvPr id="21" name="Shape 21"/>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181" name="Shape 181"/>
          <p:cNvSpPr>
            <a:spLocks noGrp="1"/>
          </p:cNvSpPr>
          <p:nvPr>
            <p:ph type="title"/>
          </p:nvPr>
        </p:nvSpPr>
        <p:spPr>
          <a:xfrm>
            <a:off x="2389716" y="4800600"/>
            <a:ext cx="7315201" cy="566738"/>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82" name="Shape 182"/>
          <p:cNvSpPr>
            <a:spLocks noGrp="1"/>
          </p:cNvSpPr>
          <p:nvPr>
            <p:ph type="pic" sz="half" idx="13"/>
          </p:nvPr>
        </p:nvSpPr>
        <p:spPr>
          <a:xfrm>
            <a:off x="2389716" y="612775"/>
            <a:ext cx="7315201" cy="4114800"/>
          </a:xfrm>
          <a:prstGeom prst="rect">
            <a:avLst/>
          </a:prstGeom>
        </p:spPr>
        <p:txBody>
          <a:bodyPr lIns="91439" rIns="91439">
            <a:noAutofit/>
          </a:bodyPr>
          <a:lstStyle/>
          <a:p>
            <a:endParaRPr/>
          </a:p>
        </p:txBody>
      </p:sp>
      <p:sp>
        <p:nvSpPr>
          <p:cNvPr id="183" name="Shape 183"/>
          <p:cNvSpPr>
            <a:spLocks noGrp="1"/>
          </p:cNvSpPr>
          <p:nvPr>
            <p:ph type="body" sz="quarter" idx="1"/>
          </p:nvPr>
        </p:nvSpPr>
        <p:spPr>
          <a:xfrm>
            <a:off x="2389716" y="5367337"/>
            <a:ext cx="7315201" cy="804863"/>
          </a:xfrm>
          <a:prstGeom prst="rect">
            <a:avLst/>
          </a:prstGeom>
        </p:spPr>
        <p:txBody>
          <a:bodyPr/>
          <a:lstStyle>
            <a:lvl1pPr marL="0" indent="0">
              <a:lnSpc>
                <a:spcPct val="100000"/>
              </a:lnSpc>
              <a:spcBef>
                <a:spcPts val="300"/>
              </a:spcBef>
              <a:buSzTx/>
              <a:buFontTx/>
              <a:buNone/>
              <a:defRPr sz="1400"/>
            </a:lvl1pPr>
            <a:lvl2pPr marL="0" indent="457200">
              <a:lnSpc>
                <a:spcPct val="100000"/>
              </a:lnSpc>
              <a:spcBef>
                <a:spcPts val="300"/>
              </a:spcBef>
              <a:buSzTx/>
              <a:buFontTx/>
              <a:buNone/>
              <a:defRPr sz="1400"/>
            </a:lvl2pPr>
            <a:lvl3pPr marL="0" indent="914400">
              <a:lnSpc>
                <a:spcPct val="100000"/>
              </a:lnSpc>
              <a:spcBef>
                <a:spcPts val="300"/>
              </a:spcBef>
              <a:buSzTx/>
              <a:buFontTx/>
              <a:buNone/>
              <a:defRPr sz="1400"/>
            </a:lvl3pPr>
            <a:lvl4pPr marL="0" indent="1371600">
              <a:lnSpc>
                <a:spcPct val="100000"/>
              </a:lnSpc>
              <a:spcBef>
                <a:spcPts val="300"/>
              </a:spcBef>
              <a:buSzTx/>
              <a:buFontTx/>
              <a:buNone/>
              <a:defRPr sz="1400"/>
            </a:lvl4pPr>
            <a:lvl5pPr marL="0" indent="1828800">
              <a:lnSpc>
                <a:spcPct val="100000"/>
              </a:lnSpc>
              <a:spcBef>
                <a:spcPts val="300"/>
              </a:spcBef>
              <a:buSzTx/>
              <a:buFontTx/>
              <a:buNone/>
              <a:defRPr sz="1400"/>
            </a:lvl5pPr>
          </a:lstStyle>
          <a:p>
            <a:r>
              <a:t>正文级别 1</a:t>
            </a:r>
          </a:p>
          <a:p>
            <a:pPr lvl="1"/>
            <a:r>
              <a:t>正文级别 2</a:t>
            </a:r>
          </a:p>
          <a:p>
            <a:pPr lvl="2"/>
            <a:r>
              <a:t>正文级别 3</a:t>
            </a:r>
          </a:p>
          <a:p>
            <a:pPr lvl="3"/>
            <a:r>
              <a:t>正文级别 4</a:t>
            </a:r>
          </a:p>
          <a:p>
            <a:pPr lvl="4"/>
            <a:r>
              <a:t>正文级别 5</a:t>
            </a:r>
          </a:p>
        </p:txBody>
      </p:sp>
      <p:sp>
        <p:nvSpPr>
          <p:cNvPr id="184" name="Shape 18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191" name="Shape 191"/>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92" name="Shape 192"/>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93" name="Shape 193"/>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垂直排列标题与文本">
    <p:spTree>
      <p:nvGrpSpPr>
        <p:cNvPr id="1" name=""/>
        <p:cNvGrpSpPr/>
        <p:nvPr/>
      </p:nvGrpSpPr>
      <p:grpSpPr>
        <a:xfrm>
          <a:off x="0" y="0"/>
          <a:ext cx="0" cy="0"/>
          <a:chOff x="0" y="0"/>
          <a:chExt cx="0" cy="0"/>
        </a:xfrm>
      </p:grpSpPr>
      <p:sp>
        <p:nvSpPr>
          <p:cNvPr id="200" name="Shape 200"/>
          <p:cNvSpPr>
            <a:spLocks noGrp="1"/>
          </p:cNvSpPr>
          <p:nvPr>
            <p:ph type="title"/>
          </p:nvPr>
        </p:nvSpPr>
        <p:spPr>
          <a:xfrm>
            <a:off x="8839200" y="274639"/>
            <a:ext cx="2743200" cy="58515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201" name="Shape 201"/>
          <p:cNvSpPr>
            <a:spLocks noGrp="1"/>
          </p:cNvSpPr>
          <p:nvPr>
            <p:ph type="body" idx="1"/>
          </p:nvPr>
        </p:nvSpPr>
        <p:spPr>
          <a:xfrm>
            <a:off x="609600" y="274639"/>
            <a:ext cx="8026400" cy="5851526"/>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202" name="Shape 20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标题文本</a:t>
            </a:r>
          </a:p>
        </p:txBody>
      </p:sp>
      <p:sp>
        <p:nvSpPr>
          <p:cNvPr id="210" name="Shape 210"/>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11" name="Shape 21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Shape 29"/>
          <p:cNvSpPr>
            <a:spLocks noGrp="1"/>
          </p:cNvSpPr>
          <p:nvPr>
            <p:ph type="title"/>
          </p:nvPr>
        </p:nvSpPr>
        <p:spPr>
          <a:xfrm>
            <a:off x="831849" y="1709738"/>
            <a:ext cx="10515601" cy="2852737"/>
          </a:xfrm>
          <a:prstGeom prst="rect">
            <a:avLst/>
          </a:prstGeom>
        </p:spPr>
        <p:txBody>
          <a:bodyPr anchor="b"/>
          <a:lstStyle>
            <a:lvl1pPr>
              <a:defRPr sz="6000"/>
            </a:lvl1pPr>
          </a:lstStyle>
          <a:p>
            <a:r>
              <a:t>标题文本</a:t>
            </a:r>
          </a:p>
        </p:txBody>
      </p:sp>
      <p:sp>
        <p:nvSpPr>
          <p:cNvPr id="30" name="Shape 30"/>
          <p:cNvSpPr>
            <a:spLocks noGrp="1"/>
          </p:cNvSpPr>
          <p:nvPr>
            <p:ph type="body" sz="quarter" idx="1"/>
          </p:nvPr>
        </p:nvSpPr>
        <p:spPr>
          <a:xfrm>
            <a:off x="831849" y="4589464"/>
            <a:ext cx="10515601"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标题文本</a:t>
            </a:r>
          </a:p>
        </p:txBody>
      </p:sp>
      <p:sp>
        <p:nvSpPr>
          <p:cNvPr id="39" name="Shape 39"/>
          <p:cNvSpPr>
            <a:spLocks noGrp="1"/>
          </p:cNvSpPr>
          <p:nvPr>
            <p:ph type="body" sz="half" idx="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Shape 47"/>
          <p:cNvSpPr>
            <a:spLocks noGrp="1"/>
          </p:cNvSpPr>
          <p:nvPr>
            <p:ph type="title"/>
          </p:nvPr>
        </p:nvSpPr>
        <p:spPr>
          <a:xfrm>
            <a:off x="839787" y="365125"/>
            <a:ext cx="10515601" cy="1325564"/>
          </a:xfrm>
          <a:prstGeom prst="rect">
            <a:avLst/>
          </a:prstGeom>
        </p:spPr>
        <p:txBody>
          <a:bodyPr/>
          <a:lstStyle/>
          <a:p>
            <a:r>
              <a:t>标题文本</a:t>
            </a:r>
          </a:p>
        </p:txBody>
      </p:sp>
      <p:sp>
        <p:nvSpPr>
          <p:cNvPr id="48" name="Shape 48"/>
          <p:cNvSpPr>
            <a:spLocks noGrp="1"/>
          </p:cNvSpPr>
          <p:nvPr>
            <p:ph type="body" sz="quarter" idx="1"/>
          </p:nvPr>
        </p:nvSpPr>
        <p:spPr>
          <a:xfrm>
            <a:off x="839788"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49" name="Shape 49"/>
          <p:cNvSpPr>
            <a:spLocks noGrp="1"/>
          </p:cNvSpPr>
          <p:nvPr>
            <p:ph type="body" sz="quarter" idx="13"/>
          </p:nvPr>
        </p:nvSpPr>
        <p:spPr>
          <a:xfrm>
            <a:off x="6172201" y="1681163"/>
            <a:ext cx="5183189" cy="823913"/>
          </a:xfrm>
          <a:prstGeom prst="rect">
            <a:avLst/>
          </a:prstGeom>
        </p:spPr>
        <p:txBody>
          <a:bodyPr anchor="b"/>
          <a:lstStyle/>
          <a:p>
            <a:pPr marL="0" indent="0">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标题文本</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72" name="Shape 7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73" name="Shape 73"/>
          <p:cNvSpPr>
            <a:spLocks noGrp="1"/>
          </p:cNvSpPr>
          <p:nvPr>
            <p:ph type="body" sz="half" idx="1"/>
          </p:nvPr>
        </p:nvSpPr>
        <p:spPr>
          <a:xfrm>
            <a:off x="5183187" y="987425"/>
            <a:ext cx="6172201" cy="4873626"/>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正文级别 1</a:t>
            </a:r>
          </a:p>
          <a:p>
            <a:pPr lvl="1"/>
            <a:r>
              <a:t>正文级别 2</a:t>
            </a:r>
          </a:p>
          <a:p>
            <a:pPr lvl="2"/>
            <a:r>
              <a:t>正文级别 3</a:t>
            </a:r>
          </a:p>
          <a:p>
            <a:pPr lvl="3"/>
            <a:r>
              <a:t>正文级别 4</a:t>
            </a:r>
          </a:p>
          <a:p>
            <a:pPr lvl="4"/>
            <a:r>
              <a:t>正文级别 5</a:t>
            </a:r>
          </a:p>
        </p:txBody>
      </p:sp>
      <p:sp>
        <p:nvSpPr>
          <p:cNvPr id="74" name="Shape 74"/>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82" name="Shape 8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83" name="Shape 83"/>
          <p:cNvSpPr>
            <a:spLocks noGrp="1"/>
          </p:cNvSpPr>
          <p:nvPr>
            <p:ph type="pic" sz="half" idx="13"/>
          </p:nvPr>
        </p:nvSpPr>
        <p:spPr>
          <a:xfrm>
            <a:off x="5183187" y="987425"/>
            <a:ext cx="6172201" cy="4873626"/>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正文级别 1</a:t>
            </a:r>
          </a:p>
          <a:p>
            <a:pPr lvl="1"/>
            <a:r>
              <a:t>正文级别 2</a:t>
            </a:r>
          </a:p>
          <a:p>
            <a:pPr lvl="2"/>
            <a:r>
              <a:t>正文级别 3</a:t>
            </a:r>
          </a:p>
          <a:p>
            <a:pPr lvl="3"/>
            <a:r>
              <a:t>正文级别 4</a:t>
            </a:r>
          </a:p>
          <a:p>
            <a:pPr lvl="4"/>
            <a:r>
              <a:t>正文级别 5</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365125"/>
            <a:ext cx="10515600" cy="1325564"/>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标题文本</a:t>
            </a:r>
          </a:p>
        </p:txBody>
      </p:sp>
      <p:sp>
        <p:nvSpPr>
          <p:cNvPr id="3" name="Shape 3"/>
          <p:cNvSpPr>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Shape 4"/>
          <p:cNvSpPr>
            <a:spLocks noGrp="1"/>
          </p:cNvSpPr>
          <p:nvPr>
            <p:ph type="sldNum" sz="quarter" idx="2"/>
          </p:nvPr>
        </p:nvSpPr>
        <p:spPr>
          <a:xfrm>
            <a:off x="11089818" y="6404294"/>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20" name="Shape 220"/>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gradFill>
            <a:gsLst>
              <a:gs pos="0">
                <a:srgbClr val="E5EEF3">
                  <a:alpha val="50000"/>
                </a:srgbClr>
              </a:gs>
              <a:gs pos="100000">
                <a:srgbClr val="E1EBF1"/>
              </a:gs>
            </a:gsLst>
            <a:lin ang="5400000"/>
          </a:gradFill>
          <a:ln w="12700">
            <a:miter lim="400000"/>
          </a:ln>
        </p:spPr>
        <p:txBody>
          <a:bodyPr lIns="45719" rIns="45719" anchor="ctr"/>
          <a:lstStyle/>
          <a:p>
            <a:pPr algn="ctr">
              <a:defRPr>
                <a:solidFill>
                  <a:srgbClr val="FFFFFF"/>
                </a:solidFill>
              </a:defRPr>
            </a:pPr>
            <a:endParaRPr/>
          </a:p>
        </p:txBody>
      </p:sp>
      <p:sp>
        <p:nvSpPr>
          <p:cNvPr id="221" name="Shape 221"/>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gradFill>
            <a:gsLst>
              <a:gs pos="0">
                <a:srgbClr val="E9F4FA"/>
              </a:gs>
              <a:gs pos="100000">
                <a:srgbClr val="D7E3EC"/>
              </a:gs>
            </a:gsLst>
            <a:lin ang="5400000"/>
          </a:gradFill>
          <a:ln w="12700">
            <a:miter lim="400000"/>
          </a:ln>
        </p:spPr>
        <p:txBody>
          <a:bodyPr lIns="45719" rIns="45719" anchor="ctr"/>
          <a:lstStyle/>
          <a:p>
            <a:pPr algn="ctr">
              <a:defRPr>
                <a:solidFill>
                  <a:srgbClr val="FFFFFF"/>
                </a:solidFill>
              </a:defRPr>
            </a:pPr>
            <a:endParaRPr/>
          </a:p>
        </p:txBody>
      </p:sp>
      <p:sp>
        <p:nvSpPr>
          <p:cNvPr id="222" name="Shape 222"/>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solidFill>
            <a:srgbClr val="FFFFFF"/>
          </a:solidFill>
          <a:ln w="12700">
            <a:miter lim="400000"/>
          </a:ln>
        </p:spPr>
        <p:txBody>
          <a:bodyPr lIns="45719" rIns="45719" anchor="ctr"/>
          <a:lstStyle/>
          <a:p>
            <a:pPr algn="ctr">
              <a:defRPr>
                <a:solidFill>
                  <a:srgbClr val="FFFFFF"/>
                </a:solidFill>
              </a:defRPr>
            </a:pPr>
            <a:endParaRPr/>
          </a:p>
        </p:txBody>
      </p:sp>
      <p:sp>
        <p:nvSpPr>
          <p:cNvPr id="223" name="Shape 223"/>
          <p:cNvSpPr/>
          <p:nvPr/>
        </p:nvSpPr>
        <p:spPr>
          <a:xfrm>
            <a:off x="2664660" y="544682"/>
            <a:ext cx="6862680" cy="3416320"/>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spAutoFit/>
          </a:bodyPr>
          <a:lstStyle/>
          <a:p>
            <a:pPr algn="ctr">
              <a:defRPr sz="7200">
                <a:solidFill>
                  <a:srgbClr val="FFFFFF"/>
                </a:solidFill>
                <a:latin typeface="FZZhunYuan-M02S"/>
                <a:ea typeface="FZZhunYuan-M02S"/>
                <a:cs typeface="FZZhunYuan-M02S"/>
                <a:sym typeface="FZZhunYuan-M02S"/>
              </a:defRPr>
            </a:pPr>
            <a:r>
              <a:rPr dirty="0"/>
              <a:t>幼儿园区域活动</a:t>
            </a:r>
          </a:p>
          <a:p>
            <a:pPr algn="ctr">
              <a:defRPr sz="7200">
                <a:solidFill>
                  <a:srgbClr val="FFFFFF"/>
                </a:solidFill>
                <a:latin typeface="FZZhunYuan-M02S"/>
                <a:ea typeface="FZZhunYuan-M02S"/>
                <a:cs typeface="FZZhunYuan-M02S"/>
                <a:sym typeface="FZZhunYuan-M02S"/>
              </a:defRPr>
            </a:pPr>
            <a:r>
              <a:rPr dirty="0" smtClean="0"/>
              <a:t>设计与指导</a:t>
            </a:r>
            <a:endParaRPr lang="en-US" dirty="0" smtClean="0"/>
          </a:p>
          <a:p>
            <a:pPr algn="ctr">
              <a:defRPr sz="7200">
                <a:solidFill>
                  <a:srgbClr val="FFFFFF"/>
                </a:solidFill>
                <a:latin typeface="FZZhunYuan-M02S"/>
                <a:ea typeface="FZZhunYuan-M02S"/>
                <a:cs typeface="FZZhunYuan-M02S"/>
                <a:sym typeface="FZZhunYuan-M02S"/>
              </a:defRPr>
            </a:pPr>
            <a:r>
              <a:rPr lang="zh-CN" altLang="en-US" dirty="0" smtClean="0"/>
              <a:t>（第二版）</a:t>
            </a:r>
            <a:endParaRPr dirty="0"/>
          </a:p>
        </p:txBody>
      </p:sp>
      <p:sp>
        <p:nvSpPr>
          <p:cNvPr id="224" name="Shape 224"/>
          <p:cNvSpPr/>
          <p:nvPr/>
        </p:nvSpPr>
        <p:spPr>
          <a:xfrm rot="900000">
            <a:off x="9395438" y="9629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miter lim="400000"/>
          </a:ln>
        </p:spPr>
        <p:txBody>
          <a:bodyPr lIns="45719" rIns="45719" anchor="ctr"/>
          <a:lstStyle/>
          <a:p>
            <a:pPr algn="ctr">
              <a:defRPr>
                <a:solidFill>
                  <a:srgbClr val="FFFFFF"/>
                </a:solidFill>
              </a:defRPr>
            </a:pPr>
            <a:endParaRPr/>
          </a:p>
        </p:txBody>
      </p:sp>
      <p:grpSp>
        <p:nvGrpSpPr>
          <p:cNvPr id="233" name="Group 233"/>
          <p:cNvGrpSpPr/>
          <p:nvPr/>
        </p:nvGrpSpPr>
        <p:grpSpPr>
          <a:xfrm>
            <a:off x="837700" y="3346895"/>
            <a:ext cx="10516604" cy="267243"/>
            <a:chOff x="0" y="-1"/>
            <a:chExt cx="10516601" cy="267240"/>
          </a:xfrm>
        </p:grpSpPr>
        <p:sp>
          <p:nvSpPr>
            <p:cNvPr id="225" name="Shape 225"/>
            <p:cNvSpPr/>
            <p:nvPr/>
          </p:nvSpPr>
          <p:spPr>
            <a:xfrm rot="10800000">
              <a:off x="1713939" y="-1"/>
              <a:ext cx="267239" cy="267239"/>
            </a:xfrm>
            <a:prstGeom prst="ellipse">
              <a:avLst/>
            </a:pr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6" name="Shape 226"/>
            <p:cNvSpPr/>
            <p:nvPr/>
          </p:nvSpPr>
          <p:spPr>
            <a:xfrm rot="10800000">
              <a:off x="1075817" y="33405"/>
              <a:ext cx="200429" cy="200429"/>
            </a:xfrm>
            <a:prstGeom prst="ellipse">
              <a:avLst/>
            </a:prstGeom>
            <a:solidFill>
              <a:srgbClr val="FFFFFF">
                <a:alpha val="7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7" name="Shape 227"/>
            <p:cNvSpPr/>
            <p:nvPr/>
          </p:nvSpPr>
          <p:spPr>
            <a:xfrm rot="10800000">
              <a:off x="504503" y="66807"/>
              <a:ext cx="133621" cy="133622"/>
            </a:xfrm>
            <a:prstGeom prst="ellipse">
              <a:avLst/>
            </a:prstGeom>
            <a:solidFill>
              <a:srgbClr val="FFFFFF">
                <a:alpha val="5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8" name="Shape 228"/>
            <p:cNvSpPr/>
            <p:nvPr/>
          </p:nvSpPr>
          <p:spPr>
            <a:xfrm rot="10800000">
              <a:off x="-1" y="100213"/>
              <a:ext cx="66811" cy="66811"/>
            </a:xfrm>
            <a:prstGeom prst="ellipse">
              <a:avLst/>
            </a:prstGeom>
            <a:solidFill>
              <a:srgbClr val="FFFFFF">
                <a:alpha val="2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9" name="Shape 229"/>
            <p:cNvSpPr/>
            <p:nvPr/>
          </p:nvSpPr>
          <p:spPr>
            <a:xfrm>
              <a:off x="8535421" y="0"/>
              <a:ext cx="267239" cy="267239"/>
            </a:xfrm>
            <a:prstGeom prst="ellipse">
              <a:avLst/>
            </a:pr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0" name="Shape 230"/>
            <p:cNvSpPr/>
            <p:nvPr/>
          </p:nvSpPr>
          <p:spPr>
            <a:xfrm>
              <a:off x="9240353" y="33405"/>
              <a:ext cx="200429" cy="200430"/>
            </a:xfrm>
            <a:prstGeom prst="ellipse">
              <a:avLst/>
            </a:prstGeom>
            <a:solidFill>
              <a:srgbClr val="FFFFFF">
                <a:alpha val="7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1" name="Shape 231"/>
            <p:cNvSpPr/>
            <p:nvPr/>
          </p:nvSpPr>
          <p:spPr>
            <a:xfrm>
              <a:off x="9878476" y="66809"/>
              <a:ext cx="133621" cy="133622"/>
            </a:xfrm>
            <a:prstGeom prst="ellipse">
              <a:avLst/>
            </a:prstGeom>
            <a:solidFill>
              <a:srgbClr val="FFFFFF">
                <a:alpha val="5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2" name="Shape 232"/>
            <p:cNvSpPr/>
            <p:nvPr/>
          </p:nvSpPr>
          <p:spPr>
            <a:xfrm>
              <a:off x="10449790" y="100213"/>
              <a:ext cx="66811" cy="66811"/>
            </a:xfrm>
            <a:prstGeom prst="ellipse">
              <a:avLst/>
            </a:prstGeom>
            <a:solidFill>
              <a:srgbClr val="FFFFFF">
                <a:alpha val="2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36" name="Shape 236"/>
          <p:cNvSpPr/>
          <p:nvPr/>
        </p:nvSpPr>
        <p:spPr>
          <a:xfrm>
            <a:off x="5586730" y="3993036"/>
            <a:ext cx="1018541" cy="32420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a:solidFill>
                  <a:srgbClr val="FFFFFF"/>
                </a:solidFill>
                <a:latin typeface="FZHei-B01S"/>
                <a:ea typeface="FZHei-B01S"/>
                <a:cs typeface="FZHei-B01S"/>
                <a:sym typeface="FZHei-B01S"/>
              </a:defRPr>
            </a:lvl1pPr>
          </a:lstStyle>
          <a:p>
            <a:r>
              <a:t>主讲人：</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16" name="Shape 439"/>
          <p:cNvSpPr/>
          <p:nvPr/>
        </p:nvSpPr>
        <p:spPr>
          <a:xfrm>
            <a:off x="1399406" y="1871666"/>
            <a:ext cx="9934341" cy="110799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角色扮演区</a:t>
            </a:r>
            <a:r>
              <a:rPr lang="zh-CN" altLang="en-US" dirty="0">
                <a:solidFill>
                  <a:schemeClr val="tx1"/>
                </a:solidFill>
              </a:rPr>
              <a:t>。角色扮演区可以发展幼儿社会性及情感、认知、语言等方面的品质。具体来说：</a:t>
            </a:r>
            <a:endParaRPr dirty="0">
              <a:solidFill>
                <a:schemeClr val="tx1"/>
              </a:solidFill>
            </a:endParaRPr>
          </a:p>
        </p:txBody>
      </p:sp>
      <p:sp>
        <p:nvSpPr>
          <p:cNvPr id="17" name="Shape 441"/>
          <p:cNvSpPr/>
          <p:nvPr/>
        </p:nvSpPr>
        <p:spPr>
          <a:xfrm>
            <a:off x="1908705" y="1373902"/>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了解不同区域的主要目标</a:t>
            </a:r>
            <a:endParaRPr dirty="0"/>
          </a:p>
        </p:txBody>
      </p:sp>
      <p:sp>
        <p:nvSpPr>
          <p:cNvPr id="18" name="Shape 812"/>
          <p:cNvSpPr/>
          <p:nvPr/>
        </p:nvSpPr>
        <p:spPr>
          <a:xfrm>
            <a:off x="2258569" y="3309477"/>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19" name="Shape 815"/>
          <p:cNvSpPr/>
          <p:nvPr/>
        </p:nvSpPr>
        <p:spPr>
          <a:xfrm>
            <a:off x="5257869" y="3309477"/>
            <a:ext cx="1675303"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0" name="Shape 818"/>
          <p:cNvSpPr/>
          <p:nvPr/>
        </p:nvSpPr>
        <p:spPr>
          <a:xfrm>
            <a:off x="8257168" y="3333541"/>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1" name="Shape 441"/>
          <p:cNvSpPr/>
          <p:nvPr/>
        </p:nvSpPr>
        <p:spPr>
          <a:xfrm>
            <a:off x="2467135" y="3777971"/>
            <a:ext cx="1598224" cy="83099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社会性及情感发展</a:t>
            </a:r>
            <a:endParaRPr dirty="0">
              <a:solidFill>
                <a:schemeClr val="bg1"/>
              </a:solidFill>
            </a:endParaRPr>
          </a:p>
        </p:txBody>
      </p:sp>
      <p:sp>
        <p:nvSpPr>
          <p:cNvPr id="22" name="Shape 441"/>
          <p:cNvSpPr/>
          <p:nvPr/>
        </p:nvSpPr>
        <p:spPr>
          <a:xfrm>
            <a:off x="5296408" y="3883337"/>
            <a:ext cx="1598224"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pPr algn="ctr"/>
            <a:r>
              <a:rPr lang="zh-CN" altLang="en-US" dirty="0" smtClean="0">
                <a:solidFill>
                  <a:schemeClr val="bg1"/>
                </a:solidFill>
              </a:rPr>
              <a:t>认知发展</a:t>
            </a:r>
            <a:endParaRPr dirty="0">
              <a:solidFill>
                <a:schemeClr val="bg1"/>
              </a:solidFill>
            </a:endParaRPr>
          </a:p>
        </p:txBody>
      </p:sp>
      <p:sp>
        <p:nvSpPr>
          <p:cNvPr id="23" name="Shape 441"/>
          <p:cNvSpPr/>
          <p:nvPr/>
        </p:nvSpPr>
        <p:spPr>
          <a:xfrm>
            <a:off x="8322216" y="3898288"/>
            <a:ext cx="1598224"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pPr algn="ctr"/>
            <a:r>
              <a:rPr lang="zh-CN" altLang="en-US" dirty="0" smtClean="0">
                <a:solidFill>
                  <a:schemeClr val="bg1"/>
                </a:solidFill>
              </a:rPr>
              <a:t>能力发展</a:t>
            </a:r>
            <a:endParaRPr dirty="0">
              <a:solidFill>
                <a:schemeClr val="bg1"/>
              </a:solidFill>
            </a:endParaRPr>
          </a:p>
        </p:txBody>
      </p:sp>
    </p:spTree>
    <p:extLst>
      <p:ext uri="{BB962C8B-B14F-4D97-AF65-F5344CB8AC3E}">
        <p14:creationId xmlns:p14="http://schemas.microsoft.com/office/powerpoint/2010/main" val="363167271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16" name="Shape 439"/>
          <p:cNvSpPr/>
          <p:nvPr/>
        </p:nvSpPr>
        <p:spPr>
          <a:xfrm>
            <a:off x="1399406" y="1871666"/>
            <a:ext cx="9934341" cy="55438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美工区。</a:t>
            </a:r>
            <a:r>
              <a:rPr lang="zh-CN" altLang="en-US" dirty="0">
                <a:solidFill>
                  <a:schemeClr val="tx1"/>
                </a:solidFill>
              </a:rPr>
              <a:t>美工区可以发展幼儿表现美和创造美的能力，具体来说：　</a:t>
            </a:r>
            <a:endParaRPr dirty="0">
              <a:solidFill>
                <a:schemeClr val="tx1"/>
              </a:solidFill>
            </a:endParaRPr>
          </a:p>
        </p:txBody>
      </p:sp>
      <p:sp>
        <p:nvSpPr>
          <p:cNvPr id="17" name="Shape 441"/>
          <p:cNvSpPr/>
          <p:nvPr/>
        </p:nvSpPr>
        <p:spPr>
          <a:xfrm>
            <a:off x="1908705" y="1373902"/>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了解不同区域的主要目标</a:t>
            </a:r>
            <a:endParaRPr dirty="0"/>
          </a:p>
        </p:txBody>
      </p:sp>
      <p:sp>
        <p:nvSpPr>
          <p:cNvPr id="18" name="Shape 812"/>
          <p:cNvSpPr/>
          <p:nvPr/>
        </p:nvSpPr>
        <p:spPr>
          <a:xfrm>
            <a:off x="2295300" y="3006072"/>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19" name="Shape 815"/>
          <p:cNvSpPr/>
          <p:nvPr/>
        </p:nvSpPr>
        <p:spPr>
          <a:xfrm>
            <a:off x="5294600" y="3006072"/>
            <a:ext cx="1675303"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0" name="Shape 818"/>
          <p:cNvSpPr/>
          <p:nvPr/>
        </p:nvSpPr>
        <p:spPr>
          <a:xfrm>
            <a:off x="8293899" y="3030136"/>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1" name="Shape 441"/>
          <p:cNvSpPr/>
          <p:nvPr/>
        </p:nvSpPr>
        <p:spPr>
          <a:xfrm>
            <a:off x="2452010" y="3579932"/>
            <a:ext cx="1598224"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认知方面</a:t>
            </a:r>
            <a:endParaRPr dirty="0">
              <a:solidFill>
                <a:schemeClr val="bg1"/>
              </a:solidFill>
            </a:endParaRPr>
          </a:p>
        </p:txBody>
      </p:sp>
      <p:sp>
        <p:nvSpPr>
          <p:cNvPr id="22" name="Shape 441"/>
          <p:cNvSpPr/>
          <p:nvPr/>
        </p:nvSpPr>
        <p:spPr>
          <a:xfrm>
            <a:off x="5333139" y="3579932"/>
            <a:ext cx="1598224" cy="83099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pPr algn="ctr"/>
            <a:r>
              <a:rPr lang="zh-CN" altLang="en-US" dirty="0" smtClean="0">
                <a:solidFill>
                  <a:schemeClr val="bg1"/>
                </a:solidFill>
              </a:rPr>
              <a:t>动作技能方面</a:t>
            </a:r>
            <a:endParaRPr dirty="0">
              <a:solidFill>
                <a:schemeClr val="bg1"/>
              </a:solidFill>
            </a:endParaRPr>
          </a:p>
        </p:txBody>
      </p:sp>
      <p:sp>
        <p:nvSpPr>
          <p:cNvPr id="23" name="Shape 441"/>
          <p:cNvSpPr/>
          <p:nvPr/>
        </p:nvSpPr>
        <p:spPr>
          <a:xfrm>
            <a:off x="8358947" y="3630979"/>
            <a:ext cx="1598224"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pPr algn="ctr"/>
            <a:r>
              <a:rPr lang="zh-CN" altLang="en-US" dirty="0" smtClean="0">
                <a:solidFill>
                  <a:schemeClr val="bg1"/>
                </a:solidFill>
              </a:rPr>
              <a:t>情感态度</a:t>
            </a:r>
            <a:endParaRPr dirty="0">
              <a:solidFill>
                <a:schemeClr val="bg1"/>
              </a:solidFill>
            </a:endParaRPr>
          </a:p>
        </p:txBody>
      </p:sp>
    </p:spTree>
    <p:extLst>
      <p:ext uri="{BB962C8B-B14F-4D97-AF65-F5344CB8AC3E}">
        <p14:creationId xmlns:p14="http://schemas.microsoft.com/office/powerpoint/2010/main" val="256666588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16" name="Shape 439"/>
          <p:cNvSpPr/>
          <p:nvPr/>
        </p:nvSpPr>
        <p:spPr>
          <a:xfrm>
            <a:off x="1399406" y="1871666"/>
            <a:ext cx="9934341" cy="55438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阅读区。</a:t>
            </a:r>
            <a:r>
              <a:rPr lang="zh-CN" altLang="en-US" dirty="0">
                <a:solidFill>
                  <a:schemeClr val="tx1"/>
                </a:solidFill>
              </a:rPr>
              <a:t>阅读区在培养幼儿阅读的兴趣和习惯方面非常有意义。</a:t>
            </a:r>
            <a:endParaRPr dirty="0">
              <a:solidFill>
                <a:schemeClr val="tx1"/>
              </a:solidFill>
            </a:endParaRPr>
          </a:p>
        </p:txBody>
      </p:sp>
      <p:sp>
        <p:nvSpPr>
          <p:cNvPr id="17" name="Shape 441"/>
          <p:cNvSpPr/>
          <p:nvPr/>
        </p:nvSpPr>
        <p:spPr>
          <a:xfrm>
            <a:off x="1908705" y="1373902"/>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了解不同区域的主要目标</a:t>
            </a:r>
            <a:endParaRPr dirty="0"/>
          </a:p>
        </p:txBody>
      </p:sp>
      <p:sp>
        <p:nvSpPr>
          <p:cNvPr id="18" name="Shape 812"/>
          <p:cNvSpPr/>
          <p:nvPr/>
        </p:nvSpPr>
        <p:spPr>
          <a:xfrm>
            <a:off x="2295300" y="3006072"/>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19" name="Shape 815"/>
          <p:cNvSpPr/>
          <p:nvPr/>
        </p:nvSpPr>
        <p:spPr>
          <a:xfrm>
            <a:off x="5294600" y="3006072"/>
            <a:ext cx="1675303"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0" name="Shape 818"/>
          <p:cNvSpPr/>
          <p:nvPr/>
        </p:nvSpPr>
        <p:spPr>
          <a:xfrm>
            <a:off x="8293899" y="3030136"/>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1" name="Shape 441"/>
          <p:cNvSpPr/>
          <p:nvPr/>
        </p:nvSpPr>
        <p:spPr>
          <a:xfrm>
            <a:off x="2452010" y="3579932"/>
            <a:ext cx="1598224"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认知方面</a:t>
            </a:r>
            <a:endParaRPr dirty="0">
              <a:solidFill>
                <a:schemeClr val="bg1"/>
              </a:solidFill>
            </a:endParaRPr>
          </a:p>
        </p:txBody>
      </p:sp>
      <p:sp>
        <p:nvSpPr>
          <p:cNvPr id="22" name="Shape 441"/>
          <p:cNvSpPr/>
          <p:nvPr/>
        </p:nvSpPr>
        <p:spPr>
          <a:xfrm>
            <a:off x="5333139" y="3579932"/>
            <a:ext cx="1598224"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pPr algn="ctr"/>
            <a:r>
              <a:rPr lang="zh-CN" altLang="en-US" dirty="0">
                <a:solidFill>
                  <a:schemeClr val="bg1"/>
                </a:solidFill>
              </a:rPr>
              <a:t>能</a:t>
            </a:r>
            <a:r>
              <a:rPr lang="zh-CN" altLang="en-US" dirty="0" smtClean="0">
                <a:solidFill>
                  <a:schemeClr val="bg1"/>
                </a:solidFill>
              </a:rPr>
              <a:t>力方面</a:t>
            </a:r>
            <a:endParaRPr dirty="0">
              <a:solidFill>
                <a:schemeClr val="bg1"/>
              </a:solidFill>
            </a:endParaRPr>
          </a:p>
        </p:txBody>
      </p:sp>
      <p:sp>
        <p:nvSpPr>
          <p:cNvPr id="23" name="Shape 441"/>
          <p:cNvSpPr/>
          <p:nvPr/>
        </p:nvSpPr>
        <p:spPr>
          <a:xfrm>
            <a:off x="8358947" y="3630979"/>
            <a:ext cx="1598224"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pPr algn="ctr"/>
            <a:r>
              <a:rPr lang="zh-CN" altLang="en-US" dirty="0">
                <a:solidFill>
                  <a:schemeClr val="bg1"/>
                </a:solidFill>
              </a:rPr>
              <a:t>喜欢阅读</a:t>
            </a:r>
            <a:endParaRPr dirty="0">
              <a:solidFill>
                <a:schemeClr val="bg1"/>
              </a:solidFill>
            </a:endParaRPr>
          </a:p>
        </p:txBody>
      </p:sp>
    </p:spTree>
    <p:extLst>
      <p:ext uri="{BB962C8B-B14F-4D97-AF65-F5344CB8AC3E}">
        <p14:creationId xmlns:p14="http://schemas.microsoft.com/office/powerpoint/2010/main" val="40803598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17" name="Shape 441"/>
          <p:cNvSpPr/>
          <p:nvPr/>
        </p:nvSpPr>
        <p:spPr>
          <a:xfrm>
            <a:off x="1908705" y="1373902"/>
            <a:ext cx="7248136" cy="1754326"/>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a:t>三</a:t>
            </a:r>
            <a:r>
              <a:rPr dirty="0" smtClean="0"/>
              <a:t>）</a:t>
            </a:r>
            <a:r>
              <a:rPr lang="zh-CN" altLang="en-US" dirty="0" smtClean="0"/>
              <a:t>区域活动阶段目标</a:t>
            </a:r>
            <a:endParaRPr lang="en-US" dirty="0" smtClean="0"/>
          </a:p>
          <a:p>
            <a:endParaRPr lang="en-US" altLang="zh-CN" dirty="0"/>
          </a:p>
          <a:p>
            <a:r>
              <a:rPr lang="zh-CN" altLang="en-US" dirty="0" smtClean="0">
                <a:solidFill>
                  <a:schemeClr val="tx1"/>
                </a:solidFill>
              </a:rPr>
              <a:t>根</a:t>
            </a:r>
            <a:r>
              <a:rPr lang="zh-CN" altLang="en-US" dirty="0">
                <a:solidFill>
                  <a:schemeClr val="tx1"/>
                </a:solidFill>
              </a:rPr>
              <a:t>据幼儿兴趣和能力及时调整区域目标</a:t>
            </a:r>
            <a:r>
              <a:rPr lang="zh-CN" altLang="en-US" dirty="0" smtClean="0">
                <a:solidFill>
                  <a:schemeClr val="tx1"/>
                </a:solidFill>
              </a:rPr>
              <a:t>，</a:t>
            </a:r>
            <a:endParaRPr lang="en-US" altLang="zh-CN" dirty="0" smtClean="0">
              <a:solidFill>
                <a:schemeClr val="tx1"/>
              </a:solidFill>
            </a:endParaRPr>
          </a:p>
          <a:p>
            <a:pPr>
              <a:lnSpc>
                <a:spcPct val="150000"/>
              </a:lnSpc>
            </a:pPr>
            <a:r>
              <a:rPr lang="zh-CN" altLang="en-US" dirty="0" smtClean="0">
                <a:solidFill>
                  <a:schemeClr val="tx1"/>
                </a:solidFill>
              </a:rPr>
              <a:t> 科</a:t>
            </a:r>
            <a:r>
              <a:rPr lang="zh-CN" altLang="en-US" dirty="0">
                <a:solidFill>
                  <a:schemeClr val="tx1"/>
                </a:solidFill>
              </a:rPr>
              <a:t>学分解月、周目标，合理制定具体的区域活动目标</a:t>
            </a:r>
            <a:endParaRPr dirty="0">
              <a:solidFill>
                <a:schemeClr val="tx1"/>
              </a:solidFill>
            </a:endParaRPr>
          </a:p>
        </p:txBody>
      </p:sp>
      <p:pic>
        <p:nvPicPr>
          <p:cNvPr id="2" name="图片 1"/>
          <p:cNvPicPr>
            <a:picLocks noChangeAspect="1"/>
          </p:cNvPicPr>
          <p:nvPr/>
        </p:nvPicPr>
        <p:blipFill>
          <a:blip r:embed="rId2"/>
          <a:stretch>
            <a:fillRect/>
          </a:stretch>
        </p:blipFill>
        <p:spPr>
          <a:xfrm>
            <a:off x="2294678" y="3292638"/>
            <a:ext cx="6476190" cy="2609524"/>
          </a:xfrm>
          <a:prstGeom prst="rect">
            <a:avLst/>
          </a:prstGeom>
        </p:spPr>
      </p:pic>
    </p:spTree>
    <p:extLst>
      <p:ext uri="{BB962C8B-B14F-4D97-AF65-F5344CB8AC3E}">
        <p14:creationId xmlns:p14="http://schemas.microsoft.com/office/powerpoint/2010/main" val="109151671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区域活动计划</a:t>
            </a:r>
            <a:r>
              <a:rPr lang="zh-CN" altLang="en-US" dirty="0" smtClean="0"/>
              <a:t>制定</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16" name="Shape 439"/>
          <p:cNvSpPr/>
          <p:nvPr/>
        </p:nvSpPr>
        <p:spPr>
          <a:xfrm>
            <a:off x="1579880" y="2543781"/>
            <a:ext cx="8960637" cy="207787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学期区域活动计划是教师在对本班幼儿的区域活动现状进行全面分析基础上对本期区域活动的一种预期。学期区域活动计划主要包括</a:t>
            </a:r>
            <a:r>
              <a:rPr lang="zh-CN" altLang="en-US" b="1" dirty="0">
                <a:solidFill>
                  <a:schemeClr val="accent4"/>
                </a:solidFill>
              </a:rPr>
              <a:t>幼儿情况分析、本期区域活动目标、具体措施、区域活动安排</a:t>
            </a:r>
            <a:r>
              <a:rPr lang="zh-CN" altLang="en-US" dirty="0">
                <a:solidFill>
                  <a:schemeClr val="tx1"/>
                </a:solidFill>
              </a:rPr>
              <a:t>等多个方面</a:t>
            </a:r>
            <a:r>
              <a:rPr lang="zh-CN" altLang="en-US" dirty="0" smtClean="0">
                <a:solidFill>
                  <a:schemeClr val="tx1"/>
                </a:solidFill>
              </a:rPr>
              <a:t>。</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endParaRPr dirty="0">
              <a:solidFill>
                <a:schemeClr val="tx1"/>
              </a:solidFill>
            </a:endParaRPr>
          </a:p>
        </p:txBody>
      </p:sp>
      <p:sp>
        <p:nvSpPr>
          <p:cNvPr id="17" name="Shape 441"/>
          <p:cNvSpPr/>
          <p:nvPr/>
        </p:nvSpPr>
        <p:spPr>
          <a:xfrm>
            <a:off x="2089179" y="2046017"/>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（一</a:t>
            </a:r>
            <a:r>
              <a:rPr dirty="0" smtClean="0"/>
              <a:t>）</a:t>
            </a:r>
            <a:r>
              <a:rPr lang="zh-CN" altLang="en-US" dirty="0" smtClean="0"/>
              <a:t>学期区域活动计划</a:t>
            </a:r>
            <a:endParaRPr dirty="0"/>
          </a:p>
        </p:txBody>
      </p:sp>
    </p:spTree>
    <p:extLst>
      <p:ext uri="{BB962C8B-B14F-4D97-AF65-F5344CB8AC3E}">
        <p14:creationId xmlns:p14="http://schemas.microsoft.com/office/powerpoint/2010/main" val="8039901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区域活动计划制订</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16" name="Shape 439"/>
          <p:cNvSpPr/>
          <p:nvPr/>
        </p:nvSpPr>
        <p:spPr>
          <a:xfrm>
            <a:off x="1579880" y="2543781"/>
            <a:ext cx="8960637" cy="309353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幼儿园班级学月区域活动计划，是由幼儿教师根据班级学期工作计划中的区域活动内容，紧密结合本班幼儿实际情况和季节特点制订的月工作计划。它反映了</a:t>
            </a:r>
            <a:r>
              <a:rPr lang="zh-CN" altLang="en-US" b="1" dirty="0">
                <a:solidFill>
                  <a:schemeClr val="accent4"/>
                </a:solidFill>
              </a:rPr>
              <a:t>各月份区域活动的具体内容、要求和措施</a:t>
            </a:r>
            <a:r>
              <a:rPr lang="zh-CN" altLang="en-US" dirty="0">
                <a:solidFill>
                  <a:schemeClr val="tx1"/>
                </a:solidFill>
              </a:rPr>
              <a:t>。它是各年龄班教师每月开展区域活动的依据。学月区域活动计划的写法较为灵活，主要包括</a:t>
            </a:r>
            <a:r>
              <a:rPr lang="zh-CN" altLang="en-US" sz="2200" b="1" dirty="0">
                <a:solidFill>
                  <a:schemeClr val="accent4"/>
                </a:solidFill>
                <a:latin typeface="FZZhunYuan-M02S"/>
                <a:ea typeface="FZZhunYuan-M02S"/>
                <a:cs typeface="FZZhunYuan-M02S"/>
              </a:rPr>
              <a:t>阶段培养目标、区域活动名称、区域活动内容、活动材料、各区域的要求</a:t>
            </a:r>
            <a:r>
              <a:rPr lang="zh-CN" altLang="en-US" dirty="0">
                <a:solidFill>
                  <a:schemeClr val="tx1"/>
                </a:solidFill>
              </a:rPr>
              <a:t>等。</a:t>
            </a:r>
            <a:endParaRPr dirty="0">
              <a:solidFill>
                <a:schemeClr val="tx1"/>
              </a:solidFill>
            </a:endParaRPr>
          </a:p>
        </p:txBody>
      </p:sp>
      <p:sp>
        <p:nvSpPr>
          <p:cNvPr id="17" name="Shape 441"/>
          <p:cNvSpPr/>
          <p:nvPr/>
        </p:nvSpPr>
        <p:spPr>
          <a:xfrm>
            <a:off x="2089179" y="2046017"/>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学月区域活动计划</a:t>
            </a:r>
            <a:endParaRPr dirty="0"/>
          </a:p>
        </p:txBody>
      </p:sp>
    </p:spTree>
    <p:extLst>
      <p:ext uri="{BB962C8B-B14F-4D97-AF65-F5344CB8AC3E}">
        <p14:creationId xmlns:p14="http://schemas.microsoft.com/office/powerpoint/2010/main" val="416643241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区域活动计划制订</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16" name="Shape 439"/>
          <p:cNvSpPr/>
          <p:nvPr/>
        </p:nvSpPr>
        <p:spPr>
          <a:xfrm>
            <a:off x="1579880" y="2543781"/>
            <a:ext cx="9188383"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区域活动具体活动方案在结构上与其他具体活动方案相似，写法多样，主要包括</a:t>
            </a:r>
            <a:r>
              <a:rPr lang="zh-CN" altLang="en-US" b="1" dirty="0">
                <a:solidFill>
                  <a:schemeClr val="accent4"/>
                </a:solidFill>
              </a:rPr>
              <a:t>活动目标、活动准备、活动过程</a:t>
            </a:r>
            <a:r>
              <a:rPr lang="zh-CN" altLang="en-US" dirty="0">
                <a:solidFill>
                  <a:schemeClr val="tx1"/>
                </a:solidFill>
              </a:rPr>
              <a:t>等。活动目标表述要突出重点，以行为目标为主，体现幼儿主体性。活动准备具体写明相应的活动区角和活动材料。活动过程要有趣，写明教师的指导和幼儿活动情况。</a:t>
            </a:r>
            <a:endParaRPr dirty="0">
              <a:solidFill>
                <a:schemeClr val="tx1"/>
              </a:solidFill>
            </a:endParaRPr>
          </a:p>
        </p:txBody>
      </p:sp>
      <p:sp>
        <p:nvSpPr>
          <p:cNvPr id="17" name="Shape 441"/>
          <p:cNvSpPr/>
          <p:nvPr/>
        </p:nvSpPr>
        <p:spPr>
          <a:xfrm>
            <a:off x="2089179" y="2046017"/>
            <a:ext cx="501675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幼</a:t>
            </a:r>
            <a:r>
              <a:rPr lang="zh-CN" altLang="en-US" dirty="0" smtClean="0"/>
              <a:t>儿园区域活动具体活动方案</a:t>
            </a:r>
            <a:endParaRPr dirty="0"/>
          </a:p>
        </p:txBody>
      </p:sp>
    </p:spTree>
    <p:extLst>
      <p:ext uri="{BB962C8B-B14F-4D97-AF65-F5344CB8AC3E}">
        <p14:creationId xmlns:p14="http://schemas.microsoft.com/office/powerpoint/2010/main" val="195144864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52311"/>
            <a:ext cx="9249484" cy="113646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en-US" altLang="zh-CN" dirty="0" smtClean="0"/>
              <a:t>.</a:t>
            </a:r>
            <a:r>
              <a:rPr lang="zh-CN" altLang="en-US" dirty="0" smtClean="0"/>
              <a:t> 见</a:t>
            </a:r>
            <a:r>
              <a:rPr lang="zh-CN" altLang="en-US" dirty="0"/>
              <a:t>习幼儿园一班级区域活动，观察并记录老师的行为。</a:t>
            </a:r>
          </a:p>
          <a:p>
            <a:pPr>
              <a:lnSpc>
                <a:spcPct val="150000"/>
              </a:lnSpc>
              <a:defRPr sz="2400">
                <a:latin typeface="FZHei-B01S"/>
                <a:ea typeface="FZHei-B01S"/>
                <a:cs typeface="FZHei-B01S"/>
                <a:sym typeface="FZHei-B01S"/>
              </a:defRPr>
            </a:pPr>
            <a:r>
              <a:rPr lang="en-US" altLang="zh-CN" dirty="0"/>
              <a:t>2</a:t>
            </a:r>
            <a:r>
              <a:rPr lang="en-US" altLang="zh-CN" dirty="0" smtClean="0"/>
              <a:t>.</a:t>
            </a:r>
            <a:r>
              <a:rPr lang="zh-CN" altLang="en-US" dirty="0" smtClean="0"/>
              <a:t> 尝</a:t>
            </a:r>
            <a:r>
              <a:rPr lang="zh-CN" altLang="en-US" dirty="0"/>
              <a:t>试设计一则区域活动方案。</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Tree>
    <p:extLst>
      <p:ext uri="{BB962C8B-B14F-4D97-AF65-F5344CB8AC3E}">
        <p14:creationId xmlns:p14="http://schemas.microsoft.com/office/powerpoint/2010/main" val="411840897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10776" y="1191013"/>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584675" y="1898690"/>
            <a:ext cx="9425349" cy="327076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建构区是大班孩子特别喜欢活动的区域，那里有许多的积木、插塑等材料供幼儿游戏。每一个想在建构区游戏的幼儿，在进入区域之前，应先将挂在小柜子上的活动牌挂在脖子上方可进入区域活动。梅梅想去建构区玩，但是活动牌已经都被拿走了，超超对梅梅说：“你先等一会，等里面的小朋友玩好了你再玩。”梅梅就坐在一旁看着超超他们一会儿搭楼房，一会儿摆火车，玩得不亦乐乎，</a:t>
            </a:r>
            <a:r>
              <a:rPr lang="en-US" altLang="zh-CN" sz="2000" dirty="0"/>
              <a:t>15</a:t>
            </a:r>
            <a:r>
              <a:rPr lang="zh-CN" altLang="en-US" sz="2000" dirty="0"/>
              <a:t>分钟过去了，才有小朋友从建构区出来。终于轮到梅梅了，可是梅梅刚进去，活动时间就到了。</a:t>
            </a:r>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   幼儿园区域活动</a:t>
            </a:r>
            <a:r>
              <a:rPr lang="zh-CN" altLang="en-US" dirty="0" smtClean="0"/>
              <a:t>的观察</a:t>
            </a:r>
            <a:endParaRPr dirty="0"/>
          </a:p>
        </p:txBody>
      </p:sp>
    </p:spTree>
    <p:extLst>
      <p:ext uri="{BB962C8B-B14F-4D97-AF65-F5344CB8AC3E}">
        <p14:creationId xmlns:p14="http://schemas.microsoft.com/office/powerpoint/2010/main" val="413197500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286232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a:t>选</a:t>
            </a:r>
            <a:r>
              <a:rPr lang="zh-CN" altLang="en-US" dirty="0" smtClean="0"/>
              <a:t>择观察对象</a:t>
            </a:r>
            <a:endParaRPr dirty="0"/>
          </a:p>
        </p:txBody>
      </p:sp>
      <p:sp>
        <p:nvSpPr>
          <p:cNvPr id="16" name="Shape 439"/>
          <p:cNvSpPr/>
          <p:nvPr/>
        </p:nvSpPr>
        <p:spPr>
          <a:xfrm>
            <a:off x="1579880" y="2543781"/>
            <a:ext cx="9188383"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观察材料对幼儿兴趣的激发。</a:t>
            </a:r>
            <a:r>
              <a:rPr lang="zh-CN" altLang="en-US" dirty="0">
                <a:solidFill>
                  <a:schemeClr val="tx1"/>
                </a:solidFill>
              </a:rPr>
              <a:t>在新材料投入的前期，最为关注的就是这一材料如何引发幼儿间的兴趣，寻找到幼儿与材料两者之间的兴趣碰撞点。如果观察到材料能与幼儿良好互动，</a:t>
            </a:r>
            <a:r>
              <a:rPr lang="zh-CN" altLang="en-US" sz="2200" b="1" dirty="0">
                <a:solidFill>
                  <a:schemeClr val="accent4"/>
                </a:solidFill>
                <a:latin typeface="FZZhunYuan-M02S"/>
                <a:ea typeface="FZZhunYuan-M02S"/>
                <a:cs typeface="FZZhunYuan-M02S"/>
              </a:rPr>
              <a:t>能让大部分幼儿自我参与其中，这就是适宜的材料。</a:t>
            </a:r>
          </a:p>
        </p:txBody>
      </p:sp>
      <p:sp>
        <p:nvSpPr>
          <p:cNvPr id="17" name="Shape 441"/>
          <p:cNvSpPr/>
          <p:nvPr/>
        </p:nvSpPr>
        <p:spPr>
          <a:xfrm>
            <a:off x="2089179" y="2046017"/>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观察材料</a:t>
            </a:r>
            <a:endParaRPr dirty="0"/>
          </a:p>
        </p:txBody>
      </p:sp>
      <p:sp>
        <p:nvSpPr>
          <p:cNvPr id="18"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   幼儿园区域活动</a:t>
            </a:r>
            <a:r>
              <a:rPr lang="zh-CN" altLang="en-US" dirty="0" smtClean="0"/>
              <a:t>的观察</a:t>
            </a:r>
            <a:endParaRPr dirty="0"/>
          </a:p>
        </p:txBody>
      </p:sp>
    </p:spTree>
    <p:extLst>
      <p:ext uri="{BB962C8B-B14F-4D97-AF65-F5344CB8AC3E}">
        <p14:creationId xmlns:p14="http://schemas.microsoft.com/office/powerpoint/2010/main" val="244479700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39" name="Shape 239"/>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42" name="Group 242"/>
          <p:cNvGrpSpPr/>
          <p:nvPr/>
        </p:nvGrpSpPr>
        <p:grpSpPr>
          <a:xfrm>
            <a:off x="2124853" y="2255246"/>
            <a:ext cx="2114995" cy="2389774"/>
            <a:chOff x="242368" y="0"/>
            <a:chExt cx="2114993" cy="2389773"/>
          </a:xfrm>
        </p:grpSpPr>
        <p:sp>
          <p:nvSpPr>
            <p:cNvPr id="240" name="Shape 240"/>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01</a:t>
              </a:r>
            </a:p>
          </p:txBody>
        </p:sp>
        <p:sp>
          <p:nvSpPr>
            <p:cNvPr id="241" name="Shape 241"/>
            <p:cNvSpPr/>
            <p:nvPr/>
          </p:nvSpPr>
          <p:spPr>
            <a:xfrm>
              <a:off x="242368" y="1231533"/>
              <a:ext cx="2114995" cy="1158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3000" b="1">
                  <a:solidFill>
                    <a:srgbClr val="FFFFFF"/>
                  </a:solidFill>
                  <a:latin typeface="微软雅黑"/>
                  <a:ea typeface="微软雅黑"/>
                  <a:cs typeface="微软雅黑"/>
                  <a:sym typeface="微软雅黑"/>
                </a:defRPr>
              </a:pPr>
              <a:r>
                <a:t>走进幼儿园</a:t>
              </a:r>
            </a:p>
            <a:p>
              <a:pPr algn="ctr">
                <a:defRPr sz="3000" b="1">
                  <a:solidFill>
                    <a:srgbClr val="FFFFFF"/>
                  </a:solidFill>
                  <a:latin typeface="微软雅黑"/>
                  <a:ea typeface="微软雅黑"/>
                  <a:cs typeface="微软雅黑"/>
                  <a:sym typeface="微软雅黑"/>
                </a:defRPr>
              </a:pPr>
              <a:r>
                <a:t>区域活动</a:t>
              </a:r>
            </a:p>
          </p:txBody>
        </p:sp>
      </p:grpSp>
      <p:sp>
        <p:nvSpPr>
          <p:cNvPr id="243" name="Shape 243"/>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4" name="Shape 244"/>
          <p:cNvSpPr/>
          <p:nvPr/>
        </p:nvSpPr>
        <p:spPr>
          <a:xfrm>
            <a:off x="5540450"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02</a:t>
            </a:r>
          </a:p>
        </p:txBody>
      </p:sp>
      <p:sp>
        <p:nvSpPr>
          <p:cNvPr id="245" name="Shape 245"/>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6" name="Shape 246"/>
          <p:cNvSpPr/>
          <p:nvPr/>
        </p:nvSpPr>
        <p:spPr>
          <a:xfrm>
            <a:off x="8513486"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03</a:t>
            </a:r>
          </a:p>
        </p:txBody>
      </p:sp>
      <p:sp>
        <p:nvSpPr>
          <p:cNvPr id="247" name="Shape 247"/>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48" name="Shape 248"/>
          <p:cNvSpPr/>
          <p:nvPr/>
        </p:nvSpPr>
        <p:spPr>
          <a:xfrm>
            <a:off x="5097888" y="3524879"/>
            <a:ext cx="2114995" cy="1158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3000" b="1">
                <a:solidFill>
                  <a:srgbClr val="FFFFFF"/>
                </a:solidFill>
                <a:latin typeface="微软雅黑"/>
                <a:ea typeface="微软雅黑"/>
                <a:cs typeface="微软雅黑"/>
                <a:sym typeface="微软雅黑"/>
              </a:defRPr>
            </a:pPr>
            <a:r>
              <a:t>幼儿园区域</a:t>
            </a:r>
          </a:p>
          <a:p>
            <a:pPr algn="ctr">
              <a:defRPr sz="3000" b="1">
                <a:solidFill>
                  <a:srgbClr val="FFFFFF"/>
                </a:solidFill>
                <a:latin typeface="微软雅黑"/>
                <a:ea typeface="微软雅黑"/>
                <a:cs typeface="微软雅黑"/>
                <a:sym typeface="微软雅黑"/>
              </a:defRPr>
            </a:pPr>
            <a:r>
              <a:t>活动的设置</a:t>
            </a:r>
          </a:p>
        </p:txBody>
      </p:sp>
      <p:sp>
        <p:nvSpPr>
          <p:cNvPr id="249" name="Shape 249"/>
          <p:cNvSpPr/>
          <p:nvPr/>
        </p:nvSpPr>
        <p:spPr>
          <a:xfrm>
            <a:off x="7828567" y="3575679"/>
            <a:ext cx="2599710" cy="10566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幼儿园区域活动</a:t>
            </a:r>
          </a:p>
          <a:p>
            <a:pPr algn="ctr">
              <a:defRPr sz="2700" b="1">
                <a:solidFill>
                  <a:srgbClr val="FFFFFF"/>
                </a:solidFill>
                <a:latin typeface="微软雅黑"/>
                <a:ea typeface="微软雅黑"/>
                <a:cs typeface="微软雅黑"/>
                <a:sym typeface="微软雅黑"/>
              </a:defRPr>
            </a:pPr>
            <a:r>
              <a:t>的组织与实施</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286232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a:t>选</a:t>
            </a:r>
            <a:r>
              <a:rPr lang="zh-CN" altLang="en-US" dirty="0" smtClean="0"/>
              <a:t>择观察对象</a:t>
            </a:r>
            <a:endParaRPr dirty="0"/>
          </a:p>
        </p:txBody>
      </p:sp>
      <p:sp>
        <p:nvSpPr>
          <p:cNvPr id="16" name="Shape 439"/>
          <p:cNvSpPr/>
          <p:nvPr/>
        </p:nvSpPr>
        <p:spPr>
          <a:xfrm>
            <a:off x="1579880" y="2543781"/>
            <a:ext cx="9188383" cy="161582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教师的观察直接影响着教师的思考、分析是否正确。利用观察资料，根据观察内容，对</a:t>
            </a:r>
            <a:r>
              <a:rPr lang="zh-CN" altLang="en-US" b="1" dirty="0">
                <a:solidFill>
                  <a:schemeClr val="accent4"/>
                </a:solidFill>
              </a:rPr>
              <a:t>幼儿行为的性质作出正确判断，得出结论</a:t>
            </a:r>
            <a:r>
              <a:rPr lang="zh-CN" altLang="en-US" dirty="0">
                <a:solidFill>
                  <a:schemeClr val="tx1"/>
                </a:solidFill>
              </a:rPr>
              <a:t>，并对幼儿出现的</a:t>
            </a:r>
            <a:r>
              <a:rPr lang="zh-CN" altLang="en-US" sz="2200" b="1" dirty="0">
                <a:solidFill>
                  <a:schemeClr val="accent4"/>
                </a:solidFill>
                <a:latin typeface="FZZhunYuan-M02S"/>
                <a:ea typeface="FZZhunYuan-M02S"/>
                <a:cs typeface="FZZhunYuan-M02S"/>
              </a:rPr>
              <a:t>行为的原因进行分析</a:t>
            </a:r>
            <a:r>
              <a:rPr lang="zh-CN" altLang="en-US" dirty="0">
                <a:solidFill>
                  <a:schemeClr val="tx1"/>
                </a:solidFill>
              </a:rPr>
              <a:t>，以此能够进行横向和纵向观察、比较、分析。</a:t>
            </a:r>
            <a:endParaRPr lang="zh-CN" altLang="en-US" sz="2200" dirty="0">
              <a:solidFill>
                <a:schemeClr val="tx1"/>
              </a:solidFill>
              <a:latin typeface="FZZhunYuan-M02S"/>
              <a:ea typeface="FZZhunYuan-M02S"/>
              <a:cs typeface="FZZhunYuan-M02S"/>
            </a:endParaRPr>
          </a:p>
        </p:txBody>
      </p:sp>
      <p:sp>
        <p:nvSpPr>
          <p:cNvPr id="17" name="Shape 441"/>
          <p:cNvSpPr/>
          <p:nvPr/>
        </p:nvSpPr>
        <p:spPr>
          <a:xfrm>
            <a:off x="2089179" y="2046017"/>
            <a:ext cx="224676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观察幼儿</a:t>
            </a:r>
            <a:endParaRPr dirty="0"/>
          </a:p>
        </p:txBody>
      </p:sp>
      <p:sp>
        <p:nvSpPr>
          <p:cNvPr id="18"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   幼儿园区域活动</a:t>
            </a:r>
            <a:r>
              <a:rPr lang="zh-CN" altLang="en-US" dirty="0" smtClean="0"/>
              <a:t>的观察</a:t>
            </a:r>
            <a:endParaRPr dirty="0"/>
          </a:p>
        </p:txBody>
      </p:sp>
    </p:spTree>
    <p:extLst>
      <p:ext uri="{BB962C8B-B14F-4D97-AF65-F5344CB8AC3E}">
        <p14:creationId xmlns:p14="http://schemas.microsoft.com/office/powerpoint/2010/main" val="299933078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618080" y="1684691"/>
            <a:ext cx="286232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调整观察材料</a:t>
            </a:r>
            <a:endParaRPr dirty="0"/>
          </a:p>
        </p:txBody>
      </p:sp>
      <p:sp>
        <p:nvSpPr>
          <p:cNvPr id="16" name="Shape 439"/>
          <p:cNvSpPr/>
          <p:nvPr/>
        </p:nvSpPr>
        <p:spPr>
          <a:xfrm>
            <a:off x="1618080" y="2279086"/>
            <a:ext cx="9188383" cy="309353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sz="2200" dirty="0">
                <a:solidFill>
                  <a:schemeClr val="tx1"/>
                </a:solidFill>
                <a:latin typeface="FZZhunYuan-M02S"/>
                <a:ea typeface="FZZhunYuan-M02S"/>
                <a:cs typeface="FZZhunYuan-M02S"/>
              </a:rPr>
              <a:t>在区域活动中，教师经常会发现幼儿游离于材料之外，或者不能与材料有效互动</a:t>
            </a:r>
            <a:r>
              <a:rPr lang="zh-CN" altLang="en-US" sz="2200" dirty="0" smtClean="0">
                <a:solidFill>
                  <a:schemeClr val="tx1"/>
                </a:solidFill>
                <a:latin typeface="FZZhunYuan-M02S"/>
                <a:ea typeface="FZZhunYuan-M02S"/>
                <a:cs typeface="FZZhunYuan-M02S"/>
              </a:rPr>
              <a:t>。</a:t>
            </a:r>
            <a:endParaRPr lang="en-US" altLang="zh-CN" sz="2200" dirty="0" smtClean="0">
              <a:solidFill>
                <a:schemeClr val="tx1"/>
              </a:solidFill>
              <a:latin typeface="FZZhunYuan-M02S"/>
              <a:ea typeface="FZZhunYuan-M02S"/>
              <a:cs typeface="FZZhunYuan-M02S"/>
            </a:endParaRPr>
          </a:p>
          <a:p>
            <a:pPr indent="457200">
              <a:lnSpc>
                <a:spcPct val="150000"/>
              </a:lnSpc>
              <a:defRPr sz="2200" spc="0">
                <a:latin typeface="FZZhunYuan-M02S"/>
                <a:ea typeface="FZZhunYuan-M02S"/>
                <a:cs typeface="FZZhunYuan-M02S"/>
                <a:sym typeface="FZZhunYuan-M02S"/>
              </a:defRPr>
            </a:pPr>
            <a:r>
              <a:rPr lang="zh-CN" altLang="en-US" sz="2200" dirty="0" smtClean="0">
                <a:solidFill>
                  <a:schemeClr val="tx1"/>
                </a:solidFill>
                <a:latin typeface="FZZhunYuan-M02S"/>
                <a:ea typeface="FZZhunYuan-M02S"/>
                <a:cs typeface="FZZhunYuan-M02S"/>
              </a:rPr>
              <a:t>教</a:t>
            </a:r>
            <a:r>
              <a:rPr lang="zh-CN" altLang="en-US" sz="2200" dirty="0">
                <a:solidFill>
                  <a:schemeClr val="tx1"/>
                </a:solidFill>
                <a:latin typeface="FZZhunYuan-M02S"/>
                <a:ea typeface="FZZhunYuan-M02S"/>
                <a:cs typeface="FZZhunYuan-M02S"/>
              </a:rPr>
              <a:t>师要不断地对幼儿与材料间的互动过程进行敏锐地</a:t>
            </a:r>
            <a:r>
              <a:rPr lang="zh-CN" altLang="en-US" sz="2200" b="1" dirty="0">
                <a:solidFill>
                  <a:schemeClr val="accent4"/>
                </a:solidFill>
                <a:latin typeface="FZZhunYuan-M02S"/>
                <a:ea typeface="FZZhunYuan-M02S"/>
                <a:cs typeface="FZZhunYuan-M02S"/>
              </a:rPr>
              <a:t>观察</a:t>
            </a:r>
            <a:r>
              <a:rPr lang="zh-CN" altLang="en-US" sz="2200" dirty="0">
                <a:solidFill>
                  <a:schemeClr val="tx1"/>
                </a:solidFill>
                <a:latin typeface="FZZhunYuan-M02S"/>
                <a:ea typeface="FZZhunYuan-M02S"/>
                <a:cs typeface="FZZhunYuan-M02S"/>
              </a:rPr>
              <a:t>和及时地</a:t>
            </a:r>
            <a:r>
              <a:rPr lang="zh-CN" altLang="en-US" sz="2200" b="1" dirty="0">
                <a:solidFill>
                  <a:schemeClr val="accent4"/>
                </a:solidFill>
                <a:latin typeface="FZZhunYuan-M02S"/>
                <a:ea typeface="FZZhunYuan-M02S"/>
                <a:cs typeface="FZZhunYuan-M02S"/>
              </a:rPr>
              <a:t>反思</a:t>
            </a:r>
            <a:r>
              <a:rPr lang="zh-CN" altLang="en-US" sz="2200" dirty="0">
                <a:solidFill>
                  <a:schemeClr val="tx1"/>
                </a:solidFill>
                <a:latin typeface="FZZhunYuan-M02S"/>
                <a:ea typeface="FZZhunYuan-M02S"/>
                <a:cs typeface="FZZhunYuan-M02S"/>
              </a:rPr>
              <a:t>，以便</a:t>
            </a:r>
            <a:r>
              <a:rPr lang="zh-CN" altLang="en-US" sz="2200" b="1" dirty="0">
                <a:solidFill>
                  <a:schemeClr val="accent4"/>
                </a:solidFill>
                <a:latin typeface="FZZhunYuan-M02S"/>
                <a:ea typeface="FZZhunYuan-M02S"/>
                <a:cs typeface="FZZhunYuan-M02S"/>
              </a:rPr>
              <a:t>即时对活动材料进行改进、丰富或调整</a:t>
            </a:r>
            <a:r>
              <a:rPr lang="zh-CN" altLang="en-US" sz="2200" dirty="0">
                <a:solidFill>
                  <a:schemeClr val="tx1"/>
                </a:solidFill>
                <a:latin typeface="FZZhunYuan-M02S"/>
                <a:ea typeface="FZZhunYuan-M02S"/>
                <a:cs typeface="FZZhunYuan-M02S"/>
              </a:rPr>
              <a:t>，并适时适当地对幼儿的活动进行指导，这样区域活动中材料的投放才会更适宜、更有效，幼儿的自主探索活动才会更有意义。</a:t>
            </a:r>
          </a:p>
        </p:txBody>
      </p:sp>
      <p:sp>
        <p:nvSpPr>
          <p:cNvPr id="18"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   幼儿园区域活动</a:t>
            </a:r>
            <a:r>
              <a:rPr lang="zh-CN" altLang="en-US" dirty="0" smtClean="0"/>
              <a:t>的观察</a:t>
            </a:r>
            <a:endParaRPr dirty="0"/>
          </a:p>
        </p:txBody>
      </p:sp>
    </p:spTree>
    <p:extLst>
      <p:ext uri="{BB962C8B-B14F-4D97-AF65-F5344CB8AC3E}">
        <p14:creationId xmlns:p14="http://schemas.microsoft.com/office/powerpoint/2010/main" val="67844284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dirty="0" smtClean="0"/>
              <a:t>、</a:t>
            </a:r>
            <a:r>
              <a:rPr lang="zh-CN" altLang="en-US" dirty="0"/>
              <a:t>巧</a:t>
            </a:r>
            <a:r>
              <a:rPr lang="zh-CN" altLang="en-US" dirty="0" smtClean="0"/>
              <a:t>妙运用观察策略</a:t>
            </a:r>
            <a:endParaRPr dirty="0"/>
          </a:p>
        </p:txBody>
      </p:sp>
      <p:sp>
        <p:nvSpPr>
          <p:cNvPr id="16" name="Shape 439"/>
          <p:cNvSpPr/>
          <p:nvPr/>
        </p:nvSpPr>
        <p:spPr>
          <a:xfrm>
            <a:off x="1579880" y="2543781"/>
            <a:ext cx="9188383"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在区域活动中我们以自然观察为主，尽量不打扰孩子自然的行为过程。孩子的探索学习需要得到老师的支持、帮助，但这并不意味着我们可以不分情况地随意提供帮助。</a:t>
            </a:r>
            <a:r>
              <a:rPr lang="zh-CN" altLang="en-US" sz="2200" b="1" dirty="0">
                <a:solidFill>
                  <a:schemeClr val="accent4"/>
                </a:solidFill>
                <a:latin typeface="FZZhunYuan-M02S"/>
                <a:ea typeface="FZZhunYuan-M02S"/>
                <a:cs typeface="FZZhunYuan-M02S"/>
              </a:rPr>
              <a:t>当孩子在</a:t>
            </a:r>
            <a:r>
              <a:rPr lang="zh-CN" altLang="en-US" b="1" dirty="0">
                <a:solidFill>
                  <a:schemeClr val="accent4"/>
                </a:solidFill>
              </a:rPr>
              <a:t>活动中兴趣浓厚、积极投入</a:t>
            </a:r>
            <a:r>
              <a:rPr lang="zh-CN" altLang="en-US" dirty="0">
                <a:solidFill>
                  <a:schemeClr val="tx1"/>
                </a:solidFill>
              </a:rPr>
              <a:t>时</a:t>
            </a:r>
            <a:r>
              <a:rPr lang="zh-CN" altLang="en-US" dirty="0" smtClean="0">
                <a:solidFill>
                  <a:schemeClr val="tx1"/>
                </a:solidFill>
              </a:rPr>
              <a:t>，是</a:t>
            </a:r>
            <a:r>
              <a:rPr lang="zh-CN" altLang="en-US" dirty="0">
                <a:solidFill>
                  <a:schemeClr val="tx1"/>
                </a:solidFill>
              </a:rPr>
              <a:t>抱以赞赏的眼光，</a:t>
            </a:r>
            <a:r>
              <a:rPr lang="zh-CN" altLang="en-US" sz="2200" b="1" dirty="0">
                <a:solidFill>
                  <a:schemeClr val="accent4"/>
                </a:solidFill>
                <a:latin typeface="FZZhunYuan-M02S"/>
                <a:ea typeface="FZZhunYuan-M02S"/>
                <a:cs typeface="FZZhunYuan-M02S"/>
              </a:rPr>
              <a:t>做孩子们最忠实的听众和观众</a:t>
            </a:r>
            <a:r>
              <a:rPr lang="zh-CN" altLang="en-US" dirty="0">
                <a:solidFill>
                  <a:schemeClr val="tx1"/>
                </a:solidFill>
              </a:rPr>
              <a:t>，支持他们去尝试与实践，倾听孩子间的交流、感</a:t>
            </a:r>
            <a:r>
              <a:rPr lang="zh-CN" altLang="en-US" dirty="0" smtClean="0">
                <a:solidFill>
                  <a:schemeClr val="tx1"/>
                </a:solidFill>
              </a:rPr>
              <a:t>受。</a:t>
            </a:r>
            <a:endParaRPr lang="zh-CN" altLang="en-US" sz="2200" dirty="0">
              <a:solidFill>
                <a:schemeClr val="tx1"/>
              </a:solidFill>
              <a:latin typeface="FZZhunYuan-M02S"/>
              <a:ea typeface="FZZhunYuan-M02S"/>
              <a:cs typeface="FZZhunYuan-M02S"/>
            </a:endParaRPr>
          </a:p>
        </p:txBody>
      </p:sp>
      <p:sp>
        <p:nvSpPr>
          <p:cNvPr id="17" name="Shape 441"/>
          <p:cNvSpPr/>
          <p:nvPr/>
        </p:nvSpPr>
        <p:spPr>
          <a:xfrm>
            <a:off x="2089179" y="2046017"/>
            <a:ext cx="7478968"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静观欣赏策略</a:t>
            </a:r>
            <a:r>
              <a:rPr lang="en-US" altLang="zh-CN" dirty="0"/>
              <a:t>——</a:t>
            </a:r>
            <a:r>
              <a:rPr lang="zh-CN" altLang="en-US" dirty="0"/>
              <a:t>给孩子自主选择与决定的权利</a:t>
            </a:r>
            <a:endParaRPr dirty="0"/>
          </a:p>
        </p:txBody>
      </p:sp>
      <p:sp>
        <p:nvSpPr>
          <p:cNvPr id="18"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   幼儿园区域活动</a:t>
            </a:r>
            <a:r>
              <a:rPr lang="zh-CN" altLang="en-US" dirty="0" smtClean="0"/>
              <a:t>的观察</a:t>
            </a:r>
            <a:endParaRPr dirty="0"/>
          </a:p>
        </p:txBody>
      </p:sp>
    </p:spTree>
    <p:extLst>
      <p:ext uri="{BB962C8B-B14F-4D97-AF65-F5344CB8AC3E}">
        <p14:creationId xmlns:p14="http://schemas.microsoft.com/office/powerpoint/2010/main" val="358851215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dirty="0" smtClean="0"/>
              <a:t>、</a:t>
            </a:r>
            <a:r>
              <a:rPr lang="zh-CN" altLang="en-US" dirty="0"/>
              <a:t>巧</a:t>
            </a:r>
            <a:r>
              <a:rPr lang="zh-CN" altLang="en-US" dirty="0" smtClean="0"/>
              <a:t>妙运用观察策略</a:t>
            </a:r>
            <a:endParaRPr dirty="0"/>
          </a:p>
        </p:txBody>
      </p:sp>
      <p:sp>
        <p:nvSpPr>
          <p:cNvPr id="16" name="Shape 439"/>
          <p:cNvSpPr/>
          <p:nvPr/>
        </p:nvSpPr>
        <p:spPr>
          <a:xfrm>
            <a:off x="1579880" y="2543781"/>
            <a:ext cx="9188383"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在区域活动中我们可能会观察到以下情况：　</a:t>
            </a: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1</a:t>
            </a:r>
            <a:r>
              <a:rPr lang="zh-CN" altLang="en-US" b="1" dirty="0">
                <a:solidFill>
                  <a:schemeClr val="accent4"/>
                </a:solidFill>
              </a:rPr>
              <a:t>） 在区域选择上缺乏目的性</a:t>
            </a:r>
            <a:r>
              <a:rPr lang="zh-CN" altLang="en-US" b="1" dirty="0" smtClean="0">
                <a:solidFill>
                  <a:schemeClr val="accent4"/>
                </a:solidFill>
              </a:rPr>
              <a:t>。</a:t>
            </a:r>
            <a:endParaRPr lang="en-US" altLang="zh-CN" b="1" dirty="0" smtClean="0">
              <a:solidFill>
                <a:schemeClr val="accent4"/>
              </a:solidFill>
            </a:endParaRPr>
          </a:p>
          <a:p>
            <a:pPr indent="457200">
              <a:lnSpc>
                <a:spcPct val="150000"/>
              </a:lnSpc>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a:t>
            </a:r>
            <a:r>
              <a:rPr lang="en-US" altLang="zh-CN" sz="2200" b="1" dirty="0">
                <a:solidFill>
                  <a:schemeClr val="accent4"/>
                </a:solidFill>
                <a:latin typeface="FZZhunYuan-M02S"/>
                <a:ea typeface="FZZhunYuan-M02S"/>
                <a:cs typeface="FZZhunYuan-M02S"/>
              </a:rPr>
              <a:t>2</a:t>
            </a:r>
            <a:r>
              <a:rPr lang="zh-CN" altLang="en-US" sz="2200" b="1" dirty="0">
                <a:solidFill>
                  <a:schemeClr val="accent4"/>
                </a:solidFill>
                <a:latin typeface="FZZhunYuan-M02S"/>
                <a:ea typeface="FZZhunYuan-M02S"/>
                <a:cs typeface="FZZhunYuan-M02S"/>
              </a:rPr>
              <a:t>） 在活动中出现意见不统一的情况</a:t>
            </a:r>
            <a:r>
              <a:rPr lang="zh-CN" altLang="en-US" sz="2200" b="1" dirty="0" smtClean="0">
                <a:solidFill>
                  <a:schemeClr val="accent4"/>
                </a:solidFill>
                <a:latin typeface="FZZhunYuan-M02S"/>
                <a:ea typeface="FZZhunYuan-M02S"/>
                <a:cs typeface="FZZhunYuan-M02S"/>
              </a:rPr>
              <a:t>。</a:t>
            </a:r>
            <a:endParaRPr lang="en-US" altLang="zh-CN" sz="2200" b="1" dirty="0" smtClean="0">
              <a:solidFill>
                <a:schemeClr val="accent4"/>
              </a:solidFill>
              <a:latin typeface="FZZhunYuan-M02S"/>
              <a:ea typeface="FZZhunYuan-M02S"/>
              <a:cs typeface="FZZhunYuan-M02S"/>
            </a:endParaRPr>
          </a:p>
          <a:p>
            <a:pPr indent="457200">
              <a:lnSpc>
                <a:spcPct val="150000"/>
              </a:lnSpc>
              <a:defRPr sz="2200" spc="0">
                <a:latin typeface="FZZhunYuan-M02S"/>
                <a:ea typeface="FZZhunYuan-M02S"/>
                <a:cs typeface="FZZhunYuan-M02S"/>
                <a:sym typeface="FZZhunYuan-M02S"/>
              </a:defRPr>
            </a:pPr>
            <a:r>
              <a:rPr lang="zh-CN" altLang="en-US" sz="2200" b="1" dirty="0">
                <a:solidFill>
                  <a:schemeClr val="accent4"/>
                </a:solidFill>
                <a:latin typeface="FZZhunYuan-M02S"/>
                <a:ea typeface="FZZhunYuan-M02S"/>
                <a:cs typeface="FZZhunYuan-M02S"/>
              </a:rPr>
              <a:t>（</a:t>
            </a:r>
            <a:r>
              <a:rPr lang="en-US" altLang="zh-CN" sz="2200" b="1" dirty="0">
                <a:solidFill>
                  <a:schemeClr val="accent4"/>
                </a:solidFill>
                <a:latin typeface="FZZhunYuan-M02S"/>
                <a:ea typeface="FZZhunYuan-M02S"/>
                <a:cs typeface="FZZhunYuan-M02S"/>
              </a:rPr>
              <a:t>3</a:t>
            </a:r>
            <a:r>
              <a:rPr lang="zh-CN" altLang="en-US" sz="2200" b="1" dirty="0">
                <a:solidFill>
                  <a:schemeClr val="accent4"/>
                </a:solidFill>
                <a:latin typeface="FZZhunYuan-M02S"/>
                <a:ea typeface="FZZhunYuan-M02S"/>
                <a:cs typeface="FZZhunYuan-M02S"/>
              </a:rPr>
              <a:t>） 对区域活动不感兴趣，活动无法进行。</a:t>
            </a:r>
          </a:p>
        </p:txBody>
      </p:sp>
      <p:sp>
        <p:nvSpPr>
          <p:cNvPr id="17" name="Shape 441"/>
          <p:cNvSpPr/>
          <p:nvPr/>
        </p:nvSpPr>
        <p:spPr>
          <a:xfrm>
            <a:off x="2089179" y="2046017"/>
            <a:ext cx="717119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渗透点拨策略</a:t>
            </a:r>
            <a:r>
              <a:rPr lang="en-US" altLang="zh-CN" dirty="0"/>
              <a:t>——</a:t>
            </a:r>
            <a:r>
              <a:rPr lang="zh-CN" altLang="en-US" dirty="0"/>
              <a:t>为孩子主体性发挥搭建支架</a:t>
            </a:r>
            <a:endParaRPr dirty="0"/>
          </a:p>
        </p:txBody>
      </p:sp>
      <p:sp>
        <p:nvSpPr>
          <p:cNvPr id="18"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   幼儿园区域活动</a:t>
            </a:r>
            <a:r>
              <a:rPr lang="zh-CN" altLang="en-US" dirty="0" smtClean="0"/>
              <a:t>的观察</a:t>
            </a:r>
            <a:endParaRPr dirty="0"/>
          </a:p>
        </p:txBody>
      </p:sp>
    </p:spTree>
    <p:extLst>
      <p:ext uri="{BB962C8B-B14F-4D97-AF65-F5344CB8AC3E}">
        <p14:creationId xmlns:p14="http://schemas.microsoft.com/office/powerpoint/2010/main" val="345474786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a:t>三</a:t>
            </a:r>
            <a:r>
              <a:rPr dirty="0" smtClean="0"/>
              <a:t>、</a:t>
            </a:r>
            <a:r>
              <a:rPr lang="zh-CN" altLang="en-US" dirty="0"/>
              <a:t>巧</a:t>
            </a:r>
            <a:r>
              <a:rPr lang="zh-CN" altLang="en-US" dirty="0" smtClean="0"/>
              <a:t>妙运用观察策略</a:t>
            </a:r>
            <a:endParaRPr dirty="0"/>
          </a:p>
        </p:txBody>
      </p:sp>
      <p:sp>
        <p:nvSpPr>
          <p:cNvPr id="16" name="Shape 439"/>
          <p:cNvSpPr/>
          <p:nvPr/>
        </p:nvSpPr>
        <p:spPr>
          <a:xfrm>
            <a:off x="1579880" y="2543781"/>
            <a:ext cx="9188383"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情感激发是教师以适当的言语、动作、表情等引导孩子参与到区域活动中，调动孩子的积极性与探究兴趣，支持孩子主动学习的有效策略</a:t>
            </a:r>
            <a:r>
              <a:rPr lang="zh-CN" altLang="en-US" dirty="0" smtClean="0">
                <a:solidFill>
                  <a:schemeClr val="tx1"/>
                </a:solidFill>
              </a:rPr>
              <a:t>。</a:t>
            </a:r>
            <a:endParaRPr lang="en-US" altLang="zh-CN" dirty="0" smtClean="0">
              <a:solidFill>
                <a:schemeClr val="tx1"/>
              </a:solidFill>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谐</a:t>
            </a:r>
            <a:r>
              <a:rPr lang="zh-CN" altLang="en-US" sz="2200" b="1" dirty="0">
                <a:solidFill>
                  <a:schemeClr val="accent4"/>
                </a:solidFill>
                <a:latin typeface="FZZhunYuan-M02S"/>
                <a:ea typeface="FZZhunYuan-M02S"/>
                <a:cs typeface="FZZhunYuan-M02S"/>
              </a:rPr>
              <a:t>趣夸张，激发兴</a:t>
            </a:r>
            <a:r>
              <a:rPr lang="zh-CN" altLang="en-US" sz="2200" b="1" dirty="0" smtClean="0">
                <a:solidFill>
                  <a:schemeClr val="accent4"/>
                </a:solidFill>
                <a:latin typeface="FZZhunYuan-M02S"/>
                <a:ea typeface="FZZhunYuan-M02S"/>
                <a:cs typeface="FZZhunYuan-M02S"/>
              </a:rPr>
              <a:t>趣</a:t>
            </a:r>
            <a:endParaRPr lang="en-US" altLang="zh-CN" sz="2200" b="1" dirty="0" smtClean="0">
              <a:solidFill>
                <a:schemeClr val="accent4"/>
              </a:solidFill>
              <a:latin typeface="FZZhunYuan-M02S"/>
              <a:ea typeface="FZZhunYuan-M02S"/>
              <a:cs typeface="FZZhunYuan-M02S"/>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设</a:t>
            </a:r>
            <a:r>
              <a:rPr lang="zh-CN" altLang="en-US" sz="2200" b="1" dirty="0">
                <a:solidFill>
                  <a:schemeClr val="accent4"/>
                </a:solidFill>
                <a:latin typeface="FZZhunYuan-M02S"/>
                <a:ea typeface="FZZhunYuan-M02S"/>
                <a:cs typeface="FZZhunYuan-M02S"/>
              </a:rPr>
              <a:t>疑切入，激发思</a:t>
            </a:r>
            <a:r>
              <a:rPr lang="zh-CN" altLang="en-US" sz="2200" b="1" dirty="0" smtClean="0">
                <a:solidFill>
                  <a:schemeClr val="accent4"/>
                </a:solidFill>
                <a:latin typeface="FZZhunYuan-M02S"/>
                <a:ea typeface="FZZhunYuan-M02S"/>
                <a:cs typeface="FZZhunYuan-M02S"/>
              </a:rPr>
              <a:t>考</a:t>
            </a:r>
            <a:endParaRPr lang="en-US" altLang="zh-CN" sz="2200" b="1" dirty="0" smtClean="0">
              <a:solidFill>
                <a:schemeClr val="accent4"/>
              </a:solidFill>
              <a:latin typeface="FZZhunYuan-M02S"/>
              <a:ea typeface="FZZhunYuan-M02S"/>
              <a:cs typeface="FZZhunYuan-M02S"/>
            </a:endParaRPr>
          </a:p>
          <a:p>
            <a:pPr marL="457200" indent="-457200">
              <a:lnSpc>
                <a:spcPct val="150000"/>
              </a:lnSpc>
              <a:buAutoNum type="arabicPeriod"/>
              <a:defRPr sz="2200" spc="0">
                <a:latin typeface="FZZhunYuan-M02S"/>
                <a:ea typeface="FZZhunYuan-M02S"/>
                <a:cs typeface="FZZhunYuan-M02S"/>
                <a:sym typeface="FZZhunYuan-M02S"/>
              </a:defRPr>
            </a:pPr>
            <a:r>
              <a:rPr lang="zh-CN" altLang="en-US" sz="2200" b="1" dirty="0" smtClean="0">
                <a:solidFill>
                  <a:schemeClr val="accent4"/>
                </a:solidFill>
                <a:latin typeface="FZZhunYuan-M02S"/>
                <a:ea typeface="FZZhunYuan-M02S"/>
                <a:cs typeface="FZZhunYuan-M02S"/>
              </a:rPr>
              <a:t>区</a:t>
            </a:r>
            <a:r>
              <a:rPr lang="zh-CN" altLang="en-US" sz="2200" b="1" dirty="0">
                <a:solidFill>
                  <a:schemeClr val="accent4"/>
                </a:solidFill>
                <a:latin typeface="FZZhunYuan-M02S"/>
                <a:ea typeface="FZZhunYuan-M02S"/>
                <a:cs typeface="FZZhunYuan-M02S"/>
              </a:rPr>
              <a:t>域互动，引发孩子之间的合作</a:t>
            </a:r>
          </a:p>
        </p:txBody>
      </p:sp>
      <p:sp>
        <p:nvSpPr>
          <p:cNvPr id="17" name="Shape 441"/>
          <p:cNvSpPr/>
          <p:nvPr/>
        </p:nvSpPr>
        <p:spPr>
          <a:xfrm>
            <a:off x="2089179" y="2046017"/>
            <a:ext cx="7478968"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情感激发策略</a:t>
            </a:r>
            <a:r>
              <a:rPr lang="en-US" altLang="zh-CN" dirty="0"/>
              <a:t>——</a:t>
            </a:r>
            <a:r>
              <a:rPr lang="zh-CN" altLang="en-US" dirty="0"/>
              <a:t>调动孩子主动探究的内在动力</a:t>
            </a:r>
            <a:endParaRPr dirty="0"/>
          </a:p>
        </p:txBody>
      </p:sp>
      <p:sp>
        <p:nvSpPr>
          <p:cNvPr id="18"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   幼儿园区域活动</a:t>
            </a:r>
            <a:r>
              <a:rPr lang="zh-CN" altLang="en-US" dirty="0" smtClean="0"/>
              <a:t>的观察</a:t>
            </a:r>
            <a:endParaRPr dirty="0"/>
          </a:p>
        </p:txBody>
      </p:sp>
    </p:spTree>
    <p:extLst>
      <p:ext uri="{BB962C8B-B14F-4D97-AF65-F5344CB8AC3E}">
        <p14:creationId xmlns:p14="http://schemas.microsoft.com/office/powerpoint/2010/main" val="6942610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39007"/>
            <a:ext cx="8631566" cy="175432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dirty="0" smtClean="0"/>
              <a:t>1.</a:t>
            </a:r>
            <a:r>
              <a:rPr lang="zh-CN" altLang="en-US" dirty="0"/>
              <a:t>　教师在区域活动中扮演着怎样的角色，怎样有效观察幼儿园区域活动？</a:t>
            </a:r>
          </a:p>
          <a:p>
            <a:pPr>
              <a:lnSpc>
                <a:spcPct val="150000"/>
              </a:lnSpc>
              <a:defRPr sz="2400">
                <a:latin typeface="FZHei-B01S"/>
                <a:ea typeface="FZHei-B01S"/>
                <a:cs typeface="FZHei-B01S"/>
                <a:sym typeface="FZHei-B01S"/>
              </a:defRPr>
            </a:pPr>
            <a:r>
              <a:rPr lang="en-US" altLang="zh-CN" dirty="0"/>
              <a:t>2.</a:t>
            </a:r>
            <a:r>
              <a:rPr lang="zh-CN" altLang="en-US" dirty="0"/>
              <a:t>　观察区域活动的过程中怎样结合活动目标进行观察与思考？</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二</a:t>
            </a:r>
            <a:r>
              <a:rPr dirty="0" smtClean="0"/>
              <a:t>节   幼儿园区域活动</a:t>
            </a:r>
            <a:r>
              <a:rPr lang="zh-CN" altLang="en-US" dirty="0" smtClean="0"/>
              <a:t>的观察</a:t>
            </a:r>
            <a:endParaRPr dirty="0"/>
          </a:p>
        </p:txBody>
      </p:sp>
    </p:spTree>
    <p:extLst>
      <p:ext uri="{BB962C8B-B14F-4D97-AF65-F5344CB8AC3E}">
        <p14:creationId xmlns:p14="http://schemas.microsoft.com/office/powerpoint/2010/main" val="182176853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10776" y="1191013"/>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584675" y="1898690"/>
            <a:ext cx="9425349" cy="279845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400" dirty="0"/>
              <a:t>在幼儿园大班的表演区，正在进行“小模特”的表演活动。老师向孩子们讲解完活动规则后，孩子们开始自己利用各种材料做成的服装、装饰品来打扮自己，然后跟着正在单曲循环的配乐进行表演。但不久之后，孩子们似乎厌倦了这个活动，孩子们开始把身上的装饰品取下来追打着玩。你认为该教师在区域活动指导方面存在什么问题？</a:t>
            </a:r>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71603103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smtClean="0"/>
              <a:t>区域活动前指导幼儿科学选区</a:t>
            </a:r>
            <a:endParaRPr dirty="0"/>
          </a:p>
        </p:txBody>
      </p:sp>
      <p:sp>
        <p:nvSpPr>
          <p:cNvPr id="16" name="Shape 439"/>
          <p:cNvSpPr/>
          <p:nvPr/>
        </p:nvSpPr>
        <p:spPr>
          <a:xfrm>
            <a:off x="1579880" y="2543781"/>
            <a:ext cx="9188383"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幼儿遵从自己的意愿选择活动区域，这首先要求教师为幼儿提供丰富的环境。如果材料贫乏，活动单一，又何谈选择呢？其次，教师要尊重幼儿，允许幼儿根据自己的需要、兴趣进行选择，给幼儿一个宽松的精神氛围。</a:t>
            </a:r>
            <a:endParaRPr lang="zh-CN" altLang="en-US" sz="2200" dirty="0">
              <a:solidFill>
                <a:schemeClr val="tx1"/>
              </a:solidFill>
              <a:latin typeface="FZZhunYuan-M02S"/>
              <a:ea typeface="FZZhunYuan-M02S"/>
              <a:cs typeface="FZZhunYuan-M02S"/>
            </a:endParaRPr>
          </a:p>
        </p:txBody>
      </p:sp>
      <p:sp>
        <p:nvSpPr>
          <p:cNvPr id="17" name="Shape 441"/>
          <p:cNvSpPr/>
          <p:nvPr/>
        </p:nvSpPr>
        <p:spPr>
          <a:xfrm>
            <a:off x="2089179" y="2046017"/>
            <a:ext cx="317009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宽松自由的环境</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288186542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smtClean="0"/>
              <a:t>区域活动前指导幼儿科学选区</a:t>
            </a:r>
            <a:endParaRPr dirty="0"/>
          </a:p>
        </p:txBody>
      </p:sp>
      <p:sp>
        <p:nvSpPr>
          <p:cNvPr id="16" name="Shape 439"/>
          <p:cNvSpPr/>
          <p:nvPr/>
        </p:nvSpPr>
        <p:spPr>
          <a:xfrm>
            <a:off x="1579880" y="2543781"/>
            <a:ext cx="9188383"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这里的限制是指制定一定的选区常规，如每个区域应有一定的人数限制。幼儿可以通过挂选区牌等方法表明自己选择了某一个区，当活动区的人数已满，教师应根据实际情况，灵活地引导幼儿通过协商、讨论等方法合理解决。</a:t>
            </a:r>
            <a:endParaRPr lang="zh-CN" altLang="en-US" sz="2200" dirty="0">
              <a:solidFill>
                <a:schemeClr val="tx1"/>
              </a:solidFill>
              <a:latin typeface="FZZhunYuan-M02S"/>
              <a:ea typeface="FZZhunYuan-M02S"/>
              <a:cs typeface="FZZhunYuan-M02S"/>
            </a:endParaRPr>
          </a:p>
        </p:txBody>
      </p:sp>
      <p:sp>
        <p:nvSpPr>
          <p:cNvPr id="17" name="Shape 441"/>
          <p:cNvSpPr/>
          <p:nvPr/>
        </p:nvSpPr>
        <p:spPr>
          <a:xfrm>
            <a:off x="2089179" y="2046017"/>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一定的限制</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381382934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smtClean="0"/>
              <a:t>区域活动前指导幼儿科学选区</a:t>
            </a:r>
            <a:endParaRPr dirty="0"/>
          </a:p>
        </p:txBody>
      </p:sp>
      <p:sp>
        <p:nvSpPr>
          <p:cNvPr id="16" name="Shape 439"/>
          <p:cNvSpPr/>
          <p:nvPr/>
        </p:nvSpPr>
        <p:spPr>
          <a:xfrm>
            <a:off x="1579880" y="2543781"/>
            <a:ext cx="9862152"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幼儿要做出选择，就要知道教室内有哪些区域，区域中有哪些材料，可以进行哪些活动。幼儿只有操作过这些材料或参与过这些活动，才能知道材料或活动是否有趣、对自己有何价值，才能在多种材料活动中根据自己的需要进行选择。因此，在新学年开始时，教师应有计划地创设区域，根据幼儿的兴趣和需要循序渐进地增加区域、增添区域新材料，不要追求一步到位。</a:t>
            </a:r>
            <a:endParaRPr lang="zh-CN" altLang="en-US" sz="2200" dirty="0">
              <a:solidFill>
                <a:schemeClr val="tx1"/>
              </a:solidFill>
              <a:latin typeface="FZZhunYuan-M02S"/>
              <a:ea typeface="FZZhunYuan-M02S"/>
              <a:cs typeface="FZZhunYuan-M02S"/>
            </a:endParaRPr>
          </a:p>
        </p:txBody>
      </p:sp>
      <p:sp>
        <p:nvSpPr>
          <p:cNvPr id="17" name="Shape 441"/>
          <p:cNvSpPr/>
          <p:nvPr/>
        </p:nvSpPr>
        <p:spPr>
          <a:xfrm>
            <a:off x="2089179" y="2046017"/>
            <a:ext cx="317009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熟悉区域及材料</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328265124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52" name="Shape 252"/>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55" name="Group 255"/>
          <p:cNvGrpSpPr/>
          <p:nvPr/>
        </p:nvGrpSpPr>
        <p:grpSpPr>
          <a:xfrm>
            <a:off x="4855531" y="2255245"/>
            <a:ext cx="2599710" cy="2669175"/>
            <a:chOff x="11" y="0"/>
            <a:chExt cx="2599708" cy="2669173"/>
          </a:xfrm>
        </p:grpSpPr>
        <p:sp>
          <p:nvSpPr>
            <p:cNvPr id="253" name="Shape 253"/>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05</a:t>
              </a:r>
            </a:p>
          </p:txBody>
        </p:sp>
        <p:sp>
          <p:nvSpPr>
            <p:cNvPr id="254" name="Shape 254"/>
            <p:cNvSpPr/>
            <p:nvPr/>
          </p:nvSpPr>
          <p:spPr>
            <a:xfrm>
              <a:off x="11" y="1129933"/>
              <a:ext cx="2599710" cy="153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2700" b="1">
                  <a:solidFill>
                    <a:srgbClr val="FFFFFF"/>
                  </a:solidFill>
                  <a:latin typeface="微软雅黑"/>
                  <a:ea typeface="微软雅黑"/>
                  <a:cs typeface="微软雅黑"/>
                  <a:sym typeface="微软雅黑"/>
                </a:defRPr>
              </a:pPr>
              <a:r>
                <a:t>幼儿园园级公共</a:t>
              </a:r>
            </a:p>
            <a:p>
              <a:pPr algn="ctr">
                <a:defRPr sz="2700" b="1">
                  <a:solidFill>
                    <a:srgbClr val="FFFFFF"/>
                  </a:solidFill>
                  <a:latin typeface="微软雅黑"/>
                  <a:ea typeface="微软雅黑"/>
                  <a:cs typeface="微软雅黑"/>
                  <a:sym typeface="微软雅黑"/>
                </a:defRPr>
              </a:pPr>
              <a:r>
                <a:t>区域活动设计的</a:t>
              </a:r>
            </a:p>
            <a:p>
              <a:pPr algn="ctr">
                <a:defRPr sz="2700" b="1">
                  <a:solidFill>
                    <a:srgbClr val="FFFFFF"/>
                  </a:solidFill>
                  <a:latin typeface="微软雅黑"/>
                  <a:ea typeface="微软雅黑"/>
                  <a:cs typeface="微软雅黑"/>
                  <a:sym typeface="微软雅黑"/>
                </a:defRPr>
              </a:pPr>
              <a:r>
                <a:t>与指导</a:t>
              </a:r>
            </a:p>
          </p:txBody>
        </p:sp>
      </p:grpSp>
      <p:sp>
        <p:nvSpPr>
          <p:cNvPr id="256" name="Shape 256"/>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57" name="Shape 257"/>
          <p:cNvSpPr/>
          <p:nvPr/>
        </p:nvSpPr>
        <p:spPr>
          <a:xfrm>
            <a:off x="8513486"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06</a:t>
            </a:r>
          </a:p>
        </p:txBody>
      </p:sp>
      <p:sp>
        <p:nvSpPr>
          <p:cNvPr id="258" name="Shape 258"/>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59" name="Shape 259"/>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60" name="Shape 260"/>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1" name="Shape 261"/>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62" name="Shape 262"/>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63" name="Shape 263"/>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4" name="Shape 264"/>
          <p:cNvSpPr/>
          <p:nvPr/>
        </p:nvSpPr>
        <p:spPr>
          <a:xfrm>
            <a:off x="7807126" y="3397879"/>
            <a:ext cx="2599709"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幼儿园乡土特色</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设计指导</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活</a:t>
            </a:r>
            <a:r>
              <a:rPr lang="zh-CN" altLang="en-US" dirty="0"/>
              <a:t>动过程中的针对性指导</a:t>
            </a:r>
            <a:endParaRPr dirty="0"/>
          </a:p>
        </p:txBody>
      </p:sp>
      <p:sp>
        <p:nvSpPr>
          <p:cNvPr id="16" name="Shape 439"/>
          <p:cNvSpPr/>
          <p:nvPr/>
        </p:nvSpPr>
        <p:spPr>
          <a:xfrm>
            <a:off x="1579880" y="2495653"/>
            <a:ext cx="9188383"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对于托、小班的幼儿，教师要通过询问、建议、暗示、参与游戏等办法，明确幼儿活动的目的；对于中、大班的幼儿，教师要通过询问、讨论、协商等办法，使幼儿活动目的更加具体</a:t>
            </a:r>
            <a:r>
              <a:rPr lang="zh-CN" altLang="en-US" dirty="0" smtClean="0">
                <a:solidFill>
                  <a:schemeClr val="tx1"/>
                </a:solidFill>
              </a:rPr>
              <a:t>。</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en-US" altLang="zh-CN" sz="2200" b="1" dirty="0" smtClean="0">
                <a:solidFill>
                  <a:schemeClr val="accent4"/>
                </a:solidFill>
                <a:latin typeface="FZZhunYuan-M02S"/>
                <a:ea typeface="FZZhunYuan-M02S"/>
                <a:cs typeface="FZZhunYuan-M02S"/>
              </a:rPr>
              <a:t>1.  </a:t>
            </a:r>
            <a:r>
              <a:rPr lang="zh-CN" altLang="en-US" sz="2200" b="1" dirty="0" smtClean="0">
                <a:solidFill>
                  <a:schemeClr val="accent4"/>
                </a:solidFill>
                <a:latin typeface="FZZhunYuan-M02S"/>
                <a:ea typeface="FZZhunYuan-M02S"/>
                <a:cs typeface="FZZhunYuan-M02S"/>
              </a:rPr>
              <a:t>活</a:t>
            </a:r>
            <a:r>
              <a:rPr lang="zh-CN" altLang="en-US" sz="2200" b="1" dirty="0">
                <a:solidFill>
                  <a:schemeClr val="accent4"/>
                </a:solidFill>
                <a:latin typeface="FZZhunYuan-M02S"/>
                <a:ea typeface="FZZhunYuan-M02S"/>
                <a:cs typeface="FZZhunYuan-M02S"/>
              </a:rPr>
              <a:t>动目的不明确时教师的指导 </a:t>
            </a:r>
            <a:endParaRPr lang="en-US" altLang="zh-CN" sz="2200" b="1" dirty="0" smtClean="0">
              <a:solidFill>
                <a:schemeClr val="accent4"/>
              </a:solidFill>
              <a:latin typeface="FZZhunYuan-M02S"/>
              <a:ea typeface="FZZhunYuan-M02S"/>
              <a:cs typeface="FZZhunYuan-M02S"/>
            </a:endParaRPr>
          </a:p>
          <a:p>
            <a:pPr indent="457200">
              <a:lnSpc>
                <a:spcPct val="150000"/>
              </a:lnSpc>
              <a:defRPr sz="2200" spc="0">
                <a:latin typeface="FZZhunYuan-M02S"/>
                <a:ea typeface="FZZhunYuan-M02S"/>
                <a:cs typeface="FZZhunYuan-M02S"/>
                <a:sym typeface="FZZhunYuan-M02S"/>
              </a:defRPr>
            </a:pPr>
            <a:r>
              <a:rPr lang="en-US" altLang="zh-CN" sz="2200" b="1" dirty="0">
                <a:solidFill>
                  <a:schemeClr val="accent4"/>
                </a:solidFill>
                <a:latin typeface="FZZhunYuan-M02S"/>
                <a:ea typeface="FZZhunYuan-M02S"/>
                <a:cs typeface="FZZhunYuan-M02S"/>
              </a:rPr>
              <a:t>2</a:t>
            </a:r>
            <a:r>
              <a:rPr lang="en-US" altLang="zh-CN" sz="2200" b="1" dirty="0" smtClean="0">
                <a:solidFill>
                  <a:schemeClr val="accent4"/>
                </a:solidFill>
                <a:latin typeface="FZZhunYuan-M02S"/>
                <a:ea typeface="FZZhunYuan-M02S"/>
                <a:cs typeface="FZZhunYuan-M02S"/>
              </a:rPr>
              <a:t>.</a:t>
            </a:r>
            <a:r>
              <a:rPr lang="zh-CN" altLang="en-US" sz="2200" b="1" dirty="0" smtClean="0">
                <a:solidFill>
                  <a:schemeClr val="accent4"/>
                </a:solidFill>
                <a:latin typeface="FZZhunYuan-M02S"/>
                <a:ea typeface="FZZhunYuan-M02S"/>
                <a:cs typeface="FZZhunYuan-M02S"/>
              </a:rPr>
              <a:t> 游</a:t>
            </a:r>
            <a:r>
              <a:rPr lang="zh-CN" altLang="en-US" sz="2200" b="1" dirty="0">
                <a:solidFill>
                  <a:schemeClr val="accent4"/>
                </a:solidFill>
                <a:latin typeface="FZZhunYuan-M02S"/>
                <a:ea typeface="FZZhunYuan-M02S"/>
                <a:cs typeface="FZZhunYuan-M02S"/>
              </a:rPr>
              <a:t>戏主题中途转换时教师的指导</a:t>
            </a:r>
          </a:p>
        </p:txBody>
      </p:sp>
      <p:sp>
        <p:nvSpPr>
          <p:cNvPr id="17" name="Shape 441"/>
          <p:cNvSpPr/>
          <p:nvPr/>
        </p:nvSpPr>
        <p:spPr>
          <a:xfrm>
            <a:off x="1908705" y="2046017"/>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smtClean="0"/>
              <a:t>指导幼儿有目的地参与活动</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368236736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活</a:t>
            </a:r>
            <a:r>
              <a:rPr lang="zh-CN" altLang="en-US" dirty="0"/>
              <a:t>动过程中的针对性指导</a:t>
            </a:r>
            <a:endParaRPr dirty="0"/>
          </a:p>
        </p:txBody>
      </p:sp>
      <p:sp>
        <p:nvSpPr>
          <p:cNvPr id="16" name="Shape 439"/>
          <p:cNvSpPr/>
          <p:nvPr/>
        </p:nvSpPr>
        <p:spPr>
          <a:xfrm>
            <a:off x="1579880" y="2495653"/>
            <a:ext cx="9188383" cy="258570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这里所说的游戏规则包括</a:t>
            </a:r>
            <a:r>
              <a:rPr lang="zh-CN" altLang="en-US" b="1" dirty="0">
                <a:solidFill>
                  <a:schemeClr val="accent4"/>
                </a:solidFill>
              </a:rPr>
              <a:t>一般性规则</a:t>
            </a:r>
            <a:r>
              <a:rPr lang="zh-CN" altLang="en-US" dirty="0">
                <a:solidFill>
                  <a:schemeClr val="tx1"/>
                </a:solidFill>
              </a:rPr>
              <a:t>和</a:t>
            </a:r>
            <a:r>
              <a:rPr lang="zh-CN" altLang="en-US" b="1" dirty="0">
                <a:solidFill>
                  <a:schemeClr val="accent4"/>
                </a:solidFill>
              </a:rPr>
              <a:t>游戏本身规则</a:t>
            </a:r>
            <a:r>
              <a:rPr lang="zh-CN" altLang="en-US" dirty="0">
                <a:solidFill>
                  <a:schemeClr val="tx1"/>
                </a:solidFill>
              </a:rPr>
              <a:t>两方面</a:t>
            </a:r>
            <a:r>
              <a:rPr lang="zh-CN" altLang="en-US" dirty="0" smtClean="0">
                <a:solidFill>
                  <a:schemeClr val="tx1"/>
                </a:solidFill>
              </a:rPr>
              <a:t>。作</a:t>
            </a:r>
            <a:r>
              <a:rPr lang="zh-CN" altLang="en-US" dirty="0">
                <a:solidFill>
                  <a:schemeClr val="tx1"/>
                </a:solidFill>
              </a:rPr>
              <a:t>为教师，我们必须认识到，规则的建立不是教师一味地提要求，幼儿被迫去接受，而是要通过情景设置、协商、讨论等方法，让幼儿参与到规则的制定中，让他们真正内化规则、体验规则，这样才能使幼儿真正理解并主动遵守规则。</a:t>
            </a:r>
            <a:endParaRPr lang="zh-CN" altLang="en-US" sz="2200" b="1" dirty="0">
              <a:solidFill>
                <a:schemeClr val="accent4"/>
              </a:solidFill>
              <a:latin typeface="FZZhunYuan-M02S"/>
              <a:ea typeface="FZZhunYuan-M02S"/>
              <a:cs typeface="FZZhunYuan-M02S"/>
            </a:endParaRPr>
          </a:p>
        </p:txBody>
      </p:sp>
      <p:sp>
        <p:nvSpPr>
          <p:cNvPr id="17" name="Shape 441"/>
          <p:cNvSpPr/>
          <p:nvPr/>
        </p:nvSpPr>
        <p:spPr>
          <a:xfrm>
            <a:off x="1908705" y="2046017"/>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指导幼儿遵守规则</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1883085857"/>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活</a:t>
            </a:r>
            <a:r>
              <a:rPr lang="zh-CN" altLang="en-US" dirty="0"/>
              <a:t>动过程中的针对性指导</a:t>
            </a:r>
            <a:endParaRPr dirty="0"/>
          </a:p>
        </p:txBody>
      </p:sp>
      <p:sp>
        <p:nvSpPr>
          <p:cNvPr id="16" name="Shape 439"/>
          <p:cNvSpPr/>
          <p:nvPr/>
        </p:nvSpPr>
        <p:spPr>
          <a:xfrm>
            <a:off x="1579880" y="2495653"/>
            <a:ext cx="9188383" cy="161582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每种工具都有不同的使用方法，教师要引导幼儿正确使用工具，</a:t>
            </a:r>
            <a:r>
              <a:rPr lang="zh-CN" altLang="en-US" b="1" dirty="0">
                <a:solidFill>
                  <a:schemeClr val="accent4"/>
                </a:solidFill>
              </a:rPr>
              <a:t>发现不同工具的性质与价值</a:t>
            </a:r>
            <a:r>
              <a:rPr lang="zh-CN" altLang="en-US" dirty="0">
                <a:solidFill>
                  <a:schemeClr val="tx1"/>
                </a:solidFill>
              </a:rPr>
              <a:t>，使工具更好地为幼儿的活动服务，从而</a:t>
            </a:r>
            <a:r>
              <a:rPr lang="zh-CN" altLang="en-US" b="1" dirty="0">
                <a:solidFill>
                  <a:schemeClr val="accent4"/>
                </a:solidFill>
              </a:rPr>
              <a:t>提高幼儿的游戏水平。</a:t>
            </a:r>
            <a:endParaRPr lang="zh-CN" altLang="en-US" sz="2200" b="1" dirty="0">
              <a:solidFill>
                <a:schemeClr val="accent4"/>
              </a:solidFill>
              <a:latin typeface="FZZhunYuan-M02S"/>
              <a:ea typeface="FZZhunYuan-M02S"/>
              <a:cs typeface="FZZhunYuan-M02S"/>
            </a:endParaRPr>
          </a:p>
        </p:txBody>
      </p:sp>
      <p:sp>
        <p:nvSpPr>
          <p:cNvPr id="17" name="Shape 441"/>
          <p:cNvSpPr/>
          <p:nvPr/>
        </p:nvSpPr>
        <p:spPr>
          <a:xfrm>
            <a:off x="1908705" y="2046017"/>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指导幼儿使用工具的方法</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55661320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活</a:t>
            </a:r>
            <a:r>
              <a:rPr lang="zh-CN" altLang="en-US" dirty="0"/>
              <a:t>动过程中的针对性指导</a:t>
            </a:r>
            <a:endParaRPr dirty="0"/>
          </a:p>
        </p:txBody>
      </p:sp>
      <p:sp>
        <p:nvSpPr>
          <p:cNvPr id="16" name="Shape 439"/>
          <p:cNvSpPr/>
          <p:nvPr/>
        </p:nvSpPr>
        <p:spPr>
          <a:xfrm>
            <a:off x="1579880" y="2495653"/>
            <a:ext cx="9188383" cy="309353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在长期的实践过程中我们把解决困难的过程大致归纳成如下步骤：　</a:t>
            </a: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1</a:t>
            </a:r>
            <a:r>
              <a:rPr lang="zh-CN" altLang="en-US" b="1" dirty="0" smtClean="0">
                <a:solidFill>
                  <a:schemeClr val="accent4"/>
                </a:solidFill>
              </a:rPr>
              <a:t>）倾</a:t>
            </a:r>
            <a:r>
              <a:rPr lang="zh-CN" altLang="en-US" b="1" dirty="0">
                <a:solidFill>
                  <a:schemeClr val="accent4"/>
                </a:solidFill>
              </a:rPr>
              <a:t>听幼儿的问题；</a:t>
            </a: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2</a:t>
            </a:r>
            <a:r>
              <a:rPr lang="zh-CN" altLang="en-US" b="1" dirty="0" smtClean="0">
                <a:solidFill>
                  <a:schemeClr val="accent4"/>
                </a:solidFill>
              </a:rPr>
              <a:t>）明</a:t>
            </a:r>
            <a:r>
              <a:rPr lang="zh-CN" altLang="en-US" b="1" dirty="0">
                <a:solidFill>
                  <a:schemeClr val="accent4"/>
                </a:solidFill>
              </a:rPr>
              <a:t>确困难和问题；</a:t>
            </a: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3</a:t>
            </a:r>
            <a:r>
              <a:rPr lang="zh-CN" altLang="en-US" b="1" dirty="0" smtClean="0">
                <a:solidFill>
                  <a:schemeClr val="accent4"/>
                </a:solidFill>
              </a:rPr>
              <a:t>）讨</a:t>
            </a:r>
            <a:r>
              <a:rPr lang="zh-CN" altLang="en-US" b="1" dirty="0">
                <a:solidFill>
                  <a:schemeClr val="accent4"/>
                </a:solidFill>
              </a:rPr>
              <a:t>论解决问题的方案；</a:t>
            </a: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4</a:t>
            </a:r>
            <a:r>
              <a:rPr lang="zh-CN" altLang="en-US" b="1" dirty="0" smtClean="0">
                <a:solidFill>
                  <a:schemeClr val="accent4"/>
                </a:solidFill>
              </a:rPr>
              <a:t>）最</a:t>
            </a:r>
            <a:r>
              <a:rPr lang="zh-CN" altLang="en-US" b="1" dirty="0">
                <a:solidFill>
                  <a:schemeClr val="accent4"/>
                </a:solidFill>
              </a:rPr>
              <a:t>终获得一致的解决方案；</a:t>
            </a:r>
          </a:p>
          <a:p>
            <a:pPr indent="457200">
              <a:lnSpc>
                <a:spcPct val="150000"/>
              </a:lnSpc>
              <a:defRPr sz="2200" spc="0">
                <a:latin typeface="FZZhunYuan-M02S"/>
                <a:ea typeface="FZZhunYuan-M02S"/>
                <a:cs typeface="FZZhunYuan-M02S"/>
                <a:sym typeface="FZZhunYuan-M02S"/>
              </a:defRPr>
            </a:pPr>
            <a:r>
              <a:rPr lang="zh-CN" altLang="en-US" b="1" dirty="0">
                <a:solidFill>
                  <a:schemeClr val="accent4"/>
                </a:solidFill>
              </a:rPr>
              <a:t>（</a:t>
            </a:r>
            <a:r>
              <a:rPr lang="en-US" altLang="zh-CN" b="1" dirty="0">
                <a:solidFill>
                  <a:schemeClr val="accent4"/>
                </a:solidFill>
              </a:rPr>
              <a:t>5</a:t>
            </a:r>
            <a:r>
              <a:rPr lang="zh-CN" altLang="en-US" b="1" dirty="0" smtClean="0">
                <a:solidFill>
                  <a:schemeClr val="accent4"/>
                </a:solidFill>
              </a:rPr>
              <a:t>）实</a:t>
            </a:r>
            <a:r>
              <a:rPr lang="zh-CN" altLang="en-US" b="1" dirty="0">
                <a:solidFill>
                  <a:schemeClr val="accent4"/>
                </a:solidFill>
              </a:rPr>
              <a:t>施后问题解决。</a:t>
            </a:r>
            <a:endParaRPr lang="zh-CN" altLang="en-US" sz="2200" b="1" dirty="0">
              <a:solidFill>
                <a:schemeClr val="accent4"/>
              </a:solidFill>
              <a:latin typeface="FZZhunYuan-M02S"/>
              <a:ea typeface="FZZhunYuan-M02S"/>
              <a:cs typeface="FZZhunYuan-M02S"/>
            </a:endParaRPr>
          </a:p>
        </p:txBody>
      </p:sp>
      <p:sp>
        <p:nvSpPr>
          <p:cNvPr id="17" name="Shape 441"/>
          <p:cNvSpPr/>
          <p:nvPr/>
        </p:nvSpPr>
        <p:spPr>
          <a:xfrm>
            <a:off x="1908705" y="2046017"/>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四</a:t>
            </a:r>
            <a:r>
              <a:rPr dirty="0" smtClean="0"/>
              <a:t>）</a:t>
            </a:r>
            <a:r>
              <a:rPr lang="zh-CN" altLang="en-US" dirty="0"/>
              <a:t>指导幼儿游戏中遇到的困难</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121516436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活</a:t>
            </a:r>
            <a:r>
              <a:rPr lang="zh-CN" altLang="en-US" dirty="0"/>
              <a:t>动过程中的针对性指导</a:t>
            </a:r>
            <a:endParaRPr dirty="0"/>
          </a:p>
        </p:txBody>
      </p:sp>
      <p:sp>
        <p:nvSpPr>
          <p:cNvPr id="16" name="Shape 439"/>
          <p:cNvSpPr/>
          <p:nvPr/>
        </p:nvSpPr>
        <p:spPr>
          <a:xfrm>
            <a:off x="1579880" y="2495653"/>
            <a:ext cx="9188383" cy="207787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最重要的是教师要根据各个区域的关键经验、教育目标和幼儿的行为，评价幼儿现有的水平。然后把最终要实现的目标通过难度分解，找到离幼儿现有水平最近的发展目标，通过创设情境或提出启发性问题等方法对幼儿进行指导，从而使幼儿的游戏水平不断提高。</a:t>
            </a:r>
            <a:endParaRPr lang="zh-CN" altLang="en-US" sz="2200" b="1" dirty="0">
              <a:solidFill>
                <a:schemeClr val="accent4"/>
              </a:solidFill>
              <a:latin typeface="FZZhunYuan-M02S"/>
              <a:ea typeface="FZZhunYuan-M02S"/>
              <a:cs typeface="FZZhunYuan-M02S"/>
            </a:endParaRPr>
          </a:p>
        </p:txBody>
      </p:sp>
      <p:sp>
        <p:nvSpPr>
          <p:cNvPr id="17" name="Shape 441"/>
          <p:cNvSpPr/>
          <p:nvPr/>
        </p:nvSpPr>
        <p:spPr>
          <a:xfrm>
            <a:off x="1908705" y="2046017"/>
            <a:ext cx="378565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五</a:t>
            </a:r>
            <a:r>
              <a:rPr dirty="0" smtClean="0"/>
              <a:t>）</a:t>
            </a:r>
            <a:r>
              <a:rPr lang="zh-CN" altLang="en-US" dirty="0"/>
              <a:t>指导幼儿的游戏水平</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172978133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区域活动后指导幼儿收拾整理</a:t>
            </a:r>
            <a:endParaRPr dirty="0"/>
          </a:p>
        </p:txBody>
      </p:sp>
      <p:sp>
        <p:nvSpPr>
          <p:cNvPr id="16" name="Shape 439"/>
          <p:cNvSpPr/>
          <p:nvPr/>
        </p:nvSpPr>
        <p:spPr>
          <a:xfrm>
            <a:off x="1579880" y="2495653"/>
            <a:ext cx="9441046"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其实，很多幼儿都非常喜欢动手整理各种物品，然而复杂的环境与琐碎的物品会让他们感到措手不及，因而无从下手。如美工区、小餐厅、娃娃家、科学区等区域，玩具材料比较繁杂，地面与桌子上都有物品，在这样的环境下</a:t>
            </a:r>
            <a:r>
              <a:rPr lang="zh-CN" altLang="en-US" b="1" dirty="0">
                <a:solidFill>
                  <a:schemeClr val="accent4"/>
                </a:solidFill>
              </a:rPr>
              <a:t>幼儿首先会遇到收拾整理的顺序问题</a:t>
            </a:r>
            <a:r>
              <a:rPr lang="zh-CN" altLang="en-US" dirty="0">
                <a:solidFill>
                  <a:schemeClr val="tx1"/>
                </a:solidFill>
              </a:rPr>
              <a:t>，需要教师给予及时的关注。</a:t>
            </a:r>
          </a:p>
        </p:txBody>
      </p:sp>
      <p:sp>
        <p:nvSpPr>
          <p:cNvPr id="17" name="Shape 441"/>
          <p:cNvSpPr/>
          <p:nvPr/>
        </p:nvSpPr>
        <p:spPr>
          <a:xfrm>
            <a:off x="1908705" y="2046017"/>
            <a:ext cx="501675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指导幼儿收拾整理的先后顺序</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2903606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区域活动后指导幼儿收拾整理</a:t>
            </a:r>
            <a:endParaRPr dirty="0"/>
          </a:p>
        </p:txBody>
      </p:sp>
      <p:sp>
        <p:nvSpPr>
          <p:cNvPr id="16" name="Shape 439"/>
          <p:cNvSpPr/>
          <p:nvPr/>
        </p:nvSpPr>
        <p:spPr>
          <a:xfrm>
            <a:off x="1589385" y="2560922"/>
            <a:ext cx="9441046"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如何能够在短短的时间里让幼儿收拾整理得井井有条，忙而不乱呢？指导幼儿收拾整理的方法、技能就显得尤为重要，而指导的关键是把动作细节分解，并列排序，形成动作的系列，这样幼儿就能很好地掌握动作要领了。</a:t>
            </a:r>
          </a:p>
        </p:txBody>
      </p:sp>
      <p:sp>
        <p:nvSpPr>
          <p:cNvPr id="17" name="Shape 441"/>
          <p:cNvSpPr/>
          <p:nvPr/>
        </p:nvSpPr>
        <p:spPr>
          <a:xfrm>
            <a:off x="1908705" y="2046017"/>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指导幼儿收拾整理的方法</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120156383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区域活动后指导幼儿收拾整理</a:t>
            </a:r>
            <a:endParaRPr dirty="0"/>
          </a:p>
        </p:txBody>
      </p:sp>
      <p:sp>
        <p:nvSpPr>
          <p:cNvPr id="16" name="Shape 439"/>
          <p:cNvSpPr/>
          <p:nvPr/>
        </p:nvSpPr>
        <p:spPr>
          <a:xfrm>
            <a:off x="1589385" y="2560922"/>
            <a:ext cx="9441046"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因此在收拾整理的过程中，培养幼儿分工与合作的意识和能力就非常重要。根据幼儿的年龄特点和能力水平，指导幼儿在中、大班进行分工与合作，而小班要在教师的引导或参与下进行。</a:t>
            </a:r>
          </a:p>
        </p:txBody>
      </p:sp>
      <p:sp>
        <p:nvSpPr>
          <p:cNvPr id="17" name="Shape 441"/>
          <p:cNvSpPr/>
          <p:nvPr/>
        </p:nvSpPr>
        <p:spPr>
          <a:xfrm>
            <a:off x="1908705" y="2046017"/>
            <a:ext cx="378565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指导幼儿分工与合作</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80616843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5286060"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a:t>区域活动后指导幼儿收拾整理</a:t>
            </a:r>
            <a:endParaRPr dirty="0"/>
          </a:p>
        </p:txBody>
      </p:sp>
      <p:sp>
        <p:nvSpPr>
          <p:cNvPr id="16" name="Shape 439"/>
          <p:cNvSpPr/>
          <p:nvPr/>
        </p:nvSpPr>
        <p:spPr>
          <a:xfrm>
            <a:off x="1589385" y="2560922"/>
            <a:ext cx="9441046"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在收拾整理的过程中，幼儿还会遇到一些比较特殊的材料，幼儿常常会因为不会收拾而胡乱地把玩具塞进玩具柜里或是漏放，造成丢失，对于这些特殊材料，教师要引导幼儿认识材料的特殊性，从而主动寻找收拾整理的好方法。</a:t>
            </a:r>
          </a:p>
        </p:txBody>
      </p:sp>
      <p:sp>
        <p:nvSpPr>
          <p:cNvPr id="17" name="Shape 441"/>
          <p:cNvSpPr/>
          <p:nvPr/>
        </p:nvSpPr>
        <p:spPr>
          <a:xfrm>
            <a:off x="1908705" y="2046017"/>
            <a:ext cx="563230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四</a:t>
            </a:r>
            <a:r>
              <a:rPr dirty="0" smtClean="0"/>
              <a:t>）</a:t>
            </a:r>
            <a:r>
              <a:rPr lang="zh-CN" altLang="en-US" dirty="0"/>
              <a:t>指导幼儿进行特殊材料的收拾整理</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232396862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02440" y="1641325"/>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四</a:t>
            </a:r>
            <a:r>
              <a:rPr dirty="0" smtClean="0"/>
              <a:t>、</a:t>
            </a:r>
            <a:r>
              <a:rPr lang="zh-CN" altLang="en-US" dirty="0"/>
              <a:t>组织幼儿开展有效的评价</a:t>
            </a:r>
            <a:endParaRPr dirty="0"/>
          </a:p>
        </p:txBody>
      </p:sp>
      <p:sp>
        <p:nvSpPr>
          <p:cNvPr id="16" name="Shape 439"/>
          <p:cNvSpPr/>
          <p:nvPr/>
        </p:nvSpPr>
        <p:spPr>
          <a:xfrm>
            <a:off x="1579880" y="2115754"/>
            <a:ext cx="9441046" cy="212365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这里所指的评价是作为区域活动的一个环节而言，是在收拾整理活动结束之后，教师通过集体或小组的形式，组织幼儿交流分享、讨论区域活动中的操作经验，以梳理、提升经验，目的是通过评价实现指导的功能，促进幼儿发展。</a:t>
            </a:r>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218822624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66" name="Shape 266"/>
          <p:cNvSpPr/>
          <p:nvPr/>
        </p:nvSpPr>
        <p:spPr>
          <a:xfrm rot="10800000">
            <a:off x="2551640" y="3295381"/>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67" name="Shape 267"/>
          <p:cNvSpPr/>
          <p:nvPr/>
        </p:nvSpPr>
        <p:spPr>
          <a:xfrm rot="10800000">
            <a:off x="1913519" y="3328785"/>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68" name="Shape 268"/>
          <p:cNvSpPr/>
          <p:nvPr/>
        </p:nvSpPr>
        <p:spPr>
          <a:xfrm rot="10800000">
            <a:off x="1342204" y="3362190"/>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69" name="Shape 269"/>
          <p:cNvSpPr/>
          <p:nvPr/>
        </p:nvSpPr>
        <p:spPr>
          <a:xfrm rot="10800000">
            <a:off x="837700" y="3395595"/>
            <a:ext cx="66811" cy="66811"/>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0" name="Shape 270"/>
          <p:cNvSpPr/>
          <p:nvPr/>
        </p:nvSpPr>
        <p:spPr>
          <a:xfrm>
            <a:off x="9373123" y="3295384"/>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71" name="Shape 271"/>
          <p:cNvSpPr/>
          <p:nvPr/>
        </p:nvSpPr>
        <p:spPr>
          <a:xfrm>
            <a:off x="10078054" y="3328787"/>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72" name="Shape 272"/>
          <p:cNvSpPr/>
          <p:nvPr/>
        </p:nvSpPr>
        <p:spPr>
          <a:xfrm>
            <a:off x="10716176" y="3362192"/>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73" name="Shape 273"/>
          <p:cNvSpPr/>
          <p:nvPr/>
        </p:nvSpPr>
        <p:spPr>
          <a:xfrm>
            <a:off x="11287491" y="3395597"/>
            <a:ext cx="66811" cy="66810"/>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4" name="Shape 274"/>
          <p:cNvSpPr/>
          <p:nvPr/>
        </p:nvSpPr>
        <p:spPr>
          <a:xfrm>
            <a:off x="3236941" y="2828838"/>
            <a:ext cx="1115047" cy="1200329"/>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7200">
                <a:solidFill>
                  <a:srgbClr val="FFFFFF"/>
                </a:solidFill>
                <a:latin typeface="华文细黑"/>
                <a:ea typeface="华文细黑"/>
                <a:cs typeface="华文细黑"/>
                <a:sym typeface="华文细黑"/>
              </a:defRPr>
            </a:lvl1pPr>
          </a:lstStyle>
          <a:p>
            <a:r>
              <a:rPr lang="en-US" dirty="0" smtClean="0"/>
              <a:t>03</a:t>
            </a:r>
            <a:endParaRPr dirty="0"/>
          </a:p>
        </p:txBody>
      </p:sp>
      <p:grpSp>
        <p:nvGrpSpPr>
          <p:cNvPr id="278" name="Group 278"/>
          <p:cNvGrpSpPr/>
          <p:nvPr/>
        </p:nvGrpSpPr>
        <p:grpSpPr>
          <a:xfrm>
            <a:off x="4560527" y="2751895"/>
            <a:ext cx="5717955" cy="1040882"/>
            <a:chOff x="-1" y="-64719"/>
            <a:chExt cx="5717954" cy="1040880"/>
          </a:xfrm>
        </p:grpSpPr>
        <p:sp>
          <p:nvSpPr>
            <p:cNvPr id="275" name="Shape 275"/>
            <p:cNvSpPr/>
            <p:nvPr/>
          </p:nvSpPr>
          <p:spPr>
            <a:xfrm>
              <a:off x="-1" y="-64719"/>
              <a:ext cx="5717954" cy="67710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defRPr sz="3800">
                  <a:solidFill>
                    <a:srgbClr val="FFFFFF"/>
                  </a:solidFill>
                  <a:latin typeface="FZZongYi-M05S"/>
                  <a:ea typeface="FZZongYi-M05S"/>
                  <a:cs typeface="FZZongYi-M05S"/>
                  <a:sym typeface="FZZongYi-M05S"/>
                </a:defRPr>
              </a:lvl1pPr>
            </a:lstStyle>
            <a:p>
              <a:r>
                <a:rPr lang="zh-CN" altLang="en-US" dirty="0"/>
                <a:t>幼儿</a:t>
              </a:r>
              <a:r>
                <a:rPr lang="zh-CN" altLang="en-US" dirty="0" smtClean="0"/>
                <a:t>园区域的组织与实施</a:t>
              </a:r>
              <a:endParaRPr dirty="0"/>
            </a:p>
          </p:txBody>
        </p:sp>
        <p:sp>
          <p:nvSpPr>
            <p:cNvPr id="276" name="Shape 276"/>
            <p:cNvSpPr/>
            <p:nvPr/>
          </p:nvSpPr>
          <p:spPr>
            <a:xfrm>
              <a:off x="0" y="706920"/>
              <a:ext cx="4404575" cy="26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spc="112">
                  <a:solidFill>
                    <a:srgbClr val="FFFFFF"/>
                  </a:solidFill>
                  <a:latin typeface="华文细黑"/>
                  <a:ea typeface="华文细黑"/>
                  <a:cs typeface="华文细黑"/>
                  <a:sym typeface="华文细黑"/>
                </a:defRPr>
              </a:lvl1pPr>
            </a:lstStyle>
            <a:p>
              <a:r>
                <a:t>YOUERYUANQUYUHUODONGSHEJIYUZHIDAO</a:t>
              </a:r>
            </a:p>
          </p:txBody>
        </p:sp>
        <p:sp>
          <p:nvSpPr>
            <p:cNvPr id="277" name="Shape 277"/>
            <p:cNvSpPr/>
            <p:nvPr/>
          </p:nvSpPr>
          <p:spPr>
            <a:xfrm>
              <a:off x="0" y="604079"/>
              <a:ext cx="4404575" cy="1"/>
            </a:xfrm>
            <a:prstGeom prst="line">
              <a:avLst/>
            </a:prstGeom>
            <a:noFill/>
            <a:ln w="6350" cap="flat">
              <a:solidFill>
                <a:srgbClr val="FFFFFF"/>
              </a:solidFill>
              <a:prstDash val="solid"/>
              <a:miter lim="800000"/>
            </a:ln>
            <a:effectLst/>
          </p:spPr>
          <p:txBody>
            <a:bodyPr wrap="square" lIns="45719" tIns="45719" rIns="45719" bIns="45719" numCol="1" anchor="t">
              <a:noAutofit/>
            </a:bodyPr>
            <a:lstStyle/>
            <a:p>
              <a:endParaRPr/>
            </a:p>
          </p:txBody>
        </p:sp>
      </p:grpSp>
      <p:sp>
        <p:nvSpPr>
          <p:cNvPr id="279" name="Shape 279"/>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0" name="Shape 280"/>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1" name="Shape 281"/>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2" name="Shape 282"/>
          <p:cNvSpPr/>
          <p:nvPr/>
        </p:nvSpPr>
        <p:spPr>
          <a:xfrm rot="900000">
            <a:off x="8239738" y="11788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ln w="12700">
            <a:solidFill>
              <a:srgbClr val="FFFFFF"/>
            </a:solidFill>
            <a:miter/>
          </a:ln>
        </p:spPr>
        <p:txBody>
          <a:bodyPr lIns="45719" rIns="45719" anchor="ctr"/>
          <a:lstStyle/>
          <a:p>
            <a:pPr algn="ctr">
              <a:defRPr>
                <a:solidFill>
                  <a:srgbClr val="FFFFFF"/>
                </a:solidFill>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39007"/>
            <a:ext cx="8631566" cy="175432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dirty="0"/>
              <a:t>1</a:t>
            </a:r>
            <a:r>
              <a:rPr lang="en-US" altLang="zh-CN" dirty="0" smtClean="0"/>
              <a:t>.</a:t>
            </a:r>
            <a:r>
              <a:rPr lang="zh-CN" altLang="en-US" dirty="0" smtClean="0"/>
              <a:t> 活</a:t>
            </a:r>
            <a:r>
              <a:rPr lang="zh-CN" altLang="en-US" dirty="0"/>
              <a:t>动过程中怎样进行针对性的指导？</a:t>
            </a:r>
          </a:p>
          <a:p>
            <a:pPr>
              <a:lnSpc>
                <a:spcPct val="150000"/>
              </a:lnSpc>
              <a:defRPr sz="2400">
                <a:latin typeface="FZHei-B01S"/>
                <a:ea typeface="FZHei-B01S"/>
                <a:cs typeface="FZHei-B01S"/>
                <a:sym typeface="FZHei-B01S"/>
              </a:defRPr>
            </a:pPr>
            <a:r>
              <a:rPr lang="en-US" altLang="zh-CN" dirty="0"/>
              <a:t>2</a:t>
            </a:r>
            <a:r>
              <a:rPr lang="en-US" altLang="zh-CN" dirty="0" smtClean="0"/>
              <a:t>.</a:t>
            </a:r>
            <a:r>
              <a:rPr lang="zh-CN" altLang="en-US" dirty="0" smtClean="0"/>
              <a:t> 结</a:t>
            </a:r>
            <a:r>
              <a:rPr lang="zh-CN" altLang="en-US" dirty="0"/>
              <a:t>合幼儿园见习，谈谈幼儿园区域活动收拾材料的指导应注意哪些问题？</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三</a:t>
            </a:r>
            <a:r>
              <a:rPr dirty="0" smtClean="0"/>
              <a:t>节   幼儿园区域活动</a:t>
            </a:r>
            <a:r>
              <a:rPr lang="zh-CN" altLang="en-US" dirty="0" smtClean="0"/>
              <a:t>的指导</a:t>
            </a:r>
            <a:endParaRPr dirty="0"/>
          </a:p>
        </p:txBody>
      </p:sp>
    </p:spTree>
    <p:extLst>
      <p:ext uri="{BB962C8B-B14F-4D97-AF65-F5344CB8AC3E}">
        <p14:creationId xmlns:p14="http://schemas.microsoft.com/office/powerpoint/2010/main" val="119608975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10776" y="1191013"/>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584675" y="1898690"/>
            <a:ext cx="9425349" cy="286232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400" dirty="0"/>
              <a:t>某教师围绕主题“动物”预设的区域重点是：　</a:t>
            </a:r>
          </a:p>
          <a:p>
            <a:r>
              <a:rPr lang="en-US" altLang="zh-CN" sz="2400" dirty="0"/>
              <a:t>1.</a:t>
            </a:r>
            <a:r>
              <a:rPr lang="zh-CN" altLang="en-US" sz="2400" dirty="0"/>
              <a:t>　益智区：　按一定规律串珠</a:t>
            </a:r>
          </a:p>
          <a:p>
            <a:r>
              <a:rPr lang="en-US" altLang="zh-CN" sz="2400" dirty="0"/>
              <a:t>2.</a:t>
            </a:r>
            <a:r>
              <a:rPr lang="zh-CN" altLang="en-US" sz="2400" dirty="0"/>
              <a:t>　搭建区：　为小动物盖一座温暖的房子</a:t>
            </a:r>
          </a:p>
          <a:p>
            <a:r>
              <a:rPr lang="en-US" altLang="zh-CN" sz="2400" dirty="0"/>
              <a:t>3.</a:t>
            </a:r>
            <a:r>
              <a:rPr lang="zh-CN" altLang="en-US" sz="2400" dirty="0"/>
              <a:t>　美工区：　泥工</a:t>
            </a:r>
            <a:r>
              <a:rPr lang="en-US" altLang="zh-CN" sz="2400" dirty="0"/>
              <a:t>——</a:t>
            </a:r>
            <a:r>
              <a:rPr lang="zh-CN" altLang="en-US" sz="2400" dirty="0"/>
              <a:t>可爱的小动</a:t>
            </a:r>
            <a:r>
              <a:rPr lang="zh-CN" altLang="en-US" sz="2400" dirty="0" smtClean="0"/>
              <a:t>物</a:t>
            </a:r>
            <a:endParaRPr lang="en-US" altLang="zh-CN" sz="2400" dirty="0" smtClean="0"/>
          </a:p>
          <a:p>
            <a:r>
              <a:rPr lang="en-US" altLang="zh-CN" sz="2400" dirty="0"/>
              <a:t>……</a:t>
            </a:r>
            <a:endParaRPr lang="zh-CN" altLang="en-US" sz="2400"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Tree>
    <p:extLst>
      <p:ext uri="{BB962C8B-B14F-4D97-AF65-F5344CB8AC3E}">
        <p14:creationId xmlns:p14="http://schemas.microsoft.com/office/powerpoint/2010/main" val="244408775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smtClean="0"/>
              <a:t>对区域环境的评价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589385" y="2560922"/>
            <a:ext cx="9441046"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区域中的空间布局是保证幼儿自主活动的前提，在评价时要考虑空间设置是否体现了以幼儿为本的理念。区域空间划分要点的把握是否到位，空间的分割是否科学合理，以及是否依据办园条件因地制宜地开展区域活动。</a:t>
            </a:r>
          </a:p>
        </p:txBody>
      </p:sp>
      <p:sp>
        <p:nvSpPr>
          <p:cNvPr id="18" name="Shape 441"/>
          <p:cNvSpPr/>
          <p:nvPr/>
        </p:nvSpPr>
        <p:spPr>
          <a:xfrm>
            <a:off x="1826917" y="2138554"/>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对空间布局的评价</a:t>
            </a:r>
            <a:endParaRPr dirty="0"/>
          </a:p>
        </p:txBody>
      </p:sp>
    </p:spTree>
    <p:extLst>
      <p:ext uri="{BB962C8B-B14F-4D97-AF65-F5344CB8AC3E}">
        <p14:creationId xmlns:p14="http://schemas.microsoft.com/office/powerpoint/2010/main" val="200548211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smtClean="0"/>
              <a:t>对区域环境的评价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589385" y="2560922"/>
            <a:ext cx="9441046"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区域中的空间布局是保证幼儿自主活动的前提，在评价时要考虑空间设置是否体现了以幼儿为本的理念。区域空间划分要点的把握是否到位，空间的分割是否科学合理，以及是否依据办园条件因地制宜地开展区域活动。</a:t>
            </a:r>
          </a:p>
        </p:txBody>
      </p:sp>
      <p:sp>
        <p:nvSpPr>
          <p:cNvPr id="18" name="Shape 441"/>
          <p:cNvSpPr/>
          <p:nvPr/>
        </p:nvSpPr>
        <p:spPr>
          <a:xfrm>
            <a:off x="1826917" y="2138554"/>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对区域种类的评价</a:t>
            </a:r>
            <a:endParaRPr dirty="0"/>
          </a:p>
        </p:txBody>
      </p:sp>
    </p:spTree>
    <p:extLst>
      <p:ext uri="{BB962C8B-B14F-4D97-AF65-F5344CB8AC3E}">
        <p14:creationId xmlns:p14="http://schemas.microsoft.com/office/powerpoint/2010/main" val="307858502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smtClean="0"/>
              <a:t>对区域环境的评价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589385" y="2560922"/>
            <a:ext cx="9441046" cy="207787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幼儿是在做中学、在操作中学习，操作肯定是要借助于材料的。区域活动的教育功能主要是通过活动材料来实现的。幼儿的主要兴趣以及幼儿的发展都是来自幼儿对材料的操作。所以，在区域活动中对材料的评价不可忽视。主要从材料的选择、材料的投放、材料的管理三个方面进行评价。</a:t>
            </a:r>
          </a:p>
        </p:txBody>
      </p:sp>
      <p:sp>
        <p:nvSpPr>
          <p:cNvPr id="18" name="Shape 441"/>
          <p:cNvSpPr/>
          <p:nvPr/>
        </p:nvSpPr>
        <p:spPr>
          <a:xfrm>
            <a:off x="1826917" y="2138554"/>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对区域材料的评价</a:t>
            </a:r>
            <a:endParaRPr dirty="0"/>
          </a:p>
        </p:txBody>
      </p:sp>
    </p:spTree>
    <p:extLst>
      <p:ext uri="{BB962C8B-B14F-4D97-AF65-F5344CB8AC3E}">
        <p14:creationId xmlns:p14="http://schemas.microsoft.com/office/powerpoint/2010/main" val="1528044170"/>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3554817"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一</a:t>
            </a:r>
            <a:r>
              <a:rPr dirty="0" smtClean="0"/>
              <a:t>、</a:t>
            </a:r>
            <a:r>
              <a:rPr lang="zh-CN" altLang="en-US" dirty="0" smtClean="0"/>
              <a:t>对区域环境的评价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589385" y="2560922"/>
            <a:ext cx="9441046"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区域标识对于指引幼儿在区域中的活动质量起着至关重要的作用。其评价的重要指标是标识符号的意义是否直观、简洁，整体造型是否鲜明、生动有趣、吸引眼球、引起关注，图文比例是否恰当等方面。</a:t>
            </a:r>
          </a:p>
        </p:txBody>
      </p:sp>
      <p:sp>
        <p:nvSpPr>
          <p:cNvPr id="18" name="Shape 441"/>
          <p:cNvSpPr/>
          <p:nvPr/>
        </p:nvSpPr>
        <p:spPr>
          <a:xfrm>
            <a:off x="1826917" y="2138554"/>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四</a:t>
            </a:r>
            <a:r>
              <a:rPr dirty="0" smtClean="0"/>
              <a:t>）</a:t>
            </a:r>
            <a:r>
              <a:rPr lang="zh-CN" altLang="en-US" dirty="0"/>
              <a:t>对区域标识的评价</a:t>
            </a:r>
            <a:endParaRPr dirty="0"/>
          </a:p>
        </p:txBody>
      </p:sp>
    </p:spTree>
    <p:extLst>
      <p:ext uri="{BB962C8B-B14F-4D97-AF65-F5344CB8AC3E}">
        <p14:creationId xmlns:p14="http://schemas.microsoft.com/office/powerpoint/2010/main" val="332578001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对区域活动中幼儿的评价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589385" y="2560922"/>
            <a:ext cx="9441046" cy="309353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教师在区域活动开展的过程中一定要细心观察幼儿对活动的兴趣。观察幼儿是否对活动充满热情，是否会兴致勃勃地摆弄玩具和材料，是否喜欢和同伴交往、分享与合作。其次，观察幼儿是否能够高度专注于自己的活动，积极主动地进行探究和操作，以及幼儿在活动中专注时间的长短。再者，观察幼儿是否重视活动的结果。这是评价幼儿对活动兴趣和参与度的几个重要指标。</a:t>
            </a:r>
          </a:p>
        </p:txBody>
      </p:sp>
      <p:sp>
        <p:nvSpPr>
          <p:cNvPr id="18" name="Shape 441"/>
          <p:cNvSpPr/>
          <p:nvPr/>
        </p:nvSpPr>
        <p:spPr>
          <a:xfrm>
            <a:off x="1826917" y="2126522"/>
            <a:ext cx="378565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一</a:t>
            </a:r>
            <a:r>
              <a:rPr dirty="0" smtClean="0"/>
              <a:t>）</a:t>
            </a:r>
            <a:r>
              <a:rPr lang="zh-CN" altLang="en-US" dirty="0"/>
              <a:t>幼</a:t>
            </a:r>
            <a:r>
              <a:rPr lang="zh-CN" altLang="en-US" dirty="0" smtClean="0"/>
              <a:t>儿的兴趣和参与度</a:t>
            </a:r>
            <a:endParaRPr dirty="0"/>
          </a:p>
        </p:txBody>
      </p:sp>
    </p:spTree>
    <p:extLst>
      <p:ext uri="{BB962C8B-B14F-4D97-AF65-F5344CB8AC3E}">
        <p14:creationId xmlns:p14="http://schemas.microsoft.com/office/powerpoint/2010/main" val="369120700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对区域活动中幼儿的评价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589385" y="2560922"/>
            <a:ext cx="9441046" cy="313932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幼儿是教育活动中的主体。教师要充分发挥</a:t>
            </a:r>
            <a:r>
              <a:rPr lang="zh-CN" altLang="en-US" b="1" dirty="0">
                <a:solidFill>
                  <a:schemeClr val="accent4"/>
                </a:solidFill>
              </a:rPr>
              <a:t>幼儿的主体性</a:t>
            </a:r>
            <a:r>
              <a:rPr lang="zh-CN" altLang="en-US" dirty="0">
                <a:solidFill>
                  <a:schemeClr val="tx1"/>
                </a:solidFill>
              </a:rPr>
              <a:t>，让幼儿在区域活动中自主选择喜欢的区域、游戏材料和同伴，主动参与活动的评价。因此，</a:t>
            </a:r>
            <a:r>
              <a:rPr lang="zh-CN" altLang="en-US" b="1" dirty="0">
                <a:solidFill>
                  <a:schemeClr val="accent4"/>
                </a:solidFill>
              </a:rPr>
              <a:t>这也是对幼儿活动评价的一个重要指标</a:t>
            </a:r>
            <a:r>
              <a:rPr lang="zh-CN" altLang="en-US" dirty="0">
                <a:solidFill>
                  <a:schemeClr val="tx1"/>
                </a:solidFill>
              </a:rPr>
              <a:t>。虽然幼儿的年龄特点决定了他们在活动中的目的性和计划性都比较弱，但幼儿对区域活动的态度是否积极主动，可以通过幼儿是否自主、是否对区域活动的目的明确及是否有比较强的计划性来体现。</a:t>
            </a:r>
          </a:p>
        </p:txBody>
      </p:sp>
      <p:sp>
        <p:nvSpPr>
          <p:cNvPr id="18" name="Shape 441"/>
          <p:cNvSpPr/>
          <p:nvPr/>
        </p:nvSpPr>
        <p:spPr>
          <a:xfrm>
            <a:off x="1826917" y="2126522"/>
            <a:ext cx="594008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a:t>幼儿活动的自主性、目的性和计划性</a:t>
            </a:r>
            <a:endParaRPr dirty="0"/>
          </a:p>
        </p:txBody>
      </p:sp>
    </p:spTree>
    <p:extLst>
      <p:ext uri="{BB962C8B-B14F-4D97-AF65-F5344CB8AC3E}">
        <p14:creationId xmlns:p14="http://schemas.microsoft.com/office/powerpoint/2010/main" val="165523657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对区域活动中幼儿的评价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589385" y="2560922"/>
            <a:ext cx="9441046" cy="207787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在区域活动中，幼儿的社会性发展涉及他们参与群体活动的兴趣、在群体活动中的位置和作用、与同伴的交流与合作、对玩具材料的分配和使用、发生同伴纠纷的频率和解决同伴纠纷的途径和方式。</a:t>
            </a:r>
            <a:r>
              <a:rPr lang="zh-CN" altLang="en-US" b="1" dirty="0">
                <a:solidFill>
                  <a:schemeClr val="accent4"/>
                </a:solidFill>
              </a:rPr>
              <a:t>幼儿的社会性发展水平也主要是通过这几个方面显示出来。</a:t>
            </a:r>
          </a:p>
        </p:txBody>
      </p:sp>
      <p:sp>
        <p:nvSpPr>
          <p:cNvPr id="18" name="Shape 441"/>
          <p:cNvSpPr/>
          <p:nvPr/>
        </p:nvSpPr>
        <p:spPr>
          <a:xfrm>
            <a:off x="1826917" y="2126522"/>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三</a:t>
            </a:r>
            <a:r>
              <a:rPr dirty="0" smtClean="0"/>
              <a:t>）</a:t>
            </a:r>
            <a:r>
              <a:rPr lang="zh-CN" altLang="en-US" dirty="0"/>
              <a:t>幼儿的社会性发展水平</a:t>
            </a:r>
            <a:endParaRPr dirty="0"/>
          </a:p>
        </p:txBody>
      </p:sp>
    </p:spTree>
    <p:extLst>
      <p:ext uri="{BB962C8B-B14F-4D97-AF65-F5344CB8AC3E}">
        <p14:creationId xmlns:p14="http://schemas.microsoft.com/office/powerpoint/2010/main" val="132849129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对区域活动中幼儿的评价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589385" y="2560922"/>
            <a:ext cx="9441046"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幼儿在区域活动中的认知发展水平高低，主要体现在</a:t>
            </a:r>
            <a:r>
              <a:rPr lang="zh-CN" altLang="en-US" b="1" dirty="0">
                <a:solidFill>
                  <a:schemeClr val="accent4"/>
                </a:solidFill>
              </a:rPr>
              <a:t>幼儿的语言表达水平、选择材料的难易程度、对材料的创造性使用、已有经验的迁移、作品、解决问题的能力和对活动结果的反思能力</a:t>
            </a:r>
            <a:r>
              <a:rPr lang="zh-CN" altLang="en-US" dirty="0">
                <a:solidFill>
                  <a:schemeClr val="tx1"/>
                </a:solidFill>
              </a:rPr>
              <a:t>七个方面。</a:t>
            </a:r>
          </a:p>
        </p:txBody>
      </p:sp>
      <p:sp>
        <p:nvSpPr>
          <p:cNvPr id="18" name="Shape 441"/>
          <p:cNvSpPr/>
          <p:nvPr/>
        </p:nvSpPr>
        <p:spPr>
          <a:xfrm>
            <a:off x="1826917" y="2126522"/>
            <a:ext cx="378565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四</a:t>
            </a:r>
            <a:r>
              <a:rPr dirty="0" smtClean="0"/>
              <a:t>）</a:t>
            </a:r>
            <a:r>
              <a:rPr lang="zh-CN" altLang="en-US" dirty="0"/>
              <a:t>幼儿的认知发展水平</a:t>
            </a:r>
            <a:endParaRPr dirty="0"/>
          </a:p>
        </p:txBody>
      </p:sp>
    </p:spTree>
    <p:extLst>
      <p:ext uri="{BB962C8B-B14F-4D97-AF65-F5344CB8AC3E}">
        <p14:creationId xmlns:p14="http://schemas.microsoft.com/office/powerpoint/2010/main" val="27508844"/>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2" name="Group 292"/>
          <p:cNvGrpSpPr/>
          <p:nvPr/>
        </p:nvGrpSpPr>
        <p:grpSpPr>
          <a:xfrm>
            <a:off x="1584676" y="409855"/>
            <a:ext cx="9022652" cy="267242"/>
            <a:chOff x="0" y="-1"/>
            <a:chExt cx="9022651" cy="267240"/>
          </a:xfrm>
        </p:grpSpPr>
        <p:sp>
          <p:nvSpPr>
            <p:cNvPr id="284" name="Shape 284"/>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5" name="Shape 285"/>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6" name="Shape 286"/>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7" name="Shape 287"/>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8" name="Shape 288"/>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9" name="Shape 289"/>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0" name="Shape 290"/>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1" name="Shape 291"/>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93"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294" name="Shape 294"/>
          <p:cNvSpPr/>
          <p:nvPr/>
        </p:nvSpPr>
        <p:spPr>
          <a:xfrm>
            <a:off x="1510776" y="15190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学习目标：</a:t>
            </a:r>
          </a:p>
        </p:txBody>
      </p:sp>
      <p:sp>
        <p:nvSpPr>
          <p:cNvPr id="295" name="Shape 295"/>
          <p:cNvSpPr/>
          <p:nvPr/>
        </p:nvSpPr>
        <p:spPr>
          <a:xfrm>
            <a:off x="1471258" y="2396711"/>
            <a:ext cx="9249484" cy="175432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rPr lang="en-US" altLang="zh-CN" dirty="0"/>
              <a:t>1</a:t>
            </a:r>
            <a:r>
              <a:rPr lang="en-US" altLang="zh-CN" dirty="0" smtClean="0"/>
              <a:t>.</a:t>
            </a:r>
            <a:r>
              <a:rPr lang="zh-CN" altLang="en-US" dirty="0" smtClean="0"/>
              <a:t> 了</a:t>
            </a:r>
            <a:r>
              <a:rPr lang="zh-CN" altLang="en-US" dirty="0"/>
              <a:t>解幼儿园区域活动方案设计和指导。</a:t>
            </a:r>
          </a:p>
          <a:p>
            <a:pPr>
              <a:lnSpc>
                <a:spcPct val="150000"/>
              </a:lnSpc>
              <a:defRPr sz="2400">
                <a:latin typeface="FZHei-B01S"/>
                <a:ea typeface="FZHei-B01S"/>
                <a:cs typeface="FZHei-B01S"/>
                <a:sym typeface="FZHei-B01S"/>
              </a:defRPr>
            </a:pPr>
            <a:r>
              <a:rPr lang="en-US" altLang="zh-CN" dirty="0"/>
              <a:t>2</a:t>
            </a:r>
            <a:r>
              <a:rPr lang="en-US" altLang="zh-CN" dirty="0" smtClean="0"/>
              <a:t>.</a:t>
            </a:r>
            <a:r>
              <a:rPr lang="zh-CN" altLang="en-US" dirty="0" smtClean="0"/>
              <a:t> </a:t>
            </a:r>
            <a:r>
              <a:rPr lang="zh-CN" altLang="en-US" dirty="0" smtClean="0"/>
              <a:t>掌握幼</a:t>
            </a:r>
            <a:r>
              <a:rPr lang="zh-CN" altLang="en-US" dirty="0"/>
              <a:t>儿园区域活动观察方法。</a:t>
            </a:r>
          </a:p>
          <a:p>
            <a:pPr>
              <a:lnSpc>
                <a:spcPct val="150000"/>
              </a:lnSpc>
              <a:defRPr sz="2400">
                <a:latin typeface="FZHei-B01S"/>
                <a:ea typeface="FZHei-B01S"/>
                <a:cs typeface="FZHei-B01S"/>
                <a:sym typeface="FZHei-B01S"/>
              </a:defRPr>
            </a:pPr>
            <a:r>
              <a:rPr lang="en-US" altLang="zh-CN" dirty="0"/>
              <a:t>3</a:t>
            </a:r>
            <a:r>
              <a:rPr lang="en-US" altLang="zh-CN" dirty="0" smtClean="0"/>
              <a:t>.</a:t>
            </a:r>
            <a:r>
              <a:rPr lang="zh-CN" altLang="en-US" dirty="0" smtClean="0"/>
              <a:t> </a:t>
            </a:r>
            <a:r>
              <a:rPr lang="zh-CN" altLang="en-US" dirty="0" smtClean="0"/>
              <a:t>能够对幼</a:t>
            </a:r>
            <a:r>
              <a:rPr lang="zh-CN" altLang="en-US" dirty="0"/>
              <a:t>儿园区域活</a:t>
            </a:r>
            <a:r>
              <a:rPr lang="zh-CN" altLang="en-US" dirty="0" smtClean="0"/>
              <a:t>动进行综合性评</a:t>
            </a:r>
            <a:r>
              <a:rPr lang="zh-CN" altLang="en-US" dirty="0"/>
              <a:t>价。</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4593563"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二</a:t>
            </a:r>
            <a:r>
              <a:rPr dirty="0" smtClean="0"/>
              <a:t>、</a:t>
            </a:r>
            <a:r>
              <a:rPr lang="zh-CN" altLang="en-US" dirty="0" smtClean="0"/>
              <a:t>对区域活动中幼儿的评价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589385" y="2560922"/>
            <a:ext cx="9441046" cy="157004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规则是区域活动有序开展的重要保障。对幼儿的规则意识和能力的评价主要看幼儿是否知道区域活动规则、能否遵守规则、违反规则后是否愿意改正、对待同伴的违规行为持何种态度。</a:t>
            </a:r>
          </a:p>
        </p:txBody>
      </p:sp>
      <p:sp>
        <p:nvSpPr>
          <p:cNvPr id="18" name="Shape 441"/>
          <p:cNvSpPr/>
          <p:nvPr/>
        </p:nvSpPr>
        <p:spPr>
          <a:xfrm>
            <a:off x="1826917" y="2126522"/>
            <a:ext cx="594008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五</a:t>
            </a:r>
            <a:r>
              <a:rPr dirty="0" smtClean="0"/>
              <a:t>）</a:t>
            </a:r>
            <a:r>
              <a:rPr lang="zh-CN" altLang="en-US" dirty="0"/>
              <a:t>　幼儿的规则意识和遵守规则的能力</a:t>
            </a:r>
            <a:endParaRPr dirty="0"/>
          </a:p>
        </p:txBody>
      </p:sp>
    </p:spTree>
    <p:extLst>
      <p:ext uri="{BB962C8B-B14F-4D97-AF65-F5344CB8AC3E}">
        <p14:creationId xmlns:p14="http://schemas.microsoft.com/office/powerpoint/2010/main" val="778902831"/>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三</a:t>
            </a:r>
            <a:r>
              <a:rPr dirty="0" smtClean="0"/>
              <a:t>、</a:t>
            </a:r>
            <a:r>
              <a:rPr lang="zh-CN" altLang="en-US" dirty="0" smtClean="0"/>
              <a:t>对区域中教师的评价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618080" y="2091690"/>
            <a:ext cx="9441046" cy="258570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教师在区域活动中，扮演的角色是引导者、观察者、合作者、支持者和欣赏者。教师如何利用这些角色对幼儿进行指导，直接影响幼儿在活动区的操作及表现，也直接关系到区域活动的正常开展。对于教师的评价，可以从教师对</a:t>
            </a:r>
            <a:r>
              <a:rPr lang="zh-CN" altLang="en-US" b="1" dirty="0">
                <a:solidFill>
                  <a:schemeClr val="accent4"/>
                </a:solidFill>
              </a:rPr>
              <a:t>区域活动目标的定位、对区域材料的投放、在区域活动中的角色定位、对幼儿的观察以及对活动的反思</a:t>
            </a:r>
            <a:r>
              <a:rPr lang="zh-CN" altLang="en-US" dirty="0">
                <a:solidFill>
                  <a:schemeClr val="tx1"/>
                </a:solidFill>
              </a:rPr>
              <a:t>等几个方面来考虑。</a:t>
            </a:r>
          </a:p>
        </p:txBody>
      </p:sp>
    </p:spTree>
    <p:extLst>
      <p:ext uri="{BB962C8B-B14F-4D97-AF65-F5344CB8AC3E}">
        <p14:creationId xmlns:p14="http://schemas.microsoft.com/office/powerpoint/2010/main" val="130942621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21206" y="1471376"/>
            <a:ext cx="4939812"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lang="zh-CN" altLang="en-US" dirty="0" smtClean="0"/>
              <a:t>四</a:t>
            </a:r>
            <a:r>
              <a:rPr dirty="0" smtClean="0"/>
              <a:t>、</a:t>
            </a:r>
            <a:r>
              <a:rPr lang="zh-CN" altLang="en-US" dirty="0" smtClean="0"/>
              <a:t>对区域活动管理保障的评价</a:t>
            </a:r>
            <a:endParaRPr dirty="0"/>
          </a:p>
        </p:txBody>
      </p:sp>
      <p:sp>
        <p:nvSpPr>
          <p:cNvPr id="14"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
        <p:nvSpPr>
          <p:cNvPr id="17" name="Shape 439"/>
          <p:cNvSpPr/>
          <p:nvPr/>
        </p:nvSpPr>
        <p:spPr>
          <a:xfrm>
            <a:off x="1618080" y="2091690"/>
            <a:ext cx="9441046" cy="207787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区域活动的顺利开展离不开幼儿园管理上的支持。因此，我们在对区域活动进行评价时，除了对环境、幼儿、教师的评价，还应对区域活动的管理保障予以评价。对此，一般可以从</a:t>
            </a:r>
            <a:r>
              <a:rPr lang="zh-CN" altLang="en-US" b="1" dirty="0">
                <a:solidFill>
                  <a:schemeClr val="accent4"/>
                </a:solidFill>
              </a:rPr>
              <a:t>空间保障、时间保障、物质保障、区域活动与课程的融合、教研活动、评价机制</a:t>
            </a:r>
            <a:r>
              <a:rPr lang="zh-CN" altLang="en-US" dirty="0">
                <a:solidFill>
                  <a:schemeClr val="tx1"/>
                </a:solidFill>
              </a:rPr>
              <a:t>六个方面入手。</a:t>
            </a:r>
          </a:p>
        </p:txBody>
      </p:sp>
    </p:spTree>
    <p:extLst>
      <p:ext uri="{BB962C8B-B14F-4D97-AF65-F5344CB8AC3E}">
        <p14:creationId xmlns:p14="http://schemas.microsoft.com/office/powerpoint/2010/main" val="914810696"/>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a:t>拓展练习：</a:t>
            </a:r>
          </a:p>
        </p:txBody>
      </p:sp>
      <p:sp>
        <p:nvSpPr>
          <p:cNvPr id="480" name="Shape 480"/>
          <p:cNvSpPr/>
          <p:nvPr/>
        </p:nvSpPr>
        <p:spPr>
          <a:xfrm>
            <a:off x="1471258" y="2739007"/>
            <a:ext cx="8631566" cy="175432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latin typeface="FZHei-B01S"/>
                <a:ea typeface="FZHei-B01S"/>
                <a:cs typeface="FZHei-B01S"/>
                <a:sym typeface="FZHei-B01S"/>
              </a:defRPr>
            </a:pPr>
            <a:r>
              <a:rPr lang="en-US" altLang="zh-CN" dirty="0"/>
              <a:t>1.</a:t>
            </a:r>
            <a:r>
              <a:rPr lang="zh-CN" altLang="en-US" dirty="0"/>
              <a:t>　幼儿园区域活动评价的内容有哪些？</a:t>
            </a:r>
          </a:p>
          <a:p>
            <a:pPr>
              <a:lnSpc>
                <a:spcPct val="150000"/>
              </a:lnSpc>
              <a:defRPr sz="2400">
                <a:latin typeface="FZHei-B01S"/>
                <a:ea typeface="FZHei-B01S"/>
                <a:cs typeface="FZHei-B01S"/>
                <a:sym typeface="FZHei-B01S"/>
              </a:defRPr>
            </a:pPr>
            <a:r>
              <a:rPr lang="en-US" altLang="zh-CN" dirty="0"/>
              <a:t>2.</a:t>
            </a:r>
            <a:r>
              <a:rPr lang="zh-CN" altLang="en-US" dirty="0"/>
              <a:t>　参观某幼儿园区域活动，并对该园的区域活动进行综合评价。</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smtClean="0"/>
              <a:t>第</a:t>
            </a:r>
            <a:r>
              <a:rPr lang="zh-CN" altLang="en-US" dirty="0" smtClean="0"/>
              <a:t>四</a:t>
            </a:r>
            <a:r>
              <a:rPr dirty="0" smtClean="0"/>
              <a:t>节   幼儿园区域活动</a:t>
            </a:r>
            <a:r>
              <a:rPr lang="zh-CN" altLang="en-US" dirty="0" smtClean="0"/>
              <a:t>的评价</a:t>
            </a:r>
            <a:endParaRPr dirty="0"/>
          </a:p>
        </p:txBody>
      </p:sp>
    </p:spTree>
    <p:extLst>
      <p:ext uri="{BB962C8B-B14F-4D97-AF65-F5344CB8AC3E}">
        <p14:creationId xmlns:p14="http://schemas.microsoft.com/office/powerpoint/2010/main" val="3001999769"/>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748381" y="600428"/>
            <a:ext cx="6695238" cy="5657143"/>
          </a:xfrm>
          <a:prstGeom prst="rect">
            <a:avLst/>
          </a:prstGeom>
        </p:spPr>
      </p:pic>
    </p:spTree>
    <p:extLst>
      <p:ext uri="{BB962C8B-B14F-4D97-AF65-F5344CB8AC3E}">
        <p14:creationId xmlns:p14="http://schemas.microsoft.com/office/powerpoint/2010/main" val="76842881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7" name="Shape 307"/>
          <p:cNvSpPr/>
          <p:nvPr/>
        </p:nvSpPr>
        <p:spPr>
          <a:xfrm>
            <a:off x="1510776" y="1191013"/>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510776" y="1585869"/>
            <a:ext cx="9425349" cy="470898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sz="2000" dirty="0"/>
              <a:t>场景一：　</a:t>
            </a:r>
          </a:p>
          <a:p>
            <a:r>
              <a:rPr lang="zh-CN" altLang="en-US" sz="2000" dirty="0"/>
              <a:t>上午</a:t>
            </a:r>
            <a:r>
              <a:rPr lang="en-US" altLang="zh-CN" sz="2000" dirty="0"/>
              <a:t>10</a:t>
            </a:r>
            <a:r>
              <a:rPr lang="zh-CN" altLang="en-US" sz="2000" dirty="0"/>
              <a:t>：</a:t>
            </a:r>
            <a:r>
              <a:rPr lang="en-US" altLang="zh-CN" sz="2000" dirty="0"/>
              <a:t>00</a:t>
            </a:r>
            <a:r>
              <a:rPr lang="zh-CN" altLang="en-US" sz="2000" dirty="0"/>
              <a:t>，大一班王老师刚组织完了集体主题活动“绿色家园”。然后把小朋友们</a:t>
            </a:r>
            <a:r>
              <a:rPr lang="en-US" altLang="zh-CN" sz="2000" dirty="0"/>
              <a:t>5</a:t>
            </a:r>
            <a:r>
              <a:rPr lang="zh-CN" altLang="en-US" sz="2000" dirty="0"/>
              <a:t>人一组，分别分配到了“娃娃家”、“积木区”、“图书角”等区域进行活动，要求小朋友们开动脑筋，想想自己所在的区域怎么做到“绿色环保”。</a:t>
            </a:r>
          </a:p>
          <a:p>
            <a:r>
              <a:rPr lang="zh-CN" altLang="en-US" sz="2000" dirty="0"/>
              <a:t>场景二：　</a:t>
            </a:r>
          </a:p>
          <a:p>
            <a:r>
              <a:rPr lang="zh-CN" altLang="en-US" sz="2000" dirty="0"/>
              <a:t>下午</a:t>
            </a:r>
            <a:r>
              <a:rPr lang="en-US" altLang="zh-CN" sz="2000" dirty="0"/>
              <a:t>16</a:t>
            </a:r>
            <a:r>
              <a:rPr lang="zh-CN" altLang="en-US" sz="2000" dirty="0"/>
              <a:t>：</a:t>
            </a:r>
            <a:r>
              <a:rPr lang="en-US" altLang="zh-CN" sz="2000" dirty="0"/>
              <a:t>30</a:t>
            </a:r>
            <a:r>
              <a:rPr lang="zh-CN" altLang="en-US" sz="2000" dirty="0"/>
              <a:t>，中一班李老师组织完科学活动“区分生熟鸡蛋”后，宣布小朋友们可以自由活动了。小朋友们进入幼儿园的各个区域，开始自己的活动。而李老师和另外一名配班老师开始收拾教室里的物品，开始为幼儿离园作准备，两人都没有进入区域进行指导。</a:t>
            </a:r>
          </a:p>
          <a:p>
            <a:r>
              <a:rPr lang="zh-CN" altLang="en-US" sz="2000" dirty="0"/>
              <a:t>思考：　以上两个场景中的活动是区域活动吗？为什么？</a:t>
            </a:r>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21" name="Shape 321"/>
          <p:cNvSpPr/>
          <p:nvPr/>
        </p:nvSpPr>
        <p:spPr>
          <a:xfrm>
            <a:off x="1579880" y="1395933"/>
            <a:ext cx="3901066" cy="5078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rPr dirty="0"/>
              <a:t>一</a:t>
            </a:r>
            <a:r>
              <a:rPr dirty="0" smtClean="0"/>
              <a:t>、</a:t>
            </a:r>
            <a:r>
              <a:rPr lang="zh-CN" altLang="en-US" dirty="0" smtClean="0"/>
              <a:t>区域活动的目标分析</a:t>
            </a:r>
            <a:endParaRPr dirty="0"/>
          </a:p>
        </p:txBody>
      </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16" name="Shape 439"/>
          <p:cNvSpPr/>
          <p:nvPr/>
        </p:nvSpPr>
        <p:spPr>
          <a:xfrm>
            <a:off x="1579880" y="2543781"/>
            <a:ext cx="8960637" cy="263149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smtClean="0">
                <a:solidFill>
                  <a:schemeClr val="tx1"/>
                </a:solidFill>
              </a:rPr>
              <a:t>学</a:t>
            </a:r>
            <a:r>
              <a:rPr lang="zh-CN" altLang="en-US" dirty="0">
                <a:solidFill>
                  <a:schemeClr val="tx1"/>
                </a:solidFill>
              </a:rPr>
              <a:t>会人与人友好的相处，相互合作，懂得体谅别人，关心别人，不争抢玩具，爱护玩具</a:t>
            </a:r>
            <a:r>
              <a:rPr lang="zh-CN" altLang="en-US" dirty="0" smtClean="0">
                <a:solidFill>
                  <a:schemeClr val="tx1"/>
                </a:solidFill>
              </a:rPr>
              <a:t>。</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a:solidFill>
                  <a:schemeClr val="tx1"/>
                </a:solidFill>
              </a:rPr>
              <a:t>知道各种材料的特征和作用，并能较充分、合理地运用各种材料</a:t>
            </a:r>
            <a:r>
              <a:rPr lang="zh-CN" altLang="en-US" dirty="0" smtClean="0">
                <a:solidFill>
                  <a:schemeClr val="tx1"/>
                </a:solidFill>
              </a:rPr>
              <a:t>。</a:t>
            </a:r>
            <a:endParaRPr lang="en-US" altLang="zh-CN" dirty="0" smtClean="0">
              <a:solidFill>
                <a:schemeClr val="tx1"/>
              </a:solidFill>
            </a:endParaRPr>
          </a:p>
          <a:p>
            <a:pPr marL="342900" indent="-342900">
              <a:lnSpc>
                <a:spcPct val="150000"/>
              </a:lnSpc>
              <a:buFont typeface="Wingdings" panose="05000000000000000000" pitchFamily="2" charset="2"/>
              <a:buChar char="l"/>
              <a:defRPr sz="2200" spc="0">
                <a:latin typeface="FZZhunYuan-M02S"/>
                <a:ea typeface="FZZhunYuan-M02S"/>
                <a:cs typeface="FZZhunYuan-M02S"/>
                <a:sym typeface="FZZhunYuan-M02S"/>
              </a:defRPr>
            </a:pPr>
            <a:r>
              <a:rPr lang="zh-CN" altLang="en-US" dirty="0">
                <a:solidFill>
                  <a:schemeClr val="tx1"/>
                </a:solidFill>
              </a:rPr>
              <a:t>在活动中，能自觉地遵守活动规则，从而培养幼儿的控制能力和责任心。</a:t>
            </a:r>
            <a:endParaRPr dirty="0">
              <a:solidFill>
                <a:schemeClr val="tx1"/>
              </a:solidFill>
            </a:endParaRPr>
          </a:p>
        </p:txBody>
      </p:sp>
      <p:sp>
        <p:nvSpPr>
          <p:cNvPr id="17" name="Shape 441"/>
          <p:cNvSpPr/>
          <p:nvPr/>
        </p:nvSpPr>
        <p:spPr>
          <a:xfrm>
            <a:off x="2089179" y="2046017"/>
            <a:ext cx="3170097"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（一</a:t>
            </a:r>
            <a:r>
              <a:rPr dirty="0" smtClean="0"/>
              <a:t>）</a:t>
            </a:r>
            <a:r>
              <a:rPr lang="zh-CN" altLang="en-US" dirty="0"/>
              <a:t>区域活</a:t>
            </a:r>
            <a:r>
              <a:rPr lang="zh-CN" altLang="en-US" dirty="0" smtClean="0"/>
              <a:t>动总目标</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5" name="Shape 293"/>
          <p:cNvSpPr/>
          <p:nvPr/>
        </p:nvSpPr>
        <p:spPr>
          <a:xfrm>
            <a:off x="3933873" y="312644"/>
            <a:ext cx="4324260"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rPr dirty="0"/>
              <a:t>第一节   </a:t>
            </a:r>
            <a:r>
              <a:rPr dirty="0" smtClean="0"/>
              <a:t>幼儿园区域活动</a:t>
            </a:r>
            <a:r>
              <a:rPr lang="zh-CN" altLang="en-US" dirty="0" smtClean="0"/>
              <a:t>的设计</a:t>
            </a:r>
            <a:endParaRPr dirty="0"/>
          </a:p>
        </p:txBody>
      </p:sp>
      <p:sp>
        <p:nvSpPr>
          <p:cNvPr id="16" name="Shape 439"/>
          <p:cNvSpPr/>
          <p:nvPr/>
        </p:nvSpPr>
        <p:spPr>
          <a:xfrm>
            <a:off x="1399406" y="1871666"/>
            <a:ext cx="9934341" cy="161582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indent="457200">
              <a:lnSpc>
                <a:spcPct val="150000"/>
              </a:lnSpc>
              <a:defRPr sz="2200" spc="0">
                <a:latin typeface="FZZhunYuan-M02S"/>
                <a:ea typeface="FZZhunYuan-M02S"/>
                <a:cs typeface="FZZhunYuan-M02S"/>
                <a:sym typeface="FZZhunYuan-M02S"/>
              </a:defRPr>
            </a:pPr>
            <a:r>
              <a:rPr lang="zh-CN" altLang="en-US" dirty="0">
                <a:solidFill>
                  <a:schemeClr val="tx1"/>
                </a:solidFill>
              </a:rPr>
              <a:t>不同的活动区由于其投放的材料不同，在活动内容、活动方法、活动规则等方面都是不同的，因此活动目标也不同，教师要熟悉不同活动区域的目</a:t>
            </a:r>
            <a:r>
              <a:rPr lang="zh-CN" altLang="en-US" dirty="0" smtClean="0">
                <a:solidFill>
                  <a:schemeClr val="tx1"/>
                </a:solidFill>
              </a:rPr>
              <a:t>标。</a:t>
            </a:r>
            <a:endParaRPr lang="en-US" altLang="zh-CN" dirty="0" smtClean="0">
              <a:solidFill>
                <a:schemeClr val="tx1"/>
              </a:solidFill>
            </a:endParaRPr>
          </a:p>
          <a:p>
            <a:pPr indent="457200">
              <a:lnSpc>
                <a:spcPct val="150000"/>
              </a:lnSpc>
              <a:defRPr sz="2200" spc="0">
                <a:latin typeface="FZZhunYuan-M02S"/>
                <a:ea typeface="FZZhunYuan-M02S"/>
                <a:cs typeface="FZZhunYuan-M02S"/>
                <a:sym typeface="FZZhunYuan-M02S"/>
              </a:defRPr>
            </a:pPr>
            <a:r>
              <a:rPr lang="zh-CN" altLang="en-US" dirty="0" smtClean="0">
                <a:solidFill>
                  <a:schemeClr val="tx1"/>
                </a:solidFill>
              </a:rPr>
              <a:t>由</a:t>
            </a:r>
            <a:r>
              <a:rPr lang="zh-CN" altLang="en-US" dirty="0">
                <a:solidFill>
                  <a:schemeClr val="tx1"/>
                </a:solidFill>
              </a:rPr>
              <a:t>于</a:t>
            </a:r>
            <a:r>
              <a:rPr lang="zh-CN" altLang="en-US" b="1" dirty="0">
                <a:solidFill>
                  <a:schemeClr val="accent4"/>
                </a:solidFill>
              </a:rPr>
              <a:t>积木</a:t>
            </a:r>
            <a:r>
              <a:rPr lang="zh-CN" altLang="en-US" dirty="0">
                <a:solidFill>
                  <a:schemeClr val="tx1"/>
                </a:solidFill>
              </a:rPr>
              <a:t>的物理特征及其玩耍的特点，决定了它具有以下的发展功能：　</a:t>
            </a:r>
            <a:endParaRPr dirty="0">
              <a:solidFill>
                <a:schemeClr val="tx1"/>
              </a:solidFill>
            </a:endParaRPr>
          </a:p>
        </p:txBody>
      </p:sp>
      <p:sp>
        <p:nvSpPr>
          <p:cNvPr id="17" name="Shape 441"/>
          <p:cNvSpPr/>
          <p:nvPr/>
        </p:nvSpPr>
        <p:spPr>
          <a:xfrm>
            <a:off x="1908705" y="1373902"/>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二</a:t>
            </a:r>
            <a:r>
              <a:rPr dirty="0" smtClean="0"/>
              <a:t>）</a:t>
            </a:r>
            <a:r>
              <a:rPr lang="zh-CN" altLang="en-US" dirty="0" smtClean="0"/>
              <a:t>了解不同区域的主要目标</a:t>
            </a:r>
            <a:endParaRPr dirty="0"/>
          </a:p>
        </p:txBody>
      </p:sp>
      <p:sp>
        <p:nvSpPr>
          <p:cNvPr id="18" name="Shape 812"/>
          <p:cNvSpPr/>
          <p:nvPr/>
        </p:nvSpPr>
        <p:spPr>
          <a:xfrm>
            <a:off x="2222800" y="3750939"/>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19" name="Shape 815"/>
          <p:cNvSpPr/>
          <p:nvPr/>
        </p:nvSpPr>
        <p:spPr>
          <a:xfrm>
            <a:off x="5222100" y="3750939"/>
            <a:ext cx="1675303"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0" name="Shape 818"/>
          <p:cNvSpPr/>
          <p:nvPr/>
        </p:nvSpPr>
        <p:spPr>
          <a:xfrm>
            <a:off x="8221399" y="3750939"/>
            <a:ext cx="1675304" cy="1675304"/>
          </a:xfrm>
          <a:prstGeom prst="ellipse">
            <a:avLst/>
          </a:prstGeom>
          <a:solidFill>
            <a:srgbClr val="53BAE9"/>
          </a:solidFill>
          <a:ln w="38100">
            <a:solidFill>
              <a:srgbClr val="53BAE9"/>
            </a:solidFill>
            <a:miter/>
          </a:ln>
        </p:spPr>
        <p:txBody>
          <a:bodyPr lIns="45719" rIns="45719" anchor="ctr"/>
          <a:lstStyle/>
          <a:p>
            <a:pPr algn="ctr">
              <a:defRPr>
                <a:solidFill>
                  <a:srgbClr val="FFFFFF"/>
                </a:solidFill>
              </a:defRPr>
            </a:pPr>
            <a:endParaRPr/>
          </a:p>
        </p:txBody>
      </p:sp>
      <p:sp>
        <p:nvSpPr>
          <p:cNvPr id="21" name="Shape 441"/>
          <p:cNvSpPr/>
          <p:nvPr/>
        </p:nvSpPr>
        <p:spPr>
          <a:xfrm>
            <a:off x="2384857" y="4351781"/>
            <a:ext cx="1598224" cy="46166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r>
              <a:rPr lang="zh-CN" altLang="en-US" dirty="0" smtClean="0">
                <a:solidFill>
                  <a:schemeClr val="bg1"/>
                </a:solidFill>
              </a:rPr>
              <a:t>认知发展</a:t>
            </a:r>
            <a:endParaRPr dirty="0">
              <a:solidFill>
                <a:schemeClr val="bg1"/>
              </a:solidFill>
            </a:endParaRPr>
          </a:p>
        </p:txBody>
      </p:sp>
      <p:sp>
        <p:nvSpPr>
          <p:cNvPr id="22" name="Shape 441"/>
          <p:cNvSpPr/>
          <p:nvPr/>
        </p:nvSpPr>
        <p:spPr>
          <a:xfrm>
            <a:off x="5260639" y="4300735"/>
            <a:ext cx="1598224" cy="83099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pPr algn="ctr"/>
            <a:r>
              <a:rPr lang="zh-CN" altLang="en-US" dirty="0" smtClean="0">
                <a:solidFill>
                  <a:schemeClr val="bg1"/>
                </a:solidFill>
              </a:rPr>
              <a:t>动作技能发展</a:t>
            </a:r>
            <a:endParaRPr dirty="0">
              <a:solidFill>
                <a:schemeClr val="bg1"/>
              </a:solidFill>
            </a:endParaRPr>
          </a:p>
        </p:txBody>
      </p:sp>
      <p:sp>
        <p:nvSpPr>
          <p:cNvPr id="23" name="Shape 441"/>
          <p:cNvSpPr/>
          <p:nvPr/>
        </p:nvSpPr>
        <p:spPr>
          <a:xfrm>
            <a:off x="8286447" y="4219433"/>
            <a:ext cx="1598224" cy="830997"/>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400">
                <a:solidFill>
                  <a:srgbClr val="54BAEA"/>
                </a:solidFill>
                <a:latin typeface="FZZhunYuan-M02S"/>
                <a:ea typeface="FZZhunYuan-M02S"/>
                <a:cs typeface="FZZhunYuan-M02S"/>
                <a:sym typeface="FZZhunYuan-M02S"/>
              </a:defRPr>
            </a:lvl1pPr>
          </a:lstStyle>
          <a:p>
            <a:pPr algn="ctr"/>
            <a:r>
              <a:rPr lang="zh-CN" altLang="en-US" dirty="0" smtClean="0">
                <a:solidFill>
                  <a:schemeClr val="bg1"/>
                </a:solidFill>
              </a:rPr>
              <a:t>情感社会性发展</a:t>
            </a:r>
            <a:endParaRPr dirty="0">
              <a:solidFill>
                <a:schemeClr val="bg1"/>
              </a:solidFill>
            </a:endParaRPr>
          </a:p>
        </p:txBody>
      </p:sp>
    </p:spTree>
    <p:extLst>
      <p:ext uri="{BB962C8B-B14F-4D97-AF65-F5344CB8AC3E}">
        <p14:creationId xmlns:p14="http://schemas.microsoft.com/office/powerpoint/2010/main" val="210101728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theme/theme1.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329</TotalTime>
  <Words>5779</Words>
  <Application>Microsoft Office PowerPoint</Application>
  <PresentationFormat>宽屏</PresentationFormat>
  <Paragraphs>253</Paragraphs>
  <Slides>53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53</vt:i4>
      </vt:variant>
    </vt:vector>
  </HeadingPairs>
  <TitlesOfParts>
    <vt:vector size="64" baseType="lpstr">
      <vt:lpstr>Calibri</vt:lpstr>
      <vt:lpstr>FZZhunYuan-M02S</vt:lpstr>
      <vt:lpstr>FZHei-B01S</vt:lpstr>
      <vt:lpstr>FZKai-Z03S</vt:lpstr>
      <vt:lpstr>华文细黑</vt:lpstr>
      <vt:lpstr>Arial</vt:lpstr>
      <vt:lpstr>FZZongYi-M05S</vt:lpstr>
      <vt:lpstr>微软雅黑</vt:lpstr>
      <vt:lpstr>Calibri Light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俞越</dc:creator>
  <cp:lastModifiedBy>ecnup</cp:lastModifiedBy>
  <cp:revision>27</cp:revision>
  <dcterms:modified xsi:type="dcterms:W3CDTF">2025-09-08T01:38:01Z</dcterms:modified>
</cp:coreProperties>
</file>