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6"/>
  </p:notesMasterIdLst>
  <p:sldIdLst>
    <p:sldId id="256" r:id="rId2"/>
    <p:sldId id="257" r:id="rId3"/>
    <p:sldId id="258" r:id="rId4"/>
    <p:sldId id="259" r:id="rId5"/>
    <p:sldId id="260" r:id="rId6"/>
    <p:sldId id="379" r:id="rId7"/>
    <p:sldId id="261" r:id="rId8"/>
    <p:sldId id="262" r:id="rId9"/>
    <p:sldId id="316" r:id="rId10"/>
    <p:sldId id="317" r:id="rId11"/>
    <p:sldId id="318" r:id="rId12"/>
    <p:sldId id="319" r:id="rId13"/>
    <p:sldId id="263" r:id="rId14"/>
    <p:sldId id="320" r:id="rId15"/>
    <p:sldId id="321" r:id="rId16"/>
    <p:sldId id="381" r:id="rId17"/>
    <p:sldId id="382" r:id="rId18"/>
    <p:sldId id="383" r:id="rId19"/>
    <p:sldId id="380" r:id="rId20"/>
    <p:sldId id="387" r:id="rId21"/>
    <p:sldId id="325" r:id="rId22"/>
    <p:sldId id="326" r:id="rId23"/>
    <p:sldId id="327" r:id="rId24"/>
    <p:sldId id="328" r:id="rId25"/>
    <p:sldId id="329" r:id="rId26"/>
    <p:sldId id="331" r:id="rId27"/>
    <p:sldId id="330"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5" r:id="rId41"/>
    <p:sldId id="344" r:id="rId42"/>
    <p:sldId id="346" r:id="rId43"/>
    <p:sldId id="347" r:id="rId44"/>
    <p:sldId id="348" r:id="rId45"/>
    <p:sldId id="349" r:id="rId46"/>
    <p:sldId id="350" r:id="rId47"/>
    <p:sldId id="351" r:id="rId48"/>
    <p:sldId id="352" r:id="rId49"/>
    <p:sldId id="353" r:id="rId50"/>
    <p:sldId id="354" r:id="rId51"/>
    <p:sldId id="355" r:id="rId52"/>
    <p:sldId id="356" r:id="rId53"/>
    <p:sldId id="357" r:id="rId54"/>
    <p:sldId id="358" r:id="rId55"/>
    <p:sldId id="359" r:id="rId56"/>
    <p:sldId id="360" r:id="rId57"/>
    <p:sldId id="361" r:id="rId58"/>
    <p:sldId id="362" r:id="rId59"/>
    <p:sldId id="363" r:id="rId60"/>
    <p:sldId id="364" r:id="rId61"/>
    <p:sldId id="365" r:id="rId62"/>
    <p:sldId id="366" r:id="rId63"/>
    <p:sldId id="367" r:id="rId64"/>
    <p:sldId id="368" r:id="rId65"/>
    <p:sldId id="369" r:id="rId66"/>
    <p:sldId id="370" r:id="rId67"/>
    <p:sldId id="371" r:id="rId68"/>
    <p:sldId id="372" r:id="rId69"/>
    <p:sldId id="373" r:id="rId70"/>
    <p:sldId id="374" r:id="rId71"/>
    <p:sldId id="375" r:id="rId72"/>
    <p:sldId id="376" r:id="rId73"/>
    <p:sldId id="377" r:id="rId74"/>
    <p:sldId id="378" r:id="rId75"/>
  </p:sldIdLst>
  <p:sldSz cx="12192000" cy="6858000"/>
  <p:notesSz cx="6858000" cy="9144000"/>
  <p:embeddedFontLst>
    <p:embeddedFont>
      <p:font typeface="华文细黑" panose="02010600030101010101" charset="-122"/>
      <p:regular r:id="rId77"/>
    </p:embeddedFont>
    <p:embeddedFont>
      <p:font typeface="Calibri" panose="020F0502020204030204" pitchFamily="34" charset="0"/>
      <p:regular r:id="rId78"/>
      <p:bold r:id="rId79"/>
      <p:italic r:id="rId80"/>
      <p:boldItalic r:id="rId81"/>
    </p:embeddedFont>
    <p:embeddedFont>
      <p:font typeface="FZZongYi-M05S" panose="02010600030101010101" charset="-122"/>
      <p:regular r:id="rId82"/>
    </p:embeddedFont>
    <p:embeddedFont>
      <p:font typeface="FZHei-B01S" panose="02010600030101010101" charset="-122"/>
      <p:regular r:id="rId83"/>
    </p:embeddedFont>
    <p:embeddedFont>
      <p:font typeface="微软雅黑" panose="020B0503020204020204" pitchFamily="34" charset="-122"/>
      <p:regular r:id="rId84"/>
      <p:bold r:id="rId85"/>
    </p:embeddedFont>
    <p:embeddedFont>
      <p:font typeface="FZZhunYuan-M02S" panose="02010600030101010101" charset="-122"/>
      <p:regular r:id="rId86"/>
    </p:embeddedFont>
    <p:embeddedFont>
      <p:font typeface="Calibri Light" panose="020F0302020204030204" pitchFamily="34" charset="0"/>
      <p:regular r:id="rId87"/>
      <p:italic r:id="rId88"/>
    </p:embeddedFont>
    <p:embeddedFont>
      <p:font typeface="FZKai-Z03S" panose="02010600030101010101" charset="-122"/>
      <p:regular r:id="rId89"/>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9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8.fntdata"/><Relationship Id="rId89" Type="http://schemas.openxmlformats.org/officeDocument/2006/relationships/font" Target="fonts/font13.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3.fntdata"/><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4.fntdata"/><Relationship Id="rId85" Type="http://schemas.openxmlformats.org/officeDocument/2006/relationships/font" Target="fonts/font9.fntdata"/><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7.fntdata"/><Relationship Id="rId88" Type="http://schemas.openxmlformats.org/officeDocument/2006/relationships/font" Target="fonts/font12.fntdata"/><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2.fntdata"/><Relationship Id="rId81" Type="http://schemas.openxmlformats.org/officeDocument/2006/relationships/font" Target="fonts/font5.fntdata"/><Relationship Id="rId86"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1.fntdata"/><Relationship Id="rId61" Type="http://schemas.openxmlformats.org/officeDocument/2006/relationships/slide" Target="slides/slide60.xml"/><Relationship Id="rId82"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9387870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2664660" y="544682"/>
            <a:ext cx="6862680" cy="3416320"/>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p>
            <a:pPr algn="ctr">
              <a:defRPr sz="7200">
                <a:solidFill>
                  <a:srgbClr val="FFFFFF"/>
                </a:solidFill>
                <a:latin typeface="FZZhunYuan-M02S"/>
                <a:ea typeface="FZZhunYuan-M02S"/>
                <a:cs typeface="FZZhunYuan-M02S"/>
                <a:sym typeface="FZZhunYuan-M02S"/>
              </a:defRPr>
            </a:pPr>
            <a:r>
              <a:rPr dirty="0"/>
              <a:t>幼儿园区域活动</a:t>
            </a:r>
          </a:p>
          <a:p>
            <a:pPr algn="ctr">
              <a:defRPr sz="7200">
                <a:solidFill>
                  <a:srgbClr val="FFFFFF"/>
                </a:solidFill>
                <a:latin typeface="FZZhunYuan-M02S"/>
                <a:ea typeface="FZZhunYuan-M02S"/>
                <a:cs typeface="FZZhunYuan-M02S"/>
                <a:sym typeface="FZZhunYuan-M02S"/>
              </a:defRPr>
            </a:pPr>
            <a:r>
              <a:rPr dirty="0"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dirty="0" smtClean="0"/>
              <a:t>（第二版）</a:t>
            </a:r>
            <a:endParaRPr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grpSp>
        <p:nvGrpSpPr>
          <p:cNvPr id="233" name="Group 233"/>
          <p:cNvGrpSpPr/>
          <p:nvPr/>
        </p:nvGrpSpPr>
        <p:grpSpPr>
          <a:xfrm>
            <a:off x="837700" y="3346895"/>
            <a:ext cx="10516604" cy="267243"/>
            <a:chOff x="0" y="-1"/>
            <a:chExt cx="10516601" cy="267240"/>
          </a:xfrm>
        </p:grpSpPr>
        <p:sp>
          <p:nvSpPr>
            <p:cNvPr id="225" name="Shape 225"/>
            <p:cNvSpPr/>
            <p:nvPr/>
          </p:nvSpPr>
          <p:spPr>
            <a:xfrm rot="10800000">
              <a:off x="1713939" y="-1"/>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6" name="Shape 226"/>
            <p:cNvSpPr/>
            <p:nvPr/>
          </p:nvSpPr>
          <p:spPr>
            <a:xfrm rot="10800000">
              <a:off x="1075817" y="33405"/>
              <a:ext cx="200429" cy="200429"/>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7" name="Shape 227"/>
            <p:cNvSpPr/>
            <p:nvPr/>
          </p:nvSpPr>
          <p:spPr>
            <a:xfrm rot="10800000">
              <a:off x="504503" y="66807"/>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8" name="Shape 228"/>
            <p:cNvSpPr/>
            <p:nvPr/>
          </p:nvSpPr>
          <p:spPr>
            <a:xfrm rot="10800000">
              <a:off x="-1"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9" name="Shape 229"/>
            <p:cNvSpPr/>
            <p:nvPr/>
          </p:nvSpPr>
          <p:spPr>
            <a:xfrm>
              <a:off x="8535421" y="0"/>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0" name="Shape 230"/>
            <p:cNvSpPr/>
            <p:nvPr/>
          </p:nvSpPr>
          <p:spPr>
            <a:xfrm>
              <a:off x="9240353" y="33405"/>
              <a:ext cx="200429" cy="200430"/>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1" name="Shape 231"/>
            <p:cNvSpPr/>
            <p:nvPr/>
          </p:nvSpPr>
          <p:spPr>
            <a:xfrm>
              <a:off x="9878476" y="66809"/>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2" name="Shape 232"/>
            <p:cNvSpPr/>
            <p:nvPr/>
          </p:nvSpPr>
          <p:spPr>
            <a:xfrm>
              <a:off x="10449790"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36" name="Shape 236"/>
          <p:cNvSpPr/>
          <p:nvPr/>
        </p:nvSpPr>
        <p:spPr>
          <a:xfrm>
            <a:off x="5586730" y="3993036"/>
            <a:ext cx="1018541" cy="32420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19" name="Shape 319"/>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320" name="Shape 320"/>
          <p:cNvSpPr/>
          <p:nvPr/>
        </p:nvSpPr>
        <p:spPr>
          <a:xfrm>
            <a:off x="1579880" y="2241250"/>
            <a:ext cx="9425349" cy="207787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整体化原则是指将整个活动室的游戏环境作为一个动态系统，发挥整体优化功能。区域活动的教育功能主要是通过活动材料来实现，材料直接影响幼儿活动的质量。投放的材料要既有利于各区角间的联系，体现整合观念，又有利于幼儿各方面能力的整合性提高。</a:t>
            </a:r>
            <a:endParaRPr dirty="0"/>
          </a:p>
        </p:txBody>
      </p:sp>
      <p:sp>
        <p:nvSpPr>
          <p:cNvPr id="321" name="Shape 321"/>
          <p:cNvSpPr/>
          <p:nvPr/>
        </p:nvSpPr>
        <p:spPr>
          <a:xfrm>
            <a:off x="1579880" y="1395933"/>
            <a:ext cx="2516071"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整体</a:t>
            </a:r>
            <a:r>
              <a:rPr lang="zh-CN" altLang="en-US" dirty="0" smtClean="0"/>
              <a:t>性原则</a:t>
            </a:r>
            <a:endParaRPr dirty="0"/>
          </a:p>
        </p:txBody>
      </p:sp>
    </p:spTree>
    <p:extLst>
      <p:ext uri="{BB962C8B-B14F-4D97-AF65-F5344CB8AC3E}">
        <p14:creationId xmlns:p14="http://schemas.microsoft.com/office/powerpoint/2010/main" val="24707368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19" name="Shape 319"/>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320" name="Shape 320"/>
          <p:cNvSpPr/>
          <p:nvPr/>
        </p:nvSpPr>
        <p:spPr>
          <a:xfrm>
            <a:off x="1579880" y="2009896"/>
            <a:ext cx="9425349" cy="364715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区域活动</a:t>
            </a:r>
            <a:r>
              <a:rPr lang="zh-CN" altLang="en-US" b="1" dirty="0">
                <a:solidFill>
                  <a:schemeClr val="accent4"/>
                </a:solidFill>
              </a:rPr>
              <a:t>最大的优势</a:t>
            </a:r>
            <a:r>
              <a:rPr lang="zh-CN" altLang="en-US" dirty="0"/>
              <a:t>莫过于能为兴趣、能力各异的幼儿提供丰富多变、适于其发展的活动环境</a:t>
            </a:r>
            <a:r>
              <a:rPr lang="zh-CN" altLang="en-US" dirty="0" smtClean="0"/>
              <a:t>。</a:t>
            </a:r>
            <a:endParaRPr lang="en-US" altLang="zh-CN" dirty="0" smtClean="0"/>
          </a:p>
          <a:p>
            <a:r>
              <a:rPr lang="zh-CN" altLang="en-US" dirty="0"/>
              <a:t>由于幼儿的兴趣和发展水平是一个不断变化的动态过程，所以材料投放的过程不是一蹴而就、一成不变的。这就要求教育者投放活动材料时要根据教育目标和幼儿的发展需求，定期或不定期地进行调整、更换和补充，特别是主题区域活动，更要随着主题的变化而创设适宜的活动区域。</a:t>
            </a:r>
            <a:r>
              <a:rPr lang="zh-CN" altLang="en-US" b="1" dirty="0">
                <a:solidFill>
                  <a:schemeClr val="accent4"/>
                </a:solidFill>
              </a:rPr>
              <a:t>总之，适合幼儿的活动材料才是好的活动材料。</a:t>
            </a:r>
            <a:endParaRPr b="1" dirty="0">
              <a:solidFill>
                <a:schemeClr val="accent4"/>
              </a:solidFill>
            </a:endParaRPr>
          </a:p>
        </p:txBody>
      </p:sp>
      <p:sp>
        <p:nvSpPr>
          <p:cNvPr id="321" name="Shape 321"/>
          <p:cNvSpPr/>
          <p:nvPr/>
        </p:nvSpPr>
        <p:spPr>
          <a:xfrm>
            <a:off x="1579880" y="1395933"/>
            <a:ext cx="2516071"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四</a:t>
            </a:r>
            <a:r>
              <a:rPr dirty="0" smtClean="0"/>
              <a:t>、</a:t>
            </a:r>
            <a:r>
              <a:rPr lang="zh-CN" altLang="en-US" dirty="0"/>
              <a:t>动态</a:t>
            </a:r>
            <a:r>
              <a:rPr lang="zh-CN" altLang="en-US" dirty="0" smtClean="0"/>
              <a:t>性原则</a:t>
            </a:r>
            <a:endParaRPr dirty="0"/>
          </a:p>
        </p:txBody>
      </p:sp>
    </p:spTree>
    <p:extLst>
      <p:ext uri="{BB962C8B-B14F-4D97-AF65-F5344CB8AC3E}">
        <p14:creationId xmlns:p14="http://schemas.microsoft.com/office/powerpoint/2010/main" val="18997939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8" name="Shape 478"/>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69046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幼</a:t>
            </a:r>
            <a:r>
              <a:rPr lang="zh-CN" altLang="en-US" dirty="0"/>
              <a:t>儿园区域活动设置规划有哪些原则？</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观</a:t>
            </a:r>
            <a:r>
              <a:rPr lang="zh-CN" altLang="en-US" dirty="0"/>
              <a:t>察幼儿园一班级区域活动，简要评价该班区域活动内容符合哪些原则？</a:t>
            </a:r>
            <a:endParaRPr dirty="0"/>
          </a:p>
        </p:txBody>
      </p:sp>
    </p:spTree>
    <p:extLst>
      <p:ext uri="{BB962C8B-B14F-4D97-AF65-F5344CB8AC3E}">
        <p14:creationId xmlns:p14="http://schemas.microsoft.com/office/powerpoint/2010/main" val="411840897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5863141"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a:t>
            </a:r>
            <a:r>
              <a:rPr dirty="0" smtClean="0"/>
              <a:t>幼儿园</a:t>
            </a:r>
            <a:r>
              <a:rPr lang="zh-CN" altLang="en-US" dirty="0" smtClean="0"/>
              <a:t>区</a:t>
            </a:r>
            <a:r>
              <a:rPr lang="zh-CN" altLang="en-US" dirty="0" smtClean="0"/>
              <a:t>域活动设置的内容和要求</a:t>
            </a:r>
            <a:endParaRPr dirty="0"/>
          </a:p>
        </p:txBody>
      </p:sp>
      <p:sp>
        <p:nvSpPr>
          <p:cNvPr id="14" name="Shape 479"/>
          <p:cNvSpPr/>
          <p:nvPr/>
        </p:nvSpPr>
        <p:spPr>
          <a:xfrm>
            <a:off x="1290438" y="1491474"/>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lang="zh-CN" altLang="en-US" dirty="0" smtClean="0"/>
              <a:t>案</a:t>
            </a:r>
            <a:r>
              <a:rPr lang="zh-CN" altLang="en-US" dirty="0" smtClean="0"/>
              <a:t>例</a:t>
            </a:r>
            <a:r>
              <a:rPr lang="en-US" altLang="zh-CN" dirty="0" smtClean="0"/>
              <a:t>/</a:t>
            </a:r>
            <a:r>
              <a:rPr lang="zh-CN" altLang="en-US" dirty="0" smtClean="0"/>
              <a:t>问题引</a:t>
            </a:r>
            <a:r>
              <a:rPr lang="zh-CN" altLang="en-US" dirty="0" smtClean="0"/>
              <a:t>导</a:t>
            </a:r>
            <a:r>
              <a:rPr dirty="0" smtClean="0"/>
              <a:t>：</a:t>
            </a:r>
            <a:endParaRPr dirty="0"/>
          </a:p>
        </p:txBody>
      </p:sp>
      <p:sp>
        <p:nvSpPr>
          <p:cNvPr id="16" name="Shape 308"/>
          <p:cNvSpPr/>
          <p:nvPr/>
        </p:nvSpPr>
        <p:spPr>
          <a:xfrm>
            <a:off x="1365220" y="2077987"/>
            <a:ext cx="10004187" cy="358867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某幼儿园在设置区域活动时</a:t>
            </a:r>
            <a:r>
              <a:rPr lang="en-US" altLang="zh-CN" dirty="0"/>
              <a:t>,</a:t>
            </a:r>
            <a:r>
              <a:rPr lang="zh-CN" altLang="en-US" dirty="0"/>
              <a:t>紧紧围绕各班开展的主题活动来设计活动内容</a:t>
            </a:r>
            <a:r>
              <a:rPr lang="en-US" altLang="zh-CN" dirty="0"/>
              <a:t>,</a:t>
            </a:r>
            <a:r>
              <a:rPr lang="zh-CN" altLang="en-US" dirty="0" smtClean="0"/>
              <a:t>认为</a:t>
            </a:r>
            <a:r>
              <a:rPr lang="zh-CN" altLang="en-US" dirty="0"/>
              <a:t>这样可以进一步拓展和延伸主题教学活动</a:t>
            </a:r>
            <a:r>
              <a:rPr lang="en-US" altLang="zh-CN" dirty="0"/>
              <a:t>,</a:t>
            </a:r>
            <a:r>
              <a:rPr lang="zh-CN" altLang="en-US" dirty="0"/>
              <a:t>巩固活动效果。比如</a:t>
            </a:r>
            <a:r>
              <a:rPr lang="en-US" altLang="zh-CN" dirty="0"/>
              <a:t>,</a:t>
            </a:r>
            <a:r>
              <a:rPr lang="zh-CN" altLang="en-US" dirty="0"/>
              <a:t>大班幼儿围绕</a:t>
            </a:r>
            <a:r>
              <a:rPr lang="zh-CN" altLang="en-US" dirty="0" smtClean="0"/>
              <a:t>主题</a:t>
            </a:r>
            <a:r>
              <a:rPr lang="zh-CN" altLang="en-US" dirty="0"/>
              <a:t>活动“牙齿咔咔响”</a:t>
            </a:r>
            <a:r>
              <a:rPr lang="en-US" altLang="zh-CN" dirty="0"/>
              <a:t>,</a:t>
            </a:r>
            <a:r>
              <a:rPr lang="zh-CN" altLang="en-US" dirty="0"/>
              <a:t>在美工区开展画牙齿或制作牙齿模型</a:t>
            </a:r>
            <a:r>
              <a:rPr lang="en-US" altLang="zh-CN" dirty="0"/>
              <a:t>,</a:t>
            </a:r>
            <a:r>
              <a:rPr lang="zh-CN" altLang="en-US" dirty="0"/>
              <a:t>在医院开设了牙科</a:t>
            </a:r>
            <a:r>
              <a:rPr lang="en-US" altLang="zh-CN" dirty="0"/>
              <a:t>,</a:t>
            </a:r>
            <a:r>
              <a:rPr lang="zh-CN" altLang="en-US" dirty="0"/>
              <a:t>在</a:t>
            </a:r>
            <a:r>
              <a:rPr lang="zh-CN" altLang="en-US" dirty="0" smtClean="0"/>
              <a:t>娃娃</a:t>
            </a:r>
            <a:r>
              <a:rPr lang="zh-CN" altLang="en-US" dirty="0"/>
              <a:t>家给娃娃刷牙</a:t>
            </a:r>
            <a:r>
              <a:rPr lang="en-US" altLang="zh-CN" dirty="0"/>
              <a:t>,</a:t>
            </a:r>
            <a:r>
              <a:rPr lang="zh-CN" altLang="en-US" dirty="0"/>
              <a:t>在阅读区投放了关于牙齿的科普知识读物</a:t>
            </a:r>
            <a:r>
              <a:rPr lang="en-US" altLang="zh-CN" dirty="0"/>
              <a:t>,</a:t>
            </a:r>
            <a:r>
              <a:rPr lang="zh-CN" altLang="en-US" dirty="0"/>
              <a:t>在运动区让幼儿玩“给</a:t>
            </a:r>
            <a:r>
              <a:rPr lang="zh-CN" altLang="en-US" dirty="0" smtClean="0"/>
              <a:t>老虎</a:t>
            </a:r>
            <a:r>
              <a:rPr lang="zh-CN" altLang="en-US" dirty="0"/>
              <a:t>拔牙”的游戏</a:t>
            </a:r>
            <a:r>
              <a:rPr lang="en-US" altLang="zh-CN" dirty="0"/>
              <a:t>……</a:t>
            </a:r>
            <a:r>
              <a:rPr lang="zh-CN" altLang="en-US" dirty="0"/>
              <a:t>几乎每个区域的活动内容都与牙齿有关。然而</a:t>
            </a:r>
            <a:r>
              <a:rPr lang="en-US" altLang="zh-CN" dirty="0"/>
              <a:t>,</a:t>
            </a:r>
            <a:r>
              <a:rPr lang="zh-CN" altLang="en-US" dirty="0"/>
              <a:t>教师费尽心思</a:t>
            </a:r>
            <a:r>
              <a:rPr lang="zh-CN" altLang="en-US" dirty="0" smtClean="0"/>
              <a:t>设计</a:t>
            </a:r>
            <a:r>
              <a:rPr lang="zh-CN" altLang="en-US" dirty="0"/>
              <a:t>的区域活动</a:t>
            </a:r>
            <a:r>
              <a:rPr lang="en-US" altLang="zh-CN" dirty="0"/>
              <a:t>,</a:t>
            </a:r>
            <a:r>
              <a:rPr lang="zh-CN" altLang="en-US" dirty="0"/>
              <a:t>幼儿似乎并不感兴趣</a:t>
            </a:r>
            <a:r>
              <a:rPr lang="en-US" altLang="zh-CN" dirty="0"/>
              <a:t>,</a:t>
            </a:r>
            <a:r>
              <a:rPr lang="zh-CN" altLang="en-US" dirty="0"/>
              <a:t>他们按照自己的愿望和想法在活动区自由玩耍</a:t>
            </a:r>
            <a:r>
              <a:rPr lang="zh-CN" altLang="en-US" dirty="0" smtClean="0"/>
              <a:t>。这</a:t>
            </a:r>
            <a:r>
              <a:rPr lang="zh-CN" altLang="en-US" dirty="0"/>
              <a:t>是为什么呢</a:t>
            </a:r>
            <a:r>
              <a:rPr lang="en-US" altLang="zh-CN" dirty="0"/>
              <a:t>? </a:t>
            </a:r>
            <a:r>
              <a:rPr lang="zh-CN" altLang="en-US" dirty="0"/>
              <a:t>教师在设置区域时要注意哪些内容呢</a:t>
            </a:r>
            <a:r>
              <a:rPr lang="en-US" altLang="zh-CN" dirty="0"/>
              <a:t>?</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79880" y="2543781"/>
            <a:ext cx="9425349"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常规区域是指在幼儿园各班级中常见的活动区域，一般不受幼儿年龄的影响，在各年龄班都可能见到的区域。例如，</a:t>
            </a:r>
            <a:r>
              <a:rPr lang="zh-CN" altLang="en-US" b="1" dirty="0">
                <a:solidFill>
                  <a:schemeClr val="accent4"/>
                </a:solidFill>
              </a:rPr>
              <a:t>建构区、美工区、表演区、角色游戏区</a:t>
            </a:r>
            <a:r>
              <a:rPr lang="zh-CN" altLang="en-US" dirty="0">
                <a:solidFill>
                  <a:schemeClr val="tx1"/>
                </a:solidFill>
              </a:rPr>
              <a:t>（如娃娃家、理发店、超市、商店、医院、餐馆、交通岗、小记者、小警察）、</a:t>
            </a:r>
            <a:r>
              <a:rPr lang="zh-CN" altLang="en-US" b="1" dirty="0">
                <a:solidFill>
                  <a:schemeClr val="accent4"/>
                </a:solidFill>
              </a:rPr>
              <a:t>图书区、益智区、语言区、科学区、感官操作区、沙水区、运动区等</a:t>
            </a:r>
            <a:r>
              <a:rPr lang="zh-CN" altLang="en-US" dirty="0">
                <a:solidFill>
                  <a:schemeClr val="tx1"/>
                </a:solidFill>
              </a:rPr>
              <a:t>。</a:t>
            </a:r>
            <a:endParaRPr dirty="0">
              <a:solidFill>
                <a:schemeClr val="tx1"/>
              </a:solidFill>
            </a:endParaRPr>
          </a:p>
        </p:txBody>
      </p:sp>
      <p:sp>
        <p:nvSpPr>
          <p:cNvPr id="10" name="Shape 440"/>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一</a:t>
            </a:r>
            <a:r>
              <a:rPr dirty="0" smtClean="0"/>
              <a:t>、幼儿园</a:t>
            </a:r>
            <a:r>
              <a:rPr lang="zh-CN" altLang="en-US" dirty="0" smtClean="0"/>
              <a:t>班级区域活动内容</a:t>
            </a:r>
            <a:endParaRPr dirty="0"/>
          </a:p>
        </p:txBody>
      </p:sp>
      <p:sp>
        <p:nvSpPr>
          <p:cNvPr id="11" name="Shape 441"/>
          <p:cNvSpPr/>
          <p:nvPr/>
        </p:nvSpPr>
        <p:spPr>
          <a:xfrm>
            <a:off x="2089179" y="2082113"/>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smtClean="0"/>
              <a:t>常规区域</a:t>
            </a:r>
            <a:endParaRPr dirty="0"/>
          </a:p>
        </p:txBody>
      </p:sp>
    </p:spTree>
    <p:extLst>
      <p:ext uri="{BB962C8B-B14F-4D97-AF65-F5344CB8AC3E}">
        <p14:creationId xmlns:p14="http://schemas.microsoft.com/office/powerpoint/2010/main" val="325513984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5" name="图片 4"/>
          <p:cNvPicPr>
            <a:picLocks noChangeAspect="1"/>
          </p:cNvPicPr>
          <p:nvPr/>
        </p:nvPicPr>
        <p:blipFill>
          <a:blip r:embed="rId2"/>
          <a:stretch>
            <a:fillRect/>
          </a:stretch>
        </p:blipFill>
        <p:spPr>
          <a:xfrm>
            <a:off x="1008437" y="1576810"/>
            <a:ext cx="8097461" cy="3618833"/>
          </a:xfrm>
          <a:prstGeom prst="rect">
            <a:avLst/>
          </a:prstGeom>
        </p:spPr>
      </p:pic>
    </p:spTree>
    <p:extLst>
      <p:ext uri="{BB962C8B-B14F-4D97-AF65-F5344CB8AC3E}">
        <p14:creationId xmlns:p14="http://schemas.microsoft.com/office/powerpoint/2010/main" val="222308772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2" name="图片 1"/>
          <p:cNvPicPr>
            <a:picLocks noChangeAspect="1"/>
          </p:cNvPicPr>
          <p:nvPr/>
        </p:nvPicPr>
        <p:blipFill>
          <a:blip r:embed="rId2"/>
          <a:stretch>
            <a:fillRect/>
          </a:stretch>
        </p:blipFill>
        <p:spPr>
          <a:xfrm>
            <a:off x="1584675" y="1473802"/>
            <a:ext cx="7305480" cy="3352198"/>
          </a:xfrm>
          <a:prstGeom prst="rect">
            <a:avLst/>
          </a:prstGeom>
        </p:spPr>
      </p:pic>
    </p:spTree>
    <p:extLst>
      <p:ext uri="{BB962C8B-B14F-4D97-AF65-F5344CB8AC3E}">
        <p14:creationId xmlns:p14="http://schemas.microsoft.com/office/powerpoint/2010/main" val="197549540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2" name="图片 1"/>
          <p:cNvPicPr>
            <a:picLocks noChangeAspect="1"/>
          </p:cNvPicPr>
          <p:nvPr/>
        </p:nvPicPr>
        <p:blipFill>
          <a:blip r:embed="rId2"/>
          <a:stretch>
            <a:fillRect/>
          </a:stretch>
        </p:blipFill>
        <p:spPr>
          <a:xfrm>
            <a:off x="1210796" y="1627347"/>
            <a:ext cx="9396532" cy="3776741"/>
          </a:xfrm>
          <a:prstGeom prst="rect">
            <a:avLst/>
          </a:prstGeom>
        </p:spPr>
      </p:pic>
    </p:spTree>
    <p:extLst>
      <p:ext uri="{BB962C8B-B14F-4D97-AF65-F5344CB8AC3E}">
        <p14:creationId xmlns:p14="http://schemas.microsoft.com/office/powerpoint/2010/main" val="119995912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2" name="图片 1"/>
          <p:cNvPicPr>
            <a:picLocks noChangeAspect="1"/>
          </p:cNvPicPr>
          <p:nvPr/>
        </p:nvPicPr>
        <p:blipFill>
          <a:blip r:embed="rId2"/>
          <a:stretch>
            <a:fillRect/>
          </a:stretch>
        </p:blipFill>
        <p:spPr>
          <a:xfrm>
            <a:off x="2155989" y="1627347"/>
            <a:ext cx="8204992" cy="3549199"/>
          </a:xfrm>
          <a:prstGeom prst="rect">
            <a:avLst/>
          </a:prstGeom>
        </p:spPr>
      </p:pic>
    </p:spTree>
    <p:extLst>
      <p:ext uri="{BB962C8B-B14F-4D97-AF65-F5344CB8AC3E}">
        <p14:creationId xmlns:p14="http://schemas.microsoft.com/office/powerpoint/2010/main" val="100490977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2" name="图片 1"/>
          <p:cNvPicPr>
            <a:picLocks noChangeAspect="1"/>
          </p:cNvPicPr>
          <p:nvPr/>
        </p:nvPicPr>
        <p:blipFill>
          <a:blip r:embed="rId2"/>
          <a:stretch>
            <a:fillRect/>
          </a:stretch>
        </p:blipFill>
        <p:spPr>
          <a:xfrm>
            <a:off x="2089179" y="1845291"/>
            <a:ext cx="8171252" cy="3525390"/>
          </a:xfrm>
          <a:prstGeom prst="rect">
            <a:avLst/>
          </a:prstGeom>
        </p:spPr>
      </p:pic>
    </p:spTree>
    <p:extLst>
      <p:ext uri="{BB962C8B-B14F-4D97-AF65-F5344CB8AC3E}">
        <p14:creationId xmlns:p14="http://schemas.microsoft.com/office/powerpoint/2010/main" val="344858113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14" name="Shape 797"/>
          <p:cNvSpPr/>
          <p:nvPr/>
        </p:nvSpPr>
        <p:spPr>
          <a:xfrm>
            <a:off x="-4" y="5195647"/>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5" name="Shape 798"/>
          <p:cNvSpPr/>
          <p:nvPr/>
        </p:nvSpPr>
        <p:spPr>
          <a:xfrm>
            <a:off x="-4" y="5725820"/>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9050">
            <a:solidFill>
              <a:srgbClr val="00B0F0"/>
            </a:solidFill>
            <a:miter/>
          </a:ln>
        </p:spPr>
        <p:txBody>
          <a:bodyPr lIns="45719" rIns="45719" anchor="ctr"/>
          <a:lstStyle/>
          <a:p>
            <a:pPr algn="ctr">
              <a:defRPr>
                <a:solidFill>
                  <a:srgbClr val="FFFFFF"/>
                </a:solidFill>
              </a:defRPr>
            </a:pPr>
            <a:endParaRPr/>
          </a:p>
        </p:txBody>
      </p:sp>
      <p:sp>
        <p:nvSpPr>
          <p:cNvPr id="16" name="Shape 799"/>
          <p:cNvSpPr/>
          <p:nvPr/>
        </p:nvSpPr>
        <p:spPr>
          <a:xfrm>
            <a:off x="-1" y="6037671"/>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9050">
            <a:solidFill>
              <a:srgbClr val="00B0F0"/>
            </a:solidFill>
            <a:miter/>
          </a:ln>
        </p:spPr>
        <p:txBody>
          <a:bodyPr lIns="45719" rIns="45719" anchor="ctr"/>
          <a:lstStyle/>
          <a:p>
            <a:pPr algn="ctr">
              <a:defRPr>
                <a:solidFill>
                  <a:srgbClr val="FFFFFF"/>
                </a:solidFill>
              </a:defRPr>
            </a:pPr>
            <a:endParaRPr/>
          </a:p>
        </p:txBody>
      </p:sp>
      <p:pic>
        <p:nvPicPr>
          <p:cNvPr id="3" name="图片 2"/>
          <p:cNvPicPr>
            <a:picLocks noChangeAspect="1"/>
          </p:cNvPicPr>
          <p:nvPr/>
        </p:nvPicPr>
        <p:blipFill>
          <a:blip r:embed="rId2"/>
          <a:stretch>
            <a:fillRect/>
          </a:stretch>
        </p:blipFill>
        <p:spPr>
          <a:xfrm>
            <a:off x="1224958" y="1780273"/>
            <a:ext cx="9382370" cy="3789622"/>
          </a:xfrm>
          <a:prstGeom prst="rect">
            <a:avLst/>
          </a:prstGeom>
        </p:spPr>
      </p:pic>
    </p:spTree>
    <p:extLst>
      <p:ext uri="{BB962C8B-B14F-4D97-AF65-F5344CB8AC3E}">
        <p14:creationId xmlns:p14="http://schemas.microsoft.com/office/powerpoint/2010/main" val="278425103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79880" y="2543781"/>
            <a:ext cx="9425349" cy="212365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特色区域是指与别的幼儿园或班级不同的、比较独特的区域。可以解释为，特色区域是</a:t>
            </a:r>
            <a:r>
              <a:rPr lang="zh-CN" altLang="en-US" b="1" dirty="0">
                <a:solidFill>
                  <a:schemeClr val="accent4"/>
                </a:solidFill>
              </a:rPr>
              <a:t>人无我有、人有我精、人精我特</a:t>
            </a:r>
            <a:r>
              <a:rPr lang="zh-CN" altLang="en-US" dirty="0">
                <a:solidFill>
                  <a:schemeClr val="tx1"/>
                </a:solidFill>
              </a:rPr>
              <a:t>的区域。</a:t>
            </a:r>
          </a:p>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特色可以体现在区角的活动材料上，特色也可以体现在经过自己持续深入的探索研究，形成了自己丰富而独特的环境和活动特色。</a:t>
            </a:r>
            <a:endParaRPr dirty="0">
              <a:solidFill>
                <a:schemeClr val="tx1"/>
              </a:solidFill>
            </a:endParaRPr>
          </a:p>
        </p:txBody>
      </p:sp>
      <p:sp>
        <p:nvSpPr>
          <p:cNvPr id="10" name="Shape 440"/>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、幼儿园</a:t>
            </a:r>
            <a:r>
              <a:rPr lang="zh-CN" altLang="en-US" dirty="0" smtClean="0"/>
              <a:t>班级区域活动内容</a:t>
            </a:r>
            <a:endParaRPr dirty="0"/>
          </a:p>
        </p:txBody>
      </p:sp>
      <p:sp>
        <p:nvSpPr>
          <p:cNvPr id="11" name="Shape 441"/>
          <p:cNvSpPr/>
          <p:nvPr/>
        </p:nvSpPr>
        <p:spPr>
          <a:xfrm>
            <a:off x="2089179" y="2082113"/>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特色区域</a:t>
            </a:r>
            <a:endParaRPr dirty="0"/>
          </a:p>
        </p:txBody>
      </p:sp>
    </p:spTree>
    <p:extLst>
      <p:ext uri="{BB962C8B-B14F-4D97-AF65-F5344CB8AC3E}">
        <p14:creationId xmlns:p14="http://schemas.microsoft.com/office/powerpoint/2010/main" val="321507537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84675" y="2025985"/>
            <a:ext cx="9425349"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主题环境可以体现在墙饰上，也可以体现在区域环境中。主题区域即是</a:t>
            </a:r>
            <a:r>
              <a:rPr lang="zh-CN" altLang="en-US" b="1" dirty="0">
                <a:solidFill>
                  <a:schemeClr val="accent4"/>
                </a:solidFill>
              </a:rPr>
              <a:t>主题活动目标、主题活动内容在区域材料中的物化，</a:t>
            </a:r>
            <a:r>
              <a:rPr lang="zh-CN" altLang="en-US" dirty="0">
                <a:solidFill>
                  <a:schemeClr val="tx1"/>
                </a:solidFill>
              </a:rPr>
              <a:t>幼儿在区域的自主活动中实现主题目标，使主题区域成为课程教学很好的延伸和扩展</a:t>
            </a:r>
            <a:r>
              <a:rPr lang="zh-CN" altLang="en-US" dirty="0" smtClean="0">
                <a:solidFill>
                  <a:schemeClr val="tx1"/>
                </a:solidFill>
              </a:rPr>
              <a:t>。</a:t>
            </a:r>
            <a:endParaRPr lang="en-US" altLang="zh-CN" dirty="0" smtClean="0">
              <a:solidFill>
                <a:schemeClr val="tx1"/>
              </a:solidFill>
            </a:endParaRPr>
          </a:p>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主题区域活动是主题教学很好的补充，相对来说</a:t>
            </a:r>
            <a:r>
              <a:rPr lang="zh-CN" altLang="en-US" b="1" dirty="0">
                <a:solidFill>
                  <a:schemeClr val="accent4"/>
                </a:solidFill>
              </a:rPr>
              <a:t>学习成分多一些，游戏成分少一些。</a:t>
            </a:r>
            <a:endParaRPr b="1" dirty="0">
              <a:solidFill>
                <a:schemeClr val="accent4"/>
              </a:solidFill>
            </a:endParaRPr>
          </a:p>
        </p:txBody>
      </p:sp>
      <p:sp>
        <p:nvSpPr>
          <p:cNvPr id="11" name="Shape 441"/>
          <p:cNvSpPr/>
          <p:nvPr/>
        </p:nvSpPr>
        <p:spPr>
          <a:xfrm>
            <a:off x="2089179" y="1564320"/>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smtClean="0"/>
              <a:t>主题区域</a:t>
            </a:r>
            <a:endParaRPr dirty="0"/>
          </a:p>
        </p:txBody>
      </p:sp>
    </p:spTree>
    <p:extLst>
      <p:ext uri="{BB962C8B-B14F-4D97-AF65-F5344CB8AC3E}">
        <p14:creationId xmlns:p14="http://schemas.microsoft.com/office/powerpoint/2010/main" val="1282386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79880" y="2543781"/>
            <a:ext cx="9425349" cy="157004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区域环境应该有目的、有计划地进行规划，要以“全人教育”为原则，满足幼儿身体、认知、语言、情感与社会性等各个方面的发展需求，常规区域基本能满足这一要求，故幼儿园各班要重视常规区域的规划和设置。</a:t>
            </a:r>
            <a:endParaRPr dirty="0">
              <a:solidFill>
                <a:schemeClr val="tx1"/>
              </a:solidFill>
            </a:endParaRPr>
          </a:p>
        </p:txBody>
      </p:sp>
      <p:sp>
        <p:nvSpPr>
          <p:cNvPr id="10" name="Shape 440"/>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活动区域规划的一般要求</a:t>
            </a:r>
            <a:endParaRPr dirty="0"/>
          </a:p>
        </p:txBody>
      </p:sp>
      <p:sp>
        <p:nvSpPr>
          <p:cNvPr id="11" name="Shape 441"/>
          <p:cNvSpPr/>
          <p:nvPr/>
        </p:nvSpPr>
        <p:spPr>
          <a:xfrm>
            <a:off x="2089179" y="2082113"/>
            <a:ext cx="532453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a:t>注</a:t>
            </a:r>
            <a:r>
              <a:rPr lang="zh-CN" altLang="en-US" dirty="0" smtClean="0"/>
              <a:t>意区域规划的目的性和计划性</a:t>
            </a:r>
            <a:endParaRPr dirty="0"/>
          </a:p>
        </p:txBody>
      </p:sp>
    </p:spTree>
    <p:extLst>
      <p:ext uri="{BB962C8B-B14F-4D97-AF65-F5344CB8AC3E}">
        <p14:creationId xmlns:p14="http://schemas.microsoft.com/office/powerpoint/2010/main" val="168880445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075377" y="2059039"/>
            <a:ext cx="6142944"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区角空间设置要求安全、适用、合理、美观。充分利用活动室地面、墙壁、窗户、走廊、转角，甚至寝室等可利用的资源，最大限度地利用活动室空间。班级室内环境不仅仅要用来开展区域活动，还有集体活动、生活活动等，所以室内空间的规划应该综合考虑、统筹安排，必须保障足够的游戏空间。</a:t>
            </a:r>
            <a:endParaRPr dirty="0">
              <a:solidFill>
                <a:schemeClr val="tx1"/>
              </a:solidFill>
            </a:endParaRPr>
          </a:p>
        </p:txBody>
      </p:sp>
      <p:sp>
        <p:nvSpPr>
          <p:cNvPr id="11" name="Shape 441"/>
          <p:cNvSpPr/>
          <p:nvPr/>
        </p:nvSpPr>
        <p:spPr>
          <a:xfrm>
            <a:off x="813494" y="1597374"/>
            <a:ext cx="7478968"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合理有序地利用空间，充分挖掘空间的实用价值</a:t>
            </a:r>
            <a:endParaRPr dirty="0"/>
          </a:p>
        </p:txBody>
      </p:sp>
      <p:pic>
        <p:nvPicPr>
          <p:cNvPr id="3" name="图片 2"/>
          <p:cNvPicPr>
            <a:picLocks noChangeAspect="1"/>
          </p:cNvPicPr>
          <p:nvPr/>
        </p:nvPicPr>
        <p:blipFill>
          <a:blip r:embed="rId2"/>
          <a:stretch>
            <a:fillRect/>
          </a:stretch>
        </p:blipFill>
        <p:spPr>
          <a:xfrm>
            <a:off x="8292462" y="2706424"/>
            <a:ext cx="2971429" cy="2352381"/>
          </a:xfrm>
          <a:prstGeom prst="rect">
            <a:avLst/>
          </a:prstGeom>
        </p:spPr>
      </p:pic>
    </p:spTree>
    <p:extLst>
      <p:ext uri="{BB962C8B-B14F-4D97-AF65-F5344CB8AC3E}">
        <p14:creationId xmlns:p14="http://schemas.microsoft.com/office/powerpoint/2010/main" val="168699060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84675" y="1829672"/>
            <a:ext cx="9425349" cy="364715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各个活动区应有明显的界限，保证幼儿能清楚地知道每个区域的活</a:t>
            </a:r>
            <a:r>
              <a:rPr lang="zh-CN" altLang="en-US" dirty="0" smtClean="0">
                <a:solidFill>
                  <a:schemeClr val="tx1"/>
                </a:solidFill>
              </a:rPr>
              <a:t>动。</a:t>
            </a:r>
            <a:endParaRPr lang="en-US" altLang="zh-CN" dirty="0" smtClean="0">
              <a:solidFill>
                <a:schemeClr val="tx1"/>
              </a:solidFill>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平面界限：</a:t>
            </a:r>
            <a:r>
              <a:rPr lang="zh-CN" altLang="en-US" dirty="0">
                <a:solidFill>
                  <a:schemeClr val="tx1"/>
                </a:solidFill>
              </a:rPr>
              <a:t>教师通过地面的质地、图案或不同颜色划分成的不同区域</a:t>
            </a:r>
            <a:r>
              <a:rPr lang="zh-CN" altLang="en-US" dirty="0" smtClean="0">
                <a:solidFill>
                  <a:schemeClr val="tx1"/>
                </a:solidFill>
              </a:rPr>
              <a:t>。</a:t>
            </a:r>
            <a:endParaRPr lang="en-US" altLang="zh-CN" dirty="0" smtClean="0">
              <a:solidFill>
                <a:schemeClr val="tx1"/>
              </a:solidFill>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立体界限：</a:t>
            </a:r>
            <a:r>
              <a:rPr lang="zh-CN" altLang="en-US" dirty="0">
                <a:solidFill>
                  <a:schemeClr val="tx1"/>
                </a:solidFill>
              </a:rPr>
              <a:t>教师运用架子、柜子、钢琴或其他物体进行隔离所划出的不同区域，形成的封闭或开放的空间，分界物的高度要适合幼儿的视线，体现动静布局</a:t>
            </a:r>
            <a:r>
              <a:rPr lang="zh-CN" altLang="en-US" dirty="0" smtClean="0">
                <a:solidFill>
                  <a:schemeClr val="tx1"/>
                </a:solidFill>
              </a:rPr>
              <a:t>。</a:t>
            </a:r>
            <a:endParaRPr lang="en-US" altLang="zh-CN" dirty="0" smtClean="0">
              <a:solidFill>
                <a:schemeClr val="tx1"/>
              </a:solidFill>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悬挂张贴界限：</a:t>
            </a:r>
            <a:r>
              <a:rPr lang="zh-CN" altLang="en-US" dirty="0">
                <a:solidFill>
                  <a:schemeClr val="tx1"/>
                </a:solidFill>
              </a:rPr>
              <a:t>教师用画有各种相关活动区的图片或装饰物进行界限划分，帮助幼儿区分不同区域。</a:t>
            </a:r>
            <a:endParaRPr dirty="0">
              <a:solidFill>
                <a:schemeClr val="tx1"/>
              </a:solidFill>
            </a:endParaRPr>
          </a:p>
        </p:txBody>
      </p:sp>
      <p:sp>
        <p:nvSpPr>
          <p:cNvPr id="11" name="Shape 441"/>
          <p:cNvSpPr/>
          <p:nvPr/>
        </p:nvSpPr>
        <p:spPr>
          <a:xfrm>
            <a:off x="2055774" y="1332967"/>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区域的分割与开放</a:t>
            </a:r>
            <a:endParaRPr dirty="0"/>
          </a:p>
        </p:txBody>
      </p:sp>
    </p:spTree>
    <p:extLst>
      <p:ext uri="{BB962C8B-B14F-4D97-AF65-F5344CB8AC3E}">
        <p14:creationId xmlns:p14="http://schemas.microsoft.com/office/powerpoint/2010/main" val="5325332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84675" y="1829672"/>
            <a:ext cx="9425349" cy="55438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在划分活动区时，教师应遵循以下几个原则：　</a:t>
            </a:r>
            <a:endParaRPr dirty="0">
              <a:solidFill>
                <a:schemeClr val="tx1"/>
              </a:solidFill>
            </a:endParaRPr>
          </a:p>
        </p:txBody>
      </p:sp>
      <p:sp>
        <p:nvSpPr>
          <p:cNvPr id="11" name="Shape 441"/>
          <p:cNvSpPr/>
          <p:nvPr/>
        </p:nvSpPr>
        <p:spPr>
          <a:xfrm>
            <a:off x="2055774" y="1332967"/>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区域的分割与开放</a:t>
            </a:r>
            <a:endParaRPr dirty="0"/>
          </a:p>
        </p:txBody>
      </p:sp>
      <p:sp>
        <p:nvSpPr>
          <p:cNvPr id="10" name="Shape 812"/>
          <p:cNvSpPr/>
          <p:nvPr/>
        </p:nvSpPr>
        <p:spPr>
          <a:xfrm>
            <a:off x="1638394" y="2755651"/>
            <a:ext cx="2240825" cy="2240825"/>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2" name="Shape 815"/>
          <p:cNvSpPr/>
          <p:nvPr/>
        </p:nvSpPr>
        <p:spPr>
          <a:xfrm>
            <a:off x="5228978" y="2755651"/>
            <a:ext cx="2240824" cy="2240825"/>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3" name="Shape 818"/>
          <p:cNvSpPr/>
          <p:nvPr/>
        </p:nvSpPr>
        <p:spPr>
          <a:xfrm>
            <a:off x="8848790" y="2755651"/>
            <a:ext cx="2240825" cy="2240825"/>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4" name="Shape 441"/>
          <p:cNvSpPr/>
          <p:nvPr/>
        </p:nvSpPr>
        <p:spPr>
          <a:xfrm>
            <a:off x="2097087" y="3621843"/>
            <a:ext cx="132343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a:solidFill>
                  <a:schemeClr val="bg1"/>
                </a:solidFill>
              </a:rPr>
              <a:t>动静分开</a:t>
            </a:r>
            <a:endParaRPr dirty="0">
              <a:solidFill>
                <a:schemeClr val="bg1"/>
              </a:solidFill>
            </a:endParaRPr>
          </a:p>
        </p:txBody>
      </p:sp>
      <p:sp>
        <p:nvSpPr>
          <p:cNvPr id="15" name="Shape 441"/>
          <p:cNvSpPr/>
          <p:nvPr/>
        </p:nvSpPr>
        <p:spPr>
          <a:xfrm>
            <a:off x="5687671" y="3646509"/>
            <a:ext cx="132343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因地制宜</a:t>
            </a:r>
            <a:endParaRPr dirty="0">
              <a:solidFill>
                <a:schemeClr val="bg1"/>
              </a:solidFill>
            </a:endParaRPr>
          </a:p>
        </p:txBody>
      </p:sp>
      <p:sp>
        <p:nvSpPr>
          <p:cNvPr id="16" name="Shape 441"/>
          <p:cNvSpPr/>
          <p:nvPr/>
        </p:nvSpPr>
        <p:spPr>
          <a:xfrm>
            <a:off x="9307483" y="3645230"/>
            <a:ext cx="132343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有机结合</a:t>
            </a:r>
            <a:endParaRPr dirty="0">
              <a:solidFill>
                <a:schemeClr val="bg1"/>
              </a:solidFill>
            </a:endParaRPr>
          </a:p>
        </p:txBody>
      </p:sp>
    </p:spTree>
    <p:extLst>
      <p:ext uri="{BB962C8B-B14F-4D97-AF65-F5344CB8AC3E}">
        <p14:creationId xmlns:p14="http://schemas.microsoft.com/office/powerpoint/2010/main" val="40573144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84675" y="1829672"/>
            <a:ext cx="9425349" cy="31393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一般来讲，一个班级幼儿年龄不同、人数不同、活动室大小、课程和发展目标不同，区域的种类和数量自然也不一样，应该根据其面积大小、空间布局、班级人数等，合理确定室内区域</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永</a:t>
            </a:r>
            <a:r>
              <a:rPr lang="zh-CN" altLang="en-US" b="1" dirty="0">
                <a:solidFill>
                  <a:schemeClr val="accent4"/>
                </a:solidFill>
              </a:rPr>
              <a:t>久性</a:t>
            </a:r>
            <a:r>
              <a:rPr lang="zh-CN" altLang="en-US" b="1" dirty="0" smtClean="0">
                <a:solidFill>
                  <a:schemeClr val="accent4"/>
                </a:solidFill>
              </a:rPr>
              <a:t>区域</a:t>
            </a:r>
            <a:r>
              <a:rPr lang="zh-CN" altLang="en-US" b="1" dirty="0">
                <a:solidFill>
                  <a:schemeClr val="accent4"/>
                </a:solidFill>
              </a:rPr>
              <a:t>：</a:t>
            </a:r>
            <a:r>
              <a:rPr lang="zh-CN" altLang="en-US" dirty="0" smtClean="0">
                <a:solidFill>
                  <a:schemeClr val="tx1"/>
                </a:solidFill>
              </a:rPr>
              <a:t>相</a:t>
            </a:r>
            <a:r>
              <a:rPr lang="zh-CN" altLang="en-US" dirty="0">
                <a:solidFill>
                  <a:schemeClr val="tx1"/>
                </a:solidFill>
              </a:rPr>
              <a:t>对来讲，常规区域和特色区域保留的时间长久一</a:t>
            </a:r>
            <a:r>
              <a:rPr lang="zh-CN" altLang="en-US" dirty="0" smtClean="0">
                <a:solidFill>
                  <a:schemeClr val="tx1"/>
                </a:solidFill>
              </a:rPr>
              <a:t>些 （</a:t>
            </a:r>
            <a:r>
              <a:rPr lang="zh-CN" altLang="en-US" dirty="0">
                <a:solidFill>
                  <a:schemeClr val="tx1"/>
                </a:solidFill>
              </a:rPr>
              <a:t>区域可以不变，但区域材料应该不断更新和补充</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临时性区</a:t>
            </a:r>
            <a:r>
              <a:rPr lang="zh-CN" altLang="en-US" sz="2200" b="1" dirty="0" smtClean="0">
                <a:solidFill>
                  <a:schemeClr val="accent4"/>
                </a:solidFill>
                <a:latin typeface="FZZhunYuan-M02S"/>
                <a:ea typeface="FZZhunYuan-M02S"/>
                <a:cs typeface="FZZhunYuan-M02S"/>
              </a:rPr>
              <a:t>域：</a:t>
            </a:r>
            <a:r>
              <a:rPr lang="zh-CN" altLang="en-US" dirty="0" smtClean="0">
                <a:solidFill>
                  <a:schemeClr val="tx1"/>
                </a:solidFill>
              </a:rPr>
              <a:t>而</a:t>
            </a:r>
            <a:r>
              <a:rPr lang="zh-CN" altLang="en-US" dirty="0">
                <a:solidFill>
                  <a:schemeClr val="tx1"/>
                </a:solidFill>
              </a:rPr>
              <a:t>主题区域要与主题课程内容相吻合，随主题变化而改变</a:t>
            </a:r>
            <a:r>
              <a:rPr lang="zh-CN" altLang="en-US" dirty="0" smtClean="0">
                <a:solidFill>
                  <a:schemeClr val="tx1"/>
                </a:solidFill>
              </a:rPr>
              <a:t>。</a:t>
            </a:r>
            <a:endParaRPr dirty="0">
              <a:solidFill>
                <a:schemeClr val="tx1"/>
              </a:solidFill>
            </a:endParaRPr>
          </a:p>
        </p:txBody>
      </p:sp>
      <p:sp>
        <p:nvSpPr>
          <p:cNvPr id="11" name="Shape 441"/>
          <p:cNvSpPr/>
          <p:nvPr/>
        </p:nvSpPr>
        <p:spPr>
          <a:xfrm>
            <a:off x="2055774" y="1332967"/>
            <a:ext cx="563230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四</a:t>
            </a:r>
            <a:r>
              <a:rPr dirty="0" smtClean="0"/>
              <a:t>）</a:t>
            </a:r>
            <a:r>
              <a:rPr lang="zh-CN" altLang="en-US" dirty="0"/>
              <a:t>因地制宜，确定区域的种类和数量</a:t>
            </a:r>
            <a:endParaRPr dirty="0"/>
          </a:p>
        </p:txBody>
      </p:sp>
    </p:spTree>
    <p:extLst>
      <p:ext uri="{BB962C8B-B14F-4D97-AF65-F5344CB8AC3E}">
        <p14:creationId xmlns:p14="http://schemas.microsoft.com/office/powerpoint/2010/main" val="23790848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p:nvPr/>
        </p:nvSpPr>
        <p:spPr>
          <a:xfrm rot="10800000">
            <a:off x="2089179" y="476663"/>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584675"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9969203" y="476666"/>
            <a:ext cx="133621" cy="133623"/>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10540517" y="510070"/>
            <a:ext cx="66811" cy="6681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3" name="Shape 333"/>
          <p:cNvSpPr/>
          <p:nvPr/>
        </p:nvSpPr>
        <p:spPr>
          <a:xfrm>
            <a:off x="2856654" y="323658"/>
            <a:ext cx="647869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二</a:t>
            </a:r>
            <a:r>
              <a:rPr dirty="0" smtClean="0"/>
              <a:t>节   幼儿园</a:t>
            </a:r>
            <a:r>
              <a:rPr lang="zh-CN" altLang="en-US" dirty="0" smtClean="0"/>
              <a:t>班级区域活动设置的内容和要求</a:t>
            </a:r>
            <a:endParaRPr dirty="0"/>
          </a:p>
        </p:txBody>
      </p:sp>
      <p:sp>
        <p:nvSpPr>
          <p:cNvPr id="9" name="Shape 439"/>
          <p:cNvSpPr/>
          <p:nvPr/>
        </p:nvSpPr>
        <p:spPr>
          <a:xfrm>
            <a:off x="1584675" y="2303397"/>
            <a:ext cx="9425349" cy="157004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区域价值主要附着在区域材料之中，所以，教师必须明确每一种材料所蕴含的发展价值，认真选择和投放区域材料。科学投放区域材料要考虑诸多方面，本书将在本章下节做进一步说明。</a:t>
            </a:r>
            <a:endParaRPr dirty="0">
              <a:solidFill>
                <a:schemeClr val="tx1"/>
              </a:solidFill>
            </a:endParaRPr>
          </a:p>
        </p:txBody>
      </p:sp>
      <p:sp>
        <p:nvSpPr>
          <p:cNvPr id="11" name="Shape 441"/>
          <p:cNvSpPr/>
          <p:nvPr/>
        </p:nvSpPr>
        <p:spPr>
          <a:xfrm>
            <a:off x="2055774" y="1806692"/>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五</a:t>
            </a:r>
            <a:r>
              <a:rPr dirty="0" smtClean="0"/>
              <a:t>）</a:t>
            </a:r>
            <a:r>
              <a:rPr lang="zh-CN" altLang="en-US" dirty="0"/>
              <a:t>科学投放区域材料</a:t>
            </a:r>
            <a:endParaRPr dirty="0"/>
          </a:p>
        </p:txBody>
      </p:sp>
    </p:spTree>
    <p:extLst>
      <p:ext uri="{BB962C8B-B14F-4D97-AF65-F5344CB8AC3E}">
        <p14:creationId xmlns:p14="http://schemas.microsoft.com/office/powerpoint/2010/main" val="264766939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8" name="Shape 478"/>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554007"/>
            <a:ext cx="9589675" cy="230832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幼</a:t>
            </a:r>
            <a:r>
              <a:rPr lang="zh-CN" altLang="en-US" dirty="0"/>
              <a:t>儿园区域活动内容有哪些？</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设</a:t>
            </a:r>
            <a:r>
              <a:rPr lang="zh-CN" altLang="en-US" dirty="0"/>
              <a:t>置幼儿园区域活动时要注意些什么？</a:t>
            </a:r>
          </a:p>
          <a:p>
            <a:pPr>
              <a:lnSpc>
                <a:spcPct val="150000"/>
              </a:lnSpc>
              <a:defRPr sz="2400">
                <a:latin typeface="FZHei-B01S"/>
                <a:ea typeface="FZHei-B01S"/>
                <a:cs typeface="FZHei-B01S"/>
                <a:sym typeface="FZHei-B01S"/>
              </a:defRPr>
            </a:pPr>
            <a:r>
              <a:rPr lang="en-US" altLang="zh-CN" dirty="0"/>
              <a:t>3</a:t>
            </a:r>
            <a:r>
              <a:rPr lang="en-US" altLang="zh-CN" dirty="0" smtClean="0"/>
              <a:t>.</a:t>
            </a:r>
            <a:r>
              <a:rPr lang="zh-CN" altLang="en-US" dirty="0" smtClean="0"/>
              <a:t> 结</a:t>
            </a:r>
            <a:r>
              <a:rPr lang="zh-CN" altLang="en-US" dirty="0"/>
              <a:t>合幼儿园见习，谈谈幼儿园区域活动材料投放存在哪些问题？</a:t>
            </a:r>
          </a:p>
          <a:p>
            <a:pPr>
              <a:lnSpc>
                <a:spcPct val="150000"/>
              </a:lnSpc>
              <a:defRPr sz="2400">
                <a:latin typeface="FZHei-B01S"/>
                <a:ea typeface="FZHei-B01S"/>
                <a:cs typeface="FZHei-B01S"/>
                <a:sym typeface="FZHei-B01S"/>
              </a:defRPr>
            </a:pPr>
            <a:r>
              <a:rPr lang="en-US" altLang="zh-CN" dirty="0"/>
              <a:t>4</a:t>
            </a:r>
            <a:r>
              <a:rPr lang="en-US" altLang="zh-CN" dirty="0" smtClean="0"/>
              <a:t>.</a:t>
            </a:r>
            <a:r>
              <a:rPr lang="zh-CN" altLang="en-US" dirty="0" smtClean="0"/>
              <a:t> 自</a:t>
            </a:r>
            <a:r>
              <a:rPr lang="zh-CN" altLang="en-US" dirty="0"/>
              <a:t>定年龄班，根据幼儿园区域活动内容，模拟设计班级活动区域图。</a:t>
            </a:r>
            <a:endParaRPr dirty="0"/>
          </a:p>
        </p:txBody>
      </p:sp>
    </p:spTree>
    <p:extLst>
      <p:ext uri="{BB962C8B-B14F-4D97-AF65-F5344CB8AC3E}">
        <p14:creationId xmlns:p14="http://schemas.microsoft.com/office/powerpoint/2010/main" val="296044540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sp>
        <p:nvSpPr>
          <p:cNvPr id="14" name="Shape 479"/>
          <p:cNvSpPr/>
          <p:nvPr/>
        </p:nvSpPr>
        <p:spPr>
          <a:xfrm>
            <a:off x="1290438" y="1491474"/>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lang="zh-CN" altLang="en-US" dirty="0" smtClean="0"/>
              <a:t>案</a:t>
            </a:r>
            <a:r>
              <a:rPr lang="zh-CN" altLang="en-US" dirty="0" smtClean="0"/>
              <a:t>例</a:t>
            </a:r>
            <a:r>
              <a:rPr lang="en-US" altLang="zh-CN" dirty="0" smtClean="0"/>
              <a:t>/</a:t>
            </a:r>
            <a:r>
              <a:rPr lang="zh-CN" altLang="en-US" dirty="0" smtClean="0"/>
              <a:t>问题引</a:t>
            </a:r>
            <a:r>
              <a:rPr lang="zh-CN" altLang="en-US" dirty="0" smtClean="0"/>
              <a:t>导</a:t>
            </a:r>
            <a:r>
              <a:rPr dirty="0" smtClean="0"/>
              <a:t>：</a:t>
            </a:r>
            <a:endParaRPr dirty="0"/>
          </a:p>
        </p:txBody>
      </p:sp>
      <p:sp>
        <p:nvSpPr>
          <p:cNvPr id="16" name="Shape 308"/>
          <p:cNvSpPr/>
          <p:nvPr/>
        </p:nvSpPr>
        <p:spPr>
          <a:xfrm>
            <a:off x="1365220" y="2077987"/>
            <a:ext cx="10004187" cy="308084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某幼儿园小班娃娃家，老师购置了许多鸡、鸭、鱼、兔等仿真小玩具，希望孩子可以玩“烧菜”游戏。同时每次活动老师也都会投放一些蔬菜，如萝卜、豆荚、青菜等。在活动中，老师发现，一开始孩子对可爱的仿真玩具很感兴趣，玩烧鸡、烧鱼、凉拌兔、烤鸭等游戏。可一段时间后，孩子不理这些玩具了，反而对切各种蔬菜乐此不疲。区角活动中孩子们究竟喜欢什么样的活动材料呢？什么样的材料能吸引孩子且有利于孩子发展呢？</a:t>
            </a:r>
          </a:p>
        </p:txBody>
      </p:sp>
      <p:grpSp>
        <p:nvGrpSpPr>
          <p:cNvPr id="9" name="Group 780"/>
          <p:cNvGrpSpPr/>
          <p:nvPr/>
        </p:nvGrpSpPr>
        <p:grpSpPr>
          <a:xfrm>
            <a:off x="1383240" y="399771"/>
            <a:ext cx="9022652" cy="267242"/>
            <a:chOff x="0" y="-1"/>
            <a:chExt cx="9022651" cy="267240"/>
          </a:xfrm>
        </p:grpSpPr>
        <p:sp>
          <p:nvSpPr>
            <p:cNvPr id="10"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1"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2"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279099814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79880" y="2543781"/>
            <a:ext cx="6493309"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要根据各个区域进行有特色的布置。一般来说，各活动区都有一些基本的、相对稳定的材料。当然各个活动区环境的创设还要考虑不同班级、不同时期的主题，根据每班主题内容的具体情况而做相应的调整。</a:t>
            </a:r>
            <a:endParaRPr dirty="0">
              <a:solidFill>
                <a:schemeClr val="tx1"/>
              </a:solidFill>
            </a:endParaRPr>
          </a:p>
        </p:txBody>
      </p:sp>
      <p:sp>
        <p:nvSpPr>
          <p:cNvPr id="10" name="Shape 440"/>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创设良好的区域环境</a:t>
            </a:r>
            <a:endParaRPr dirty="0"/>
          </a:p>
        </p:txBody>
      </p:sp>
      <p:sp>
        <p:nvSpPr>
          <p:cNvPr id="11" name="Shape 441"/>
          <p:cNvSpPr/>
          <p:nvPr/>
        </p:nvSpPr>
        <p:spPr>
          <a:xfrm>
            <a:off x="2089179" y="2082113"/>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突</a:t>
            </a:r>
            <a:r>
              <a:rPr lang="zh-CN" altLang="en-US" dirty="0" smtClean="0"/>
              <a:t>出区域特</a:t>
            </a:r>
            <a:r>
              <a:rPr lang="zh-CN" altLang="en-US" dirty="0" smtClean="0"/>
              <a:t>色</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336644029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12066" y="2122676"/>
            <a:ext cx="9344794"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在创设区域时，要充分利用幼儿的好奇心，激发和培养幼儿的学习兴趣，幼儿只有在新颖的创造性活动中才能体会到在其他任何活动中无法体会到的快乐</a:t>
            </a:r>
            <a:r>
              <a:rPr lang="zh-CN" altLang="en-US" dirty="0" smtClean="0">
                <a:solidFill>
                  <a:schemeClr val="tx1"/>
                </a:solidFill>
              </a:rPr>
              <a:t>。</a:t>
            </a:r>
            <a:endParaRPr lang="en-US" altLang="zh-CN" dirty="0" smtClean="0">
              <a:solidFill>
                <a:schemeClr val="tx1"/>
              </a:solidFill>
            </a:endParaRPr>
          </a:p>
          <a:p>
            <a:pPr indent="635000">
              <a:lnSpc>
                <a:spcPct val="150000"/>
              </a:lnSpc>
              <a:defRPr sz="2200" spc="0">
                <a:latin typeface="FZZhunYuan-M02S"/>
                <a:ea typeface="FZZhunYuan-M02S"/>
                <a:cs typeface="FZZhunYuan-M02S"/>
                <a:sym typeface="FZZhunYuan-M02S"/>
              </a:defRPr>
            </a:pPr>
            <a:r>
              <a:rPr lang="zh-CN" altLang="en-US" dirty="0" smtClean="0">
                <a:solidFill>
                  <a:schemeClr val="tx1"/>
                </a:solidFill>
              </a:rPr>
              <a:t>我</a:t>
            </a:r>
            <a:r>
              <a:rPr lang="zh-CN" altLang="en-US" dirty="0">
                <a:solidFill>
                  <a:schemeClr val="tx1"/>
                </a:solidFill>
              </a:rPr>
              <a:t>们可以利用自然物设置悬念</a:t>
            </a:r>
            <a:r>
              <a:rPr lang="zh-CN" altLang="en-US" dirty="0" smtClean="0">
                <a:solidFill>
                  <a:schemeClr val="tx1"/>
                </a:solidFill>
              </a:rPr>
              <a:t>，利</a:t>
            </a:r>
            <a:r>
              <a:rPr lang="zh-CN" altLang="en-US" dirty="0">
                <a:solidFill>
                  <a:schemeClr val="tx1"/>
                </a:solidFill>
              </a:rPr>
              <a:t>用这些悬念激起幼儿渴求知识的欲望，然后引导幼儿每天进行观察，从而让幼儿对小蝌蚪产生浓厚的兴趣，同时展开思维的翅膀，去主动探究有关小青蛙的知识。</a:t>
            </a:r>
            <a:endParaRPr dirty="0">
              <a:solidFill>
                <a:schemeClr val="tx1"/>
              </a:solidFill>
            </a:endParaRPr>
          </a:p>
        </p:txBody>
      </p:sp>
      <p:sp>
        <p:nvSpPr>
          <p:cNvPr id="11" name="Shape 441"/>
          <p:cNvSpPr/>
          <p:nvPr/>
        </p:nvSpPr>
        <p:spPr>
          <a:xfrm>
            <a:off x="2021364" y="1661008"/>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引发学习兴趣</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183117680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12066" y="1978297"/>
            <a:ext cx="9344794"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互动的前提是幼儿要能根据自己的生活经验看懂、读懂环境。“环境”对幼儿来说是一种隐形的“指示牌”，符合幼儿经验的、幼儿看得懂的，就会朝指示的方向前进；反之，幼儿会根据自己的经验去解释“指示牌”的意思，往往这种解释是一种曲解，造成活动与预定目标的偏离</a:t>
            </a:r>
            <a:r>
              <a:rPr lang="zh-CN" altLang="en-US" dirty="0" smtClean="0">
                <a:solidFill>
                  <a:schemeClr val="tx1"/>
                </a:solidFill>
              </a:rPr>
              <a:t>。</a:t>
            </a:r>
            <a:endParaRPr lang="en-US" altLang="zh-CN" dirty="0" smtClean="0">
              <a:solidFill>
                <a:schemeClr val="tx1"/>
              </a:solidFill>
            </a:endParaRPr>
          </a:p>
          <a:p>
            <a:pPr indent="635000">
              <a:lnSpc>
                <a:spcPct val="150000"/>
              </a:lnSpc>
              <a:defRPr sz="2200" spc="0">
                <a:latin typeface="FZZhunYuan-M02S"/>
                <a:ea typeface="FZZhunYuan-M02S"/>
                <a:cs typeface="FZZhunYuan-M02S"/>
                <a:sym typeface="FZZhunYuan-M02S"/>
              </a:defRPr>
            </a:pPr>
            <a:r>
              <a:rPr lang="zh-CN" altLang="en-US" b="1" dirty="0">
                <a:solidFill>
                  <a:schemeClr val="accent4"/>
                </a:solidFill>
              </a:rPr>
              <a:t>因此我们创设区域环境首先应考虑到幼儿的实际生活经验，要让环境与幼儿对话，这样幼儿才能在与环境的互动中不断丰富原有经验。</a:t>
            </a:r>
            <a:endParaRPr b="1" dirty="0">
              <a:solidFill>
                <a:schemeClr val="accent4"/>
              </a:solidFill>
            </a:endParaRPr>
          </a:p>
        </p:txBody>
      </p:sp>
      <p:sp>
        <p:nvSpPr>
          <p:cNvPr id="11" name="Shape 441"/>
          <p:cNvSpPr/>
          <p:nvPr/>
        </p:nvSpPr>
        <p:spPr>
          <a:xfrm>
            <a:off x="2021364" y="1516629"/>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a:t>让幼儿与环境互动</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175810648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79880" y="2543781"/>
            <a:ext cx="9621520"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en-US" altLang="zh-CN" dirty="0" smtClean="0">
                <a:solidFill>
                  <a:schemeClr val="tx1"/>
                </a:solidFill>
              </a:rPr>
              <a:t>1.</a:t>
            </a:r>
            <a:r>
              <a:rPr lang="zh-CN" altLang="en-US" dirty="0" smtClean="0">
                <a:solidFill>
                  <a:schemeClr val="tx1"/>
                </a:solidFill>
              </a:rPr>
              <a:t>材料的安全性与艺术性</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安全性：</a:t>
            </a:r>
            <a:r>
              <a:rPr lang="zh-CN" altLang="en-US" dirty="0">
                <a:solidFill>
                  <a:schemeClr val="tx1"/>
                </a:solidFill>
              </a:rPr>
              <a:t>为幼儿提供活动材料时，应选择无毒、无味、对幼儿无伤害隐患的制作原料，制作前进行彻底的清洁消毒</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艺术性：</a:t>
            </a:r>
            <a:r>
              <a:rPr lang="zh-CN" altLang="en-US" dirty="0">
                <a:solidFill>
                  <a:schemeClr val="tx1"/>
                </a:solidFill>
              </a:rPr>
              <a:t>注意操作材料要色彩搭配漂亮、造型美观和便于操作，以吸引幼儿对活动材料充满兴趣，积极参与到活动中来，利于区域活动的顺利开展。</a:t>
            </a:r>
            <a:endParaRPr dirty="0">
              <a:solidFill>
                <a:schemeClr val="tx1"/>
              </a:solidFill>
            </a:endParaRPr>
          </a:p>
        </p:txBody>
      </p:sp>
      <p:sp>
        <p:nvSpPr>
          <p:cNvPr id="10" name="Shape 440"/>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smtClean="0"/>
              <a:t>活动材料投放原则</a:t>
            </a:r>
            <a:endParaRPr dirty="0"/>
          </a:p>
        </p:txBody>
      </p:sp>
      <p:sp>
        <p:nvSpPr>
          <p:cNvPr id="11" name="Shape 441"/>
          <p:cNvSpPr/>
          <p:nvPr/>
        </p:nvSpPr>
        <p:spPr>
          <a:xfrm>
            <a:off x="2089179" y="2082113"/>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区域活动材料的投放原则</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22442773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615974" y="1857981"/>
            <a:ext cx="9621520"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en-US" altLang="zh-CN" dirty="0" smtClean="0">
                <a:solidFill>
                  <a:schemeClr val="tx1"/>
                </a:solidFill>
              </a:rPr>
              <a:t>2.</a:t>
            </a:r>
            <a:r>
              <a:rPr lang="zh-CN" altLang="en-US" dirty="0">
                <a:solidFill>
                  <a:schemeClr val="tx1"/>
                </a:solidFill>
              </a:rPr>
              <a:t>材</a:t>
            </a:r>
            <a:r>
              <a:rPr lang="zh-CN" altLang="en-US" dirty="0" smtClean="0">
                <a:solidFill>
                  <a:schemeClr val="tx1"/>
                </a:solidFill>
              </a:rPr>
              <a:t>料的针对性和计划性</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幼儿的年龄特点决定幼儿的身心发展水平。因此，活动区域中应根据不同年龄段幼儿的身心特点投放不同层次的活动材料，做到有的放矢，具有针对性和计划性。</a:t>
            </a:r>
          </a:p>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教</a:t>
            </a:r>
            <a:r>
              <a:rPr lang="zh-CN" altLang="en-US" dirty="0">
                <a:solidFill>
                  <a:schemeClr val="tx1"/>
                </a:solidFill>
              </a:rPr>
              <a:t>师根据幼儿发展的不同需求引导幼儿开展系列的活动，促进幼儿综合素质的发展。</a:t>
            </a:r>
            <a:endParaRPr dirty="0">
              <a:solidFill>
                <a:schemeClr val="tx1"/>
              </a:solidFill>
            </a:endParaRPr>
          </a:p>
        </p:txBody>
      </p:sp>
      <p:sp>
        <p:nvSpPr>
          <p:cNvPr id="11" name="Shape 441"/>
          <p:cNvSpPr/>
          <p:nvPr/>
        </p:nvSpPr>
        <p:spPr>
          <a:xfrm>
            <a:off x="2125273" y="1396313"/>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区域活动材料的投放原则</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232501438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12065" y="1641413"/>
            <a:ext cx="9104163"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en-US" altLang="zh-CN" dirty="0">
                <a:solidFill>
                  <a:schemeClr val="tx1"/>
                </a:solidFill>
              </a:rPr>
              <a:t>3.</a:t>
            </a:r>
            <a:r>
              <a:rPr lang="zh-CN" altLang="en-US" dirty="0">
                <a:solidFill>
                  <a:schemeClr val="tx1"/>
                </a:solidFill>
              </a:rPr>
              <a:t>　材料的目标性和探究</a:t>
            </a:r>
            <a:r>
              <a:rPr lang="zh-CN" altLang="en-US" dirty="0" smtClean="0">
                <a:solidFill>
                  <a:schemeClr val="tx1"/>
                </a:solidFill>
              </a:rPr>
              <a:t>性</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目的性：</a:t>
            </a:r>
            <a:r>
              <a:rPr lang="zh-CN" altLang="en-US" dirty="0">
                <a:solidFill>
                  <a:schemeClr val="tx1"/>
                </a:solidFill>
              </a:rPr>
              <a:t>孩子的发展目标与区域活动材料的教育功能是一致的。因此，投放区域活动材料一定要有目的性，不能盲目</a:t>
            </a:r>
            <a:r>
              <a:rPr lang="zh-CN" altLang="en-US" dirty="0" smtClean="0">
                <a:solidFill>
                  <a:schemeClr val="tx1"/>
                </a:solidFill>
              </a:rPr>
              <a:t>。</a:t>
            </a:r>
            <a:endParaRPr lang="zh-CN" altLang="en-US" dirty="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探究性：</a:t>
            </a:r>
            <a:r>
              <a:rPr lang="zh-CN" altLang="en-US" dirty="0">
                <a:solidFill>
                  <a:schemeClr val="tx1"/>
                </a:solidFill>
              </a:rPr>
              <a:t>材料的探究性能引发幼儿动手、动脑，支持幼儿与活动环境的积极互动，引导幼儿根据自己的兴趣爱好对客观事物进行动手操作和动脑思考。探究是幼儿在思考的基础上进行操作，是幼儿动脑思考和动手操作交织进行的活动。</a:t>
            </a:r>
          </a:p>
        </p:txBody>
      </p:sp>
      <p:sp>
        <p:nvSpPr>
          <p:cNvPr id="11" name="Shape 441"/>
          <p:cNvSpPr/>
          <p:nvPr/>
        </p:nvSpPr>
        <p:spPr>
          <a:xfrm>
            <a:off x="2021364" y="1179745"/>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区域活动材料的投放原则</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68406227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12065" y="1641413"/>
            <a:ext cx="982168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en-US" altLang="zh-CN" dirty="0">
                <a:solidFill>
                  <a:schemeClr val="tx1"/>
                </a:solidFill>
              </a:rPr>
              <a:t>4.</a:t>
            </a:r>
            <a:r>
              <a:rPr lang="zh-CN" altLang="en-US" dirty="0">
                <a:solidFill>
                  <a:schemeClr val="tx1"/>
                </a:solidFill>
              </a:rPr>
              <a:t>　材料的层次性和动态性</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层次</a:t>
            </a:r>
            <a:r>
              <a:rPr lang="zh-CN" altLang="en-US" b="1" dirty="0" smtClean="0">
                <a:solidFill>
                  <a:schemeClr val="accent4"/>
                </a:solidFill>
              </a:rPr>
              <a:t>性：</a:t>
            </a:r>
            <a:r>
              <a:rPr lang="zh-CN" altLang="en-US" dirty="0">
                <a:solidFill>
                  <a:schemeClr val="tx1"/>
                </a:solidFill>
              </a:rPr>
              <a:t>材料投放的层次性是指教师在选择、投放操作材料时，能够预先作好思考、规划和设计，根据预定的目标按照由浅入深、从易到难的要求，分解出若干个能够与幼儿的认知发展相吻合的操作层次，使材料“细化</a:t>
            </a:r>
            <a:r>
              <a:rPr lang="zh-CN" altLang="en-US" dirty="0" smtClean="0">
                <a:solidFill>
                  <a:schemeClr val="tx1"/>
                </a:solidFill>
              </a:rPr>
              <a:t>”。</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动态</a:t>
            </a:r>
            <a:r>
              <a:rPr lang="zh-CN" altLang="en-US" sz="2200" b="1" dirty="0" smtClean="0">
                <a:solidFill>
                  <a:schemeClr val="accent4"/>
                </a:solidFill>
                <a:latin typeface="FZZhunYuan-M02S"/>
                <a:ea typeface="FZZhunYuan-M02S"/>
                <a:cs typeface="FZZhunYuan-M02S"/>
              </a:rPr>
              <a:t>性：</a:t>
            </a:r>
            <a:r>
              <a:rPr lang="zh-CN" altLang="en-US" dirty="0">
                <a:solidFill>
                  <a:schemeClr val="tx1"/>
                </a:solidFill>
              </a:rPr>
              <a:t>材料的提供不能一成不变，而要根据教育目标和幼儿的发展需求，定期或不定期地进行调整、补充。</a:t>
            </a:r>
          </a:p>
        </p:txBody>
      </p:sp>
      <p:sp>
        <p:nvSpPr>
          <p:cNvPr id="11" name="Shape 441"/>
          <p:cNvSpPr/>
          <p:nvPr/>
        </p:nvSpPr>
        <p:spPr>
          <a:xfrm>
            <a:off x="2021364" y="1179745"/>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区域活动材料的投放原则</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172476566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512065" y="1641413"/>
            <a:ext cx="9821682"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en-US" altLang="zh-CN" dirty="0" smtClean="0">
                <a:solidFill>
                  <a:schemeClr val="tx1"/>
                </a:solidFill>
              </a:rPr>
              <a:t>5.</a:t>
            </a:r>
            <a:r>
              <a:rPr lang="zh-CN" altLang="en-US" dirty="0">
                <a:solidFill>
                  <a:schemeClr val="tx1"/>
                </a:solidFill>
              </a:rPr>
              <a:t>　材</a:t>
            </a:r>
            <a:r>
              <a:rPr lang="zh-CN" altLang="en-US" dirty="0" smtClean="0">
                <a:solidFill>
                  <a:schemeClr val="tx1"/>
                </a:solidFill>
              </a:rPr>
              <a:t>料的丰富性和趣味性</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a:solidFill>
                  <a:schemeClr val="accent4"/>
                </a:solidFill>
              </a:rPr>
              <a:t>层次</a:t>
            </a:r>
            <a:r>
              <a:rPr lang="zh-CN" altLang="en-US" b="1" dirty="0" smtClean="0">
                <a:solidFill>
                  <a:schemeClr val="accent4"/>
                </a:solidFill>
              </a:rPr>
              <a:t>性：</a:t>
            </a:r>
            <a:r>
              <a:rPr lang="zh-CN" altLang="en-US" dirty="0">
                <a:solidFill>
                  <a:schemeClr val="tx1"/>
                </a:solidFill>
              </a:rPr>
              <a:t>区角活动材料的丰富性主要包括</a:t>
            </a:r>
            <a:r>
              <a:rPr lang="zh-CN" altLang="en-US" b="1" dirty="0">
                <a:solidFill>
                  <a:schemeClr val="accent4"/>
                </a:solidFill>
              </a:rPr>
              <a:t>品种多样、形式多样、功能多样</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趣味性：</a:t>
            </a:r>
            <a:r>
              <a:rPr lang="zh-CN" altLang="en-US" dirty="0">
                <a:solidFill>
                  <a:schemeClr val="tx1"/>
                </a:solidFill>
              </a:rPr>
              <a:t>有趣的材料能够引起幼儿参与活动的兴趣，提高目标的达成度。过难或过于简单的材料投放，都不利于幼儿活动兴趣和发展水平的提高。</a:t>
            </a:r>
          </a:p>
        </p:txBody>
      </p:sp>
      <p:sp>
        <p:nvSpPr>
          <p:cNvPr id="11" name="Shape 441"/>
          <p:cNvSpPr/>
          <p:nvPr/>
        </p:nvSpPr>
        <p:spPr>
          <a:xfrm>
            <a:off x="2021364" y="1179745"/>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区域活动材料的投放原则</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200305336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2197865" y="2194865"/>
            <a:ext cx="4224702"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dirty="0" smtClean="0">
                <a:solidFill>
                  <a:schemeClr val="tx1"/>
                </a:solidFill>
              </a:rPr>
              <a:t>1.  </a:t>
            </a:r>
            <a:r>
              <a:rPr lang="zh-CN" altLang="en-US" dirty="0" smtClean="0">
                <a:solidFill>
                  <a:schemeClr val="tx1"/>
                </a:solidFill>
              </a:rPr>
              <a:t>丰</a:t>
            </a:r>
            <a:r>
              <a:rPr lang="zh-CN" altLang="en-US" dirty="0">
                <a:solidFill>
                  <a:schemeClr val="tx1"/>
                </a:solidFill>
              </a:rPr>
              <a:t>富的材料≠越多越</a:t>
            </a:r>
            <a:r>
              <a:rPr lang="zh-CN" altLang="en-US" dirty="0" smtClean="0">
                <a:solidFill>
                  <a:schemeClr val="tx1"/>
                </a:solidFill>
              </a:rPr>
              <a:t>好</a:t>
            </a:r>
            <a:endParaRPr lang="en-US" altLang="zh-CN" dirty="0" smtClean="0">
              <a:solidFill>
                <a:schemeClr val="tx1"/>
              </a:solidFill>
            </a:endParaRPr>
          </a:p>
          <a:p>
            <a:pPr>
              <a:lnSpc>
                <a:spcPct val="150000"/>
              </a:lnSpc>
              <a:defRPr sz="2200" spc="0">
                <a:latin typeface="FZZhunYuan-M02S"/>
                <a:ea typeface="FZZhunYuan-M02S"/>
                <a:cs typeface="FZZhunYuan-M02S"/>
                <a:sym typeface="FZZhunYuan-M02S"/>
              </a:defRPr>
            </a:pPr>
            <a:r>
              <a:rPr lang="en-US" altLang="zh-CN" dirty="0">
                <a:solidFill>
                  <a:schemeClr val="tx1"/>
                </a:solidFill>
              </a:rPr>
              <a:t>2</a:t>
            </a:r>
            <a:r>
              <a:rPr lang="en-US" altLang="zh-CN" dirty="0" smtClean="0">
                <a:solidFill>
                  <a:schemeClr val="tx1"/>
                </a:solidFill>
              </a:rPr>
              <a:t>.</a:t>
            </a:r>
            <a:r>
              <a:rPr lang="zh-CN" altLang="en-US" dirty="0" smtClean="0">
                <a:solidFill>
                  <a:schemeClr val="tx1"/>
                </a:solidFill>
              </a:rPr>
              <a:t> 有</a:t>
            </a:r>
            <a:r>
              <a:rPr lang="zh-CN" altLang="en-US" dirty="0">
                <a:solidFill>
                  <a:schemeClr val="tx1"/>
                </a:solidFill>
              </a:rPr>
              <a:t>价的材料≠越美越</a:t>
            </a:r>
            <a:r>
              <a:rPr lang="zh-CN" altLang="en-US" dirty="0" smtClean="0">
                <a:solidFill>
                  <a:schemeClr val="tx1"/>
                </a:solidFill>
              </a:rPr>
              <a:t>好</a:t>
            </a:r>
            <a:endParaRPr lang="en-US" altLang="zh-CN" dirty="0" smtClean="0">
              <a:solidFill>
                <a:schemeClr val="tx1"/>
              </a:solidFill>
            </a:endParaRPr>
          </a:p>
          <a:p>
            <a:pPr>
              <a:lnSpc>
                <a:spcPct val="150000"/>
              </a:lnSpc>
              <a:defRPr sz="2200" spc="0">
                <a:latin typeface="FZZhunYuan-M02S"/>
                <a:ea typeface="FZZhunYuan-M02S"/>
                <a:cs typeface="FZZhunYuan-M02S"/>
                <a:sym typeface="FZZhunYuan-M02S"/>
              </a:defRPr>
            </a:pPr>
            <a:r>
              <a:rPr lang="en-US" altLang="zh-CN" dirty="0">
                <a:solidFill>
                  <a:schemeClr val="tx1"/>
                </a:solidFill>
              </a:rPr>
              <a:t>3</a:t>
            </a:r>
            <a:r>
              <a:rPr lang="en-US" altLang="zh-CN" dirty="0" smtClean="0">
                <a:solidFill>
                  <a:schemeClr val="tx1"/>
                </a:solidFill>
              </a:rPr>
              <a:t>.</a:t>
            </a:r>
            <a:r>
              <a:rPr lang="zh-CN" altLang="en-US" dirty="0" smtClean="0">
                <a:solidFill>
                  <a:schemeClr val="tx1"/>
                </a:solidFill>
              </a:rPr>
              <a:t> 推</a:t>
            </a:r>
            <a:r>
              <a:rPr lang="zh-CN" altLang="en-US" dirty="0">
                <a:solidFill>
                  <a:schemeClr val="tx1"/>
                </a:solidFill>
              </a:rPr>
              <a:t>广的材料≠人人适</a:t>
            </a:r>
            <a:r>
              <a:rPr lang="zh-CN" altLang="en-US" dirty="0" smtClean="0">
                <a:solidFill>
                  <a:schemeClr val="tx1"/>
                </a:solidFill>
              </a:rPr>
              <a:t>宜</a:t>
            </a:r>
            <a:endParaRPr lang="en-US" altLang="zh-CN" dirty="0" smtClean="0">
              <a:solidFill>
                <a:schemeClr val="tx1"/>
              </a:solidFill>
            </a:endParaRPr>
          </a:p>
          <a:p>
            <a:pPr>
              <a:lnSpc>
                <a:spcPct val="150000"/>
              </a:lnSpc>
              <a:defRPr sz="2200" spc="0">
                <a:latin typeface="FZZhunYuan-M02S"/>
                <a:ea typeface="FZZhunYuan-M02S"/>
                <a:cs typeface="FZZhunYuan-M02S"/>
                <a:sym typeface="FZZhunYuan-M02S"/>
              </a:defRPr>
            </a:pPr>
            <a:r>
              <a:rPr lang="en-US" altLang="zh-CN" dirty="0">
                <a:solidFill>
                  <a:schemeClr val="tx1"/>
                </a:solidFill>
              </a:rPr>
              <a:t>4</a:t>
            </a:r>
            <a:r>
              <a:rPr lang="en-US" altLang="zh-CN" dirty="0" smtClean="0">
                <a:solidFill>
                  <a:schemeClr val="tx1"/>
                </a:solidFill>
              </a:rPr>
              <a:t>.</a:t>
            </a:r>
            <a:r>
              <a:rPr lang="zh-CN" altLang="en-US" dirty="0" smtClean="0">
                <a:solidFill>
                  <a:schemeClr val="tx1"/>
                </a:solidFill>
              </a:rPr>
              <a:t> 投</a:t>
            </a:r>
            <a:r>
              <a:rPr lang="zh-CN" altLang="en-US" dirty="0">
                <a:solidFill>
                  <a:schemeClr val="tx1"/>
                </a:solidFill>
              </a:rPr>
              <a:t>放了材料≠解放教师</a:t>
            </a:r>
          </a:p>
        </p:txBody>
      </p:sp>
      <p:sp>
        <p:nvSpPr>
          <p:cNvPr id="11" name="Shape 441"/>
          <p:cNvSpPr/>
          <p:nvPr/>
        </p:nvSpPr>
        <p:spPr>
          <a:xfrm>
            <a:off x="2021364" y="1624913"/>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材</a:t>
            </a:r>
            <a:r>
              <a:rPr lang="zh-CN" altLang="en-US" dirty="0" smtClean="0"/>
              <a:t>料投放需要注意的问题</a:t>
            </a:r>
            <a:endParaRPr dirty="0"/>
          </a:p>
        </p:txBody>
      </p:sp>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221253823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6941" y="2828838"/>
            <a:ext cx="1115047" cy="1200329"/>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rPr lang="en-US" dirty="0" smtClean="0"/>
              <a:t>02</a:t>
            </a:r>
            <a:endParaRPr dirty="0"/>
          </a:p>
        </p:txBody>
      </p:sp>
      <p:grpSp>
        <p:nvGrpSpPr>
          <p:cNvPr id="278" name="Group 278"/>
          <p:cNvGrpSpPr/>
          <p:nvPr/>
        </p:nvGrpSpPr>
        <p:grpSpPr>
          <a:xfrm>
            <a:off x="4560527" y="2765082"/>
            <a:ext cx="5354654" cy="1027695"/>
            <a:chOff x="-1" y="-51532"/>
            <a:chExt cx="5354653" cy="1027693"/>
          </a:xfrm>
        </p:grpSpPr>
        <p:sp>
          <p:nvSpPr>
            <p:cNvPr id="275" name="Shape 275"/>
            <p:cNvSpPr/>
            <p:nvPr/>
          </p:nvSpPr>
          <p:spPr>
            <a:xfrm>
              <a:off x="-1" y="-51532"/>
              <a:ext cx="5354653" cy="6771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rPr lang="zh-CN" altLang="en-US" dirty="0"/>
                <a:t>幼儿</a:t>
              </a:r>
              <a:r>
                <a:rPr lang="zh-CN" altLang="en-US" dirty="0" smtClean="0"/>
                <a:t>园区域活动的设置</a:t>
              </a:r>
              <a:endParaRPr dirty="0"/>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089179" y="2548893"/>
            <a:ext cx="8759201"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b="1" dirty="0" smtClean="0">
                <a:solidFill>
                  <a:schemeClr val="accent4"/>
                </a:solidFill>
              </a:rPr>
              <a:t>操</a:t>
            </a:r>
            <a:r>
              <a:rPr lang="zh-CN" altLang="en-US" b="1" dirty="0">
                <a:solidFill>
                  <a:schemeClr val="accent4"/>
                </a:solidFill>
              </a:rPr>
              <a:t>作区</a:t>
            </a:r>
            <a:r>
              <a:rPr lang="zh-CN" altLang="en-US" b="1" dirty="0" smtClean="0">
                <a:solidFill>
                  <a:schemeClr val="accent4"/>
                </a:solidFill>
              </a:rPr>
              <a:t>：</a:t>
            </a:r>
            <a:r>
              <a:rPr lang="zh-CN" altLang="en-US" dirty="0" smtClean="0">
                <a:solidFill>
                  <a:schemeClr val="tx1"/>
                </a:solidFill>
              </a:rPr>
              <a:t>桌</a:t>
            </a:r>
            <a:r>
              <a:rPr lang="zh-CN" altLang="en-US" dirty="0">
                <a:solidFill>
                  <a:schemeClr val="tx1"/>
                </a:solidFill>
              </a:rPr>
              <a:t>面积木、积塑片等各种拼插玩具，串珠、七巧板等各种智力拼图及各种数学学具。</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积木区：</a:t>
            </a:r>
            <a:r>
              <a:rPr lang="zh-CN" altLang="en-US" dirty="0" smtClean="0">
                <a:solidFill>
                  <a:schemeClr val="tx1"/>
                </a:solidFill>
              </a:rPr>
              <a:t>大</a:t>
            </a:r>
            <a:r>
              <a:rPr lang="zh-CN" altLang="en-US" dirty="0">
                <a:solidFill>
                  <a:schemeClr val="tx1"/>
                </a:solidFill>
              </a:rPr>
              <a:t>中型号的积木。根据情况，还可以增加一些辅助材料，如易拉罐、各种小动物造型等。</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角色区：</a:t>
            </a:r>
            <a:r>
              <a:rPr lang="zh-CN" altLang="en-US" dirty="0" smtClean="0">
                <a:solidFill>
                  <a:schemeClr val="tx1"/>
                </a:solidFill>
              </a:rPr>
              <a:t>各</a:t>
            </a:r>
            <a:r>
              <a:rPr lang="zh-CN" altLang="en-US" dirty="0">
                <a:solidFill>
                  <a:schemeClr val="tx1"/>
                </a:solidFill>
              </a:rPr>
              <a:t>种可以根据需要而变化其用途的服装、道具、家具等。</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美工区：</a:t>
            </a:r>
            <a:r>
              <a:rPr lang="zh-CN" altLang="en-US" dirty="0" smtClean="0">
                <a:solidFill>
                  <a:schemeClr val="tx1"/>
                </a:solidFill>
              </a:rPr>
              <a:t>纸</a:t>
            </a:r>
            <a:r>
              <a:rPr lang="zh-CN" altLang="en-US" dirty="0">
                <a:solidFill>
                  <a:schemeClr val="tx1"/>
                </a:solidFill>
              </a:rPr>
              <a:t>、笔、橡皮泥、胶水、剪子、各种空纸盒等制作材料</a:t>
            </a:r>
            <a:r>
              <a:rPr lang="zh-CN" altLang="en-US" dirty="0" smtClean="0">
                <a:solidFill>
                  <a:schemeClr val="tx1"/>
                </a:solidFill>
              </a:rPr>
              <a:t>。</a:t>
            </a:r>
            <a:endParaRPr lang="zh-CN" altLang="en-US" dirty="0">
              <a:solidFill>
                <a:schemeClr val="tx1"/>
              </a:solidFill>
            </a:endParaRPr>
          </a:p>
        </p:txBody>
      </p:sp>
      <p:sp>
        <p:nvSpPr>
          <p:cNvPr id="23" name="Shape 440"/>
          <p:cNvSpPr/>
          <p:nvPr/>
        </p:nvSpPr>
        <p:spPr>
          <a:xfrm>
            <a:off x="1579880" y="1395933"/>
            <a:ext cx="3208569"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dirty="0" smtClean="0"/>
              <a:t>、</a:t>
            </a:r>
            <a:r>
              <a:rPr lang="zh-CN" altLang="en-US" dirty="0" smtClean="0"/>
              <a:t>各区角材料投放</a:t>
            </a:r>
            <a:endParaRPr dirty="0"/>
          </a:p>
        </p:txBody>
      </p:sp>
      <p:sp>
        <p:nvSpPr>
          <p:cNvPr id="24" name="Shape 441"/>
          <p:cNvSpPr/>
          <p:nvPr/>
        </p:nvSpPr>
        <p:spPr>
          <a:xfrm>
            <a:off x="2089179" y="2082113"/>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基本材料</a:t>
            </a:r>
            <a:endParaRPr dirty="0"/>
          </a:p>
        </p:txBody>
      </p:sp>
    </p:spTree>
    <p:extLst>
      <p:ext uri="{BB962C8B-B14F-4D97-AF65-F5344CB8AC3E}">
        <p14:creationId xmlns:p14="http://schemas.microsoft.com/office/powerpoint/2010/main" val="32285860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149337" y="2115756"/>
            <a:ext cx="8490552"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科学区：　</a:t>
            </a:r>
            <a:r>
              <a:rPr lang="zh-CN" altLang="en-US" sz="2200" dirty="0">
                <a:solidFill>
                  <a:schemeClr val="tx1"/>
                </a:solidFill>
                <a:latin typeface="FZZhunYuan-M02S"/>
                <a:ea typeface="FZZhunYuan-M02S"/>
                <a:cs typeface="FZZhunYuan-M02S"/>
              </a:rPr>
              <a:t>放大镜、天平、尺子、磁铁等工具和各种适宜于幼儿探索的材料。</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语言区：　</a:t>
            </a:r>
            <a:r>
              <a:rPr lang="zh-CN" altLang="en-US" sz="2200" dirty="0">
                <a:solidFill>
                  <a:schemeClr val="tx1"/>
                </a:solidFill>
                <a:latin typeface="FZZhunYuan-M02S"/>
                <a:ea typeface="FZZhunYuan-M02S"/>
                <a:cs typeface="FZZhunYuan-M02S"/>
              </a:rPr>
              <a:t>图书、录放机、故事磁带、木偶、头饰等。</a:t>
            </a: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图书区：　</a:t>
            </a:r>
            <a:r>
              <a:rPr lang="zh-CN" altLang="en-US" sz="2200" dirty="0">
                <a:solidFill>
                  <a:schemeClr val="tx1"/>
                </a:solidFill>
                <a:latin typeface="FZZhunYuan-M02S"/>
                <a:ea typeface="FZZhunYuan-M02S"/>
                <a:cs typeface="FZZhunYuan-M02S"/>
              </a:rPr>
              <a:t>各种有趣的图书。</a:t>
            </a:r>
          </a:p>
        </p:txBody>
      </p:sp>
      <p:sp>
        <p:nvSpPr>
          <p:cNvPr id="24" name="Shape 441"/>
          <p:cNvSpPr/>
          <p:nvPr/>
        </p:nvSpPr>
        <p:spPr>
          <a:xfrm>
            <a:off x="2149337" y="1636945"/>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一</a:t>
            </a:r>
            <a:r>
              <a:rPr dirty="0" smtClean="0"/>
              <a:t>）</a:t>
            </a:r>
            <a:r>
              <a:rPr lang="zh-CN" altLang="en-US" dirty="0" smtClean="0"/>
              <a:t>基本材料</a:t>
            </a:r>
            <a:endParaRPr dirty="0"/>
          </a:p>
        </p:txBody>
      </p:sp>
    </p:spTree>
    <p:extLst>
      <p:ext uri="{BB962C8B-B14F-4D97-AF65-F5344CB8AC3E}">
        <p14:creationId xmlns:p14="http://schemas.microsoft.com/office/powerpoint/2010/main" val="64771692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383239" y="1533126"/>
            <a:ext cx="9908253"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角色游戏区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）角色游戏区的内容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角色游戏是幼儿通过扮演角色，运用想象，创造性地反映个人生活印象的一种游戏。角色游戏通常都有一定的主</a:t>
            </a:r>
            <a:r>
              <a:rPr lang="zh-CN" altLang="en-US" sz="2200" dirty="0" smtClean="0">
                <a:solidFill>
                  <a:schemeClr val="tx1"/>
                </a:solidFill>
                <a:latin typeface="FZZhunYuan-M02S"/>
                <a:ea typeface="FZZhunYuan-M02S"/>
                <a:cs typeface="FZZhunYuan-M02S"/>
              </a:rPr>
              <a:t>题</a:t>
            </a:r>
            <a:r>
              <a:rPr lang="zh-CN" altLang="en-US" sz="2200" dirty="0">
                <a:solidFill>
                  <a:schemeClr val="tx1"/>
                </a:solidFill>
                <a:latin typeface="FZZhunYuan-M02S"/>
                <a:ea typeface="FZZhunYuan-M02S"/>
                <a:cs typeface="FZZhunYuan-M02S"/>
              </a:rPr>
              <a:t>，</a:t>
            </a:r>
            <a:r>
              <a:rPr lang="zh-CN" altLang="en-US" sz="2200" dirty="0" smtClean="0">
                <a:solidFill>
                  <a:schemeClr val="tx1"/>
                </a:solidFill>
                <a:latin typeface="FZZhunYuan-M02S"/>
                <a:ea typeface="FZZhunYuan-M02S"/>
                <a:cs typeface="FZZhunYuan-M02S"/>
              </a:rPr>
              <a:t>所</a:t>
            </a:r>
            <a:r>
              <a:rPr lang="zh-CN" altLang="en-US" sz="2200" dirty="0">
                <a:solidFill>
                  <a:schemeClr val="tx1"/>
                </a:solidFill>
                <a:latin typeface="FZZhunYuan-M02S"/>
                <a:ea typeface="FZZhunYuan-M02S"/>
                <a:cs typeface="FZZhunYuan-M02S"/>
              </a:rPr>
              <a:t>以又称为</a:t>
            </a:r>
            <a:r>
              <a:rPr lang="zh-CN" altLang="en-US" sz="2200" b="1" dirty="0">
                <a:solidFill>
                  <a:schemeClr val="accent4"/>
                </a:solidFill>
                <a:latin typeface="FZZhunYuan-M02S"/>
                <a:ea typeface="FZZhunYuan-M02S"/>
                <a:cs typeface="FZZhunYuan-M02S"/>
              </a:rPr>
              <a:t>主题角色游戏</a:t>
            </a:r>
            <a:r>
              <a:rPr lang="zh-CN" altLang="en-US" sz="2200" dirty="0" smtClean="0">
                <a:solidFill>
                  <a:schemeClr val="tx1"/>
                </a:solidFill>
                <a:latin typeface="FZZhunYuan-M02S"/>
                <a:ea typeface="FZZhunYuan-M02S"/>
                <a:cs typeface="FZZhunYuan-M02S"/>
              </a:rPr>
              <a:t>。</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2</a:t>
            </a:r>
            <a:r>
              <a:rPr lang="zh-CN" altLang="en-US" sz="2200" b="1" dirty="0">
                <a:solidFill>
                  <a:schemeClr val="accent4"/>
                </a:solidFill>
                <a:latin typeface="FZZhunYuan-M02S"/>
                <a:ea typeface="FZZhunYuan-M02S"/>
                <a:cs typeface="FZZhunYuan-M02S"/>
              </a:rPr>
              <a:t>）常见角色游戏区材料</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3</a:t>
            </a:r>
            <a:r>
              <a:rPr lang="zh-CN" altLang="en-US" sz="2200" b="1" dirty="0">
                <a:solidFill>
                  <a:schemeClr val="accent4"/>
                </a:solidFill>
                <a:latin typeface="FZZhunYuan-M02S"/>
                <a:ea typeface="FZZhunYuan-M02S"/>
                <a:cs typeface="FZZhunYuan-M02S"/>
              </a:rPr>
              <a:t>）场地的设置</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角色游戏区里，娃娃家是一个常设区角，因此它的位置应相对固定。其他的角色游戏区角可以设在与之相邻或相近的地方。角色游戏适宜与积木区相邻</a:t>
            </a:r>
            <a:r>
              <a:rPr lang="zh-CN" altLang="en-US" sz="2200" dirty="0" smtClean="0">
                <a:solidFill>
                  <a:schemeClr val="tx1"/>
                </a:solidFill>
                <a:latin typeface="FZZhunYuan-M02S"/>
                <a:ea typeface="FZZhunYuan-M02S"/>
                <a:cs typeface="FZZhunYuan-M02S"/>
              </a:rPr>
              <a:t>。</a:t>
            </a:r>
            <a:endParaRPr lang="en-US" altLang="zh-CN" sz="2200" dirty="0">
              <a:solidFill>
                <a:schemeClr val="tx1"/>
              </a:solidFill>
              <a:latin typeface="FZZhunYuan-M02S"/>
              <a:ea typeface="FZZhunYuan-M02S"/>
              <a:cs typeface="FZZhunYuan-M02S"/>
            </a:endParaRPr>
          </a:p>
        </p:txBody>
      </p:sp>
      <p:sp>
        <p:nvSpPr>
          <p:cNvPr id="24" name="Shape 441"/>
          <p:cNvSpPr/>
          <p:nvPr/>
        </p:nvSpPr>
        <p:spPr>
          <a:xfrm>
            <a:off x="1383240" y="1071461"/>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267423327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253467" y="2002357"/>
            <a:ext cx="8085614"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建构区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）建构区活动的内容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建构区是幼儿通过操作各种基本元件材料进行结构造型的游戏场所。建构游戏是融思维、操作、艺术、创造为一体的活动，是幼儿阶段不可缺少的一种体验。</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2253467" y="1540692"/>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18391926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253467" y="2002357"/>
            <a:ext cx="8085614"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建构区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）建构区</a:t>
            </a:r>
            <a:r>
              <a:rPr lang="zh-CN" altLang="en-US" sz="2200" b="1" dirty="0">
                <a:solidFill>
                  <a:schemeClr val="accent4"/>
                </a:solidFill>
                <a:latin typeface="FZZhunYuan-M02S"/>
                <a:ea typeface="FZZhunYuan-M02S"/>
                <a:cs typeface="FZZhunYuan-M02S"/>
              </a:rPr>
              <a:t>材</a:t>
            </a:r>
            <a:r>
              <a:rPr lang="zh-CN" altLang="en-US" sz="2200" b="1" dirty="0" smtClean="0">
                <a:solidFill>
                  <a:schemeClr val="accent4"/>
                </a:solidFill>
                <a:latin typeface="FZZhunYuan-M02S"/>
                <a:ea typeface="FZZhunYuan-M02S"/>
                <a:cs typeface="FZZhunYuan-M02S"/>
              </a:rPr>
              <a:t>料的提供</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积木的种类繁多，在幼儿园一般适合提供木制的本色实心积木、木制的彩色空心积木、塑料的彩色积木等。积木区的积木应分类摆放，必要时还可以贴上标签，以便于幼儿使用、收拾和整理。</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2253467" y="1540692"/>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29588796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253467" y="2002357"/>
            <a:ext cx="9092312"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建构区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）建构区场地的设置</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积木区的场地应较宽敞、平整，地面可以铺上地垫防噪</a:t>
            </a:r>
            <a:r>
              <a:rPr lang="zh-CN" altLang="en-US" sz="2200" dirty="0" smtClean="0">
                <a:solidFill>
                  <a:schemeClr val="tx1"/>
                </a:solidFill>
                <a:latin typeface="FZZhunYuan-M02S"/>
                <a:ea typeface="FZZhunYuan-M02S"/>
                <a:cs typeface="FZZhunYuan-M02S"/>
              </a:rPr>
              <a:t>。</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积</a:t>
            </a:r>
            <a:r>
              <a:rPr lang="zh-CN" altLang="en-US" sz="2200" dirty="0">
                <a:solidFill>
                  <a:schemeClr val="tx1"/>
                </a:solidFill>
                <a:latin typeface="FZZhunYuan-M02S"/>
                <a:ea typeface="FZZhunYuan-M02S"/>
                <a:cs typeface="FZZhunYuan-M02S"/>
              </a:rPr>
              <a:t>木区应靠墙设在一个固定的角落。一方面给幼儿提供可以充分利用的空间；另一方面，可以避免来回走动破坏搭建的物品。</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2253467" y="1540692"/>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84249655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784235" y="2038452"/>
            <a:ext cx="909231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3</a:t>
            </a:r>
            <a:r>
              <a:rPr lang="en-US" altLang="zh-CN"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沙水</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）沙水区的内容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玩沙玩水是孩子十分喜欢的活动。玩沙游戏主要有揉、铲、造型、堆沙和挖沙的活动，也可以设计玩沙的创造性活</a:t>
            </a:r>
            <a:r>
              <a:rPr lang="zh-CN" altLang="en-US" sz="2200" dirty="0" smtClean="0">
                <a:solidFill>
                  <a:schemeClr val="tx1"/>
                </a:solidFill>
                <a:latin typeface="FZZhunYuan-M02S"/>
                <a:ea typeface="FZZhunYuan-M02S"/>
                <a:cs typeface="FZZhunYuan-M02S"/>
              </a:rPr>
              <a:t>动。玩</a:t>
            </a:r>
            <a:r>
              <a:rPr lang="zh-CN" altLang="en-US" sz="2200" dirty="0">
                <a:solidFill>
                  <a:schemeClr val="tx1"/>
                </a:solidFill>
                <a:latin typeface="FZZhunYuan-M02S"/>
                <a:ea typeface="FZZhunYuan-M02S"/>
                <a:cs typeface="FZZhunYuan-M02S"/>
              </a:rPr>
              <a:t>水游戏主要是让幼儿自由地玩</a:t>
            </a:r>
            <a:r>
              <a:rPr lang="zh-CN" altLang="en-US" sz="2200" dirty="0" smtClean="0">
                <a:solidFill>
                  <a:schemeClr val="tx1"/>
                </a:solidFill>
                <a:latin typeface="FZZhunYuan-M02S"/>
                <a:ea typeface="FZZhunYuan-M02S"/>
                <a:cs typeface="FZZhunYuan-M02S"/>
              </a:rPr>
              <a:t>水</a:t>
            </a:r>
            <a:r>
              <a:rPr lang="zh-CN" altLang="en-US" sz="2200" dirty="0">
                <a:solidFill>
                  <a:schemeClr val="tx1"/>
                </a:solidFill>
                <a:latin typeface="FZZhunYuan-M02S"/>
                <a:ea typeface="FZZhunYuan-M02S"/>
                <a:cs typeface="FZZhunYuan-M02S"/>
              </a:rPr>
              <a:t>，</a:t>
            </a:r>
            <a:r>
              <a:rPr lang="zh-CN" altLang="en-US" sz="2200" dirty="0" smtClean="0">
                <a:solidFill>
                  <a:schemeClr val="tx1"/>
                </a:solidFill>
                <a:latin typeface="FZZhunYuan-M02S"/>
                <a:ea typeface="FZZhunYuan-M02S"/>
                <a:cs typeface="FZZhunYuan-M02S"/>
              </a:rPr>
              <a:t>还</a:t>
            </a:r>
            <a:r>
              <a:rPr lang="zh-CN" altLang="en-US" sz="2200" dirty="0">
                <a:solidFill>
                  <a:schemeClr val="tx1"/>
                </a:solidFill>
                <a:latin typeface="FZZhunYuan-M02S"/>
                <a:ea typeface="FZZhunYuan-M02S"/>
                <a:cs typeface="FZZhunYuan-M02S"/>
              </a:rPr>
              <a:t>可以启发幼儿利用水做些科学小游戏，如“物体的浮沉”、“水往哪里流”等。</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1784235" y="1576787"/>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274393513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784235" y="2038452"/>
            <a:ext cx="909231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3</a:t>
            </a:r>
            <a:r>
              <a:rPr lang="en-US" altLang="zh-CN"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沙水</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）沙水区材</a:t>
            </a:r>
            <a:r>
              <a:rPr lang="zh-CN" altLang="en-US" sz="2200" b="1" dirty="0">
                <a:solidFill>
                  <a:schemeClr val="accent4"/>
                </a:solidFill>
                <a:latin typeface="FZZhunYuan-M02S"/>
                <a:ea typeface="FZZhunYuan-M02S"/>
                <a:cs typeface="FZZhunYuan-M02S"/>
              </a:rPr>
              <a:t>料的提供</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玩沙工具</a:t>
            </a:r>
            <a:r>
              <a:rPr lang="zh-CN" altLang="en-US" sz="2200" dirty="0" smtClean="0">
                <a:solidFill>
                  <a:schemeClr val="tx1"/>
                </a:solidFill>
                <a:latin typeface="FZZhunYuan-M02S"/>
                <a:ea typeface="FZZhunYuan-M02S"/>
                <a:cs typeface="FZZhunYuan-M02S"/>
              </a:rPr>
              <a:t>：小</a:t>
            </a:r>
            <a:r>
              <a:rPr lang="zh-CN" altLang="en-US" sz="2200" dirty="0">
                <a:solidFill>
                  <a:schemeClr val="tx1"/>
                </a:solidFill>
                <a:latin typeface="FZZhunYuan-M02S"/>
                <a:ea typeface="FZZhunYuan-M02S"/>
                <a:cs typeface="FZZhunYuan-M02S"/>
              </a:rPr>
              <a:t>桶、勺子、铲子、模具等。</a:t>
            </a: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玩水工具</a:t>
            </a:r>
            <a:r>
              <a:rPr lang="zh-CN" altLang="en-US" sz="2200" dirty="0" smtClean="0">
                <a:solidFill>
                  <a:schemeClr val="tx1"/>
                </a:solidFill>
                <a:latin typeface="FZZhunYuan-M02S"/>
                <a:ea typeface="FZZhunYuan-M02S"/>
                <a:cs typeface="FZZhunYuan-M02S"/>
              </a:rPr>
              <a:t>：小</a:t>
            </a:r>
            <a:r>
              <a:rPr lang="zh-CN" altLang="en-US" sz="2200" dirty="0">
                <a:solidFill>
                  <a:schemeClr val="tx1"/>
                </a:solidFill>
                <a:latin typeface="FZZhunYuan-M02S"/>
                <a:ea typeface="FZZhunYuan-M02S"/>
                <a:cs typeface="FZZhunYuan-M02S"/>
              </a:rPr>
              <a:t>桶、勺子、瓶子、水车、喷水壶等。</a:t>
            </a: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辅助材料</a:t>
            </a:r>
            <a:r>
              <a:rPr lang="zh-CN" altLang="en-US" sz="2200" dirty="0" smtClean="0">
                <a:solidFill>
                  <a:schemeClr val="tx1"/>
                </a:solidFill>
                <a:latin typeface="FZZhunYuan-M02S"/>
                <a:ea typeface="FZZhunYuan-M02S"/>
                <a:cs typeface="FZZhunYuan-M02S"/>
              </a:rPr>
              <a:t>：玩</a:t>
            </a:r>
            <a:r>
              <a:rPr lang="zh-CN" altLang="en-US" sz="2200" dirty="0">
                <a:solidFill>
                  <a:schemeClr val="tx1"/>
                </a:solidFill>
                <a:latin typeface="FZZhunYuan-M02S"/>
                <a:ea typeface="FZZhunYuan-M02S"/>
                <a:cs typeface="FZZhunYuan-M02S"/>
              </a:rPr>
              <a:t>沙可准备动物、植物、人物、交通工具等玩具模型。玩水可准备一些铁制、木制、塑料的玩具或物品。</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1784235" y="1576787"/>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351747054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784235" y="2038452"/>
            <a:ext cx="9092312"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3</a:t>
            </a:r>
            <a:r>
              <a:rPr lang="en-US" altLang="zh-CN"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沙水</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）场地的设置</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玩沙玩水区应靠近水源，便于为沙池、水池加水，便于幼儿洗手和收拾、整理、清洁材料。</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1784235" y="1576787"/>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41295972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784235" y="2038452"/>
            <a:ext cx="909231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4</a:t>
            </a:r>
            <a:r>
              <a:rPr lang="en-US" altLang="zh-CN"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阅读</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阅读</a:t>
            </a:r>
            <a:r>
              <a:rPr lang="zh-CN" altLang="en-US" sz="2200" b="1" dirty="0" smtClean="0">
                <a:solidFill>
                  <a:schemeClr val="accent4"/>
                </a:solidFill>
                <a:latin typeface="FZZhunYuan-M02S"/>
                <a:ea typeface="FZZhunYuan-M02S"/>
                <a:cs typeface="FZZhunYuan-M02S"/>
              </a:rPr>
              <a:t>区</a:t>
            </a:r>
            <a:r>
              <a:rPr lang="zh-CN" altLang="en-US" sz="2200" b="1" dirty="0" smtClean="0">
                <a:solidFill>
                  <a:schemeClr val="accent4"/>
                </a:solidFill>
                <a:latin typeface="FZZhunYuan-M02S"/>
                <a:ea typeface="FZZhunYuan-M02S"/>
                <a:cs typeface="FZZhunYuan-M02S"/>
              </a:rPr>
              <a:t>活动的内容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图书区是幼儿园班级的常设区域，班级良好的阅读环境能激发幼儿阅读的兴趣，并养成良好的阅读习惯。在图书区，幼儿主要阅读图书，有时也可以进行一些语言游戏，如接龙拼图、拼贴讲述、连词句、编故事、讨论谈话等。</a:t>
            </a:r>
            <a:endParaRPr lang="en-US" altLang="zh-CN" sz="2200" dirty="0" smtClean="0">
              <a:solidFill>
                <a:schemeClr val="tx1"/>
              </a:solidFill>
              <a:latin typeface="FZZhunYuan-M02S"/>
              <a:ea typeface="FZZhunYuan-M02S"/>
              <a:cs typeface="FZZhunYuan-M02S"/>
            </a:endParaRPr>
          </a:p>
        </p:txBody>
      </p:sp>
      <p:sp>
        <p:nvSpPr>
          <p:cNvPr id="24" name="Shape 441"/>
          <p:cNvSpPr/>
          <p:nvPr/>
        </p:nvSpPr>
        <p:spPr>
          <a:xfrm>
            <a:off x="1784235" y="1576787"/>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二</a:t>
            </a:r>
            <a:r>
              <a:rPr dirty="0" smtClean="0"/>
              <a:t>）</a:t>
            </a:r>
            <a:r>
              <a:rPr lang="zh-CN" altLang="en-US" dirty="0"/>
              <a:t>常</a:t>
            </a:r>
            <a:r>
              <a:rPr lang="zh-CN" altLang="en-US" dirty="0" smtClean="0"/>
              <a:t>见区域材料</a:t>
            </a:r>
            <a:endParaRPr dirty="0"/>
          </a:p>
        </p:txBody>
      </p:sp>
    </p:spTree>
    <p:extLst>
      <p:ext uri="{BB962C8B-B14F-4D97-AF65-F5344CB8AC3E}">
        <p14:creationId xmlns:p14="http://schemas.microsoft.com/office/powerpoint/2010/main" val="101149559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 name="Group 292"/>
          <p:cNvGrpSpPr/>
          <p:nvPr/>
        </p:nvGrpSpPr>
        <p:grpSpPr>
          <a:xfrm>
            <a:off x="1584676" y="409855"/>
            <a:ext cx="9022652" cy="267242"/>
            <a:chOff x="0" y="-1"/>
            <a:chExt cx="9022651" cy="267240"/>
          </a:xfrm>
        </p:grpSpPr>
        <p:sp>
          <p:nvSpPr>
            <p:cNvPr id="284" name="Shape 28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5" name="Shape 28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8" name="Shape 28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169046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了解幼儿园区域活动设置应遵循的基本要求。</a:t>
            </a:r>
          </a:p>
          <a:p>
            <a:pPr>
              <a:lnSpc>
                <a:spcPct val="150000"/>
              </a:lnSpc>
              <a:defRPr sz="2400">
                <a:latin typeface="FZHei-B01S"/>
                <a:ea typeface="FZHei-B01S"/>
                <a:cs typeface="FZHei-B01S"/>
                <a:sym typeface="FZHei-B01S"/>
              </a:defRPr>
            </a:pPr>
            <a:r>
              <a:rPr lang="en-US" altLang="zh-CN" dirty="0"/>
              <a:t>2.</a:t>
            </a:r>
            <a:r>
              <a:rPr lang="zh-CN" altLang="en-US" dirty="0"/>
              <a:t>　了解幼儿园区域活动常见的种类与材料投放。</a:t>
            </a:r>
          </a:p>
          <a:p>
            <a:pPr>
              <a:lnSpc>
                <a:spcPct val="150000"/>
              </a:lnSpc>
              <a:defRPr sz="2400">
                <a:latin typeface="FZHei-B01S"/>
                <a:ea typeface="FZHei-B01S"/>
                <a:cs typeface="FZHei-B01S"/>
                <a:sym typeface="FZHei-B01S"/>
              </a:defRPr>
            </a:pPr>
            <a:r>
              <a:rPr lang="en-US" altLang="zh-CN" dirty="0"/>
              <a:t>3.</a:t>
            </a:r>
            <a:r>
              <a:rPr lang="zh-CN" altLang="en-US" dirty="0"/>
              <a:t>　了解幼儿园区域活动的规则。</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181277" y="1569221"/>
            <a:ext cx="9092312"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4</a:t>
            </a:r>
            <a:r>
              <a:rPr lang="en-US" altLang="zh-CN"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阅读</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）阅读区</a:t>
            </a:r>
            <a:r>
              <a:rPr lang="zh-CN" altLang="en-US" sz="2200" b="1" dirty="0">
                <a:solidFill>
                  <a:schemeClr val="accent4"/>
                </a:solidFill>
                <a:latin typeface="FZZhunYuan-M02S"/>
                <a:ea typeface="FZZhunYuan-M02S"/>
                <a:cs typeface="FZZhunYuan-M02S"/>
              </a:rPr>
              <a:t>材料的提供 </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图书区应为幼儿提供丰富多样、数量充足的阅读材</a:t>
            </a:r>
            <a:r>
              <a:rPr lang="zh-CN" altLang="en-US" sz="2200" dirty="0" smtClean="0">
                <a:solidFill>
                  <a:schemeClr val="tx1"/>
                </a:solidFill>
                <a:latin typeface="FZZhunYuan-M02S"/>
                <a:ea typeface="FZZhunYuan-M02S"/>
                <a:cs typeface="FZZhunYuan-M02S"/>
              </a:rPr>
              <a:t>料：</a:t>
            </a:r>
            <a:endParaRPr lang="en-US" altLang="zh-CN" sz="2200" dirty="0" smtClean="0">
              <a:solidFill>
                <a:schemeClr val="tx1"/>
              </a:solidFill>
              <a:latin typeface="FZZhunYuan-M02S"/>
              <a:ea typeface="FZZhunYuan-M02S"/>
              <a:cs typeface="FZZhunYuan-M02S"/>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故</a:t>
            </a:r>
            <a:r>
              <a:rPr lang="zh-CN" altLang="en-US" sz="2200" dirty="0">
                <a:solidFill>
                  <a:schemeClr val="tx1"/>
                </a:solidFill>
                <a:latin typeface="FZZhunYuan-M02S"/>
                <a:ea typeface="FZZhunYuan-M02S"/>
                <a:cs typeface="FZZhunYuan-M02S"/>
              </a:rPr>
              <a:t>事</a:t>
            </a:r>
            <a:r>
              <a:rPr lang="zh-CN" altLang="en-US" sz="2200" dirty="0" smtClean="0">
                <a:solidFill>
                  <a:schemeClr val="tx1"/>
                </a:solidFill>
                <a:latin typeface="FZZhunYuan-M02S"/>
                <a:ea typeface="FZZhunYuan-M02S"/>
                <a:cs typeface="FZZhunYuan-M02S"/>
              </a:rPr>
              <a:t>书</a:t>
            </a:r>
            <a:endParaRPr lang="en-US" altLang="zh-CN" sz="2200" dirty="0" smtClean="0">
              <a:solidFill>
                <a:schemeClr val="tx1"/>
              </a:solidFill>
              <a:latin typeface="FZZhunYuan-M02S"/>
              <a:ea typeface="FZZhunYuan-M02S"/>
              <a:cs typeface="FZZhunYuan-M02S"/>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知</a:t>
            </a:r>
            <a:r>
              <a:rPr lang="zh-CN" altLang="en-US" sz="2200" dirty="0" smtClean="0">
                <a:solidFill>
                  <a:schemeClr val="tx1"/>
                </a:solidFill>
                <a:latin typeface="FZZhunYuan-M02S"/>
                <a:ea typeface="FZZhunYuan-M02S"/>
                <a:cs typeface="FZZhunYuan-M02S"/>
              </a:rPr>
              <a:t>识书</a:t>
            </a:r>
            <a:endParaRPr lang="en-US" altLang="zh-CN" sz="2200" dirty="0" smtClean="0">
              <a:solidFill>
                <a:schemeClr val="tx1"/>
              </a:solidFill>
              <a:latin typeface="FZZhunYuan-M02S"/>
              <a:ea typeface="FZZhunYuan-M02S"/>
              <a:cs typeface="FZZhunYuan-M02S"/>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杂</a:t>
            </a:r>
            <a:r>
              <a:rPr lang="zh-CN" altLang="en-US" sz="2200" dirty="0" smtClean="0">
                <a:solidFill>
                  <a:schemeClr val="tx1"/>
                </a:solidFill>
                <a:latin typeface="FZZhunYuan-M02S"/>
                <a:ea typeface="FZZhunYuan-M02S"/>
                <a:cs typeface="FZZhunYuan-M02S"/>
              </a:rPr>
              <a:t>志、画报</a:t>
            </a:r>
            <a:endParaRPr lang="en-US" altLang="zh-CN" sz="2200" dirty="0" smtClean="0">
              <a:solidFill>
                <a:schemeClr val="tx1"/>
              </a:solidFill>
              <a:latin typeface="FZZhunYuan-M02S"/>
              <a:ea typeface="FZZhunYuan-M02S"/>
              <a:cs typeface="FZZhunYuan-M02S"/>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自</a:t>
            </a:r>
            <a:r>
              <a:rPr lang="zh-CN" altLang="en-US" sz="2200" dirty="0" smtClean="0">
                <a:solidFill>
                  <a:schemeClr val="tx1"/>
                </a:solidFill>
                <a:latin typeface="FZZhunYuan-M02S"/>
                <a:ea typeface="FZZhunYuan-M02S"/>
                <a:cs typeface="FZZhunYuan-M02S"/>
              </a:rPr>
              <a:t>制图书</a:t>
            </a:r>
            <a:endParaRPr lang="en-US" altLang="zh-CN" sz="2200" dirty="0" smtClean="0">
              <a:solidFill>
                <a:schemeClr val="tx1"/>
              </a:solidFill>
              <a:latin typeface="FZZhunYuan-M02S"/>
              <a:ea typeface="FZZhunYuan-M02S"/>
              <a:cs typeface="FZZhunYuan-M02S"/>
            </a:endParaRPr>
          </a:p>
          <a:p>
            <a:pPr marL="342900" lvl="6"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视</a:t>
            </a:r>
            <a:r>
              <a:rPr lang="zh-CN" altLang="en-US" sz="2200" dirty="0" smtClean="0">
                <a:solidFill>
                  <a:schemeClr val="tx1"/>
                </a:solidFill>
                <a:latin typeface="FZZhunYuan-M02S"/>
                <a:ea typeface="FZZhunYuan-M02S"/>
                <a:cs typeface="FZZhunYuan-M02S"/>
              </a:rPr>
              <a:t>听材料</a:t>
            </a:r>
            <a:endParaRPr lang="en-US" altLang="zh-CN" sz="2200" dirty="0" smtClean="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5521943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2181277" y="1569221"/>
            <a:ext cx="909231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4.</a:t>
            </a:r>
            <a:r>
              <a:rPr lang="zh-CN" altLang="en-US" sz="2200" b="1" dirty="0">
                <a:solidFill>
                  <a:schemeClr val="accent4"/>
                </a:solidFill>
                <a:latin typeface="FZZhunYuan-M02S"/>
                <a:ea typeface="FZZhunYuan-M02S"/>
                <a:cs typeface="FZZhunYuan-M02S"/>
              </a:rPr>
              <a:t>图书区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图书</a:t>
            </a:r>
            <a:r>
              <a:rPr lang="zh-CN" altLang="en-US" sz="2200" b="1" dirty="0" smtClean="0">
                <a:solidFill>
                  <a:schemeClr val="accent4"/>
                </a:solidFill>
                <a:latin typeface="FZZhunYuan-M02S"/>
                <a:ea typeface="FZZhunYuan-M02S"/>
                <a:cs typeface="FZZhunYuan-M02S"/>
              </a:rPr>
              <a:t>区</a:t>
            </a:r>
            <a:r>
              <a:rPr lang="zh-CN" altLang="en-US" sz="2200" b="1" dirty="0">
                <a:solidFill>
                  <a:schemeClr val="accent4"/>
                </a:solidFill>
                <a:latin typeface="FZZhunYuan-M02S"/>
                <a:ea typeface="FZZhunYuan-M02S"/>
                <a:cs typeface="FZZhunYuan-M02S"/>
              </a:rPr>
              <a:t>场</a:t>
            </a:r>
            <a:r>
              <a:rPr lang="zh-CN" altLang="en-US" sz="2200" b="1" dirty="0" smtClean="0">
                <a:solidFill>
                  <a:schemeClr val="accent4"/>
                </a:solidFill>
                <a:latin typeface="FZZhunYuan-M02S"/>
                <a:ea typeface="FZZhunYuan-M02S"/>
                <a:cs typeface="FZZhunYuan-M02S"/>
              </a:rPr>
              <a:t>地的设置 </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图书区应该是所有区角中最安静的，并且应有充足的光线。因此，适合靠窗而设，远离音乐表演区、角色游戏区等较为嘈杂的地方。在图书阅读区地上可以铺上漂亮、柔软的泡沫垫，在桌上铺上美丽的花布等，为幼儿营造一个轻松、舒服的阅读环境。</a:t>
            </a:r>
            <a:endParaRPr lang="en-US" altLang="zh-CN" sz="2200" dirty="0" smtClean="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412474537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316558"/>
            <a:ext cx="9669828"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5.</a:t>
            </a:r>
            <a:r>
              <a:rPr lang="zh-CN" altLang="en-US" sz="2200" b="1" dirty="0">
                <a:solidFill>
                  <a:schemeClr val="accent4"/>
                </a:solidFill>
                <a:latin typeface="FZZhunYuan-M02S"/>
                <a:ea typeface="FZZhunYuan-M02S"/>
                <a:cs typeface="FZZhunYuan-M02S"/>
              </a:rPr>
              <a:t>音</a:t>
            </a:r>
            <a:r>
              <a:rPr lang="zh-CN" altLang="en-US" sz="2200" b="1" dirty="0" smtClean="0">
                <a:solidFill>
                  <a:schemeClr val="accent4"/>
                </a:solidFill>
                <a:latin typeface="FZZhunYuan-M02S"/>
                <a:ea typeface="FZZhunYuan-M02S"/>
                <a:cs typeface="FZZhunYuan-M02S"/>
              </a:rPr>
              <a:t>乐表演区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）表演区的内容 </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表演区活动丰富多样，可以设计舞蹈表演、音乐游戏、打击乐演奏、幼儿扮演角色的故事表演、幼儿操作玩具表演角色的桌面故事表演、用木偶和皮影进行表演的木偶戏和皮影戏等</a:t>
            </a:r>
            <a:r>
              <a:rPr lang="zh-CN" altLang="en-US" sz="2200" dirty="0" smtClean="0">
                <a:solidFill>
                  <a:schemeClr val="tx1"/>
                </a:solidFill>
                <a:latin typeface="FZZhunYuan-M02S"/>
                <a:ea typeface="FZZhunYuan-M02S"/>
                <a:cs typeface="FZZhunYuan-M02S"/>
              </a:rPr>
              <a:t>。</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音</a:t>
            </a:r>
            <a:r>
              <a:rPr lang="zh-CN" altLang="en-US" sz="2200" dirty="0">
                <a:solidFill>
                  <a:schemeClr val="tx1"/>
                </a:solidFill>
                <a:latin typeface="FZZhunYuan-M02S"/>
                <a:ea typeface="FZZhunYuan-M02S"/>
                <a:cs typeface="FZZhunYuan-M02S"/>
              </a:rPr>
              <a:t>乐表演游戏区应选择内容健康、有教育意义、符合幼儿生活经验、容易为幼儿理解又适于他们表演的音乐、文学作品。音乐作品要节奏明快，曲调优美。文学作品情节应生动活泼、角色的性格鲜明、有特征。角色语言较简短。</a:t>
            </a:r>
            <a:endParaRPr lang="en-US" altLang="zh-CN" sz="2200" dirty="0" smtClean="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293198655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316558"/>
            <a:ext cx="9549512" cy="466281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5.</a:t>
            </a:r>
            <a:r>
              <a:rPr lang="zh-CN" altLang="en-US" sz="2200" b="1" dirty="0">
                <a:solidFill>
                  <a:schemeClr val="accent4"/>
                </a:solidFill>
                <a:latin typeface="FZZhunYuan-M02S"/>
                <a:ea typeface="FZZhunYuan-M02S"/>
                <a:cs typeface="FZZhunYuan-M02S"/>
              </a:rPr>
              <a:t>音</a:t>
            </a:r>
            <a:r>
              <a:rPr lang="zh-CN" altLang="en-US" sz="2200" b="1" dirty="0" smtClean="0">
                <a:solidFill>
                  <a:schemeClr val="accent4"/>
                </a:solidFill>
                <a:latin typeface="FZZhunYuan-M02S"/>
                <a:ea typeface="FZZhunYuan-M02S"/>
                <a:cs typeface="FZZhunYuan-M02S"/>
              </a:rPr>
              <a:t>乐表演区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2</a:t>
            </a:r>
            <a:r>
              <a:rPr lang="zh-CN" altLang="en-US" sz="2200" b="1" dirty="0">
                <a:solidFill>
                  <a:schemeClr val="accent4"/>
                </a:solidFill>
                <a:latin typeface="FZZhunYuan-M02S"/>
                <a:ea typeface="FZZhunYuan-M02S"/>
                <a:cs typeface="FZZhunYuan-M02S"/>
              </a:rPr>
              <a:t>）表演区材料的提供</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表演区首先要有一个幼儿表演的舞台。舞台可以用布、屏风或彩色纸条来表现和装饰，不需要投入太多的人力物力。音乐表演游戏区的基本材料包括：　</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各</a:t>
            </a:r>
            <a:r>
              <a:rPr lang="zh-CN" altLang="en-US" sz="2200" dirty="0" smtClean="0">
                <a:solidFill>
                  <a:schemeClr val="tx1"/>
                </a:solidFill>
                <a:latin typeface="FZZhunYuan-M02S"/>
                <a:ea typeface="FZZhunYuan-M02S"/>
                <a:cs typeface="FZZhunYuan-M02S"/>
              </a:rPr>
              <a:t>种小乐器</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录</a:t>
            </a:r>
            <a:r>
              <a:rPr lang="zh-CN" altLang="en-US" sz="2200" dirty="0" smtClean="0">
                <a:solidFill>
                  <a:schemeClr val="tx1"/>
                </a:solidFill>
                <a:latin typeface="FZZhunYuan-M02S"/>
                <a:ea typeface="FZZhunYuan-M02S"/>
                <a:cs typeface="FZZhunYuan-M02S"/>
              </a:rPr>
              <a:t>音磁带</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录音</a:t>
            </a:r>
            <a:r>
              <a:rPr lang="zh-CN" altLang="en-US" sz="2200" dirty="0" smtClean="0">
                <a:solidFill>
                  <a:schemeClr val="tx1"/>
                </a:solidFill>
                <a:latin typeface="FZZhunYuan-M02S"/>
                <a:ea typeface="FZZhunYuan-M02S"/>
                <a:cs typeface="FZZhunYuan-M02S"/>
              </a:rPr>
              <a:t>机</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服</a:t>
            </a:r>
            <a:r>
              <a:rPr lang="zh-CN" altLang="en-US" sz="2200" dirty="0" smtClean="0">
                <a:solidFill>
                  <a:schemeClr val="tx1"/>
                </a:solidFill>
                <a:latin typeface="FZZhunYuan-M02S"/>
                <a:ea typeface="FZZhunYuan-M02S"/>
                <a:cs typeface="FZZhunYuan-M02S"/>
              </a:rPr>
              <a:t>饰</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道</a:t>
            </a:r>
            <a:r>
              <a:rPr lang="zh-CN" altLang="en-US" sz="2200" dirty="0" smtClean="0">
                <a:solidFill>
                  <a:schemeClr val="tx1"/>
                </a:solidFill>
                <a:latin typeface="FZZhunYuan-M02S"/>
                <a:ea typeface="FZZhunYuan-M02S"/>
                <a:cs typeface="FZZhunYuan-M02S"/>
              </a:rPr>
              <a:t>具</a:t>
            </a:r>
            <a:endParaRPr lang="en-US" altLang="zh-CN" sz="2200" dirty="0" smtClean="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146397411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316558"/>
            <a:ext cx="9549512"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5.</a:t>
            </a:r>
            <a:r>
              <a:rPr lang="zh-CN" altLang="en-US" sz="2200" b="1" dirty="0">
                <a:solidFill>
                  <a:schemeClr val="accent4"/>
                </a:solidFill>
                <a:latin typeface="FZZhunYuan-M02S"/>
                <a:ea typeface="FZZhunYuan-M02S"/>
                <a:cs typeface="FZZhunYuan-M02S"/>
              </a:rPr>
              <a:t>音</a:t>
            </a:r>
            <a:r>
              <a:rPr lang="zh-CN" altLang="en-US" sz="2200" b="1" dirty="0" smtClean="0">
                <a:solidFill>
                  <a:schemeClr val="accent4"/>
                </a:solidFill>
                <a:latin typeface="FZZhunYuan-M02S"/>
                <a:ea typeface="FZZhunYuan-M02S"/>
                <a:cs typeface="FZZhunYuan-M02S"/>
              </a:rPr>
              <a:t>乐表演区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表</a:t>
            </a:r>
            <a:r>
              <a:rPr lang="zh-CN" altLang="en-US" sz="2200" b="1" dirty="0" smtClean="0">
                <a:solidFill>
                  <a:schemeClr val="accent4"/>
                </a:solidFill>
                <a:latin typeface="FZZhunYuan-M02S"/>
                <a:ea typeface="FZZhunYuan-M02S"/>
                <a:cs typeface="FZZhunYuan-M02S"/>
              </a:rPr>
              <a:t>演区场地的设置</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表演游戏区最重要的就是要为幼儿提供一个宽敞的活动场地。场地的布局要合理，舞台在哪里，观众坐哪里，都要有一个明显的分隔标记。</a:t>
            </a:r>
            <a:endParaRPr lang="en-US" altLang="zh-CN" sz="2200" dirty="0" smtClean="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172188728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268432"/>
            <a:ext cx="9549512"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6.</a:t>
            </a:r>
            <a:r>
              <a:rPr lang="zh-CN" altLang="en-US" sz="2200" b="1" dirty="0" smtClean="0">
                <a:solidFill>
                  <a:schemeClr val="accent4"/>
                </a:solidFill>
                <a:latin typeface="FZZhunYuan-M02S"/>
                <a:ea typeface="FZZhunYuan-M02S"/>
                <a:cs typeface="FZZhunYuan-M02S"/>
              </a:rPr>
              <a:t>美工区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）美工区的内容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在美工区，幼儿在宽松、自由的环境中尽情发挥创造性思维，按自己的兴趣和意愿去选择材料，用多种自己喜欢的形式进行表达，从而保护幼儿对艺术活动的信心和兴趣，使更多幼儿喜欢美术活动，在操作过程中积累经验，以收到较好的效果。美工区常见内容：　</a:t>
            </a:r>
            <a:endParaRPr lang="en-US" altLang="zh-CN" sz="2200" dirty="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平面造型</a:t>
            </a:r>
            <a:endParaRPr lang="en-US" altLang="zh-CN" sz="2200" b="1" dirty="0" smtClean="0">
              <a:solidFill>
                <a:schemeClr val="accent4"/>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立</a:t>
            </a:r>
            <a:r>
              <a:rPr lang="zh-CN" altLang="en-US" sz="2200" b="1" dirty="0" smtClean="0">
                <a:solidFill>
                  <a:schemeClr val="accent4"/>
                </a:solidFill>
                <a:latin typeface="FZZhunYuan-M02S"/>
                <a:ea typeface="FZZhunYuan-M02S"/>
                <a:cs typeface="FZZhunYuan-M02S"/>
              </a:rPr>
              <a:t>体造型</a:t>
            </a:r>
            <a:endParaRPr lang="en-US" altLang="zh-CN" sz="2200" b="1" dirty="0" smtClean="0">
              <a:solidFill>
                <a:schemeClr val="accent4"/>
              </a:solidFill>
              <a:latin typeface="FZZhunYuan-M02S"/>
              <a:ea typeface="FZZhunYuan-M02S"/>
              <a:cs typeface="FZZhunYuan-M02S"/>
            </a:endParaRPr>
          </a:p>
        </p:txBody>
      </p:sp>
    </p:spTree>
    <p:extLst>
      <p:ext uri="{BB962C8B-B14F-4D97-AF65-F5344CB8AC3E}">
        <p14:creationId xmlns:p14="http://schemas.microsoft.com/office/powerpoint/2010/main" val="106007975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268432"/>
            <a:ext cx="9549512"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6.</a:t>
            </a:r>
            <a:r>
              <a:rPr lang="zh-CN" altLang="en-US" sz="2200" b="1" dirty="0" smtClean="0">
                <a:solidFill>
                  <a:schemeClr val="accent4"/>
                </a:solidFill>
                <a:latin typeface="FZZhunYuan-M02S"/>
                <a:ea typeface="FZZhunYuan-M02S"/>
                <a:cs typeface="FZZhunYuan-M02S"/>
              </a:rPr>
              <a:t>美工区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）美工区材料的提供</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美工区的活动是丰富多彩的，美工区的材料也是广泛而繁多的，需要教师花费时间与精力去收集、准备，务求充实、充分。为幼儿准备丰富的绘画工具有纸、笔、油画棒、颜料等，纸工、泥工工具有剪刀、糨糊、橡皮泥、牙签、抹布等，还可投放一些辅助工具如棉签、亮片、各种纸、布等，废旧材料也请孩子们共同收集，如塑料管、蛋壳、水果网、木条、泡沫板等，用于自创作品。</a:t>
            </a:r>
            <a:endParaRPr lang="en-US" altLang="zh-CN" sz="2200" b="1" dirty="0" smtClean="0">
              <a:solidFill>
                <a:schemeClr val="accent4"/>
              </a:solidFill>
              <a:latin typeface="FZZhunYuan-M02S"/>
              <a:ea typeface="FZZhunYuan-M02S"/>
              <a:cs typeface="FZZhunYuan-M02S"/>
            </a:endParaRPr>
          </a:p>
        </p:txBody>
      </p:sp>
    </p:spTree>
    <p:extLst>
      <p:ext uri="{BB962C8B-B14F-4D97-AF65-F5344CB8AC3E}">
        <p14:creationId xmlns:p14="http://schemas.microsoft.com/office/powerpoint/2010/main" val="364913457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268432"/>
            <a:ext cx="9549512"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6.</a:t>
            </a:r>
            <a:r>
              <a:rPr lang="zh-CN" altLang="en-US" sz="2200" b="1" dirty="0" smtClean="0">
                <a:solidFill>
                  <a:schemeClr val="accent4"/>
                </a:solidFill>
                <a:latin typeface="FZZhunYuan-M02S"/>
                <a:ea typeface="FZZhunYuan-M02S"/>
                <a:cs typeface="FZZhunYuan-M02S"/>
              </a:rPr>
              <a:t>美工区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）美工区场地的设置</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美工区是一个以操作为主的区角，需要设置在有充足光线的地方。另外美工活动中常常需要用水，因此也应接近水源，便于幼儿在活动中取水。美工区是一个相对安静的区角，适宜与阅读区相邻。</a:t>
            </a:r>
            <a:endParaRPr lang="en-US" altLang="zh-CN" sz="2200" b="1" dirty="0" smtClean="0">
              <a:solidFill>
                <a:schemeClr val="accent4"/>
              </a:solidFill>
              <a:latin typeface="FZZhunYuan-M02S"/>
              <a:ea typeface="FZZhunYuan-M02S"/>
              <a:cs typeface="FZZhunYuan-M02S"/>
            </a:endParaRPr>
          </a:p>
        </p:txBody>
      </p:sp>
    </p:spTree>
    <p:extLst>
      <p:ext uri="{BB962C8B-B14F-4D97-AF65-F5344CB8AC3E}">
        <p14:creationId xmlns:p14="http://schemas.microsoft.com/office/powerpoint/2010/main" val="75876414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268432"/>
            <a:ext cx="9549512"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6.</a:t>
            </a:r>
            <a:r>
              <a:rPr lang="zh-CN" altLang="en-US" sz="2200" b="1" dirty="0" smtClean="0">
                <a:solidFill>
                  <a:schemeClr val="accent4"/>
                </a:solidFill>
                <a:latin typeface="FZZhunYuan-M02S"/>
                <a:ea typeface="FZZhunYuan-M02S"/>
                <a:cs typeface="FZZhunYuan-M02S"/>
              </a:rPr>
              <a:t>美工区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4</a:t>
            </a:r>
            <a:r>
              <a:rPr lang="zh-CN" altLang="en-US" sz="2200" b="1" dirty="0" smtClean="0">
                <a:solidFill>
                  <a:schemeClr val="accent4"/>
                </a:solidFill>
                <a:latin typeface="FZZhunYuan-M02S"/>
                <a:ea typeface="FZZhunYuan-M02S"/>
                <a:cs typeface="FZZhunYuan-M02S"/>
              </a:rPr>
              <a:t>）涂鸦墙</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孩子喜欢涂鸦，涂鸦对于幼儿园的孩子来说，是一种游戏，一种轻松、愉快、易行的活动，是一种不受限制的绘画形式</a:t>
            </a:r>
            <a:r>
              <a:rPr lang="zh-CN" altLang="en-US" sz="2200" dirty="0" smtClean="0">
                <a:solidFill>
                  <a:schemeClr val="tx1"/>
                </a:solidFill>
                <a:latin typeface="FZZhunYuan-M02S"/>
                <a:ea typeface="FZZhunYuan-M02S"/>
                <a:cs typeface="FZZhunYuan-M02S"/>
              </a:rPr>
              <a:t>。</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涂鸦墙可以设置在走廊、楼梯转角、围墙、户外等处，大面积的涂鸦墙，为孩子的涂鸦提供了更大的空间，能让孩子用自己喜欢的方式进行艺术表现活动，并能大胆地表现自己的情感和体验。</a:t>
            </a:r>
            <a:endParaRPr lang="en-US" altLang="zh-CN" sz="2200" b="1" dirty="0" smtClean="0">
              <a:solidFill>
                <a:schemeClr val="accent4"/>
              </a:solidFill>
              <a:latin typeface="FZZhunYuan-M02S"/>
              <a:ea typeface="FZZhunYuan-M02S"/>
              <a:cs typeface="FZZhunYuan-M02S"/>
            </a:endParaRPr>
          </a:p>
        </p:txBody>
      </p:sp>
    </p:spTree>
    <p:extLst>
      <p:ext uri="{BB962C8B-B14F-4D97-AF65-F5344CB8AC3E}">
        <p14:creationId xmlns:p14="http://schemas.microsoft.com/office/powerpoint/2010/main" val="42336247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268432"/>
            <a:ext cx="9549512" cy="364715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7.</a:t>
            </a:r>
            <a:r>
              <a:rPr lang="zh-CN" altLang="en-US" sz="2200" b="1" dirty="0">
                <a:solidFill>
                  <a:schemeClr val="accent4"/>
                </a:solidFill>
                <a:latin typeface="FZZhunYuan-M02S"/>
                <a:ea typeface="FZZhunYuan-M02S"/>
                <a:cs typeface="FZZhunYuan-M02S"/>
              </a:rPr>
              <a:t>科学</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）科学区的内容</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幼儿园科学区的设置简单方便，没有严格的标准，可根据幼儿园的实际情况设定，区域可大可小，内容可简可繁，但必须最大限度地发挥其教育功能。在为幼儿选择科学区的内容时要与科学教育活动的总体计划保持一致，并注意与其他幼儿教育活动密切配合。要考虑到幼儿的年龄特点，同时体现出地方性、季节性等特征。科学区的内容主要包括科技角和自然角。</a:t>
            </a:r>
            <a:endParaRPr lang="en-US" altLang="zh-CN" sz="2200" b="1" dirty="0" smtClean="0">
              <a:solidFill>
                <a:schemeClr val="accent4"/>
              </a:solidFill>
              <a:latin typeface="FZZhunYuan-M02S"/>
              <a:ea typeface="FZZhunYuan-M02S"/>
              <a:cs typeface="FZZhunYuan-M02S"/>
            </a:endParaRPr>
          </a:p>
        </p:txBody>
      </p:sp>
    </p:spTree>
    <p:extLst>
      <p:ext uri="{BB962C8B-B14F-4D97-AF65-F5344CB8AC3E}">
        <p14:creationId xmlns:p14="http://schemas.microsoft.com/office/powerpoint/2010/main" val="332365626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594895" y="571286"/>
            <a:ext cx="7311105" cy="5886719"/>
          </a:xfrm>
          <a:prstGeom prst="rect">
            <a:avLst/>
          </a:prstGeom>
        </p:spPr>
      </p:pic>
    </p:spTree>
    <p:extLst>
      <p:ext uri="{BB962C8B-B14F-4D97-AF65-F5344CB8AC3E}">
        <p14:creationId xmlns:p14="http://schemas.microsoft.com/office/powerpoint/2010/main" val="29517133"/>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0" y="1112021"/>
            <a:ext cx="9549512" cy="517064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7.</a:t>
            </a:r>
            <a:r>
              <a:rPr lang="zh-CN" altLang="en-US" sz="2200" b="1" dirty="0">
                <a:solidFill>
                  <a:schemeClr val="accent4"/>
                </a:solidFill>
                <a:latin typeface="FZZhunYuan-M02S"/>
                <a:ea typeface="FZZhunYuan-M02S"/>
                <a:cs typeface="FZZhunYuan-M02S"/>
              </a:rPr>
              <a:t>科学</a:t>
            </a:r>
            <a:r>
              <a:rPr lang="zh-CN" altLang="en-US" sz="2200" b="1" dirty="0" smtClean="0">
                <a:solidFill>
                  <a:schemeClr val="accent4"/>
                </a:solidFill>
                <a:latin typeface="FZZhunYuan-M02S"/>
                <a:ea typeface="FZZhunYuan-M02S"/>
                <a:cs typeface="FZZhunYuan-M02S"/>
              </a:rPr>
              <a:t>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）科学区材料的提供</a:t>
            </a:r>
            <a:endParaRPr lang="en-US" altLang="zh-CN" sz="2200" b="1" dirty="0" smtClean="0">
              <a:solidFill>
                <a:schemeClr val="accent4"/>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科技角</a:t>
            </a:r>
            <a:r>
              <a:rPr lang="zh-CN" altLang="en-US" sz="2200" b="1" dirty="0" smtClean="0">
                <a:solidFill>
                  <a:schemeClr val="accent4"/>
                </a:solidFill>
                <a:latin typeface="FZZhunYuan-M02S"/>
                <a:ea typeface="FZZhunYuan-M02S"/>
                <a:cs typeface="FZZhunYuan-M02S"/>
              </a:rPr>
              <a:t>：</a:t>
            </a:r>
            <a:r>
              <a:rPr lang="zh-CN" altLang="en-US" sz="2200" dirty="0" smtClean="0">
                <a:solidFill>
                  <a:schemeClr val="tx1"/>
                </a:solidFill>
                <a:latin typeface="FZZhunYuan-M02S"/>
                <a:ea typeface="FZZhunYuan-M02S"/>
                <a:cs typeface="FZZhunYuan-M02S"/>
              </a:rPr>
              <a:t>科</a:t>
            </a:r>
            <a:r>
              <a:rPr lang="zh-CN" altLang="en-US" sz="2200" dirty="0">
                <a:solidFill>
                  <a:schemeClr val="tx1"/>
                </a:solidFill>
                <a:latin typeface="FZZhunYuan-M02S"/>
                <a:ea typeface="FZZhunYuan-M02S"/>
                <a:cs typeface="FZZhunYuan-M02S"/>
              </a:rPr>
              <a:t>技角是幼儿操作、实验、探索的场所，可为幼儿提供丰富的物质材</a:t>
            </a:r>
            <a:r>
              <a:rPr lang="zh-CN" altLang="en-US" sz="2200" dirty="0" smtClean="0">
                <a:solidFill>
                  <a:schemeClr val="tx1"/>
                </a:solidFill>
                <a:latin typeface="FZZhunYuan-M02S"/>
                <a:ea typeface="FZZhunYuan-M02S"/>
                <a:cs typeface="FZZhunYuan-M02S"/>
              </a:rPr>
              <a:t>料</a:t>
            </a:r>
            <a:r>
              <a:rPr lang="zh-CN" altLang="en-US" sz="2200" b="1" dirty="0" smtClean="0">
                <a:solidFill>
                  <a:schemeClr val="accent4"/>
                </a:solidFill>
                <a:latin typeface="FZZhunYuan-M02S"/>
                <a:ea typeface="FZZhunYuan-M02S"/>
                <a:cs typeface="FZZhunYuan-M02S"/>
              </a:rPr>
              <a:t>（操作活动材料、科技小制作材料、科学小实验）</a:t>
            </a:r>
            <a:endParaRPr lang="en-US" altLang="zh-CN" sz="2200" b="1" dirty="0" smtClean="0">
              <a:solidFill>
                <a:schemeClr val="accent4"/>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自</a:t>
            </a:r>
            <a:r>
              <a:rPr lang="zh-CN" altLang="en-US" sz="2200" b="1" dirty="0" smtClean="0">
                <a:solidFill>
                  <a:schemeClr val="accent4"/>
                </a:solidFill>
                <a:latin typeface="FZZhunYuan-M02S"/>
                <a:ea typeface="FZZhunYuan-M02S"/>
                <a:cs typeface="FZZhunYuan-M02S"/>
              </a:rPr>
              <a:t>然</a:t>
            </a:r>
            <a:r>
              <a:rPr lang="zh-CN" altLang="en-US" sz="2200" b="1" dirty="0">
                <a:solidFill>
                  <a:schemeClr val="accent4"/>
                </a:solidFill>
                <a:latin typeface="FZZhunYuan-M02S"/>
                <a:ea typeface="FZZhunYuan-M02S"/>
                <a:cs typeface="FZZhunYuan-M02S"/>
              </a:rPr>
              <a:t>角：</a:t>
            </a:r>
            <a:r>
              <a:rPr lang="zh-CN" altLang="en-US" sz="2200" dirty="0">
                <a:solidFill>
                  <a:schemeClr val="tx1"/>
                </a:solidFill>
                <a:latin typeface="FZZhunYuan-M02S"/>
                <a:ea typeface="FZZhunYuan-M02S"/>
                <a:cs typeface="FZZhunYuan-M02S"/>
              </a:rPr>
              <a:t>自然角是指在幼儿园的室内、廊沿或活动室的一角，供饲养小动物、栽培植物、陈列幼儿收集来的无生物等用品场地，是幼儿开展非正规性科学活动的场</a:t>
            </a:r>
            <a:r>
              <a:rPr lang="zh-CN" altLang="en-US" sz="2200" dirty="0" smtClean="0">
                <a:solidFill>
                  <a:schemeClr val="tx1"/>
                </a:solidFill>
                <a:latin typeface="FZZhunYuan-M02S"/>
                <a:ea typeface="FZZhunYuan-M02S"/>
                <a:cs typeface="FZZhunYuan-M02S"/>
              </a:rPr>
              <a:t>所（植物、动物、气象日志）</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3</a:t>
            </a:r>
            <a:r>
              <a:rPr lang="zh-CN" altLang="en-US" sz="2200" b="1" dirty="0">
                <a:solidFill>
                  <a:schemeClr val="accent4"/>
                </a:solidFill>
                <a:latin typeface="FZZhunYuan-M02S"/>
                <a:ea typeface="FZZhunYuan-M02S"/>
                <a:cs typeface="FZZhunYuan-M02S"/>
              </a:rPr>
              <a:t>）科学区场地的设置</a:t>
            </a:r>
            <a:endParaRPr lang="en-US" altLang="zh-CN" sz="2200" b="1" dirty="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科学区，适于设置在光线充足、接近水源的地方，可以利用活动室的一角或廊沿、窗台</a:t>
            </a:r>
            <a:r>
              <a:rPr lang="zh-CN" altLang="en-US" sz="2200" dirty="0" smtClean="0">
                <a:solidFill>
                  <a:schemeClr val="tx1"/>
                </a:solidFill>
                <a:latin typeface="FZZhunYuan-M02S"/>
                <a:ea typeface="FZZhunYuan-M02S"/>
                <a:cs typeface="FZZhunYuan-M02S"/>
              </a:rPr>
              <a:t>。</a:t>
            </a:r>
            <a:endParaRPr lang="en-US" altLang="zh-CN" sz="2200" dirty="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96446282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724078" y="1605316"/>
            <a:ext cx="9549512"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8.</a:t>
            </a:r>
            <a:r>
              <a:rPr lang="zh-CN" altLang="en-US" sz="2200" b="1" dirty="0">
                <a:solidFill>
                  <a:schemeClr val="accent4"/>
                </a:solidFill>
                <a:latin typeface="FZZhunYuan-M02S"/>
                <a:ea typeface="FZZhunYuan-M02S"/>
                <a:cs typeface="FZZhunYuan-M02S"/>
              </a:rPr>
              <a:t>益智区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1</a:t>
            </a:r>
            <a:r>
              <a:rPr lang="zh-CN" altLang="en-US" sz="2200" b="1" dirty="0" smtClean="0">
                <a:solidFill>
                  <a:schemeClr val="accent4"/>
                </a:solidFill>
                <a:latin typeface="FZZhunYuan-M02S"/>
                <a:ea typeface="FZZhunYuan-M02S"/>
                <a:cs typeface="FZZhunYuan-M02S"/>
              </a:rPr>
              <a:t>）益智区的内容</a:t>
            </a:r>
            <a:endParaRPr lang="en-US" altLang="zh-CN" sz="2200" b="1" dirty="0" smtClean="0">
              <a:solidFill>
                <a:schemeClr val="accent4"/>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数</a:t>
            </a:r>
            <a:r>
              <a:rPr lang="zh-CN" altLang="en-US" sz="2200" dirty="0" smtClean="0">
                <a:solidFill>
                  <a:schemeClr val="tx1"/>
                </a:solidFill>
                <a:latin typeface="FZZhunYuan-M02S"/>
                <a:ea typeface="FZZhunYuan-M02S"/>
                <a:cs typeface="FZZhunYuan-M02S"/>
              </a:rPr>
              <a:t>学的内容</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构</a:t>
            </a:r>
            <a:r>
              <a:rPr lang="zh-CN" altLang="en-US" sz="2200" dirty="0" smtClean="0">
                <a:solidFill>
                  <a:schemeClr val="tx1"/>
                </a:solidFill>
                <a:latin typeface="FZZhunYuan-M02S"/>
                <a:ea typeface="FZZhunYuan-M02S"/>
                <a:cs typeface="FZZhunYuan-M02S"/>
              </a:rPr>
              <a:t>图造型</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棋</a:t>
            </a:r>
            <a:r>
              <a:rPr lang="zh-CN" altLang="en-US" sz="2200" dirty="0" smtClean="0">
                <a:solidFill>
                  <a:schemeClr val="tx1"/>
                </a:solidFill>
                <a:latin typeface="FZZhunYuan-M02S"/>
                <a:ea typeface="FZZhunYuan-M02S"/>
                <a:cs typeface="FZZhunYuan-M02S"/>
              </a:rPr>
              <a:t>类和扑克牌等</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操作</a:t>
            </a:r>
            <a:r>
              <a:rPr lang="zh-CN" altLang="en-US" sz="2200" dirty="0" smtClean="0">
                <a:solidFill>
                  <a:schemeClr val="tx1"/>
                </a:solidFill>
                <a:latin typeface="FZZhunYuan-M02S"/>
                <a:ea typeface="FZZhunYuan-M02S"/>
                <a:cs typeface="FZZhunYuan-M02S"/>
              </a:rPr>
              <a:t>类活动</a:t>
            </a:r>
            <a:endParaRPr lang="en-US" altLang="zh-CN" sz="2200" dirty="0" smtClean="0">
              <a:solidFill>
                <a:schemeClr val="tx1"/>
              </a:solidFill>
              <a:latin typeface="FZZhunYuan-M02S"/>
              <a:ea typeface="FZZhunYuan-M02S"/>
              <a:cs typeface="FZZhunYuan-M02S"/>
            </a:endParaRPr>
          </a:p>
        </p:txBody>
      </p:sp>
      <p:pic>
        <p:nvPicPr>
          <p:cNvPr id="2" name="图片 1"/>
          <p:cNvPicPr>
            <a:picLocks noChangeAspect="1"/>
          </p:cNvPicPr>
          <p:nvPr/>
        </p:nvPicPr>
        <p:blipFill>
          <a:blip r:embed="rId2"/>
          <a:stretch>
            <a:fillRect/>
          </a:stretch>
        </p:blipFill>
        <p:spPr>
          <a:xfrm>
            <a:off x="4572190" y="2538524"/>
            <a:ext cx="3047619" cy="1780952"/>
          </a:xfrm>
          <a:prstGeom prst="rect">
            <a:avLst/>
          </a:prstGeom>
        </p:spPr>
      </p:pic>
    </p:spTree>
    <p:extLst>
      <p:ext uri="{BB962C8B-B14F-4D97-AF65-F5344CB8AC3E}">
        <p14:creationId xmlns:p14="http://schemas.microsoft.com/office/powerpoint/2010/main" val="354451755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333"/>
          <p:cNvSpPr/>
          <p:nvPr/>
        </p:nvSpPr>
        <p:spPr>
          <a:xfrm>
            <a:off x="3578549" y="312641"/>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a:t>三</a:t>
            </a:r>
            <a:r>
              <a:rPr dirty="0" smtClean="0"/>
              <a:t>节   幼儿园</a:t>
            </a:r>
            <a:r>
              <a:rPr lang="zh-CN" altLang="en-US" dirty="0" smtClean="0"/>
              <a:t>区域活动材料投放</a:t>
            </a:r>
            <a:endParaRPr dirty="0"/>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39"/>
          <p:cNvSpPr/>
          <p:nvPr/>
        </p:nvSpPr>
        <p:spPr>
          <a:xfrm>
            <a:off x="1591731" y="1244369"/>
            <a:ext cx="9549512" cy="466281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8.</a:t>
            </a:r>
            <a:r>
              <a:rPr lang="zh-CN" altLang="en-US" sz="2200" b="1" dirty="0">
                <a:solidFill>
                  <a:schemeClr val="accent4"/>
                </a:solidFill>
                <a:latin typeface="FZZhunYuan-M02S"/>
                <a:ea typeface="FZZhunYuan-M02S"/>
                <a:cs typeface="FZZhunYuan-M02S"/>
              </a:rPr>
              <a:t>益智区</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2</a:t>
            </a:r>
            <a:r>
              <a:rPr lang="zh-CN" altLang="en-US" sz="2200" b="1" dirty="0" smtClean="0">
                <a:solidFill>
                  <a:schemeClr val="accent4"/>
                </a:solidFill>
                <a:latin typeface="FZZhunYuan-M02S"/>
                <a:ea typeface="FZZhunYuan-M02S"/>
                <a:cs typeface="FZZhunYuan-M02S"/>
              </a:rPr>
              <a:t>）益智区材料的提供</a:t>
            </a:r>
            <a:endParaRPr lang="en-US" altLang="zh-CN" sz="2200" b="1" dirty="0" smtClean="0">
              <a:solidFill>
                <a:schemeClr val="accent4"/>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数学才来</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构</a:t>
            </a:r>
            <a:r>
              <a:rPr lang="zh-CN" altLang="en-US" sz="2200" dirty="0" smtClean="0">
                <a:solidFill>
                  <a:schemeClr val="tx1"/>
                </a:solidFill>
                <a:latin typeface="FZZhunYuan-M02S"/>
                <a:ea typeface="FZZhunYuan-M02S"/>
                <a:cs typeface="FZZhunYuan-M02S"/>
              </a:rPr>
              <a:t>图造型材料</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棋</a:t>
            </a:r>
            <a:r>
              <a:rPr lang="zh-CN" altLang="en-US" sz="2200" dirty="0" smtClean="0">
                <a:solidFill>
                  <a:schemeClr val="tx1"/>
                </a:solidFill>
                <a:latin typeface="FZZhunYuan-M02S"/>
                <a:ea typeface="FZZhunYuan-M02S"/>
                <a:cs typeface="FZZhunYuan-M02S"/>
              </a:rPr>
              <a:t>类</a:t>
            </a:r>
            <a:endParaRPr lang="en-US" altLang="zh-CN" sz="2200" dirty="0" smtClean="0">
              <a:solidFill>
                <a:schemeClr val="tx1"/>
              </a:solidFill>
              <a:latin typeface="FZZhunYuan-M02S"/>
              <a:ea typeface="FZZhunYuan-M02S"/>
              <a:cs typeface="FZZhunYuan-M02S"/>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牌类</a:t>
            </a:r>
            <a:endParaRPr lang="en-US" altLang="zh-CN" sz="2200" dirty="0" smtClean="0">
              <a:solidFill>
                <a:schemeClr val="tx1"/>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a:t>
            </a:r>
            <a:r>
              <a:rPr lang="en-US" altLang="zh-CN" sz="2200" b="1" dirty="0" smtClean="0">
                <a:solidFill>
                  <a:schemeClr val="accent4"/>
                </a:solidFill>
                <a:latin typeface="FZZhunYuan-M02S"/>
                <a:ea typeface="FZZhunYuan-M02S"/>
                <a:cs typeface="FZZhunYuan-M02S"/>
              </a:rPr>
              <a:t>3</a:t>
            </a:r>
            <a:r>
              <a:rPr lang="zh-CN" altLang="en-US" sz="2200" b="1" dirty="0" smtClean="0">
                <a:solidFill>
                  <a:schemeClr val="accent4"/>
                </a:solidFill>
                <a:latin typeface="FZZhunYuan-M02S"/>
                <a:ea typeface="FZZhunYuan-M02S"/>
                <a:cs typeface="FZZhunYuan-M02S"/>
              </a:rPr>
              <a:t>）</a:t>
            </a:r>
            <a:r>
              <a:rPr lang="zh-CN" altLang="en-US" sz="2200" b="1" dirty="0">
                <a:solidFill>
                  <a:schemeClr val="accent4"/>
                </a:solidFill>
                <a:latin typeface="FZZhunYuan-M02S"/>
                <a:ea typeface="FZZhunYuan-M02S"/>
                <a:cs typeface="FZZhunYuan-M02S"/>
              </a:rPr>
              <a:t>益智</a:t>
            </a:r>
            <a:r>
              <a:rPr lang="zh-CN" altLang="en-US" sz="2200" b="1" dirty="0" smtClean="0">
                <a:solidFill>
                  <a:schemeClr val="accent4"/>
                </a:solidFill>
                <a:latin typeface="FZZhunYuan-M02S"/>
                <a:ea typeface="FZZhunYuan-M02S"/>
                <a:cs typeface="FZZhunYuan-M02S"/>
              </a:rPr>
              <a:t>区</a:t>
            </a:r>
            <a:r>
              <a:rPr lang="zh-CN" altLang="en-US" sz="2200" b="1" dirty="0">
                <a:solidFill>
                  <a:schemeClr val="accent4"/>
                </a:solidFill>
                <a:latin typeface="FZZhunYuan-M02S"/>
                <a:ea typeface="FZZhunYuan-M02S"/>
                <a:cs typeface="FZZhunYuan-M02S"/>
              </a:rPr>
              <a:t>场</a:t>
            </a:r>
            <a:r>
              <a:rPr lang="zh-CN" altLang="en-US" sz="2200" b="1" dirty="0" smtClean="0">
                <a:solidFill>
                  <a:schemeClr val="accent4"/>
                </a:solidFill>
                <a:latin typeface="FZZhunYuan-M02S"/>
                <a:ea typeface="FZZhunYuan-M02S"/>
                <a:cs typeface="FZZhunYuan-M02S"/>
              </a:rPr>
              <a:t>地的设置</a:t>
            </a:r>
            <a:endParaRPr lang="en-US" altLang="zh-CN" sz="2200" b="1" dirty="0" smtClean="0">
              <a:solidFill>
                <a:schemeClr val="accent4"/>
              </a:solidFill>
              <a:latin typeface="FZZhunYuan-M02S"/>
              <a:ea typeface="FZZhunYuan-M02S"/>
              <a:cs typeface="FZZhunYuan-M02S"/>
            </a:endParaRPr>
          </a:p>
          <a:p>
            <a:pPr>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操作区应设在光线充足的地方，适宜与阅读区、美工区、科学发现区等较安静的区角相邻</a:t>
            </a:r>
            <a:r>
              <a:rPr lang="zh-CN" altLang="en-US" sz="2200" dirty="0" smtClean="0">
                <a:solidFill>
                  <a:schemeClr val="tx1"/>
                </a:solidFill>
                <a:latin typeface="FZZhunYuan-M02S"/>
                <a:ea typeface="FZZhunYuan-M02S"/>
                <a:cs typeface="FZZhunYuan-M02S"/>
              </a:rPr>
              <a:t>。</a:t>
            </a:r>
            <a:endParaRPr lang="en-US" altLang="zh-CN" sz="2200" dirty="0">
              <a:solidFill>
                <a:schemeClr val="tx1"/>
              </a:solidFill>
              <a:latin typeface="FZZhunYuan-M02S"/>
              <a:ea typeface="FZZhunYuan-M02S"/>
              <a:cs typeface="FZZhunYuan-M02S"/>
            </a:endParaRPr>
          </a:p>
        </p:txBody>
      </p:sp>
    </p:spTree>
    <p:extLst>
      <p:ext uri="{BB962C8B-B14F-4D97-AF65-F5344CB8AC3E}">
        <p14:creationId xmlns:p14="http://schemas.microsoft.com/office/powerpoint/2010/main" val="114457436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8" name="Shape 478"/>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554007"/>
            <a:ext cx="9589675" cy="169046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在</a:t>
            </a:r>
            <a:r>
              <a:rPr lang="zh-CN" altLang="en-US" dirty="0"/>
              <a:t>幼儿园区域活动设计中，如何创设良好的区域环境？</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幼</a:t>
            </a:r>
            <a:r>
              <a:rPr lang="zh-CN" altLang="en-US" dirty="0"/>
              <a:t>儿园区域活动材料投放需要注意哪些问题？</a:t>
            </a:r>
          </a:p>
          <a:p>
            <a:pPr>
              <a:lnSpc>
                <a:spcPct val="150000"/>
              </a:lnSpc>
              <a:defRPr sz="2400">
                <a:latin typeface="FZHei-B01S"/>
                <a:ea typeface="FZHei-B01S"/>
                <a:cs typeface="FZHei-B01S"/>
                <a:sym typeface="FZHei-B01S"/>
              </a:defRPr>
            </a:pPr>
            <a:r>
              <a:rPr lang="en-US" altLang="zh-CN" dirty="0"/>
              <a:t>3</a:t>
            </a:r>
            <a:r>
              <a:rPr lang="en-US" altLang="zh-CN" dirty="0" smtClean="0"/>
              <a:t>.</a:t>
            </a:r>
            <a:r>
              <a:rPr lang="zh-CN" altLang="en-US" dirty="0" smtClean="0"/>
              <a:t>见</a:t>
            </a:r>
            <a:r>
              <a:rPr lang="zh-CN" altLang="en-US" dirty="0"/>
              <a:t>习幼儿园一班级区域活动材料的投放，简要评价。</a:t>
            </a:r>
            <a:endParaRPr dirty="0"/>
          </a:p>
        </p:txBody>
      </p:sp>
    </p:spTree>
    <p:extLst>
      <p:ext uri="{BB962C8B-B14F-4D97-AF65-F5344CB8AC3E}">
        <p14:creationId xmlns:p14="http://schemas.microsoft.com/office/powerpoint/2010/main" val="41998925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p:nvPr/>
        </p:nvSpPr>
        <p:spPr>
          <a:xfrm>
            <a:off x="3484901"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dirty="0" smtClean="0"/>
              <a:t>第</a:t>
            </a:r>
            <a:r>
              <a:rPr lang="zh-CN" altLang="en-US" dirty="0" smtClean="0"/>
              <a:t>四</a:t>
            </a:r>
            <a:r>
              <a:rPr dirty="0" smtClean="0"/>
              <a:t>节   幼儿园</a:t>
            </a:r>
            <a:r>
              <a:rPr lang="zh-CN" altLang="en-US" dirty="0" smtClean="0"/>
              <a:t>区域活动规则的制定</a:t>
            </a:r>
            <a:endParaRPr dirty="0"/>
          </a:p>
        </p:txBody>
      </p:sp>
      <p:sp>
        <p:nvSpPr>
          <p:cNvPr id="14" name="Shape 479"/>
          <p:cNvSpPr/>
          <p:nvPr/>
        </p:nvSpPr>
        <p:spPr>
          <a:xfrm>
            <a:off x="1383239" y="1227235"/>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lang="zh-CN" altLang="en-US" dirty="0" smtClean="0"/>
              <a:t>案</a:t>
            </a:r>
            <a:r>
              <a:rPr lang="zh-CN" altLang="en-US" dirty="0" smtClean="0"/>
              <a:t>例</a:t>
            </a:r>
            <a:r>
              <a:rPr lang="en-US" altLang="zh-CN" dirty="0" smtClean="0"/>
              <a:t>/</a:t>
            </a:r>
            <a:r>
              <a:rPr lang="zh-CN" altLang="en-US" dirty="0" smtClean="0"/>
              <a:t>问题引</a:t>
            </a:r>
            <a:r>
              <a:rPr lang="zh-CN" altLang="en-US" dirty="0" smtClean="0"/>
              <a:t>导</a:t>
            </a:r>
            <a:r>
              <a:rPr dirty="0" smtClean="0"/>
              <a:t>：</a:t>
            </a:r>
            <a:endParaRPr dirty="0"/>
          </a:p>
        </p:txBody>
      </p:sp>
      <p:sp>
        <p:nvSpPr>
          <p:cNvPr id="16" name="Shape 308"/>
          <p:cNvSpPr/>
          <p:nvPr/>
        </p:nvSpPr>
        <p:spPr>
          <a:xfrm>
            <a:off x="1383239" y="1688900"/>
            <a:ext cx="10004187" cy="470898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某幼儿园在创设了多个区域活动后，常常出现“人数太多问题”或在区域活动过程中经常出现无序现象。中二班的角色区“医院”是孩子们较喜欢进的区域，而且都想当医生和护士，不喜欢当病人，可医生和护士只能各有一名，拿到医生和护士牌子的喜气洋洋，拿不到的则垂头丧气，胆大的与之争抢，胆小的细语相求。角色区一下子乱哄哄的，区域活动也就无法正常开展了。那该怎么办呢？望着孩子们求救的目光，老师把孩子召集在了一起，“大家都很喜欢当医生和护士吧？”孩子们都使劲点点头。“可是你们这样抢来抢去的，谁也当不上呀！”小朋友都低下了头，“那怎么办呢？”“不能抢。”“那谁当医生和护士呢？”“轮流玩，一人当一次。”“没轮到的就当病人。”孩子们你一言我一语，制定出了规则：　轮流当医生和护士，一人一次，不能争抢。由于是孩子们亲自制定的规则，又是他们活动需要，因而，他们较能接受并能在活动中自觉遵守。</a:t>
            </a:r>
          </a:p>
        </p:txBody>
      </p:sp>
      <p:grpSp>
        <p:nvGrpSpPr>
          <p:cNvPr id="9" name="Group 780"/>
          <p:cNvGrpSpPr/>
          <p:nvPr/>
        </p:nvGrpSpPr>
        <p:grpSpPr>
          <a:xfrm>
            <a:off x="1383240" y="399771"/>
            <a:ext cx="9022652" cy="267242"/>
            <a:chOff x="0" y="-1"/>
            <a:chExt cx="9022651" cy="267240"/>
          </a:xfrm>
        </p:grpSpPr>
        <p:sp>
          <p:nvSpPr>
            <p:cNvPr id="10"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1"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2"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12084232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4729625"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明确规定的规则具有一定的强制性。各班所开的每个区域都有一些不同的、明确的规定，是幼儿必须遵守的。为了便于幼儿熟悉、遵守以及监督，通常可以以图文并茂的形式呈现出来。</a:t>
            </a:r>
          </a:p>
        </p:txBody>
      </p:sp>
      <p:sp>
        <p:nvSpPr>
          <p:cNvPr id="11" name="Shape 441"/>
          <p:cNvSpPr/>
          <p:nvPr/>
        </p:nvSpPr>
        <p:spPr>
          <a:xfrm>
            <a:off x="1954553" y="2204425"/>
            <a:ext cx="286232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（一）教师明确规定</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区域活动规则价值和制定方法</a:t>
            </a:r>
            <a:endParaRPr dirty="0"/>
          </a:p>
        </p:txBody>
      </p:sp>
      <p:pic>
        <p:nvPicPr>
          <p:cNvPr id="3" name="图片 2"/>
          <p:cNvPicPr>
            <a:picLocks noChangeAspect="1"/>
          </p:cNvPicPr>
          <p:nvPr/>
        </p:nvPicPr>
        <p:blipFill>
          <a:blip r:embed="rId2"/>
          <a:stretch>
            <a:fillRect/>
          </a:stretch>
        </p:blipFill>
        <p:spPr>
          <a:xfrm>
            <a:off x="6606048" y="2545019"/>
            <a:ext cx="5247619" cy="3123809"/>
          </a:xfrm>
          <a:prstGeom prst="rect">
            <a:avLst/>
          </a:prstGeom>
        </p:spPr>
      </p:pic>
    </p:spTree>
    <p:extLst>
      <p:ext uri="{BB962C8B-B14F-4D97-AF65-F5344CB8AC3E}">
        <p14:creationId xmlns:p14="http://schemas.microsoft.com/office/powerpoint/2010/main" val="289891803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20933" y="1997633"/>
            <a:ext cx="9104163"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有时候在区域活动中幼儿会遇到一些有关活动规则方面的问题，此时教师并不着急把答案告诉幼儿，可以让幼儿在试误中逐渐建立起相应的活动规则。</a:t>
            </a:r>
          </a:p>
        </p:txBody>
      </p:sp>
      <p:sp>
        <p:nvSpPr>
          <p:cNvPr id="11" name="Shape 441"/>
          <p:cNvSpPr/>
          <p:nvPr/>
        </p:nvSpPr>
        <p:spPr>
          <a:xfrm>
            <a:off x="1887743" y="1502563"/>
            <a:ext cx="501675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a:t>
            </a:r>
            <a:r>
              <a:rPr lang="zh-CN" altLang="en-US" dirty="0"/>
              <a:t>二</a:t>
            </a:r>
            <a:r>
              <a:rPr lang="zh-CN" altLang="en-US" dirty="0"/>
              <a:t>）通过幼儿的试误逐步建立规则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3" name="Shape 439"/>
          <p:cNvSpPr/>
          <p:nvPr/>
        </p:nvSpPr>
        <p:spPr>
          <a:xfrm>
            <a:off x="1754123" y="4267123"/>
            <a:ext cx="9104163"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讨论往往是围绕在区域活动中所遇到的普遍性问题而展开的，这种问题一般会影响到活动的正常进行，又是幼儿比较难以自行解决的。讨论的目的就是要建立起相应的规则来解决当前所面临的问题。</a:t>
            </a:r>
          </a:p>
        </p:txBody>
      </p:sp>
      <p:sp>
        <p:nvSpPr>
          <p:cNvPr id="24" name="Shape 441"/>
          <p:cNvSpPr/>
          <p:nvPr/>
        </p:nvSpPr>
        <p:spPr>
          <a:xfrm>
            <a:off x="1820933" y="3772053"/>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a:t>
            </a:r>
            <a:r>
              <a:rPr lang="zh-CN" altLang="en-US" dirty="0"/>
              <a:t>三</a:t>
            </a:r>
            <a:r>
              <a:rPr lang="zh-CN" altLang="en-US" dirty="0"/>
              <a:t>）鼓励幼儿相互讨论商定规则</a:t>
            </a:r>
            <a:endParaRPr dirty="0"/>
          </a:p>
        </p:txBody>
      </p:sp>
    </p:spTree>
    <p:extLst>
      <p:ext uri="{BB962C8B-B14F-4D97-AF65-F5344CB8AC3E}">
        <p14:creationId xmlns:p14="http://schemas.microsoft.com/office/powerpoint/2010/main" val="337352891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350580"/>
            <a:ext cx="9104163" cy="258570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活动规则是区域活动的一种行为规范和准则。幼儿的区域活动是在动态中进行的，活动中还会有不同的状况出现，而不同的情况可能需要不同的准则加以规范。所以，区域活动规则不可能一步到位，而是需要逐步完善，逐步到位。教师要细心观察和引导，适时完善区域规则，使区域活动真正为教育目标服务。</a:t>
            </a:r>
          </a:p>
        </p:txBody>
      </p:sp>
      <p:sp>
        <p:nvSpPr>
          <p:cNvPr id="11" name="Shape 441"/>
          <p:cNvSpPr/>
          <p:nvPr/>
        </p:nvSpPr>
        <p:spPr>
          <a:xfrm>
            <a:off x="1954553" y="1855510"/>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a:t>
            </a:r>
            <a:r>
              <a:rPr lang="zh-CN" altLang="en-US" dirty="0"/>
              <a:t>四</a:t>
            </a:r>
            <a:r>
              <a:rPr lang="zh-CN" altLang="en-US" dirty="0"/>
              <a:t>）在活动过程中及时调整规则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Tree>
    <p:extLst>
      <p:ext uri="{BB962C8B-B14F-4D97-AF65-F5344CB8AC3E}">
        <p14:creationId xmlns:p14="http://schemas.microsoft.com/office/powerpoint/2010/main" val="8224027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9104163"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a:solidFill>
                  <a:schemeClr val="tx1"/>
                </a:solidFill>
              </a:rPr>
              <a:t>活动</a:t>
            </a:r>
            <a:r>
              <a:rPr lang="zh-CN" altLang="en-US" dirty="0" smtClean="0">
                <a:solidFill>
                  <a:schemeClr val="tx1"/>
                </a:solidFill>
              </a:rPr>
              <a:t>前：进区规则</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a:solidFill>
                  <a:schemeClr val="tx1"/>
                </a:solidFill>
              </a:rPr>
              <a:t>活动</a:t>
            </a:r>
            <a:r>
              <a:rPr lang="zh-CN" altLang="en-US" dirty="0" smtClean="0">
                <a:solidFill>
                  <a:schemeClr val="tx1"/>
                </a:solidFill>
              </a:rPr>
              <a:t>中：操作规则</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a:solidFill>
                  <a:schemeClr val="tx1"/>
                </a:solidFill>
              </a:rPr>
              <a:t>活</a:t>
            </a:r>
            <a:r>
              <a:rPr lang="zh-CN" altLang="en-US" dirty="0" smtClean="0">
                <a:solidFill>
                  <a:schemeClr val="tx1"/>
                </a:solidFill>
              </a:rPr>
              <a:t>动后：归物规则</a:t>
            </a:r>
            <a:endParaRPr lang="zh-CN" altLang="en-US" dirty="0">
              <a:solidFill>
                <a:schemeClr val="tx1"/>
              </a:solidFill>
            </a:endParaRPr>
          </a:p>
        </p:txBody>
      </p:sp>
      <p:sp>
        <p:nvSpPr>
          <p:cNvPr id="11" name="Shape 441"/>
          <p:cNvSpPr/>
          <p:nvPr/>
        </p:nvSpPr>
        <p:spPr>
          <a:xfrm>
            <a:off x="1887743" y="4649388"/>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a:t>
            </a:r>
            <a:r>
              <a:rPr lang="zh-CN" altLang="en-US" dirty="0"/>
              <a:t>一</a:t>
            </a:r>
            <a:r>
              <a:rPr lang="zh-CN" altLang="en-US" dirty="0" smtClean="0"/>
              <a:t>）活动前：进区规</a:t>
            </a:r>
            <a:r>
              <a:rPr lang="zh-CN" altLang="en-US" dirty="0"/>
              <a:t>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幼儿园区域活动规则的类型</a:t>
            </a:r>
            <a:endParaRPr dirty="0"/>
          </a:p>
        </p:txBody>
      </p:sp>
      <p:pic>
        <p:nvPicPr>
          <p:cNvPr id="3" name="图片 2"/>
          <p:cNvPicPr>
            <a:picLocks noChangeAspect="1"/>
          </p:cNvPicPr>
          <p:nvPr/>
        </p:nvPicPr>
        <p:blipFill>
          <a:blip r:embed="rId2"/>
          <a:stretch>
            <a:fillRect/>
          </a:stretch>
        </p:blipFill>
        <p:spPr>
          <a:xfrm>
            <a:off x="6882340" y="3592245"/>
            <a:ext cx="3019048" cy="2114286"/>
          </a:xfrm>
          <a:prstGeom prst="rect">
            <a:avLst/>
          </a:prstGeom>
        </p:spPr>
      </p:pic>
    </p:spTree>
    <p:extLst>
      <p:ext uri="{BB962C8B-B14F-4D97-AF65-F5344CB8AC3E}">
        <p14:creationId xmlns:p14="http://schemas.microsoft.com/office/powerpoint/2010/main" val="40919216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441"/>
          <p:cNvSpPr/>
          <p:nvPr/>
        </p:nvSpPr>
        <p:spPr>
          <a:xfrm>
            <a:off x="1954553" y="2204425"/>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（二</a:t>
            </a:r>
            <a:r>
              <a:rPr lang="zh-CN" altLang="en-US" dirty="0" smtClean="0"/>
              <a:t>）活动中：操作规</a:t>
            </a:r>
            <a:r>
              <a:rPr lang="zh-CN" altLang="en-US" dirty="0"/>
              <a:t>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二</a:t>
            </a:r>
            <a:r>
              <a:rPr dirty="0" smtClean="0"/>
              <a:t>、</a:t>
            </a:r>
            <a:r>
              <a:rPr lang="zh-CN" altLang="en-US" dirty="0"/>
              <a:t>幼儿园区域活动规则的类型</a:t>
            </a:r>
            <a:endParaRPr dirty="0"/>
          </a:p>
        </p:txBody>
      </p:sp>
      <p:sp>
        <p:nvSpPr>
          <p:cNvPr id="23" name="Shape 441"/>
          <p:cNvSpPr/>
          <p:nvPr/>
        </p:nvSpPr>
        <p:spPr>
          <a:xfrm>
            <a:off x="1952932" y="3169625"/>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（三）活动后：归物规</a:t>
            </a:r>
            <a:r>
              <a:rPr lang="zh-CN" altLang="en-US" dirty="0"/>
              <a:t>则</a:t>
            </a:r>
            <a:endParaRPr dirty="0"/>
          </a:p>
        </p:txBody>
      </p:sp>
    </p:spTree>
    <p:extLst>
      <p:ext uri="{BB962C8B-B14F-4D97-AF65-F5344CB8AC3E}">
        <p14:creationId xmlns:p14="http://schemas.microsoft.com/office/powerpoint/2010/main" val="171680370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6" name="Shape 306"/>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307" name="Shape 307"/>
          <p:cNvSpPr/>
          <p:nvPr/>
        </p:nvSpPr>
        <p:spPr>
          <a:xfrm>
            <a:off x="1510776" y="1543498"/>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a:t>/</a:t>
            </a:r>
            <a:r>
              <a:rPr lang="zh-CN" altLang="en-US" dirty="0" smtClean="0"/>
              <a:t>问题</a:t>
            </a:r>
            <a:r>
              <a:rPr dirty="0" smtClean="0"/>
              <a:t>引导</a:t>
            </a:r>
            <a:r>
              <a:rPr dirty="0"/>
              <a:t>：</a:t>
            </a:r>
          </a:p>
        </p:txBody>
      </p:sp>
      <p:sp>
        <p:nvSpPr>
          <p:cNvPr id="308" name="Shape 308"/>
          <p:cNvSpPr/>
          <p:nvPr/>
        </p:nvSpPr>
        <p:spPr>
          <a:xfrm>
            <a:off x="1585558" y="2485611"/>
            <a:ext cx="9425349" cy="257301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某幼儿园一名小班教师在区域活动环境创设中，为求美观以获得好评，根据自己的意愿，设计了“西餐厅”区角。为达到真实的效果，购置了几套西餐餐具和西式糕点模型，花了不少钱。可是这看起来精致美观的区角，孩子们却只在里面胡乱敲打了几下杯盘刀叉，一会儿就不感兴趣了。你认为该教师在区域活动设置方面存在什么问题？</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9104163"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区域活动规则的制定，只是为使区域活动有“法”可依，而要让这个“法”发挥作用，关键在于执行与坚持，否则就形同虚设</a:t>
            </a:r>
            <a:r>
              <a:rPr lang="zh-CN" altLang="en-US" dirty="0" smtClean="0">
                <a:solidFill>
                  <a:schemeClr val="tx1"/>
                </a:solidFill>
              </a:rPr>
              <a:t>。</a:t>
            </a:r>
            <a:endParaRPr lang="en-US" altLang="zh-CN" dirty="0" smtClean="0">
              <a:solidFill>
                <a:schemeClr val="tx1"/>
              </a:solidFill>
            </a:endParaRPr>
          </a:p>
          <a:p>
            <a:pPr indent="635000">
              <a:lnSpc>
                <a:spcPct val="150000"/>
              </a:lnSpc>
              <a:defRPr sz="2200" spc="0">
                <a:latin typeface="FZZhunYuan-M02S"/>
                <a:ea typeface="FZZhunYuan-M02S"/>
                <a:cs typeface="FZZhunYuan-M02S"/>
                <a:sym typeface="FZZhunYuan-M02S"/>
              </a:defRPr>
            </a:pPr>
            <a:r>
              <a:rPr lang="zh-CN" altLang="en-US" dirty="0" smtClean="0">
                <a:solidFill>
                  <a:schemeClr val="tx1"/>
                </a:solidFill>
              </a:rPr>
              <a:t>教</a:t>
            </a:r>
            <a:r>
              <a:rPr lang="zh-CN" altLang="en-US" dirty="0">
                <a:solidFill>
                  <a:schemeClr val="tx1"/>
                </a:solidFill>
              </a:rPr>
              <a:t>育最好的办法就是作出榜样，无论什么时候，教师进入区域首先应该以身作则。另外，幼儿由于受年龄特点的制约，在活动中常常会因忘记规则而影响了自己或别人，教师要有意识地关注幼儿游戏，在游戏中发现问题，及时纠正。</a:t>
            </a:r>
          </a:p>
        </p:txBody>
      </p:sp>
      <p:sp>
        <p:nvSpPr>
          <p:cNvPr id="11" name="Shape 441"/>
          <p:cNvSpPr/>
          <p:nvPr/>
        </p:nvSpPr>
        <p:spPr>
          <a:xfrm>
            <a:off x="1954553" y="2204425"/>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（一）贵在坚持</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幼儿园区</a:t>
            </a:r>
            <a:r>
              <a:rPr lang="zh-CN" altLang="en-US" dirty="0" smtClean="0"/>
              <a:t>域活动规则的执行</a:t>
            </a:r>
            <a:endParaRPr dirty="0"/>
          </a:p>
        </p:txBody>
      </p:sp>
    </p:spTree>
    <p:extLst>
      <p:ext uri="{BB962C8B-B14F-4D97-AF65-F5344CB8AC3E}">
        <p14:creationId xmlns:p14="http://schemas.microsoft.com/office/powerpoint/2010/main" val="152107795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9104163"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在区域活动中，幼儿还常常会有不同的情况出现，不同的情况需要不同准则加以规范，所以区域活动规则往往不是一步到位，而是逐步完善、逐步跟进的。</a:t>
            </a:r>
          </a:p>
        </p:txBody>
      </p:sp>
      <p:sp>
        <p:nvSpPr>
          <p:cNvPr id="11" name="Shape 441"/>
          <p:cNvSpPr/>
          <p:nvPr/>
        </p:nvSpPr>
        <p:spPr>
          <a:xfrm>
            <a:off x="1954553" y="2204425"/>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（二）及时跟进</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幼儿园区</a:t>
            </a:r>
            <a:r>
              <a:rPr lang="zh-CN" altLang="en-US" dirty="0" smtClean="0"/>
              <a:t>域活动规则的执行</a:t>
            </a:r>
            <a:endParaRPr dirty="0"/>
          </a:p>
        </p:txBody>
      </p:sp>
    </p:spTree>
    <p:extLst>
      <p:ext uri="{BB962C8B-B14F-4D97-AF65-F5344CB8AC3E}">
        <p14:creationId xmlns:p14="http://schemas.microsoft.com/office/powerpoint/2010/main" val="143130626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9104163" cy="106221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教师在区域活动中的正确评价，可以帮助幼儿在游戏中形成良好的规则意识，使区域规则真正内化成孩子的自觉行为。</a:t>
            </a:r>
          </a:p>
        </p:txBody>
      </p:sp>
      <p:sp>
        <p:nvSpPr>
          <p:cNvPr id="11" name="Shape 441"/>
          <p:cNvSpPr/>
          <p:nvPr/>
        </p:nvSpPr>
        <p:spPr>
          <a:xfrm>
            <a:off x="1954553" y="2204425"/>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（三）内化规则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幼儿园区</a:t>
            </a:r>
            <a:r>
              <a:rPr lang="zh-CN" altLang="en-US" dirty="0" smtClean="0"/>
              <a:t>域活动规则的执行</a:t>
            </a:r>
            <a:endParaRPr dirty="0"/>
          </a:p>
        </p:txBody>
      </p:sp>
    </p:spTree>
    <p:extLst>
      <p:ext uri="{BB962C8B-B14F-4D97-AF65-F5344CB8AC3E}">
        <p14:creationId xmlns:p14="http://schemas.microsoft.com/office/powerpoint/2010/main" val="13593605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439"/>
          <p:cNvSpPr/>
          <p:nvPr/>
        </p:nvSpPr>
        <p:spPr>
          <a:xfrm>
            <a:off x="1887743" y="2699495"/>
            <a:ext cx="9104163"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solidFill>
                  <a:schemeClr val="tx1"/>
                </a:solidFill>
              </a:rPr>
              <a:t>在区域活动中，我们教师应该深刻认识到“自由”与“规则”的深刻含义。首先，区域活动并不是无规则的“自由”和“放纵”，恰当地让幼儿“有法可依”、适时“干预”是幼儿园区域活动开展的重要保障。其次，规则的设定并不代表没有自由空间。</a:t>
            </a:r>
          </a:p>
        </p:txBody>
      </p:sp>
      <p:sp>
        <p:nvSpPr>
          <p:cNvPr id="11" name="Shape 441"/>
          <p:cNvSpPr/>
          <p:nvPr/>
        </p:nvSpPr>
        <p:spPr>
          <a:xfrm>
            <a:off x="1954553" y="2204425"/>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t>（四</a:t>
            </a:r>
            <a:r>
              <a:rPr lang="zh-CN" altLang="en-US" dirty="0" smtClean="0"/>
              <a:t>）平衡自</a:t>
            </a:r>
            <a:r>
              <a:rPr lang="zh-CN" altLang="en-US" dirty="0" smtClean="0"/>
              <a:t>由</a:t>
            </a:r>
            <a:r>
              <a:rPr lang="en-US" altLang="zh-CN" dirty="0" smtClean="0"/>
              <a:t>——</a:t>
            </a:r>
            <a:r>
              <a:rPr lang="zh-CN" altLang="en-US" dirty="0" smtClean="0"/>
              <a:t>规则</a:t>
            </a:r>
            <a:endParaRPr dirty="0"/>
          </a:p>
        </p:txBody>
      </p:sp>
      <p:sp>
        <p:nvSpPr>
          <p:cNvPr id="12" name="Shape 333"/>
          <p:cNvSpPr/>
          <p:nvPr/>
        </p:nvSpPr>
        <p:spPr>
          <a:xfrm>
            <a:off x="3460837" y="311901"/>
            <a:ext cx="493981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pPr algn="l"/>
            <a:r>
              <a:rPr lang="zh-CN" altLang="en-US" dirty="0"/>
              <a:t>第四节   幼儿园区域活动规则的制定</a:t>
            </a:r>
          </a:p>
        </p:txBody>
      </p:sp>
      <p:grpSp>
        <p:nvGrpSpPr>
          <p:cNvPr id="13" name="Group 780"/>
          <p:cNvGrpSpPr/>
          <p:nvPr/>
        </p:nvGrpSpPr>
        <p:grpSpPr>
          <a:xfrm>
            <a:off x="1383240" y="399771"/>
            <a:ext cx="9022652" cy="267242"/>
            <a:chOff x="0" y="-1"/>
            <a:chExt cx="9022651" cy="267240"/>
          </a:xfrm>
        </p:grpSpPr>
        <p:sp>
          <p:nvSpPr>
            <p:cNvPr id="14" name="Shape 77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5" name="Shape 77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6" name="Shape 77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7" name="Shape 77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 name="Shape 77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9" name="Shape 77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0" name="Shape 77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 name="Shape 77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2" name="Shape 440"/>
          <p:cNvSpPr/>
          <p:nvPr/>
        </p:nvSpPr>
        <p:spPr>
          <a:xfrm>
            <a:off x="1579880" y="1395933"/>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幼儿园区</a:t>
            </a:r>
            <a:r>
              <a:rPr lang="zh-CN" altLang="en-US" dirty="0" smtClean="0"/>
              <a:t>域活动规则的执行</a:t>
            </a:r>
            <a:endParaRPr dirty="0"/>
          </a:p>
        </p:txBody>
      </p:sp>
    </p:spTree>
    <p:extLst>
      <p:ext uri="{BB962C8B-B14F-4D97-AF65-F5344CB8AC3E}">
        <p14:creationId xmlns:p14="http://schemas.microsoft.com/office/powerpoint/2010/main" val="409906035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8" name="Shape 478"/>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9" y="2554007"/>
            <a:ext cx="9589675" cy="169046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幼</a:t>
            </a:r>
            <a:r>
              <a:rPr lang="zh-CN" altLang="en-US" dirty="0"/>
              <a:t>儿园区域活动规则设置的方法有哪些？</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幼</a:t>
            </a:r>
            <a:r>
              <a:rPr lang="zh-CN" altLang="en-US" dirty="0"/>
              <a:t>儿园区域活动中规则的类型有哪些？</a:t>
            </a:r>
          </a:p>
          <a:p>
            <a:pPr>
              <a:lnSpc>
                <a:spcPct val="150000"/>
              </a:lnSpc>
              <a:defRPr sz="2400">
                <a:latin typeface="FZHei-B01S"/>
                <a:ea typeface="FZHei-B01S"/>
                <a:cs typeface="FZHei-B01S"/>
                <a:sym typeface="FZHei-B01S"/>
              </a:defRPr>
            </a:pPr>
            <a:r>
              <a:rPr lang="en-US" altLang="zh-CN" dirty="0"/>
              <a:t>3</a:t>
            </a:r>
            <a:r>
              <a:rPr lang="en-US" altLang="zh-CN" dirty="0" smtClean="0"/>
              <a:t>.</a:t>
            </a:r>
            <a:r>
              <a:rPr lang="zh-CN" altLang="en-US" dirty="0" smtClean="0"/>
              <a:t> 怎</a:t>
            </a:r>
            <a:r>
              <a:rPr lang="zh-CN" altLang="en-US" dirty="0"/>
              <a:t>样做才能使幼儿园区域活动的规则不会形同虚设呢？</a:t>
            </a:r>
          </a:p>
        </p:txBody>
      </p:sp>
    </p:spTree>
    <p:extLst>
      <p:ext uri="{BB962C8B-B14F-4D97-AF65-F5344CB8AC3E}">
        <p14:creationId xmlns:p14="http://schemas.microsoft.com/office/powerpoint/2010/main" val="8978186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19" name="Shape 319"/>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320" name="Shape 320"/>
          <p:cNvSpPr/>
          <p:nvPr/>
        </p:nvSpPr>
        <p:spPr>
          <a:xfrm>
            <a:off x="1579880" y="2241250"/>
            <a:ext cx="9425349" cy="31393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区域活动能最大限度地</a:t>
            </a:r>
            <a:r>
              <a:rPr lang="zh-CN" altLang="en-US" b="1" dirty="0">
                <a:solidFill>
                  <a:schemeClr val="accent4"/>
                </a:solidFill>
              </a:rPr>
              <a:t>体现孩子活动的自主性和自愿性</a:t>
            </a:r>
            <a:r>
              <a:rPr lang="zh-CN" altLang="en-US" dirty="0"/>
              <a:t>，但孩子自主、自愿并不代表就不要老师的指导，更不表示开展区域活动时老师就可以放任不管。无论是确定区域活动内容、投放区域活动材料，还是组织区域活动时都要有鲜明的教育性。但这种教育性比较隐蔽，当幼儿操作区域活动材料时，遵守区域活动规则时，与伙伴们相互交往时</a:t>
            </a:r>
            <a:r>
              <a:rPr lang="en-US" altLang="zh-CN" dirty="0"/>
              <a:t>……</a:t>
            </a:r>
            <a:r>
              <a:rPr lang="zh-CN" altLang="en-US" dirty="0"/>
              <a:t>幼儿身心各方面就在潜移默化中得到发展。</a:t>
            </a:r>
            <a:endParaRPr dirty="0"/>
          </a:p>
        </p:txBody>
      </p:sp>
      <p:sp>
        <p:nvSpPr>
          <p:cNvPr id="321" name="Shape 321"/>
          <p:cNvSpPr/>
          <p:nvPr/>
        </p:nvSpPr>
        <p:spPr>
          <a:xfrm>
            <a:off x="1579880" y="1395933"/>
            <a:ext cx="2516071"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a:t>教育</a:t>
            </a:r>
            <a:r>
              <a:rPr lang="zh-CN" altLang="en-US" dirty="0" smtClean="0"/>
              <a:t>性原则</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19" name="Shape 319"/>
          <p:cNvSpPr/>
          <p:nvPr/>
        </p:nvSpPr>
        <p:spPr>
          <a:xfrm>
            <a:off x="3779985" y="312644"/>
            <a:ext cx="4632035"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lang="zh-CN" altLang="en-US" dirty="0"/>
              <a:t>第一节   幼儿园区域活动设置原则</a:t>
            </a:r>
          </a:p>
        </p:txBody>
      </p:sp>
      <p:sp>
        <p:nvSpPr>
          <p:cNvPr id="320" name="Shape 320"/>
          <p:cNvSpPr/>
          <p:nvPr/>
        </p:nvSpPr>
        <p:spPr>
          <a:xfrm>
            <a:off x="1579880" y="2241250"/>
            <a:ext cx="9425349"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发展性原则是指</a:t>
            </a:r>
            <a:r>
              <a:rPr lang="zh-CN" altLang="en-US" b="1" dirty="0">
                <a:solidFill>
                  <a:schemeClr val="accent4"/>
                </a:solidFill>
              </a:rPr>
              <a:t>区角游戏的设计与指导应促进每个幼儿在原有基础上得到最大限度的发展</a:t>
            </a:r>
            <a:r>
              <a:rPr lang="zh-CN" altLang="en-US" dirty="0"/>
              <a:t>，包括知识水平、体力、智力、情感、道德、个性等方面的发展。这就要求区角活动在设计与指导时不仅要考虑各班级活动区域的数量和种类是否满足幼儿多方面的发展，还要考虑幼儿的年龄特点，体现多样性、层次性和循序渐进性，以适应孩子的多样需求。</a:t>
            </a:r>
            <a:endParaRPr dirty="0"/>
          </a:p>
        </p:txBody>
      </p:sp>
      <p:sp>
        <p:nvSpPr>
          <p:cNvPr id="321" name="Shape 321"/>
          <p:cNvSpPr/>
          <p:nvPr/>
        </p:nvSpPr>
        <p:spPr>
          <a:xfrm>
            <a:off x="1579880" y="1395933"/>
            <a:ext cx="2516071"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发展性原则</a:t>
            </a:r>
            <a:endParaRPr dirty="0"/>
          </a:p>
        </p:txBody>
      </p:sp>
    </p:spTree>
    <p:extLst>
      <p:ext uri="{BB962C8B-B14F-4D97-AF65-F5344CB8AC3E}">
        <p14:creationId xmlns:p14="http://schemas.microsoft.com/office/powerpoint/2010/main" val="66616464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127</TotalTime>
  <Words>8630</Words>
  <Application>Microsoft Office PowerPoint</Application>
  <PresentationFormat>宽屏</PresentationFormat>
  <Paragraphs>347</Paragraphs>
  <Slides>74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74</vt:i4>
      </vt:variant>
    </vt:vector>
  </HeadingPairs>
  <TitlesOfParts>
    <vt:vector size="85" baseType="lpstr">
      <vt:lpstr>华文细黑</vt:lpstr>
      <vt:lpstr>Calibri</vt:lpstr>
      <vt:lpstr>FZZongYi-M05S</vt:lpstr>
      <vt:lpstr>FZHei-B01S</vt:lpstr>
      <vt:lpstr>微软雅黑</vt:lpstr>
      <vt:lpstr>Arial</vt:lpstr>
      <vt:lpstr>FZZhunYuan-M02S</vt:lpstr>
      <vt:lpstr>Calibri Light</vt:lpstr>
      <vt:lpstr>FZKai-Z03S</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俞越</dc:creator>
  <cp:lastModifiedBy>ecnup</cp:lastModifiedBy>
  <cp:revision>20</cp:revision>
  <dcterms:modified xsi:type="dcterms:W3CDTF">2025-09-08T01:31:35Z</dcterms:modified>
</cp:coreProperties>
</file>