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5"/>
  </p:notesMasterIdLst>
  <p:sldIdLst>
    <p:sldId id="256" r:id="rId2"/>
    <p:sldId id="257" r:id="rId3"/>
    <p:sldId id="258" r:id="rId4"/>
    <p:sldId id="259" r:id="rId5"/>
    <p:sldId id="260" r:id="rId6"/>
    <p:sldId id="300" r:id="rId7"/>
    <p:sldId id="261" r:id="rId8"/>
    <p:sldId id="262" r:id="rId9"/>
    <p:sldId id="263" r:id="rId10"/>
    <p:sldId id="264" r:id="rId11"/>
    <p:sldId id="265" r:id="rId12"/>
    <p:sldId id="266" r:id="rId13"/>
    <p:sldId id="267"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6" r:id="rId41"/>
    <p:sldId id="297" r:id="rId42"/>
    <p:sldId id="298" r:id="rId43"/>
    <p:sldId id="299" r:id="rId44"/>
  </p:sldIdLst>
  <p:sldSz cx="12192000" cy="6858000"/>
  <p:notesSz cx="6858000" cy="9144000"/>
  <p:embeddedFontLst>
    <p:embeddedFont>
      <p:font typeface="FZHei-B01S" panose="02010600030101010101" charset="-122"/>
      <p:regular r:id="rId46"/>
    </p:embeddedFont>
    <p:embeddedFont>
      <p:font typeface="FZZhunYuan-M02S" panose="02010600030101010101" charset="-122"/>
      <p:regular r:id="rId47"/>
    </p:embeddedFont>
    <p:embeddedFont>
      <p:font typeface="微软雅黑" panose="020B0503020204020204" pitchFamily="34" charset="-122"/>
      <p:regular r:id="rId48"/>
      <p:bold r:id="rId49"/>
    </p:embeddedFont>
    <p:embeddedFont>
      <p:font typeface="Calibri Light" panose="020F0302020204030204" pitchFamily="34" charset="0"/>
      <p:regular r:id="rId50"/>
      <p:italic r:id="rId51"/>
    </p:embeddedFont>
    <p:embeddedFont>
      <p:font typeface="FZZongYi-M05S" panose="02010600030101010101" charset="-122"/>
      <p:regular r:id="rId52"/>
    </p:embeddedFont>
    <p:embeddedFont>
      <p:font typeface="华文细黑" panose="02010600030101010101" charset="-122"/>
      <p:regular r:id="rId53"/>
    </p:embeddedFont>
    <p:embeddedFont>
      <p:font typeface="FZKai-Z03S" panose="02010600030101010101" charset="-122"/>
      <p:regular r:id="rId54"/>
    </p:embeddedFont>
    <p:embeddedFont>
      <p:font typeface="Calibri" panose="020F0502020204030204" pitchFamily="34" charset="0"/>
      <p:regular r:id="rId55"/>
      <p:bold r:id="rId56"/>
      <p:italic r:id="rId57"/>
      <p:boldItalic r:id="rId58"/>
    </p:embeddedFont>
  </p:embeddedFontLst>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a:tcStyle>
        <a:tcBdr/>
        <a:fill>
          <a:solidFill>
            <a:srgbClr val="E9EFF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7" d="100"/>
          <a:sy n="57" d="100"/>
        </p:scale>
        <p:origin x="96" y="109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2.fntdata"/><Relationship Id="rId50" Type="http://schemas.openxmlformats.org/officeDocument/2006/relationships/font" Target="fonts/font5.fntdata"/><Relationship Id="rId55" Type="http://schemas.openxmlformats.org/officeDocument/2006/relationships/font" Target="fonts/font10.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3" Type="http://schemas.openxmlformats.org/officeDocument/2006/relationships/font" Target="fonts/font8.fntdata"/><Relationship Id="rId58" Type="http://schemas.openxmlformats.org/officeDocument/2006/relationships/font" Target="fonts/font13.fntdata"/><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3.fntdata"/><Relationship Id="rId56" Type="http://schemas.openxmlformats.org/officeDocument/2006/relationships/font" Target="fonts/font11.fntdata"/><Relationship Id="rId8" Type="http://schemas.openxmlformats.org/officeDocument/2006/relationships/slide" Target="slides/slide7.xml"/><Relationship Id="rId51" Type="http://schemas.openxmlformats.org/officeDocument/2006/relationships/font" Target="fonts/font6.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1.fntdata"/><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9.fntdata"/><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4.fntdata"/><Relationship Id="rId57" Type="http://schemas.openxmlformats.org/officeDocument/2006/relationships/font" Target="fonts/font12.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7.fntdata"/><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17" name="Shape 217"/>
          <p:cNvSpPr>
            <a:spLocks noGrp="1" noRot="1" noChangeAspect="1"/>
          </p:cNvSpPr>
          <p:nvPr>
            <p:ph type="sldImg"/>
          </p:nvPr>
        </p:nvSpPr>
        <p:spPr>
          <a:xfrm>
            <a:off x="1143000" y="685800"/>
            <a:ext cx="4572000" cy="3429000"/>
          </a:xfrm>
          <a:prstGeom prst="rect">
            <a:avLst/>
          </a:prstGeom>
        </p:spPr>
        <p:txBody>
          <a:bodyPr/>
          <a:lstStyle/>
          <a:p>
            <a:endParaRPr/>
          </a:p>
        </p:txBody>
      </p:sp>
      <p:sp>
        <p:nvSpPr>
          <p:cNvPr id="218" name="Shape 21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21400204"/>
      </p:ext>
    </p:extLst>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11" name="Shape 11"/>
          <p:cNvSpPr>
            <a:spLocks noGrp="1"/>
          </p:cNvSpPr>
          <p:nvPr>
            <p:ph type="title"/>
          </p:nvPr>
        </p:nvSpPr>
        <p:spPr>
          <a:xfrm>
            <a:off x="1524000" y="1122362"/>
            <a:ext cx="9144000" cy="2387601"/>
          </a:xfrm>
          <a:prstGeom prst="rect">
            <a:avLst/>
          </a:prstGeom>
        </p:spPr>
        <p:txBody>
          <a:bodyPr anchor="b"/>
          <a:lstStyle>
            <a:lvl1pPr algn="ctr">
              <a:defRPr sz="6000"/>
            </a:lvl1pPr>
          </a:lstStyle>
          <a:p>
            <a:r>
              <a:t>标题文本</a:t>
            </a:r>
          </a:p>
        </p:txBody>
      </p:sp>
      <p:sp>
        <p:nvSpPr>
          <p:cNvPr id="12" name="Shape 12"/>
          <p:cNvSpPr>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正文级别 1</a:t>
            </a:r>
          </a:p>
          <a:p>
            <a:pPr lvl="1"/>
            <a:r>
              <a:t>正文级别 2</a:t>
            </a:r>
          </a:p>
          <a:p>
            <a:pPr lvl="2"/>
            <a:r>
              <a:t>正文级别 3</a:t>
            </a:r>
          </a:p>
          <a:p>
            <a:pPr lvl="3"/>
            <a:r>
              <a:t>正文级别 4</a:t>
            </a:r>
          </a:p>
          <a:p>
            <a:pPr lvl="4"/>
            <a:r>
              <a:t>正文级别 5</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标题和竖排文字">
    <p:spTree>
      <p:nvGrpSpPr>
        <p:cNvPr id="1" name=""/>
        <p:cNvGrpSpPr/>
        <p:nvPr/>
      </p:nvGrpSpPr>
      <p:grpSpPr>
        <a:xfrm>
          <a:off x="0" y="0"/>
          <a:ext cx="0" cy="0"/>
          <a:chOff x="0" y="0"/>
          <a:chExt cx="0" cy="0"/>
        </a:xfrm>
      </p:grpSpPr>
      <p:sp>
        <p:nvSpPr>
          <p:cNvPr id="92" name="Shape 92"/>
          <p:cNvSpPr>
            <a:spLocks noGrp="1"/>
          </p:cNvSpPr>
          <p:nvPr>
            <p:ph type="title"/>
          </p:nvPr>
        </p:nvSpPr>
        <p:spPr>
          <a:prstGeom prst="rect">
            <a:avLst/>
          </a:prstGeom>
        </p:spPr>
        <p:txBody>
          <a:bodyPr/>
          <a:lstStyle/>
          <a:p>
            <a:r>
              <a:t>标题文本</a:t>
            </a:r>
          </a:p>
        </p:txBody>
      </p:sp>
      <p:sp>
        <p:nvSpPr>
          <p:cNvPr id="93" name="Shape 93"/>
          <p:cNvSpPr>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94" name="Shape 9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垂直排列标题与&#10;文本">
    <p:spTree>
      <p:nvGrpSpPr>
        <p:cNvPr id="1" name=""/>
        <p:cNvGrpSpPr/>
        <p:nvPr/>
      </p:nvGrpSpPr>
      <p:grpSpPr>
        <a:xfrm>
          <a:off x="0" y="0"/>
          <a:ext cx="0" cy="0"/>
          <a:chOff x="0" y="0"/>
          <a:chExt cx="0" cy="0"/>
        </a:xfrm>
      </p:grpSpPr>
      <p:sp>
        <p:nvSpPr>
          <p:cNvPr id="101" name="Shape 101"/>
          <p:cNvSpPr>
            <a:spLocks noGrp="1"/>
          </p:cNvSpPr>
          <p:nvPr>
            <p:ph type="title"/>
          </p:nvPr>
        </p:nvSpPr>
        <p:spPr>
          <a:xfrm>
            <a:off x="8724900" y="365125"/>
            <a:ext cx="2628901" cy="5811838"/>
          </a:xfrm>
          <a:prstGeom prst="rect">
            <a:avLst/>
          </a:prstGeom>
        </p:spPr>
        <p:txBody>
          <a:bodyPr/>
          <a:lstStyle/>
          <a:p>
            <a:r>
              <a:t>标题文本</a:t>
            </a:r>
          </a:p>
        </p:txBody>
      </p:sp>
      <p:sp>
        <p:nvSpPr>
          <p:cNvPr id="102" name="Shape 102"/>
          <p:cNvSpPr>
            <a:spLocks noGrp="1"/>
          </p:cNvSpPr>
          <p:nvPr>
            <p:ph type="body" idx="1"/>
          </p:nvPr>
        </p:nvSpPr>
        <p:spPr>
          <a:xfrm>
            <a:off x="838200" y="365125"/>
            <a:ext cx="7734301" cy="58118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103" name="Shape 10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标题幻灯片">
    <p:spTree>
      <p:nvGrpSpPr>
        <p:cNvPr id="1" name=""/>
        <p:cNvGrpSpPr/>
        <p:nvPr/>
      </p:nvGrpSpPr>
      <p:grpSpPr>
        <a:xfrm>
          <a:off x="0" y="0"/>
          <a:ext cx="0" cy="0"/>
          <a:chOff x="0" y="0"/>
          <a:chExt cx="0" cy="0"/>
        </a:xfrm>
      </p:grpSpPr>
      <p:sp>
        <p:nvSpPr>
          <p:cNvPr id="110" name="Shape 110"/>
          <p:cNvSpPr>
            <a:spLocks noGrp="1"/>
          </p:cNvSpPr>
          <p:nvPr>
            <p:ph type="title"/>
          </p:nvPr>
        </p:nvSpPr>
        <p:spPr>
          <a:xfrm>
            <a:off x="914400" y="2130425"/>
            <a:ext cx="10363200" cy="1470026"/>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11" name="Shape 111"/>
          <p:cNvSpPr>
            <a:spLocks noGrp="1"/>
          </p:cNvSpPr>
          <p:nvPr>
            <p:ph type="body" sz="quarter" idx="1"/>
          </p:nvPr>
        </p:nvSpPr>
        <p:spPr>
          <a:xfrm>
            <a:off x="1828800" y="3886200"/>
            <a:ext cx="8534400" cy="1752600"/>
          </a:xfrm>
          <a:prstGeom prst="rect">
            <a:avLst/>
          </a:prstGeom>
        </p:spPr>
        <p:txBody>
          <a:bodyPr/>
          <a:lstStyle>
            <a:lvl1pPr marL="0" indent="0" algn="ctr">
              <a:lnSpc>
                <a:spcPct val="100000"/>
              </a:lnSpc>
              <a:spcBef>
                <a:spcPts val="700"/>
              </a:spcBef>
              <a:buSzTx/>
              <a:buFontTx/>
              <a:buNone/>
              <a:defRPr sz="3200">
                <a:solidFill>
                  <a:srgbClr val="888888"/>
                </a:solidFill>
              </a:defRPr>
            </a:lvl1pPr>
            <a:lvl2pPr marL="0" indent="457200" algn="ctr">
              <a:lnSpc>
                <a:spcPct val="100000"/>
              </a:lnSpc>
              <a:spcBef>
                <a:spcPts val="700"/>
              </a:spcBef>
              <a:buSzTx/>
              <a:buFontTx/>
              <a:buNone/>
              <a:defRPr sz="3200">
                <a:solidFill>
                  <a:srgbClr val="888888"/>
                </a:solidFill>
              </a:defRPr>
            </a:lvl2pPr>
            <a:lvl3pPr marL="0" indent="914400" algn="ctr">
              <a:lnSpc>
                <a:spcPct val="100000"/>
              </a:lnSpc>
              <a:spcBef>
                <a:spcPts val="700"/>
              </a:spcBef>
              <a:buSzTx/>
              <a:buFontTx/>
              <a:buNone/>
              <a:defRPr sz="3200">
                <a:solidFill>
                  <a:srgbClr val="888888"/>
                </a:solidFill>
              </a:defRPr>
            </a:lvl3pPr>
            <a:lvl4pPr marL="0" indent="1371600" algn="ctr">
              <a:lnSpc>
                <a:spcPct val="100000"/>
              </a:lnSpc>
              <a:spcBef>
                <a:spcPts val="700"/>
              </a:spcBef>
              <a:buSzTx/>
              <a:buFontTx/>
              <a:buNone/>
              <a:defRPr sz="3200">
                <a:solidFill>
                  <a:srgbClr val="888888"/>
                </a:solidFill>
              </a:defRPr>
            </a:lvl4pPr>
            <a:lvl5pPr marL="0" indent="1828800" algn="ctr">
              <a:lnSpc>
                <a:spcPct val="100000"/>
              </a:lnSpc>
              <a:spcBef>
                <a:spcPts val="700"/>
              </a:spcBef>
              <a:buSzTx/>
              <a:buFontTx/>
              <a:buNone/>
              <a:defRPr sz="3200">
                <a:solidFill>
                  <a:srgbClr val="888888"/>
                </a:solidFill>
              </a:defRPr>
            </a:lvl5pPr>
          </a:lstStyle>
          <a:p>
            <a:r>
              <a:t>正文级别 1</a:t>
            </a:r>
          </a:p>
          <a:p>
            <a:pPr lvl="1"/>
            <a:r>
              <a:t>正文级别 2</a:t>
            </a:r>
          </a:p>
          <a:p>
            <a:pPr lvl="2"/>
            <a:r>
              <a:t>正文级别 3</a:t>
            </a:r>
          </a:p>
          <a:p>
            <a:pPr lvl="3"/>
            <a:r>
              <a:t>正文级别 4</a:t>
            </a:r>
          </a:p>
          <a:p>
            <a:pPr lvl="4"/>
            <a:r>
              <a:t>正文级别 5</a:t>
            </a:r>
          </a:p>
        </p:txBody>
      </p:sp>
      <p:sp>
        <p:nvSpPr>
          <p:cNvPr id="112" name="Shape 112"/>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119" name="Shape 119"/>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20" name="Shape 120"/>
          <p:cNvSpPr>
            <a:spLocks noGrp="1"/>
          </p:cNvSpPr>
          <p:nvPr>
            <p:ph type="body" idx="1"/>
          </p:nvPr>
        </p:nvSpPr>
        <p:spPr>
          <a:xfrm>
            <a:off x="609600" y="1600200"/>
            <a:ext cx="10972800" cy="4525964"/>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121" name="Shape 121"/>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节标题">
    <p:spTree>
      <p:nvGrpSpPr>
        <p:cNvPr id="1" name=""/>
        <p:cNvGrpSpPr/>
        <p:nvPr/>
      </p:nvGrpSpPr>
      <p:grpSpPr>
        <a:xfrm>
          <a:off x="0" y="0"/>
          <a:ext cx="0" cy="0"/>
          <a:chOff x="0" y="0"/>
          <a:chExt cx="0" cy="0"/>
        </a:xfrm>
      </p:grpSpPr>
      <p:sp>
        <p:nvSpPr>
          <p:cNvPr id="128" name="Shape 128"/>
          <p:cNvSpPr>
            <a:spLocks noGrp="1"/>
          </p:cNvSpPr>
          <p:nvPr>
            <p:ph type="title"/>
          </p:nvPr>
        </p:nvSpPr>
        <p:spPr>
          <a:xfrm>
            <a:off x="963084" y="4406901"/>
            <a:ext cx="10363201" cy="1362076"/>
          </a:xfrm>
          <a:prstGeom prst="rect">
            <a:avLst/>
          </a:prstGeom>
        </p:spPr>
        <p:txBody>
          <a:bodyPr anchor="t"/>
          <a:lstStyle>
            <a:lvl1pPr>
              <a:lnSpc>
                <a:spcPct val="100000"/>
              </a:lnSpc>
              <a:defRPr sz="4000" b="1" cap="all">
                <a:latin typeface="+mj-lt"/>
                <a:ea typeface="+mj-ea"/>
                <a:cs typeface="+mj-cs"/>
                <a:sym typeface="Calibri"/>
              </a:defRPr>
            </a:lvl1pPr>
          </a:lstStyle>
          <a:p>
            <a:r>
              <a:t>标题文本</a:t>
            </a:r>
          </a:p>
        </p:txBody>
      </p:sp>
      <p:sp>
        <p:nvSpPr>
          <p:cNvPr id="129" name="Shape 129"/>
          <p:cNvSpPr>
            <a:spLocks noGrp="1"/>
          </p:cNvSpPr>
          <p:nvPr>
            <p:ph type="body" sz="quarter" idx="1"/>
          </p:nvPr>
        </p:nvSpPr>
        <p:spPr>
          <a:xfrm>
            <a:off x="963084" y="2906713"/>
            <a:ext cx="10363201" cy="1500188"/>
          </a:xfrm>
          <a:prstGeom prst="rect">
            <a:avLst/>
          </a:prstGeom>
        </p:spPr>
        <p:txBody>
          <a:bodyPr anchor="b"/>
          <a:lstStyle>
            <a:lvl1pPr marL="0" indent="0">
              <a:lnSpc>
                <a:spcPct val="100000"/>
              </a:lnSpc>
              <a:spcBef>
                <a:spcPts val="400"/>
              </a:spcBef>
              <a:buSzTx/>
              <a:buFontTx/>
              <a:buNone/>
              <a:defRPr sz="2000">
                <a:solidFill>
                  <a:srgbClr val="888888"/>
                </a:solidFill>
              </a:defRPr>
            </a:lvl1pPr>
            <a:lvl2pPr marL="0" indent="457200">
              <a:lnSpc>
                <a:spcPct val="100000"/>
              </a:lnSpc>
              <a:spcBef>
                <a:spcPts val="400"/>
              </a:spcBef>
              <a:buSzTx/>
              <a:buFontTx/>
              <a:buNone/>
              <a:defRPr sz="2000">
                <a:solidFill>
                  <a:srgbClr val="888888"/>
                </a:solidFill>
              </a:defRPr>
            </a:lvl2pPr>
            <a:lvl3pPr marL="0" indent="914400">
              <a:lnSpc>
                <a:spcPct val="100000"/>
              </a:lnSpc>
              <a:spcBef>
                <a:spcPts val="400"/>
              </a:spcBef>
              <a:buSzTx/>
              <a:buFontTx/>
              <a:buNone/>
              <a:defRPr sz="2000">
                <a:solidFill>
                  <a:srgbClr val="888888"/>
                </a:solidFill>
              </a:defRPr>
            </a:lvl3pPr>
            <a:lvl4pPr marL="0" indent="1371600">
              <a:lnSpc>
                <a:spcPct val="100000"/>
              </a:lnSpc>
              <a:spcBef>
                <a:spcPts val="400"/>
              </a:spcBef>
              <a:buSzTx/>
              <a:buFontTx/>
              <a:buNone/>
              <a:defRPr sz="2000">
                <a:solidFill>
                  <a:srgbClr val="888888"/>
                </a:solidFill>
              </a:defRPr>
            </a:lvl4pPr>
            <a:lvl5pPr marL="0" indent="1828800">
              <a:lnSpc>
                <a:spcPct val="100000"/>
              </a:lnSpc>
              <a:spcBef>
                <a:spcPts val="400"/>
              </a:spcBef>
              <a:buSzTx/>
              <a:buFontTx/>
              <a:buNone/>
              <a:defRPr sz="2000">
                <a:solidFill>
                  <a:srgbClr val="888888"/>
                </a:solidFill>
              </a:defRPr>
            </a:lvl5pPr>
          </a:lstStyle>
          <a:p>
            <a:r>
              <a:t>正文级别 1</a:t>
            </a:r>
          </a:p>
          <a:p>
            <a:pPr lvl="1"/>
            <a:r>
              <a:t>正文级别 2</a:t>
            </a:r>
          </a:p>
          <a:p>
            <a:pPr lvl="2"/>
            <a:r>
              <a:t>正文级别 3</a:t>
            </a:r>
          </a:p>
          <a:p>
            <a:pPr lvl="3"/>
            <a:r>
              <a:t>正文级别 4</a:t>
            </a:r>
          </a:p>
          <a:p>
            <a:pPr lvl="4"/>
            <a:r>
              <a:t>正文级别 5</a:t>
            </a:r>
          </a:p>
        </p:txBody>
      </p:sp>
      <p:sp>
        <p:nvSpPr>
          <p:cNvPr id="130" name="Shape 130"/>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两栏内容">
    <p:spTree>
      <p:nvGrpSpPr>
        <p:cNvPr id="1" name=""/>
        <p:cNvGrpSpPr/>
        <p:nvPr/>
      </p:nvGrpSpPr>
      <p:grpSpPr>
        <a:xfrm>
          <a:off x="0" y="0"/>
          <a:ext cx="0" cy="0"/>
          <a:chOff x="0" y="0"/>
          <a:chExt cx="0" cy="0"/>
        </a:xfrm>
      </p:grpSpPr>
      <p:sp>
        <p:nvSpPr>
          <p:cNvPr id="137" name="Shape 137"/>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38" name="Shape 138"/>
          <p:cNvSpPr>
            <a:spLocks noGrp="1"/>
          </p:cNvSpPr>
          <p:nvPr>
            <p:ph type="body" sz="half" idx="1"/>
          </p:nvPr>
        </p:nvSpPr>
        <p:spPr>
          <a:xfrm>
            <a:off x="609600" y="1600200"/>
            <a:ext cx="5384800" cy="4525964"/>
          </a:xfrm>
          <a:prstGeom prst="rect">
            <a:avLst/>
          </a:prstGeom>
        </p:spPr>
        <p:txBody>
          <a:bodyPr/>
          <a:lstStyle>
            <a:lvl1pPr marL="342900" indent="-342900">
              <a:lnSpc>
                <a:spcPct val="100000"/>
              </a:lnSpc>
              <a:spcBef>
                <a:spcPts val="600"/>
              </a:spcBef>
            </a:lvl1pPr>
            <a:lvl2pPr marL="790575" indent="-333375">
              <a:lnSpc>
                <a:spcPct val="100000"/>
              </a:lnSpc>
              <a:spcBef>
                <a:spcPts val="600"/>
              </a:spcBef>
              <a:buChar char="–"/>
            </a:lvl2pPr>
            <a:lvl3pPr>
              <a:lnSpc>
                <a:spcPct val="100000"/>
              </a:lnSpc>
              <a:spcBef>
                <a:spcPts val="600"/>
              </a:spcBef>
            </a:lvl3pPr>
            <a:lvl4pPr>
              <a:lnSpc>
                <a:spcPct val="100000"/>
              </a:lnSpc>
              <a:spcBef>
                <a:spcPts val="600"/>
              </a:spcBef>
              <a:buChar char="–"/>
            </a:lvl4pPr>
            <a:lvl5pPr>
              <a:lnSpc>
                <a:spcPct val="100000"/>
              </a:lnSpc>
              <a:spcBef>
                <a:spcPts val="600"/>
              </a:spcBef>
              <a:buChar char="»"/>
            </a:lvl5pPr>
          </a:lstStyle>
          <a:p>
            <a:r>
              <a:t>正文级别 1</a:t>
            </a:r>
          </a:p>
          <a:p>
            <a:pPr lvl="1"/>
            <a:r>
              <a:t>正文级别 2</a:t>
            </a:r>
          </a:p>
          <a:p>
            <a:pPr lvl="2"/>
            <a:r>
              <a:t>正文级别 3</a:t>
            </a:r>
          </a:p>
          <a:p>
            <a:pPr lvl="3"/>
            <a:r>
              <a:t>正文级别 4</a:t>
            </a:r>
          </a:p>
          <a:p>
            <a:pPr lvl="4"/>
            <a:r>
              <a:t>正文级别 5</a:t>
            </a:r>
          </a:p>
        </p:txBody>
      </p:sp>
      <p:sp>
        <p:nvSpPr>
          <p:cNvPr id="139" name="Shape 139"/>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比较">
    <p:spTree>
      <p:nvGrpSpPr>
        <p:cNvPr id="1" name=""/>
        <p:cNvGrpSpPr/>
        <p:nvPr/>
      </p:nvGrpSpPr>
      <p:grpSpPr>
        <a:xfrm>
          <a:off x="0" y="0"/>
          <a:ext cx="0" cy="0"/>
          <a:chOff x="0" y="0"/>
          <a:chExt cx="0" cy="0"/>
        </a:xfrm>
      </p:grpSpPr>
      <p:sp>
        <p:nvSpPr>
          <p:cNvPr id="146" name="Shape 146"/>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47" name="Shape 147"/>
          <p:cNvSpPr>
            <a:spLocks noGrp="1"/>
          </p:cNvSpPr>
          <p:nvPr>
            <p:ph type="body" sz="quarter" idx="1"/>
          </p:nvPr>
        </p:nvSpPr>
        <p:spPr>
          <a:xfrm>
            <a:off x="609600" y="1535112"/>
            <a:ext cx="5386917" cy="639763"/>
          </a:xfrm>
          <a:prstGeom prst="rect">
            <a:avLst/>
          </a:prstGeom>
        </p:spPr>
        <p:txBody>
          <a:bodyPr anchor="b"/>
          <a:lstStyle>
            <a:lvl1pPr marL="0" indent="0">
              <a:lnSpc>
                <a:spcPct val="100000"/>
              </a:lnSpc>
              <a:spcBef>
                <a:spcPts val="500"/>
              </a:spcBef>
              <a:buSzTx/>
              <a:buFontTx/>
              <a:buNone/>
              <a:defRPr sz="2400" b="1"/>
            </a:lvl1pPr>
            <a:lvl2pPr marL="0" indent="457200">
              <a:lnSpc>
                <a:spcPct val="100000"/>
              </a:lnSpc>
              <a:spcBef>
                <a:spcPts val="500"/>
              </a:spcBef>
              <a:buSzTx/>
              <a:buFontTx/>
              <a:buNone/>
              <a:defRPr sz="2400" b="1"/>
            </a:lvl2pPr>
            <a:lvl3pPr marL="0" indent="914400">
              <a:lnSpc>
                <a:spcPct val="100000"/>
              </a:lnSpc>
              <a:spcBef>
                <a:spcPts val="500"/>
              </a:spcBef>
              <a:buSzTx/>
              <a:buFontTx/>
              <a:buNone/>
              <a:defRPr sz="2400" b="1"/>
            </a:lvl3pPr>
            <a:lvl4pPr marL="0" indent="1371600">
              <a:lnSpc>
                <a:spcPct val="100000"/>
              </a:lnSpc>
              <a:spcBef>
                <a:spcPts val="500"/>
              </a:spcBef>
              <a:buSzTx/>
              <a:buFontTx/>
              <a:buNone/>
              <a:defRPr sz="2400" b="1"/>
            </a:lvl4pPr>
            <a:lvl5pPr marL="0" indent="1828800">
              <a:lnSpc>
                <a:spcPct val="100000"/>
              </a:lnSpc>
              <a:spcBef>
                <a:spcPts val="500"/>
              </a:spcBef>
              <a:buSzTx/>
              <a:buFontTx/>
              <a:buNone/>
              <a:defRPr sz="2400" b="1"/>
            </a:lvl5pPr>
          </a:lstStyle>
          <a:p>
            <a:r>
              <a:t>正文级别 1</a:t>
            </a:r>
          </a:p>
          <a:p>
            <a:pPr lvl="1"/>
            <a:r>
              <a:t>正文级别 2</a:t>
            </a:r>
          </a:p>
          <a:p>
            <a:pPr lvl="2"/>
            <a:r>
              <a:t>正文级别 3</a:t>
            </a:r>
          </a:p>
          <a:p>
            <a:pPr lvl="3"/>
            <a:r>
              <a:t>正文级别 4</a:t>
            </a:r>
          </a:p>
          <a:p>
            <a:pPr lvl="4"/>
            <a:r>
              <a:t>正文级别 5</a:t>
            </a:r>
          </a:p>
        </p:txBody>
      </p:sp>
      <p:sp>
        <p:nvSpPr>
          <p:cNvPr id="148" name="Shape 148"/>
          <p:cNvSpPr>
            <a:spLocks noGrp="1"/>
          </p:cNvSpPr>
          <p:nvPr>
            <p:ph type="body" sz="quarter" idx="13"/>
          </p:nvPr>
        </p:nvSpPr>
        <p:spPr>
          <a:xfrm>
            <a:off x="6193368" y="1535112"/>
            <a:ext cx="5389034" cy="639763"/>
          </a:xfrm>
          <a:prstGeom prst="rect">
            <a:avLst/>
          </a:prstGeom>
        </p:spPr>
        <p:txBody>
          <a:bodyPr anchor="b"/>
          <a:lstStyle/>
          <a:p>
            <a:pPr marL="0" indent="0">
              <a:lnSpc>
                <a:spcPct val="100000"/>
              </a:lnSpc>
              <a:spcBef>
                <a:spcPts val="500"/>
              </a:spcBef>
              <a:buSzTx/>
              <a:buFontTx/>
              <a:buNone/>
              <a:defRPr sz="2400" b="1"/>
            </a:pPr>
            <a:endParaRPr/>
          </a:p>
        </p:txBody>
      </p:sp>
      <p:sp>
        <p:nvSpPr>
          <p:cNvPr id="149" name="Shape 149"/>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仅标题">
    <p:spTree>
      <p:nvGrpSpPr>
        <p:cNvPr id="1" name=""/>
        <p:cNvGrpSpPr/>
        <p:nvPr/>
      </p:nvGrpSpPr>
      <p:grpSpPr>
        <a:xfrm>
          <a:off x="0" y="0"/>
          <a:ext cx="0" cy="0"/>
          <a:chOff x="0" y="0"/>
          <a:chExt cx="0" cy="0"/>
        </a:xfrm>
      </p:grpSpPr>
      <p:sp>
        <p:nvSpPr>
          <p:cNvPr id="156" name="Shape 156"/>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57" name="Shape 157"/>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164" name="Shape 164"/>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内容与标题">
    <p:spTree>
      <p:nvGrpSpPr>
        <p:cNvPr id="1" name=""/>
        <p:cNvGrpSpPr/>
        <p:nvPr/>
      </p:nvGrpSpPr>
      <p:grpSpPr>
        <a:xfrm>
          <a:off x="0" y="0"/>
          <a:ext cx="0" cy="0"/>
          <a:chOff x="0" y="0"/>
          <a:chExt cx="0" cy="0"/>
        </a:xfrm>
      </p:grpSpPr>
      <p:sp>
        <p:nvSpPr>
          <p:cNvPr id="171" name="Shape 171"/>
          <p:cNvSpPr>
            <a:spLocks noGrp="1"/>
          </p:cNvSpPr>
          <p:nvPr>
            <p:ph type="title"/>
          </p:nvPr>
        </p:nvSpPr>
        <p:spPr>
          <a:xfrm>
            <a:off x="609601" y="273050"/>
            <a:ext cx="4011084" cy="1162050"/>
          </a:xfrm>
          <a:prstGeom prst="rect">
            <a:avLst/>
          </a:prstGeom>
        </p:spPr>
        <p:txBody>
          <a:bodyPr anchor="b"/>
          <a:lstStyle>
            <a:lvl1pPr>
              <a:lnSpc>
                <a:spcPct val="100000"/>
              </a:lnSpc>
              <a:defRPr sz="2000" b="1">
                <a:latin typeface="+mj-lt"/>
                <a:ea typeface="+mj-ea"/>
                <a:cs typeface="+mj-cs"/>
                <a:sym typeface="Calibri"/>
              </a:defRPr>
            </a:lvl1pPr>
          </a:lstStyle>
          <a:p>
            <a:r>
              <a:t>标题文本</a:t>
            </a:r>
          </a:p>
        </p:txBody>
      </p:sp>
      <p:sp>
        <p:nvSpPr>
          <p:cNvPr id="172" name="Shape 172"/>
          <p:cNvSpPr>
            <a:spLocks noGrp="1"/>
          </p:cNvSpPr>
          <p:nvPr>
            <p:ph type="body" idx="1"/>
          </p:nvPr>
        </p:nvSpPr>
        <p:spPr>
          <a:xfrm>
            <a:off x="4766733" y="273050"/>
            <a:ext cx="6815667" cy="5853114"/>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173" name="Shape 173"/>
          <p:cNvSpPr>
            <a:spLocks noGrp="1"/>
          </p:cNvSpPr>
          <p:nvPr>
            <p:ph type="body" sz="half" idx="13"/>
          </p:nvPr>
        </p:nvSpPr>
        <p:spPr>
          <a:xfrm>
            <a:off x="609600" y="1435101"/>
            <a:ext cx="4011085" cy="4691063"/>
          </a:xfrm>
          <a:prstGeom prst="rect">
            <a:avLst/>
          </a:prstGeom>
        </p:spPr>
        <p:txBody>
          <a:bodyPr/>
          <a:lstStyle/>
          <a:p>
            <a:pPr marL="0" indent="0">
              <a:lnSpc>
                <a:spcPct val="100000"/>
              </a:lnSpc>
              <a:spcBef>
                <a:spcPts val="300"/>
              </a:spcBef>
              <a:buSzTx/>
              <a:buFontTx/>
              <a:buNone/>
              <a:defRPr sz="1400"/>
            </a:pPr>
            <a:endParaRPr/>
          </a:p>
        </p:txBody>
      </p:sp>
      <p:sp>
        <p:nvSpPr>
          <p:cNvPr id="174" name="Shape 174"/>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20" name="Shape 20"/>
          <p:cNvSpPr>
            <a:spLocks noGrp="1"/>
          </p:cNvSpPr>
          <p:nvPr>
            <p:ph type="title"/>
          </p:nvPr>
        </p:nvSpPr>
        <p:spPr>
          <a:prstGeom prst="rect">
            <a:avLst/>
          </a:prstGeom>
        </p:spPr>
        <p:txBody>
          <a:bodyPr/>
          <a:lstStyle/>
          <a:p>
            <a:r>
              <a:t>标题文本</a:t>
            </a:r>
          </a:p>
        </p:txBody>
      </p:sp>
      <p:sp>
        <p:nvSpPr>
          <p:cNvPr id="21" name="Shape 21"/>
          <p:cNvSpPr>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22" name="Shape 2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图片与标题">
    <p:spTree>
      <p:nvGrpSpPr>
        <p:cNvPr id="1" name=""/>
        <p:cNvGrpSpPr/>
        <p:nvPr/>
      </p:nvGrpSpPr>
      <p:grpSpPr>
        <a:xfrm>
          <a:off x="0" y="0"/>
          <a:ext cx="0" cy="0"/>
          <a:chOff x="0" y="0"/>
          <a:chExt cx="0" cy="0"/>
        </a:xfrm>
      </p:grpSpPr>
      <p:sp>
        <p:nvSpPr>
          <p:cNvPr id="181" name="Shape 181"/>
          <p:cNvSpPr>
            <a:spLocks noGrp="1"/>
          </p:cNvSpPr>
          <p:nvPr>
            <p:ph type="title"/>
          </p:nvPr>
        </p:nvSpPr>
        <p:spPr>
          <a:xfrm>
            <a:off x="2389716" y="4800600"/>
            <a:ext cx="7315201" cy="566738"/>
          </a:xfrm>
          <a:prstGeom prst="rect">
            <a:avLst/>
          </a:prstGeom>
        </p:spPr>
        <p:txBody>
          <a:bodyPr anchor="b"/>
          <a:lstStyle>
            <a:lvl1pPr>
              <a:lnSpc>
                <a:spcPct val="100000"/>
              </a:lnSpc>
              <a:defRPr sz="2000" b="1">
                <a:latin typeface="+mj-lt"/>
                <a:ea typeface="+mj-ea"/>
                <a:cs typeface="+mj-cs"/>
                <a:sym typeface="Calibri"/>
              </a:defRPr>
            </a:lvl1pPr>
          </a:lstStyle>
          <a:p>
            <a:r>
              <a:t>标题文本</a:t>
            </a:r>
          </a:p>
        </p:txBody>
      </p:sp>
      <p:sp>
        <p:nvSpPr>
          <p:cNvPr id="182" name="Shape 182"/>
          <p:cNvSpPr>
            <a:spLocks noGrp="1"/>
          </p:cNvSpPr>
          <p:nvPr>
            <p:ph type="pic" sz="half" idx="13"/>
          </p:nvPr>
        </p:nvSpPr>
        <p:spPr>
          <a:xfrm>
            <a:off x="2389716" y="612775"/>
            <a:ext cx="7315201" cy="4114800"/>
          </a:xfrm>
          <a:prstGeom prst="rect">
            <a:avLst/>
          </a:prstGeom>
        </p:spPr>
        <p:txBody>
          <a:bodyPr lIns="91439" rIns="91439">
            <a:noAutofit/>
          </a:bodyPr>
          <a:lstStyle/>
          <a:p>
            <a:endParaRPr/>
          </a:p>
        </p:txBody>
      </p:sp>
      <p:sp>
        <p:nvSpPr>
          <p:cNvPr id="183" name="Shape 183"/>
          <p:cNvSpPr>
            <a:spLocks noGrp="1"/>
          </p:cNvSpPr>
          <p:nvPr>
            <p:ph type="body" sz="quarter" idx="1"/>
          </p:nvPr>
        </p:nvSpPr>
        <p:spPr>
          <a:xfrm>
            <a:off x="2389716" y="5367337"/>
            <a:ext cx="7315201" cy="804863"/>
          </a:xfrm>
          <a:prstGeom prst="rect">
            <a:avLst/>
          </a:prstGeom>
        </p:spPr>
        <p:txBody>
          <a:bodyPr/>
          <a:lstStyle>
            <a:lvl1pPr marL="0" indent="0">
              <a:lnSpc>
                <a:spcPct val="100000"/>
              </a:lnSpc>
              <a:spcBef>
                <a:spcPts val="300"/>
              </a:spcBef>
              <a:buSzTx/>
              <a:buFontTx/>
              <a:buNone/>
              <a:defRPr sz="1400"/>
            </a:lvl1pPr>
            <a:lvl2pPr marL="0" indent="457200">
              <a:lnSpc>
                <a:spcPct val="100000"/>
              </a:lnSpc>
              <a:spcBef>
                <a:spcPts val="300"/>
              </a:spcBef>
              <a:buSzTx/>
              <a:buFontTx/>
              <a:buNone/>
              <a:defRPr sz="1400"/>
            </a:lvl2pPr>
            <a:lvl3pPr marL="0" indent="914400">
              <a:lnSpc>
                <a:spcPct val="100000"/>
              </a:lnSpc>
              <a:spcBef>
                <a:spcPts val="300"/>
              </a:spcBef>
              <a:buSzTx/>
              <a:buFontTx/>
              <a:buNone/>
              <a:defRPr sz="1400"/>
            </a:lvl3pPr>
            <a:lvl4pPr marL="0" indent="1371600">
              <a:lnSpc>
                <a:spcPct val="100000"/>
              </a:lnSpc>
              <a:spcBef>
                <a:spcPts val="300"/>
              </a:spcBef>
              <a:buSzTx/>
              <a:buFontTx/>
              <a:buNone/>
              <a:defRPr sz="1400"/>
            </a:lvl4pPr>
            <a:lvl5pPr marL="0" indent="1828800">
              <a:lnSpc>
                <a:spcPct val="100000"/>
              </a:lnSpc>
              <a:spcBef>
                <a:spcPts val="300"/>
              </a:spcBef>
              <a:buSzTx/>
              <a:buFontTx/>
              <a:buNone/>
              <a:defRPr sz="1400"/>
            </a:lvl5pPr>
          </a:lstStyle>
          <a:p>
            <a:r>
              <a:t>正文级别 1</a:t>
            </a:r>
          </a:p>
          <a:p>
            <a:pPr lvl="1"/>
            <a:r>
              <a:t>正文级别 2</a:t>
            </a:r>
          </a:p>
          <a:p>
            <a:pPr lvl="2"/>
            <a:r>
              <a:t>正文级别 3</a:t>
            </a:r>
          </a:p>
          <a:p>
            <a:pPr lvl="3"/>
            <a:r>
              <a:t>正文级别 4</a:t>
            </a:r>
          </a:p>
          <a:p>
            <a:pPr lvl="4"/>
            <a:r>
              <a:t>正文级别 5</a:t>
            </a:r>
          </a:p>
        </p:txBody>
      </p:sp>
      <p:sp>
        <p:nvSpPr>
          <p:cNvPr id="184" name="Shape 184"/>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标题和竖排文字">
    <p:spTree>
      <p:nvGrpSpPr>
        <p:cNvPr id="1" name=""/>
        <p:cNvGrpSpPr/>
        <p:nvPr/>
      </p:nvGrpSpPr>
      <p:grpSpPr>
        <a:xfrm>
          <a:off x="0" y="0"/>
          <a:ext cx="0" cy="0"/>
          <a:chOff x="0" y="0"/>
          <a:chExt cx="0" cy="0"/>
        </a:xfrm>
      </p:grpSpPr>
      <p:sp>
        <p:nvSpPr>
          <p:cNvPr id="191" name="Shape 191"/>
          <p:cNvSpPr>
            <a:spLocks noGrp="1"/>
          </p:cNvSpPr>
          <p:nvPr>
            <p:ph type="title"/>
          </p:nvPr>
        </p:nvSpPr>
        <p:spPr>
          <a:xfrm>
            <a:off x="609600" y="274638"/>
            <a:ext cx="10972800" cy="1143001"/>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192" name="Shape 192"/>
          <p:cNvSpPr>
            <a:spLocks noGrp="1"/>
          </p:cNvSpPr>
          <p:nvPr>
            <p:ph type="body" idx="1"/>
          </p:nvPr>
        </p:nvSpPr>
        <p:spPr>
          <a:xfrm>
            <a:off x="609600" y="1600200"/>
            <a:ext cx="10972800" cy="4525964"/>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193" name="Shape 193"/>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垂直排列标题与文本">
    <p:spTree>
      <p:nvGrpSpPr>
        <p:cNvPr id="1" name=""/>
        <p:cNvGrpSpPr/>
        <p:nvPr/>
      </p:nvGrpSpPr>
      <p:grpSpPr>
        <a:xfrm>
          <a:off x="0" y="0"/>
          <a:ext cx="0" cy="0"/>
          <a:chOff x="0" y="0"/>
          <a:chExt cx="0" cy="0"/>
        </a:xfrm>
      </p:grpSpPr>
      <p:sp>
        <p:nvSpPr>
          <p:cNvPr id="200" name="Shape 200"/>
          <p:cNvSpPr>
            <a:spLocks noGrp="1"/>
          </p:cNvSpPr>
          <p:nvPr>
            <p:ph type="title"/>
          </p:nvPr>
        </p:nvSpPr>
        <p:spPr>
          <a:xfrm>
            <a:off x="8839200" y="274639"/>
            <a:ext cx="2743200" cy="5851526"/>
          </a:xfrm>
          <a:prstGeom prst="rect">
            <a:avLst/>
          </a:prstGeom>
        </p:spPr>
        <p:txBody>
          <a:bodyPr/>
          <a:lstStyle>
            <a:lvl1pPr algn="ctr">
              <a:lnSpc>
                <a:spcPct val="100000"/>
              </a:lnSpc>
              <a:defRPr>
                <a:latin typeface="+mj-lt"/>
                <a:ea typeface="+mj-ea"/>
                <a:cs typeface="+mj-cs"/>
                <a:sym typeface="Calibri"/>
              </a:defRPr>
            </a:lvl1pPr>
          </a:lstStyle>
          <a:p>
            <a:r>
              <a:t>标题文本</a:t>
            </a:r>
          </a:p>
        </p:txBody>
      </p:sp>
      <p:sp>
        <p:nvSpPr>
          <p:cNvPr id="201" name="Shape 201"/>
          <p:cNvSpPr>
            <a:spLocks noGrp="1"/>
          </p:cNvSpPr>
          <p:nvPr>
            <p:ph type="body" idx="1"/>
          </p:nvPr>
        </p:nvSpPr>
        <p:spPr>
          <a:xfrm>
            <a:off x="609600" y="274639"/>
            <a:ext cx="8026400" cy="5851526"/>
          </a:xfrm>
          <a:prstGeom prst="rect">
            <a:avLst/>
          </a:prstGeom>
        </p:spPr>
        <p:txBody>
          <a:bodyPr/>
          <a:lstStyle>
            <a:lvl1pPr marL="342900" indent="-342900">
              <a:lnSpc>
                <a:spcPct val="100000"/>
              </a:lnSpc>
              <a:spcBef>
                <a:spcPts val="700"/>
              </a:spcBef>
              <a:defRPr sz="3200"/>
            </a:lvl1pPr>
            <a:lvl2pPr marL="783771" indent="-326571">
              <a:lnSpc>
                <a:spcPct val="100000"/>
              </a:lnSpc>
              <a:spcBef>
                <a:spcPts val="700"/>
              </a:spcBef>
              <a:buChar char="–"/>
              <a:defRPr sz="3200"/>
            </a:lvl2pPr>
            <a:lvl3pPr marL="1219200" indent="-304800">
              <a:lnSpc>
                <a:spcPct val="100000"/>
              </a:lnSpc>
              <a:spcBef>
                <a:spcPts val="700"/>
              </a:spcBef>
              <a:defRPr sz="3200"/>
            </a:lvl3pPr>
            <a:lvl4pPr marL="1737360" indent="-365760">
              <a:lnSpc>
                <a:spcPct val="100000"/>
              </a:lnSpc>
              <a:spcBef>
                <a:spcPts val="700"/>
              </a:spcBef>
              <a:buChar char="–"/>
              <a:defRPr sz="3200"/>
            </a:lvl4pPr>
            <a:lvl5pPr marL="2194560" indent="-365760">
              <a:lnSpc>
                <a:spcPct val="100000"/>
              </a:lnSpc>
              <a:spcBef>
                <a:spcPts val="700"/>
              </a:spcBef>
              <a:buChar char="»"/>
              <a:defRPr sz="3200"/>
            </a:lvl5pPr>
          </a:lstStyle>
          <a:p>
            <a:r>
              <a:t>正文级别 1</a:t>
            </a:r>
          </a:p>
          <a:p>
            <a:pPr lvl="1"/>
            <a:r>
              <a:t>正文级别 2</a:t>
            </a:r>
          </a:p>
          <a:p>
            <a:pPr lvl="2"/>
            <a:r>
              <a:t>正文级别 3</a:t>
            </a:r>
          </a:p>
          <a:p>
            <a:pPr lvl="3"/>
            <a:r>
              <a:t>正文级别 4</a:t>
            </a:r>
          </a:p>
          <a:p>
            <a:pPr lvl="4"/>
            <a:r>
              <a:t>正文级别 5</a:t>
            </a:r>
          </a:p>
        </p:txBody>
      </p:sp>
      <p:sp>
        <p:nvSpPr>
          <p:cNvPr id="202" name="Shape 202"/>
          <p:cNvSpPr>
            <a:spLocks noGrp="1"/>
          </p:cNvSpPr>
          <p:nvPr>
            <p:ph type="sldNum" sz="quarter" idx="2"/>
          </p:nvPr>
        </p:nvSpPr>
        <p:spPr>
          <a:xfrm>
            <a:off x="11318418" y="6404294"/>
            <a:ext cx="263983"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209" name="Shape 209"/>
          <p:cNvSpPr>
            <a:spLocks noGrp="1"/>
          </p:cNvSpPr>
          <p:nvPr>
            <p:ph type="title"/>
          </p:nvPr>
        </p:nvSpPr>
        <p:spPr>
          <a:prstGeom prst="rect">
            <a:avLst/>
          </a:prstGeom>
        </p:spPr>
        <p:txBody>
          <a:bodyPr/>
          <a:lstStyle/>
          <a:p>
            <a:r>
              <a:t>标题文本</a:t>
            </a:r>
          </a:p>
        </p:txBody>
      </p:sp>
      <p:sp>
        <p:nvSpPr>
          <p:cNvPr id="210" name="Shape 210"/>
          <p:cNvSpPr>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211" name="Shape 21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节标题">
    <p:spTree>
      <p:nvGrpSpPr>
        <p:cNvPr id="1" name=""/>
        <p:cNvGrpSpPr/>
        <p:nvPr/>
      </p:nvGrpSpPr>
      <p:grpSpPr>
        <a:xfrm>
          <a:off x="0" y="0"/>
          <a:ext cx="0" cy="0"/>
          <a:chOff x="0" y="0"/>
          <a:chExt cx="0" cy="0"/>
        </a:xfrm>
      </p:grpSpPr>
      <p:sp>
        <p:nvSpPr>
          <p:cNvPr id="29" name="Shape 29"/>
          <p:cNvSpPr>
            <a:spLocks noGrp="1"/>
          </p:cNvSpPr>
          <p:nvPr>
            <p:ph type="title"/>
          </p:nvPr>
        </p:nvSpPr>
        <p:spPr>
          <a:xfrm>
            <a:off x="831849" y="1709738"/>
            <a:ext cx="10515601" cy="2852737"/>
          </a:xfrm>
          <a:prstGeom prst="rect">
            <a:avLst/>
          </a:prstGeom>
        </p:spPr>
        <p:txBody>
          <a:bodyPr anchor="b"/>
          <a:lstStyle>
            <a:lvl1pPr>
              <a:defRPr sz="6000"/>
            </a:lvl1pPr>
          </a:lstStyle>
          <a:p>
            <a:r>
              <a:t>标题文本</a:t>
            </a:r>
          </a:p>
        </p:txBody>
      </p:sp>
      <p:sp>
        <p:nvSpPr>
          <p:cNvPr id="30" name="Shape 30"/>
          <p:cNvSpPr>
            <a:spLocks noGrp="1"/>
          </p:cNvSpPr>
          <p:nvPr>
            <p:ph type="body" sz="quarter" idx="1"/>
          </p:nvPr>
        </p:nvSpPr>
        <p:spPr>
          <a:xfrm>
            <a:off x="831849" y="4589464"/>
            <a:ext cx="10515601" cy="1500188"/>
          </a:xfrm>
          <a:prstGeom prst="rect">
            <a:avLst/>
          </a:prstGeom>
        </p:spPr>
        <p:txBody>
          <a:bodyPr/>
          <a:lstStyle>
            <a:lvl1pPr marL="0" indent="0">
              <a:buSzTx/>
              <a:buFontTx/>
              <a:buNone/>
              <a:defRPr sz="2400">
                <a:solidFill>
                  <a:srgbClr val="888888"/>
                </a:solidFill>
              </a:defRPr>
            </a:lvl1pPr>
            <a:lvl2pPr marL="0" indent="457200">
              <a:buSzTx/>
              <a:buFontTx/>
              <a:buNone/>
              <a:defRPr sz="2400">
                <a:solidFill>
                  <a:srgbClr val="888888"/>
                </a:solidFill>
              </a:defRPr>
            </a:lvl2pPr>
            <a:lvl3pPr marL="0" indent="914400">
              <a:buSzTx/>
              <a:buFontTx/>
              <a:buNone/>
              <a:defRPr sz="2400">
                <a:solidFill>
                  <a:srgbClr val="888888"/>
                </a:solidFill>
              </a:defRPr>
            </a:lvl3pPr>
            <a:lvl4pPr marL="0" indent="1371600">
              <a:buSzTx/>
              <a:buFontTx/>
              <a:buNone/>
              <a:defRPr sz="2400">
                <a:solidFill>
                  <a:srgbClr val="888888"/>
                </a:solidFill>
              </a:defRPr>
            </a:lvl4pPr>
            <a:lvl5pPr marL="0" indent="1828800">
              <a:buSzTx/>
              <a:buFontTx/>
              <a:buNone/>
              <a:defRPr sz="2400">
                <a:solidFill>
                  <a:srgbClr val="888888"/>
                </a:solidFill>
              </a:defRPr>
            </a:lvl5pPr>
          </a:lstStyle>
          <a:p>
            <a:r>
              <a:t>正文级别 1</a:t>
            </a:r>
          </a:p>
          <a:p>
            <a:pPr lvl="1"/>
            <a:r>
              <a:t>正文级别 2</a:t>
            </a:r>
          </a:p>
          <a:p>
            <a:pPr lvl="2"/>
            <a:r>
              <a:t>正文级别 3</a:t>
            </a:r>
          </a:p>
          <a:p>
            <a:pPr lvl="3"/>
            <a:r>
              <a:t>正文级别 4</a:t>
            </a:r>
          </a:p>
          <a:p>
            <a:pPr lvl="4"/>
            <a:r>
              <a:t>正文级别 5</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两栏内容">
    <p:spTree>
      <p:nvGrpSpPr>
        <p:cNvPr id="1" name=""/>
        <p:cNvGrpSpPr/>
        <p:nvPr/>
      </p:nvGrpSpPr>
      <p:grpSpPr>
        <a:xfrm>
          <a:off x="0" y="0"/>
          <a:ext cx="0" cy="0"/>
          <a:chOff x="0" y="0"/>
          <a:chExt cx="0" cy="0"/>
        </a:xfrm>
      </p:grpSpPr>
      <p:sp>
        <p:nvSpPr>
          <p:cNvPr id="38" name="Shape 38"/>
          <p:cNvSpPr>
            <a:spLocks noGrp="1"/>
          </p:cNvSpPr>
          <p:nvPr>
            <p:ph type="title"/>
          </p:nvPr>
        </p:nvSpPr>
        <p:spPr>
          <a:prstGeom prst="rect">
            <a:avLst/>
          </a:prstGeom>
        </p:spPr>
        <p:txBody>
          <a:bodyPr/>
          <a:lstStyle/>
          <a:p>
            <a:r>
              <a:t>标题文本</a:t>
            </a:r>
          </a:p>
        </p:txBody>
      </p:sp>
      <p:sp>
        <p:nvSpPr>
          <p:cNvPr id="39" name="Shape 39"/>
          <p:cNvSpPr>
            <a:spLocks noGrp="1"/>
          </p:cNvSpPr>
          <p:nvPr>
            <p:ph type="body" sz="half" idx="1"/>
          </p:nvPr>
        </p:nvSpPr>
        <p:spPr>
          <a:xfrm>
            <a:off x="838200" y="1825625"/>
            <a:ext cx="5181600" cy="43513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40" name="Shape 4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比较">
    <p:spTree>
      <p:nvGrpSpPr>
        <p:cNvPr id="1" name=""/>
        <p:cNvGrpSpPr/>
        <p:nvPr/>
      </p:nvGrpSpPr>
      <p:grpSpPr>
        <a:xfrm>
          <a:off x="0" y="0"/>
          <a:ext cx="0" cy="0"/>
          <a:chOff x="0" y="0"/>
          <a:chExt cx="0" cy="0"/>
        </a:xfrm>
      </p:grpSpPr>
      <p:sp>
        <p:nvSpPr>
          <p:cNvPr id="47" name="Shape 47"/>
          <p:cNvSpPr>
            <a:spLocks noGrp="1"/>
          </p:cNvSpPr>
          <p:nvPr>
            <p:ph type="title"/>
          </p:nvPr>
        </p:nvSpPr>
        <p:spPr>
          <a:xfrm>
            <a:off x="839787" y="365125"/>
            <a:ext cx="10515601" cy="1325564"/>
          </a:xfrm>
          <a:prstGeom prst="rect">
            <a:avLst/>
          </a:prstGeom>
        </p:spPr>
        <p:txBody>
          <a:bodyPr/>
          <a:lstStyle/>
          <a:p>
            <a:r>
              <a:t>标题文本</a:t>
            </a:r>
          </a:p>
        </p:txBody>
      </p:sp>
      <p:sp>
        <p:nvSpPr>
          <p:cNvPr id="48" name="Shape 48"/>
          <p:cNvSpPr>
            <a:spLocks noGrp="1"/>
          </p:cNvSpPr>
          <p:nvPr>
            <p:ph type="body" sz="quarter" idx="1"/>
          </p:nvPr>
        </p:nvSpPr>
        <p:spPr>
          <a:xfrm>
            <a:off x="839788" y="1681163"/>
            <a:ext cx="5157789" cy="823913"/>
          </a:xfrm>
          <a:prstGeom prst="rect">
            <a:avLst/>
          </a:prstGeom>
        </p:spPr>
        <p:txBody>
          <a:bodyPr anchor="b"/>
          <a:lstStyle>
            <a:lvl1pPr marL="0" indent="0">
              <a:buSzTx/>
              <a:buFontTx/>
              <a:buNone/>
              <a:defRPr sz="2400" b="1"/>
            </a:lvl1pPr>
            <a:lvl2pPr marL="0" indent="457200">
              <a:buSzTx/>
              <a:buFontTx/>
              <a:buNone/>
              <a:defRPr sz="2400" b="1"/>
            </a:lvl2pPr>
            <a:lvl3pPr marL="0" indent="914400">
              <a:buSzTx/>
              <a:buFontTx/>
              <a:buNone/>
              <a:defRPr sz="2400" b="1"/>
            </a:lvl3pPr>
            <a:lvl4pPr marL="0" indent="1371600">
              <a:buSzTx/>
              <a:buFontTx/>
              <a:buNone/>
              <a:defRPr sz="2400" b="1"/>
            </a:lvl4pPr>
            <a:lvl5pPr marL="0" indent="1828800">
              <a:buSzTx/>
              <a:buFontTx/>
              <a:buNone/>
              <a:defRPr sz="2400" b="1"/>
            </a:lvl5pPr>
          </a:lstStyle>
          <a:p>
            <a:r>
              <a:t>正文级别 1</a:t>
            </a:r>
          </a:p>
          <a:p>
            <a:pPr lvl="1"/>
            <a:r>
              <a:t>正文级别 2</a:t>
            </a:r>
          </a:p>
          <a:p>
            <a:pPr lvl="2"/>
            <a:r>
              <a:t>正文级别 3</a:t>
            </a:r>
          </a:p>
          <a:p>
            <a:pPr lvl="3"/>
            <a:r>
              <a:t>正文级别 4</a:t>
            </a:r>
          </a:p>
          <a:p>
            <a:pPr lvl="4"/>
            <a:r>
              <a:t>正文级别 5</a:t>
            </a:r>
          </a:p>
        </p:txBody>
      </p:sp>
      <p:sp>
        <p:nvSpPr>
          <p:cNvPr id="49" name="Shape 49"/>
          <p:cNvSpPr>
            <a:spLocks noGrp="1"/>
          </p:cNvSpPr>
          <p:nvPr>
            <p:ph type="body" sz="quarter" idx="13"/>
          </p:nvPr>
        </p:nvSpPr>
        <p:spPr>
          <a:xfrm>
            <a:off x="6172201" y="1681163"/>
            <a:ext cx="5183189" cy="823913"/>
          </a:xfrm>
          <a:prstGeom prst="rect">
            <a:avLst/>
          </a:prstGeom>
        </p:spPr>
        <p:txBody>
          <a:bodyPr anchor="b"/>
          <a:lstStyle/>
          <a:p>
            <a:pPr marL="0" indent="0">
              <a:buSzTx/>
              <a:buFontTx/>
              <a:buNone/>
              <a:defRPr sz="2400" b="1"/>
            </a:pPr>
            <a:endParaRPr/>
          </a:p>
        </p:txBody>
      </p:sp>
      <p:sp>
        <p:nvSpPr>
          <p:cNvPr id="50" name="Shape 5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仅标题">
    <p:spTree>
      <p:nvGrpSpPr>
        <p:cNvPr id="1" name=""/>
        <p:cNvGrpSpPr/>
        <p:nvPr/>
      </p:nvGrpSpPr>
      <p:grpSpPr>
        <a:xfrm>
          <a:off x="0" y="0"/>
          <a:ext cx="0" cy="0"/>
          <a:chOff x="0" y="0"/>
          <a:chExt cx="0" cy="0"/>
        </a:xfrm>
      </p:grpSpPr>
      <p:sp>
        <p:nvSpPr>
          <p:cNvPr id="57" name="Shape 57"/>
          <p:cNvSpPr>
            <a:spLocks noGrp="1"/>
          </p:cNvSpPr>
          <p:nvPr>
            <p:ph type="title"/>
          </p:nvPr>
        </p:nvSpPr>
        <p:spPr>
          <a:prstGeom prst="rect">
            <a:avLst/>
          </a:prstGeom>
        </p:spPr>
        <p:txBody>
          <a:bodyPr/>
          <a:lstStyle/>
          <a:p>
            <a:r>
              <a:t>标题文本</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65" name="Shape 6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内容与标题">
    <p:spTree>
      <p:nvGrpSpPr>
        <p:cNvPr id="1" name=""/>
        <p:cNvGrpSpPr/>
        <p:nvPr/>
      </p:nvGrpSpPr>
      <p:grpSpPr>
        <a:xfrm>
          <a:off x="0" y="0"/>
          <a:ext cx="0" cy="0"/>
          <a:chOff x="0" y="0"/>
          <a:chExt cx="0" cy="0"/>
        </a:xfrm>
      </p:grpSpPr>
      <p:sp>
        <p:nvSpPr>
          <p:cNvPr id="72" name="Shape 72"/>
          <p:cNvSpPr>
            <a:spLocks noGrp="1"/>
          </p:cNvSpPr>
          <p:nvPr>
            <p:ph type="title"/>
          </p:nvPr>
        </p:nvSpPr>
        <p:spPr>
          <a:xfrm>
            <a:off x="839787" y="457200"/>
            <a:ext cx="3932239" cy="1600200"/>
          </a:xfrm>
          <a:prstGeom prst="rect">
            <a:avLst/>
          </a:prstGeom>
        </p:spPr>
        <p:txBody>
          <a:bodyPr anchor="b"/>
          <a:lstStyle>
            <a:lvl1pPr>
              <a:defRPr sz="3200"/>
            </a:lvl1pPr>
          </a:lstStyle>
          <a:p>
            <a:r>
              <a:t>标题文本</a:t>
            </a:r>
          </a:p>
        </p:txBody>
      </p:sp>
      <p:sp>
        <p:nvSpPr>
          <p:cNvPr id="73" name="Shape 73"/>
          <p:cNvSpPr>
            <a:spLocks noGrp="1"/>
          </p:cNvSpPr>
          <p:nvPr>
            <p:ph type="body" sz="half" idx="1"/>
          </p:nvPr>
        </p:nvSpPr>
        <p:spPr>
          <a:xfrm>
            <a:off x="5183187" y="987425"/>
            <a:ext cx="6172201" cy="4873626"/>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正文级别 1</a:t>
            </a:r>
          </a:p>
          <a:p>
            <a:pPr lvl="1"/>
            <a:r>
              <a:t>正文级别 2</a:t>
            </a:r>
          </a:p>
          <a:p>
            <a:pPr lvl="2"/>
            <a:r>
              <a:t>正文级别 3</a:t>
            </a:r>
          </a:p>
          <a:p>
            <a:pPr lvl="3"/>
            <a:r>
              <a:t>正文级别 4</a:t>
            </a:r>
          </a:p>
          <a:p>
            <a:pPr lvl="4"/>
            <a:r>
              <a:t>正文级别 5</a:t>
            </a:r>
          </a:p>
        </p:txBody>
      </p:sp>
      <p:sp>
        <p:nvSpPr>
          <p:cNvPr id="74" name="Shape 74"/>
          <p:cNvSpPr>
            <a:spLocks noGrp="1"/>
          </p:cNvSpPr>
          <p:nvPr>
            <p:ph type="body" sz="quarter" idx="13"/>
          </p:nvPr>
        </p:nvSpPr>
        <p:spPr>
          <a:xfrm>
            <a:off x="839787" y="2057400"/>
            <a:ext cx="3932238" cy="3811588"/>
          </a:xfrm>
          <a:prstGeom prst="rect">
            <a:avLst/>
          </a:prstGeom>
        </p:spPr>
        <p:txBody>
          <a:bodyPr/>
          <a:lstStyle/>
          <a:p>
            <a:pPr marL="0" indent="0">
              <a:buSzTx/>
              <a:buFontTx/>
              <a:buNone/>
              <a:defRPr sz="1600"/>
            </a:pPr>
            <a:endParaRPr/>
          </a:p>
        </p:txBody>
      </p:sp>
      <p:sp>
        <p:nvSpPr>
          <p:cNvPr id="75" name="Shape 7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图片与标题">
    <p:spTree>
      <p:nvGrpSpPr>
        <p:cNvPr id="1" name=""/>
        <p:cNvGrpSpPr/>
        <p:nvPr/>
      </p:nvGrpSpPr>
      <p:grpSpPr>
        <a:xfrm>
          <a:off x="0" y="0"/>
          <a:ext cx="0" cy="0"/>
          <a:chOff x="0" y="0"/>
          <a:chExt cx="0" cy="0"/>
        </a:xfrm>
      </p:grpSpPr>
      <p:sp>
        <p:nvSpPr>
          <p:cNvPr id="82" name="Shape 82"/>
          <p:cNvSpPr>
            <a:spLocks noGrp="1"/>
          </p:cNvSpPr>
          <p:nvPr>
            <p:ph type="title"/>
          </p:nvPr>
        </p:nvSpPr>
        <p:spPr>
          <a:xfrm>
            <a:off x="839787" y="457200"/>
            <a:ext cx="3932239" cy="1600200"/>
          </a:xfrm>
          <a:prstGeom prst="rect">
            <a:avLst/>
          </a:prstGeom>
        </p:spPr>
        <p:txBody>
          <a:bodyPr anchor="b"/>
          <a:lstStyle>
            <a:lvl1pPr>
              <a:defRPr sz="3200"/>
            </a:lvl1pPr>
          </a:lstStyle>
          <a:p>
            <a:r>
              <a:t>标题文本</a:t>
            </a:r>
          </a:p>
        </p:txBody>
      </p:sp>
      <p:sp>
        <p:nvSpPr>
          <p:cNvPr id="83" name="Shape 83"/>
          <p:cNvSpPr>
            <a:spLocks noGrp="1"/>
          </p:cNvSpPr>
          <p:nvPr>
            <p:ph type="pic" sz="half" idx="13"/>
          </p:nvPr>
        </p:nvSpPr>
        <p:spPr>
          <a:xfrm>
            <a:off x="5183187" y="987425"/>
            <a:ext cx="6172201" cy="4873626"/>
          </a:xfrm>
          <a:prstGeom prst="rect">
            <a:avLst/>
          </a:prstGeom>
        </p:spPr>
        <p:txBody>
          <a:bodyPr lIns="91439" rIns="91439">
            <a:noAutofit/>
          </a:bodyPr>
          <a:lstStyle/>
          <a:p>
            <a:endParaRPr/>
          </a:p>
        </p:txBody>
      </p:sp>
      <p:sp>
        <p:nvSpPr>
          <p:cNvPr id="84" name="Shape 84"/>
          <p:cNvSpPr>
            <a:spLocks noGrp="1"/>
          </p:cNvSpPr>
          <p:nvPr>
            <p:ph type="body" sz="quarter" idx="1"/>
          </p:nvPr>
        </p:nvSpPr>
        <p:spPr>
          <a:xfrm>
            <a:off x="839787" y="2057400"/>
            <a:ext cx="3932239" cy="3811588"/>
          </a:xfrm>
          <a:prstGeom prst="rect">
            <a:avLst/>
          </a:prstGeom>
        </p:spPr>
        <p:txBody>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正文级别 1</a:t>
            </a:r>
          </a:p>
          <a:p>
            <a:pPr lvl="1"/>
            <a:r>
              <a:t>正文级别 2</a:t>
            </a:r>
          </a:p>
          <a:p>
            <a:pPr lvl="2"/>
            <a:r>
              <a:t>正文级别 3</a:t>
            </a:r>
          </a:p>
          <a:p>
            <a:pPr lvl="3"/>
            <a:r>
              <a:t>正文级别 4</a:t>
            </a:r>
          </a:p>
          <a:p>
            <a:pPr lvl="4"/>
            <a:r>
              <a:t>正文级别 5</a:t>
            </a:r>
          </a:p>
        </p:txBody>
      </p:sp>
      <p:sp>
        <p:nvSpPr>
          <p:cNvPr id="85" name="Shape 8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838200" y="365125"/>
            <a:ext cx="10515600" cy="1325564"/>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normAutofit/>
          </a:bodyPr>
          <a:lstStyle/>
          <a:p>
            <a:r>
              <a:t>标题文本</a:t>
            </a:r>
          </a:p>
        </p:txBody>
      </p:sp>
      <p:sp>
        <p:nvSpPr>
          <p:cNvPr id="3" name="Shape 3"/>
          <p:cNvSpPr>
            <a:spLocks noGrp="1"/>
          </p:cNvSpPr>
          <p:nvPr>
            <p:ph type="body" idx="1"/>
          </p:nvPr>
        </p:nvSpPr>
        <p:spPr>
          <a:xfrm>
            <a:off x="838200" y="1825625"/>
            <a:ext cx="10515600" cy="4351338"/>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r>
              <a:t>正文级别 1</a:t>
            </a:r>
          </a:p>
          <a:p>
            <a:pPr lvl="1"/>
            <a:r>
              <a:t>正文级别 2</a:t>
            </a:r>
          </a:p>
          <a:p>
            <a:pPr lvl="2"/>
            <a:r>
              <a:t>正文级别 3</a:t>
            </a:r>
          </a:p>
          <a:p>
            <a:pPr lvl="3"/>
            <a:r>
              <a:t>正文级别 4</a:t>
            </a:r>
          </a:p>
          <a:p>
            <a:pPr lvl="4"/>
            <a:r>
              <a:t>正文级别 5</a:t>
            </a:r>
          </a:p>
        </p:txBody>
      </p:sp>
      <p:sp>
        <p:nvSpPr>
          <p:cNvPr id="4" name="Shape 4"/>
          <p:cNvSpPr>
            <a:spLocks noGrp="1"/>
          </p:cNvSpPr>
          <p:nvPr>
            <p:ph type="sldNum" sz="quarter" idx="2"/>
          </p:nvPr>
        </p:nvSpPr>
        <p:spPr>
          <a:xfrm>
            <a:off x="11089818" y="6404294"/>
            <a:ext cx="263983" cy="269241"/>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220" name="Shape 220"/>
          <p:cNvSpPr/>
          <p:nvPr/>
        </p:nvSpPr>
        <p:spPr>
          <a:xfrm>
            <a:off x="-2" y="4882638"/>
            <a:ext cx="12192003" cy="1975366"/>
          </a:xfrm>
          <a:custGeom>
            <a:avLst/>
            <a:gdLst/>
            <a:ahLst/>
            <a:cxnLst>
              <a:cxn ang="0">
                <a:pos x="wd2" y="hd2"/>
              </a:cxn>
              <a:cxn ang="5400000">
                <a:pos x="wd2" y="hd2"/>
              </a:cxn>
              <a:cxn ang="10800000">
                <a:pos x="wd2" y="hd2"/>
              </a:cxn>
              <a:cxn ang="16200000">
                <a:pos x="wd2" y="hd2"/>
              </a:cxn>
            </a:cxnLst>
            <a:rect l="0" t="0" r="r" b="b"/>
            <a:pathLst>
              <a:path w="21600" h="21600" extrusionOk="0">
                <a:moveTo>
                  <a:pt x="7713" y="0"/>
                </a:moveTo>
                <a:cubicBezTo>
                  <a:pt x="8547" y="0"/>
                  <a:pt x="9292" y="2348"/>
                  <a:pt x="9785" y="6031"/>
                </a:cubicBezTo>
                <a:lnTo>
                  <a:pt x="9801" y="6167"/>
                </a:lnTo>
                <a:lnTo>
                  <a:pt x="9838" y="6057"/>
                </a:lnTo>
                <a:cubicBezTo>
                  <a:pt x="10159" y="5218"/>
                  <a:pt x="10513" y="4754"/>
                  <a:pt x="10883" y="4754"/>
                </a:cubicBezTo>
                <a:cubicBezTo>
                  <a:pt x="11625" y="4754"/>
                  <a:pt x="12296" y="6609"/>
                  <a:pt x="12782" y="9609"/>
                </a:cubicBezTo>
                <a:lnTo>
                  <a:pt x="12888" y="10328"/>
                </a:lnTo>
                <a:lnTo>
                  <a:pt x="12935" y="9854"/>
                </a:lnTo>
                <a:cubicBezTo>
                  <a:pt x="13501" y="4679"/>
                  <a:pt x="14460" y="1277"/>
                  <a:pt x="15548" y="1277"/>
                </a:cubicBezTo>
                <a:cubicBezTo>
                  <a:pt x="16636" y="1277"/>
                  <a:pt x="17596" y="4679"/>
                  <a:pt x="18162" y="9854"/>
                </a:cubicBezTo>
                <a:lnTo>
                  <a:pt x="18170" y="9934"/>
                </a:lnTo>
                <a:lnTo>
                  <a:pt x="18306" y="9011"/>
                </a:lnTo>
                <a:cubicBezTo>
                  <a:pt x="18792" y="6012"/>
                  <a:pt x="19463" y="4157"/>
                  <a:pt x="20205" y="4157"/>
                </a:cubicBezTo>
                <a:cubicBezTo>
                  <a:pt x="20668" y="4157"/>
                  <a:pt x="21104" y="4881"/>
                  <a:pt x="21485" y="6157"/>
                </a:cubicBezTo>
                <a:lnTo>
                  <a:pt x="21600" y="6589"/>
                </a:lnTo>
                <a:lnTo>
                  <a:pt x="21600" y="21600"/>
                </a:lnTo>
                <a:lnTo>
                  <a:pt x="0" y="21600"/>
                </a:lnTo>
                <a:lnTo>
                  <a:pt x="0" y="2239"/>
                </a:lnTo>
                <a:lnTo>
                  <a:pt x="98" y="2273"/>
                </a:lnTo>
                <a:cubicBezTo>
                  <a:pt x="929" y="2859"/>
                  <a:pt x="1662" y="5442"/>
                  <a:pt x="2168" y="9225"/>
                </a:cubicBezTo>
                <a:lnTo>
                  <a:pt x="2324" y="10509"/>
                </a:lnTo>
                <a:lnTo>
                  <a:pt x="2332" y="10452"/>
                </a:lnTo>
                <a:cubicBezTo>
                  <a:pt x="2902" y="6932"/>
                  <a:pt x="3690" y="4754"/>
                  <a:pt x="4561" y="4754"/>
                </a:cubicBezTo>
                <a:cubicBezTo>
                  <a:pt x="4887" y="4754"/>
                  <a:pt x="5202" y="5061"/>
                  <a:pt x="5498" y="5629"/>
                </a:cubicBezTo>
                <a:lnTo>
                  <a:pt x="5649" y="5971"/>
                </a:lnTo>
                <a:lnTo>
                  <a:pt x="5814" y="4854"/>
                </a:lnTo>
                <a:cubicBezTo>
                  <a:pt x="6300" y="1855"/>
                  <a:pt x="6971" y="0"/>
                  <a:pt x="7713" y="0"/>
                </a:cubicBezTo>
                <a:close/>
              </a:path>
            </a:pathLst>
          </a:custGeom>
          <a:gradFill>
            <a:gsLst>
              <a:gs pos="0">
                <a:srgbClr val="E5EEF3">
                  <a:alpha val="50000"/>
                </a:srgbClr>
              </a:gs>
              <a:gs pos="100000">
                <a:srgbClr val="E1EBF1"/>
              </a:gs>
            </a:gsLst>
            <a:lin ang="5400000"/>
          </a:gradFill>
          <a:ln w="12700">
            <a:miter lim="400000"/>
          </a:ln>
        </p:spPr>
        <p:txBody>
          <a:bodyPr lIns="45719" rIns="45719" anchor="ctr"/>
          <a:lstStyle/>
          <a:p>
            <a:pPr algn="ctr">
              <a:defRPr>
                <a:solidFill>
                  <a:srgbClr val="FFFFFF"/>
                </a:solidFill>
              </a:defRPr>
            </a:pPr>
            <a:endParaRPr/>
          </a:p>
        </p:txBody>
      </p:sp>
      <p:sp>
        <p:nvSpPr>
          <p:cNvPr id="221" name="Shape 221"/>
          <p:cNvSpPr/>
          <p:nvPr/>
        </p:nvSpPr>
        <p:spPr>
          <a:xfrm>
            <a:off x="-2" y="5412811"/>
            <a:ext cx="12192001" cy="1445191"/>
          </a:xfrm>
          <a:custGeom>
            <a:avLst/>
            <a:gdLst/>
            <a:ahLst/>
            <a:cxnLst>
              <a:cxn ang="0">
                <a:pos x="wd2" y="hd2"/>
              </a:cxn>
              <a:cxn ang="5400000">
                <a:pos x="wd2" y="hd2"/>
              </a:cxn>
              <a:cxn ang="10800000">
                <a:pos x="wd2" y="hd2"/>
              </a:cxn>
              <a:cxn ang="16200000">
                <a:pos x="wd2" y="hd2"/>
              </a:cxn>
            </a:cxnLst>
            <a:rect l="0" t="0" r="r" b="b"/>
            <a:pathLst>
              <a:path w="21600" h="21600" extrusionOk="0">
                <a:moveTo>
                  <a:pt x="6020" y="0"/>
                </a:moveTo>
                <a:cubicBezTo>
                  <a:pt x="6485" y="0"/>
                  <a:pt x="6895" y="1989"/>
                  <a:pt x="7137" y="5014"/>
                </a:cubicBezTo>
                <a:lnTo>
                  <a:pt x="7202" y="6010"/>
                </a:lnTo>
                <a:lnTo>
                  <a:pt x="7414" y="5036"/>
                </a:lnTo>
                <a:cubicBezTo>
                  <a:pt x="7576" y="4460"/>
                  <a:pt x="7753" y="4142"/>
                  <a:pt x="7939" y="4142"/>
                </a:cubicBezTo>
                <a:cubicBezTo>
                  <a:pt x="8404" y="4142"/>
                  <a:pt x="8815" y="6131"/>
                  <a:pt x="9057" y="9157"/>
                </a:cubicBezTo>
                <a:lnTo>
                  <a:pt x="9057" y="9159"/>
                </a:lnTo>
                <a:lnTo>
                  <a:pt x="9104" y="8433"/>
                </a:lnTo>
                <a:cubicBezTo>
                  <a:pt x="9413" y="4573"/>
                  <a:pt x="9936" y="2036"/>
                  <a:pt x="10530" y="2036"/>
                </a:cubicBezTo>
                <a:cubicBezTo>
                  <a:pt x="10827" y="2036"/>
                  <a:pt x="11106" y="2670"/>
                  <a:pt x="11350" y="3787"/>
                </a:cubicBezTo>
                <a:lnTo>
                  <a:pt x="11421" y="4154"/>
                </a:lnTo>
                <a:lnTo>
                  <a:pt x="11502" y="3331"/>
                </a:lnTo>
                <a:cubicBezTo>
                  <a:pt x="11746" y="1273"/>
                  <a:pt x="12083" y="0"/>
                  <a:pt x="12455" y="0"/>
                </a:cubicBezTo>
                <a:cubicBezTo>
                  <a:pt x="12827" y="0"/>
                  <a:pt x="13164" y="1273"/>
                  <a:pt x="13408" y="3331"/>
                </a:cubicBezTo>
                <a:lnTo>
                  <a:pt x="13479" y="4051"/>
                </a:lnTo>
                <a:lnTo>
                  <a:pt x="13494" y="3974"/>
                </a:lnTo>
                <a:cubicBezTo>
                  <a:pt x="13738" y="2858"/>
                  <a:pt x="14017" y="2223"/>
                  <a:pt x="14314" y="2223"/>
                </a:cubicBezTo>
                <a:cubicBezTo>
                  <a:pt x="14833" y="2223"/>
                  <a:pt x="15299" y="4166"/>
                  <a:pt x="15614" y="7237"/>
                </a:cubicBezTo>
                <a:lnTo>
                  <a:pt x="15784" y="9200"/>
                </a:lnTo>
                <a:lnTo>
                  <a:pt x="15787" y="9157"/>
                </a:lnTo>
                <a:cubicBezTo>
                  <a:pt x="16029" y="6131"/>
                  <a:pt x="16439" y="4142"/>
                  <a:pt x="16905" y="4142"/>
                </a:cubicBezTo>
                <a:cubicBezTo>
                  <a:pt x="17184" y="4142"/>
                  <a:pt x="17443" y="4858"/>
                  <a:pt x="17658" y="6084"/>
                </a:cubicBezTo>
                <a:lnTo>
                  <a:pt x="17675" y="6197"/>
                </a:lnTo>
                <a:lnTo>
                  <a:pt x="17751" y="5014"/>
                </a:lnTo>
                <a:cubicBezTo>
                  <a:pt x="17993" y="1989"/>
                  <a:pt x="18403" y="0"/>
                  <a:pt x="18869" y="0"/>
                </a:cubicBezTo>
                <a:cubicBezTo>
                  <a:pt x="19334" y="0"/>
                  <a:pt x="19744" y="1989"/>
                  <a:pt x="19986" y="5014"/>
                </a:cubicBezTo>
                <a:lnTo>
                  <a:pt x="20031" y="5707"/>
                </a:lnTo>
                <a:lnTo>
                  <a:pt x="20058" y="5523"/>
                </a:lnTo>
                <a:cubicBezTo>
                  <a:pt x="20273" y="4297"/>
                  <a:pt x="20532" y="3580"/>
                  <a:pt x="20811" y="3580"/>
                </a:cubicBezTo>
                <a:cubicBezTo>
                  <a:pt x="21091" y="3580"/>
                  <a:pt x="21350" y="4297"/>
                  <a:pt x="21565" y="5523"/>
                </a:cubicBezTo>
                <a:lnTo>
                  <a:pt x="21600" y="5766"/>
                </a:lnTo>
                <a:lnTo>
                  <a:pt x="21600" y="21600"/>
                </a:lnTo>
                <a:lnTo>
                  <a:pt x="0" y="21600"/>
                </a:lnTo>
                <a:lnTo>
                  <a:pt x="0" y="779"/>
                </a:lnTo>
                <a:lnTo>
                  <a:pt x="121" y="1192"/>
                </a:lnTo>
                <a:cubicBezTo>
                  <a:pt x="232" y="1651"/>
                  <a:pt x="338" y="2177"/>
                  <a:pt x="438" y="2764"/>
                </a:cubicBezTo>
                <a:lnTo>
                  <a:pt x="599" y="3794"/>
                </a:lnTo>
                <a:lnTo>
                  <a:pt x="600" y="3787"/>
                </a:lnTo>
                <a:cubicBezTo>
                  <a:pt x="844" y="2670"/>
                  <a:pt x="1123" y="2036"/>
                  <a:pt x="1420" y="2036"/>
                </a:cubicBezTo>
                <a:cubicBezTo>
                  <a:pt x="2044" y="2036"/>
                  <a:pt x="2590" y="4834"/>
                  <a:pt x="2891" y="9022"/>
                </a:cubicBezTo>
                <a:lnTo>
                  <a:pt x="2903" y="9223"/>
                </a:lnTo>
                <a:lnTo>
                  <a:pt x="3032" y="7907"/>
                </a:lnTo>
                <a:cubicBezTo>
                  <a:pt x="3294" y="5697"/>
                  <a:pt x="3656" y="4329"/>
                  <a:pt x="4056" y="4329"/>
                </a:cubicBezTo>
                <a:cubicBezTo>
                  <a:pt x="4318" y="4329"/>
                  <a:pt x="4564" y="4918"/>
                  <a:pt x="4776" y="5948"/>
                </a:cubicBezTo>
                <a:lnTo>
                  <a:pt x="4824" y="6225"/>
                </a:lnTo>
                <a:lnTo>
                  <a:pt x="4902" y="5014"/>
                </a:lnTo>
                <a:cubicBezTo>
                  <a:pt x="5144" y="1989"/>
                  <a:pt x="5554" y="0"/>
                  <a:pt x="6020" y="0"/>
                </a:cubicBezTo>
                <a:close/>
              </a:path>
            </a:pathLst>
          </a:custGeom>
          <a:gradFill>
            <a:gsLst>
              <a:gs pos="0">
                <a:srgbClr val="E9F4FA"/>
              </a:gs>
              <a:gs pos="100000">
                <a:srgbClr val="D7E3EC"/>
              </a:gs>
            </a:gsLst>
            <a:lin ang="5400000"/>
          </a:gradFill>
          <a:ln w="12700">
            <a:miter lim="400000"/>
          </a:ln>
        </p:spPr>
        <p:txBody>
          <a:bodyPr lIns="45719" rIns="45719" anchor="ctr"/>
          <a:lstStyle/>
          <a:p>
            <a:pPr algn="ctr">
              <a:defRPr>
                <a:solidFill>
                  <a:srgbClr val="FFFFFF"/>
                </a:solidFill>
              </a:defRPr>
            </a:pPr>
            <a:endParaRPr/>
          </a:p>
        </p:txBody>
      </p:sp>
      <p:sp>
        <p:nvSpPr>
          <p:cNvPr id="222" name="Shape 222"/>
          <p:cNvSpPr/>
          <p:nvPr/>
        </p:nvSpPr>
        <p:spPr>
          <a:xfrm>
            <a:off x="1" y="5724662"/>
            <a:ext cx="12192001" cy="1133340"/>
          </a:xfrm>
          <a:custGeom>
            <a:avLst/>
            <a:gdLst/>
            <a:ahLst/>
            <a:cxnLst>
              <a:cxn ang="0">
                <a:pos x="wd2" y="hd2"/>
              </a:cxn>
              <a:cxn ang="5400000">
                <a:pos x="wd2" y="hd2"/>
              </a:cxn>
              <a:cxn ang="10800000">
                <a:pos x="wd2" y="hd2"/>
              </a:cxn>
              <a:cxn ang="16200000">
                <a:pos x="wd2" y="hd2"/>
              </a:cxn>
            </a:cxnLst>
            <a:rect l="0" t="0" r="r" b="b"/>
            <a:pathLst>
              <a:path w="21600" h="21600" extrusionOk="0">
                <a:moveTo>
                  <a:pt x="7661" y="0"/>
                </a:moveTo>
                <a:cubicBezTo>
                  <a:pt x="8033" y="0"/>
                  <a:pt x="8361" y="2028"/>
                  <a:pt x="8555" y="5113"/>
                </a:cubicBezTo>
                <a:lnTo>
                  <a:pt x="8596" y="5934"/>
                </a:lnTo>
                <a:lnTo>
                  <a:pt x="8636" y="5891"/>
                </a:lnTo>
                <a:cubicBezTo>
                  <a:pt x="8955" y="5891"/>
                  <a:pt x="9236" y="7629"/>
                  <a:pt x="9402" y="10274"/>
                </a:cubicBezTo>
                <a:lnTo>
                  <a:pt x="9450" y="11219"/>
                </a:lnTo>
                <a:lnTo>
                  <a:pt x="9577" y="10477"/>
                </a:lnTo>
                <a:cubicBezTo>
                  <a:pt x="9688" y="9974"/>
                  <a:pt x="9809" y="9695"/>
                  <a:pt x="9937" y="9695"/>
                </a:cubicBezTo>
                <a:lnTo>
                  <a:pt x="10015" y="9770"/>
                </a:lnTo>
                <a:lnTo>
                  <a:pt x="10071" y="9048"/>
                </a:lnTo>
                <a:cubicBezTo>
                  <a:pt x="10238" y="7249"/>
                  <a:pt x="10469" y="6136"/>
                  <a:pt x="10724" y="6136"/>
                </a:cubicBezTo>
                <a:cubicBezTo>
                  <a:pt x="10852" y="6136"/>
                  <a:pt x="10973" y="6415"/>
                  <a:pt x="11084" y="6918"/>
                </a:cubicBezTo>
                <a:lnTo>
                  <a:pt x="11224" y="7734"/>
                </a:lnTo>
                <a:lnTo>
                  <a:pt x="11240" y="7589"/>
                </a:lnTo>
                <a:cubicBezTo>
                  <a:pt x="11387" y="6517"/>
                  <a:pt x="11565" y="5891"/>
                  <a:pt x="11757" y="5891"/>
                </a:cubicBezTo>
                <a:cubicBezTo>
                  <a:pt x="12012" y="5891"/>
                  <a:pt x="12243" y="7004"/>
                  <a:pt x="12410" y="8803"/>
                </a:cubicBezTo>
                <a:lnTo>
                  <a:pt x="12475" y="9653"/>
                </a:lnTo>
                <a:lnTo>
                  <a:pt x="12487" y="9552"/>
                </a:lnTo>
                <a:cubicBezTo>
                  <a:pt x="12634" y="8480"/>
                  <a:pt x="12812" y="7855"/>
                  <a:pt x="13003" y="7855"/>
                </a:cubicBezTo>
                <a:cubicBezTo>
                  <a:pt x="13386" y="7855"/>
                  <a:pt x="13715" y="10358"/>
                  <a:pt x="13855" y="13926"/>
                </a:cubicBezTo>
                <a:lnTo>
                  <a:pt x="13861" y="14149"/>
                </a:lnTo>
                <a:lnTo>
                  <a:pt x="13871" y="13956"/>
                </a:lnTo>
                <a:cubicBezTo>
                  <a:pt x="14037" y="11311"/>
                  <a:pt x="14318" y="9573"/>
                  <a:pt x="14637" y="9573"/>
                </a:cubicBezTo>
                <a:cubicBezTo>
                  <a:pt x="14749" y="9573"/>
                  <a:pt x="14856" y="9786"/>
                  <a:pt x="14955" y="10176"/>
                </a:cubicBezTo>
                <a:lnTo>
                  <a:pt x="15081" y="10811"/>
                </a:lnTo>
                <a:lnTo>
                  <a:pt x="15120" y="10040"/>
                </a:lnTo>
                <a:cubicBezTo>
                  <a:pt x="15238" y="8172"/>
                  <a:pt x="15436" y="6944"/>
                  <a:pt x="15662" y="6944"/>
                </a:cubicBezTo>
                <a:cubicBezTo>
                  <a:pt x="15887" y="6944"/>
                  <a:pt x="16085" y="8172"/>
                  <a:pt x="16203" y="10040"/>
                </a:cubicBezTo>
                <a:lnTo>
                  <a:pt x="16237" y="10714"/>
                </a:lnTo>
                <a:lnTo>
                  <a:pt x="16277" y="10477"/>
                </a:lnTo>
                <a:cubicBezTo>
                  <a:pt x="16388" y="9974"/>
                  <a:pt x="16510" y="9695"/>
                  <a:pt x="16637" y="9695"/>
                </a:cubicBezTo>
                <a:cubicBezTo>
                  <a:pt x="16972" y="9695"/>
                  <a:pt x="17265" y="11612"/>
                  <a:pt x="17427" y="14482"/>
                </a:cubicBezTo>
                <a:lnTo>
                  <a:pt x="17445" y="14860"/>
                </a:lnTo>
                <a:lnTo>
                  <a:pt x="17468" y="14049"/>
                </a:lnTo>
                <a:cubicBezTo>
                  <a:pt x="17609" y="10481"/>
                  <a:pt x="17937" y="7977"/>
                  <a:pt x="18320" y="7977"/>
                </a:cubicBezTo>
                <a:cubicBezTo>
                  <a:pt x="18447" y="7977"/>
                  <a:pt x="18569" y="8255"/>
                  <a:pt x="18679" y="8758"/>
                </a:cubicBezTo>
                <a:lnTo>
                  <a:pt x="18826" y="9615"/>
                </a:lnTo>
                <a:lnTo>
                  <a:pt x="18907" y="8557"/>
                </a:lnTo>
                <a:cubicBezTo>
                  <a:pt x="19075" y="6758"/>
                  <a:pt x="19306" y="5645"/>
                  <a:pt x="19561" y="5645"/>
                </a:cubicBezTo>
                <a:cubicBezTo>
                  <a:pt x="19752" y="5645"/>
                  <a:pt x="19930" y="6271"/>
                  <a:pt x="20077" y="7343"/>
                </a:cubicBezTo>
                <a:lnTo>
                  <a:pt x="20146" y="7953"/>
                </a:lnTo>
                <a:lnTo>
                  <a:pt x="20208" y="7593"/>
                </a:lnTo>
                <a:cubicBezTo>
                  <a:pt x="20318" y="7090"/>
                  <a:pt x="20440" y="6811"/>
                  <a:pt x="20568" y="6811"/>
                </a:cubicBezTo>
                <a:cubicBezTo>
                  <a:pt x="20950" y="6811"/>
                  <a:pt x="21279" y="9315"/>
                  <a:pt x="21419" y="12883"/>
                </a:cubicBezTo>
                <a:lnTo>
                  <a:pt x="21454" y="14110"/>
                </a:lnTo>
                <a:lnTo>
                  <a:pt x="21592" y="13960"/>
                </a:lnTo>
                <a:lnTo>
                  <a:pt x="21600" y="13965"/>
                </a:lnTo>
                <a:lnTo>
                  <a:pt x="21600" y="21600"/>
                </a:lnTo>
                <a:lnTo>
                  <a:pt x="0" y="21600"/>
                </a:lnTo>
                <a:lnTo>
                  <a:pt x="0" y="12622"/>
                </a:lnTo>
                <a:lnTo>
                  <a:pt x="62" y="11965"/>
                </a:lnTo>
                <a:cubicBezTo>
                  <a:pt x="222" y="10547"/>
                  <a:pt x="427" y="9695"/>
                  <a:pt x="650" y="9695"/>
                </a:cubicBezTo>
                <a:cubicBezTo>
                  <a:pt x="929" y="9695"/>
                  <a:pt x="1180" y="11027"/>
                  <a:pt x="1349" y="13131"/>
                </a:cubicBezTo>
                <a:lnTo>
                  <a:pt x="1356" y="13232"/>
                </a:lnTo>
                <a:lnTo>
                  <a:pt x="1381" y="12739"/>
                </a:lnTo>
                <a:cubicBezTo>
                  <a:pt x="1561" y="9866"/>
                  <a:pt x="1867" y="7977"/>
                  <a:pt x="2213" y="7977"/>
                </a:cubicBezTo>
                <a:cubicBezTo>
                  <a:pt x="2352" y="7977"/>
                  <a:pt x="2484" y="8279"/>
                  <a:pt x="2604" y="8826"/>
                </a:cubicBezTo>
                <a:lnTo>
                  <a:pt x="2709" y="9438"/>
                </a:lnTo>
                <a:lnTo>
                  <a:pt x="2758" y="8803"/>
                </a:lnTo>
                <a:cubicBezTo>
                  <a:pt x="2925" y="7004"/>
                  <a:pt x="3156" y="5891"/>
                  <a:pt x="3411" y="5891"/>
                </a:cubicBezTo>
                <a:cubicBezTo>
                  <a:pt x="3539" y="5891"/>
                  <a:pt x="3660" y="6169"/>
                  <a:pt x="3771" y="6672"/>
                </a:cubicBezTo>
                <a:lnTo>
                  <a:pt x="3919" y="7535"/>
                </a:lnTo>
                <a:lnTo>
                  <a:pt x="4013" y="6985"/>
                </a:lnTo>
                <a:cubicBezTo>
                  <a:pt x="4133" y="6439"/>
                  <a:pt x="4265" y="6136"/>
                  <a:pt x="4404" y="6136"/>
                </a:cubicBezTo>
                <a:cubicBezTo>
                  <a:pt x="4820" y="6136"/>
                  <a:pt x="5176" y="8856"/>
                  <a:pt x="5329" y="12733"/>
                </a:cubicBezTo>
                <a:lnTo>
                  <a:pt x="5366" y="14035"/>
                </a:lnTo>
                <a:lnTo>
                  <a:pt x="5392" y="13947"/>
                </a:lnTo>
                <a:cubicBezTo>
                  <a:pt x="5453" y="13815"/>
                  <a:pt x="5515" y="13745"/>
                  <a:pt x="5579" y="13745"/>
                </a:cubicBezTo>
                <a:lnTo>
                  <a:pt x="5611" y="13767"/>
                </a:lnTo>
                <a:lnTo>
                  <a:pt x="5663" y="11962"/>
                </a:lnTo>
                <a:cubicBezTo>
                  <a:pt x="5803" y="8394"/>
                  <a:pt x="6131" y="5891"/>
                  <a:pt x="6514" y="5891"/>
                </a:cubicBezTo>
                <a:cubicBezTo>
                  <a:pt x="6578" y="5891"/>
                  <a:pt x="6640" y="5960"/>
                  <a:pt x="6700" y="6093"/>
                </a:cubicBezTo>
                <a:lnTo>
                  <a:pt x="6715" y="6142"/>
                </a:lnTo>
                <a:lnTo>
                  <a:pt x="6767" y="5113"/>
                </a:lnTo>
                <a:cubicBezTo>
                  <a:pt x="6961" y="2028"/>
                  <a:pt x="7289" y="0"/>
                  <a:pt x="7661" y="0"/>
                </a:cubicBezTo>
                <a:close/>
              </a:path>
            </a:pathLst>
          </a:custGeom>
          <a:solidFill>
            <a:srgbClr val="FFFFFF"/>
          </a:solidFill>
          <a:ln w="12700">
            <a:miter lim="400000"/>
          </a:ln>
        </p:spPr>
        <p:txBody>
          <a:bodyPr lIns="45719" rIns="45719" anchor="ctr"/>
          <a:lstStyle/>
          <a:p>
            <a:pPr algn="ctr">
              <a:defRPr>
                <a:solidFill>
                  <a:srgbClr val="FFFFFF"/>
                </a:solidFill>
              </a:defRPr>
            </a:pPr>
            <a:endParaRPr/>
          </a:p>
        </p:txBody>
      </p:sp>
      <p:sp>
        <p:nvSpPr>
          <p:cNvPr id="223" name="Shape 223"/>
          <p:cNvSpPr/>
          <p:nvPr/>
        </p:nvSpPr>
        <p:spPr>
          <a:xfrm>
            <a:off x="1714499" y="637015"/>
            <a:ext cx="9001679" cy="3231654"/>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nchor="ctr">
            <a:spAutoFit/>
          </a:bodyPr>
          <a:lstStyle/>
          <a:p>
            <a:pPr algn="ctr">
              <a:defRPr sz="7200">
                <a:solidFill>
                  <a:srgbClr val="FFFFFF"/>
                </a:solidFill>
                <a:latin typeface="FZZhunYuan-M02S"/>
                <a:ea typeface="FZZhunYuan-M02S"/>
                <a:cs typeface="FZZhunYuan-M02S"/>
                <a:sym typeface="FZZhunYuan-M02S"/>
              </a:defRPr>
            </a:pPr>
            <a:r>
              <a:rPr dirty="0" err="1"/>
              <a:t>幼儿园区域活动</a:t>
            </a:r>
            <a:endParaRPr dirty="0"/>
          </a:p>
          <a:p>
            <a:pPr algn="ctr">
              <a:defRPr sz="7200">
                <a:solidFill>
                  <a:srgbClr val="FFFFFF"/>
                </a:solidFill>
                <a:latin typeface="FZZhunYuan-M02S"/>
                <a:ea typeface="FZZhunYuan-M02S"/>
                <a:cs typeface="FZZhunYuan-M02S"/>
                <a:sym typeface="FZZhunYuan-M02S"/>
              </a:defRPr>
            </a:pPr>
            <a:r>
              <a:rPr dirty="0" err="1" smtClean="0"/>
              <a:t>设计与指导</a:t>
            </a:r>
            <a:endParaRPr lang="en-US" dirty="0" smtClean="0"/>
          </a:p>
          <a:p>
            <a:pPr algn="ctr">
              <a:defRPr sz="7200">
                <a:solidFill>
                  <a:srgbClr val="FFFFFF"/>
                </a:solidFill>
                <a:latin typeface="FZZhunYuan-M02S"/>
                <a:ea typeface="FZZhunYuan-M02S"/>
                <a:cs typeface="FZZhunYuan-M02S"/>
                <a:sym typeface="FZZhunYuan-M02S"/>
              </a:defRPr>
            </a:pPr>
            <a:r>
              <a:rPr lang="zh-CN" altLang="en-US" sz="6000" dirty="0" smtClean="0"/>
              <a:t>（第二版）</a:t>
            </a:r>
            <a:endParaRPr sz="6000" dirty="0"/>
          </a:p>
        </p:txBody>
      </p:sp>
      <p:sp>
        <p:nvSpPr>
          <p:cNvPr id="224" name="Shape 224"/>
          <p:cNvSpPr/>
          <p:nvPr/>
        </p:nvSpPr>
        <p:spPr>
          <a:xfrm rot="900000">
            <a:off x="9395438" y="962982"/>
            <a:ext cx="636416" cy="440025"/>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gradFill>
            <a:gsLst>
              <a:gs pos="0">
                <a:srgbClr val="FFFFFF"/>
              </a:gs>
              <a:gs pos="100000">
                <a:srgbClr val="FFFFFF">
                  <a:alpha val="50000"/>
                </a:srgbClr>
              </a:gs>
            </a:gsLst>
            <a:lin ang="13500000"/>
          </a:gradFill>
          <a:ln w="12700">
            <a:miter lim="400000"/>
          </a:ln>
        </p:spPr>
        <p:txBody>
          <a:bodyPr lIns="45719" rIns="45719" anchor="ctr"/>
          <a:lstStyle/>
          <a:p>
            <a:pPr algn="ctr">
              <a:defRPr>
                <a:solidFill>
                  <a:srgbClr val="FFFFFF"/>
                </a:solidFill>
              </a:defRPr>
            </a:pPr>
            <a:endParaRPr/>
          </a:p>
        </p:txBody>
      </p:sp>
      <p:grpSp>
        <p:nvGrpSpPr>
          <p:cNvPr id="235" name="Group 235"/>
          <p:cNvGrpSpPr/>
          <p:nvPr/>
        </p:nvGrpSpPr>
        <p:grpSpPr>
          <a:xfrm>
            <a:off x="837700" y="3288157"/>
            <a:ext cx="10516604" cy="384719"/>
            <a:chOff x="-1" y="107361"/>
            <a:chExt cx="10516603" cy="384718"/>
          </a:xfrm>
        </p:grpSpPr>
        <p:grpSp>
          <p:nvGrpSpPr>
            <p:cNvPr id="233" name="Group 233"/>
            <p:cNvGrpSpPr/>
            <p:nvPr/>
          </p:nvGrpSpPr>
          <p:grpSpPr>
            <a:xfrm>
              <a:off x="-1" y="166099"/>
              <a:ext cx="10516603" cy="267242"/>
              <a:chOff x="0" y="-1"/>
              <a:chExt cx="10516601" cy="267240"/>
            </a:xfrm>
          </p:grpSpPr>
          <p:sp>
            <p:nvSpPr>
              <p:cNvPr id="225" name="Shape 225"/>
              <p:cNvSpPr/>
              <p:nvPr/>
            </p:nvSpPr>
            <p:spPr>
              <a:xfrm rot="10800000">
                <a:off x="1713939" y="-1"/>
                <a:ext cx="267239" cy="267239"/>
              </a:xfrm>
              <a:prstGeom prst="ellipse">
                <a:avLst/>
              </a:prstGeom>
              <a:solidFill>
                <a:srgbClr val="FFFFFF"/>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6" name="Shape 226"/>
              <p:cNvSpPr/>
              <p:nvPr/>
            </p:nvSpPr>
            <p:spPr>
              <a:xfrm rot="10800000">
                <a:off x="1075817" y="33405"/>
                <a:ext cx="200429" cy="200429"/>
              </a:xfrm>
              <a:prstGeom prst="ellipse">
                <a:avLst/>
              </a:prstGeom>
              <a:solidFill>
                <a:srgbClr val="FFFFFF">
                  <a:alpha val="75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7" name="Shape 227"/>
              <p:cNvSpPr/>
              <p:nvPr/>
            </p:nvSpPr>
            <p:spPr>
              <a:xfrm rot="10800000">
                <a:off x="504503" y="66807"/>
                <a:ext cx="133621" cy="133622"/>
              </a:xfrm>
              <a:prstGeom prst="ellipse">
                <a:avLst/>
              </a:prstGeom>
              <a:solidFill>
                <a:srgbClr val="FFFFFF">
                  <a:alpha val="5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8" name="Shape 228"/>
              <p:cNvSpPr/>
              <p:nvPr/>
            </p:nvSpPr>
            <p:spPr>
              <a:xfrm rot="10800000">
                <a:off x="-1" y="100213"/>
                <a:ext cx="66811" cy="66811"/>
              </a:xfrm>
              <a:prstGeom prst="ellipse">
                <a:avLst/>
              </a:prstGeom>
              <a:solidFill>
                <a:srgbClr val="FFFFFF">
                  <a:alpha val="25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29" name="Shape 229"/>
              <p:cNvSpPr/>
              <p:nvPr/>
            </p:nvSpPr>
            <p:spPr>
              <a:xfrm>
                <a:off x="8535421" y="0"/>
                <a:ext cx="267239" cy="267239"/>
              </a:xfrm>
              <a:prstGeom prst="ellipse">
                <a:avLst/>
              </a:prstGeom>
              <a:solidFill>
                <a:srgbClr val="FFFFFF"/>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30" name="Shape 230"/>
              <p:cNvSpPr/>
              <p:nvPr/>
            </p:nvSpPr>
            <p:spPr>
              <a:xfrm>
                <a:off x="9240353" y="33405"/>
                <a:ext cx="200429" cy="200430"/>
              </a:xfrm>
              <a:prstGeom prst="ellipse">
                <a:avLst/>
              </a:prstGeom>
              <a:solidFill>
                <a:srgbClr val="FFFFFF">
                  <a:alpha val="75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31" name="Shape 231"/>
              <p:cNvSpPr/>
              <p:nvPr/>
            </p:nvSpPr>
            <p:spPr>
              <a:xfrm>
                <a:off x="9878476" y="66809"/>
                <a:ext cx="133621" cy="133622"/>
              </a:xfrm>
              <a:prstGeom prst="ellipse">
                <a:avLst/>
              </a:prstGeom>
              <a:solidFill>
                <a:srgbClr val="FFFFFF">
                  <a:alpha val="5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32" name="Shape 232"/>
              <p:cNvSpPr/>
              <p:nvPr/>
            </p:nvSpPr>
            <p:spPr>
              <a:xfrm>
                <a:off x="10449790" y="100213"/>
                <a:ext cx="66811" cy="66811"/>
              </a:xfrm>
              <a:prstGeom prst="ellipse">
                <a:avLst/>
              </a:prstGeom>
              <a:solidFill>
                <a:srgbClr val="FFFFFF">
                  <a:alpha val="25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34" name="Shape 234"/>
            <p:cNvSpPr/>
            <p:nvPr/>
          </p:nvSpPr>
          <p:spPr>
            <a:xfrm>
              <a:off x="5212101" y="107361"/>
              <a:ext cx="92396" cy="3847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ctr">
              <a:spAutoFit/>
            </a:bodyPr>
            <a:lstStyle>
              <a:lvl1pPr algn="ctr">
                <a:defRPr sz="1900">
                  <a:solidFill>
                    <a:srgbClr val="FFFFFF"/>
                  </a:solidFill>
                  <a:latin typeface="华文细黑"/>
                  <a:ea typeface="华文细黑"/>
                  <a:cs typeface="华文细黑"/>
                  <a:sym typeface="华文细黑"/>
                </a:defRPr>
              </a:lvl1pPr>
            </a:lstStyle>
            <a:p>
              <a:endParaRPr dirty="0"/>
            </a:p>
          </p:txBody>
        </p:sp>
      </p:grpSp>
      <p:sp>
        <p:nvSpPr>
          <p:cNvPr id="236" name="Shape 236"/>
          <p:cNvSpPr/>
          <p:nvPr/>
        </p:nvSpPr>
        <p:spPr>
          <a:xfrm>
            <a:off x="5586730" y="3993036"/>
            <a:ext cx="1018541" cy="32420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gn="ctr">
              <a:defRPr>
                <a:solidFill>
                  <a:srgbClr val="FFFFFF"/>
                </a:solidFill>
                <a:latin typeface="FZHei-B01S"/>
                <a:ea typeface="FZHei-B01S"/>
                <a:cs typeface="FZHei-B01S"/>
                <a:sym typeface="FZHei-B01S"/>
              </a:defRPr>
            </a:lvl1pPr>
          </a:lstStyle>
          <a:p>
            <a:r>
              <a:t>主讲人：</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5" name="Group 345"/>
          <p:cNvGrpSpPr/>
          <p:nvPr/>
        </p:nvGrpSpPr>
        <p:grpSpPr>
          <a:xfrm>
            <a:off x="1584676" y="409855"/>
            <a:ext cx="9022652" cy="267242"/>
            <a:chOff x="0" y="-1"/>
            <a:chExt cx="9022651" cy="267240"/>
          </a:xfrm>
        </p:grpSpPr>
        <p:sp>
          <p:nvSpPr>
            <p:cNvPr id="337" name="Shape 337"/>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8" name="Shape 338"/>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9" name="Shape 339"/>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40" name="Shape 340"/>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41" name="Shape 341"/>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42" name="Shape 342"/>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43" name="Shape 343"/>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44" name="Shape 344"/>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46" name="Shape 346"/>
          <p:cNvSpPr/>
          <p:nvPr/>
        </p:nvSpPr>
        <p:spPr>
          <a:xfrm>
            <a:off x="4100832" y="342577"/>
            <a:ext cx="39903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第一节   幼儿园区域活动概述</a:t>
            </a:r>
          </a:p>
        </p:txBody>
      </p:sp>
      <p:sp>
        <p:nvSpPr>
          <p:cNvPr id="347" name="Shape 347"/>
          <p:cNvSpPr/>
          <p:nvPr/>
        </p:nvSpPr>
        <p:spPr>
          <a:xfrm>
            <a:off x="1598258" y="2056442"/>
            <a:ext cx="9425349" cy="4154984"/>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marL="855578" indent="-220578">
              <a:lnSpc>
                <a:spcPct val="150000"/>
              </a:lnSpc>
              <a:buSzPct val="100000"/>
              <a:buChar char="•"/>
              <a:defRPr sz="2200" spc="0">
                <a:latin typeface="FZZhunYuan-M02S"/>
                <a:ea typeface="FZZhunYuan-M02S"/>
                <a:cs typeface="FZZhunYuan-M02S"/>
                <a:sym typeface="FZZhunYuan-M02S"/>
              </a:defRPr>
            </a:pPr>
            <a:r>
              <a:rPr dirty="0"/>
              <a:t>瑞士心理学家皮亚杰的</a:t>
            </a:r>
            <a:r>
              <a:rPr dirty="0">
                <a:solidFill>
                  <a:schemeClr val="accent4"/>
                </a:solidFill>
              </a:rPr>
              <a:t>认知发展理论</a:t>
            </a:r>
            <a:r>
              <a:rPr dirty="0"/>
              <a:t>为区域活动奠定了理论基础。</a:t>
            </a:r>
          </a:p>
          <a:p>
            <a:pPr marL="855578" indent="-220578">
              <a:lnSpc>
                <a:spcPct val="150000"/>
              </a:lnSpc>
              <a:buSzPct val="100000"/>
              <a:buChar char="•"/>
              <a:defRPr sz="2200" spc="0">
                <a:latin typeface="FZZhunYuan-M02S"/>
                <a:ea typeface="FZZhunYuan-M02S"/>
                <a:cs typeface="FZZhunYuan-M02S"/>
                <a:sym typeface="FZZhunYuan-M02S"/>
              </a:defRPr>
            </a:pPr>
            <a:r>
              <a:rPr dirty="0" smtClean="0"/>
              <a:t>维果</a:t>
            </a:r>
            <a:r>
              <a:rPr lang="zh-CN" altLang="en-US" dirty="0" smtClean="0"/>
              <a:t>茨</a:t>
            </a:r>
            <a:r>
              <a:rPr dirty="0" smtClean="0"/>
              <a:t>基的</a:t>
            </a:r>
            <a:r>
              <a:rPr dirty="0"/>
              <a:t>“</a:t>
            </a:r>
            <a:r>
              <a:rPr dirty="0">
                <a:solidFill>
                  <a:schemeClr val="accent4"/>
                </a:solidFill>
              </a:rPr>
              <a:t>最近发展区理论</a:t>
            </a:r>
            <a:r>
              <a:rPr dirty="0"/>
              <a:t>”也是区域活动的重要理论依据之一。</a:t>
            </a:r>
          </a:p>
          <a:p>
            <a:pPr marL="855578" indent="-220578">
              <a:lnSpc>
                <a:spcPct val="150000"/>
              </a:lnSpc>
              <a:buSzPct val="100000"/>
              <a:buChar char="•"/>
              <a:defRPr sz="2200" spc="0">
                <a:latin typeface="FZZhunYuan-M02S"/>
                <a:ea typeface="FZZhunYuan-M02S"/>
                <a:cs typeface="FZZhunYuan-M02S"/>
                <a:sym typeface="FZZhunYuan-M02S"/>
              </a:defRPr>
            </a:pPr>
            <a:r>
              <a:rPr dirty="0">
                <a:solidFill>
                  <a:schemeClr val="accent4"/>
                </a:solidFill>
              </a:rPr>
              <a:t>2001年7月颁布的《幼儿园教育指导纲要（试行）》</a:t>
            </a:r>
            <a:r>
              <a:rPr dirty="0"/>
              <a:t>（以下简称《纲要》）提出：“幼儿园应为幼儿提供健康、丰富的生活和活动环境，满足他们多方面发展的需要，使他们在快乐的童年生活中获得有益身心发展的经验。尊重幼儿身心发展规律和学习特点，以游戏为基本活动，保教并重，关注个别差异，促进每个幼儿富有个性的发展。”</a:t>
            </a:r>
          </a:p>
          <a:p>
            <a:pPr marL="855578" indent="-220578">
              <a:lnSpc>
                <a:spcPct val="150000"/>
              </a:lnSpc>
              <a:buSzPct val="100000"/>
              <a:buChar char="•"/>
              <a:defRPr sz="2200" spc="0">
                <a:solidFill>
                  <a:schemeClr val="accent4"/>
                </a:solidFill>
                <a:latin typeface="FZZhunYuan-M02S"/>
                <a:ea typeface="FZZhunYuan-M02S"/>
                <a:cs typeface="FZZhunYuan-M02S"/>
                <a:sym typeface="FZZhunYuan-M02S"/>
              </a:defRPr>
            </a:pPr>
            <a:r>
              <a:rPr dirty="0"/>
              <a:t>可以说《纲要》是幼儿园开展区域活动最直接的理论依据。</a:t>
            </a:r>
          </a:p>
        </p:txBody>
      </p:sp>
      <p:sp>
        <p:nvSpPr>
          <p:cNvPr id="348" name="Shape 348"/>
          <p:cNvSpPr/>
          <p:nvPr/>
        </p:nvSpPr>
        <p:spPr>
          <a:xfrm>
            <a:off x="2037079" y="1496124"/>
            <a:ext cx="46761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t>（二）幼儿园区域活动的理论依据</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 name="Group 358"/>
          <p:cNvGrpSpPr/>
          <p:nvPr/>
        </p:nvGrpSpPr>
        <p:grpSpPr>
          <a:xfrm>
            <a:off x="1584676" y="409855"/>
            <a:ext cx="9022652" cy="267242"/>
            <a:chOff x="0" y="-1"/>
            <a:chExt cx="9022651" cy="267240"/>
          </a:xfrm>
        </p:grpSpPr>
        <p:sp>
          <p:nvSpPr>
            <p:cNvPr id="350" name="Shape 35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51" name="Shape 35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52" name="Shape 35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53" name="Shape 35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54" name="Shape 35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55" name="Shape 35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56" name="Shape 35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57" name="Shape 35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59" name="Shape 359"/>
          <p:cNvSpPr/>
          <p:nvPr/>
        </p:nvSpPr>
        <p:spPr>
          <a:xfrm>
            <a:off x="4100832" y="342577"/>
            <a:ext cx="39903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第一节   幼儿园区域活动概述</a:t>
            </a:r>
          </a:p>
        </p:txBody>
      </p:sp>
      <p:sp>
        <p:nvSpPr>
          <p:cNvPr id="360" name="Shape 360"/>
          <p:cNvSpPr/>
          <p:nvPr/>
        </p:nvSpPr>
        <p:spPr>
          <a:xfrm>
            <a:off x="1585558" y="2803111"/>
            <a:ext cx="9425349" cy="1278494"/>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t>活动区的活动多是以儿童为主体的自选活动，教师的直接干预行为较少。区域活动材料多样，内容丰富，它为儿童提供了自主选择的余地，儿童可以选择</a:t>
            </a:r>
            <a:r>
              <a:rPr>
                <a:solidFill>
                  <a:schemeClr val="accent4"/>
                </a:solidFill>
              </a:rPr>
              <a:t>自己喜欢的、自己擅长的或对自己带有挑战性的项目</a:t>
            </a:r>
            <a:r>
              <a:t>进行操作。</a:t>
            </a:r>
          </a:p>
        </p:txBody>
      </p:sp>
      <p:sp>
        <p:nvSpPr>
          <p:cNvPr id="361" name="Shape 361"/>
          <p:cNvSpPr/>
          <p:nvPr/>
        </p:nvSpPr>
        <p:spPr>
          <a:xfrm>
            <a:off x="1579880" y="1395933"/>
            <a:ext cx="4218941" cy="5740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t>二、幼儿园区域活动的特点</a:t>
            </a:r>
          </a:p>
        </p:txBody>
      </p:sp>
      <p:sp>
        <p:nvSpPr>
          <p:cNvPr id="362" name="Shape 362"/>
          <p:cNvSpPr/>
          <p:nvPr/>
        </p:nvSpPr>
        <p:spPr>
          <a:xfrm>
            <a:off x="2037079" y="2185644"/>
            <a:ext cx="409342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a:t>（一</a:t>
            </a:r>
            <a:r>
              <a:rPr dirty="0" smtClean="0"/>
              <a:t>）</a:t>
            </a:r>
            <a:r>
              <a:rPr lang="zh-CN" altLang="en-US" dirty="0" smtClean="0"/>
              <a:t>满足幼儿的</a:t>
            </a:r>
            <a:r>
              <a:rPr dirty="0" smtClean="0"/>
              <a:t>个别化学习</a:t>
            </a:r>
            <a:endParaRPr dirty="0"/>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2" name="Group 372"/>
          <p:cNvGrpSpPr/>
          <p:nvPr/>
        </p:nvGrpSpPr>
        <p:grpSpPr>
          <a:xfrm>
            <a:off x="1584676" y="409855"/>
            <a:ext cx="9022652" cy="267242"/>
            <a:chOff x="0" y="-1"/>
            <a:chExt cx="9022651" cy="267240"/>
          </a:xfrm>
        </p:grpSpPr>
        <p:sp>
          <p:nvSpPr>
            <p:cNvPr id="364" name="Shape 364"/>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65" name="Shape 365"/>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66" name="Shape 366"/>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67" name="Shape 367"/>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68" name="Shape 368"/>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69" name="Shape 369"/>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70" name="Shape 370"/>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71" name="Shape 371"/>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73" name="Shape 373"/>
          <p:cNvSpPr/>
          <p:nvPr/>
        </p:nvSpPr>
        <p:spPr>
          <a:xfrm>
            <a:off x="4100832" y="342577"/>
            <a:ext cx="39903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第一节   幼儿园区域活动概述</a:t>
            </a:r>
          </a:p>
        </p:txBody>
      </p:sp>
      <p:sp>
        <p:nvSpPr>
          <p:cNvPr id="374" name="Shape 374"/>
          <p:cNvSpPr/>
          <p:nvPr/>
        </p:nvSpPr>
        <p:spPr>
          <a:xfrm>
            <a:off x="1623658" y="2472911"/>
            <a:ext cx="9425349" cy="2645034"/>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t>自主性是指行为主体按自己意愿行事的动机、能力或特性，是人的素质的基本内核。</a:t>
            </a:r>
          </a:p>
          <a:p>
            <a:pPr indent="635000">
              <a:lnSpc>
                <a:spcPct val="150000"/>
              </a:lnSpc>
              <a:defRPr sz="2200" spc="0">
                <a:latin typeface="FZZhunYuan-M02S"/>
                <a:ea typeface="FZZhunYuan-M02S"/>
                <a:cs typeface="FZZhunYuan-M02S"/>
                <a:sym typeface="FZZhunYuan-M02S"/>
              </a:defRPr>
            </a:pPr>
            <a:r>
              <a:t>区域活动具有自由、自选、独立而协作的优势。在区域活动中，幼儿可以自己选择</a:t>
            </a:r>
            <a:r>
              <a:rPr>
                <a:solidFill>
                  <a:schemeClr val="accent4"/>
                </a:solidFill>
              </a:rPr>
              <a:t>感兴趣的区角，决定游戏的主题、内容的难易度，游戏的时间、材料的选取</a:t>
            </a:r>
            <a:r>
              <a:t>等都可以由幼儿自己把握，这充分体现了幼儿自主学习的特征。以区域活动为手段培养幼儿的自主性是非常恰当的。</a:t>
            </a:r>
          </a:p>
        </p:txBody>
      </p:sp>
      <p:sp>
        <p:nvSpPr>
          <p:cNvPr id="375" name="Shape 375"/>
          <p:cNvSpPr/>
          <p:nvPr/>
        </p:nvSpPr>
        <p:spPr>
          <a:xfrm>
            <a:off x="2075179" y="1855444"/>
            <a:ext cx="440120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a:t>（二</a:t>
            </a:r>
            <a:r>
              <a:rPr dirty="0" smtClean="0"/>
              <a:t>）</a:t>
            </a:r>
            <a:r>
              <a:rPr lang="zh-CN" altLang="en-US" dirty="0" smtClean="0"/>
              <a:t>有助于培养幼儿的</a:t>
            </a:r>
            <a:r>
              <a:rPr dirty="0" smtClean="0"/>
              <a:t>自主性</a:t>
            </a:r>
            <a:endParaRPr dirty="0"/>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5" name="Group 385"/>
          <p:cNvGrpSpPr/>
          <p:nvPr/>
        </p:nvGrpSpPr>
        <p:grpSpPr>
          <a:xfrm>
            <a:off x="1584676" y="409855"/>
            <a:ext cx="9022652" cy="267242"/>
            <a:chOff x="0" y="-1"/>
            <a:chExt cx="9022651" cy="267240"/>
          </a:xfrm>
        </p:grpSpPr>
        <p:sp>
          <p:nvSpPr>
            <p:cNvPr id="377" name="Shape 377"/>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78" name="Shape 378"/>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79" name="Shape 379"/>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80" name="Shape 380"/>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81" name="Shape 381"/>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82" name="Shape 382"/>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83" name="Shape 383"/>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84" name="Shape 384"/>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86" name="Shape 386"/>
          <p:cNvSpPr/>
          <p:nvPr/>
        </p:nvSpPr>
        <p:spPr>
          <a:xfrm>
            <a:off x="4100832" y="342577"/>
            <a:ext cx="39903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第一节   幼儿园区域活动概述</a:t>
            </a:r>
          </a:p>
        </p:txBody>
      </p:sp>
      <p:sp>
        <p:nvSpPr>
          <p:cNvPr id="387" name="Shape 387"/>
          <p:cNvSpPr/>
          <p:nvPr/>
        </p:nvSpPr>
        <p:spPr>
          <a:xfrm>
            <a:off x="1623658" y="2472911"/>
            <a:ext cx="9425349" cy="1734008"/>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t>区域活动为幼儿搭建了动手操作的实践平台，区域活动满足了幼儿好奇心强、好操作并摆弄探究的实践天性，相比于集体教育活动和主题活动，它更强调幼儿在</a:t>
            </a:r>
            <a:r>
              <a:rPr>
                <a:solidFill>
                  <a:schemeClr val="accent4"/>
                </a:solidFill>
              </a:rPr>
              <a:t>活动过程中的积极体验和自主探究</a:t>
            </a:r>
            <a:r>
              <a:t>，很好地体现了陶行知先生倡导的解放儿童的双手、大脑、嘴巴、眼睛、时间、空间的六大解放理念。</a:t>
            </a:r>
          </a:p>
        </p:txBody>
      </p:sp>
      <p:sp>
        <p:nvSpPr>
          <p:cNvPr id="388" name="Shape 388"/>
          <p:cNvSpPr/>
          <p:nvPr/>
        </p:nvSpPr>
        <p:spPr>
          <a:xfrm>
            <a:off x="2075179" y="1855444"/>
            <a:ext cx="409342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a:t>（三</a:t>
            </a:r>
            <a:r>
              <a:rPr dirty="0" smtClean="0"/>
              <a:t>）</a:t>
            </a:r>
            <a:r>
              <a:rPr lang="zh-CN" altLang="en-US" dirty="0"/>
              <a:t>重</a:t>
            </a:r>
            <a:r>
              <a:rPr lang="zh-CN" altLang="en-US" dirty="0" smtClean="0"/>
              <a:t>视幼儿的探究与实践</a:t>
            </a:r>
            <a:endParaRPr dirty="0"/>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1" name="Group 411"/>
          <p:cNvGrpSpPr/>
          <p:nvPr/>
        </p:nvGrpSpPr>
        <p:grpSpPr>
          <a:xfrm>
            <a:off x="1584676" y="409855"/>
            <a:ext cx="9022652" cy="267242"/>
            <a:chOff x="0" y="-1"/>
            <a:chExt cx="9022651" cy="267240"/>
          </a:xfrm>
        </p:grpSpPr>
        <p:sp>
          <p:nvSpPr>
            <p:cNvPr id="403" name="Shape 403"/>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04" name="Shape 404"/>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05" name="Shape 405"/>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06" name="Shape 406"/>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07" name="Shape 407"/>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08" name="Shape 408"/>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09" name="Shape 409"/>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10" name="Shape 410"/>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12" name="Shape 412"/>
          <p:cNvSpPr/>
          <p:nvPr/>
        </p:nvSpPr>
        <p:spPr>
          <a:xfrm>
            <a:off x="4100832" y="342577"/>
            <a:ext cx="39903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第一节   幼儿园区域活动概述</a:t>
            </a:r>
          </a:p>
        </p:txBody>
      </p:sp>
      <p:sp>
        <p:nvSpPr>
          <p:cNvPr id="413" name="Shape 413"/>
          <p:cNvSpPr/>
          <p:nvPr/>
        </p:nvSpPr>
        <p:spPr>
          <a:xfrm>
            <a:off x="1623658" y="2472911"/>
            <a:ext cx="9425349" cy="218952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t>实践探索是创造性发展的基本途径，宽松自由的环境是创造性发展必要的外部条件。</a:t>
            </a:r>
          </a:p>
          <a:p>
            <a:pPr indent="635000">
              <a:lnSpc>
                <a:spcPct val="150000"/>
              </a:lnSpc>
              <a:defRPr sz="2200" spc="0">
                <a:latin typeface="FZZhunYuan-M02S"/>
                <a:ea typeface="FZZhunYuan-M02S"/>
                <a:cs typeface="FZZhunYuan-M02S"/>
                <a:sym typeface="FZZhunYuan-M02S"/>
              </a:defRPr>
            </a:pPr>
            <a:r>
              <a:t>区域活动强调幼儿在“</a:t>
            </a:r>
            <a:r>
              <a:rPr>
                <a:solidFill>
                  <a:schemeClr val="accent4"/>
                </a:solidFill>
              </a:rPr>
              <a:t>做中学</a:t>
            </a:r>
            <a:r>
              <a:t>”，按照自己的意愿、设想操作并摆弄活动区材料，尝试发现、分析和解决问题，实现手脑并用、身心合一，促进幼儿创造意识和能力的发展。</a:t>
            </a:r>
          </a:p>
        </p:txBody>
      </p:sp>
      <p:sp>
        <p:nvSpPr>
          <p:cNvPr id="414" name="Shape 414"/>
          <p:cNvSpPr/>
          <p:nvPr/>
        </p:nvSpPr>
        <p:spPr>
          <a:xfrm>
            <a:off x="2075179" y="1855444"/>
            <a:ext cx="470897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四</a:t>
            </a:r>
            <a:r>
              <a:rPr dirty="0" smtClean="0"/>
              <a:t>）</a:t>
            </a:r>
            <a:r>
              <a:rPr dirty="0"/>
              <a:t>宽松自由的创造性学习氛围</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4" name="Group 424"/>
          <p:cNvGrpSpPr/>
          <p:nvPr/>
        </p:nvGrpSpPr>
        <p:grpSpPr>
          <a:xfrm>
            <a:off x="1584676" y="409855"/>
            <a:ext cx="9022652" cy="267242"/>
            <a:chOff x="0" y="-1"/>
            <a:chExt cx="9022651" cy="267240"/>
          </a:xfrm>
        </p:grpSpPr>
        <p:sp>
          <p:nvSpPr>
            <p:cNvPr id="416" name="Shape 416"/>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17" name="Shape 417"/>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18" name="Shape 418"/>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19" name="Shape 419"/>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20" name="Shape 420"/>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21" name="Shape 421"/>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22" name="Shape 422"/>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23" name="Shape 423"/>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25" name="Shape 425"/>
          <p:cNvSpPr/>
          <p:nvPr/>
        </p:nvSpPr>
        <p:spPr>
          <a:xfrm>
            <a:off x="4100832" y="342577"/>
            <a:ext cx="39903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第一节   幼儿园区域活动概述</a:t>
            </a:r>
          </a:p>
        </p:txBody>
      </p:sp>
      <p:sp>
        <p:nvSpPr>
          <p:cNvPr id="426" name="Shape 426"/>
          <p:cNvSpPr/>
          <p:nvPr/>
        </p:nvSpPr>
        <p:spPr>
          <a:xfrm>
            <a:off x="1623658" y="2472911"/>
            <a:ext cx="9425349" cy="1734008"/>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t>区域活动是幼儿自愿选择参加、自主设计开展的集探究、交往、娱乐于一体的活动，要使幼儿积极主动地投入到区域活动中去，活动区的布置和材料的投放必须能够引起和满足幼儿多种探究和游戏的兴趣和愿望。</a:t>
            </a:r>
          </a:p>
          <a:p>
            <a:pPr indent="635000">
              <a:lnSpc>
                <a:spcPct val="150000"/>
              </a:lnSpc>
              <a:defRPr sz="2200" spc="0">
                <a:solidFill>
                  <a:schemeClr val="accent4"/>
                </a:solidFill>
                <a:latin typeface="FZZhunYuan-M02S"/>
                <a:ea typeface="FZZhunYuan-M02S"/>
                <a:cs typeface="FZZhunYuan-M02S"/>
                <a:sym typeface="FZZhunYuan-M02S"/>
              </a:defRPr>
            </a:pPr>
            <a:r>
              <a:t>趣味性是区域活动顺利开展的重要前提。</a:t>
            </a:r>
          </a:p>
        </p:txBody>
      </p:sp>
      <p:sp>
        <p:nvSpPr>
          <p:cNvPr id="427" name="Shape 427"/>
          <p:cNvSpPr/>
          <p:nvPr/>
        </p:nvSpPr>
        <p:spPr>
          <a:xfrm>
            <a:off x="2075179" y="1855444"/>
            <a:ext cx="255454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smtClean="0"/>
              <a:t>（</a:t>
            </a:r>
            <a:r>
              <a:rPr lang="zh-CN" altLang="en-US" dirty="0" smtClean="0"/>
              <a:t>五</a:t>
            </a:r>
            <a:r>
              <a:rPr dirty="0" smtClean="0"/>
              <a:t>）</a:t>
            </a:r>
            <a:r>
              <a:rPr lang="zh-CN" altLang="en-US" dirty="0" smtClean="0"/>
              <a:t>富有</a:t>
            </a:r>
            <a:r>
              <a:rPr dirty="0" smtClean="0"/>
              <a:t>趣味性</a:t>
            </a:r>
            <a:endParaRPr dirty="0"/>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7" name="Group 437"/>
          <p:cNvGrpSpPr/>
          <p:nvPr/>
        </p:nvGrpSpPr>
        <p:grpSpPr>
          <a:xfrm>
            <a:off x="1584676" y="409855"/>
            <a:ext cx="9022652" cy="267242"/>
            <a:chOff x="0" y="-1"/>
            <a:chExt cx="9022651" cy="267240"/>
          </a:xfrm>
        </p:grpSpPr>
        <p:sp>
          <p:nvSpPr>
            <p:cNvPr id="429" name="Shape 429"/>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30" name="Shape 430"/>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31" name="Shape 431"/>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32" name="Shape 432"/>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33" name="Shape 433"/>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34" name="Shape 434"/>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35" name="Shape 435"/>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36" name="Shape 436"/>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38" name="Shape 438"/>
          <p:cNvSpPr/>
          <p:nvPr/>
        </p:nvSpPr>
        <p:spPr>
          <a:xfrm>
            <a:off x="4100832" y="342577"/>
            <a:ext cx="39903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第一节   幼儿园区域活动概述</a:t>
            </a:r>
          </a:p>
        </p:txBody>
      </p:sp>
      <p:sp>
        <p:nvSpPr>
          <p:cNvPr id="439" name="Shape 439"/>
          <p:cNvSpPr/>
          <p:nvPr/>
        </p:nvSpPr>
        <p:spPr>
          <a:xfrm>
            <a:off x="1585558" y="2803111"/>
            <a:ext cx="9425349" cy="3100548"/>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rPr>
                <a:solidFill>
                  <a:schemeClr val="accent4"/>
                </a:solidFill>
              </a:rPr>
              <a:t>游戏是幼儿的基本活动</a:t>
            </a:r>
            <a:r>
              <a:t>，符合幼儿的心理发展水平，深得幼儿的喜爱，同时游戏也是最适宜于幼儿身心发展的学习方式。</a:t>
            </a:r>
          </a:p>
          <a:p>
            <a:pPr indent="635000">
              <a:lnSpc>
                <a:spcPct val="150000"/>
              </a:lnSpc>
              <a:defRPr sz="2200" spc="0">
                <a:latin typeface="FZZhunYuan-M02S"/>
                <a:ea typeface="FZZhunYuan-M02S"/>
                <a:cs typeface="FZZhunYuan-M02S"/>
                <a:sym typeface="FZZhunYuan-M02S"/>
              </a:defRPr>
            </a:pPr>
            <a:r>
              <a:rPr>
                <a:solidFill>
                  <a:schemeClr val="accent4"/>
                </a:solidFill>
              </a:rPr>
              <a:t>区域活动是开放性的教育活动</a:t>
            </a:r>
            <a:r>
              <a:t>，是幼儿按自己的意愿进行的一种带有学习性质的游戏。将幼儿园游戏活动和区域活动有机整合，让幼儿在区域活动中游戏，通过自主的探索和小组合作学习，将极大促进幼儿的学习与发展。</a:t>
            </a:r>
          </a:p>
          <a:p>
            <a:pPr indent="635000">
              <a:lnSpc>
                <a:spcPct val="150000"/>
              </a:lnSpc>
              <a:defRPr sz="2200" spc="0">
                <a:latin typeface="FZZhunYuan-M02S"/>
                <a:ea typeface="FZZhunYuan-M02S"/>
                <a:cs typeface="FZZhunYuan-M02S"/>
                <a:sym typeface="FZZhunYuan-M02S"/>
              </a:defRPr>
            </a:pPr>
            <a:r>
              <a:t>教师应</a:t>
            </a:r>
            <a:r>
              <a:rPr>
                <a:solidFill>
                  <a:schemeClr val="accent4"/>
                </a:solidFill>
              </a:rPr>
              <a:t>在活动区内投放幼儿感兴趣的活动材料</a:t>
            </a:r>
            <a:r>
              <a:t>，并努力让区域活动富有游戏性和情境性，帮助幼儿拓展和深入游戏。</a:t>
            </a:r>
          </a:p>
        </p:txBody>
      </p:sp>
      <p:sp>
        <p:nvSpPr>
          <p:cNvPr id="440" name="Shape 440"/>
          <p:cNvSpPr/>
          <p:nvPr/>
        </p:nvSpPr>
        <p:spPr>
          <a:xfrm>
            <a:off x="1579880" y="1395933"/>
            <a:ext cx="6619241" cy="5740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t>三、幼儿园区域活动与其它教育活动的关系</a:t>
            </a:r>
          </a:p>
        </p:txBody>
      </p:sp>
      <p:sp>
        <p:nvSpPr>
          <p:cNvPr id="441" name="Shape 441"/>
          <p:cNvSpPr/>
          <p:nvPr/>
        </p:nvSpPr>
        <p:spPr>
          <a:xfrm>
            <a:off x="2037079" y="2185644"/>
            <a:ext cx="470897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a:t>（一</a:t>
            </a:r>
            <a:r>
              <a:rPr dirty="0" smtClean="0"/>
              <a:t>）</a:t>
            </a:r>
            <a:r>
              <a:rPr lang="zh-CN" altLang="en-US" dirty="0" smtClean="0"/>
              <a:t>区域活动与游戏活动的融合</a:t>
            </a:r>
            <a:endParaRPr dirty="0"/>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 name="Group 451"/>
          <p:cNvGrpSpPr/>
          <p:nvPr/>
        </p:nvGrpSpPr>
        <p:grpSpPr>
          <a:xfrm>
            <a:off x="1584676" y="409855"/>
            <a:ext cx="9022652" cy="267242"/>
            <a:chOff x="0" y="-1"/>
            <a:chExt cx="9022651" cy="267240"/>
          </a:xfrm>
        </p:grpSpPr>
        <p:sp>
          <p:nvSpPr>
            <p:cNvPr id="443" name="Shape 443"/>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44" name="Shape 444"/>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45" name="Shape 445"/>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46" name="Shape 446"/>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47" name="Shape 447"/>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48" name="Shape 448"/>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49" name="Shape 449"/>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50" name="Shape 450"/>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52" name="Shape 452"/>
          <p:cNvSpPr/>
          <p:nvPr/>
        </p:nvSpPr>
        <p:spPr>
          <a:xfrm>
            <a:off x="4100832" y="342577"/>
            <a:ext cx="39903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第一节   幼儿园区域活动概述</a:t>
            </a:r>
          </a:p>
        </p:txBody>
      </p:sp>
      <p:sp>
        <p:nvSpPr>
          <p:cNvPr id="453" name="Shape 453"/>
          <p:cNvSpPr/>
          <p:nvPr/>
        </p:nvSpPr>
        <p:spPr>
          <a:xfrm>
            <a:off x="1623658" y="2187460"/>
            <a:ext cx="9425349" cy="355606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t>教师在开展集体教育活动的时候，要</a:t>
            </a:r>
            <a:r>
              <a:rPr>
                <a:solidFill>
                  <a:schemeClr val="accent4"/>
                </a:solidFill>
              </a:rPr>
              <a:t>努力创设与活动相适宜的区域和游戏环境</a:t>
            </a:r>
            <a:r>
              <a:t>，力求让幼儿在游戏的情境和丰富的活动材料中获得与教学活动有关的知识经验和情感体验，这是一种积极的辅助。反过来，在区域活动开展的同时，也要针对幼儿在活动区中出现的一些问题，开展集体教育活动，提升和巩固幼儿的知识经验。</a:t>
            </a:r>
          </a:p>
          <a:p>
            <a:pPr indent="635000">
              <a:lnSpc>
                <a:spcPct val="150000"/>
              </a:lnSpc>
              <a:defRPr sz="2200" spc="0">
                <a:latin typeface="FZZhunYuan-M02S"/>
                <a:ea typeface="FZZhunYuan-M02S"/>
                <a:cs typeface="FZZhunYuan-M02S"/>
                <a:sym typeface="FZZhunYuan-M02S"/>
              </a:defRPr>
            </a:pPr>
            <a:r>
              <a:rPr>
                <a:solidFill>
                  <a:schemeClr val="accent4"/>
                </a:solidFill>
              </a:rPr>
              <a:t>区域活动和集体教育活动是互为补充的关系</a:t>
            </a:r>
            <a:r>
              <a:t>。区域活动丰富了幼儿的经验，是顺利开展集体教育活动的“基地”；集体教育活动提升和巩固了幼儿的知识经验，也是成功开展区域活动的“有力武器”。</a:t>
            </a:r>
          </a:p>
        </p:txBody>
      </p:sp>
      <p:sp>
        <p:nvSpPr>
          <p:cNvPr id="454" name="Shape 454"/>
          <p:cNvSpPr/>
          <p:nvPr/>
        </p:nvSpPr>
        <p:spPr>
          <a:xfrm>
            <a:off x="2075179" y="1569993"/>
            <a:ext cx="5285741" cy="401797"/>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t>（二）区域活动与集体教育活动的互补</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4" name="Group 464"/>
          <p:cNvGrpSpPr/>
          <p:nvPr/>
        </p:nvGrpSpPr>
        <p:grpSpPr>
          <a:xfrm>
            <a:off x="1584676" y="409855"/>
            <a:ext cx="9022652" cy="267242"/>
            <a:chOff x="0" y="-1"/>
            <a:chExt cx="9022651" cy="267240"/>
          </a:xfrm>
        </p:grpSpPr>
        <p:sp>
          <p:nvSpPr>
            <p:cNvPr id="456" name="Shape 456"/>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57" name="Shape 457"/>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58" name="Shape 458"/>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59" name="Shape 459"/>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60" name="Shape 460"/>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61" name="Shape 461"/>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62" name="Shape 462"/>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63" name="Shape 463"/>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65" name="Shape 465"/>
          <p:cNvSpPr/>
          <p:nvPr/>
        </p:nvSpPr>
        <p:spPr>
          <a:xfrm>
            <a:off x="4100832" y="342577"/>
            <a:ext cx="39903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第一节   幼儿园区域活动概述</a:t>
            </a:r>
          </a:p>
        </p:txBody>
      </p:sp>
      <p:sp>
        <p:nvSpPr>
          <p:cNvPr id="466" name="Shape 466"/>
          <p:cNvSpPr/>
          <p:nvPr/>
        </p:nvSpPr>
        <p:spPr>
          <a:xfrm>
            <a:off x="1623658" y="2187460"/>
            <a:ext cx="9425349" cy="4011574"/>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t>主题活动体现了整合教育观，强调知识经验在幼儿生活和游戏中的横向联系，围绕一个中心而展开的主题活动是一张横向联系的知识网。主题活动可以使区域活动更具有探究性，许多幼儿正是在区域活动中积极探索来自主题活动的各种问题。主题活动中的重要学习内容需要在区域活动中得以延伸。</a:t>
            </a:r>
          </a:p>
          <a:p>
            <a:pPr indent="635000">
              <a:lnSpc>
                <a:spcPct val="150000"/>
              </a:lnSpc>
              <a:defRPr sz="2200" spc="0">
                <a:latin typeface="FZZhunYuan-M02S"/>
                <a:ea typeface="FZZhunYuan-M02S"/>
                <a:cs typeface="FZZhunYuan-M02S"/>
                <a:sym typeface="FZZhunYuan-M02S"/>
              </a:defRPr>
            </a:pPr>
            <a:r>
              <a:t>区域活动能极大地丰富和拓展主题活动的空间。</a:t>
            </a:r>
            <a:r>
              <a:rPr>
                <a:solidFill>
                  <a:schemeClr val="accent4"/>
                </a:solidFill>
              </a:rPr>
              <a:t>一方面，一些重要的主题和学习内容可以从区域活动中发掘出来。另一方面，也可以结合主题的目标生成新的活动区域。</a:t>
            </a:r>
          </a:p>
        </p:txBody>
      </p:sp>
      <p:sp>
        <p:nvSpPr>
          <p:cNvPr id="467" name="Shape 467"/>
          <p:cNvSpPr/>
          <p:nvPr/>
        </p:nvSpPr>
        <p:spPr>
          <a:xfrm>
            <a:off x="2075179" y="1569993"/>
            <a:ext cx="4676141" cy="401797"/>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t>（三）区域活动与主题活动的整合</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7" name="Group 477"/>
          <p:cNvGrpSpPr/>
          <p:nvPr/>
        </p:nvGrpSpPr>
        <p:grpSpPr>
          <a:xfrm>
            <a:off x="1584676" y="409855"/>
            <a:ext cx="9022652" cy="267242"/>
            <a:chOff x="0" y="-1"/>
            <a:chExt cx="9022651" cy="267240"/>
          </a:xfrm>
        </p:grpSpPr>
        <p:sp>
          <p:nvSpPr>
            <p:cNvPr id="469" name="Shape 469"/>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0" name="Shape 470"/>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1" name="Shape 471"/>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2" name="Shape 472"/>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3" name="Shape 473"/>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4" name="Shape 474"/>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5" name="Shape 475"/>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76" name="Shape 476"/>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78" name="Shape 478"/>
          <p:cNvSpPr/>
          <p:nvPr/>
        </p:nvSpPr>
        <p:spPr>
          <a:xfrm>
            <a:off x="4100832" y="342577"/>
            <a:ext cx="39903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第一节   幼儿园区域活动概述</a:t>
            </a:r>
          </a:p>
        </p:txBody>
      </p:sp>
      <p:sp>
        <p:nvSpPr>
          <p:cNvPr id="479" name="Shape 479"/>
          <p:cNvSpPr/>
          <p:nvPr/>
        </p:nvSpPr>
        <p:spPr>
          <a:xfrm>
            <a:off x="1510776" y="18746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t>拓展练习：</a:t>
            </a:r>
          </a:p>
        </p:txBody>
      </p:sp>
      <p:sp>
        <p:nvSpPr>
          <p:cNvPr id="480" name="Shape 480"/>
          <p:cNvSpPr/>
          <p:nvPr/>
        </p:nvSpPr>
        <p:spPr>
          <a:xfrm>
            <a:off x="1471258" y="2752311"/>
            <a:ext cx="9249484" cy="912576"/>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150000"/>
              </a:lnSpc>
              <a:defRPr sz="2400">
                <a:latin typeface="FZHei-B01S"/>
                <a:ea typeface="FZHei-B01S"/>
                <a:cs typeface="FZHei-B01S"/>
                <a:sym typeface="FZHei-B01S"/>
              </a:defRPr>
            </a:pPr>
            <a:r>
              <a:t>1.什么是幼儿园区域活动？幼儿园区域活动具有哪些特点？</a:t>
            </a:r>
          </a:p>
          <a:p>
            <a:pPr>
              <a:lnSpc>
                <a:spcPct val="150000"/>
              </a:lnSpc>
              <a:defRPr sz="2400">
                <a:latin typeface="FZHei-B01S"/>
                <a:ea typeface="FZHei-B01S"/>
                <a:cs typeface="FZHei-B01S"/>
                <a:sym typeface="FZHei-B01S"/>
              </a:defRPr>
            </a:pPr>
            <a:r>
              <a:t>2.试论述幼儿园区域活动与其他教育活动的关系。</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Shape 238"/>
          <p:cNvSpPr/>
          <p:nvPr/>
        </p:nvSpPr>
        <p:spPr>
          <a:xfrm>
            <a:off x="4633519" y="464896"/>
            <a:ext cx="2924964" cy="650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lnSpc>
                <a:spcPct val="150000"/>
              </a:lnSpc>
              <a:defRPr sz="4400">
                <a:solidFill>
                  <a:srgbClr val="53BAE9"/>
                </a:solidFill>
                <a:latin typeface="华文细黑"/>
                <a:ea typeface="华文细黑"/>
                <a:cs typeface="华文细黑"/>
                <a:sym typeface="华文细黑"/>
              </a:defRPr>
            </a:lvl1pPr>
          </a:lstStyle>
          <a:p>
            <a:r>
              <a:t>CONTENTS</a:t>
            </a:r>
          </a:p>
        </p:txBody>
      </p:sp>
      <p:sp>
        <p:nvSpPr>
          <p:cNvPr id="239" name="Shape 239"/>
          <p:cNvSpPr/>
          <p:nvPr/>
        </p:nvSpPr>
        <p:spPr>
          <a:xfrm>
            <a:off x="1861054"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grpSp>
        <p:nvGrpSpPr>
          <p:cNvPr id="242" name="Group 242"/>
          <p:cNvGrpSpPr/>
          <p:nvPr/>
        </p:nvGrpSpPr>
        <p:grpSpPr>
          <a:xfrm>
            <a:off x="2124853" y="2255246"/>
            <a:ext cx="2114995" cy="2389774"/>
            <a:chOff x="242368" y="0"/>
            <a:chExt cx="2114993" cy="2389773"/>
          </a:xfrm>
        </p:grpSpPr>
        <p:sp>
          <p:nvSpPr>
            <p:cNvPr id="240" name="Shape 240"/>
            <p:cNvSpPr/>
            <p:nvPr/>
          </p:nvSpPr>
          <p:spPr>
            <a:xfrm>
              <a:off x="684931" y="-1"/>
              <a:ext cx="1229869" cy="11074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ctr">
              <a:spAutoFit/>
            </a:bodyPr>
            <a:lstStyle>
              <a:lvl1pPr algn="ctr">
                <a:defRPr sz="8000">
                  <a:solidFill>
                    <a:srgbClr val="FFFFFF"/>
                  </a:solidFill>
                  <a:latin typeface="华文细黑"/>
                  <a:ea typeface="华文细黑"/>
                  <a:cs typeface="华文细黑"/>
                  <a:sym typeface="华文细黑"/>
                </a:defRPr>
              </a:lvl1pPr>
            </a:lstStyle>
            <a:p>
              <a:r>
                <a:t>01</a:t>
              </a:r>
            </a:p>
          </p:txBody>
        </p:sp>
        <p:sp>
          <p:nvSpPr>
            <p:cNvPr id="241" name="Shape 241"/>
            <p:cNvSpPr/>
            <p:nvPr/>
          </p:nvSpPr>
          <p:spPr>
            <a:xfrm>
              <a:off x="242368" y="1231533"/>
              <a:ext cx="2114995" cy="11582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ctr">
              <a:spAutoFit/>
            </a:bodyPr>
            <a:lstStyle/>
            <a:p>
              <a:pPr algn="ctr">
                <a:defRPr sz="3000" b="1">
                  <a:solidFill>
                    <a:srgbClr val="FFFFFF"/>
                  </a:solidFill>
                  <a:latin typeface="微软雅黑"/>
                  <a:ea typeface="微软雅黑"/>
                  <a:cs typeface="微软雅黑"/>
                  <a:sym typeface="微软雅黑"/>
                </a:defRPr>
              </a:pPr>
              <a:r>
                <a:t>走进幼儿园</a:t>
              </a:r>
            </a:p>
            <a:p>
              <a:pPr algn="ctr">
                <a:defRPr sz="3000" b="1">
                  <a:solidFill>
                    <a:srgbClr val="FFFFFF"/>
                  </a:solidFill>
                  <a:latin typeface="微软雅黑"/>
                  <a:ea typeface="微软雅黑"/>
                  <a:cs typeface="微软雅黑"/>
                  <a:sym typeface="微软雅黑"/>
                </a:defRPr>
              </a:pPr>
              <a:r>
                <a:t>区域活动</a:t>
              </a:r>
            </a:p>
          </p:txBody>
        </p:sp>
      </p:grpSp>
      <p:sp>
        <p:nvSpPr>
          <p:cNvPr id="243" name="Shape 243"/>
          <p:cNvSpPr/>
          <p:nvPr/>
        </p:nvSpPr>
        <p:spPr>
          <a:xfrm>
            <a:off x="4834090"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44" name="Shape 244"/>
          <p:cNvSpPr/>
          <p:nvPr/>
        </p:nvSpPr>
        <p:spPr>
          <a:xfrm>
            <a:off x="5540450" y="2255246"/>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02</a:t>
            </a:r>
          </a:p>
        </p:txBody>
      </p:sp>
      <p:sp>
        <p:nvSpPr>
          <p:cNvPr id="245" name="Shape 245"/>
          <p:cNvSpPr/>
          <p:nvPr/>
        </p:nvSpPr>
        <p:spPr>
          <a:xfrm>
            <a:off x="7807126"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46" name="Shape 246"/>
          <p:cNvSpPr/>
          <p:nvPr/>
        </p:nvSpPr>
        <p:spPr>
          <a:xfrm>
            <a:off x="8513486" y="2255246"/>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03</a:t>
            </a:r>
          </a:p>
        </p:txBody>
      </p:sp>
      <p:sp>
        <p:nvSpPr>
          <p:cNvPr id="247" name="Shape 247"/>
          <p:cNvSpPr/>
          <p:nvPr/>
        </p:nvSpPr>
        <p:spPr>
          <a:xfrm rot="900000">
            <a:off x="5549532" y="5804599"/>
            <a:ext cx="1092938" cy="755669"/>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gradFill>
            <a:gsLst>
              <a:gs pos="0">
                <a:srgbClr val="FFFFFF"/>
              </a:gs>
              <a:gs pos="100000">
                <a:srgbClr val="FFFFFF">
                  <a:alpha val="50000"/>
                </a:srgbClr>
              </a:gs>
            </a:gsLst>
            <a:lin ang="13500000"/>
          </a:gradFill>
          <a:ln w="12700">
            <a:solidFill>
              <a:srgbClr val="53BAE9"/>
            </a:solidFill>
            <a:miter/>
          </a:ln>
        </p:spPr>
        <p:txBody>
          <a:bodyPr lIns="45719" rIns="45719" anchor="ctr"/>
          <a:lstStyle/>
          <a:p>
            <a:pPr algn="ctr">
              <a:defRPr>
                <a:solidFill>
                  <a:srgbClr val="FFFFFF"/>
                </a:solidFill>
              </a:defRPr>
            </a:pPr>
            <a:endParaRPr/>
          </a:p>
        </p:txBody>
      </p:sp>
      <p:sp>
        <p:nvSpPr>
          <p:cNvPr id="248" name="Shape 248"/>
          <p:cNvSpPr/>
          <p:nvPr/>
        </p:nvSpPr>
        <p:spPr>
          <a:xfrm>
            <a:off x="5097888" y="3524879"/>
            <a:ext cx="2114995" cy="1158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3000" b="1">
                <a:solidFill>
                  <a:srgbClr val="FFFFFF"/>
                </a:solidFill>
                <a:latin typeface="微软雅黑"/>
                <a:ea typeface="微软雅黑"/>
                <a:cs typeface="微软雅黑"/>
                <a:sym typeface="微软雅黑"/>
              </a:defRPr>
            </a:pPr>
            <a:r>
              <a:t>幼儿园区域</a:t>
            </a:r>
          </a:p>
          <a:p>
            <a:pPr algn="ctr">
              <a:defRPr sz="3000" b="1">
                <a:solidFill>
                  <a:srgbClr val="FFFFFF"/>
                </a:solidFill>
                <a:latin typeface="微软雅黑"/>
                <a:ea typeface="微软雅黑"/>
                <a:cs typeface="微软雅黑"/>
                <a:sym typeface="微软雅黑"/>
              </a:defRPr>
            </a:pPr>
            <a:r>
              <a:t>活动的设置</a:t>
            </a:r>
          </a:p>
        </p:txBody>
      </p:sp>
      <p:sp>
        <p:nvSpPr>
          <p:cNvPr id="249" name="Shape 249"/>
          <p:cNvSpPr/>
          <p:nvPr/>
        </p:nvSpPr>
        <p:spPr>
          <a:xfrm>
            <a:off x="7828567" y="3575679"/>
            <a:ext cx="2599710" cy="10566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幼儿园区域活动</a:t>
            </a:r>
          </a:p>
          <a:p>
            <a:pPr algn="ctr">
              <a:defRPr sz="2700" b="1">
                <a:solidFill>
                  <a:srgbClr val="FFFFFF"/>
                </a:solidFill>
                <a:latin typeface="微软雅黑"/>
                <a:ea typeface="微软雅黑"/>
                <a:cs typeface="微软雅黑"/>
                <a:sym typeface="微软雅黑"/>
              </a:defRPr>
            </a:pPr>
            <a:r>
              <a:t>的组织与实施</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0" name="Group 490"/>
          <p:cNvGrpSpPr/>
          <p:nvPr/>
        </p:nvGrpSpPr>
        <p:grpSpPr>
          <a:xfrm>
            <a:off x="1584676" y="409855"/>
            <a:ext cx="9022652" cy="267242"/>
            <a:chOff x="0" y="-1"/>
            <a:chExt cx="9022651" cy="267240"/>
          </a:xfrm>
        </p:grpSpPr>
        <p:sp>
          <p:nvSpPr>
            <p:cNvPr id="482" name="Shape 482"/>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83" name="Shape 483"/>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84" name="Shape 484"/>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85" name="Shape 485"/>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86" name="Shape 486"/>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87" name="Shape 487"/>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88" name="Shape 488"/>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89" name="Shape 489"/>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491" name="Shape 491"/>
          <p:cNvSpPr/>
          <p:nvPr/>
        </p:nvSpPr>
        <p:spPr>
          <a:xfrm>
            <a:off x="3948432" y="342577"/>
            <a:ext cx="42951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第二节   幼儿园区域活动的发展</a:t>
            </a:r>
          </a:p>
        </p:txBody>
      </p:sp>
      <p:sp>
        <p:nvSpPr>
          <p:cNvPr id="492" name="Shape 492"/>
          <p:cNvSpPr/>
          <p:nvPr/>
        </p:nvSpPr>
        <p:spPr>
          <a:xfrm>
            <a:off x="1510776" y="1543498"/>
            <a:ext cx="2392641" cy="461665"/>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err="1" smtClean="0"/>
              <a:t>案例</a:t>
            </a:r>
            <a:r>
              <a:rPr lang="en-US" dirty="0" smtClean="0"/>
              <a:t>/</a:t>
            </a:r>
            <a:r>
              <a:rPr lang="zh-CN" altLang="en-US" dirty="0" smtClean="0"/>
              <a:t>问题引导</a:t>
            </a:r>
            <a:r>
              <a:rPr dirty="0" smtClean="0"/>
              <a:t>：</a:t>
            </a:r>
            <a:endParaRPr dirty="0"/>
          </a:p>
        </p:txBody>
      </p:sp>
      <p:sp>
        <p:nvSpPr>
          <p:cNvPr id="493" name="Shape 493"/>
          <p:cNvSpPr/>
          <p:nvPr/>
        </p:nvSpPr>
        <p:spPr>
          <a:xfrm>
            <a:off x="1585558" y="2485611"/>
            <a:ext cx="9425349" cy="3647152"/>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indent="635000">
              <a:lnSpc>
                <a:spcPct val="150000"/>
              </a:lnSpc>
              <a:defRPr sz="2200" spc="0">
                <a:latin typeface="FZKai-Z03S"/>
                <a:ea typeface="FZKai-Z03S"/>
                <a:cs typeface="FZKai-Z03S"/>
                <a:sym typeface="FZKai-Z03S"/>
              </a:defRPr>
            </a:lvl1pPr>
          </a:lstStyle>
          <a:p>
            <a:r>
              <a:rPr lang="zh-CN" altLang="en-US" dirty="0" smtClean="0"/>
              <a:t>李老师张</a:t>
            </a:r>
            <a:r>
              <a:rPr lang="zh-CN" altLang="en-US" dirty="0"/>
              <a:t>老师最近在思考如何为幼儿创设良好的环境</a:t>
            </a:r>
            <a:r>
              <a:rPr lang="en-US" altLang="zh-CN" dirty="0"/>
              <a:t>,</a:t>
            </a:r>
            <a:r>
              <a:rPr lang="zh-CN" altLang="en-US" dirty="0"/>
              <a:t>以吸引幼儿参与区域</a:t>
            </a:r>
            <a:r>
              <a:rPr lang="zh-CN" altLang="en-US" dirty="0" smtClean="0"/>
              <a:t>活动</a:t>
            </a:r>
            <a:r>
              <a:rPr lang="zh-CN" altLang="en-US" dirty="0"/>
              <a:t>。她们想到可以从区域活动的缘起开始思考。那么</a:t>
            </a:r>
            <a:r>
              <a:rPr lang="en-US" altLang="zh-CN" dirty="0"/>
              <a:t>,</a:t>
            </a:r>
            <a:r>
              <a:rPr lang="zh-CN" altLang="en-US" dirty="0"/>
              <a:t>区域活动的缘起是什么呢</a:t>
            </a:r>
            <a:r>
              <a:rPr lang="en-US" altLang="zh-CN" dirty="0"/>
              <a:t>? </a:t>
            </a:r>
            <a:r>
              <a:rPr lang="zh-CN" altLang="en-US" dirty="0" smtClean="0"/>
              <a:t>两位</a:t>
            </a:r>
            <a:r>
              <a:rPr lang="zh-CN" altLang="en-US" dirty="0"/>
              <a:t>老师查阅资料后了解到</a:t>
            </a:r>
            <a:r>
              <a:rPr lang="en-US" altLang="zh-CN" dirty="0"/>
              <a:t>,</a:t>
            </a:r>
            <a:r>
              <a:rPr lang="zh-CN" altLang="en-US" dirty="0"/>
              <a:t>关于区域活动的源头一直存在争议。一种观点认为</a:t>
            </a:r>
            <a:r>
              <a:rPr lang="en-US" altLang="zh-CN" dirty="0"/>
              <a:t>,</a:t>
            </a:r>
            <a:r>
              <a:rPr lang="zh-CN" altLang="en-US" dirty="0"/>
              <a:t>区</a:t>
            </a:r>
            <a:r>
              <a:rPr lang="zh-CN" altLang="en-US" dirty="0" smtClean="0"/>
              <a:t>域活</a:t>
            </a:r>
            <a:r>
              <a:rPr lang="zh-CN" altLang="en-US" dirty="0"/>
              <a:t>动源自蒙</a:t>
            </a:r>
            <a:r>
              <a:rPr lang="zh-CN" altLang="en-US" dirty="0" smtClean="0"/>
              <a:t>台域</a:t>
            </a:r>
            <a:r>
              <a:rPr lang="zh-CN" altLang="en-US" dirty="0"/>
              <a:t>活动是开放教育的产物</a:t>
            </a:r>
            <a:r>
              <a:rPr lang="en-US" altLang="zh-CN" dirty="0"/>
              <a:t>,</a:t>
            </a:r>
            <a:r>
              <a:rPr lang="zh-CN" altLang="en-US" dirty="0"/>
              <a:t>旨在为儿童提供更加自由、开放的</a:t>
            </a:r>
            <a:r>
              <a:rPr lang="zh-CN" altLang="en-US" dirty="0" smtClean="0"/>
              <a:t>学</a:t>
            </a:r>
            <a:r>
              <a:rPr lang="zh-CN" altLang="en-US" dirty="0"/>
              <a:t>梭利的“儿童之家”</a:t>
            </a:r>
            <a:r>
              <a:rPr lang="en-US" altLang="zh-CN" dirty="0"/>
              <a:t>,</a:t>
            </a:r>
            <a:r>
              <a:rPr lang="zh-CN" altLang="en-US" dirty="0"/>
              <a:t>她为孩子们精心设计了有准备的环境。另一种观点认为</a:t>
            </a:r>
            <a:r>
              <a:rPr lang="en-US" altLang="zh-CN" dirty="0"/>
              <a:t>,</a:t>
            </a:r>
            <a:r>
              <a:rPr lang="zh-CN" altLang="en-US" dirty="0"/>
              <a:t>区</a:t>
            </a:r>
            <a:r>
              <a:rPr lang="zh-CN" altLang="en-US" dirty="0" smtClean="0"/>
              <a:t>习</a:t>
            </a:r>
            <a:r>
              <a:rPr lang="zh-CN" altLang="en-US" dirty="0"/>
              <a:t>空间。了</a:t>
            </a:r>
            <a:r>
              <a:rPr lang="zh-CN" altLang="en-US" dirty="0" smtClean="0"/>
              <a:t>解了</a:t>
            </a:r>
            <a:r>
              <a:rPr lang="zh-CN" altLang="en-US" dirty="0"/>
              <a:t>这些内容后</a:t>
            </a:r>
            <a:r>
              <a:rPr lang="en-US" altLang="zh-CN" dirty="0"/>
              <a:t>,</a:t>
            </a:r>
            <a:r>
              <a:rPr lang="zh-CN" altLang="en-US" dirty="0"/>
              <a:t>两位老师又开始思考</a:t>
            </a:r>
            <a:r>
              <a:rPr lang="en-US" altLang="zh-CN" dirty="0"/>
              <a:t>:</a:t>
            </a:r>
            <a:r>
              <a:rPr lang="zh-CN" altLang="en-US" dirty="0"/>
              <a:t>我国区域活动的现状和发展趋势又是怎样的</a:t>
            </a:r>
            <a:r>
              <a:rPr lang="en-US" altLang="zh-CN" dirty="0"/>
              <a:t>?</a:t>
            </a:r>
            <a:endParaRPr dirty="0"/>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3" name="Group 503"/>
          <p:cNvGrpSpPr/>
          <p:nvPr/>
        </p:nvGrpSpPr>
        <p:grpSpPr>
          <a:xfrm>
            <a:off x="1584676" y="409855"/>
            <a:ext cx="9022652" cy="267242"/>
            <a:chOff x="0" y="-1"/>
            <a:chExt cx="9022651" cy="267240"/>
          </a:xfrm>
        </p:grpSpPr>
        <p:sp>
          <p:nvSpPr>
            <p:cNvPr id="495" name="Shape 495"/>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96" name="Shape 496"/>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97" name="Shape 497"/>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98" name="Shape 498"/>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99" name="Shape 499"/>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00" name="Shape 500"/>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01" name="Shape 501"/>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02" name="Shape 502"/>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504" name="Shape 504"/>
          <p:cNvSpPr/>
          <p:nvPr/>
        </p:nvSpPr>
        <p:spPr>
          <a:xfrm>
            <a:off x="1636358" y="2180811"/>
            <a:ext cx="9821728" cy="3598626"/>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t>作为“舶来品”的区域活动，大家都认可其源自欧美，但它的源头到底是来自蒙台梭利的“儿童之家”中所设计的有准备的环境，还是来自英国的开放教育，这一直是个有争议的话题。另一说是区域活动来自开放教育，这一说法有一定的道理。准确地说，</a:t>
            </a:r>
            <a:r>
              <a:rPr>
                <a:solidFill>
                  <a:schemeClr val="accent4"/>
                </a:solidFill>
              </a:rPr>
              <a:t>区域活动与开放空间教育计划</a:t>
            </a:r>
            <a:r>
              <a:t>（openspace plan in education）有着更为直接的关系。</a:t>
            </a:r>
          </a:p>
          <a:p>
            <a:pPr indent="635000">
              <a:lnSpc>
                <a:spcPct val="150000"/>
              </a:lnSpc>
              <a:defRPr sz="2200" spc="0">
                <a:latin typeface="FZZhunYuan-M02S"/>
                <a:ea typeface="FZZhunYuan-M02S"/>
                <a:cs typeface="FZZhunYuan-M02S"/>
                <a:sym typeface="FZZhunYuan-M02S"/>
              </a:defRPr>
            </a:pPr>
            <a:r>
              <a:t>教室区域设置理念的源头可以追溯到儿童中心主义的建筑学思想。这方面具有先锋意识的是英国博物馆教育家莫莉·哈里森。她的卓越工作引起了建筑学界的关注，同时也正好吻合了现代主义建筑思想的主张。</a:t>
            </a:r>
          </a:p>
        </p:txBody>
      </p:sp>
      <p:sp>
        <p:nvSpPr>
          <p:cNvPr id="505" name="Shape 505"/>
          <p:cNvSpPr/>
          <p:nvPr/>
        </p:nvSpPr>
        <p:spPr>
          <a:xfrm>
            <a:off x="1579880" y="1395933"/>
            <a:ext cx="4218941" cy="5740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t>一、幼儿园区域活动的缘起</a:t>
            </a:r>
          </a:p>
        </p:txBody>
      </p:sp>
      <p:sp>
        <p:nvSpPr>
          <p:cNvPr id="506" name="Shape 506"/>
          <p:cNvSpPr/>
          <p:nvPr/>
        </p:nvSpPr>
        <p:spPr>
          <a:xfrm>
            <a:off x="3948432" y="342577"/>
            <a:ext cx="42951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第二节   幼儿园区域活动的发展</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6" name="Group 516"/>
          <p:cNvGrpSpPr/>
          <p:nvPr/>
        </p:nvGrpSpPr>
        <p:grpSpPr>
          <a:xfrm>
            <a:off x="1584676" y="409855"/>
            <a:ext cx="9022652" cy="267242"/>
            <a:chOff x="0" y="-1"/>
            <a:chExt cx="9022651" cy="267240"/>
          </a:xfrm>
        </p:grpSpPr>
        <p:sp>
          <p:nvSpPr>
            <p:cNvPr id="508" name="Shape 508"/>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09" name="Shape 509"/>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10" name="Shape 510"/>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11" name="Shape 511"/>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12" name="Shape 512"/>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13" name="Shape 513"/>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14" name="Shape 514"/>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15" name="Shape 515"/>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517" name="Shape 517"/>
          <p:cNvSpPr/>
          <p:nvPr/>
        </p:nvSpPr>
        <p:spPr>
          <a:xfrm>
            <a:off x="1636358" y="2180811"/>
            <a:ext cx="9821728" cy="263149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rPr lang="zh-CN" altLang="en-US" dirty="0"/>
              <a:t>第</a:t>
            </a:r>
            <a:r>
              <a:rPr lang="zh-CN" altLang="en-US" dirty="0" smtClean="0"/>
              <a:t>一，蒙</a:t>
            </a:r>
            <a:r>
              <a:rPr lang="zh-CN" altLang="en-US" dirty="0"/>
              <a:t>台梭利的“儿童之家”理念</a:t>
            </a:r>
            <a:r>
              <a:rPr dirty="0" smtClean="0"/>
              <a:t>。</a:t>
            </a:r>
            <a:endParaRPr lang="en-US" dirty="0" smtClean="0"/>
          </a:p>
          <a:p>
            <a:pPr indent="635000">
              <a:lnSpc>
                <a:spcPct val="150000"/>
              </a:lnSpc>
              <a:defRPr sz="2200" spc="0">
                <a:latin typeface="FZZhunYuan-M02S"/>
                <a:ea typeface="FZZhunYuan-M02S"/>
                <a:cs typeface="FZZhunYuan-M02S"/>
                <a:sym typeface="FZZhunYuan-M02S"/>
              </a:defRPr>
            </a:pPr>
            <a:r>
              <a:rPr lang="zh-CN" altLang="en-US" dirty="0"/>
              <a:t>第</a:t>
            </a:r>
            <a:r>
              <a:rPr lang="zh-CN" altLang="en-US" dirty="0" smtClean="0"/>
              <a:t>二，开</a:t>
            </a:r>
            <a:r>
              <a:rPr lang="zh-CN" altLang="en-US" dirty="0"/>
              <a:t>放教育思潮的影</a:t>
            </a:r>
            <a:r>
              <a:rPr lang="zh-CN" altLang="en-US" dirty="0" smtClean="0"/>
              <a:t>响。</a:t>
            </a:r>
            <a:endParaRPr lang="en-US" altLang="zh-CN" dirty="0" smtClean="0"/>
          </a:p>
          <a:p>
            <a:pPr indent="635000">
              <a:lnSpc>
                <a:spcPct val="150000"/>
              </a:lnSpc>
              <a:defRPr sz="2200" spc="0">
                <a:latin typeface="FZZhunYuan-M02S"/>
                <a:ea typeface="FZZhunYuan-M02S"/>
                <a:cs typeface="FZZhunYuan-M02S"/>
                <a:sym typeface="FZZhunYuan-M02S"/>
              </a:defRPr>
            </a:pPr>
            <a:r>
              <a:rPr lang="zh-CN" altLang="en-US" dirty="0"/>
              <a:t>第</a:t>
            </a:r>
            <a:r>
              <a:rPr lang="zh-CN" altLang="en-US" dirty="0" smtClean="0"/>
              <a:t>三，儿</a:t>
            </a:r>
            <a:r>
              <a:rPr lang="zh-CN" altLang="en-US" dirty="0"/>
              <a:t>童中心主义的建筑学思</a:t>
            </a:r>
            <a:r>
              <a:rPr lang="zh-CN" altLang="en-US" dirty="0" smtClean="0"/>
              <a:t>想。</a:t>
            </a:r>
            <a:endParaRPr lang="en-US" altLang="zh-CN" dirty="0" smtClean="0"/>
          </a:p>
          <a:p>
            <a:pPr indent="635000">
              <a:lnSpc>
                <a:spcPct val="150000"/>
              </a:lnSpc>
              <a:defRPr sz="2200" spc="0">
                <a:latin typeface="FZZhunYuan-M02S"/>
                <a:ea typeface="FZZhunYuan-M02S"/>
                <a:cs typeface="FZZhunYuan-M02S"/>
                <a:sym typeface="FZZhunYuan-M02S"/>
              </a:defRPr>
            </a:pPr>
            <a:r>
              <a:rPr lang="zh-CN" altLang="en-US" dirty="0" smtClean="0"/>
              <a:t>第四，第</a:t>
            </a:r>
            <a:r>
              <a:rPr lang="zh-CN" altLang="en-US" dirty="0"/>
              <a:t>二次世界大战后对儿童情感的关</a:t>
            </a:r>
            <a:r>
              <a:rPr lang="zh-CN" altLang="en-US" dirty="0" smtClean="0"/>
              <a:t>注。</a:t>
            </a:r>
            <a:endParaRPr lang="en-US" dirty="0" smtClean="0"/>
          </a:p>
          <a:p>
            <a:pPr indent="635000">
              <a:lnSpc>
                <a:spcPct val="150000"/>
              </a:lnSpc>
              <a:defRPr sz="2200" spc="0">
                <a:latin typeface="FZZhunYuan-M02S"/>
                <a:ea typeface="FZZhunYuan-M02S"/>
                <a:cs typeface="FZZhunYuan-M02S"/>
                <a:sym typeface="FZZhunYuan-M02S"/>
              </a:defRPr>
            </a:pPr>
            <a:endParaRPr dirty="0"/>
          </a:p>
        </p:txBody>
      </p:sp>
      <p:sp>
        <p:nvSpPr>
          <p:cNvPr id="518" name="Shape 518"/>
          <p:cNvSpPr/>
          <p:nvPr/>
        </p:nvSpPr>
        <p:spPr>
          <a:xfrm>
            <a:off x="1579880" y="1395933"/>
            <a:ext cx="4218941" cy="5740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t>一、幼儿园区域活动的缘起</a:t>
            </a:r>
          </a:p>
        </p:txBody>
      </p:sp>
      <p:sp>
        <p:nvSpPr>
          <p:cNvPr id="519" name="Shape 519"/>
          <p:cNvSpPr/>
          <p:nvPr/>
        </p:nvSpPr>
        <p:spPr>
          <a:xfrm>
            <a:off x="3948432" y="342577"/>
            <a:ext cx="42951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第二节   幼儿园区域活动的发展</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9" name="Group 529"/>
          <p:cNvGrpSpPr/>
          <p:nvPr/>
        </p:nvGrpSpPr>
        <p:grpSpPr>
          <a:xfrm>
            <a:off x="1584676" y="409855"/>
            <a:ext cx="9022652" cy="267242"/>
            <a:chOff x="0" y="-1"/>
            <a:chExt cx="9022651" cy="267240"/>
          </a:xfrm>
        </p:grpSpPr>
        <p:sp>
          <p:nvSpPr>
            <p:cNvPr id="521" name="Shape 521"/>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22" name="Shape 522"/>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23" name="Shape 523"/>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24" name="Shape 524"/>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25" name="Shape 525"/>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26" name="Shape 526"/>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27" name="Shape 527"/>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28" name="Shape 528"/>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530" name="Shape 530"/>
          <p:cNvSpPr/>
          <p:nvPr/>
        </p:nvSpPr>
        <p:spPr>
          <a:xfrm>
            <a:off x="1450091" y="1969974"/>
            <a:ext cx="9821728" cy="4662815"/>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rPr dirty="0"/>
              <a:t>20世纪80年代</a:t>
            </a:r>
            <a:r>
              <a:rPr dirty="0" smtClean="0"/>
              <a:t>，</a:t>
            </a:r>
            <a:r>
              <a:rPr lang="zh-CN" altLang="en-US" dirty="0" smtClean="0"/>
              <a:t>随</a:t>
            </a:r>
            <a:r>
              <a:rPr lang="zh-CN" altLang="en-US" dirty="0"/>
              <a:t>着改革开放的推进</a:t>
            </a:r>
            <a:r>
              <a:rPr lang="en-US" altLang="zh-CN" dirty="0"/>
              <a:t>,</a:t>
            </a:r>
            <a:r>
              <a:rPr lang="zh-CN" altLang="en-US" dirty="0"/>
              <a:t>我国教育领域开始积极引入国际先进的教育</a:t>
            </a:r>
            <a:r>
              <a:rPr lang="zh-CN" altLang="en-US" dirty="0" smtClean="0"/>
              <a:t>理念</a:t>
            </a:r>
            <a:r>
              <a:rPr lang="zh-CN" altLang="en-US" dirty="0"/>
              <a:t>和方</a:t>
            </a:r>
            <a:r>
              <a:rPr lang="zh-CN" altLang="en-US" dirty="0" smtClean="0"/>
              <a:t>法</a:t>
            </a:r>
            <a:r>
              <a:rPr dirty="0" smtClean="0"/>
              <a:t>。</a:t>
            </a:r>
            <a:endParaRPr dirty="0"/>
          </a:p>
          <a:p>
            <a:pPr indent="635000">
              <a:lnSpc>
                <a:spcPct val="150000"/>
              </a:lnSpc>
              <a:defRPr sz="2200" spc="0">
                <a:latin typeface="FZZhunYuan-M02S"/>
                <a:ea typeface="FZZhunYuan-M02S"/>
                <a:cs typeface="FZZhunYuan-M02S"/>
                <a:sym typeface="FZZhunYuan-M02S"/>
              </a:defRPr>
            </a:pPr>
            <a:r>
              <a:rPr lang="en-US" altLang="zh-CN" dirty="0" smtClean="0">
                <a:solidFill>
                  <a:schemeClr val="accent4"/>
                </a:solidFill>
              </a:rPr>
              <a:t>《</a:t>
            </a:r>
            <a:r>
              <a:rPr dirty="0" smtClean="0">
                <a:solidFill>
                  <a:schemeClr val="accent4"/>
                </a:solidFill>
              </a:rPr>
              <a:t>幼儿园工作规程</a:t>
            </a:r>
            <a:r>
              <a:rPr dirty="0">
                <a:solidFill>
                  <a:schemeClr val="accent4"/>
                </a:solidFill>
              </a:rPr>
              <a:t>》</a:t>
            </a:r>
            <a:r>
              <a:rPr dirty="0"/>
              <a:t>首次提出了幼儿园要“以游戏为基本活动，寓教育于各项活动之中”的思想，其强调儿童个性发展的思想又为区域活动的发展提供了法律依据，我国的区域活动在摸索着前进</a:t>
            </a:r>
            <a:r>
              <a:rPr dirty="0" smtClean="0"/>
              <a:t>。</a:t>
            </a:r>
            <a:endParaRPr lang="en-US" dirty="0" smtClean="0"/>
          </a:p>
          <a:p>
            <a:pPr indent="635000">
              <a:lnSpc>
                <a:spcPct val="150000"/>
              </a:lnSpc>
              <a:defRPr sz="2200" spc="0">
                <a:latin typeface="FZZhunYuan-M02S"/>
                <a:ea typeface="FZZhunYuan-M02S"/>
                <a:cs typeface="FZZhunYuan-M02S"/>
                <a:sym typeface="FZZhunYuan-M02S"/>
              </a:defRPr>
            </a:pPr>
            <a:r>
              <a:rPr lang="en-US" altLang="zh-CN" sz="2200" dirty="0" smtClean="0">
                <a:sym typeface="FZZhunYuan-M02S"/>
              </a:rPr>
              <a:t>2001</a:t>
            </a:r>
            <a:r>
              <a:rPr lang="zh-CN" altLang="en-US" sz="2200" dirty="0">
                <a:sym typeface="FZZhunYuan-M02S"/>
              </a:rPr>
              <a:t>年</a:t>
            </a:r>
            <a:r>
              <a:rPr lang="en-US" altLang="zh-CN" sz="2200" dirty="0">
                <a:sym typeface="FZZhunYuan-M02S"/>
              </a:rPr>
              <a:t>,《</a:t>
            </a:r>
            <a:r>
              <a:rPr lang="zh-CN" altLang="en-US" sz="2200" dirty="0">
                <a:sym typeface="FZZhunYuan-M02S"/>
              </a:rPr>
              <a:t>幼儿园教育指导纲要</a:t>
            </a:r>
            <a:r>
              <a:rPr lang="en-US" altLang="zh-CN" sz="2200" dirty="0">
                <a:sym typeface="FZZhunYuan-M02S"/>
              </a:rPr>
              <a:t>(</a:t>
            </a:r>
            <a:r>
              <a:rPr lang="zh-CN" altLang="en-US" sz="2200" dirty="0">
                <a:sym typeface="FZZhunYuan-M02S"/>
              </a:rPr>
              <a:t>试行</a:t>
            </a:r>
            <a:r>
              <a:rPr lang="en-US" altLang="zh-CN" sz="2200" dirty="0">
                <a:sym typeface="FZZhunYuan-M02S"/>
              </a:rPr>
              <a:t>)》</a:t>
            </a:r>
            <a:r>
              <a:rPr lang="zh-CN" altLang="en-US" sz="2200" dirty="0">
                <a:sym typeface="FZZhunYuan-M02S"/>
              </a:rPr>
              <a:t>的颁布进一步明确了幼儿园教育的目标和内</a:t>
            </a:r>
            <a:r>
              <a:rPr lang="zh-CN" altLang="en-US" sz="2200" dirty="0" smtClean="0">
                <a:sym typeface="FZZhunYuan-M02S"/>
              </a:rPr>
              <a:t>容。</a:t>
            </a:r>
            <a:endParaRPr lang="en-US" altLang="zh-CN" sz="2200" dirty="0" smtClean="0">
              <a:sym typeface="FZZhunYuan-M02S"/>
            </a:endParaRPr>
          </a:p>
          <a:p>
            <a:pPr indent="635000">
              <a:lnSpc>
                <a:spcPct val="150000"/>
              </a:lnSpc>
              <a:defRPr sz="2200" spc="0">
                <a:latin typeface="FZZhunYuan-M02S"/>
                <a:ea typeface="FZZhunYuan-M02S"/>
                <a:cs typeface="FZZhunYuan-M02S"/>
                <a:sym typeface="FZZhunYuan-M02S"/>
              </a:defRPr>
            </a:pPr>
            <a:r>
              <a:rPr lang="en-US" altLang="zh-CN" sz="2200" dirty="0">
                <a:sym typeface="FZZhunYuan-M02S"/>
              </a:rPr>
              <a:t>2</a:t>
            </a:r>
            <a:r>
              <a:rPr lang="en-US" altLang="zh-CN" dirty="0" smtClean="0"/>
              <a:t>012</a:t>
            </a:r>
            <a:r>
              <a:rPr lang="zh-CN" altLang="en-US" dirty="0"/>
              <a:t>年</a:t>
            </a:r>
            <a:r>
              <a:rPr lang="en-US" altLang="zh-CN" dirty="0"/>
              <a:t>,《3—6</a:t>
            </a:r>
            <a:r>
              <a:rPr lang="zh-CN" altLang="en-US" dirty="0"/>
              <a:t>岁儿童学习与发展指南</a:t>
            </a:r>
            <a:r>
              <a:rPr lang="en-US" altLang="zh-CN" dirty="0"/>
              <a:t>》</a:t>
            </a:r>
            <a:r>
              <a:rPr lang="zh-CN" altLang="en-US" dirty="0"/>
              <a:t>的颁布</a:t>
            </a:r>
            <a:r>
              <a:rPr lang="en-US" altLang="zh-CN" dirty="0"/>
              <a:t>,</a:t>
            </a:r>
            <a:r>
              <a:rPr lang="zh-CN" altLang="en-US" dirty="0"/>
              <a:t>进一步细化了幼儿园教育的目标和</a:t>
            </a:r>
            <a:r>
              <a:rPr lang="zh-CN" altLang="en-US" dirty="0" smtClean="0"/>
              <a:t>内容。</a:t>
            </a:r>
            <a:endParaRPr dirty="0"/>
          </a:p>
        </p:txBody>
      </p:sp>
      <p:sp>
        <p:nvSpPr>
          <p:cNvPr id="531" name="Shape 531"/>
          <p:cNvSpPr/>
          <p:nvPr/>
        </p:nvSpPr>
        <p:spPr>
          <a:xfrm>
            <a:off x="1579880" y="1395933"/>
            <a:ext cx="5247641" cy="5740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t>二、幼儿园区域活动在我国的兴起</a:t>
            </a:r>
          </a:p>
        </p:txBody>
      </p:sp>
      <p:sp>
        <p:nvSpPr>
          <p:cNvPr id="532" name="Shape 532"/>
          <p:cNvSpPr/>
          <p:nvPr/>
        </p:nvSpPr>
        <p:spPr>
          <a:xfrm>
            <a:off x="3948432" y="342577"/>
            <a:ext cx="42951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第二节   幼儿园区域活动的发展</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2" name="Group 542"/>
          <p:cNvGrpSpPr/>
          <p:nvPr/>
        </p:nvGrpSpPr>
        <p:grpSpPr>
          <a:xfrm>
            <a:off x="1584676" y="409855"/>
            <a:ext cx="9022652" cy="267242"/>
            <a:chOff x="0" y="-1"/>
            <a:chExt cx="9022651" cy="267240"/>
          </a:xfrm>
        </p:grpSpPr>
        <p:sp>
          <p:nvSpPr>
            <p:cNvPr id="534" name="Shape 534"/>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35" name="Shape 535"/>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36" name="Shape 536"/>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37" name="Shape 537"/>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38" name="Shape 538"/>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39" name="Shape 539"/>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40" name="Shape 540"/>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41" name="Shape 541"/>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543" name="Shape 543"/>
          <p:cNvSpPr/>
          <p:nvPr/>
        </p:nvSpPr>
        <p:spPr>
          <a:xfrm>
            <a:off x="1585558" y="2803111"/>
            <a:ext cx="9425349" cy="263149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rPr dirty="0"/>
              <a:t>1</a:t>
            </a:r>
            <a:r>
              <a:rPr dirty="0" smtClean="0"/>
              <a:t>.</a:t>
            </a:r>
            <a:r>
              <a:rPr lang="zh-CN" altLang="en-US" dirty="0" smtClean="0"/>
              <a:t>活动内容丰富多彩</a:t>
            </a:r>
            <a:endParaRPr lang="en-US" altLang="zh-CN" dirty="0" smtClean="0"/>
          </a:p>
          <a:p>
            <a:pPr indent="635000">
              <a:lnSpc>
                <a:spcPct val="150000"/>
              </a:lnSpc>
              <a:defRPr sz="2200" spc="0">
                <a:latin typeface="FZZhunYuan-M02S"/>
                <a:ea typeface="FZZhunYuan-M02S"/>
                <a:cs typeface="FZZhunYuan-M02S"/>
                <a:sym typeface="FZZhunYuan-M02S"/>
              </a:defRPr>
            </a:pPr>
            <a:r>
              <a:rPr dirty="0" smtClean="0"/>
              <a:t>2.</a:t>
            </a:r>
            <a:r>
              <a:rPr lang="zh-CN" altLang="en-US" dirty="0" smtClean="0"/>
              <a:t>活动形式灵活多变</a:t>
            </a:r>
            <a:endParaRPr lang="en-US" altLang="zh-CN" dirty="0" smtClean="0"/>
          </a:p>
          <a:p>
            <a:pPr indent="635000">
              <a:lnSpc>
                <a:spcPct val="150000"/>
              </a:lnSpc>
              <a:defRPr sz="2200" spc="0">
                <a:latin typeface="FZZhunYuan-M02S"/>
                <a:ea typeface="FZZhunYuan-M02S"/>
                <a:cs typeface="FZZhunYuan-M02S"/>
                <a:sym typeface="FZZhunYuan-M02S"/>
              </a:defRPr>
            </a:pPr>
            <a:r>
              <a:rPr dirty="0" smtClean="0"/>
              <a:t>3.</a:t>
            </a:r>
            <a:r>
              <a:rPr lang="zh-CN" altLang="en-US" dirty="0" smtClean="0"/>
              <a:t>活动组织和管理逐步规范</a:t>
            </a:r>
            <a:endParaRPr lang="en-US" altLang="zh-CN" dirty="0" smtClean="0"/>
          </a:p>
          <a:p>
            <a:pPr indent="635000">
              <a:lnSpc>
                <a:spcPct val="150000"/>
              </a:lnSpc>
              <a:defRPr sz="2200" spc="0">
                <a:latin typeface="FZZhunYuan-M02S"/>
                <a:ea typeface="FZZhunYuan-M02S"/>
                <a:cs typeface="FZZhunYuan-M02S"/>
                <a:sym typeface="FZZhunYuan-M02S"/>
              </a:defRPr>
            </a:pPr>
            <a:r>
              <a:rPr dirty="0" smtClean="0"/>
              <a:t>4.</a:t>
            </a:r>
            <a:r>
              <a:rPr lang="zh-CN" altLang="en-US" dirty="0" smtClean="0"/>
              <a:t>环境创设注重教育性</a:t>
            </a:r>
            <a:endParaRPr lang="en-US" altLang="zh-CN" dirty="0" smtClean="0"/>
          </a:p>
          <a:p>
            <a:pPr indent="635000">
              <a:lnSpc>
                <a:spcPct val="150000"/>
              </a:lnSpc>
              <a:defRPr sz="2200" spc="0">
                <a:latin typeface="FZZhunYuan-M02S"/>
                <a:ea typeface="FZZhunYuan-M02S"/>
                <a:cs typeface="FZZhunYuan-M02S"/>
                <a:sym typeface="FZZhunYuan-M02S"/>
              </a:defRPr>
            </a:pPr>
            <a:r>
              <a:rPr dirty="0" smtClean="0"/>
              <a:t>5.</a:t>
            </a:r>
            <a:r>
              <a:rPr lang="zh-CN" altLang="en-US" dirty="0" smtClean="0"/>
              <a:t>教师角色转变明显</a:t>
            </a:r>
            <a:endParaRPr dirty="0"/>
          </a:p>
        </p:txBody>
      </p:sp>
      <p:sp>
        <p:nvSpPr>
          <p:cNvPr id="544" name="Shape 544"/>
          <p:cNvSpPr/>
          <p:nvPr/>
        </p:nvSpPr>
        <p:spPr>
          <a:xfrm>
            <a:off x="1579880" y="1395933"/>
            <a:ext cx="6619241" cy="5740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t>三、我国幼儿园区域活动教育的现状和趋势</a:t>
            </a:r>
          </a:p>
        </p:txBody>
      </p:sp>
      <p:sp>
        <p:nvSpPr>
          <p:cNvPr id="545" name="Shape 545"/>
          <p:cNvSpPr/>
          <p:nvPr/>
        </p:nvSpPr>
        <p:spPr>
          <a:xfrm>
            <a:off x="2037079" y="2128494"/>
            <a:ext cx="4676141" cy="401797"/>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t>（一）幼儿园区域活动教育的现状</a:t>
            </a:r>
          </a:p>
        </p:txBody>
      </p:sp>
      <p:sp>
        <p:nvSpPr>
          <p:cNvPr id="546" name="Shape 546"/>
          <p:cNvSpPr/>
          <p:nvPr/>
        </p:nvSpPr>
        <p:spPr>
          <a:xfrm>
            <a:off x="3948432" y="342577"/>
            <a:ext cx="42951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第二节   幼儿园区域活动的发展</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6" name="Group 556"/>
          <p:cNvGrpSpPr/>
          <p:nvPr/>
        </p:nvGrpSpPr>
        <p:grpSpPr>
          <a:xfrm>
            <a:off x="1584676" y="409855"/>
            <a:ext cx="9022652" cy="267242"/>
            <a:chOff x="0" y="-1"/>
            <a:chExt cx="9022651" cy="267240"/>
          </a:xfrm>
        </p:grpSpPr>
        <p:sp>
          <p:nvSpPr>
            <p:cNvPr id="548" name="Shape 548"/>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49" name="Shape 549"/>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50" name="Shape 550"/>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51" name="Shape 551"/>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52" name="Shape 552"/>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53" name="Shape 553"/>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54" name="Shape 554"/>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55" name="Shape 555"/>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557" name="Shape 557"/>
          <p:cNvSpPr/>
          <p:nvPr/>
        </p:nvSpPr>
        <p:spPr>
          <a:xfrm>
            <a:off x="1585558" y="2587211"/>
            <a:ext cx="9425349" cy="1734008"/>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solidFill>
                  <a:schemeClr val="accent4"/>
                </a:solidFill>
                <a:latin typeface="FZZhunYuan-M02S"/>
                <a:ea typeface="FZZhunYuan-M02S"/>
                <a:cs typeface="FZZhunYuan-M02S"/>
                <a:sym typeface="FZZhunYuan-M02S"/>
              </a:defRPr>
            </a:pPr>
            <a:r>
              <a:t>1.区域活动主题化</a:t>
            </a:r>
          </a:p>
          <a:p>
            <a:pPr indent="635000">
              <a:lnSpc>
                <a:spcPct val="150000"/>
              </a:lnSpc>
              <a:defRPr sz="2200" spc="0">
                <a:latin typeface="FZZhunYuan-M02S"/>
                <a:ea typeface="FZZhunYuan-M02S"/>
                <a:cs typeface="FZZhunYuan-M02S"/>
                <a:sym typeface="FZZhunYuan-M02S"/>
              </a:defRPr>
            </a:pPr>
            <a:r>
              <a:t>表现之一：某一区域活动内容的主题化</a:t>
            </a:r>
          </a:p>
          <a:p>
            <a:pPr indent="635000">
              <a:lnSpc>
                <a:spcPct val="150000"/>
              </a:lnSpc>
              <a:defRPr sz="2200" spc="0">
                <a:latin typeface="FZZhunYuan-M02S"/>
                <a:ea typeface="FZZhunYuan-M02S"/>
                <a:cs typeface="FZZhunYuan-M02S"/>
                <a:sym typeface="FZZhunYuan-M02S"/>
              </a:defRPr>
            </a:pPr>
            <a:r>
              <a:t>表现之二：部分区域的活动内容围绕同一主题</a:t>
            </a:r>
          </a:p>
          <a:p>
            <a:pPr indent="635000">
              <a:lnSpc>
                <a:spcPct val="150000"/>
              </a:lnSpc>
              <a:defRPr sz="2200" spc="0">
                <a:latin typeface="FZZhunYuan-M02S"/>
                <a:ea typeface="FZZhunYuan-M02S"/>
                <a:cs typeface="FZZhunYuan-M02S"/>
                <a:sym typeface="FZZhunYuan-M02S"/>
              </a:defRPr>
            </a:pPr>
            <a:r>
              <a:t>表现之三：所有区域活动凸显一个主题</a:t>
            </a:r>
          </a:p>
        </p:txBody>
      </p:sp>
      <p:sp>
        <p:nvSpPr>
          <p:cNvPr id="558" name="Shape 558"/>
          <p:cNvSpPr/>
          <p:nvPr/>
        </p:nvSpPr>
        <p:spPr>
          <a:xfrm>
            <a:off x="2037079" y="1912594"/>
            <a:ext cx="4676141" cy="401797"/>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t>（二）幼儿园区域活动教育的趋势</a:t>
            </a:r>
          </a:p>
        </p:txBody>
      </p:sp>
      <p:sp>
        <p:nvSpPr>
          <p:cNvPr id="559" name="Shape 559"/>
          <p:cNvSpPr/>
          <p:nvPr/>
        </p:nvSpPr>
        <p:spPr>
          <a:xfrm>
            <a:off x="3948432" y="342577"/>
            <a:ext cx="42951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第二节   幼儿园区域活动的发展</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9" name="Group 569"/>
          <p:cNvGrpSpPr/>
          <p:nvPr/>
        </p:nvGrpSpPr>
        <p:grpSpPr>
          <a:xfrm>
            <a:off x="1584676" y="409855"/>
            <a:ext cx="9022652" cy="267242"/>
            <a:chOff x="0" y="-1"/>
            <a:chExt cx="9022651" cy="267240"/>
          </a:xfrm>
        </p:grpSpPr>
        <p:sp>
          <p:nvSpPr>
            <p:cNvPr id="561" name="Shape 561"/>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62" name="Shape 562"/>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63" name="Shape 563"/>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64" name="Shape 564"/>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65" name="Shape 565"/>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66" name="Shape 566"/>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67" name="Shape 567"/>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68" name="Shape 568"/>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570" name="Shape 570"/>
          <p:cNvSpPr/>
          <p:nvPr/>
        </p:nvSpPr>
        <p:spPr>
          <a:xfrm>
            <a:off x="1560158" y="2333211"/>
            <a:ext cx="9425349" cy="3100548"/>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solidFill>
                  <a:schemeClr val="accent4"/>
                </a:solidFill>
                <a:latin typeface="FZZhunYuan-M02S"/>
                <a:ea typeface="FZZhunYuan-M02S"/>
                <a:cs typeface="FZZhunYuan-M02S"/>
                <a:sym typeface="FZZhunYuan-M02S"/>
              </a:defRPr>
            </a:pPr>
            <a:r>
              <a:t>2.区域活动与主题教学活动一体化</a:t>
            </a:r>
          </a:p>
          <a:p>
            <a:pPr indent="635000">
              <a:lnSpc>
                <a:spcPct val="150000"/>
              </a:lnSpc>
              <a:defRPr sz="2200" spc="0">
                <a:latin typeface="FZZhunYuan-M02S"/>
                <a:ea typeface="FZZhunYuan-M02S"/>
                <a:cs typeface="FZZhunYuan-M02S"/>
                <a:sym typeface="FZZhunYuan-M02S"/>
              </a:defRPr>
            </a:pPr>
            <a:r>
              <a:t>随着区域活动中内容的不断丰富和延伸，短时间内并不能满足幼儿的需求，加之主题教学活动经常采用小组的方式进行，因而区域活动与主题教学活动相互转换、融合的趋势也越来越明显。</a:t>
            </a:r>
          </a:p>
          <a:p>
            <a:pPr indent="635000">
              <a:lnSpc>
                <a:spcPct val="150000"/>
              </a:lnSpc>
              <a:defRPr sz="2200" spc="0">
                <a:latin typeface="FZZhunYuan-M02S"/>
                <a:ea typeface="FZZhunYuan-M02S"/>
                <a:cs typeface="FZZhunYuan-M02S"/>
                <a:sym typeface="FZZhunYuan-M02S"/>
              </a:defRPr>
            </a:pPr>
            <a:r>
              <a:t>教师凭借教育技巧，在区域活动和主题教学活动之间进行选择、判断和挖掘，并适时地使其相互转化。在教学实践中，老师们深刻地感到，主题教学活动区域化是一种有效的教学策略。</a:t>
            </a:r>
          </a:p>
        </p:txBody>
      </p:sp>
      <p:sp>
        <p:nvSpPr>
          <p:cNvPr id="571" name="Shape 571"/>
          <p:cNvSpPr/>
          <p:nvPr/>
        </p:nvSpPr>
        <p:spPr>
          <a:xfrm>
            <a:off x="2011679" y="1696694"/>
            <a:ext cx="4676141" cy="401797"/>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t>（二）幼儿园区域活动教育的趋势</a:t>
            </a:r>
          </a:p>
        </p:txBody>
      </p:sp>
      <p:sp>
        <p:nvSpPr>
          <p:cNvPr id="572" name="Shape 572"/>
          <p:cNvSpPr/>
          <p:nvPr/>
        </p:nvSpPr>
        <p:spPr>
          <a:xfrm>
            <a:off x="3948432" y="342577"/>
            <a:ext cx="42951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第二节   幼儿园区域活动的发展</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2" name="Group 582"/>
          <p:cNvGrpSpPr/>
          <p:nvPr/>
        </p:nvGrpSpPr>
        <p:grpSpPr>
          <a:xfrm>
            <a:off x="1584676" y="409855"/>
            <a:ext cx="9022652" cy="267242"/>
            <a:chOff x="0" y="-1"/>
            <a:chExt cx="9022651" cy="267240"/>
          </a:xfrm>
        </p:grpSpPr>
        <p:sp>
          <p:nvSpPr>
            <p:cNvPr id="574" name="Shape 574"/>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75" name="Shape 575"/>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76" name="Shape 576"/>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77" name="Shape 577"/>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78" name="Shape 578"/>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79" name="Shape 579"/>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80" name="Shape 580"/>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81" name="Shape 581"/>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583" name="Shape 583"/>
          <p:cNvSpPr/>
          <p:nvPr/>
        </p:nvSpPr>
        <p:spPr>
          <a:xfrm>
            <a:off x="1585558" y="2424742"/>
            <a:ext cx="9425349" cy="2645034"/>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solidFill>
                  <a:schemeClr val="accent4"/>
                </a:solidFill>
                <a:latin typeface="FZZhunYuan-M02S"/>
                <a:ea typeface="FZZhunYuan-M02S"/>
                <a:cs typeface="FZZhunYuan-M02S"/>
                <a:sym typeface="FZZhunYuan-M02S"/>
              </a:defRPr>
            </a:pPr>
            <a:r>
              <a:t>3.区域活动生活化</a:t>
            </a:r>
          </a:p>
          <a:p>
            <a:pPr indent="635000">
              <a:lnSpc>
                <a:spcPct val="150000"/>
              </a:lnSpc>
              <a:defRPr sz="2200" spc="0">
                <a:latin typeface="FZZhunYuan-M02S"/>
                <a:ea typeface="FZZhunYuan-M02S"/>
                <a:cs typeface="FZZhunYuan-M02S"/>
                <a:sym typeface="FZZhunYuan-M02S"/>
              </a:defRPr>
            </a:pPr>
            <a:r>
              <a:t>区域活动作为幼儿教育中不可或缺的组成部分，生活化也越来越明显。首先，它的设置更像家庭，孩子是这个家的主人，有权决定并参与区域的设置，探讨制定区域活动的规则等；再有，活动的内容随着幼儿兴趣的变化而改变，与幼儿生成的活动内容互为补充，是教师精心筛选的孩子身边事物的浓缩或延伸。</a:t>
            </a:r>
          </a:p>
        </p:txBody>
      </p:sp>
      <p:sp>
        <p:nvSpPr>
          <p:cNvPr id="584" name="Shape 584"/>
          <p:cNvSpPr/>
          <p:nvPr/>
        </p:nvSpPr>
        <p:spPr>
          <a:xfrm>
            <a:off x="2037079" y="1788224"/>
            <a:ext cx="46761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t>（二）幼儿园区域活动教育的趋势</a:t>
            </a:r>
          </a:p>
        </p:txBody>
      </p:sp>
      <p:sp>
        <p:nvSpPr>
          <p:cNvPr id="585" name="Shape 585"/>
          <p:cNvSpPr/>
          <p:nvPr/>
        </p:nvSpPr>
        <p:spPr>
          <a:xfrm>
            <a:off x="3948432" y="342577"/>
            <a:ext cx="42951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第二节   幼儿园区域活动的发展</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5" name="Group 595"/>
          <p:cNvGrpSpPr/>
          <p:nvPr/>
        </p:nvGrpSpPr>
        <p:grpSpPr>
          <a:xfrm>
            <a:off x="1584676" y="409855"/>
            <a:ext cx="9022652" cy="267242"/>
            <a:chOff x="0" y="-1"/>
            <a:chExt cx="9022651" cy="267240"/>
          </a:xfrm>
        </p:grpSpPr>
        <p:sp>
          <p:nvSpPr>
            <p:cNvPr id="587" name="Shape 587"/>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88" name="Shape 588"/>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89" name="Shape 589"/>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90" name="Shape 590"/>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91" name="Shape 591"/>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92" name="Shape 592"/>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93" name="Shape 593"/>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94" name="Shape 594"/>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596" name="Shape 596"/>
          <p:cNvSpPr/>
          <p:nvPr/>
        </p:nvSpPr>
        <p:spPr>
          <a:xfrm>
            <a:off x="1585558" y="2424742"/>
            <a:ext cx="9425349" cy="2645034"/>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solidFill>
                  <a:schemeClr val="accent4"/>
                </a:solidFill>
                <a:latin typeface="FZZhunYuan-M02S"/>
                <a:ea typeface="FZZhunYuan-M02S"/>
                <a:cs typeface="FZZhunYuan-M02S"/>
                <a:sym typeface="FZZhunYuan-M02S"/>
              </a:defRPr>
            </a:pPr>
            <a:r>
              <a:t>4.区域活动艺术化</a:t>
            </a:r>
          </a:p>
          <a:p>
            <a:pPr indent="635000">
              <a:lnSpc>
                <a:spcPct val="150000"/>
              </a:lnSpc>
              <a:defRPr sz="2200" spc="0">
                <a:latin typeface="FZZhunYuan-M02S"/>
                <a:ea typeface="FZZhunYuan-M02S"/>
                <a:cs typeface="FZZhunYuan-M02S"/>
                <a:sym typeface="FZZhunYuan-M02S"/>
              </a:defRPr>
            </a:pPr>
            <a:r>
              <a:t>儿园教育从一定意义上来讲，是环境的教育。区域活动为幼儿提供的是一个宽松、自由、平等的环境，它融合了生活的艺术、学习的艺术、交往的艺术、审美的艺术……</a:t>
            </a:r>
          </a:p>
          <a:p>
            <a:pPr indent="635000">
              <a:lnSpc>
                <a:spcPct val="150000"/>
              </a:lnSpc>
              <a:defRPr sz="2200" spc="0">
                <a:latin typeface="FZZhunYuan-M02S"/>
                <a:ea typeface="FZZhunYuan-M02S"/>
                <a:cs typeface="FZZhunYuan-M02S"/>
                <a:sym typeface="FZZhunYuan-M02S"/>
              </a:defRPr>
            </a:pPr>
            <a:r>
              <a:t>给孩子的就是要精品，这需要教师别具匠心，为孩子创造出一个艺术化的环境，使其受到高品位的熏陶。</a:t>
            </a:r>
          </a:p>
        </p:txBody>
      </p:sp>
      <p:sp>
        <p:nvSpPr>
          <p:cNvPr id="597" name="Shape 597"/>
          <p:cNvSpPr/>
          <p:nvPr/>
        </p:nvSpPr>
        <p:spPr>
          <a:xfrm>
            <a:off x="2037079" y="1788224"/>
            <a:ext cx="46761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t>（二）幼儿园区域活动教育的趋势</a:t>
            </a:r>
          </a:p>
        </p:txBody>
      </p:sp>
      <p:sp>
        <p:nvSpPr>
          <p:cNvPr id="598" name="Shape 598"/>
          <p:cNvSpPr/>
          <p:nvPr/>
        </p:nvSpPr>
        <p:spPr>
          <a:xfrm>
            <a:off x="3948432" y="342577"/>
            <a:ext cx="42951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第二节   幼儿园区域活动的发展</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8" name="Group 608"/>
          <p:cNvGrpSpPr/>
          <p:nvPr/>
        </p:nvGrpSpPr>
        <p:grpSpPr>
          <a:xfrm>
            <a:off x="1584676" y="409855"/>
            <a:ext cx="9022652" cy="267242"/>
            <a:chOff x="0" y="-1"/>
            <a:chExt cx="9022651" cy="267240"/>
          </a:xfrm>
        </p:grpSpPr>
        <p:sp>
          <p:nvSpPr>
            <p:cNvPr id="600" name="Shape 60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601" name="Shape 60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602" name="Shape 60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603" name="Shape 60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604" name="Shape 60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605" name="Shape 60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606" name="Shape 60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607" name="Shape 60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609" name="Shape 609"/>
          <p:cNvSpPr/>
          <p:nvPr/>
        </p:nvSpPr>
        <p:spPr>
          <a:xfrm>
            <a:off x="1598258" y="2409411"/>
            <a:ext cx="9425349" cy="3100548"/>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solidFill>
                  <a:schemeClr val="accent4"/>
                </a:solidFill>
                <a:latin typeface="FZZhunYuan-M02S"/>
                <a:ea typeface="FZZhunYuan-M02S"/>
                <a:cs typeface="FZZhunYuan-M02S"/>
                <a:sym typeface="FZZhunYuan-M02S"/>
              </a:defRPr>
            </a:pPr>
            <a:r>
              <a:t>5.区域材料价值的最大化</a:t>
            </a:r>
          </a:p>
          <a:p>
            <a:pPr indent="635000">
              <a:lnSpc>
                <a:spcPct val="150000"/>
              </a:lnSpc>
              <a:defRPr sz="2200" spc="0">
                <a:latin typeface="FZZhunYuan-M02S"/>
                <a:ea typeface="FZZhunYuan-M02S"/>
                <a:cs typeface="FZZhunYuan-M02S"/>
                <a:sym typeface="FZZhunYuan-M02S"/>
              </a:defRPr>
            </a:pPr>
            <a:r>
              <a:t>当教师运用教育智慧，充分挖掘材料的教育价值，转变观念，并把收集材料的过程当作教育活动的开始时，不仅解放了自己，而且区域材料的价值也正在最大化。</a:t>
            </a:r>
          </a:p>
          <a:p>
            <a:pPr indent="635000">
              <a:lnSpc>
                <a:spcPct val="150000"/>
              </a:lnSpc>
              <a:defRPr sz="2200" spc="0">
                <a:latin typeface="FZZhunYuan-M02S"/>
                <a:ea typeface="FZZhunYuan-M02S"/>
                <a:cs typeface="FZZhunYuan-M02S"/>
                <a:sym typeface="FZZhunYuan-M02S"/>
              </a:defRPr>
            </a:pPr>
            <a:r>
              <a:t>由此，看区域活动发展的趋向，犹如一篇散文——“形散而神聚”。其活动内容、游戏形式、结构布局乃至材料投放都极具灵活性、开放性，富有弹性且具有动态感。</a:t>
            </a:r>
          </a:p>
        </p:txBody>
      </p:sp>
      <p:sp>
        <p:nvSpPr>
          <p:cNvPr id="610" name="Shape 610"/>
          <p:cNvSpPr/>
          <p:nvPr/>
        </p:nvSpPr>
        <p:spPr>
          <a:xfrm>
            <a:off x="2049779" y="1772894"/>
            <a:ext cx="4676141" cy="401797"/>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t>（二）幼儿园区域活动教育的趋势</a:t>
            </a:r>
          </a:p>
        </p:txBody>
      </p:sp>
      <p:sp>
        <p:nvSpPr>
          <p:cNvPr id="611" name="Shape 611"/>
          <p:cNvSpPr/>
          <p:nvPr/>
        </p:nvSpPr>
        <p:spPr>
          <a:xfrm>
            <a:off x="3948432" y="342577"/>
            <a:ext cx="42951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第二节   幼儿园区域活动的发展</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p:nvPr/>
        </p:nvSpPr>
        <p:spPr>
          <a:xfrm>
            <a:off x="4633519" y="464896"/>
            <a:ext cx="2924964" cy="650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lnSpc>
                <a:spcPct val="150000"/>
              </a:lnSpc>
              <a:defRPr sz="4400">
                <a:solidFill>
                  <a:srgbClr val="53BAE9"/>
                </a:solidFill>
                <a:latin typeface="华文细黑"/>
                <a:ea typeface="华文细黑"/>
                <a:cs typeface="华文细黑"/>
                <a:sym typeface="华文细黑"/>
              </a:defRPr>
            </a:lvl1pPr>
          </a:lstStyle>
          <a:p>
            <a:r>
              <a:t>CONTENTS</a:t>
            </a:r>
          </a:p>
        </p:txBody>
      </p:sp>
      <p:sp>
        <p:nvSpPr>
          <p:cNvPr id="252" name="Shape 252"/>
          <p:cNvSpPr/>
          <p:nvPr/>
        </p:nvSpPr>
        <p:spPr>
          <a:xfrm>
            <a:off x="4834090"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grpSp>
        <p:nvGrpSpPr>
          <p:cNvPr id="255" name="Group 255"/>
          <p:cNvGrpSpPr/>
          <p:nvPr/>
        </p:nvGrpSpPr>
        <p:grpSpPr>
          <a:xfrm>
            <a:off x="4855531" y="2255245"/>
            <a:ext cx="2599710" cy="2669175"/>
            <a:chOff x="11" y="0"/>
            <a:chExt cx="2599708" cy="2669173"/>
          </a:xfrm>
        </p:grpSpPr>
        <p:sp>
          <p:nvSpPr>
            <p:cNvPr id="253" name="Shape 253"/>
            <p:cNvSpPr/>
            <p:nvPr/>
          </p:nvSpPr>
          <p:spPr>
            <a:xfrm>
              <a:off x="684931" y="-1"/>
              <a:ext cx="1229869" cy="11074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ctr">
              <a:spAutoFit/>
            </a:bodyPr>
            <a:lstStyle>
              <a:lvl1pPr algn="ctr">
                <a:defRPr sz="8000">
                  <a:solidFill>
                    <a:srgbClr val="FFFFFF"/>
                  </a:solidFill>
                  <a:latin typeface="华文细黑"/>
                  <a:ea typeface="华文细黑"/>
                  <a:cs typeface="华文细黑"/>
                  <a:sym typeface="华文细黑"/>
                </a:defRPr>
              </a:lvl1pPr>
            </a:lstStyle>
            <a:p>
              <a:r>
                <a:t>05</a:t>
              </a:r>
            </a:p>
          </p:txBody>
        </p:sp>
        <p:sp>
          <p:nvSpPr>
            <p:cNvPr id="254" name="Shape 254"/>
            <p:cNvSpPr/>
            <p:nvPr/>
          </p:nvSpPr>
          <p:spPr>
            <a:xfrm>
              <a:off x="11" y="1129933"/>
              <a:ext cx="2599710" cy="15392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ctr">
              <a:spAutoFit/>
            </a:bodyPr>
            <a:lstStyle/>
            <a:p>
              <a:pPr algn="ctr">
                <a:defRPr sz="2700" b="1">
                  <a:solidFill>
                    <a:srgbClr val="FFFFFF"/>
                  </a:solidFill>
                  <a:latin typeface="微软雅黑"/>
                  <a:ea typeface="微软雅黑"/>
                  <a:cs typeface="微软雅黑"/>
                  <a:sym typeface="微软雅黑"/>
                </a:defRPr>
              </a:pPr>
              <a:r>
                <a:t>幼儿园园级公共</a:t>
              </a:r>
            </a:p>
            <a:p>
              <a:pPr algn="ctr">
                <a:defRPr sz="2700" b="1">
                  <a:solidFill>
                    <a:srgbClr val="FFFFFF"/>
                  </a:solidFill>
                  <a:latin typeface="微软雅黑"/>
                  <a:ea typeface="微软雅黑"/>
                  <a:cs typeface="微软雅黑"/>
                  <a:sym typeface="微软雅黑"/>
                </a:defRPr>
              </a:pPr>
              <a:r>
                <a:t>区域活动设计的</a:t>
              </a:r>
            </a:p>
            <a:p>
              <a:pPr algn="ctr">
                <a:defRPr sz="2700" b="1">
                  <a:solidFill>
                    <a:srgbClr val="FFFFFF"/>
                  </a:solidFill>
                  <a:latin typeface="微软雅黑"/>
                  <a:ea typeface="微软雅黑"/>
                  <a:cs typeface="微软雅黑"/>
                  <a:sym typeface="微软雅黑"/>
                </a:defRPr>
              </a:pPr>
              <a:r>
                <a:t>与指导</a:t>
              </a:r>
            </a:p>
          </p:txBody>
        </p:sp>
      </p:grpSp>
      <p:sp>
        <p:nvSpPr>
          <p:cNvPr id="256" name="Shape 256"/>
          <p:cNvSpPr/>
          <p:nvPr/>
        </p:nvSpPr>
        <p:spPr>
          <a:xfrm>
            <a:off x="7807126"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57" name="Shape 257"/>
          <p:cNvSpPr/>
          <p:nvPr/>
        </p:nvSpPr>
        <p:spPr>
          <a:xfrm>
            <a:off x="8513486" y="2255245"/>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06</a:t>
            </a:r>
          </a:p>
        </p:txBody>
      </p:sp>
      <p:sp>
        <p:nvSpPr>
          <p:cNvPr id="258" name="Shape 258"/>
          <p:cNvSpPr/>
          <p:nvPr/>
        </p:nvSpPr>
        <p:spPr>
          <a:xfrm>
            <a:off x="2567415" y="2255245"/>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04</a:t>
            </a:r>
          </a:p>
        </p:txBody>
      </p:sp>
      <p:sp>
        <p:nvSpPr>
          <p:cNvPr id="259" name="Shape 259"/>
          <p:cNvSpPr/>
          <p:nvPr/>
        </p:nvSpPr>
        <p:spPr>
          <a:xfrm rot="900000">
            <a:off x="5549532" y="5804599"/>
            <a:ext cx="1092938" cy="755669"/>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gradFill>
            <a:gsLst>
              <a:gs pos="0">
                <a:srgbClr val="FFFFFF"/>
              </a:gs>
              <a:gs pos="100000">
                <a:srgbClr val="FFFFFF">
                  <a:alpha val="50000"/>
                </a:srgbClr>
              </a:gs>
            </a:gsLst>
            <a:lin ang="13500000"/>
          </a:gradFill>
          <a:ln w="12700">
            <a:solidFill>
              <a:srgbClr val="53BAE9"/>
            </a:solidFill>
            <a:miter/>
          </a:ln>
        </p:spPr>
        <p:txBody>
          <a:bodyPr lIns="45719" rIns="45719" anchor="ctr"/>
          <a:lstStyle/>
          <a:p>
            <a:pPr algn="ctr">
              <a:defRPr>
                <a:solidFill>
                  <a:srgbClr val="FFFFFF"/>
                </a:solidFill>
              </a:defRPr>
            </a:pPr>
            <a:endParaRPr/>
          </a:p>
        </p:txBody>
      </p:sp>
      <p:sp>
        <p:nvSpPr>
          <p:cNvPr id="260" name="Shape 260"/>
          <p:cNvSpPr/>
          <p:nvPr/>
        </p:nvSpPr>
        <p:spPr>
          <a:xfrm>
            <a:off x="1882495" y="3334379"/>
            <a:ext cx="2599710" cy="1539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幼儿园班级常见</a:t>
            </a:r>
          </a:p>
          <a:p>
            <a:pPr algn="ctr">
              <a:defRPr sz="2700" b="1">
                <a:solidFill>
                  <a:srgbClr val="FFFFFF"/>
                </a:solidFill>
                <a:latin typeface="微软雅黑"/>
                <a:ea typeface="微软雅黑"/>
                <a:cs typeface="微软雅黑"/>
                <a:sym typeface="微软雅黑"/>
              </a:defRPr>
            </a:pPr>
            <a:r>
              <a:t>区域活动的</a:t>
            </a:r>
          </a:p>
          <a:p>
            <a:pPr algn="ctr">
              <a:defRPr sz="2700" b="1">
                <a:solidFill>
                  <a:srgbClr val="FFFFFF"/>
                </a:solidFill>
                <a:latin typeface="微软雅黑"/>
                <a:ea typeface="微软雅黑"/>
                <a:cs typeface="微软雅黑"/>
                <a:sym typeface="微软雅黑"/>
              </a:defRPr>
            </a:pPr>
            <a:r>
              <a:t>设计与指导</a:t>
            </a:r>
          </a:p>
        </p:txBody>
      </p:sp>
      <p:sp>
        <p:nvSpPr>
          <p:cNvPr id="261" name="Shape 261"/>
          <p:cNvSpPr/>
          <p:nvPr/>
        </p:nvSpPr>
        <p:spPr>
          <a:xfrm>
            <a:off x="1861054" y="1772478"/>
            <a:ext cx="2642592" cy="3512713"/>
          </a:xfrm>
          <a:prstGeom prst="rect">
            <a:avLst/>
          </a:prstGeom>
          <a:solidFill>
            <a:srgbClr val="53BAE9"/>
          </a:solidFill>
          <a:ln w="12700">
            <a:miter lim="400000"/>
          </a:ln>
        </p:spPr>
        <p:txBody>
          <a:bodyPr lIns="45719" rIns="45719" anchor="ctr"/>
          <a:lstStyle/>
          <a:p>
            <a:pPr algn="ctr">
              <a:defRPr sz="2000">
                <a:solidFill>
                  <a:srgbClr val="FFFFFF"/>
                </a:solidFill>
              </a:defRPr>
            </a:pPr>
            <a:endParaRPr/>
          </a:p>
        </p:txBody>
      </p:sp>
      <p:sp>
        <p:nvSpPr>
          <p:cNvPr id="262" name="Shape 262"/>
          <p:cNvSpPr/>
          <p:nvPr/>
        </p:nvSpPr>
        <p:spPr>
          <a:xfrm>
            <a:off x="2567415" y="2255245"/>
            <a:ext cx="1229869" cy="1107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8000">
                <a:solidFill>
                  <a:srgbClr val="FFFFFF"/>
                </a:solidFill>
                <a:latin typeface="华文细黑"/>
                <a:ea typeface="华文细黑"/>
                <a:cs typeface="华文细黑"/>
                <a:sym typeface="华文细黑"/>
              </a:defRPr>
            </a:lvl1pPr>
          </a:lstStyle>
          <a:p>
            <a:r>
              <a:t>04</a:t>
            </a:r>
          </a:p>
        </p:txBody>
      </p:sp>
      <p:sp>
        <p:nvSpPr>
          <p:cNvPr id="263" name="Shape 263"/>
          <p:cNvSpPr/>
          <p:nvPr/>
        </p:nvSpPr>
        <p:spPr>
          <a:xfrm>
            <a:off x="1882495" y="3334379"/>
            <a:ext cx="2599710" cy="1539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幼儿园班级常见</a:t>
            </a:r>
          </a:p>
          <a:p>
            <a:pPr algn="ctr">
              <a:defRPr sz="2700" b="1">
                <a:solidFill>
                  <a:srgbClr val="FFFFFF"/>
                </a:solidFill>
                <a:latin typeface="微软雅黑"/>
                <a:ea typeface="微软雅黑"/>
                <a:cs typeface="微软雅黑"/>
                <a:sym typeface="微软雅黑"/>
              </a:defRPr>
            </a:pPr>
            <a:r>
              <a:t>区域活动的</a:t>
            </a:r>
          </a:p>
          <a:p>
            <a:pPr algn="ctr">
              <a:defRPr sz="2700" b="1">
                <a:solidFill>
                  <a:srgbClr val="FFFFFF"/>
                </a:solidFill>
                <a:latin typeface="微软雅黑"/>
                <a:ea typeface="微软雅黑"/>
                <a:cs typeface="微软雅黑"/>
                <a:sym typeface="微软雅黑"/>
              </a:defRPr>
            </a:pPr>
            <a:r>
              <a:t>设计与指导</a:t>
            </a:r>
          </a:p>
        </p:txBody>
      </p:sp>
      <p:sp>
        <p:nvSpPr>
          <p:cNvPr id="264" name="Shape 264"/>
          <p:cNvSpPr/>
          <p:nvPr/>
        </p:nvSpPr>
        <p:spPr>
          <a:xfrm>
            <a:off x="7807126" y="3397879"/>
            <a:ext cx="2599709" cy="15392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p>
            <a:pPr algn="ctr">
              <a:defRPr sz="2700" b="1">
                <a:solidFill>
                  <a:srgbClr val="FFFFFF"/>
                </a:solidFill>
                <a:latin typeface="微软雅黑"/>
                <a:ea typeface="微软雅黑"/>
                <a:cs typeface="微软雅黑"/>
                <a:sym typeface="微软雅黑"/>
              </a:defRPr>
            </a:pPr>
            <a:r>
              <a:t>幼儿园乡土特色</a:t>
            </a:r>
          </a:p>
          <a:p>
            <a:pPr algn="ctr">
              <a:defRPr sz="2700" b="1">
                <a:solidFill>
                  <a:srgbClr val="FFFFFF"/>
                </a:solidFill>
                <a:latin typeface="微软雅黑"/>
                <a:ea typeface="微软雅黑"/>
                <a:cs typeface="微软雅黑"/>
                <a:sym typeface="微软雅黑"/>
              </a:defRPr>
            </a:pPr>
            <a:r>
              <a:t>区域活动的</a:t>
            </a:r>
          </a:p>
          <a:p>
            <a:pPr algn="ctr">
              <a:defRPr sz="2700" b="1">
                <a:solidFill>
                  <a:srgbClr val="FFFFFF"/>
                </a:solidFill>
                <a:latin typeface="微软雅黑"/>
                <a:ea typeface="微软雅黑"/>
                <a:cs typeface="微软雅黑"/>
                <a:sym typeface="微软雅黑"/>
              </a:defRPr>
            </a:pPr>
            <a:r>
              <a:t>设计指导</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1" name="Group 621"/>
          <p:cNvGrpSpPr/>
          <p:nvPr/>
        </p:nvGrpSpPr>
        <p:grpSpPr>
          <a:xfrm>
            <a:off x="1584676" y="409855"/>
            <a:ext cx="9022652" cy="267242"/>
            <a:chOff x="0" y="-1"/>
            <a:chExt cx="9022651" cy="267240"/>
          </a:xfrm>
        </p:grpSpPr>
        <p:sp>
          <p:nvSpPr>
            <p:cNvPr id="613" name="Shape 613"/>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614" name="Shape 614"/>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615" name="Shape 615"/>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616" name="Shape 616"/>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617" name="Shape 617"/>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618" name="Shape 618"/>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619" name="Shape 619"/>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620" name="Shape 620"/>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622" name="Shape 622"/>
          <p:cNvSpPr/>
          <p:nvPr/>
        </p:nvSpPr>
        <p:spPr>
          <a:xfrm>
            <a:off x="4100832" y="342577"/>
            <a:ext cx="39903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第一节   幼儿园区域活动概述</a:t>
            </a:r>
          </a:p>
        </p:txBody>
      </p:sp>
      <p:sp>
        <p:nvSpPr>
          <p:cNvPr id="623" name="Shape 623"/>
          <p:cNvSpPr/>
          <p:nvPr/>
        </p:nvSpPr>
        <p:spPr>
          <a:xfrm>
            <a:off x="1510776" y="18746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t>拓展练习：</a:t>
            </a:r>
          </a:p>
        </p:txBody>
      </p:sp>
      <p:sp>
        <p:nvSpPr>
          <p:cNvPr id="624" name="Shape 624"/>
          <p:cNvSpPr/>
          <p:nvPr/>
        </p:nvSpPr>
        <p:spPr>
          <a:xfrm>
            <a:off x="1471258" y="2752311"/>
            <a:ext cx="9249484" cy="912576"/>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150000"/>
              </a:lnSpc>
              <a:defRPr sz="2400">
                <a:latin typeface="FZHei-B01S"/>
                <a:ea typeface="FZHei-B01S"/>
                <a:cs typeface="FZHei-B01S"/>
                <a:sym typeface="FZHei-B01S"/>
              </a:defRPr>
            </a:pPr>
            <a:r>
              <a:t>1.谈谈我国幼儿园区域活动教育的现状。</a:t>
            </a:r>
          </a:p>
          <a:p>
            <a:pPr>
              <a:lnSpc>
                <a:spcPct val="150000"/>
              </a:lnSpc>
              <a:defRPr sz="2400">
                <a:latin typeface="FZHei-B01S"/>
                <a:ea typeface="FZHei-B01S"/>
                <a:cs typeface="FZHei-B01S"/>
                <a:sym typeface="FZHei-B01S"/>
              </a:defRPr>
            </a:pPr>
            <a:r>
              <a:t>2.试论述目前我国幼儿园区域活动教育发展具有哪些趋势？</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 name="Shape 626"/>
          <p:cNvSpPr/>
          <p:nvPr/>
        </p:nvSpPr>
        <p:spPr>
          <a:xfrm>
            <a:off x="1510776" y="1543498"/>
            <a:ext cx="2392641" cy="461665"/>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smtClean="0"/>
              <a:t>案例</a:t>
            </a:r>
            <a:r>
              <a:rPr lang="en-US" dirty="0" smtClean="0"/>
              <a:t>/</a:t>
            </a:r>
            <a:r>
              <a:rPr lang="zh-CN" altLang="en-US" dirty="0" smtClean="0"/>
              <a:t>问题</a:t>
            </a:r>
            <a:r>
              <a:rPr dirty="0" smtClean="0"/>
              <a:t>引导</a:t>
            </a:r>
            <a:r>
              <a:rPr dirty="0"/>
              <a:t>：</a:t>
            </a:r>
          </a:p>
        </p:txBody>
      </p:sp>
      <p:sp>
        <p:nvSpPr>
          <p:cNvPr id="627" name="Shape 627"/>
          <p:cNvSpPr/>
          <p:nvPr/>
        </p:nvSpPr>
        <p:spPr>
          <a:xfrm>
            <a:off x="1585558" y="2485611"/>
            <a:ext cx="9425349" cy="4154984"/>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indent="635000">
              <a:lnSpc>
                <a:spcPct val="150000"/>
              </a:lnSpc>
              <a:defRPr sz="2200" spc="0">
                <a:latin typeface="FZKai-Z03S"/>
                <a:ea typeface="FZKai-Z03S"/>
                <a:cs typeface="FZKai-Z03S"/>
                <a:sym typeface="FZKai-Z03S"/>
              </a:defRPr>
            </a:lvl1pPr>
          </a:lstStyle>
          <a:p>
            <a:r>
              <a:rPr lang="zh-CN" altLang="en-US" dirty="0"/>
              <a:t>如何切实有效地开展幼儿园区域活动</a:t>
            </a:r>
            <a:r>
              <a:rPr lang="en-US" altLang="zh-CN" dirty="0"/>
              <a:t>,</a:t>
            </a:r>
            <a:r>
              <a:rPr lang="zh-CN" altLang="en-US" dirty="0"/>
              <a:t>充分发挥其教育价值</a:t>
            </a:r>
            <a:r>
              <a:rPr lang="en-US" altLang="zh-CN" dirty="0"/>
              <a:t>,</a:t>
            </a:r>
            <a:r>
              <a:rPr lang="zh-CN" altLang="en-US" dirty="0"/>
              <a:t>真正践行“玩中学</a:t>
            </a:r>
            <a:r>
              <a:rPr lang="zh-CN" altLang="en-US" dirty="0" smtClean="0"/>
              <a:t>、做</a:t>
            </a:r>
            <a:r>
              <a:rPr lang="zh-CN" altLang="en-US" dirty="0"/>
              <a:t>中乐”的游戏理念</a:t>
            </a:r>
            <a:r>
              <a:rPr lang="en-US" altLang="zh-CN" dirty="0"/>
              <a:t>,</a:t>
            </a:r>
            <a:r>
              <a:rPr lang="zh-CN" altLang="en-US" dirty="0"/>
              <a:t>已成为大家共同关注的话题。近年来</a:t>
            </a:r>
            <a:r>
              <a:rPr lang="en-US" altLang="zh-CN" dirty="0"/>
              <a:t>,</a:t>
            </a:r>
            <a:r>
              <a:rPr lang="zh-CN" altLang="en-US" dirty="0"/>
              <a:t>幼儿园区域活动的开展</a:t>
            </a:r>
            <a:r>
              <a:rPr lang="zh-CN" altLang="en-US" dirty="0" smtClean="0"/>
              <a:t>虽已</a:t>
            </a:r>
            <a:r>
              <a:rPr lang="zh-CN" altLang="en-US" dirty="0"/>
              <a:t>趋于成熟</a:t>
            </a:r>
            <a:r>
              <a:rPr lang="en-US" altLang="zh-CN" dirty="0"/>
              <a:t>,</a:t>
            </a:r>
            <a:r>
              <a:rPr lang="zh-CN" altLang="en-US" dirty="0"/>
              <a:t>但教师在区域活动中如何有效追随幼儿、观察和指导幼儿仍存在很多</a:t>
            </a:r>
            <a:r>
              <a:rPr lang="zh-CN" altLang="en-US" dirty="0" smtClean="0"/>
              <a:t>困惑</a:t>
            </a:r>
            <a:r>
              <a:rPr lang="zh-CN" altLang="en-US" dirty="0"/>
              <a:t>。尤其在结合乡土特色开展因地制宜的、有特色的幼儿园区域活动这一问题上</a:t>
            </a:r>
            <a:r>
              <a:rPr lang="en-US" altLang="zh-CN" dirty="0"/>
              <a:t>,</a:t>
            </a:r>
            <a:r>
              <a:rPr lang="zh-CN" altLang="en-US" dirty="0" smtClean="0"/>
              <a:t>更是</a:t>
            </a:r>
            <a:r>
              <a:rPr lang="zh-CN" altLang="en-US" dirty="0"/>
              <a:t>成为大家关注的热点</a:t>
            </a:r>
            <a:r>
              <a:rPr lang="zh-CN" altLang="en-US" dirty="0" smtClean="0"/>
              <a:t>。</a:t>
            </a:r>
            <a:endParaRPr lang="en-US" altLang="zh-CN" dirty="0" smtClean="0"/>
          </a:p>
          <a:p>
            <a:r>
              <a:rPr lang="zh-CN" altLang="en-US" dirty="0"/>
              <a:t>当前</a:t>
            </a:r>
            <a:r>
              <a:rPr lang="en-US" altLang="zh-CN" dirty="0"/>
              <a:t>,</a:t>
            </a:r>
            <a:r>
              <a:rPr lang="zh-CN" altLang="en-US" dirty="0"/>
              <a:t>开展区域活动的教育价值已得到广泛认同。幼儿教师应将区域活动作为</a:t>
            </a:r>
            <a:r>
              <a:rPr lang="zh-CN" altLang="en-US" dirty="0" smtClean="0"/>
              <a:t>幼儿</a:t>
            </a:r>
            <a:r>
              <a:rPr lang="zh-CN" altLang="en-US" dirty="0"/>
              <a:t>学习和探索的主要方式</a:t>
            </a:r>
            <a:r>
              <a:rPr lang="en-US" altLang="zh-CN" dirty="0"/>
              <a:t>,</a:t>
            </a:r>
            <a:r>
              <a:rPr lang="zh-CN" altLang="en-US" dirty="0"/>
              <a:t>积极创设条件支持和引导幼儿进行自主探究活动</a:t>
            </a:r>
            <a:r>
              <a:rPr lang="en-US" altLang="zh-CN" dirty="0"/>
              <a:t>,</a:t>
            </a:r>
            <a:r>
              <a:rPr lang="zh-CN" altLang="en-US" dirty="0"/>
              <a:t>促进</a:t>
            </a:r>
            <a:r>
              <a:rPr lang="zh-CN" altLang="en-US" dirty="0" smtClean="0"/>
              <a:t>每个</a:t>
            </a:r>
            <a:r>
              <a:rPr lang="zh-CN" altLang="en-US" dirty="0"/>
              <a:t>幼儿富有个性地成</a:t>
            </a:r>
            <a:r>
              <a:rPr lang="zh-CN" altLang="en-US" dirty="0" smtClean="0"/>
              <a:t>长</a:t>
            </a:r>
            <a:r>
              <a:rPr dirty="0" smtClean="0"/>
              <a:t>。</a:t>
            </a:r>
            <a:endParaRPr dirty="0"/>
          </a:p>
        </p:txBody>
      </p:sp>
      <p:sp>
        <p:nvSpPr>
          <p:cNvPr id="628" name="Shape 628"/>
          <p:cNvSpPr/>
          <p:nvPr/>
        </p:nvSpPr>
        <p:spPr>
          <a:xfrm rot="10800000">
            <a:off x="2660494" y="443261"/>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29" name="Shape 629"/>
          <p:cNvSpPr/>
          <p:nvPr/>
        </p:nvSpPr>
        <p:spPr>
          <a:xfrm rot="10800000">
            <a:off x="2089180" y="476664"/>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30" name="Shape 630"/>
          <p:cNvSpPr/>
          <p:nvPr/>
        </p:nvSpPr>
        <p:spPr>
          <a:xfrm rot="10800000">
            <a:off x="1584676" y="510070"/>
            <a:ext cx="66811" cy="6681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31" name="Shape 631"/>
          <p:cNvSpPr/>
          <p:nvPr/>
        </p:nvSpPr>
        <p:spPr>
          <a:xfrm>
            <a:off x="9331080" y="443263"/>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32" name="Shape 632"/>
          <p:cNvSpPr/>
          <p:nvPr/>
        </p:nvSpPr>
        <p:spPr>
          <a:xfrm>
            <a:off x="9969203" y="476667"/>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33" name="Shape 633"/>
          <p:cNvSpPr/>
          <p:nvPr/>
        </p:nvSpPr>
        <p:spPr>
          <a:xfrm>
            <a:off x="10540517" y="510070"/>
            <a:ext cx="66811" cy="66812"/>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34" name="Shape 634"/>
          <p:cNvSpPr/>
          <p:nvPr/>
        </p:nvSpPr>
        <p:spPr>
          <a:xfrm>
            <a:off x="3034029" y="342577"/>
            <a:ext cx="61239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第三节   幼儿园区域活动有效实施的指导策略</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 name="Shape 636"/>
          <p:cNvSpPr/>
          <p:nvPr/>
        </p:nvSpPr>
        <p:spPr>
          <a:xfrm rot="10800000">
            <a:off x="2660494" y="443261"/>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37" name="Shape 637"/>
          <p:cNvSpPr/>
          <p:nvPr/>
        </p:nvSpPr>
        <p:spPr>
          <a:xfrm rot="10800000">
            <a:off x="2089180" y="476664"/>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38" name="Shape 638"/>
          <p:cNvSpPr/>
          <p:nvPr/>
        </p:nvSpPr>
        <p:spPr>
          <a:xfrm rot="10800000">
            <a:off x="1584676" y="510070"/>
            <a:ext cx="66811" cy="6681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39" name="Shape 639"/>
          <p:cNvSpPr/>
          <p:nvPr/>
        </p:nvSpPr>
        <p:spPr>
          <a:xfrm>
            <a:off x="9331080" y="443263"/>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40" name="Shape 640"/>
          <p:cNvSpPr/>
          <p:nvPr/>
        </p:nvSpPr>
        <p:spPr>
          <a:xfrm>
            <a:off x="9969203" y="476667"/>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41" name="Shape 641"/>
          <p:cNvSpPr/>
          <p:nvPr/>
        </p:nvSpPr>
        <p:spPr>
          <a:xfrm>
            <a:off x="10540517" y="510070"/>
            <a:ext cx="66811" cy="66812"/>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42" name="Shape 642"/>
          <p:cNvSpPr/>
          <p:nvPr/>
        </p:nvSpPr>
        <p:spPr>
          <a:xfrm>
            <a:off x="1585558" y="2803111"/>
            <a:ext cx="9425349" cy="161582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rPr dirty="0"/>
              <a:t>1</a:t>
            </a:r>
            <a:r>
              <a:rPr dirty="0" smtClean="0"/>
              <a:t>.</a:t>
            </a:r>
            <a:r>
              <a:rPr lang="zh-CN" altLang="en-US" sz="2200" dirty="0">
                <a:sym typeface="FZZhunYuan-M02S"/>
              </a:rPr>
              <a:t>区域活动有助于充实幼儿园教育活动形式</a:t>
            </a:r>
            <a:endParaRPr dirty="0"/>
          </a:p>
          <a:p>
            <a:pPr indent="635000">
              <a:lnSpc>
                <a:spcPct val="150000"/>
              </a:lnSpc>
              <a:defRPr sz="2200" spc="0">
                <a:latin typeface="FZZhunYuan-M02S"/>
                <a:ea typeface="FZZhunYuan-M02S"/>
                <a:cs typeface="FZZhunYuan-M02S"/>
                <a:sym typeface="FZZhunYuan-M02S"/>
              </a:defRPr>
            </a:pPr>
            <a:r>
              <a:rPr dirty="0"/>
              <a:t>2.区域活动有利于幼儿教育的系统性与可持续性</a:t>
            </a:r>
          </a:p>
          <a:p>
            <a:pPr indent="635000">
              <a:lnSpc>
                <a:spcPct val="150000"/>
              </a:lnSpc>
              <a:defRPr sz="2200" spc="0">
                <a:latin typeface="FZZhunYuan-M02S"/>
                <a:ea typeface="FZZhunYuan-M02S"/>
                <a:cs typeface="FZZhunYuan-M02S"/>
                <a:sym typeface="FZZhunYuan-M02S"/>
              </a:defRPr>
            </a:pPr>
            <a:r>
              <a:rPr dirty="0"/>
              <a:t>3.区域活动有利于幼儿园真正实施个别化教育</a:t>
            </a:r>
          </a:p>
        </p:txBody>
      </p:sp>
      <p:sp>
        <p:nvSpPr>
          <p:cNvPr id="643" name="Shape 643"/>
          <p:cNvSpPr/>
          <p:nvPr/>
        </p:nvSpPr>
        <p:spPr>
          <a:xfrm>
            <a:off x="1579880" y="1395933"/>
            <a:ext cx="5247641" cy="5740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t>一、幼儿园实施区域活动的有效性</a:t>
            </a:r>
          </a:p>
        </p:txBody>
      </p:sp>
      <p:sp>
        <p:nvSpPr>
          <p:cNvPr id="644" name="Shape 644"/>
          <p:cNvSpPr/>
          <p:nvPr/>
        </p:nvSpPr>
        <p:spPr>
          <a:xfrm>
            <a:off x="2037079" y="2128494"/>
            <a:ext cx="6247862"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a:t>（一）</a:t>
            </a:r>
            <a:r>
              <a:rPr dirty="0" smtClean="0"/>
              <a:t>区域活动是幼儿园教育改革的主</a:t>
            </a:r>
            <a:r>
              <a:rPr lang="zh-CN" altLang="en-US" dirty="0" smtClean="0"/>
              <a:t>要方面</a:t>
            </a:r>
            <a:endParaRPr dirty="0"/>
          </a:p>
        </p:txBody>
      </p:sp>
      <p:sp>
        <p:nvSpPr>
          <p:cNvPr id="645" name="Shape 645"/>
          <p:cNvSpPr/>
          <p:nvPr/>
        </p:nvSpPr>
        <p:spPr>
          <a:xfrm>
            <a:off x="3034029" y="342577"/>
            <a:ext cx="61239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第三节   幼儿园区域活动有效实施的指导策略</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7" name="Shape 647"/>
          <p:cNvSpPr/>
          <p:nvPr/>
        </p:nvSpPr>
        <p:spPr>
          <a:xfrm rot="10800000">
            <a:off x="2660494" y="443261"/>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48" name="Shape 648"/>
          <p:cNvSpPr/>
          <p:nvPr/>
        </p:nvSpPr>
        <p:spPr>
          <a:xfrm rot="10800000">
            <a:off x="2089180" y="476664"/>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49" name="Shape 649"/>
          <p:cNvSpPr/>
          <p:nvPr/>
        </p:nvSpPr>
        <p:spPr>
          <a:xfrm rot="10800000">
            <a:off x="1584676" y="510070"/>
            <a:ext cx="66811" cy="6681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50" name="Shape 650"/>
          <p:cNvSpPr/>
          <p:nvPr/>
        </p:nvSpPr>
        <p:spPr>
          <a:xfrm>
            <a:off x="9331080" y="443263"/>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51" name="Shape 651"/>
          <p:cNvSpPr/>
          <p:nvPr/>
        </p:nvSpPr>
        <p:spPr>
          <a:xfrm>
            <a:off x="9969203" y="476667"/>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52" name="Shape 652"/>
          <p:cNvSpPr/>
          <p:nvPr/>
        </p:nvSpPr>
        <p:spPr>
          <a:xfrm>
            <a:off x="10540517" y="510070"/>
            <a:ext cx="66811" cy="66812"/>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53" name="Shape 653"/>
          <p:cNvSpPr/>
          <p:nvPr/>
        </p:nvSpPr>
        <p:spPr>
          <a:xfrm>
            <a:off x="1572858" y="2663411"/>
            <a:ext cx="9425349" cy="2970273"/>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rPr dirty="0"/>
              <a:t>1. 区域活动有利于幼儿自主学习等良好学习品质的养成</a:t>
            </a:r>
          </a:p>
          <a:p>
            <a:pPr indent="635000">
              <a:lnSpc>
                <a:spcPct val="150000"/>
              </a:lnSpc>
              <a:defRPr sz="2200" spc="0">
                <a:latin typeface="FZZhunYuan-M02S"/>
                <a:ea typeface="FZZhunYuan-M02S"/>
                <a:cs typeface="FZZhunYuan-M02S"/>
                <a:sym typeface="FZZhunYuan-M02S"/>
              </a:defRPr>
            </a:pPr>
            <a:r>
              <a:rPr dirty="0"/>
              <a:t>2.区域活动有利于幼儿动手操作能力的培养</a:t>
            </a:r>
          </a:p>
          <a:p>
            <a:pPr indent="635000">
              <a:lnSpc>
                <a:spcPct val="150000"/>
              </a:lnSpc>
              <a:defRPr sz="2200" spc="0">
                <a:latin typeface="FZZhunYuan-M02S"/>
                <a:ea typeface="FZZhunYuan-M02S"/>
                <a:cs typeface="FZZhunYuan-M02S"/>
                <a:sym typeface="FZZhunYuan-M02S"/>
              </a:defRPr>
            </a:pPr>
            <a:r>
              <a:rPr dirty="0"/>
              <a:t>3.区域活动有利于幼儿社会性的发展</a:t>
            </a:r>
          </a:p>
          <a:p>
            <a:pPr marL="1216526" lvl="1" indent="-200526">
              <a:lnSpc>
                <a:spcPct val="150000"/>
              </a:lnSpc>
              <a:buSzPct val="100000"/>
              <a:buChar char="•"/>
              <a:defRPr sz="2000" spc="0">
                <a:solidFill>
                  <a:schemeClr val="accent4"/>
                </a:solidFill>
                <a:latin typeface="FZZhunYuan-M02S"/>
                <a:ea typeface="FZZhunYuan-M02S"/>
                <a:cs typeface="FZZhunYuan-M02S"/>
                <a:sym typeface="FZZhunYuan-M02S"/>
              </a:defRPr>
            </a:pPr>
            <a:r>
              <a:rPr dirty="0"/>
              <a:t>（1）在区域活动中，幼儿可以通过游戏获取“关键经验”，拓展社会认知，体验社会情感</a:t>
            </a:r>
          </a:p>
          <a:p>
            <a:pPr marL="1216526" lvl="1" indent="-200526">
              <a:lnSpc>
                <a:spcPct val="150000"/>
              </a:lnSpc>
              <a:buSzPct val="100000"/>
              <a:buChar char="•"/>
              <a:defRPr sz="2000" spc="0">
                <a:solidFill>
                  <a:schemeClr val="accent4"/>
                </a:solidFill>
                <a:latin typeface="FZZhunYuan-M02S"/>
                <a:ea typeface="FZZhunYuan-M02S"/>
                <a:cs typeface="FZZhunYuan-M02S"/>
                <a:sym typeface="FZZhunYuan-M02S"/>
              </a:defRPr>
            </a:pPr>
            <a:r>
              <a:rPr dirty="0"/>
              <a:t>（2）区域活动可以促进幼儿人际交往能力等基本社会行为技能的发展</a:t>
            </a:r>
          </a:p>
          <a:p>
            <a:pPr marL="1216526" lvl="1" indent="-200526">
              <a:lnSpc>
                <a:spcPct val="150000"/>
              </a:lnSpc>
              <a:buSzPct val="100000"/>
              <a:buChar char="•"/>
              <a:defRPr sz="2000" spc="0">
                <a:solidFill>
                  <a:schemeClr val="accent4"/>
                </a:solidFill>
                <a:latin typeface="FZZhunYuan-M02S"/>
                <a:ea typeface="FZZhunYuan-M02S"/>
                <a:cs typeface="FZZhunYuan-M02S"/>
                <a:sym typeface="FZZhunYuan-M02S"/>
              </a:defRPr>
            </a:pPr>
            <a:r>
              <a:rPr dirty="0"/>
              <a:t>（3）区域活动有利于幼儿个性的发展</a:t>
            </a:r>
          </a:p>
        </p:txBody>
      </p:sp>
      <p:sp>
        <p:nvSpPr>
          <p:cNvPr id="654" name="Shape 654"/>
          <p:cNvSpPr/>
          <p:nvPr/>
        </p:nvSpPr>
        <p:spPr>
          <a:xfrm>
            <a:off x="2037079" y="1607794"/>
            <a:ext cx="10154921" cy="64633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50000"/>
              </a:lnSpc>
              <a:defRPr sz="2400">
                <a:solidFill>
                  <a:srgbClr val="54BAEA"/>
                </a:solidFill>
                <a:latin typeface="FZZhunYuan-M02S"/>
                <a:ea typeface="FZZhunYuan-M02S"/>
                <a:cs typeface="FZZhunYuan-M02S"/>
                <a:sym typeface="FZZhunYuan-M02S"/>
              </a:defRPr>
            </a:pPr>
            <a:r>
              <a:rPr dirty="0"/>
              <a:t>（二）区域活动是促进每一个幼儿身心健康</a:t>
            </a:r>
            <a:r>
              <a:rPr dirty="0" smtClean="0"/>
              <a:t>，富有个性发展的有效途径</a:t>
            </a:r>
            <a:endParaRPr dirty="0"/>
          </a:p>
        </p:txBody>
      </p:sp>
      <p:sp>
        <p:nvSpPr>
          <p:cNvPr id="655" name="Shape 655"/>
          <p:cNvSpPr/>
          <p:nvPr/>
        </p:nvSpPr>
        <p:spPr>
          <a:xfrm>
            <a:off x="3034029" y="342577"/>
            <a:ext cx="61239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第三节   幼儿园区域活动有效实施的指导策略</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7" name="Shape 657"/>
          <p:cNvSpPr/>
          <p:nvPr/>
        </p:nvSpPr>
        <p:spPr>
          <a:xfrm rot="10800000">
            <a:off x="2660494" y="443261"/>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58" name="Shape 658"/>
          <p:cNvSpPr/>
          <p:nvPr/>
        </p:nvSpPr>
        <p:spPr>
          <a:xfrm rot="10800000">
            <a:off x="2089180" y="476664"/>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59" name="Shape 659"/>
          <p:cNvSpPr/>
          <p:nvPr/>
        </p:nvSpPr>
        <p:spPr>
          <a:xfrm rot="10800000">
            <a:off x="1584676" y="510070"/>
            <a:ext cx="66811" cy="6681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60" name="Shape 660"/>
          <p:cNvSpPr/>
          <p:nvPr/>
        </p:nvSpPr>
        <p:spPr>
          <a:xfrm>
            <a:off x="9331080" y="443263"/>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61" name="Shape 661"/>
          <p:cNvSpPr/>
          <p:nvPr/>
        </p:nvSpPr>
        <p:spPr>
          <a:xfrm>
            <a:off x="9969203" y="476667"/>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62" name="Shape 662"/>
          <p:cNvSpPr/>
          <p:nvPr/>
        </p:nvSpPr>
        <p:spPr>
          <a:xfrm>
            <a:off x="10540517" y="510070"/>
            <a:ext cx="66811" cy="66812"/>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63" name="Shape 663"/>
          <p:cNvSpPr/>
          <p:nvPr/>
        </p:nvSpPr>
        <p:spPr>
          <a:xfrm>
            <a:off x="1623658" y="2168111"/>
            <a:ext cx="9425349" cy="355606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t>在区域活动中，教师要充分发挥区角活动的个别化学习和自主学习的特点，就要创设出适宜本班每一个孩子发展的区角环境，这就需要老师去观察、去思考并去解读每一个孩子的兴趣和能力现状、发展需求。</a:t>
            </a:r>
            <a:r>
              <a:rPr>
                <a:solidFill>
                  <a:schemeClr val="accent4"/>
                </a:solidFill>
              </a:rPr>
              <a:t>客观上来说，这个过程就是教师专业学习和成长的过程。</a:t>
            </a:r>
          </a:p>
          <a:p>
            <a:pPr indent="635000">
              <a:lnSpc>
                <a:spcPct val="150000"/>
              </a:lnSpc>
              <a:defRPr sz="2200" spc="0">
                <a:latin typeface="FZZhunYuan-M02S"/>
                <a:ea typeface="FZZhunYuan-M02S"/>
                <a:cs typeface="FZZhunYuan-M02S"/>
                <a:sym typeface="FZZhunYuan-M02S"/>
              </a:defRPr>
            </a:pPr>
            <a:r>
              <a:t>在区角活动中，教师根据幼儿活动的开展，随时关注、参与、指导、观察、记录和分层指导等，就是一个专业素养提升的过程。教师通过对区域活动中幼儿的活动进行观察、引导、反思，真正成为幼儿主动学习的引导者、支持者、合作者、研究者和喝彩者。</a:t>
            </a:r>
          </a:p>
        </p:txBody>
      </p:sp>
      <p:sp>
        <p:nvSpPr>
          <p:cNvPr id="664" name="Shape 664"/>
          <p:cNvSpPr/>
          <p:nvPr/>
        </p:nvSpPr>
        <p:spPr>
          <a:xfrm>
            <a:off x="2037079" y="1607794"/>
            <a:ext cx="7114541" cy="401797"/>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nSpc>
                <a:spcPct val="150000"/>
              </a:lnSpc>
              <a:defRPr sz="2400">
                <a:solidFill>
                  <a:srgbClr val="54BAEA"/>
                </a:solidFill>
                <a:latin typeface="FZZhunYuan-M02S"/>
                <a:ea typeface="FZZhunYuan-M02S"/>
                <a:cs typeface="FZZhunYuan-M02S"/>
                <a:sym typeface="FZZhunYuan-M02S"/>
              </a:defRPr>
            </a:lvl1pPr>
          </a:lstStyle>
          <a:p>
            <a:r>
              <a:t>（三）区域活动有利于促进教师专业素养的自主提升</a:t>
            </a:r>
          </a:p>
        </p:txBody>
      </p:sp>
      <p:sp>
        <p:nvSpPr>
          <p:cNvPr id="665" name="Shape 665"/>
          <p:cNvSpPr/>
          <p:nvPr/>
        </p:nvSpPr>
        <p:spPr>
          <a:xfrm>
            <a:off x="3034029" y="342577"/>
            <a:ext cx="61239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第三节   幼儿园区域活动有效实施的指导策略</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7" name="Shape 667"/>
          <p:cNvSpPr/>
          <p:nvPr/>
        </p:nvSpPr>
        <p:spPr>
          <a:xfrm rot="10800000">
            <a:off x="2660494" y="443261"/>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68" name="Shape 668"/>
          <p:cNvSpPr/>
          <p:nvPr/>
        </p:nvSpPr>
        <p:spPr>
          <a:xfrm rot="10800000">
            <a:off x="2089180" y="476664"/>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69" name="Shape 669"/>
          <p:cNvSpPr/>
          <p:nvPr/>
        </p:nvSpPr>
        <p:spPr>
          <a:xfrm rot="10800000">
            <a:off x="1584676" y="510070"/>
            <a:ext cx="66811" cy="6681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70" name="Shape 670"/>
          <p:cNvSpPr/>
          <p:nvPr/>
        </p:nvSpPr>
        <p:spPr>
          <a:xfrm>
            <a:off x="9331080" y="443263"/>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71" name="Shape 671"/>
          <p:cNvSpPr/>
          <p:nvPr/>
        </p:nvSpPr>
        <p:spPr>
          <a:xfrm>
            <a:off x="9969203" y="476667"/>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72" name="Shape 672"/>
          <p:cNvSpPr/>
          <p:nvPr/>
        </p:nvSpPr>
        <p:spPr>
          <a:xfrm>
            <a:off x="10540517" y="510070"/>
            <a:ext cx="66811" cy="66812"/>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73" name="Shape 673"/>
          <p:cNvSpPr/>
          <p:nvPr/>
        </p:nvSpPr>
        <p:spPr>
          <a:xfrm>
            <a:off x="1585558" y="2803111"/>
            <a:ext cx="9425349" cy="83099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r>
              <a:rPr lang="zh-CN" altLang="en-US" sz="2400" dirty="0">
                <a:latin typeface="FZSSK--GBK1-0"/>
              </a:rPr>
              <a:t>仍有一</a:t>
            </a:r>
            <a:r>
              <a:rPr lang="zh-CN" altLang="en-US" sz="2400" dirty="0" smtClean="0">
                <a:latin typeface="FZSSK--GBK1-0"/>
              </a:rPr>
              <a:t>部分</a:t>
            </a:r>
            <a:r>
              <a:rPr lang="zh-CN" altLang="en-US" sz="2400" dirty="0">
                <a:latin typeface="FZSSK--GBK1-0"/>
              </a:rPr>
              <a:t>幼儿园和教师对其重视不够</a:t>
            </a:r>
            <a:r>
              <a:rPr lang="zh-CN" altLang="en-US" sz="2400" dirty="0">
                <a:latin typeface="E-BZ"/>
              </a:rPr>
              <a:t>。</a:t>
            </a:r>
            <a:r>
              <a:rPr lang="zh-CN" altLang="en-US" sz="2400" dirty="0">
                <a:latin typeface="FZSSK--GBK1-0"/>
              </a:rPr>
              <a:t>他们过于强调集体教学活动</a:t>
            </a:r>
            <a:r>
              <a:rPr lang="en-US" altLang="zh-CN" sz="2400" dirty="0">
                <a:latin typeface="E-BZ"/>
              </a:rPr>
              <a:t>,</a:t>
            </a:r>
            <a:r>
              <a:rPr lang="zh-CN" altLang="en-US" sz="2400" dirty="0">
                <a:latin typeface="FZSSK--GBK1-0"/>
              </a:rPr>
              <a:t>将区域活动视为集体教学</a:t>
            </a:r>
            <a:r>
              <a:rPr lang="zh-CN" altLang="en-US" sz="2400" dirty="0" smtClean="0">
                <a:latin typeface="FZSSK--GBK1-0"/>
              </a:rPr>
              <a:t>的补</a:t>
            </a:r>
            <a:r>
              <a:rPr lang="zh-CN" altLang="en-US" sz="2400" dirty="0">
                <a:latin typeface="FZSSK--GBK1-0"/>
              </a:rPr>
              <a:t>充或延伸</a:t>
            </a:r>
            <a:r>
              <a:rPr lang="en-US" altLang="zh-CN" sz="2400" dirty="0">
                <a:latin typeface="E-BZ"/>
              </a:rPr>
              <a:t>,</a:t>
            </a:r>
            <a:r>
              <a:rPr lang="zh-CN" altLang="en-US" sz="2400" dirty="0">
                <a:latin typeface="FZSSK--GBK1-0"/>
              </a:rPr>
              <a:t>而非一种独立的教育形式</a:t>
            </a:r>
            <a:r>
              <a:rPr dirty="0" smtClean="0"/>
              <a:t>。</a:t>
            </a:r>
            <a:endParaRPr dirty="0"/>
          </a:p>
        </p:txBody>
      </p:sp>
      <p:sp>
        <p:nvSpPr>
          <p:cNvPr id="674" name="Shape 674"/>
          <p:cNvSpPr/>
          <p:nvPr/>
        </p:nvSpPr>
        <p:spPr>
          <a:xfrm>
            <a:off x="1579880" y="1395933"/>
            <a:ext cx="6276341" cy="5740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t>二、当前幼儿园区域活动开展存在的问题</a:t>
            </a:r>
          </a:p>
        </p:txBody>
      </p:sp>
      <p:sp>
        <p:nvSpPr>
          <p:cNvPr id="675" name="Shape 675"/>
          <p:cNvSpPr/>
          <p:nvPr/>
        </p:nvSpPr>
        <p:spPr>
          <a:xfrm>
            <a:off x="2037079" y="2128494"/>
            <a:ext cx="5016756"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a:t>（一</a:t>
            </a:r>
            <a:r>
              <a:rPr dirty="0" smtClean="0"/>
              <a:t>）</a:t>
            </a:r>
            <a:r>
              <a:rPr lang="zh-CN" altLang="en-US" dirty="0"/>
              <a:t>对区域活动重要性的认识不足</a:t>
            </a:r>
            <a:endParaRPr dirty="0"/>
          </a:p>
        </p:txBody>
      </p:sp>
      <p:sp>
        <p:nvSpPr>
          <p:cNvPr id="676" name="Shape 676"/>
          <p:cNvSpPr/>
          <p:nvPr/>
        </p:nvSpPr>
        <p:spPr>
          <a:xfrm>
            <a:off x="3034029" y="342577"/>
            <a:ext cx="61239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第三节   幼儿园区域活动有效实施的指导策略</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8" name="Shape 678"/>
          <p:cNvSpPr/>
          <p:nvPr/>
        </p:nvSpPr>
        <p:spPr>
          <a:xfrm rot="10800000">
            <a:off x="2660494" y="443261"/>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79" name="Shape 679"/>
          <p:cNvSpPr/>
          <p:nvPr/>
        </p:nvSpPr>
        <p:spPr>
          <a:xfrm rot="10800000">
            <a:off x="2089180" y="476664"/>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80" name="Shape 680"/>
          <p:cNvSpPr/>
          <p:nvPr/>
        </p:nvSpPr>
        <p:spPr>
          <a:xfrm rot="10800000">
            <a:off x="1584676" y="510070"/>
            <a:ext cx="66811" cy="6681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81" name="Shape 681"/>
          <p:cNvSpPr/>
          <p:nvPr/>
        </p:nvSpPr>
        <p:spPr>
          <a:xfrm>
            <a:off x="9331080" y="443263"/>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82" name="Shape 682"/>
          <p:cNvSpPr/>
          <p:nvPr/>
        </p:nvSpPr>
        <p:spPr>
          <a:xfrm>
            <a:off x="9969203" y="476667"/>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83" name="Shape 683"/>
          <p:cNvSpPr/>
          <p:nvPr/>
        </p:nvSpPr>
        <p:spPr>
          <a:xfrm>
            <a:off x="10540517" y="510070"/>
            <a:ext cx="66811" cy="66812"/>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84" name="Shape 684"/>
          <p:cNvSpPr/>
          <p:nvPr/>
        </p:nvSpPr>
        <p:spPr>
          <a:xfrm>
            <a:off x="1585558" y="2386642"/>
            <a:ext cx="9425349" cy="1054904"/>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indent="635000">
              <a:lnSpc>
                <a:spcPct val="150000"/>
              </a:lnSpc>
              <a:defRPr sz="2200" spc="0">
                <a:latin typeface="FZZhunYuan-M02S"/>
                <a:ea typeface="FZZhunYuan-M02S"/>
                <a:cs typeface="FZZhunYuan-M02S"/>
                <a:sym typeface="FZZhunYuan-M02S"/>
              </a:defRPr>
            </a:lvl1pPr>
          </a:lstStyle>
          <a:p>
            <a:r>
              <a:rPr lang="zh-CN" altLang="en-US" dirty="0"/>
              <a:t>许多幼儿园在区域活动的设计上缺乏多样性和创新性</a:t>
            </a:r>
            <a:r>
              <a:rPr lang="en-US" altLang="zh-CN" dirty="0"/>
              <a:t>,</a:t>
            </a:r>
            <a:r>
              <a:rPr lang="zh-CN" altLang="en-US" dirty="0"/>
              <a:t>活动内容往往局限于传统的</a:t>
            </a:r>
            <a:r>
              <a:rPr lang="zh-CN" altLang="en-US" dirty="0" smtClean="0"/>
              <a:t>游戏</a:t>
            </a:r>
            <a:r>
              <a:rPr lang="zh-CN" altLang="en-US" dirty="0"/>
              <a:t>和手工制作</a:t>
            </a:r>
            <a:r>
              <a:rPr lang="en-US" altLang="zh-CN" dirty="0"/>
              <a:t>,</a:t>
            </a:r>
            <a:r>
              <a:rPr lang="zh-CN" altLang="en-US" dirty="0"/>
              <a:t>未能充分考虑幼儿的兴趣和发展需求</a:t>
            </a:r>
            <a:endParaRPr dirty="0"/>
          </a:p>
        </p:txBody>
      </p:sp>
      <p:sp>
        <p:nvSpPr>
          <p:cNvPr id="685" name="Shape 685"/>
          <p:cNvSpPr/>
          <p:nvPr/>
        </p:nvSpPr>
        <p:spPr>
          <a:xfrm>
            <a:off x="2037079" y="1826324"/>
            <a:ext cx="5632309"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a:t>（二</a:t>
            </a:r>
            <a:r>
              <a:rPr dirty="0" smtClean="0"/>
              <a:t>）</a:t>
            </a:r>
            <a:r>
              <a:rPr lang="zh-CN" altLang="en-US" dirty="0"/>
              <a:t>区域活动设计缺乏多样性和创新性</a:t>
            </a:r>
            <a:endParaRPr dirty="0"/>
          </a:p>
        </p:txBody>
      </p:sp>
      <p:sp>
        <p:nvSpPr>
          <p:cNvPr id="686" name="Shape 686"/>
          <p:cNvSpPr/>
          <p:nvPr/>
        </p:nvSpPr>
        <p:spPr>
          <a:xfrm>
            <a:off x="3034029" y="342577"/>
            <a:ext cx="61239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第三节   幼儿园区域活动有效实施的指导策略</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8" name="Shape 688"/>
          <p:cNvSpPr/>
          <p:nvPr/>
        </p:nvSpPr>
        <p:spPr>
          <a:xfrm rot="10800000">
            <a:off x="2660494" y="443261"/>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89" name="Shape 689"/>
          <p:cNvSpPr/>
          <p:nvPr/>
        </p:nvSpPr>
        <p:spPr>
          <a:xfrm rot="10800000">
            <a:off x="2089180" y="476664"/>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90" name="Shape 690"/>
          <p:cNvSpPr/>
          <p:nvPr/>
        </p:nvSpPr>
        <p:spPr>
          <a:xfrm rot="10800000">
            <a:off x="1584676" y="510070"/>
            <a:ext cx="66811" cy="6681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91" name="Shape 691"/>
          <p:cNvSpPr/>
          <p:nvPr/>
        </p:nvSpPr>
        <p:spPr>
          <a:xfrm>
            <a:off x="9331080" y="443263"/>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92" name="Shape 692"/>
          <p:cNvSpPr/>
          <p:nvPr/>
        </p:nvSpPr>
        <p:spPr>
          <a:xfrm>
            <a:off x="9969203" y="476667"/>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93" name="Shape 693"/>
          <p:cNvSpPr/>
          <p:nvPr/>
        </p:nvSpPr>
        <p:spPr>
          <a:xfrm>
            <a:off x="10540517" y="510070"/>
            <a:ext cx="66811" cy="66812"/>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94" name="Shape 694"/>
          <p:cNvSpPr/>
          <p:nvPr/>
        </p:nvSpPr>
        <p:spPr>
          <a:xfrm>
            <a:off x="1585558" y="2386642"/>
            <a:ext cx="9425349" cy="263149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rPr lang="zh-CN" altLang="en-US" dirty="0" smtClean="0"/>
              <a:t>在</a:t>
            </a:r>
            <a:r>
              <a:rPr lang="zh-CN" altLang="en-US" dirty="0"/>
              <a:t>实际操作</a:t>
            </a:r>
            <a:r>
              <a:rPr lang="zh-CN" altLang="en-US" dirty="0" smtClean="0"/>
              <a:t>中，许</a:t>
            </a:r>
            <a:r>
              <a:rPr lang="zh-CN" altLang="en-US" dirty="0"/>
              <a:t>多幼</a:t>
            </a:r>
            <a:r>
              <a:rPr lang="zh-CN" altLang="en-US" dirty="0" smtClean="0"/>
              <a:t>儿园</a:t>
            </a:r>
            <a:r>
              <a:rPr lang="zh-CN" altLang="en-US" dirty="0"/>
              <a:t>存在材料投放不合理的问题。一方面</a:t>
            </a:r>
            <a:r>
              <a:rPr lang="en-US" altLang="zh-CN" dirty="0"/>
              <a:t>,</a:t>
            </a:r>
            <a:r>
              <a:rPr lang="zh-CN" altLang="en-US" dirty="0"/>
              <a:t>有的教师为了完成任务和应对检查</a:t>
            </a:r>
            <a:r>
              <a:rPr lang="en-US" altLang="zh-CN" dirty="0"/>
              <a:t>,</a:t>
            </a:r>
            <a:r>
              <a:rPr lang="zh-CN" altLang="en-US" dirty="0"/>
              <a:t>仅关注材料</a:t>
            </a:r>
            <a:r>
              <a:rPr lang="zh-CN" altLang="en-US" dirty="0" smtClean="0"/>
              <a:t>的数</a:t>
            </a:r>
            <a:r>
              <a:rPr lang="zh-CN" altLang="en-US" dirty="0"/>
              <a:t>量</a:t>
            </a:r>
            <a:r>
              <a:rPr lang="en-US" altLang="zh-CN" dirty="0"/>
              <a:t>,</a:t>
            </a:r>
            <a:r>
              <a:rPr lang="zh-CN" altLang="en-US" dirty="0"/>
              <a:t>而不关心材料的质量</a:t>
            </a:r>
            <a:r>
              <a:rPr lang="en-US" altLang="zh-CN" dirty="0"/>
              <a:t>,</a:t>
            </a:r>
            <a:r>
              <a:rPr lang="zh-CN" altLang="en-US" dirty="0"/>
              <a:t>导致幼儿在活动中无法获得有效的学习体验</a:t>
            </a:r>
            <a:r>
              <a:rPr lang="zh-CN" altLang="en-US" dirty="0" smtClean="0"/>
              <a:t>。</a:t>
            </a:r>
            <a:endParaRPr lang="en-US" altLang="zh-CN" dirty="0" smtClean="0"/>
          </a:p>
          <a:p>
            <a:pPr indent="635000">
              <a:lnSpc>
                <a:spcPct val="150000"/>
              </a:lnSpc>
              <a:defRPr sz="2200" spc="0">
                <a:latin typeface="FZZhunYuan-M02S"/>
                <a:ea typeface="FZZhunYuan-M02S"/>
                <a:cs typeface="FZZhunYuan-M02S"/>
                <a:sym typeface="FZZhunYuan-M02S"/>
              </a:defRPr>
            </a:pPr>
            <a:r>
              <a:rPr lang="zh-CN" altLang="en-US" dirty="0" smtClean="0"/>
              <a:t>另</a:t>
            </a:r>
            <a:r>
              <a:rPr lang="zh-CN" altLang="en-US" dirty="0"/>
              <a:t>一方面</a:t>
            </a:r>
            <a:r>
              <a:rPr lang="en-US" altLang="zh-CN" dirty="0"/>
              <a:t>,</a:t>
            </a:r>
            <a:r>
              <a:rPr lang="zh-CN" altLang="en-US" dirty="0"/>
              <a:t>投</a:t>
            </a:r>
            <a:r>
              <a:rPr lang="zh-CN" altLang="en-US" dirty="0" smtClean="0"/>
              <a:t>放的</a:t>
            </a:r>
            <a:r>
              <a:rPr lang="zh-CN" altLang="en-US" dirty="0"/>
              <a:t>材料缺乏层次性和针对性</a:t>
            </a:r>
            <a:r>
              <a:rPr lang="en-US" altLang="zh-CN" dirty="0"/>
              <a:t>,</a:t>
            </a:r>
            <a:r>
              <a:rPr lang="zh-CN" altLang="en-US" dirty="0"/>
              <a:t>无法满足不同年龄段和发展水平的幼儿的学习需</a:t>
            </a:r>
            <a:r>
              <a:rPr lang="zh-CN" altLang="en-US" dirty="0" smtClean="0"/>
              <a:t>求。</a:t>
            </a:r>
            <a:endParaRPr dirty="0"/>
          </a:p>
        </p:txBody>
      </p:sp>
      <p:sp>
        <p:nvSpPr>
          <p:cNvPr id="695" name="Shape 695"/>
          <p:cNvSpPr/>
          <p:nvPr/>
        </p:nvSpPr>
        <p:spPr>
          <a:xfrm>
            <a:off x="2037079" y="1826324"/>
            <a:ext cx="440120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a:t>（三</a:t>
            </a:r>
            <a:r>
              <a:rPr dirty="0" smtClean="0"/>
              <a:t>）</a:t>
            </a:r>
            <a:r>
              <a:rPr lang="zh-CN" altLang="en-US" dirty="0"/>
              <a:t>区域活动材料投放不合理</a:t>
            </a:r>
            <a:endParaRPr dirty="0"/>
          </a:p>
        </p:txBody>
      </p:sp>
      <p:sp>
        <p:nvSpPr>
          <p:cNvPr id="696" name="Shape 696"/>
          <p:cNvSpPr/>
          <p:nvPr/>
        </p:nvSpPr>
        <p:spPr>
          <a:xfrm>
            <a:off x="3034029" y="342577"/>
            <a:ext cx="61239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第三节   幼儿园区域活动有效实施的指导策略</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8" name="Shape 698"/>
          <p:cNvSpPr/>
          <p:nvPr/>
        </p:nvSpPr>
        <p:spPr>
          <a:xfrm rot="10800000">
            <a:off x="2660494" y="443261"/>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699" name="Shape 699"/>
          <p:cNvSpPr/>
          <p:nvPr/>
        </p:nvSpPr>
        <p:spPr>
          <a:xfrm rot="10800000">
            <a:off x="2089180" y="476664"/>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00" name="Shape 700"/>
          <p:cNvSpPr/>
          <p:nvPr/>
        </p:nvSpPr>
        <p:spPr>
          <a:xfrm rot="10800000">
            <a:off x="1584676" y="510070"/>
            <a:ext cx="66811" cy="6681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01" name="Shape 701"/>
          <p:cNvSpPr/>
          <p:nvPr/>
        </p:nvSpPr>
        <p:spPr>
          <a:xfrm>
            <a:off x="9331080" y="443263"/>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02" name="Shape 702"/>
          <p:cNvSpPr/>
          <p:nvPr/>
        </p:nvSpPr>
        <p:spPr>
          <a:xfrm>
            <a:off x="9969203" y="476667"/>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03" name="Shape 703"/>
          <p:cNvSpPr/>
          <p:nvPr/>
        </p:nvSpPr>
        <p:spPr>
          <a:xfrm>
            <a:off x="10540517" y="510070"/>
            <a:ext cx="66811" cy="66812"/>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04" name="Shape 704"/>
          <p:cNvSpPr/>
          <p:nvPr/>
        </p:nvSpPr>
        <p:spPr>
          <a:xfrm>
            <a:off x="1585558" y="2386642"/>
            <a:ext cx="9425349" cy="1570045"/>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indent="635000">
              <a:lnSpc>
                <a:spcPct val="150000"/>
              </a:lnSpc>
              <a:defRPr sz="2200" spc="0">
                <a:latin typeface="FZZhunYuan-M02S"/>
                <a:ea typeface="FZZhunYuan-M02S"/>
                <a:cs typeface="FZZhunYuan-M02S"/>
                <a:sym typeface="FZZhunYuan-M02S"/>
              </a:defRPr>
            </a:lvl1pPr>
          </a:lstStyle>
          <a:p>
            <a:r>
              <a:rPr lang="zh-CN" altLang="en-US" dirty="0"/>
              <a:t>虽然区域活动的教育价值已被大家认可</a:t>
            </a:r>
            <a:r>
              <a:rPr lang="en-US" altLang="zh-CN" dirty="0"/>
              <a:t>,</a:t>
            </a:r>
            <a:r>
              <a:rPr lang="zh-CN" altLang="en-US" dirty="0"/>
              <a:t>部分教师也知道教师在区域活动中应当扮</a:t>
            </a:r>
            <a:r>
              <a:rPr lang="zh-CN" altLang="en-US" dirty="0" smtClean="0"/>
              <a:t>演幼</a:t>
            </a:r>
            <a:r>
              <a:rPr lang="zh-CN" altLang="en-US" dirty="0"/>
              <a:t>儿游戏的观察者、合作者和指导者的角色</a:t>
            </a:r>
            <a:r>
              <a:rPr lang="en-US" altLang="zh-CN" dirty="0"/>
              <a:t>,</a:t>
            </a:r>
            <a:r>
              <a:rPr lang="zh-CN" altLang="en-US" dirty="0"/>
              <a:t>但在具体实施中却不能很好地践行这些角色。</a:t>
            </a:r>
            <a:endParaRPr dirty="0"/>
          </a:p>
        </p:txBody>
      </p:sp>
      <p:sp>
        <p:nvSpPr>
          <p:cNvPr id="705" name="Shape 705"/>
          <p:cNvSpPr/>
          <p:nvPr/>
        </p:nvSpPr>
        <p:spPr>
          <a:xfrm>
            <a:off x="2037079" y="1826324"/>
            <a:ext cx="3477873" cy="46166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rPr dirty="0"/>
              <a:t>（四</a:t>
            </a:r>
            <a:r>
              <a:rPr dirty="0" smtClean="0"/>
              <a:t>）</a:t>
            </a:r>
            <a:r>
              <a:rPr lang="zh-CN" altLang="en-US" dirty="0"/>
              <a:t>教师的指导不到位</a:t>
            </a:r>
            <a:endParaRPr dirty="0"/>
          </a:p>
        </p:txBody>
      </p:sp>
      <p:sp>
        <p:nvSpPr>
          <p:cNvPr id="706" name="Shape 706"/>
          <p:cNvSpPr/>
          <p:nvPr/>
        </p:nvSpPr>
        <p:spPr>
          <a:xfrm>
            <a:off x="3034029" y="342577"/>
            <a:ext cx="61239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第三节   幼儿园区域活动有效实施的指导策略</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8" name="Shape 708"/>
          <p:cNvSpPr/>
          <p:nvPr/>
        </p:nvSpPr>
        <p:spPr>
          <a:xfrm rot="10800000">
            <a:off x="2660494" y="443261"/>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09" name="Shape 709"/>
          <p:cNvSpPr/>
          <p:nvPr/>
        </p:nvSpPr>
        <p:spPr>
          <a:xfrm rot="10800000">
            <a:off x="2089180" y="476664"/>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10" name="Shape 710"/>
          <p:cNvSpPr/>
          <p:nvPr/>
        </p:nvSpPr>
        <p:spPr>
          <a:xfrm rot="10800000">
            <a:off x="1584676" y="510070"/>
            <a:ext cx="66811" cy="6681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11" name="Shape 711"/>
          <p:cNvSpPr/>
          <p:nvPr/>
        </p:nvSpPr>
        <p:spPr>
          <a:xfrm>
            <a:off x="9331080" y="443263"/>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12" name="Shape 712"/>
          <p:cNvSpPr/>
          <p:nvPr/>
        </p:nvSpPr>
        <p:spPr>
          <a:xfrm>
            <a:off x="9969203" y="476667"/>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13" name="Shape 713"/>
          <p:cNvSpPr/>
          <p:nvPr/>
        </p:nvSpPr>
        <p:spPr>
          <a:xfrm>
            <a:off x="10540517" y="510070"/>
            <a:ext cx="66811" cy="66812"/>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14" name="Shape 714"/>
          <p:cNvSpPr/>
          <p:nvPr/>
        </p:nvSpPr>
        <p:spPr>
          <a:xfrm>
            <a:off x="1585558" y="2561996"/>
            <a:ext cx="9425349" cy="1570045"/>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indent="635000">
              <a:lnSpc>
                <a:spcPct val="150000"/>
              </a:lnSpc>
              <a:defRPr sz="2200" spc="0">
                <a:latin typeface="FZZhunYuan-M02S"/>
                <a:ea typeface="FZZhunYuan-M02S"/>
                <a:cs typeface="FZZhunYuan-M02S"/>
                <a:sym typeface="FZZhunYuan-M02S"/>
              </a:defRPr>
            </a:lvl1pPr>
          </a:lstStyle>
          <a:p>
            <a:r>
              <a:rPr lang="zh-CN" altLang="en-US" dirty="0" smtClean="0"/>
              <a:t>许</a:t>
            </a:r>
            <a:r>
              <a:rPr lang="zh-CN" altLang="en-US" dirty="0"/>
              <a:t>多幼儿园在区域活动的评估上缺乏系统性</a:t>
            </a:r>
            <a:r>
              <a:rPr lang="en-US" altLang="zh-CN" dirty="0"/>
              <a:t>,</a:t>
            </a:r>
            <a:r>
              <a:rPr lang="zh-CN" altLang="en-US" dirty="0"/>
              <a:t>未能建立科学的评估标准和反馈</a:t>
            </a:r>
            <a:r>
              <a:rPr lang="zh-CN" altLang="en-US" dirty="0" smtClean="0"/>
              <a:t>机制</a:t>
            </a:r>
            <a:r>
              <a:rPr lang="zh-CN" altLang="en-US" dirty="0"/>
              <a:t>。教师对活动效果的评估往往依赖主观判断</a:t>
            </a:r>
            <a:r>
              <a:rPr lang="en-US" altLang="zh-CN" dirty="0"/>
              <a:t>,</a:t>
            </a:r>
            <a:r>
              <a:rPr lang="zh-CN" altLang="en-US" dirty="0"/>
              <a:t>缺乏数据支持</a:t>
            </a:r>
            <a:r>
              <a:rPr lang="en-US" altLang="zh-CN" dirty="0"/>
              <a:t>,</a:t>
            </a:r>
            <a:r>
              <a:rPr lang="zh-CN" altLang="en-US" dirty="0"/>
              <a:t>难以为后续活动的改进提</a:t>
            </a:r>
            <a:r>
              <a:rPr lang="zh-CN" altLang="en-US" dirty="0" smtClean="0"/>
              <a:t>供依</a:t>
            </a:r>
            <a:r>
              <a:rPr lang="zh-CN" altLang="en-US" dirty="0"/>
              <a:t>据。</a:t>
            </a:r>
            <a:endParaRPr dirty="0"/>
          </a:p>
        </p:txBody>
      </p:sp>
      <p:sp>
        <p:nvSpPr>
          <p:cNvPr id="715" name="Shape 715"/>
          <p:cNvSpPr/>
          <p:nvPr/>
        </p:nvSpPr>
        <p:spPr>
          <a:xfrm>
            <a:off x="1935479" y="1546924"/>
            <a:ext cx="3785650" cy="5355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lnSpc>
                <a:spcPct val="120000"/>
              </a:lnSpc>
              <a:defRPr sz="2400">
                <a:solidFill>
                  <a:srgbClr val="54BAEA"/>
                </a:solidFill>
                <a:latin typeface="FZZhunYuan-M02S"/>
                <a:ea typeface="FZZhunYuan-M02S"/>
                <a:cs typeface="FZZhunYuan-M02S"/>
                <a:sym typeface="FZZhunYuan-M02S"/>
              </a:defRPr>
            </a:pPr>
            <a:r>
              <a:rPr dirty="0"/>
              <a:t>（五</a:t>
            </a:r>
            <a:r>
              <a:rPr dirty="0" smtClean="0"/>
              <a:t>）</a:t>
            </a:r>
            <a:r>
              <a:rPr lang="zh-CN" altLang="en-US" dirty="0"/>
              <a:t>缺乏有效的评估机制</a:t>
            </a:r>
            <a:endParaRPr dirty="0"/>
          </a:p>
        </p:txBody>
      </p:sp>
      <p:sp>
        <p:nvSpPr>
          <p:cNvPr id="716" name="Shape 716"/>
          <p:cNvSpPr/>
          <p:nvPr/>
        </p:nvSpPr>
        <p:spPr>
          <a:xfrm>
            <a:off x="3034029" y="342577"/>
            <a:ext cx="61239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第三节   幼儿园区域活动有效实施的指导策略</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266" name="Shape 266"/>
          <p:cNvSpPr/>
          <p:nvPr/>
        </p:nvSpPr>
        <p:spPr>
          <a:xfrm rot="10800000">
            <a:off x="2551640" y="3295381"/>
            <a:ext cx="267239" cy="267239"/>
          </a:xfrm>
          <a:prstGeom prst="ellipse">
            <a:avLst/>
          </a:prstGeom>
          <a:solidFill>
            <a:srgbClr val="FFFFFF"/>
          </a:solidFill>
          <a:ln w="12700">
            <a:miter lim="400000"/>
          </a:ln>
        </p:spPr>
        <p:txBody>
          <a:bodyPr lIns="45719" rIns="45719" anchor="ctr"/>
          <a:lstStyle/>
          <a:p>
            <a:pPr algn="ctr">
              <a:defRPr>
                <a:solidFill>
                  <a:srgbClr val="FFFFFF"/>
                </a:solidFill>
              </a:defRPr>
            </a:pPr>
            <a:endParaRPr/>
          </a:p>
        </p:txBody>
      </p:sp>
      <p:sp>
        <p:nvSpPr>
          <p:cNvPr id="267" name="Shape 267"/>
          <p:cNvSpPr/>
          <p:nvPr/>
        </p:nvSpPr>
        <p:spPr>
          <a:xfrm rot="10800000">
            <a:off x="1913519" y="3328785"/>
            <a:ext cx="200429" cy="200429"/>
          </a:xfrm>
          <a:prstGeom prst="ellipse">
            <a:avLst/>
          </a:prstGeom>
          <a:solidFill>
            <a:srgbClr val="FFFFFF">
              <a:alpha val="75000"/>
            </a:srgbClr>
          </a:solidFill>
          <a:ln w="12700">
            <a:miter lim="400000"/>
          </a:ln>
        </p:spPr>
        <p:txBody>
          <a:bodyPr lIns="45719" rIns="45719" anchor="ctr"/>
          <a:lstStyle/>
          <a:p>
            <a:pPr algn="ctr">
              <a:defRPr>
                <a:solidFill>
                  <a:srgbClr val="FFFFFF"/>
                </a:solidFill>
              </a:defRPr>
            </a:pPr>
            <a:endParaRPr/>
          </a:p>
        </p:txBody>
      </p:sp>
      <p:sp>
        <p:nvSpPr>
          <p:cNvPr id="268" name="Shape 268"/>
          <p:cNvSpPr/>
          <p:nvPr/>
        </p:nvSpPr>
        <p:spPr>
          <a:xfrm rot="10800000">
            <a:off x="1342204" y="3362190"/>
            <a:ext cx="133621" cy="133621"/>
          </a:xfrm>
          <a:prstGeom prst="ellipse">
            <a:avLst/>
          </a:prstGeom>
          <a:solidFill>
            <a:srgbClr val="FFFFFF">
              <a:alpha val="50000"/>
            </a:srgbClr>
          </a:solidFill>
          <a:ln w="12700">
            <a:miter lim="400000"/>
          </a:ln>
        </p:spPr>
        <p:txBody>
          <a:bodyPr lIns="45719" rIns="45719" anchor="ctr"/>
          <a:lstStyle/>
          <a:p>
            <a:pPr algn="ctr">
              <a:defRPr>
                <a:solidFill>
                  <a:srgbClr val="FFFFFF"/>
                </a:solidFill>
              </a:defRPr>
            </a:pPr>
            <a:endParaRPr/>
          </a:p>
        </p:txBody>
      </p:sp>
      <p:sp>
        <p:nvSpPr>
          <p:cNvPr id="269" name="Shape 269"/>
          <p:cNvSpPr/>
          <p:nvPr/>
        </p:nvSpPr>
        <p:spPr>
          <a:xfrm rot="10800000">
            <a:off x="837700" y="3395595"/>
            <a:ext cx="66811" cy="66811"/>
          </a:xfrm>
          <a:prstGeom prst="ellipse">
            <a:avLst/>
          </a:prstGeom>
          <a:solidFill>
            <a:srgbClr val="FFFFFF">
              <a:alpha val="25000"/>
            </a:srgbClr>
          </a:solidFill>
          <a:ln w="12700">
            <a:miter lim="400000"/>
          </a:ln>
        </p:spPr>
        <p:txBody>
          <a:bodyPr lIns="45719" rIns="45719" anchor="ctr"/>
          <a:lstStyle/>
          <a:p>
            <a:pPr algn="ctr">
              <a:defRPr>
                <a:solidFill>
                  <a:srgbClr val="FFFFFF"/>
                </a:solidFill>
              </a:defRPr>
            </a:pPr>
            <a:endParaRPr/>
          </a:p>
        </p:txBody>
      </p:sp>
      <p:sp>
        <p:nvSpPr>
          <p:cNvPr id="270" name="Shape 270"/>
          <p:cNvSpPr/>
          <p:nvPr/>
        </p:nvSpPr>
        <p:spPr>
          <a:xfrm>
            <a:off x="9373123" y="3295384"/>
            <a:ext cx="267239" cy="267239"/>
          </a:xfrm>
          <a:prstGeom prst="ellipse">
            <a:avLst/>
          </a:prstGeom>
          <a:solidFill>
            <a:srgbClr val="FFFFFF"/>
          </a:solidFill>
          <a:ln w="12700">
            <a:miter lim="400000"/>
          </a:ln>
        </p:spPr>
        <p:txBody>
          <a:bodyPr lIns="45719" rIns="45719" anchor="ctr"/>
          <a:lstStyle/>
          <a:p>
            <a:pPr algn="ctr">
              <a:defRPr>
                <a:solidFill>
                  <a:srgbClr val="FFFFFF"/>
                </a:solidFill>
              </a:defRPr>
            </a:pPr>
            <a:endParaRPr/>
          </a:p>
        </p:txBody>
      </p:sp>
      <p:sp>
        <p:nvSpPr>
          <p:cNvPr id="271" name="Shape 271"/>
          <p:cNvSpPr/>
          <p:nvPr/>
        </p:nvSpPr>
        <p:spPr>
          <a:xfrm>
            <a:off x="10078054" y="3328787"/>
            <a:ext cx="200429" cy="200429"/>
          </a:xfrm>
          <a:prstGeom prst="ellipse">
            <a:avLst/>
          </a:prstGeom>
          <a:solidFill>
            <a:srgbClr val="FFFFFF">
              <a:alpha val="75000"/>
            </a:srgbClr>
          </a:solidFill>
          <a:ln w="12700">
            <a:miter lim="400000"/>
          </a:ln>
        </p:spPr>
        <p:txBody>
          <a:bodyPr lIns="45719" rIns="45719" anchor="ctr"/>
          <a:lstStyle/>
          <a:p>
            <a:pPr algn="ctr">
              <a:defRPr>
                <a:solidFill>
                  <a:srgbClr val="FFFFFF"/>
                </a:solidFill>
              </a:defRPr>
            </a:pPr>
            <a:endParaRPr/>
          </a:p>
        </p:txBody>
      </p:sp>
      <p:sp>
        <p:nvSpPr>
          <p:cNvPr id="272" name="Shape 272"/>
          <p:cNvSpPr/>
          <p:nvPr/>
        </p:nvSpPr>
        <p:spPr>
          <a:xfrm>
            <a:off x="10716176" y="3362192"/>
            <a:ext cx="133621" cy="133621"/>
          </a:xfrm>
          <a:prstGeom prst="ellipse">
            <a:avLst/>
          </a:prstGeom>
          <a:solidFill>
            <a:srgbClr val="FFFFFF">
              <a:alpha val="50000"/>
            </a:srgbClr>
          </a:solidFill>
          <a:ln w="12700">
            <a:miter lim="400000"/>
          </a:ln>
        </p:spPr>
        <p:txBody>
          <a:bodyPr lIns="45719" rIns="45719" anchor="ctr"/>
          <a:lstStyle/>
          <a:p>
            <a:pPr algn="ctr">
              <a:defRPr>
                <a:solidFill>
                  <a:srgbClr val="FFFFFF"/>
                </a:solidFill>
              </a:defRPr>
            </a:pPr>
            <a:endParaRPr/>
          </a:p>
        </p:txBody>
      </p:sp>
      <p:sp>
        <p:nvSpPr>
          <p:cNvPr id="273" name="Shape 273"/>
          <p:cNvSpPr/>
          <p:nvPr/>
        </p:nvSpPr>
        <p:spPr>
          <a:xfrm>
            <a:off x="11287491" y="3395597"/>
            <a:ext cx="66811" cy="66810"/>
          </a:xfrm>
          <a:prstGeom prst="ellipse">
            <a:avLst/>
          </a:prstGeom>
          <a:solidFill>
            <a:srgbClr val="FFFFFF">
              <a:alpha val="25000"/>
            </a:srgbClr>
          </a:solidFill>
          <a:ln w="12700">
            <a:miter lim="400000"/>
          </a:ln>
        </p:spPr>
        <p:txBody>
          <a:bodyPr lIns="45719" rIns="45719" anchor="ctr"/>
          <a:lstStyle/>
          <a:p>
            <a:pPr algn="ctr">
              <a:defRPr>
                <a:solidFill>
                  <a:srgbClr val="FFFFFF"/>
                </a:solidFill>
              </a:defRPr>
            </a:pPr>
            <a:endParaRPr/>
          </a:p>
        </p:txBody>
      </p:sp>
      <p:sp>
        <p:nvSpPr>
          <p:cNvPr id="274" name="Shape 274"/>
          <p:cNvSpPr/>
          <p:nvPr/>
        </p:nvSpPr>
        <p:spPr>
          <a:xfrm>
            <a:off x="3235816" y="2926082"/>
            <a:ext cx="1117296" cy="10058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7200">
                <a:solidFill>
                  <a:srgbClr val="FFFFFF"/>
                </a:solidFill>
                <a:latin typeface="华文细黑"/>
                <a:ea typeface="华文细黑"/>
                <a:cs typeface="华文细黑"/>
                <a:sym typeface="华文细黑"/>
              </a:defRPr>
            </a:lvl1pPr>
          </a:lstStyle>
          <a:p>
            <a:r>
              <a:t>01</a:t>
            </a:r>
          </a:p>
        </p:txBody>
      </p:sp>
      <p:grpSp>
        <p:nvGrpSpPr>
          <p:cNvPr id="278" name="Group 278"/>
          <p:cNvGrpSpPr/>
          <p:nvPr/>
        </p:nvGrpSpPr>
        <p:grpSpPr>
          <a:xfrm>
            <a:off x="4560528" y="2814332"/>
            <a:ext cx="4440701" cy="978444"/>
            <a:chOff x="0" y="-2282"/>
            <a:chExt cx="4440700" cy="978442"/>
          </a:xfrm>
        </p:grpSpPr>
        <p:sp>
          <p:nvSpPr>
            <p:cNvPr id="275" name="Shape 275"/>
            <p:cNvSpPr/>
            <p:nvPr/>
          </p:nvSpPr>
          <p:spPr>
            <a:xfrm>
              <a:off x="0" y="-2283"/>
              <a:ext cx="4440701" cy="57860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defRPr sz="3800">
                  <a:solidFill>
                    <a:srgbClr val="FFFFFF"/>
                  </a:solidFill>
                  <a:latin typeface="FZZongYi-M05S"/>
                  <a:ea typeface="FZZongYi-M05S"/>
                  <a:cs typeface="FZZongYi-M05S"/>
                  <a:sym typeface="FZZongYi-M05S"/>
                </a:defRPr>
              </a:lvl1pPr>
            </a:lstStyle>
            <a:p>
              <a:r>
                <a:t>走进幼儿园区域活动</a:t>
              </a:r>
            </a:p>
          </p:txBody>
        </p:sp>
        <p:sp>
          <p:nvSpPr>
            <p:cNvPr id="276" name="Shape 276"/>
            <p:cNvSpPr/>
            <p:nvPr/>
          </p:nvSpPr>
          <p:spPr>
            <a:xfrm>
              <a:off x="0" y="706920"/>
              <a:ext cx="4404575" cy="2692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400" spc="112">
                  <a:solidFill>
                    <a:srgbClr val="FFFFFF"/>
                  </a:solidFill>
                  <a:latin typeface="华文细黑"/>
                  <a:ea typeface="华文细黑"/>
                  <a:cs typeface="华文细黑"/>
                  <a:sym typeface="华文细黑"/>
                </a:defRPr>
              </a:lvl1pPr>
            </a:lstStyle>
            <a:p>
              <a:r>
                <a:t>YOUERYUANQUYUHUODONGSHEJIYUZHIDAO</a:t>
              </a:r>
            </a:p>
          </p:txBody>
        </p:sp>
        <p:sp>
          <p:nvSpPr>
            <p:cNvPr id="277" name="Shape 277"/>
            <p:cNvSpPr/>
            <p:nvPr/>
          </p:nvSpPr>
          <p:spPr>
            <a:xfrm>
              <a:off x="0" y="604079"/>
              <a:ext cx="4404575" cy="1"/>
            </a:xfrm>
            <a:prstGeom prst="line">
              <a:avLst/>
            </a:prstGeom>
            <a:noFill/>
            <a:ln w="6350" cap="flat">
              <a:solidFill>
                <a:srgbClr val="FFFFFF"/>
              </a:solidFill>
              <a:prstDash val="solid"/>
              <a:miter lim="800000"/>
            </a:ln>
            <a:effectLst/>
          </p:spPr>
          <p:txBody>
            <a:bodyPr wrap="square" lIns="45719" tIns="45719" rIns="45719" bIns="45719" numCol="1" anchor="t">
              <a:noAutofit/>
            </a:bodyPr>
            <a:lstStyle/>
            <a:p>
              <a:endParaRPr/>
            </a:p>
          </p:txBody>
        </p:sp>
      </p:grpSp>
      <p:sp>
        <p:nvSpPr>
          <p:cNvPr id="279" name="Shape 279"/>
          <p:cNvSpPr/>
          <p:nvPr/>
        </p:nvSpPr>
        <p:spPr>
          <a:xfrm>
            <a:off x="-2" y="4882638"/>
            <a:ext cx="12192003" cy="1975366"/>
          </a:xfrm>
          <a:custGeom>
            <a:avLst/>
            <a:gdLst/>
            <a:ahLst/>
            <a:cxnLst>
              <a:cxn ang="0">
                <a:pos x="wd2" y="hd2"/>
              </a:cxn>
              <a:cxn ang="5400000">
                <a:pos x="wd2" y="hd2"/>
              </a:cxn>
              <a:cxn ang="10800000">
                <a:pos x="wd2" y="hd2"/>
              </a:cxn>
              <a:cxn ang="16200000">
                <a:pos x="wd2" y="hd2"/>
              </a:cxn>
            </a:cxnLst>
            <a:rect l="0" t="0" r="r" b="b"/>
            <a:pathLst>
              <a:path w="21600" h="21600" extrusionOk="0">
                <a:moveTo>
                  <a:pt x="7713" y="0"/>
                </a:moveTo>
                <a:cubicBezTo>
                  <a:pt x="8547" y="0"/>
                  <a:pt x="9292" y="2348"/>
                  <a:pt x="9785" y="6031"/>
                </a:cubicBezTo>
                <a:lnTo>
                  <a:pt x="9801" y="6167"/>
                </a:lnTo>
                <a:lnTo>
                  <a:pt x="9838" y="6057"/>
                </a:lnTo>
                <a:cubicBezTo>
                  <a:pt x="10159" y="5218"/>
                  <a:pt x="10513" y="4754"/>
                  <a:pt x="10883" y="4754"/>
                </a:cubicBezTo>
                <a:cubicBezTo>
                  <a:pt x="11625" y="4754"/>
                  <a:pt x="12296" y="6609"/>
                  <a:pt x="12782" y="9609"/>
                </a:cubicBezTo>
                <a:lnTo>
                  <a:pt x="12888" y="10328"/>
                </a:lnTo>
                <a:lnTo>
                  <a:pt x="12935" y="9854"/>
                </a:lnTo>
                <a:cubicBezTo>
                  <a:pt x="13501" y="4679"/>
                  <a:pt x="14460" y="1277"/>
                  <a:pt x="15548" y="1277"/>
                </a:cubicBezTo>
                <a:cubicBezTo>
                  <a:pt x="16636" y="1277"/>
                  <a:pt x="17596" y="4679"/>
                  <a:pt x="18162" y="9854"/>
                </a:cubicBezTo>
                <a:lnTo>
                  <a:pt x="18170" y="9934"/>
                </a:lnTo>
                <a:lnTo>
                  <a:pt x="18306" y="9011"/>
                </a:lnTo>
                <a:cubicBezTo>
                  <a:pt x="18792" y="6012"/>
                  <a:pt x="19463" y="4157"/>
                  <a:pt x="20205" y="4157"/>
                </a:cubicBezTo>
                <a:cubicBezTo>
                  <a:pt x="20668" y="4157"/>
                  <a:pt x="21104" y="4881"/>
                  <a:pt x="21485" y="6157"/>
                </a:cubicBezTo>
                <a:lnTo>
                  <a:pt x="21600" y="6589"/>
                </a:lnTo>
                <a:lnTo>
                  <a:pt x="21600" y="21600"/>
                </a:lnTo>
                <a:lnTo>
                  <a:pt x="0" y="21600"/>
                </a:lnTo>
                <a:lnTo>
                  <a:pt x="0" y="2239"/>
                </a:lnTo>
                <a:lnTo>
                  <a:pt x="98" y="2273"/>
                </a:lnTo>
                <a:cubicBezTo>
                  <a:pt x="929" y="2859"/>
                  <a:pt x="1662" y="5442"/>
                  <a:pt x="2168" y="9225"/>
                </a:cubicBezTo>
                <a:lnTo>
                  <a:pt x="2324" y="10509"/>
                </a:lnTo>
                <a:lnTo>
                  <a:pt x="2332" y="10452"/>
                </a:lnTo>
                <a:cubicBezTo>
                  <a:pt x="2902" y="6932"/>
                  <a:pt x="3690" y="4754"/>
                  <a:pt x="4561" y="4754"/>
                </a:cubicBezTo>
                <a:cubicBezTo>
                  <a:pt x="4887" y="4754"/>
                  <a:pt x="5202" y="5061"/>
                  <a:pt x="5498" y="5629"/>
                </a:cubicBezTo>
                <a:lnTo>
                  <a:pt x="5649" y="5971"/>
                </a:lnTo>
                <a:lnTo>
                  <a:pt x="5814" y="4854"/>
                </a:lnTo>
                <a:cubicBezTo>
                  <a:pt x="6300" y="1855"/>
                  <a:pt x="6971" y="0"/>
                  <a:pt x="7713" y="0"/>
                </a:cubicBezTo>
                <a:close/>
              </a:path>
            </a:pathLst>
          </a:custGeom>
          <a:ln w="12700">
            <a:solidFill>
              <a:srgbClr val="FFFFFF"/>
            </a:solidFill>
            <a:miter/>
          </a:ln>
        </p:spPr>
        <p:txBody>
          <a:bodyPr lIns="45719" rIns="45719" anchor="ctr"/>
          <a:lstStyle/>
          <a:p>
            <a:pPr algn="ctr">
              <a:defRPr>
                <a:solidFill>
                  <a:srgbClr val="FFFFFF"/>
                </a:solidFill>
              </a:defRPr>
            </a:pPr>
            <a:endParaRPr/>
          </a:p>
        </p:txBody>
      </p:sp>
      <p:sp>
        <p:nvSpPr>
          <p:cNvPr id="280" name="Shape 280"/>
          <p:cNvSpPr/>
          <p:nvPr/>
        </p:nvSpPr>
        <p:spPr>
          <a:xfrm>
            <a:off x="-2" y="5412811"/>
            <a:ext cx="12192001" cy="1445191"/>
          </a:xfrm>
          <a:custGeom>
            <a:avLst/>
            <a:gdLst/>
            <a:ahLst/>
            <a:cxnLst>
              <a:cxn ang="0">
                <a:pos x="wd2" y="hd2"/>
              </a:cxn>
              <a:cxn ang="5400000">
                <a:pos x="wd2" y="hd2"/>
              </a:cxn>
              <a:cxn ang="10800000">
                <a:pos x="wd2" y="hd2"/>
              </a:cxn>
              <a:cxn ang="16200000">
                <a:pos x="wd2" y="hd2"/>
              </a:cxn>
            </a:cxnLst>
            <a:rect l="0" t="0" r="r" b="b"/>
            <a:pathLst>
              <a:path w="21600" h="21600" extrusionOk="0">
                <a:moveTo>
                  <a:pt x="6020" y="0"/>
                </a:moveTo>
                <a:cubicBezTo>
                  <a:pt x="6485" y="0"/>
                  <a:pt x="6895" y="1989"/>
                  <a:pt x="7137" y="5014"/>
                </a:cubicBezTo>
                <a:lnTo>
                  <a:pt x="7202" y="6010"/>
                </a:lnTo>
                <a:lnTo>
                  <a:pt x="7414" y="5036"/>
                </a:lnTo>
                <a:cubicBezTo>
                  <a:pt x="7576" y="4460"/>
                  <a:pt x="7753" y="4142"/>
                  <a:pt x="7939" y="4142"/>
                </a:cubicBezTo>
                <a:cubicBezTo>
                  <a:pt x="8404" y="4142"/>
                  <a:pt x="8815" y="6131"/>
                  <a:pt x="9057" y="9157"/>
                </a:cubicBezTo>
                <a:lnTo>
                  <a:pt x="9057" y="9159"/>
                </a:lnTo>
                <a:lnTo>
                  <a:pt x="9104" y="8433"/>
                </a:lnTo>
                <a:cubicBezTo>
                  <a:pt x="9413" y="4573"/>
                  <a:pt x="9936" y="2036"/>
                  <a:pt x="10530" y="2036"/>
                </a:cubicBezTo>
                <a:cubicBezTo>
                  <a:pt x="10827" y="2036"/>
                  <a:pt x="11106" y="2670"/>
                  <a:pt x="11350" y="3787"/>
                </a:cubicBezTo>
                <a:lnTo>
                  <a:pt x="11421" y="4154"/>
                </a:lnTo>
                <a:lnTo>
                  <a:pt x="11502" y="3331"/>
                </a:lnTo>
                <a:cubicBezTo>
                  <a:pt x="11746" y="1273"/>
                  <a:pt x="12083" y="0"/>
                  <a:pt x="12455" y="0"/>
                </a:cubicBezTo>
                <a:cubicBezTo>
                  <a:pt x="12827" y="0"/>
                  <a:pt x="13164" y="1273"/>
                  <a:pt x="13408" y="3331"/>
                </a:cubicBezTo>
                <a:lnTo>
                  <a:pt x="13479" y="4051"/>
                </a:lnTo>
                <a:lnTo>
                  <a:pt x="13494" y="3974"/>
                </a:lnTo>
                <a:cubicBezTo>
                  <a:pt x="13738" y="2858"/>
                  <a:pt x="14017" y="2223"/>
                  <a:pt x="14314" y="2223"/>
                </a:cubicBezTo>
                <a:cubicBezTo>
                  <a:pt x="14833" y="2223"/>
                  <a:pt x="15299" y="4166"/>
                  <a:pt x="15614" y="7237"/>
                </a:cubicBezTo>
                <a:lnTo>
                  <a:pt x="15784" y="9200"/>
                </a:lnTo>
                <a:lnTo>
                  <a:pt x="15787" y="9157"/>
                </a:lnTo>
                <a:cubicBezTo>
                  <a:pt x="16029" y="6131"/>
                  <a:pt x="16439" y="4142"/>
                  <a:pt x="16905" y="4142"/>
                </a:cubicBezTo>
                <a:cubicBezTo>
                  <a:pt x="17184" y="4142"/>
                  <a:pt x="17443" y="4858"/>
                  <a:pt x="17658" y="6084"/>
                </a:cubicBezTo>
                <a:lnTo>
                  <a:pt x="17675" y="6197"/>
                </a:lnTo>
                <a:lnTo>
                  <a:pt x="17751" y="5014"/>
                </a:lnTo>
                <a:cubicBezTo>
                  <a:pt x="17993" y="1989"/>
                  <a:pt x="18403" y="0"/>
                  <a:pt x="18869" y="0"/>
                </a:cubicBezTo>
                <a:cubicBezTo>
                  <a:pt x="19334" y="0"/>
                  <a:pt x="19744" y="1989"/>
                  <a:pt x="19986" y="5014"/>
                </a:cubicBezTo>
                <a:lnTo>
                  <a:pt x="20031" y="5707"/>
                </a:lnTo>
                <a:lnTo>
                  <a:pt x="20058" y="5523"/>
                </a:lnTo>
                <a:cubicBezTo>
                  <a:pt x="20273" y="4297"/>
                  <a:pt x="20532" y="3580"/>
                  <a:pt x="20811" y="3580"/>
                </a:cubicBezTo>
                <a:cubicBezTo>
                  <a:pt x="21091" y="3580"/>
                  <a:pt x="21350" y="4297"/>
                  <a:pt x="21565" y="5523"/>
                </a:cubicBezTo>
                <a:lnTo>
                  <a:pt x="21600" y="5766"/>
                </a:lnTo>
                <a:lnTo>
                  <a:pt x="21600" y="21600"/>
                </a:lnTo>
                <a:lnTo>
                  <a:pt x="0" y="21600"/>
                </a:lnTo>
                <a:lnTo>
                  <a:pt x="0" y="779"/>
                </a:lnTo>
                <a:lnTo>
                  <a:pt x="121" y="1192"/>
                </a:lnTo>
                <a:cubicBezTo>
                  <a:pt x="232" y="1651"/>
                  <a:pt x="338" y="2177"/>
                  <a:pt x="438" y="2764"/>
                </a:cubicBezTo>
                <a:lnTo>
                  <a:pt x="599" y="3794"/>
                </a:lnTo>
                <a:lnTo>
                  <a:pt x="600" y="3787"/>
                </a:lnTo>
                <a:cubicBezTo>
                  <a:pt x="844" y="2670"/>
                  <a:pt x="1123" y="2036"/>
                  <a:pt x="1420" y="2036"/>
                </a:cubicBezTo>
                <a:cubicBezTo>
                  <a:pt x="2044" y="2036"/>
                  <a:pt x="2590" y="4834"/>
                  <a:pt x="2891" y="9022"/>
                </a:cubicBezTo>
                <a:lnTo>
                  <a:pt x="2903" y="9223"/>
                </a:lnTo>
                <a:lnTo>
                  <a:pt x="3032" y="7907"/>
                </a:lnTo>
                <a:cubicBezTo>
                  <a:pt x="3294" y="5697"/>
                  <a:pt x="3656" y="4329"/>
                  <a:pt x="4056" y="4329"/>
                </a:cubicBezTo>
                <a:cubicBezTo>
                  <a:pt x="4318" y="4329"/>
                  <a:pt x="4564" y="4918"/>
                  <a:pt x="4776" y="5948"/>
                </a:cubicBezTo>
                <a:lnTo>
                  <a:pt x="4824" y="6225"/>
                </a:lnTo>
                <a:lnTo>
                  <a:pt x="4902" y="5014"/>
                </a:lnTo>
                <a:cubicBezTo>
                  <a:pt x="5144" y="1989"/>
                  <a:pt x="5554" y="0"/>
                  <a:pt x="6020" y="0"/>
                </a:cubicBezTo>
                <a:close/>
              </a:path>
            </a:pathLst>
          </a:custGeom>
          <a:ln w="12700">
            <a:solidFill>
              <a:srgbClr val="FFFFFF"/>
            </a:solidFill>
            <a:miter/>
          </a:ln>
        </p:spPr>
        <p:txBody>
          <a:bodyPr lIns="45719" rIns="45719" anchor="ctr"/>
          <a:lstStyle/>
          <a:p>
            <a:pPr algn="ctr">
              <a:defRPr>
                <a:solidFill>
                  <a:srgbClr val="FFFFFF"/>
                </a:solidFill>
              </a:defRPr>
            </a:pPr>
            <a:endParaRPr/>
          </a:p>
        </p:txBody>
      </p:sp>
      <p:sp>
        <p:nvSpPr>
          <p:cNvPr id="281" name="Shape 281"/>
          <p:cNvSpPr/>
          <p:nvPr/>
        </p:nvSpPr>
        <p:spPr>
          <a:xfrm>
            <a:off x="1" y="5724662"/>
            <a:ext cx="12192001" cy="1133340"/>
          </a:xfrm>
          <a:custGeom>
            <a:avLst/>
            <a:gdLst/>
            <a:ahLst/>
            <a:cxnLst>
              <a:cxn ang="0">
                <a:pos x="wd2" y="hd2"/>
              </a:cxn>
              <a:cxn ang="5400000">
                <a:pos x="wd2" y="hd2"/>
              </a:cxn>
              <a:cxn ang="10800000">
                <a:pos x="wd2" y="hd2"/>
              </a:cxn>
              <a:cxn ang="16200000">
                <a:pos x="wd2" y="hd2"/>
              </a:cxn>
            </a:cxnLst>
            <a:rect l="0" t="0" r="r" b="b"/>
            <a:pathLst>
              <a:path w="21600" h="21600" extrusionOk="0">
                <a:moveTo>
                  <a:pt x="7661" y="0"/>
                </a:moveTo>
                <a:cubicBezTo>
                  <a:pt x="8033" y="0"/>
                  <a:pt x="8361" y="2028"/>
                  <a:pt x="8555" y="5113"/>
                </a:cubicBezTo>
                <a:lnTo>
                  <a:pt x="8596" y="5934"/>
                </a:lnTo>
                <a:lnTo>
                  <a:pt x="8636" y="5891"/>
                </a:lnTo>
                <a:cubicBezTo>
                  <a:pt x="8955" y="5891"/>
                  <a:pt x="9236" y="7629"/>
                  <a:pt x="9402" y="10274"/>
                </a:cubicBezTo>
                <a:lnTo>
                  <a:pt x="9450" y="11219"/>
                </a:lnTo>
                <a:lnTo>
                  <a:pt x="9577" y="10477"/>
                </a:lnTo>
                <a:cubicBezTo>
                  <a:pt x="9688" y="9974"/>
                  <a:pt x="9809" y="9695"/>
                  <a:pt x="9937" y="9695"/>
                </a:cubicBezTo>
                <a:lnTo>
                  <a:pt x="10015" y="9770"/>
                </a:lnTo>
                <a:lnTo>
                  <a:pt x="10071" y="9048"/>
                </a:lnTo>
                <a:cubicBezTo>
                  <a:pt x="10238" y="7249"/>
                  <a:pt x="10469" y="6136"/>
                  <a:pt x="10724" y="6136"/>
                </a:cubicBezTo>
                <a:cubicBezTo>
                  <a:pt x="10852" y="6136"/>
                  <a:pt x="10973" y="6415"/>
                  <a:pt x="11084" y="6918"/>
                </a:cubicBezTo>
                <a:lnTo>
                  <a:pt x="11224" y="7734"/>
                </a:lnTo>
                <a:lnTo>
                  <a:pt x="11240" y="7589"/>
                </a:lnTo>
                <a:cubicBezTo>
                  <a:pt x="11387" y="6517"/>
                  <a:pt x="11565" y="5891"/>
                  <a:pt x="11757" y="5891"/>
                </a:cubicBezTo>
                <a:cubicBezTo>
                  <a:pt x="12012" y="5891"/>
                  <a:pt x="12243" y="7004"/>
                  <a:pt x="12410" y="8803"/>
                </a:cubicBezTo>
                <a:lnTo>
                  <a:pt x="12475" y="9653"/>
                </a:lnTo>
                <a:lnTo>
                  <a:pt x="12487" y="9552"/>
                </a:lnTo>
                <a:cubicBezTo>
                  <a:pt x="12634" y="8480"/>
                  <a:pt x="12812" y="7855"/>
                  <a:pt x="13003" y="7855"/>
                </a:cubicBezTo>
                <a:cubicBezTo>
                  <a:pt x="13386" y="7855"/>
                  <a:pt x="13715" y="10358"/>
                  <a:pt x="13855" y="13926"/>
                </a:cubicBezTo>
                <a:lnTo>
                  <a:pt x="13861" y="14149"/>
                </a:lnTo>
                <a:lnTo>
                  <a:pt x="13871" y="13956"/>
                </a:lnTo>
                <a:cubicBezTo>
                  <a:pt x="14037" y="11311"/>
                  <a:pt x="14318" y="9573"/>
                  <a:pt x="14637" y="9573"/>
                </a:cubicBezTo>
                <a:cubicBezTo>
                  <a:pt x="14749" y="9573"/>
                  <a:pt x="14856" y="9786"/>
                  <a:pt x="14955" y="10176"/>
                </a:cubicBezTo>
                <a:lnTo>
                  <a:pt x="15081" y="10811"/>
                </a:lnTo>
                <a:lnTo>
                  <a:pt x="15120" y="10040"/>
                </a:lnTo>
                <a:cubicBezTo>
                  <a:pt x="15238" y="8172"/>
                  <a:pt x="15436" y="6944"/>
                  <a:pt x="15662" y="6944"/>
                </a:cubicBezTo>
                <a:cubicBezTo>
                  <a:pt x="15887" y="6944"/>
                  <a:pt x="16085" y="8172"/>
                  <a:pt x="16203" y="10040"/>
                </a:cubicBezTo>
                <a:lnTo>
                  <a:pt x="16237" y="10714"/>
                </a:lnTo>
                <a:lnTo>
                  <a:pt x="16277" y="10477"/>
                </a:lnTo>
                <a:cubicBezTo>
                  <a:pt x="16388" y="9974"/>
                  <a:pt x="16510" y="9695"/>
                  <a:pt x="16637" y="9695"/>
                </a:cubicBezTo>
                <a:cubicBezTo>
                  <a:pt x="16972" y="9695"/>
                  <a:pt x="17265" y="11612"/>
                  <a:pt x="17427" y="14482"/>
                </a:cubicBezTo>
                <a:lnTo>
                  <a:pt x="17445" y="14860"/>
                </a:lnTo>
                <a:lnTo>
                  <a:pt x="17468" y="14049"/>
                </a:lnTo>
                <a:cubicBezTo>
                  <a:pt x="17609" y="10481"/>
                  <a:pt x="17937" y="7977"/>
                  <a:pt x="18320" y="7977"/>
                </a:cubicBezTo>
                <a:cubicBezTo>
                  <a:pt x="18447" y="7977"/>
                  <a:pt x="18569" y="8255"/>
                  <a:pt x="18679" y="8758"/>
                </a:cubicBezTo>
                <a:lnTo>
                  <a:pt x="18826" y="9615"/>
                </a:lnTo>
                <a:lnTo>
                  <a:pt x="18907" y="8557"/>
                </a:lnTo>
                <a:cubicBezTo>
                  <a:pt x="19075" y="6758"/>
                  <a:pt x="19306" y="5645"/>
                  <a:pt x="19561" y="5645"/>
                </a:cubicBezTo>
                <a:cubicBezTo>
                  <a:pt x="19752" y="5645"/>
                  <a:pt x="19930" y="6271"/>
                  <a:pt x="20077" y="7343"/>
                </a:cubicBezTo>
                <a:lnTo>
                  <a:pt x="20146" y="7953"/>
                </a:lnTo>
                <a:lnTo>
                  <a:pt x="20208" y="7593"/>
                </a:lnTo>
                <a:cubicBezTo>
                  <a:pt x="20318" y="7090"/>
                  <a:pt x="20440" y="6811"/>
                  <a:pt x="20568" y="6811"/>
                </a:cubicBezTo>
                <a:cubicBezTo>
                  <a:pt x="20950" y="6811"/>
                  <a:pt x="21279" y="9315"/>
                  <a:pt x="21419" y="12883"/>
                </a:cubicBezTo>
                <a:lnTo>
                  <a:pt x="21454" y="14110"/>
                </a:lnTo>
                <a:lnTo>
                  <a:pt x="21592" y="13960"/>
                </a:lnTo>
                <a:lnTo>
                  <a:pt x="21600" y="13965"/>
                </a:lnTo>
                <a:lnTo>
                  <a:pt x="21600" y="21600"/>
                </a:lnTo>
                <a:lnTo>
                  <a:pt x="0" y="21600"/>
                </a:lnTo>
                <a:lnTo>
                  <a:pt x="0" y="12622"/>
                </a:lnTo>
                <a:lnTo>
                  <a:pt x="62" y="11965"/>
                </a:lnTo>
                <a:cubicBezTo>
                  <a:pt x="222" y="10547"/>
                  <a:pt x="427" y="9695"/>
                  <a:pt x="650" y="9695"/>
                </a:cubicBezTo>
                <a:cubicBezTo>
                  <a:pt x="929" y="9695"/>
                  <a:pt x="1180" y="11027"/>
                  <a:pt x="1349" y="13131"/>
                </a:cubicBezTo>
                <a:lnTo>
                  <a:pt x="1356" y="13232"/>
                </a:lnTo>
                <a:lnTo>
                  <a:pt x="1381" y="12739"/>
                </a:lnTo>
                <a:cubicBezTo>
                  <a:pt x="1561" y="9866"/>
                  <a:pt x="1867" y="7977"/>
                  <a:pt x="2213" y="7977"/>
                </a:cubicBezTo>
                <a:cubicBezTo>
                  <a:pt x="2352" y="7977"/>
                  <a:pt x="2484" y="8279"/>
                  <a:pt x="2604" y="8826"/>
                </a:cubicBezTo>
                <a:lnTo>
                  <a:pt x="2709" y="9438"/>
                </a:lnTo>
                <a:lnTo>
                  <a:pt x="2758" y="8803"/>
                </a:lnTo>
                <a:cubicBezTo>
                  <a:pt x="2925" y="7004"/>
                  <a:pt x="3156" y="5891"/>
                  <a:pt x="3411" y="5891"/>
                </a:cubicBezTo>
                <a:cubicBezTo>
                  <a:pt x="3539" y="5891"/>
                  <a:pt x="3660" y="6169"/>
                  <a:pt x="3771" y="6672"/>
                </a:cubicBezTo>
                <a:lnTo>
                  <a:pt x="3919" y="7535"/>
                </a:lnTo>
                <a:lnTo>
                  <a:pt x="4013" y="6985"/>
                </a:lnTo>
                <a:cubicBezTo>
                  <a:pt x="4133" y="6439"/>
                  <a:pt x="4265" y="6136"/>
                  <a:pt x="4404" y="6136"/>
                </a:cubicBezTo>
                <a:cubicBezTo>
                  <a:pt x="4820" y="6136"/>
                  <a:pt x="5176" y="8856"/>
                  <a:pt x="5329" y="12733"/>
                </a:cubicBezTo>
                <a:lnTo>
                  <a:pt x="5366" y="14035"/>
                </a:lnTo>
                <a:lnTo>
                  <a:pt x="5392" y="13947"/>
                </a:lnTo>
                <a:cubicBezTo>
                  <a:pt x="5453" y="13815"/>
                  <a:pt x="5515" y="13745"/>
                  <a:pt x="5579" y="13745"/>
                </a:cubicBezTo>
                <a:lnTo>
                  <a:pt x="5611" y="13767"/>
                </a:lnTo>
                <a:lnTo>
                  <a:pt x="5663" y="11962"/>
                </a:lnTo>
                <a:cubicBezTo>
                  <a:pt x="5803" y="8394"/>
                  <a:pt x="6131" y="5891"/>
                  <a:pt x="6514" y="5891"/>
                </a:cubicBezTo>
                <a:cubicBezTo>
                  <a:pt x="6578" y="5891"/>
                  <a:pt x="6640" y="5960"/>
                  <a:pt x="6700" y="6093"/>
                </a:cubicBezTo>
                <a:lnTo>
                  <a:pt x="6715" y="6142"/>
                </a:lnTo>
                <a:lnTo>
                  <a:pt x="6767" y="5113"/>
                </a:lnTo>
                <a:cubicBezTo>
                  <a:pt x="6961" y="2028"/>
                  <a:pt x="7289" y="0"/>
                  <a:pt x="7661" y="0"/>
                </a:cubicBezTo>
                <a:close/>
              </a:path>
            </a:pathLst>
          </a:custGeom>
          <a:ln w="12700">
            <a:solidFill>
              <a:srgbClr val="FFFFFF"/>
            </a:solidFill>
            <a:miter/>
          </a:ln>
        </p:spPr>
        <p:txBody>
          <a:bodyPr lIns="45719" rIns="45719" anchor="ctr"/>
          <a:lstStyle/>
          <a:p>
            <a:pPr algn="ctr">
              <a:defRPr>
                <a:solidFill>
                  <a:srgbClr val="FFFFFF"/>
                </a:solidFill>
              </a:defRPr>
            </a:pPr>
            <a:endParaRPr/>
          </a:p>
        </p:txBody>
      </p:sp>
      <p:sp>
        <p:nvSpPr>
          <p:cNvPr id="282" name="Shape 282"/>
          <p:cNvSpPr/>
          <p:nvPr/>
        </p:nvSpPr>
        <p:spPr>
          <a:xfrm rot="900000">
            <a:off x="8239738" y="1178882"/>
            <a:ext cx="636416" cy="440025"/>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497" y="96"/>
                </a:lnTo>
                <a:lnTo>
                  <a:pt x="21600" y="49"/>
                </a:lnTo>
                <a:lnTo>
                  <a:pt x="21478" y="206"/>
                </a:lnTo>
                <a:lnTo>
                  <a:pt x="17871" y="21218"/>
                </a:lnTo>
                <a:lnTo>
                  <a:pt x="11164" y="17801"/>
                </a:lnTo>
                <a:lnTo>
                  <a:pt x="7785" y="21600"/>
                </a:lnTo>
                <a:lnTo>
                  <a:pt x="8911" y="16654"/>
                </a:lnTo>
                <a:lnTo>
                  <a:pt x="8877" y="16637"/>
                </a:lnTo>
                <a:lnTo>
                  <a:pt x="8931" y="16566"/>
                </a:lnTo>
                <a:lnTo>
                  <a:pt x="8938" y="16538"/>
                </a:lnTo>
                <a:lnTo>
                  <a:pt x="8949" y="16543"/>
                </a:lnTo>
                <a:lnTo>
                  <a:pt x="16658" y="6392"/>
                </a:lnTo>
                <a:lnTo>
                  <a:pt x="16147" y="7048"/>
                </a:lnTo>
                <a:lnTo>
                  <a:pt x="7059" y="14829"/>
                </a:lnTo>
                <a:lnTo>
                  <a:pt x="0" y="9890"/>
                </a:lnTo>
                <a:lnTo>
                  <a:pt x="21410" y="136"/>
                </a:lnTo>
                <a:close/>
              </a:path>
            </a:pathLst>
          </a:custGeom>
          <a:ln w="12700">
            <a:solidFill>
              <a:srgbClr val="FFFFFF"/>
            </a:solidFill>
            <a:miter/>
          </a:ln>
        </p:spPr>
        <p:txBody>
          <a:bodyPr lIns="45719" rIns="45719" anchor="ctr"/>
          <a:lstStyle/>
          <a:p>
            <a:pPr algn="ctr">
              <a:defRPr>
                <a:solidFill>
                  <a:srgbClr val="FFFFFF"/>
                </a:solidFill>
              </a:defRPr>
            </a:pPr>
            <a:endParaRP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 name="Shape 728"/>
          <p:cNvSpPr/>
          <p:nvPr/>
        </p:nvSpPr>
        <p:spPr>
          <a:xfrm rot="10800000">
            <a:off x="2660494" y="443261"/>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29" name="Shape 729"/>
          <p:cNvSpPr/>
          <p:nvPr/>
        </p:nvSpPr>
        <p:spPr>
          <a:xfrm rot="10800000">
            <a:off x="2089180" y="476664"/>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30" name="Shape 730"/>
          <p:cNvSpPr/>
          <p:nvPr/>
        </p:nvSpPr>
        <p:spPr>
          <a:xfrm rot="10800000">
            <a:off x="1584676" y="510070"/>
            <a:ext cx="66811" cy="6681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31" name="Shape 731"/>
          <p:cNvSpPr/>
          <p:nvPr/>
        </p:nvSpPr>
        <p:spPr>
          <a:xfrm>
            <a:off x="9331080" y="443263"/>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32" name="Shape 732"/>
          <p:cNvSpPr/>
          <p:nvPr/>
        </p:nvSpPr>
        <p:spPr>
          <a:xfrm>
            <a:off x="9969203" y="476667"/>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33" name="Shape 733"/>
          <p:cNvSpPr/>
          <p:nvPr/>
        </p:nvSpPr>
        <p:spPr>
          <a:xfrm>
            <a:off x="10540517" y="510070"/>
            <a:ext cx="66811" cy="66812"/>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34" name="Shape 734"/>
          <p:cNvSpPr/>
          <p:nvPr/>
        </p:nvSpPr>
        <p:spPr>
          <a:xfrm>
            <a:off x="1610958" y="2621533"/>
            <a:ext cx="9832097" cy="310054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t>在幼儿园教育中，教师和家长应充分认识到区域活动的教育价值，树立正确的区域活动观。幼儿园区域活动作为一种动态的环境创设课程，虽然是一种“隐性课程”，却起着积极促进每一个孩子健康快乐成长的作用。</a:t>
            </a:r>
          </a:p>
          <a:p>
            <a:pPr indent="635000">
              <a:lnSpc>
                <a:spcPct val="150000"/>
              </a:lnSpc>
              <a:defRPr sz="2200" spc="0">
                <a:latin typeface="FZZhunYuan-M02S"/>
                <a:ea typeface="FZZhunYuan-M02S"/>
                <a:cs typeface="FZZhunYuan-M02S"/>
                <a:sym typeface="FZZhunYuan-M02S"/>
              </a:defRPr>
            </a:pPr>
            <a:r>
              <a:t>幼儿园应加强教师的理论学习，深刻理解区域活动的价值，切实转变教师的教育观念，树立正确的幼儿园课程观。</a:t>
            </a:r>
          </a:p>
          <a:p>
            <a:pPr indent="635000">
              <a:lnSpc>
                <a:spcPct val="150000"/>
              </a:lnSpc>
              <a:defRPr sz="2200" spc="0">
                <a:latin typeface="FZZhunYuan-M02S"/>
                <a:ea typeface="FZZhunYuan-M02S"/>
                <a:cs typeface="FZZhunYuan-M02S"/>
                <a:sym typeface="FZZhunYuan-M02S"/>
              </a:defRPr>
            </a:pPr>
            <a:r>
              <a:t>家庭是幼儿的“第一学校”，家长是孩子的第一任老师，环境是幼儿的第三位老师。幼儿园教师要加强与家长的沟通，转变家长对区域活动的观念。</a:t>
            </a:r>
          </a:p>
        </p:txBody>
      </p:sp>
      <p:sp>
        <p:nvSpPr>
          <p:cNvPr id="735" name="Shape 735"/>
          <p:cNvSpPr/>
          <p:nvPr/>
        </p:nvSpPr>
        <p:spPr>
          <a:xfrm>
            <a:off x="1579880" y="1395933"/>
            <a:ext cx="6276341" cy="5740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t>三、幼儿园区域活动有效实施的指导策略</a:t>
            </a:r>
          </a:p>
        </p:txBody>
      </p:sp>
      <p:sp>
        <p:nvSpPr>
          <p:cNvPr id="736" name="Shape 736"/>
          <p:cNvSpPr/>
          <p:nvPr/>
        </p:nvSpPr>
        <p:spPr>
          <a:xfrm>
            <a:off x="2037079" y="2128494"/>
            <a:ext cx="4066541" cy="401797"/>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t>（一）树立正确的区域活动观</a:t>
            </a:r>
          </a:p>
        </p:txBody>
      </p:sp>
      <p:sp>
        <p:nvSpPr>
          <p:cNvPr id="737" name="Shape 737"/>
          <p:cNvSpPr/>
          <p:nvPr/>
        </p:nvSpPr>
        <p:spPr>
          <a:xfrm>
            <a:off x="3034029" y="342577"/>
            <a:ext cx="61239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第三节   幼儿园区域活动有效实施的指导策略</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Shape 739"/>
          <p:cNvSpPr/>
          <p:nvPr/>
        </p:nvSpPr>
        <p:spPr>
          <a:xfrm rot="10800000">
            <a:off x="2660494" y="443261"/>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40" name="Shape 740"/>
          <p:cNvSpPr/>
          <p:nvPr/>
        </p:nvSpPr>
        <p:spPr>
          <a:xfrm rot="10800000">
            <a:off x="2089180" y="476664"/>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41" name="Shape 741"/>
          <p:cNvSpPr/>
          <p:nvPr/>
        </p:nvSpPr>
        <p:spPr>
          <a:xfrm rot="10800000">
            <a:off x="1584676" y="510070"/>
            <a:ext cx="66811" cy="6681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42" name="Shape 742"/>
          <p:cNvSpPr/>
          <p:nvPr/>
        </p:nvSpPr>
        <p:spPr>
          <a:xfrm>
            <a:off x="9331080" y="443263"/>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43" name="Shape 743"/>
          <p:cNvSpPr/>
          <p:nvPr/>
        </p:nvSpPr>
        <p:spPr>
          <a:xfrm>
            <a:off x="9969203" y="476667"/>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44" name="Shape 744"/>
          <p:cNvSpPr/>
          <p:nvPr/>
        </p:nvSpPr>
        <p:spPr>
          <a:xfrm>
            <a:off x="10540517" y="510070"/>
            <a:ext cx="66811" cy="66812"/>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45" name="Shape 745"/>
          <p:cNvSpPr/>
          <p:nvPr/>
        </p:nvSpPr>
        <p:spPr>
          <a:xfrm>
            <a:off x="1623658" y="2481833"/>
            <a:ext cx="9832097" cy="2645034"/>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t>区域活动中的材料是指教师在创设环境中有目的地为幼儿提供各种物品和游戏素材。材料是幼儿活动的物质基础和前提，也是教师教育意图的载体，在区域活动中起着重要的作用。活动材料投放是否得当，对区域活动起着关键性作用。</a:t>
            </a:r>
          </a:p>
          <a:p>
            <a:pPr indent="635000">
              <a:lnSpc>
                <a:spcPct val="150000"/>
              </a:lnSpc>
              <a:defRPr sz="2200" spc="0">
                <a:latin typeface="FZZhunYuan-M02S"/>
                <a:ea typeface="FZZhunYuan-M02S"/>
                <a:cs typeface="FZZhunYuan-M02S"/>
                <a:sym typeface="FZZhunYuan-M02S"/>
              </a:defRPr>
            </a:pPr>
            <a:r>
              <a:t>区域活动材料的投放要满足目的性、探究性、生活性和动态性等特征。此外，区域活动的材料投放还应该考虑材料的多用性、层次性和安全性等特征。</a:t>
            </a:r>
          </a:p>
        </p:txBody>
      </p:sp>
      <p:sp>
        <p:nvSpPr>
          <p:cNvPr id="746" name="Shape 746"/>
          <p:cNvSpPr/>
          <p:nvPr/>
        </p:nvSpPr>
        <p:spPr>
          <a:xfrm>
            <a:off x="2075179" y="1469355"/>
            <a:ext cx="6276341" cy="819469"/>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lnSpc>
                <a:spcPct val="120000"/>
              </a:lnSpc>
              <a:defRPr sz="2400">
                <a:solidFill>
                  <a:srgbClr val="54BAEA"/>
                </a:solidFill>
                <a:latin typeface="FZZhunYuan-M02S"/>
                <a:ea typeface="FZZhunYuan-M02S"/>
                <a:cs typeface="FZZhunYuan-M02S"/>
                <a:sym typeface="FZZhunYuan-M02S"/>
              </a:defRPr>
            </a:pPr>
            <a:r>
              <a:t>（二）根据教育目标和幼儿兴趣及发展需求，</a:t>
            </a:r>
          </a:p>
          <a:p>
            <a:pPr>
              <a:lnSpc>
                <a:spcPct val="120000"/>
              </a:lnSpc>
              <a:defRPr sz="2400">
                <a:solidFill>
                  <a:srgbClr val="54BAEA"/>
                </a:solidFill>
                <a:latin typeface="FZZhunYuan-M02S"/>
                <a:ea typeface="FZZhunYuan-M02S"/>
                <a:cs typeface="FZZhunYuan-M02S"/>
                <a:sym typeface="FZZhunYuan-M02S"/>
              </a:defRPr>
            </a:pPr>
            <a:r>
              <a:t>            设置活动区并提供相应的活动材料</a:t>
            </a:r>
          </a:p>
        </p:txBody>
      </p:sp>
      <p:sp>
        <p:nvSpPr>
          <p:cNvPr id="747" name="Shape 747"/>
          <p:cNvSpPr/>
          <p:nvPr/>
        </p:nvSpPr>
        <p:spPr>
          <a:xfrm>
            <a:off x="3034029" y="342577"/>
            <a:ext cx="61239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第三节   幼儿园区域活动有效实施的指导策略</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9" name="Shape 749"/>
          <p:cNvSpPr/>
          <p:nvPr/>
        </p:nvSpPr>
        <p:spPr>
          <a:xfrm rot="10800000">
            <a:off x="2660494" y="443261"/>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50" name="Shape 750"/>
          <p:cNvSpPr/>
          <p:nvPr/>
        </p:nvSpPr>
        <p:spPr>
          <a:xfrm rot="10800000">
            <a:off x="2089180" y="476664"/>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51" name="Shape 751"/>
          <p:cNvSpPr/>
          <p:nvPr/>
        </p:nvSpPr>
        <p:spPr>
          <a:xfrm rot="10800000">
            <a:off x="1584676" y="510070"/>
            <a:ext cx="66811" cy="6681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52" name="Shape 752"/>
          <p:cNvSpPr/>
          <p:nvPr/>
        </p:nvSpPr>
        <p:spPr>
          <a:xfrm>
            <a:off x="9331080" y="443263"/>
            <a:ext cx="200429" cy="200429"/>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53" name="Shape 753"/>
          <p:cNvSpPr/>
          <p:nvPr/>
        </p:nvSpPr>
        <p:spPr>
          <a:xfrm>
            <a:off x="9969203" y="476667"/>
            <a:ext cx="133621" cy="133621"/>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54" name="Shape 754"/>
          <p:cNvSpPr/>
          <p:nvPr/>
        </p:nvSpPr>
        <p:spPr>
          <a:xfrm>
            <a:off x="10540517" y="510070"/>
            <a:ext cx="66811" cy="66812"/>
          </a:xfrm>
          <a:prstGeom prst="ellipse">
            <a:avLst/>
          </a:prstGeom>
          <a:solidFill>
            <a:srgbClr val="53BAE9"/>
          </a:solidFill>
          <a:ln w="12700">
            <a:miter lim="400000"/>
          </a:ln>
        </p:spPr>
        <p:txBody>
          <a:bodyPr lIns="45719" rIns="45719" anchor="ctr"/>
          <a:lstStyle/>
          <a:p>
            <a:pPr algn="ctr">
              <a:defRPr>
                <a:solidFill>
                  <a:srgbClr val="FFFFFF"/>
                </a:solidFill>
              </a:defRPr>
            </a:pPr>
            <a:endParaRPr/>
          </a:p>
        </p:txBody>
      </p:sp>
      <p:sp>
        <p:nvSpPr>
          <p:cNvPr id="755" name="Shape 755"/>
          <p:cNvSpPr/>
          <p:nvPr/>
        </p:nvSpPr>
        <p:spPr>
          <a:xfrm>
            <a:off x="1585558" y="2169065"/>
            <a:ext cx="9832097" cy="3100548"/>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t>幼儿教师作为幼儿园教育活动的主导者、组织者与实施者，是教育活动和幼儿发展之间的桥梁。教师要注重自身专业知识和技能的发展，将自己的专业素质很好地体现在为幼儿创设的区域活动中，才能很好地发挥区域活动的教育价值。教师要制定明确的区域活动目标，并将其与幼儿的多种行为联系，尽可能使每一个幼儿全面发展。</a:t>
            </a:r>
          </a:p>
          <a:p>
            <a:pPr indent="635000">
              <a:lnSpc>
                <a:spcPct val="150000"/>
              </a:lnSpc>
              <a:defRPr sz="2200" spc="0">
                <a:latin typeface="FZZhunYuan-M02S"/>
                <a:ea typeface="FZZhunYuan-M02S"/>
                <a:cs typeface="FZZhunYuan-M02S"/>
                <a:sym typeface="FZZhunYuan-M02S"/>
              </a:defRPr>
            </a:pPr>
            <a:r>
              <a:t>在区域活动开展的过程中，教师要善于观察幼儿的游戏活动，做好分层指导和记录。</a:t>
            </a:r>
          </a:p>
        </p:txBody>
      </p:sp>
      <p:sp>
        <p:nvSpPr>
          <p:cNvPr id="756" name="Shape 756"/>
          <p:cNvSpPr/>
          <p:nvPr/>
        </p:nvSpPr>
        <p:spPr>
          <a:xfrm>
            <a:off x="2024379" y="1588388"/>
            <a:ext cx="8638541" cy="401797"/>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nSpc>
                <a:spcPct val="120000"/>
              </a:lnSpc>
              <a:defRPr sz="2400">
                <a:solidFill>
                  <a:srgbClr val="54BAEA"/>
                </a:solidFill>
                <a:latin typeface="FZZhunYuan-M02S"/>
                <a:ea typeface="FZZhunYuan-M02S"/>
                <a:cs typeface="FZZhunYuan-M02S"/>
                <a:sym typeface="FZZhunYuan-M02S"/>
              </a:defRPr>
            </a:lvl1pPr>
          </a:lstStyle>
          <a:p>
            <a:r>
              <a:t>（三）教师要做好区域活动中分层指导、记录和评价性反思工作</a:t>
            </a:r>
          </a:p>
        </p:txBody>
      </p:sp>
      <p:sp>
        <p:nvSpPr>
          <p:cNvPr id="757" name="Shape 757"/>
          <p:cNvSpPr/>
          <p:nvPr/>
        </p:nvSpPr>
        <p:spPr>
          <a:xfrm>
            <a:off x="3034029" y="342577"/>
            <a:ext cx="61239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第三节   幼儿园区域活动有效实施的指导策略</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7" name="Group 767"/>
          <p:cNvGrpSpPr/>
          <p:nvPr/>
        </p:nvGrpSpPr>
        <p:grpSpPr>
          <a:xfrm>
            <a:off x="1584676" y="409855"/>
            <a:ext cx="9022652" cy="267242"/>
            <a:chOff x="0" y="-1"/>
            <a:chExt cx="9022651" cy="267240"/>
          </a:xfrm>
        </p:grpSpPr>
        <p:sp>
          <p:nvSpPr>
            <p:cNvPr id="759" name="Shape 759"/>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760" name="Shape 760"/>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761" name="Shape 761"/>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762" name="Shape 762"/>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763" name="Shape 763"/>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764" name="Shape 764"/>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765" name="Shape 765"/>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766" name="Shape 766"/>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768" name="Shape 768"/>
          <p:cNvSpPr/>
          <p:nvPr/>
        </p:nvSpPr>
        <p:spPr>
          <a:xfrm>
            <a:off x="4100832" y="342577"/>
            <a:ext cx="39903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第一节   幼儿园区域活动概述</a:t>
            </a:r>
          </a:p>
        </p:txBody>
      </p:sp>
      <p:sp>
        <p:nvSpPr>
          <p:cNvPr id="769" name="Shape 769"/>
          <p:cNvSpPr/>
          <p:nvPr/>
        </p:nvSpPr>
        <p:spPr>
          <a:xfrm>
            <a:off x="1510776" y="18746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t>拓展练习：</a:t>
            </a:r>
          </a:p>
        </p:txBody>
      </p:sp>
      <p:sp>
        <p:nvSpPr>
          <p:cNvPr id="770" name="Shape 770"/>
          <p:cNvSpPr/>
          <p:nvPr/>
        </p:nvSpPr>
        <p:spPr>
          <a:xfrm>
            <a:off x="1471258" y="2752311"/>
            <a:ext cx="9249484" cy="1934132"/>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150000"/>
              </a:lnSpc>
              <a:defRPr sz="2400">
                <a:latin typeface="FZHei-B01S"/>
                <a:ea typeface="FZHei-B01S"/>
                <a:cs typeface="FZHei-B01S"/>
                <a:sym typeface="FZHei-B01S"/>
              </a:defRPr>
            </a:pPr>
            <a:r>
              <a:t>1.简述幼儿园区域活动的独特教育价值。</a:t>
            </a:r>
          </a:p>
          <a:p>
            <a:pPr>
              <a:lnSpc>
                <a:spcPct val="150000"/>
              </a:lnSpc>
              <a:defRPr sz="2400">
                <a:latin typeface="FZHei-B01S"/>
                <a:ea typeface="FZHei-B01S"/>
                <a:cs typeface="FZHei-B01S"/>
                <a:sym typeface="FZHei-B01S"/>
              </a:defRPr>
            </a:pPr>
            <a:r>
              <a:t>2.观摩和学习一所幼儿园的区域活动，结合实际谈谈当前我国区域活动开展存在哪些问题？</a:t>
            </a:r>
          </a:p>
          <a:p>
            <a:pPr>
              <a:lnSpc>
                <a:spcPct val="150000"/>
              </a:lnSpc>
              <a:defRPr sz="2400">
                <a:latin typeface="FZHei-B01S"/>
                <a:ea typeface="FZHei-B01S"/>
                <a:cs typeface="FZHei-B01S"/>
                <a:sym typeface="FZHei-B01S"/>
              </a:defRPr>
            </a:pPr>
            <a:r>
              <a:t>3.结合自身体会谈谈如何保障幼儿园区域活动的有效实施。</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2" name="Group 292"/>
          <p:cNvGrpSpPr/>
          <p:nvPr/>
        </p:nvGrpSpPr>
        <p:grpSpPr>
          <a:xfrm>
            <a:off x="1584676" y="409855"/>
            <a:ext cx="9022652" cy="267242"/>
            <a:chOff x="0" y="-1"/>
            <a:chExt cx="9022651" cy="267240"/>
          </a:xfrm>
        </p:grpSpPr>
        <p:sp>
          <p:nvSpPr>
            <p:cNvPr id="284" name="Shape 284"/>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5" name="Shape 285"/>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6" name="Shape 286"/>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7" name="Shape 287"/>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8" name="Shape 288"/>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89" name="Shape 289"/>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0" name="Shape 290"/>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1" name="Shape 291"/>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94" name="Shape 294"/>
          <p:cNvSpPr/>
          <p:nvPr/>
        </p:nvSpPr>
        <p:spPr>
          <a:xfrm>
            <a:off x="1510776" y="1519060"/>
            <a:ext cx="1628140" cy="510541"/>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t>学习目标：</a:t>
            </a:r>
          </a:p>
        </p:txBody>
      </p:sp>
      <p:sp>
        <p:nvSpPr>
          <p:cNvPr id="295" name="Shape 295"/>
          <p:cNvSpPr/>
          <p:nvPr/>
        </p:nvSpPr>
        <p:spPr>
          <a:xfrm>
            <a:off x="1471258" y="2396711"/>
            <a:ext cx="9249484" cy="244491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150000"/>
              </a:lnSpc>
              <a:defRPr sz="2400">
                <a:latin typeface="FZHei-B01S"/>
                <a:ea typeface="FZHei-B01S"/>
                <a:cs typeface="FZHei-B01S"/>
                <a:sym typeface="FZHei-B01S"/>
              </a:defRPr>
            </a:pPr>
            <a:r>
              <a:t>1.理解幼儿园区域活动的含义，掌握幼儿园区域活动特点，了解幼儿园区域活动与其他教育活动的关系。</a:t>
            </a:r>
          </a:p>
          <a:p>
            <a:pPr>
              <a:lnSpc>
                <a:spcPct val="150000"/>
              </a:lnSpc>
              <a:defRPr sz="2400">
                <a:latin typeface="FZHei-B01S"/>
                <a:ea typeface="FZHei-B01S"/>
                <a:cs typeface="FZHei-B01S"/>
                <a:sym typeface="FZHei-B01S"/>
              </a:defRPr>
            </a:pPr>
            <a:r>
              <a:t>2.了解幼儿园区域活动的发展概况。</a:t>
            </a:r>
          </a:p>
          <a:p>
            <a:pPr>
              <a:lnSpc>
                <a:spcPct val="150000"/>
              </a:lnSpc>
              <a:defRPr sz="2400">
                <a:latin typeface="FZHei-B01S"/>
                <a:ea typeface="FZHei-B01S"/>
                <a:cs typeface="FZHei-B01S"/>
                <a:sym typeface="FZHei-B01S"/>
              </a:defRPr>
            </a:pPr>
            <a:r>
              <a:t>3.了解幼儿园区域活动在幼儿园教育中的地位和意义，掌握幼儿园区域活动的实施策略。</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6943" y="1086802"/>
            <a:ext cx="7793400" cy="4922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63568131"/>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5" name="Group 305"/>
          <p:cNvGrpSpPr/>
          <p:nvPr/>
        </p:nvGrpSpPr>
        <p:grpSpPr>
          <a:xfrm>
            <a:off x="1584676" y="409855"/>
            <a:ext cx="9022652" cy="267242"/>
            <a:chOff x="0" y="-1"/>
            <a:chExt cx="9022651" cy="267240"/>
          </a:xfrm>
        </p:grpSpPr>
        <p:sp>
          <p:nvSpPr>
            <p:cNvPr id="297" name="Shape 297"/>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8" name="Shape 298"/>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9" name="Shape 299"/>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0" name="Shape 300"/>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1" name="Shape 301"/>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2" name="Shape 302"/>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3" name="Shape 303"/>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4" name="Shape 304"/>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06" name="Shape 306"/>
          <p:cNvSpPr/>
          <p:nvPr/>
        </p:nvSpPr>
        <p:spPr>
          <a:xfrm>
            <a:off x="4100832" y="342577"/>
            <a:ext cx="39903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第一节   幼儿园区域活动概述</a:t>
            </a:r>
          </a:p>
        </p:txBody>
      </p:sp>
      <p:sp>
        <p:nvSpPr>
          <p:cNvPr id="307" name="Shape 307"/>
          <p:cNvSpPr/>
          <p:nvPr/>
        </p:nvSpPr>
        <p:spPr>
          <a:xfrm>
            <a:off x="1510776" y="1543498"/>
            <a:ext cx="2392641" cy="461665"/>
          </a:xfrm>
          <a:prstGeom prst="rect">
            <a:avLst/>
          </a:prstGeom>
          <a:solidFill>
            <a:srgbClr val="53BAE9"/>
          </a:solidFill>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defRPr sz="2400" b="1">
                <a:solidFill>
                  <a:srgbClr val="FFFFFF"/>
                </a:solidFill>
                <a:latin typeface="微软雅黑"/>
                <a:ea typeface="微软雅黑"/>
                <a:cs typeface="微软雅黑"/>
                <a:sym typeface="微软雅黑"/>
              </a:defRPr>
            </a:lvl1pPr>
          </a:lstStyle>
          <a:p>
            <a:r>
              <a:rPr dirty="0" smtClean="0"/>
              <a:t>案例</a:t>
            </a:r>
            <a:r>
              <a:rPr lang="en-US" dirty="0" smtClean="0"/>
              <a:t>/</a:t>
            </a:r>
            <a:r>
              <a:rPr lang="zh-CN" altLang="en-US" dirty="0" smtClean="0"/>
              <a:t>问题</a:t>
            </a:r>
            <a:r>
              <a:rPr dirty="0" smtClean="0"/>
              <a:t>引导</a:t>
            </a:r>
            <a:r>
              <a:rPr dirty="0"/>
              <a:t>：</a:t>
            </a:r>
          </a:p>
        </p:txBody>
      </p:sp>
      <p:sp>
        <p:nvSpPr>
          <p:cNvPr id="308" name="Shape 308"/>
          <p:cNvSpPr/>
          <p:nvPr/>
        </p:nvSpPr>
        <p:spPr>
          <a:xfrm>
            <a:off x="1585558" y="2485611"/>
            <a:ext cx="9425349" cy="3100548"/>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indent="635000">
              <a:lnSpc>
                <a:spcPct val="150000"/>
              </a:lnSpc>
              <a:defRPr sz="2200" spc="0">
                <a:latin typeface="FZKai-Z03S"/>
                <a:ea typeface="FZKai-Z03S"/>
                <a:cs typeface="FZKai-Z03S"/>
                <a:sym typeface="FZKai-Z03S"/>
              </a:defRPr>
            </a:lvl1pPr>
          </a:lstStyle>
          <a:p>
            <a:r>
              <a:t>在幼儿园，老师们总是因地制宜地将幼儿园活动室的各个角落利用起来，相对隔开，投放相应的材料，组织孩子们到各个角落自由玩耍。我们发现幼儿也很乐意在一个个角落里自由地摆弄自己喜欢的玩具，要么写写画画，要么静静阅读，要么动手制作一些他们喜欢的人物、动物、车辆等，玩得十分投入。这些自由活动看似没有什么价值，实则不然，其实这是极具教育价值的“幼儿园区域活动”。那到底什么是幼儿园区域活动？区域活动具有哪些特点？它跟其他教育活动又有什么关系呢？</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 name="Group 318"/>
          <p:cNvGrpSpPr/>
          <p:nvPr/>
        </p:nvGrpSpPr>
        <p:grpSpPr>
          <a:xfrm>
            <a:off x="1584676" y="409855"/>
            <a:ext cx="9022652" cy="267242"/>
            <a:chOff x="0" y="-1"/>
            <a:chExt cx="9022651" cy="267240"/>
          </a:xfrm>
        </p:grpSpPr>
        <p:sp>
          <p:nvSpPr>
            <p:cNvPr id="310" name="Shape 310"/>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1" name="Shape 311"/>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2" name="Shape 312"/>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3" name="Shape 313"/>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4" name="Shape 314"/>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5" name="Shape 315"/>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6" name="Shape 316"/>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7" name="Shape 317"/>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19" name="Shape 319"/>
          <p:cNvSpPr/>
          <p:nvPr/>
        </p:nvSpPr>
        <p:spPr>
          <a:xfrm>
            <a:off x="4100832" y="342577"/>
            <a:ext cx="39903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第一节   幼儿园区域活动概述</a:t>
            </a:r>
          </a:p>
        </p:txBody>
      </p:sp>
      <p:sp>
        <p:nvSpPr>
          <p:cNvPr id="320" name="Shape 320"/>
          <p:cNvSpPr/>
          <p:nvPr/>
        </p:nvSpPr>
        <p:spPr>
          <a:xfrm>
            <a:off x="1585558" y="2803111"/>
            <a:ext cx="9425349" cy="218952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indent="635000">
              <a:lnSpc>
                <a:spcPct val="150000"/>
              </a:lnSpc>
              <a:defRPr sz="2200" spc="0">
                <a:latin typeface="FZZhunYuan-M02S"/>
                <a:ea typeface="FZZhunYuan-M02S"/>
                <a:cs typeface="FZZhunYuan-M02S"/>
                <a:sym typeface="FZZhunYuan-M02S"/>
              </a:defRPr>
            </a:lvl1pPr>
          </a:lstStyle>
          <a:p>
            <a:r>
              <a:t>区域活动（area activities）作为一件“舶来品”，有多个英文名称。例如，游戏区、学习区或兴趣小组等。自20世纪80年代将其从美国引入中国学前教育界后，我国学前教育界从理论到实践层面一直在对它进行研究和探索。区域活动又称区角活动、活动区活动，有时也被称为“区域游戏”。在我国，该概念更多地被称为“区角活动”。</a:t>
            </a:r>
          </a:p>
        </p:txBody>
      </p:sp>
      <p:sp>
        <p:nvSpPr>
          <p:cNvPr id="321" name="Shape 321"/>
          <p:cNvSpPr/>
          <p:nvPr/>
        </p:nvSpPr>
        <p:spPr>
          <a:xfrm>
            <a:off x="1579880" y="1395933"/>
            <a:ext cx="5933441" cy="5740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b="1"/>
            </a:lvl1pPr>
          </a:lstStyle>
          <a:p>
            <a:r>
              <a:t>一、幼儿园区域活动的内涵及理论依据</a:t>
            </a:r>
          </a:p>
        </p:txBody>
      </p:sp>
      <p:sp>
        <p:nvSpPr>
          <p:cNvPr id="322" name="Shape 322"/>
          <p:cNvSpPr/>
          <p:nvPr/>
        </p:nvSpPr>
        <p:spPr>
          <a:xfrm>
            <a:off x="2037079" y="2128494"/>
            <a:ext cx="4066541" cy="401797"/>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t>（一）幼儿园区域活动的内涵</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2" name="Group 332"/>
          <p:cNvGrpSpPr/>
          <p:nvPr/>
        </p:nvGrpSpPr>
        <p:grpSpPr>
          <a:xfrm>
            <a:off x="1584676" y="409855"/>
            <a:ext cx="9022652" cy="267242"/>
            <a:chOff x="0" y="-1"/>
            <a:chExt cx="9022651" cy="267240"/>
          </a:xfrm>
        </p:grpSpPr>
        <p:sp>
          <p:nvSpPr>
            <p:cNvPr id="324" name="Shape 324"/>
            <p:cNvSpPr/>
            <p:nvPr/>
          </p:nvSpPr>
          <p:spPr>
            <a:xfrm rot="10800000">
              <a:off x="1713939" y="-1"/>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25" name="Shape 325"/>
            <p:cNvSpPr/>
            <p:nvPr/>
          </p:nvSpPr>
          <p:spPr>
            <a:xfrm rot="10800000">
              <a:off x="1075817" y="33405"/>
              <a:ext cx="200429" cy="20042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26" name="Shape 326"/>
            <p:cNvSpPr/>
            <p:nvPr/>
          </p:nvSpPr>
          <p:spPr>
            <a:xfrm rot="10800000">
              <a:off x="504503" y="66807"/>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27" name="Shape 327"/>
            <p:cNvSpPr/>
            <p:nvPr/>
          </p:nvSpPr>
          <p:spPr>
            <a:xfrm rot="10800000">
              <a:off x="-1"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28" name="Shape 328"/>
            <p:cNvSpPr/>
            <p:nvPr/>
          </p:nvSpPr>
          <p:spPr>
            <a:xfrm>
              <a:off x="7041472" y="0"/>
              <a:ext cx="267239" cy="267239"/>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29" name="Shape 329"/>
            <p:cNvSpPr/>
            <p:nvPr/>
          </p:nvSpPr>
          <p:spPr>
            <a:xfrm>
              <a:off x="7746403" y="33405"/>
              <a:ext cx="200429" cy="200430"/>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0" name="Shape 330"/>
            <p:cNvSpPr/>
            <p:nvPr/>
          </p:nvSpPr>
          <p:spPr>
            <a:xfrm>
              <a:off x="8384526" y="66809"/>
              <a:ext cx="133621" cy="133622"/>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1" name="Shape 331"/>
            <p:cNvSpPr/>
            <p:nvPr/>
          </p:nvSpPr>
          <p:spPr>
            <a:xfrm>
              <a:off x="8955840" y="100213"/>
              <a:ext cx="66811" cy="66811"/>
            </a:xfrm>
            <a:prstGeom prst="ellipse">
              <a:avLst/>
            </a:prstGeom>
            <a:solidFill>
              <a:srgbClr val="53BAE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333" name="Shape 333"/>
          <p:cNvSpPr/>
          <p:nvPr/>
        </p:nvSpPr>
        <p:spPr>
          <a:xfrm>
            <a:off x="4100832" y="342577"/>
            <a:ext cx="39903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nchor="ctr">
            <a:spAutoFit/>
          </a:bodyPr>
          <a:lstStyle>
            <a:lvl1pPr algn="ctr">
              <a:defRPr sz="2400">
                <a:solidFill>
                  <a:srgbClr val="53BAE9"/>
                </a:solidFill>
                <a:latin typeface="FZZhunYuan-M02S"/>
                <a:ea typeface="FZZhunYuan-M02S"/>
                <a:cs typeface="FZZhunYuan-M02S"/>
                <a:sym typeface="FZZhunYuan-M02S"/>
              </a:defRPr>
            </a:lvl1pPr>
          </a:lstStyle>
          <a:p>
            <a:r>
              <a:t>第一节   幼儿园区域活动概述</a:t>
            </a:r>
          </a:p>
        </p:txBody>
      </p:sp>
      <p:sp>
        <p:nvSpPr>
          <p:cNvPr id="334" name="Shape 334"/>
          <p:cNvSpPr/>
          <p:nvPr/>
        </p:nvSpPr>
        <p:spPr>
          <a:xfrm>
            <a:off x="1585558" y="2386642"/>
            <a:ext cx="9425349" cy="2645034"/>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indent="635000">
              <a:lnSpc>
                <a:spcPct val="150000"/>
              </a:lnSpc>
              <a:defRPr sz="2200" spc="0">
                <a:latin typeface="FZZhunYuan-M02S"/>
                <a:ea typeface="FZZhunYuan-M02S"/>
                <a:cs typeface="FZZhunYuan-M02S"/>
                <a:sym typeface="FZZhunYuan-M02S"/>
              </a:defRPr>
            </a:pPr>
            <a:r>
              <a:t>自主性、创造性、互动性、趣味性、选择性是区域活动的共同特点。</a:t>
            </a:r>
          </a:p>
          <a:p>
            <a:pPr indent="635000">
              <a:lnSpc>
                <a:spcPct val="150000"/>
              </a:lnSpc>
              <a:defRPr sz="2200" spc="0">
                <a:latin typeface="FZZhunYuan-M02S"/>
                <a:ea typeface="FZZhunYuan-M02S"/>
                <a:cs typeface="FZZhunYuan-M02S"/>
                <a:sym typeface="FZZhunYuan-M02S"/>
              </a:defRPr>
            </a:pPr>
            <a:r>
              <a:t>因此，本书对幼儿园区域活动的概念界定如下：</a:t>
            </a:r>
            <a:r>
              <a:rPr>
                <a:solidFill>
                  <a:schemeClr val="accent4"/>
                </a:solidFill>
              </a:rPr>
              <a:t>幼儿园区域活动</a:t>
            </a:r>
            <a:r>
              <a:t>指的是幼儿园教师根据幼儿的兴趣和发展需求，融合教育目标和正在进行的各项教育活动要求，选取幼儿感兴趣的活动材料和活动类型，设置相应区域，吸引幼儿自主选择区域并通过与材料、环境、同伴的充分互动的个性化学习而获得发展的一种教育活动。</a:t>
            </a:r>
          </a:p>
        </p:txBody>
      </p:sp>
      <p:sp>
        <p:nvSpPr>
          <p:cNvPr id="335" name="Shape 335"/>
          <p:cNvSpPr/>
          <p:nvPr/>
        </p:nvSpPr>
        <p:spPr>
          <a:xfrm>
            <a:off x="2024379" y="1826324"/>
            <a:ext cx="4066541" cy="40179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400">
                <a:solidFill>
                  <a:srgbClr val="54BAEA"/>
                </a:solidFill>
                <a:latin typeface="FZZhunYuan-M02S"/>
                <a:ea typeface="FZZhunYuan-M02S"/>
                <a:cs typeface="FZZhunYuan-M02S"/>
                <a:sym typeface="FZZhunYuan-M02S"/>
              </a:defRPr>
            </a:lvl1pPr>
          </a:lstStyle>
          <a:p>
            <a:r>
              <a:t>（一）幼儿园区域活动的内涵</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fade/>
      </p:transition>
    </mc:Fallback>
  </mc:AlternateContent>
</p:sld>
</file>

<file path=ppt/theme/theme1.xml><?xml version="1.0" encoding="utf-8"?>
<a:theme xmlns:a="http://schemas.openxmlformats.org/drawingml/2006/main" name="第一PPT，www.1ppt.com">
  <a:themeElements>
    <a:clrScheme name="第一PPT，www.1ppt.com">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第一PPT，www.1ppt.com">
      <a:majorFont>
        <a:latin typeface="Calibri"/>
        <a:ea typeface="Calibri"/>
        <a:cs typeface="Calibri"/>
      </a:majorFont>
      <a:minorFont>
        <a:latin typeface="Helvetica"/>
        <a:ea typeface="Helvetica"/>
        <a:cs typeface="Helvetica"/>
      </a:minorFont>
    </a:fontScheme>
    <a:fmtScheme name="第一PPT，www.1ppt.c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第一PPT，www.1ppt.com">
  <a:themeElements>
    <a:clrScheme name="第一PPT，www.1ppt.com">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第一PPT，www.1ppt.com">
      <a:majorFont>
        <a:latin typeface="Calibri"/>
        <a:ea typeface="Calibri"/>
        <a:cs typeface="Calibri"/>
      </a:majorFont>
      <a:minorFont>
        <a:latin typeface="Helvetica"/>
        <a:ea typeface="Helvetica"/>
        <a:cs typeface="Helvetica"/>
      </a:minorFont>
    </a:fontScheme>
    <a:fmtScheme name="第一PPT，www.1ppt.c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125</TotalTime>
  <Words>2231</Words>
  <Application>Microsoft Office PowerPoint</Application>
  <PresentationFormat>宽屏</PresentationFormat>
  <Paragraphs>207</Paragraphs>
  <Slides>43</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43</vt:i4>
      </vt:variant>
    </vt:vector>
  </HeadingPairs>
  <TitlesOfParts>
    <vt:vector size="55" baseType="lpstr">
      <vt:lpstr>FZHei-B01S</vt:lpstr>
      <vt:lpstr>FZZhunYuan-M02S</vt:lpstr>
      <vt:lpstr>Arial</vt:lpstr>
      <vt:lpstr>微软雅黑</vt:lpstr>
      <vt:lpstr>Calibri Light</vt:lpstr>
      <vt:lpstr>FZZongYi-M05S</vt:lpstr>
      <vt:lpstr>FZSSK--GBK1-0</vt:lpstr>
      <vt:lpstr>华文细黑</vt:lpstr>
      <vt:lpstr>FZKai-Z03S</vt:lpstr>
      <vt:lpstr>Calibri</vt:lpstr>
      <vt:lpstr>E-BZ</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ecnup</cp:lastModifiedBy>
  <cp:revision>19</cp:revision>
  <dcterms:modified xsi:type="dcterms:W3CDTF">2025-09-08T01:10:48Z</dcterms:modified>
</cp:coreProperties>
</file>