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0"/>
  </p:notesMasterIdLst>
  <p:sldIdLst>
    <p:sldId id="256" r:id="rId2"/>
    <p:sldId id="257" r:id="rId3"/>
    <p:sldId id="258" r:id="rId4"/>
    <p:sldId id="259" r:id="rId5"/>
    <p:sldId id="260" r:id="rId6"/>
    <p:sldId id="386" r:id="rId7"/>
    <p:sldId id="261" r:id="rId8"/>
    <p:sldId id="262" r:id="rId9"/>
    <p:sldId id="390" r:id="rId10"/>
    <p:sldId id="378" r:id="rId11"/>
    <p:sldId id="372" r:id="rId12"/>
    <p:sldId id="380" r:id="rId13"/>
    <p:sldId id="381" r:id="rId14"/>
    <p:sldId id="383" r:id="rId15"/>
    <p:sldId id="384" r:id="rId16"/>
    <p:sldId id="391" r:id="rId17"/>
    <p:sldId id="392" r:id="rId18"/>
    <p:sldId id="385" r:id="rId19"/>
  </p:sldIdLst>
  <p:sldSz cx="12192000" cy="6858000"/>
  <p:notesSz cx="6858000" cy="9144000"/>
  <p:embeddedFontLst>
    <p:embeddedFont>
      <p:font typeface="Calibri" panose="020F0502020204030204" pitchFamily="34" charset="0"/>
      <p:regular r:id="rId21"/>
      <p:bold r:id="rId22"/>
      <p:italic r:id="rId23"/>
      <p:boldItalic r:id="rId24"/>
    </p:embeddedFont>
    <p:embeddedFont>
      <p:font typeface="FZKai-Z03S" panose="02010600030101010101" charset="-122"/>
      <p:regular r:id="rId25"/>
    </p:embeddedFont>
    <p:embeddedFont>
      <p:font typeface="FZHei-B01S" panose="02010600030101010101" charset="-122"/>
      <p:regular r:id="rId26"/>
    </p:embeddedFont>
    <p:embeddedFont>
      <p:font typeface="微软雅黑" panose="020B0503020204020204" pitchFamily="34" charset="-122"/>
      <p:regular r:id="rId27"/>
      <p:bold r:id="rId28"/>
    </p:embeddedFont>
    <p:embeddedFont>
      <p:font typeface="华文细黑" panose="02010600030101010101" charset="-122"/>
      <p:regular r:id="rId29"/>
    </p:embeddedFont>
    <p:embeddedFont>
      <p:font typeface="Calibri Light" panose="020F0302020204030204" pitchFamily="34" charset="0"/>
      <p:regular r:id="rId30"/>
      <p:italic r:id="rId31"/>
    </p:embeddedFont>
    <p:embeddedFont>
      <p:font typeface="FZZongYi-M05S" panose="02010600030101010101" charset="-122"/>
      <p:regular r:id="rId32"/>
    </p:embeddedFont>
    <p:embeddedFont>
      <p:font typeface="FZZhunYuan-M02S" panose="02010600030101010101" charset="-122"/>
      <p:regular r:id="rId33"/>
    </p:embeddedFont>
  </p:embeddedFontLst>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7" d="100"/>
          <a:sy n="57" d="100"/>
        </p:scale>
        <p:origin x="96" y="10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21" Type="http://schemas.openxmlformats.org/officeDocument/2006/relationships/font" Target="fonts/font1.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7" name="Shape 217"/>
          <p:cNvSpPr>
            <a:spLocks noGrp="1" noRot="1" noChangeAspect="1"/>
          </p:cNvSpPr>
          <p:nvPr>
            <p:ph type="sldImg"/>
          </p:nvPr>
        </p:nvSpPr>
        <p:spPr>
          <a:xfrm>
            <a:off x="1143000" y="685800"/>
            <a:ext cx="4572000" cy="3429000"/>
          </a:xfrm>
          <a:prstGeom prst="rect">
            <a:avLst/>
          </a:prstGeom>
        </p:spPr>
        <p:txBody>
          <a:bodyPr/>
          <a:lstStyle/>
          <a:p>
            <a:endParaRPr/>
          </a:p>
        </p:txBody>
      </p:sp>
      <p:sp>
        <p:nvSpPr>
          <p:cNvPr id="218" name="Shape 21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993878703"/>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Shape 11"/>
          <p:cNvSpPr>
            <a:spLocks noGrp="1"/>
          </p:cNvSpPr>
          <p:nvPr>
            <p:ph type="title"/>
          </p:nvPr>
        </p:nvSpPr>
        <p:spPr>
          <a:xfrm>
            <a:off x="1524000" y="1122362"/>
            <a:ext cx="9144000" cy="2387601"/>
          </a:xfrm>
          <a:prstGeom prst="rect">
            <a:avLst/>
          </a:prstGeom>
        </p:spPr>
        <p:txBody>
          <a:bodyPr anchor="b"/>
          <a:lstStyle>
            <a:lvl1pPr algn="ctr">
              <a:defRPr sz="6000"/>
            </a:lvl1pPr>
          </a:lstStyle>
          <a:p>
            <a:r>
              <a:t>标题文本</a:t>
            </a:r>
          </a:p>
        </p:txBody>
      </p:sp>
      <p:sp>
        <p:nvSpPr>
          <p:cNvPr id="12" name="Shape 12"/>
          <p:cNvSpPr>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标题和竖排文字">
    <p:spTree>
      <p:nvGrpSpPr>
        <p:cNvPr id="1" name=""/>
        <p:cNvGrpSpPr/>
        <p:nvPr/>
      </p:nvGrpSpPr>
      <p:grpSpPr>
        <a:xfrm>
          <a:off x="0" y="0"/>
          <a:ext cx="0" cy="0"/>
          <a:chOff x="0" y="0"/>
          <a:chExt cx="0" cy="0"/>
        </a:xfrm>
      </p:grpSpPr>
      <p:sp>
        <p:nvSpPr>
          <p:cNvPr id="92" name="Shape 92"/>
          <p:cNvSpPr>
            <a:spLocks noGrp="1"/>
          </p:cNvSpPr>
          <p:nvPr>
            <p:ph type="title"/>
          </p:nvPr>
        </p:nvSpPr>
        <p:spPr>
          <a:prstGeom prst="rect">
            <a:avLst/>
          </a:prstGeom>
        </p:spPr>
        <p:txBody>
          <a:bodyPr/>
          <a:lstStyle/>
          <a:p>
            <a:r>
              <a:t>标题文本</a:t>
            </a:r>
          </a:p>
        </p:txBody>
      </p:sp>
      <p:sp>
        <p:nvSpPr>
          <p:cNvPr id="93" name="Shape 93"/>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94" name="Shape 9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垂直排列标题与&#10;文本">
    <p:spTree>
      <p:nvGrpSpPr>
        <p:cNvPr id="1" name=""/>
        <p:cNvGrpSpPr/>
        <p:nvPr/>
      </p:nvGrpSpPr>
      <p:grpSpPr>
        <a:xfrm>
          <a:off x="0" y="0"/>
          <a:ext cx="0" cy="0"/>
          <a:chOff x="0" y="0"/>
          <a:chExt cx="0" cy="0"/>
        </a:xfrm>
      </p:grpSpPr>
      <p:sp>
        <p:nvSpPr>
          <p:cNvPr id="101" name="Shape 101"/>
          <p:cNvSpPr>
            <a:spLocks noGrp="1"/>
          </p:cNvSpPr>
          <p:nvPr>
            <p:ph type="title"/>
          </p:nvPr>
        </p:nvSpPr>
        <p:spPr>
          <a:xfrm>
            <a:off x="8724900" y="365125"/>
            <a:ext cx="2628901" cy="5811838"/>
          </a:xfrm>
          <a:prstGeom prst="rect">
            <a:avLst/>
          </a:prstGeom>
        </p:spPr>
        <p:txBody>
          <a:bodyPr/>
          <a:lstStyle/>
          <a:p>
            <a:r>
              <a:t>标题文本</a:t>
            </a:r>
          </a:p>
        </p:txBody>
      </p:sp>
      <p:sp>
        <p:nvSpPr>
          <p:cNvPr id="102" name="Shape 102"/>
          <p:cNvSpPr>
            <a:spLocks noGrp="1"/>
          </p:cNvSpPr>
          <p:nvPr>
            <p:ph type="body" idx="1"/>
          </p:nvPr>
        </p:nvSpPr>
        <p:spPr>
          <a:xfrm>
            <a:off x="838200" y="365125"/>
            <a:ext cx="7734301" cy="58118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幻灯片">
    <p:spTree>
      <p:nvGrpSpPr>
        <p:cNvPr id="1" name=""/>
        <p:cNvGrpSpPr/>
        <p:nvPr/>
      </p:nvGrpSpPr>
      <p:grpSpPr>
        <a:xfrm>
          <a:off x="0" y="0"/>
          <a:ext cx="0" cy="0"/>
          <a:chOff x="0" y="0"/>
          <a:chExt cx="0" cy="0"/>
        </a:xfrm>
      </p:grpSpPr>
      <p:sp>
        <p:nvSpPr>
          <p:cNvPr id="110" name="Shape 110"/>
          <p:cNvSpPr>
            <a:spLocks noGrp="1"/>
          </p:cNvSpPr>
          <p:nvPr>
            <p:ph type="title"/>
          </p:nvPr>
        </p:nvSpPr>
        <p:spPr>
          <a:xfrm>
            <a:off x="914400" y="2130425"/>
            <a:ext cx="10363200" cy="1470026"/>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11" name="Shape 111"/>
          <p:cNvSpPr>
            <a:spLocks noGrp="1"/>
          </p:cNvSpPr>
          <p:nvPr>
            <p:ph type="body" sz="quarter" idx="1"/>
          </p:nvPr>
        </p:nvSpPr>
        <p:spPr>
          <a:xfrm>
            <a:off x="1828800" y="3886200"/>
            <a:ext cx="8534400" cy="1752600"/>
          </a:xfrm>
          <a:prstGeom prst="rect">
            <a:avLst/>
          </a:prstGeom>
        </p:spPr>
        <p:txBody>
          <a:bodyPr/>
          <a:lstStyle>
            <a:lvl1pPr marL="0" indent="0" algn="ctr">
              <a:lnSpc>
                <a:spcPct val="100000"/>
              </a:lnSpc>
              <a:spcBef>
                <a:spcPts val="700"/>
              </a:spcBef>
              <a:buSzTx/>
              <a:buFontTx/>
              <a:buNone/>
              <a:defRPr sz="3200">
                <a:solidFill>
                  <a:srgbClr val="888888"/>
                </a:solidFill>
              </a:defRPr>
            </a:lvl1pPr>
            <a:lvl2pPr marL="0" indent="457200" algn="ctr">
              <a:lnSpc>
                <a:spcPct val="100000"/>
              </a:lnSpc>
              <a:spcBef>
                <a:spcPts val="700"/>
              </a:spcBef>
              <a:buSzTx/>
              <a:buFontTx/>
              <a:buNone/>
              <a:defRPr sz="3200">
                <a:solidFill>
                  <a:srgbClr val="888888"/>
                </a:solidFill>
              </a:defRPr>
            </a:lvl2pPr>
            <a:lvl3pPr marL="0" indent="914400" algn="ctr">
              <a:lnSpc>
                <a:spcPct val="100000"/>
              </a:lnSpc>
              <a:spcBef>
                <a:spcPts val="700"/>
              </a:spcBef>
              <a:buSzTx/>
              <a:buFontTx/>
              <a:buNone/>
              <a:defRPr sz="3200">
                <a:solidFill>
                  <a:srgbClr val="888888"/>
                </a:solidFill>
              </a:defRPr>
            </a:lvl3pPr>
            <a:lvl4pPr marL="0" indent="1371600" algn="ctr">
              <a:lnSpc>
                <a:spcPct val="100000"/>
              </a:lnSpc>
              <a:spcBef>
                <a:spcPts val="700"/>
              </a:spcBef>
              <a:buSzTx/>
              <a:buFontTx/>
              <a:buNone/>
              <a:defRPr sz="3200">
                <a:solidFill>
                  <a:srgbClr val="888888"/>
                </a:solidFill>
              </a:defRPr>
            </a:lvl4pPr>
            <a:lvl5pPr marL="0" indent="1828800" algn="ctr">
              <a:lnSpc>
                <a:spcPct val="100000"/>
              </a:lnSpc>
              <a:spcBef>
                <a:spcPts val="700"/>
              </a:spcBef>
              <a:buSzTx/>
              <a:buFontTx/>
              <a:buNone/>
              <a:defRPr sz="32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112" name="Shape 112"/>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119" name="Shape 119"/>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20" name="Shape 120"/>
          <p:cNvSpPr>
            <a:spLocks noGrp="1"/>
          </p:cNvSpPr>
          <p:nvPr>
            <p:ph type="body" idx="1"/>
          </p:nvPr>
        </p:nvSpPr>
        <p:spPr>
          <a:xfrm>
            <a:off x="609600" y="1600200"/>
            <a:ext cx="10972800" cy="452596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21" name="Shape 121"/>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128" name="Shape 128"/>
          <p:cNvSpPr>
            <a:spLocks noGrp="1"/>
          </p:cNvSpPr>
          <p:nvPr>
            <p:ph type="title"/>
          </p:nvPr>
        </p:nvSpPr>
        <p:spPr>
          <a:xfrm>
            <a:off x="963084" y="4406901"/>
            <a:ext cx="10363201" cy="1362076"/>
          </a:xfrm>
          <a:prstGeom prst="rect">
            <a:avLst/>
          </a:prstGeom>
        </p:spPr>
        <p:txBody>
          <a:bodyPr anchor="t"/>
          <a:lstStyle>
            <a:lvl1pPr>
              <a:lnSpc>
                <a:spcPct val="100000"/>
              </a:lnSpc>
              <a:defRPr sz="4000" b="1" cap="all">
                <a:latin typeface="+mj-lt"/>
                <a:ea typeface="+mj-ea"/>
                <a:cs typeface="+mj-cs"/>
                <a:sym typeface="Calibri"/>
              </a:defRPr>
            </a:lvl1pPr>
          </a:lstStyle>
          <a:p>
            <a:r>
              <a:t>标题文本</a:t>
            </a:r>
          </a:p>
        </p:txBody>
      </p:sp>
      <p:sp>
        <p:nvSpPr>
          <p:cNvPr id="129" name="Shape 129"/>
          <p:cNvSpPr>
            <a:spLocks noGrp="1"/>
          </p:cNvSpPr>
          <p:nvPr>
            <p:ph type="body" sz="quarter" idx="1"/>
          </p:nvPr>
        </p:nvSpPr>
        <p:spPr>
          <a:xfrm>
            <a:off x="963084" y="2906713"/>
            <a:ext cx="10363201" cy="1500188"/>
          </a:xfrm>
          <a:prstGeom prst="rect">
            <a:avLst/>
          </a:prstGeom>
        </p:spPr>
        <p:txBody>
          <a:bodyPr anchor="b"/>
          <a:lstStyle>
            <a:lvl1pPr marL="0" indent="0">
              <a:lnSpc>
                <a:spcPct val="100000"/>
              </a:lnSpc>
              <a:spcBef>
                <a:spcPts val="400"/>
              </a:spcBef>
              <a:buSzTx/>
              <a:buFontTx/>
              <a:buNone/>
              <a:defRPr sz="2000">
                <a:solidFill>
                  <a:srgbClr val="888888"/>
                </a:solidFill>
              </a:defRPr>
            </a:lvl1pPr>
            <a:lvl2pPr marL="0" indent="457200">
              <a:lnSpc>
                <a:spcPct val="100000"/>
              </a:lnSpc>
              <a:spcBef>
                <a:spcPts val="400"/>
              </a:spcBef>
              <a:buSzTx/>
              <a:buFontTx/>
              <a:buNone/>
              <a:defRPr sz="2000">
                <a:solidFill>
                  <a:srgbClr val="888888"/>
                </a:solidFill>
              </a:defRPr>
            </a:lvl2pPr>
            <a:lvl3pPr marL="0" indent="914400">
              <a:lnSpc>
                <a:spcPct val="100000"/>
              </a:lnSpc>
              <a:spcBef>
                <a:spcPts val="400"/>
              </a:spcBef>
              <a:buSzTx/>
              <a:buFontTx/>
              <a:buNone/>
              <a:defRPr sz="2000">
                <a:solidFill>
                  <a:srgbClr val="888888"/>
                </a:solidFill>
              </a:defRPr>
            </a:lvl3pPr>
            <a:lvl4pPr marL="0" indent="1371600">
              <a:lnSpc>
                <a:spcPct val="100000"/>
              </a:lnSpc>
              <a:spcBef>
                <a:spcPts val="400"/>
              </a:spcBef>
              <a:buSzTx/>
              <a:buFontTx/>
              <a:buNone/>
              <a:defRPr sz="2000">
                <a:solidFill>
                  <a:srgbClr val="888888"/>
                </a:solidFill>
              </a:defRPr>
            </a:lvl4pPr>
            <a:lvl5pPr marL="0" indent="1828800">
              <a:lnSpc>
                <a:spcPct val="100000"/>
              </a:lnSpc>
              <a:spcBef>
                <a:spcPts val="400"/>
              </a:spcBef>
              <a:buSzTx/>
              <a:buFontTx/>
              <a:buNone/>
              <a:defRPr sz="20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130" name="Shape 130"/>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137" name="Shape 137"/>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38" name="Shape 138"/>
          <p:cNvSpPr>
            <a:spLocks noGrp="1"/>
          </p:cNvSpPr>
          <p:nvPr>
            <p:ph type="body" sz="half" idx="1"/>
          </p:nvPr>
        </p:nvSpPr>
        <p:spPr>
          <a:xfrm>
            <a:off x="609600" y="1600200"/>
            <a:ext cx="5384800" cy="4525964"/>
          </a:xfrm>
          <a:prstGeom prst="rect">
            <a:avLst/>
          </a:prstGeom>
        </p:spPr>
        <p:txBody>
          <a:bodyPr/>
          <a:lstStyle>
            <a:lvl1pPr marL="342900" indent="-342900">
              <a:lnSpc>
                <a:spcPct val="100000"/>
              </a:lnSpc>
              <a:spcBef>
                <a:spcPts val="600"/>
              </a:spcBef>
            </a:lvl1pPr>
            <a:lvl2pPr marL="790575" indent="-333375">
              <a:lnSpc>
                <a:spcPct val="100000"/>
              </a:lnSpc>
              <a:spcBef>
                <a:spcPts val="600"/>
              </a:spcBef>
              <a:buChar char="–"/>
            </a:lvl2pPr>
            <a:lvl3pPr>
              <a:lnSpc>
                <a:spcPct val="100000"/>
              </a:lnSpc>
              <a:spcBef>
                <a:spcPts val="600"/>
              </a:spcBef>
            </a:lvl3pPr>
            <a:lvl4pPr>
              <a:lnSpc>
                <a:spcPct val="100000"/>
              </a:lnSpc>
              <a:spcBef>
                <a:spcPts val="600"/>
              </a:spcBef>
              <a:buChar char="–"/>
            </a:lvl4pPr>
            <a:lvl5pPr>
              <a:lnSpc>
                <a:spcPct val="100000"/>
              </a:lnSpc>
              <a:spcBef>
                <a:spcPts val="600"/>
              </a:spcBef>
              <a:buChar char="»"/>
            </a:lvl5pPr>
          </a:lstStyle>
          <a:p>
            <a:r>
              <a:t>正文级别 1</a:t>
            </a:r>
          </a:p>
          <a:p>
            <a:pPr lvl="1"/>
            <a:r>
              <a:t>正文级别 2</a:t>
            </a:r>
          </a:p>
          <a:p>
            <a:pPr lvl="2"/>
            <a:r>
              <a:t>正文级别 3</a:t>
            </a:r>
          </a:p>
          <a:p>
            <a:pPr lvl="3"/>
            <a:r>
              <a:t>正文级别 4</a:t>
            </a:r>
          </a:p>
          <a:p>
            <a:pPr lvl="4"/>
            <a:r>
              <a:t>正文级别 5</a:t>
            </a:r>
          </a:p>
        </p:txBody>
      </p:sp>
      <p:sp>
        <p:nvSpPr>
          <p:cNvPr id="139" name="Shape 139"/>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146" name="Shape 146"/>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47" name="Shape 147"/>
          <p:cNvSpPr>
            <a:spLocks noGrp="1"/>
          </p:cNvSpPr>
          <p:nvPr>
            <p:ph type="body" sz="quarter" idx="1"/>
          </p:nvPr>
        </p:nvSpPr>
        <p:spPr>
          <a:xfrm>
            <a:off x="609600" y="1535112"/>
            <a:ext cx="5386917" cy="639763"/>
          </a:xfrm>
          <a:prstGeom prst="rect">
            <a:avLst/>
          </a:prstGeom>
        </p:spPr>
        <p:txBody>
          <a:bodyPr anchor="b"/>
          <a:lstStyle>
            <a:lvl1pPr marL="0" indent="0">
              <a:lnSpc>
                <a:spcPct val="100000"/>
              </a:lnSpc>
              <a:spcBef>
                <a:spcPts val="500"/>
              </a:spcBef>
              <a:buSzTx/>
              <a:buFontTx/>
              <a:buNone/>
              <a:defRPr sz="2400" b="1"/>
            </a:lvl1pPr>
            <a:lvl2pPr marL="0" indent="457200">
              <a:lnSpc>
                <a:spcPct val="100000"/>
              </a:lnSpc>
              <a:spcBef>
                <a:spcPts val="500"/>
              </a:spcBef>
              <a:buSzTx/>
              <a:buFontTx/>
              <a:buNone/>
              <a:defRPr sz="2400" b="1"/>
            </a:lvl2pPr>
            <a:lvl3pPr marL="0" indent="914400">
              <a:lnSpc>
                <a:spcPct val="100000"/>
              </a:lnSpc>
              <a:spcBef>
                <a:spcPts val="500"/>
              </a:spcBef>
              <a:buSzTx/>
              <a:buFontTx/>
              <a:buNone/>
              <a:defRPr sz="2400" b="1"/>
            </a:lvl3pPr>
            <a:lvl4pPr marL="0" indent="1371600">
              <a:lnSpc>
                <a:spcPct val="100000"/>
              </a:lnSpc>
              <a:spcBef>
                <a:spcPts val="500"/>
              </a:spcBef>
              <a:buSzTx/>
              <a:buFontTx/>
              <a:buNone/>
              <a:defRPr sz="2400" b="1"/>
            </a:lvl4pPr>
            <a:lvl5pPr marL="0" indent="1828800">
              <a:lnSpc>
                <a:spcPct val="100000"/>
              </a:lnSpc>
              <a:spcBef>
                <a:spcPts val="500"/>
              </a:spcBef>
              <a:buSzTx/>
              <a:buFontTx/>
              <a:buNone/>
              <a:defRPr sz="2400" b="1"/>
            </a:lvl5pPr>
          </a:lstStyle>
          <a:p>
            <a:r>
              <a:t>正文级别 1</a:t>
            </a:r>
          </a:p>
          <a:p>
            <a:pPr lvl="1"/>
            <a:r>
              <a:t>正文级别 2</a:t>
            </a:r>
          </a:p>
          <a:p>
            <a:pPr lvl="2"/>
            <a:r>
              <a:t>正文级别 3</a:t>
            </a:r>
          </a:p>
          <a:p>
            <a:pPr lvl="3"/>
            <a:r>
              <a:t>正文级别 4</a:t>
            </a:r>
          </a:p>
          <a:p>
            <a:pPr lvl="4"/>
            <a:r>
              <a:t>正文级别 5</a:t>
            </a:r>
          </a:p>
        </p:txBody>
      </p:sp>
      <p:sp>
        <p:nvSpPr>
          <p:cNvPr id="148" name="Shape 148"/>
          <p:cNvSpPr>
            <a:spLocks noGrp="1"/>
          </p:cNvSpPr>
          <p:nvPr>
            <p:ph type="body" sz="quarter" idx="13"/>
          </p:nvPr>
        </p:nvSpPr>
        <p:spPr>
          <a:xfrm>
            <a:off x="6193368" y="1535112"/>
            <a:ext cx="5389034" cy="639763"/>
          </a:xfrm>
          <a:prstGeom prst="rect">
            <a:avLst/>
          </a:prstGeom>
        </p:spPr>
        <p:txBody>
          <a:bodyPr anchor="b"/>
          <a:lstStyle/>
          <a:p>
            <a:pPr marL="0" indent="0">
              <a:lnSpc>
                <a:spcPct val="100000"/>
              </a:lnSpc>
              <a:spcBef>
                <a:spcPts val="500"/>
              </a:spcBef>
              <a:buSzTx/>
              <a:buFontTx/>
              <a:buNone/>
              <a:defRPr sz="2400" b="1"/>
            </a:pPr>
            <a:endParaRPr/>
          </a:p>
        </p:txBody>
      </p:sp>
      <p:sp>
        <p:nvSpPr>
          <p:cNvPr id="149" name="Shape 149"/>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156" name="Shape 156"/>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57" name="Shape 157"/>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64" name="Shape 16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内容与标题">
    <p:spTree>
      <p:nvGrpSpPr>
        <p:cNvPr id="1" name=""/>
        <p:cNvGrpSpPr/>
        <p:nvPr/>
      </p:nvGrpSpPr>
      <p:grpSpPr>
        <a:xfrm>
          <a:off x="0" y="0"/>
          <a:ext cx="0" cy="0"/>
          <a:chOff x="0" y="0"/>
          <a:chExt cx="0" cy="0"/>
        </a:xfrm>
      </p:grpSpPr>
      <p:sp>
        <p:nvSpPr>
          <p:cNvPr id="171" name="Shape 171"/>
          <p:cNvSpPr>
            <a:spLocks noGrp="1"/>
          </p:cNvSpPr>
          <p:nvPr>
            <p:ph type="title"/>
          </p:nvPr>
        </p:nvSpPr>
        <p:spPr>
          <a:xfrm>
            <a:off x="609601" y="273050"/>
            <a:ext cx="4011084" cy="1162050"/>
          </a:xfrm>
          <a:prstGeom prst="rect">
            <a:avLst/>
          </a:prstGeom>
        </p:spPr>
        <p:txBody>
          <a:bodyPr anchor="b"/>
          <a:lstStyle>
            <a:lvl1pPr>
              <a:lnSpc>
                <a:spcPct val="100000"/>
              </a:lnSpc>
              <a:defRPr sz="2000" b="1">
                <a:latin typeface="+mj-lt"/>
                <a:ea typeface="+mj-ea"/>
                <a:cs typeface="+mj-cs"/>
                <a:sym typeface="Calibri"/>
              </a:defRPr>
            </a:lvl1pPr>
          </a:lstStyle>
          <a:p>
            <a:r>
              <a:t>标题文本</a:t>
            </a:r>
          </a:p>
        </p:txBody>
      </p:sp>
      <p:sp>
        <p:nvSpPr>
          <p:cNvPr id="172" name="Shape 172"/>
          <p:cNvSpPr>
            <a:spLocks noGrp="1"/>
          </p:cNvSpPr>
          <p:nvPr>
            <p:ph type="body" idx="1"/>
          </p:nvPr>
        </p:nvSpPr>
        <p:spPr>
          <a:xfrm>
            <a:off x="4766733" y="273050"/>
            <a:ext cx="6815667" cy="585311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73" name="Shape 173"/>
          <p:cNvSpPr>
            <a:spLocks noGrp="1"/>
          </p:cNvSpPr>
          <p:nvPr>
            <p:ph type="body" sz="half" idx="13"/>
          </p:nvPr>
        </p:nvSpPr>
        <p:spPr>
          <a:xfrm>
            <a:off x="609600" y="1435101"/>
            <a:ext cx="4011085" cy="4691063"/>
          </a:xfrm>
          <a:prstGeom prst="rect">
            <a:avLst/>
          </a:prstGeom>
        </p:spPr>
        <p:txBody>
          <a:bodyPr/>
          <a:lstStyle/>
          <a:p>
            <a:pPr marL="0" indent="0">
              <a:lnSpc>
                <a:spcPct val="100000"/>
              </a:lnSpc>
              <a:spcBef>
                <a:spcPts val="300"/>
              </a:spcBef>
              <a:buSzTx/>
              <a:buFontTx/>
              <a:buNone/>
              <a:defRPr sz="1400"/>
            </a:pPr>
            <a:endParaRPr/>
          </a:p>
        </p:txBody>
      </p:sp>
      <p:sp>
        <p:nvSpPr>
          <p:cNvPr id="174" name="Shape 17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标题文本</a:t>
            </a:r>
          </a:p>
        </p:txBody>
      </p:sp>
      <p:sp>
        <p:nvSpPr>
          <p:cNvPr id="21" name="Shape 21"/>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181" name="Shape 181"/>
          <p:cNvSpPr>
            <a:spLocks noGrp="1"/>
          </p:cNvSpPr>
          <p:nvPr>
            <p:ph type="title"/>
          </p:nvPr>
        </p:nvSpPr>
        <p:spPr>
          <a:xfrm>
            <a:off x="2389716" y="4800600"/>
            <a:ext cx="7315201" cy="566738"/>
          </a:xfrm>
          <a:prstGeom prst="rect">
            <a:avLst/>
          </a:prstGeom>
        </p:spPr>
        <p:txBody>
          <a:bodyPr anchor="b"/>
          <a:lstStyle>
            <a:lvl1pPr>
              <a:lnSpc>
                <a:spcPct val="100000"/>
              </a:lnSpc>
              <a:defRPr sz="2000" b="1">
                <a:latin typeface="+mj-lt"/>
                <a:ea typeface="+mj-ea"/>
                <a:cs typeface="+mj-cs"/>
                <a:sym typeface="Calibri"/>
              </a:defRPr>
            </a:lvl1pPr>
          </a:lstStyle>
          <a:p>
            <a:r>
              <a:t>标题文本</a:t>
            </a:r>
          </a:p>
        </p:txBody>
      </p:sp>
      <p:sp>
        <p:nvSpPr>
          <p:cNvPr id="182" name="Shape 182"/>
          <p:cNvSpPr>
            <a:spLocks noGrp="1"/>
          </p:cNvSpPr>
          <p:nvPr>
            <p:ph type="pic" sz="half" idx="13"/>
          </p:nvPr>
        </p:nvSpPr>
        <p:spPr>
          <a:xfrm>
            <a:off x="2389716" y="612775"/>
            <a:ext cx="7315201" cy="4114800"/>
          </a:xfrm>
          <a:prstGeom prst="rect">
            <a:avLst/>
          </a:prstGeom>
        </p:spPr>
        <p:txBody>
          <a:bodyPr lIns="91439" rIns="91439">
            <a:noAutofit/>
          </a:bodyPr>
          <a:lstStyle/>
          <a:p>
            <a:endParaRPr/>
          </a:p>
        </p:txBody>
      </p:sp>
      <p:sp>
        <p:nvSpPr>
          <p:cNvPr id="183" name="Shape 183"/>
          <p:cNvSpPr>
            <a:spLocks noGrp="1"/>
          </p:cNvSpPr>
          <p:nvPr>
            <p:ph type="body" sz="quarter" idx="1"/>
          </p:nvPr>
        </p:nvSpPr>
        <p:spPr>
          <a:xfrm>
            <a:off x="2389716" y="5367337"/>
            <a:ext cx="7315201" cy="804863"/>
          </a:xfrm>
          <a:prstGeom prst="rect">
            <a:avLst/>
          </a:prstGeom>
        </p:spPr>
        <p:txBody>
          <a:bodyPr/>
          <a:lstStyle>
            <a:lvl1pPr marL="0" indent="0">
              <a:lnSpc>
                <a:spcPct val="100000"/>
              </a:lnSpc>
              <a:spcBef>
                <a:spcPts val="300"/>
              </a:spcBef>
              <a:buSzTx/>
              <a:buFontTx/>
              <a:buNone/>
              <a:defRPr sz="1400"/>
            </a:lvl1pPr>
            <a:lvl2pPr marL="0" indent="457200">
              <a:lnSpc>
                <a:spcPct val="100000"/>
              </a:lnSpc>
              <a:spcBef>
                <a:spcPts val="300"/>
              </a:spcBef>
              <a:buSzTx/>
              <a:buFontTx/>
              <a:buNone/>
              <a:defRPr sz="1400"/>
            </a:lvl2pPr>
            <a:lvl3pPr marL="0" indent="914400">
              <a:lnSpc>
                <a:spcPct val="100000"/>
              </a:lnSpc>
              <a:spcBef>
                <a:spcPts val="300"/>
              </a:spcBef>
              <a:buSzTx/>
              <a:buFontTx/>
              <a:buNone/>
              <a:defRPr sz="1400"/>
            </a:lvl3pPr>
            <a:lvl4pPr marL="0" indent="1371600">
              <a:lnSpc>
                <a:spcPct val="100000"/>
              </a:lnSpc>
              <a:spcBef>
                <a:spcPts val="300"/>
              </a:spcBef>
              <a:buSzTx/>
              <a:buFontTx/>
              <a:buNone/>
              <a:defRPr sz="1400"/>
            </a:lvl4pPr>
            <a:lvl5pPr marL="0" indent="1828800">
              <a:lnSpc>
                <a:spcPct val="100000"/>
              </a:lnSpc>
              <a:spcBef>
                <a:spcPts val="300"/>
              </a:spcBef>
              <a:buSzTx/>
              <a:buFontTx/>
              <a:buNone/>
              <a:defRPr sz="1400"/>
            </a:lvl5pPr>
          </a:lstStyle>
          <a:p>
            <a:r>
              <a:t>正文级别 1</a:t>
            </a:r>
          </a:p>
          <a:p>
            <a:pPr lvl="1"/>
            <a:r>
              <a:t>正文级别 2</a:t>
            </a:r>
          </a:p>
          <a:p>
            <a:pPr lvl="2"/>
            <a:r>
              <a:t>正文级别 3</a:t>
            </a:r>
          </a:p>
          <a:p>
            <a:pPr lvl="3"/>
            <a:r>
              <a:t>正文级别 4</a:t>
            </a:r>
          </a:p>
          <a:p>
            <a:pPr lvl="4"/>
            <a:r>
              <a:t>正文级别 5</a:t>
            </a:r>
          </a:p>
        </p:txBody>
      </p:sp>
      <p:sp>
        <p:nvSpPr>
          <p:cNvPr id="184" name="Shape 18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标题和竖排文字">
    <p:spTree>
      <p:nvGrpSpPr>
        <p:cNvPr id="1" name=""/>
        <p:cNvGrpSpPr/>
        <p:nvPr/>
      </p:nvGrpSpPr>
      <p:grpSpPr>
        <a:xfrm>
          <a:off x="0" y="0"/>
          <a:ext cx="0" cy="0"/>
          <a:chOff x="0" y="0"/>
          <a:chExt cx="0" cy="0"/>
        </a:xfrm>
      </p:grpSpPr>
      <p:sp>
        <p:nvSpPr>
          <p:cNvPr id="191" name="Shape 191"/>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92" name="Shape 192"/>
          <p:cNvSpPr>
            <a:spLocks noGrp="1"/>
          </p:cNvSpPr>
          <p:nvPr>
            <p:ph type="body" idx="1"/>
          </p:nvPr>
        </p:nvSpPr>
        <p:spPr>
          <a:xfrm>
            <a:off x="609600" y="1600200"/>
            <a:ext cx="10972800" cy="452596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93" name="Shape 193"/>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垂直排列标题与文本">
    <p:spTree>
      <p:nvGrpSpPr>
        <p:cNvPr id="1" name=""/>
        <p:cNvGrpSpPr/>
        <p:nvPr/>
      </p:nvGrpSpPr>
      <p:grpSpPr>
        <a:xfrm>
          <a:off x="0" y="0"/>
          <a:ext cx="0" cy="0"/>
          <a:chOff x="0" y="0"/>
          <a:chExt cx="0" cy="0"/>
        </a:xfrm>
      </p:grpSpPr>
      <p:sp>
        <p:nvSpPr>
          <p:cNvPr id="200" name="Shape 200"/>
          <p:cNvSpPr>
            <a:spLocks noGrp="1"/>
          </p:cNvSpPr>
          <p:nvPr>
            <p:ph type="title"/>
          </p:nvPr>
        </p:nvSpPr>
        <p:spPr>
          <a:xfrm>
            <a:off x="8839200" y="274639"/>
            <a:ext cx="2743200" cy="5851526"/>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201" name="Shape 201"/>
          <p:cNvSpPr>
            <a:spLocks noGrp="1"/>
          </p:cNvSpPr>
          <p:nvPr>
            <p:ph type="body" idx="1"/>
          </p:nvPr>
        </p:nvSpPr>
        <p:spPr>
          <a:xfrm>
            <a:off x="609600" y="274639"/>
            <a:ext cx="8026400" cy="5851526"/>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202" name="Shape 202"/>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9" name="Shape 209"/>
          <p:cNvSpPr>
            <a:spLocks noGrp="1"/>
          </p:cNvSpPr>
          <p:nvPr>
            <p:ph type="title"/>
          </p:nvPr>
        </p:nvSpPr>
        <p:spPr>
          <a:prstGeom prst="rect">
            <a:avLst/>
          </a:prstGeom>
        </p:spPr>
        <p:txBody>
          <a:bodyPr/>
          <a:lstStyle/>
          <a:p>
            <a:r>
              <a:t>标题文本</a:t>
            </a:r>
          </a:p>
        </p:txBody>
      </p:sp>
      <p:sp>
        <p:nvSpPr>
          <p:cNvPr id="210" name="Shape 210"/>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11" name="Shape 21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29" name="Shape 29"/>
          <p:cNvSpPr>
            <a:spLocks noGrp="1"/>
          </p:cNvSpPr>
          <p:nvPr>
            <p:ph type="title"/>
          </p:nvPr>
        </p:nvSpPr>
        <p:spPr>
          <a:xfrm>
            <a:off x="831849" y="1709738"/>
            <a:ext cx="10515601" cy="2852737"/>
          </a:xfrm>
          <a:prstGeom prst="rect">
            <a:avLst/>
          </a:prstGeom>
        </p:spPr>
        <p:txBody>
          <a:bodyPr anchor="b"/>
          <a:lstStyle>
            <a:lvl1pPr>
              <a:defRPr sz="6000"/>
            </a:lvl1pPr>
          </a:lstStyle>
          <a:p>
            <a:r>
              <a:t>标题文本</a:t>
            </a:r>
          </a:p>
        </p:txBody>
      </p:sp>
      <p:sp>
        <p:nvSpPr>
          <p:cNvPr id="30" name="Shape 30"/>
          <p:cNvSpPr>
            <a:spLocks noGrp="1"/>
          </p:cNvSpPr>
          <p:nvPr>
            <p:ph type="body" sz="quarter" idx="1"/>
          </p:nvPr>
        </p:nvSpPr>
        <p:spPr>
          <a:xfrm>
            <a:off x="831849" y="4589464"/>
            <a:ext cx="10515601"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标题文本</a:t>
            </a:r>
          </a:p>
        </p:txBody>
      </p:sp>
      <p:sp>
        <p:nvSpPr>
          <p:cNvPr id="39" name="Shape 39"/>
          <p:cNvSpPr>
            <a:spLocks noGrp="1"/>
          </p:cNvSpPr>
          <p:nvPr>
            <p:ph type="body" sz="half" idx="1"/>
          </p:nvPr>
        </p:nvSpPr>
        <p:spPr>
          <a:xfrm>
            <a:off x="838200" y="1825625"/>
            <a:ext cx="5181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40" name="Shape 4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47" name="Shape 47"/>
          <p:cNvSpPr>
            <a:spLocks noGrp="1"/>
          </p:cNvSpPr>
          <p:nvPr>
            <p:ph type="title"/>
          </p:nvPr>
        </p:nvSpPr>
        <p:spPr>
          <a:xfrm>
            <a:off x="839787" y="365125"/>
            <a:ext cx="10515601" cy="1325564"/>
          </a:xfrm>
          <a:prstGeom prst="rect">
            <a:avLst/>
          </a:prstGeom>
        </p:spPr>
        <p:txBody>
          <a:bodyPr/>
          <a:lstStyle/>
          <a:p>
            <a:r>
              <a:t>标题文本</a:t>
            </a:r>
          </a:p>
        </p:txBody>
      </p:sp>
      <p:sp>
        <p:nvSpPr>
          <p:cNvPr id="48" name="Shape 48"/>
          <p:cNvSpPr>
            <a:spLocks noGrp="1"/>
          </p:cNvSpPr>
          <p:nvPr>
            <p:ph type="body" sz="quarter" idx="1"/>
          </p:nvPr>
        </p:nvSpPr>
        <p:spPr>
          <a:xfrm>
            <a:off x="839788"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正文级别 1</a:t>
            </a:r>
          </a:p>
          <a:p>
            <a:pPr lvl="1"/>
            <a:r>
              <a:t>正文级别 2</a:t>
            </a:r>
          </a:p>
          <a:p>
            <a:pPr lvl="2"/>
            <a:r>
              <a:t>正文级别 3</a:t>
            </a:r>
          </a:p>
          <a:p>
            <a:pPr lvl="3"/>
            <a:r>
              <a:t>正文级别 4</a:t>
            </a:r>
          </a:p>
          <a:p>
            <a:pPr lvl="4"/>
            <a:r>
              <a:t>正文级别 5</a:t>
            </a:r>
          </a:p>
        </p:txBody>
      </p:sp>
      <p:sp>
        <p:nvSpPr>
          <p:cNvPr id="49" name="Shape 49"/>
          <p:cNvSpPr>
            <a:spLocks noGrp="1"/>
          </p:cNvSpPr>
          <p:nvPr>
            <p:ph type="body" sz="quarter" idx="13"/>
          </p:nvPr>
        </p:nvSpPr>
        <p:spPr>
          <a:xfrm>
            <a:off x="6172201" y="1681163"/>
            <a:ext cx="5183189" cy="823913"/>
          </a:xfrm>
          <a:prstGeom prst="rect">
            <a:avLst/>
          </a:prstGeom>
        </p:spPr>
        <p:txBody>
          <a:bodyPr anchor="b"/>
          <a:lstStyle/>
          <a:p>
            <a:pPr marL="0" indent="0">
              <a:buSzTx/>
              <a:buFontTx/>
              <a:buNone/>
              <a:defRPr sz="2400" b="1"/>
            </a:pPr>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标题文本</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内容与标题">
    <p:spTree>
      <p:nvGrpSpPr>
        <p:cNvPr id="1" name=""/>
        <p:cNvGrpSpPr/>
        <p:nvPr/>
      </p:nvGrpSpPr>
      <p:grpSpPr>
        <a:xfrm>
          <a:off x="0" y="0"/>
          <a:ext cx="0" cy="0"/>
          <a:chOff x="0" y="0"/>
          <a:chExt cx="0" cy="0"/>
        </a:xfrm>
      </p:grpSpPr>
      <p:sp>
        <p:nvSpPr>
          <p:cNvPr id="72" name="Shape 72"/>
          <p:cNvSpPr>
            <a:spLocks noGrp="1"/>
          </p:cNvSpPr>
          <p:nvPr>
            <p:ph type="title"/>
          </p:nvPr>
        </p:nvSpPr>
        <p:spPr>
          <a:xfrm>
            <a:off x="839787" y="457200"/>
            <a:ext cx="3932239" cy="1600200"/>
          </a:xfrm>
          <a:prstGeom prst="rect">
            <a:avLst/>
          </a:prstGeom>
        </p:spPr>
        <p:txBody>
          <a:bodyPr anchor="b"/>
          <a:lstStyle>
            <a:lvl1pPr>
              <a:defRPr sz="3200"/>
            </a:lvl1pPr>
          </a:lstStyle>
          <a:p>
            <a:r>
              <a:t>标题文本</a:t>
            </a:r>
          </a:p>
        </p:txBody>
      </p:sp>
      <p:sp>
        <p:nvSpPr>
          <p:cNvPr id="73" name="Shape 73"/>
          <p:cNvSpPr>
            <a:spLocks noGrp="1"/>
          </p:cNvSpPr>
          <p:nvPr>
            <p:ph type="body" sz="half" idx="1"/>
          </p:nvPr>
        </p:nvSpPr>
        <p:spPr>
          <a:xfrm>
            <a:off x="5183187" y="987425"/>
            <a:ext cx="6172201" cy="4873626"/>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正文级别 1</a:t>
            </a:r>
          </a:p>
          <a:p>
            <a:pPr lvl="1"/>
            <a:r>
              <a:t>正文级别 2</a:t>
            </a:r>
          </a:p>
          <a:p>
            <a:pPr lvl="2"/>
            <a:r>
              <a:t>正文级别 3</a:t>
            </a:r>
          </a:p>
          <a:p>
            <a:pPr lvl="3"/>
            <a:r>
              <a:t>正文级别 4</a:t>
            </a:r>
          </a:p>
          <a:p>
            <a:pPr lvl="4"/>
            <a:r>
              <a:t>正文级别 5</a:t>
            </a:r>
          </a:p>
        </p:txBody>
      </p:sp>
      <p:sp>
        <p:nvSpPr>
          <p:cNvPr id="74" name="Shape 74"/>
          <p:cNvSpPr>
            <a:spLocks noGrp="1"/>
          </p:cNvSpPr>
          <p:nvPr>
            <p:ph type="body" sz="quarter" idx="13"/>
          </p:nvPr>
        </p:nvSpPr>
        <p:spPr>
          <a:xfrm>
            <a:off x="839787" y="2057400"/>
            <a:ext cx="3932238" cy="3811588"/>
          </a:xfrm>
          <a:prstGeom prst="rect">
            <a:avLst/>
          </a:prstGeom>
        </p:spPr>
        <p:txBody>
          <a:bodyPr/>
          <a:lstStyle/>
          <a:p>
            <a:pPr marL="0" indent="0">
              <a:buSzTx/>
              <a:buFontTx/>
              <a:buNone/>
              <a:defRPr sz="1600"/>
            </a:pPr>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82" name="Shape 82"/>
          <p:cNvSpPr>
            <a:spLocks noGrp="1"/>
          </p:cNvSpPr>
          <p:nvPr>
            <p:ph type="title"/>
          </p:nvPr>
        </p:nvSpPr>
        <p:spPr>
          <a:xfrm>
            <a:off x="839787" y="457200"/>
            <a:ext cx="3932239" cy="1600200"/>
          </a:xfrm>
          <a:prstGeom prst="rect">
            <a:avLst/>
          </a:prstGeom>
        </p:spPr>
        <p:txBody>
          <a:bodyPr anchor="b"/>
          <a:lstStyle>
            <a:lvl1pPr>
              <a:defRPr sz="3200"/>
            </a:lvl1pPr>
          </a:lstStyle>
          <a:p>
            <a:r>
              <a:t>标题文本</a:t>
            </a:r>
          </a:p>
        </p:txBody>
      </p:sp>
      <p:sp>
        <p:nvSpPr>
          <p:cNvPr id="83" name="Shape 83"/>
          <p:cNvSpPr>
            <a:spLocks noGrp="1"/>
          </p:cNvSpPr>
          <p:nvPr>
            <p:ph type="pic" sz="half" idx="13"/>
          </p:nvPr>
        </p:nvSpPr>
        <p:spPr>
          <a:xfrm>
            <a:off x="5183187" y="987425"/>
            <a:ext cx="6172201" cy="4873626"/>
          </a:xfrm>
          <a:prstGeom prst="rect">
            <a:avLst/>
          </a:prstGeom>
        </p:spPr>
        <p:txBody>
          <a:bodyPr lIns="91439" rIns="91439">
            <a:noAutofit/>
          </a:bodyPr>
          <a:lstStyle/>
          <a:p>
            <a:endParaRPr/>
          </a:p>
        </p:txBody>
      </p:sp>
      <p:sp>
        <p:nvSpPr>
          <p:cNvPr id="84" name="Shape 84"/>
          <p:cNvSpPr>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正文级别 1</a:t>
            </a:r>
          </a:p>
          <a:p>
            <a:pPr lvl="1"/>
            <a:r>
              <a:t>正文级别 2</a:t>
            </a:r>
          </a:p>
          <a:p>
            <a:pPr lvl="2"/>
            <a:r>
              <a:t>正文级别 3</a:t>
            </a:r>
          </a:p>
          <a:p>
            <a:pPr lvl="3"/>
            <a:r>
              <a:t>正文级别 4</a:t>
            </a:r>
          </a:p>
          <a:p>
            <a:pPr lvl="4"/>
            <a:r>
              <a:t>正文级别 5</a:t>
            </a:r>
          </a:p>
        </p:txBody>
      </p:sp>
      <p:sp>
        <p:nvSpPr>
          <p:cNvPr id="85" name="Shape 8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38200" y="365125"/>
            <a:ext cx="10515600" cy="1325564"/>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rmAutofit/>
          </a:bodyPr>
          <a:lstStyle/>
          <a:p>
            <a:r>
              <a:t>标题文本</a:t>
            </a:r>
          </a:p>
        </p:txBody>
      </p:sp>
      <p:sp>
        <p:nvSpPr>
          <p:cNvPr id="3" name="Shape 3"/>
          <p:cNvSpPr>
            <a:spLocks noGrp="1"/>
          </p:cNvSpPr>
          <p:nvPr>
            <p:ph type="body" idx="1"/>
          </p:nvPr>
        </p:nvSpPr>
        <p:spPr>
          <a:xfrm>
            <a:off x="838200" y="1825625"/>
            <a:ext cx="10515600" cy="4351338"/>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正文级别 1</a:t>
            </a:r>
          </a:p>
          <a:p>
            <a:pPr lvl="1"/>
            <a:r>
              <a:t>正文级别 2</a:t>
            </a:r>
          </a:p>
          <a:p>
            <a:pPr lvl="2"/>
            <a:r>
              <a:t>正文级别 3</a:t>
            </a:r>
          </a:p>
          <a:p>
            <a:pPr lvl="3"/>
            <a:r>
              <a:t>正文级别 4</a:t>
            </a:r>
          </a:p>
          <a:p>
            <a:pPr lvl="4"/>
            <a:r>
              <a:t>正文级别 5</a:t>
            </a:r>
          </a:p>
        </p:txBody>
      </p:sp>
      <p:sp>
        <p:nvSpPr>
          <p:cNvPr id="4" name="Shape 4"/>
          <p:cNvSpPr>
            <a:spLocks noGrp="1"/>
          </p:cNvSpPr>
          <p:nvPr>
            <p:ph type="sldNum" sz="quarter" idx="2"/>
          </p:nvPr>
        </p:nvSpPr>
        <p:spPr>
          <a:xfrm>
            <a:off x="11089818" y="6404294"/>
            <a:ext cx="263983"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220" name="Shape 220"/>
          <p:cNvSpPr/>
          <p:nvPr/>
        </p:nvSpPr>
        <p:spPr>
          <a:xfrm>
            <a:off x="-2" y="4882638"/>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gradFill>
            <a:gsLst>
              <a:gs pos="0">
                <a:srgbClr val="E5EEF3">
                  <a:alpha val="50000"/>
                </a:srgbClr>
              </a:gs>
              <a:gs pos="100000">
                <a:srgbClr val="E1EBF1"/>
              </a:gs>
            </a:gsLst>
            <a:lin ang="5400000"/>
          </a:gradFill>
          <a:ln w="12700">
            <a:miter lim="400000"/>
          </a:ln>
        </p:spPr>
        <p:txBody>
          <a:bodyPr lIns="45719" rIns="45719" anchor="ctr"/>
          <a:lstStyle/>
          <a:p>
            <a:pPr algn="ctr">
              <a:defRPr>
                <a:solidFill>
                  <a:srgbClr val="FFFFFF"/>
                </a:solidFill>
              </a:defRPr>
            </a:pPr>
            <a:endParaRPr/>
          </a:p>
        </p:txBody>
      </p:sp>
      <p:sp>
        <p:nvSpPr>
          <p:cNvPr id="221" name="Shape 221"/>
          <p:cNvSpPr/>
          <p:nvPr/>
        </p:nvSpPr>
        <p:spPr>
          <a:xfrm>
            <a:off x="-2" y="5412811"/>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gradFill>
            <a:gsLst>
              <a:gs pos="0">
                <a:srgbClr val="E9F4FA"/>
              </a:gs>
              <a:gs pos="100000">
                <a:srgbClr val="D7E3EC"/>
              </a:gs>
            </a:gsLst>
            <a:lin ang="5400000"/>
          </a:gradFill>
          <a:ln w="12700">
            <a:miter lim="400000"/>
          </a:ln>
        </p:spPr>
        <p:txBody>
          <a:bodyPr lIns="45719" rIns="45719" anchor="ctr"/>
          <a:lstStyle/>
          <a:p>
            <a:pPr algn="ctr">
              <a:defRPr>
                <a:solidFill>
                  <a:srgbClr val="FFFFFF"/>
                </a:solidFill>
              </a:defRPr>
            </a:pPr>
            <a:endParaRPr/>
          </a:p>
        </p:txBody>
      </p:sp>
      <p:sp>
        <p:nvSpPr>
          <p:cNvPr id="222" name="Shape 222"/>
          <p:cNvSpPr/>
          <p:nvPr/>
        </p:nvSpPr>
        <p:spPr>
          <a:xfrm>
            <a:off x="1" y="5724662"/>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solidFill>
            <a:srgbClr val="FFFFFF"/>
          </a:solidFill>
          <a:ln w="12700">
            <a:miter lim="400000"/>
          </a:ln>
        </p:spPr>
        <p:txBody>
          <a:bodyPr lIns="45719" rIns="45719" anchor="ctr"/>
          <a:lstStyle/>
          <a:p>
            <a:pPr algn="ctr">
              <a:defRPr>
                <a:solidFill>
                  <a:srgbClr val="FFFFFF"/>
                </a:solidFill>
              </a:defRPr>
            </a:pPr>
            <a:endParaRPr/>
          </a:p>
        </p:txBody>
      </p:sp>
      <p:sp>
        <p:nvSpPr>
          <p:cNvPr id="223" name="Shape 223"/>
          <p:cNvSpPr/>
          <p:nvPr/>
        </p:nvSpPr>
        <p:spPr>
          <a:xfrm>
            <a:off x="2664660" y="544682"/>
            <a:ext cx="6862680" cy="3416320"/>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spAutoFit/>
          </a:bodyPr>
          <a:lstStyle/>
          <a:p>
            <a:pPr algn="ctr">
              <a:defRPr sz="7200">
                <a:solidFill>
                  <a:srgbClr val="FFFFFF"/>
                </a:solidFill>
                <a:latin typeface="FZZhunYuan-M02S"/>
                <a:ea typeface="FZZhunYuan-M02S"/>
                <a:cs typeface="FZZhunYuan-M02S"/>
                <a:sym typeface="FZZhunYuan-M02S"/>
              </a:defRPr>
            </a:pPr>
            <a:r>
              <a:rPr dirty="0"/>
              <a:t>幼儿园区域活动</a:t>
            </a:r>
          </a:p>
          <a:p>
            <a:pPr algn="ctr">
              <a:defRPr sz="7200">
                <a:solidFill>
                  <a:srgbClr val="FFFFFF"/>
                </a:solidFill>
                <a:latin typeface="FZZhunYuan-M02S"/>
                <a:ea typeface="FZZhunYuan-M02S"/>
                <a:cs typeface="FZZhunYuan-M02S"/>
                <a:sym typeface="FZZhunYuan-M02S"/>
              </a:defRPr>
            </a:pPr>
            <a:r>
              <a:rPr dirty="0" smtClean="0"/>
              <a:t>设计与指导</a:t>
            </a:r>
            <a:endParaRPr lang="en-US" dirty="0" smtClean="0"/>
          </a:p>
          <a:p>
            <a:pPr algn="ctr">
              <a:defRPr sz="7200">
                <a:solidFill>
                  <a:srgbClr val="FFFFFF"/>
                </a:solidFill>
                <a:latin typeface="FZZhunYuan-M02S"/>
                <a:ea typeface="FZZhunYuan-M02S"/>
                <a:cs typeface="FZZhunYuan-M02S"/>
                <a:sym typeface="FZZhunYuan-M02S"/>
              </a:defRPr>
            </a:pPr>
            <a:r>
              <a:rPr lang="zh-CN" altLang="en-US" dirty="0" smtClean="0"/>
              <a:t>（第二版）</a:t>
            </a:r>
            <a:endParaRPr dirty="0"/>
          </a:p>
        </p:txBody>
      </p:sp>
      <p:sp>
        <p:nvSpPr>
          <p:cNvPr id="224" name="Shape 224"/>
          <p:cNvSpPr/>
          <p:nvPr/>
        </p:nvSpPr>
        <p:spPr>
          <a:xfrm rot="900000">
            <a:off x="9395438" y="962982"/>
            <a:ext cx="636416" cy="440025"/>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miter lim="400000"/>
          </a:ln>
        </p:spPr>
        <p:txBody>
          <a:bodyPr lIns="45719" rIns="45719" anchor="ctr"/>
          <a:lstStyle/>
          <a:p>
            <a:pPr algn="ctr">
              <a:defRPr>
                <a:solidFill>
                  <a:srgbClr val="FFFFFF"/>
                </a:solidFill>
              </a:defRPr>
            </a:pPr>
            <a:endParaRPr/>
          </a:p>
        </p:txBody>
      </p:sp>
      <p:sp>
        <p:nvSpPr>
          <p:cNvPr id="236" name="Shape 236"/>
          <p:cNvSpPr/>
          <p:nvPr/>
        </p:nvSpPr>
        <p:spPr>
          <a:xfrm>
            <a:off x="5586730" y="3993036"/>
            <a:ext cx="1018541" cy="32420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a:solidFill>
                  <a:srgbClr val="FFFFFF"/>
                </a:solidFill>
                <a:latin typeface="FZHei-B01S"/>
                <a:ea typeface="FZHei-B01S"/>
                <a:cs typeface="FZHei-B01S"/>
                <a:sym typeface="FZHei-B01S"/>
              </a:defRPr>
            </a:lvl1pPr>
          </a:lstStyle>
          <a:p>
            <a:r>
              <a:t>主讲人：</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8" y="2752311"/>
            <a:ext cx="9249484" cy="1136465"/>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nSpc>
                <a:spcPct val="150000"/>
              </a:lnSpc>
              <a:defRPr sz="2400">
                <a:latin typeface="FZHei-B01S"/>
                <a:ea typeface="FZHei-B01S"/>
                <a:cs typeface="FZHei-B01S"/>
                <a:sym typeface="FZHei-B01S"/>
              </a:defRPr>
            </a:pPr>
            <a:r>
              <a:rPr lang="en-US" altLang="zh-CN" dirty="0" smtClean="0"/>
              <a:t>1.</a:t>
            </a:r>
            <a:r>
              <a:rPr lang="zh-CN" altLang="en-US" dirty="0" smtClean="0"/>
              <a:t>什</a:t>
            </a:r>
            <a:r>
              <a:rPr lang="zh-CN" altLang="en-US" dirty="0"/>
              <a:t>么是地方特色区域活动</a:t>
            </a:r>
            <a:r>
              <a:rPr lang="zh-CN" altLang="en-US" dirty="0" smtClean="0"/>
              <a:t>？</a:t>
            </a:r>
            <a:endParaRPr lang="en-US" altLang="zh-CN" dirty="0" smtClean="0"/>
          </a:p>
          <a:p>
            <a:pPr>
              <a:lnSpc>
                <a:spcPct val="150000"/>
              </a:lnSpc>
              <a:defRPr sz="2400">
                <a:latin typeface="FZHei-B01S"/>
                <a:ea typeface="FZHei-B01S"/>
                <a:cs typeface="FZHei-B01S"/>
                <a:sym typeface="FZHei-B01S"/>
              </a:defRPr>
            </a:pPr>
            <a:r>
              <a:rPr lang="en-US" altLang="zh-CN" dirty="0" smtClean="0"/>
              <a:t>2.</a:t>
            </a:r>
            <a:r>
              <a:rPr lang="zh-CN" altLang="en-US" dirty="0" smtClean="0"/>
              <a:t>你</a:t>
            </a:r>
            <a:r>
              <a:rPr lang="zh-CN" altLang="en-US" dirty="0"/>
              <a:t>的家乡有哪些宝贵资源可开展特色区域活动？</a:t>
            </a:r>
            <a:endParaRPr dirty="0"/>
          </a:p>
        </p:txBody>
      </p:sp>
      <p:grpSp>
        <p:nvGrpSpPr>
          <p:cNvPr id="15" name="组合 14"/>
          <p:cNvGrpSpPr/>
          <p:nvPr/>
        </p:nvGrpSpPr>
        <p:grpSpPr>
          <a:xfrm>
            <a:off x="1584675" y="312641"/>
            <a:ext cx="9022653" cy="461665"/>
            <a:chOff x="1584675" y="312641"/>
            <a:chExt cx="9022653" cy="461665"/>
          </a:xfrm>
        </p:grpSpPr>
        <p:sp>
          <p:nvSpPr>
            <p:cNvPr id="16" name="Shape 285"/>
            <p:cNvSpPr/>
            <p:nvPr/>
          </p:nvSpPr>
          <p:spPr>
            <a:xfrm rot="10800000">
              <a:off x="2660493" y="443261"/>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28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28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289"/>
            <p:cNvSpPr/>
            <p:nvPr/>
          </p:nvSpPr>
          <p:spPr>
            <a:xfrm>
              <a:off x="9331080" y="443261"/>
              <a:ext cx="200429" cy="20043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29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29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 name="Shape 293"/>
            <p:cNvSpPr/>
            <p:nvPr/>
          </p:nvSpPr>
          <p:spPr>
            <a:xfrm>
              <a:off x="3261076" y="312641"/>
              <a:ext cx="563231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a:t>乡</a:t>
              </a:r>
              <a:r>
                <a:rPr lang="zh-CN" altLang="en-US" dirty="0" smtClean="0"/>
                <a:t>土特色区域活动的内涵和外延</a:t>
              </a:r>
              <a:endParaRPr dirty="0"/>
            </a:p>
          </p:txBody>
        </p:sp>
      </p:grpSp>
    </p:spTree>
    <p:extLst>
      <p:ext uri="{BB962C8B-B14F-4D97-AF65-F5344CB8AC3E}">
        <p14:creationId xmlns:p14="http://schemas.microsoft.com/office/powerpoint/2010/main" val="101356564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441"/>
          <p:cNvSpPr/>
          <p:nvPr/>
        </p:nvSpPr>
        <p:spPr>
          <a:xfrm>
            <a:off x="5561443" y="4562294"/>
            <a:ext cx="1092872"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grpSp>
        <p:nvGrpSpPr>
          <p:cNvPr id="18" name="组合 17"/>
          <p:cNvGrpSpPr/>
          <p:nvPr/>
        </p:nvGrpSpPr>
        <p:grpSpPr>
          <a:xfrm>
            <a:off x="1584675" y="312641"/>
            <a:ext cx="9022653" cy="461665"/>
            <a:chOff x="1584675" y="312641"/>
            <a:chExt cx="9022653" cy="461665"/>
          </a:xfrm>
        </p:grpSpPr>
        <p:sp>
          <p:nvSpPr>
            <p:cNvPr id="20" name="Shape 285"/>
            <p:cNvSpPr/>
            <p:nvPr/>
          </p:nvSpPr>
          <p:spPr>
            <a:xfrm rot="10800000">
              <a:off x="2660493" y="443261"/>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28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 name="Shape 28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 name="Shape 289"/>
            <p:cNvSpPr/>
            <p:nvPr/>
          </p:nvSpPr>
          <p:spPr>
            <a:xfrm>
              <a:off x="9331080" y="443261"/>
              <a:ext cx="200429" cy="20043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5" name="Shape 29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7" name="Shape 29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 name="Shape 293"/>
            <p:cNvSpPr/>
            <p:nvPr/>
          </p:nvSpPr>
          <p:spPr>
            <a:xfrm>
              <a:off x="3107189" y="312641"/>
              <a:ext cx="594008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二</a:t>
              </a:r>
              <a:r>
                <a:rPr dirty="0" smtClean="0"/>
                <a:t>节</a:t>
              </a:r>
              <a:r>
                <a:rPr lang="en-US" dirty="0" smtClean="0"/>
                <a:t>    </a:t>
              </a:r>
              <a:r>
                <a:rPr lang="zh-CN" altLang="en-US" dirty="0"/>
                <a:t>乡</a:t>
              </a:r>
              <a:r>
                <a:rPr lang="zh-CN" altLang="en-US" dirty="0" smtClean="0"/>
                <a:t>土特色区域活动设计与指导特点</a:t>
              </a:r>
              <a:endParaRPr dirty="0"/>
            </a:p>
          </p:txBody>
        </p:sp>
      </p:grpSp>
      <p:sp>
        <p:nvSpPr>
          <p:cNvPr id="29" name="Shape 307"/>
          <p:cNvSpPr/>
          <p:nvPr/>
        </p:nvSpPr>
        <p:spPr>
          <a:xfrm>
            <a:off x="1584675" y="1371487"/>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smtClean="0"/>
              <a:t>/</a:t>
            </a:r>
            <a:r>
              <a:rPr lang="zh-CN" altLang="en-US" dirty="0" smtClean="0"/>
              <a:t>问题</a:t>
            </a:r>
            <a:r>
              <a:rPr dirty="0" smtClean="0"/>
              <a:t>引导</a:t>
            </a:r>
            <a:r>
              <a:rPr dirty="0"/>
              <a:t>：</a:t>
            </a:r>
          </a:p>
        </p:txBody>
      </p:sp>
      <p:sp>
        <p:nvSpPr>
          <p:cNvPr id="30" name="Shape 308"/>
          <p:cNvSpPr/>
          <p:nvPr/>
        </p:nvSpPr>
        <p:spPr>
          <a:xfrm>
            <a:off x="1618080" y="2266284"/>
            <a:ext cx="9426909" cy="280910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indent="635000">
              <a:lnSpc>
                <a:spcPct val="150000"/>
              </a:lnSpc>
              <a:defRPr sz="2200" spc="0">
                <a:latin typeface="FZKai-Z03S"/>
                <a:ea typeface="FZKai-Z03S"/>
                <a:cs typeface="FZKai-Z03S"/>
                <a:sym typeface="FZKai-Z03S"/>
              </a:defRPr>
            </a:lvl1pPr>
          </a:lstStyle>
          <a:p>
            <a:r>
              <a:rPr lang="zh-CN" altLang="en-US" sz="2000" dirty="0"/>
              <a:t>四川省隆昌县，具有源远流长的文化底蕴和得天独厚的地方特色资源，有精美绝伦的土陶艺术，有叹为观止的青石文化（石牌坊等），有独一无二的夏布，还有极具风土人情的云顶鬼市</a:t>
            </a:r>
            <a:r>
              <a:rPr lang="en-US" altLang="zh-CN" sz="2000" dirty="0"/>
              <a:t>……</a:t>
            </a:r>
            <a:r>
              <a:rPr lang="zh-CN" altLang="en-US" sz="2000" dirty="0"/>
              <a:t>老师们也意识到了蕴藏在隆昌的丰富多彩的教育资源的价值</a:t>
            </a:r>
            <a:r>
              <a:rPr lang="en-US" altLang="zh-CN" sz="2000" dirty="0"/>
              <a:t>,</a:t>
            </a:r>
            <a:r>
              <a:rPr lang="zh-CN" altLang="en-US" sz="2000" dirty="0"/>
              <a:t>但是这些资源怎么整合为适合幼儿学习、探索的区域材料呢？如何让幼儿受到中国传统文化的熏陶的同时，还能在心中播下一粒老祖先留下的种子，让其枝繁叶茂呢？又如何将这些资源有机整合到区角活动设计中，更好地促进幼儿发展呢？ </a:t>
            </a:r>
          </a:p>
        </p:txBody>
      </p:sp>
    </p:spTree>
    <p:extLst>
      <p:ext uri="{BB962C8B-B14F-4D97-AF65-F5344CB8AC3E}">
        <p14:creationId xmlns:p14="http://schemas.microsoft.com/office/powerpoint/2010/main" val="257493279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441"/>
          <p:cNvSpPr/>
          <p:nvPr/>
        </p:nvSpPr>
        <p:spPr>
          <a:xfrm>
            <a:off x="5561443" y="4562294"/>
            <a:ext cx="1092872"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grpSp>
        <p:nvGrpSpPr>
          <p:cNvPr id="18" name="组合 17"/>
          <p:cNvGrpSpPr/>
          <p:nvPr/>
        </p:nvGrpSpPr>
        <p:grpSpPr>
          <a:xfrm>
            <a:off x="1584675" y="312641"/>
            <a:ext cx="9022653" cy="461665"/>
            <a:chOff x="1584675" y="312641"/>
            <a:chExt cx="9022653" cy="461665"/>
          </a:xfrm>
        </p:grpSpPr>
        <p:sp>
          <p:nvSpPr>
            <p:cNvPr id="20" name="Shape 285"/>
            <p:cNvSpPr/>
            <p:nvPr/>
          </p:nvSpPr>
          <p:spPr>
            <a:xfrm rot="10800000">
              <a:off x="2660493" y="443261"/>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28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 name="Shape 28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 name="Shape 289"/>
            <p:cNvSpPr/>
            <p:nvPr/>
          </p:nvSpPr>
          <p:spPr>
            <a:xfrm>
              <a:off x="9331080" y="443261"/>
              <a:ext cx="200429" cy="20043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5" name="Shape 29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7" name="Shape 29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 name="Shape 293"/>
            <p:cNvSpPr/>
            <p:nvPr/>
          </p:nvSpPr>
          <p:spPr>
            <a:xfrm>
              <a:off x="3107189" y="312641"/>
              <a:ext cx="594008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二</a:t>
              </a:r>
              <a:r>
                <a:rPr dirty="0" smtClean="0"/>
                <a:t>节</a:t>
              </a:r>
              <a:r>
                <a:rPr lang="en-US" dirty="0" smtClean="0"/>
                <a:t>    </a:t>
              </a:r>
              <a:r>
                <a:rPr lang="zh-CN" altLang="en-US" dirty="0"/>
                <a:t>乡</a:t>
              </a:r>
              <a:r>
                <a:rPr lang="zh-CN" altLang="en-US" dirty="0" smtClean="0"/>
                <a:t>土特色区域活动设计与指导特点</a:t>
              </a:r>
              <a:endParaRPr dirty="0"/>
            </a:p>
          </p:txBody>
        </p:sp>
      </p:grpSp>
      <p:sp>
        <p:nvSpPr>
          <p:cNvPr id="13" name="Shape 321"/>
          <p:cNvSpPr/>
          <p:nvPr/>
        </p:nvSpPr>
        <p:spPr>
          <a:xfrm>
            <a:off x="1579880" y="1395933"/>
            <a:ext cx="7299432"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dirty="0"/>
              <a:t>一</a:t>
            </a:r>
            <a:r>
              <a:rPr dirty="0" smtClean="0"/>
              <a:t>、</a:t>
            </a:r>
            <a:r>
              <a:rPr lang="zh-CN" altLang="en-US" dirty="0"/>
              <a:t>地方特色区域活动介绍</a:t>
            </a:r>
            <a:r>
              <a:rPr lang="en-US" altLang="zh-CN" dirty="0"/>
              <a:t>——</a:t>
            </a:r>
            <a:r>
              <a:rPr lang="zh-CN" altLang="en-US" dirty="0"/>
              <a:t>夏布之花乐满园</a:t>
            </a:r>
            <a:endParaRPr dirty="0"/>
          </a:p>
        </p:txBody>
      </p:sp>
      <p:sp>
        <p:nvSpPr>
          <p:cNvPr id="14" name="Shape 439"/>
          <p:cNvSpPr/>
          <p:nvPr/>
        </p:nvSpPr>
        <p:spPr>
          <a:xfrm>
            <a:off x="1579880" y="2117799"/>
            <a:ext cx="8820672" cy="157004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位于川南丘区地带的隆昌县，自古以来有着种植苎麻的传统。由苎麻纱经手工织成的夏布，是流传于内江市隆昌地区的一门传统编织工艺。这种工艺已有</a:t>
            </a:r>
            <a:r>
              <a:rPr lang="en-US" altLang="zh-CN" dirty="0">
                <a:solidFill>
                  <a:schemeClr val="tx1"/>
                </a:solidFill>
              </a:rPr>
              <a:t>1000</a:t>
            </a:r>
            <a:r>
              <a:rPr lang="zh-CN" altLang="en-US" dirty="0">
                <a:solidFill>
                  <a:schemeClr val="tx1"/>
                </a:solidFill>
              </a:rPr>
              <a:t>多年的悠久历史</a:t>
            </a:r>
            <a:r>
              <a:rPr lang="zh-CN" altLang="en-US" dirty="0" smtClean="0">
                <a:solidFill>
                  <a:schemeClr val="tx1"/>
                </a:solidFill>
              </a:rPr>
              <a:t>。</a:t>
            </a:r>
            <a:endParaRPr lang="en-US" altLang="zh-CN" dirty="0" smtClean="0">
              <a:solidFill>
                <a:schemeClr val="tx1"/>
              </a:solidFill>
            </a:endParaRPr>
          </a:p>
        </p:txBody>
      </p:sp>
    </p:spTree>
    <p:extLst>
      <p:ext uri="{BB962C8B-B14F-4D97-AF65-F5344CB8AC3E}">
        <p14:creationId xmlns:p14="http://schemas.microsoft.com/office/powerpoint/2010/main" val="34698426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441"/>
          <p:cNvSpPr/>
          <p:nvPr/>
        </p:nvSpPr>
        <p:spPr>
          <a:xfrm>
            <a:off x="5561443" y="4562294"/>
            <a:ext cx="1092872"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grpSp>
        <p:nvGrpSpPr>
          <p:cNvPr id="18" name="组合 17"/>
          <p:cNvGrpSpPr/>
          <p:nvPr/>
        </p:nvGrpSpPr>
        <p:grpSpPr>
          <a:xfrm>
            <a:off x="1584675" y="312641"/>
            <a:ext cx="9022653" cy="461665"/>
            <a:chOff x="1584675" y="312641"/>
            <a:chExt cx="9022653" cy="461665"/>
          </a:xfrm>
        </p:grpSpPr>
        <p:sp>
          <p:nvSpPr>
            <p:cNvPr id="20" name="Shape 285"/>
            <p:cNvSpPr/>
            <p:nvPr/>
          </p:nvSpPr>
          <p:spPr>
            <a:xfrm rot="10800000">
              <a:off x="2660493" y="443261"/>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28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 name="Shape 28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 name="Shape 289"/>
            <p:cNvSpPr/>
            <p:nvPr/>
          </p:nvSpPr>
          <p:spPr>
            <a:xfrm>
              <a:off x="9331080" y="443261"/>
              <a:ext cx="200429" cy="20043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5" name="Shape 29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7" name="Shape 29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 name="Shape 293"/>
            <p:cNvSpPr/>
            <p:nvPr/>
          </p:nvSpPr>
          <p:spPr>
            <a:xfrm>
              <a:off x="3107189" y="312641"/>
              <a:ext cx="594008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二</a:t>
              </a:r>
              <a:r>
                <a:rPr dirty="0" smtClean="0"/>
                <a:t>节</a:t>
              </a:r>
              <a:r>
                <a:rPr lang="en-US" dirty="0" smtClean="0"/>
                <a:t>    </a:t>
              </a:r>
              <a:r>
                <a:rPr lang="zh-CN" altLang="en-US" dirty="0"/>
                <a:t>乡</a:t>
              </a:r>
              <a:r>
                <a:rPr lang="zh-CN" altLang="en-US" dirty="0" smtClean="0"/>
                <a:t>土特色区域活动设计与指导特点</a:t>
              </a:r>
              <a:endParaRPr dirty="0"/>
            </a:p>
          </p:txBody>
        </p:sp>
      </p:grpSp>
      <p:sp>
        <p:nvSpPr>
          <p:cNvPr id="13" name="Shape 321"/>
          <p:cNvSpPr/>
          <p:nvPr/>
        </p:nvSpPr>
        <p:spPr>
          <a:xfrm>
            <a:off x="1579880" y="1395933"/>
            <a:ext cx="7299432"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dirty="0"/>
              <a:t>一</a:t>
            </a:r>
            <a:r>
              <a:rPr dirty="0" smtClean="0"/>
              <a:t>、</a:t>
            </a:r>
            <a:r>
              <a:rPr lang="zh-CN" altLang="en-US" dirty="0"/>
              <a:t>地方特色区域活动介绍</a:t>
            </a:r>
            <a:r>
              <a:rPr lang="en-US" altLang="zh-CN" dirty="0"/>
              <a:t>——</a:t>
            </a:r>
            <a:r>
              <a:rPr lang="zh-CN" altLang="en-US" dirty="0"/>
              <a:t>夏布之花乐满园</a:t>
            </a:r>
            <a:endParaRPr dirty="0"/>
          </a:p>
        </p:txBody>
      </p:sp>
      <p:sp>
        <p:nvSpPr>
          <p:cNvPr id="15" name="Shape 441"/>
          <p:cNvSpPr/>
          <p:nvPr/>
        </p:nvSpPr>
        <p:spPr>
          <a:xfrm>
            <a:off x="1672955" y="2179890"/>
            <a:ext cx="1631214"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a:t>吊饰</a:t>
            </a:r>
            <a:endParaRPr dirty="0"/>
          </a:p>
        </p:txBody>
      </p:sp>
      <p:sp>
        <p:nvSpPr>
          <p:cNvPr id="16" name="Shape 441"/>
          <p:cNvSpPr/>
          <p:nvPr/>
        </p:nvSpPr>
        <p:spPr>
          <a:xfrm>
            <a:off x="6654315" y="2179889"/>
            <a:ext cx="1631214"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楼道</a:t>
            </a:r>
            <a:endParaRPr dirty="0"/>
          </a:p>
        </p:txBody>
      </p:sp>
      <p:sp>
        <p:nvSpPr>
          <p:cNvPr id="17" name="Shape 441"/>
          <p:cNvSpPr/>
          <p:nvPr/>
        </p:nvSpPr>
        <p:spPr>
          <a:xfrm>
            <a:off x="1664411" y="3111223"/>
            <a:ext cx="193899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smtClean="0"/>
              <a:t>各区角</a:t>
            </a:r>
            <a:endParaRPr dirty="0"/>
          </a:p>
        </p:txBody>
      </p:sp>
      <p:pic>
        <p:nvPicPr>
          <p:cNvPr id="19" name="图片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515" y="3736970"/>
            <a:ext cx="3312694" cy="2218322"/>
          </a:xfrm>
          <a:prstGeom prst="rect">
            <a:avLst/>
          </a:prstGeom>
        </p:spPr>
      </p:pic>
      <p:pic>
        <p:nvPicPr>
          <p:cNvPr id="5" name="图片 4"/>
          <p:cNvPicPr>
            <a:picLocks noChangeAspect="1"/>
          </p:cNvPicPr>
          <p:nvPr/>
        </p:nvPicPr>
        <p:blipFill>
          <a:blip r:embed="rId3"/>
          <a:stretch>
            <a:fillRect/>
          </a:stretch>
        </p:blipFill>
        <p:spPr>
          <a:xfrm>
            <a:off x="6010927" y="2876579"/>
            <a:ext cx="4495238" cy="3371429"/>
          </a:xfrm>
          <a:prstGeom prst="rect">
            <a:avLst/>
          </a:prstGeom>
        </p:spPr>
      </p:pic>
    </p:spTree>
    <p:extLst>
      <p:ext uri="{BB962C8B-B14F-4D97-AF65-F5344CB8AC3E}">
        <p14:creationId xmlns:p14="http://schemas.microsoft.com/office/powerpoint/2010/main" val="195479903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441"/>
          <p:cNvSpPr/>
          <p:nvPr/>
        </p:nvSpPr>
        <p:spPr>
          <a:xfrm>
            <a:off x="5561443" y="4562294"/>
            <a:ext cx="1092872"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grpSp>
        <p:nvGrpSpPr>
          <p:cNvPr id="18" name="组合 17"/>
          <p:cNvGrpSpPr/>
          <p:nvPr/>
        </p:nvGrpSpPr>
        <p:grpSpPr>
          <a:xfrm>
            <a:off x="1584675" y="312641"/>
            <a:ext cx="9022653" cy="461665"/>
            <a:chOff x="1584675" y="312641"/>
            <a:chExt cx="9022653" cy="461665"/>
          </a:xfrm>
        </p:grpSpPr>
        <p:sp>
          <p:nvSpPr>
            <p:cNvPr id="20" name="Shape 285"/>
            <p:cNvSpPr/>
            <p:nvPr/>
          </p:nvSpPr>
          <p:spPr>
            <a:xfrm rot="10800000">
              <a:off x="2660493" y="443261"/>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28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 name="Shape 28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 name="Shape 289"/>
            <p:cNvSpPr/>
            <p:nvPr/>
          </p:nvSpPr>
          <p:spPr>
            <a:xfrm>
              <a:off x="9331080" y="443261"/>
              <a:ext cx="200429" cy="20043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5" name="Shape 29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7" name="Shape 29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 name="Shape 293"/>
            <p:cNvSpPr/>
            <p:nvPr/>
          </p:nvSpPr>
          <p:spPr>
            <a:xfrm>
              <a:off x="3107189" y="312641"/>
              <a:ext cx="594008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二</a:t>
              </a:r>
              <a:r>
                <a:rPr dirty="0" smtClean="0"/>
                <a:t>节</a:t>
              </a:r>
              <a:r>
                <a:rPr lang="en-US" dirty="0" smtClean="0"/>
                <a:t>    </a:t>
              </a:r>
              <a:r>
                <a:rPr lang="zh-CN" altLang="en-US" dirty="0"/>
                <a:t>乡</a:t>
              </a:r>
              <a:r>
                <a:rPr lang="zh-CN" altLang="en-US" dirty="0" smtClean="0"/>
                <a:t>土特色区域活动设计与指导特点</a:t>
              </a:r>
              <a:endParaRPr dirty="0"/>
            </a:p>
          </p:txBody>
        </p:sp>
      </p:grpSp>
      <p:sp>
        <p:nvSpPr>
          <p:cNvPr id="13" name="Shape 321"/>
          <p:cNvSpPr/>
          <p:nvPr/>
        </p:nvSpPr>
        <p:spPr>
          <a:xfrm>
            <a:off x="1579880" y="1395933"/>
            <a:ext cx="6606935"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a:t>　地方特色区域活动介绍</a:t>
            </a:r>
            <a:r>
              <a:rPr lang="en-US" altLang="zh-CN" dirty="0"/>
              <a:t>——</a:t>
            </a:r>
            <a:r>
              <a:rPr lang="zh-CN" altLang="en-US" dirty="0"/>
              <a:t>土陶制作</a:t>
            </a:r>
            <a:endParaRPr dirty="0"/>
          </a:p>
        </p:txBody>
      </p:sp>
      <p:sp>
        <p:nvSpPr>
          <p:cNvPr id="17" name="Shape 439"/>
          <p:cNvSpPr/>
          <p:nvPr/>
        </p:nvSpPr>
        <p:spPr>
          <a:xfrm>
            <a:off x="651333" y="1903764"/>
            <a:ext cx="6094028" cy="413862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隆昌土陶制作已有</a:t>
            </a:r>
            <a:r>
              <a:rPr lang="en-US" altLang="zh-CN" dirty="0">
                <a:solidFill>
                  <a:schemeClr val="tx1"/>
                </a:solidFill>
              </a:rPr>
              <a:t>600</a:t>
            </a:r>
            <a:r>
              <a:rPr lang="zh-CN" altLang="en-US" dirty="0">
                <a:solidFill>
                  <a:schemeClr val="tx1"/>
                </a:solidFill>
              </a:rPr>
              <a:t>多年历史。其工艺流程包括制泥、制坯、上釉、烧制等环节。在四川隆昌石燕桥镇一带，已经形成了一道独特的汉族土陶文化艺术风景线，几乎每家每户，都有土陶制品，用来装水、装酒、泡菜等，更有精美的艺术作品，四川隆昌石燕桥幼儿园就利用它创设了土陶区角，让幼儿感知土陶文化，同时鼓励幼儿动手操作，创新。</a:t>
            </a:r>
          </a:p>
        </p:txBody>
      </p:sp>
      <p:pic>
        <p:nvPicPr>
          <p:cNvPr id="3" name="图片 2"/>
          <p:cNvPicPr>
            <a:picLocks noChangeAspect="1"/>
          </p:cNvPicPr>
          <p:nvPr/>
        </p:nvPicPr>
        <p:blipFill>
          <a:blip r:embed="rId2"/>
          <a:stretch>
            <a:fillRect/>
          </a:stretch>
        </p:blipFill>
        <p:spPr>
          <a:xfrm>
            <a:off x="6564627" y="2525391"/>
            <a:ext cx="5733333" cy="2419048"/>
          </a:xfrm>
          <a:prstGeom prst="rect">
            <a:avLst/>
          </a:prstGeom>
        </p:spPr>
      </p:pic>
    </p:spTree>
    <p:extLst>
      <p:ext uri="{BB962C8B-B14F-4D97-AF65-F5344CB8AC3E}">
        <p14:creationId xmlns:p14="http://schemas.microsoft.com/office/powerpoint/2010/main" val="299893361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441"/>
          <p:cNvSpPr/>
          <p:nvPr/>
        </p:nvSpPr>
        <p:spPr>
          <a:xfrm>
            <a:off x="5561443" y="4562294"/>
            <a:ext cx="1092872"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grpSp>
        <p:nvGrpSpPr>
          <p:cNvPr id="18" name="组合 17"/>
          <p:cNvGrpSpPr/>
          <p:nvPr/>
        </p:nvGrpSpPr>
        <p:grpSpPr>
          <a:xfrm>
            <a:off x="1584675" y="312641"/>
            <a:ext cx="9022653" cy="461665"/>
            <a:chOff x="1584675" y="312641"/>
            <a:chExt cx="9022653" cy="461665"/>
          </a:xfrm>
        </p:grpSpPr>
        <p:sp>
          <p:nvSpPr>
            <p:cNvPr id="20" name="Shape 285"/>
            <p:cNvSpPr/>
            <p:nvPr/>
          </p:nvSpPr>
          <p:spPr>
            <a:xfrm rot="10800000">
              <a:off x="2660493" y="443261"/>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28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 name="Shape 28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 name="Shape 289"/>
            <p:cNvSpPr/>
            <p:nvPr/>
          </p:nvSpPr>
          <p:spPr>
            <a:xfrm>
              <a:off x="9331080" y="443261"/>
              <a:ext cx="200429" cy="20043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5" name="Shape 29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7" name="Shape 29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 name="Shape 293"/>
            <p:cNvSpPr/>
            <p:nvPr/>
          </p:nvSpPr>
          <p:spPr>
            <a:xfrm>
              <a:off x="3107189" y="312641"/>
              <a:ext cx="594008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二</a:t>
              </a:r>
              <a:r>
                <a:rPr dirty="0" smtClean="0"/>
                <a:t>节</a:t>
              </a:r>
              <a:r>
                <a:rPr lang="en-US" dirty="0" smtClean="0"/>
                <a:t>    </a:t>
              </a:r>
              <a:r>
                <a:rPr lang="zh-CN" altLang="en-US" dirty="0"/>
                <a:t>乡</a:t>
              </a:r>
              <a:r>
                <a:rPr lang="zh-CN" altLang="en-US" dirty="0" smtClean="0"/>
                <a:t>土特色区域活动设计与指导特点</a:t>
              </a:r>
              <a:endParaRPr dirty="0"/>
            </a:p>
          </p:txBody>
        </p:sp>
      </p:grpSp>
      <p:sp>
        <p:nvSpPr>
          <p:cNvPr id="13" name="Shape 321"/>
          <p:cNvSpPr/>
          <p:nvPr/>
        </p:nvSpPr>
        <p:spPr>
          <a:xfrm>
            <a:off x="1579880" y="1395933"/>
            <a:ext cx="7645681"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三</a:t>
            </a:r>
            <a:r>
              <a:rPr dirty="0" smtClean="0"/>
              <a:t>、</a:t>
            </a:r>
            <a:r>
              <a:rPr lang="zh-CN" altLang="en-US" dirty="0"/>
              <a:t>地方特色区域活动介绍</a:t>
            </a:r>
            <a:r>
              <a:rPr lang="en-US" altLang="zh-CN" dirty="0"/>
              <a:t>——</a:t>
            </a:r>
            <a:r>
              <a:rPr lang="zh-CN" altLang="en-US" dirty="0"/>
              <a:t>小小竹子的用处多</a:t>
            </a:r>
            <a:endParaRPr dirty="0"/>
          </a:p>
        </p:txBody>
      </p:sp>
      <p:sp>
        <p:nvSpPr>
          <p:cNvPr id="17" name="Shape 439"/>
          <p:cNvSpPr/>
          <p:nvPr/>
        </p:nvSpPr>
        <p:spPr>
          <a:xfrm>
            <a:off x="1293361" y="2081704"/>
            <a:ext cx="6094028"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四川泸州纳溪丰乐镇幼儿园开展的特色区域活动，不是单一的让幼儿去“做做、玩玩</a:t>
            </a:r>
            <a:r>
              <a:rPr lang="zh-CN" altLang="en-US" dirty="0" smtClean="0">
                <a:solidFill>
                  <a:schemeClr val="tx1"/>
                </a:solidFill>
              </a:rPr>
              <a:t>”，老</a:t>
            </a:r>
            <a:r>
              <a:rPr lang="zh-CN" altLang="en-US" dirty="0">
                <a:solidFill>
                  <a:schemeClr val="tx1"/>
                </a:solidFill>
              </a:rPr>
              <a:t>师们可就地取材，把竹子锯成需要的长度，打磨、粘贴，有的装饰区角，有的制作成打击乐器，有的留做小朋友的玩具，这样的玩具绿色无污染，又环保。</a:t>
            </a:r>
          </a:p>
        </p:txBody>
      </p:sp>
      <p:pic>
        <p:nvPicPr>
          <p:cNvPr id="2" name="图片 1"/>
          <p:cNvPicPr>
            <a:picLocks noChangeAspect="1"/>
          </p:cNvPicPr>
          <p:nvPr/>
        </p:nvPicPr>
        <p:blipFill>
          <a:blip r:embed="rId2"/>
          <a:stretch>
            <a:fillRect/>
          </a:stretch>
        </p:blipFill>
        <p:spPr>
          <a:xfrm>
            <a:off x="7716037" y="2722815"/>
            <a:ext cx="3019048" cy="2304762"/>
          </a:xfrm>
          <a:prstGeom prst="rect">
            <a:avLst/>
          </a:prstGeom>
        </p:spPr>
      </p:pic>
    </p:spTree>
    <p:extLst>
      <p:ext uri="{BB962C8B-B14F-4D97-AF65-F5344CB8AC3E}">
        <p14:creationId xmlns:p14="http://schemas.microsoft.com/office/powerpoint/2010/main" val="55632538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441"/>
          <p:cNvSpPr/>
          <p:nvPr/>
        </p:nvSpPr>
        <p:spPr>
          <a:xfrm>
            <a:off x="5561443" y="4562294"/>
            <a:ext cx="1092872"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grpSp>
        <p:nvGrpSpPr>
          <p:cNvPr id="18" name="组合 17"/>
          <p:cNvGrpSpPr/>
          <p:nvPr/>
        </p:nvGrpSpPr>
        <p:grpSpPr>
          <a:xfrm>
            <a:off x="1584675" y="312641"/>
            <a:ext cx="9022653" cy="461665"/>
            <a:chOff x="1584675" y="312641"/>
            <a:chExt cx="9022653" cy="461665"/>
          </a:xfrm>
        </p:grpSpPr>
        <p:sp>
          <p:nvSpPr>
            <p:cNvPr id="20" name="Shape 285"/>
            <p:cNvSpPr/>
            <p:nvPr/>
          </p:nvSpPr>
          <p:spPr>
            <a:xfrm rot="10800000">
              <a:off x="2660493" y="443261"/>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28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 name="Shape 28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 name="Shape 289"/>
            <p:cNvSpPr/>
            <p:nvPr/>
          </p:nvSpPr>
          <p:spPr>
            <a:xfrm>
              <a:off x="9331080" y="443261"/>
              <a:ext cx="200429" cy="20043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5" name="Shape 29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7" name="Shape 29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 name="Shape 293"/>
            <p:cNvSpPr/>
            <p:nvPr/>
          </p:nvSpPr>
          <p:spPr>
            <a:xfrm>
              <a:off x="3107189" y="312641"/>
              <a:ext cx="594008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二</a:t>
              </a:r>
              <a:r>
                <a:rPr dirty="0" smtClean="0"/>
                <a:t>节</a:t>
              </a:r>
              <a:r>
                <a:rPr lang="en-US" dirty="0" smtClean="0"/>
                <a:t>    </a:t>
              </a:r>
              <a:r>
                <a:rPr lang="zh-CN" altLang="en-US" dirty="0"/>
                <a:t>乡</a:t>
              </a:r>
              <a:r>
                <a:rPr lang="zh-CN" altLang="en-US" dirty="0" smtClean="0"/>
                <a:t>土特色区域活动设计与指导特点</a:t>
              </a:r>
              <a:endParaRPr dirty="0"/>
            </a:p>
          </p:txBody>
        </p:sp>
      </p:grpSp>
      <p:sp>
        <p:nvSpPr>
          <p:cNvPr id="13" name="Shape 321"/>
          <p:cNvSpPr/>
          <p:nvPr/>
        </p:nvSpPr>
        <p:spPr>
          <a:xfrm>
            <a:off x="1579880" y="1395933"/>
            <a:ext cx="7735449"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四</a:t>
            </a:r>
            <a:r>
              <a:rPr dirty="0" smtClean="0"/>
              <a:t>、</a:t>
            </a:r>
            <a:r>
              <a:rPr lang="zh-CN" altLang="en-US" dirty="0"/>
              <a:t>地方特色区域活动介绍</a:t>
            </a:r>
            <a:r>
              <a:rPr lang="en-US" altLang="zh-CN" dirty="0" smtClean="0"/>
              <a:t>——</a:t>
            </a:r>
            <a:r>
              <a:rPr lang="zh-CN" altLang="en-US" dirty="0"/>
              <a:t>慧玩乡土</a:t>
            </a:r>
            <a:r>
              <a:rPr lang="en-US" altLang="zh-CN" dirty="0"/>
              <a:t>,</a:t>
            </a:r>
            <a:r>
              <a:rPr lang="zh-CN" altLang="en-US" dirty="0"/>
              <a:t>乐玩童年</a:t>
            </a:r>
            <a:endParaRPr dirty="0"/>
          </a:p>
        </p:txBody>
      </p:sp>
      <p:sp>
        <p:nvSpPr>
          <p:cNvPr id="17" name="Shape 439"/>
          <p:cNvSpPr/>
          <p:nvPr/>
        </p:nvSpPr>
        <p:spPr>
          <a:xfrm>
            <a:off x="1293361" y="2081704"/>
            <a:ext cx="6094028" cy="466281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四川省内江市资中县鱼溪镇在学习宣传党的二十大精神与推进乡村</a:t>
            </a:r>
            <a:r>
              <a:rPr lang="zh-CN" altLang="en-US" dirty="0" smtClean="0">
                <a:solidFill>
                  <a:schemeClr val="tx1"/>
                </a:solidFill>
              </a:rPr>
              <a:t>振兴</a:t>
            </a:r>
            <a:r>
              <a:rPr lang="zh-CN" altLang="en-US" dirty="0">
                <a:solidFill>
                  <a:schemeClr val="tx1"/>
                </a:solidFill>
              </a:rPr>
              <a:t>战略过程中</a:t>
            </a:r>
            <a:r>
              <a:rPr lang="en-US" altLang="zh-CN" dirty="0">
                <a:solidFill>
                  <a:schemeClr val="tx1"/>
                </a:solidFill>
              </a:rPr>
              <a:t>,</a:t>
            </a:r>
            <a:r>
              <a:rPr lang="zh-CN" altLang="en-US" dirty="0">
                <a:solidFill>
                  <a:schemeClr val="tx1"/>
                </a:solidFill>
              </a:rPr>
              <a:t>大力发展“塔罗科血橙”和“鱼溪鲶鱼”等乡村特色产业。四</a:t>
            </a:r>
            <a:r>
              <a:rPr lang="zh-CN" altLang="en-US" dirty="0" smtClean="0">
                <a:solidFill>
                  <a:schemeClr val="tx1"/>
                </a:solidFill>
              </a:rPr>
              <a:t>川省</a:t>
            </a:r>
            <a:r>
              <a:rPr lang="zh-CN" altLang="en-US" dirty="0">
                <a:solidFill>
                  <a:schemeClr val="tx1"/>
                </a:solidFill>
              </a:rPr>
              <a:t>内江市资中县鱼溪镇中心幼儿园紧紧抓住乡村振兴所创造的得天独厚</a:t>
            </a:r>
            <a:r>
              <a:rPr lang="zh-CN" altLang="en-US" dirty="0" smtClean="0">
                <a:solidFill>
                  <a:schemeClr val="tx1"/>
                </a:solidFill>
              </a:rPr>
              <a:t>的物</a:t>
            </a:r>
            <a:r>
              <a:rPr lang="zh-CN" altLang="en-US" dirty="0">
                <a:solidFill>
                  <a:schemeClr val="tx1"/>
                </a:solidFill>
              </a:rPr>
              <a:t>质条件</a:t>
            </a:r>
            <a:r>
              <a:rPr lang="en-US" altLang="zh-CN" dirty="0">
                <a:solidFill>
                  <a:schemeClr val="tx1"/>
                </a:solidFill>
              </a:rPr>
              <a:t>,</a:t>
            </a:r>
            <a:r>
              <a:rPr lang="zh-CN" altLang="en-US" dirty="0">
                <a:solidFill>
                  <a:schemeClr val="tx1"/>
                </a:solidFill>
              </a:rPr>
              <a:t>将厚重的育人资源浓缩在麻辣鲜香的“鱼溪鲶鱼”中</a:t>
            </a:r>
            <a:r>
              <a:rPr lang="en-US" altLang="zh-CN" dirty="0">
                <a:solidFill>
                  <a:schemeClr val="tx1"/>
                </a:solidFill>
              </a:rPr>
              <a:t>,</a:t>
            </a:r>
            <a:r>
              <a:rPr lang="zh-CN" altLang="en-US" dirty="0">
                <a:solidFill>
                  <a:schemeClr val="tx1"/>
                </a:solidFill>
              </a:rPr>
              <a:t>呈现在色</a:t>
            </a:r>
            <a:r>
              <a:rPr lang="zh-CN" altLang="en-US" dirty="0" smtClean="0">
                <a:solidFill>
                  <a:schemeClr val="tx1"/>
                </a:solidFill>
              </a:rPr>
              <a:t>美味</a:t>
            </a:r>
            <a:r>
              <a:rPr lang="zh-CN" altLang="en-US" dirty="0">
                <a:solidFill>
                  <a:schemeClr val="tx1"/>
                </a:solidFill>
              </a:rPr>
              <a:t>醇的血橙里</a:t>
            </a:r>
            <a:r>
              <a:rPr lang="en-US" altLang="zh-CN" dirty="0">
                <a:solidFill>
                  <a:schemeClr val="tx1"/>
                </a:solidFill>
              </a:rPr>
              <a:t>,</a:t>
            </a:r>
            <a:r>
              <a:rPr lang="zh-CN" altLang="en-US" dirty="0">
                <a:solidFill>
                  <a:schemeClr val="tx1"/>
                </a:solidFill>
              </a:rPr>
              <a:t>并将其打造成课程</a:t>
            </a:r>
            <a:r>
              <a:rPr lang="en-US" altLang="zh-CN" dirty="0">
                <a:solidFill>
                  <a:schemeClr val="tx1"/>
                </a:solidFill>
              </a:rPr>
              <a:t>,</a:t>
            </a:r>
            <a:r>
              <a:rPr lang="zh-CN" altLang="en-US" dirty="0">
                <a:solidFill>
                  <a:schemeClr val="tx1"/>
                </a:solidFill>
              </a:rPr>
              <a:t>让孩子们“慧玩乡土</a:t>
            </a:r>
            <a:r>
              <a:rPr lang="en-US" altLang="zh-CN" dirty="0">
                <a:solidFill>
                  <a:schemeClr val="tx1"/>
                </a:solidFill>
              </a:rPr>
              <a:t>,</a:t>
            </a:r>
            <a:r>
              <a:rPr lang="zh-CN" altLang="en-US" dirty="0">
                <a:solidFill>
                  <a:schemeClr val="tx1"/>
                </a:solidFill>
              </a:rPr>
              <a:t>乐玩童年”</a:t>
            </a:r>
            <a:r>
              <a:rPr lang="en-US" altLang="zh-CN" dirty="0">
                <a:solidFill>
                  <a:schemeClr val="tx1"/>
                </a:solidFill>
              </a:rPr>
              <a:t>,</a:t>
            </a:r>
            <a:r>
              <a:rPr lang="zh-CN" altLang="en-US" dirty="0">
                <a:solidFill>
                  <a:schemeClr val="tx1"/>
                </a:solidFill>
              </a:rPr>
              <a:t>引领</a:t>
            </a:r>
            <a:r>
              <a:rPr lang="zh-CN" altLang="en-US" dirty="0" smtClean="0">
                <a:solidFill>
                  <a:schemeClr val="tx1"/>
                </a:solidFill>
              </a:rPr>
              <a:t>孩子</a:t>
            </a:r>
            <a:r>
              <a:rPr lang="zh-CN" altLang="en-US" dirty="0">
                <a:solidFill>
                  <a:schemeClr val="tx1"/>
                </a:solidFill>
              </a:rPr>
              <a:t>们走进美丽乡村建设的大门。</a:t>
            </a:r>
            <a:endParaRPr lang="zh-CN" altLang="en-US" dirty="0">
              <a:solidFill>
                <a:schemeClr val="tx1"/>
              </a:solidFill>
            </a:endParaRPr>
          </a:p>
        </p:txBody>
      </p:sp>
      <p:pic>
        <p:nvPicPr>
          <p:cNvPr id="3" name="图片 2"/>
          <p:cNvPicPr>
            <a:picLocks noChangeAspect="1"/>
          </p:cNvPicPr>
          <p:nvPr/>
        </p:nvPicPr>
        <p:blipFill>
          <a:blip r:embed="rId2"/>
          <a:stretch>
            <a:fillRect/>
          </a:stretch>
        </p:blipFill>
        <p:spPr>
          <a:xfrm>
            <a:off x="7703188" y="2386503"/>
            <a:ext cx="3952283" cy="2942255"/>
          </a:xfrm>
          <a:prstGeom prst="rect">
            <a:avLst/>
          </a:prstGeom>
        </p:spPr>
      </p:pic>
    </p:spTree>
    <p:extLst>
      <p:ext uri="{BB962C8B-B14F-4D97-AF65-F5344CB8AC3E}">
        <p14:creationId xmlns:p14="http://schemas.microsoft.com/office/powerpoint/2010/main" val="291708343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441"/>
          <p:cNvSpPr/>
          <p:nvPr/>
        </p:nvSpPr>
        <p:spPr>
          <a:xfrm>
            <a:off x="5561443" y="4562294"/>
            <a:ext cx="1092872"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grpSp>
        <p:nvGrpSpPr>
          <p:cNvPr id="18" name="组合 17"/>
          <p:cNvGrpSpPr/>
          <p:nvPr/>
        </p:nvGrpSpPr>
        <p:grpSpPr>
          <a:xfrm>
            <a:off x="1584675" y="312641"/>
            <a:ext cx="9022653" cy="461665"/>
            <a:chOff x="1584675" y="312641"/>
            <a:chExt cx="9022653" cy="461665"/>
          </a:xfrm>
        </p:grpSpPr>
        <p:sp>
          <p:nvSpPr>
            <p:cNvPr id="20" name="Shape 285"/>
            <p:cNvSpPr/>
            <p:nvPr/>
          </p:nvSpPr>
          <p:spPr>
            <a:xfrm rot="10800000">
              <a:off x="2660493" y="443261"/>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28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 name="Shape 28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 name="Shape 289"/>
            <p:cNvSpPr/>
            <p:nvPr/>
          </p:nvSpPr>
          <p:spPr>
            <a:xfrm>
              <a:off x="9331080" y="443261"/>
              <a:ext cx="200429" cy="20043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5" name="Shape 29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7" name="Shape 29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 name="Shape 293"/>
            <p:cNvSpPr/>
            <p:nvPr/>
          </p:nvSpPr>
          <p:spPr>
            <a:xfrm>
              <a:off x="3107189" y="312641"/>
              <a:ext cx="594008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二</a:t>
              </a:r>
              <a:r>
                <a:rPr dirty="0" smtClean="0"/>
                <a:t>节</a:t>
              </a:r>
              <a:r>
                <a:rPr lang="en-US" dirty="0" smtClean="0"/>
                <a:t>    </a:t>
              </a:r>
              <a:r>
                <a:rPr lang="zh-CN" altLang="en-US" dirty="0"/>
                <a:t>乡</a:t>
              </a:r>
              <a:r>
                <a:rPr lang="zh-CN" altLang="en-US" dirty="0" smtClean="0"/>
                <a:t>土特色区域活动设计与指导特点</a:t>
              </a:r>
              <a:endParaRPr dirty="0"/>
            </a:p>
          </p:txBody>
        </p:sp>
      </p:grpSp>
      <p:sp>
        <p:nvSpPr>
          <p:cNvPr id="13" name="Shape 321"/>
          <p:cNvSpPr/>
          <p:nvPr/>
        </p:nvSpPr>
        <p:spPr>
          <a:xfrm>
            <a:off x="1579880" y="1395933"/>
            <a:ext cx="7735449"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五</a:t>
            </a:r>
            <a:r>
              <a:rPr dirty="0" smtClean="0"/>
              <a:t>、</a:t>
            </a:r>
            <a:r>
              <a:rPr lang="zh-CN" altLang="en-US" dirty="0"/>
              <a:t>地方特色区域活动介绍</a:t>
            </a:r>
            <a:r>
              <a:rPr lang="en-US" altLang="zh-CN" dirty="0" smtClean="0"/>
              <a:t>——</a:t>
            </a:r>
            <a:r>
              <a:rPr lang="zh-CN" altLang="en-US" dirty="0"/>
              <a:t>邂逅节气</a:t>
            </a:r>
            <a:r>
              <a:rPr lang="en-US" altLang="zh-CN" dirty="0"/>
              <a:t>,</a:t>
            </a:r>
            <a:r>
              <a:rPr lang="zh-CN" altLang="en-US" dirty="0"/>
              <a:t>乐享自然</a:t>
            </a:r>
            <a:endParaRPr dirty="0"/>
          </a:p>
        </p:txBody>
      </p:sp>
      <p:sp>
        <p:nvSpPr>
          <p:cNvPr id="17" name="Shape 439"/>
          <p:cNvSpPr/>
          <p:nvPr/>
        </p:nvSpPr>
        <p:spPr>
          <a:xfrm>
            <a:off x="1293361" y="2081704"/>
            <a:ext cx="6094028" cy="410189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“二十四节气”作为我国优秀传统文化</a:t>
            </a:r>
            <a:r>
              <a:rPr lang="en-US" altLang="zh-CN" dirty="0">
                <a:solidFill>
                  <a:schemeClr val="tx1"/>
                </a:solidFill>
              </a:rPr>
              <a:t>,</a:t>
            </a:r>
            <a:r>
              <a:rPr lang="zh-CN" altLang="en-US" dirty="0">
                <a:solidFill>
                  <a:schemeClr val="tx1"/>
                </a:solidFill>
              </a:rPr>
              <a:t>是古代人在探索大自然规律的过程中总结出的智慧结晶。孩子们依据节气</a:t>
            </a:r>
            <a:r>
              <a:rPr lang="zh-CN" altLang="en-US" dirty="0" smtClean="0">
                <a:solidFill>
                  <a:schemeClr val="tx1"/>
                </a:solidFill>
              </a:rPr>
              <a:t>能够</a:t>
            </a:r>
            <a:r>
              <a:rPr lang="zh-CN" altLang="en-US" dirty="0">
                <a:solidFill>
                  <a:schemeClr val="tx1"/>
                </a:solidFill>
              </a:rPr>
              <a:t>了解更多方面的知识</a:t>
            </a:r>
            <a:r>
              <a:rPr lang="en-US" altLang="zh-CN" dirty="0">
                <a:solidFill>
                  <a:schemeClr val="tx1"/>
                </a:solidFill>
              </a:rPr>
              <a:t>,</a:t>
            </a:r>
            <a:r>
              <a:rPr lang="zh-CN" altLang="en-US" dirty="0">
                <a:solidFill>
                  <a:schemeClr val="tx1"/>
                </a:solidFill>
              </a:rPr>
              <a:t>在亲近大自然、感受传统文化的过程中</a:t>
            </a:r>
            <a:r>
              <a:rPr lang="en-US" altLang="zh-CN" dirty="0">
                <a:solidFill>
                  <a:schemeClr val="tx1"/>
                </a:solidFill>
              </a:rPr>
              <a:t>,</a:t>
            </a:r>
            <a:r>
              <a:rPr lang="zh-CN" altLang="en-US" dirty="0">
                <a:solidFill>
                  <a:schemeClr val="tx1"/>
                </a:solidFill>
              </a:rPr>
              <a:t>感悟节气的奇妙之处。</a:t>
            </a:r>
            <a:r>
              <a:rPr lang="zh-CN" altLang="en-US" dirty="0" smtClean="0">
                <a:solidFill>
                  <a:schemeClr val="tx1"/>
                </a:solidFill>
              </a:rPr>
              <a:t>四川</a:t>
            </a:r>
            <a:r>
              <a:rPr lang="zh-CN" altLang="en-US" dirty="0">
                <a:solidFill>
                  <a:schemeClr val="tx1"/>
                </a:solidFill>
              </a:rPr>
              <a:t>省隆昌市向阳路幼儿园通过打造“自然、野趣”的校园文化环境</a:t>
            </a:r>
            <a:r>
              <a:rPr lang="en-US" altLang="zh-CN" dirty="0">
                <a:solidFill>
                  <a:schemeClr val="tx1"/>
                </a:solidFill>
              </a:rPr>
              <a:t>,</a:t>
            </a:r>
            <a:r>
              <a:rPr lang="zh-CN" altLang="en-US" dirty="0">
                <a:solidFill>
                  <a:schemeClr val="tx1"/>
                </a:solidFill>
              </a:rPr>
              <a:t>将其充分与传统文化有</a:t>
            </a:r>
            <a:r>
              <a:rPr lang="zh-CN" altLang="en-US" dirty="0" smtClean="0">
                <a:solidFill>
                  <a:schemeClr val="tx1"/>
                </a:solidFill>
              </a:rPr>
              <a:t>机结</a:t>
            </a:r>
            <a:r>
              <a:rPr lang="zh-CN" altLang="en-US" dirty="0">
                <a:solidFill>
                  <a:schemeClr val="tx1"/>
                </a:solidFill>
              </a:rPr>
              <a:t>合起来</a:t>
            </a:r>
            <a:r>
              <a:rPr lang="en-US" altLang="zh-CN" dirty="0">
                <a:solidFill>
                  <a:schemeClr val="tx1"/>
                </a:solidFill>
              </a:rPr>
              <a:t>,</a:t>
            </a:r>
            <a:r>
              <a:rPr lang="zh-CN" altLang="en-US" dirty="0">
                <a:solidFill>
                  <a:schemeClr val="tx1"/>
                </a:solidFill>
              </a:rPr>
              <a:t>有效提升了孩子们的知识与技能。</a:t>
            </a:r>
            <a:endParaRPr lang="zh-CN" altLang="en-US" dirty="0">
              <a:solidFill>
                <a:schemeClr val="tx1"/>
              </a:solidFill>
            </a:endParaRPr>
          </a:p>
        </p:txBody>
      </p:sp>
      <p:pic>
        <p:nvPicPr>
          <p:cNvPr id="4" name="图片 3"/>
          <p:cNvPicPr>
            <a:picLocks noChangeAspect="1"/>
          </p:cNvPicPr>
          <p:nvPr/>
        </p:nvPicPr>
        <p:blipFill>
          <a:blip r:embed="rId2"/>
          <a:stretch>
            <a:fillRect/>
          </a:stretch>
        </p:blipFill>
        <p:spPr>
          <a:xfrm>
            <a:off x="7650556" y="2724199"/>
            <a:ext cx="3761905" cy="1838095"/>
          </a:xfrm>
          <a:prstGeom prst="rect">
            <a:avLst/>
          </a:prstGeom>
        </p:spPr>
      </p:pic>
    </p:spTree>
    <p:extLst>
      <p:ext uri="{BB962C8B-B14F-4D97-AF65-F5344CB8AC3E}">
        <p14:creationId xmlns:p14="http://schemas.microsoft.com/office/powerpoint/2010/main" val="281853832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8" y="2752311"/>
            <a:ext cx="9249484" cy="2308324"/>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nSpc>
                <a:spcPct val="150000"/>
              </a:lnSpc>
              <a:defRPr sz="2400">
                <a:latin typeface="FZHei-B01S"/>
                <a:ea typeface="FZHei-B01S"/>
                <a:cs typeface="FZHei-B01S"/>
                <a:sym typeface="FZHei-B01S"/>
              </a:defRPr>
            </a:pPr>
            <a:r>
              <a:rPr lang="en-US" altLang="zh-CN" dirty="0"/>
              <a:t>1. </a:t>
            </a:r>
            <a:r>
              <a:rPr lang="zh-CN" altLang="en-US" dirty="0"/>
              <a:t>请列举你所知道的幼儿园地方特色区域活动。</a:t>
            </a:r>
          </a:p>
          <a:p>
            <a:pPr>
              <a:lnSpc>
                <a:spcPct val="150000"/>
              </a:lnSpc>
              <a:defRPr sz="2400">
                <a:latin typeface="FZHei-B01S"/>
                <a:ea typeface="FZHei-B01S"/>
                <a:cs typeface="FZHei-B01S"/>
                <a:sym typeface="FZHei-B01S"/>
              </a:defRPr>
            </a:pPr>
            <a:r>
              <a:rPr lang="en-US" altLang="zh-CN" dirty="0"/>
              <a:t>2. </a:t>
            </a:r>
            <a:r>
              <a:rPr lang="zh-CN" altLang="en-US" dirty="0"/>
              <a:t>你家乡有何特色资源？你怎样将这些资源整合到你的幼儿园区域活动中</a:t>
            </a:r>
            <a:r>
              <a:rPr lang="zh-CN" altLang="en-US" dirty="0" smtClean="0"/>
              <a:t>？</a:t>
            </a:r>
            <a:endParaRPr lang="en-US" altLang="zh-CN" dirty="0" smtClean="0"/>
          </a:p>
          <a:p>
            <a:pPr>
              <a:lnSpc>
                <a:spcPct val="150000"/>
              </a:lnSpc>
              <a:defRPr sz="2400">
                <a:latin typeface="FZHei-B01S"/>
                <a:ea typeface="FZHei-B01S"/>
                <a:cs typeface="FZHei-B01S"/>
                <a:sym typeface="FZHei-B01S"/>
              </a:defRPr>
            </a:pPr>
            <a:r>
              <a:rPr lang="en-US" altLang="zh-CN" dirty="0"/>
              <a:t>3. </a:t>
            </a:r>
            <a:r>
              <a:rPr lang="zh-CN" altLang="en-US" dirty="0"/>
              <a:t>尝试设计乡土特色区域活动。</a:t>
            </a:r>
            <a:endParaRPr lang="zh-CN" altLang="en-US" dirty="0"/>
          </a:p>
        </p:txBody>
      </p:sp>
      <p:grpSp>
        <p:nvGrpSpPr>
          <p:cNvPr id="15" name="组合 14"/>
          <p:cNvGrpSpPr/>
          <p:nvPr/>
        </p:nvGrpSpPr>
        <p:grpSpPr>
          <a:xfrm>
            <a:off x="1584675" y="443261"/>
            <a:ext cx="9022653" cy="200431"/>
            <a:chOff x="1584675" y="443261"/>
            <a:chExt cx="9022653" cy="200431"/>
          </a:xfrm>
        </p:grpSpPr>
        <p:sp>
          <p:nvSpPr>
            <p:cNvPr id="16" name="Shape 285"/>
            <p:cNvSpPr/>
            <p:nvPr/>
          </p:nvSpPr>
          <p:spPr>
            <a:xfrm rot="10800000">
              <a:off x="2660493" y="443261"/>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28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28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289"/>
            <p:cNvSpPr/>
            <p:nvPr/>
          </p:nvSpPr>
          <p:spPr>
            <a:xfrm>
              <a:off x="9331080" y="443261"/>
              <a:ext cx="200429" cy="20043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29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29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Tree>
    <p:extLst>
      <p:ext uri="{BB962C8B-B14F-4D97-AF65-F5344CB8AC3E}">
        <p14:creationId xmlns:p14="http://schemas.microsoft.com/office/powerpoint/2010/main" val="151111239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Shape 238"/>
          <p:cNvSpPr/>
          <p:nvPr/>
        </p:nvSpPr>
        <p:spPr>
          <a:xfrm>
            <a:off x="4633519" y="464896"/>
            <a:ext cx="2924964" cy="650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lnSpc>
                <a:spcPct val="150000"/>
              </a:lnSpc>
              <a:defRPr sz="4400">
                <a:solidFill>
                  <a:srgbClr val="53BAE9"/>
                </a:solidFill>
                <a:latin typeface="华文细黑"/>
                <a:ea typeface="华文细黑"/>
                <a:cs typeface="华文细黑"/>
                <a:sym typeface="华文细黑"/>
              </a:defRPr>
            </a:lvl1pPr>
          </a:lstStyle>
          <a:p>
            <a:r>
              <a:t>CONTENTS</a:t>
            </a:r>
          </a:p>
        </p:txBody>
      </p:sp>
      <p:sp>
        <p:nvSpPr>
          <p:cNvPr id="239" name="Shape 239"/>
          <p:cNvSpPr/>
          <p:nvPr/>
        </p:nvSpPr>
        <p:spPr>
          <a:xfrm>
            <a:off x="1861054"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grpSp>
        <p:nvGrpSpPr>
          <p:cNvPr id="242" name="Group 242"/>
          <p:cNvGrpSpPr/>
          <p:nvPr/>
        </p:nvGrpSpPr>
        <p:grpSpPr>
          <a:xfrm>
            <a:off x="2124853" y="2255246"/>
            <a:ext cx="2114995" cy="2389774"/>
            <a:chOff x="242368" y="0"/>
            <a:chExt cx="2114993" cy="2389773"/>
          </a:xfrm>
        </p:grpSpPr>
        <p:sp>
          <p:nvSpPr>
            <p:cNvPr id="240" name="Shape 240"/>
            <p:cNvSpPr/>
            <p:nvPr/>
          </p:nvSpPr>
          <p:spPr>
            <a:xfrm>
              <a:off x="684931" y="-1"/>
              <a:ext cx="1229869" cy="1107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lvl1pPr algn="ctr">
                <a:defRPr sz="8000">
                  <a:solidFill>
                    <a:srgbClr val="FFFFFF"/>
                  </a:solidFill>
                  <a:latin typeface="华文细黑"/>
                  <a:ea typeface="华文细黑"/>
                  <a:cs typeface="华文细黑"/>
                  <a:sym typeface="华文细黑"/>
                </a:defRPr>
              </a:lvl1pPr>
            </a:lstStyle>
            <a:p>
              <a:r>
                <a:t>01</a:t>
              </a:r>
            </a:p>
          </p:txBody>
        </p:sp>
        <p:sp>
          <p:nvSpPr>
            <p:cNvPr id="241" name="Shape 241"/>
            <p:cNvSpPr/>
            <p:nvPr/>
          </p:nvSpPr>
          <p:spPr>
            <a:xfrm>
              <a:off x="242368" y="1231533"/>
              <a:ext cx="2114995" cy="1158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p>
              <a:pPr algn="ctr">
                <a:defRPr sz="3000" b="1">
                  <a:solidFill>
                    <a:srgbClr val="FFFFFF"/>
                  </a:solidFill>
                  <a:latin typeface="微软雅黑"/>
                  <a:ea typeface="微软雅黑"/>
                  <a:cs typeface="微软雅黑"/>
                  <a:sym typeface="微软雅黑"/>
                </a:defRPr>
              </a:pPr>
              <a:r>
                <a:t>走进幼儿园</a:t>
              </a:r>
            </a:p>
            <a:p>
              <a:pPr algn="ctr">
                <a:defRPr sz="3000" b="1">
                  <a:solidFill>
                    <a:srgbClr val="FFFFFF"/>
                  </a:solidFill>
                  <a:latin typeface="微软雅黑"/>
                  <a:ea typeface="微软雅黑"/>
                  <a:cs typeface="微软雅黑"/>
                  <a:sym typeface="微软雅黑"/>
                </a:defRPr>
              </a:pPr>
              <a:r>
                <a:t>区域活动</a:t>
              </a:r>
            </a:p>
          </p:txBody>
        </p:sp>
      </p:grpSp>
      <p:sp>
        <p:nvSpPr>
          <p:cNvPr id="243" name="Shape 243"/>
          <p:cNvSpPr/>
          <p:nvPr/>
        </p:nvSpPr>
        <p:spPr>
          <a:xfrm>
            <a:off x="4834090"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44" name="Shape 244"/>
          <p:cNvSpPr/>
          <p:nvPr/>
        </p:nvSpPr>
        <p:spPr>
          <a:xfrm>
            <a:off x="5540450" y="2255246"/>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02</a:t>
            </a:r>
          </a:p>
        </p:txBody>
      </p:sp>
      <p:sp>
        <p:nvSpPr>
          <p:cNvPr id="245" name="Shape 245"/>
          <p:cNvSpPr/>
          <p:nvPr/>
        </p:nvSpPr>
        <p:spPr>
          <a:xfrm>
            <a:off x="7807126"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46" name="Shape 246"/>
          <p:cNvSpPr/>
          <p:nvPr/>
        </p:nvSpPr>
        <p:spPr>
          <a:xfrm>
            <a:off x="8513486" y="2255246"/>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03</a:t>
            </a:r>
          </a:p>
        </p:txBody>
      </p:sp>
      <p:sp>
        <p:nvSpPr>
          <p:cNvPr id="247" name="Shape 247"/>
          <p:cNvSpPr/>
          <p:nvPr/>
        </p:nvSpPr>
        <p:spPr>
          <a:xfrm rot="900000">
            <a:off x="5549532" y="5804599"/>
            <a:ext cx="1092938" cy="755669"/>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solidFill>
              <a:srgbClr val="53BAE9"/>
            </a:solidFill>
            <a:miter/>
          </a:ln>
        </p:spPr>
        <p:txBody>
          <a:bodyPr lIns="45719" rIns="45719" anchor="ctr"/>
          <a:lstStyle/>
          <a:p>
            <a:pPr algn="ctr">
              <a:defRPr>
                <a:solidFill>
                  <a:srgbClr val="FFFFFF"/>
                </a:solidFill>
              </a:defRPr>
            </a:pPr>
            <a:endParaRPr/>
          </a:p>
        </p:txBody>
      </p:sp>
      <p:sp>
        <p:nvSpPr>
          <p:cNvPr id="248" name="Shape 248"/>
          <p:cNvSpPr/>
          <p:nvPr/>
        </p:nvSpPr>
        <p:spPr>
          <a:xfrm>
            <a:off x="5097888" y="3524879"/>
            <a:ext cx="2114995" cy="1158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3000" b="1">
                <a:solidFill>
                  <a:srgbClr val="FFFFFF"/>
                </a:solidFill>
                <a:latin typeface="微软雅黑"/>
                <a:ea typeface="微软雅黑"/>
                <a:cs typeface="微软雅黑"/>
                <a:sym typeface="微软雅黑"/>
              </a:defRPr>
            </a:pPr>
            <a:r>
              <a:t>幼儿园区域</a:t>
            </a:r>
          </a:p>
          <a:p>
            <a:pPr algn="ctr">
              <a:defRPr sz="3000" b="1">
                <a:solidFill>
                  <a:srgbClr val="FFFFFF"/>
                </a:solidFill>
                <a:latin typeface="微软雅黑"/>
                <a:ea typeface="微软雅黑"/>
                <a:cs typeface="微软雅黑"/>
                <a:sym typeface="微软雅黑"/>
              </a:defRPr>
            </a:pPr>
            <a:r>
              <a:t>活动的设置</a:t>
            </a:r>
          </a:p>
        </p:txBody>
      </p:sp>
      <p:sp>
        <p:nvSpPr>
          <p:cNvPr id="249" name="Shape 249"/>
          <p:cNvSpPr/>
          <p:nvPr/>
        </p:nvSpPr>
        <p:spPr>
          <a:xfrm>
            <a:off x="7828567" y="3575679"/>
            <a:ext cx="2599710" cy="10566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幼儿园区域活动</a:t>
            </a:r>
          </a:p>
          <a:p>
            <a:pPr algn="ctr">
              <a:defRPr sz="2700" b="1">
                <a:solidFill>
                  <a:srgbClr val="FFFFFF"/>
                </a:solidFill>
                <a:latin typeface="微软雅黑"/>
                <a:ea typeface="微软雅黑"/>
                <a:cs typeface="微软雅黑"/>
                <a:sym typeface="微软雅黑"/>
              </a:defRPr>
            </a:pPr>
            <a:r>
              <a:t>的组织与实施</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p:nvPr/>
        </p:nvSpPr>
        <p:spPr>
          <a:xfrm>
            <a:off x="4633519" y="464896"/>
            <a:ext cx="2924964" cy="650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lnSpc>
                <a:spcPct val="150000"/>
              </a:lnSpc>
              <a:defRPr sz="4400">
                <a:solidFill>
                  <a:srgbClr val="53BAE9"/>
                </a:solidFill>
                <a:latin typeface="华文细黑"/>
                <a:ea typeface="华文细黑"/>
                <a:cs typeface="华文细黑"/>
                <a:sym typeface="华文细黑"/>
              </a:defRPr>
            </a:lvl1pPr>
          </a:lstStyle>
          <a:p>
            <a:r>
              <a:t>CONTENTS</a:t>
            </a:r>
          </a:p>
        </p:txBody>
      </p:sp>
      <p:sp>
        <p:nvSpPr>
          <p:cNvPr id="252" name="Shape 252"/>
          <p:cNvSpPr/>
          <p:nvPr/>
        </p:nvSpPr>
        <p:spPr>
          <a:xfrm>
            <a:off x="4834090"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grpSp>
        <p:nvGrpSpPr>
          <p:cNvPr id="255" name="Group 255"/>
          <p:cNvGrpSpPr/>
          <p:nvPr/>
        </p:nvGrpSpPr>
        <p:grpSpPr>
          <a:xfrm>
            <a:off x="4855531" y="2255245"/>
            <a:ext cx="2599710" cy="2669175"/>
            <a:chOff x="11" y="0"/>
            <a:chExt cx="2599708" cy="2669173"/>
          </a:xfrm>
        </p:grpSpPr>
        <p:sp>
          <p:nvSpPr>
            <p:cNvPr id="253" name="Shape 253"/>
            <p:cNvSpPr/>
            <p:nvPr/>
          </p:nvSpPr>
          <p:spPr>
            <a:xfrm>
              <a:off x="684931" y="-1"/>
              <a:ext cx="1229869" cy="1107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lvl1pPr algn="ctr">
                <a:defRPr sz="8000">
                  <a:solidFill>
                    <a:srgbClr val="FFFFFF"/>
                  </a:solidFill>
                  <a:latin typeface="华文细黑"/>
                  <a:ea typeface="华文细黑"/>
                  <a:cs typeface="华文细黑"/>
                  <a:sym typeface="华文细黑"/>
                </a:defRPr>
              </a:lvl1pPr>
            </a:lstStyle>
            <a:p>
              <a:r>
                <a:t>05</a:t>
              </a:r>
            </a:p>
          </p:txBody>
        </p:sp>
        <p:sp>
          <p:nvSpPr>
            <p:cNvPr id="254" name="Shape 254"/>
            <p:cNvSpPr/>
            <p:nvPr/>
          </p:nvSpPr>
          <p:spPr>
            <a:xfrm>
              <a:off x="11" y="1129933"/>
              <a:ext cx="2599710" cy="1539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p>
              <a:pPr algn="ctr">
                <a:defRPr sz="2700" b="1">
                  <a:solidFill>
                    <a:srgbClr val="FFFFFF"/>
                  </a:solidFill>
                  <a:latin typeface="微软雅黑"/>
                  <a:ea typeface="微软雅黑"/>
                  <a:cs typeface="微软雅黑"/>
                  <a:sym typeface="微软雅黑"/>
                </a:defRPr>
              </a:pPr>
              <a:r>
                <a:t>幼儿园园级公共</a:t>
              </a:r>
            </a:p>
            <a:p>
              <a:pPr algn="ctr">
                <a:defRPr sz="2700" b="1">
                  <a:solidFill>
                    <a:srgbClr val="FFFFFF"/>
                  </a:solidFill>
                  <a:latin typeface="微软雅黑"/>
                  <a:ea typeface="微软雅黑"/>
                  <a:cs typeface="微软雅黑"/>
                  <a:sym typeface="微软雅黑"/>
                </a:defRPr>
              </a:pPr>
              <a:r>
                <a:t>区域活动设计的</a:t>
              </a:r>
            </a:p>
            <a:p>
              <a:pPr algn="ctr">
                <a:defRPr sz="2700" b="1">
                  <a:solidFill>
                    <a:srgbClr val="FFFFFF"/>
                  </a:solidFill>
                  <a:latin typeface="微软雅黑"/>
                  <a:ea typeface="微软雅黑"/>
                  <a:cs typeface="微软雅黑"/>
                  <a:sym typeface="微软雅黑"/>
                </a:defRPr>
              </a:pPr>
              <a:r>
                <a:t>与指导</a:t>
              </a:r>
            </a:p>
          </p:txBody>
        </p:sp>
      </p:grpSp>
      <p:sp>
        <p:nvSpPr>
          <p:cNvPr id="256" name="Shape 256"/>
          <p:cNvSpPr/>
          <p:nvPr/>
        </p:nvSpPr>
        <p:spPr>
          <a:xfrm>
            <a:off x="7807126"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57" name="Shape 257"/>
          <p:cNvSpPr/>
          <p:nvPr/>
        </p:nvSpPr>
        <p:spPr>
          <a:xfrm>
            <a:off x="8513486" y="2255245"/>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06</a:t>
            </a:r>
          </a:p>
        </p:txBody>
      </p:sp>
      <p:sp>
        <p:nvSpPr>
          <p:cNvPr id="258" name="Shape 258"/>
          <p:cNvSpPr/>
          <p:nvPr/>
        </p:nvSpPr>
        <p:spPr>
          <a:xfrm>
            <a:off x="2567415" y="2255245"/>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04</a:t>
            </a:r>
          </a:p>
        </p:txBody>
      </p:sp>
      <p:sp>
        <p:nvSpPr>
          <p:cNvPr id="259" name="Shape 259"/>
          <p:cNvSpPr/>
          <p:nvPr/>
        </p:nvSpPr>
        <p:spPr>
          <a:xfrm rot="900000">
            <a:off x="5549532" y="5804599"/>
            <a:ext cx="1092938" cy="755669"/>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solidFill>
              <a:srgbClr val="53BAE9"/>
            </a:solidFill>
            <a:miter/>
          </a:ln>
        </p:spPr>
        <p:txBody>
          <a:bodyPr lIns="45719" rIns="45719" anchor="ctr"/>
          <a:lstStyle/>
          <a:p>
            <a:pPr algn="ctr">
              <a:defRPr>
                <a:solidFill>
                  <a:srgbClr val="FFFFFF"/>
                </a:solidFill>
              </a:defRPr>
            </a:pPr>
            <a:endParaRPr/>
          </a:p>
        </p:txBody>
      </p:sp>
      <p:sp>
        <p:nvSpPr>
          <p:cNvPr id="260" name="Shape 260"/>
          <p:cNvSpPr/>
          <p:nvPr/>
        </p:nvSpPr>
        <p:spPr>
          <a:xfrm>
            <a:off x="1882495" y="3334379"/>
            <a:ext cx="2599710" cy="1539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幼儿园班级常见</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设计与指导</a:t>
            </a:r>
          </a:p>
        </p:txBody>
      </p:sp>
      <p:sp>
        <p:nvSpPr>
          <p:cNvPr id="261" name="Shape 261"/>
          <p:cNvSpPr/>
          <p:nvPr/>
        </p:nvSpPr>
        <p:spPr>
          <a:xfrm>
            <a:off x="1861054"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62" name="Shape 262"/>
          <p:cNvSpPr/>
          <p:nvPr/>
        </p:nvSpPr>
        <p:spPr>
          <a:xfrm>
            <a:off x="2567415" y="2255245"/>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04</a:t>
            </a:r>
          </a:p>
        </p:txBody>
      </p:sp>
      <p:sp>
        <p:nvSpPr>
          <p:cNvPr id="263" name="Shape 263"/>
          <p:cNvSpPr/>
          <p:nvPr/>
        </p:nvSpPr>
        <p:spPr>
          <a:xfrm>
            <a:off x="1882495" y="3334379"/>
            <a:ext cx="2599710" cy="1539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幼儿园班级常见</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设计与指导</a:t>
            </a:r>
          </a:p>
        </p:txBody>
      </p:sp>
      <p:sp>
        <p:nvSpPr>
          <p:cNvPr id="264" name="Shape 264"/>
          <p:cNvSpPr/>
          <p:nvPr/>
        </p:nvSpPr>
        <p:spPr>
          <a:xfrm>
            <a:off x="7807126" y="3397879"/>
            <a:ext cx="2599709" cy="1539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幼儿园乡土特色</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设计指导</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266" name="Shape 266"/>
          <p:cNvSpPr/>
          <p:nvPr/>
        </p:nvSpPr>
        <p:spPr>
          <a:xfrm rot="10800000">
            <a:off x="2551640" y="3295381"/>
            <a:ext cx="267239" cy="267239"/>
          </a:xfrm>
          <a:prstGeom prst="ellipse">
            <a:avLst/>
          </a:prstGeom>
          <a:solidFill>
            <a:srgbClr val="FFFFFF"/>
          </a:solidFill>
          <a:ln w="12700">
            <a:miter lim="400000"/>
          </a:ln>
        </p:spPr>
        <p:txBody>
          <a:bodyPr lIns="45719" rIns="45719" anchor="ctr"/>
          <a:lstStyle/>
          <a:p>
            <a:pPr algn="ctr">
              <a:defRPr>
                <a:solidFill>
                  <a:srgbClr val="FFFFFF"/>
                </a:solidFill>
              </a:defRPr>
            </a:pPr>
            <a:endParaRPr/>
          </a:p>
        </p:txBody>
      </p:sp>
      <p:sp>
        <p:nvSpPr>
          <p:cNvPr id="267" name="Shape 267"/>
          <p:cNvSpPr/>
          <p:nvPr/>
        </p:nvSpPr>
        <p:spPr>
          <a:xfrm rot="10800000">
            <a:off x="1913519" y="3328785"/>
            <a:ext cx="200429" cy="200429"/>
          </a:xfrm>
          <a:prstGeom prst="ellipse">
            <a:avLst/>
          </a:prstGeom>
          <a:solidFill>
            <a:srgbClr val="FFFFFF">
              <a:alpha val="75000"/>
            </a:srgbClr>
          </a:solidFill>
          <a:ln w="12700">
            <a:miter lim="400000"/>
          </a:ln>
        </p:spPr>
        <p:txBody>
          <a:bodyPr lIns="45719" rIns="45719" anchor="ctr"/>
          <a:lstStyle/>
          <a:p>
            <a:pPr algn="ctr">
              <a:defRPr>
                <a:solidFill>
                  <a:srgbClr val="FFFFFF"/>
                </a:solidFill>
              </a:defRPr>
            </a:pPr>
            <a:endParaRPr/>
          </a:p>
        </p:txBody>
      </p:sp>
      <p:sp>
        <p:nvSpPr>
          <p:cNvPr id="268" name="Shape 268"/>
          <p:cNvSpPr/>
          <p:nvPr/>
        </p:nvSpPr>
        <p:spPr>
          <a:xfrm rot="10800000">
            <a:off x="1342204" y="3362190"/>
            <a:ext cx="133621" cy="133621"/>
          </a:xfrm>
          <a:prstGeom prst="ellipse">
            <a:avLst/>
          </a:prstGeom>
          <a:solidFill>
            <a:srgbClr val="FFFFFF">
              <a:alpha val="50000"/>
            </a:srgbClr>
          </a:solidFill>
          <a:ln w="12700">
            <a:miter lim="400000"/>
          </a:ln>
        </p:spPr>
        <p:txBody>
          <a:bodyPr lIns="45719" rIns="45719" anchor="ctr"/>
          <a:lstStyle/>
          <a:p>
            <a:pPr algn="ctr">
              <a:defRPr>
                <a:solidFill>
                  <a:srgbClr val="FFFFFF"/>
                </a:solidFill>
              </a:defRPr>
            </a:pPr>
            <a:endParaRPr/>
          </a:p>
        </p:txBody>
      </p:sp>
      <p:sp>
        <p:nvSpPr>
          <p:cNvPr id="269" name="Shape 269"/>
          <p:cNvSpPr/>
          <p:nvPr/>
        </p:nvSpPr>
        <p:spPr>
          <a:xfrm rot="10800000">
            <a:off x="837700" y="3395595"/>
            <a:ext cx="66811" cy="66811"/>
          </a:xfrm>
          <a:prstGeom prst="ellipse">
            <a:avLst/>
          </a:prstGeom>
          <a:solidFill>
            <a:srgbClr val="FFFFFF">
              <a:alpha val="25000"/>
            </a:srgbClr>
          </a:solidFill>
          <a:ln w="12700">
            <a:miter lim="400000"/>
          </a:ln>
        </p:spPr>
        <p:txBody>
          <a:bodyPr lIns="45719" rIns="45719" anchor="ctr"/>
          <a:lstStyle/>
          <a:p>
            <a:pPr algn="ctr">
              <a:defRPr>
                <a:solidFill>
                  <a:srgbClr val="FFFFFF"/>
                </a:solidFill>
              </a:defRPr>
            </a:pPr>
            <a:endParaRPr/>
          </a:p>
        </p:txBody>
      </p:sp>
      <p:sp>
        <p:nvSpPr>
          <p:cNvPr id="270" name="Shape 270"/>
          <p:cNvSpPr/>
          <p:nvPr/>
        </p:nvSpPr>
        <p:spPr>
          <a:xfrm>
            <a:off x="9373123" y="3295384"/>
            <a:ext cx="267239" cy="267239"/>
          </a:xfrm>
          <a:prstGeom prst="ellipse">
            <a:avLst/>
          </a:prstGeom>
          <a:solidFill>
            <a:srgbClr val="FFFFFF"/>
          </a:solidFill>
          <a:ln w="12700">
            <a:miter lim="400000"/>
          </a:ln>
        </p:spPr>
        <p:txBody>
          <a:bodyPr lIns="45719" rIns="45719" anchor="ctr"/>
          <a:lstStyle/>
          <a:p>
            <a:pPr algn="ctr">
              <a:defRPr>
                <a:solidFill>
                  <a:srgbClr val="FFFFFF"/>
                </a:solidFill>
              </a:defRPr>
            </a:pPr>
            <a:endParaRPr/>
          </a:p>
        </p:txBody>
      </p:sp>
      <p:sp>
        <p:nvSpPr>
          <p:cNvPr id="271" name="Shape 271"/>
          <p:cNvSpPr/>
          <p:nvPr/>
        </p:nvSpPr>
        <p:spPr>
          <a:xfrm>
            <a:off x="10078054" y="3328787"/>
            <a:ext cx="200429" cy="200429"/>
          </a:xfrm>
          <a:prstGeom prst="ellipse">
            <a:avLst/>
          </a:prstGeom>
          <a:solidFill>
            <a:srgbClr val="FFFFFF">
              <a:alpha val="75000"/>
            </a:srgbClr>
          </a:solidFill>
          <a:ln w="12700">
            <a:miter lim="400000"/>
          </a:ln>
        </p:spPr>
        <p:txBody>
          <a:bodyPr lIns="45719" rIns="45719" anchor="ctr"/>
          <a:lstStyle/>
          <a:p>
            <a:pPr algn="ctr">
              <a:defRPr>
                <a:solidFill>
                  <a:srgbClr val="FFFFFF"/>
                </a:solidFill>
              </a:defRPr>
            </a:pPr>
            <a:endParaRPr/>
          </a:p>
        </p:txBody>
      </p:sp>
      <p:sp>
        <p:nvSpPr>
          <p:cNvPr id="272" name="Shape 272"/>
          <p:cNvSpPr/>
          <p:nvPr/>
        </p:nvSpPr>
        <p:spPr>
          <a:xfrm>
            <a:off x="10716176" y="3362192"/>
            <a:ext cx="133621" cy="133621"/>
          </a:xfrm>
          <a:prstGeom prst="ellipse">
            <a:avLst/>
          </a:prstGeom>
          <a:solidFill>
            <a:srgbClr val="FFFFFF">
              <a:alpha val="50000"/>
            </a:srgbClr>
          </a:solidFill>
          <a:ln w="12700">
            <a:miter lim="400000"/>
          </a:ln>
        </p:spPr>
        <p:txBody>
          <a:bodyPr lIns="45719" rIns="45719" anchor="ctr"/>
          <a:lstStyle/>
          <a:p>
            <a:pPr algn="ctr">
              <a:defRPr>
                <a:solidFill>
                  <a:srgbClr val="FFFFFF"/>
                </a:solidFill>
              </a:defRPr>
            </a:pPr>
            <a:endParaRPr/>
          </a:p>
        </p:txBody>
      </p:sp>
      <p:sp>
        <p:nvSpPr>
          <p:cNvPr id="273" name="Shape 273"/>
          <p:cNvSpPr/>
          <p:nvPr/>
        </p:nvSpPr>
        <p:spPr>
          <a:xfrm>
            <a:off x="11287491" y="3395597"/>
            <a:ext cx="66811" cy="66810"/>
          </a:xfrm>
          <a:prstGeom prst="ellipse">
            <a:avLst/>
          </a:prstGeom>
          <a:solidFill>
            <a:srgbClr val="FFFFFF">
              <a:alpha val="25000"/>
            </a:srgbClr>
          </a:solidFill>
          <a:ln w="12700">
            <a:miter lim="400000"/>
          </a:ln>
        </p:spPr>
        <p:txBody>
          <a:bodyPr lIns="45719" rIns="45719" anchor="ctr"/>
          <a:lstStyle/>
          <a:p>
            <a:pPr algn="ctr">
              <a:defRPr>
                <a:solidFill>
                  <a:srgbClr val="FFFFFF"/>
                </a:solidFill>
              </a:defRPr>
            </a:pPr>
            <a:endParaRPr/>
          </a:p>
        </p:txBody>
      </p:sp>
      <p:sp>
        <p:nvSpPr>
          <p:cNvPr id="274" name="Shape 274"/>
          <p:cNvSpPr/>
          <p:nvPr/>
        </p:nvSpPr>
        <p:spPr>
          <a:xfrm>
            <a:off x="3236941" y="2828838"/>
            <a:ext cx="1115047" cy="1200329"/>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7200">
                <a:solidFill>
                  <a:srgbClr val="FFFFFF"/>
                </a:solidFill>
                <a:latin typeface="华文细黑"/>
                <a:ea typeface="华文细黑"/>
                <a:cs typeface="华文细黑"/>
                <a:sym typeface="华文细黑"/>
              </a:defRPr>
            </a:lvl1pPr>
          </a:lstStyle>
          <a:p>
            <a:r>
              <a:rPr lang="en-US" dirty="0" smtClean="0"/>
              <a:t>06</a:t>
            </a:r>
            <a:endParaRPr dirty="0"/>
          </a:p>
        </p:txBody>
      </p:sp>
      <p:grpSp>
        <p:nvGrpSpPr>
          <p:cNvPr id="278" name="Group 278"/>
          <p:cNvGrpSpPr/>
          <p:nvPr/>
        </p:nvGrpSpPr>
        <p:grpSpPr>
          <a:xfrm>
            <a:off x="4460313" y="2122715"/>
            <a:ext cx="5717955" cy="1670062"/>
            <a:chOff x="-100215" y="-693897"/>
            <a:chExt cx="5717954" cy="1670058"/>
          </a:xfrm>
        </p:grpSpPr>
        <p:sp>
          <p:nvSpPr>
            <p:cNvPr id="275" name="Shape 275"/>
            <p:cNvSpPr/>
            <p:nvPr/>
          </p:nvSpPr>
          <p:spPr>
            <a:xfrm>
              <a:off x="-100215" y="-693897"/>
              <a:ext cx="5717954" cy="12618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defRPr sz="3800">
                  <a:solidFill>
                    <a:srgbClr val="FFFFFF"/>
                  </a:solidFill>
                  <a:latin typeface="FZZongYi-M05S"/>
                  <a:ea typeface="FZZongYi-M05S"/>
                  <a:cs typeface="FZZongYi-M05S"/>
                  <a:sym typeface="FZZongYi-M05S"/>
                </a:defRPr>
              </a:lvl1pPr>
            </a:lstStyle>
            <a:p>
              <a:r>
                <a:rPr lang="zh-CN" altLang="en-US" dirty="0"/>
                <a:t>幼</a:t>
              </a:r>
              <a:r>
                <a:rPr lang="zh-CN" altLang="en-US" dirty="0" smtClean="0"/>
                <a:t>儿园乡土</a:t>
              </a:r>
              <a:r>
                <a:rPr lang="zh-CN" altLang="en-US" dirty="0"/>
                <a:t>特</a:t>
              </a:r>
              <a:r>
                <a:rPr lang="zh-CN" altLang="en-US" dirty="0" smtClean="0"/>
                <a:t>色区域活动</a:t>
              </a:r>
              <a:endParaRPr lang="en-US" altLang="zh-CN" dirty="0" smtClean="0"/>
            </a:p>
            <a:p>
              <a:r>
                <a:rPr lang="zh-CN" altLang="en-US" dirty="0" smtClean="0"/>
                <a:t>的设计与指导</a:t>
              </a:r>
              <a:endParaRPr dirty="0"/>
            </a:p>
          </p:txBody>
        </p:sp>
        <p:sp>
          <p:nvSpPr>
            <p:cNvPr id="276" name="Shape 276"/>
            <p:cNvSpPr/>
            <p:nvPr/>
          </p:nvSpPr>
          <p:spPr>
            <a:xfrm>
              <a:off x="0" y="706920"/>
              <a:ext cx="4404575" cy="269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400" spc="112">
                  <a:solidFill>
                    <a:srgbClr val="FFFFFF"/>
                  </a:solidFill>
                  <a:latin typeface="华文细黑"/>
                  <a:ea typeface="华文细黑"/>
                  <a:cs typeface="华文细黑"/>
                  <a:sym typeface="华文细黑"/>
                </a:defRPr>
              </a:lvl1pPr>
            </a:lstStyle>
            <a:p>
              <a:r>
                <a:t>YOUERYUANQUYUHUODONGSHEJIYUZHIDAO</a:t>
              </a:r>
            </a:p>
          </p:txBody>
        </p:sp>
        <p:sp>
          <p:nvSpPr>
            <p:cNvPr id="277" name="Shape 277"/>
            <p:cNvSpPr/>
            <p:nvPr/>
          </p:nvSpPr>
          <p:spPr>
            <a:xfrm>
              <a:off x="0" y="604079"/>
              <a:ext cx="4404575" cy="1"/>
            </a:xfrm>
            <a:prstGeom prst="line">
              <a:avLst/>
            </a:prstGeom>
            <a:noFill/>
            <a:ln w="6350" cap="flat">
              <a:solidFill>
                <a:srgbClr val="FFFFFF"/>
              </a:solidFill>
              <a:prstDash val="solid"/>
              <a:miter lim="800000"/>
            </a:ln>
            <a:effectLst/>
          </p:spPr>
          <p:txBody>
            <a:bodyPr wrap="square" lIns="45719" tIns="45719" rIns="45719" bIns="45719" numCol="1" anchor="t">
              <a:noAutofit/>
            </a:bodyPr>
            <a:lstStyle/>
            <a:p>
              <a:endParaRPr/>
            </a:p>
          </p:txBody>
        </p:sp>
      </p:grpSp>
      <p:sp>
        <p:nvSpPr>
          <p:cNvPr id="279" name="Shape 279"/>
          <p:cNvSpPr/>
          <p:nvPr/>
        </p:nvSpPr>
        <p:spPr>
          <a:xfrm>
            <a:off x="-2" y="4882638"/>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0" name="Shape 280"/>
          <p:cNvSpPr/>
          <p:nvPr/>
        </p:nvSpPr>
        <p:spPr>
          <a:xfrm>
            <a:off x="-2" y="5412811"/>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1" name="Shape 281"/>
          <p:cNvSpPr/>
          <p:nvPr/>
        </p:nvSpPr>
        <p:spPr>
          <a:xfrm>
            <a:off x="1" y="5724662"/>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2" name="Shape 282"/>
          <p:cNvSpPr/>
          <p:nvPr/>
        </p:nvSpPr>
        <p:spPr>
          <a:xfrm rot="900000">
            <a:off x="8239738" y="1178882"/>
            <a:ext cx="636416" cy="440025"/>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ln w="12700">
            <a:solidFill>
              <a:srgbClr val="FFFFFF"/>
            </a:solidFill>
            <a:miter/>
          </a:ln>
        </p:spPr>
        <p:txBody>
          <a:bodyPr lIns="45719" rIns="45719" anchor="ctr"/>
          <a:lstStyle/>
          <a:p>
            <a:pPr algn="ctr">
              <a:defRPr>
                <a:solidFill>
                  <a:srgbClr val="FFFFFF"/>
                </a:solidFill>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84675" y="312641"/>
            <a:ext cx="9022653" cy="461665"/>
            <a:chOff x="1584675" y="312641"/>
            <a:chExt cx="9022653" cy="461665"/>
          </a:xfrm>
        </p:grpSpPr>
        <p:sp>
          <p:nvSpPr>
            <p:cNvPr id="285" name="Shape 285"/>
            <p:cNvSpPr/>
            <p:nvPr/>
          </p:nvSpPr>
          <p:spPr>
            <a:xfrm rot="10800000">
              <a:off x="2660493" y="443261"/>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6" name="Shape 28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7" name="Shape 28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9" name="Shape 289"/>
            <p:cNvSpPr/>
            <p:nvPr/>
          </p:nvSpPr>
          <p:spPr>
            <a:xfrm>
              <a:off x="9331080" y="443261"/>
              <a:ext cx="200429" cy="20043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0" name="Shape 29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1" name="Shape 29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3" name="Shape 293"/>
            <p:cNvSpPr/>
            <p:nvPr/>
          </p:nvSpPr>
          <p:spPr>
            <a:xfrm>
              <a:off x="3261076" y="312641"/>
              <a:ext cx="563231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a:t>乡</a:t>
              </a:r>
              <a:r>
                <a:rPr lang="zh-CN" altLang="en-US" dirty="0" smtClean="0"/>
                <a:t>土特色区域活动的内涵和外延</a:t>
              </a:r>
              <a:endParaRPr dirty="0"/>
            </a:p>
          </p:txBody>
        </p:sp>
      </p:grpSp>
      <p:sp>
        <p:nvSpPr>
          <p:cNvPr id="294" name="Shape 294"/>
          <p:cNvSpPr/>
          <p:nvPr/>
        </p:nvSpPr>
        <p:spPr>
          <a:xfrm>
            <a:off x="1510776" y="15190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t>学习目标：</a:t>
            </a:r>
          </a:p>
        </p:txBody>
      </p:sp>
      <p:sp>
        <p:nvSpPr>
          <p:cNvPr id="295" name="Shape 295"/>
          <p:cNvSpPr/>
          <p:nvPr/>
        </p:nvSpPr>
        <p:spPr>
          <a:xfrm>
            <a:off x="1471258" y="2396711"/>
            <a:ext cx="9249484" cy="120032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150000"/>
              </a:lnSpc>
              <a:defRPr sz="2400">
                <a:latin typeface="FZHei-B01S"/>
                <a:ea typeface="FZHei-B01S"/>
                <a:cs typeface="FZHei-B01S"/>
                <a:sym typeface="FZHei-B01S"/>
              </a:defRPr>
            </a:pPr>
            <a:r>
              <a:rPr lang="en-US" altLang="zh-CN" dirty="0"/>
              <a:t>1.</a:t>
            </a:r>
            <a:r>
              <a:rPr lang="zh-CN" altLang="en-US" dirty="0"/>
              <a:t>　了解幼儿园地方特色的区域活动的内涵和外延。</a:t>
            </a:r>
          </a:p>
          <a:p>
            <a:pPr>
              <a:lnSpc>
                <a:spcPct val="150000"/>
              </a:lnSpc>
              <a:defRPr sz="2400">
                <a:latin typeface="FZHei-B01S"/>
                <a:ea typeface="FZHei-B01S"/>
                <a:cs typeface="FZHei-B01S"/>
                <a:sym typeface="FZHei-B01S"/>
              </a:defRPr>
            </a:pPr>
            <a:r>
              <a:rPr lang="en-US" altLang="zh-CN" dirty="0"/>
              <a:t>2.</a:t>
            </a:r>
            <a:r>
              <a:rPr lang="zh-CN" altLang="en-US" dirty="0"/>
              <a:t>　</a:t>
            </a:r>
            <a:r>
              <a:rPr lang="zh-CN" altLang="en-US" dirty="0" smtClean="0"/>
              <a:t>掌握幼</a:t>
            </a:r>
            <a:r>
              <a:rPr lang="zh-CN" altLang="en-US" dirty="0"/>
              <a:t>儿园地方特色区域活动设计与指导要点。</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1829753" y="1071266"/>
            <a:ext cx="9328732" cy="5143267"/>
          </a:xfrm>
          <a:prstGeom prst="rect">
            <a:avLst/>
          </a:prstGeom>
        </p:spPr>
      </p:pic>
    </p:spTree>
    <p:extLst>
      <p:ext uri="{BB962C8B-B14F-4D97-AF65-F5344CB8AC3E}">
        <p14:creationId xmlns:p14="http://schemas.microsoft.com/office/powerpoint/2010/main" val="269907958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Shape 307"/>
          <p:cNvSpPr/>
          <p:nvPr/>
        </p:nvSpPr>
        <p:spPr>
          <a:xfrm>
            <a:off x="1584675" y="1371487"/>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smtClean="0"/>
              <a:t>/</a:t>
            </a:r>
            <a:r>
              <a:rPr lang="zh-CN" altLang="en-US" dirty="0" smtClean="0"/>
              <a:t>问题</a:t>
            </a:r>
            <a:r>
              <a:rPr dirty="0" smtClean="0"/>
              <a:t>引导</a:t>
            </a:r>
            <a:r>
              <a:rPr dirty="0"/>
              <a:t>：</a:t>
            </a:r>
          </a:p>
        </p:txBody>
      </p:sp>
      <p:sp>
        <p:nvSpPr>
          <p:cNvPr id="308" name="Shape 308"/>
          <p:cNvSpPr/>
          <p:nvPr/>
        </p:nvSpPr>
        <p:spPr>
          <a:xfrm>
            <a:off x="1618080" y="2266284"/>
            <a:ext cx="9426909" cy="27984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indent="635000">
              <a:lnSpc>
                <a:spcPct val="150000"/>
              </a:lnSpc>
              <a:defRPr sz="2200" spc="0">
                <a:latin typeface="FZKai-Z03S"/>
                <a:ea typeface="FZKai-Z03S"/>
                <a:cs typeface="FZKai-Z03S"/>
                <a:sym typeface="FZKai-Z03S"/>
              </a:defRPr>
            </a:lvl1pPr>
          </a:lstStyle>
          <a:p>
            <a:r>
              <a:rPr lang="zh-CN" altLang="en-US" sz="2400" dirty="0"/>
              <a:t>某幼儿园教师创设地方特色区角时，利用废旧箱子、泡沫纸等常用的美术材料制作成烧烤区角，或者用卡纸画成图案再让小朋友粘贴、绘画，当问及为何不利用地方特色资源设计区角时，该教师很茫然，自己所处的地方与别的地方似乎没多大区别，有何特色资源可以利用呢？</a:t>
            </a:r>
          </a:p>
        </p:txBody>
      </p:sp>
      <p:grpSp>
        <p:nvGrpSpPr>
          <p:cNvPr id="20" name="组合 19"/>
          <p:cNvGrpSpPr/>
          <p:nvPr/>
        </p:nvGrpSpPr>
        <p:grpSpPr>
          <a:xfrm>
            <a:off x="1584675" y="312641"/>
            <a:ext cx="9022653" cy="461665"/>
            <a:chOff x="1584675" y="312641"/>
            <a:chExt cx="9022653" cy="461665"/>
          </a:xfrm>
        </p:grpSpPr>
        <p:sp>
          <p:nvSpPr>
            <p:cNvPr id="21" name="Shape 285"/>
            <p:cNvSpPr/>
            <p:nvPr/>
          </p:nvSpPr>
          <p:spPr>
            <a:xfrm rot="10800000">
              <a:off x="2660493" y="443261"/>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 name="Shape 28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 name="Shape 28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4" name="Shape 289"/>
            <p:cNvSpPr/>
            <p:nvPr/>
          </p:nvSpPr>
          <p:spPr>
            <a:xfrm>
              <a:off x="9331080" y="443261"/>
              <a:ext cx="200429" cy="20043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5" name="Shape 29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6" name="Shape 29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7" name="Shape 293"/>
            <p:cNvSpPr/>
            <p:nvPr/>
          </p:nvSpPr>
          <p:spPr>
            <a:xfrm>
              <a:off x="3722741" y="312641"/>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a:t>乡</a:t>
              </a:r>
              <a:r>
                <a:rPr lang="zh-CN" altLang="en-US" dirty="0" smtClean="0"/>
                <a:t>土特色区域活动</a:t>
              </a:r>
              <a:r>
                <a:rPr lang="zh-CN" altLang="en-US" dirty="0" smtClean="0"/>
                <a:t>的开发</a:t>
              </a:r>
              <a:endParaRPr dirty="0"/>
            </a:p>
          </p:txBody>
        </p:sp>
      </p:gr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hape 321"/>
          <p:cNvSpPr/>
          <p:nvPr/>
        </p:nvSpPr>
        <p:spPr>
          <a:xfrm>
            <a:off x="1579880" y="1395933"/>
            <a:ext cx="5632309"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dirty="0"/>
              <a:t>一</a:t>
            </a:r>
            <a:r>
              <a:rPr dirty="0" smtClean="0"/>
              <a:t>、</a:t>
            </a:r>
            <a:r>
              <a:rPr lang="zh-CN" altLang="en-US" dirty="0"/>
              <a:t>乡</a:t>
            </a:r>
            <a:r>
              <a:rPr lang="zh-CN" altLang="en-US" dirty="0" smtClean="0"/>
              <a:t>土特色区域活动的内涵和外延</a:t>
            </a:r>
            <a:endParaRPr dirty="0"/>
          </a:p>
        </p:txBody>
      </p:sp>
      <p:sp>
        <p:nvSpPr>
          <p:cNvPr id="19" name="Shape 439"/>
          <p:cNvSpPr/>
          <p:nvPr/>
        </p:nvSpPr>
        <p:spPr>
          <a:xfrm>
            <a:off x="1579880" y="2117799"/>
            <a:ext cx="8820672" cy="3093539"/>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所谓乡土特色区域就是</a:t>
            </a:r>
            <a:r>
              <a:rPr lang="zh-CN" altLang="en-US" b="1" dirty="0">
                <a:solidFill>
                  <a:schemeClr val="accent4"/>
                </a:solidFill>
              </a:rPr>
              <a:t>与别的幼儿园（主要指农村幼儿园）不同的、比较独特的区域</a:t>
            </a:r>
            <a:r>
              <a:rPr lang="zh-CN" altLang="en-US" dirty="0">
                <a:solidFill>
                  <a:schemeClr val="tx1"/>
                </a:solidFill>
              </a:rPr>
              <a:t>。这种特色可以是地域特色，也可以是</a:t>
            </a:r>
            <a:r>
              <a:rPr lang="zh-CN" altLang="en-US" sz="2200" b="1" dirty="0">
                <a:solidFill>
                  <a:schemeClr val="accent4"/>
                </a:solidFill>
                <a:latin typeface="FZZhunYuan-M02S"/>
                <a:ea typeface="FZZhunYuan-M02S"/>
                <a:cs typeface="FZZhunYuan-M02S"/>
              </a:rPr>
              <a:t>园本、班本特色</a:t>
            </a:r>
            <a:r>
              <a:rPr lang="zh-CN" altLang="en-US" dirty="0">
                <a:solidFill>
                  <a:schemeClr val="tx1"/>
                </a:solidFill>
              </a:rPr>
              <a:t>的体现。特色区域并不仅仅反应在独特的名称上，有些区域用的是常规区域的名称，比如建构区，投放只有本地区独有的建构材料，或者只有自己幼儿园开发挖掘的建构材料，开展富有特色的建构活动，这也可以称其为特色区域。</a:t>
            </a:r>
          </a:p>
        </p:txBody>
      </p:sp>
      <p:grpSp>
        <p:nvGrpSpPr>
          <p:cNvPr id="27" name="组合 26"/>
          <p:cNvGrpSpPr/>
          <p:nvPr/>
        </p:nvGrpSpPr>
        <p:grpSpPr>
          <a:xfrm>
            <a:off x="1584675" y="312641"/>
            <a:ext cx="9022653" cy="461665"/>
            <a:chOff x="1584675" y="312641"/>
            <a:chExt cx="9022653" cy="461665"/>
          </a:xfrm>
        </p:grpSpPr>
        <p:sp>
          <p:nvSpPr>
            <p:cNvPr id="28" name="Shape 285"/>
            <p:cNvSpPr/>
            <p:nvPr/>
          </p:nvSpPr>
          <p:spPr>
            <a:xfrm rot="10800000">
              <a:off x="2660493" y="443261"/>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 name="Shape 28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 name="Shape 28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 name="Shape 289"/>
            <p:cNvSpPr/>
            <p:nvPr/>
          </p:nvSpPr>
          <p:spPr>
            <a:xfrm>
              <a:off x="9331080" y="443261"/>
              <a:ext cx="200429" cy="20043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 name="Shape 29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 name="Shape 29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4" name="Shape 293"/>
            <p:cNvSpPr/>
            <p:nvPr/>
          </p:nvSpPr>
          <p:spPr>
            <a:xfrm>
              <a:off x="3261076" y="312641"/>
              <a:ext cx="563231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a:t>乡</a:t>
              </a:r>
              <a:r>
                <a:rPr lang="zh-CN" altLang="en-US" dirty="0" smtClean="0"/>
                <a:t>土特色区域活动的内涵和外延</a:t>
              </a:r>
              <a:endParaRPr dirty="0"/>
            </a:p>
          </p:txBody>
        </p:sp>
      </p:gr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hape 321"/>
          <p:cNvSpPr/>
          <p:nvPr/>
        </p:nvSpPr>
        <p:spPr>
          <a:xfrm>
            <a:off x="1579880" y="1395933"/>
            <a:ext cx="528606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二</a:t>
            </a:r>
            <a:r>
              <a:rPr dirty="0" smtClean="0"/>
              <a:t>、</a:t>
            </a:r>
            <a:r>
              <a:rPr lang="zh-CN" altLang="en-US" dirty="0"/>
              <a:t>乡</a:t>
            </a:r>
            <a:r>
              <a:rPr lang="zh-CN" altLang="en-US" dirty="0" smtClean="0"/>
              <a:t>土特色区域活动</a:t>
            </a:r>
            <a:r>
              <a:rPr lang="zh-CN" altLang="en-US" dirty="0" smtClean="0"/>
              <a:t>的开发要点</a:t>
            </a:r>
            <a:endParaRPr dirty="0"/>
          </a:p>
        </p:txBody>
      </p:sp>
      <p:sp>
        <p:nvSpPr>
          <p:cNvPr id="19" name="Shape 439"/>
          <p:cNvSpPr/>
          <p:nvPr/>
        </p:nvSpPr>
        <p:spPr>
          <a:xfrm>
            <a:off x="1579880" y="2117799"/>
            <a:ext cx="8820672"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dirty="0">
                <a:sym typeface="FZZhunYuan-M02S"/>
              </a:rPr>
              <a:t>(</a:t>
            </a:r>
            <a:r>
              <a:rPr lang="zh-CN" altLang="en-US" sz="2200" dirty="0">
                <a:sym typeface="FZZhunYuan-M02S"/>
              </a:rPr>
              <a:t>一</a:t>
            </a:r>
            <a:r>
              <a:rPr lang="en-US" altLang="zh-CN" sz="2200" dirty="0">
                <a:sym typeface="FZZhunYuan-M02S"/>
              </a:rPr>
              <a:t>) </a:t>
            </a:r>
            <a:r>
              <a:rPr lang="zh-CN" altLang="en-US" sz="2200" dirty="0">
                <a:sym typeface="FZZhunYuan-M02S"/>
              </a:rPr>
              <a:t>挖掘可利用的本土原生、再生、创生资源</a:t>
            </a:r>
            <a:r>
              <a:rPr lang="en-US" altLang="zh-CN" sz="2200" dirty="0">
                <a:sym typeface="FZZhunYuan-M02S"/>
              </a:rPr>
              <a:t>,</a:t>
            </a:r>
            <a:r>
              <a:rPr lang="zh-CN" altLang="en-US" sz="2200" dirty="0">
                <a:sym typeface="FZZhunYuan-M02S"/>
              </a:rPr>
              <a:t>进行科学分类和整</a:t>
            </a:r>
            <a:r>
              <a:rPr lang="zh-CN" altLang="en-US" sz="2200" dirty="0" smtClean="0">
                <a:sym typeface="FZZhunYuan-M02S"/>
              </a:rPr>
              <a:t>理</a:t>
            </a:r>
            <a:endParaRPr lang="en-US" altLang="zh-CN" sz="2200" dirty="0" smtClean="0">
              <a:sym typeface="FZZhunYuan-M02S"/>
            </a:endParaRPr>
          </a:p>
          <a:p>
            <a:pPr indent="457200">
              <a:lnSpc>
                <a:spcPct val="150000"/>
              </a:lnSpc>
              <a:defRPr sz="2200" spc="0">
                <a:latin typeface="FZZhunYuan-M02S"/>
                <a:ea typeface="FZZhunYuan-M02S"/>
                <a:cs typeface="FZZhunYuan-M02S"/>
                <a:sym typeface="FZZhunYuan-M02S"/>
              </a:defRPr>
            </a:pPr>
            <a:r>
              <a:rPr lang="en-US" altLang="zh-CN" sz="2200" dirty="0">
                <a:sym typeface="FZZhunYuan-M02S"/>
              </a:rPr>
              <a:t>(</a:t>
            </a:r>
            <a:r>
              <a:rPr lang="zh-CN" altLang="en-US" sz="2200" dirty="0">
                <a:sym typeface="FZZhunYuan-M02S"/>
              </a:rPr>
              <a:t>二</a:t>
            </a:r>
            <a:r>
              <a:rPr lang="en-US" altLang="zh-CN" sz="2200" dirty="0">
                <a:sym typeface="FZZhunYuan-M02S"/>
              </a:rPr>
              <a:t>) </a:t>
            </a:r>
            <a:r>
              <a:rPr lang="zh-CN" altLang="en-US" sz="2200" dirty="0">
                <a:sym typeface="FZZhunYuan-M02S"/>
              </a:rPr>
              <a:t>利用本土资源材料</a:t>
            </a:r>
            <a:r>
              <a:rPr lang="en-US" altLang="zh-CN" sz="2200" dirty="0">
                <a:sym typeface="FZZhunYuan-M02S"/>
              </a:rPr>
              <a:t>,</a:t>
            </a:r>
            <a:r>
              <a:rPr lang="zh-CN" altLang="en-US" sz="2200" dirty="0">
                <a:sym typeface="FZZhunYuan-M02S"/>
              </a:rPr>
              <a:t>创设特色区域环</a:t>
            </a:r>
            <a:r>
              <a:rPr lang="zh-CN" altLang="en-US" sz="2200" dirty="0" smtClean="0">
                <a:sym typeface="FZZhunYuan-M02S"/>
              </a:rPr>
              <a:t>境</a:t>
            </a:r>
            <a:endParaRPr lang="en-US" altLang="zh-CN" sz="2200" dirty="0" smtClean="0">
              <a:sym typeface="FZZhunYuan-M02S"/>
            </a:endParaRPr>
          </a:p>
          <a:p>
            <a:pPr indent="457200">
              <a:lnSpc>
                <a:spcPct val="150000"/>
              </a:lnSpc>
              <a:defRPr sz="2200" spc="0">
                <a:latin typeface="FZZhunYuan-M02S"/>
                <a:ea typeface="FZZhunYuan-M02S"/>
                <a:cs typeface="FZZhunYuan-M02S"/>
                <a:sym typeface="FZZhunYuan-M02S"/>
              </a:defRPr>
            </a:pPr>
            <a:r>
              <a:rPr lang="en-US" altLang="zh-CN" sz="2200" dirty="0">
                <a:sym typeface="FZZhunYuan-M02S"/>
              </a:rPr>
              <a:t>(</a:t>
            </a:r>
            <a:r>
              <a:rPr lang="zh-CN" altLang="en-US" sz="2200" dirty="0">
                <a:sym typeface="FZZhunYuan-M02S"/>
              </a:rPr>
              <a:t>三</a:t>
            </a:r>
            <a:r>
              <a:rPr lang="en-US" altLang="zh-CN" sz="2200" dirty="0">
                <a:sym typeface="FZZhunYuan-M02S"/>
              </a:rPr>
              <a:t>) </a:t>
            </a:r>
            <a:r>
              <a:rPr lang="zh-CN" altLang="en-US" sz="2200" dirty="0">
                <a:sym typeface="FZZhunYuan-M02S"/>
              </a:rPr>
              <a:t>巧思妙想</a:t>
            </a:r>
            <a:r>
              <a:rPr lang="en-US" altLang="zh-CN" sz="2200" dirty="0">
                <a:sym typeface="FZZhunYuan-M02S"/>
              </a:rPr>
              <a:t>,</a:t>
            </a:r>
            <a:r>
              <a:rPr lang="zh-CN" altLang="en-US" sz="2200" dirty="0">
                <a:sym typeface="FZZhunYuan-M02S"/>
              </a:rPr>
              <a:t>体验创造的乐</a:t>
            </a:r>
            <a:r>
              <a:rPr lang="zh-CN" altLang="en-US" sz="2200" dirty="0" smtClean="0">
                <a:sym typeface="FZZhunYuan-M02S"/>
              </a:rPr>
              <a:t>趣</a:t>
            </a:r>
            <a:endParaRPr lang="en-US" altLang="zh-CN" sz="2200" dirty="0" smtClean="0">
              <a:sym typeface="FZZhunYuan-M02S"/>
            </a:endParaRPr>
          </a:p>
          <a:p>
            <a:pPr indent="457200">
              <a:lnSpc>
                <a:spcPct val="150000"/>
              </a:lnSpc>
              <a:defRPr sz="2200" spc="0">
                <a:latin typeface="FZZhunYuan-M02S"/>
                <a:ea typeface="FZZhunYuan-M02S"/>
                <a:cs typeface="FZZhunYuan-M02S"/>
                <a:sym typeface="FZZhunYuan-M02S"/>
              </a:defRPr>
            </a:pPr>
            <a:r>
              <a:rPr lang="en-US" altLang="zh-CN" sz="2200" dirty="0">
                <a:sym typeface="FZZhunYuan-M02S"/>
              </a:rPr>
              <a:t>(</a:t>
            </a:r>
            <a:r>
              <a:rPr lang="zh-CN" altLang="en-US" sz="2200" dirty="0">
                <a:sym typeface="FZZhunYuan-M02S"/>
              </a:rPr>
              <a:t>四</a:t>
            </a:r>
            <a:r>
              <a:rPr lang="en-US" altLang="zh-CN" sz="2200" dirty="0">
                <a:sym typeface="FZZhunYuan-M02S"/>
              </a:rPr>
              <a:t>) </a:t>
            </a:r>
            <a:r>
              <a:rPr lang="zh-CN" altLang="en-US" sz="2200" dirty="0">
                <a:sym typeface="FZZhunYuan-M02S"/>
              </a:rPr>
              <a:t>智慧乡土</a:t>
            </a:r>
            <a:r>
              <a:rPr lang="en-US" altLang="zh-CN" sz="2200" dirty="0">
                <a:sym typeface="FZZhunYuan-M02S"/>
              </a:rPr>
              <a:t>,</a:t>
            </a:r>
            <a:r>
              <a:rPr lang="zh-CN" altLang="en-US" sz="2200" dirty="0">
                <a:sym typeface="FZZhunYuan-M02S"/>
              </a:rPr>
              <a:t>乐玩童</a:t>
            </a:r>
            <a:r>
              <a:rPr lang="zh-CN" altLang="en-US" sz="2200" dirty="0" smtClean="0">
                <a:sym typeface="FZZhunYuan-M02S"/>
              </a:rPr>
              <a:t>年</a:t>
            </a:r>
            <a:endParaRPr lang="en-US" altLang="zh-CN" sz="2200" dirty="0" smtClean="0">
              <a:sym typeface="FZZhunYuan-M02S"/>
            </a:endParaRPr>
          </a:p>
          <a:p>
            <a:pPr indent="457200">
              <a:lnSpc>
                <a:spcPct val="150000"/>
              </a:lnSpc>
              <a:defRPr sz="2200" spc="0">
                <a:latin typeface="FZZhunYuan-M02S"/>
                <a:ea typeface="FZZhunYuan-M02S"/>
                <a:cs typeface="FZZhunYuan-M02S"/>
                <a:sym typeface="FZZhunYuan-M02S"/>
              </a:defRPr>
            </a:pPr>
            <a:r>
              <a:rPr lang="en-US" altLang="zh-CN" sz="2200" dirty="0">
                <a:sym typeface="FZZhunYuan-M02S"/>
              </a:rPr>
              <a:t>(</a:t>
            </a:r>
            <a:r>
              <a:rPr lang="zh-CN" altLang="en-US" sz="2200" dirty="0">
                <a:sym typeface="FZZhunYuan-M02S"/>
              </a:rPr>
              <a:t>五</a:t>
            </a:r>
            <a:r>
              <a:rPr lang="en-US" altLang="zh-CN" sz="2200" dirty="0">
                <a:sym typeface="FZZhunYuan-M02S"/>
              </a:rPr>
              <a:t>) </a:t>
            </a:r>
            <a:r>
              <a:rPr lang="zh-CN" altLang="en-US" sz="2200" dirty="0">
                <a:sym typeface="FZZhunYuan-M02S"/>
              </a:rPr>
              <a:t>探索大自然的奥秘</a:t>
            </a:r>
            <a:endParaRPr lang="zh-CN" altLang="en-US" dirty="0">
              <a:solidFill>
                <a:schemeClr val="tx1"/>
              </a:solidFill>
            </a:endParaRPr>
          </a:p>
        </p:txBody>
      </p:sp>
      <p:grpSp>
        <p:nvGrpSpPr>
          <p:cNvPr id="27" name="组合 26"/>
          <p:cNvGrpSpPr/>
          <p:nvPr/>
        </p:nvGrpSpPr>
        <p:grpSpPr>
          <a:xfrm>
            <a:off x="1584675" y="312641"/>
            <a:ext cx="9022653" cy="461665"/>
            <a:chOff x="1584675" y="312641"/>
            <a:chExt cx="9022653" cy="461665"/>
          </a:xfrm>
        </p:grpSpPr>
        <p:sp>
          <p:nvSpPr>
            <p:cNvPr id="28" name="Shape 285"/>
            <p:cNvSpPr/>
            <p:nvPr/>
          </p:nvSpPr>
          <p:spPr>
            <a:xfrm rot="10800000">
              <a:off x="2660493" y="443261"/>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 name="Shape 28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 name="Shape 28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 name="Shape 289"/>
            <p:cNvSpPr/>
            <p:nvPr/>
          </p:nvSpPr>
          <p:spPr>
            <a:xfrm>
              <a:off x="9331080" y="443261"/>
              <a:ext cx="200429" cy="20043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 name="Shape 29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 name="Shape 29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4" name="Shape 293"/>
            <p:cNvSpPr/>
            <p:nvPr/>
          </p:nvSpPr>
          <p:spPr>
            <a:xfrm>
              <a:off x="3261076" y="312641"/>
              <a:ext cx="563231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a:t>乡</a:t>
              </a:r>
              <a:r>
                <a:rPr lang="zh-CN" altLang="en-US" dirty="0" smtClean="0"/>
                <a:t>土特色区域活动的内涵和外延</a:t>
              </a:r>
              <a:endParaRPr dirty="0"/>
            </a:p>
          </p:txBody>
        </p:sp>
      </p:grpSp>
    </p:spTree>
    <p:extLst>
      <p:ext uri="{BB962C8B-B14F-4D97-AF65-F5344CB8AC3E}">
        <p14:creationId xmlns:p14="http://schemas.microsoft.com/office/powerpoint/2010/main" val="366877898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theme/theme1.xml><?xml version="1.0" encoding="utf-8"?>
<a:theme xmlns:a="http://schemas.openxmlformats.org/drawingml/2006/main" name="第一PPT，www.1ppt.com">
  <a:themeElements>
    <a:clrScheme name="第一PPT，www.1ppt.com">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第一PPT，www.1ppt.com">
      <a:majorFont>
        <a:latin typeface="Calibri"/>
        <a:ea typeface="Calibri"/>
        <a:cs typeface="Calibri"/>
      </a:majorFont>
      <a:minorFont>
        <a:latin typeface="Helvetica"/>
        <a:ea typeface="Helvetica"/>
        <a:cs typeface="Helvetica"/>
      </a:minorFont>
    </a:fontScheme>
    <a:fmtScheme name="第一PPT，www.1ppt.c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第一PPT，www.1ppt.com">
  <a:themeElements>
    <a:clrScheme name="第一PPT，www.1ppt.com">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第一PPT，www.1ppt.com">
      <a:majorFont>
        <a:latin typeface="Calibri"/>
        <a:ea typeface="Calibri"/>
        <a:cs typeface="Calibri"/>
      </a:majorFont>
      <a:minorFont>
        <a:latin typeface="Helvetica"/>
        <a:ea typeface="Helvetica"/>
        <a:cs typeface="Helvetica"/>
      </a:minorFont>
    </a:fontScheme>
    <a:fmtScheme name="第一PPT，www.1ppt.c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539</TotalTime>
  <Words>1801</Words>
  <Application>Microsoft Office PowerPoint</Application>
  <PresentationFormat>宽屏</PresentationFormat>
  <Paragraphs>90</Paragraphs>
  <Slides>18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18</vt:i4>
      </vt:variant>
    </vt:vector>
  </HeadingPairs>
  <TitlesOfParts>
    <vt:vector size="28" baseType="lpstr">
      <vt:lpstr>Calibri</vt:lpstr>
      <vt:lpstr>FZKai-Z03S</vt:lpstr>
      <vt:lpstr>FZHei-B01S</vt:lpstr>
      <vt:lpstr>微软雅黑</vt:lpstr>
      <vt:lpstr>Arial</vt:lpstr>
      <vt:lpstr>华文细黑</vt:lpstr>
      <vt:lpstr>Calibri Light</vt:lpstr>
      <vt:lpstr>FZZongYi-M05S</vt:lpstr>
      <vt:lpstr>FZZhunYuan-M02S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俞越</dc:creator>
  <cp:lastModifiedBy>ecnup</cp:lastModifiedBy>
  <cp:revision>56</cp:revision>
  <dcterms:modified xsi:type="dcterms:W3CDTF">2025-09-08T02:35:18Z</dcterms:modified>
</cp:coreProperties>
</file>