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8"/>
  </p:notesMasterIdLst>
  <p:sldIdLst>
    <p:sldId id="256" r:id="rId2"/>
    <p:sldId id="257" r:id="rId3"/>
    <p:sldId id="258" r:id="rId4"/>
    <p:sldId id="259" r:id="rId5"/>
    <p:sldId id="260" r:id="rId6"/>
    <p:sldId id="409" r:id="rId7"/>
    <p:sldId id="261" r:id="rId8"/>
    <p:sldId id="372" r:id="rId9"/>
    <p:sldId id="373" r:id="rId10"/>
    <p:sldId id="375" r:id="rId11"/>
    <p:sldId id="377" r:id="rId12"/>
    <p:sldId id="376" r:id="rId13"/>
    <p:sldId id="374" r:id="rId14"/>
    <p:sldId id="378" r:id="rId15"/>
    <p:sldId id="379" r:id="rId16"/>
    <p:sldId id="380" r:id="rId17"/>
    <p:sldId id="381" r:id="rId18"/>
    <p:sldId id="382" r:id="rId19"/>
    <p:sldId id="410" r:id="rId20"/>
    <p:sldId id="383" r:id="rId21"/>
    <p:sldId id="384" r:id="rId22"/>
    <p:sldId id="385" r:id="rId23"/>
    <p:sldId id="386" r:id="rId24"/>
    <p:sldId id="387" r:id="rId25"/>
    <p:sldId id="388" r:id="rId26"/>
    <p:sldId id="389" r:id="rId27"/>
    <p:sldId id="390" r:id="rId28"/>
    <p:sldId id="391" r:id="rId29"/>
    <p:sldId id="392" r:id="rId30"/>
    <p:sldId id="393"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11" r:id="rId45"/>
    <p:sldId id="407" r:id="rId46"/>
    <p:sldId id="408" r:id="rId47"/>
  </p:sldIdLst>
  <p:sldSz cx="12192000" cy="6858000"/>
  <p:notesSz cx="6858000" cy="9144000"/>
  <p:embeddedFontLst>
    <p:embeddedFont>
      <p:font typeface="华文细黑" panose="02010600030101010101" charset="-122"/>
      <p:regular r:id="rId49"/>
    </p:embeddedFont>
    <p:embeddedFont>
      <p:font typeface="Calibri" panose="020F0502020204030204" pitchFamily="34" charset="0"/>
      <p:regular r:id="rId50"/>
      <p:bold r:id="rId51"/>
      <p:italic r:id="rId52"/>
      <p:boldItalic r:id="rId53"/>
    </p:embeddedFont>
    <p:embeddedFont>
      <p:font typeface="FZZhunYuan-M02S" panose="02010600030101010101" charset="-122"/>
      <p:regular r:id="rId54"/>
    </p:embeddedFont>
    <p:embeddedFont>
      <p:font typeface="微软雅黑" panose="020B0503020204020204" pitchFamily="34" charset="-122"/>
      <p:regular r:id="rId55"/>
      <p:bold r:id="rId56"/>
    </p:embeddedFont>
    <p:embeddedFont>
      <p:font typeface="FZHei-B01S" panose="02010600030101010101" charset="-122"/>
      <p:regular r:id="rId57"/>
    </p:embeddedFont>
    <p:embeddedFont>
      <p:font typeface="Calibri Light" panose="020F0302020204030204" pitchFamily="34" charset="0"/>
      <p:regular r:id="rId58"/>
      <p:italic r:id="rId59"/>
    </p:embeddedFont>
    <p:embeddedFont>
      <p:font typeface="FZZongYi-M05S" panose="02010600030101010101" charset="-122"/>
      <p:regular r:id="rId60"/>
    </p:embeddedFont>
    <p:embeddedFont>
      <p:font typeface="FZKai-Z03S" panose="02010600030101010101" charset="-122"/>
      <p:regular r:id="rId61"/>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9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2.fntdata"/><Relationship Id="rId55" Type="http://schemas.openxmlformats.org/officeDocument/2006/relationships/font" Target="fonts/font7.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9387870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2664660" y="544682"/>
            <a:ext cx="6862680" cy="341632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p>
            <a:pPr algn="ctr">
              <a:defRPr sz="7200">
                <a:solidFill>
                  <a:srgbClr val="FFFFFF"/>
                </a:solidFill>
                <a:latin typeface="FZZhunYuan-M02S"/>
                <a:ea typeface="FZZhunYuan-M02S"/>
                <a:cs typeface="FZZhunYuan-M02S"/>
                <a:sym typeface="FZZhunYuan-M02S"/>
              </a:defRPr>
            </a:pPr>
            <a:r>
              <a:rPr dirty="0"/>
              <a:t>幼儿园区域活动</a:t>
            </a:r>
          </a:p>
          <a:p>
            <a:pPr algn="ctr">
              <a:defRPr sz="7200">
                <a:solidFill>
                  <a:srgbClr val="FFFFFF"/>
                </a:solidFill>
                <a:latin typeface="FZZhunYuan-M02S"/>
                <a:ea typeface="FZZhunYuan-M02S"/>
                <a:cs typeface="FZZhunYuan-M02S"/>
                <a:sym typeface="FZZhunYuan-M02S"/>
              </a:defRPr>
            </a:pPr>
            <a:r>
              <a:rPr dirty="0"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dirty="0" smtClean="0"/>
              <a:t>（第二版）</a:t>
            </a:r>
            <a:endParaRPr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grpSp>
        <p:nvGrpSpPr>
          <p:cNvPr id="233" name="Group 233"/>
          <p:cNvGrpSpPr/>
          <p:nvPr/>
        </p:nvGrpSpPr>
        <p:grpSpPr>
          <a:xfrm>
            <a:off x="837700" y="3346895"/>
            <a:ext cx="10516604" cy="267243"/>
            <a:chOff x="0" y="-1"/>
            <a:chExt cx="10516601" cy="267240"/>
          </a:xfrm>
        </p:grpSpPr>
        <p:sp>
          <p:nvSpPr>
            <p:cNvPr id="225" name="Shape 225"/>
            <p:cNvSpPr/>
            <p:nvPr/>
          </p:nvSpPr>
          <p:spPr>
            <a:xfrm rot="10800000">
              <a:off x="1713939" y="-1"/>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6" name="Shape 226"/>
            <p:cNvSpPr/>
            <p:nvPr/>
          </p:nvSpPr>
          <p:spPr>
            <a:xfrm rot="10800000">
              <a:off x="1075817" y="33405"/>
              <a:ext cx="200429" cy="200429"/>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7" name="Shape 227"/>
            <p:cNvSpPr/>
            <p:nvPr/>
          </p:nvSpPr>
          <p:spPr>
            <a:xfrm rot="10800000">
              <a:off x="504503" y="66807"/>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8" name="Shape 228"/>
            <p:cNvSpPr/>
            <p:nvPr/>
          </p:nvSpPr>
          <p:spPr>
            <a:xfrm rot="10800000">
              <a:off x="-1"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9" name="Shape 229"/>
            <p:cNvSpPr/>
            <p:nvPr/>
          </p:nvSpPr>
          <p:spPr>
            <a:xfrm>
              <a:off x="8535421" y="0"/>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0" name="Shape 230"/>
            <p:cNvSpPr/>
            <p:nvPr/>
          </p:nvSpPr>
          <p:spPr>
            <a:xfrm>
              <a:off x="9240353" y="33405"/>
              <a:ext cx="200429" cy="200430"/>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1" name="Shape 231"/>
            <p:cNvSpPr/>
            <p:nvPr/>
          </p:nvSpPr>
          <p:spPr>
            <a:xfrm>
              <a:off x="9878476" y="66809"/>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2" name="Shape 232"/>
            <p:cNvSpPr/>
            <p:nvPr/>
          </p:nvSpPr>
          <p:spPr>
            <a:xfrm>
              <a:off x="10449790"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36" name="Shape 236"/>
          <p:cNvSpPr/>
          <p:nvPr/>
        </p:nvSpPr>
        <p:spPr>
          <a:xfrm>
            <a:off x="5586730" y="3993036"/>
            <a:ext cx="1018541" cy="32420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247315"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a:t>
            </a:r>
            <a:r>
              <a:rPr dirty="0" smtClean="0"/>
              <a:t>、</a:t>
            </a:r>
            <a:r>
              <a:rPr lang="zh-CN" altLang="en-US" dirty="0"/>
              <a:t>制</a:t>
            </a:r>
            <a:r>
              <a:rPr lang="zh-CN" altLang="en-US" dirty="0" smtClean="0"/>
              <a:t>定户外运动区的目标</a:t>
            </a:r>
            <a:endParaRPr dirty="0"/>
          </a:p>
        </p:txBody>
      </p:sp>
      <p:sp>
        <p:nvSpPr>
          <p:cNvPr id="19" name="Shape 439"/>
          <p:cNvSpPr/>
          <p:nvPr/>
        </p:nvSpPr>
        <p:spPr>
          <a:xfrm>
            <a:off x="1651486" y="2037988"/>
            <a:ext cx="9417567" cy="272382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户外运动区的目标规划应科学系统</a:t>
            </a:r>
            <a:r>
              <a:rPr lang="en-US" altLang="zh-CN" dirty="0">
                <a:solidFill>
                  <a:schemeClr val="tx1"/>
                </a:solidFill>
              </a:rPr>
              <a:t>,</a:t>
            </a:r>
            <a:r>
              <a:rPr lang="zh-CN" altLang="en-US" dirty="0">
                <a:solidFill>
                  <a:schemeClr val="tx1"/>
                </a:solidFill>
              </a:rPr>
              <a:t>应将运动目标逐层分解在学期、月、周计划</a:t>
            </a:r>
            <a:r>
              <a:rPr lang="zh-CN" altLang="en-US" dirty="0" smtClean="0">
                <a:solidFill>
                  <a:schemeClr val="tx1"/>
                </a:solidFill>
              </a:rPr>
              <a:t>中，尊重和满足幼儿个体的运动需要。</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dirty="0">
                <a:solidFill>
                  <a:schemeClr val="tx1"/>
                </a:solidFill>
              </a:rPr>
              <a:t>(</a:t>
            </a:r>
            <a:r>
              <a:rPr lang="zh-CN" altLang="en-US" dirty="0">
                <a:solidFill>
                  <a:schemeClr val="tx1"/>
                </a:solidFill>
              </a:rPr>
              <a:t>一</a:t>
            </a:r>
            <a:r>
              <a:rPr lang="en-US" altLang="zh-CN" dirty="0">
                <a:solidFill>
                  <a:schemeClr val="tx1"/>
                </a:solidFill>
              </a:rPr>
              <a:t>) </a:t>
            </a:r>
            <a:r>
              <a:rPr lang="zh-CN" altLang="en-US" dirty="0">
                <a:solidFill>
                  <a:schemeClr val="tx1"/>
                </a:solidFill>
              </a:rPr>
              <a:t>科学分解学期、月目</a:t>
            </a:r>
            <a:r>
              <a:rPr lang="zh-CN" altLang="en-US" dirty="0" smtClean="0">
                <a:solidFill>
                  <a:schemeClr val="tx1"/>
                </a:solidFill>
              </a:rPr>
              <a:t>标</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400" b="1" dirty="0">
                <a:solidFill>
                  <a:schemeClr val="accent4"/>
                </a:solidFill>
              </a:rPr>
              <a:t>(</a:t>
            </a:r>
            <a:r>
              <a:rPr lang="zh-CN" altLang="en-US" sz="2400" b="1" dirty="0">
                <a:solidFill>
                  <a:schemeClr val="accent4"/>
                </a:solidFill>
              </a:rPr>
              <a:t>二</a:t>
            </a:r>
            <a:r>
              <a:rPr lang="en-US" altLang="zh-CN" sz="2400" b="1" dirty="0">
                <a:solidFill>
                  <a:schemeClr val="accent4"/>
                </a:solidFill>
              </a:rPr>
              <a:t>) </a:t>
            </a:r>
            <a:r>
              <a:rPr lang="zh-CN" altLang="en-US" sz="2400" b="1" dirty="0">
                <a:solidFill>
                  <a:schemeClr val="accent4"/>
                </a:solidFill>
              </a:rPr>
              <a:t>合理搭配月、周目</a:t>
            </a:r>
            <a:r>
              <a:rPr lang="zh-CN" altLang="en-US" sz="2400" b="1" dirty="0" smtClean="0">
                <a:solidFill>
                  <a:schemeClr val="accent4"/>
                </a:solidFill>
              </a:rPr>
              <a:t>标</a:t>
            </a:r>
            <a:endParaRPr lang="en-US" altLang="zh-CN" sz="2400" b="1" dirty="0" smtClean="0">
              <a:solidFill>
                <a:schemeClr val="accent4"/>
              </a:solidFill>
            </a:endParaRPr>
          </a:p>
          <a:p>
            <a:pPr indent="457200">
              <a:lnSpc>
                <a:spcPct val="150000"/>
              </a:lnSpc>
              <a:defRPr sz="2200" spc="0">
                <a:latin typeface="FZZhunYuan-M02S"/>
                <a:ea typeface="FZZhunYuan-M02S"/>
                <a:cs typeface="FZZhunYuan-M02S"/>
                <a:sym typeface="FZZhunYuan-M02S"/>
              </a:defRPr>
            </a:pPr>
            <a:endParaRPr lang="zh-CN" altLang="en-US" sz="2400" b="1" dirty="0">
              <a:solidFill>
                <a:schemeClr val="accent4"/>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spTree>
    <p:extLst>
      <p:ext uri="{BB962C8B-B14F-4D97-AF65-F5344CB8AC3E}">
        <p14:creationId xmlns:p14="http://schemas.microsoft.com/office/powerpoint/2010/main" val="238769268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a:t>
            </a:r>
            <a:r>
              <a:rPr dirty="0" smtClean="0"/>
              <a:t>、</a:t>
            </a:r>
            <a:r>
              <a:rPr lang="zh-CN" altLang="en-US" dirty="0" smtClean="0"/>
              <a:t>选</a:t>
            </a:r>
            <a:r>
              <a:rPr lang="zh-CN" altLang="en-US" dirty="0" smtClean="0"/>
              <a:t>择户外运</a:t>
            </a:r>
            <a:r>
              <a:rPr lang="zh-CN" altLang="en-US" dirty="0" smtClean="0"/>
              <a:t>动区内容</a:t>
            </a:r>
            <a:endParaRPr dirty="0"/>
          </a:p>
        </p:txBody>
      </p:sp>
      <p:sp>
        <p:nvSpPr>
          <p:cNvPr id="19" name="Shape 439"/>
          <p:cNvSpPr/>
          <p:nvPr/>
        </p:nvSpPr>
        <p:spPr>
          <a:xfrm>
            <a:off x="1651486" y="2037988"/>
            <a:ext cx="9417567" cy="327782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户外运动区具备体育基本特征的走、跑、跳、投掷、站、爬等运动形式，其组织形式灵活，在选择活动内容时更应考虑其生活性和趣味性，重视幼儿的兴趣爱好和情感体验，回归幼儿的生活世界</a:t>
            </a:r>
            <a:r>
              <a:rPr lang="zh-CN" altLang="en-US" dirty="0" smtClean="0">
                <a:solidFill>
                  <a:schemeClr val="tx1"/>
                </a:solidFill>
              </a:rPr>
              <a:t>。</a:t>
            </a:r>
            <a:endParaRPr lang="en-US" altLang="zh-CN" dirty="0" smtClean="0">
              <a:solidFill>
                <a:schemeClr val="tx1"/>
              </a:solidFill>
            </a:endParaRPr>
          </a:p>
          <a:p>
            <a:pPr marL="457200" lvl="2" indent="-457200">
              <a:lnSpc>
                <a:spcPct val="150000"/>
              </a:lnSpc>
              <a:buAutoNum type="arabicPeriod"/>
              <a:defRPr sz="2200" spc="0">
                <a:latin typeface="FZZhunYuan-M02S"/>
                <a:ea typeface="FZZhunYuan-M02S"/>
                <a:cs typeface="FZZhunYuan-M02S"/>
                <a:sym typeface="FZZhunYuan-M02S"/>
              </a:defRPr>
            </a:pPr>
            <a:r>
              <a:rPr lang="zh-CN" altLang="en-US" sz="2400" b="1" dirty="0" smtClean="0">
                <a:solidFill>
                  <a:schemeClr val="accent4"/>
                </a:solidFill>
              </a:rPr>
              <a:t>传</a:t>
            </a:r>
            <a:r>
              <a:rPr lang="zh-CN" altLang="en-US" sz="2400" b="1" dirty="0">
                <a:solidFill>
                  <a:schemeClr val="accent4"/>
                </a:solidFill>
              </a:rPr>
              <a:t>承、创新民间游</a:t>
            </a:r>
            <a:r>
              <a:rPr lang="zh-CN" altLang="en-US" sz="2400" b="1" dirty="0" smtClean="0">
                <a:solidFill>
                  <a:schemeClr val="accent4"/>
                </a:solidFill>
              </a:rPr>
              <a:t>戏</a:t>
            </a:r>
            <a:endParaRPr lang="en-US" altLang="zh-CN" sz="2400" b="1" dirty="0" smtClean="0">
              <a:solidFill>
                <a:schemeClr val="accent4"/>
              </a:solidFill>
            </a:endParaRPr>
          </a:p>
          <a:p>
            <a:pPr marL="457200" lvl="2" indent="-457200">
              <a:lnSpc>
                <a:spcPct val="150000"/>
              </a:lnSpc>
              <a:buAutoNum type="arabicPeriod"/>
              <a:defRPr sz="2200" spc="0">
                <a:latin typeface="FZZhunYuan-M02S"/>
                <a:ea typeface="FZZhunYuan-M02S"/>
                <a:cs typeface="FZZhunYuan-M02S"/>
                <a:sym typeface="FZZhunYuan-M02S"/>
              </a:defRPr>
            </a:pPr>
            <a:r>
              <a:rPr lang="zh-CN" altLang="en-US" sz="2400" b="1" dirty="0" smtClean="0">
                <a:solidFill>
                  <a:schemeClr val="accent4"/>
                </a:solidFill>
              </a:rPr>
              <a:t>挖</a:t>
            </a:r>
            <a:r>
              <a:rPr lang="zh-CN" altLang="en-US" sz="2400" b="1" dirty="0">
                <a:solidFill>
                  <a:schemeClr val="accent4"/>
                </a:solidFill>
              </a:rPr>
              <a:t>掘日常生活资</a:t>
            </a:r>
            <a:r>
              <a:rPr lang="zh-CN" altLang="en-US" sz="2400" b="1" dirty="0" smtClean="0">
                <a:solidFill>
                  <a:schemeClr val="accent4"/>
                </a:solidFill>
              </a:rPr>
              <a:t>源</a:t>
            </a:r>
            <a:endParaRPr lang="en-US" altLang="zh-CN" sz="2400" b="1" dirty="0" smtClean="0">
              <a:solidFill>
                <a:schemeClr val="accent4"/>
              </a:solidFill>
            </a:endParaRPr>
          </a:p>
          <a:p>
            <a:pPr marL="457200" lvl="2" indent="-457200">
              <a:lnSpc>
                <a:spcPct val="150000"/>
              </a:lnSpc>
              <a:buAutoNum type="arabicPeriod"/>
              <a:defRPr sz="2200" spc="0">
                <a:latin typeface="FZZhunYuan-M02S"/>
                <a:ea typeface="FZZhunYuan-M02S"/>
                <a:cs typeface="FZZhunYuan-M02S"/>
                <a:sym typeface="FZZhunYuan-M02S"/>
              </a:defRPr>
            </a:pPr>
            <a:r>
              <a:rPr lang="zh-CN" altLang="en-US" sz="2400" b="1" dirty="0" smtClean="0">
                <a:solidFill>
                  <a:schemeClr val="accent4"/>
                </a:solidFill>
              </a:rPr>
              <a:t>融</a:t>
            </a:r>
            <a:r>
              <a:rPr lang="zh-CN" altLang="en-US" sz="2400" b="1" dirty="0">
                <a:solidFill>
                  <a:schemeClr val="accent4"/>
                </a:solidFill>
              </a:rPr>
              <a:t>合特色主题活动</a:t>
            </a: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spTree>
    <p:extLst>
      <p:ext uri="{BB962C8B-B14F-4D97-AF65-F5344CB8AC3E}">
        <p14:creationId xmlns:p14="http://schemas.microsoft.com/office/powerpoint/2010/main" val="390486584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四</a:t>
            </a:r>
            <a:r>
              <a:rPr dirty="0" smtClean="0"/>
              <a:t>、</a:t>
            </a:r>
            <a:r>
              <a:rPr lang="zh-CN" altLang="en-US" dirty="0"/>
              <a:t>户外运动区场地和材料的投放</a:t>
            </a:r>
            <a:endParaRPr dirty="0"/>
          </a:p>
        </p:txBody>
      </p:sp>
      <p:sp>
        <p:nvSpPr>
          <p:cNvPr id="19" name="Shape 439"/>
          <p:cNvSpPr/>
          <p:nvPr/>
        </p:nvSpPr>
        <p:spPr>
          <a:xfrm>
            <a:off x="1651486" y="2037988"/>
            <a:ext cx="5002829" cy="341632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户</a:t>
            </a:r>
            <a:r>
              <a:rPr lang="zh-CN" altLang="en-US" dirty="0">
                <a:solidFill>
                  <a:schemeClr val="tx1"/>
                </a:solidFill>
              </a:rPr>
              <a:t>外运动区场地的创</a:t>
            </a:r>
            <a:r>
              <a:rPr lang="zh-CN" altLang="en-US" dirty="0" smtClean="0">
                <a:solidFill>
                  <a:schemeClr val="tx1"/>
                </a:solidFill>
              </a:rPr>
              <a:t>设</a:t>
            </a:r>
            <a:r>
              <a:rPr lang="zh-CN" altLang="en-US" dirty="0" smtClean="0">
                <a:solidFill>
                  <a:schemeClr val="accent4"/>
                </a:solidFill>
              </a:rPr>
              <a:t>（</a:t>
            </a:r>
            <a:r>
              <a:rPr lang="zh-CN" altLang="en-US" sz="2400" b="1" dirty="0" smtClean="0">
                <a:solidFill>
                  <a:schemeClr val="accent4"/>
                </a:solidFill>
              </a:rPr>
              <a:t>地面发撒、立体开发、空中延伸）</a:t>
            </a:r>
            <a:endParaRPr lang="en-US" altLang="zh-CN" sz="2400"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dirty="0">
                <a:solidFill>
                  <a:schemeClr val="tx1"/>
                </a:solidFill>
              </a:rPr>
              <a:t>户</a:t>
            </a:r>
            <a:r>
              <a:rPr lang="zh-CN" altLang="en-US" sz="2200" dirty="0" smtClean="0">
                <a:solidFill>
                  <a:schemeClr val="tx1"/>
                </a:solidFill>
              </a:rPr>
              <a:t>外运动区材料的投放</a:t>
            </a:r>
            <a:r>
              <a:rPr lang="zh-CN" altLang="en-US" sz="2400" b="1" dirty="0" smtClean="0">
                <a:solidFill>
                  <a:schemeClr val="accent4"/>
                </a:solidFill>
              </a:rPr>
              <a:t>（制作方法求合力、制作要求将“五</a:t>
            </a:r>
            <a:r>
              <a:rPr lang="zh-CN" altLang="en-US" sz="2400" b="1" dirty="0">
                <a:solidFill>
                  <a:schemeClr val="accent4"/>
                </a:solidFill>
              </a:rPr>
              <a:t>性</a:t>
            </a:r>
            <a:r>
              <a:rPr lang="zh-CN" altLang="en-US" sz="2400" b="1" dirty="0" smtClean="0">
                <a:solidFill>
                  <a:schemeClr val="accent4"/>
                </a:solidFill>
              </a:rPr>
              <a:t>”：层次性、可变性、情境性、暗示性）</a:t>
            </a:r>
            <a:endParaRPr lang="zh-CN" altLang="en-US" sz="2400" b="1" dirty="0">
              <a:solidFill>
                <a:schemeClr val="accent4"/>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7908" y="1522466"/>
            <a:ext cx="3256482" cy="2223682"/>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6675" y="3365697"/>
            <a:ext cx="3465055" cy="2854857"/>
          </a:xfrm>
          <a:prstGeom prst="rect">
            <a:avLst/>
          </a:prstGeom>
        </p:spPr>
      </p:pic>
    </p:spTree>
    <p:extLst>
      <p:ext uri="{BB962C8B-B14F-4D97-AF65-F5344CB8AC3E}">
        <p14:creationId xmlns:p14="http://schemas.microsoft.com/office/powerpoint/2010/main" val="184803691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247315"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五</a:t>
            </a:r>
            <a:r>
              <a:rPr dirty="0" smtClean="0"/>
              <a:t>、</a:t>
            </a:r>
            <a:r>
              <a:rPr lang="zh-CN" altLang="en-US" dirty="0"/>
              <a:t>户外运动</a:t>
            </a:r>
            <a:r>
              <a:rPr lang="zh-CN" altLang="en-US" dirty="0" smtClean="0"/>
              <a:t>区的</a:t>
            </a:r>
            <a:r>
              <a:rPr lang="zh-CN" altLang="en-US" dirty="0"/>
              <a:t>指导要点</a:t>
            </a:r>
            <a:endParaRPr dirty="0"/>
          </a:p>
        </p:txBody>
      </p:sp>
      <p:sp>
        <p:nvSpPr>
          <p:cNvPr id="19" name="Shape 439"/>
          <p:cNvSpPr/>
          <p:nvPr/>
        </p:nvSpPr>
        <p:spPr>
          <a:xfrm>
            <a:off x="1719845" y="2081705"/>
            <a:ext cx="8567155" cy="350865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根</a:t>
            </a:r>
            <a:r>
              <a:rPr lang="zh-CN" altLang="en-US" dirty="0">
                <a:solidFill>
                  <a:schemeClr val="tx1"/>
                </a:solidFill>
              </a:rPr>
              <a:t>据不同年龄段的年龄特点，提供具有层次性的指</a:t>
            </a:r>
            <a:r>
              <a:rPr lang="zh-CN" altLang="en-US" dirty="0" smtClean="0">
                <a:solidFill>
                  <a:schemeClr val="tx1"/>
                </a:solidFill>
              </a:rPr>
              <a:t>导</a:t>
            </a:r>
            <a:endParaRPr lang="en-US" altLang="zh-CN" dirty="0" smtClean="0">
              <a:solidFill>
                <a:schemeClr val="tx1"/>
              </a:solidFill>
            </a:endParaRPr>
          </a:p>
          <a:p>
            <a:pPr>
              <a:lnSpc>
                <a:spcPct val="150000"/>
              </a:lnSpc>
              <a:defRPr sz="2200" spc="0">
                <a:latin typeface="FZZhunYuan-M02S"/>
                <a:ea typeface="FZZhunYuan-M02S"/>
                <a:cs typeface="FZZhunYuan-M02S"/>
                <a:sym typeface="FZZhunYuan-M02S"/>
              </a:defRPr>
            </a:pPr>
            <a:r>
              <a:rPr lang="zh-CN" altLang="en-US" sz="2000" b="1" dirty="0">
                <a:solidFill>
                  <a:schemeClr val="accent4"/>
                </a:solidFill>
              </a:rPr>
              <a:t>（</a:t>
            </a:r>
            <a:r>
              <a:rPr lang="en-US" altLang="zh-CN" sz="2000" b="1" dirty="0">
                <a:solidFill>
                  <a:schemeClr val="accent4"/>
                </a:solidFill>
              </a:rPr>
              <a:t>1</a:t>
            </a:r>
            <a:r>
              <a:rPr lang="zh-CN" altLang="en-US" sz="2000" b="1" dirty="0">
                <a:solidFill>
                  <a:schemeClr val="accent4"/>
                </a:solidFill>
              </a:rPr>
              <a:t>）　小班运动区，强调教师的支持，重视幼儿基本动作的学</a:t>
            </a:r>
            <a:r>
              <a:rPr lang="zh-CN" altLang="en-US" sz="2000" b="1" dirty="0" smtClean="0">
                <a:solidFill>
                  <a:schemeClr val="accent4"/>
                </a:solidFill>
              </a:rPr>
              <a:t>习</a:t>
            </a:r>
            <a:endParaRPr lang="en-US" altLang="zh-CN" sz="2000" b="1" dirty="0" smtClean="0">
              <a:solidFill>
                <a:schemeClr val="accent4"/>
              </a:solidFill>
            </a:endParaRPr>
          </a:p>
          <a:p>
            <a:pPr>
              <a:lnSpc>
                <a:spcPct val="150000"/>
              </a:lnSpc>
              <a:defRPr sz="2200" spc="0">
                <a:latin typeface="FZZhunYuan-M02S"/>
                <a:ea typeface="FZZhunYuan-M02S"/>
                <a:cs typeface="FZZhunYuan-M02S"/>
                <a:sym typeface="FZZhunYuan-M02S"/>
              </a:defRPr>
            </a:pPr>
            <a:r>
              <a:rPr lang="zh-CN" altLang="en-US" sz="2000" b="1" dirty="0">
                <a:solidFill>
                  <a:schemeClr val="accent4"/>
                </a:solidFill>
              </a:rPr>
              <a:t>（</a:t>
            </a:r>
            <a:r>
              <a:rPr lang="en-US" altLang="zh-CN" sz="2000" b="1" dirty="0">
                <a:solidFill>
                  <a:schemeClr val="accent4"/>
                </a:solidFill>
              </a:rPr>
              <a:t>2</a:t>
            </a:r>
            <a:r>
              <a:rPr lang="zh-CN" altLang="en-US" sz="2000" b="1" dirty="0">
                <a:solidFill>
                  <a:schemeClr val="accent4"/>
                </a:solidFill>
              </a:rPr>
              <a:t>）　中班运动区，强调教师的引导，重视幼儿自主性的培养</a:t>
            </a:r>
            <a:r>
              <a:rPr lang="zh-CN" altLang="en-US" sz="2000" b="1" dirty="0" smtClean="0">
                <a:solidFill>
                  <a:schemeClr val="accent4"/>
                </a:solidFill>
              </a:rPr>
              <a:t>。</a:t>
            </a:r>
            <a:endParaRPr lang="en-US" altLang="zh-CN" sz="2000" b="1" dirty="0" smtClean="0">
              <a:solidFill>
                <a:schemeClr val="accent4"/>
              </a:solidFill>
            </a:endParaRPr>
          </a:p>
          <a:p>
            <a:pPr>
              <a:lnSpc>
                <a:spcPct val="150000"/>
              </a:lnSpc>
              <a:defRPr sz="2200" spc="0">
                <a:latin typeface="FZZhunYuan-M02S"/>
                <a:ea typeface="FZZhunYuan-M02S"/>
                <a:cs typeface="FZZhunYuan-M02S"/>
                <a:sym typeface="FZZhunYuan-M02S"/>
              </a:defRPr>
            </a:pPr>
            <a:r>
              <a:rPr lang="zh-CN" altLang="en-US" sz="2000" b="1" dirty="0" smtClean="0">
                <a:solidFill>
                  <a:schemeClr val="accent4"/>
                </a:solidFill>
              </a:rPr>
              <a:t>（</a:t>
            </a:r>
            <a:r>
              <a:rPr lang="en-US" altLang="zh-CN" sz="2000" b="1" dirty="0" smtClean="0">
                <a:solidFill>
                  <a:schemeClr val="accent4"/>
                </a:solidFill>
              </a:rPr>
              <a:t>3</a:t>
            </a:r>
            <a:r>
              <a:rPr lang="zh-CN" altLang="en-US" sz="2000" b="1" dirty="0" smtClean="0">
                <a:solidFill>
                  <a:schemeClr val="accent4"/>
                </a:solidFill>
              </a:rPr>
              <a:t>）　大班运动区，强调教师的观察，重视幼儿合作性的培养。</a:t>
            </a:r>
            <a:endParaRPr lang="en-US" altLang="zh-CN" sz="2000" b="1" dirty="0" smtClean="0">
              <a:solidFill>
                <a:schemeClr val="accent4"/>
              </a:solidFill>
            </a:endParaRPr>
          </a:p>
          <a:p>
            <a:pPr>
              <a:lnSpc>
                <a:spcPct val="150000"/>
              </a:lnSpc>
              <a:defRPr sz="2200" spc="0">
                <a:latin typeface="FZZhunYuan-M02S"/>
                <a:ea typeface="FZZhunYuan-M02S"/>
                <a:cs typeface="FZZhunYuan-M02S"/>
                <a:sym typeface="FZZhunYuan-M02S"/>
              </a:defRPr>
            </a:pPr>
            <a:r>
              <a:rPr lang="en-US" altLang="zh-CN" sz="2200" dirty="0" smtClean="0">
                <a:solidFill>
                  <a:schemeClr val="tx1"/>
                </a:solidFill>
              </a:rPr>
              <a:t>2.</a:t>
            </a:r>
            <a:r>
              <a:rPr lang="zh-CN" altLang="en-US" sz="2200" dirty="0" smtClean="0">
                <a:solidFill>
                  <a:schemeClr val="tx1"/>
                </a:solidFill>
              </a:rPr>
              <a:t>　依据幼儿性格特点调整指导策略</a:t>
            </a:r>
            <a:endParaRPr lang="en-US" altLang="zh-CN" sz="2200" dirty="0" smtClean="0">
              <a:solidFill>
                <a:schemeClr val="tx1"/>
              </a:solidFill>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rPr>
              <a:t>教师应该多关注那些内向、胆小的幼儿，采取鼓励和帮助的方式，让他们增强自信心</a:t>
            </a:r>
            <a:r>
              <a:rPr lang="zh-CN" altLang="en-US" sz="2200" dirty="0" smtClean="0">
                <a:solidFill>
                  <a:schemeClr val="tx1"/>
                </a:solidFill>
              </a:rPr>
              <a:t>。</a:t>
            </a:r>
            <a:endParaRPr lang="zh-CN" altLang="en-US" sz="2200" dirty="0">
              <a:solidFill>
                <a:schemeClr val="tx1"/>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spTree>
    <p:extLst>
      <p:ext uri="{BB962C8B-B14F-4D97-AF65-F5344CB8AC3E}">
        <p14:creationId xmlns:p14="http://schemas.microsoft.com/office/powerpoint/2010/main" val="35362379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7543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幼儿园户外运动区的教育功能有哪些？</a:t>
            </a:r>
          </a:p>
          <a:p>
            <a:pPr>
              <a:lnSpc>
                <a:spcPct val="150000"/>
              </a:lnSpc>
              <a:defRPr sz="2400">
                <a:latin typeface="FZHei-B01S"/>
                <a:ea typeface="FZHei-B01S"/>
                <a:cs typeface="FZHei-B01S"/>
                <a:sym typeface="FZHei-B01S"/>
              </a:defRPr>
            </a:pPr>
            <a:r>
              <a:rPr lang="en-US" altLang="zh-CN" dirty="0"/>
              <a:t>2.</a:t>
            </a:r>
            <a:r>
              <a:rPr lang="zh-CN" altLang="en-US" dirty="0"/>
              <a:t>　</a:t>
            </a:r>
            <a:r>
              <a:rPr lang="zh-CN" altLang="en-US" dirty="0" smtClean="0"/>
              <a:t>户外运动区的设</a:t>
            </a:r>
            <a:r>
              <a:rPr lang="zh-CN" altLang="en-US" dirty="0"/>
              <a:t>置遵循哪些原则？</a:t>
            </a:r>
          </a:p>
          <a:p>
            <a:pPr>
              <a:lnSpc>
                <a:spcPct val="150000"/>
              </a:lnSpc>
              <a:defRPr sz="2400">
                <a:latin typeface="FZHei-B01S"/>
                <a:ea typeface="FZHei-B01S"/>
                <a:cs typeface="FZHei-B01S"/>
                <a:sym typeface="FZHei-B01S"/>
              </a:defRPr>
            </a:pPr>
            <a:r>
              <a:rPr lang="en-US" altLang="zh-CN" dirty="0"/>
              <a:t>3.</a:t>
            </a:r>
            <a:r>
              <a:rPr lang="zh-CN" altLang="en-US" dirty="0"/>
              <a:t>　见习一班级区域活动，简要评价该班区域内容和活动材料。</a:t>
            </a:r>
            <a:endParaRPr dirty="0"/>
          </a:p>
        </p:txBody>
      </p:sp>
    </p:spTree>
    <p:extLst>
      <p:ext uri="{BB962C8B-B14F-4D97-AF65-F5344CB8AC3E}">
        <p14:creationId xmlns:p14="http://schemas.microsoft.com/office/powerpoint/2010/main" val="101356564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651486" y="2073779"/>
            <a:ext cx="9811920" cy="378398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sz="1800" dirty="0"/>
              <a:t>某小学附属幼儿园有</a:t>
            </a:r>
            <a:r>
              <a:rPr lang="en-US" altLang="zh-CN" sz="1800" dirty="0"/>
              <a:t>6</a:t>
            </a:r>
            <a:r>
              <a:rPr lang="zh-CN" altLang="en-US" sz="1800" dirty="0"/>
              <a:t>个班级，在园幼儿</a:t>
            </a:r>
            <a:r>
              <a:rPr lang="en-US" altLang="zh-CN" sz="1800" dirty="0"/>
              <a:t>200</a:t>
            </a:r>
            <a:r>
              <a:rPr lang="zh-CN" altLang="en-US" sz="1800" dirty="0"/>
              <a:t>人，该园设有科学发现室一间，位于幼儿园顶楼的西南角，由原来的一间保管室改造而成，室内环境基本维持了保管室的原状，面积约</a:t>
            </a:r>
            <a:r>
              <a:rPr lang="en-US" altLang="zh-CN" sz="1800" dirty="0"/>
              <a:t>20</a:t>
            </a:r>
            <a:r>
              <a:rPr lang="zh-CN" altLang="en-US" sz="1800" dirty="0"/>
              <a:t>平方米，仅一道门和一扇窗，室内摆放了一些原来保管办公用品的柜子和办公桌，柜内摆放了一些废旧的纸张、泡沫、木块、铁丝、磁铁等作为幼儿探究科学的材料，桌面上摆放了一些教师制作的科学玩具，幼儿起初对科学发现室充满好奇，但幼儿去过几次该科学发现室后就失去了兴趣甚至根本不想去。由于位置不变，条件较差，教师都不愿组织幼儿到该科学发现室中进行科学探究，园长出于安全因素考虑，也不提倡使用该科学发现室，因此，该科学发现室常年处于荒废状态。</a:t>
            </a:r>
          </a:p>
          <a:p>
            <a:r>
              <a:rPr lang="zh-CN" altLang="en-US" sz="1800" dirty="0"/>
              <a:t>幼儿为什么对该园的科学发现室失去兴趣？应该如何创设幼儿园的科学发现室？科学发现室日常该怎么管理？组织幼儿到科学发现室进行科学探究时要注意些什么呢？</a:t>
            </a:r>
          </a:p>
        </p:txBody>
      </p:sp>
      <p:sp>
        <p:nvSpPr>
          <p:cNvPr id="17"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146453992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dirty="0" smtClean="0"/>
              <a:t>一</a:t>
            </a:r>
            <a:r>
              <a:rPr lang="zh-CN" altLang="en-US" dirty="0" smtClean="0"/>
              <a:t>、科学发现室概述</a:t>
            </a:r>
            <a:endParaRPr dirty="0"/>
          </a:p>
        </p:txBody>
      </p:sp>
      <p:sp>
        <p:nvSpPr>
          <p:cNvPr id="19" name="Shape 439"/>
          <p:cNvSpPr/>
          <p:nvPr/>
        </p:nvSpPr>
        <p:spPr>
          <a:xfrm>
            <a:off x="1786656" y="2105768"/>
            <a:ext cx="8820672" cy="207787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科学发现室，又称科学活动室或科学探索室，是在幼儿园一间专门的活动室内投放各种科学仪器和材料，供幼儿探究科学的场所。与班级内的科探区相比，科学发现室的空间更大，材料更丰富，幼儿可以选择的材料更多，可以进行的探究活动也更多。</a:t>
            </a: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6"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57169742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二、科学发现室的设置</a:t>
            </a:r>
            <a:endParaRPr dirty="0"/>
          </a:p>
        </p:txBody>
      </p:sp>
      <p:sp>
        <p:nvSpPr>
          <p:cNvPr id="19" name="Shape 439"/>
          <p:cNvSpPr/>
          <p:nvPr/>
        </p:nvSpPr>
        <p:spPr>
          <a:xfrm>
            <a:off x="1719845" y="2165926"/>
            <a:ext cx="8820672" cy="313932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dirty="0" smtClean="0">
                <a:solidFill>
                  <a:schemeClr val="tx1"/>
                </a:solidFill>
              </a:rPr>
              <a:t>1.</a:t>
            </a:r>
            <a:r>
              <a:rPr lang="zh-CN" altLang="en-US" dirty="0" smtClean="0">
                <a:solidFill>
                  <a:schemeClr val="tx1"/>
                </a:solidFill>
              </a:rPr>
              <a:t>基础设施建设：</a:t>
            </a:r>
            <a:r>
              <a:rPr lang="zh-CN" altLang="en-US" b="1" dirty="0" smtClean="0">
                <a:solidFill>
                  <a:schemeClr val="accent4"/>
                </a:solidFill>
              </a:rPr>
              <a:t>面积、位置、照明、噪声控制、温度、水源、安全条件、地面、墙面和天花板、环境、空间布局。</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en-US" altLang="zh-CN" dirty="0" smtClean="0">
                <a:solidFill>
                  <a:schemeClr val="tx1"/>
                </a:solidFill>
              </a:rPr>
              <a:t>2</a:t>
            </a:r>
            <a:r>
              <a:rPr lang="en-US" altLang="zh-CN" dirty="0" smtClean="0">
                <a:solidFill>
                  <a:schemeClr val="tx1"/>
                </a:solidFill>
              </a:rPr>
              <a:t>.</a:t>
            </a:r>
            <a:r>
              <a:rPr lang="zh-CN" altLang="en-US" dirty="0" smtClean="0">
                <a:solidFill>
                  <a:schemeClr val="tx1"/>
                </a:solidFill>
              </a:rPr>
              <a:t>活动器材配备</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科学发现室选择的活动内容要广泛，侧重于选择需要专门仪器的科学现象观察，需要多种专门材料、难度较大的科学原理探究，分组探究活动，制作活动，活动材料要种类丰富、数量充足。</a:t>
            </a: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6"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33065368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三、科学发现室的日常管</a:t>
            </a:r>
            <a:r>
              <a:rPr lang="zh-CN" altLang="en-US" dirty="0" smtClean="0"/>
              <a:t>理织</a:t>
            </a:r>
            <a:endParaRPr dirty="0"/>
          </a:p>
        </p:txBody>
      </p:sp>
      <p:sp>
        <p:nvSpPr>
          <p:cNvPr id="19" name="Shape 439"/>
          <p:cNvSpPr/>
          <p:nvPr/>
        </p:nvSpPr>
        <p:spPr>
          <a:xfrm>
            <a:off x="1697542" y="2093736"/>
            <a:ext cx="9227131" cy="161582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科学发现室要为全园各个年龄段的幼儿服</a:t>
            </a:r>
            <a:r>
              <a:rPr lang="zh-CN" altLang="en-US" b="1" dirty="0">
                <a:solidFill>
                  <a:schemeClr val="tx1"/>
                </a:solidFill>
              </a:rPr>
              <a:t>务，</a:t>
            </a:r>
            <a:r>
              <a:rPr lang="zh-CN" altLang="en-US" b="1" dirty="0">
                <a:solidFill>
                  <a:schemeClr val="accent4"/>
                </a:solidFill>
              </a:rPr>
              <a:t>面积大、材料多</a:t>
            </a:r>
            <a:r>
              <a:rPr lang="zh-CN" altLang="en-US" dirty="0">
                <a:solidFill>
                  <a:schemeClr val="tx1"/>
                </a:solidFill>
              </a:rPr>
              <a:t>，应由一名专职教师负责科学发现室的日常管理和各个班级幼儿探究活动的组织</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b="1" dirty="0" smtClean="0">
                <a:solidFill>
                  <a:schemeClr val="accent4"/>
                </a:solidFill>
              </a:rPr>
              <a:t>日</a:t>
            </a:r>
            <a:r>
              <a:rPr lang="zh-CN" altLang="en-US" b="1" dirty="0" smtClean="0">
                <a:solidFill>
                  <a:schemeClr val="accent4"/>
                </a:solidFill>
              </a:rPr>
              <a:t>常管理：</a:t>
            </a:r>
            <a:r>
              <a:rPr lang="zh-CN" altLang="en-US" dirty="0" smtClean="0">
                <a:solidFill>
                  <a:schemeClr val="tx1"/>
                </a:solidFill>
              </a:rPr>
              <a:t>卫生管理、安全管理、仪器和材料管理、开展活动的程</a:t>
            </a:r>
            <a:r>
              <a:rPr lang="zh-CN" altLang="en-US" dirty="0" smtClean="0">
                <a:solidFill>
                  <a:schemeClr val="tx1"/>
                </a:solidFill>
              </a:rPr>
              <a:t>序</a:t>
            </a:r>
            <a:endParaRPr lang="en-US" altLang="zh-CN" dirty="0" smtClean="0">
              <a:solidFill>
                <a:schemeClr val="tx1"/>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6"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344044751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四、</a:t>
            </a:r>
            <a:r>
              <a:rPr lang="zh-CN" altLang="en-US" dirty="0" smtClean="0"/>
              <a:t>科学发现室的日常管</a:t>
            </a:r>
            <a:r>
              <a:rPr lang="zh-CN" altLang="en-US" dirty="0" smtClean="0"/>
              <a:t>理织</a:t>
            </a:r>
            <a:endParaRPr dirty="0"/>
          </a:p>
        </p:txBody>
      </p:sp>
      <p:sp>
        <p:nvSpPr>
          <p:cNvPr id="19" name="Shape 439"/>
          <p:cNvSpPr/>
          <p:nvPr/>
        </p:nvSpPr>
        <p:spPr>
          <a:xfrm>
            <a:off x="1697542" y="2093736"/>
            <a:ext cx="9227131" cy="161582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smtClean="0">
                <a:solidFill>
                  <a:schemeClr val="accent4"/>
                </a:solidFill>
              </a:rPr>
              <a:t>活</a:t>
            </a:r>
            <a:r>
              <a:rPr lang="zh-CN" altLang="en-US" b="1" dirty="0">
                <a:solidFill>
                  <a:schemeClr val="accent4"/>
                </a:solidFill>
              </a:rPr>
              <a:t>动组织</a:t>
            </a:r>
            <a:r>
              <a:rPr lang="zh-CN" altLang="en-US" b="1" dirty="0" smtClean="0">
                <a:solidFill>
                  <a:schemeClr val="accent4"/>
                </a:solidFill>
              </a:rPr>
              <a:t>：</a:t>
            </a:r>
            <a:r>
              <a:rPr lang="zh-CN" altLang="en-US" dirty="0" smtClean="0">
                <a:solidFill>
                  <a:schemeClr val="tx1"/>
                </a:solidFill>
              </a:rPr>
              <a:t>教</a:t>
            </a:r>
            <a:r>
              <a:rPr lang="zh-CN" altLang="en-US" dirty="0">
                <a:solidFill>
                  <a:schemeClr val="tx1"/>
                </a:solidFill>
              </a:rPr>
              <a:t>师的作用不是对幼儿的科学探究过程进行直接指导，而是为幼儿创设和谐的探究氛围，提供丰富的科学探究材料，通过环境和材料趣味性激发幼儿的探究兴趣，引发幼儿的自主探究行为。</a:t>
            </a: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6"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412924739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619963"/>
            <a:ext cx="9645920"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sz="2200" dirty="0"/>
              <a:t>1.</a:t>
            </a:r>
            <a:r>
              <a:rPr lang="zh-CN" altLang="en-US" sz="2200" dirty="0"/>
              <a:t>　科学发现室和科探区有何异同？</a:t>
            </a:r>
          </a:p>
          <a:p>
            <a:pPr>
              <a:lnSpc>
                <a:spcPct val="150000"/>
              </a:lnSpc>
              <a:defRPr sz="2400">
                <a:latin typeface="FZHei-B01S"/>
                <a:ea typeface="FZHei-B01S"/>
                <a:cs typeface="FZHei-B01S"/>
                <a:sym typeface="FZHei-B01S"/>
              </a:defRPr>
            </a:pPr>
            <a:r>
              <a:rPr lang="en-US" altLang="zh-CN" sz="2200" dirty="0"/>
              <a:t>2.</a:t>
            </a:r>
            <a:r>
              <a:rPr lang="zh-CN" altLang="en-US" sz="2200" dirty="0"/>
              <a:t>　科学发现室的基础设施建设包括哪些方面的内容？</a:t>
            </a:r>
          </a:p>
          <a:p>
            <a:pPr>
              <a:lnSpc>
                <a:spcPct val="150000"/>
              </a:lnSpc>
              <a:defRPr sz="2400">
                <a:latin typeface="FZHei-B01S"/>
                <a:ea typeface="FZHei-B01S"/>
                <a:cs typeface="FZHei-B01S"/>
                <a:sym typeface="FZHei-B01S"/>
              </a:defRPr>
            </a:pPr>
            <a:r>
              <a:rPr lang="en-US" altLang="zh-CN" sz="2200" dirty="0"/>
              <a:t>3.</a:t>
            </a:r>
            <a:r>
              <a:rPr lang="zh-CN" altLang="en-US" sz="2200" dirty="0"/>
              <a:t>　科学发现室中投放的仪器和材料有哪些种类？</a:t>
            </a:r>
          </a:p>
          <a:p>
            <a:pPr>
              <a:lnSpc>
                <a:spcPct val="150000"/>
              </a:lnSpc>
              <a:defRPr sz="2400">
                <a:latin typeface="FZHei-B01S"/>
                <a:ea typeface="FZHei-B01S"/>
                <a:cs typeface="FZHei-B01S"/>
                <a:sym typeface="FZHei-B01S"/>
              </a:defRPr>
            </a:pPr>
            <a:r>
              <a:rPr lang="en-US" altLang="zh-CN" sz="2200" dirty="0"/>
              <a:t>4.</a:t>
            </a:r>
            <a:r>
              <a:rPr lang="zh-CN" altLang="en-US" sz="2200" dirty="0"/>
              <a:t>　科学发现室的日常管理包括哪些方面？</a:t>
            </a:r>
          </a:p>
          <a:p>
            <a:pPr>
              <a:lnSpc>
                <a:spcPct val="150000"/>
              </a:lnSpc>
              <a:defRPr sz="2400">
                <a:latin typeface="FZHei-B01S"/>
                <a:ea typeface="FZHei-B01S"/>
                <a:cs typeface="FZHei-B01S"/>
                <a:sym typeface="FZHei-B01S"/>
              </a:defRPr>
            </a:pPr>
            <a:r>
              <a:rPr lang="en-US" altLang="zh-CN" sz="2200" dirty="0"/>
              <a:t>5.</a:t>
            </a:r>
            <a:r>
              <a:rPr lang="zh-CN" altLang="en-US" sz="2200" dirty="0"/>
              <a:t>　阐述科学发现室的活动组织原则和基本程序</a:t>
            </a:r>
            <a:r>
              <a:rPr lang="zh-CN" altLang="en-US" sz="2200" dirty="0" smtClean="0"/>
              <a:t>。</a:t>
            </a:r>
            <a:endParaRPr sz="2200" dirty="0"/>
          </a:p>
        </p:txBody>
      </p:sp>
      <p:sp>
        <p:nvSpPr>
          <p:cNvPr id="15" name="Shape 293"/>
          <p:cNvSpPr/>
          <p:nvPr/>
        </p:nvSpPr>
        <p:spPr>
          <a:xfrm>
            <a:off x="3741512"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a:t>
            </a:r>
            <a:r>
              <a:rPr lang="en-US" dirty="0" smtClean="0"/>
              <a:t>    </a:t>
            </a:r>
            <a:r>
              <a:rPr lang="zh-CN" altLang="en-US" dirty="0"/>
              <a:t>科</a:t>
            </a:r>
            <a:r>
              <a:rPr lang="zh-CN" altLang="en-US" dirty="0" smtClean="0"/>
              <a:t>学发现室的设计与指导</a:t>
            </a:r>
            <a:endParaRPr dirty="0"/>
          </a:p>
        </p:txBody>
      </p:sp>
    </p:spTree>
    <p:extLst>
      <p:ext uri="{BB962C8B-B14F-4D97-AF65-F5344CB8AC3E}">
        <p14:creationId xmlns:p14="http://schemas.microsoft.com/office/powerpoint/2010/main" val="26497886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47049"/>
            <a:ext cx="1628140" cy="510541"/>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案例引导：</a:t>
            </a:r>
          </a:p>
        </p:txBody>
      </p:sp>
      <p:sp>
        <p:nvSpPr>
          <p:cNvPr id="308" name="Shape 308"/>
          <p:cNvSpPr/>
          <p:nvPr/>
        </p:nvSpPr>
        <p:spPr>
          <a:xfrm>
            <a:off x="1651486" y="2073779"/>
            <a:ext cx="9811920" cy="257301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重视儿童的早期阅读</a:t>
            </a:r>
            <a:r>
              <a:rPr lang="en-US" altLang="zh-CN" dirty="0"/>
              <a:t>,</a:t>
            </a:r>
            <a:r>
              <a:rPr lang="zh-CN" altLang="en-US" dirty="0"/>
              <a:t>更要重视为儿童创造良好的阅读条件和环境</a:t>
            </a:r>
            <a:r>
              <a:rPr lang="en-US" altLang="zh-CN" dirty="0"/>
              <a:t>,</a:t>
            </a:r>
            <a:r>
              <a:rPr lang="zh-CN" altLang="en-US" dirty="0"/>
              <a:t>让儿童养</a:t>
            </a:r>
            <a:r>
              <a:rPr lang="zh-CN" altLang="en-US" dirty="0" smtClean="0"/>
              <a:t>成爱</a:t>
            </a:r>
            <a:r>
              <a:rPr lang="zh-CN" altLang="en-US" dirty="0"/>
              <a:t>读书、会读书、能读书的好习惯</a:t>
            </a:r>
            <a:r>
              <a:rPr lang="en-US" altLang="zh-CN" dirty="0"/>
              <a:t>,</a:t>
            </a:r>
            <a:r>
              <a:rPr lang="zh-CN" altLang="en-US" dirty="0"/>
              <a:t>为终身学习奠定良好基础。那么</a:t>
            </a:r>
            <a:r>
              <a:rPr lang="en-US" altLang="zh-CN" dirty="0"/>
              <a:t>,</a:t>
            </a:r>
            <a:r>
              <a:rPr lang="zh-CN" altLang="en-US" dirty="0"/>
              <a:t>如何为幼儿阅</a:t>
            </a:r>
            <a:r>
              <a:rPr lang="zh-CN" altLang="en-US" dirty="0" smtClean="0"/>
              <a:t>读打</a:t>
            </a:r>
            <a:r>
              <a:rPr lang="zh-CN" altLang="en-US" dirty="0"/>
              <a:t>造一个宽松、和谐、舒适的阅读场所</a:t>
            </a:r>
            <a:r>
              <a:rPr lang="en-US" altLang="zh-CN" dirty="0"/>
              <a:t>,</a:t>
            </a:r>
            <a:r>
              <a:rPr lang="zh-CN" altLang="en-US" dirty="0"/>
              <a:t>就成为每一位幼儿教育者及其关注幼儿教育</a:t>
            </a:r>
            <a:r>
              <a:rPr lang="zh-CN" altLang="en-US" dirty="0" smtClean="0"/>
              <a:t>的家</a:t>
            </a:r>
            <a:r>
              <a:rPr lang="zh-CN" altLang="en-US" dirty="0"/>
              <a:t>长关注的热点之一。如何在幼儿园内创设图书室</a:t>
            </a:r>
            <a:r>
              <a:rPr lang="en-US" altLang="zh-CN" dirty="0"/>
              <a:t>,</a:t>
            </a:r>
            <a:r>
              <a:rPr lang="zh-CN" altLang="en-US" dirty="0"/>
              <a:t>帮助幼儿创设良好的早期阅读</a:t>
            </a:r>
            <a:r>
              <a:rPr lang="zh-CN" altLang="en-US" dirty="0" smtClean="0"/>
              <a:t>环境</a:t>
            </a:r>
            <a:r>
              <a:rPr lang="en-US" altLang="zh-CN" dirty="0"/>
              <a:t>,</a:t>
            </a:r>
            <a:r>
              <a:rPr lang="zh-CN" altLang="en-US" dirty="0"/>
              <a:t>就成为幼儿园需要重视的重要问题。</a:t>
            </a:r>
            <a:endParaRPr lang="zh-CN" altLang="en-US" dirty="0"/>
          </a:p>
        </p:txBody>
      </p:sp>
      <p:sp>
        <p:nvSpPr>
          <p:cNvPr id="17"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Tree>
    <p:extLst>
      <p:ext uri="{BB962C8B-B14F-4D97-AF65-F5344CB8AC3E}">
        <p14:creationId xmlns:p14="http://schemas.microsoft.com/office/powerpoint/2010/main" val="205671555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一</a:t>
            </a:r>
            <a:r>
              <a:rPr lang="zh-CN" altLang="en-US" dirty="0" smtClean="0"/>
              <a:t>、图</a:t>
            </a:r>
            <a:r>
              <a:rPr lang="zh-CN" altLang="en-US" dirty="0" smtClean="0"/>
              <a:t>书室的概述</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579879" y="2622601"/>
            <a:ext cx="9657615" cy="161582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联合国教科文组织在</a:t>
            </a:r>
            <a:r>
              <a:rPr lang="en-US" altLang="zh-CN" dirty="0">
                <a:solidFill>
                  <a:schemeClr val="tx1"/>
                </a:solidFill>
              </a:rPr>
              <a:t>《</a:t>
            </a:r>
            <a:r>
              <a:rPr lang="zh-CN" altLang="en-US" dirty="0">
                <a:solidFill>
                  <a:schemeClr val="tx1"/>
                </a:solidFill>
              </a:rPr>
              <a:t>公共图书馆宣言</a:t>
            </a:r>
            <a:r>
              <a:rPr lang="en-US" altLang="zh-CN" dirty="0">
                <a:solidFill>
                  <a:schemeClr val="tx1"/>
                </a:solidFill>
              </a:rPr>
              <a:t>》</a:t>
            </a:r>
            <a:r>
              <a:rPr lang="zh-CN" altLang="en-US" dirty="0">
                <a:solidFill>
                  <a:schemeClr val="tx1"/>
                </a:solidFill>
              </a:rPr>
              <a:t>中提出，“公共图书馆要帮助少年儿童自小就培养并加强阅读习惯，激发其想象力和创造力”。</a:t>
            </a:r>
            <a:r>
              <a:rPr lang="zh-CN" altLang="en-US" b="1" dirty="0">
                <a:solidFill>
                  <a:schemeClr val="accent4"/>
                </a:solidFill>
              </a:rPr>
              <a:t>宣言阐述了公共图书馆对支持少年儿童教育有着义不容辞的责任。</a:t>
            </a:r>
            <a:endParaRPr b="1" dirty="0">
              <a:solidFill>
                <a:schemeClr val="accent4"/>
              </a:solidFill>
            </a:endParaRPr>
          </a:p>
        </p:txBody>
      </p:sp>
    </p:spTree>
    <p:extLst>
      <p:ext uri="{BB962C8B-B14F-4D97-AF65-F5344CB8AC3E}">
        <p14:creationId xmlns:p14="http://schemas.microsoft.com/office/powerpoint/2010/main" val="186567481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二</a:t>
            </a:r>
            <a:r>
              <a:rPr lang="zh-CN" altLang="en-US" dirty="0" smtClean="0"/>
              <a:t>、图</a:t>
            </a:r>
            <a:r>
              <a:rPr lang="zh-CN" altLang="en-US" dirty="0" smtClean="0"/>
              <a:t>书室</a:t>
            </a:r>
            <a:r>
              <a:rPr lang="zh-CN" altLang="en-US" dirty="0" smtClean="0"/>
              <a:t>的作用</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2017572" y="2604101"/>
            <a:ext cx="6125143" cy="263149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图</a:t>
            </a:r>
            <a:r>
              <a:rPr lang="zh-CN" altLang="en-US" dirty="0">
                <a:solidFill>
                  <a:schemeClr val="tx1"/>
                </a:solidFill>
              </a:rPr>
              <a:t>书室对促进幼儿成长起到重要影</a:t>
            </a:r>
            <a:r>
              <a:rPr lang="zh-CN" altLang="en-US" dirty="0" smtClean="0">
                <a:solidFill>
                  <a:schemeClr val="tx1"/>
                </a:solidFill>
              </a:rPr>
              <a:t>响</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图</a:t>
            </a:r>
            <a:r>
              <a:rPr lang="zh-CN" altLang="en-US" dirty="0">
                <a:solidFill>
                  <a:schemeClr val="tx1"/>
                </a:solidFill>
              </a:rPr>
              <a:t>书室有助于拓展幼儿早期阅读教</a:t>
            </a:r>
            <a:r>
              <a:rPr lang="zh-CN" altLang="en-US" dirty="0" smtClean="0">
                <a:solidFill>
                  <a:schemeClr val="tx1"/>
                </a:solidFill>
              </a:rPr>
              <a:t>育</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幼</a:t>
            </a:r>
            <a:r>
              <a:rPr lang="zh-CN" altLang="en-US" dirty="0">
                <a:solidFill>
                  <a:schemeClr val="tx1"/>
                </a:solidFill>
              </a:rPr>
              <a:t>儿园图书室资源丰富，可从各方面调动幼儿的阅读兴</a:t>
            </a:r>
            <a:r>
              <a:rPr lang="zh-CN" altLang="en-US" dirty="0" smtClean="0">
                <a:solidFill>
                  <a:schemeClr val="tx1"/>
                </a:solidFill>
              </a:rPr>
              <a:t>趣</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dirty="0" smtClean="0">
                <a:solidFill>
                  <a:schemeClr val="tx1"/>
                </a:solidFill>
              </a:rPr>
              <a:t>幼儿</a:t>
            </a:r>
            <a:r>
              <a:rPr lang="zh-CN" altLang="en-US" dirty="0">
                <a:solidFill>
                  <a:schemeClr val="tx1"/>
                </a:solidFill>
              </a:rPr>
              <a:t>园图书室有着环境优势</a:t>
            </a:r>
            <a:endParaRPr dirty="0">
              <a:solidFill>
                <a:schemeClr val="tx1"/>
              </a:solidFill>
            </a:endParaRPr>
          </a:p>
        </p:txBody>
      </p:sp>
      <p:pic>
        <p:nvPicPr>
          <p:cNvPr id="3" name="图片 2"/>
          <p:cNvPicPr>
            <a:picLocks noChangeAspect="1"/>
          </p:cNvPicPr>
          <p:nvPr/>
        </p:nvPicPr>
        <p:blipFill>
          <a:blip r:embed="rId2"/>
          <a:stretch>
            <a:fillRect/>
          </a:stretch>
        </p:blipFill>
        <p:spPr>
          <a:xfrm>
            <a:off x="8759768" y="2040428"/>
            <a:ext cx="2933333" cy="2133333"/>
          </a:xfrm>
          <a:prstGeom prst="rect">
            <a:avLst/>
          </a:prstGeom>
        </p:spPr>
      </p:pic>
    </p:spTree>
    <p:extLst>
      <p:ext uri="{BB962C8B-B14F-4D97-AF65-F5344CB8AC3E}">
        <p14:creationId xmlns:p14="http://schemas.microsoft.com/office/powerpoint/2010/main" val="406010830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84675" y="1243945"/>
            <a:ext cx="4939812"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三、图</a:t>
            </a:r>
            <a:r>
              <a:rPr lang="zh-CN" altLang="en-US" dirty="0" smtClean="0"/>
              <a:t>书室场地选择和材料投放</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363310" y="1855638"/>
            <a:ext cx="9657615" cy="429348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latin typeface="FZZhunYuan-M02S"/>
                <a:ea typeface="FZZhunYuan-M02S"/>
                <a:cs typeface="FZZhunYuan-M02S"/>
              </a:rPr>
              <a:t>1.</a:t>
            </a:r>
            <a:r>
              <a:rPr lang="zh-CN" altLang="en-US" sz="2200" b="1" dirty="0">
                <a:solidFill>
                  <a:schemeClr val="accent4"/>
                </a:solidFill>
                <a:latin typeface="FZZhunYuan-M02S"/>
                <a:ea typeface="FZZhunYuan-M02S"/>
                <a:cs typeface="FZZhunYuan-M02S"/>
              </a:rPr>
              <a:t>图书室的场地要求</a:t>
            </a:r>
            <a:endParaRPr lang="en-US" altLang="zh-CN" sz="2200" b="1" dirty="0">
              <a:solidFill>
                <a:schemeClr val="accent4"/>
              </a:solidFill>
              <a:latin typeface="FZZhunYuan-M02S"/>
              <a:ea typeface="FZZhunYuan-M02S"/>
              <a:cs typeface="FZZhunYuan-M02S"/>
            </a:endParaRP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1</a:t>
            </a:r>
            <a:r>
              <a:rPr lang="zh-CN" altLang="en-US" sz="2000" dirty="0" smtClean="0">
                <a:solidFill>
                  <a:schemeClr val="tx1"/>
                </a:solidFill>
              </a:rPr>
              <a:t>）应</a:t>
            </a:r>
            <a:r>
              <a:rPr lang="zh-CN" altLang="en-US" sz="2000" dirty="0">
                <a:solidFill>
                  <a:schemeClr val="tx1"/>
                </a:solidFill>
              </a:rPr>
              <a:t>选择位置适中、交通方便、环境安静、工程地质及水文地质条件较有利的地段。</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2</a:t>
            </a:r>
            <a:r>
              <a:rPr lang="zh-CN" altLang="en-US" sz="2000" dirty="0" smtClean="0">
                <a:solidFill>
                  <a:schemeClr val="tx1"/>
                </a:solidFill>
              </a:rPr>
              <a:t>）与</a:t>
            </a:r>
            <a:r>
              <a:rPr lang="zh-CN" altLang="en-US" sz="2000" dirty="0">
                <a:solidFill>
                  <a:schemeClr val="tx1"/>
                </a:solidFill>
              </a:rPr>
              <a:t>易燃易爆、噪声和散发有害气体、强电磁波干扰等污染源保持较远的距离。当图书室与其他建筑合建时，必须自成一区，单独设置出入口。</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3</a:t>
            </a:r>
            <a:r>
              <a:rPr lang="zh-CN" altLang="en-US" sz="2000" dirty="0" smtClean="0">
                <a:solidFill>
                  <a:schemeClr val="tx1"/>
                </a:solidFill>
              </a:rPr>
              <a:t>）交</a:t>
            </a:r>
            <a:r>
              <a:rPr lang="zh-CN" altLang="en-US" sz="2000" dirty="0">
                <a:solidFill>
                  <a:schemeClr val="tx1"/>
                </a:solidFill>
              </a:rPr>
              <a:t>通组织应做到人、车分流，道路布置应便于人员进出、图书运送、装卸和消防疏散。</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4</a:t>
            </a:r>
            <a:r>
              <a:rPr lang="zh-CN" altLang="en-US" sz="2000" dirty="0" smtClean="0">
                <a:solidFill>
                  <a:schemeClr val="tx1"/>
                </a:solidFill>
              </a:rPr>
              <a:t>）光</a:t>
            </a:r>
            <a:r>
              <a:rPr lang="zh-CN" altLang="en-US" sz="2000" dirty="0">
                <a:solidFill>
                  <a:schemeClr val="tx1"/>
                </a:solidFill>
              </a:rPr>
              <a:t>线充足、照度均匀，防止阳光直晒。东西向开窗时，应采取有效的遮阳措施</a:t>
            </a:r>
            <a:r>
              <a:rPr lang="zh-CN" altLang="en-US" sz="2000" dirty="0" smtClean="0">
                <a:solidFill>
                  <a:schemeClr val="tx1"/>
                </a:solidFill>
              </a:rPr>
              <a:t>。</a:t>
            </a:r>
            <a:endParaRPr lang="zh-CN" altLang="en-US" sz="2000" dirty="0">
              <a:solidFill>
                <a:schemeClr val="tx1"/>
              </a:solidFill>
            </a:endParaRPr>
          </a:p>
        </p:txBody>
      </p:sp>
    </p:spTree>
    <p:extLst>
      <p:ext uri="{BB962C8B-B14F-4D97-AF65-F5344CB8AC3E}">
        <p14:creationId xmlns:p14="http://schemas.microsoft.com/office/powerpoint/2010/main" val="193988416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978558"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a:t>
            </a:r>
            <a:r>
              <a:rPr lang="zh-CN" altLang="en-US" dirty="0" smtClean="0"/>
              <a:t>幼儿园图书室场地选择和材料投放</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375342" y="1903764"/>
            <a:ext cx="10271226" cy="429348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b="1" dirty="0" smtClean="0">
                <a:solidFill>
                  <a:schemeClr val="accent4"/>
                </a:solidFill>
              </a:rPr>
              <a:t>1.</a:t>
            </a:r>
            <a:r>
              <a:rPr lang="zh-CN" altLang="en-US" b="1" dirty="0" smtClean="0">
                <a:solidFill>
                  <a:schemeClr val="accent4"/>
                </a:solidFill>
              </a:rPr>
              <a:t>图书室的场地要求</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a:solidFill>
                  <a:schemeClr val="tx1"/>
                </a:solidFill>
              </a:rPr>
              <a:t>5</a:t>
            </a:r>
            <a:r>
              <a:rPr lang="zh-CN" altLang="en-US" sz="2000" dirty="0" smtClean="0">
                <a:solidFill>
                  <a:schemeClr val="tx1"/>
                </a:solidFill>
              </a:rPr>
              <a:t>）被</a:t>
            </a:r>
            <a:r>
              <a:rPr lang="zh-CN" altLang="en-US" sz="2000" dirty="0">
                <a:solidFill>
                  <a:schemeClr val="tx1"/>
                </a:solidFill>
              </a:rPr>
              <a:t>过往人流穿行，独立使用的阅览空间不得设于套间内。</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6</a:t>
            </a:r>
            <a:r>
              <a:rPr lang="zh-CN" altLang="en-US" sz="2000" dirty="0" smtClean="0">
                <a:solidFill>
                  <a:schemeClr val="tx1"/>
                </a:solidFill>
              </a:rPr>
              <a:t>）行</a:t>
            </a:r>
            <a:r>
              <a:rPr lang="zh-CN" altLang="en-US" sz="2000" dirty="0">
                <a:solidFill>
                  <a:schemeClr val="tx1"/>
                </a:solidFill>
              </a:rPr>
              <a:t>列空间的最小间隔尺寸应符合相关的规定。</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7</a:t>
            </a:r>
            <a:r>
              <a:rPr lang="zh-CN" altLang="en-US" sz="2000" dirty="0" smtClean="0">
                <a:solidFill>
                  <a:schemeClr val="tx1"/>
                </a:solidFill>
              </a:rPr>
              <a:t>）集</a:t>
            </a:r>
            <a:r>
              <a:rPr lang="zh-CN" altLang="en-US" sz="2000" dirty="0">
                <a:solidFill>
                  <a:schemeClr val="tx1"/>
                </a:solidFill>
              </a:rPr>
              <a:t>体和个人使用的音像资料、视听室宜自成区域，便于单独使用和管理，与其他阅览室之间互不干扰。</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8</a:t>
            </a:r>
            <a:r>
              <a:rPr lang="zh-CN" altLang="en-US" sz="2000" dirty="0" smtClean="0">
                <a:solidFill>
                  <a:schemeClr val="tx1"/>
                </a:solidFill>
              </a:rPr>
              <a:t>）音</a:t>
            </a:r>
            <a:r>
              <a:rPr lang="zh-CN" altLang="en-US" sz="2000" dirty="0">
                <a:solidFill>
                  <a:schemeClr val="tx1"/>
                </a:solidFill>
              </a:rPr>
              <a:t>像视听室应由视听室、控制室和工作间组成。视听室的座位数应按使用要求确定。每座位占使用面积不应小于</a:t>
            </a:r>
            <a:r>
              <a:rPr lang="en-US" altLang="zh-CN" sz="2000" dirty="0">
                <a:solidFill>
                  <a:schemeClr val="tx1"/>
                </a:solidFill>
              </a:rPr>
              <a:t>1.50</a:t>
            </a:r>
            <a:r>
              <a:rPr lang="zh-CN" altLang="en-US" sz="2000" dirty="0">
                <a:solidFill>
                  <a:schemeClr val="tx1"/>
                </a:solidFill>
              </a:rPr>
              <a:t>平方米。当按视、听功能分别布置时，应采取防止音、像互相干扰的隔离措施。</a:t>
            </a:r>
          </a:p>
          <a:p>
            <a:pPr indent="457200">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a:solidFill>
                  <a:schemeClr val="tx1"/>
                </a:solidFill>
              </a:rPr>
              <a:t>9</a:t>
            </a:r>
            <a:r>
              <a:rPr lang="zh-CN" altLang="en-US" sz="2000" dirty="0" smtClean="0">
                <a:solidFill>
                  <a:schemeClr val="tx1"/>
                </a:solidFill>
              </a:rPr>
              <a:t>）目</a:t>
            </a:r>
            <a:r>
              <a:rPr lang="zh-CN" altLang="en-US" sz="2000" dirty="0">
                <a:solidFill>
                  <a:schemeClr val="tx1"/>
                </a:solidFill>
              </a:rPr>
              <a:t>录柜组合高度</a:t>
            </a:r>
            <a:r>
              <a:rPr lang="zh-CN" altLang="en-US" sz="2000" dirty="0" smtClean="0">
                <a:solidFill>
                  <a:schemeClr val="tx1"/>
                </a:solidFill>
              </a:rPr>
              <a:t>：成</a:t>
            </a:r>
            <a:r>
              <a:rPr lang="zh-CN" altLang="en-US" sz="2000" dirty="0">
                <a:solidFill>
                  <a:schemeClr val="tx1"/>
                </a:solidFill>
              </a:rPr>
              <a:t>人使用者，不宜高于</a:t>
            </a:r>
            <a:r>
              <a:rPr lang="en-US" altLang="zh-CN" sz="2000" dirty="0">
                <a:solidFill>
                  <a:schemeClr val="tx1"/>
                </a:solidFill>
              </a:rPr>
              <a:t>1.50</a:t>
            </a:r>
            <a:r>
              <a:rPr lang="zh-CN" altLang="en-US" sz="2000" dirty="0">
                <a:solidFill>
                  <a:schemeClr val="tx1"/>
                </a:solidFill>
              </a:rPr>
              <a:t>米；幼儿使用者，不宜高于</a:t>
            </a:r>
            <a:r>
              <a:rPr lang="en-US" altLang="zh-CN" sz="2000" dirty="0">
                <a:solidFill>
                  <a:schemeClr val="tx1"/>
                </a:solidFill>
              </a:rPr>
              <a:t>1.30</a:t>
            </a:r>
            <a:r>
              <a:rPr lang="zh-CN" altLang="en-US" sz="2000" dirty="0">
                <a:solidFill>
                  <a:schemeClr val="tx1"/>
                </a:solidFill>
              </a:rPr>
              <a:t>米。</a:t>
            </a:r>
            <a:endParaRPr sz="2000" dirty="0">
              <a:solidFill>
                <a:schemeClr val="tx1"/>
              </a:solidFill>
            </a:endParaRPr>
          </a:p>
        </p:txBody>
      </p:sp>
    </p:spTree>
    <p:extLst>
      <p:ext uri="{BB962C8B-B14F-4D97-AF65-F5344CB8AC3E}">
        <p14:creationId xmlns:p14="http://schemas.microsoft.com/office/powerpoint/2010/main" val="42601290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978558"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三</a:t>
            </a:r>
            <a:r>
              <a:rPr lang="zh-CN" altLang="en-US" dirty="0" smtClean="0"/>
              <a:t>、</a:t>
            </a:r>
            <a:r>
              <a:rPr lang="zh-CN" altLang="en-US" dirty="0" smtClean="0"/>
              <a:t>幼儿园图书室场地选择和材料投放</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363310" y="2130276"/>
            <a:ext cx="10271226" cy="2908489"/>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b="1" dirty="0" smtClean="0">
                <a:solidFill>
                  <a:schemeClr val="accent4"/>
                </a:solidFill>
              </a:rPr>
              <a:t>2.</a:t>
            </a:r>
            <a:r>
              <a:rPr lang="zh-CN" altLang="en-US" b="1" dirty="0" smtClean="0">
                <a:solidFill>
                  <a:schemeClr val="accent4"/>
                </a:solidFill>
              </a:rPr>
              <a:t>图书室材料投放要求</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1</a:t>
            </a:r>
            <a:r>
              <a:rPr lang="zh-CN" altLang="en-US" sz="2000" dirty="0" smtClean="0">
                <a:solidFill>
                  <a:schemeClr val="tx1"/>
                </a:solidFill>
              </a:rPr>
              <a:t>）以</a:t>
            </a:r>
            <a:r>
              <a:rPr lang="zh-CN" altLang="en-US" sz="2000" dirty="0">
                <a:solidFill>
                  <a:schemeClr val="tx1"/>
                </a:solidFill>
              </a:rPr>
              <a:t>书刊为主要信息载体供读者使用的阅览室。</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smtClean="0">
                <a:solidFill>
                  <a:schemeClr val="tx1"/>
                </a:solidFill>
              </a:rPr>
              <a:t>2</a:t>
            </a:r>
            <a:r>
              <a:rPr lang="zh-CN" altLang="en-US" sz="2000" dirty="0" smtClean="0">
                <a:solidFill>
                  <a:schemeClr val="tx1"/>
                </a:solidFill>
              </a:rPr>
              <a:t>）可</a:t>
            </a:r>
            <a:r>
              <a:rPr lang="zh-CN" altLang="en-US" sz="2000" dirty="0">
                <a:solidFill>
                  <a:schemeClr val="tx1"/>
                </a:solidFill>
              </a:rPr>
              <a:t>以创设独特区角“音像视听角”、“缩微阅览角”、“电子出版物阅览角”等。这类阅览室，读者须借助设备才能从载体中获取信息。</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3</a:t>
            </a:r>
            <a:r>
              <a:rPr lang="zh-CN" altLang="en-US" sz="2000" dirty="0" smtClean="0">
                <a:solidFill>
                  <a:schemeClr val="tx1"/>
                </a:solidFill>
              </a:rPr>
              <a:t>）创</a:t>
            </a:r>
            <a:r>
              <a:rPr lang="zh-CN" altLang="en-US" sz="2000" dirty="0">
                <a:solidFill>
                  <a:schemeClr val="tx1"/>
                </a:solidFill>
              </a:rPr>
              <a:t>设开架阅览角。藏书和阅览在同一空间中，允许读者自行取阅图书资料的阅览室</a:t>
            </a:r>
            <a:r>
              <a:rPr lang="zh-CN" altLang="en-US" sz="2000" dirty="0" smtClean="0">
                <a:solidFill>
                  <a:schemeClr val="tx1"/>
                </a:solidFill>
              </a:rPr>
              <a:t>。</a:t>
            </a:r>
            <a:endParaRPr lang="zh-CN" altLang="en-US" sz="2000" dirty="0">
              <a:solidFill>
                <a:schemeClr val="tx1"/>
              </a:solidFill>
            </a:endParaRPr>
          </a:p>
        </p:txBody>
      </p:sp>
    </p:spTree>
    <p:extLst>
      <p:ext uri="{BB962C8B-B14F-4D97-AF65-F5344CB8AC3E}">
        <p14:creationId xmlns:p14="http://schemas.microsoft.com/office/powerpoint/2010/main" val="228411450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978558"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a:t>
            </a:r>
            <a:r>
              <a:rPr lang="zh-CN" altLang="en-US" dirty="0" smtClean="0"/>
              <a:t>幼儿园图书室场地选择和材料投放</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375342" y="2096269"/>
            <a:ext cx="10271226" cy="337015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b="1" dirty="0" smtClean="0">
                <a:solidFill>
                  <a:schemeClr val="accent4"/>
                </a:solidFill>
              </a:rPr>
              <a:t>2.</a:t>
            </a:r>
            <a:r>
              <a:rPr lang="zh-CN" altLang="en-US" b="1" dirty="0" smtClean="0">
                <a:solidFill>
                  <a:schemeClr val="accent4"/>
                </a:solidFill>
              </a:rPr>
              <a:t>图书室材料投放要求</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000" dirty="0" smtClean="0">
                <a:solidFill>
                  <a:schemeClr val="tx1"/>
                </a:solidFill>
              </a:rPr>
              <a:t>（</a:t>
            </a:r>
            <a:r>
              <a:rPr lang="en-US" altLang="zh-CN" sz="2000" dirty="0">
                <a:solidFill>
                  <a:schemeClr val="tx1"/>
                </a:solidFill>
              </a:rPr>
              <a:t>4</a:t>
            </a:r>
            <a:r>
              <a:rPr lang="zh-CN" altLang="en-US" sz="2000" dirty="0" smtClean="0">
                <a:solidFill>
                  <a:schemeClr val="tx1"/>
                </a:solidFill>
              </a:rPr>
              <a:t>）可</a:t>
            </a:r>
            <a:r>
              <a:rPr lang="zh-CN" altLang="en-US" sz="2000" dirty="0">
                <a:solidFill>
                  <a:schemeClr val="tx1"/>
                </a:solidFill>
              </a:rPr>
              <a:t>以投放非书资料，包括录音带、录像带、幻灯片、投影片、电影拷贝、缩微胶卷、图片、模型、智力玩具、机读磁盘、磁带、光盘等。</a:t>
            </a:r>
          </a:p>
          <a:p>
            <a:pPr indent="457200">
              <a:lnSpc>
                <a:spcPct val="150000"/>
              </a:lnSpc>
              <a:defRPr sz="2200" spc="0">
                <a:latin typeface="FZZhunYuan-M02S"/>
                <a:ea typeface="FZZhunYuan-M02S"/>
                <a:cs typeface="FZZhunYuan-M02S"/>
                <a:sym typeface="FZZhunYuan-M02S"/>
              </a:defRPr>
            </a:pPr>
            <a:r>
              <a:rPr lang="zh-CN" altLang="en-US" sz="2000" dirty="0">
                <a:solidFill>
                  <a:schemeClr val="tx1"/>
                </a:solidFill>
              </a:rPr>
              <a:t>（</a:t>
            </a:r>
            <a:r>
              <a:rPr lang="en-US" altLang="zh-CN" sz="2000" dirty="0">
                <a:solidFill>
                  <a:schemeClr val="tx1"/>
                </a:solidFill>
              </a:rPr>
              <a:t>5</a:t>
            </a:r>
            <a:r>
              <a:rPr lang="zh-CN" altLang="en-US" sz="2000" dirty="0" smtClean="0">
                <a:solidFill>
                  <a:schemeClr val="tx1"/>
                </a:solidFill>
              </a:rPr>
              <a:t>）可</a:t>
            </a:r>
            <a:r>
              <a:rPr lang="zh-CN" altLang="en-US" sz="2000" dirty="0">
                <a:solidFill>
                  <a:schemeClr val="tx1"/>
                </a:solidFill>
              </a:rPr>
              <a:t>以设置计算机信息检索。计算机信息检索是利用计算机系统有效存储和快速查找的能力发展起来的一种计算机应用技术。它可以根据用户要求从已存信息的集合中抽取出特定的信息，并具有插入、修改和删除某些信息的能力。图书或文献检索系统属于信息量较大而不常修改的二次性信息检索系统。</a:t>
            </a:r>
            <a:endParaRPr sz="2000" dirty="0">
              <a:solidFill>
                <a:schemeClr val="tx1"/>
              </a:solidFill>
            </a:endParaRPr>
          </a:p>
        </p:txBody>
      </p:sp>
    </p:spTree>
    <p:extLst>
      <p:ext uri="{BB962C8B-B14F-4D97-AF65-F5344CB8AC3E}">
        <p14:creationId xmlns:p14="http://schemas.microsoft.com/office/powerpoint/2010/main" val="418546307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四、</a:t>
            </a:r>
            <a:r>
              <a:rPr lang="zh-CN" altLang="en-US" dirty="0" smtClean="0"/>
              <a:t>图书室的设计与指导</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513259" y="2600513"/>
            <a:ext cx="9189239" cy="212365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根据对幼儿园教育环境的评价标准，本着“全人教育”的原则促进幼儿发展，图书室的主题应该是多元化的，因为单一的主题无法满足孩子的个性化需要。所以，教师们还应提供一些与儿童生活密切相关的内容作为图书角图书的主题。</a:t>
            </a:r>
            <a:endParaRPr sz="2200" dirty="0">
              <a:solidFill>
                <a:schemeClr val="tx1"/>
              </a:solidFill>
            </a:endParaRPr>
          </a:p>
        </p:txBody>
      </p:sp>
      <p:sp>
        <p:nvSpPr>
          <p:cNvPr id="16"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图书</a:t>
            </a:r>
            <a:r>
              <a:rPr lang="zh-CN" altLang="en-US" dirty="0" smtClean="0"/>
              <a:t>室的主体</a:t>
            </a:r>
            <a:endParaRPr dirty="0"/>
          </a:p>
        </p:txBody>
      </p:sp>
    </p:spTree>
    <p:extLst>
      <p:ext uri="{BB962C8B-B14F-4D97-AF65-F5344CB8AC3E}">
        <p14:creationId xmlns:p14="http://schemas.microsoft.com/office/powerpoint/2010/main" val="79779234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四、</a:t>
            </a:r>
            <a:r>
              <a:rPr lang="zh-CN" altLang="en-US" dirty="0" smtClean="0"/>
              <a:t>图书室的设计与指导</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513259" y="2600513"/>
            <a:ext cx="9189239" cy="212365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rPr>
              <a:t>总之，教师应尽量发挥自己的想象力来为孩子营造一个既舒适又有趣的阅读环境。舒适有趣的阅读环境对培养孩子的阅读兴趣非常重要，因为环境的舒适性和趣味性能让孩子感受到阅读的无穷乐趣，也能延长孩子持续阅读的时间，增强师幼间的互动。</a:t>
            </a:r>
            <a:endParaRPr sz="2200" dirty="0">
              <a:solidFill>
                <a:schemeClr val="tx1"/>
              </a:solidFill>
            </a:endParaRPr>
          </a:p>
        </p:txBody>
      </p:sp>
      <p:sp>
        <p:nvSpPr>
          <p:cNvPr id="16"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图书室的环境创设</a:t>
            </a:r>
            <a:endParaRPr dirty="0"/>
          </a:p>
        </p:txBody>
      </p:sp>
    </p:spTree>
    <p:extLst>
      <p:ext uri="{BB962C8B-B14F-4D97-AF65-F5344CB8AC3E}">
        <p14:creationId xmlns:p14="http://schemas.microsoft.com/office/powerpoint/2010/main" val="382886606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459624" y="2110002"/>
            <a:ext cx="9189239" cy="263149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457200" indent="-457200">
              <a:lnSpc>
                <a:spcPct val="150000"/>
              </a:lnSpc>
              <a:buAutoNum type="arabicPeriod"/>
              <a:defRPr sz="2200" spc="0">
                <a:latin typeface="FZZhunYuan-M02S"/>
                <a:ea typeface="FZZhunYuan-M02S"/>
                <a:cs typeface="FZZhunYuan-M02S"/>
                <a:sym typeface="FZZhunYuan-M02S"/>
              </a:defRPr>
            </a:pPr>
            <a:r>
              <a:rPr lang="zh-CN" altLang="en-US" sz="2200" dirty="0" smtClean="0">
                <a:solidFill>
                  <a:schemeClr val="tx1"/>
                </a:solidFill>
              </a:rPr>
              <a:t>根</a:t>
            </a:r>
            <a:r>
              <a:rPr lang="zh-CN" altLang="en-US" sz="2200" dirty="0">
                <a:solidFill>
                  <a:schemeClr val="tx1"/>
                </a:solidFill>
              </a:rPr>
              <a:t>据教学内容进行拓展的阅读活</a:t>
            </a:r>
            <a:r>
              <a:rPr lang="zh-CN" altLang="en-US" sz="2200" dirty="0" smtClean="0">
                <a:solidFill>
                  <a:schemeClr val="tx1"/>
                </a:solidFill>
              </a:rPr>
              <a:t>动</a:t>
            </a:r>
            <a:endParaRPr lang="en-US" altLang="zh-CN" sz="2200"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en-US" altLang="zh-CN" sz="2200" dirty="0" smtClean="0">
                <a:sym typeface="FZZhunYuan-M02S"/>
              </a:rPr>
              <a:t> </a:t>
            </a:r>
            <a:r>
              <a:rPr lang="zh-CN" altLang="en-US" sz="2200" dirty="0">
                <a:sym typeface="FZZhunYuan-M02S"/>
              </a:rPr>
              <a:t>根据幼儿园整体安排做好阅读指</a:t>
            </a:r>
            <a:r>
              <a:rPr lang="zh-CN" altLang="en-US" sz="2200" dirty="0" smtClean="0">
                <a:sym typeface="FZZhunYuan-M02S"/>
              </a:rPr>
              <a:t>导</a:t>
            </a:r>
            <a:endParaRPr lang="en-US" altLang="zh-CN" sz="2200" dirty="0" smtClean="0">
              <a:sym typeface="FZZhunYuan-M02S"/>
            </a:endParaRPr>
          </a:p>
          <a:p>
            <a:pPr marL="457200" indent="-457200">
              <a:lnSpc>
                <a:spcPct val="150000"/>
              </a:lnSpc>
              <a:buAutoNum type="arabicPeriod"/>
              <a:defRPr sz="2200" spc="0">
                <a:latin typeface="FZZhunYuan-M02S"/>
                <a:ea typeface="FZZhunYuan-M02S"/>
                <a:cs typeface="FZZhunYuan-M02S"/>
                <a:sym typeface="FZZhunYuan-M02S"/>
              </a:defRPr>
            </a:pPr>
            <a:endParaRPr lang="en-US" sz="2200" b="1" dirty="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endParaRPr lang="en-US" sz="2200" b="1"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endParaRPr sz="2200" b="1" dirty="0">
              <a:solidFill>
                <a:schemeClr val="accent4"/>
              </a:solidFill>
            </a:endParaRPr>
          </a:p>
        </p:txBody>
      </p:sp>
      <p:sp>
        <p:nvSpPr>
          <p:cNvPr id="16" name="Shape 441"/>
          <p:cNvSpPr/>
          <p:nvPr/>
        </p:nvSpPr>
        <p:spPr>
          <a:xfrm>
            <a:off x="1651486" y="1652115"/>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smtClean="0"/>
              <a:t>合理使用图</a:t>
            </a:r>
            <a:r>
              <a:rPr lang="zh-CN" altLang="en-US" dirty="0"/>
              <a:t>书</a:t>
            </a:r>
            <a:r>
              <a:rPr lang="zh-CN" altLang="en-US" dirty="0" smtClean="0"/>
              <a:t>室</a:t>
            </a:r>
            <a:endParaRPr dirty="0"/>
          </a:p>
        </p:txBody>
      </p:sp>
    </p:spTree>
    <p:extLst>
      <p:ext uri="{BB962C8B-B14F-4D97-AF65-F5344CB8AC3E}">
        <p14:creationId xmlns:p14="http://schemas.microsoft.com/office/powerpoint/2010/main" val="109912000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
        <p:nvSpPr>
          <p:cNvPr id="18" name="Shape 439"/>
          <p:cNvSpPr/>
          <p:nvPr/>
        </p:nvSpPr>
        <p:spPr>
          <a:xfrm>
            <a:off x="1459624" y="2110002"/>
            <a:ext cx="9189239" cy="161582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342900" lvl="1"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smtClean="0">
                <a:solidFill>
                  <a:schemeClr val="tx1"/>
                </a:solidFill>
              </a:rPr>
              <a:t>以</a:t>
            </a:r>
            <a:r>
              <a:rPr lang="zh-CN" altLang="en-US" sz="2200" dirty="0">
                <a:solidFill>
                  <a:schemeClr val="tx1"/>
                </a:solidFill>
              </a:rPr>
              <a:t>间接的指导方法为主，帮助幼儿组织和开展阅</a:t>
            </a:r>
            <a:r>
              <a:rPr lang="zh-CN" altLang="en-US" sz="2200" dirty="0" smtClean="0">
                <a:solidFill>
                  <a:schemeClr val="tx1"/>
                </a:solidFill>
              </a:rPr>
              <a:t>读</a:t>
            </a:r>
            <a:endParaRPr lang="en-US" altLang="zh-CN" sz="2200" dirty="0" smtClean="0">
              <a:solidFill>
                <a:schemeClr val="tx1"/>
              </a:solidFill>
            </a:endParaRPr>
          </a:p>
          <a:p>
            <a:pPr marL="342900" lvl="1"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rPr>
              <a:t>尊重幼儿的阅读，针对不同的年龄指导阅</a:t>
            </a:r>
            <a:r>
              <a:rPr lang="zh-CN" altLang="en-US" sz="2200" dirty="0" smtClean="0">
                <a:solidFill>
                  <a:schemeClr val="tx1"/>
                </a:solidFill>
              </a:rPr>
              <a:t>读</a:t>
            </a:r>
            <a:endParaRPr lang="en-US" altLang="zh-CN" sz="2200" dirty="0" smtClean="0">
              <a:solidFill>
                <a:schemeClr val="tx1"/>
              </a:solidFill>
            </a:endParaRPr>
          </a:p>
          <a:p>
            <a:pPr marL="342900" lvl="1"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rPr>
              <a:t>使幼儿愉快地结束阅读</a:t>
            </a:r>
            <a:endParaRPr sz="2200" dirty="0">
              <a:solidFill>
                <a:schemeClr val="tx1"/>
              </a:solidFill>
            </a:endParaRPr>
          </a:p>
        </p:txBody>
      </p:sp>
      <p:sp>
        <p:nvSpPr>
          <p:cNvPr id="16" name="Shape 441"/>
          <p:cNvSpPr/>
          <p:nvPr/>
        </p:nvSpPr>
        <p:spPr>
          <a:xfrm>
            <a:off x="1651486" y="1652115"/>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四</a:t>
            </a:r>
            <a:r>
              <a:rPr dirty="0" smtClean="0"/>
              <a:t>）</a:t>
            </a:r>
            <a:r>
              <a:rPr lang="zh-CN" altLang="en-US" dirty="0" smtClean="0"/>
              <a:t>科学指导幼儿阅读</a:t>
            </a:r>
            <a:endParaRPr dirty="0"/>
          </a:p>
        </p:txBody>
      </p:sp>
    </p:spTree>
    <p:extLst>
      <p:ext uri="{BB962C8B-B14F-4D97-AF65-F5344CB8AC3E}">
        <p14:creationId xmlns:p14="http://schemas.microsoft.com/office/powerpoint/2010/main" val="182097707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619963"/>
            <a:ext cx="9645920" cy="104945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sz="2200" dirty="0"/>
              <a:t>1.</a:t>
            </a:r>
            <a:r>
              <a:rPr lang="zh-CN" altLang="en-US" sz="2200" dirty="0"/>
              <a:t>　什么是幼儿园图书室，图书室的作用有哪些？</a:t>
            </a:r>
          </a:p>
          <a:p>
            <a:pPr>
              <a:lnSpc>
                <a:spcPct val="150000"/>
              </a:lnSpc>
              <a:defRPr sz="2400">
                <a:latin typeface="FZHei-B01S"/>
                <a:ea typeface="FZHei-B01S"/>
                <a:cs typeface="FZHei-B01S"/>
                <a:sym typeface="FZHei-B01S"/>
              </a:defRPr>
            </a:pPr>
            <a:r>
              <a:rPr lang="en-US" altLang="zh-CN" sz="2200" dirty="0"/>
              <a:t>2.</a:t>
            </a:r>
            <a:r>
              <a:rPr lang="zh-CN" altLang="en-US" sz="2200" dirty="0"/>
              <a:t>　如何指导不同年龄的幼儿进入图书室进行阅读和借阅书籍？</a:t>
            </a:r>
            <a:endParaRPr sz="2200" dirty="0"/>
          </a:p>
        </p:txBody>
      </p:sp>
      <p:sp>
        <p:nvSpPr>
          <p:cNvPr id="14" name="Shape 293"/>
          <p:cNvSpPr/>
          <p:nvPr/>
        </p:nvSpPr>
        <p:spPr>
          <a:xfrm>
            <a:off x="4049289" y="300609"/>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a:t>三</a:t>
            </a:r>
            <a:r>
              <a:rPr dirty="0" smtClean="0"/>
              <a:t>节</a:t>
            </a:r>
            <a:r>
              <a:rPr lang="en-US" dirty="0" smtClean="0"/>
              <a:t>    </a:t>
            </a:r>
            <a:r>
              <a:rPr lang="zh-CN" altLang="en-US" dirty="0" smtClean="0"/>
              <a:t>图书室的设计与指导</a:t>
            </a:r>
            <a:endParaRPr dirty="0"/>
          </a:p>
        </p:txBody>
      </p:sp>
    </p:spTree>
    <p:extLst>
      <p:ext uri="{BB962C8B-B14F-4D97-AF65-F5344CB8AC3E}">
        <p14:creationId xmlns:p14="http://schemas.microsoft.com/office/powerpoint/2010/main" val="181842060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a:t>/</a:t>
            </a:r>
            <a:r>
              <a:rPr lang="zh-CN" altLang="en-US" dirty="0" smtClean="0"/>
              <a:t>问题</a:t>
            </a:r>
            <a:r>
              <a:rPr dirty="0" smtClean="0"/>
              <a:t>引导</a:t>
            </a:r>
            <a:r>
              <a:rPr dirty="0"/>
              <a:t>：</a:t>
            </a:r>
          </a:p>
        </p:txBody>
      </p:sp>
      <p:sp>
        <p:nvSpPr>
          <p:cNvPr id="308" name="Shape 308"/>
          <p:cNvSpPr/>
          <p:nvPr/>
        </p:nvSpPr>
        <p:spPr>
          <a:xfrm>
            <a:off x="1651486" y="2073779"/>
            <a:ext cx="9811920" cy="257301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宏宏是一个</a:t>
            </a:r>
            <a:r>
              <a:rPr lang="en-US" altLang="zh-CN" dirty="0"/>
              <a:t>10</a:t>
            </a:r>
            <a:r>
              <a:rPr lang="zh-CN" altLang="en-US" dirty="0"/>
              <a:t>岁的男孩子，智力正常，但常有种种奇怪的表现。动作协调性差，做操动作不能到位，吃饭时总是将饭菜掉在地上，往往掉的比吃的还多，而且总是喜欢到处乱跑，即便被迫坐在椅子上，也从来闲不下来，喜欢敲敲打打。写的字总是张牙舞爪。做事总是非常磨蹭，很少能按时完成老师完成的作业。孩子出现这些问题是什么原因呢？</a:t>
            </a:r>
          </a:p>
        </p:txBody>
      </p:sp>
      <p:sp>
        <p:nvSpPr>
          <p:cNvPr id="17"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12376250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一、感觉和感觉统合</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8" name="Shape 439"/>
          <p:cNvSpPr/>
          <p:nvPr/>
        </p:nvSpPr>
        <p:spPr>
          <a:xfrm>
            <a:off x="1651486" y="2161636"/>
            <a:ext cx="9657615" cy="263149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感觉</a:t>
            </a:r>
            <a:r>
              <a:rPr lang="zh-CN" altLang="en-US" dirty="0">
                <a:solidFill>
                  <a:schemeClr val="tx1"/>
                </a:solidFill>
              </a:rPr>
              <a:t>是一切学习的基础，所有婴幼儿基本是靠感官来学习的，给他的良好刺激愈多就愈能激发他的内在潜能</a:t>
            </a:r>
            <a:r>
              <a:rPr lang="zh-CN" altLang="en-US" dirty="0" smtClean="0">
                <a:solidFill>
                  <a:schemeClr val="tx1"/>
                </a:solidFill>
              </a:rPr>
              <a:t>。</a:t>
            </a:r>
            <a:endParaRPr lang="zh-CN" altLang="en-US" dirty="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“感觉统合”即“感统”</a:t>
            </a:r>
            <a:r>
              <a:rPr lang="zh-CN" altLang="en-US" dirty="0">
                <a:solidFill>
                  <a:schemeClr val="tx1"/>
                </a:solidFill>
              </a:rPr>
              <a:t>，是美国心理学专家爱尔丝博士创导的。是指人的大脑将从各种感觉器官传来的感觉信息（视觉、听觉、触觉等），在中枢神经形成有效组合的过程。</a:t>
            </a:r>
            <a:r>
              <a:rPr lang="zh-CN" altLang="en-US" sz="2200" b="1" dirty="0">
                <a:solidFill>
                  <a:schemeClr val="accent4"/>
                </a:solidFill>
                <a:latin typeface="FZZhunYuan-M02S"/>
                <a:ea typeface="FZZhunYuan-M02S"/>
                <a:cs typeface="FZZhunYuan-M02S"/>
              </a:rPr>
              <a:t>感觉教育一直是幼儿教育领域中最基础的教育</a:t>
            </a:r>
            <a:r>
              <a:rPr lang="zh-CN" altLang="en-US" dirty="0" smtClean="0">
                <a:solidFill>
                  <a:schemeClr val="tx1"/>
                </a:solidFill>
              </a:rPr>
              <a:t>。</a:t>
            </a:r>
            <a:endParaRPr lang="zh-CN" altLang="en-US" dirty="0">
              <a:solidFill>
                <a:schemeClr val="tx1"/>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306991492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二、感统失调及表现</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a:t>感统失调</a:t>
            </a:r>
            <a:endParaRPr dirty="0"/>
          </a:p>
        </p:txBody>
      </p:sp>
      <p:sp>
        <p:nvSpPr>
          <p:cNvPr id="18" name="Shape 439"/>
          <p:cNvSpPr/>
          <p:nvPr/>
        </p:nvSpPr>
        <p:spPr>
          <a:xfrm>
            <a:off x="1579879" y="2622601"/>
            <a:ext cx="9657615" cy="161582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感觉统合失调是指外部的感觉刺激信号无法在幼儿的大脑神经系统中进行有效的组合，从而使机体不能和谐运作，久而久之造成各种障碍，最终影响身心健康。</a:t>
            </a:r>
            <a:r>
              <a:rPr lang="zh-CN" altLang="en-US" b="1" dirty="0">
                <a:solidFill>
                  <a:schemeClr val="accent4"/>
                </a:solidFill>
              </a:rPr>
              <a:t>感统失调多发生在</a:t>
            </a:r>
            <a:r>
              <a:rPr lang="en-US" altLang="zh-CN" b="1" dirty="0">
                <a:solidFill>
                  <a:schemeClr val="accent4"/>
                </a:solidFill>
              </a:rPr>
              <a:t>5</a:t>
            </a:r>
            <a:r>
              <a:rPr lang="zh-CN" altLang="en-US" b="1" dirty="0">
                <a:solidFill>
                  <a:schemeClr val="accent4"/>
                </a:solidFill>
              </a:rPr>
              <a:t>、</a:t>
            </a:r>
            <a:r>
              <a:rPr lang="en-US" altLang="zh-CN" b="1" dirty="0">
                <a:solidFill>
                  <a:schemeClr val="accent4"/>
                </a:solidFill>
              </a:rPr>
              <a:t>6</a:t>
            </a:r>
            <a:r>
              <a:rPr lang="zh-CN" altLang="en-US" b="1" dirty="0">
                <a:solidFill>
                  <a:schemeClr val="accent4"/>
                </a:solidFill>
              </a:rPr>
              <a:t>岁至</a:t>
            </a:r>
            <a:r>
              <a:rPr lang="en-US" altLang="zh-CN" b="1" dirty="0">
                <a:solidFill>
                  <a:schemeClr val="accent4"/>
                </a:solidFill>
              </a:rPr>
              <a:t>11</a:t>
            </a:r>
            <a:r>
              <a:rPr lang="zh-CN" altLang="en-US" b="1" dirty="0">
                <a:solidFill>
                  <a:schemeClr val="accent4"/>
                </a:solidFill>
              </a:rPr>
              <a:t>、</a:t>
            </a:r>
            <a:r>
              <a:rPr lang="en-US" altLang="zh-CN" b="1" dirty="0">
                <a:solidFill>
                  <a:schemeClr val="accent4"/>
                </a:solidFill>
              </a:rPr>
              <a:t>12</a:t>
            </a:r>
            <a:r>
              <a:rPr lang="zh-CN" altLang="en-US" b="1" dirty="0">
                <a:solidFill>
                  <a:schemeClr val="accent4"/>
                </a:solidFill>
              </a:rPr>
              <a:t>岁的幼儿身上。</a:t>
            </a:r>
            <a:endParaRPr b="1" dirty="0">
              <a:solidFill>
                <a:schemeClr val="accent4"/>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102970740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二、感统失调及表现</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感统失调的表现</a:t>
            </a:r>
            <a:endParaRPr dirty="0"/>
          </a:p>
        </p:txBody>
      </p:sp>
      <p:sp>
        <p:nvSpPr>
          <p:cNvPr id="18" name="Shape 439"/>
          <p:cNvSpPr/>
          <p:nvPr/>
        </p:nvSpPr>
        <p:spPr>
          <a:xfrm>
            <a:off x="1618080" y="2537423"/>
            <a:ext cx="9200416" cy="364715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感统失调将会在不同程度上削弱人的认知能力与适应能力，从而推迟人的社会化进程。严重的感统失调主要有以下几种：　</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前</a:t>
            </a:r>
            <a:r>
              <a:rPr lang="zh-CN" altLang="en-US" b="1" dirty="0">
                <a:solidFill>
                  <a:schemeClr val="accent4"/>
                </a:solidFill>
              </a:rPr>
              <a:t>庭功能失</a:t>
            </a:r>
            <a:r>
              <a:rPr lang="zh-CN" altLang="en-US" b="1" dirty="0" smtClean="0">
                <a:solidFill>
                  <a:schemeClr val="accent4"/>
                </a:solidFill>
              </a:rPr>
              <a:t>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视</a:t>
            </a:r>
            <a:r>
              <a:rPr lang="zh-CN" altLang="en-US" b="1" dirty="0">
                <a:solidFill>
                  <a:schemeClr val="accent4"/>
                </a:solidFill>
              </a:rPr>
              <a:t>觉统合失</a:t>
            </a:r>
            <a:r>
              <a:rPr lang="zh-CN" altLang="en-US" b="1" dirty="0" smtClean="0">
                <a:solidFill>
                  <a:schemeClr val="accent4"/>
                </a:solidFill>
              </a:rPr>
              <a:t>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听觉统合失</a:t>
            </a:r>
            <a:r>
              <a:rPr lang="zh-CN" altLang="en-US" b="1" dirty="0" smtClean="0">
                <a:solidFill>
                  <a:schemeClr val="accent4"/>
                </a:solidFill>
              </a:rPr>
              <a:t>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本体统合失</a:t>
            </a:r>
            <a:r>
              <a:rPr lang="zh-CN" altLang="en-US" b="1" dirty="0" smtClean="0">
                <a:solidFill>
                  <a:schemeClr val="accent4"/>
                </a:solidFill>
              </a:rPr>
              <a:t>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触觉统合失调</a:t>
            </a:r>
            <a:endParaRPr b="1" dirty="0">
              <a:solidFill>
                <a:schemeClr val="accent4"/>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21605686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二、感统失调及表现</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感统失</a:t>
            </a:r>
            <a:r>
              <a:rPr lang="zh-CN" altLang="en-US" dirty="0" smtClean="0"/>
              <a:t>调</a:t>
            </a:r>
            <a:r>
              <a:rPr lang="zh-CN" altLang="en-US" dirty="0"/>
              <a:t>原因</a:t>
            </a:r>
            <a:endParaRPr dirty="0"/>
          </a:p>
        </p:txBody>
      </p:sp>
      <p:sp>
        <p:nvSpPr>
          <p:cNvPr id="18" name="Shape 439"/>
          <p:cNvSpPr/>
          <p:nvPr/>
        </p:nvSpPr>
        <p:spPr>
          <a:xfrm>
            <a:off x="1618080" y="2537423"/>
            <a:ext cx="9200416" cy="313932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在现代化的都市家庭中，感统失调的孩子达</a:t>
            </a:r>
            <a:r>
              <a:rPr lang="en-US" altLang="zh-CN" dirty="0">
                <a:solidFill>
                  <a:schemeClr val="tx1"/>
                </a:solidFill>
              </a:rPr>
              <a:t>85%</a:t>
            </a:r>
            <a:r>
              <a:rPr lang="zh-CN" altLang="en-US" dirty="0">
                <a:solidFill>
                  <a:schemeClr val="tx1"/>
                </a:solidFill>
              </a:rPr>
              <a:t>以上，其中</a:t>
            </a:r>
            <a:r>
              <a:rPr lang="en-US" altLang="zh-CN" dirty="0">
                <a:solidFill>
                  <a:schemeClr val="tx1"/>
                </a:solidFill>
              </a:rPr>
              <a:t>30%</a:t>
            </a:r>
            <a:r>
              <a:rPr lang="zh-CN" altLang="en-US" dirty="0">
                <a:solidFill>
                  <a:schemeClr val="tx1"/>
                </a:solidFill>
              </a:rPr>
              <a:t>的孩子为重度感统失调</a:t>
            </a:r>
            <a:r>
              <a:rPr lang="zh-CN" altLang="en-US" dirty="0" smtClean="0">
                <a:solidFill>
                  <a:schemeClr val="tx1"/>
                </a:solidFill>
              </a:rPr>
              <a:t>。专</a:t>
            </a:r>
            <a:r>
              <a:rPr lang="zh-CN" altLang="en-US" dirty="0">
                <a:solidFill>
                  <a:schemeClr val="tx1"/>
                </a:solidFill>
              </a:rPr>
              <a:t>家们做过大量研究分析，认为有以下四种原因</a:t>
            </a:r>
            <a:r>
              <a:rPr lang="zh-CN" altLang="en-US" dirty="0" smtClean="0">
                <a:solidFill>
                  <a:schemeClr val="tx1"/>
                </a:solidFill>
              </a:rPr>
              <a:t>：</a:t>
            </a:r>
            <a:endParaRPr lang="en-US" altLang="zh-CN" dirty="0" smtClean="0">
              <a:solidFill>
                <a:schemeClr val="tx1"/>
              </a:solidFill>
            </a:endParaRPr>
          </a:p>
          <a:p>
            <a:pPr marL="457200" indent="-4572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a:t>
            </a:r>
            <a:r>
              <a:rPr lang="zh-CN" altLang="en-US" b="1" dirty="0">
                <a:solidFill>
                  <a:schemeClr val="accent4"/>
                </a:solidFill>
              </a:rPr>
              <a:t>先天不足</a:t>
            </a:r>
            <a:r>
              <a:rPr lang="zh-CN" altLang="en-US" b="1" dirty="0" smtClean="0">
                <a:solidFill>
                  <a:schemeClr val="accent4"/>
                </a:solidFill>
              </a:rPr>
              <a:t>”</a:t>
            </a:r>
            <a:endParaRPr lang="en-US" altLang="zh-CN" b="1" dirty="0" smtClean="0">
              <a:solidFill>
                <a:schemeClr val="accent4"/>
              </a:solidFill>
            </a:endParaRPr>
          </a:p>
          <a:p>
            <a:pPr marL="457200" indent="-4572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孩</a:t>
            </a:r>
            <a:r>
              <a:rPr lang="zh-CN" altLang="en-US" b="1" dirty="0">
                <a:solidFill>
                  <a:schemeClr val="accent4"/>
                </a:solidFill>
              </a:rPr>
              <a:t>子生活环境过于封</a:t>
            </a:r>
            <a:r>
              <a:rPr lang="zh-CN" altLang="en-US" b="1" dirty="0" smtClean="0">
                <a:solidFill>
                  <a:schemeClr val="accent4"/>
                </a:solidFill>
              </a:rPr>
              <a:t>闭</a:t>
            </a:r>
            <a:endParaRPr lang="en-US" altLang="zh-CN" b="1" dirty="0" smtClean="0">
              <a:solidFill>
                <a:schemeClr val="accent4"/>
              </a:solidFill>
            </a:endParaRPr>
          </a:p>
          <a:p>
            <a:pPr marL="457200" indent="-4572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孩</a:t>
            </a:r>
            <a:r>
              <a:rPr lang="zh-CN" altLang="en-US" b="1" dirty="0">
                <a:solidFill>
                  <a:schemeClr val="accent4"/>
                </a:solidFill>
              </a:rPr>
              <a:t>子缺乏应有的游戏活</a:t>
            </a:r>
            <a:r>
              <a:rPr lang="zh-CN" altLang="en-US" b="1" dirty="0" smtClean="0">
                <a:solidFill>
                  <a:schemeClr val="accent4"/>
                </a:solidFill>
              </a:rPr>
              <a:t>动</a:t>
            </a:r>
            <a:endParaRPr lang="en-US" altLang="zh-CN" b="1" dirty="0" smtClean="0">
              <a:solidFill>
                <a:schemeClr val="accent4"/>
              </a:solidFill>
            </a:endParaRPr>
          </a:p>
          <a:p>
            <a:pPr marL="457200" indent="-4572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父</a:t>
            </a:r>
            <a:r>
              <a:rPr lang="zh-CN" altLang="en-US" b="1" dirty="0">
                <a:solidFill>
                  <a:schemeClr val="accent4"/>
                </a:solidFill>
              </a:rPr>
              <a:t>母教育方式上的偏差</a:t>
            </a:r>
            <a:endParaRPr b="1" dirty="0">
              <a:solidFill>
                <a:schemeClr val="accent4"/>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26108214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16982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三、感统训练</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771742" y="2121346"/>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感</a:t>
            </a:r>
            <a:r>
              <a:rPr lang="zh-CN" altLang="en-US" dirty="0" smtClean="0"/>
              <a:t>统综合训练</a:t>
            </a:r>
            <a:endParaRPr dirty="0"/>
          </a:p>
        </p:txBody>
      </p:sp>
      <p:sp>
        <p:nvSpPr>
          <p:cNvPr id="18" name="Shape 439"/>
          <p:cNvSpPr/>
          <p:nvPr/>
        </p:nvSpPr>
        <p:spPr>
          <a:xfrm>
            <a:off x="1618080" y="2537423"/>
            <a:ext cx="9200416" cy="3093539"/>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觉统合训练是指基于幼儿的神经需要，对其感觉刺激作适当反应的训练，其目的不在于增强运动技能，而是改善脑处理感觉资讯与组织并构成感觉资讯的方法。。如今，感觉统合训练已经不再仅仅是一种治疗问题儿童采用的方法，而且成为</a:t>
            </a:r>
            <a:r>
              <a:rPr lang="zh-CN" altLang="en-US" b="1" dirty="0">
                <a:solidFill>
                  <a:schemeClr val="accent4"/>
                </a:solidFill>
              </a:rPr>
              <a:t>促使正常儿童感觉统合能力发展的重要教育手段。</a:t>
            </a:r>
          </a:p>
          <a:p>
            <a:pPr indent="457200">
              <a:lnSpc>
                <a:spcPct val="150000"/>
              </a:lnSpc>
              <a:defRPr sz="2200" spc="0">
                <a:latin typeface="FZZhunYuan-M02S"/>
                <a:ea typeface="FZZhunYuan-M02S"/>
                <a:cs typeface="FZZhunYuan-M02S"/>
                <a:sym typeface="FZZhunYuan-M02S"/>
              </a:defRPr>
            </a:pPr>
            <a:endParaRPr b="1" dirty="0">
              <a:solidFill>
                <a:schemeClr val="accent4"/>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86019756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19898" y="1239522"/>
            <a:ext cx="216982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三、感统训练</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811760" y="1916809"/>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感统训练目的</a:t>
            </a:r>
            <a:endParaRPr dirty="0"/>
          </a:p>
        </p:txBody>
      </p:sp>
      <p:sp>
        <p:nvSpPr>
          <p:cNvPr id="18" name="Shape 439"/>
          <p:cNvSpPr/>
          <p:nvPr/>
        </p:nvSpPr>
        <p:spPr>
          <a:xfrm>
            <a:off x="1651486" y="2309495"/>
            <a:ext cx="9200416" cy="364715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en-US" altLang="zh-CN" dirty="0">
                <a:solidFill>
                  <a:schemeClr val="tx1"/>
                </a:solidFill>
              </a:rPr>
              <a:t>0—3</a:t>
            </a:r>
            <a:r>
              <a:rPr lang="zh-CN" altLang="en-US" dirty="0">
                <a:solidFill>
                  <a:schemeClr val="tx1"/>
                </a:solidFill>
              </a:rPr>
              <a:t>岁是感觉统合的早期预防期，要经常对宝宝进行摇摆、举高、旋转等训练</a:t>
            </a:r>
            <a:r>
              <a:rPr lang="zh-CN" altLang="en-US" dirty="0" smtClean="0">
                <a:solidFill>
                  <a:schemeClr val="tx1"/>
                </a:solidFill>
              </a:rPr>
              <a:t>。感</a:t>
            </a:r>
            <a:r>
              <a:rPr lang="zh-CN" altLang="en-US" dirty="0">
                <a:solidFill>
                  <a:schemeClr val="tx1"/>
                </a:solidFill>
              </a:rPr>
              <a:t>觉统合训练的本质是以游戏的形式丰富幼儿的感觉刺激，其目的在于：　</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1</a:t>
            </a:r>
            <a:r>
              <a:rPr lang="zh-CN" altLang="en-US" b="1" dirty="0">
                <a:solidFill>
                  <a:schemeClr val="accent4"/>
                </a:solidFill>
              </a:rPr>
              <a:t>）　提高学习能力，改善不良的行为习惯。</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2</a:t>
            </a:r>
            <a:r>
              <a:rPr lang="zh-CN" altLang="en-US" b="1" dirty="0">
                <a:solidFill>
                  <a:schemeClr val="accent4"/>
                </a:solidFill>
              </a:rPr>
              <a:t>）　提高人际交往能力及语言表达能力。</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3</a:t>
            </a:r>
            <a:r>
              <a:rPr lang="zh-CN" altLang="en-US" b="1" dirty="0">
                <a:solidFill>
                  <a:schemeClr val="accent4"/>
                </a:solidFill>
              </a:rPr>
              <a:t>）　提高身体协调性。</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4</a:t>
            </a:r>
            <a:r>
              <a:rPr lang="zh-CN" altLang="en-US" b="1" dirty="0">
                <a:solidFill>
                  <a:schemeClr val="accent4"/>
                </a:solidFill>
              </a:rPr>
              <a:t>）　帮助孩子树立自信心，塑造健全的人格。</a:t>
            </a:r>
            <a:endParaRPr b="1" dirty="0">
              <a:solidFill>
                <a:schemeClr val="accent4"/>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204973790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6941" y="2828838"/>
            <a:ext cx="1115047" cy="1200329"/>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rPr lang="en-US" dirty="0" smtClean="0"/>
              <a:t>05</a:t>
            </a:r>
            <a:endParaRPr dirty="0"/>
          </a:p>
        </p:txBody>
      </p:sp>
      <p:grpSp>
        <p:nvGrpSpPr>
          <p:cNvPr id="278" name="Group 278"/>
          <p:cNvGrpSpPr/>
          <p:nvPr/>
        </p:nvGrpSpPr>
        <p:grpSpPr>
          <a:xfrm>
            <a:off x="4460313" y="2122715"/>
            <a:ext cx="5717955" cy="1670062"/>
            <a:chOff x="-100215" y="-693897"/>
            <a:chExt cx="5717954" cy="1670058"/>
          </a:xfrm>
        </p:grpSpPr>
        <p:sp>
          <p:nvSpPr>
            <p:cNvPr id="275" name="Shape 275"/>
            <p:cNvSpPr/>
            <p:nvPr/>
          </p:nvSpPr>
          <p:spPr>
            <a:xfrm>
              <a:off x="-100215" y="-693897"/>
              <a:ext cx="5717954" cy="12618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rPr lang="zh-CN" altLang="en-US" dirty="0"/>
                <a:t>幼</a:t>
              </a:r>
              <a:r>
                <a:rPr lang="zh-CN" altLang="en-US" dirty="0" smtClean="0"/>
                <a:t>儿园园级公共区域活动</a:t>
              </a:r>
              <a:endParaRPr lang="en-US" altLang="zh-CN" dirty="0" smtClean="0"/>
            </a:p>
            <a:p>
              <a:r>
                <a:rPr lang="zh-CN" altLang="en-US" dirty="0"/>
                <a:t>设</a:t>
              </a:r>
              <a:r>
                <a:rPr lang="zh-CN" altLang="en-US" dirty="0" smtClean="0"/>
                <a:t>计与指导</a:t>
              </a:r>
              <a:endParaRPr dirty="0"/>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396031" y="1131238"/>
            <a:ext cx="216982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三、感统训练</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587893" y="1808525"/>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感</a:t>
            </a:r>
            <a:r>
              <a:rPr lang="zh-CN" altLang="en-US" dirty="0" smtClean="0"/>
              <a:t>统活动原则</a:t>
            </a:r>
            <a:endParaRPr dirty="0"/>
          </a:p>
        </p:txBody>
      </p:sp>
      <p:sp>
        <p:nvSpPr>
          <p:cNvPr id="18" name="Shape 439"/>
          <p:cNvSpPr/>
          <p:nvPr/>
        </p:nvSpPr>
        <p:spPr>
          <a:xfrm>
            <a:off x="1427618" y="2201211"/>
            <a:ext cx="10163525" cy="364715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a:t>
            </a:r>
            <a:r>
              <a:rPr lang="en-US" altLang="zh-CN" dirty="0" smtClean="0">
                <a:solidFill>
                  <a:schemeClr val="tx1"/>
                </a:solidFill>
              </a:rPr>
              <a:t>1</a:t>
            </a:r>
            <a:r>
              <a:rPr lang="zh-CN" altLang="en-US" dirty="0">
                <a:solidFill>
                  <a:schemeClr val="tx1"/>
                </a:solidFill>
              </a:rPr>
              <a:t>）　为幼儿创设丰富多彩的室内活动场所，在游戏中进行快乐教学。</a:t>
            </a: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a:t>
            </a:r>
            <a:r>
              <a:rPr lang="en-US" altLang="zh-CN" dirty="0">
                <a:solidFill>
                  <a:schemeClr val="tx1"/>
                </a:solidFill>
              </a:rPr>
              <a:t>2</a:t>
            </a:r>
            <a:r>
              <a:rPr lang="zh-CN" altLang="en-US" dirty="0">
                <a:solidFill>
                  <a:schemeClr val="tx1"/>
                </a:solidFill>
              </a:rPr>
              <a:t>）　训练中孩子是主角，尊重孩子对感觉刺激的需要和选择。给孩子自由选择项目的权利，根据孩子的自然活动情况，调动他们活动训练的积极性，从自选动作过渡到规定动作，以此调动他们的参与兴趣。</a:t>
            </a: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a:t>
            </a:r>
            <a:r>
              <a:rPr lang="en-US" altLang="zh-CN" dirty="0">
                <a:solidFill>
                  <a:schemeClr val="tx1"/>
                </a:solidFill>
              </a:rPr>
              <a:t>3</a:t>
            </a:r>
            <a:r>
              <a:rPr lang="zh-CN" altLang="en-US" dirty="0">
                <a:solidFill>
                  <a:schemeClr val="tx1"/>
                </a:solidFill>
              </a:rPr>
              <a:t>）　训练当中要让孩子感到愉悦而不是压力和恐惧。</a:t>
            </a: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a:t>
            </a:r>
            <a:r>
              <a:rPr lang="en-US" altLang="zh-CN" dirty="0">
                <a:solidFill>
                  <a:schemeClr val="tx1"/>
                </a:solidFill>
              </a:rPr>
              <a:t>4</a:t>
            </a:r>
            <a:r>
              <a:rPr lang="zh-CN" altLang="en-US" dirty="0">
                <a:solidFill>
                  <a:schemeClr val="tx1"/>
                </a:solidFill>
              </a:rPr>
              <a:t>）　训练过程中，及时表扬孩子的进步，并与家长分享孩子成功的喜悦。</a:t>
            </a: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a:t>
            </a:r>
            <a:r>
              <a:rPr lang="en-US" altLang="zh-CN" dirty="0">
                <a:solidFill>
                  <a:schemeClr val="tx1"/>
                </a:solidFill>
              </a:rPr>
              <a:t>5</a:t>
            </a:r>
            <a:r>
              <a:rPr lang="zh-CN" altLang="en-US" dirty="0">
                <a:solidFill>
                  <a:schemeClr val="tx1"/>
                </a:solidFill>
              </a:rPr>
              <a:t>）　每天都有多样的感觉刺激。</a:t>
            </a: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97756063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396031" y="1131238"/>
            <a:ext cx="2169823"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三、感统训练</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587893" y="1808525"/>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a:t>感觉统合的训练方法</a:t>
            </a:r>
            <a:endParaRPr dirty="0"/>
          </a:p>
        </p:txBody>
      </p:sp>
      <p:sp>
        <p:nvSpPr>
          <p:cNvPr id="18" name="Shape 439"/>
          <p:cNvSpPr/>
          <p:nvPr/>
        </p:nvSpPr>
        <p:spPr>
          <a:xfrm>
            <a:off x="1427618" y="2201211"/>
            <a:ext cx="10163525" cy="364715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感觉统合的训练主要是人类最重要的感觉训练，可细分为触觉、前庭平衡觉、运动感觉等项目的训练。具体介绍如下</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触</a:t>
            </a:r>
            <a:r>
              <a:rPr lang="zh-CN" altLang="en-US" b="1" dirty="0" smtClean="0">
                <a:solidFill>
                  <a:schemeClr val="accent4"/>
                </a:solidFill>
              </a:rPr>
              <a:t>觉训练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固</a:t>
            </a:r>
            <a:r>
              <a:rPr lang="zh-CN" altLang="en-US" b="1" dirty="0" smtClean="0">
                <a:solidFill>
                  <a:schemeClr val="accent4"/>
                </a:solidFill>
              </a:rPr>
              <a:t>有平衡训练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前</a:t>
            </a:r>
            <a:r>
              <a:rPr lang="zh-CN" altLang="en-US" b="1" dirty="0" smtClean="0">
                <a:solidFill>
                  <a:schemeClr val="accent4"/>
                </a:solidFill>
              </a:rPr>
              <a:t>庭平衡训练</a:t>
            </a:r>
            <a:endParaRPr lang="en-US" altLang="zh-CN" b="1" dirty="0" smtClean="0">
              <a:solidFill>
                <a:schemeClr val="accent4"/>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本</a:t>
            </a:r>
            <a:r>
              <a:rPr lang="zh-CN" altLang="en-US" b="1" dirty="0" smtClean="0">
                <a:solidFill>
                  <a:schemeClr val="accent4"/>
                </a:solidFill>
              </a:rPr>
              <a:t>体感训练</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endParaRPr lang="en-US" altLang="zh-CN" dirty="0" smtClean="0">
              <a:solidFill>
                <a:schemeClr val="tx1"/>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69488172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392813" y="1576407"/>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四、创设感统训练室</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584675" y="2253694"/>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场地</a:t>
            </a:r>
            <a:endParaRPr dirty="0"/>
          </a:p>
        </p:txBody>
      </p:sp>
      <p:sp>
        <p:nvSpPr>
          <p:cNvPr id="18" name="Shape 439"/>
          <p:cNvSpPr/>
          <p:nvPr/>
        </p:nvSpPr>
        <p:spPr>
          <a:xfrm>
            <a:off x="1424400" y="2646380"/>
            <a:ext cx="10163525" cy="212365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感知觉统合训练场地的建设和器材的配备是感知觉统合训练所必要的硬件条件。场地建设必须把握的几个问题。引自中国孤独症网康复教育，有改动</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由于接受感知觉统合训练的都是儿童，对器械或器材的选择一定坚固耐用，确保安全。切不可图便宜而忽视器械设备的安全可靠性</a:t>
            </a:r>
            <a:r>
              <a:rPr lang="zh-CN" altLang="en-US" dirty="0" smtClean="0">
                <a:solidFill>
                  <a:schemeClr val="tx1"/>
                </a:solidFill>
              </a:rPr>
              <a:t>。</a:t>
            </a:r>
            <a:endParaRPr lang="zh-CN" altLang="en-US" dirty="0">
              <a:solidFill>
                <a:schemeClr val="tx1"/>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180658540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468220" y="1504217"/>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四、创设感统训练室</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660082" y="2181504"/>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材料</a:t>
            </a:r>
            <a:endParaRPr dirty="0"/>
          </a:p>
        </p:txBody>
      </p:sp>
      <p:sp>
        <p:nvSpPr>
          <p:cNvPr id="18" name="Shape 439"/>
          <p:cNvSpPr/>
          <p:nvPr/>
        </p:nvSpPr>
        <p:spPr>
          <a:xfrm>
            <a:off x="1499808" y="2574189"/>
            <a:ext cx="3870140" cy="212365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全功能系列、前庭系列、五感系列、精细动作系列、触觉系列、平衡协调系列、本体系列、游乐场系列。</a:t>
            </a:r>
            <a:endParaRPr lang="zh-CN" altLang="en-US" dirty="0">
              <a:solidFill>
                <a:schemeClr val="tx1"/>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7981" y="1504217"/>
            <a:ext cx="3362325" cy="2828925"/>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9113" y="3494468"/>
            <a:ext cx="3733800" cy="2886075"/>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361" y="4251465"/>
            <a:ext cx="3048316" cy="2017045"/>
          </a:xfrm>
          <a:prstGeom prst="rect">
            <a:avLst/>
          </a:prstGeom>
        </p:spPr>
      </p:pic>
    </p:spTree>
    <p:extLst>
      <p:ext uri="{BB962C8B-B14F-4D97-AF65-F5344CB8AC3E}">
        <p14:creationId xmlns:p14="http://schemas.microsoft.com/office/powerpoint/2010/main" val="132388837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392813" y="1576407"/>
            <a:ext cx="3208569"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a:t>四、创设感统训练室</a:t>
            </a:r>
            <a:endParaRPr dirty="0"/>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17" name="Shape 441"/>
          <p:cNvSpPr/>
          <p:nvPr/>
        </p:nvSpPr>
        <p:spPr>
          <a:xfrm>
            <a:off x="1584675" y="2253694"/>
            <a:ext cx="5735103"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价值</a:t>
            </a:r>
            <a:endParaRPr dirty="0"/>
          </a:p>
        </p:txBody>
      </p:sp>
      <p:sp>
        <p:nvSpPr>
          <p:cNvPr id="18" name="Shape 439"/>
          <p:cNvSpPr/>
          <p:nvPr/>
        </p:nvSpPr>
        <p:spPr>
          <a:xfrm>
            <a:off x="1424400" y="2646380"/>
            <a:ext cx="10163525" cy="156273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感统训练器材能够同时给予儿童视、听、嗅、触、关节、肌肉、前庭等多种刺激</a:t>
            </a:r>
            <a:r>
              <a:rPr lang="en-US" altLang="zh-CN" dirty="0">
                <a:solidFill>
                  <a:schemeClr val="tx1"/>
                </a:solidFill>
              </a:rPr>
              <a:t>,</a:t>
            </a:r>
            <a:r>
              <a:rPr lang="zh-CN" altLang="en-US" dirty="0">
                <a:solidFill>
                  <a:schemeClr val="tx1"/>
                </a:solidFill>
              </a:rPr>
              <a:t>并将这</a:t>
            </a:r>
            <a:r>
              <a:rPr lang="zh-CN" altLang="en-US" dirty="0" smtClean="0">
                <a:solidFill>
                  <a:schemeClr val="tx1"/>
                </a:solidFill>
              </a:rPr>
              <a:t>些刺</a:t>
            </a:r>
            <a:r>
              <a:rPr lang="zh-CN" altLang="en-US" dirty="0">
                <a:solidFill>
                  <a:schemeClr val="tx1"/>
                </a:solidFill>
              </a:rPr>
              <a:t>激与运动相结合。它在提高儿童运动协调能力、注意力集中程度和提高学习成绩等方</a:t>
            </a:r>
            <a:r>
              <a:rPr lang="zh-CN" altLang="en-US" dirty="0" smtClean="0">
                <a:solidFill>
                  <a:schemeClr val="tx1"/>
                </a:solidFill>
              </a:rPr>
              <a:t>面都</a:t>
            </a:r>
            <a:r>
              <a:rPr lang="zh-CN" altLang="en-US" dirty="0">
                <a:solidFill>
                  <a:schemeClr val="tx1"/>
                </a:solidFill>
              </a:rPr>
              <a:t>具有明显的效果</a:t>
            </a:r>
            <a:r>
              <a:rPr lang="zh-CN" altLang="en-US" dirty="0" smtClean="0">
                <a:solidFill>
                  <a:schemeClr val="tx1"/>
                </a:solidFill>
              </a:rPr>
              <a:t>。</a:t>
            </a:r>
            <a:endParaRPr lang="zh-CN" altLang="en-US" dirty="0">
              <a:solidFill>
                <a:schemeClr val="tx1"/>
              </a:solidFill>
            </a:endParaRP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411885171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56865" y="1311712"/>
            <a:ext cx="4939812"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lang="zh-CN" altLang="en-US" dirty="0" smtClean="0"/>
              <a:t>五、将感统训练纳入幼儿</a:t>
            </a:r>
            <a:r>
              <a:rPr lang="zh-CN" altLang="en-US" dirty="0" smtClean="0"/>
              <a:t>园教育</a:t>
            </a:r>
            <a:endParaRPr dirty="0"/>
          </a:p>
        </p:txBody>
      </p:sp>
      <p:sp>
        <p:nvSpPr>
          <p:cNvPr id="18" name="Shape 439"/>
          <p:cNvSpPr/>
          <p:nvPr/>
        </p:nvSpPr>
        <p:spPr>
          <a:xfrm>
            <a:off x="1278294" y="1960580"/>
            <a:ext cx="9862950" cy="364715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有人误解感统训练是针对问题儿童进行的矫治训练，这是不正确的，感觉统合训练主要是通过一些有趣的游戏进行，是所有孩子都喜欢的活动，可以将感统训练纳入幼儿园课程。那么，将感统训练纳入幼儿园课程要注意什么呢？</a:t>
            </a: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创</a:t>
            </a:r>
            <a:r>
              <a:rPr lang="zh-CN" altLang="en-US" b="1" dirty="0">
                <a:solidFill>
                  <a:schemeClr val="accent4"/>
                </a:solidFill>
              </a:rPr>
              <a:t>编生动有趣的感统操和感统游戏，让幼儿充分感受到感统活动的乐</a:t>
            </a:r>
            <a:r>
              <a:rPr lang="zh-CN" altLang="en-US" b="1" dirty="0" smtClean="0">
                <a:solidFill>
                  <a:schemeClr val="accent4"/>
                </a:solidFill>
              </a:rPr>
              <a:t>趣</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a:solidFill>
                  <a:schemeClr val="accent4"/>
                </a:solidFill>
              </a:rPr>
              <a:t>将感觉统合游戏与其他活动相联</a:t>
            </a:r>
            <a:r>
              <a:rPr lang="zh-CN" altLang="en-US" b="1" dirty="0" smtClean="0">
                <a:solidFill>
                  <a:schemeClr val="accent4"/>
                </a:solidFill>
              </a:rPr>
              <a:t>系</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循</a:t>
            </a:r>
            <a:r>
              <a:rPr lang="zh-CN" altLang="en-US" b="1" dirty="0">
                <a:solidFill>
                  <a:schemeClr val="accent4"/>
                </a:solidFill>
              </a:rPr>
              <a:t>序渐进，逐步加深游戏的难</a:t>
            </a:r>
            <a:r>
              <a:rPr lang="zh-CN" altLang="en-US" b="1" dirty="0" smtClean="0">
                <a:solidFill>
                  <a:schemeClr val="accent4"/>
                </a:solidFill>
              </a:rPr>
              <a:t>度</a:t>
            </a:r>
            <a:endParaRPr lang="en-US" altLang="zh-CN" b="1" dirty="0" smtClean="0">
              <a:solidFill>
                <a:schemeClr val="accent4"/>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循</a:t>
            </a:r>
            <a:r>
              <a:rPr lang="zh-CN" altLang="en-US" b="1" dirty="0">
                <a:solidFill>
                  <a:schemeClr val="accent4"/>
                </a:solidFill>
              </a:rPr>
              <a:t>序渐进，逐步加深游戏的难度</a:t>
            </a:r>
          </a:p>
        </p:txBody>
      </p:sp>
      <p:sp>
        <p:nvSpPr>
          <p:cNvPr id="16"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198994898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619963"/>
            <a:ext cx="9645920"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sz="2200" dirty="0"/>
              <a:t>1.</a:t>
            </a:r>
            <a:r>
              <a:rPr lang="zh-CN" altLang="en-US" sz="2200" dirty="0"/>
              <a:t>　感觉统合和感统失调是什么？</a:t>
            </a:r>
          </a:p>
          <a:p>
            <a:pPr>
              <a:lnSpc>
                <a:spcPct val="150000"/>
              </a:lnSpc>
              <a:defRPr sz="2400">
                <a:latin typeface="FZHei-B01S"/>
                <a:ea typeface="FZHei-B01S"/>
                <a:cs typeface="FZHei-B01S"/>
                <a:sym typeface="FZHei-B01S"/>
              </a:defRPr>
            </a:pPr>
            <a:r>
              <a:rPr lang="en-US" altLang="zh-CN" sz="2200" dirty="0"/>
              <a:t>2.</a:t>
            </a:r>
            <a:r>
              <a:rPr lang="zh-CN" altLang="en-US" sz="2200" dirty="0"/>
              <a:t>　幼儿园感统训练要注意什么？</a:t>
            </a:r>
          </a:p>
          <a:p>
            <a:pPr>
              <a:lnSpc>
                <a:spcPct val="150000"/>
              </a:lnSpc>
              <a:defRPr sz="2400">
                <a:latin typeface="FZHei-B01S"/>
                <a:ea typeface="FZHei-B01S"/>
                <a:cs typeface="FZHei-B01S"/>
                <a:sym typeface="FZHei-B01S"/>
              </a:defRPr>
            </a:pPr>
            <a:r>
              <a:rPr lang="en-US" altLang="zh-CN" sz="2200" dirty="0"/>
              <a:t>3.</a:t>
            </a:r>
            <a:r>
              <a:rPr lang="zh-CN" altLang="en-US" sz="2200" dirty="0"/>
              <a:t>　自定年龄班，尝试设计一则感统活动</a:t>
            </a:r>
            <a:r>
              <a:rPr lang="zh-CN" altLang="en-US" sz="2200" dirty="0" smtClean="0"/>
              <a:t>。</a:t>
            </a:r>
            <a:endParaRPr lang="en-US" altLang="zh-CN" sz="2200" dirty="0" smtClean="0"/>
          </a:p>
          <a:p>
            <a:pPr>
              <a:lnSpc>
                <a:spcPct val="150000"/>
              </a:lnSpc>
              <a:defRPr sz="2400">
                <a:latin typeface="FZHei-B01S"/>
                <a:ea typeface="FZHei-B01S"/>
                <a:cs typeface="FZHei-B01S"/>
                <a:sym typeface="FZHei-B01S"/>
              </a:defRPr>
            </a:pPr>
            <a:r>
              <a:rPr lang="en-US" altLang="zh-CN" sz="2200" dirty="0"/>
              <a:t>4. </a:t>
            </a:r>
            <a:r>
              <a:rPr lang="zh-CN" altLang="en-US" sz="2200" dirty="0"/>
              <a:t>自选年龄班</a:t>
            </a:r>
            <a:r>
              <a:rPr lang="en-US" altLang="zh-CN" sz="2200" dirty="0"/>
              <a:t>,</a:t>
            </a:r>
            <a:r>
              <a:rPr lang="zh-CN" altLang="en-US" sz="2200" dirty="0"/>
              <a:t>根据所给素材</a:t>
            </a:r>
            <a:r>
              <a:rPr lang="en-US" altLang="zh-CN" sz="2200" dirty="0"/>
              <a:t>,</a:t>
            </a:r>
            <a:r>
              <a:rPr lang="zh-CN" altLang="en-US" sz="2200" dirty="0"/>
              <a:t>设计一则感统训练的听知觉游戏“随歌起舞”。</a:t>
            </a:r>
            <a:r>
              <a:rPr lang="en-US" altLang="zh-CN" sz="2200" dirty="0"/>
              <a:t>(</a:t>
            </a:r>
            <a:r>
              <a:rPr lang="zh-CN" altLang="en-US" sz="2200" dirty="0"/>
              <a:t>素材</a:t>
            </a:r>
            <a:r>
              <a:rPr lang="zh-CN" altLang="en-US" sz="2200" dirty="0" smtClean="0"/>
              <a:t>参考</a:t>
            </a:r>
            <a:r>
              <a:rPr lang="en-US" altLang="zh-CN" sz="2200" dirty="0"/>
              <a:t>:</a:t>
            </a:r>
            <a:r>
              <a:rPr lang="zh-CN" altLang="en-US" sz="2200" dirty="0"/>
              <a:t>幼儿熟悉的儿歌</a:t>
            </a:r>
            <a:r>
              <a:rPr lang="en-US" altLang="zh-CN" sz="2200" dirty="0"/>
              <a:t>《</a:t>
            </a:r>
            <a:r>
              <a:rPr lang="zh-CN" altLang="en-US" sz="2200" dirty="0"/>
              <a:t>娃哈哈</a:t>
            </a:r>
            <a:r>
              <a:rPr lang="en-US" altLang="zh-CN" sz="2200" dirty="0"/>
              <a:t>》《</a:t>
            </a:r>
            <a:r>
              <a:rPr lang="zh-CN" altLang="en-US" sz="2200" dirty="0"/>
              <a:t>国旗国旗多美丽</a:t>
            </a:r>
            <a:r>
              <a:rPr lang="en-US" altLang="zh-CN" sz="2200" dirty="0"/>
              <a:t>》《</a:t>
            </a:r>
            <a:r>
              <a:rPr lang="zh-CN" altLang="en-US" sz="2200" dirty="0"/>
              <a:t>我爱北京天安门</a:t>
            </a:r>
            <a:r>
              <a:rPr lang="en-US" altLang="zh-CN" sz="2200" dirty="0"/>
              <a:t>》《</a:t>
            </a:r>
            <a:r>
              <a:rPr lang="zh-CN" altLang="en-US" sz="2200" dirty="0"/>
              <a:t>我们的祖国是花园</a:t>
            </a:r>
            <a:r>
              <a:rPr lang="en-US" altLang="zh-CN" sz="2200" dirty="0"/>
              <a:t>》</a:t>
            </a:r>
            <a:r>
              <a:rPr lang="zh-CN" altLang="en-US" sz="2200" dirty="0" smtClean="0"/>
              <a:t>等歌</a:t>
            </a:r>
            <a:r>
              <a:rPr lang="zh-CN" altLang="en-US" sz="2200" dirty="0"/>
              <a:t>曲</a:t>
            </a:r>
            <a:r>
              <a:rPr lang="en-US" altLang="zh-CN" sz="2200" dirty="0"/>
              <a:t>)</a:t>
            </a:r>
            <a:endParaRPr sz="2200" dirty="0"/>
          </a:p>
        </p:txBody>
      </p:sp>
      <p:sp>
        <p:nvSpPr>
          <p:cNvPr id="15" name="Shape 293"/>
          <p:cNvSpPr/>
          <p:nvPr/>
        </p:nvSpPr>
        <p:spPr>
          <a:xfrm>
            <a:off x="3703042" y="300609"/>
            <a:ext cx="478592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a:t>
            </a:r>
            <a:r>
              <a:rPr lang="en-US" dirty="0" smtClean="0"/>
              <a:t>     </a:t>
            </a:r>
            <a:r>
              <a:rPr lang="zh-CN" altLang="en-US" dirty="0" smtClean="0"/>
              <a:t>感</a:t>
            </a:r>
            <a:r>
              <a:rPr lang="zh-CN" altLang="en-US" dirty="0"/>
              <a:t>统训练室的设计与指导</a:t>
            </a:r>
            <a:endParaRPr dirty="0"/>
          </a:p>
        </p:txBody>
      </p:sp>
    </p:spTree>
    <p:extLst>
      <p:ext uri="{BB962C8B-B14F-4D97-AF65-F5344CB8AC3E}">
        <p14:creationId xmlns:p14="http://schemas.microsoft.com/office/powerpoint/2010/main" val="363913142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 name="Group 292"/>
          <p:cNvGrpSpPr/>
          <p:nvPr/>
        </p:nvGrpSpPr>
        <p:grpSpPr>
          <a:xfrm>
            <a:off x="1584676" y="409855"/>
            <a:ext cx="9022652" cy="267242"/>
            <a:chOff x="0" y="-1"/>
            <a:chExt cx="9022651" cy="267240"/>
          </a:xfrm>
        </p:grpSpPr>
        <p:sp>
          <p:nvSpPr>
            <p:cNvPr id="284" name="Shape 28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5" name="Shape 28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8" name="Shape 28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93" name="Shape 293"/>
          <p:cNvSpPr/>
          <p:nvPr/>
        </p:nvSpPr>
        <p:spPr>
          <a:xfrm>
            <a:off x="3741513" y="300609"/>
            <a:ext cx="4708980"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户外活动区的</a:t>
            </a:r>
            <a:r>
              <a:rPr lang="zh-CN" altLang="en-US" dirty="0"/>
              <a:t>设计与指导</a:t>
            </a:r>
            <a:endParaRPr dirty="0"/>
          </a:p>
        </p:txBody>
      </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286232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smtClean="0"/>
              <a:t>1.</a:t>
            </a:r>
            <a:r>
              <a:rPr lang="zh-CN" altLang="en-US" dirty="0"/>
              <a:t>　学习幼儿</a:t>
            </a:r>
            <a:r>
              <a:rPr lang="zh-CN" altLang="en-US" dirty="0" smtClean="0"/>
              <a:t>园户外运动区、科学发现室、阅览室、感统训练室的含义和作用。</a:t>
            </a:r>
            <a:endParaRPr lang="zh-CN" altLang="en-US" dirty="0"/>
          </a:p>
          <a:p>
            <a:pPr>
              <a:lnSpc>
                <a:spcPct val="150000"/>
              </a:lnSpc>
              <a:defRPr sz="2400">
                <a:latin typeface="FZHei-B01S"/>
                <a:ea typeface="FZHei-B01S"/>
                <a:cs typeface="FZHei-B01S"/>
                <a:sym typeface="FZHei-B01S"/>
              </a:defRPr>
            </a:pPr>
            <a:r>
              <a:rPr lang="en-US" altLang="zh-CN" dirty="0"/>
              <a:t>2.</a:t>
            </a:r>
            <a:r>
              <a:rPr lang="zh-CN" altLang="en-US" dirty="0"/>
              <a:t>　</a:t>
            </a:r>
            <a:r>
              <a:rPr lang="zh-CN" altLang="en-US" dirty="0" smtClean="0"/>
              <a:t>熟悉幼儿园园级公共区域活动材料投放要求。</a:t>
            </a:r>
            <a:endParaRPr lang="zh-CN" altLang="en-US" dirty="0"/>
          </a:p>
          <a:p>
            <a:pPr>
              <a:lnSpc>
                <a:spcPct val="150000"/>
              </a:lnSpc>
              <a:defRPr sz="2400">
                <a:latin typeface="FZHei-B01S"/>
                <a:ea typeface="FZHei-B01S"/>
                <a:cs typeface="FZHei-B01S"/>
                <a:sym typeface="FZHei-B01S"/>
              </a:defRPr>
            </a:pPr>
            <a:r>
              <a:rPr lang="en-US" altLang="zh-CN" dirty="0"/>
              <a:t>3.</a:t>
            </a:r>
            <a:r>
              <a:rPr lang="zh-CN" altLang="en-US" dirty="0"/>
              <a:t>　</a:t>
            </a:r>
            <a:r>
              <a:rPr lang="zh-CN" altLang="en-US" dirty="0" smtClean="0"/>
              <a:t>掌握幼儿园园级公共区域活动的设置与指导要点。</a:t>
            </a:r>
            <a:endParaRPr lang="en-US" altLang="zh-CN" dirty="0" smtClean="0"/>
          </a:p>
          <a:p>
            <a:pPr>
              <a:lnSpc>
                <a:spcPct val="150000"/>
              </a:lnSpc>
              <a:defRPr sz="2400">
                <a:latin typeface="FZHei-B01S"/>
                <a:ea typeface="FZHei-B01S"/>
                <a:cs typeface="FZHei-B01S"/>
                <a:sym typeface="FZHei-B01S"/>
              </a:defRPr>
            </a:pP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062666" y="405190"/>
            <a:ext cx="6066667" cy="6047619"/>
          </a:xfrm>
          <a:prstGeom prst="rect">
            <a:avLst/>
          </a:prstGeom>
        </p:spPr>
      </p:pic>
    </p:spTree>
    <p:extLst>
      <p:ext uri="{BB962C8B-B14F-4D97-AF65-F5344CB8AC3E}">
        <p14:creationId xmlns:p14="http://schemas.microsoft.com/office/powerpoint/2010/main" val="238652345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84675" y="1371487"/>
            <a:ext cx="2392641" cy="461665"/>
          </a:xfrm>
          <a:prstGeom prst="rect">
            <a:avLst/>
          </a:prstGeom>
          <a:solidFill>
            <a:srgbClr val="53BAE9"/>
          </a:solidFill>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618080" y="2266284"/>
            <a:ext cx="6253261" cy="240065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一个小小的碗形水池，玩法如此多，它不仅成为教师组织区域活动的好法宝，还是孩子们心中快乐的宝地，真是“小空间，大运动”！</a:t>
            </a:r>
          </a:p>
          <a:p>
            <a:r>
              <a:rPr lang="zh-CN" altLang="en-US" sz="2000" dirty="0"/>
              <a:t>同学们，请大家结合这个案例，带着问题“运动区活动与户外活动之间的关系”进入这一节的学习。</a:t>
            </a:r>
          </a:p>
        </p:txBody>
      </p:sp>
      <p:sp>
        <p:nvSpPr>
          <p:cNvPr id="17"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pic>
        <p:nvPicPr>
          <p:cNvPr id="2" name="图片 1"/>
          <p:cNvPicPr>
            <a:picLocks noChangeAspect="1"/>
          </p:cNvPicPr>
          <p:nvPr/>
        </p:nvPicPr>
        <p:blipFill>
          <a:blip r:embed="rId2"/>
          <a:stretch>
            <a:fillRect/>
          </a:stretch>
        </p:blipFill>
        <p:spPr>
          <a:xfrm>
            <a:off x="4283776" y="4666941"/>
            <a:ext cx="5819048" cy="171428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6324806" cy="5078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700" b="1"/>
            </a:lvl1pPr>
          </a:lstStyle>
          <a:p>
            <a:r>
              <a:rPr dirty="0"/>
              <a:t>一</a:t>
            </a:r>
            <a:r>
              <a:rPr dirty="0" smtClean="0"/>
              <a:t>、</a:t>
            </a:r>
            <a:r>
              <a:rPr lang="zh-CN" altLang="en-US" dirty="0" smtClean="0"/>
              <a:t>幼儿园户外运动区的概念及教育功能</a:t>
            </a:r>
            <a:endParaRPr dirty="0"/>
          </a:p>
        </p:txBody>
      </p:sp>
      <p:sp>
        <p:nvSpPr>
          <p:cNvPr id="17" name="Shape 441"/>
          <p:cNvSpPr/>
          <p:nvPr/>
        </p:nvSpPr>
        <p:spPr>
          <a:xfrm>
            <a:off x="1739901" y="2178259"/>
            <a:ext cx="1631214"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含</a:t>
            </a:r>
            <a:r>
              <a:rPr lang="zh-CN" altLang="en-US" dirty="0"/>
              <a:t>义</a:t>
            </a:r>
            <a:endParaRPr dirty="0"/>
          </a:p>
        </p:txBody>
      </p:sp>
      <p:sp>
        <p:nvSpPr>
          <p:cNvPr id="19" name="Shape 439"/>
          <p:cNvSpPr/>
          <p:nvPr/>
        </p:nvSpPr>
        <p:spPr>
          <a:xfrm>
            <a:off x="1719845" y="2635157"/>
            <a:ext cx="8820672" cy="157004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户外运动区是教师根据主题目标在幼儿园室外空间中</a:t>
            </a:r>
            <a:r>
              <a:rPr lang="en-US" altLang="zh-CN" dirty="0">
                <a:solidFill>
                  <a:schemeClr val="tx1"/>
                </a:solidFill>
              </a:rPr>
              <a:t>,</a:t>
            </a:r>
            <a:r>
              <a:rPr lang="zh-CN" altLang="en-US" dirty="0">
                <a:solidFill>
                  <a:schemeClr val="tx1"/>
                </a:solidFill>
              </a:rPr>
              <a:t>有计划地创设与运动相关的</a:t>
            </a:r>
            <a:r>
              <a:rPr lang="zh-CN" altLang="en-US" dirty="0" smtClean="0">
                <a:solidFill>
                  <a:schemeClr val="tx1"/>
                </a:solidFill>
              </a:rPr>
              <a:t>区域</a:t>
            </a:r>
            <a:r>
              <a:rPr lang="zh-CN" altLang="en-US" dirty="0">
                <a:solidFill>
                  <a:schemeClr val="tx1"/>
                </a:solidFill>
              </a:rPr>
              <a:t>。在户外运动区中</a:t>
            </a:r>
            <a:r>
              <a:rPr lang="en-US" altLang="zh-CN" dirty="0">
                <a:solidFill>
                  <a:schemeClr val="tx1"/>
                </a:solidFill>
              </a:rPr>
              <a:t>,</a:t>
            </a:r>
            <a:r>
              <a:rPr lang="zh-CN" altLang="en-US" dirty="0">
                <a:solidFill>
                  <a:schemeClr val="tx1"/>
                </a:solidFill>
              </a:rPr>
              <a:t>幼儿可以按照自己的意愿和能力进行自主选择、自主游戏和自我探索。</a:t>
            </a:r>
            <a:endParaRPr lang="zh-CN" altLang="en-US" dirty="0">
              <a:solidFill>
                <a:schemeClr val="tx1"/>
              </a:solidFill>
            </a:endParaRP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a:t>
            </a:r>
            <a:r>
              <a:rPr lang="zh-CN" altLang="en-US" dirty="0"/>
              <a:t>运动</a:t>
            </a:r>
            <a:r>
              <a:rPr lang="zh-CN" altLang="en-US" dirty="0" smtClean="0"/>
              <a:t>区</a:t>
            </a:r>
            <a:r>
              <a:rPr lang="zh-CN" altLang="en-US" dirty="0" smtClean="0"/>
              <a:t>的</a:t>
            </a:r>
            <a:r>
              <a:rPr lang="zh-CN" altLang="en-US" dirty="0"/>
              <a:t>设计与指导</a:t>
            </a:r>
            <a:endParaRPr dirty="0"/>
          </a:p>
        </p:txBody>
      </p:sp>
    </p:spTree>
    <p:extLst>
      <p:ext uri="{BB962C8B-B14F-4D97-AF65-F5344CB8AC3E}">
        <p14:creationId xmlns:p14="http://schemas.microsoft.com/office/powerpoint/2010/main" val="257493279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 name="Shape 441"/>
          <p:cNvSpPr/>
          <p:nvPr/>
        </p:nvSpPr>
        <p:spPr>
          <a:xfrm>
            <a:off x="1807262" y="1468988"/>
            <a:ext cx="4093426"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smtClean="0"/>
              <a:t>户外运动区的教育功能</a:t>
            </a:r>
            <a:endParaRPr dirty="0"/>
          </a:p>
        </p:txBody>
      </p:sp>
      <p:sp>
        <p:nvSpPr>
          <p:cNvPr id="19" name="Shape 439"/>
          <p:cNvSpPr/>
          <p:nvPr/>
        </p:nvSpPr>
        <p:spPr>
          <a:xfrm>
            <a:off x="1787206" y="1925886"/>
            <a:ext cx="9734218" cy="313932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其</a:t>
            </a:r>
            <a:r>
              <a:rPr lang="zh-CN" altLang="en-US" dirty="0">
                <a:solidFill>
                  <a:schemeClr val="tx1"/>
                </a:solidFill>
              </a:rPr>
              <a:t>功能主要体现在以下五个方面</a:t>
            </a:r>
            <a:r>
              <a:rPr lang="zh-CN" altLang="en-US" dirty="0" smtClean="0">
                <a:solidFill>
                  <a:schemeClr val="tx1"/>
                </a:solidFill>
              </a:rPr>
              <a:t>：</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b="1" dirty="0" smtClean="0">
                <a:solidFill>
                  <a:schemeClr val="accent4"/>
                </a:solidFill>
              </a:rPr>
              <a:t>贯</a:t>
            </a:r>
            <a:r>
              <a:rPr lang="zh-CN" altLang="en-US" b="1" dirty="0">
                <a:solidFill>
                  <a:schemeClr val="accent4"/>
                </a:solidFill>
              </a:rPr>
              <a:t>彻“健康第一”的</a:t>
            </a:r>
            <a:r>
              <a:rPr lang="en-US" altLang="zh-CN" b="1" dirty="0">
                <a:solidFill>
                  <a:schemeClr val="accent4"/>
                </a:solidFill>
              </a:rPr>
              <a:t>《</a:t>
            </a:r>
            <a:r>
              <a:rPr lang="zh-CN" altLang="en-US" b="1" dirty="0">
                <a:solidFill>
                  <a:schemeClr val="accent4"/>
                </a:solidFill>
              </a:rPr>
              <a:t>幼儿园教育指导纲要（试行）</a:t>
            </a:r>
            <a:r>
              <a:rPr lang="en-US" altLang="zh-CN" b="1" dirty="0">
                <a:solidFill>
                  <a:schemeClr val="accent4"/>
                </a:solidFill>
              </a:rPr>
              <a:t>》</a:t>
            </a:r>
            <a:r>
              <a:rPr lang="zh-CN" altLang="en-US" b="1" dirty="0">
                <a:solidFill>
                  <a:schemeClr val="accent4"/>
                </a:solidFill>
              </a:rPr>
              <a:t>思</a:t>
            </a:r>
            <a:r>
              <a:rPr lang="zh-CN" altLang="en-US" b="1" dirty="0" smtClean="0">
                <a:solidFill>
                  <a:schemeClr val="accent4"/>
                </a:solidFill>
              </a:rPr>
              <a:t>想</a:t>
            </a:r>
            <a:endParaRPr lang="en-US" altLang="zh-CN" b="1" dirty="0" smtClean="0">
              <a:solidFill>
                <a:schemeClr val="accent4"/>
              </a:solidFill>
            </a:endParaRPr>
          </a:p>
          <a:p>
            <a:pPr>
              <a:lnSpc>
                <a:spcPct val="150000"/>
              </a:lnSpc>
              <a:defRPr sz="2200" spc="0">
                <a:latin typeface="FZZhunYuan-M02S"/>
                <a:ea typeface="FZZhunYuan-M02S"/>
                <a:cs typeface="FZZhunYuan-M02S"/>
                <a:sym typeface="FZZhunYuan-M02S"/>
              </a:defRPr>
            </a:pPr>
            <a:r>
              <a:rPr lang="en-US" altLang="zh-CN" b="1" dirty="0">
                <a:solidFill>
                  <a:schemeClr val="accent4"/>
                </a:solidFill>
              </a:rPr>
              <a:t>2.</a:t>
            </a:r>
            <a:r>
              <a:rPr lang="zh-CN" altLang="en-US" b="1" dirty="0">
                <a:solidFill>
                  <a:schemeClr val="accent4"/>
                </a:solidFill>
              </a:rPr>
              <a:t>　充分发挥幼儿的主体地</a:t>
            </a:r>
            <a:r>
              <a:rPr lang="zh-CN" altLang="en-US" b="1" dirty="0" smtClean="0">
                <a:solidFill>
                  <a:schemeClr val="accent4"/>
                </a:solidFill>
              </a:rPr>
              <a:t>位</a:t>
            </a:r>
            <a:endParaRPr lang="en-US" altLang="zh-CN" b="1" dirty="0" smtClean="0">
              <a:solidFill>
                <a:schemeClr val="accent4"/>
              </a:solidFill>
            </a:endParaRPr>
          </a:p>
          <a:p>
            <a:pPr>
              <a:lnSpc>
                <a:spcPct val="150000"/>
              </a:lnSpc>
              <a:defRPr sz="2200" spc="0">
                <a:latin typeface="FZZhunYuan-M02S"/>
                <a:ea typeface="FZZhunYuan-M02S"/>
                <a:cs typeface="FZZhunYuan-M02S"/>
                <a:sym typeface="FZZhunYuan-M02S"/>
              </a:defRPr>
            </a:pPr>
            <a:r>
              <a:rPr lang="en-US" altLang="zh-CN" b="1" dirty="0">
                <a:solidFill>
                  <a:schemeClr val="accent4"/>
                </a:solidFill>
              </a:rPr>
              <a:t>3.</a:t>
            </a:r>
            <a:r>
              <a:rPr lang="zh-CN" altLang="en-US" b="1" dirty="0">
                <a:solidFill>
                  <a:schemeClr val="accent4"/>
                </a:solidFill>
              </a:rPr>
              <a:t>　突显幼儿积极的情感体</a:t>
            </a:r>
            <a:r>
              <a:rPr lang="zh-CN" altLang="en-US" b="1" dirty="0" smtClean="0">
                <a:solidFill>
                  <a:schemeClr val="accent4"/>
                </a:solidFill>
              </a:rPr>
              <a:t>验</a:t>
            </a:r>
            <a:endParaRPr lang="en-US" altLang="zh-CN" b="1" dirty="0" smtClean="0">
              <a:solidFill>
                <a:schemeClr val="accent4"/>
              </a:solidFill>
            </a:endParaRPr>
          </a:p>
          <a:p>
            <a:pPr>
              <a:lnSpc>
                <a:spcPct val="150000"/>
              </a:lnSpc>
              <a:defRPr sz="2200" spc="0">
                <a:latin typeface="FZZhunYuan-M02S"/>
                <a:ea typeface="FZZhunYuan-M02S"/>
                <a:cs typeface="FZZhunYuan-M02S"/>
                <a:sym typeface="FZZhunYuan-M02S"/>
              </a:defRPr>
            </a:pPr>
            <a:r>
              <a:rPr lang="en-US" altLang="zh-CN" b="1" dirty="0">
                <a:solidFill>
                  <a:schemeClr val="accent4"/>
                </a:solidFill>
              </a:rPr>
              <a:t>4.</a:t>
            </a:r>
            <a:r>
              <a:rPr lang="zh-CN" altLang="en-US" b="1" dirty="0">
                <a:solidFill>
                  <a:schemeClr val="accent4"/>
                </a:solidFill>
              </a:rPr>
              <a:t>　发挥器械功能，提高幼儿身体协调能</a:t>
            </a:r>
            <a:r>
              <a:rPr lang="zh-CN" altLang="en-US" b="1" dirty="0" smtClean="0">
                <a:solidFill>
                  <a:schemeClr val="accent4"/>
                </a:solidFill>
              </a:rPr>
              <a:t>力</a:t>
            </a:r>
            <a:endParaRPr lang="en-US" altLang="zh-CN" b="1" dirty="0" smtClean="0">
              <a:solidFill>
                <a:schemeClr val="accent4"/>
              </a:solidFill>
            </a:endParaRPr>
          </a:p>
          <a:p>
            <a:pPr>
              <a:lnSpc>
                <a:spcPct val="150000"/>
              </a:lnSpc>
              <a:defRPr sz="2200" spc="0">
                <a:latin typeface="FZZhunYuan-M02S"/>
                <a:ea typeface="FZZhunYuan-M02S"/>
                <a:cs typeface="FZZhunYuan-M02S"/>
                <a:sym typeface="FZZhunYuan-M02S"/>
              </a:defRPr>
            </a:pPr>
            <a:r>
              <a:rPr lang="en-US" altLang="zh-CN" b="1" dirty="0">
                <a:solidFill>
                  <a:schemeClr val="accent4"/>
                </a:solidFill>
              </a:rPr>
              <a:t>5.</a:t>
            </a:r>
            <a:r>
              <a:rPr lang="zh-CN" altLang="en-US" b="1" dirty="0">
                <a:solidFill>
                  <a:schemeClr val="accent4"/>
                </a:solidFill>
              </a:rPr>
              <a:t>　组织形式和组织方法多样化，利于幼儿社会化</a:t>
            </a:r>
          </a:p>
        </p:txBody>
      </p:sp>
      <p:sp>
        <p:nvSpPr>
          <p:cNvPr id="24" name="Shape 441"/>
          <p:cNvSpPr/>
          <p:nvPr/>
        </p:nvSpPr>
        <p:spPr>
          <a:xfrm>
            <a:off x="5561443" y="4562294"/>
            <a:ext cx="1092872"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自主</a:t>
            </a:r>
            <a:endParaRPr dirty="0">
              <a:solidFill>
                <a:schemeClr val="bg1"/>
              </a:solidFill>
            </a:endParaRPr>
          </a:p>
        </p:txBody>
      </p:sp>
      <p:sp>
        <p:nvSpPr>
          <p:cNvPr id="26" name="Shape 293"/>
          <p:cNvSpPr/>
          <p:nvPr/>
        </p:nvSpPr>
        <p:spPr>
          <a:xfrm>
            <a:off x="3741513" y="300609"/>
            <a:ext cx="4708979" cy="46166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第一节</a:t>
            </a:r>
            <a:r>
              <a:rPr lang="en-US" dirty="0" smtClean="0"/>
              <a:t>    </a:t>
            </a:r>
            <a:r>
              <a:rPr lang="zh-CN" altLang="en-US" dirty="0" smtClean="0"/>
              <a:t>户</a:t>
            </a:r>
            <a:r>
              <a:rPr lang="zh-CN" altLang="en-US" dirty="0" smtClean="0"/>
              <a:t>外运动区</a:t>
            </a:r>
            <a:r>
              <a:rPr lang="zh-CN" altLang="en-US" dirty="0" smtClean="0"/>
              <a:t>的</a:t>
            </a:r>
            <a:r>
              <a:rPr lang="zh-CN" altLang="en-US" dirty="0"/>
              <a:t>设计与指导</a:t>
            </a:r>
            <a:endParaRPr dirty="0"/>
          </a:p>
        </p:txBody>
      </p:sp>
    </p:spTree>
    <p:extLst>
      <p:ext uri="{BB962C8B-B14F-4D97-AF65-F5344CB8AC3E}">
        <p14:creationId xmlns:p14="http://schemas.microsoft.com/office/powerpoint/2010/main" val="22045466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532</TotalTime>
  <Words>5062</Words>
  <Application>Microsoft Office PowerPoint</Application>
  <PresentationFormat>宽屏</PresentationFormat>
  <Paragraphs>281</Paragraphs>
  <Slides>46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46</vt:i4>
      </vt:variant>
    </vt:vector>
  </HeadingPairs>
  <TitlesOfParts>
    <vt:vector size="57" baseType="lpstr">
      <vt:lpstr>华文细黑</vt:lpstr>
      <vt:lpstr>Calibri</vt:lpstr>
      <vt:lpstr>FZZhunYuan-M02S</vt:lpstr>
      <vt:lpstr>微软雅黑</vt:lpstr>
      <vt:lpstr>Arial</vt:lpstr>
      <vt:lpstr>FZHei-B01S</vt:lpstr>
      <vt:lpstr>Calibri Light</vt:lpstr>
      <vt:lpstr>FZZongYi-M05S</vt:lpstr>
      <vt:lpstr>FZKai-Z03S</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俞越</dc:creator>
  <cp:lastModifiedBy>ecnup</cp:lastModifiedBy>
  <cp:revision>53</cp:revision>
  <dcterms:modified xsi:type="dcterms:W3CDTF">2025-09-08T02:25:56Z</dcterms:modified>
</cp:coreProperties>
</file>