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89"/>
  </p:notesMasterIdLst>
  <p:sldIdLst>
    <p:sldId id="256" r:id="rId2"/>
    <p:sldId id="257" r:id="rId3"/>
    <p:sldId id="258" r:id="rId4"/>
    <p:sldId id="259" r:id="rId5"/>
    <p:sldId id="260" r:id="rId6"/>
    <p:sldId id="446" r:id="rId7"/>
    <p:sldId id="261" r:id="rId8"/>
    <p:sldId id="262" r:id="rId9"/>
    <p:sldId id="328" r:id="rId10"/>
    <p:sldId id="368" r:id="rId11"/>
    <p:sldId id="369" r:id="rId12"/>
    <p:sldId id="370" r:id="rId13"/>
    <p:sldId id="371" r:id="rId14"/>
    <p:sldId id="372" r:id="rId15"/>
    <p:sldId id="373" r:id="rId16"/>
    <p:sldId id="374" r:id="rId17"/>
    <p:sldId id="375" r:id="rId18"/>
    <p:sldId id="376" r:id="rId19"/>
    <p:sldId id="377" r:id="rId20"/>
    <p:sldId id="319" r:id="rId21"/>
    <p:sldId id="378" r:id="rId22"/>
    <p:sldId id="379" r:id="rId23"/>
    <p:sldId id="380" r:id="rId24"/>
    <p:sldId id="381" r:id="rId25"/>
    <p:sldId id="382" r:id="rId26"/>
    <p:sldId id="448" r:id="rId27"/>
    <p:sldId id="449" r:id="rId28"/>
    <p:sldId id="450" r:id="rId29"/>
    <p:sldId id="383" r:id="rId30"/>
    <p:sldId id="384" r:id="rId31"/>
    <p:sldId id="385" r:id="rId32"/>
    <p:sldId id="386" r:id="rId33"/>
    <p:sldId id="387" r:id="rId34"/>
    <p:sldId id="388" r:id="rId35"/>
    <p:sldId id="389" r:id="rId36"/>
    <p:sldId id="390" r:id="rId37"/>
    <p:sldId id="391" r:id="rId38"/>
    <p:sldId id="392" r:id="rId39"/>
    <p:sldId id="393" r:id="rId40"/>
    <p:sldId id="394" r:id="rId41"/>
    <p:sldId id="395" r:id="rId42"/>
    <p:sldId id="451" r:id="rId43"/>
    <p:sldId id="396" r:id="rId44"/>
    <p:sldId id="397" r:id="rId45"/>
    <p:sldId id="398" r:id="rId46"/>
    <p:sldId id="399" r:id="rId47"/>
    <p:sldId id="400" r:id="rId48"/>
    <p:sldId id="401" r:id="rId49"/>
    <p:sldId id="402" r:id="rId50"/>
    <p:sldId id="403" r:id="rId51"/>
    <p:sldId id="404" r:id="rId52"/>
    <p:sldId id="405" r:id="rId53"/>
    <p:sldId id="406" r:id="rId54"/>
    <p:sldId id="407" r:id="rId55"/>
    <p:sldId id="408" r:id="rId56"/>
    <p:sldId id="410" r:id="rId57"/>
    <p:sldId id="409" r:id="rId58"/>
    <p:sldId id="411" r:id="rId59"/>
    <p:sldId id="412" r:id="rId60"/>
    <p:sldId id="413" r:id="rId61"/>
    <p:sldId id="414" r:id="rId62"/>
    <p:sldId id="415" r:id="rId63"/>
    <p:sldId id="416" r:id="rId64"/>
    <p:sldId id="417" r:id="rId65"/>
    <p:sldId id="418" r:id="rId66"/>
    <p:sldId id="419" r:id="rId67"/>
    <p:sldId id="420" r:id="rId68"/>
    <p:sldId id="421" r:id="rId69"/>
    <p:sldId id="422" r:id="rId70"/>
    <p:sldId id="423" r:id="rId71"/>
    <p:sldId id="424" r:id="rId72"/>
    <p:sldId id="425" r:id="rId73"/>
    <p:sldId id="426" r:id="rId74"/>
    <p:sldId id="427" r:id="rId75"/>
    <p:sldId id="428" r:id="rId76"/>
    <p:sldId id="429" r:id="rId77"/>
    <p:sldId id="430" r:id="rId78"/>
    <p:sldId id="431" r:id="rId79"/>
    <p:sldId id="432" r:id="rId80"/>
    <p:sldId id="434" r:id="rId81"/>
    <p:sldId id="435" r:id="rId82"/>
    <p:sldId id="436" r:id="rId83"/>
    <p:sldId id="441" r:id="rId84"/>
    <p:sldId id="443" r:id="rId85"/>
    <p:sldId id="452" r:id="rId86"/>
    <p:sldId id="453" r:id="rId87"/>
    <p:sldId id="445" r:id="rId88"/>
  </p:sldIdLst>
  <p:sldSz cx="12192000" cy="6858000"/>
  <p:notesSz cx="6858000" cy="9144000"/>
  <p:embeddedFontLst>
    <p:embeddedFont>
      <p:font typeface="FZZongYi-M05S" panose="02010600030101010101" charset="-122"/>
      <p:regular r:id="rId90"/>
    </p:embeddedFont>
    <p:embeddedFont>
      <p:font typeface="Calibri" panose="020F0502020204030204" pitchFamily="34" charset="0"/>
      <p:regular r:id="rId91"/>
      <p:bold r:id="rId92"/>
      <p:italic r:id="rId93"/>
      <p:boldItalic r:id="rId94"/>
    </p:embeddedFont>
    <p:embeddedFont>
      <p:font typeface="FZKai-Z03S" panose="02010600030101010101" charset="-122"/>
      <p:regular r:id="rId95"/>
    </p:embeddedFont>
    <p:embeddedFont>
      <p:font typeface="FZZhunYuan-M02S" panose="02010600030101010101" charset="-122"/>
      <p:regular r:id="rId96"/>
    </p:embeddedFont>
    <p:embeddedFont>
      <p:font typeface="微软雅黑" panose="020B0503020204020204" pitchFamily="34" charset="-122"/>
      <p:regular r:id="rId97"/>
      <p:bold r:id="rId98"/>
    </p:embeddedFont>
    <p:embeddedFont>
      <p:font typeface="华文细黑" panose="02010600030101010101" charset="-122"/>
      <p:regular r:id="rId99"/>
    </p:embeddedFont>
    <p:embeddedFont>
      <p:font typeface="Calibri Light" panose="020F0302020204030204" pitchFamily="34" charset="0"/>
      <p:regular r:id="rId100"/>
      <p:italic r:id="rId101"/>
    </p:embeddedFont>
    <p:embeddedFont>
      <p:font typeface="FZHei-B01S" panose="02010600030101010101" charset="-122"/>
      <p:regular r:id="rId102"/>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7" d="100"/>
          <a:sy n="57" d="100"/>
        </p:scale>
        <p:origin x="96" y="10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font" Target="fonts/font13.fntdata"/><Relationship Id="rId5" Type="http://schemas.openxmlformats.org/officeDocument/2006/relationships/slide" Target="slides/slide4.xml"/><Relationship Id="rId90" Type="http://schemas.openxmlformats.org/officeDocument/2006/relationships/font" Target="fonts/font1.fntdata"/><Relationship Id="rId95" Type="http://schemas.openxmlformats.org/officeDocument/2006/relationships/font" Target="fonts/font6.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font" Target="fonts/font2.fntdata"/><Relationship Id="rId96"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font" Target="fonts/font5.fntdata"/><Relationship Id="rId99" Type="http://schemas.openxmlformats.org/officeDocument/2006/relationships/font" Target="fonts/font10.fntdata"/><Relationship Id="rId10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8.fntdata"/><Relationship Id="rId10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3.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font" Target="fonts/font11.fntdata"/><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font" Target="fonts/font4.fntdata"/><Relationship Id="rId98" Type="http://schemas.openxmlformats.org/officeDocument/2006/relationships/font" Target="fonts/font9.fntdata"/><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7" name="Shape 217"/>
          <p:cNvSpPr>
            <a:spLocks noGrp="1" noRot="1" noChangeAspect="1"/>
          </p:cNvSpPr>
          <p:nvPr>
            <p:ph type="sldImg"/>
          </p:nvPr>
        </p:nvSpPr>
        <p:spPr>
          <a:xfrm>
            <a:off x="1143000" y="685800"/>
            <a:ext cx="4572000" cy="3429000"/>
          </a:xfrm>
          <a:prstGeom prst="rect">
            <a:avLst/>
          </a:prstGeom>
        </p:spPr>
        <p:txBody>
          <a:bodyPr/>
          <a:lstStyle/>
          <a:p>
            <a:endParaRPr/>
          </a:p>
        </p:txBody>
      </p:sp>
      <p:sp>
        <p:nvSpPr>
          <p:cNvPr id="218" name="Shape 21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993878703"/>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Shape 11"/>
          <p:cNvSpPr>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Shape 12"/>
          <p:cNvSpPr>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标题文本</a:t>
            </a:r>
          </a:p>
        </p:txBody>
      </p:sp>
      <p:sp>
        <p:nvSpPr>
          <p:cNvPr id="93" name="Shape 93"/>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垂直排列标题与&#10;文本">
    <p:spTree>
      <p:nvGrpSpPr>
        <p:cNvPr id="1" name=""/>
        <p:cNvGrpSpPr/>
        <p:nvPr/>
      </p:nvGrpSpPr>
      <p:grpSpPr>
        <a:xfrm>
          <a:off x="0" y="0"/>
          <a:ext cx="0" cy="0"/>
          <a:chOff x="0" y="0"/>
          <a:chExt cx="0" cy="0"/>
        </a:xfrm>
      </p:grpSpPr>
      <p:sp>
        <p:nvSpPr>
          <p:cNvPr id="101" name="Shape 101"/>
          <p:cNvSpPr>
            <a:spLocks noGrp="1"/>
          </p:cNvSpPr>
          <p:nvPr>
            <p:ph type="title"/>
          </p:nvPr>
        </p:nvSpPr>
        <p:spPr>
          <a:xfrm>
            <a:off x="8724900" y="365125"/>
            <a:ext cx="2628901" cy="5811838"/>
          </a:xfrm>
          <a:prstGeom prst="rect">
            <a:avLst/>
          </a:prstGeom>
        </p:spPr>
        <p:txBody>
          <a:bodyPr/>
          <a:lstStyle/>
          <a:p>
            <a:r>
              <a:t>标题文本</a:t>
            </a:r>
          </a:p>
        </p:txBody>
      </p:sp>
      <p:sp>
        <p:nvSpPr>
          <p:cNvPr id="102" name="Shape 102"/>
          <p:cNvSpPr>
            <a:spLocks noGrp="1"/>
          </p:cNvSpPr>
          <p:nvPr>
            <p:ph type="body" idx="1"/>
          </p:nvPr>
        </p:nvSpPr>
        <p:spPr>
          <a:xfrm>
            <a:off x="838200" y="365125"/>
            <a:ext cx="7734301" cy="58118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幻灯片">
    <p:spTree>
      <p:nvGrpSpPr>
        <p:cNvPr id="1" name=""/>
        <p:cNvGrpSpPr/>
        <p:nvPr/>
      </p:nvGrpSpPr>
      <p:grpSpPr>
        <a:xfrm>
          <a:off x="0" y="0"/>
          <a:ext cx="0" cy="0"/>
          <a:chOff x="0" y="0"/>
          <a:chExt cx="0" cy="0"/>
        </a:xfrm>
      </p:grpSpPr>
      <p:sp>
        <p:nvSpPr>
          <p:cNvPr id="110" name="Shape 110"/>
          <p:cNvSpPr>
            <a:spLocks noGrp="1"/>
          </p:cNvSpPr>
          <p:nvPr>
            <p:ph type="title"/>
          </p:nvPr>
        </p:nvSpPr>
        <p:spPr>
          <a:xfrm>
            <a:off x="914400" y="2130425"/>
            <a:ext cx="10363200" cy="14700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11" name="Shape 111"/>
          <p:cNvSpPr>
            <a:spLocks noGrp="1"/>
          </p:cNvSpPr>
          <p:nvPr>
            <p:ph type="body" sz="quarter" idx="1"/>
          </p:nvPr>
        </p:nvSpPr>
        <p:spPr>
          <a:xfrm>
            <a:off x="1828800" y="3886200"/>
            <a:ext cx="8534400" cy="1752600"/>
          </a:xfrm>
          <a:prstGeom prst="rect">
            <a:avLst/>
          </a:prstGeom>
        </p:spPr>
        <p:txBody>
          <a:bodyPr/>
          <a:lstStyle>
            <a:lvl1pPr marL="0" indent="0" algn="ctr">
              <a:lnSpc>
                <a:spcPct val="100000"/>
              </a:lnSpc>
              <a:spcBef>
                <a:spcPts val="700"/>
              </a:spcBef>
              <a:buSzTx/>
              <a:buFontTx/>
              <a:buNone/>
              <a:defRPr sz="3200">
                <a:solidFill>
                  <a:srgbClr val="888888"/>
                </a:solidFill>
              </a:defRPr>
            </a:lvl1pPr>
            <a:lvl2pPr marL="0" indent="457200" algn="ctr">
              <a:lnSpc>
                <a:spcPct val="100000"/>
              </a:lnSpc>
              <a:spcBef>
                <a:spcPts val="700"/>
              </a:spcBef>
              <a:buSzTx/>
              <a:buFontTx/>
              <a:buNone/>
              <a:defRPr sz="3200">
                <a:solidFill>
                  <a:srgbClr val="888888"/>
                </a:solidFill>
              </a:defRPr>
            </a:lvl2pPr>
            <a:lvl3pPr marL="0" indent="914400" algn="ctr">
              <a:lnSpc>
                <a:spcPct val="100000"/>
              </a:lnSpc>
              <a:spcBef>
                <a:spcPts val="700"/>
              </a:spcBef>
              <a:buSzTx/>
              <a:buFontTx/>
              <a:buNone/>
              <a:defRPr sz="3200">
                <a:solidFill>
                  <a:srgbClr val="888888"/>
                </a:solidFill>
              </a:defRPr>
            </a:lvl3pPr>
            <a:lvl4pPr marL="0" indent="1371600" algn="ctr">
              <a:lnSpc>
                <a:spcPct val="100000"/>
              </a:lnSpc>
              <a:spcBef>
                <a:spcPts val="700"/>
              </a:spcBef>
              <a:buSzTx/>
              <a:buFontTx/>
              <a:buNone/>
              <a:defRPr sz="3200">
                <a:solidFill>
                  <a:srgbClr val="888888"/>
                </a:solidFill>
              </a:defRPr>
            </a:lvl4pPr>
            <a:lvl5pPr marL="0" indent="1828800" algn="ctr">
              <a:lnSpc>
                <a:spcPct val="100000"/>
              </a:lnSpc>
              <a:spcBef>
                <a:spcPts val="700"/>
              </a:spcBef>
              <a:buSzTx/>
              <a:buFontTx/>
              <a:buNone/>
              <a:defRPr sz="32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12" name="Shape 11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119" name="Shape 119"/>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20" name="Shape 120"/>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21" name="Shape 121"/>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128" name="Shape 128"/>
          <p:cNvSpPr>
            <a:spLocks noGrp="1"/>
          </p:cNvSpPr>
          <p:nvPr>
            <p:ph type="title"/>
          </p:nvPr>
        </p:nvSpPr>
        <p:spPr>
          <a:xfrm>
            <a:off x="963084" y="4406901"/>
            <a:ext cx="10363201" cy="1362076"/>
          </a:xfrm>
          <a:prstGeom prst="rect">
            <a:avLst/>
          </a:prstGeom>
        </p:spPr>
        <p:txBody>
          <a:bodyPr anchor="t"/>
          <a:lstStyle>
            <a:lvl1pPr>
              <a:lnSpc>
                <a:spcPct val="100000"/>
              </a:lnSpc>
              <a:defRPr sz="4000" b="1" cap="all">
                <a:latin typeface="+mj-lt"/>
                <a:ea typeface="+mj-ea"/>
                <a:cs typeface="+mj-cs"/>
                <a:sym typeface="Calibri"/>
              </a:defRPr>
            </a:lvl1pPr>
          </a:lstStyle>
          <a:p>
            <a:r>
              <a:t>标题文本</a:t>
            </a:r>
          </a:p>
        </p:txBody>
      </p:sp>
      <p:sp>
        <p:nvSpPr>
          <p:cNvPr id="129" name="Shape 129"/>
          <p:cNvSpPr>
            <a:spLocks noGrp="1"/>
          </p:cNvSpPr>
          <p:nvPr>
            <p:ph type="body" sz="quarter" idx="1"/>
          </p:nvPr>
        </p:nvSpPr>
        <p:spPr>
          <a:xfrm>
            <a:off x="963084" y="2906713"/>
            <a:ext cx="10363201" cy="1500188"/>
          </a:xfrm>
          <a:prstGeom prst="rect">
            <a:avLst/>
          </a:prstGeom>
        </p:spPr>
        <p:txBody>
          <a:bodyPr anchor="b"/>
          <a:lstStyle>
            <a:lvl1pPr marL="0" indent="0">
              <a:lnSpc>
                <a:spcPct val="100000"/>
              </a:lnSpc>
              <a:spcBef>
                <a:spcPts val="400"/>
              </a:spcBef>
              <a:buSzTx/>
              <a:buFontTx/>
              <a:buNone/>
              <a:defRPr sz="2000">
                <a:solidFill>
                  <a:srgbClr val="888888"/>
                </a:solidFill>
              </a:defRPr>
            </a:lvl1pPr>
            <a:lvl2pPr marL="0" indent="457200">
              <a:lnSpc>
                <a:spcPct val="100000"/>
              </a:lnSpc>
              <a:spcBef>
                <a:spcPts val="400"/>
              </a:spcBef>
              <a:buSzTx/>
              <a:buFontTx/>
              <a:buNone/>
              <a:defRPr sz="2000">
                <a:solidFill>
                  <a:srgbClr val="888888"/>
                </a:solidFill>
              </a:defRPr>
            </a:lvl2pPr>
            <a:lvl3pPr marL="0" indent="914400">
              <a:lnSpc>
                <a:spcPct val="100000"/>
              </a:lnSpc>
              <a:spcBef>
                <a:spcPts val="400"/>
              </a:spcBef>
              <a:buSzTx/>
              <a:buFontTx/>
              <a:buNone/>
              <a:defRPr sz="2000">
                <a:solidFill>
                  <a:srgbClr val="888888"/>
                </a:solidFill>
              </a:defRPr>
            </a:lvl3pPr>
            <a:lvl4pPr marL="0" indent="1371600">
              <a:lnSpc>
                <a:spcPct val="100000"/>
              </a:lnSpc>
              <a:spcBef>
                <a:spcPts val="400"/>
              </a:spcBef>
              <a:buSzTx/>
              <a:buFontTx/>
              <a:buNone/>
              <a:defRPr sz="2000">
                <a:solidFill>
                  <a:srgbClr val="888888"/>
                </a:solidFill>
              </a:defRPr>
            </a:lvl4pPr>
            <a:lvl5pPr marL="0" indent="1828800">
              <a:lnSpc>
                <a:spcPct val="100000"/>
              </a:lnSpc>
              <a:spcBef>
                <a:spcPts val="400"/>
              </a:spcBef>
              <a:buSzTx/>
              <a:buFontTx/>
              <a:buNone/>
              <a:defRPr sz="20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30" name="Shape 130"/>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137" name="Shape 137"/>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38" name="Shape 138"/>
          <p:cNvSpPr>
            <a:spLocks noGrp="1"/>
          </p:cNvSpPr>
          <p:nvPr>
            <p:ph type="body" sz="half" idx="1"/>
          </p:nvPr>
        </p:nvSpPr>
        <p:spPr>
          <a:xfrm>
            <a:off x="609600" y="1600200"/>
            <a:ext cx="5384800" cy="4525964"/>
          </a:xfrm>
          <a:prstGeom prst="rect">
            <a:avLst/>
          </a:prstGeom>
        </p:spPr>
        <p:txBody>
          <a:bodyPr/>
          <a:lstStyle>
            <a:lvl1pPr marL="342900" indent="-342900">
              <a:lnSpc>
                <a:spcPct val="100000"/>
              </a:lnSpc>
              <a:spcBef>
                <a:spcPts val="600"/>
              </a:spcBef>
            </a:lvl1pPr>
            <a:lvl2pPr marL="790575" indent="-333375">
              <a:lnSpc>
                <a:spcPct val="100000"/>
              </a:lnSpc>
              <a:spcBef>
                <a:spcPts val="600"/>
              </a:spcBef>
              <a:buChar char="–"/>
            </a:lvl2pPr>
            <a:lvl3pPr>
              <a:lnSpc>
                <a:spcPct val="100000"/>
              </a:lnSpc>
              <a:spcBef>
                <a:spcPts val="600"/>
              </a:spcBef>
            </a:lvl3pPr>
            <a:lvl4pPr>
              <a:lnSpc>
                <a:spcPct val="100000"/>
              </a:lnSpc>
              <a:spcBef>
                <a:spcPts val="600"/>
              </a:spcBef>
              <a:buChar char="–"/>
            </a:lvl4pPr>
            <a:lvl5pPr>
              <a:lnSpc>
                <a:spcPct val="100000"/>
              </a:lnSpc>
              <a:spcBef>
                <a:spcPts val="600"/>
              </a:spcBef>
              <a:buChar char="»"/>
            </a:lvl5pPr>
          </a:lstStyle>
          <a:p>
            <a:r>
              <a:t>正文级别 1</a:t>
            </a:r>
          </a:p>
          <a:p>
            <a:pPr lvl="1"/>
            <a:r>
              <a:t>正文级别 2</a:t>
            </a:r>
          </a:p>
          <a:p>
            <a:pPr lvl="2"/>
            <a:r>
              <a:t>正文级别 3</a:t>
            </a:r>
          </a:p>
          <a:p>
            <a:pPr lvl="3"/>
            <a:r>
              <a:t>正文级别 4</a:t>
            </a:r>
          </a:p>
          <a:p>
            <a:pPr lvl="4"/>
            <a:r>
              <a:t>正文级别 5</a:t>
            </a:r>
          </a:p>
        </p:txBody>
      </p:sp>
      <p:sp>
        <p:nvSpPr>
          <p:cNvPr id="139" name="Shape 13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146" name="Shape 14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47" name="Shape 147"/>
          <p:cNvSpPr>
            <a:spLocks noGrp="1"/>
          </p:cNvSpPr>
          <p:nvPr>
            <p:ph type="body" sz="quarter" idx="1"/>
          </p:nvPr>
        </p:nvSpPr>
        <p:spPr>
          <a:xfrm>
            <a:off x="609600" y="1535112"/>
            <a:ext cx="5386917" cy="639763"/>
          </a:xfrm>
          <a:prstGeom prst="rect">
            <a:avLst/>
          </a:prstGeom>
        </p:spPr>
        <p:txBody>
          <a:bodyPr anchor="b"/>
          <a:lstStyle>
            <a:lvl1pPr marL="0" indent="0">
              <a:lnSpc>
                <a:spcPct val="100000"/>
              </a:lnSpc>
              <a:spcBef>
                <a:spcPts val="500"/>
              </a:spcBef>
              <a:buSzTx/>
              <a:buFontTx/>
              <a:buNone/>
              <a:defRPr sz="2400" b="1"/>
            </a:lvl1pPr>
            <a:lvl2pPr marL="0" indent="457200">
              <a:lnSpc>
                <a:spcPct val="100000"/>
              </a:lnSpc>
              <a:spcBef>
                <a:spcPts val="500"/>
              </a:spcBef>
              <a:buSzTx/>
              <a:buFontTx/>
              <a:buNone/>
              <a:defRPr sz="2400" b="1"/>
            </a:lvl2pPr>
            <a:lvl3pPr marL="0" indent="914400">
              <a:lnSpc>
                <a:spcPct val="100000"/>
              </a:lnSpc>
              <a:spcBef>
                <a:spcPts val="500"/>
              </a:spcBef>
              <a:buSzTx/>
              <a:buFontTx/>
              <a:buNone/>
              <a:defRPr sz="2400" b="1"/>
            </a:lvl3pPr>
            <a:lvl4pPr marL="0" indent="1371600">
              <a:lnSpc>
                <a:spcPct val="100000"/>
              </a:lnSpc>
              <a:spcBef>
                <a:spcPts val="500"/>
              </a:spcBef>
              <a:buSzTx/>
              <a:buFontTx/>
              <a:buNone/>
              <a:defRPr sz="2400" b="1"/>
            </a:lvl4pPr>
            <a:lvl5pPr marL="0" indent="1828800">
              <a:lnSpc>
                <a:spcPct val="100000"/>
              </a:lnSpc>
              <a:spcBef>
                <a:spcPts val="500"/>
              </a:spcBef>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148" name="Shape 148"/>
          <p:cNvSpPr>
            <a:spLocks noGrp="1"/>
          </p:cNvSpPr>
          <p:nvPr>
            <p:ph type="body" sz="quarter" idx="13"/>
          </p:nvPr>
        </p:nvSpPr>
        <p:spPr>
          <a:xfrm>
            <a:off x="6193368" y="1535112"/>
            <a:ext cx="5389034" cy="639763"/>
          </a:xfrm>
          <a:prstGeom prst="rect">
            <a:avLst/>
          </a:prstGeom>
        </p:spPr>
        <p:txBody>
          <a:bodyPr anchor="b"/>
          <a:lstStyle/>
          <a:p>
            <a:pPr marL="0" indent="0">
              <a:lnSpc>
                <a:spcPct val="100000"/>
              </a:lnSpc>
              <a:spcBef>
                <a:spcPts val="500"/>
              </a:spcBef>
              <a:buSzTx/>
              <a:buFontTx/>
              <a:buNone/>
              <a:defRPr sz="2400" b="1"/>
            </a:pPr>
            <a:endParaRPr/>
          </a:p>
        </p:txBody>
      </p:sp>
      <p:sp>
        <p:nvSpPr>
          <p:cNvPr id="149" name="Shape 14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156" name="Shape 15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57" name="Shape 157"/>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64" name="Shape 16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171" name="Shape 171"/>
          <p:cNvSpPr>
            <a:spLocks noGrp="1"/>
          </p:cNvSpPr>
          <p:nvPr>
            <p:ph type="title"/>
          </p:nvPr>
        </p:nvSpPr>
        <p:spPr>
          <a:xfrm>
            <a:off x="609601" y="273050"/>
            <a:ext cx="4011084" cy="1162050"/>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72" name="Shape 172"/>
          <p:cNvSpPr>
            <a:spLocks noGrp="1"/>
          </p:cNvSpPr>
          <p:nvPr>
            <p:ph type="body" idx="1"/>
          </p:nvPr>
        </p:nvSpPr>
        <p:spPr>
          <a:xfrm>
            <a:off x="4766733" y="273050"/>
            <a:ext cx="6815667" cy="585311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73" name="Shape 173"/>
          <p:cNvSpPr>
            <a:spLocks noGrp="1"/>
          </p:cNvSpPr>
          <p:nvPr>
            <p:ph type="body" sz="half" idx="13"/>
          </p:nvPr>
        </p:nvSpPr>
        <p:spPr>
          <a:xfrm>
            <a:off x="609600" y="1435101"/>
            <a:ext cx="4011085" cy="4691063"/>
          </a:xfrm>
          <a:prstGeom prst="rect">
            <a:avLst/>
          </a:prstGeom>
        </p:spPr>
        <p:txBody>
          <a:bodyPr/>
          <a:lstStyle/>
          <a:p>
            <a:pPr marL="0" indent="0">
              <a:lnSpc>
                <a:spcPct val="100000"/>
              </a:lnSpc>
              <a:spcBef>
                <a:spcPts val="300"/>
              </a:spcBef>
              <a:buSzTx/>
              <a:buFontTx/>
              <a:buNone/>
              <a:defRPr sz="1400"/>
            </a:pPr>
            <a:endParaRPr/>
          </a:p>
        </p:txBody>
      </p:sp>
      <p:sp>
        <p:nvSpPr>
          <p:cNvPr id="174" name="Shape 17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标题文本</a:t>
            </a:r>
          </a:p>
        </p:txBody>
      </p:sp>
      <p:sp>
        <p:nvSpPr>
          <p:cNvPr id="21" name="Shape 21"/>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181" name="Shape 181"/>
          <p:cNvSpPr>
            <a:spLocks noGrp="1"/>
          </p:cNvSpPr>
          <p:nvPr>
            <p:ph type="title"/>
          </p:nvPr>
        </p:nvSpPr>
        <p:spPr>
          <a:xfrm>
            <a:off x="2389716" y="4800600"/>
            <a:ext cx="7315201" cy="566738"/>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82" name="Shape 182"/>
          <p:cNvSpPr>
            <a:spLocks noGrp="1"/>
          </p:cNvSpPr>
          <p:nvPr>
            <p:ph type="pic" sz="half" idx="13"/>
          </p:nvPr>
        </p:nvSpPr>
        <p:spPr>
          <a:xfrm>
            <a:off x="2389716" y="612775"/>
            <a:ext cx="7315201" cy="4114800"/>
          </a:xfrm>
          <a:prstGeom prst="rect">
            <a:avLst/>
          </a:prstGeom>
        </p:spPr>
        <p:txBody>
          <a:bodyPr lIns="91439" rIns="91439">
            <a:noAutofit/>
          </a:bodyPr>
          <a:lstStyle/>
          <a:p>
            <a:endParaRPr/>
          </a:p>
        </p:txBody>
      </p:sp>
      <p:sp>
        <p:nvSpPr>
          <p:cNvPr id="183" name="Shape 183"/>
          <p:cNvSpPr>
            <a:spLocks noGrp="1"/>
          </p:cNvSpPr>
          <p:nvPr>
            <p:ph type="body" sz="quarter" idx="1"/>
          </p:nvPr>
        </p:nvSpPr>
        <p:spPr>
          <a:xfrm>
            <a:off x="2389716" y="5367337"/>
            <a:ext cx="7315201" cy="804863"/>
          </a:xfrm>
          <a:prstGeom prst="rect">
            <a:avLst/>
          </a:prstGeom>
        </p:spPr>
        <p:txBody>
          <a:bodyPr/>
          <a:lstStyle>
            <a:lvl1pPr marL="0" indent="0">
              <a:lnSpc>
                <a:spcPct val="100000"/>
              </a:lnSpc>
              <a:spcBef>
                <a:spcPts val="300"/>
              </a:spcBef>
              <a:buSzTx/>
              <a:buFontTx/>
              <a:buNone/>
              <a:defRPr sz="1400"/>
            </a:lvl1pPr>
            <a:lvl2pPr marL="0" indent="457200">
              <a:lnSpc>
                <a:spcPct val="100000"/>
              </a:lnSpc>
              <a:spcBef>
                <a:spcPts val="300"/>
              </a:spcBef>
              <a:buSzTx/>
              <a:buFontTx/>
              <a:buNone/>
              <a:defRPr sz="1400"/>
            </a:lvl2pPr>
            <a:lvl3pPr marL="0" indent="914400">
              <a:lnSpc>
                <a:spcPct val="100000"/>
              </a:lnSpc>
              <a:spcBef>
                <a:spcPts val="300"/>
              </a:spcBef>
              <a:buSzTx/>
              <a:buFontTx/>
              <a:buNone/>
              <a:defRPr sz="1400"/>
            </a:lvl3pPr>
            <a:lvl4pPr marL="0" indent="1371600">
              <a:lnSpc>
                <a:spcPct val="100000"/>
              </a:lnSpc>
              <a:spcBef>
                <a:spcPts val="300"/>
              </a:spcBef>
              <a:buSzTx/>
              <a:buFontTx/>
              <a:buNone/>
              <a:defRPr sz="1400"/>
            </a:lvl4pPr>
            <a:lvl5pPr marL="0" indent="1828800">
              <a:lnSpc>
                <a:spcPct val="100000"/>
              </a:lnSpc>
              <a:spcBef>
                <a:spcPts val="300"/>
              </a:spcBef>
              <a:buSzTx/>
              <a:buFontTx/>
              <a:buNone/>
              <a:defRPr sz="1400"/>
            </a:lvl5pPr>
          </a:lstStyle>
          <a:p>
            <a:r>
              <a:t>正文级别 1</a:t>
            </a:r>
          </a:p>
          <a:p>
            <a:pPr lvl="1"/>
            <a:r>
              <a:t>正文级别 2</a:t>
            </a:r>
          </a:p>
          <a:p>
            <a:pPr lvl="2"/>
            <a:r>
              <a:t>正文级别 3</a:t>
            </a:r>
          </a:p>
          <a:p>
            <a:pPr lvl="3"/>
            <a:r>
              <a:t>正文级别 4</a:t>
            </a:r>
          </a:p>
          <a:p>
            <a:pPr lvl="4"/>
            <a:r>
              <a:t>正文级别 5</a:t>
            </a:r>
          </a:p>
        </p:txBody>
      </p:sp>
      <p:sp>
        <p:nvSpPr>
          <p:cNvPr id="184" name="Shape 18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191" name="Shape 191"/>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92" name="Shape 192"/>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93" name="Shape 193"/>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垂直排列标题与文本">
    <p:spTree>
      <p:nvGrpSpPr>
        <p:cNvPr id="1" name=""/>
        <p:cNvGrpSpPr/>
        <p:nvPr/>
      </p:nvGrpSpPr>
      <p:grpSpPr>
        <a:xfrm>
          <a:off x="0" y="0"/>
          <a:ext cx="0" cy="0"/>
          <a:chOff x="0" y="0"/>
          <a:chExt cx="0" cy="0"/>
        </a:xfrm>
      </p:grpSpPr>
      <p:sp>
        <p:nvSpPr>
          <p:cNvPr id="200" name="Shape 200"/>
          <p:cNvSpPr>
            <a:spLocks noGrp="1"/>
          </p:cNvSpPr>
          <p:nvPr>
            <p:ph type="title"/>
          </p:nvPr>
        </p:nvSpPr>
        <p:spPr>
          <a:xfrm>
            <a:off x="8839200" y="274639"/>
            <a:ext cx="2743200" cy="58515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201" name="Shape 201"/>
          <p:cNvSpPr>
            <a:spLocks noGrp="1"/>
          </p:cNvSpPr>
          <p:nvPr>
            <p:ph type="body" idx="1"/>
          </p:nvPr>
        </p:nvSpPr>
        <p:spPr>
          <a:xfrm>
            <a:off x="609600" y="274639"/>
            <a:ext cx="8026400" cy="5851526"/>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202" name="Shape 20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r>
              <a:t>标题文本</a:t>
            </a:r>
          </a:p>
        </p:txBody>
      </p:sp>
      <p:sp>
        <p:nvSpPr>
          <p:cNvPr id="210" name="Shape 210"/>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11" name="Shape 21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Shape 29"/>
          <p:cNvSpPr>
            <a:spLocks noGrp="1"/>
          </p:cNvSpPr>
          <p:nvPr>
            <p:ph type="title"/>
          </p:nvPr>
        </p:nvSpPr>
        <p:spPr>
          <a:xfrm>
            <a:off x="831849" y="1709738"/>
            <a:ext cx="10515601" cy="2852737"/>
          </a:xfrm>
          <a:prstGeom prst="rect">
            <a:avLst/>
          </a:prstGeom>
        </p:spPr>
        <p:txBody>
          <a:bodyPr anchor="b"/>
          <a:lstStyle>
            <a:lvl1pPr>
              <a:defRPr sz="6000"/>
            </a:lvl1pPr>
          </a:lstStyle>
          <a:p>
            <a:r>
              <a:t>标题文本</a:t>
            </a:r>
          </a:p>
        </p:txBody>
      </p:sp>
      <p:sp>
        <p:nvSpPr>
          <p:cNvPr id="30" name="Shape 30"/>
          <p:cNvSpPr>
            <a:spLocks noGrp="1"/>
          </p:cNvSpPr>
          <p:nvPr>
            <p:ph type="body" sz="quarter" idx="1"/>
          </p:nvPr>
        </p:nvSpPr>
        <p:spPr>
          <a:xfrm>
            <a:off x="831849" y="4589464"/>
            <a:ext cx="10515601"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标题文本</a:t>
            </a:r>
          </a:p>
        </p:txBody>
      </p:sp>
      <p:sp>
        <p:nvSpPr>
          <p:cNvPr id="39" name="Shape 39"/>
          <p:cNvSpPr>
            <a:spLocks noGrp="1"/>
          </p:cNvSpPr>
          <p:nvPr>
            <p:ph type="body" sz="half" idx="1"/>
          </p:nvPr>
        </p:nvSpPr>
        <p:spPr>
          <a:xfrm>
            <a:off x="838200" y="1825625"/>
            <a:ext cx="5181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Shape 47"/>
          <p:cNvSpPr>
            <a:spLocks noGrp="1"/>
          </p:cNvSpPr>
          <p:nvPr>
            <p:ph type="title"/>
          </p:nvPr>
        </p:nvSpPr>
        <p:spPr>
          <a:xfrm>
            <a:off x="839787" y="365125"/>
            <a:ext cx="10515601" cy="1325564"/>
          </a:xfrm>
          <a:prstGeom prst="rect">
            <a:avLst/>
          </a:prstGeom>
        </p:spPr>
        <p:txBody>
          <a:bodyPr/>
          <a:lstStyle/>
          <a:p>
            <a:r>
              <a:t>标题文本</a:t>
            </a:r>
          </a:p>
        </p:txBody>
      </p:sp>
      <p:sp>
        <p:nvSpPr>
          <p:cNvPr id="48" name="Shape 48"/>
          <p:cNvSpPr>
            <a:spLocks noGrp="1"/>
          </p:cNvSpPr>
          <p:nvPr>
            <p:ph type="body" sz="quarter" idx="1"/>
          </p:nvPr>
        </p:nvSpPr>
        <p:spPr>
          <a:xfrm>
            <a:off x="839788"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49" name="Shape 49"/>
          <p:cNvSpPr>
            <a:spLocks noGrp="1"/>
          </p:cNvSpPr>
          <p:nvPr>
            <p:ph type="body" sz="quarter" idx="13"/>
          </p:nvPr>
        </p:nvSpPr>
        <p:spPr>
          <a:xfrm>
            <a:off x="6172201" y="1681163"/>
            <a:ext cx="5183189" cy="823913"/>
          </a:xfrm>
          <a:prstGeom prst="rect">
            <a:avLst/>
          </a:prstGeom>
        </p:spPr>
        <p:txBody>
          <a:bodyPr anchor="b"/>
          <a:lstStyle/>
          <a:p>
            <a:pPr marL="0" indent="0">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标题文本</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72" name="Shape 7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73" name="Shape 73"/>
          <p:cNvSpPr>
            <a:spLocks noGrp="1"/>
          </p:cNvSpPr>
          <p:nvPr>
            <p:ph type="body" sz="half" idx="1"/>
          </p:nvPr>
        </p:nvSpPr>
        <p:spPr>
          <a:xfrm>
            <a:off x="5183187" y="987425"/>
            <a:ext cx="6172201" cy="4873626"/>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正文级别 1</a:t>
            </a:r>
          </a:p>
          <a:p>
            <a:pPr lvl="1"/>
            <a:r>
              <a:t>正文级别 2</a:t>
            </a:r>
          </a:p>
          <a:p>
            <a:pPr lvl="2"/>
            <a:r>
              <a:t>正文级别 3</a:t>
            </a:r>
          </a:p>
          <a:p>
            <a:pPr lvl="3"/>
            <a:r>
              <a:t>正文级别 4</a:t>
            </a:r>
          </a:p>
          <a:p>
            <a:pPr lvl="4"/>
            <a:r>
              <a:t>正文级别 5</a:t>
            </a:r>
          </a:p>
        </p:txBody>
      </p:sp>
      <p:sp>
        <p:nvSpPr>
          <p:cNvPr id="74" name="Shape 74"/>
          <p:cNvSpPr>
            <a:spLocks noGrp="1"/>
          </p:cNvSpPr>
          <p:nvPr>
            <p:ph type="body" sz="quarter" idx="13"/>
          </p:nvPr>
        </p:nvSpPr>
        <p:spPr>
          <a:xfrm>
            <a:off x="839787" y="2057400"/>
            <a:ext cx="3932238" cy="3811588"/>
          </a:xfrm>
          <a:prstGeom prst="rect">
            <a:avLst/>
          </a:prstGeom>
        </p:spPr>
        <p:txBody>
          <a:bodyPr/>
          <a:lstStyle/>
          <a:p>
            <a:pPr marL="0" indent="0">
              <a:buSzTx/>
              <a:buFontTx/>
              <a:buNone/>
              <a:defRPr sz="16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82" name="Shape 8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83" name="Shape 83"/>
          <p:cNvSpPr>
            <a:spLocks noGrp="1"/>
          </p:cNvSpPr>
          <p:nvPr>
            <p:ph type="pic" sz="half" idx="13"/>
          </p:nvPr>
        </p:nvSpPr>
        <p:spPr>
          <a:xfrm>
            <a:off x="5183187" y="987425"/>
            <a:ext cx="6172201" cy="4873626"/>
          </a:xfrm>
          <a:prstGeom prst="rect">
            <a:avLst/>
          </a:prstGeom>
        </p:spPr>
        <p:txBody>
          <a:bodyPr lIns="91439" rIns="91439">
            <a:noAutofit/>
          </a:bodyPr>
          <a:lstStyle/>
          <a:p>
            <a:endParaRPr/>
          </a:p>
        </p:txBody>
      </p:sp>
      <p:sp>
        <p:nvSpPr>
          <p:cNvPr id="84" name="Shape 84"/>
          <p:cNvSpPr>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正文级别 1</a:t>
            </a:r>
          </a:p>
          <a:p>
            <a:pPr lvl="1"/>
            <a:r>
              <a:t>正文级别 2</a:t>
            </a:r>
          </a:p>
          <a:p>
            <a:pPr lvl="2"/>
            <a:r>
              <a:t>正文级别 3</a:t>
            </a:r>
          </a:p>
          <a:p>
            <a:pPr lvl="3"/>
            <a:r>
              <a:t>正文级别 4</a:t>
            </a:r>
          </a:p>
          <a:p>
            <a:pPr lvl="4"/>
            <a:r>
              <a:t>正文级别 5</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365125"/>
            <a:ext cx="10515600" cy="1325564"/>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r>
              <a:t>标题文本</a:t>
            </a:r>
          </a:p>
        </p:txBody>
      </p:sp>
      <p:sp>
        <p:nvSpPr>
          <p:cNvPr id="3" name="Shape 3"/>
          <p:cNvSpPr>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4" name="Shape 4"/>
          <p:cNvSpPr>
            <a:spLocks noGrp="1"/>
          </p:cNvSpPr>
          <p:nvPr>
            <p:ph type="sldNum" sz="quarter" idx="2"/>
          </p:nvPr>
        </p:nvSpPr>
        <p:spPr>
          <a:xfrm>
            <a:off x="11089818" y="6404294"/>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20" name="Shape 220"/>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gradFill>
            <a:gsLst>
              <a:gs pos="0">
                <a:srgbClr val="E5EEF3">
                  <a:alpha val="50000"/>
                </a:srgbClr>
              </a:gs>
              <a:gs pos="100000">
                <a:srgbClr val="E1EBF1"/>
              </a:gs>
            </a:gsLst>
            <a:lin ang="5400000"/>
          </a:gradFill>
          <a:ln w="12700">
            <a:miter lim="400000"/>
          </a:ln>
        </p:spPr>
        <p:txBody>
          <a:bodyPr lIns="45719" rIns="45719" anchor="ctr"/>
          <a:lstStyle/>
          <a:p>
            <a:pPr algn="ctr">
              <a:defRPr>
                <a:solidFill>
                  <a:srgbClr val="FFFFFF"/>
                </a:solidFill>
              </a:defRPr>
            </a:pPr>
            <a:endParaRPr/>
          </a:p>
        </p:txBody>
      </p:sp>
      <p:sp>
        <p:nvSpPr>
          <p:cNvPr id="221" name="Shape 221"/>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gradFill>
            <a:gsLst>
              <a:gs pos="0">
                <a:srgbClr val="E9F4FA"/>
              </a:gs>
              <a:gs pos="100000">
                <a:srgbClr val="D7E3EC"/>
              </a:gs>
            </a:gsLst>
            <a:lin ang="5400000"/>
          </a:gradFill>
          <a:ln w="12700">
            <a:miter lim="400000"/>
          </a:ln>
        </p:spPr>
        <p:txBody>
          <a:bodyPr lIns="45719" rIns="45719" anchor="ctr"/>
          <a:lstStyle/>
          <a:p>
            <a:pPr algn="ctr">
              <a:defRPr>
                <a:solidFill>
                  <a:srgbClr val="FFFFFF"/>
                </a:solidFill>
              </a:defRPr>
            </a:pPr>
            <a:endParaRPr/>
          </a:p>
        </p:txBody>
      </p:sp>
      <p:sp>
        <p:nvSpPr>
          <p:cNvPr id="222" name="Shape 222"/>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solidFill>
            <a:srgbClr val="FFFFFF"/>
          </a:solidFill>
          <a:ln w="12700">
            <a:miter lim="400000"/>
          </a:ln>
        </p:spPr>
        <p:txBody>
          <a:bodyPr lIns="45719" rIns="45719" anchor="ctr"/>
          <a:lstStyle/>
          <a:p>
            <a:pPr algn="ctr">
              <a:defRPr>
                <a:solidFill>
                  <a:srgbClr val="FFFFFF"/>
                </a:solidFill>
              </a:defRPr>
            </a:pPr>
            <a:endParaRPr/>
          </a:p>
        </p:txBody>
      </p:sp>
      <p:sp>
        <p:nvSpPr>
          <p:cNvPr id="223" name="Shape 223"/>
          <p:cNvSpPr/>
          <p:nvPr/>
        </p:nvSpPr>
        <p:spPr>
          <a:xfrm>
            <a:off x="2664660" y="544682"/>
            <a:ext cx="6862680" cy="3416320"/>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spAutoFit/>
          </a:bodyPr>
          <a:lstStyle/>
          <a:p>
            <a:pPr algn="ctr">
              <a:defRPr sz="7200">
                <a:solidFill>
                  <a:srgbClr val="FFFFFF"/>
                </a:solidFill>
                <a:latin typeface="FZZhunYuan-M02S"/>
                <a:ea typeface="FZZhunYuan-M02S"/>
                <a:cs typeface="FZZhunYuan-M02S"/>
                <a:sym typeface="FZZhunYuan-M02S"/>
              </a:defRPr>
            </a:pPr>
            <a:r>
              <a:rPr dirty="0"/>
              <a:t>幼儿园区域活动</a:t>
            </a:r>
          </a:p>
          <a:p>
            <a:pPr algn="ctr">
              <a:defRPr sz="7200">
                <a:solidFill>
                  <a:srgbClr val="FFFFFF"/>
                </a:solidFill>
                <a:latin typeface="FZZhunYuan-M02S"/>
                <a:ea typeface="FZZhunYuan-M02S"/>
                <a:cs typeface="FZZhunYuan-M02S"/>
                <a:sym typeface="FZZhunYuan-M02S"/>
              </a:defRPr>
            </a:pPr>
            <a:r>
              <a:rPr dirty="0" smtClean="0"/>
              <a:t>设计与指导</a:t>
            </a:r>
            <a:endParaRPr lang="en-US" dirty="0" smtClean="0"/>
          </a:p>
          <a:p>
            <a:pPr algn="ctr">
              <a:defRPr sz="7200">
                <a:solidFill>
                  <a:srgbClr val="FFFFFF"/>
                </a:solidFill>
                <a:latin typeface="FZZhunYuan-M02S"/>
                <a:ea typeface="FZZhunYuan-M02S"/>
                <a:cs typeface="FZZhunYuan-M02S"/>
                <a:sym typeface="FZZhunYuan-M02S"/>
              </a:defRPr>
            </a:pPr>
            <a:r>
              <a:rPr lang="zh-CN" altLang="en-US" dirty="0" smtClean="0"/>
              <a:t>（第二版）</a:t>
            </a:r>
            <a:endParaRPr dirty="0"/>
          </a:p>
        </p:txBody>
      </p:sp>
      <p:sp>
        <p:nvSpPr>
          <p:cNvPr id="224" name="Shape 224"/>
          <p:cNvSpPr/>
          <p:nvPr/>
        </p:nvSpPr>
        <p:spPr>
          <a:xfrm rot="900000">
            <a:off x="9395438" y="9629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miter lim="400000"/>
          </a:ln>
        </p:spPr>
        <p:txBody>
          <a:bodyPr lIns="45719" rIns="45719" anchor="ctr"/>
          <a:lstStyle/>
          <a:p>
            <a:pPr algn="ctr">
              <a:defRPr>
                <a:solidFill>
                  <a:srgbClr val="FFFFFF"/>
                </a:solidFill>
              </a:defRPr>
            </a:pPr>
            <a:endParaRPr/>
          </a:p>
        </p:txBody>
      </p:sp>
      <p:sp>
        <p:nvSpPr>
          <p:cNvPr id="236" name="Shape 236"/>
          <p:cNvSpPr/>
          <p:nvPr/>
        </p:nvSpPr>
        <p:spPr>
          <a:xfrm>
            <a:off x="5586730" y="3993036"/>
            <a:ext cx="1018541" cy="32420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a:solidFill>
                  <a:srgbClr val="FFFFFF"/>
                </a:solidFill>
                <a:latin typeface="FZHei-B01S"/>
                <a:ea typeface="FZHei-B01S"/>
                <a:cs typeface="FZHei-B01S"/>
                <a:sym typeface="FZHei-B01S"/>
              </a:defRPr>
            </a:lvl1pPr>
          </a:lstStyle>
          <a:p>
            <a:r>
              <a:t>主讲人：</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286232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dirty="0"/>
              <a:t>一</a:t>
            </a:r>
            <a:r>
              <a:rPr dirty="0" smtClean="0"/>
              <a:t>、</a:t>
            </a:r>
            <a:r>
              <a:rPr lang="zh-CN" altLang="en-US" dirty="0"/>
              <a:t>角</a:t>
            </a:r>
            <a:r>
              <a:rPr lang="zh-CN" altLang="en-US" dirty="0" smtClean="0"/>
              <a:t>色游戏概述</a:t>
            </a:r>
            <a:endParaRPr dirty="0"/>
          </a:p>
        </p:txBody>
      </p:sp>
      <p:sp>
        <p:nvSpPr>
          <p:cNvPr id="17" name="Shape 441"/>
          <p:cNvSpPr/>
          <p:nvPr/>
        </p:nvSpPr>
        <p:spPr>
          <a:xfrm>
            <a:off x="1771742" y="2121346"/>
            <a:ext cx="378565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角</a:t>
            </a:r>
            <a:r>
              <a:rPr lang="zh-CN" altLang="en-US" dirty="0" smtClean="0"/>
              <a:t>色游戏的发展水平</a:t>
            </a:r>
            <a:endParaRPr dirty="0"/>
          </a:p>
        </p:txBody>
      </p:sp>
      <p:sp>
        <p:nvSpPr>
          <p:cNvPr id="18"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19" name="Shape 439"/>
          <p:cNvSpPr/>
          <p:nvPr/>
        </p:nvSpPr>
        <p:spPr>
          <a:xfrm>
            <a:off x="1579879" y="2622601"/>
            <a:ext cx="9765899"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角色游戏在幼儿两岁左右开始发生，</a:t>
            </a:r>
            <a:r>
              <a:rPr lang="en-US" altLang="zh-CN" dirty="0">
                <a:solidFill>
                  <a:schemeClr val="tx1"/>
                </a:solidFill>
              </a:rPr>
              <a:t>4—5</a:t>
            </a:r>
            <a:r>
              <a:rPr lang="zh-CN" altLang="en-US" dirty="0">
                <a:solidFill>
                  <a:schemeClr val="tx1"/>
                </a:solidFill>
              </a:rPr>
              <a:t>岁达到高峰期，</a:t>
            </a:r>
            <a:r>
              <a:rPr lang="en-US" altLang="zh-CN" dirty="0">
                <a:solidFill>
                  <a:schemeClr val="tx1"/>
                </a:solidFill>
              </a:rPr>
              <a:t>6</a:t>
            </a:r>
            <a:r>
              <a:rPr lang="zh-CN" altLang="en-US" dirty="0">
                <a:solidFill>
                  <a:schemeClr val="tx1"/>
                </a:solidFill>
              </a:rPr>
              <a:t>岁开始逐渐减弱</a:t>
            </a:r>
            <a:r>
              <a:rPr lang="zh-CN" altLang="en-US" dirty="0" smtClean="0">
                <a:solidFill>
                  <a:schemeClr val="tx1"/>
                </a:solidFill>
              </a:rPr>
              <a:t>。游</a:t>
            </a:r>
            <a:r>
              <a:rPr lang="zh-CN" altLang="en-US" dirty="0">
                <a:solidFill>
                  <a:schemeClr val="tx1"/>
                </a:solidFill>
              </a:rPr>
              <a:t>戏的发展可以从以下几个方面来分析，并可作为评价游戏水平的参考</a:t>
            </a:r>
            <a:r>
              <a:rPr lang="zh-CN" altLang="en-US" dirty="0" smtClean="0">
                <a:solidFill>
                  <a:schemeClr val="tx1"/>
                </a:solidFill>
              </a:rPr>
              <a:t>。</a:t>
            </a:r>
            <a:endParaRPr lang="en-US" altLang="zh-CN" dirty="0" smtClean="0">
              <a:solidFill>
                <a:schemeClr val="tx1"/>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b="1" dirty="0" smtClean="0">
                <a:solidFill>
                  <a:schemeClr val="accent4"/>
                </a:solidFill>
              </a:rPr>
              <a:t>角</a:t>
            </a:r>
            <a:r>
              <a:rPr lang="zh-CN" altLang="en-US" b="1" dirty="0">
                <a:solidFill>
                  <a:schemeClr val="accent4"/>
                </a:solidFill>
              </a:rPr>
              <a:t>色的扮</a:t>
            </a:r>
            <a:r>
              <a:rPr lang="zh-CN" altLang="en-US" b="1" dirty="0" smtClean="0">
                <a:solidFill>
                  <a:schemeClr val="accent4"/>
                </a:solidFill>
              </a:rPr>
              <a:t>演</a:t>
            </a:r>
            <a:endParaRPr lang="en-US" altLang="zh-CN" b="1" dirty="0" smtClean="0">
              <a:solidFill>
                <a:schemeClr val="accent4"/>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b="1" dirty="0" smtClean="0">
                <a:solidFill>
                  <a:schemeClr val="accent4"/>
                </a:solidFill>
              </a:rPr>
              <a:t>游</a:t>
            </a:r>
            <a:r>
              <a:rPr lang="zh-CN" altLang="en-US" b="1" dirty="0">
                <a:solidFill>
                  <a:schemeClr val="accent4"/>
                </a:solidFill>
              </a:rPr>
              <a:t>戏的内容</a:t>
            </a:r>
            <a:r>
              <a:rPr lang="en-US" altLang="zh-CN" b="1" dirty="0">
                <a:solidFill>
                  <a:schemeClr val="accent4"/>
                </a:solidFill>
              </a:rPr>
              <a:t>——</a:t>
            </a:r>
            <a:r>
              <a:rPr lang="zh-CN" altLang="en-US" b="1" dirty="0">
                <a:solidFill>
                  <a:schemeClr val="accent4"/>
                </a:solidFill>
              </a:rPr>
              <a:t>主题和情</a:t>
            </a:r>
            <a:r>
              <a:rPr lang="zh-CN" altLang="en-US" b="1" dirty="0" smtClean="0">
                <a:solidFill>
                  <a:schemeClr val="accent4"/>
                </a:solidFill>
              </a:rPr>
              <a:t>节</a:t>
            </a:r>
            <a:endParaRPr lang="en-US" altLang="zh-CN" b="1" dirty="0" smtClean="0">
              <a:solidFill>
                <a:schemeClr val="accent4"/>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b="1" dirty="0" smtClean="0">
                <a:solidFill>
                  <a:schemeClr val="accent4"/>
                </a:solidFill>
              </a:rPr>
              <a:t>幼</a:t>
            </a:r>
            <a:r>
              <a:rPr lang="zh-CN" altLang="en-US" b="1" dirty="0">
                <a:solidFill>
                  <a:schemeClr val="accent4"/>
                </a:solidFill>
              </a:rPr>
              <a:t>儿的目的性、主动性及组织游戏能力的发展</a:t>
            </a:r>
            <a:endParaRPr b="1" dirty="0">
              <a:solidFill>
                <a:schemeClr val="accent4"/>
              </a:solidFill>
            </a:endParaRPr>
          </a:p>
        </p:txBody>
      </p:sp>
    </p:spTree>
    <p:extLst>
      <p:ext uri="{BB962C8B-B14F-4D97-AF65-F5344CB8AC3E}">
        <p14:creationId xmlns:p14="http://schemas.microsoft.com/office/powerpoint/2010/main" val="300401064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a:t>
            </a:r>
            <a:r>
              <a:rPr dirty="0" smtClean="0"/>
              <a:t>、</a:t>
            </a:r>
            <a:r>
              <a:rPr lang="zh-CN" altLang="en-US" dirty="0"/>
              <a:t>角</a:t>
            </a:r>
            <a:r>
              <a:rPr lang="zh-CN" altLang="en-US" dirty="0" smtClean="0"/>
              <a:t>色游戏区的设计</a:t>
            </a:r>
            <a:endParaRPr dirty="0"/>
          </a:p>
        </p:txBody>
      </p:sp>
      <p:sp>
        <p:nvSpPr>
          <p:cNvPr id="17" name="Shape 441"/>
          <p:cNvSpPr/>
          <p:nvPr/>
        </p:nvSpPr>
        <p:spPr>
          <a:xfrm>
            <a:off x="1771742" y="2121346"/>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smtClean="0"/>
              <a:t>制定区</a:t>
            </a:r>
            <a:r>
              <a:rPr lang="zh-CN" altLang="en-US" dirty="0"/>
              <a:t>域活动目标</a:t>
            </a:r>
            <a:endParaRPr dirty="0"/>
          </a:p>
        </p:txBody>
      </p:sp>
      <p:sp>
        <p:nvSpPr>
          <p:cNvPr id="18"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19" name="Shape 439"/>
          <p:cNvSpPr/>
          <p:nvPr/>
        </p:nvSpPr>
        <p:spPr>
          <a:xfrm>
            <a:off x="1579879" y="2622601"/>
            <a:ext cx="9765899" cy="207787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规划活动区域是</a:t>
            </a:r>
            <a:r>
              <a:rPr lang="zh-CN" altLang="en-US" b="1" dirty="0">
                <a:solidFill>
                  <a:schemeClr val="accent4"/>
                </a:solidFill>
              </a:rPr>
              <a:t>有目的、有计划进行</a:t>
            </a:r>
            <a:r>
              <a:rPr lang="zh-CN" altLang="en-US" dirty="0">
                <a:solidFill>
                  <a:schemeClr val="tx1"/>
                </a:solidFill>
              </a:rPr>
              <a:t>的，每一个区域都是根</a:t>
            </a:r>
            <a:r>
              <a:rPr lang="zh-CN" altLang="en-US" sz="2200" b="1" dirty="0">
                <a:solidFill>
                  <a:schemeClr val="accent4"/>
                </a:solidFill>
                <a:latin typeface="FZZhunYuan-M02S"/>
                <a:ea typeface="FZZhunYuan-M02S"/>
                <a:cs typeface="FZZhunYuan-M02S"/>
              </a:rPr>
              <a:t>据幼儿的兴趣、需要和能力设置的</a:t>
            </a:r>
            <a:r>
              <a:rPr lang="zh-CN" altLang="en-US" dirty="0">
                <a:solidFill>
                  <a:schemeClr val="tx1"/>
                </a:solidFill>
              </a:rPr>
              <a:t>，本着“</a:t>
            </a:r>
            <a:r>
              <a:rPr lang="zh-CN" altLang="en-US" sz="2200" b="1" dirty="0">
                <a:solidFill>
                  <a:schemeClr val="accent4"/>
                </a:solidFill>
                <a:latin typeface="FZZhunYuan-M02S"/>
                <a:ea typeface="FZZhunYuan-M02S"/>
                <a:cs typeface="FZZhunYuan-M02S"/>
              </a:rPr>
              <a:t>全人教育</a:t>
            </a:r>
            <a:r>
              <a:rPr lang="zh-CN" altLang="en-US" dirty="0">
                <a:solidFill>
                  <a:schemeClr val="tx1"/>
                </a:solidFill>
              </a:rPr>
              <a:t>”的原则促进幼儿发展。区域活动不是独立的教育活动，它是</a:t>
            </a:r>
            <a:r>
              <a:rPr lang="zh-CN" altLang="en-US" sz="2200" b="1" dirty="0">
                <a:solidFill>
                  <a:schemeClr val="accent4"/>
                </a:solidFill>
                <a:latin typeface="FZZhunYuan-M02S"/>
                <a:ea typeface="FZZhunYuan-M02S"/>
                <a:cs typeface="FZZhunYuan-M02S"/>
              </a:rPr>
              <a:t>班级整体教育的有机组成部分</a:t>
            </a:r>
            <a:r>
              <a:rPr lang="zh-CN" altLang="en-US" dirty="0">
                <a:solidFill>
                  <a:schemeClr val="tx1"/>
                </a:solidFill>
              </a:rPr>
              <a:t>，尤其是主题性活动区域，更是与班级的领域活动或主题活动进行紧密结合。</a:t>
            </a:r>
            <a:endParaRPr b="1" dirty="0">
              <a:solidFill>
                <a:schemeClr val="accent4"/>
              </a:solidFill>
            </a:endParaRPr>
          </a:p>
        </p:txBody>
      </p:sp>
    </p:spTree>
    <p:extLst>
      <p:ext uri="{BB962C8B-B14F-4D97-AF65-F5344CB8AC3E}">
        <p14:creationId xmlns:p14="http://schemas.microsoft.com/office/powerpoint/2010/main" val="50622136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a:t>
            </a:r>
            <a:r>
              <a:rPr dirty="0" smtClean="0"/>
              <a:t>、</a:t>
            </a:r>
            <a:r>
              <a:rPr lang="zh-CN" altLang="en-US" dirty="0"/>
              <a:t>角</a:t>
            </a:r>
            <a:r>
              <a:rPr lang="zh-CN" altLang="en-US" dirty="0" smtClean="0"/>
              <a:t>色游戏区的设计</a:t>
            </a:r>
            <a:endParaRPr dirty="0"/>
          </a:p>
        </p:txBody>
      </p:sp>
      <p:sp>
        <p:nvSpPr>
          <p:cNvPr id="17" name="Shape 441"/>
          <p:cNvSpPr/>
          <p:nvPr/>
        </p:nvSpPr>
        <p:spPr>
          <a:xfrm>
            <a:off x="1771742" y="2121346"/>
            <a:ext cx="378565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确定区</a:t>
            </a:r>
            <a:r>
              <a:rPr lang="zh-CN" altLang="en-US" dirty="0"/>
              <a:t>域活动的主题</a:t>
            </a:r>
            <a:endParaRPr dirty="0"/>
          </a:p>
        </p:txBody>
      </p:sp>
      <p:sp>
        <p:nvSpPr>
          <p:cNvPr id="18"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19" name="Shape 439"/>
          <p:cNvSpPr/>
          <p:nvPr/>
        </p:nvSpPr>
        <p:spPr>
          <a:xfrm>
            <a:off x="1579880" y="2622601"/>
            <a:ext cx="5338278"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每个班应根据</a:t>
            </a:r>
            <a:r>
              <a:rPr lang="zh-CN" altLang="en-US" b="1" dirty="0">
                <a:solidFill>
                  <a:schemeClr val="accent4"/>
                </a:solidFill>
              </a:rPr>
              <a:t>幼儿的年龄特点及兴趣点</a:t>
            </a:r>
            <a:r>
              <a:rPr lang="zh-CN" altLang="en-US" dirty="0">
                <a:solidFill>
                  <a:schemeClr val="tx1"/>
                </a:solidFill>
              </a:rPr>
              <a:t>来选择角色游戏主题，如面包房、服装城、茶吧、医院、电影院、游乐场、麦当劳</a:t>
            </a:r>
            <a:r>
              <a:rPr lang="en-US" altLang="zh-CN" dirty="0" smtClean="0">
                <a:solidFill>
                  <a:schemeClr val="tx1"/>
                </a:solidFill>
              </a:rPr>
              <a:t>……</a:t>
            </a:r>
            <a:r>
              <a:rPr lang="zh-CN" altLang="en-US" dirty="0" smtClean="0">
                <a:solidFill>
                  <a:schemeClr val="tx1"/>
                </a:solidFill>
              </a:rPr>
              <a:t>区</a:t>
            </a:r>
            <a:r>
              <a:rPr lang="zh-CN" altLang="en-US" dirty="0">
                <a:solidFill>
                  <a:schemeClr val="tx1"/>
                </a:solidFill>
              </a:rPr>
              <a:t>域活动的内容是依附在区域活动的材料上的。只要选择了</a:t>
            </a:r>
            <a:r>
              <a:rPr lang="zh-CN" altLang="en-US" b="1" dirty="0">
                <a:solidFill>
                  <a:schemeClr val="accent4"/>
                </a:solidFill>
              </a:rPr>
              <a:t>适宜的材料</a:t>
            </a:r>
            <a:r>
              <a:rPr lang="zh-CN" altLang="en-US" dirty="0">
                <a:solidFill>
                  <a:schemeClr val="tx1"/>
                </a:solidFill>
              </a:rPr>
              <a:t>，活动内容随即诞生了。</a:t>
            </a:r>
            <a:endParaRPr b="1" dirty="0">
              <a:solidFill>
                <a:schemeClr val="accent4"/>
              </a:solidFill>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3357" y="2806114"/>
            <a:ext cx="4229193" cy="2680285"/>
          </a:xfrm>
          <a:prstGeom prst="rect">
            <a:avLst/>
          </a:prstGeom>
        </p:spPr>
      </p:pic>
    </p:spTree>
    <p:extLst>
      <p:ext uri="{BB962C8B-B14F-4D97-AF65-F5344CB8AC3E}">
        <p14:creationId xmlns:p14="http://schemas.microsoft.com/office/powerpoint/2010/main" val="221893907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a:t>
            </a:r>
            <a:r>
              <a:rPr dirty="0" smtClean="0"/>
              <a:t>、</a:t>
            </a:r>
            <a:r>
              <a:rPr lang="zh-CN" altLang="en-US" dirty="0"/>
              <a:t>角</a:t>
            </a:r>
            <a:r>
              <a:rPr lang="zh-CN" altLang="en-US" dirty="0" smtClean="0"/>
              <a:t>色游戏区的设计</a:t>
            </a:r>
            <a:endParaRPr dirty="0"/>
          </a:p>
        </p:txBody>
      </p:sp>
      <p:sp>
        <p:nvSpPr>
          <p:cNvPr id="17" name="Shape 441"/>
          <p:cNvSpPr/>
          <p:nvPr/>
        </p:nvSpPr>
        <p:spPr>
          <a:xfrm>
            <a:off x="1771742" y="2121346"/>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smtClean="0"/>
              <a:t>制定区</a:t>
            </a:r>
            <a:r>
              <a:rPr lang="zh-CN" altLang="en-US" dirty="0"/>
              <a:t>域活动方案</a:t>
            </a:r>
            <a:endParaRPr dirty="0"/>
          </a:p>
        </p:txBody>
      </p:sp>
      <p:sp>
        <p:nvSpPr>
          <p:cNvPr id="18"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19" name="Shape 439"/>
          <p:cNvSpPr/>
          <p:nvPr/>
        </p:nvSpPr>
        <p:spPr>
          <a:xfrm>
            <a:off x="1579880" y="2537423"/>
            <a:ext cx="9669646"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区域活动方案不同于集体教育活动的方案，制订思路相对比较自由。教师可以采用文字式和表格式来写。不管采用什么样的方式，只要能体现适宜的区域活动目标、内容和指导要点就可以了</a:t>
            </a:r>
            <a:r>
              <a:rPr lang="zh-CN" altLang="en-US" dirty="0" smtClean="0">
                <a:solidFill>
                  <a:schemeClr val="tx1"/>
                </a:solidFill>
              </a:rPr>
              <a:t>。</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区域活动方案设计内容一般要包括以下几方</a:t>
            </a:r>
            <a:r>
              <a:rPr lang="zh-CN" altLang="en-US" dirty="0" smtClean="0">
                <a:solidFill>
                  <a:schemeClr val="tx1"/>
                </a:solidFill>
              </a:rPr>
              <a:t>面：</a:t>
            </a:r>
            <a:r>
              <a:rPr lang="zh-CN" altLang="en-US" b="1" dirty="0" smtClean="0">
                <a:solidFill>
                  <a:schemeClr val="accent4"/>
                </a:solidFill>
              </a:rPr>
              <a:t>活</a:t>
            </a:r>
            <a:r>
              <a:rPr lang="zh-CN" altLang="en-US" b="1" dirty="0">
                <a:solidFill>
                  <a:schemeClr val="accent4"/>
                </a:solidFill>
              </a:rPr>
              <a:t>动名称、幼儿游戏现状分析、活动目标、活动准备、活动过程、活动反思等</a:t>
            </a:r>
            <a:r>
              <a:rPr lang="zh-CN" altLang="en-US" dirty="0">
                <a:solidFill>
                  <a:schemeClr val="tx1"/>
                </a:solidFill>
              </a:rPr>
              <a:t>。活动名称要明确年龄班和区域活动主题。</a:t>
            </a:r>
            <a:endParaRPr dirty="0">
              <a:solidFill>
                <a:schemeClr val="tx1"/>
              </a:solidFill>
            </a:endParaRPr>
          </a:p>
        </p:txBody>
      </p:sp>
    </p:spTree>
    <p:extLst>
      <p:ext uri="{BB962C8B-B14F-4D97-AF65-F5344CB8AC3E}">
        <p14:creationId xmlns:p14="http://schemas.microsoft.com/office/powerpoint/2010/main" val="296527087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208569"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角</a:t>
            </a:r>
            <a:r>
              <a:rPr lang="zh-CN" altLang="en-US" dirty="0" smtClean="0"/>
              <a:t>色游戏的指导</a:t>
            </a:r>
            <a:endParaRPr dirty="0"/>
          </a:p>
        </p:txBody>
      </p:sp>
      <p:sp>
        <p:nvSpPr>
          <p:cNvPr id="17" name="Shape 441"/>
          <p:cNvSpPr/>
          <p:nvPr/>
        </p:nvSpPr>
        <p:spPr>
          <a:xfrm>
            <a:off x="1771742" y="2121346"/>
            <a:ext cx="501675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a:t>为开展角色游戏做好准备工作</a:t>
            </a:r>
            <a:endParaRPr dirty="0"/>
          </a:p>
        </p:txBody>
      </p:sp>
      <p:sp>
        <p:nvSpPr>
          <p:cNvPr id="18"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19" name="Shape 439"/>
          <p:cNvSpPr/>
          <p:nvPr/>
        </p:nvSpPr>
        <p:spPr>
          <a:xfrm>
            <a:off x="1579880" y="2537423"/>
            <a:ext cx="9669646" cy="161582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457200" indent="-457200">
              <a:lnSpc>
                <a:spcPct val="150000"/>
              </a:lnSpc>
              <a:buAutoNum type="arabicPeriod"/>
              <a:defRPr sz="2200" spc="0">
                <a:latin typeface="FZZhunYuan-M02S"/>
                <a:ea typeface="FZZhunYuan-M02S"/>
                <a:cs typeface="FZZhunYuan-M02S"/>
                <a:sym typeface="FZZhunYuan-M02S"/>
              </a:defRPr>
            </a:pPr>
            <a:r>
              <a:rPr lang="zh-CN" altLang="en-US" b="1" dirty="0" smtClean="0">
                <a:solidFill>
                  <a:schemeClr val="accent4"/>
                </a:solidFill>
              </a:rPr>
              <a:t>保</a:t>
            </a:r>
            <a:r>
              <a:rPr lang="zh-CN" altLang="en-US" b="1" dirty="0">
                <a:solidFill>
                  <a:schemeClr val="accent4"/>
                </a:solidFill>
              </a:rPr>
              <a:t>证幼儿游戏的时</a:t>
            </a:r>
            <a:r>
              <a:rPr lang="zh-CN" altLang="en-US" b="1" dirty="0" smtClean="0">
                <a:solidFill>
                  <a:schemeClr val="accent4"/>
                </a:solidFill>
              </a:rPr>
              <a:t>间</a:t>
            </a:r>
            <a:endParaRPr lang="en-US" altLang="zh-CN" b="1" dirty="0" smtClean="0">
              <a:solidFill>
                <a:schemeClr val="accent4"/>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b="1" dirty="0" smtClean="0">
                <a:solidFill>
                  <a:schemeClr val="accent4"/>
                </a:solidFill>
              </a:rPr>
              <a:t>丰</a:t>
            </a:r>
            <a:r>
              <a:rPr lang="zh-CN" altLang="en-US" b="1" dirty="0">
                <a:solidFill>
                  <a:schemeClr val="accent4"/>
                </a:solidFill>
              </a:rPr>
              <a:t>富幼儿的知识和生活经</a:t>
            </a:r>
            <a:r>
              <a:rPr lang="zh-CN" altLang="en-US" b="1" dirty="0" smtClean="0">
                <a:solidFill>
                  <a:schemeClr val="accent4"/>
                </a:solidFill>
              </a:rPr>
              <a:t>验</a:t>
            </a:r>
            <a:endParaRPr lang="en-US" altLang="zh-CN" b="1" dirty="0" smtClean="0">
              <a:solidFill>
                <a:schemeClr val="accent4"/>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b="1" dirty="0" smtClean="0">
                <a:solidFill>
                  <a:schemeClr val="accent4"/>
                </a:solidFill>
              </a:rPr>
              <a:t>准</a:t>
            </a:r>
            <a:r>
              <a:rPr lang="zh-CN" altLang="en-US" b="1" dirty="0">
                <a:solidFill>
                  <a:schemeClr val="accent4"/>
                </a:solidFill>
              </a:rPr>
              <a:t>备游戏材料，引发游戏</a:t>
            </a:r>
            <a:endParaRPr b="1" dirty="0">
              <a:solidFill>
                <a:schemeClr val="accent4"/>
              </a:solidFill>
            </a:endParaRPr>
          </a:p>
        </p:txBody>
      </p:sp>
    </p:spTree>
    <p:extLst>
      <p:ext uri="{BB962C8B-B14F-4D97-AF65-F5344CB8AC3E}">
        <p14:creationId xmlns:p14="http://schemas.microsoft.com/office/powerpoint/2010/main" val="99301987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208569"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角</a:t>
            </a:r>
            <a:r>
              <a:rPr lang="zh-CN" altLang="en-US" dirty="0" smtClean="0"/>
              <a:t>色游戏的指导</a:t>
            </a:r>
            <a:endParaRPr dirty="0"/>
          </a:p>
        </p:txBody>
      </p:sp>
      <p:sp>
        <p:nvSpPr>
          <p:cNvPr id="17" name="Shape 441"/>
          <p:cNvSpPr/>
          <p:nvPr/>
        </p:nvSpPr>
        <p:spPr>
          <a:xfrm>
            <a:off x="1771742" y="2121346"/>
            <a:ext cx="778674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以间接的指导方法为主，帮助幼儿组织和开展游戏</a:t>
            </a:r>
            <a:endParaRPr dirty="0"/>
          </a:p>
        </p:txBody>
      </p:sp>
      <p:sp>
        <p:nvSpPr>
          <p:cNvPr id="18"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19" name="Shape 439"/>
          <p:cNvSpPr/>
          <p:nvPr/>
        </p:nvSpPr>
        <p:spPr>
          <a:xfrm>
            <a:off x="1579880" y="2537423"/>
            <a:ext cx="9669646"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间接的指导方法一般采用</a:t>
            </a:r>
            <a:r>
              <a:rPr lang="zh-CN" altLang="en-US" dirty="0" smtClean="0">
                <a:solidFill>
                  <a:schemeClr val="tx1"/>
                </a:solidFill>
              </a:rPr>
              <a:t>：</a:t>
            </a:r>
            <a:r>
              <a:rPr lang="zh-CN" altLang="en-US" b="1" dirty="0" smtClean="0">
                <a:solidFill>
                  <a:schemeClr val="accent4"/>
                </a:solidFill>
              </a:rPr>
              <a:t>观</a:t>
            </a:r>
            <a:r>
              <a:rPr lang="zh-CN" altLang="en-US" b="1" dirty="0">
                <a:solidFill>
                  <a:schemeClr val="accent4"/>
                </a:solidFill>
              </a:rPr>
              <a:t>察；用语言提问、提示、评论；示范、表情、眼神、动作、手势</a:t>
            </a:r>
            <a:r>
              <a:rPr lang="zh-CN" altLang="en-US" dirty="0">
                <a:solidFill>
                  <a:schemeClr val="tx1"/>
                </a:solidFill>
              </a:rPr>
              <a:t>等；适时地出示玩具和游戏材料；教师以角色身份影响游戏或参加游戏。这种指导方法在于</a:t>
            </a:r>
            <a:r>
              <a:rPr lang="zh-CN" altLang="en-US" b="1" dirty="0">
                <a:solidFill>
                  <a:schemeClr val="accent4"/>
                </a:solidFill>
              </a:rPr>
              <a:t>启发幼儿的主动性</a:t>
            </a:r>
            <a:r>
              <a:rPr lang="zh-CN" altLang="en-US" dirty="0">
                <a:solidFill>
                  <a:schemeClr val="tx1"/>
                </a:solidFill>
              </a:rPr>
              <a:t>，与直接指导方法，如指示、直接教、具体指挥等是不同的。</a:t>
            </a:r>
            <a:endParaRPr dirty="0">
              <a:solidFill>
                <a:schemeClr val="tx1"/>
              </a:solidFill>
            </a:endParaRPr>
          </a:p>
        </p:txBody>
      </p:sp>
    </p:spTree>
    <p:extLst>
      <p:ext uri="{BB962C8B-B14F-4D97-AF65-F5344CB8AC3E}">
        <p14:creationId xmlns:p14="http://schemas.microsoft.com/office/powerpoint/2010/main" val="287616900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7" name="Shape 441"/>
          <p:cNvSpPr/>
          <p:nvPr/>
        </p:nvSpPr>
        <p:spPr>
          <a:xfrm>
            <a:off x="1776537" y="1603988"/>
            <a:ext cx="809452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尊重幼儿的游戏水平，针对不同的年龄特征指导游戏</a:t>
            </a:r>
            <a:endParaRPr dirty="0"/>
          </a:p>
        </p:txBody>
      </p:sp>
      <p:sp>
        <p:nvSpPr>
          <p:cNvPr id="18"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19" name="Shape 439"/>
          <p:cNvSpPr/>
          <p:nvPr/>
        </p:nvSpPr>
        <p:spPr>
          <a:xfrm>
            <a:off x="1584675" y="2085938"/>
            <a:ext cx="9669646" cy="337015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457200" indent="-457200">
              <a:lnSpc>
                <a:spcPct val="150000"/>
              </a:lnSpc>
              <a:buAutoNum type="arabicPeriod"/>
              <a:defRPr sz="2200" spc="0">
                <a:latin typeface="FZZhunYuan-M02S"/>
                <a:ea typeface="FZZhunYuan-M02S"/>
                <a:cs typeface="FZZhunYuan-M02S"/>
                <a:sym typeface="FZZhunYuan-M02S"/>
              </a:defRPr>
            </a:pPr>
            <a:r>
              <a:rPr lang="zh-CN" altLang="en-US" b="1" dirty="0" smtClean="0">
                <a:solidFill>
                  <a:schemeClr val="accent4"/>
                </a:solidFill>
              </a:rPr>
              <a:t>对</a:t>
            </a:r>
            <a:r>
              <a:rPr lang="zh-CN" altLang="en-US" b="1" dirty="0">
                <a:solidFill>
                  <a:schemeClr val="accent4"/>
                </a:solidFill>
              </a:rPr>
              <a:t>小班幼儿角色游戏时的观察与指</a:t>
            </a:r>
            <a:r>
              <a:rPr lang="zh-CN" altLang="en-US" b="1" dirty="0" smtClean="0">
                <a:solidFill>
                  <a:schemeClr val="accent4"/>
                </a:solidFill>
              </a:rPr>
              <a:t>导</a:t>
            </a:r>
            <a:endParaRPr lang="en-US" altLang="zh-CN" b="1" dirty="0" smtClean="0">
              <a:solidFill>
                <a:schemeClr val="accent4"/>
              </a:solidFill>
            </a:endParaRPr>
          </a:p>
          <a:p>
            <a:pPr lvl="1">
              <a:lnSpc>
                <a:spcPct val="150000"/>
              </a:lnSpc>
              <a:defRPr sz="2200" spc="0">
                <a:latin typeface="FZZhunYuan-M02S"/>
                <a:ea typeface="FZZhunYuan-M02S"/>
                <a:cs typeface="FZZhunYuan-M02S"/>
                <a:sym typeface="FZZhunYuan-M02S"/>
              </a:defRPr>
            </a:pPr>
            <a:r>
              <a:rPr lang="zh-CN" altLang="en-US" sz="2000" dirty="0" smtClean="0">
                <a:solidFill>
                  <a:schemeClr val="tx1"/>
                </a:solidFill>
              </a:rPr>
              <a:t>（</a:t>
            </a:r>
            <a:r>
              <a:rPr lang="en-US" altLang="zh-CN" sz="2000" dirty="0" smtClean="0">
                <a:solidFill>
                  <a:schemeClr val="tx1"/>
                </a:solidFill>
              </a:rPr>
              <a:t>1</a:t>
            </a:r>
            <a:r>
              <a:rPr lang="zh-CN" altLang="en-US" sz="2000" dirty="0" smtClean="0">
                <a:solidFill>
                  <a:schemeClr val="tx1"/>
                </a:solidFill>
              </a:rPr>
              <a:t>）小</a:t>
            </a:r>
            <a:r>
              <a:rPr lang="zh-CN" altLang="en-US" sz="2000" dirty="0">
                <a:solidFill>
                  <a:schemeClr val="tx1"/>
                </a:solidFill>
              </a:rPr>
              <a:t>班幼儿年龄较小，角色游戏以日常生活中的主题为主。如娃娃家、理发店、医院等。</a:t>
            </a:r>
          </a:p>
          <a:p>
            <a:pPr lvl="1">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2</a:t>
            </a:r>
            <a:r>
              <a:rPr lang="zh-CN" altLang="en-US" sz="2000" dirty="0" smtClean="0">
                <a:solidFill>
                  <a:schemeClr val="tx1"/>
                </a:solidFill>
              </a:rPr>
              <a:t>）小</a:t>
            </a:r>
            <a:r>
              <a:rPr lang="zh-CN" altLang="en-US" sz="2000" dirty="0">
                <a:solidFill>
                  <a:schemeClr val="tx1"/>
                </a:solidFill>
              </a:rPr>
              <a:t>班幼儿易受到外界环境的影响，应着重于增强他们的角色意识</a:t>
            </a:r>
            <a:r>
              <a:rPr lang="zh-CN" altLang="en-US" sz="2000" dirty="0" smtClean="0">
                <a:solidFill>
                  <a:schemeClr val="tx1"/>
                </a:solidFill>
              </a:rPr>
              <a:t>。</a:t>
            </a:r>
            <a:endParaRPr lang="en-US" altLang="zh-CN" sz="2000" dirty="0" smtClean="0">
              <a:solidFill>
                <a:schemeClr val="tx1"/>
              </a:solidFill>
            </a:endParaRPr>
          </a:p>
          <a:p>
            <a:pPr lvl="1">
              <a:lnSpc>
                <a:spcPct val="150000"/>
              </a:lnSpc>
              <a:defRPr sz="2200" spc="0">
                <a:latin typeface="FZZhunYuan-M02S"/>
                <a:ea typeface="FZZhunYuan-M02S"/>
                <a:cs typeface="FZZhunYuan-M02S"/>
                <a:sym typeface="FZZhunYuan-M02S"/>
              </a:defRPr>
            </a:pPr>
            <a:r>
              <a:rPr lang="zh-CN" altLang="en-US" sz="2000" dirty="0" smtClean="0">
                <a:solidFill>
                  <a:schemeClr val="tx1"/>
                </a:solidFill>
              </a:rPr>
              <a:t>（</a:t>
            </a:r>
            <a:r>
              <a:rPr lang="en-US" altLang="zh-CN" sz="2000" dirty="0">
                <a:solidFill>
                  <a:schemeClr val="tx1"/>
                </a:solidFill>
              </a:rPr>
              <a:t>3</a:t>
            </a:r>
            <a:r>
              <a:rPr lang="zh-CN" altLang="en-US" sz="2000" dirty="0" smtClean="0">
                <a:solidFill>
                  <a:schemeClr val="tx1"/>
                </a:solidFill>
              </a:rPr>
              <a:t>）在</a:t>
            </a:r>
            <a:r>
              <a:rPr lang="zh-CN" altLang="en-US" sz="2000" dirty="0">
                <a:solidFill>
                  <a:schemeClr val="tx1"/>
                </a:solidFill>
              </a:rPr>
              <a:t>游戏中，教师还应该通过指导、帮助并启发幼儿回忆已有的感性认识，丰富他们的角色行为和语言，逐步充实游戏的内容和主题，培养幼儿独立游戏的能力</a:t>
            </a:r>
            <a:r>
              <a:rPr lang="zh-CN" altLang="en-US" sz="2000" dirty="0" smtClean="0">
                <a:solidFill>
                  <a:schemeClr val="tx1"/>
                </a:solidFill>
              </a:rPr>
              <a:t>。</a:t>
            </a:r>
            <a:endParaRPr lang="en-US" altLang="zh-CN" sz="2000" dirty="0" smtClean="0">
              <a:solidFill>
                <a:schemeClr val="tx1"/>
              </a:solidFill>
            </a:endParaRPr>
          </a:p>
          <a:p>
            <a:pPr lvl="1">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4</a:t>
            </a:r>
            <a:r>
              <a:rPr lang="zh-CN" altLang="en-US" sz="2000" dirty="0" smtClean="0">
                <a:solidFill>
                  <a:schemeClr val="tx1"/>
                </a:solidFill>
              </a:rPr>
              <a:t>）允</a:t>
            </a:r>
            <a:r>
              <a:rPr lang="zh-CN" altLang="en-US" sz="2000" dirty="0">
                <a:solidFill>
                  <a:schemeClr val="tx1"/>
                </a:solidFill>
              </a:rPr>
              <a:t>许幼儿在游戏中同时扮演相同的角色。</a:t>
            </a:r>
            <a:endParaRPr sz="2000" dirty="0">
              <a:solidFill>
                <a:schemeClr val="tx1"/>
              </a:solidFill>
            </a:endParaRPr>
          </a:p>
        </p:txBody>
      </p:sp>
    </p:spTree>
    <p:extLst>
      <p:ext uri="{BB962C8B-B14F-4D97-AF65-F5344CB8AC3E}">
        <p14:creationId xmlns:p14="http://schemas.microsoft.com/office/powerpoint/2010/main" val="104771565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7" name="Shape 441"/>
          <p:cNvSpPr/>
          <p:nvPr/>
        </p:nvSpPr>
        <p:spPr>
          <a:xfrm>
            <a:off x="1776537" y="1303199"/>
            <a:ext cx="809452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尊重幼儿的游戏水平，针对不同的年龄特征指导游戏</a:t>
            </a:r>
            <a:endParaRPr dirty="0"/>
          </a:p>
        </p:txBody>
      </p:sp>
      <p:sp>
        <p:nvSpPr>
          <p:cNvPr id="18"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19" name="Shape 439"/>
          <p:cNvSpPr/>
          <p:nvPr/>
        </p:nvSpPr>
        <p:spPr>
          <a:xfrm>
            <a:off x="1584675" y="1785149"/>
            <a:ext cx="9669646" cy="429348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b="1" dirty="0">
                <a:solidFill>
                  <a:schemeClr val="accent4"/>
                </a:solidFill>
              </a:rPr>
              <a:t>2.</a:t>
            </a:r>
            <a:r>
              <a:rPr lang="zh-CN" altLang="en-US" b="1" dirty="0">
                <a:solidFill>
                  <a:schemeClr val="accent4"/>
                </a:solidFill>
              </a:rPr>
              <a:t>　对中班幼儿角色游戏时的观察与指</a:t>
            </a:r>
            <a:r>
              <a:rPr lang="zh-CN" altLang="en-US" b="1" dirty="0" smtClean="0">
                <a:solidFill>
                  <a:schemeClr val="accent4"/>
                </a:solidFill>
              </a:rPr>
              <a:t>导</a:t>
            </a:r>
            <a:endParaRPr lang="en-US" altLang="zh-CN" b="1" dirty="0" smtClean="0">
              <a:solidFill>
                <a:schemeClr val="accent4"/>
              </a:solidFill>
            </a:endParaRPr>
          </a:p>
          <a:p>
            <a:pPr lvl="1">
              <a:lnSpc>
                <a:spcPct val="150000"/>
              </a:lnSpc>
              <a:defRPr sz="2200" spc="0">
                <a:latin typeface="FZZhunYuan-M02S"/>
                <a:ea typeface="FZZhunYuan-M02S"/>
                <a:cs typeface="FZZhunYuan-M02S"/>
                <a:sym typeface="FZZhunYuan-M02S"/>
              </a:defRPr>
            </a:pPr>
            <a:r>
              <a:rPr lang="zh-CN" altLang="en-US" sz="2000" dirty="0" smtClean="0">
                <a:solidFill>
                  <a:schemeClr val="tx1"/>
                </a:solidFill>
              </a:rPr>
              <a:t>（</a:t>
            </a:r>
            <a:r>
              <a:rPr lang="en-US" altLang="zh-CN" sz="2000" dirty="0" smtClean="0">
                <a:solidFill>
                  <a:schemeClr val="tx1"/>
                </a:solidFill>
              </a:rPr>
              <a:t>1</a:t>
            </a:r>
            <a:r>
              <a:rPr lang="zh-CN" altLang="en-US" sz="2000" dirty="0">
                <a:solidFill>
                  <a:schemeClr val="tx1"/>
                </a:solidFill>
              </a:rPr>
              <a:t>）根据幼儿的需要提供丰富的游戏材料，鼓励幼儿玩多种主题的游戏，游戏环境的设计要营造开放式的氛围，提供可操作性的材料以鼓励幼儿自主选择。</a:t>
            </a:r>
            <a:endParaRPr lang="zh-CN" altLang="en-US" sz="2000" dirty="0" smtClean="0">
              <a:solidFill>
                <a:schemeClr val="tx1"/>
              </a:solidFill>
            </a:endParaRPr>
          </a:p>
          <a:p>
            <a:pPr lvl="1">
              <a:lnSpc>
                <a:spcPct val="150000"/>
              </a:lnSpc>
              <a:defRPr sz="2200" spc="0">
                <a:latin typeface="FZZhunYuan-M02S"/>
                <a:ea typeface="FZZhunYuan-M02S"/>
                <a:cs typeface="FZZhunYuan-M02S"/>
                <a:sym typeface="FZZhunYuan-M02S"/>
              </a:defRPr>
            </a:pPr>
            <a:r>
              <a:rPr lang="zh-CN" altLang="en-US" sz="2000" dirty="0" smtClean="0">
                <a:solidFill>
                  <a:schemeClr val="tx1"/>
                </a:solidFill>
              </a:rPr>
              <a:t>（</a:t>
            </a:r>
            <a:r>
              <a:rPr lang="en-US" altLang="zh-CN" sz="2000" dirty="0" smtClean="0">
                <a:solidFill>
                  <a:schemeClr val="tx1"/>
                </a:solidFill>
              </a:rPr>
              <a:t>2</a:t>
            </a:r>
            <a:r>
              <a:rPr lang="zh-CN" altLang="en-US" sz="2000" dirty="0">
                <a:solidFill>
                  <a:schemeClr val="tx1"/>
                </a:solidFill>
              </a:rPr>
              <a:t>）加深他们对角色的理解，要求幼儿能较正确地反映出角色特有的行为和语言，并能创造性地表演</a:t>
            </a:r>
            <a:r>
              <a:rPr lang="zh-CN" altLang="en-US" sz="2000" dirty="0" smtClean="0">
                <a:solidFill>
                  <a:schemeClr val="tx1"/>
                </a:solidFill>
              </a:rPr>
              <a:t>。</a:t>
            </a:r>
            <a:endParaRPr lang="en-US" altLang="zh-CN" sz="2000" dirty="0" smtClean="0">
              <a:solidFill>
                <a:schemeClr val="tx1"/>
              </a:solidFill>
            </a:endParaRPr>
          </a:p>
          <a:p>
            <a:pPr lvl="1">
              <a:lnSpc>
                <a:spcPct val="150000"/>
              </a:lnSpc>
              <a:defRPr sz="2200" spc="0">
                <a:latin typeface="FZZhunYuan-M02S"/>
                <a:ea typeface="FZZhunYuan-M02S"/>
                <a:cs typeface="FZZhunYuan-M02S"/>
                <a:sym typeface="FZZhunYuan-M02S"/>
              </a:defRPr>
            </a:pPr>
            <a:r>
              <a:rPr lang="zh-CN" altLang="en-US" sz="2000" dirty="0" smtClean="0">
                <a:solidFill>
                  <a:schemeClr val="tx1"/>
                </a:solidFill>
              </a:rPr>
              <a:t>（</a:t>
            </a:r>
            <a:r>
              <a:rPr lang="en-US" altLang="zh-CN" sz="2000" dirty="0">
                <a:solidFill>
                  <a:schemeClr val="tx1"/>
                </a:solidFill>
              </a:rPr>
              <a:t>3</a:t>
            </a:r>
            <a:r>
              <a:rPr lang="zh-CN" altLang="en-US" sz="2000" dirty="0">
                <a:solidFill>
                  <a:schemeClr val="tx1"/>
                </a:solidFill>
              </a:rPr>
              <a:t>）鼓励幼儿共同游戏，启发幼儿创造与固定角色有关的其他角色，并通过活动加强各主题角色与角色之间的交往，从而增加角色游戏的集体性和互动性。</a:t>
            </a:r>
            <a:endParaRPr lang="en-US" altLang="zh-CN" sz="2000" dirty="0" smtClean="0">
              <a:solidFill>
                <a:schemeClr val="tx1"/>
              </a:solidFill>
            </a:endParaRPr>
          </a:p>
          <a:p>
            <a:pPr lvl="1">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4</a:t>
            </a:r>
            <a:r>
              <a:rPr lang="zh-CN" altLang="en-US" sz="2000" dirty="0">
                <a:solidFill>
                  <a:schemeClr val="tx1"/>
                </a:solidFill>
              </a:rPr>
              <a:t>）在游戏中教师应注意观察幼儿发生纠纷的原因，学会在游戏中解决简单的问题、掌握交往的技能及相应的规范。</a:t>
            </a:r>
            <a:endParaRPr sz="2000" dirty="0">
              <a:solidFill>
                <a:schemeClr val="tx1"/>
              </a:solidFill>
            </a:endParaRPr>
          </a:p>
        </p:txBody>
      </p:sp>
    </p:spTree>
    <p:extLst>
      <p:ext uri="{BB962C8B-B14F-4D97-AF65-F5344CB8AC3E}">
        <p14:creationId xmlns:p14="http://schemas.microsoft.com/office/powerpoint/2010/main" val="88288571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7" name="Shape 441"/>
          <p:cNvSpPr/>
          <p:nvPr/>
        </p:nvSpPr>
        <p:spPr>
          <a:xfrm>
            <a:off x="1910158" y="1555862"/>
            <a:ext cx="809452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尊重幼儿的游戏水平，针对不同的年龄特征指导游戏</a:t>
            </a:r>
            <a:endParaRPr dirty="0"/>
          </a:p>
        </p:txBody>
      </p:sp>
      <p:sp>
        <p:nvSpPr>
          <p:cNvPr id="18"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19" name="Shape 439"/>
          <p:cNvSpPr/>
          <p:nvPr/>
        </p:nvSpPr>
        <p:spPr>
          <a:xfrm>
            <a:off x="1718296" y="2037812"/>
            <a:ext cx="8384528" cy="286232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400" b="1" dirty="0" smtClean="0">
                <a:solidFill>
                  <a:schemeClr val="accent4"/>
                </a:solidFill>
              </a:rPr>
              <a:t>3.</a:t>
            </a:r>
            <a:r>
              <a:rPr lang="zh-CN" altLang="en-US" sz="2400" b="1" dirty="0">
                <a:solidFill>
                  <a:schemeClr val="accent4"/>
                </a:solidFill>
              </a:rPr>
              <a:t>　</a:t>
            </a:r>
            <a:r>
              <a:rPr lang="zh-CN" altLang="en-US" sz="2400" b="1" dirty="0" smtClean="0">
                <a:solidFill>
                  <a:schemeClr val="accent4"/>
                </a:solidFill>
              </a:rPr>
              <a:t>对大班</a:t>
            </a:r>
            <a:r>
              <a:rPr lang="zh-CN" altLang="en-US" sz="2400" b="1" dirty="0">
                <a:solidFill>
                  <a:schemeClr val="accent4"/>
                </a:solidFill>
              </a:rPr>
              <a:t>幼儿角色游戏时的观察与指</a:t>
            </a:r>
            <a:r>
              <a:rPr lang="zh-CN" altLang="en-US" sz="2400" b="1" dirty="0" smtClean="0">
                <a:solidFill>
                  <a:schemeClr val="accent4"/>
                </a:solidFill>
              </a:rPr>
              <a:t>导</a:t>
            </a:r>
            <a:endParaRPr lang="en-US" altLang="zh-CN" sz="2400" b="1" dirty="0" smtClean="0">
              <a:solidFill>
                <a:schemeClr val="accent4"/>
              </a:solidFill>
            </a:endParaRPr>
          </a:p>
          <a:p>
            <a:pPr lvl="1">
              <a:lnSpc>
                <a:spcPct val="150000"/>
              </a:lnSpc>
              <a:defRPr sz="2200" spc="0">
                <a:latin typeface="FZZhunYuan-M02S"/>
                <a:ea typeface="FZZhunYuan-M02S"/>
                <a:cs typeface="FZZhunYuan-M02S"/>
                <a:sym typeface="FZZhunYuan-M02S"/>
              </a:defRPr>
            </a:pPr>
            <a:r>
              <a:rPr lang="zh-CN" altLang="en-US" sz="2400" dirty="0" smtClean="0">
                <a:solidFill>
                  <a:schemeClr val="tx1"/>
                </a:solidFill>
              </a:rPr>
              <a:t>（</a:t>
            </a:r>
            <a:r>
              <a:rPr lang="en-US" altLang="zh-CN" sz="2400" dirty="0" smtClean="0">
                <a:solidFill>
                  <a:schemeClr val="tx1"/>
                </a:solidFill>
              </a:rPr>
              <a:t>1</a:t>
            </a:r>
            <a:r>
              <a:rPr lang="zh-CN" altLang="en-US" sz="2400" dirty="0">
                <a:solidFill>
                  <a:schemeClr val="tx1"/>
                </a:solidFill>
              </a:rPr>
              <a:t>）大班幼儿角色游戏指导的重点在于激发幼儿角色游戏的创新意识。</a:t>
            </a:r>
            <a:endParaRPr lang="zh-CN" altLang="en-US" sz="2400" dirty="0" smtClean="0">
              <a:solidFill>
                <a:schemeClr val="tx1"/>
              </a:solidFill>
            </a:endParaRPr>
          </a:p>
          <a:p>
            <a:pPr lvl="1">
              <a:lnSpc>
                <a:spcPct val="150000"/>
              </a:lnSpc>
              <a:defRPr sz="2200" spc="0">
                <a:latin typeface="FZZhunYuan-M02S"/>
                <a:ea typeface="FZZhunYuan-M02S"/>
                <a:cs typeface="FZZhunYuan-M02S"/>
                <a:sym typeface="FZZhunYuan-M02S"/>
              </a:defRPr>
            </a:pPr>
            <a:r>
              <a:rPr lang="zh-CN" altLang="en-US" sz="2400" dirty="0" smtClean="0">
                <a:solidFill>
                  <a:schemeClr val="tx1"/>
                </a:solidFill>
              </a:rPr>
              <a:t>（</a:t>
            </a:r>
            <a:r>
              <a:rPr lang="en-US" altLang="zh-CN" sz="2400" dirty="0" smtClean="0">
                <a:solidFill>
                  <a:schemeClr val="tx1"/>
                </a:solidFill>
              </a:rPr>
              <a:t>2</a:t>
            </a:r>
            <a:r>
              <a:rPr lang="zh-CN" altLang="en-US" sz="2400" dirty="0" smtClean="0">
                <a:solidFill>
                  <a:schemeClr val="tx1"/>
                </a:solidFill>
              </a:rPr>
              <a:t>）鼓</a:t>
            </a:r>
            <a:r>
              <a:rPr lang="zh-CN" altLang="en-US" sz="2400" dirty="0">
                <a:solidFill>
                  <a:schemeClr val="tx1"/>
                </a:solidFill>
              </a:rPr>
              <a:t>励幼儿合作游戏，在游戏中培养幼儿交往能力和解决问题的能力。</a:t>
            </a:r>
            <a:endParaRPr sz="2400" dirty="0">
              <a:solidFill>
                <a:schemeClr val="tx1"/>
              </a:solidFill>
            </a:endParaRPr>
          </a:p>
        </p:txBody>
      </p:sp>
    </p:spTree>
    <p:extLst>
      <p:ext uri="{BB962C8B-B14F-4D97-AF65-F5344CB8AC3E}">
        <p14:creationId xmlns:p14="http://schemas.microsoft.com/office/powerpoint/2010/main" val="207382316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7" name="Shape 441"/>
          <p:cNvSpPr/>
          <p:nvPr/>
        </p:nvSpPr>
        <p:spPr>
          <a:xfrm>
            <a:off x="1910158" y="1555862"/>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四</a:t>
            </a:r>
            <a:r>
              <a:rPr dirty="0" smtClean="0"/>
              <a:t>）</a:t>
            </a:r>
            <a:r>
              <a:rPr lang="zh-CN" altLang="en-US" dirty="0" smtClean="0"/>
              <a:t>使</a:t>
            </a:r>
            <a:r>
              <a:rPr lang="zh-CN" altLang="en-US" dirty="0"/>
              <a:t>幼儿愉快地结束角色游戏</a:t>
            </a:r>
            <a:endParaRPr dirty="0"/>
          </a:p>
        </p:txBody>
      </p:sp>
      <p:sp>
        <p:nvSpPr>
          <p:cNvPr id="18"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19" name="Shape 439"/>
          <p:cNvSpPr/>
          <p:nvPr/>
        </p:nvSpPr>
        <p:spPr>
          <a:xfrm>
            <a:off x="1903737" y="2158128"/>
            <a:ext cx="8384528" cy="207787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一个好角色游戏，一般要有良好的开端，有趣的过程，愉快的结束和再做游戏的愿望。因此，教师要掌握时机，在幼儿游戏兴致尚未低落时，根据游戏的内容和情节结束游戏，使幼儿保持继续游戏的积极性。结束时，应鼓励和督促幼儿收拾玩具、整理场地。</a:t>
            </a:r>
            <a:endParaRPr sz="2200" dirty="0">
              <a:solidFill>
                <a:schemeClr val="tx1"/>
              </a:solidFill>
            </a:endParaRPr>
          </a:p>
        </p:txBody>
      </p:sp>
    </p:spTree>
    <p:extLst>
      <p:ext uri="{BB962C8B-B14F-4D97-AF65-F5344CB8AC3E}">
        <p14:creationId xmlns:p14="http://schemas.microsoft.com/office/powerpoint/2010/main" val="89023423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p:nvPr/>
        </p:nvSpPr>
        <p:spPr>
          <a:xfrm>
            <a:off x="4633519" y="464896"/>
            <a:ext cx="2924964" cy="650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39" name="Shape 239"/>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42" name="Group 242"/>
          <p:cNvGrpSpPr/>
          <p:nvPr/>
        </p:nvGrpSpPr>
        <p:grpSpPr>
          <a:xfrm>
            <a:off x="2124853" y="2255246"/>
            <a:ext cx="2114995" cy="2389774"/>
            <a:chOff x="242368" y="0"/>
            <a:chExt cx="2114993" cy="2389773"/>
          </a:xfrm>
        </p:grpSpPr>
        <p:sp>
          <p:nvSpPr>
            <p:cNvPr id="240" name="Shape 240"/>
            <p:cNvSpPr/>
            <p:nvPr/>
          </p:nvSpPr>
          <p:spPr>
            <a:xfrm>
              <a:off x="684931" y="-1"/>
              <a:ext cx="1229869" cy="1107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01</a:t>
              </a:r>
            </a:p>
          </p:txBody>
        </p:sp>
        <p:sp>
          <p:nvSpPr>
            <p:cNvPr id="241" name="Shape 241"/>
            <p:cNvSpPr/>
            <p:nvPr/>
          </p:nvSpPr>
          <p:spPr>
            <a:xfrm>
              <a:off x="242368" y="1231533"/>
              <a:ext cx="2114995" cy="1158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p>
              <a:pPr algn="ctr">
                <a:defRPr sz="3000" b="1">
                  <a:solidFill>
                    <a:srgbClr val="FFFFFF"/>
                  </a:solidFill>
                  <a:latin typeface="微软雅黑"/>
                  <a:ea typeface="微软雅黑"/>
                  <a:cs typeface="微软雅黑"/>
                  <a:sym typeface="微软雅黑"/>
                </a:defRPr>
              </a:pPr>
              <a:r>
                <a:t>走进幼儿园</a:t>
              </a:r>
            </a:p>
            <a:p>
              <a:pPr algn="ctr">
                <a:defRPr sz="3000" b="1">
                  <a:solidFill>
                    <a:srgbClr val="FFFFFF"/>
                  </a:solidFill>
                  <a:latin typeface="微软雅黑"/>
                  <a:ea typeface="微软雅黑"/>
                  <a:cs typeface="微软雅黑"/>
                  <a:sym typeface="微软雅黑"/>
                </a:defRPr>
              </a:pPr>
              <a:r>
                <a:t>区域活动</a:t>
              </a:r>
            </a:p>
          </p:txBody>
        </p:sp>
      </p:grpSp>
      <p:sp>
        <p:nvSpPr>
          <p:cNvPr id="243" name="Shape 243"/>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4" name="Shape 244"/>
          <p:cNvSpPr/>
          <p:nvPr/>
        </p:nvSpPr>
        <p:spPr>
          <a:xfrm>
            <a:off x="5540450" y="2255246"/>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02</a:t>
            </a:r>
          </a:p>
        </p:txBody>
      </p:sp>
      <p:sp>
        <p:nvSpPr>
          <p:cNvPr id="245" name="Shape 245"/>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6" name="Shape 246"/>
          <p:cNvSpPr/>
          <p:nvPr/>
        </p:nvSpPr>
        <p:spPr>
          <a:xfrm>
            <a:off x="8513486" y="2255246"/>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03</a:t>
            </a:r>
          </a:p>
        </p:txBody>
      </p:sp>
      <p:sp>
        <p:nvSpPr>
          <p:cNvPr id="247" name="Shape 247"/>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48" name="Shape 248"/>
          <p:cNvSpPr/>
          <p:nvPr/>
        </p:nvSpPr>
        <p:spPr>
          <a:xfrm>
            <a:off x="5097888" y="3524879"/>
            <a:ext cx="2114995" cy="1158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3000" b="1">
                <a:solidFill>
                  <a:srgbClr val="FFFFFF"/>
                </a:solidFill>
                <a:latin typeface="微软雅黑"/>
                <a:ea typeface="微软雅黑"/>
                <a:cs typeface="微软雅黑"/>
                <a:sym typeface="微软雅黑"/>
              </a:defRPr>
            </a:pPr>
            <a:r>
              <a:t>幼儿园区域</a:t>
            </a:r>
          </a:p>
          <a:p>
            <a:pPr algn="ctr">
              <a:defRPr sz="3000" b="1">
                <a:solidFill>
                  <a:srgbClr val="FFFFFF"/>
                </a:solidFill>
                <a:latin typeface="微软雅黑"/>
                <a:ea typeface="微软雅黑"/>
                <a:cs typeface="微软雅黑"/>
                <a:sym typeface="微软雅黑"/>
              </a:defRPr>
            </a:pPr>
            <a:r>
              <a:t>活动的设置</a:t>
            </a:r>
          </a:p>
        </p:txBody>
      </p:sp>
      <p:sp>
        <p:nvSpPr>
          <p:cNvPr id="249" name="Shape 249"/>
          <p:cNvSpPr/>
          <p:nvPr/>
        </p:nvSpPr>
        <p:spPr>
          <a:xfrm>
            <a:off x="7828567" y="3575679"/>
            <a:ext cx="2599710" cy="10566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幼儿园区域活动</a:t>
            </a:r>
          </a:p>
          <a:p>
            <a:pPr algn="ctr">
              <a:defRPr sz="2700" b="1">
                <a:solidFill>
                  <a:srgbClr val="FFFFFF"/>
                </a:solidFill>
                <a:latin typeface="微软雅黑"/>
                <a:ea typeface="微软雅黑"/>
                <a:cs typeface="微软雅黑"/>
                <a:sym typeface="微软雅黑"/>
              </a:defRPr>
            </a:pPr>
            <a:r>
              <a:t>的组织与实施</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8" y="2752311"/>
            <a:ext cx="9249484" cy="169046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a:t>1</a:t>
            </a:r>
            <a:r>
              <a:rPr lang="en-US" altLang="zh-CN" dirty="0" smtClean="0"/>
              <a:t>.</a:t>
            </a:r>
            <a:r>
              <a:rPr lang="zh-CN" altLang="en-US" dirty="0" smtClean="0"/>
              <a:t> 什</a:t>
            </a:r>
            <a:r>
              <a:rPr lang="zh-CN" altLang="en-US" dirty="0"/>
              <a:t>么是角色游戏，角色游戏有哪些特点？</a:t>
            </a:r>
          </a:p>
          <a:p>
            <a:pPr>
              <a:lnSpc>
                <a:spcPct val="150000"/>
              </a:lnSpc>
              <a:defRPr sz="2400">
                <a:latin typeface="FZHei-B01S"/>
                <a:ea typeface="FZHei-B01S"/>
                <a:cs typeface="FZHei-B01S"/>
                <a:sym typeface="FZHei-B01S"/>
              </a:defRPr>
            </a:pPr>
            <a:r>
              <a:rPr lang="en-US" altLang="zh-CN" dirty="0"/>
              <a:t>2</a:t>
            </a:r>
            <a:r>
              <a:rPr lang="en-US" altLang="zh-CN" dirty="0" smtClean="0"/>
              <a:t>.</a:t>
            </a:r>
            <a:r>
              <a:rPr lang="zh-CN" altLang="en-US" dirty="0" smtClean="0"/>
              <a:t> 自</a:t>
            </a:r>
            <a:r>
              <a:rPr lang="zh-CN" altLang="en-US" dirty="0"/>
              <a:t>定年龄班，确定角色游戏主题，设计一则角色游戏活动方案。</a:t>
            </a:r>
          </a:p>
          <a:p>
            <a:pPr>
              <a:lnSpc>
                <a:spcPct val="150000"/>
              </a:lnSpc>
              <a:defRPr sz="2400">
                <a:latin typeface="FZHei-B01S"/>
                <a:ea typeface="FZHei-B01S"/>
                <a:cs typeface="FZHei-B01S"/>
                <a:sym typeface="FZHei-B01S"/>
              </a:defRPr>
            </a:pPr>
            <a:r>
              <a:rPr lang="en-US" altLang="zh-CN" dirty="0"/>
              <a:t>3</a:t>
            </a:r>
            <a:r>
              <a:rPr lang="en-US" altLang="zh-CN" dirty="0" smtClean="0"/>
              <a:t>.</a:t>
            </a:r>
            <a:r>
              <a:rPr lang="zh-CN" altLang="en-US" dirty="0" smtClean="0"/>
              <a:t> 如</a:t>
            </a:r>
            <a:r>
              <a:rPr lang="zh-CN" altLang="en-US" dirty="0"/>
              <a:t>何指导不同年龄的幼儿开展角色游戏？</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Tree>
    <p:extLst>
      <p:ext uri="{BB962C8B-B14F-4D97-AF65-F5344CB8AC3E}">
        <p14:creationId xmlns:p14="http://schemas.microsoft.com/office/powerpoint/2010/main" val="411840897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a:t>/</a:t>
            </a:r>
            <a:r>
              <a:rPr lang="zh-CN" altLang="en-US" dirty="0" smtClean="0"/>
              <a:t>问题</a:t>
            </a:r>
            <a:r>
              <a:rPr dirty="0" smtClean="0"/>
              <a:t>引导</a:t>
            </a:r>
            <a:r>
              <a:rPr dirty="0"/>
              <a:t>：</a:t>
            </a:r>
          </a:p>
        </p:txBody>
      </p:sp>
      <p:sp>
        <p:nvSpPr>
          <p:cNvPr id="308" name="Shape 308"/>
          <p:cNvSpPr/>
          <p:nvPr/>
        </p:nvSpPr>
        <p:spPr>
          <a:xfrm>
            <a:off x="1584675" y="2006974"/>
            <a:ext cx="9425349" cy="373243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sz="2000" dirty="0"/>
              <a:t>中班小朋友恬恬对拼图游戏很感兴趣，每次只要老师一投放了新的拼图，她总是最先发现并玩起来，可这样一来，在其他小朋友还没有玩过拼图的时候，她都已经在等待老师投放新的材料了。老师观察到这个现象后便思考：　如何能保持恬恬对拼图游戏兴趣的同时，让其他小朋友也能玩到拼图游戏。于是老师建议恬恬来当拼图小管家，让她尝试整理拼图、推广拼图游戏并帮助部分小朋友解决难题。恬恬在自己的“工作岗位”上非常认真负责，还给老师提出了很多宝贵的建议，例如简单的拼图可以加限时操作、稍难的拼图可以两人合作，把小朋友的美术作品作为原材料分割成拼图</a:t>
            </a:r>
            <a:r>
              <a:rPr lang="en-US" altLang="zh-CN" sz="2000" dirty="0"/>
              <a:t>……</a:t>
            </a:r>
            <a:endParaRPr lang="zh-CN" altLang="en-US" sz="2000" dirty="0"/>
          </a:p>
        </p:txBody>
      </p:sp>
      <p:sp>
        <p:nvSpPr>
          <p:cNvPr id="16" name="Shape 293"/>
          <p:cNvSpPr/>
          <p:nvPr/>
        </p:nvSpPr>
        <p:spPr>
          <a:xfrm>
            <a:off x="4049289"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益智</a:t>
            </a:r>
            <a:r>
              <a:rPr lang="zh-CN" altLang="en-US" dirty="0" smtClean="0"/>
              <a:t>区的设计与指导</a:t>
            </a:r>
            <a:endParaRPr dirty="0"/>
          </a:p>
        </p:txBody>
      </p:sp>
    </p:spTree>
    <p:extLst>
      <p:ext uri="{BB962C8B-B14F-4D97-AF65-F5344CB8AC3E}">
        <p14:creationId xmlns:p14="http://schemas.microsoft.com/office/powerpoint/2010/main" val="169065666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dirty="0"/>
              <a:t>一</a:t>
            </a:r>
            <a:r>
              <a:rPr dirty="0" smtClean="0"/>
              <a:t>、</a:t>
            </a:r>
            <a:r>
              <a:rPr lang="zh-CN" altLang="en-US" dirty="0"/>
              <a:t>幼儿</a:t>
            </a:r>
            <a:r>
              <a:rPr lang="zh-CN" altLang="en-US" dirty="0" smtClean="0"/>
              <a:t>园益智区概述</a:t>
            </a:r>
            <a:endParaRPr dirty="0"/>
          </a:p>
        </p:txBody>
      </p:sp>
      <p:sp>
        <p:nvSpPr>
          <p:cNvPr id="17" name="Shape 441"/>
          <p:cNvSpPr/>
          <p:nvPr/>
        </p:nvSpPr>
        <p:spPr>
          <a:xfrm>
            <a:off x="1771742" y="2121346"/>
            <a:ext cx="378565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smtClean="0"/>
              <a:t>幼儿园益智区的概念</a:t>
            </a:r>
            <a:endParaRPr dirty="0"/>
          </a:p>
        </p:txBody>
      </p:sp>
      <p:sp>
        <p:nvSpPr>
          <p:cNvPr id="19" name="Shape 439"/>
          <p:cNvSpPr/>
          <p:nvPr/>
        </p:nvSpPr>
        <p:spPr>
          <a:xfrm>
            <a:off x="1579879" y="2622601"/>
            <a:ext cx="9765899"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益智</a:t>
            </a:r>
            <a:r>
              <a:rPr lang="zh-CN" altLang="en-US" dirty="0" smtClean="0">
                <a:solidFill>
                  <a:schemeClr val="tx1"/>
                </a:solidFill>
              </a:rPr>
              <a:t>区是</a:t>
            </a:r>
            <a:r>
              <a:rPr lang="zh-CN" altLang="en-US" dirty="0">
                <a:solidFill>
                  <a:schemeClr val="tx1"/>
                </a:solidFill>
              </a:rPr>
              <a:t>幼儿通过手脑并用操作材料（棋牌类、拼图类等）进行逻辑思维活动的游戏场所</a:t>
            </a:r>
            <a:r>
              <a:rPr lang="zh-CN" altLang="en-US" dirty="0" smtClean="0">
                <a:solidFill>
                  <a:schemeClr val="tx1"/>
                </a:solidFill>
              </a:rPr>
              <a:t>。</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dirty="0" smtClean="0">
                <a:solidFill>
                  <a:schemeClr val="tx1"/>
                </a:solidFill>
              </a:rPr>
              <a:t>保</a:t>
            </a:r>
            <a:r>
              <a:rPr lang="zh-CN" altLang="en-US" dirty="0">
                <a:solidFill>
                  <a:schemeClr val="tx1"/>
                </a:solidFill>
              </a:rPr>
              <a:t>证益智区材料的吸引力，使幼儿自觉进入这个区域活动，这将极大地满足幼儿的求知欲，在</a:t>
            </a:r>
            <a:r>
              <a:rPr lang="zh-CN" altLang="en-US" b="1" dirty="0">
                <a:solidFill>
                  <a:schemeClr val="accent4"/>
                </a:solidFill>
              </a:rPr>
              <a:t>数、形、空间等的感知过程中培养爱动脑的习惯</a:t>
            </a:r>
            <a:r>
              <a:rPr lang="zh-CN" altLang="en-US" dirty="0">
                <a:solidFill>
                  <a:schemeClr val="tx1"/>
                </a:solidFill>
              </a:rPr>
              <a:t>，使之变得聪明和智慧，并且促进幼儿理智感的发展。</a:t>
            </a:r>
          </a:p>
        </p:txBody>
      </p:sp>
      <p:sp>
        <p:nvSpPr>
          <p:cNvPr id="15" name="Shape 293"/>
          <p:cNvSpPr/>
          <p:nvPr/>
        </p:nvSpPr>
        <p:spPr>
          <a:xfrm>
            <a:off x="4049289"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益智</a:t>
            </a:r>
            <a:r>
              <a:rPr lang="zh-CN" altLang="en-US" dirty="0" smtClean="0"/>
              <a:t>区的设计与指导</a:t>
            </a:r>
            <a:endParaRPr dirty="0"/>
          </a:p>
        </p:txBody>
      </p:sp>
    </p:spTree>
    <p:extLst>
      <p:ext uri="{BB962C8B-B14F-4D97-AF65-F5344CB8AC3E}">
        <p14:creationId xmlns:p14="http://schemas.microsoft.com/office/powerpoint/2010/main" val="274873926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dirty="0"/>
              <a:t>一</a:t>
            </a:r>
            <a:r>
              <a:rPr dirty="0" smtClean="0"/>
              <a:t>、</a:t>
            </a:r>
            <a:r>
              <a:rPr lang="zh-CN" altLang="en-US" dirty="0"/>
              <a:t>幼儿</a:t>
            </a:r>
            <a:r>
              <a:rPr lang="zh-CN" altLang="en-US" dirty="0" smtClean="0"/>
              <a:t>园益智区概述</a:t>
            </a:r>
            <a:endParaRPr dirty="0"/>
          </a:p>
        </p:txBody>
      </p:sp>
      <p:sp>
        <p:nvSpPr>
          <p:cNvPr id="17" name="Shape 441"/>
          <p:cNvSpPr/>
          <p:nvPr/>
        </p:nvSpPr>
        <p:spPr>
          <a:xfrm>
            <a:off x="1771742" y="2121346"/>
            <a:ext cx="378565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幼儿园益智区的功能</a:t>
            </a:r>
            <a:endParaRPr dirty="0"/>
          </a:p>
        </p:txBody>
      </p:sp>
      <p:sp>
        <p:nvSpPr>
          <p:cNvPr id="19" name="Shape 439"/>
          <p:cNvSpPr/>
          <p:nvPr/>
        </p:nvSpPr>
        <p:spPr>
          <a:xfrm>
            <a:off x="2222800" y="2616133"/>
            <a:ext cx="9765899"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342900" lvl="5"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smtClean="0">
                <a:solidFill>
                  <a:schemeClr val="tx1"/>
                </a:solidFill>
              </a:rPr>
              <a:t>训</a:t>
            </a:r>
            <a:r>
              <a:rPr lang="zh-CN" altLang="en-US" dirty="0">
                <a:solidFill>
                  <a:schemeClr val="tx1"/>
                </a:solidFill>
              </a:rPr>
              <a:t>练幼儿各种感官，促进幼儿</a:t>
            </a:r>
            <a:r>
              <a:rPr lang="zh-CN" altLang="en-US" sz="2200" b="1" dirty="0">
                <a:solidFill>
                  <a:schemeClr val="accent4"/>
                </a:solidFill>
                <a:latin typeface="FZZhunYuan-M02S"/>
                <a:ea typeface="FZZhunYuan-M02S"/>
                <a:cs typeface="FZZhunYuan-M02S"/>
              </a:rPr>
              <a:t>各种感知觉</a:t>
            </a:r>
            <a:r>
              <a:rPr lang="zh-CN" altLang="en-US" dirty="0">
                <a:solidFill>
                  <a:schemeClr val="tx1"/>
                </a:solidFill>
              </a:rPr>
              <a:t>的发</a:t>
            </a:r>
            <a:r>
              <a:rPr lang="zh-CN" altLang="en-US" dirty="0" smtClean="0">
                <a:solidFill>
                  <a:schemeClr val="tx1"/>
                </a:solidFill>
              </a:rPr>
              <a:t>展</a:t>
            </a:r>
            <a:endParaRPr lang="en-US" altLang="zh-CN" dirty="0" smtClean="0">
              <a:solidFill>
                <a:schemeClr val="tx1"/>
              </a:solidFill>
            </a:endParaRPr>
          </a:p>
          <a:p>
            <a:pPr marL="342900" lvl="5"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smtClean="0">
                <a:solidFill>
                  <a:schemeClr val="tx1"/>
                </a:solidFill>
              </a:rPr>
              <a:t>促</a:t>
            </a:r>
            <a:r>
              <a:rPr lang="zh-CN" altLang="en-US" dirty="0">
                <a:solidFill>
                  <a:schemeClr val="tx1"/>
                </a:solidFill>
              </a:rPr>
              <a:t>进幼儿</a:t>
            </a:r>
            <a:r>
              <a:rPr lang="zh-CN" altLang="en-US" sz="2200" b="1" dirty="0">
                <a:solidFill>
                  <a:schemeClr val="accent4"/>
                </a:solidFill>
                <a:latin typeface="FZZhunYuan-M02S"/>
                <a:ea typeface="FZZhunYuan-M02S"/>
                <a:cs typeface="FZZhunYuan-M02S"/>
              </a:rPr>
              <a:t>观察力、注意力和记忆力</a:t>
            </a:r>
            <a:r>
              <a:rPr lang="zh-CN" altLang="en-US" dirty="0">
                <a:solidFill>
                  <a:schemeClr val="tx1"/>
                </a:solidFill>
              </a:rPr>
              <a:t>的发</a:t>
            </a:r>
            <a:r>
              <a:rPr lang="zh-CN" altLang="en-US" dirty="0" smtClean="0">
                <a:solidFill>
                  <a:schemeClr val="tx1"/>
                </a:solidFill>
              </a:rPr>
              <a:t>展</a:t>
            </a:r>
            <a:endParaRPr lang="en-US" altLang="zh-CN" b="1" dirty="0" smtClean="0">
              <a:solidFill>
                <a:schemeClr val="tx1"/>
              </a:solidFill>
            </a:endParaRPr>
          </a:p>
          <a:p>
            <a:pPr marL="342900" lvl="5"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smtClean="0">
                <a:solidFill>
                  <a:schemeClr val="tx1"/>
                </a:solidFill>
              </a:rPr>
              <a:t>促进幼儿</a:t>
            </a:r>
            <a:r>
              <a:rPr lang="zh-CN" altLang="en-US" sz="2200" b="1" dirty="0">
                <a:solidFill>
                  <a:schemeClr val="accent4"/>
                </a:solidFill>
                <a:latin typeface="FZZhunYuan-M02S"/>
                <a:ea typeface="FZZhunYuan-M02S"/>
                <a:cs typeface="FZZhunYuan-M02S"/>
              </a:rPr>
              <a:t>想象力</a:t>
            </a:r>
            <a:r>
              <a:rPr lang="zh-CN" altLang="en-US" dirty="0" smtClean="0">
                <a:solidFill>
                  <a:schemeClr val="tx1"/>
                </a:solidFill>
              </a:rPr>
              <a:t>和</a:t>
            </a:r>
            <a:r>
              <a:rPr lang="zh-CN" altLang="en-US" sz="2200" b="1" dirty="0">
                <a:solidFill>
                  <a:schemeClr val="accent4"/>
                </a:solidFill>
                <a:latin typeface="FZZhunYuan-M02S"/>
                <a:ea typeface="FZZhunYuan-M02S"/>
                <a:cs typeface="FZZhunYuan-M02S"/>
              </a:rPr>
              <a:t>创造力</a:t>
            </a:r>
            <a:r>
              <a:rPr lang="zh-CN" altLang="en-US" dirty="0" smtClean="0">
                <a:solidFill>
                  <a:schemeClr val="tx1"/>
                </a:solidFill>
              </a:rPr>
              <a:t>的发展</a:t>
            </a:r>
            <a:endParaRPr lang="en-US" altLang="zh-CN" dirty="0" smtClean="0">
              <a:solidFill>
                <a:schemeClr val="tx1"/>
              </a:solidFill>
            </a:endParaRPr>
          </a:p>
          <a:p>
            <a:pPr marL="342900" lvl="5"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smtClean="0">
                <a:solidFill>
                  <a:schemeClr val="tx1"/>
                </a:solidFill>
              </a:rPr>
              <a:t>促</a:t>
            </a:r>
            <a:r>
              <a:rPr lang="zh-CN" altLang="en-US" dirty="0">
                <a:solidFill>
                  <a:schemeClr val="tx1"/>
                </a:solidFill>
              </a:rPr>
              <a:t>进幼儿</a:t>
            </a:r>
            <a:r>
              <a:rPr lang="zh-CN" altLang="en-US" b="1" dirty="0">
                <a:solidFill>
                  <a:schemeClr val="accent4"/>
                </a:solidFill>
              </a:rPr>
              <a:t>思维能力</a:t>
            </a:r>
            <a:r>
              <a:rPr lang="zh-CN" altLang="en-US" dirty="0">
                <a:solidFill>
                  <a:schemeClr val="tx1"/>
                </a:solidFill>
              </a:rPr>
              <a:t>的发</a:t>
            </a:r>
            <a:r>
              <a:rPr lang="zh-CN" altLang="en-US" dirty="0" smtClean="0">
                <a:solidFill>
                  <a:schemeClr val="tx1"/>
                </a:solidFill>
              </a:rPr>
              <a:t>展</a:t>
            </a:r>
            <a:endParaRPr lang="en-US" altLang="zh-CN" dirty="0" smtClean="0">
              <a:solidFill>
                <a:schemeClr val="tx1"/>
              </a:solidFill>
            </a:endParaRPr>
          </a:p>
          <a:p>
            <a:pPr marL="342900" lvl="5"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smtClean="0">
                <a:solidFill>
                  <a:schemeClr val="tx1"/>
                </a:solidFill>
              </a:rPr>
              <a:t>促</a:t>
            </a:r>
            <a:r>
              <a:rPr lang="zh-CN" altLang="en-US" dirty="0">
                <a:solidFill>
                  <a:schemeClr val="tx1"/>
                </a:solidFill>
              </a:rPr>
              <a:t>进幼儿</a:t>
            </a:r>
            <a:r>
              <a:rPr lang="zh-CN" altLang="en-US" sz="2200" b="1" dirty="0">
                <a:solidFill>
                  <a:schemeClr val="accent4"/>
                </a:solidFill>
                <a:latin typeface="FZZhunYuan-M02S"/>
                <a:ea typeface="FZZhunYuan-M02S"/>
                <a:cs typeface="FZZhunYuan-M02S"/>
              </a:rPr>
              <a:t>言语能力</a:t>
            </a:r>
            <a:r>
              <a:rPr lang="zh-CN" altLang="en-US" dirty="0">
                <a:solidFill>
                  <a:schemeClr val="tx1"/>
                </a:solidFill>
              </a:rPr>
              <a:t>的发</a:t>
            </a:r>
            <a:r>
              <a:rPr lang="zh-CN" altLang="en-US" dirty="0" smtClean="0">
                <a:solidFill>
                  <a:schemeClr val="tx1"/>
                </a:solidFill>
              </a:rPr>
              <a:t>展</a:t>
            </a:r>
            <a:endParaRPr lang="en-US" altLang="zh-CN" dirty="0" smtClean="0">
              <a:solidFill>
                <a:schemeClr val="tx1"/>
              </a:solidFill>
            </a:endParaRPr>
          </a:p>
          <a:p>
            <a:pPr marL="342900" lvl="5"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smtClean="0">
                <a:solidFill>
                  <a:schemeClr val="tx1"/>
                </a:solidFill>
              </a:rPr>
              <a:t>促</a:t>
            </a:r>
            <a:r>
              <a:rPr lang="zh-CN" altLang="en-US" dirty="0">
                <a:solidFill>
                  <a:schemeClr val="tx1"/>
                </a:solidFill>
              </a:rPr>
              <a:t>进幼儿</a:t>
            </a:r>
            <a:r>
              <a:rPr lang="zh-CN" altLang="en-US" sz="2200" b="1" dirty="0">
                <a:solidFill>
                  <a:schemeClr val="accent4"/>
                </a:solidFill>
                <a:latin typeface="FZZhunYuan-M02S"/>
                <a:ea typeface="FZZhunYuan-M02S"/>
                <a:cs typeface="FZZhunYuan-M02S"/>
              </a:rPr>
              <a:t>探究能力</a:t>
            </a:r>
            <a:r>
              <a:rPr lang="zh-CN" altLang="en-US" dirty="0">
                <a:solidFill>
                  <a:schemeClr val="tx1"/>
                </a:solidFill>
              </a:rPr>
              <a:t>的发</a:t>
            </a:r>
            <a:r>
              <a:rPr lang="zh-CN" altLang="en-US" dirty="0" smtClean="0">
                <a:solidFill>
                  <a:schemeClr val="tx1"/>
                </a:solidFill>
              </a:rPr>
              <a:t>展</a:t>
            </a:r>
            <a:endParaRPr lang="zh-CN" altLang="en-US" dirty="0">
              <a:solidFill>
                <a:schemeClr val="tx1"/>
              </a:solidFill>
            </a:endParaRPr>
          </a:p>
        </p:txBody>
      </p:sp>
      <p:sp>
        <p:nvSpPr>
          <p:cNvPr id="15" name="Shape 293"/>
          <p:cNvSpPr/>
          <p:nvPr/>
        </p:nvSpPr>
        <p:spPr>
          <a:xfrm>
            <a:off x="4049289"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益智</a:t>
            </a:r>
            <a:r>
              <a:rPr lang="zh-CN" altLang="en-US" dirty="0" smtClean="0"/>
              <a:t>区的设计与指导</a:t>
            </a:r>
            <a:endParaRPr dirty="0"/>
          </a:p>
        </p:txBody>
      </p:sp>
      <p:pic>
        <p:nvPicPr>
          <p:cNvPr id="2" name="图片 1"/>
          <p:cNvPicPr>
            <a:picLocks noChangeAspect="1"/>
          </p:cNvPicPr>
          <p:nvPr/>
        </p:nvPicPr>
        <p:blipFill>
          <a:blip r:embed="rId2"/>
          <a:stretch>
            <a:fillRect/>
          </a:stretch>
        </p:blipFill>
        <p:spPr>
          <a:xfrm>
            <a:off x="8142716" y="3412597"/>
            <a:ext cx="3104762" cy="2342857"/>
          </a:xfrm>
          <a:prstGeom prst="rect">
            <a:avLst/>
          </a:prstGeom>
        </p:spPr>
      </p:pic>
    </p:spTree>
    <p:extLst>
      <p:ext uri="{BB962C8B-B14F-4D97-AF65-F5344CB8AC3E}">
        <p14:creationId xmlns:p14="http://schemas.microsoft.com/office/powerpoint/2010/main" val="95160921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a:t>幼儿园益智区的主要内容</a:t>
            </a:r>
            <a:endParaRPr dirty="0"/>
          </a:p>
        </p:txBody>
      </p:sp>
      <p:sp>
        <p:nvSpPr>
          <p:cNvPr id="19" name="Shape 439"/>
          <p:cNvSpPr/>
          <p:nvPr/>
        </p:nvSpPr>
        <p:spPr>
          <a:xfrm>
            <a:off x="1651486" y="2122996"/>
            <a:ext cx="5465379" cy="36471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lvl="5" indent="0">
              <a:lnSpc>
                <a:spcPct val="150000"/>
              </a:lnSpc>
              <a:defRPr sz="2200" spc="0">
                <a:latin typeface="FZZhunYuan-M02S"/>
                <a:ea typeface="FZZhunYuan-M02S"/>
                <a:cs typeface="FZZhunYuan-M02S"/>
                <a:sym typeface="FZZhunYuan-M02S"/>
              </a:defRPr>
            </a:pPr>
            <a:r>
              <a:rPr lang="en-US" altLang="zh-CN" b="1" dirty="0" smtClean="0">
                <a:solidFill>
                  <a:schemeClr val="accent4"/>
                </a:solidFill>
              </a:rPr>
              <a:t>1.</a:t>
            </a:r>
            <a:r>
              <a:rPr lang="zh-CN" altLang="en-US" b="1" dirty="0" smtClean="0">
                <a:solidFill>
                  <a:schemeClr val="accent4"/>
                </a:solidFill>
              </a:rPr>
              <a:t>棋类活动</a:t>
            </a:r>
            <a:endParaRPr lang="en-US" altLang="zh-CN" b="1" dirty="0" smtClean="0">
              <a:solidFill>
                <a:schemeClr val="accent4"/>
              </a:solidFill>
            </a:endParaRPr>
          </a:p>
          <a:p>
            <a:pPr lvl="5" indent="0">
              <a:lnSpc>
                <a:spcPct val="150000"/>
              </a:lnSpc>
              <a:defRPr sz="2200" spc="0">
                <a:latin typeface="FZZhunYuan-M02S"/>
                <a:ea typeface="FZZhunYuan-M02S"/>
                <a:cs typeface="FZZhunYuan-M02S"/>
                <a:sym typeface="FZZhunYuan-M02S"/>
              </a:defRPr>
            </a:pPr>
            <a:r>
              <a:rPr lang="zh-CN" altLang="en-US" dirty="0">
                <a:solidFill>
                  <a:schemeClr val="tx1"/>
                </a:solidFill>
              </a:rPr>
              <a:t>棋类活动包括传统的跳棋、象棋、围棋、军棋、飞行棋、斗兽棋、五子棋、配对棋、翻转棋、陆战棋、接龙棋、生肖棋、石子棋等。我们还可以根据各年龄段幼儿特点和已有水平结合当下的主题活动，编制适合幼儿的创意</a:t>
            </a:r>
            <a:r>
              <a:rPr lang="zh-CN" altLang="en-US" dirty="0" smtClean="0">
                <a:solidFill>
                  <a:schemeClr val="tx1"/>
                </a:solidFill>
              </a:rPr>
              <a:t>棋。</a:t>
            </a:r>
            <a:endParaRPr lang="zh-CN" altLang="en-US" dirty="0">
              <a:solidFill>
                <a:schemeClr val="tx1"/>
              </a:solidFill>
            </a:endParaRPr>
          </a:p>
        </p:txBody>
      </p:sp>
      <p:sp>
        <p:nvSpPr>
          <p:cNvPr id="15" name="Shape 293"/>
          <p:cNvSpPr/>
          <p:nvPr/>
        </p:nvSpPr>
        <p:spPr>
          <a:xfrm>
            <a:off x="4049289"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益智</a:t>
            </a:r>
            <a:r>
              <a:rPr lang="zh-CN" altLang="en-US" dirty="0" smtClean="0"/>
              <a:t>区的设计与指导</a:t>
            </a:r>
            <a:endParaRPr dirty="0"/>
          </a:p>
        </p:txBody>
      </p:sp>
      <p:pic>
        <p:nvPicPr>
          <p:cNvPr id="2" name="图片 1"/>
          <p:cNvPicPr>
            <a:picLocks noChangeAspect="1"/>
          </p:cNvPicPr>
          <p:nvPr/>
        </p:nvPicPr>
        <p:blipFill>
          <a:blip r:embed="rId2"/>
          <a:stretch>
            <a:fillRect/>
          </a:stretch>
        </p:blipFill>
        <p:spPr>
          <a:xfrm>
            <a:off x="8276343" y="2465533"/>
            <a:ext cx="2819048" cy="2333333"/>
          </a:xfrm>
          <a:prstGeom prst="rect">
            <a:avLst/>
          </a:prstGeom>
        </p:spPr>
      </p:pic>
    </p:spTree>
    <p:extLst>
      <p:ext uri="{BB962C8B-B14F-4D97-AF65-F5344CB8AC3E}">
        <p14:creationId xmlns:p14="http://schemas.microsoft.com/office/powerpoint/2010/main" val="378199558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a:t>幼儿园益智区的主要内容</a:t>
            </a:r>
            <a:endParaRPr dirty="0"/>
          </a:p>
        </p:txBody>
      </p:sp>
      <p:sp>
        <p:nvSpPr>
          <p:cNvPr id="19" name="Shape 439"/>
          <p:cNvSpPr/>
          <p:nvPr/>
        </p:nvSpPr>
        <p:spPr>
          <a:xfrm>
            <a:off x="1618081" y="2207218"/>
            <a:ext cx="4999288" cy="36471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lvl="5" indent="0">
              <a:lnSpc>
                <a:spcPct val="150000"/>
              </a:lnSpc>
              <a:defRPr sz="2200" spc="0">
                <a:latin typeface="FZZhunYuan-M02S"/>
                <a:ea typeface="FZZhunYuan-M02S"/>
                <a:cs typeface="FZZhunYuan-M02S"/>
                <a:sym typeface="FZZhunYuan-M02S"/>
              </a:defRPr>
            </a:pPr>
            <a:r>
              <a:rPr lang="en-US" altLang="zh-CN" b="1" dirty="0" smtClean="0">
                <a:solidFill>
                  <a:schemeClr val="accent4"/>
                </a:solidFill>
              </a:rPr>
              <a:t>2.</a:t>
            </a:r>
            <a:r>
              <a:rPr lang="zh-CN" altLang="en-US" b="1" dirty="0">
                <a:solidFill>
                  <a:schemeClr val="accent4"/>
                </a:solidFill>
              </a:rPr>
              <a:t>拼摆操作类活</a:t>
            </a:r>
            <a:r>
              <a:rPr lang="zh-CN" altLang="en-US" b="1" dirty="0" smtClean="0">
                <a:solidFill>
                  <a:schemeClr val="accent4"/>
                </a:solidFill>
              </a:rPr>
              <a:t>动</a:t>
            </a:r>
            <a:endParaRPr lang="en-US" altLang="zh-CN" b="1" dirty="0" smtClean="0">
              <a:solidFill>
                <a:schemeClr val="accent4"/>
              </a:solidFill>
            </a:endParaRPr>
          </a:p>
          <a:p>
            <a:pPr lvl="5" indent="0">
              <a:lnSpc>
                <a:spcPct val="150000"/>
              </a:lnSpc>
              <a:defRPr sz="2200" spc="0">
                <a:latin typeface="FZZhunYuan-M02S"/>
                <a:ea typeface="FZZhunYuan-M02S"/>
                <a:cs typeface="FZZhunYuan-M02S"/>
                <a:sym typeface="FZZhunYuan-M02S"/>
              </a:defRPr>
            </a:pPr>
            <a:r>
              <a:rPr lang="zh-CN" altLang="en-US" dirty="0">
                <a:solidFill>
                  <a:schemeClr val="tx1"/>
                </a:solidFill>
              </a:rPr>
              <a:t>拼摆操作类活动包括传统的七巧板、各种拼图（框架拼图、关系拼图、立体拼</a:t>
            </a:r>
            <a:r>
              <a:rPr lang="zh-CN" altLang="en-US" dirty="0" smtClean="0">
                <a:solidFill>
                  <a:schemeClr val="tx1"/>
                </a:solidFill>
              </a:rPr>
              <a:t>图</a:t>
            </a:r>
            <a:r>
              <a:rPr lang="zh-CN" altLang="en-US" dirty="0">
                <a:solidFill>
                  <a:schemeClr val="tx1"/>
                </a:solidFill>
              </a:rPr>
              <a:t>等</a:t>
            </a:r>
            <a:r>
              <a:rPr lang="zh-CN" altLang="en-US" dirty="0" smtClean="0">
                <a:solidFill>
                  <a:schemeClr val="tx1"/>
                </a:solidFill>
              </a:rPr>
              <a:t>）、</a:t>
            </a:r>
            <a:r>
              <a:rPr lang="zh-CN" altLang="en-US" dirty="0">
                <a:solidFill>
                  <a:schemeClr val="tx1"/>
                </a:solidFill>
              </a:rPr>
              <a:t>串珠、叉棍、套塔套碗、趣味夹子、编织、多米诺骨牌、皮筋构图、生活类操作（扣纽扣、拉拉链、系鞋带、戴</a:t>
            </a:r>
            <a:r>
              <a:rPr lang="zh-CN" altLang="en-US" dirty="0" smtClean="0">
                <a:solidFill>
                  <a:schemeClr val="tx1"/>
                </a:solidFill>
              </a:rPr>
              <a:t>帽等</a:t>
            </a:r>
            <a:r>
              <a:rPr lang="zh-CN" altLang="en-US" dirty="0">
                <a:solidFill>
                  <a:schemeClr val="tx1"/>
                </a:solidFill>
              </a:rPr>
              <a:t>）。</a:t>
            </a:r>
          </a:p>
        </p:txBody>
      </p:sp>
      <p:sp>
        <p:nvSpPr>
          <p:cNvPr id="15" name="Shape 293"/>
          <p:cNvSpPr/>
          <p:nvPr/>
        </p:nvSpPr>
        <p:spPr>
          <a:xfrm>
            <a:off x="4049289"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益智</a:t>
            </a:r>
            <a:r>
              <a:rPr lang="zh-CN" altLang="en-US" dirty="0" smtClean="0"/>
              <a:t>区的设计与指导</a:t>
            </a:r>
            <a:endParaRPr dirty="0"/>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5113" y="2496600"/>
            <a:ext cx="2876550" cy="2266950"/>
          </a:xfrm>
          <a:prstGeom prst="rect">
            <a:avLst/>
          </a:prstGeom>
        </p:spPr>
      </p:pic>
    </p:spTree>
    <p:extLst>
      <p:ext uri="{BB962C8B-B14F-4D97-AF65-F5344CB8AC3E}">
        <p14:creationId xmlns:p14="http://schemas.microsoft.com/office/powerpoint/2010/main" val="317141677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a:t>幼儿园益智区的主要内容</a:t>
            </a:r>
            <a:endParaRPr dirty="0"/>
          </a:p>
        </p:txBody>
      </p:sp>
      <p:sp>
        <p:nvSpPr>
          <p:cNvPr id="19" name="Shape 439"/>
          <p:cNvSpPr/>
          <p:nvPr/>
        </p:nvSpPr>
        <p:spPr>
          <a:xfrm>
            <a:off x="1618081" y="2207218"/>
            <a:ext cx="4999288" cy="415498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lvl="5" indent="0">
              <a:lnSpc>
                <a:spcPct val="150000"/>
              </a:lnSpc>
              <a:defRPr sz="2200" spc="0">
                <a:latin typeface="FZZhunYuan-M02S"/>
                <a:ea typeface="FZZhunYuan-M02S"/>
                <a:cs typeface="FZZhunYuan-M02S"/>
                <a:sym typeface="FZZhunYuan-M02S"/>
              </a:defRPr>
            </a:pPr>
            <a:r>
              <a:rPr lang="en-US" altLang="zh-CN" b="1" dirty="0" smtClean="0">
                <a:solidFill>
                  <a:schemeClr val="accent4"/>
                </a:solidFill>
              </a:rPr>
              <a:t>3.</a:t>
            </a:r>
            <a:r>
              <a:rPr lang="zh-CN" altLang="en-US" b="1" dirty="0" smtClean="0">
                <a:solidFill>
                  <a:schemeClr val="accent4"/>
                </a:solidFill>
              </a:rPr>
              <a:t>思维类</a:t>
            </a:r>
            <a:r>
              <a:rPr lang="zh-CN" altLang="en-US" b="1" dirty="0">
                <a:solidFill>
                  <a:schemeClr val="accent4"/>
                </a:solidFill>
              </a:rPr>
              <a:t>活</a:t>
            </a:r>
            <a:r>
              <a:rPr lang="zh-CN" altLang="en-US" b="1" dirty="0" smtClean="0">
                <a:solidFill>
                  <a:schemeClr val="accent4"/>
                </a:solidFill>
              </a:rPr>
              <a:t>动</a:t>
            </a:r>
            <a:endParaRPr lang="en-US" altLang="zh-CN" b="1" dirty="0" smtClean="0">
              <a:solidFill>
                <a:schemeClr val="accent4"/>
              </a:solidFill>
            </a:endParaRPr>
          </a:p>
          <a:p>
            <a:pPr lvl="5" indent="0">
              <a:lnSpc>
                <a:spcPct val="150000"/>
              </a:lnSpc>
              <a:defRPr sz="2200" spc="0">
                <a:latin typeface="FZZhunYuan-M02S"/>
                <a:ea typeface="FZZhunYuan-M02S"/>
                <a:cs typeface="FZZhunYuan-M02S"/>
                <a:sym typeface="FZZhunYuan-M02S"/>
              </a:defRPr>
            </a:pPr>
            <a:r>
              <a:rPr lang="zh-CN" altLang="en-US" dirty="0">
                <a:solidFill>
                  <a:schemeClr val="tx1"/>
                </a:solidFill>
              </a:rPr>
              <a:t>思维类活动主要包括各类迷宫</a:t>
            </a:r>
            <a:r>
              <a:rPr lang="en-US" altLang="zh-CN" dirty="0">
                <a:solidFill>
                  <a:schemeClr val="tx1"/>
                </a:solidFill>
              </a:rPr>
              <a:t>(</a:t>
            </a:r>
            <a:r>
              <a:rPr lang="zh-CN" altLang="en-US" dirty="0">
                <a:solidFill>
                  <a:schemeClr val="tx1"/>
                </a:solidFill>
              </a:rPr>
              <a:t>墙面迷宫、数字迷宫、小球走迷宫、国旗找位迷宫、立</a:t>
            </a:r>
            <a:r>
              <a:rPr lang="zh-CN" altLang="en-US" dirty="0" smtClean="0">
                <a:solidFill>
                  <a:schemeClr val="tx1"/>
                </a:solidFill>
              </a:rPr>
              <a:t>体迷</a:t>
            </a:r>
            <a:r>
              <a:rPr lang="zh-CN" altLang="en-US" dirty="0">
                <a:solidFill>
                  <a:schemeClr val="tx1"/>
                </a:solidFill>
              </a:rPr>
              <a:t>宫等</a:t>
            </a:r>
            <a:r>
              <a:rPr lang="en-US" altLang="zh-CN" dirty="0">
                <a:solidFill>
                  <a:schemeClr val="tx1"/>
                </a:solidFill>
              </a:rPr>
              <a:t>)</a:t>
            </a:r>
            <a:r>
              <a:rPr lang="zh-CN" altLang="en-US" dirty="0">
                <a:solidFill>
                  <a:schemeClr val="tx1"/>
                </a:solidFill>
              </a:rPr>
              <a:t>、思维训练板、轨道游戏板、推理训练卡、填漏补缺、找路线、找影子、一笔画、找相反</a:t>
            </a:r>
            <a:r>
              <a:rPr lang="zh-CN" altLang="en-US" dirty="0" smtClean="0">
                <a:solidFill>
                  <a:schemeClr val="tx1"/>
                </a:solidFill>
              </a:rPr>
              <a:t>、脚</a:t>
            </a:r>
            <a:r>
              <a:rPr lang="zh-CN" altLang="en-US" dirty="0">
                <a:solidFill>
                  <a:schemeClr val="tx1"/>
                </a:solidFill>
              </a:rPr>
              <a:t>印配对、折纸猜还原、旋转板、接龙卡、鲁班锁、孔明锁以及生活中的探究活</a:t>
            </a:r>
            <a:r>
              <a:rPr lang="zh-CN" altLang="en-US" dirty="0" smtClean="0">
                <a:solidFill>
                  <a:schemeClr val="tx1"/>
                </a:solidFill>
              </a:rPr>
              <a:t>动。</a:t>
            </a:r>
            <a:endParaRPr lang="zh-CN" altLang="en-US" dirty="0">
              <a:solidFill>
                <a:schemeClr val="tx1"/>
              </a:solidFill>
            </a:endParaRPr>
          </a:p>
        </p:txBody>
      </p:sp>
      <p:sp>
        <p:nvSpPr>
          <p:cNvPr id="15" name="Shape 293"/>
          <p:cNvSpPr/>
          <p:nvPr/>
        </p:nvSpPr>
        <p:spPr>
          <a:xfrm>
            <a:off x="4049289"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益智</a:t>
            </a:r>
            <a:r>
              <a:rPr lang="zh-CN" altLang="en-US" dirty="0" smtClean="0"/>
              <a:t>区的设计与指导</a:t>
            </a:r>
            <a:endParaRPr dirty="0"/>
          </a:p>
        </p:txBody>
      </p:sp>
      <p:pic>
        <p:nvPicPr>
          <p:cNvPr id="3" name="图片 2"/>
          <p:cNvPicPr>
            <a:picLocks noChangeAspect="1"/>
          </p:cNvPicPr>
          <p:nvPr/>
        </p:nvPicPr>
        <p:blipFill>
          <a:blip r:embed="rId2"/>
          <a:stretch>
            <a:fillRect/>
          </a:stretch>
        </p:blipFill>
        <p:spPr>
          <a:xfrm>
            <a:off x="8379014" y="2531152"/>
            <a:ext cx="1723810" cy="2371429"/>
          </a:xfrm>
          <a:prstGeom prst="rect">
            <a:avLst/>
          </a:prstGeom>
        </p:spPr>
      </p:pic>
    </p:spTree>
    <p:extLst>
      <p:ext uri="{BB962C8B-B14F-4D97-AF65-F5344CB8AC3E}">
        <p14:creationId xmlns:p14="http://schemas.microsoft.com/office/powerpoint/2010/main" val="50159258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a:t>幼儿园益智区的主要内容</a:t>
            </a:r>
            <a:endParaRPr dirty="0"/>
          </a:p>
        </p:txBody>
      </p:sp>
      <p:sp>
        <p:nvSpPr>
          <p:cNvPr id="19" name="Shape 439"/>
          <p:cNvSpPr/>
          <p:nvPr/>
        </p:nvSpPr>
        <p:spPr>
          <a:xfrm>
            <a:off x="1618081" y="2207218"/>
            <a:ext cx="6289786" cy="415498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lvl="5" indent="0">
              <a:lnSpc>
                <a:spcPct val="150000"/>
              </a:lnSpc>
              <a:defRPr sz="2200" spc="0">
                <a:latin typeface="FZZhunYuan-M02S"/>
                <a:ea typeface="FZZhunYuan-M02S"/>
                <a:cs typeface="FZZhunYuan-M02S"/>
                <a:sym typeface="FZZhunYuan-M02S"/>
              </a:defRPr>
            </a:pPr>
            <a:r>
              <a:rPr lang="en-US" altLang="zh-CN" b="1" dirty="0">
                <a:solidFill>
                  <a:schemeClr val="accent4"/>
                </a:solidFill>
              </a:rPr>
              <a:t>4</a:t>
            </a:r>
            <a:r>
              <a:rPr lang="en-US" altLang="zh-CN" b="1" dirty="0" smtClean="0">
                <a:solidFill>
                  <a:schemeClr val="accent4"/>
                </a:solidFill>
              </a:rPr>
              <a:t>.</a:t>
            </a:r>
            <a:r>
              <a:rPr lang="zh-CN" altLang="en-US" b="1" dirty="0" smtClean="0">
                <a:solidFill>
                  <a:schemeClr val="accent4"/>
                </a:solidFill>
              </a:rPr>
              <a:t>数学类</a:t>
            </a:r>
            <a:r>
              <a:rPr lang="zh-CN" altLang="en-US" b="1" dirty="0">
                <a:solidFill>
                  <a:schemeClr val="accent4"/>
                </a:solidFill>
              </a:rPr>
              <a:t>活</a:t>
            </a:r>
            <a:r>
              <a:rPr lang="zh-CN" altLang="en-US" b="1" dirty="0" smtClean="0">
                <a:solidFill>
                  <a:schemeClr val="accent4"/>
                </a:solidFill>
              </a:rPr>
              <a:t>动</a:t>
            </a:r>
            <a:endParaRPr lang="en-US" altLang="zh-CN" b="1" dirty="0" smtClean="0">
              <a:solidFill>
                <a:schemeClr val="accent4"/>
              </a:solidFill>
            </a:endParaRPr>
          </a:p>
          <a:p>
            <a:pPr lvl="5" indent="0">
              <a:lnSpc>
                <a:spcPct val="150000"/>
              </a:lnSpc>
              <a:defRPr sz="2200" spc="0">
                <a:latin typeface="FZZhunYuan-M02S"/>
                <a:ea typeface="FZZhunYuan-M02S"/>
                <a:cs typeface="FZZhunYuan-M02S"/>
                <a:sym typeface="FZZhunYuan-M02S"/>
              </a:defRPr>
            </a:pPr>
            <a:r>
              <a:rPr lang="zh-CN" altLang="en-US" dirty="0">
                <a:solidFill>
                  <a:schemeClr val="tx1"/>
                </a:solidFill>
              </a:rPr>
              <a:t>数学类活动主要是通过操作活动感</a:t>
            </a:r>
            <a:r>
              <a:rPr lang="zh-CN" altLang="en-US" dirty="0" smtClean="0">
                <a:solidFill>
                  <a:schemeClr val="tx1"/>
                </a:solidFill>
              </a:rPr>
              <a:t>知数、</a:t>
            </a:r>
            <a:r>
              <a:rPr lang="zh-CN" altLang="en-US" dirty="0">
                <a:solidFill>
                  <a:schemeClr val="tx1"/>
                </a:solidFill>
              </a:rPr>
              <a:t>量、形、空间等</a:t>
            </a:r>
            <a:r>
              <a:rPr lang="en-US" altLang="zh-CN" dirty="0">
                <a:solidFill>
                  <a:schemeClr val="tx1"/>
                </a:solidFill>
              </a:rPr>
              <a:t>,</a:t>
            </a:r>
            <a:r>
              <a:rPr lang="zh-CN" altLang="en-US" dirty="0">
                <a:solidFill>
                  <a:schemeClr val="tx1"/>
                </a:solidFill>
              </a:rPr>
              <a:t>主要包括对应、分类、归类、</a:t>
            </a:r>
            <a:r>
              <a:rPr lang="zh-CN" altLang="en-US" dirty="0" smtClean="0">
                <a:solidFill>
                  <a:schemeClr val="tx1"/>
                </a:solidFill>
              </a:rPr>
              <a:t>数量</a:t>
            </a:r>
            <a:r>
              <a:rPr lang="zh-CN" altLang="en-US" dirty="0">
                <a:solidFill>
                  <a:schemeClr val="tx1"/>
                </a:solidFill>
              </a:rPr>
              <a:t>认知、数字连线、按数取物、数物匹配、数序、比较</a:t>
            </a:r>
            <a:r>
              <a:rPr lang="en-US" altLang="zh-CN" dirty="0">
                <a:solidFill>
                  <a:schemeClr val="tx1"/>
                </a:solidFill>
              </a:rPr>
              <a:t>(</a:t>
            </a:r>
            <a:r>
              <a:rPr lang="zh-CN" altLang="en-US" dirty="0">
                <a:solidFill>
                  <a:schemeClr val="tx1"/>
                </a:solidFill>
              </a:rPr>
              <a:t>大小、长短、高矮、粗细、厚薄、宽窄、轻重</a:t>
            </a:r>
          </a:p>
          <a:p>
            <a:pPr lvl="5" indent="0">
              <a:lnSpc>
                <a:spcPct val="150000"/>
              </a:lnSpc>
              <a:defRPr sz="2200" spc="0">
                <a:latin typeface="FZZhunYuan-M02S"/>
                <a:ea typeface="FZZhunYuan-M02S"/>
                <a:cs typeface="FZZhunYuan-M02S"/>
                <a:sym typeface="FZZhunYuan-M02S"/>
              </a:defRPr>
            </a:pPr>
            <a:r>
              <a:rPr lang="zh-CN" altLang="en-US" dirty="0">
                <a:solidFill>
                  <a:schemeClr val="tx1"/>
                </a:solidFill>
              </a:rPr>
              <a:t>等</a:t>
            </a:r>
            <a:r>
              <a:rPr lang="en-US" altLang="zh-CN" dirty="0">
                <a:solidFill>
                  <a:schemeClr val="tx1"/>
                </a:solidFill>
              </a:rPr>
              <a:t>)</a:t>
            </a:r>
            <a:r>
              <a:rPr lang="zh-CN" altLang="en-US" dirty="0">
                <a:solidFill>
                  <a:schemeClr val="tx1"/>
                </a:solidFill>
              </a:rPr>
              <a:t>、排序、找规律、看图找图形等分、分割与拼合、图形旋转、扑克牌</a:t>
            </a:r>
            <a:r>
              <a:rPr lang="en-US" altLang="zh-CN" dirty="0">
                <a:solidFill>
                  <a:schemeClr val="tx1"/>
                </a:solidFill>
              </a:rPr>
              <a:t>(</a:t>
            </a:r>
            <a:r>
              <a:rPr lang="zh-CN" altLang="en-US" dirty="0">
                <a:solidFill>
                  <a:schemeClr val="tx1"/>
                </a:solidFill>
              </a:rPr>
              <a:t>接龙、拉火车、配对、</a:t>
            </a:r>
            <a:r>
              <a:rPr lang="zh-CN" altLang="en-US" dirty="0" smtClean="0">
                <a:solidFill>
                  <a:schemeClr val="tx1"/>
                </a:solidFill>
              </a:rPr>
              <a:t>比大</a:t>
            </a:r>
            <a:r>
              <a:rPr lang="zh-CN" altLang="en-US" dirty="0">
                <a:solidFill>
                  <a:schemeClr val="tx1"/>
                </a:solidFill>
              </a:rPr>
              <a:t>小、分类等</a:t>
            </a:r>
            <a:r>
              <a:rPr lang="en-US" altLang="zh-CN" dirty="0">
                <a:solidFill>
                  <a:schemeClr val="tx1"/>
                </a:solidFill>
              </a:rPr>
              <a:t>)</a:t>
            </a:r>
            <a:r>
              <a:rPr lang="zh-CN" altLang="en-US" dirty="0">
                <a:solidFill>
                  <a:schemeClr val="tx1"/>
                </a:solidFill>
              </a:rPr>
              <a:t>、单双数棋等。</a:t>
            </a:r>
            <a:endParaRPr lang="zh-CN" altLang="en-US" dirty="0">
              <a:solidFill>
                <a:schemeClr val="tx1"/>
              </a:solidFill>
            </a:endParaRPr>
          </a:p>
        </p:txBody>
      </p:sp>
      <p:sp>
        <p:nvSpPr>
          <p:cNvPr id="15" name="Shape 293"/>
          <p:cNvSpPr/>
          <p:nvPr/>
        </p:nvSpPr>
        <p:spPr>
          <a:xfrm>
            <a:off x="4049289"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益智</a:t>
            </a:r>
            <a:r>
              <a:rPr lang="zh-CN" altLang="en-US" dirty="0" smtClean="0"/>
              <a:t>区的设计与指导</a:t>
            </a:r>
            <a:endParaRPr dirty="0"/>
          </a:p>
        </p:txBody>
      </p:sp>
      <p:pic>
        <p:nvPicPr>
          <p:cNvPr id="2" name="图片 1"/>
          <p:cNvPicPr>
            <a:picLocks noChangeAspect="1"/>
          </p:cNvPicPr>
          <p:nvPr/>
        </p:nvPicPr>
        <p:blipFill>
          <a:blip r:embed="rId2"/>
          <a:stretch>
            <a:fillRect/>
          </a:stretch>
        </p:blipFill>
        <p:spPr>
          <a:xfrm>
            <a:off x="8445123" y="2492009"/>
            <a:ext cx="2447619" cy="2619048"/>
          </a:xfrm>
          <a:prstGeom prst="rect">
            <a:avLst/>
          </a:prstGeom>
        </p:spPr>
      </p:pic>
    </p:spTree>
    <p:extLst>
      <p:ext uri="{BB962C8B-B14F-4D97-AF65-F5344CB8AC3E}">
        <p14:creationId xmlns:p14="http://schemas.microsoft.com/office/powerpoint/2010/main" val="26443525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a:t>幼儿园益智区的主要内容</a:t>
            </a:r>
            <a:endParaRPr dirty="0"/>
          </a:p>
        </p:txBody>
      </p:sp>
      <p:sp>
        <p:nvSpPr>
          <p:cNvPr id="19" name="Shape 439"/>
          <p:cNvSpPr/>
          <p:nvPr/>
        </p:nvSpPr>
        <p:spPr>
          <a:xfrm>
            <a:off x="1618081" y="2207218"/>
            <a:ext cx="6289786" cy="161582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lvl="5" indent="0">
              <a:lnSpc>
                <a:spcPct val="150000"/>
              </a:lnSpc>
              <a:defRPr sz="2200" spc="0">
                <a:latin typeface="FZZhunYuan-M02S"/>
                <a:ea typeface="FZZhunYuan-M02S"/>
                <a:cs typeface="FZZhunYuan-M02S"/>
                <a:sym typeface="FZZhunYuan-M02S"/>
              </a:defRPr>
            </a:pPr>
            <a:r>
              <a:rPr lang="en-US" altLang="zh-CN" b="1" dirty="0" smtClean="0">
                <a:solidFill>
                  <a:schemeClr val="accent4"/>
                </a:solidFill>
              </a:rPr>
              <a:t>5</a:t>
            </a:r>
            <a:r>
              <a:rPr lang="en-US" altLang="zh-CN" b="1" dirty="0" smtClean="0">
                <a:solidFill>
                  <a:schemeClr val="accent4"/>
                </a:solidFill>
              </a:rPr>
              <a:t>.</a:t>
            </a:r>
            <a:r>
              <a:rPr lang="zh-CN" altLang="en-US" b="1" dirty="0">
                <a:solidFill>
                  <a:schemeClr val="accent4"/>
                </a:solidFill>
              </a:rPr>
              <a:t>感统训练类活动</a:t>
            </a:r>
            <a:endParaRPr lang="en-US" altLang="zh-CN" b="1" dirty="0" smtClean="0">
              <a:solidFill>
                <a:schemeClr val="accent4"/>
              </a:solidFill>
            </a:endParaRPr>
          </a:p>
          <a:p>
            <a:pPr lvl="5" indent="0">
              <a:lnSpc>
                <a:spcPct val="150000"/>
              </a:lnSpc>
              <a:defRPr sz="2200" spc="0">
                <a:latin typeface="FZZhunYuan-M02S"/>
                <a:ea typeface="FZZhunYuan-M02S"/>
                <a:cs typeface="FZZhunYuan-M02S"/>
                <a:sym typeface="FZZhunYuan-M02S"/>
              </a:defRPr>
            </a:pPr>
            <a:r>
              <a:rPr lang="zh-CN" altLang="en-US" dirty="0">
                <a:solidFill>
                  <a:schemeClr val="tx1"/>
                </a:solidFill>
              </a:rPr>
              <a:t>感统训练类活动主要训练幼儿的视觉、听觉、嗅觉、味觉、触觉、肤觉、平衡觉</a:t>
            </a:r>
            <a:r>
              <a:rPr lang="zh-CN" altLang="en-US" dirty="0" smtClean="0">
                <a:solidFill>
                  <a:schemeClr val="tx1"/>
                </a:solidFill>
              </a:rPr>
              <a:t>等。</a:t>
            </a:r>
            <a:endParaRPr lang="zh-CN" altLang="en-US" dirty="0">
              <a:solidFill>
                <a:schemeClr val="tx1"/>
              </a:solidFill>
            </a:endParaRPr>
          </a:p>
        </p:txBody>
      </p:sp>
      <p:sp>
        <p:nvSpPr>
          <p:cNvPr id="15" name="Shape 293"/>
          <p:cNvSpPr/>
          <p:nvPr/>
        </p:nvSpPr>
        <p:spPr>
          <a:xfrm>
            <a:off x="4049289"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益智</a:t>
            </a:r>
            <a:r>
              <a:rPr lang="zh-CN" altLang="en-US" dirty="0" smtClean="0"/>
              <a:t>区的设计与指导</a:t>
            </a:r>
            <a:endParaRPr dirty="0"/>
          </a:p>
        </p:txBody>
      </p:sp>
      <p:pic>
        <p:nvPicPr>
          <p:cNvPr id="3" name="图片 2"/>
          <p:cNvPicPr>
            <a:picLocks noChangeAspect="1"/>
          </p:cNvPicPr>
          <p:nvPr/>
        </p:nvPicPr>
        <p:blipFill>
          <a:blip r:embed="rId2"/>
          <a:stretch>
            <a:fillRect/>
          </a:stretch>
        </p:blipFill>
        <p:spPr>
          <a:xfrm>
            <a:off x="5184057" y="3823045"/>
            <a:ext cx="5447619" cy="2276190"/>
          </a:xfrm>
          <a:prstGeom prst="rect">
            <a:avLst/>
          </a:prstGeom>
        </p:spPr>
      </p:pic>
    </p:spTree>
    <p:extLst>
      <p:ext uri="{BB962C8B-B14F-4D97-AF65-F5344CB8AC3E}">
        <p14:creationId xmlns:p14="http://schemas.microsoft.com/office/powerpoint/2010/main" val="74675256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smtClean="0"/>
              <a:t>园</a:t>
            </a:r>
            <a:r>
              <a:rPr lang="zh-CN" altLang="en-US" dirty="0"/>
              <a:t>益智区设计遵循的原则</a:t>
            </a:r>
            <a:endParaRPr dirty="0"/>
          </a:p>
        </p:txBody>
      </p:sp>
      <p:sp>
        <p:nvSpPr>
          <p:cNvPr id="19" name="Shape 439"/>
          <p:cNvSpPr/>
          <p:nvPr/>
        </p:nvSpPr>
        <p:spPr>
          <a:xfrm>
            <a:off x="1618080" y="2050808"/>
            <a:ext cx="9475035" cy="397031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lvl="5" indent="457200">
              <a:lnSpc>
                <a:spcPct val="150000"/>
              </a:lnSpc>
              <a:defRPr sz="2200" spc="0">
                <a:latin typeface="FZZhunYuan-M02S"/>
                <a:ea typeface="FZZhunYuan-M02S"/>
                <a:cs typeface="FZZhunYuan-M02S"/>
                <a:sym typeface="FZZhunYuan-M02S"/>
              </a:defRPr>
            </a:pPr>
            <a:r>
              <a:rPr lang="zh-CN" altLang="en-US" dirty="0">
                <a:solidFill>
                  <a:schemeClr val="tx1"/>
                </a:solidFill>
              </a:rPr>
              <a:t>教师在益智区活动设计时一定要从幼儿实际出发，分析幼儿的已有水平和年龄特征，激发幼儿主动操作和探索的兴趣，敢于尝试，并在试错中建构自己的经验。根据益智区活动的特点，我们在设计益智区活动时，要注意以下几个方面</a:t>
            </a:r>
            <a:r>
              <a:rPr lang="zh-CN" altLang="en-US" dirty="0" smtClean="0">
                <a:solidFill>
                  <a:schemeClr val="tx1"/>
                </a:solidFill>
              </a:rPr>
              <a:t>：</a:t>
            </a:r>
            <a:endParaRPr lang="en-US" altLang="zh-CN" dirty="0" smtClean="0">
              <a:solidFill>
                <a:schemeClr val="tx1"/>
              </a:solidFill>
            </a:endParaRPr>
          </a:p>
          <a:p>
            <a:pPr marL="342900" lvl="8"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000" b="1" dirty="0" smtClean="0">
                <a:solidFill>
                  <a:schemeClr val="accent4"/>
                </a:solidFill>
              </a:rPr>
              <a:t>关</a:t>
            </a:r>
            <a:r>
              <a:rPr lang="zh-CN" altLang="en-US" sz="2000" b="1" dirty="0">
                <a:solidFill>
                  <a:schemeClr val="accent4"/>
                </a:solidFill>
              </a:rPr>
              <a:t>注幼儿学习与发展的整体</a:t>
            </a:r>
            <a:r>
              <a:rPr lang="zh-CN" altLang="en-US" sz="2000" b="1" dirty="0" smtClean="0">
                <a:solidFill>
                  <a:schemeClr val="accent4"/>
                </a:solidFill>
              </a:rPr>
              <a:t>性</a:t>
            </a:r>
            <a:endParaRPr lang="en-US" altLang="zh-CN" sz="2000" b="1" dirty="0" smtClean="0">
              <a:solidFill>
                <a:schemeClr val="accent4"/>
              </a:solidFill>
            </a:endParaRPr>
          </a:p>
          <a:p>
            <a:pPr marL="342900" lvl="8"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000" b="1" dirty="0" smtClean="0">
                <a:solidFill>
                  <a:schemeClr val="accent4"/>
                </a:solidFill>
              </a:rPr>
              <a:t>尊</a:t>
            </a:r>
            <a:r>
              <a:rPr lang="zh-CN" altLang="en-US" sz="2000" b="1" dirty="0">
                <a:solidFill>
                  <a:schemeClr val="accent4"/>
                </a:solidFill>
              </a:rPr>
              <a:t>重幼儿发展的个体差</a:t>
            </a:r>
            <a:r>
              <a:rPr lang="zh-CN" altLang="en-US" sz="2000" b="1" dirty="0" smtClean="0">
                <a:solidFill>
                  <a:schemeClr val="accent4"/>
                </a:solidFill>
              </a:rPr>
              <a:t>异</a:t>
            </a:r>
            <a:endParaRPr lang="en-US" altLang="zh-CN" sz="2000" b="1" dirty="0" smtClean="0">
              <a:solidFill>
                <a:schemeClr val="accent4"/>
              </a:solidFill>
            </a:endParaRPr>
          </a:p>
          <a:p>
            <a:pPr marL="342900" lvl="8"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000" b="1" dirty="0" smtClean="0">
                <a:solidFill>
                  <a:schemeClr val="accent4"/>
                </a:solidFill>
              </a:rPr>
              <a:t>理</a:t>
            </a:r>
            <a:r>
              <a:rPr lang="zh-CN" altLang="en-US" sz="2000" b="1" dirty="0">
                <a:solidFill>
                  <a:schemeClr val="accent4"/>
                </a:solidFill>
              </a:rPr>
              <a:t>解幼儿的学习方式和特</a:t>
            </a:r>
            <a:r>
              <a:rPr lang="zh-CN" altLang="en-US" sz="2000" b="1" dirty="0" smtClean="0">
                <a:solidFill>
                  <a:schemeClr val="accent4"/>
                </a:solidFill>
              </a:rPr>
              <a:t>点</a:t>
            </a:r>
            <a:endParaRPr lang="en-US" altLang="zh-CN" sz="2000" b="1" dirty="0" smtClean="0">
              <a:solidFill>
                <a:schemeClr val="accent4"/>
              </a:solidFill>
            </a:endParaRPr>
          </a:p>
          <a:p>
            <a:pPr marL="342900" lvl="8"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000" b="1" dirty="0" smtClean="0">
                <a:solidFill>
                  <a:schemeClr val="accent4"/>
                </a:solidFill>
              </a:rPr>
              <a:t>重</a:t>
            </a:r>
            <a:r>
              <a:rPr lang="zh-CN" altLang="en-US" sz="2000" b="1" dirty="0">
                <a:solidFill>
                  <a:schemeClr val="accent4"/>
                </a:solidFill>
              </a:rPr>
              <a:t>视幼儿的学习品质</a:t>
            </a:r>
          </a:p>
        </p:txBody>
      </p:sp>
      <p:sp>
        <p:nvSpPr>
          <p:cNvPr id="15" name="Shape 293"/>
          <p:cNvSpPr/>
          <p:nvPr/>
        </p:nvSpPr>
        <p:spPr>
          <a:xfrm>
            <a:off x="4049289"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益智</a:t>
            </a:r>
            <a:r>
              <a:rPr lang="zh-CN" altLang="en-US" dirty="0" smtClean="0"/>
              <a:t>区的设计与指导</a:t>
            </a:r>
            <a:endParaRPr dirty="0"/>
          </a:p>
        </p:txBody>
      </p:sp>
    </p:spTree>
    <p:extLst>
      <p:ext uri="{BB962C8B-B14F-4D97-AF65-F5344CB8AC3E}">
        <p14:creationId xmlns:p14="http://schemas.microsoft.com/office/powerpoint/2010/main" val="130295924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4633519" y="464896"/>
            <a:ext cx="2924964" cy="650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52" name="Shape 252"/>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55" name="Group 255"/>
          <p:cNvGrpSpPr/>
          <p:nvPr/>
        </p:nvGrpSpPr>
        <p:grpSpPr>
          <a:xfrm>
            <a:off x="4855531" y="2255245"/>
            <a:ext cx="2599710" cy="2669175"/>
            <a:chOff x="11" y="0"/>
            <a:chExt cx="2599708" cy="2669173"/>
          </a:xfrm>
        </p:grpSpPr>
        <p:sp>
          <p:nvSpPr>
            <p:cNvPr id="253" name="Shape 253"/>
            <p:cNvSpPr/>
            <p:nvPr/>
          </p:nvSpPr>
          <p:spPr>
            <a:xfrm>
              <a:off x="684931" y="-1"/>
              <a:ext cx="1229869" cy="1107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05</a:t>
              </a:r>
            </a:p>
          </p:txBody>
        </p:sp>
        <p:sp>
          <p:nvSpPr>
            <p:cNvPr id="254" name="Shape 254"/>
            <p:cNvSpPr/>
            <p:nvPr/>
          </p:nvSpPr>
          <p:spPr>
            <a:xfrm>
              <a:off x="11" y="1129933"/>
              <a:ext cx="2599710" cy="153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p>
              <a:pPr algn="ctr">
                <a:defRPr sz="2700" b="1">
                  <a:solidFill>
                    <a:srgbClr val="FFFFFF"/>
                  </a:solidFill>
                  <a:latin typeface="微软雅黑"/>
                  <a:ea typeface="微软雅黑"/>
                  <a:cs typeface="微软雅黑"/>
                  <a:sym typeface="微软雅黑"/>
                </a:defRPr>
              </a:pPr>
              <a:r>
                <a:t>幼儿园园级公共</a:t>
              </a:r>
            </a:p>
            <a:p>
              <a:pPr algn="ctr">
                <a:defRPr sz="2700" b="1">
                  <a:solidFill>
                    <a:srgbClr val="FFFFFF"/>
                  </a:solidFill>
                  <a:latin typeface="微软雅黑"/>
                  <a:ea typeface="微软雅黑"/>
                  <a:cs typeface="微软雅黑"/>
                  <a:sym typeface="微软雅黑"/>
                </a:defRPr>
              </a:pPr>
              <a:r>
                <a:t>区域活动设计的</a:t>
              </a:r>
            </a:p>
            <a:p>
              <a:pPr algn="ctr">
                <a:defRPr sz="2700" b="1">
                  <a:solidFill>
                    <a:srgbClr val="FFFFFF"/>
                  </a:solidFill>
                  <a:latin typeface="微软雅黑"/>
                  <a:ea typeface="微软雅黑"/>
                  <a:cs typeface="微软雅黑"/>
                  <a:sym typeface="微软雅黑"/>
                </a:defRPr>
              </a:pPr>
              <a:r>
                <a:t>与指导</a:t>
              </a:r>
            </a:p>
          </p:txBody>
        </p:sp>
      </p:grpSp>
      <p:sp>
        <p:nvSpPr>
          <p:cNvPr id="256" name="Shape 256"/>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57" name="Shape 257"/>
          <p:cNvSpPr/>
          <p:nvPr/>
        </p:nvSpPr>
        <p:spPr>
          <a:xfrm>
            <a:off x="8513486"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06</a:t>
            </a:r>
          </a:p>
        </p:txBody>
      </p:sp>
      <p:sp>
        <p:nvSpPr>
          <p:cNvPr id="258" name="Shape 258"/>
          <p:cNvSpPr/>
          <p:nvPr/>
        </p:nvSpPr>
        <p:spPr>
          <a:xfrm>
            <a:off x="2567415"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59" name="Shape 259"/>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60" name="Shape 260"/>
          <p:cNvSpPr/>
          <p:nvPr/>
        </p:nvSpPr>
        <p:spPr>
          <a:xfrm>
            <a:off x="1882495" y="3334379"/>
            <a:ext cx="2599710"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1" name="Shape 261"/>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62" name="Shape 262"/>
          <p:cNvSpPr/>
          <p:nvPr/>
        </p:nvSpPr>
        <p:spPr>
          <a:xfrm>
            <a:off x="2567415"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63" name="Shape 263"/>
          <p:cNvSpPr/>
          <p:nvPr/>
        </p:nvSpPr>
        <p:spPr>
          <a:xfrm>
            <a:off x="1882495" y="3334379"/>
            <a:ext cx="2599710"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4" name="Shape 264"/>
          <p:cNvSpPr/>
          <p:nvPr/>
        </p:nvSpPr>
        <p:spPr>
          <a:xfrm>
            <a:off x="7807126" y="3397879"/>
            <a:ext cx="2599709"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幼儿园乡土特色</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设计指导</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四</a:t>
            </a:r>
            <a:r>
              <a:rPr dirty="0" smtClean="0"/>
              <a:t>、</a:t>
            </a:r>
            <a:r>
              <a:rPr lang="zh-CN" altLang="en-US" dirty="0" smtClean="0"/>
              <a:t>益</a:t>
            </a:r>
            <a:r>
              <a:rPr lang="zh-CN" altLang="en-US" dirty="0"/>
              <a:t>智</a:t>
            </a:r>
            <a:r>
              <a:rPr lang="zh-CN" altLang="en-US" dirty="0" smtClean="0"/>
              <a:t>区的指导要点</a:t>
            </a:r>
            <a:endParaRPr dirty="0"/>
          </a:p>
        </p:txBody>
      </p:sp>
      <p:sp>
        <p:nvSpPr>
          <p:cNvPr id="19" name="Shape 439"/>
          <p:cNvSpPr/>
          <p:nvPr/>
        </p:nvSpPr>
        <p:spPr>
          <a:xfrm>
            <a:off x="1618080" y="2050808"/>
            <a:ext cx="9475035" cy="318548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lvl="5" indent="457200">
              <a:lnSpc>
                <a:spcPct val="150000"/>
              </a:lnSpc>
              <a:defRPr sz="2200" spc="0">
                <a:latin typeface="FZZhunYuan-M02S"/>
                <a:ea typeface="FZZhunYuan-M02S"/>
                <a:cs typeface="FZZhunYuan-M02S"/>
                <a:sym typeface="FZZhunYuan-M02S"/>
              </a:defRPr>
            </a:pPr>
            <a:r>
              <a:rPr lang="zh-CN" altLang="en-US" dirty="0">
                <a:solidFill>
                  <a:schemeClr val="tx1"/>
                </a:solidFill>
              </a:rPr>
              <a:t>教师在幼儿园益智区活动中担负着两大任务，一是</a:t>
            </a:r>
            <a:r>
              <a:rPr lang="zh-CN" altLang="en-US" b="1" dirty="0">
                <a:solidFill>
                  <a:schemeClr val="accent4"/>
                </a:solidFill>
              </a:rPr>
              <a:t>环境创设与材料投放</a:t>
            </a:r>
            <a:r>
              <a:rPr lang="zh-CN" altLang="en-US" dirty="0">
                <a:solidFill>
                  <a:schemeClr val="tx1"/>
                </a:solidFill>
              </a:rPr>
              <a:t>，这是益智区活动的载体，也是起着决定性作用的物质因素；一是</a:t>
            </a:r>
            <a:r>
              <a:rPr lang="zh-CN" altLang="en-US" b="1" dirty="0">
                <a:solidFill>
                  <a:schemeClr val="accent4"/>
                </a:solidFill>
              </a:rPr>
              <a:t>教师的观察与指导</a:t>
            </a:r>
            <a:r>
              <a:rPr lang="zh-CN" altLang="en-US" dirty="0">
                <a:solidFill>
                  <a:schemeClr val="tx1"/>
                </a:solidFill>
              </a:rPr>
              <a:t>，这是益智区活动的保障，也是起着保障性作用的精神因素</a:t>
            </a:r>
            <a:r>
              <a:rPr lang="zh-CN" altLang="en-US" dirty="0" smtClean="0">
                <a:solidFill>
                  <a:schemeClr val="tx1"/>
                </a:solidFill>
              </a:rPr>
              <a:t>。</a:t>
            </a:r>
            <a:endParaRPr lang="en-US" altLang="zh-CN" dirty="0" smtClean="0">
              <a:solidFill>
                <a:schemeClr val="tx1"/>
              </a:solidFill>
            </a:endParaRPr>
          </a:p>
          <a:p>
            <a:pPr marL="342900" lvl="7"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环境创设与材料投</a:t>
            </a:r>
            <a:r>
              <a:rPr lang="zh-CN" altLang="en-US" sz="2400" b="1" dirty="0" smtClean="0">
                <a:solidFill>
                  <a:schemeClr val="accent4"/>
                </a:solidFill>
              </a:rPr>
              <a:t>放</a:t>
            </a:r>
            <a:endParaRPr lang="en-US" altLang="zh-CN" sz="2400" b="1" dirty="0" smtClean="0">
              <a:solidFill>
                <a:schemeClr val="accent4"/>
              </a:solidFill>
            </a:endParaRPr>
          </a:p>
          <a:p>
            <a:pPr marL="342900" lvl="7"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教师的观察与指</a:t>
            </a:r>
            <a:r>
              <a:rPr lang="zh-CN" altLang="en-US" sz="2400" b="1" dirty="0" smtClean="0">
                <a:solidFill>
                  <a:schemeClr val="accent4"/>
                </a:solidFill>
              </a:rPr>
              <a:t>导</a:t>
            </a:r>
            <a:endParaRPr lang="en-US" altLang="zh-CN" sz="2400" b="1" dirty="0" smtClean="0">
              <a:solidFill>
                <a:schemeClr val="accent4"/>
              </a:solidFill>
            </a:endParaRPr>
          </a:p>
          <a:p>
            <a:pPr lvl="7" indent="0">
              <a:lnSpc>
                <a:spcPct val="150000"/>
              </a:lnSpc>
              <a:defRPr sz="2200" spc="0">
                <a:latin typeface="FZZhunYuan-M02S"/>
                <a:ea typeface="FZZhunYuan-M02S"/>
                <a:cs typeface="FZZhunYuan-M02S"/>
                <a:sym typeface="FZZhunYuan-M02S"/>
              </a:defRPr>
            </a:pPr>
            <a:endParaRPr lang="zh-CN" altLang="en-US" sz="2000" b="1" dirty="0">
              <a:solidFill>
                <a:schemeClr val="accent4"/>
              </a:solidFill>
            </a:endParaRPr>
          </a:p>
        </p:txBody>
      </p:sp>
      <p:sp>
        <p:nvSpPr>
          <p:cNvPr id="15" name="Shape 293"/>
          <p:cNvSpPr/>
          <p:nvPr/>
        </p:nvSpPr>
        <p:spPr>
          <a:xfrm>
            <a:off x="4049289"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益智</a:t>
            </a:r>
            <a:r>
              <a:rPr lang="zh-CN" altLang="en-US" dirty="0" smtClean="0"/>
              <a:t>区的设计与指导</a:t>
            </a:r>
            <a:endParaRPr dirty="0"/>
          </a:p>
        </p:txBody>
      </p:sp>
    </p:spTree>
    <p:extLst>
      <p:ext uri="{BB962C8B-B14F-4D97-AF65-F5344CB8AC3E}">
        <p14:creationId xmlns:p14="http://schemas.microsoft.com/office/powerpoint/2010/main" val="346049445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8" y="2752311"/>
            <a:ext cx="9249484" cy="169046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a:t>1.</a:t>
            </a:r>
            <a:r>
              <a:rPr lang="zh-CN" altLang="en-US" dirty="0"/>
              <a:t>　幼儿园益智区有哪些功能？</a:t>
            </a:r>
          </a:p>
          <a:p>
            <a:pPr>
              <a:lnSpc>
                <a:spcPct val="150000"/>
              </a:lnSpc>
              <a:defRPr sz="2400">
                <a:latin typeface="FZHei-B01S"/>
                <a:ea typeface="FZHei-B01S"/>
                <a:cs typeface="FZHei-B01S"/>
                <a:sym typeface="FZHei-B01S"/>
              </a:defRPr>
            </a:pPr>
            <a:r>
              <a:rPr lang="en-US" altLang="zh-CN" dirty="0"/>
              <a:t>2.</a:t>
            </a:r>
            <a:r>
              <a:rPr lang="zh-CN" altLang="en-US" dirty="0"/>
              <a:t>　幼儿园益智区设计应遵循哪些原则？</a:t>
            </a:r>
          </a:p>
          <a:p>
            <a:pPr>
              <a:lnSpc>
                <a:spcPct val="150000"/>
              </a:lnSpc>
              <a:defRPr sz="2400">
                <a:latin typeface="FZHei-B01S"/>
                <a:ea typeface="FZHei-B01S"/>
                <a:cs typeface="FZHei-B01S"/>
                <a:sym typeface="FZHei-B01S"/>
              </a:defRPr>
            </a:pPr>
            <a:r>
              <a:rPr lang="en-US" altLang="zh-CN" dirty="0"/>
              <a:t>3.</a:t>
            </a:r>
            <a:r>
              <a:rPr lang="zh-CN" altLang="en-US" dirty="0"/>
              <a:t>　自定年龄班，尝试设计一个益智区活动。</a:t>
            </a:r>
            <a:endParaRPr dirty="0"/>
          </a:p>
        </p:txBody>
      </p:sp>
      <p:sp>
        <p:nvSpPr>
          <p:cNvPr id="15" name="Shape 293"/>
          <p:cNvSpPr/>
          <p:nvPr/>
        </p:nvSpPr>
        <p:spPr>
          <a:xfrm>
            <a:off x="4049289"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益智</a:t>
            </a:r>
            <a:r>
              <a:rPr lang="zh-CN" altLang="en-US" dirty="0" smtClean="0"/>
              <a:t>区的设计与指导</a:t>
            </a:r>
            <a:endParaRPr dirty="0"/>
          </a:p>
        </p:txBody>
      </p:sp>
    </p:spTree>
    <p:extLst>
      <p:ext uri="{BB962C8B-B14F-4D97-AF65-F5344CB8AC3E}">
        <p14:creationId xmlns:p14="http://schemas.microsoft.com/office/powerpoint/2010/main" val="21560843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584675" y="2006974"/>
            <a:ext cx="9425349" cy="33239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sz="2000" dirty="0"/>
              <a:t>绿地幼儿园最近开展了班级科探区创设活动。王老师在自己的班级设置了一</a:t>
            </a:r>
            <a:r>
              <a:rPr lang="zh-CN" altLang="en-US" sz="2000" dirty="0" smtClean="0"/>
              <a:t>个自</a:t>
            </a:r>
            <a:r>
              <a:rPr lang="zh-CN" altLang="en-US" sz="2000" dirty="0"/>
              <a:t>然角和一个科学区。为了追求“特色鲜明”</a:t>
            </a:r>
            <a:r>
              <a:rPr lang="en-US" altLang="zh-CN" sz="2000" dirty="0"/>
              <a:t>,</a:t>
            </a:r>
            <a:r>
              <a:rPr lang="zh-CN" altLang="en-US" sz="2000" dirty="0"/>
              <a:t>王老师在自然角以花为特色</a:t>
            </a:r>
            <a:r>
              <a:rPr lang="en-US" altLang="zh-CN" sz="2000" dirty="0"/>
              <a:t>,</a:t>
            </a:r>
            <a:r>
              <a:rPr lang="zh-CN" altLang="en-US" sz="2000" dirty="0"/>
              <a:t>摆放了</a:t>
            </a:r>
            <a:r>
              <a:rPr lang="zh-CN" altLang="en-US" sz="2000" dirty="0" smtClean="0"/>
              <a:t>许多</a:t>
            </a:r>
            <a:r>
              <a:rPr lang="zh-CN" altLang="en-US" sz="2000" dirty="0"/>
              <a:t>从花店买来的奇异花草</a:t>
            </a:r>
            <a:r>
              <a:rPr lang="en-US" altLang="zh-CN" sz="2000" dirty="0"/>
              <a:t>,</a:t>
            </a:r>
            <a:r>
              <a:rPr lang="zh-CN" altLang="en-US" sz="2000" dirty="0"/>
              <a:t>其中不乏各色玫瑰、各种造型独特的仙人掌等</a:t>
            </a:r>
            <a:r>
              <a:rPr lang="en-US" altLang="zh-CN" sz="2000" dirty="0"/>
              <a:t>;</a:t>
            </a:r>
            <a:r>
              <a:rPr lang="zh-CN" altLang="en-US" sz="2000" dirty="0"/>
              <a:t>科学区以</a:t>
            </a:r>
            <a:r>
              <a:rPr lang="zh-CN" altLang="en-US" sz="2000" dirty="0" smtClean="0"/>
              <a:t>科技</a:t>
            </a:r>
            <a:r>
              <a:rPr lang="zh-CN" altLang="en-US" sz="2000" dirty="0"/>
              <a:t>为特色</a:t>
            </a:r>
            <a:r>
              <a:rPr lang="en-US" altLang="zh-CN" sz="2000" dirty="0"/>
              <a:t>,</a:t>
            </a:r>
            <a:r>
              <a:rPr lang="zh-CN" altLang="en-US" sz="2000" dirty="0"/>
              <a:t>摆放了一些购买的飞机、火箭的模型和电动玩具小汽车。如此一来</a:t>
            </a:r>
            <a:r>
              <a:rPr lang="en-US" altLang="zh-CN" sz="2000" dirty="0"/>
              <a:t>,</a:t>
            </a:r>
            <a:r>
              <a:rPr lang="zh-CN" altLang="en-US" sz="2000" dirty="0"/>
              <a:t>王老</a:t>
            </a:r>
            <a:r>
              <a:rPr lang="zh-CN" altLang="en-US" sz="2000" dirty="0" smtClean="0"/>
              <a:t>师设</a:t>
            </a:r>
            <a:r>
              <a:rPr lang="zh-CN" altLang="en-US" sz="2000" dirty="0"/>
              <a:t>置的班级科探区可谓“耗资巨大”</a:t>
            </a:r>
            <a:r>
              <a:rPr lang="en-US" altLang="zh-CN" sz="2000" dirty="0"/>
              <a:t>,</a:t>
            </a:r>
            <a:r>
              <a:rPr lang="zh-CN" altLang="en-US" sz="2000" dirty="0"/>
              <a:t>感觉十分整洁、美观和“高大上”</a:t>
            </a:r>
            <a:r>
              <a:rPr lang="en-US" altLang="zh-CN" sz="2000" dirty="0"/>
              <a:t>,</a:t>
            </a:r>
            <a:r>
              <a:rPr lang="zh-CN" altLang="en-US" sz="2000" dirty="0"/>
              <a:t>但</a:t>
            </a:r>
            <a:r>
              <a:rPr lang="zh-CN" altLang="en-US" sz="2000" dirty="0" smtClean="0"/>
              <a:t>在园</a:t>
            </a:r>
            <a:r>
              <a:rPr lang="zh-CN" altLang="en-US" sz="2000" dirty="0"/>
              <a:t>评比</a:t>
            </a:r>
            <a:r>
              <a:rPr lang="zh-CN" altLang="en-US" sz="2000" dirty="0" smtClean="0"/>
              <a:t>中却</a:t>
            </a:r>
            <a:r>
              <a:rPr lang="zh-CN" altLang="en-US" sz="2000" dirty="0"/>
              <a:t>得了最后一名。王老师设置的班级科探区有哪些问题</a:t>
            </a:r>
            <a:r>
              <a:rPr lang="en-US" altLang="zh-CN" sz="2000" dirty="0"/>
              <a:t>? </a:t>
            </a:r>
            <a:r>
              <a:rPr lang="zh-CN" altLang="en-US" sz="2000" dirty="0"/>
              <a:t>如何创设班级科探区并</a:t>
            </a:r>
            <a:r>
              <a:rPr lang="zh-CN" altLang="en-US" sz="2000" dirty="0" smtClean="0"/>
              <a:t>指导</a:t>
            </a:r>
            <a:r>
              <a:rPr lang="zh-CN" altLang="en-US" sz="2000" dirty="0"/>
              <a:t>幼儿进行科学探究呢</a:t>
            </a:r>
            <a:r>
              <a:rPr lang="en-US" altLang="zh-CN" sz="2000" dirty="0"/>
              <a:t>?</a:t>
            </a:r>
            <a:endParaRPr lang="zh-CN" altLang="en-US" sz="2000" dirty="0"/>
          </a:p>
        </p:txBody>
      </p:sp>
      <p:sp>
        <p:nvSpPr>
          <p:cNvPr id="16" name="Shape 293"/>
          <p:cNvSpPr/>
          <p:nvPr/>
        </p:nvSpPr>
        <p:spPr>
          <a:xfrm>
            <a:off x="4049288"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科探区的设计与指导</a:t>
            </a:r>
            <a:endParaRPr dirty="0"/>
          </a:p>
        </p:txBody>
      </p:sp>
    </p:spTree>
    <p:extLst>
      <p:ext uri="{BB962C8B-B14F-4D97-AF65-F5344CB8AC3E}">
        <p14:creationId xmlns:p14="http://schemas.microsoft.com/office/powerpoint/2010/main" val="159436291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一、自然角的设计与活动组织指导</a:t>
            </a:r>
            <a:endParaRPr dirty="0"/>
          </a:p>
        </p:txBody>
      </p:sp>
      <p:sp>
        <p:nvSpPr>
          <p:cNvPr id="19" name="Shape 439"/>
          <p:cNvSpPr/>
          <p:nvPr/>
        </p:nvSpPr>
        <p:spPr>
          <a:xfrm>
            <a:off x="1618081" y="2050808"/>
            <a:ext cx="5661024" cy="337015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457200" indent="-457200">
              <a:lnSpc>
                <a:spcPct val="150000"/>
              </a:lnSpc>
              <a:buAutoNum type="arabicPeriod"/>
              <a:defRPr sz="2200" spc="0">
                <a:latin typeface="FZZhunYuan-M02S"/>
                <a:ea typeface="FZZhunYuan-M02S"/>
                <a:cs typeface="FZZhunYuan-M02S"/>
                <a:sym typeface="FZZhunYuan-M02S"/>
              </a:defRPr>
            </a:pPr>
            <a:r>
              <a:rPr lang="zh-CN" altLang="en-US" sz="2200" b="1" dirty="0">
                <a:solidFill>
                  <a:schemeClr val="accent4"/>
                </a:solidFill>
              </a:rPr>
              <a:t>自</a:t>
            </a:r>
            <a:r>
              <a:rPr lang="zh-CN" altLang="en-US" sz="2200" b="1" dirty="0" smtClean="0">
                <a:solidFill>
                  <a:schemeClr val="accent4"/>
                </a:solidFill>
              </a:rPr>
              <a:t>然角的概念及功能</a:t>
            </a:r>
            <a:endParaRPr lang="en-US" altLang="zh-CN" sz="22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“自然角”是班级活动室内摆放常见的动物、植物、动植物标本、沙、石和土等自然物体，供幼儿感知自然物体的特征，认识大自然的场所</a:t>
            </a:r>
            <a:r>
              <a:rPr lang="zh-CN" altLang="en-US" sz="2000" dirty="0" smtClean="0">
                <a:solidFill>
                  <a:schemeClr val="tx1"/>
                </a:solidFill>
              </a:rPr>
              <a:t>。</a:t>
            </a:r>
            <a:endParaRPr lang="en-US" altLang="zh-CN" sz="20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自然角是幼儿认识大自然的窗口，能萌发幼儿的探索欲望，能增强幼儿对周围事物的责任感，能为幼儿园增添自然美</a:t>
            </a:r>
            <a:r>
              <a:rPr lang="zh-CN" altLang="en-US" sz="2000" dirty="0" smtClean="0">
                <a:solidFill>
                  <a:schemeClr val="tx1"/>
                </a:solidFill>
              </a:rPr>
              <a:t>。</a:t>
            </a:r>
            <a:endParaRPr lang="zh-CN" altLang="en-US" sz="2000" dirty="0">
              <a:solidFill>
                <a:schemeClr val="tx1"/>
              </a:solidFill>
            </a:endParaRPr>
          </a:p>
        </p:txBody>
      </p:sp>
      <p:sp>
        <p:nvSpPr>
          <p:cNvPr id="14" name="Shape 293"/>
          <p:cNvSpPr/>
          <p:nvPr/>
        </p:nvSpPr>
        <p:spPr>
          <a:xfrm>
            <a:off x="4049288"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科探区的设计与指导</a:t>
            </a:r>
            <a:endParaRPr dirty="0"/>
          </a:p>
        </p:txBody>
      </p:sp>
      <p:pic>
        <p:nvPicPr>
          <p:cNvPr id="3" name="图片 2"/>
          <p:cNvPicPr>
            <a:picLocks noChangeAspect="1"/>
          </p:cNvPicPr>
          <p:nvPr/>
        </p:nvPicPr>
        <p:blipFill>
          <a:blip r:embed="rId2"/>
          <a:stretch>
            <a:fillRect/>
          </a:stretch>
        </p:blipFill>
        <p:spPr>
          <a:xfrm>
            <a:off x="7993414" y="2597789"/>
            <a:ext cx="3076190" cy="2276190"/>
          </a:xfrm>
          <a:prstGeom prst="rect">
            <a:avLst/>
          </a:prstGeom>
        </p:spPr>
      </p:pic>
    </p:spTree>
    <p:extLst>
      <p:ext uri="{BB962C8B-B14F-4D97-AF65-F5344CB8AC3E}">
        <p14:creationId xmlns:p14="http://schemas.microsoft.com/office/powerpoint/2010/main" val="326993059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一、自然角的设计与活动组织指导</a:t>
            </a:r>
            <a:endParaRPr dirty="0"/>
          </a:p>
        </p:txBody>
      </p:sp>
      <p:sp>
        <p:nvSpPr>
          <p:cNvPr id="19" name="Shape 439"/>
          <p:cNvSpPr/>
          <p:nvPr/>
        </p:nvSpPr>
        <p:spPr>
          <a:xfrm>
            <a:off x="1618081" y="2050808"/>
            <a:ext cx="9162214" cy="341632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457200" indent="-457200">
              <a:lnSpc>
                <a:spcPct val="150000"/>
              </a:lnSpc>
              <a:buFont typeface="+mj-lt"/>
              <a:buAutoNum type="arabicPeriod" startAt="2"/>
              <a:defRPr sz="2200" spc="0">
                <a:latin typeface="FZZhunYuan-M02S"/>
                <a:ea typeface="FZZhunYuan-M02S"/>
                <a:cs typeface="FZZhunYuan-M02S"/>
                <a:sym typeface="FZZhunYuan-M02S"/>
              </a:defRPr>
            </a:pPr>
            <a:r>
              <a:rPr lang="zh-CN" altLang="en-US" sz="2200" b="1" dirty="0">
                <a:solidFill>
                  <a:schemeClr val="accent4"/>
                </a:solidFill>
              </a:rPr>
              <a:t>自</a:t>
            </a:r>
            <a:r>
              <a:rPr lang="zh-CN" altLang="en-US" sz="2200" b="1" dirty="0" smtClean="0">
                <a:solidFill>
                  <a:schemeClr val="accent4"/>
                </a:solidFill>
              </a:rPr>
              <a:t>然角的创设</a:t>
            </a:r>
            <a:endParaRPr lang="en-US" altLang="zh-CN" sz="22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自然角的创设应该按照“</a:t>
            </a:r>
            <a:r>
              <a:rPr lang="zh-CN" altLang="en-US" sz="2000" b="1" dirty="0">
                <a:solidFill>
                  <a:schemeClr val="accent4"/>
                </a:solidFill>
              </a:rPr>
              <a:t>选址→建设平台→制订计划→选择内容→摆放自然物体</a:t>
            </a:r>
            <a:r>
              <a:rPr lang="zh-CN" altLang="en-US" sz="2000" dirty="0">
                <a:solidFill>
                  <a:schemeClr val="tx1"/>
                </a:solidFill>
              </a:rPr>
              <a:t>”来进行</a:t>
            </a:r>
            <a:r>
              <a:rPr lang="zh-CN" altLang="en-US" sz="2000" dirty="0" smtClean="0">
                <a:solidFill>
                  <a:schemeClr val="tx1"/>
                </a:solidFill>
              </a:rPr>
              <a:t>。</a:t>
            </a:r>
            <a:endParaRPr lang="en-US" altLang="zh-CN" sz="2000" dirty="0" smtClean="0">
              <a:solidFill>
                <a:schemeClr val="tx1"/>
              </a:solidFill>
            </a:endParaRPr>
          </a:p>
          <a:p>
            <a:pPr marL="457200" indent="-457200">
              <a:lnSpc>
                <a:spcPct val="150000"/>
              </a:lnSpc>
              <a:buFont typeface="+mj-lt"/>
              <a:buAutoNum type="arabicPeriod" startAt="3"/>
              <a:defRPr sz="2200" spc="0">
                <a:latin typeface="FZZhunYuan-M02S"/>
                <a:ea typeface="FZZhunYuan-M02S"/>
                <a:cs typeface="FZZhunYuan-M02S"/>
                <a:sym typeface="FZZhunYuan-M02S"/>
              </a:defRPr>
            </a:pPr>
            <a:r>
              <a:rPr lang="zh-CN" altLang="en-US" sz="2200" b="1" dirty="0">
                <a:solidFill>
                  <a:schemeClr val="accent4"/>
                </a:solidFill>
              </a:rPr>
              <a:t>自然</a:t>
            </a:r>
            <a:r>
              <a:rPr lang="zh-CN" altLang="en-US" sz="2200" b="1" dirty="0" smtClean="0">
                <a:solidFill>
                  <a:schemeClr val="accent4"/>
                </a:solidFill>
              </a:rPr>
              <a:t>角活动的指导</a:t>
            </a:r>
            <a:endParaRPr lang="en-US" altLang="zh-CN" sz="22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000" dirty="0" smtClean="0">
                <a:solidFill>
                  <a:schemeClr val="tx1"/>
                </a:solidFill>
              </a:rPr>
              <a:t>（</a:t>
            </a:r>
            <a:r>
              <a:rPr lang="en-US" altLang="zh-CN" sz="2000" dirty="0" smtClean="0">
                <a:solidFill>
                  <a:schemeClr val="tx1"/>
                </a:solidFill>
              </a:rPr>
              <a:t>1</a:t>
            </a:r>
            <a:r>
              <a:rPr lang="zh-CN" altLang="en-US" sz="2000" dirty="0" smtClean="0">
                <a:solidFill>
                  <a:schemeClr val="tx1"/>
                </a:solidFill>
              </a:rPr>
              <a:t>）自</a:t>
            </a:r>
            <a:r>
              <a:rPr lang="zh-CN" altLang="en-US" sz="2000" dirty="0">
                <a:solidFill>
                  <a:schemeClr val="tx1"/>
                </a:solidFill>
              </a:rPr>
              <a:t>然角中观察活动的指</a:t>
            </a:r>
            <a:r>
              <a:rPr lang="zh-CN" altLang="en-US" sz="2000" dirty="0" smtClean="0">
                <a:solidFill>
                  <a:schemeClr val="tx1"/>
                </a:solidFill>
              </a:rPr>
              <a:t>导</a:t>
            </a:r>
            <a:endParaRPr lang="en-US" altLang="zh-CN" sz="20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000" dirty="0" smtClean="0">
                <a:solidFill>
                  <a:schemeClr val="tx1"/>
                </a:solidFill>
              </a:rPr>
              <a:t>（</a:t>
            </a:r>
            <a:r>
              <a:rPr lang="en-US" altLang="zh-CN" sz="2000" dirty="0" smtClean="0">
                <a:solidFill>
                  <a:schemeClr val="tx1"/>
                </a:solidFill>
              </a:rPr>
              <a:t>2</a:t>
            </a:r>
            <a:r>
              <a:rPr lang="zh-CN" altLang="en-US" sz="2000" dirty="0" smtClean="0">
                <a:solidFill>
                  <a:schemeClr val="tx1"/>
                </a:solidFill>
              </a:rPr>
              <a:t>）指导幼儿管理自然角</a:t>
            </a:r>
            <a:endParaRPr lang="zh-CN" altLang="en-US" sz="2000" dirty="0">
              <a:solidFill>
                <a:schemeClr val="tx1"/>
              </a:solidFill>
            </a:endParaRPr>
          </a:p>
          <a:p>
            <a:pPr indent="457200">
              <a:lnSpc>
                <a:spcPct val="150000"/>
              </a:lnSpc>
              <a:defRPr sz="2200" spc="0">
                <a:latin typeface="FZZhunYuan-M02S"/>
                <a:ea typeface="FZZhunYuan-M02S"/>
                <a:cs typeface="FZZhunYuan-M02S"/>
                <a:sym typeface="FZZhunYuan-M02S"/>
              </a:defRPr>
            </a:pPr>
            <a:endParaRPr lang="zh-CN" altLang="en-US" sz="2000" dirty="0">
              <a:solidFill>
                <a:schemeClr val="tx1"/>
              </a:solidFill>
            </a:endParaRPr>
          </a:p>
        </p:txBody>
      </p:sp>
      <p:sp>
        <p:nvSpPr>
          <p:cNvPr id="14" name="Shape 293"/>
          <p:cNvSpPr/>
          <p:nvPr/>
        </p:nvSpPr>
        <p:spPr>
          <a:xfrm>
            <a:off x="4049288"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科探区的设计与指导</a:t>
            </a:r>
            <a:endParaRPr dirty="0"/>
          </a:p>
        </p:txBody>
      </p:sp>
    </p:spTree>
    <p:extLst>
      <p:ext uri="{BB962C8B-B14F-4D97-AF65-F5344CB8AC3E}">
        <p14:creationId xmlns:p14="http://schemas.microsoft.com/office/powerpoint/2010/main" val="20678425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lang="zh-CN" altLang="en-US" dirty="0" smtClean="0"/>
              <a:t>、科</a:t>
            </a:r>
            <a:r>
              <a:rPr lang="zh-CN" altLang="en-US" dirty="0" smtClean="0"/>
              <a:t>学区的设计与活动指导</a:t>
            </a:r>
            <a:endParaRPr dirty="0"/>
          </a:p>
        </p:txBody>
      </p:sp>
      <p:sp>
        <p:nvSpPr>
          <p:cNvPr id="19" name="Shape 439"/>
          <p:cNvSpPr/>
          <p:nvPr/>
        </p:nvSpPr>
        <p:spPr>
          <a:xfrm>
            <a:off x="1618081" y="2050808"/>
            <a:ext cx="9162214"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rPr>
              <a:t>1.</a:t>
            </a:r>
            <a:r>
              <a:rPr lang="zh-CN" altLang="en-US" sz="2200" b="1" dirty="0">
                <a:solidFill>
                  <a:schemeClr val="accent4"/>
                </a:solidFill>
              </a:rPr>
              <a:t>班</a:t>
            </a:r>
            <a:r>
              <a:rPr lang="zh-CN" altLang="en-US" sz="2200" b="1" dirty="0" smtClean="0">
                <a:solidFill>
                  <a:schemeClr val="accent4"/>
                </a:solidFill>
              </a:rPr>
              <a:t>级科学区的概述</a:t>
            </a:r>
            <a:endParaRPr lang="en-US" altLang="zh-CN" sz="22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科学区是在班级活动室内的某一区域摆放幼儿进行科学实验或科技制作的仪器和材料，供幼儿进行科学探究的场所。班级科学区的活动以操作活动为主，主要功能是让幼儿感知常见物体和材料的属性，探究它们的变化规律和用途；观察和重现常见的物理、化学现象，认识、使用一些工具和现代科技产品，进行科技小制作等。</a:t>
            </a:r>
            <a:endParaRPr lang="en-US" altLang="zh-CN" sz="2200" dirty="0" smtClean="0">
              <a:solidFill>
                <a:schemeClr val="tx1"/>
              </a:solidFill>
            </a:endParaRPr>
          </a:p>
        </p:txBody>
      </p:sp>
      <p:sp>
        <p:nvSpPr>
          <p:cNvPr id="14" name="Shape 293"/>
          <p:cNvSpPr/>
          <p:nvPr/>
        </p:nvSpPr>
        <p:spPr>
          <a:xfrm>
            <a:off x="4049288"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科探区的设计与指导</a:t>
            </a:r>
            <a:endParaRPr dirty="0"/>
          </a:p>
        </p:txBody>
      </p:sp>
    </p:spTree>
    <p:extLst>
      <p:ext uri="{BB962C8B-B14F-4D97-AF65-F5344CB8AC3E}">
        <p14:creationId xmlns:p14="http://schemas.microsoft.com/office/powerpoint/2010/main" val="44826812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二、班级科学区的设计与活动指导</a:t>
            </a:r>
            <a:endParaRPr dirty="0"/>
          </a:p>
        </p:txBody>
      </p:sp>
      <p:sp>
        <p:nvSpPr>
          <p:cNvPr id="19" name="Shape 439"/>
          <p:cNvSpPr/>
          <p:nvPr/>
        </p:nvSpPr>
        <p:spPr>
          <a:xfrm>
            <a:off x="1618081" y="2050808"/>
            <a:ext cx="9162214"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rPr>
              <a:t>2.</a:t>
            </a:r>
            <a:r>
              <a:rPr lang="zh-CN" altLang="en-US" sz="2200" b="1" dirty="0" smtClean="0">
                <a:solidFill>
                  <a:schemeClr val="accent4"/>
                </a:solidFill>
              </a:rPr>
              <a:t>科学区的创设</a:t>
            </a:r>
            <a:endParaRPr lang="en-US" altLang="zh-CN" sz="22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科学活动区的创设也应该按照“</a:t>
            </a:r>
            <a:r>
              <a:rPr lang="zh-CN" altLang="en-US" sz="2200" b="1" dirty="0">
                <a:solidFill>
                  <a:schemeClr val="accent4"/>
                </a:solidFill>
              </a:rPr>
              <a:t>选址→建设平台→制订计划→选择和投放仪器材料</a:t>
            </a:r>
            <a:r>
              <a:rPr lang="zh-CN" altLang="en-US" sz="2200" dirty="0">
                <a:solidFill>
                  <a:schemeClr val="tx1"/>
                </a:solidFill>
              </a:rPr>
              <a:t>”几个步骤来进行</a:t>
            </a:r>
            <a:r>
              <a:rPr lang="zh-CN" altLang="en-US" sz="2200" dirty="0" smtClean="0">
                <a:solidFill>
                  <a:schemeClr val="tx1"/>
                </a:solidFill>
              </a:rPr>
              <a:t>。</a:t>
            </a:r>
            <a:endParaRPr lang="en-US" altLang="zh-CN" sz="2200" dirty="0" smtClean="0">
              <a:solidFill>
                <a:schemeClr val="tx1"/>
              </a:solidFill>
            </a:endParaRPr>
          </a:p>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rPr>
              <a:t>3.</a:t>
            </a:r>
            <a:r>
              <a:rPr lang="zh-CN" altLang="en-US" sz="2200" b="1" dirty="0" smtClean="0">
                <a:solidFill>
                  <a:schemeClr val="accent4"/>
                </a:solidFill>
              </a:rPr>
              <a:t>科学器常投放的材料</a:t>
            </a:r>
            <a:endParaRPr lang="en-US" altLang="zh-CN" sz="2200" b="1" dirty="0" smtClean="0">
              <a:solidFill>
                <a:schemeClr val="accent4"/>
              </a:solidFill>
            </a:endParaRPr>
          </a:p>
        </p:txBody>
      </p:sp>
      <p:sp>
        <p:nvSpPr>
          <p:cNvPr id="14" name="Shape 293"/>
          <p:cNvSpPr/>
          <p:nvPr/>
        </p:nvSpPr>
        <p:spPr>
          <a:xfrm>
            <a:off x="4049288"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科探区的设计与指导</a:t>
            </a:r>
            <a:endParaRPr dirty="0"/>
          </a:p>
        </p:txBody>
      </p:sp>
    </p:spTree>
    <p:extLst>
      <p:ext uri="{BB962C8B-B14F-4D97-AF65-F5344CB8AC3E}">
        <p14:creationId xmlns:p14="http://schemas.microsoft.com/office/powerpoint/2010/main" val="251726963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二、班级科学区的设计与活动指导</a:t>
            </a:r>
            <a:endParaRPr dirty="0"/>
          </a:p>
        </p:txBody>
      </p:sp>
      <p:sp>
        <p:nvSpPr>
          <p:cNvPr id="19" name="Shape 439"/>
          <p:cNvSpPr/>
          <p:nvPr/>
        </p:nvSpPr>
        <p:spPr>
          <a:xfrm>
            <a:off x="1618081" y="2050808"/>
            <a:ext cx="9162214"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zh-CN" altLang="en-US" sz="2200" dirty="0">
                <a:solidFill>
                  <a:schemeClr val="tx1"/>
                </a:solidFill>
              </a:rPr>
              <a:t>在投放科学区材料时要遵循以下原则</a:t>
            </a:r>
            <a:r>
              <a:rPr lang="zh-CN" altLang="en-US" sz="2200" dirty="0" smtClean="0">
                <a:solidFill>
                  <a:schemeClr val="tx1"/>
                </a:solidFill>
              </a:rPr>
              <a:t>：</a:t>
            </a:r>
            <a:endParaRPr lang="en-US" altLang="zh-CN" sz="2200" dirty="0" smtClean="0">
              <a:solidFill>
                <a:schemeClr val="tx1"/>
              </a:solidFill>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1</a:t>
            </a:r>
            <a:r>
              <a:rPr lang="zh-CN" altLang="en-US" sz="2200" dirty="0" smtClean="0">
                <a:solidFill>
                  <a:schemeClr val="tx1"/>
                </a:solidFill>
              </a:rPr>
              <a:t>）材</a:t>
            </a:r>
            <a:r>
              <a:rPr lang="zh-CN" altLang="en-US" sz="2200" dirty="0">
                <a:solidFill>
                  <a:schemeClr val="tx1"/>
                </a:solidFill>
              </a:rPr>
              <a:t>料的</a:t>
            </a:r>
            <a:r>
              <a:rPr lang="zh-CN" altLang="en-US" sz="2200" b="1" dirty="0">
                <a:solidFill>
                  <a:schemeClr val="accent4"/>
                </a:solidFill>
              </a:rPr>
              <a:t>安全</a:t>
            </a:r>
            <a:r>
              <a:rPr lang="zh-CN" altLang="en-US" sz="2200" b="1" dirty="0" smtClean="0">
                <a:solidFill>
                  <a:schemeClr val="accent4"/>
                </a:solidFill>
              </a:rPr>
              <a:t>性</a:t>
            </a:r>
            <a:endParaRPr lang="en-US" altLang="zh-CN" sz="2200" b="1" dirty="0" smtClean="0">
              <a:solidFill>
                <a:schemeClr val="accent4"/>
              </a:solidFill>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2</a:t>
            </a:r>
            <a:r>
              <a:rPr lang="zh-CN" altLang="en-US" sz="2200" dirty="0" smtClean="0">
                <a:solidFill>
                  <a:schemeClr val="tx1"/>
                </a:solidFill>
              </a:rPr>
              <a:t>）材</a:t>
            </a:r>
            <a:r>
              <a:rPr lang="zh-CN" altLang="en-US" sz="2200" dirty="0">
                <a:solidFill>
                  <a:schemeClr val="tx1"/>
                </a:solidFill>
              </a:rPr>
              <a:t>料的</a:t>
            </a:r>
            <a:r>
              <a:rPr lang="zh-CN" altLang="en-US" sz="2200" b="1" dirty="0">
                <a:solidFill>
                  <a:schemeClr val="accent4"/>
                </a:solidFill>
                <a:latin typeface="FZZhunYuan-M02S"/>
                <a:ea typeface="FZZhunYuan-M02S"/>
                <a:cs typeface="FZZhunYuan-M02S"/>
              </a:rPr>
              <a:t>结构性</a:t>
            </a:r>
            <a:endParaRPr lang="en-US" altLang="zh-CN" sz="2200" b="1" dirty="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3</a:t>
            </a:r>
            <a:r>
              <a:rPr lang="zh-CN" altLang="en-US" sz="2200" dirty="0" smtClean="0">
                <a:solidFill>
                  <a:schemeClr val="tx1"/>
                </a:solidFill>
              </a:rPr>
              <a:t>）材</a:t>
            </a:r>
            <a:r>
              <a:rPr lang="zh-CN" altLang="en-US" sz="2200" dirty="0">
                <a:solidFill>
                  <a:schemeClr val="tx1"/>
                </a:solidFill>
              </a:rPr>
              <a:t>料的</a:t>
            </a:r>
            <a:r>
              <a:rPr lang="zh-CN" altLang="en-US" sz="2200" b="1" dirty="0">
                <a:solidFill>
                  <a:schemeClr val="accent4"/>
                </a:solidFill>
                <a:latin typeface="FZZhunYuan-M02S"/>
                <a:ea typeface="FZZhunYuan-M02S"/>
                <a:cs typeface="FZZhunYuan-M02S"/>
              </a:rPr>
              <a:t>丰富性</a:t>
            </a:r>
            <a:endParaRPr lang="en-US" altLang="zh-CN" sz="2200" b="1" dirty="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4</a:t>
            </a:r>
            <a:r>
              <a:rPr lang="zh-CN" altLang="en-US" sz="2200" dirty="0" smtClean="0">
                <a:solidFill>
                  <a:schemeClr val="tx1"/>
                </a:solidFill>
              </a:rPr>
              <a:t>）材</a:t>
            </a:r>
            <a:r>
              <a:rPr lang="zh-CN" altLang="en-US" sz="2200" dirty="0">
                <a:solidFill>
                  <a:schemeClr val="tx1"/>
                </a:solidFill>
              </a:rPr>
              <a:t>料的</a:t>
            </a:r>
            <a:r>
              <a:rPr lang="zh-CN" altLang="en-US" sz="2200" b="1" dirty="0">
                <a:solidFill>
                  <a:schemeClr val="accent4"/>
                </a:solidFill>
                <a:latin typeface="FZZhunYuan-M02S"/>
                <a:ea typeface="FZZhunYuan-M02S"/>
                <a:cs typeface="FZZhunYuan-M02S"/>
              </a:rPr>
              <a:t>开放性</a:t>
            </a:r>
            <a:endParaRPr lang="en-US" altLang="zh-CN" sz="2200" b="1" dirty="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5</a:t>
            </a:r>
            <a:r>
              <a:rPr lang="zh-CN" altLang="en-US" sz="2200" dirty="0" smtClean="0">
                <a:solidFill>
                  <a:schemeClr val="tx1"/>
                </a:solidFill>
              </a:rPr>
              <a:t>）材</a:t>
            </a:r>
            <a:r>
              <a:rPr lang="zh-CN" altLang="en-US" sz="2200" dirty="0">
                <a:solidFill>
                  <a:schemeClr val="tx1"/>
                </a:solidFill>
              </a:rPr>
              <a:t>料的</a:t>
            </a:r>
            <a:r>
              <a:rPr lang="zh-CN" altLang="en-US" sz="2200" b="1" dirty="0">
                <a:solidFill>
                  <a:schemeClr val="accent4"/>
                </a:solidFill>
                <a:latin typeface="FZZhunYuan-M02S"/>
                <a:ea typeface="FZZhunYuan-M02S"/>
                <a:cs typeface="FZZhunYuan-M02S"/>
              </a:rPr>
              <a:t>层次性</a:t>
            </a:r>
            <a:endParaRPr lang="en-US" altLang="zh-CN" sz="2200" b="1" dirty="0">
              <a:solidFill>
                <a:schemeClr val="accent4"/>
              </a:solidFill>
              <a:latin typeface="FZZhunYuan-M02S"/>
              <a:ea typeface="FZZhunYuan-M02S"/>
              <a:cs typeface="FZZhunYuan-M02S"/>
            </a:endParaRPr>
          </a:p>
        </p:txBody>
      </p:sp>
      <p:sp>
        <p:nvSpPr>
          <p:cNvPr id="14" name="Shape 293"/>
          <p:cNvSpPr/>
          <p:nvPr/>
        </p:nvSpPr>
        <p:spPr>
          <a:xfrm>
            <a:off x="4049288"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科探区的设计与指导</a:t>
            </a:r>
            <a:endParaRPr dirty="0"/>
          </a:p>
        </p:txBody>
      </p:sp>
    </p:spTree>
    <p:extLst>
      <p:ext uri="{BB962C8B-B14F-4D97-AF65-F5344CB8AC3E}">
        <p14:creationId xmlns:p14="http://schemas.microsoft.com/office/powerpoint/2010/main" val="237302706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二、班级科学区的设计与活动指导</a:t>
            </a:r>
            <a:endParaRPr dirty="0"/>
          </a:p>
        </p:txBody>
      </p:sp>
      <p:sp>
        <p:nvSpPr>
          <p:cNvPr id="19" name="Shape 439"/>
          <p:cNvSpPr/>
          <p:nvPr/>
        </p:nvSpPr>
        <p:spPr>
          <a:xfrm>
            <a:off x="1618080" y="2050808"/>
            <a:ext cx="9463003" cy="36471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dirty="0">
                <a:solidFill>
                  <a:schemeClr val="accent4"/>
                </a:solidFill>
              </a:rPr>
              <a:t>4.</a:t>
            </a:r>
            <a:r>
              <a:rPr lang="zh-CN" altLang="en-US" sz="2200" dirty="0">
                <a:solidFill>
                  <a:schemeClr val="accent4"/>
                </a:solidFill>
              </a:rPr>
              <a:t>　科学区活动的指导要点</a:t>
            </a:r>
          </a:p>
          <a:p>
            <a:pPr indent="457200">
              <a:lnSpc>
                <a:spcPct val="150000"/>
              </a:lnSpc>
              <a:defRPr sz="2200" spc="0">
                <a:latin typeface="FZZhunYuan-M02S"/>
                <a:ea typeface="FZZhunYuan-M02S"/>
                <a:cs typeface="FZZhunYuan-M02S"/>
                <a:sym typeface="FZZhunYuan-M02S"/>
              </a:defRPr>
            </a:pPr>
            <a:r>
              <a:rPr lang="zh-CN" altLang="en-US" sz="2200" b="1" dirty="0" smtClean="0">
                <a:solidFill>
                  <a:schemeClr val="accent4"/>
                </a:solidFill>
              </a:rPr>
              <a:t>小班：</a:t>
            </a:r>
            <a:r>
              <a:rPr lang="zh-CN" altLang="en-US" sz="2200" dirty="0" smtClean="0">
                <a:solidFill>
                  <a:schemeClr val="tx1"/>
                </a:solidFill>
              </a:rPr>
              <a:t>因</a:t>
            </a:r>
            <a:r>
              <a:rPr lang="zh-CN" altLang="en-US" sz="2200" dirty="0">
                <a:solidFill>
                  <a:schemeClr val="tx1"/>
                </a:solidFill>
              </a:rPr>
              <a:t>此，教师的指导侧重于激发幼儿进行科学探究的兴趣，引导幼儿感知材料的属性、用途以及操作方法，发现材料相互作用以后的变化</a:t>
            </a:r>
            <a:r>
              <a:rPr lang="zh-CN" altLang="en-US" sz="2200" dirty="0" smtClean="0">
                <a:solidFill>
                  <a:schemeClr val="tx1"/>
                </a:solidFill>
              </a:rPr>
              <a:t>。</a:t>
            </a:r>
            <a:endParaRPr lang="en-US" altLang="zh-CN" sz="22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中班：</a:t>
            </a:r>
            <a:r>
              <a:rPr lang="zh-CN" altLang="en-US" sz="2200" dirty="0">
                <a:solidFill>
                  <a:schemeClr val="tx1"/>
                </a:solidFill>
                <a:latin typeface="FZZhunYuan-M02S"/>
                <a:ea typeface="FZZhunYuan-M02S"/>
                <a:cs typeface="FZZhunYuan-M02S"/>
              </a:rPr>
              <a:t>因此，教师的指导侧重于通过创设环境和情景引导幼儿发现问题，在幼儿探究时教师应放手让幼儿自由操作，通过在不断的失误中总结经验来获得提高，在制作活动的指导方面应鼓励幼儿进行自主设计并选择不同材料来制作作品。</a:t>
            </a:r>
            <a:endParaRPr lang="en-US" altLang="zh-CN" sz="2200" dirty="0">
              <a:solidFill>
                <a:schemeClr val="accent4"/>
              </a:solidFill>
              <a:latin typeface="FZZhunYuan-M02S"/>
              <a:ea typeface="FZZhunYuan-M02S"/>
              <a:cs typeface="FZZhunYuan-M02S"/>
            </a:endParaRPr>
          </a:p>
        </p:txBody>
      </p:sp>
      <p:sp>
        <p:nvSpPr>
          <p:cNvPr id="14" name="Shape 293"/>
          <p:cNvSpPr/>
          <p:nvPr/>
        </p:nvSpPr>
        <p:spPr>
          <a:xfrm>
            <a:off x="4049288"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科探区的设计与指导</a:t>
            </a:r>
            <a:endParaRPr dirty="0"/>
          </a:p>
        </p:txBody>
      </p:sp>
    </p:spTree>
    <p:extLst>
      <p:ext uri="{BB962C8B-B14F-4D97-AF65-F5344CB8AC3E}">
        <p14:creationId xmlns:p14="http://schemas.microsoft.com/office/powerpoint/2010/main" val="159178662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9" y="2487616"/>
            <a:ext cx="9249484" cy="286232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a:t>1.</a:t>
            </a:r>
            <a:r>
              <a:rPr lang="zh-CN" altLang="en-US" dirty="0"/>
              <a:t>　幼儿园自然角的选址应考虑哪些因素？</a:t>
            </a:r>
          </a:p>
          <a:p>
            <a:pPr>
              <a:lnSpc>
                <a:spcPct val="150000"/>
              </a:lnSpc>
              <a:defRPr sz="2400">
                <a:latin typeface="FZHei-B01S"/>
                <a:ea typeface="FZHei-B01S"/>
                <a:cs typeface="FZHei-B01S"/>
                <a:sym typeface="FZHei-B01S"/>
              </a:defRPr>
            </a:pPr>
            <a:r>
              <a:rPr lang="en-US" altLang="zh-CN" dirty="0"/>
              <a:t>2.</a:t>
            </a:r>
            <a:r>
              <a:rPr lang="zh-CN" altLang="en-US" dirty="0"/>
              <a:t>　自然角中投放的物体和材料有哪些种类？</a:t>
            </a:r>
          </a:p>
          <a:p>
            <a:pPr>
              <a:lnSpc>
                <a:spcPct val="150000"/>
              </a:lnSpc>
              <a:defRPr sz="2400">
                <a:latin typeface="FZHei-B01S"/>
                <a:ea typeface="FZHei-B01S"/>
                <a:cs typeface="FZHei-B01S"/>
                <a:sym typeface="FZHei-B01S"/>
              </a:defRPr>
            </a:pPr>
            <a:r>
              <a:rPr lang="en-US" altLang="zh-CN" dirty="0"/>
              <a:t>3.</a:t>
            </a:r>
            <a:r>
              <a:rPr lang="zh-CN" altLang="en-US" dirty="0"/>
              <a:t>　各年龄段自然角活动的指导分别有哪些要点？</a:t>
            </a:r>
          </a:p>
          <a:p>
            <a:pPr>
              <a:lnSpc>
                <a:spcPct val="150000"/>
              </a:lnSpc>
              <a:defRPr sz="2400">
                <a:latin typeface="FZHei-B01S"/>
                <a:ea typeface="FZHei-B01S"/>
                <a:cs typeface="FZHei-B01S"/>
                <a:sym typeface="FZHei-B01S"/>
              </a:defRPr>
            </a:pPr>
            <a:r>
              <a:rPr lang="en-US" altLang="zh-CN" dirty="0"/>
              <a:t>4.</a:t>
            </a:r>
            <a:r>
              <a:rPr lang="zh-CN" altLang="en-US" dirty="0"/>
              <a:t>　科学区中投放的物体和材料有哪些种类？</a:t>
            </a:r>
          </a:p>
          <a:p>
            <a:pPr>
              <a:lnSpc>
                <a:spcPct val="150000"/>
              </a:lnSpc>
              <a:defRPr sz="2400">
                <a:latin typeface="FZHei-B01S"/>
                <a:ea typeface="FZHei-B01S"/>
                <a:cs typeface="FZHei-B01S"/>
                <a:sym typeface="FZHei-B01S"/>
              </a:defRPr>
            </a:pPr>
            <a:r>
              <a:rPr lang="en-US" altLang="zh-CN" dirty="0"/>
              <a:t>5.</a:t>
            </a:r>
            <a:r>
              <a:rPr lang="zh-CN" altLang="en-US" dirty="0"/>
              <a:t>　各年龄段科学区活动的指导分别有哪些要点</a:t>
            </a:r>
            <a:r>
              <a:rPr lang="zh-CN" altLang="en-US" dirty="0" smtClean="0"/>
              <a:t>？</a:t>
            </a:r>
            <a:endParaRPr dirty="0"/>
          </a:p>
        </p:txBody>
      </p:sp>
      <p:sp>
        <p:nvSpPr>
          <p:cNvPr id="14" name="Shape 293"/>
          <p:cNvSpPr/>
          <p:nvPr/>
        </p:nvSpPr>
        <p:spPr>
          <a:xfrm>
            <a:off x="4049288"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科探区的设计与指导</a:t>
            </a:r>
            <a:endParaRPr dirty="0"/>
          </a:p>
        </p:txBody>
      </p:sp>
    </p:spTree>
    <p:extLst>
      <p:ext uri="{BB962C8B-B14F-4D97-AF65-F5344CB8AC3E}">
        <p14:creationId xmlns:p14="http://schemas.microsoft.com/office/powerpoint/2010/main" val="336766610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66" name="Shape 266"/>
          <p:cNvSpPr/>
          <p:nvPr/>
        </p:nvSpPr>
        <p:spPr>
          <a:xfrm rot="10800000">
            <a:off x="2551640" y="3295381"/>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67" name="Shape 267"/>
          <p:cNvSpPr/>
          <p:nvPr/>
        </p:nvSpPr>
        <p:spPr>
          <a:xfrm rot="10800000">
            <a:off x="1913519" y="3328785"/>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68" name="Shape 268"/>
          <p:cNvSpPr/>
          <p:nvPr/>
        </p:nvSpPr>
        <p:spPr>
          <a:xfrm rot="10800000">
            <a:off x="1342204" y="3362190"/>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69" name="Shape 269"/>
          <p:cNvSpPr/>
          <p:nvPr/>
        </p:nvSpPr>
        <p:spPr>
          <a:xfrm rot="10800000">
            <a:off x="837700" y="3395595"/>
            <a:ext cx="66811" cy="66811"/>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0" name="Shape 270"/>
          <p:cNvSpPr/>
          <p:nvPr/>
        </p:nvSpPr>
        <p:spPr>
          <a:xfrm>
            <a:off x="9373123" y="3295384"/>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71" name="Shape 271"/>
          <p:cNvSpPr/>
          <p:nvPr/>
        </p:nvSpPr>
        <p:spPr>
          <a:xfrm>
            <a:off x="10078054" y="3328787"/>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72" name="Shape 272"/>
          <p:cNvSpPr/>
          <p:nvPr/>
        </p:nvSpPr>
        <p:spPr>
          <a:xfrm>
            <a:off x="10716176" y="3362192"/>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73" name="Shape 273"/>
          <p:cNvSpPr/>
          <p:nvPr/>
        </p:nvSpPr>
        <p:spPr>
          <a:xfrm>
            <a:off x="11287491" y="3395597"/>
            <a:ext cx="66811" cy="66810"/>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4" name="Shape 274"/>
          <p:cNvSpPr/>
          <p:nvPr/>
        </p:nvSpPr>
        <p:spPr>
          <a:xfrm>
            <a:off x="3236941" y="2828838"/>
            <a:ext cx="1115047" cy="1200329"/>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7200">
                <a:solidFill>
                  <a:srgbClr val="FFFFFF"/>
                </a:solidFill>
                <a:latin typeface="华文细黑"/>
                <a:ea typeface="华文细黑"/>
                <a:cs typeface="华文细黑"/>
                <a:sym typeface="华文细黑"/>
              </a:defRPr>
            </a:lvl1pPr>
          </a:lstStyle>
          <a:p>
            <a:r>
              <a:rPr lang="en-US" dirty="0" smtClean="0"/>
              <a:t>04</a:t>
            </a:r>
            <a:endParaRPr dirty="0"/>
          </a:p>
        </p:txBody>
      </p:sp>
      <p:grpSp>
        <p:nvGrpSpPr>
          <p:cNvPr id="278" name="Group 278"/>
          <p:cNvGrpSpPr/>
          <p:nvPr/>
        </p:nvGrpSpPr>
        <p:grpSpPr>
          <a:xfrm>
            <a:off x="4460313" y="2122715"/>
            <a:ext cx="5717955" cy="1670062"/>
            <a:chOff x="-100215" y="-693897"/>
            <a:chExt cx="5717954" cy="1670058"/>
          </a:xfrm>
        </p:grpSpPr>
        <p:sp>
          <p:nvSpPr>
            <p:cNvPr id="275" name="Shape 275"/>
            <p:cNvSpPr/>
            <p:nvPr/>
          </p:nvSpPr>
          <p:spPr>
            <a:xfrm>
              <a:off x="-100215" y="-693897"/>
              <a:ext cx="5717954" cy="12618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defRPr sz="3800">
                  <a:solidFill>
                    <a:srgbClr val="FFFFFF"/>
                  </a:solidFill>
                  <a:latin typeface="FZZongYi-M05S"/>
                  <a:ea typeface="FZZongYi-M05S"/>
                  <a:cs typeface="FZZongYi-M05S"/>
                  <a:sym typeface="FZZongYi-M05S"/>
                </a:defRPr>
              </a:lvl1pPr>
            </a:lstStyle>
            <a:p>
              <a:r>
                <a:rPr lang="zh-CN" altLang="en-US" dirty="0"/>
                <a:t>幼</a:t>
              </a:r>
              <a:r>
                <a:rPr lang="zh-CN" altLang="en-US" dirty="0" smtClean="0"/>
                <a:t>儿园班级常见区域活动的设计与指导</a:t>
              </a:r>
              <a:endParaRPr dirty="0"/>
            </a:p>
          </p:txBody>
        </p:sp>
        <p:sp>
          <p:nvSpPr>
            <p:cNvPr id="276" name="Shape 276"/>
            <p:cNvSpPr/>
            <p:nvPr/>
          </p:nvSpPr>
          <p:spPr>
            <a:xfrm>
              <a:off x="0" y="706920"/>
              <a:ext cx="4404575" cy="26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400" spc="112">
                  <a:solidFill>
                    <a:srgbClr val="FFFFFF"/>
                  </a:solidFill>
                  <a:latin typeface="华文细黑"/>
                  <a:ea typeface="华文细黑"/>
                  <a:cs typeface="华文细黑"/>
                  <a:sym typeface="华文细黑"/>
                </a:defRPr>
              </a:lvl1pPr>
            </a:lstStyle>
            <a:p>
              <a:r>
                <a:t>YOUERYUANQUYUHUODONGSHEJIYUZHIDAO</a:t>
              </a:r>
            </a:p>
          </p:txBody>
        </p:sp>
        <p:sp>
          <p:nvSpPr>
            <p:cNvPr id="277" name="Shape 277"/>
            <p:cNvSpPr/>
            <p:nvPr/>
          </p:nvSpPr>
          <p:spPr>
            <a:xfrm>
              <a:off x="0" y="604079"/>
              <a:ext cx="4404575" cy="1"/>
            </a:xfrm>
            <a:prstGeom prst="line">
              <a:avLst/>
            </a:prstGeom>
            <a:noFill/>
            <a:ln w="6350" cap="flat">
              <a:solidFill>
                <a:srgbClr val="FFFFFF"/>
              </a:solidFill>
              <a:prstDash val="solid"/>
              <a:miter lim="800000"/>
            </a:ln>
            <a:effectLst/>
          </p:spPr>
          <p:txBody>
            <a:bodyPr wrap="square" lIns="45719" tIns="45719" rIns="45719" bIns="45719" numCol="1" anchor="t">
              <a:noAutofit/>
            </a:bodyPr>
            <a:lstStyle/>
            <a:p>
              <a:endParaRPr/>
            </a:p>
          </p:txBody>
        </p:sp>
      </p:grpSp>
      <p:sp>
        <p:nvSpPr>
          <p:cNvPr id="279" name="Shape 279"/>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0" name="Shape 280"/>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1" name="Shape 281"/>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2" name="Shape 282"/>
          <p:cNvSpPr/>
          <p:nvPr/>
        </p:nvSpPr>
        <p:spPr>
          <a:xfrm rot="900000">
            <a:off x="8239738" y="11788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ln w="12700">
            <a:solidFill>
              <a:srgbClr val="FFFFFF"/>
            </a:solidFill>
            <a:miter/>
          </a:ln>
        </p:spPr>
        <p:txBody>
          <a:bodyPr lIns="45719" rIns="45719" anchor="ctr"/>
          <a:lstStyle/>
          <a:p>
            <a:pPr algn="ctr">
              <a:defRPr>
                <a:solidFill>
                  <a:srgbClr val="FFFFFF"/>
                </a:solidFill>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584675" y="2006974"/>
            <a:ext cx="9425349" cy="424731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sz="2000" dirty="0"/>
              <a:t>孩子们升入中班</a:t>
            </a:r>
            <a:r>
              <a:rPr lang="en-US" altLang="zh-CN" sz="2000" dirty="0"/>
              <a:t>,</a:t>
            </a:r>
            <a:r>
              <a:rPr lang="zh-CN" altLang="en-US" sz="2000" dirty="0"/>
              <a:t>能用垒高、加长等拼搭方法进行搭建活动。在一次“我设计的</a:t>
            </a:r>
            <a:r>
              <a:rPr lang="zh-CN" altLang="en-US" sz="2000" dirty="0" smtClean="0"/>
              <a:t>公园</a:t>
            </a:r>
            <a:r>
              <a:rPr lang="zh-CN" altLang="en-US" sz="2000" dirty="0"/>
              <a:t>”主题建构活动中</a:t>
            </a:r>
            <a:r>
              <a:rPr lang="en-US" altLang="zh-CN" sz="2000" dirty="0"/>
              <a:t>,</a:t>
            </a:r>
            <a:r>
              <a:rPr lang="zh-CN" altLang="en-US" sz="2000" dirty="0"/>
              <a:t>逸轩拿着几块积木在试着搭建楼梯</a:t>
            </a:r>
            <a:r>
              <a:rPr lang="en-US" altLang="zh-CN" sz="2000" dirty="0"/>
              <a:t>,</a:t>
            </a:r>
            <a:r>
              <a:rPr lang="zh-CN" altLang="en-US" sz="2000" dirty="0"/>
              <a:t>可是一搭到高一点的楼</a:t>
            </a:r>
            <a:r>
              <a:rPr lang="zh-CN" altLang="en-US" sz="2000" dirty="0" smtClean="0"/>
              <a:t>梯时</a:t>
            </a:r>
            <a:r>
              <a:rPr lang="en-US" altLang="zh-CN" sz="2000" dirty="0"/>
              <a:t>,</a:t>
            </a:r>
            <a:r>
              <a:rPr lang="zh-CN" altLang="en-US" sz="2000" dirty="0"/>
              <a:t>最下面的那几块积木因为悬空就变得摇摇欲坠。他一直用同样的办法在尝试着</a:t>
            </a:r>
            <a:r>
              <a:rPr lang="en-US" altLang="zh-CN" sz="2000" dirty="0" smtClean="0"/>
              <a:t>,</a:t>
            </a:r>
            <a:r>
              <a:rPr lang="zh-CN" altLang="en-US" sz="2000" dirty="0" smtClean="0"/>
              <a:t>一</a:t>
            </a:r>
            <a:r>
              <a:rPr lang="zh-CN" altLang="en-US" sz="2000" dirty="0"/>
              <a:t>直没有成功。大概七八分钟后</a:t>
            </a:r>
            <a:r>
              <a:rPr lang="en-US" altLang="zh-CN" sz="2000" dirty="0"/>
              <a:t>,</a:t>
            </a:r>
            <a:r>
              <a:rPr lang="zh-CN" altLang="en-US" sz="2000" dirty="0"/>
              <a:t>他猛地一下推倒了自己搭建的东西</a:t>
            </a:r>
            <a:r>
              <a:rPr lang="en-US" altLang="zh-CN" sz="2000" dirty="0"/>
              <a:t>……</a:t>
            </a:r>
          </a:p>
          <a:p>
            <a:r>
              <a:rPr lang="zh-CN" altLang="en-US" sz="2000" dirty="0"/>
              <a:t>分析与支持</a:t>
            </a:r>
            <a:r>
              <a:rPr lang="en-US" altLang="zh-CN" sz="2000" dirty="0"/>
              <a:t>:</a:t>
            </a:r>
            <a:r>
              <a:rPr lang="zh-CN" altLang="en-US" sz="2000" dirty="0"/>
              <a:t>逸轩是个比较内向的孩子</a:t>
            </a:r>
            <a:r>
              <a:rPr lang="en-US" altLang="zh-CN" sz="2000" dirty="0"/>
              <a:t>,</a:t>
            </a:r>
            <a:r>
              <a:rPr lang="zh-CN" altLang="en-US" sz="2000" dirty="0"/>
              <a:t>做什么事情都小心翼翼</a:t>
            </a:r>
            <a:r>
              <a:rPr lang="en-US" altLang="zh-CN" sz="2000" dirty="0"/>
              <a:t>,</a:t>
            </a:r>
            <a:r>
              <a:rPr lang="zh-CN" altLang="en-US" sz="2000" dirty="0"/>
              <a:t>生怕出错。为</a:t>
            </a:r>
            <a:r>
              <a:rPr lang="zh-CN" altLang="en-US" sz="2000" dirty="0" smtClean="0"/>
              <a:t>了鼓</a:t>
            </a:r>
            <a:r>
              <a:rPr lang="zh-CN" altLang="en-US" sz="2000" dirty="0"/>
              <a:t>励他、帮助他树立信心</a:t>
            </a:r>
            <a:r>
              <a:rPr lang="en-US" altLang="zh-CN" sz="2000" dirty="0"/>
              <a:t>,</a:t>
            </a:r>
            <a:r>
              <a:rPr lang="zh-CN" altLang="en-US" sz="2000" dirty="0"/>
              <a:t>我找到他</a:t>
            </a:r>
            <a:r>
              <a:rPr lang="en-US" altLang="zh-CN" sz="2000" dirty="0"/>
              <a:t>,</a:t>
            </a:r>
            <a:r>
              <a:rPr lang="zh-CN" altLang="en-US" sz="2000" dirty="0"/>
              <a:t>对他说</a:t>
            </a:r>
            <a:r>
              <a:rPr lang="en-US" altLang="zh-CN" sz="2000" dirty="0"/>
              <a:t>:“</a:t>
            </a:r>
            <a:r>
              <a:rPr lang="zh-CN" altLang="en-US" sz="2000" dirty="0"/>
              <a:t>我刚才看到你推倒了你的作品”。他</a:t>
            </a:r>
            <a:r>
              <a:rPr lang="zh-CN" altLang="en-US" sz="2000" dirty="0" smtClean="0"/>
              <a:t>回答</a:t>
            </a:r>
            <a:r>
              <a:rPr lang="zh-CN" altLang="en-US" sz="2000" dirty="0"/>
              <a:t>道</a:t>
            </a:r>
            <a:r>
              <a:rPr lang="en-US" altLang="zh-CN" sz="2000" dirty="0"/>
              <a:t>:“</a:t>
            </a:r>
            <a:r>
              <a:rPr lang="zh-CN" altLang="en-US" sz="2000" dirty="0"/>
              <a:t>老师</a:t>
            </a:r>
            <a:r>
              <a:rPr lang="en-US" altLang="zh-CN" sz="2000" dirty="0"/>
              <a:t>,</a:t>
            </a:r>
            <a:r>
              <a:rPr lang="zh-CN" altLang="en-US" sz="2000" dirty="0"/>
              <a:t>我觉得它太难了</a:t>
            </a:r>
            <a:r>
              <a:rPr lang="en-US" altLang="zh-CN" sz="2000" dirty="0"/>
              <a:t>!”</a:t>
            </a:r>
            <a:r>
              <a:rPr lang="zh-CN" altLang="en-US" sz="2000" dirty="0"/>
              <a:t>我说</a:t>
            </a:r>
            <a:r>
              <a:rPr lang="en-US" altLang="zh-CN" sz="2000" dirty="0"/>
              <a:t>:“</a:t>
            </a:r>
            <a:r>
              <a:rPr lang="zh-CN" altLang="en-US" sz="2000" dirty="0"/>
              <a:t>我们一起去看看咱们幼儿园的楼梯是什么样</a:t>
            </a:r>
            <a:r>
              <a:rPr lang="zh-CN" altLang="en-US" sz="2000" dirty="0" smtClean="0"/>
              <a:t>子的</a:t>
            </a:r>
            <a:r>
              <a:rPr lang="zh-CN" altLang="en-US" sz="2000" dirty="0"/>
              <a:t>。”于是我带着他来到了幼儿园一楼的楼梯边</a:t>
            </a:r>
            <a:r>
              <a:rPr lang="en-US" altLang="zh-CN" sz="2000" dirty="0"/>
              <a:t>,</a:t>
            </a:r>
            <a:r>
              <a:rPr lang="zh-CN" altLang="en-US" sz="2000" dirty="0"/>
              <a:t>请他仔细观察</a:t>
            </a:r>
            <a:r>
              <a:rPr lang="en-US" altLang="zh-CN" sz="2000" dirty="0"/>
              <a:t>,</a:t>
            </a:r>
            <a:r>
              <a:rPr lang="zh-CN" altLang="en-US" sz="2000" dirty="0"/>
              <a:t>他蹲在那好久</a:t>
            </a:r>
            <a:r>
              <a:rPr lang="en-US" altLang="zh-CN" sz="2000" dirty="0"/>
              <a:t>,</a:t>
            </a:r>
            <a:r>
              <a:rPr lang="zh-CN" altLang="en-US" sz="2000" dirty="0"/>
              <a:t>告诉</a:t>
            </a:r>
            <a:r>
              <a:rPr lang="zh-CN" altLang="en-US" sz="2000" dirty="0" smtClean="0"/>
              <a:t>我说</a:t>
            </a:r>
            <a:r>
              <a:rPr lang="zh-CN" altLang="en-US" sz="2000" dirty="0"/>
              <a:t>“哦</a:t>
            </a:r>
            <a:r>
              <a:rPr lang="en-US" altLang="zh-CN" sz="2000" dirty="0"/>
              <a:t>,</a:t>
            </a:r>
            <a:r>
              <a:rPr lang="zh-CN" altLang="en-US" sz="2000" dirty="0"/>
              <a:t>我明白了</a:t>
            </a:r>
            <a:r>
              <a:rPr lang="en-US" altLang="zh-CN" sz="2000" dirty="0"/>
              <a:t>,</a:t>
            </a:r>
            <a:r>
              <a:rPr lang="zh-CN" altLang="en-US" sz="2000" dirty="0"/>
              <a:t>楼梯的最下面一层是最多格的</a:t>
            </a:r>
            <a:r>
              <a:rPr lang="en-US" altLang="zh-CN" sz="2000" dirty="0"/>
              <a:t>,</a:t>
            </a:r>
            <a:r>
              <a:rPr lang="zh-CN" altLang="en-US" sz="2000" dirty="0"/>
              <a:t>这样才不会垮。</a:t>
            </a:r>
            <a:endParaRPr lang="zh-CN" altLang="en-US" sz="2000" dirty="0"/>
          </a:p>
        </p:txBody>
      </p:sp>
      <p:sp>
        <p:nvSpPr>
          <p:cNvPr id="16"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建构区</a:t>
            </a:r>
            <a:r>
              <a:rPr lang="zh-CN" altLang="en-US" dirty="0" smtClean="0"/>
              <a:t>的设计与指导</a:t>
            </a:r>
            <a:endParaRPr dirty="0"/>
          </a:p>
        </p:txBody>
      </p:sp>
    </p:spTree>
    <p:extLst>
      <p:ext uri="{BB962C8B-B14F-4D97-AF65-F5344CB8AC3E}">
        <p14:creationId xmlns:p14="http://schemas.microsoft.com/office/powerpoint/2010/main" val="52679274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286232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一、建构区</a:t>
            </a:r>
            <a:r>
              <a:rPr lang="zh-CN" altLang="en-US" dirty="0" smtClean="0"/>
              <a:t>的概念</a:t>
            </a:r>
            <a:endParaRPr dirty="0"/>
          </a:p>
        </p:txBody>
      </p:sp>
      <p:sp>
        <p:nvSpPr>
          <p:cNvPr id="19" name="Shape 439"/>
          <p:cNvSpPr/>
          <p:nvPr/>
        </p:nvSpPr>
        <p:spPr>
          <a:xfrm>
            <a:off x="1618081" y="2050808"/>
            <a:ext cx="9884108" cy="55438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建构区是幼儿通过操作建构材料（如积木、纸盒等）进行造型的游戏场所</a:t>
            </a:r>
            <a:r>
              <a:rPr lang="zh-CN" altLang="en-US" sz="2200" dirty="0" smtClean="0">
                <a:solidFill>
                  <a:schemeClr val="tx1"/>
                </a:solidFill>
              </a:rPr>
              <a:t>。</a:t>
            </a:r>
            <a:endParaRPr lang="en-US" altLang="zh-CN" sz="2200" dirty="0" smtClean="0">
              <a:solidFill>
                <a:schemeClr val="tx1"/>
              </a:solidFill>
            </a:endParaRP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Tree>
    <p:extLst>
      <p:ext uri="{BB962C8B-B14F-4D97-AF65-F5344CB8AC3E}">
        <p14:creationId xmlns:p14="http://schemas.microsoft.com/office/powerpoint/2010/main" val="345039324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a:t>
            </a:r>
            <a:r>
              <a:rPr lang="zh-CN" altLang="en-US" dirty="0" smtClean="0"/>
              <a:t>、</a:t>
            </a:r>
            <a:r>
              <a:rPr lang="zh-CN" altLang="en-US" dirty="0"/>
              <a:t>建构区的教育价值</a:t>
            </a:r>
            <a:endParaRPr dirty="0"/>
          </a:p>
        </p:txBody>
      </p:sp>
      <p:sp>
        <p:nvSpPr>
          <p:cNvPr id="19" name="Shape 439"/>
          <p:cNvSpPr/>
          <p:nvPr/>
        </p:nvSpPr>
        <p:spPr>
          <a:xfrm>
            <a:off x="1618081" y="2050808"/>
            <a:ext cx="9884108" cy="383181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endParaRPr lang="en-US" altLang="zh-CN" sz="2200"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000" b="1" dirty="0">
                <a:solidFill>
                  <a:schemeClr val="accent4"/>
                </a:solidFill>
              </a:rPr>
              <a:t>能促进幼儿认知的发</a:t>
            </a:r>
            <a:r>
              <a:rPr lang="zh-CN" altLang="en-US" sz="2000" b="1" dirty="0" smtClean="0">
                <a:solidFill>
                  <a:schemeClr val="accent4"/>
                </a:solidFill>
              </a:rPr>
              <a:t>展</a:t>
            </a:r>
            <a:endParaRPr lang="en-US" altLang="zh-CN" sz="20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000" b="1" dirty="0">
                <a:solidFill>
                  <a:schemeClr val="accent4"/>
                </a:solidFill>
              </a:rPr>
              <a:t>能帮助幼儿获得数学方面的知</a:t>
            </a:r>
            <a:r>
              <a:rPr lang="zh-CN" altLang="en-US" sz="2000" b="1" dirty="0" smtClean="0">
                <a:solidFill>
                  <a:schemeClr val="accent4"/>
                </a:solidFill>
              </a:rPr>
              <a:t>识</a:t>
            </a:r>
            <a:endParaRPr lang="en-US" altLang="zh-CN" sz="20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000" b="1" dirty="0">
                <a:solidFill>
                  <a:schemeClr val="accent4"/>
                </a:solidFill>
              </a:rPr>
              <a:t>能促进幼儿语言表达能力的发</a:t>
            </a:r>
            <a:r>
              <a:rPr lang="zh-CN" altLang="en-US" sz="2000" b="1" dirty="0" smtClean="0">
                <a:solidFill>
                  <a:schemeClr val="accent4"/>
                </a:solidFill>
              </a:rPr>
              <a:t>展</a:t>
            </a:r>
            <a:endParaRPr lang="en-US" altLang="zh-CN" sz="20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000" b="1" dirty="0">
                <a:solidFill>
                  <a:schemeClr val="accent4"/>
                </a:solidFill>
              </a:rPr>
              <a:t>能促进幼儿社会性的发</a:t>
            </a:r>
            <a:r>
              <a:rPr lang="zh-CN" altLang="en-US" sz="2000" b="1" dirty="0" smtClean="0">
                <a:solidFill>
                  <a:schemeClr val="accent4"/>
                </a:solidFill>
              </a:rPr>
              <a:t>展</a:t>
            </a:r>
            <a:endParaRPr lang="en-US" altLang="zh-CN" sz="20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000" b="1" dirty="0">
                <a:solidFill>
                  <a:schemeClr val="accent4"/>
                </a:solidFill>
              </a:rPr>
              <a:t>提高幼儿解决问题的能</a:t>
            </a:r>
            <a:r>
              <a:rPr lang="zh-CN" altLang="en-US" sz="2000" b="1" dirty="0" smtClean="0">
                <a:solidFill>
                  <a:schemeClr val="accent4"/>
                </a:solidFill>
              </a:rPr>
              <a:t>力</a:t>
            </a:r>
            <a:endParaRPr lang="en-US" altLang="zh-CN" sz="20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000" b="1" dirty="0">
                <a:solidFill>
                  <a:schemeClr val="accent4"/>
                </a:solidFill>
              </a:rPr>
              <a:t>能培养幼儿的艺术审美意</a:t>
            </a:r>
            <a:r>
              <a:rPr lang="zh-CN" altLang="en-US" sz="2000" b="1" dirty="0" smtClean="0">
                <a:solidFill>
                  <a:schemeClr val="accent4"/>
                </a:solidFill>
              </a:rPr>
              <a:t>识</a:t>
            </a:r>
            <a:endParaRPr lang="en-US" altLang="zh-CN" sz="20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000" b="1" dirty="0" smtClean="0">
                <a:solidFill>
                  <a:schemeClr val="accent4"/>
                </a:solidFill>
              </a:rPr>
              <a:t>能</a:t>
            </a:r>
            <a:r>
              <a:rPr lang="zh-CN" altLang="en-US" sz="2000" b="1" dirty="0">
                <a:solidFill>
                  <a:schemeClr val="accent4"/>
                </a:solidFill>
              </a:rPr>
              <a:t>促进幼儿身体动作的发展</a:t>
            </a: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Tree>
    <p:extLst>
      <p:ext uri="{BB962C8B-B14F-4D97-AF65-F5344CB8AC3E}">
        <p14:creationId xmlns:p14="http://schemas.microsoft.com/office/powerpoint/2010/main" val="180933419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a:t>
            </a:r>
            <a:r>
              <a:rPr lang="zh-CN" altLang="en-US" dirty="0" smtClean="0"/>
              <a:t>、</a:t>
            </a:r>
            <a:r>
              <a:rPr lang="zh-CN" altLang="en-US" dirty="0"/>
              <a:t>建构</a:t>
            </a:r>
            <a:r>
              <a:rPr lang="zh-CN" altLang="en-US" dirty="0" smtClean="0"/>
              <a:t>区</a:t>
            </a:r>
            <a:r>
              <a:rPr lang="zh-CN" altLang="en-US" dirty="0"/>
              <a:t>材</a:t>
            </a:r>
            <a:r>
              <a:rPr lang="zh-CN" altLang="en-US" dirty="0" smtClean="0"/>
              <a:t>料的提供</a:t>
            </a:r>
            <a:endParaRPr dirty="0"/>
          </a:p>
        </p:txBody>
      </p:sp>
      <p:sp>
        <p:nvSpPr>
          <p:cNvPr id="19" name="Shape 439"/>
          <p:cNvSpPr/>
          <p:nvPr/>
        </p:nvSpPr>
        <p:spPr>
          <a:xfrm>
            <a:off x="1618081" y="2050808"/>
            <a:ext cx="9884108" cy="443198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丰富、充足而有刺激性的建构材料，会激发幼儿进行建构游戏的兴趣，因此在建构区要为幼儿提供适宜的建构材料。常见的主要有以下几类</a:t>
            </a:r>
            <a:r>
              <a:rPr lang="zh-CN" altLang="en-US" sz="2200" dirty="0" smtClean="0">
                <a:solidFill>
                  <a:schemeClr val="tx1"/>
                </a:solidFill>
              </a:rPr>
              <a:t>：</a:t>
            </a:r>
            <a:endParaRPr lang="en-US" altLang="zh-CN" sz="2200"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排列组合类材</a:t>
            </a:r>
            <a:r>
              <a:rPr lang="zh-CN" altLang="en-US" sz="2400" b="1" dirty="0" smtClean="0">
                <a:solidFill>
                  <a:schemeClr val="accent4"/>
                </a:solidFill>
              </a:rPr>
              <a:t>料</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smtClean="0">
                <a:solidFill>
                  <a:schemeClr val="accent4"/>
                </a:solidFill>
              </a:rPr>
              <a:t>拼</a:t>
            </a:r>
            <a:r>
              <a:rPr lang="zh-CN" altLang="en-US" sz="2400" b="1" dirty="0">
                <a:solidFill>
                  <a:schemeClr val="accent4"/>
                </a:solidFill>
              </a:rPr>
              <a:t>插类材</a:t>
            </a:r>
            <a:r>
              <a:rPr lang="zh-CN" altLang="en-US" sz="2400" b="1" dirty="0" smtClean="0">
                <a:solidFill>
                  <a:schemeClr val="accent4"/>
                </a:solidFill>
              </a:rPr>
              <a:t>料</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螺丝连接类材</a:t>
            </a:r>
            <a:r>
              <a:rPr lang="zh-CN" altLang="en-US" sz="2400" b="1" dirty="0" smtClean="0">
                <a:solidFill>
                  <a:schemeClr val="accent4"/>
                </a:solidFill>
              </a:rPr>
              <a:t>料</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废</a:t>
            </a:r>
            <a:r>
              <a:rPr lang="zh-CN" altLang="en-US" sz="2400" b="1" dirty="0" smtClean="0">
                <a:solidFill>
                  <a:schemeClr val="accent4"/>
                </a:solidFill>
              </a:rPr>
              <a:t>旧物品</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辅</a:t>
            </a:r>
            <a:r>
              <a:rPr lang="zh-CN" altLang="en-US" sz="2400" b="1" dirty="0" smtClean="0">
                <a:solidFill>
                  <a:schemeClr val="accent4"/>
                </a:solidFill>
              </a:rPr>
              <a:t>助材料</a:t>
            </a:r>
            <a:endParaRPr lang="en-US" altLang="zh-CN" sz="24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endParaRPr lang="zh-CN" altLang="en-US" sz="2400" b="1" dirty="0">
              <a:solidFill>
                <a:schemeClr val="accent4"/>
              </a:solidFill>
            </a:endParaRP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pic>
        <p:nvPicPr>
          <p:cNvPr id="4" name="图片 3"/>
          <p:cNvPicPr>
            <a:picLocks noChangeAspect="1"/>
          </p:cNvPicPr>
          <p:nvPr/>
        </p:nvPicPr>
        <p:blipFill>
          <a:blip r:embed="rId2"/>
          <a:stretch>
            <a:fillRect/>
          </a:stretch>
        </p:blipFill>
        <p:spPr>
          <a:xfrm>
            <a:off x="5134697" y="3377690"/>
            <a:ext cx="5571429" cy="2228571"/>
          </a:xfrm>
          <a:prstGeom prst="rect">
            <a:avLst/>
          </a:prstGeom>
        </p:spPr>
      </p:pic>
    </p:spTree>
    <p:extLst>
      <p:ext uri="{BB962C8B-B14F-4D97-AF65-F5344CB8AC3E}">
        <p14:creationId xmlns:p14="http://schemas.microsoft.com/office/powerpoint/2010/main" val="302339349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四</a:t>
            </a:r>
            <a:r>
              <a:rPr lang="zh-CN" altLang="en-US" dirty="0" smtClean="0"/>
              <a:t>、</a:t>
            </a:r>
            <a:r>
              <a:rPr lang="zh-CN" altLang="en-US" dirty="0"/>
              <a:t>建构</a:t>
            </a:r>
            <a:r>
              <a:rPr lang="zh-CN" altLang="en-US" dirty="0" smtClean="0"/>
              <a:t>区的规划布置</a:t>
            </a:r>
            <a:endParaRPr dirty="0"/>
          </a:p>
        </p:txBody>
      </p:sp>
      <p:sp>
        <p:nvSpPr>
          <p:cNvPr id="19" name="Shape 439"/>
          <p:cNvSpPr/>
          <p:nvPr/>
        </p:nvSpPr>
        <p:spPr>
          <a:xfrm>
            <a:off x="1651486" y="2537423"/>
            <a:ext cx="9884108"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在建构区，要摆放足够丰富、多样的材料，要为幼儿建构作品提供必要的空间，要为展示建构作品留有场地，因此建构区的空间场所应该固定，且空间足够大。建构区的空间场所应根据实际需要规</a:t>
            </a:r>
            <a:r>
              <a:rPr lang="zh-CN" altLang="en-US" sz="2200" dirty="0" smtClean="0">
                <a:solidFill>
                  <a:schemeClr val="tx1"/>
                </a:solidFill>
              </a:rPr>
              <a:t>划。建</a:t>
            </a:r>
            <a:r>
              <a:rPr lang="zh-CN" altLang="en-US" sz="2200" dirty="0">
                <a:solidFill>
                  <a:schemeClr val="tx1"/>
                </a:solidFill>
              </a:rPr>
              <a:t>构搭建时，因易于出现较大声响，可铺设地垫降低噪声，也不宜与阅读区、美工区等安静区域相邻，可以设立在角色表演区等附近，相互配合进行游戏。</a:t>
            </a:r>
            <a:endParaRPr lang="zh-CN" altLang="en-US" sz="2400" b="1" dirty="0">
              <a:solidFill>
                <a:schemeClr val="accent4"/>
              </a:solidFill>
            </a:endParaRP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
        <p:nvSpPr>
          <p:cNvPr id="14" name="Shape 441"/>
          <p:cNvSpPr/>
          <p:nvPr/>
        </p:nvSpPr>
        <p:spPr>
          <a:xfrm>
            <a:off x="1847185" y="2075758"/>
            <a:ext cx="317009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smtClean="0"/>
              <a:t>空间场所的提供</a:t>
            </a:r>
            <a:endParaRPr dirty="0"/>
          </a:p>
        </p:txBody>
      </p:sp>
    </p:spTree>
    <p:extLst>
      <p:ext uri="{BB962C8B-B14F-4D97-AF65-F5344CB8AC3E}">
        <p14:creationId xmlns:p14="http://schemas.microsoft.com/office/powerpoint/2010/main" val="93622695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四</a:t>
            </a:r>
            <a:r>
              <a:rPr lang="zh-CN" altLang="en-US" dirty="0" smtClean="0"/>
              <a:t>、</a:t>
            </a:r>
            <a:r>
              <a:rPr lang="zh-CN" altLang="en-US" dirty="0"/>
              <a:t>建构</a:t>
            </a:r>
            <a:r>
              <a:rPr lang="zh-CN" altLang="en-US" dirty="0" smtClean="0"/>
              <a:t>区的规划布置</a:t>
            </a:r>
            <a:endParaRPr dirty="0"/>
          </a:p>
        </p:txBody>
      </p:sp>
      <p:sp>
        <p:nvSpPr>
          <p:cNvPr id="19" name="Shape 439"/>
          <p:cNvSpPr/>
          <p:nvPr/>
        </p:nvSpPr>
        <p:spPr>
          <a:xfrm>
            <a:off x="1651486" y="2537423"/>
            <a:ext cx="9405535"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建构材料是吸引幼儿进入建构区，参与建构游戏的重要因素之一，因此在投放材料时要注意材料的适宜性并及时更新。</a:t>
            </a: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建构区的材料多样、复杂，为了让幼儿能够在游戏时容易找到想要的材料，材料的摆放很重要。</a:t>
            </a:r>
            <a:endParaRPr lang="zh-CN" altLang="en-US" sz="2400" b="1" dirty="0">
              <a:solidFill>
                <a:schemeClr val="accent4"/>
              </a:solidFill>
            </a:endParaRP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
        <p:nvSpPr>
          <p:cNvPr id="14" name="Shape 441"/>
          <p:cNvSpPr/>
          <p:nvPr/>
        </p:nvSpPr>
        <p:spPr>
          <a:xfrm>
            <a:off x="1847185" y="2075758"/>
            <a:ext cx="317009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建构材料的摆</a:t>
            </a:r>
            <a:r>
              <a:rPr lang="zh-CN" altLang="en-US" dirty="0" smtClean="0"/>
              <a:t>放</a:t>
            </a:r>
            <a:endParaRPr dirty="0"/>
          </a:p>
        </p:txBody>
      </p:sp>
    </p:spTree>
    <p:extLst>
      <p:ext uri="{BB962C8B-B14F-4D97-AF65-F5344CB8AC3E}">
        <p14:creationId xmlns:p14="http://schemas.microsoft.com/office/powerpoint/2010/main" val="83610609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五</a:t>
            </a:r>
            <a:r>
              <a:rPr lang="zh-CN" altLang="en-US" dirty="0" smtClean="0"/>
              <a:t>、</a:t>
            </a:r>
            <a:r>
              <a:rPr lang="zh-CN" altLang="en-US" dirty="0"/>
              <a:t>建构</a:t>
            </a:r>
            <a:r>
              <a:rPr lang="zh-CN" altLang="en-US" dirty="0" smtClean="0"/>
              <a:t>区的设计与指导</a:t>
            </a:r>
            <a:endParaRPr dirty="0"/>
          </a:p>
        </p:txBody>
      </p:sp>
      <p:sp>
        <p:nvSpPr>
          <p:cNvPr id="19" name="Shape 439"/>
          <p:cNvSpPr/>
          <p:nvPr/>
        </p:nvSpPr>
        <p:spPr>
          <a:xfrm>
            <a:off x="1651486" y="2537423"/>
            <a:ext cx="9405535" cy="337015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smtClean="0">
                <a:solidFill>
                  <a:schemeClr val="tx1"/>
                </a:solidFill>
              </a:rPr>
              <a:t>1.</a:t>
            </a:r>
            <a:r>
              <a:rPr lang="zh-CN" altLang="en-US" sz="2200" dirty="0" smtClean="0">
                <a:solidFill>
                  <a:schemeClr val="tx1"/>
                </a:solidFill>
              </a:rPr>
              <a:t>小班建构游戏的特点</a:t>
            </a:r>
            <a:endParaRPr lang="en-US" altLang="zh-CN" sz="2200"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对建构动作和材料感兴</a:t>
            </a:r>
            <a:r>
              <a:rPr lang="zh-CN" altLang="en-US" sz="2400" b="1" dirty="0" smtClean="0">
                <a:solidFill>
                  <a:schemeClr val="accent4"/>
                </a:solidFill>
              </a:rPr>
              <a:t>趣</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建构技能不</a:t>
            </a:r>
            <a:r>
              <a:rPr lang="zh-CN" altLang="en-US" sz="2400" b="1" dirty="0" smtClean="0">
                <a:solidFill>
                  <a:schemeClr val="accent4"/>
                </a:solidFill>
              </a:rPr>
              <a:t>足</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smtClean="0">
                <a:solidFill>
                  <a:schemeClr val="accent4"/>
                </a:solidFill>
              </a:rPr>
              <a:t>材</a:t>
            </a:r>
            <a:r>
              <a:rPr lang="zh-CN" altLang="en-US" sz="2400" b="1" dirty="0">
                <a:solidFill>
                  <a:schemeClr val="accent4"/>
                </a:solidFill>
              </a:rPr>
              <a:t>料的选择盲目和随</a:t>
            </a:r>
            <a:r>
              <a:rPr lang="zh-CN" altLang="en-US" sz="2400" b="1" dirty="0" smtClean="0">
                <a:solidFill>
                  <a:schemeClr val="accent4"/>
                </a:solidFill>
              </a:rPr>
              <a:t>意</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坚持性较</a:t>
            </a:r>
            <a:r>
              <a:rPr lang="zh-CN" altLang="en-US" sz="2400" b="1" dirty="0" smtClean="0">
                <a:solidFill>
                  <a:schemeClr val="accent4"/>
                </a:solidFill>
              </a:rPr>
              <a:t>差</a:t>
            </a:r>
            <a:endParaRPr lang="en-US" altLang="zh-CN" sz="24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endParaRPr lang="en-US" altLang="zh-CN" sz="2400" b="1" dirty="0" smtClean="0">
              <a:solidFill>
                <a:schemeClr val="accent4"/>
              </a:solidFill>
            </a:endParaRP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
        <p:nvSpPr>
          <p:cNvPr id="14" name="Shape 441"/>
          <p:cNvSpPr/>
          <p:nvPr/>
        </p:nvSpPr>
        <p:spPr>
          <a:xfrm>
            <a:off x="1847185" y="2075758"/>
            <a:ext cx="1631214"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a:t>小班</a:t>
            </a:r>
            <a:endParaRPr dirty="0"/>
          </a:p>
        </p:txBody>
      </p:sp>
    </p:spTree>
    <p:extLst>
      <p:ext uri="{BB962C8B-B14F-4D97-AF65-F5344CB8AC3E}">
        <p14:creationId xmlns:p14="http://schemas.microsoft.com/office/powerpoint/2010/main" val="278140272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五</a:t>
            </a:r>
            <a:r>
              <a:rPr lang="zh-CN" altLang="en-US" dirty="0" smtClean="0"/>
              <a:t>、</a:t>
            </a:r>
            <a:r>
              <a:rPr lang="zh-CN" altLang="en-US" dirty="0"/>
              <a:t>建构</a:t>
            </a:r>
            <a:r>
              <a:rPr lang="zh-CN" altLang="en-US" dirty="0" smtClean="0"/>
              <a:t>区的设计与指导</a:t>
            </a:r>
            <a:endParaRPr dirty="0"/>
          </a:p>
        </p:txBody>
      </p:sp>
      <p:sp>
        <p:nvSpPr>
          <p:cNvPr id="19" name="Shape 439"/>
          <p:cNvSpPr/>
          <p:nvPr/>
        </p:nvSpPr>
        <p:spPr>
          <a:xfrm>
            <a:off x="1651486" y="2537423"/>
            <a:ext cx="9405535" cy="281615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smtClean="0">
                <a:solidFill>
                  <a:schemeClr val="tx1"/>
                </a:solidFill>
              </a:rPr>
              <a:t>2.</a:t>
            </a:r>
            <a:r>
              <a:rPr lang="zh-CN" altLang="en-US" sz="2200" dirty="0" smtClean="0">
                <a:solidFill>
                  <a:schemeClr val="tx1"/>
                </a:solidFill>
              </a:rPr>
              <a:t>小班建构区指导策略</a:t>
            </a:r>
            <a:endParaRPr lang="en-US" altLang="zh-CN" sz="2200"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引导幼儿了解认识建构材</a:t>
            </a:r>
            <a:r>
              <a:rPr lang="zh-CN" altLang="en-US" sz="2400" b="1" dirty="0" smtClean="0">
                <a:solidFill>
                  <a:schemeClr val="accent4"/>
                </a:solidFill>
              </a:rPr>
              <a:t>料</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帮助幼儿学习基本的建构技</a:t>
            </a:r>
            <a:r>
              <a:rPr lang="zh-CN" altLang="en-US" sz="2400" b="1" dirty="0" smtClean="0">
                <a:solidFill>
                  <a:schemeClr val="accent4"/>
                </a:solidFill>
              </a:rPr>
              <a:t>能</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smtClean="0">
                <a:solidFill>
                  <a:schemeClr val="accent4"/>
                </a:solidFill>
              </a:rPr>
              <a:t>建</a:t>
            </a:r>
            <a:r>
              <a:rPr lang="zh-CN" altLang="en-US" sz="2400" b="1" dirty="0">
                <a:solidFill>
                  <a:schemeClr val="accent4"/>
                </a:solidFill>
              </a:rPr>
              <a:t>立规则意</a:t>
            </a:r>
            <a:r>
              <a:rPr lang="zh-CN" altLang="en-US" sz="2400" b="1" dirty="0" smtClean="0">
                <a:solidFill>
                  <a:schemeClr val="accent4"/>
                </a:solidFill>
              </a:rPr>
              <a:t>识</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提供适宜的建构材</a:t>
            </a:r>
            <a:r>
              <a:rPr lang="zh-CN" altLang="en-US" sz="2400" b="1" dirty="0" smtClean="0">
                <a:solidFill>
                  <a:schemeClr val="accent4"/>
                </a:solidFill>
              </a:rPr>
              <a:t>料（木质小积木、大型轻质积木、辅助材料）</a:t>
            </a:r>
            <a:endParaRPr lang="en-US" altLang="zh-CN" sz="2400" b="1" dirty="0" smtClean="0">
              <a:solidFill>
                <a:schemeClr val="accent4"/>
              </a:solidFill>
            </a:endParaRP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
        <p:nvSpPr>
          <p:cNvPr id="14" name="Shape 441"/>
          <p:cNvSpPr/>
          <p:nvPr/>
        </p:nvSpPr>
        <p:spPr>
          <a:xfrm>
            <a:off x="1847185" y="2075758"/>
            <a:ext cx="1631214"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a:t>小班</a:t>
            </a:r>
            <a:endParaRPr dirty="0"/>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4326" y="1951033"/>
            <a:ext cx="3682674" cy="2446253"/>
          </a:xfrm>
          <a:prstGeom prst="rect">
            <a:avLst/>
          </a:prstGeom>
        </p:spPr>
      </p:pic>
    </p:spTree>
    <p:extLst>
      <p:ext uri="{BB962C8B-B14F-4D97-AF65-F5344CB8AC3E}">
        <p14:creationId xmlns:p14="http://schemas.microsoft.com/office/powerpoint/2010/main" val="259267065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五、</a:t>
            </a:r>
            <a:r>
              <a:rPr lang="zh-CN" altLang="en-US" dirty="0"/>
              <a:t>建构</a:t>
            </a:r>
            <a:r>
              <a:rPr lang="zh-CN" altLang="en-US" dirty="0" smtClean="0"/>
              <a:t>区的设计与指导</a:t>
            </a:r>
            <a:endParaRPr dirty="0"/>
          </a:p>
        </p:txBody>
      </p:sp>
      <p:sp>
        <p:nvSpPr>
          <p:cNvPr id="19" name="Shape 439"/>
          <p:cNvSpPr/>
          <p:nvPr/>
        </p:nvSpPr>
        <p:spPr>
          <a:xfrm>
            <a:off x="1651486" y="2537423"/>
            <a:ext cx="9405535" cy="22621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smtClean="0">
                <a:solidFill>
                  <a:schemeClr val="tx1"/>
                </a:solidFill>
              </a:rPr>
              <a:t>1.</a:t>
            </a:r>
            <a:r>
              <a:rPr lang="zh-CN" altLang="en-US" sz="2200" dirty="0">
                <a:solidFill>
                  <a:schemeClr val="tx1"/>
                </a:solidFill>
              </a:rPr>
              <a:t>中</a:t>
            </a:r>
            <a:r>
              <a:rPr lang="zh-CN" altLang="en-US" sz="2200" dirty="0" smtClean="0">
                <a:solidFill>
                  <a:schemeClr val="tx1"/>
                </a:solidFill>
              </a:rPr>
              <a:t>班建构游戏的特点</a:t>
            </a:r>
            <a:endParaRPr lang="en-US" altLang="zh-CN" sz="2200"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smtClean="0">
                <a:solidFill>
                  <a:schemeClr val="accent4"/>
                </a:solidFill>
              </a:rPr>
              <a:t>建</a:t>
            </a:r>
            <a:r>
              <a:rPr lang="zh-CN" altLang="en-US" sz="2400" b="1" dirty="0">
                <a:solidFill>
                  <a:schemeClr val="accent4"/>
                </a:solidFill>
              </a:rPr>
              <a:t>构技能有所提</a:t>
            </a:r>
            <a:r>
              <a:rPr lang="zh-CN" altLang="en-US" sz="2400" b="1" dirty="0" smtClean="0">
                <a:solidFill>
                  <a:schemeClr val="accent4"/>
                </a:solidFill>
              </a:rPr>
              <a:t>高</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smtClean="0">
                <a:solidFill>
                  <a:schemeClr val="accent4"/>
                </a:solidFill>
              </a:rPr>
              <a:t>建构目的性增强</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smtClean="0">
                <a:solidFill>
                  <a:schemeClr val="accent4"/>
                </a:solidFill>
              </a:rPr>
              <a:t>建构主题单一</a:t>
            </a:r>
            <a:endParaRPr lang="en-US" altLang="zh-CN" sz="2400" b="1" dirty="0" smtClean="0">
              <a:solidFill>
                <a:schemeClr val="accent4"/>
              </a:solidFill>
            </a:endParaRP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
        <p:nvSpPr>
          <p:cNvPr id="14" name="Shape 441"/>
          <p:cNvSpPr/>
          <p:nvPr/>
        </p:nvSpPr>
        <p:spPr>
          <a:xfrm>
            <a:off x="1847185" y="2075758"/>
            <a:ext cx="1631214"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中班</a:t>
            </a:r>
            <a:endParaRPr dirty="0"/>
          </a:p>
        </p:txBody>
      </p:sp>
    </p:spTree>
    <p:extLst>
      <p:ext uri="{BB962C8B-B14F-4D97-AF65-F5344CB8AC3E}">
        <p14:creationId xmlns:p14="http://schemas.microsoft.com/office/powerpoint/2010/main" val="356233303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五</a:t>
            </a:r>
            <a:r>
              <a:rPr lang="zh-CN" altLang="en-US" dirty="0" smtClean="0"/>
              <a:t>、</a:t>
            </a:r>
            <a:r>
              <a:rPr lang="zh-CN" altLang="en-US" dirty="0"/>
              <a:t>建构</a:t>
            </a:r>
            <a:r>
              <a:rPr lang="zh-CN" altLang="en-US" dirty="0" smtClean="0"/>
              <a:t>区的设计与指导</a:t>
            </a:r>
            <a:endParaRPr dirty="0"/>
          </a:p>
        </p:txBody>
      </p:sp>
      <p:sp>
        <p:nvSpPr>
          <p:cNvPr id="19" name="Shape 439"/>
          <p:cNvSpPr/>
          <p:nvPr/>
        </p:nvSpPr>
        <p:spPr>
          <a:xfrm>
            <a:off x="1651486" y="2537423"/>
            <a:ext cx="9405535" cy="281615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smtClean="0">
                <a:solidFill>
                  <a:schemeClr val="tx1"/>
                </a:solidFill>
              </a:rPr>
              <a:t>2.</a:t>
            </a:r>
            <a:r>
              <a:rPr lang="zh-CN" altLang="en-US" sz="2200" dirty="0">
                <a:solidFill>
                  <a:schemeClr val="tx1"/>
                </a:solidFill>
              </a:rPr>
              <a:t>中</a:t>
            </a:r>
            <a:r>
              <a:rPr lang="zh-CN" altLang="en-US" sz="2200" dirty="0" smtClean="0">
                <a:solidFill>
                  <a:schemeClr val="tx1"/>
                </a:solidFill>
              </a:rPr>
              <a:t>班建构区指导策略</a:t>
            </a:r>
            <a:endParaRPr lang="en-US" altLang="zh-CN" sz="2200"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进一步增强幼儿的建构技能</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引导幼儿学习设计建构方</a:t>
            </a:r>
            <a:r>
              <a:rPr lang="zh-CN" altLang="en-US" sz="2400" b="1" dirty="0" smtClean="0">
                <a:solidFill>
                  <a:schemeClr val="accent4"/>
                </a:solidFill>
              </a:rPr>
              <a:t>案</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丰富幼儿生活经</a:t>
            </a:r>
            <a:r>
              <a:rPr lang="zh-CN" altLang="en-US" sz="2400" b="1" dirty="0" smtClean="0">
                <a:solidFill>
                  <a:schemeClr val="accent4"/>
                </a:solidFill>
              </a:rPr>
              <a:t>验</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提供适宜的建构材</a:t>
            </a:r>
            <a:r>
              <a:rPr lang="zh-CN" altLang="en-US" sz="2400" b="1" dirty="0" smtClean="0">
                <a:solidFill>
                  <a:schemeClr val="accent4"/>
                </a:solidFill>
              </a:rPr>
              <a:t>料</a:t>
            </a:r>
            <a:endParaRPr lang="en-US" altLang="zh-CN" sz="2400" b="1" dirty="0" smtClean="0">
              <a:solidFill>
                <a:schemeClr val="accent4"/>
              </a:solidFill>
            </a:endParaRP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
        <p:nvSpPr>
          <p:cNvPr id="14" name="Shape 441"/>
          <p:cNvSpPr/>
          <p:nvPr/>
        </p:nvSpPr>
        <p:spPr>
          <a:xfrm>
            <a:off x="1847185" y="2075758"/>
            <a:ext cx="1631214"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中班</a:t>
            </a:r>
            <a:endParaRPr dirty="0"/>
          </a:p>
        </p:txBody>
      </p:sp>
    </p:spTree>
    <p:extLst>
      <p:ext uri="{BB962C8B-B14F-4D97-AF65-F5344CB8AC3E}">
        <p14:creationId xmlns:p14="http://schemas.microsoft.com/office/powerpoint/2010/main" val="177765743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2" name="Group 292"/>
          <p:cNvGrpSpPr/>
          <p:nvPr/>
        </p:nvGrpSpPr>
        <p:grpSpPr>
          <a:xfrm>
            <a:off x="1584676" y="409855"/>
            <a:ext cx="9022652" cy="267242"/>
            <a:chOff x="0" y="-1"/>
            <a:chExt cx="9022651" cy="267240"/>
          </a:xfrm>
        </p:grpSpPr>
        <p:sp>
          <p:nvSpPr>
            <p:cNvPr id="284" name="Shape 284"/>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5" name="Shape 285"/>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6" name="Shape 286"/>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7" name="Shape 287"/>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8" name="Shape 288"/>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9" name="Shape 289"/>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0" name="Shape 290"/>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1" name="Shape 291"/>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93"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294" name="Shape 294"/>
          <p:cNvSpPr/>
          <p:nvPr/>
        </p:nvSpPr>
        <p:spPr>
          <a:xfrm>
            <a:off x="1510776" y="15190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t>学习目标：</a:t>
            </a:r>
          </a:p>
        </p:txBody>
      </p:sp>
      <p:sp>
        <p:nvSpPr>
          <p:cNvPr id="295" name="Shape 295"/>
          <p:cNvSpPr/>
          <p:nvPr/>
        </p:nvSpPr>
        <p:spPr>
          <a:xfrm>
            <a:off x="1471258" y="2396711"/>
            <a:ext cx="9249484" cy="175432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a:t>1.</a:t>
            </a:r>
            <a:r>
              <a:rPr lang="zh-CN" altLang="en-US" dirty="0"/>
              <a:t>　了解幼儿园区域活动设置应遵循的基本要求。</a:t>
            </a:r>
          </a:p>
          <a:p>
            <a:pPr>
              <a:lnSpc>
                <a:spcPct val="150000"/>
              </a:lnSpc>
              <a:defRPr sz="2400">
                <a:latin typeface="FZHei-B01S"/>
                <a:ea typeface="FZHei-B01S"/>
                <a:cs typeface="FZHei-B01S"/>
                <a:sym typeface="FZHei-B01S"/>
              </a:defRPr>
            </a:pPr>
            <a:r>
              <a:rPr lang="en-US" altLang="zh-CN" dirty="0"/>
              <a:t>2.</a:t>
            </a:r>
            <a:r>
              <a:rPr lang="zh-CN" altLang="en-US" dirty="0"/>
              <a:t>　</a:t>
            </a:r>
            <a:r>
              <a:rPr lang="zh-CN" altLang="en-US" dirty="0" smtClean="0"/>
              <a:t>熟悉幼</a:t>
            </a:r>
            <a:r>
              <a:rPr lang="zh-CN" altLang="en-US" dirty="0"/>
              <a:t>儿园区域活动常见的种类与材料投放。</a:t>
            </a:r>
          </a:p>
          <a:p>
            <a:pPr>
              <a:lnSpc>
                <a:spcPct val="150000"/>
              </a:lnSpc>
              <a:defRPr sz="2400">
                <a:latin typeface="FZHei-B01S"/>
                <a:ea typeface="FZHei-B01S"/>
                <a:cs typeface="FZHei-B01S"/>
                <a:sym typeface="FZHei-B01S"/>
              </a:defRPr>
            </a:pPr>
            <a:r>
              <a:rPr lang="en-US" altLang="zh-CN" dirty="0"/>
              <a:t>3.</a:t>
            </a:r>
            <a:r>
              <a:rPr lang="zh-CN" altLang="en-US" dirty="0"/>
              <a:t>　</a:t>
            </a:r>
            <a:r>
              <a:rPr lang="zh-CN" altLang="en-US" dirty="0" smtClean="0"/>
              <a:t>掌握幼</a:t>
            </a:r>
            <a:r>
              <a:rPr lang="zh-CN" altLang="en-US" dirty="0"/>
              <a:t>儿</a:t>
            </a:r>
            <a:r>
              <a:rPr lang="zh-CN" altLang="en-US" dirty="0" smtClean="0"/>
              <a:t>园常见区</a:t>
            </a:r>
            <a:r>
              <a:rPr lang="zh-CN" altLang="en-US" dirty="0"/>
              <a:t>域活动</a:t>
            </a:r>
            <a:r>
              <a:rPr lang="zh-CN" altLang="en-US" dirty="0" smtClean="0"/>
              <a:t>的指导要点。</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五</a:t>
            </a:r>
            <a:r>
              <a:rPr lang="zh-CN" altLang="en-US" dirty="0" smtClean="0"/>
              <a:t>、</a:t>
            </a:r>
            <a:r>
              <a:rPr lang="zh-CN" altLang="en-US" dirty="0"/>
              <a:t>建构</a:t>
            </a:r>
            <a:r>
              <a:rPr lang="zh-CN" altLang="en-US" dirty="0" smtClean="0"/>
              <a:t>区的设计与指导</a:t>
            </a:r>
            <a:endParaRPr dirty="0"/>
          </a:p>
        </p:txBody>
      </p:sp>
      <p:sp>
        <p:nvSpPr>
          <p:cNvPr id="19" name="Shape 439"/>
          <p:cNvSpPr/>
          <p:nvPr/>
        </p:nvSpPr>
        <p:spPr>
          <a:xfrm>
            <a:off x="1651486" y="2537423"/>
            <a:ext cx="8659577"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smtClean="0">
                <a:solidFill>
                  <a:schemeClr val="tx1"/>
                </a:solidFill>
              </a:rPr>
              <a:t>3.</a:t>
            </a:r>
            <a:r>
              <a:rPr lang="zh-CN" altLang="en-US" sz="2200" dirty="0">
                <a:solidFill>
                  <a:schemeClr val="tx1"/>
                </a:solidFill>
              </a:rPr>
              <a:t>对中班幼儿建构游戏的评价</a:t>
            </a:r>
            <a:endParaRPr lang="en-US" altLang="zh-CN" sz="2200" dirty="0" smtClean="0">
              <a:solidFill>
                <a:schemeClr val="tx1"/>
              </a:solidFill>
            </a:endParaRPr>
          </a:p>
          <a:p>
            <a:pPr marL="342900"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组织幼儿评价建构作品时，肯定幼儿的努力过程和建构成果，并鼓励他们独立、自主地发表看法，促进幼儿想象力、创造思维的发展。</a:t>
            </a:r>
            <a:endParaRPr lang="en-US" altLang="zh-CN" sz="2200" dirty="0" smtClean="0">
              <a:solidFill>
                <a:schemeClr val="tx1"/>
              </a:solidFill>
            </a:endParaRP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
        <p:nvSpPr>
          <p:cNvPr id="14" name="Shape 441"/>
          <p:cNvSpPr/>
          <p:nvPr/>
        </p:nvSpPr>
        <p:spPr>
          <a:xfrm>
            <a:off x="1847185" y="2075758"/>
            <a:ext cx="1631214"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中班</a:t>
            </a:r>
            <a:endParaRPr dirty="0"/>
          </a:p>
        </p:txBody>
      </p:sp>
    </p:spTree>
    <p:extLst>
      <p:ext uri="{BB962C8B-B14F-4D97-AF65-F5344CB8AC3E}">
        <p14:creationId xmlns:p14="http://schemas.microsoft.com/office/powerpoint/2010/main" val="163027011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五</a:t>
            </a:r>
            <a:r>
              <a:rPr lang="zh-CN" altLang="en-US" dirty="0" smtClean="0"/>
              <a:t>、</a:t>
            </a:r>
            <a:r>
              <a:rPr lang="zh-CN" altLang="en-US" dirty="0"/>
              <a:t>建构</a:t>
            </a:r>
            <a:r>
              <a:rPr lang="zh-CN" altLang="en-US" dirty="0" smtClean="0"/>
              <a:t>区的设计与指导</a:t>
            </a:r>
            <a:endParaRPr dirty="0"/>
          </a:p>
        </p:txBody>
      </p:sp>
      <p:sp>
        <p:nvSpPr>
          <p:cNvPr id="19" name="Shape 439"/>
          <p:cNvSpPr/>
          <p:nvPr/>
        </p:nvSpPr>
        <p:spPr>
          <a:xfrm>
            <a:off x="1579880" y="2537423"/>
            <a:ext cx="4544777" cy="170816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smtClean="0">
                <a:solidFill>
                  <a:schemeClr val="tx1"/>
                </a:solidFill>
              </a:rPr>
              <a:t>1.</a:t>
            </a:r>
            <a:r>
              <a:rPr lang="zh-CN" altLang="en-US" sz="2200" dirty="0" smtClean="0">
                <a:solidFill>
                  <a:schemeClr val="tx1"/>
                </a:solidFill>
              </a:rPr>
              <a:t>大班建构游戏的特点</a:t>
            </a:r>
            <a:endParaRPr lang="en-US" altLang="zh-CN" sz="2200"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建构技能比较成</a:t>
            </a:r>
            <a:r>
              <a:rPr lang="zh-CN" altLang="en-US" sz="2400" b="1" dirty="0" smtClean="0">
                <a:solidFill>
                  <a:schemeClr val="accent4"/>
                </a:solidFill>
              </a:rPr>
              <a:t>熟</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smtClean="0">
                <a:solidFill>
                  <a:schemeClr val="accent4"/>
                </a:solidFill>
              </a:rPr>
              <a:t>建构主题单一</a:t>
            </a:r>
            <a:endParaRPr lang="en-US" altLang="zh-CN" sz="2400" b="1" dirty="0" smtClean="0">
              <a:solidFill>
                <a:schemeClr val="accent4"/>
              </a:solidFill>
            </a:endParaRP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
        <p:nvSpPr>
          <p:cNvPr id="14" name="Shape 441"/>
          <p:cNvSpPr/>
          <p:nvPr/>
        </p:nvSpPr>
        <p:spPr>
          <a:xfrm>
            <a:off x="1847185" y="2075758"/>
            <a:ext cx="1631214"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大</a:t>
            </a:r>
            <a:r>
              <a:rPr lang="zh-CN" altLang="en-US" dirty="0" smtClean="0"/>
              <a:t>班</a:t>
            </a:r>
            <a:endParaRPr dirty="0"/>
          </a:p>
        </p:txBody>
      </p:sp>
      <p:sp>
        <p:nvSpPr>
          <p:cNvPr id="16" name="Shape 439"/>
          <p:cNvSpPr/>
          <p:nvPr/>
        </p:nvSpPr>
        <p:spPr>
          <a:xfrm>
            <a:off x="5984981" y="2537423"/>
            <a:ext cx="5372830" cy="281615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smtClean="0">
                <a:solidFill>
                  <a:schemeClr val="tx1"/>
                </a:solidFill>
              </a:rPr>
              <a:t>2.</a:t>
            </a:r>
            <a:r>
              <a:rPr lang="zh-CN" altLang="en-US" sz="2200" dirty="0">
                <a:solidFill>
                  <a:schemeClr val="tx1"/>
                </a:solidFill>
              </a:rPr>
              <a:t>大班建构区的指导策略</a:t>
            </a:r>
            <a:endParaRPr lang="en-US" altLang="zh-CN" sz="2200"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指导幼儿制订计</a:t>
            </a:r>
            <a:r>
              <a:rPr lang="zh-CN" altLang="en-US" sz="2400" b="1" dirty="0" smtClean="0">
                <a:solidFill>
                  <a:schemeClr val="accent4"/>
                </a:solidFill>
              </a:rPr>
              <a:t>划</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引导幼儿进一步美化建构</a:t>
            </a:r>
            <a:r>
              <a:rPr lang="zh-CN" altLang="en-US" sz="2400" b="1" dirty="0" smtClean="0">
                <a:solidFill>
                  <a:schemeClr val="accent4"/>
                </a:solidFill>
              </a:rPr>
              <a:t>物</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smtClean="0">
                <a:solidFill>
                  <a:schemeClr val="accent4"/>
                </a:solidFill>
              </a:rPr>
              <a:t>引</a:t>
            </a:r>
            <a:r>
              <a:rPr lang="zh-CN" altLang="en-US" sz="2400" b="1" dirty="0">
                <a:solidFill>
                  <a:schemeClr val="accent4"/>
                </a:solidFill>
              </a:rPr>
              <a:t>导幼儿创造性地开展大型建构游</a:t>
            </a:r>
            <a:r>
              <a:rPr lang="zh-CN" altLang="en-US" sz="2400" b="1" dirty="0" smtClean="0">
                <a:solidFill>
                  <a:schemeClr val="accent4"/>
                </a:solidFill>
              </a:rPr>
              <a:t>戏</a:t>
            </a:r>
            <a:endParaRPr lang="en-US" altLang="zh-CN" sz="24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400" b="1" dirty="0">
                <a:solidFill>
                  <a:schemeClr val="accent4"/>
                </a:solidFill>
              </a:rPr>
              <a:t>提供适宜的建构材料</a:t>
            </a:r>
            <a:endParaRPr lang="en-US" altLang="zh-CN" sz="2400" b="1" dirty="0" smtClean="0">
              <a:solidFill>
                <a:schemeClr val="accent4"/>
              </a:solidFill>
            </a:endParaRPr>
          </a:p>
        </p:txBody>
      </p:sp>
    </p:spTree>
    <p:extLst>
      <p:ext uri="{BB962C8B-B14F-4D97-AF65-F5344CB8AC3E}">
        <p14:creationId xmlns:p14="http://schemas.microsoft.com/office/powerpoint/2010/main" val="198057619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五</a:t>
            </a:r>
            <a:r>
              <a:rPr lang="zh-CN" altLang="en-US" dirty="0" smtClean="0"/>
              <a:t>、</a:t>
            </a:r>
            <a:r>
              <a:rPr lang="zh-CN" altLang="en-US" dirty="0"/>
              <a:t>建构</a:t>
            </a:r>
            <a:r>
              <a:rPr lang="zh-CN" altLang="en-US" dirty="0" smtClean="0"/>
              <a:t>区的设计与指导</a:t>
            </a:r>
            <a:endParaRPr dirty="0"/>
          </a:p>
        </p:txBody>
      </p:sp>
      <p:sp>
        <p:nvSpPr>
          <p:cNvPr id="19" name="Shape 439"/>
          <p:cNvSpPr/>
          <p:nvPr/>
        </p:nvSpPr>
        <p:spPr>
          <a:xfrm>
            <a:off x="1651486" y="2537423"/>
            <a:ext cx="9405535"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smtClean="0">
                <a:solidFill>
                  <a:schemeClr val="tx1"/>
                </a:solidFill>
              </a:rPr>
              <a:t>3.</a:t>
            </a:r>
            <a:r>
              <a:rPr lang="zh-CN" altLang="en-US" sz="2200" dirty="0" smtClean="0">
                <a:solidFill>
                  <a:schemeClr val="tx1"/>
                </a:solidFill>
              </a:rPr>
              <a:t>对大班</a:t>
            </a:r>
            <a:r>
              <a:rPr lang="zh-CN" altLang="en-US" sz="2200" dirty="0">
                <a:solidFill>
                  <a:schemeClr val="tx1"/>
                </a:solidFill>
              </a:rPr>
              <a:t>幼儿建构游戏的评价</a:t>
            </a:r>
            <a:endParaRPr lang="en-US" altLang="zh-CN" sz="2200" dirty="0" smtClean="0">
              <a:solidFill>
                <a:schemeClr val="tx1"/>
              </a:solidFill>
            </a:endParaRPr>
          </a:p>
          <a:p>
            <a:pPr marL="342900"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在评价过程中，引导幼儿大胆介绍自己的作品，学习欣赏自己和他人的作品，肯定幼儿建构过程中表现出的计划、沟通、合作能力，以及作品中的细节特征和创造性表现；逐步发展他们自我评价和评价他人的能力。</a:t>
            </a:r>
            <a:endParaRPr lang="en-US" altLang="zh-CN" sz="2200" dirty="0" smtClean="0">
              <a:solidFill>
                <a:schemeClr val="tx1"/>
              </a:solidFill>
            </a:endParaRPr>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
        <p:nvSpPr>
          <p:cNvPr id="14" name="Shape 441"/>
          <p:cNvSpPr/>
          <p:nvPr/>
        </p:nvSpPr>
        <p:spPr>
          <a:xfrm>
            <a:off x="1847185" y="2075758"/>
            <a:ext cx="1631214"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a:t>大</a:t>
            </a:r>
            <a:r>
              <a:rPr lang="zh-CN" altLang="en-US" dirty="0" smtClean="0"/>
              <a:t>班</a:t>
            </a:r>
            <a:endParaRPr dirty="0"/>
          </a:p>
        </p:txBody>
      </p:sp>
    </p:spTree>
    <p:extLst>
      <p:ext uri="{BB962C8B-B14F-4D97-AF65-F5344CB8AC3E}">
        <p14:creationId xmlns:p14="http://schemas.microsoft.com/office/powerpoint/2010/main" val="392565670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9" y="2487616"/>
            <a:ext cx="9597794" cy="341632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en-US" altLang="zh-CN" dirty="0"/>
              <a:t>1.</a:t>
            </a:r>
            <a:r>
              <a:rPr lang="zh-CN" altLang="en-US" dirty="0"/>
              <a:t>　如何根据各年龄班幼儿建构游戏的特点进行适宜的指导？</a:t>
            </a:r>
          </a:p>
          <a:p>
            <a:pPr>
              <a:lnSpc>
                <a:spcPct val="150000"/>
              </a:lnSpc>
              <a:defRPr sz="2400">
                <a:latin typeface="FZHei-B01S"/>
                <a:ea typeface="FZHei-B01S"/>
                <a:cs typeface="FZHei-B01S"/>
                <a:sym typeface="FZHei-B01S"/>
              </a:defRPr>
            </a:pPr>
            <a:r>
              <a:rPr lang="en-US" altLang="zh-CN" dirty="0"/>
              <a:t>2.</a:t>
            </a:r>
            <a:r>
              <a:rPr lang="zh-CN" altLang="en-US" dirty="0"/>
              <a:t>　小班幼儿明明在建构区活动中，以自我为中心，没有目的性，随意性强，常常重复玩耍，摆弄建构材料。如找来积木，全部堆放在一起，然后又全部推倒，不停地重复推倒的动作。请你分析原因，并写出如何帮助他学习建构游戏的计划。</a:t>
            </a:r>
          </a:p>
          <a:p>
            <a:pPr>
              <a:lnSpc>
                <a:spcPct val="150000"/>
              </a:lnSpc>
              <a:defRPr sz="2400">
                <a:latin typeface="FZHei-B01S"/>
                <a:ea typeface="FZHei-B01S"/>
                <a:cs typeface="FZHei-B01S"/>
                <a:sym typeface="FZHei-B01S"/>
              </a:defRPr>
            </a:pPr>
            <a:r>
              <a:rPr lang="en-US" altLang="zh-CN" dirty="0"/>
              <a:t>3.</a:t>
            </a:r>
            <a:r>
              <a:rPr lang="zh-CN" altLang="en-US" dirty="0"/>
              <a:t>　帮助幼儿园一个班级的教师做一个建构区规划，并简述理由。</a:t>
            </a:r>
            <a:endParaRPr dirty="0"/>
          </a:p>
        </p:txBody>
      </p:sp>
      <p:sp>
        <p:nvSpPr>
          <p:cNvPr id="15" name="Shape 293"/>
          <p:cNvSpPr/>
          <p:nvPr/>
        </p:nvSpPr>
        <p:spPr>
          <a:xfrm>
            <a:off x="4049287"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构建区的设计与指导</a:t>
            </a:r>
            <a:endParaRPr dirty="0"/>
          </a:p>
        </p:txBody>
      </p:sp>
    </p:spTree>
    <p:extLst>
      <p:ext uri="{BB962C8B-B14F-4D97-AF65-F5344CB8AC3E}">
        <p14:creationId xmlns:p14="http://schemas.microsoft.com/office/powerpoint/2010/main" val="334773565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a:t>
            </a:r>
            <a:r>
              <a:rPr lang="zh-CN" altLang="en-US" dirty="0"/>
              <a:t>题</a:t>
            </a:r>
            <a:r>
              <a:rPr dirty="0" smtClean="0"/>
              <a:t>引导</a:t>
            </a:r>
            <a:r>
              <a:rPr dirty="0"/>
              <a:t>：</a:t>
            </a:r>
          </a:p>
        </p:txBody>
      </p:sp>
      <p:sp>
        <p:nvSpPr>
          <p:cNvPr id="308" name="Shape 308"/>
          <p:cNvSpPr/>
          <p:nvPr/>
        </p:nvSpPr>
        <p:spPr>
          <a:xfrm>
            <a:off x="1584675" y="2006974"/>
            <a:ext cx="9425349" cy="373243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sz="2000" dirty="0"/>
              <a:t>离园前，我请小朋友们自选进行区域活动。有的脱鞋子到娃娃家玩办家家的游戏；有的在建构区搭房子；有的在数学区找朋友。我转眼一看，表演区更是热闹非凡。文文和珂珂在打鼓，倩倩和嫣然穿戴着表演区里的新疆帽和服装站在门口当迎宾：“叔叔好！阿姨再见！”瞧！胆小的雨涵和小睿也站在表演区的小话筒前一起表演：“秋风起来啦，秋风起来啦</a:t>
            </a:r>
            <a:r>
              <a:rPr lang="en-US" altLang="zh-CN" sz="2000" dirty="0"/>
              <a:t>……”</a:t>
            </a:r>
            <a:r>
              <a:rPr lang="zh-CN" altLang="en-US" sz="2000" dirty="0"/>
              <a:t>我慢慢走向雨涵，想看看她的表演并给她鼓励。可是，当她看到我走过去时，她立刻停止表演安静地坐到椅子上。我想是我打扰了她的表演吧！于是我又站到门口假装不看她，她又悄悄地站到表演区的小话筒前表演起来，直到放学爷爷来</a:t>
            </a:r>
            <a:r>
              <a:rPr lang="zh-CN" altLang="en-US" sz="2000" dirty="0" smtClean="0"/>
              <a:t>接</a:t>
            </a:r>
            <a:r>
              <a:rPr lang="zh-CN" altLang="en-US" sz="2000" dirty="0"/>
              <a:t>。</a:t>
            </a:r>
          </a:p>
        </p:txBody>
      </p:sp>
      <p:sp>
        <p:nvSpPr>
          <p:cNvPr id="16"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202153844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910155" y="1660628"/>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一、音乐表演区的教育作用</a:t>
            </a:r>
            <a:endParaRPr dirty="0"/>
          </a:p>
        </p:txBody>
      </p:sp>
      <p:sp>
        <p:nvSpPr>
          <p:cNvPr id="19" name="Shape 439"/>
          <p:cNvSpPr/>
          <p:nvPr/>
        </p:nvSpPr>
        <p:spPr>
          <a:xfrm>
            <a:off x="1765193" y="2276744"/>
            <a:ext cx="8939210"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1</a:t>
            </a:r>
            <a:r>
              <a:rPr lang="zh-CN" altLang="en-US" sz="2200" dirty="0">
                <a:solidFill>
                  <a:schemeClr val="tx1"/>
                </a:solidFill>
              </a:rPr>
              <a:t>）　学习用动作来表现音乐，按照音乐的内容、节拍进行有趣的游戏情节，提高对音乐的理解和感受能力。</a:t>
            </a: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2</a:t>
            </a:r>
            <a:r>
              <a:rPr lang="zh-CN" altLang="en-US" sz="2200" dirty="0">
                <a:solidFill>
                  <a:schemeClr val="tx1"/>
                </a:solidFill>
              </a:rPr>
              <a:t>）　在演唱和表演的过程中，培养幼儿辨别声音高低、强弱、快慢变化，以及倾听、跟从节奏指令的能力。</a:t>
            </a: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3</a:t>
            </a:r>
            <a:r>
              <a:rPr lang="zh-CN" altLang="en-US" sz="2200" dirty="0">
                <a:solidFill>
                  <a:schemeClr val="tx1"/>
                </a:solidFill>
              </a:rPr>
              <a:t>）　发展动作，使动作准确、优美、富有节奏感和表现力</a:t>
            </a:r>
            <a:r>
              <a:rPr lang="zh-CN" altLang="en-US" sz="2200" dirty="0" smtClean="0">
                <a:solidFill>
                  <a:schemeClr val="tx1"/>
                </a:solidFill>
              </a:rPr>
              <a:t>。</a:t>
            </a:r>
            <a:endParaRPr lang="zh-CN" altLang="en-US" sz="2200" dirty="0">
              <a:solidFill>
                <a:schemeClr val="tx1"/>
              </a:solidFill>
            </a:endParaRPr>
          </a:p>
        </p:txBody>
      </p:sp>
      <p:sp>
        <p:nvSpPr>
          <p:cNvPr id="16"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243408734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77030" y="1624533"/>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一、音乐表演区的教育作用</a:t>
            </a:r>
            <a:endParaRPr dirty="0"/>
          </a:p>
        </p:txBody>
      </p:sp>
      <p:sp>
        <p:nvSpPr>
          <p:cNvPr id="19" name="Shape 439"/>
          <p:cNvSpPr/>
          <p:nvPr/>
        </p:nvSpPr>
        <p:spPr>
          <a:xfrm>
            <a:off x="1532068" y="2240649"/>
            <a:ext cx="9075260"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smtClean="0">
                <a:solidFill>
                  <a:schemeClr val="tx1"/>
                </a:solidFill>
              </a:rPr>
              <a:t>（</a:t>
            </a:r>
            <a:r>
              <a:rPr lang="en-US" altLang="zh-CN" sz="2200" dirty="0">
                <a:solidFill>
                  <a:schemeClr val="tx1"/>
                </a:solidFill>
              </a:rPr>
              <a:t>4</a:t>
            </a:r>
            <a:r>
              <a:rPr lang="zh-CN" altLang="en-US" sz="2200" dirty="0">
                <a:solidFill>
                  <a:schemeClr val="tx1"/>
                </a:solidFill>
              </a:rPr>
              <a:t>）　加深幼儿对文学作品的理解和记忆，对周围事物养成正确态度和良好的行为习惯，发展幼儿的想象力和创造力。</a:t>
            </a: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5</a:t>
            </a:r>
            <a:r>
              <a:rPr lang="zh-CN" altLang="en-US" sz="2200" dirty="0">
                <a:solidFill>
                  <a:schemeClr val="tx1"/>
                </a:solidFill>
              </a:rPr>
              <a:t>）　培养幼儿活泼乐观的情绪，陶冶他们的情操，以利于幼儿感受力、理解力、表现力、审美力、创造力的发展。</a:t>
            </a: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6</a:t>
            </a:r>
            <a:r>
              <a:rPr lang="zh-CN" altLang="en-US" sz="2200" dirty="0">
                <a:solidFill>
                  <a:schemeClr val="tx1"/>
                </a:solidFill>
              </a:rPr>
              <a:t>）　增强幼儿的自信心和独立性，有助于培养幼儿的集体观念。</a:t>
            </a:r>
          </a:p>
        </p:txBody>
      </p:sp>
      <p:sp>
        <p:nvSpPr>
          <p:cNvPr id="16"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247847115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二、音乐表演区的设计</a:t>
            </a:r>
            <a:endParaRPr dirty="0"/>
          </a:p>
        </p:txBody>
      </p:sp>
      <p:sp>
        <p:nvSpPr>
          <p:cNvPr id="19" name="Shape 439"/>
          <p:cNvSpPr/>
          <p:nvPr/>
        </p:nvSpPr>
        <p:spPr>
          <a:xfrm>
            <a:off x="1651486" y="2537423"/>
            <a:ext cx="9405535"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音乐表演区内活动丰富，可以设计舞蹈表演、音乐游戏、打击乐演奏、时装表演、幼儿扮演角色的故事表演、操作玩具表演故事、桌面故事表演、木偶戏和皮影戏等</a:t>
            </a:r>
            <a:r>
              <a:rPr lang="zh-CN" altLang="en-US" sz="2200" dirty="0" smtClean="0">
                <a:solidFill>
                  <a:schemeClr val="tx1"/>
                </a:solidFill>
              </a:rPr>
              <a:t>。</a:t>
            </a:r>
            <a:endParaRPr lang="en-US" altLang="zh-CN" sz="22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音乐表演区应选择</a:t>
            </a:r>
            <a:r>
              <a:rPr lang="zh-CN" altLang="en-US" sz="2200" b="1" dirty="0">
                <a:solidFill>
                  <a:schemeClr val="accent4"/>
                </a:solidFill>
              </a:rPr>
              <a:t>内容健康、有教育意义、符合幼儿生活经验</a:t>
            </a:r>
            <a:r>
              <a:rPr lang="zh-CN" altLang="en-US" sz="2200" dirty="0">
                <a:solidFill>
                  <a:schemeClr val="tx1"/>
                </a:solidFill>
              </a:rPr>
              <a:t>、容易为幼儿理解又适于他们表演的音乐、文学作品</a:t>
            </a:r>
            <a:r>
              <a:rPr lang="zh-CN" altLang="en-US" sz="2200" dirty="0" smtClean="0">
                <a:solidFill>
                  <a:schemeClr val="tx1"/>
                </a:solidFill>
              </a:rPr>
              <a:t>。</a:t>
            </a:r>
            <a:endParaRPr lang="en-US" altLang="zh-CN" sz="2200" dirty="0" smtClean="0">
              <a:solidFill>
                <a:schemeClr val="tx1"/>
              </a:solidFill>
            </a:endParaRPr>
          </a:p>
        </p:txBody>
      </p:sp>
      <p:sp>
        <p:nvSpPr>
          <p:cNvPr id="14" name="Shape 441"/>
          <p:cNvSpPr/>
          <p:nvPr/>
        </p:nvSpPr>
        <p:spPr>
          <a:xfrm>
            <a:off x="1847185" y="2075758"/>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a:t>活</a:t>
            </a:r>
            <a:r>
              <a:rPr lang="zh-CN" altLang="en-US" dirty="0" smtClean="0"/>
              <a:t>动的内容</a:t>
            </a:r>
            <a:endParaRPr dirty="0"/>
          </a:p>
        </p:txBody>
      </p:sp>
      <p:sp>
        <p:nvSpPr>
          <p:cNvPr id="16"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173881389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二、音乐表演区的设计</a:t>
            </a:r>
            <a:endParaRPr dirty="0"/>
          </a:p>
        </p:txBody>
      </p:sp>
      <p:sp>
        <p:nvSpPr>
          <p:cNvPr id="19" name="Shape 439"/>
          <p:cNvSpPr/>
          <p:nvPr/>
        </p:nvSpPr>
        <p:spPr>
          <a:xfrm>
            <a:off x="1651486" y="2537423"/>
            <a:ext cx="9405535"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音乐表演区最重要的就是要为幼儿提供一个宽敞的活动场地</a:t>
            </a:r>
            <a:r>
              <a:rPr lang="zh-CN" altLang="en-US" sz="2200" dirty="0" smtClean="0">
                <a:solidFill>
                  <a:schemeClr val="tx1"/>
                </a:solidFill>
              </a:rPr>
              <a:t>。</a:t>
            </a:r>
            <a:endParaRPr lang="en-US" altLang="zh-CN" sz="2200"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smtClean="0">
                <a:solidFill>
                  <a:schemeClr val="accent4"/>
                </a:solidFill>
              </a:rPr>
              <a:t>用布装饰成小舞台</a:t>
            </a:r>
            <a:endParaRPr lang="en-US" altLang="zh-CN" sz="22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rPr>
              <a:t>屏</a:t>
            </a:r>
            <a:r>
              <a:rPr lang="zh-CN" altLang="en-US" sz="2200" b="1" dirty="0" smtClean="0">
                <a:solidFill>
                  <a:schemeClr val="accent4"/>
                </a:solidFill>
              </a:rPr>
              <a:t>风式的活动小舞台</a:t>
            </a:r>
            <a:endParaRPr lang="en-US" altLang="zh-CN" sz="22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smtClean="0">
                <a:solidFill>
                  <a:schemeClr val="accent4"/>
                </a:solidFill>
              </a:rPr>
              <a:t>用彩色纸条布置成的小舞台</a:t>
            </a:r>
            <a:endParaRPr lang="en-US" altLang="zh-CN" sz="22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rPr>
              <a:t>电视屏</a:t>
            </a:r>
            <a:r>
              <a:rPr lang="zh-CN" altLang="en-US" sz="2200" b="1" dirty="0" smtClean="0">
                <a:solidFill>
                  <a:schemeClr val="accent4"/>
                </a:solidFill>
              </a:rPr>
              <a:t>幕式的小舞台</a:t>
            </a:r>
            <a:endParaRPr lang="en-US" altLang="zh-CN" sz="2200" b="1" dirty="0" smtClean="0">
              <a:solidFill>
                <a:schemeClr val="accent4"/>
              </a:solidFill>
            </a:endParaRPr>
          </a:p>
        </p:txBody>
      </p:sp>
      <p:sp>
        <p:nvSpPr>
          <p:cNvPr id="14" name="Shape 441"/>
          <p:cNvSpPr/>
          <p:nvPr/>
        </p:nvSpPr>
        <p:spPr>
          <a:xfrm>
            <a:off x="1847185" y="2075758"/>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场</a:t>
            </a:r>
            <a:r>
              <a:rPr lang="zh-CN" altLang="en-US" dirty="0" smtClean="0"/>
              <a:t>地的设置</a:t>
            </a:r>
            <a:endParaRPr dirty="0"/>
          </a:p>
        </p:txBody>
      </p:sp>
      <p:sp>
        <p:nvSpPr>
          <p:cNvPr id="16"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235029422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二、音乐表演区的设计</a:t>
            </a:r>
            <a:endParaRPr dirty="0"/>
          </a:p>
        </p:txBody>
      </p:sp>
      <p:sp>
        <p:nvSpPr>
          <p:cNvPr id="19" name="Shape 439"/>
          <p:cNvSpPr/>
          <p:nvPr/>
        </p:nvSpPr>
        <p:spPr>
          <a:xfrm>
            <a:off x="1651486" y="2429139"/>
            <a:ext cx="9405535" cy="36471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教师为幼儿提供丰富多样的操作材料是幼儿参加音乐区域游戏的前提。教师要提供丰富的、合适的、可进行表演的材料，供幼儿自主选择</a:t>
            </a:r>
            <a:r>
              <a:rPr lang="zh-CN" altLang="en-US" sz="2200" dirty="0" smtClean="0">
                <a:solidFill>
                  <a:schemeClr val="tx1"/>
                </a:solidFill>
              </a:rPr>
              <a:t>。</a:t>
            </a:r>
            <a:endParaRPr lang="en-US" altLang="zh-CN" sz="22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en-US" altLang="zh-CN" sz="2200" b="1" dirty="0" smtClean="0">
                <a:solidFill>
                  <a:schemeClr val="tx1"/>
                </a:solidFill>
              </a:rPr>
              <a:t>1.</a:t>
            </a:r>
            <a:r>
              <a:rPr lang="zh-CN" altLang="en-US" sz="2200" b="1" dirty="0" smtClean="0">
                <a:solidFill>
                  <a:schemeClr val="tx1"/>
                </a:solidFill>
              </a:rPr>
              <a:t>歌舞</a:t>
            </a:r>
            <a:endParaRPr lang="en-US" altLang="zh-CN" sz="2200" b="1"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accent4"/>
                </a:solidFill>
              </a:rPr>
              <a:t>歌舞表演提供的材料有三用机、音乐磁带、节目单、鞋帽、衣裙、头饰、麦克风、花束、纱巾等。音乐是歌舞表演成功的关键，为幼儿提供的乐曲，应是幼儿熟悉的、悦耳动听的歌曲，磁带可有范唱带、伴奏带，还可以准备空白磁带供录音用</a:t>
            </a:r>
            <a:r>
              <a:rPr lang="zh-CN" altLang="en-US" sz="2200" dirty="0" smtClean="0">
                <a:solidFill>
                  <a:schemeClr val="accent4"/>
                </a:solidFill>
              </a:rPr>
              <a:t>。</a:t>
            </a:r>
            <a:endParaRPr lang="en-US" altLang="zh-CN" sz="2200" dirty="0" smtClean="0">
              <a:solidFill>
                <a:schemeClr val="accent4"/>
              </a:solidFill>
            </a:endParaRPr>
          </a:p>
        </p:txBody>
      </p:sp>
      <p:sp>
        <p:nvSpPr>
          <p:cNvPr id="14" name="Shape 441"/>
          <p:cNvSpPr/>
          <p:nvPr/>
        </p:nvSpPr>
        <p:spPr>
          <a:xfrm>
            <a:off x="1847185" y="2075758"/>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a:t>材</a:t>
            </a:r>
            <a:r>
              <a:rPr lang="zh-CN" altLang="en-US" dirty="0" smtClean="0"/>
              <a:t>料的投放</a:t>
            </a:r>
            <a:endParaRPr dirty="0"/>
          </a:p>
        </p:txBody>
      </p:sp>
      <p:sp>
        <p:nvSpPr>
          <p:cNvPr id="16"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287180415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065009" y="0"/>
            <a:ext cx="6061982" cy="6858000"/>
          </a:xfrm>
          <a:prstGeom prst="rect">
            <a:avLst/>
          </a:prstGeom>
        </p:spPr>
      </p:pic>
    </p:spTree>
    <p:extLst>
      <p:ext uri="{BB962C8B-B14F-4D97-AF65-F5344CB8AC3E}">
        <p14:creationId xmlns:p14="http://schemas.microsoft.com/office/powerpoint/2010/main" val="2225259033"/>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二、音乐表演区的设计</a:t>
            </a:r>
            <a:endParaRPr dirty="0"/>
          </a:p>
        </p:txBody>
      </p:sp>
      <p:sp>
        <p:nvSpPr>
          <p:cNvPr id="19" name="Shape 439"/>
          <p:cNvSpPr/>
          <p:nvPr/>
        </p:nvSpPr>
        <p:spPr>
          <a:xfrm>
            <a:off x="1651486" y="2513363"/>
            <a:ext cx="9405535"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b="1" dirty="0" smtClean="0">
                <a:solidFill>
                  <a:schemeClr val="tx1"/>
                </a:solidFill>
              </a:rPr>
              <a:t>2.</a:t>
            </a:r>
            <a:r>
              <a:rPr lang="zh-CN" altLang="en-US" sz="2200" b="1" dirty="0" smtClean="0">
                <a:solidFill>
                  <a:schemeClr val="tx1"/>
                </a:solidFill>
              </a:rPr>
              <a:t>时装秀</a:t>
            </a:r>
            <a:endParaRPr lang="en-US" altLang="zh-CN" sz="2200" b="1"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accent4"/>
                </a:solidFill>
              </a:rPr>
              <a:t>时装是美和艺术的表现。幼儿穿着色彩鲜艳、款式活泼的童装，随着乐曲，迈着活泼轻快的步子，摆出各种优美而富有童趣的造型时，他们对美的感受和体验也得到真情流露。</a:t>
            </a:r>
          </a:p>
          <a:p>
            <a:pPr indent="457200">
              <a:lnSpc>
                <a:spcPct val="150000"/>
              </a:lnSpc>
              <a:defRPr sz="2200" spc="0">
                <a:latin typeface="FZZhunYuan-M02S"/>
                <a:ea typeface="FZZhunYuan-M02S"/>
                <a:cs typeface="FZZhunYuan-M02S"/>
                <a:sym typeface="FZZhunYuan-M02S"/>
              </a:defRPr>
            </a:pPr>
            <a:r>
              <a:rPr lang="zh-CN" altLang="en-US" sz="2200" dirty="0">
                <a:solidFill>
                  <a:schemeClr val="accent4"/>
                </a:solidFill>
              </a:rPr>
              <a:t>幼儿表演的时装可以是自己身上穿的，也可是自制的。</a:t>
            </a:r>
            <a:endParaRPr lang="en-US" altLang="zh-CN" sz="2200" dirty="0" smtClean="0">
              <a:solidFill>
                <a:schemeClr val="accent4"/>
              </a:solidFill>
            </a:endParaRPr>
          </a:p>
        </p:txBody>
      </p:sp>
      <p:sp>
        <p:nvSpPr>
          <p:cNvPr id="14" name="Shape 441"/>
          <p:cNvSpPr/>
          <p:nvPr/>
        </p:nvSpPr>
        <p:spPr>
          <a:xfrm>
            <a:off x="1847185" y="2075758"/>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a:t>材</a:t>
            </a:r>
            <a:r>
              <a:rPr lang="zh-CN" altLang="en-US" dirty="0" smtClean="0"/>
              <a:t>料的投放</a:t>
            </a:r>
            <a:endParaRPr dirty="0"/>
          </a:p>
        </p:txBody>
      </p:sp>
      <p:sp>
        <p:nvSpPr>
          <p:cNvPr id="16"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109466624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二、音乐表演区的设计</a:t>
            </a:r>
            <a:endParaRPr dirty="0"/>
          </a:p>
        </p:txBody>
      </p:sp>
      <p:sp>
        <p:nvSpPr>
          <p:cNvPr id="19" name="Shape 439"/>
          <p:cNvSpPr/>
          <p:nvPr/>
        </p:nvSpPr>
        <p:spPr>
          <a:xfrm>
            <a:off x="1651486" y="2513363"/>
            <a:ext cx="9405535"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b="1" dirty="0" smtClean="0">
                <a:solidFill>
                  <a:schemeClr val="tx1"/>
                </a:solidFill>
              </a:rPr>
              <a:t>3.</a:t>
            </a:r>
            <a:r>
              <a:rPr lang="zh-CN" altLang="en-US" sz="2200" b="1" dirty="0" smtClean="0">
                <a:solidFill>
                  <a:schemeClr val="tx1"/>
                </a:solidFill>
              </a:rPr>
              <a:t>节奏乐</a:t>
            </a:r>
            <a:endParaRPr lang="en-US" altLang="zh-CN" sz="2200" b="1"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accent4"/>
                </a:solidFill>
              </a:rPr>
              <a:t>打击乐器发出的不同音色和动听的节奏，往往会吸引许多幼儿参与活动。投放幼儿熟悉的乐器，让他们在敲敲打打的过程中，感知各种器乐的音色，复习各种节奏型</a:t>
            </a:r>
            <a:r>
              <a:rPr lang="zh-CN" altLang="en-US" sz="2200" dirty="0" smtClean="0">
                <a:solidFill>
                  <a:schemeClr val="accent4"/>
                </a:solidFill>
              </a:rPr>
              <a:t>。、</a:t>
            </a:r>
            <a:endParaRPr lang="en-US" altLang="zh-CN" sz="2200"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200" dirty="0" smtClean="0">
                <a:solidFill>
                  <a:schemeClr val="accent4"/>
                </a:solidFill>
              </a:rPr>
              <a:t>下</a:t>
            </a:r>
            <a:r>
              <a:rPr lang="zh-CN" altLang="en-US" sz="2200" dirty="0">
                <a:solidFill>
                  <a:schemeClr val="accent4"/>
                </a:solidFill>
              </a:rPr>
              <a:t>面提供一些自制乐器的方法，希望能产生抛砖引玉的效</a:t>
            </a:r>
            <a:r>
              <a:rPr lang="zh-CN" altLang="en-US" sz="2200" dirty="0" smtClean="0">
                <a:solidFill>
                  <a:schemeClr val="accent4"/>
                </a:solidFill>
              </a:rPr>
              <a:t>果：沙球、串铃、碰铃、响板、双响筒、毛竹架、“架子鼓”、“编钟”。</a:t>
            </a:r>
            <a:endParaRPr lang="en-US" altLang="zh-CN" sz="2200" dirty="0" smtClean="0">
              <a:solidFill>
                <a:schemeClr val="accent4"/>
              </a:solidFill>
            </a:endParaRPr>
          </a:p>
        </p:txBody>
      </p:sp>
      <p:sp>
        <p:nvSpPr>
          <p:cNvPr id="14" name="Shape 441"/>
          <p:cNvSpPr/>
          <p:nvPr/>
        </p:nvSpPr>
        <p:spPr>
          <a:xfrm>
            <a:off x="1847185" y="2075758"/>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a:t>材</a:t>
            </a:r>
            <a:r>
              <a:rPr lang="zh-CN" altLang="en-US" dirty="0" smtClean="0"/>
              <a:t>料的投放</a:t>
            </a:r>
            <a:endParaRPr dirty="0"/>
          </a:p>
        </p:txBody>
      </p:sp>
      <p:sp>
        <p:nvSpPr>
          <p:cNvPr id="16"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160523219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二、音乐表演区的设计</a:t>
            </a:r>
            <a:endParaRPr dirty="0"/>
          </a:p>
        </p:txBody>
      </p:sp>
      <p:sp>
        <p:nvSpPr>
          <p:cNvPr id="19" name="Shape 439"/>
          <p:cNvSpPr/>
          <p:nvPr/>
        </p:nvSpPr>
        <p:spPr>
          <a:xfrm>
            <a:off x="1651486" y="2513363"/>
            <a:ext cx="9405535"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b="1" dirty="0" smtClean="0">
                <a:solidFill>
                  <a:schemeClr val="tx1"/>
                </a:solidFill>
              </a:rPr>
              <a:t>4.</a:t>
            </a:r>
            <a:r>
              <a:rPr lang="zh-CN" altLang="en-US" sz="2200" b="1" dirty="0" smtClean="0">
                <a:solidFill>
                  <a:schemeClr val="tx1"/>
                </a:solidFill>
              </a:rPr>
              <a:t>木偶戏</a:t>
            </a:r>
            <a:endParaRPr lang="en-US" altLang="zh-CN" sz="2200" b="1"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accent4"/>
                </a:solidFill>
              </a:rPr>
              <a:t>玩木偶是幼儿喜爱的活动之一，只要制作一个木偶台，投放各式各样的木偶，他们就会自行操纵，绘声绘色地表演起来。</a:t>
            </a:r>
          </a:p>
          <a:p>
            <a:pPr indent="457200">
              <a:lnSpc>
                <a:spcPct val="150000"/>
              </a:lnSpc>
              <a:defRPr sz="2200" spc="0">
                <a:latin typeface="FZZhunYuan-M02S"/>
                <a:ea typeface="FZZhunYuan-M02S"/>
                <a:cs typeface="FZZhunYuan-M02S"/>
                <a:sym typeface="FZZhunYuan-M02S"/>
              </a:defRPr>
            </a:pPr>
            <a:r>
              <a:rPr lang="zh-CN" altLang="en-US" sz="2200" dirty="0">
                <a:solidFill>
                  <a:schemeClr val="accent4"/>
                </a:solidFill>
              </a:rPr>
              <a:t>幼儿进行木偶表演，首先要掌握木偶的操纵法和表演技巧</a:t>
            </a:r>
            <a:r>
              <a:rPr lang="zh-CN" altLang="en-US" sz="2200" dirty="0" smtClean="0">
                <a:solidFill>
                  <a:schemeClr val="accent4"/>
                </a:solidFill>
              </a:rPr>
              <a:t>。</a:t>
            </a:r>
            <a:endParaRPr lang="en-US" altLang="zh-CN" sz="2200"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accent4"/>
                </a:solidFill>
              </a:rPr>
              <a:t>下面为您提供几种玩偶的制作方法及木偶台的设</a:t>
            </a:r>
            <a:r>
              <a:rPr lang="zh-CN" altLang="en-US" sz="2200" dirty="0" smtClean="0">
                <a:solidFill>
                  <a:schemeClr val="accent4"/>
                </a:solidFill>
              </a:rPr>
              <a:t>计：乒</a:t>
            </a:r>
            <a:r>
              <a:rPr lang="zh-CN" altLang="en-US" sz="2200" dirty="0">
                <a:solidFill>
                  <a:schemeClr val="accent4"/>
                </a:solidFill>
              </a:rPr>
              <a:t>乓球</a:t>
            </a:r>
            <a:r>
              <a:rPr lang="zh-CN" altLang="en-US" sz="2200" dirty="0" smtClean="0">
                <a:solidFill>
                  <a:schemeClr val="accent4"/>
                </a:solidFill>
              </a:rPr>
              <a:t>偶、指偶、瓶子偶、毛线偶、信封偶、木偶台。</a:t>
            </a:r>
            <a:r>
              <a:rPr lang="zh-CN" altLang="en-US" sz="2200" dirty="0">
                <a:solidFill>
                  <a:schemeClr val="accent4"/>
                </a:solidFill>
              </a:rPr>
              <a:t>　</a:t>
            </a:r>
            <a:endParaRPr lang="en-US" altLang="zh-CN" sz="2200" dirty="0" smtClean="0">
              <a:solidFill>
                <a:schemeClr val="accent4"/>
              </a:solidFill>
            </a:endParaRPr>
          </a:p>
        </p:txBody>
      </p:sp>
      <p:sp>
        <p:nvSpPr>
          <p:cNvPr id="14" name="Shape 441"/>
          <p:cNvSpPr/>
          <p:nvPr/>
        </p:nvSpPr>
        <p:spPr>
          <a:xfrm>
            <a:off x="1847185" y="2075758"/>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a:t>材</a:t>
            </a:r>
            <a:r>
              <a:rPr lang="zh-CN" altLang="en-US" dirty="0" smtClean="0"/>
              <a:t>料的投放</a:t>
            </a:r>
            <a:endParaRPr dirty="0"/>
          </a:p>
        </p:txBody>
      </p:sp>
      <p:sp>
        <p:nvSpPr>
          <p:cNvPr id="16"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275086887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二、音乐表演区的设计</a:t>
            </a:r>
            <a:endParaRPr dirty="0"/>
          </a:p>
        </p:txBody>
      </p:sp>
      <p:sp>
        <p:nvSpPr>
          <p:cNvPr id="19" name="Shape 439"/>
          <p:cNvSpPr/>
          <p:nvPr/>
        </p:nvSpPr>
        <p:spPr>
          <a:xfrm>
            <a:off x="1651486" y="2548214"/>
            <a:ext cx="9730388" cy="36471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b="1" dirty="0" smtClean="0">
                <a:solidFill>
                  <a:schemeClr val="tx1"/>
                </a:solidFill>
              </a:rPr>
              <a:t>5.</a:t>
            </a:r>
            <a:r>
              <a:rPr lang="zh-CN" altLang="en-US" sz="2200" b="1" dirty="0" smtClean="0">
                <a:solidFill>
                  <a:schemeClr val="tx1"/>
                </a:solidFill>
              </a:rPr>
              <a:t>皮影戏</a:t>
            </a:r>
            <a:endParaRPr lang="en-US" altLang="zh-CN" sz="2200" b="1"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accent4"/>
                </a:solidFill>
              </a:rPr>
              <a:t>皮影戏是中国民间戏剧艺术之一。传统皮影用兽皮制作，它通过灯光或自然光，将操纵下的“人物”、“动物”的影子反映到白幕布上，再伴以音乐或台词进行表演，与木偶戏有着异曲同工的效果。</a:t>
            </a:r>
          </a:p>
          <a:p>
            <a:pPr indent="457200">
              <a:lnSpc>
                <a:spcPct val="150000"/>
              </a:lnSpc>
              <a:defRPr sz="2200" spc="0">
                <a:latin typeface="FZZhunYuan-M02S"/>
                <a:ea typeface="FZZhunYuan-M02S"/>
                <a:cs typeface="FZZhunYuan-M02S"/>
                <a:sym typeface="FZZhunYuan-M02S"/>
              </a:defRPr>
            </a:pPr>
            <a:r>
              <a:rPr lang="zh-CN" altLang="en-US" sz="2200" dirty="0">
                <a:solidFill>
                  <a:schemeClr val="accent4"/>
                </a:solidFill>
              </a:rPr>
              <a:t>皮影戏是通过影子来表演的，因此影幕必须临窗摆放，使台面背光，或台后开灯，光线由台里透出。屏幕所用的白布必须是比较透明的，操纵时皮影要尽量贴在屏幕上，影像才会清晰。　</a:t>
            </a:r>
            <a:endParaRPr lang="en-US" altLang="zh-CN" sz="2200" dirty="0" smtClean="0">
              <a:solidFill>
                <a:schemeClr val="accent4"/>
              </a:solidFill>
            </a:endParaRPr>
          </a:p>
        </p:txBody>
      </p:sp>
      <p:sp>
        <p:nvSpPr>
          <p:cNvPr id="14" name="Shape 441"/>
          <p:cNvSpPr/>
          <p:nvPr/>
        </p:nvSpPr>
        <p:spPr>
          <a:xfrm>
            <a:off x="1847185" y="2075758"/>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a:t>材</a:t>
            </a:r>
            <a:r>
              <a:rPr lang="zh-CN" altLang="en-US" dirty="0" smtClean="0"/>
              <a:t>料的投放</a:t>
            </a:r>
            <a:endParaRPr dirty="0"/>
          </a:p>
        </p:txBody>
      </p:sp>
      <p:sp>
        <p:nvSpPr>
          <p:cNvPr id="16"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91176935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a:t>
            </a:r>
            <a:r>
              <a:rPr lang="zh-CN" altLang="en-US" dirty="0" smtClean="0"/>
              <a:t>、幼</a:t>
            </a:r>
            <a:r>
              <a:rPr lang="zh-CN" altLang="en-US" dirty="0"/>
              <a:t>儿音乐表演区域的活动指导</a:t>
            </a:r>
            <a:endParaRPr dirty="0"/>
          </a:p>
        </p:txBody>
      </p:sp>
      <p:sp>
        <p:nvSpPr>
          <p:cNvPr id="19" name="Shape 439"/>
          <p:cNvSpPr/>
          <p:nvPr/>
        </p:nvSpPr>
        <p:spPr>
          <a:xfrm>
            <a:off x="1618080" y="2096269"/>
            <a:ext cx="9730388"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在区域活动中，教师是观察者、引导者。我们支持、鼓励幼儿自发地探索和操作材料，根据幼儿在区域中的表现，随时给予一定的帮助、指导。我们建立区域活动常规，引导幼儿自主地进行区域活动，培养幼儿自主自律的能力。</a:t>
            </a:r>
            <a:endParaRPr lang="en-US" altLang="zh-CN" sz="2200" dirty="0" smtClean="0">
              <a:solidFill>
                <a:schemeClr val="tx1"/>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sz="2200" dirty="0" smtClean="0">
                <a:solidFill>
                  <a:schemeClr val="accent4"/>
                </a:solidFill>
              </a:rPr>
              <a:t>教</a:t>
            </a:r>
            <a:r>
              <a:rPr lang="zh-CN" altLang="en-US" sz="2200" dirty="0">
                <a:solidFill>
                  <a:schemeClr val="accent4"/>
                </a:solidFill>
              </a:rPr>
              <a:t>师要成为幼儿表演时耐心的观察者和欣赏</a:t>
            </a:r>
            <a:r>
              <a:rPr lang="zh-CN" altLang="en-US" sz="2200" dirty="0" smtClean="0">
                <a:solidFill>
                  <a:schemeClr val="accent4"/>
                </a:solidFill>
              </a:rPr>
              <a:t>者</a:t>
            </a:r>
            <a:endParaRPr lang="en-US" altLang="zh-CN" sz="2200" dirty="0" smtClean="0">
              <a:solidFill>
                <a:schemeClr val="accent4"/>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sz="2200" dirty="0" smtClean="0">
                <a:solidFill>
                  <a:schemeClr val="accent4"/>
                </a:solidFill>
              </a:rPr>
              <a:t>教</a:t>
            </a:r>
            <a:r>
              <a:rPr lang="zh-CN" altLang="en-US" sz="2200" dirty="0">
                <a:solidFill>
                  <a:schemeClr val="accent4"/>
                </a:solidFill>
              </a:rPr>
              <a:t>师要引导幼儿将音乐表演与主题活动相融</a:t>
            </a:r>
            <a:r>
              <a:rPr lang="zh-CN" altLang="en-US" sz="2200" dirty="0" smtClean="0">
                <a:solidFill>
                  <a:schemeClr val="accent4"/>
                </a:solidFill>
              </a:rPr>
              <a:t>合</a:t>
            </a:r>
            <a:endParaRPr lang="en-US" altLang="zh-CN" sz="2200" dirty="0" smtClean="0">
              <a:solidFill>
                <a:schemeClr val="accent4"/>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sz="2200" dirty="0" smtClean="0">
                <a:solidFill>
                  <a:schemeClr val="accent4"/>
                </a:solidFill>
              </a:rPr>
              <a:t>要</a:t>
            </a:r>
            <a:r>
              <a:rPr lang="zh-CN" altLang="en-US" sz="2200" dirty="0">
                <a:solidFill>
                  <a:schemeClr val="accent4"/>
                </a:solidFill>
              </a:rPr>
              <a:t>让音乐表演区成为幼儿音乐活动的延伸</a:t>
            </a:r>
            <a:endParaRPr lang="en-US" altLang="zh-CN" sz="2200" dirty="0" smtClean="0">
              <a:solidFill>
                <a:schemeClr val="accent4"/>
              </a:solidFill>
            </a:endParaRPr>
          </a:p>
        </p:txBody>
      </p:sp>
      <p:sp>
        <p:nvSpPr>
          <p:cNvPr id="16"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120622130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408730" y="1381365"/>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369213" y="1994321"/>
            <a:ext cx="9946709" cy="424731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zh-CN" altLang="en-US" sz="2000" dirty="0" smtClean="0"/>
              <a:t>案</a:t>
            </a:r>
            <a:r>
              <a:rPr lang="zh-CN" altLang="en-US" sz="2000" dirty="0"/>
              <a:t>例分析：　今天的区域活动，孩子们一个个都选择了自己喜欢的区角进行了游戏。几个孩子在科学区里玩着天平秤，几个孩子在数学区里兴致勃勃地玩起了穿木珠、数数游戏，还有几个孩子在棋类区里三五结队地下起了自制棋</a:t>
            </a:r>
            <a:r>
              <a:rPr lang="en-US" altLang="zh-CN" sz="2000" dirty="0"/>
              <a:t>……</a:t>
            </a:r>
            <a:r>
              <a:rPr lang="zh-CN" altLang="en-US" sz="2000" dirty="0"/>
              <a:t>小朋友们都在区角玩开了。可是一眼望去，今天的表演区里空无一人，这是怎么回事呢？是孩子们对表演区里的材料没兴趣，不想玩了吗？还是已经玩多了，不想玩了？可是这些材料还是比较新的，老师陷入了沉思</a:t>
            </a:r>
            <a:r>
              <a:rPr lang="en-US" altLang="zh-CN" sz="2000" dirty="0" smtClean="0"/>
              <a:t>……</a:t>
            </a:r>
            <a:endParaRPr lang="zh-CN" altLang="en-US" sz="2000" dirty="0"/>
          </a:p>
          <a:p>
            <a:pPr>
              <a:lnSpc>
                <a:spcPct val="150000"/>
              </a:lnSpc>
              <a:defRPr sz="2400">
                <a:latin typeface="FZHei-B01S"/>
                <a:ea typeface="FZHei-B01S"/>
                <a:cs typeface="FZHei-B01S"/>
                <a:sym typeface="FZHei-B01S"/>
              </a:defRPr>
            </a:pPr>
            <a:r>
              <a:rPr lang="en-US" altLang="zh-CN" sz="2000" dirty="0" smtClean="0"/>
              <a:t>1.    </a:t>
            </a:r>
            <a:r>
              <a:rPr lang="zh-CN" altLang="en-US" sz="2000" dirty="0" smtClean="0"/>
              <a:t>思</a:t>
            </a:r>
            <a:r>
              <a:rPr lang="zh-CN" altLang="en-US" sz="2000" dirty="0"/>
              <a:t>考</a:t>
            </a:r>
            <a:r>
              <a:rPr lang="zh-CN" altLang="en-US" sz="2000" dirty="0" smtClean="0"/>
              <a:t>：如</a:t>
            </a:r>
            <a:r>
              <a:rPr lang="zh-CN" altLang="en-US" sz="2000" dirty="0"/>
              <a:t>果你是这位老师，你该怎么做？</a:t>
            </a:r>
          </a:p>
          <a:p>
            <a:pPr>
              <a:lnSpc>
                <a:spcPct val="150000"/>
              </a:lnSpc>
              <a:defRPr sz="2400">
                <a:latin typeface="FZHei-B01S"/>
                <a:ea typeface="FZHei-B01S"/>
                <a:cs typeface="FZHei-B01S"/>
                <a:sym typeface="FZHei-B01S"/>
              </a:defRPr>
            </a:pPr>
            <a:r>
              <a:rPr lang="en-US" altLang="zh-CN" sz="2000" dirty="0"/>
              <a:t>2.</a:t>
            </a:r>
            <a:r>
              <a:rPr lang="zh-CN" altLang="en-US" sz="2000" dirty="0"/>
              <a:t>　请结合本班幼儿年龄特点，选择春、夏、秋、冬任一季节，拟订一份音乐表演区设计方案。</a:t>
            </a:r>
            <a:endParaRPr sz="2000" dirty="0"/>
          </a:p>
        </p:txBody>
      </p:sp>
      <p:sp>
        <p:nvSpPr>
          <p:cNvPr id="14" name="Shape 293"/>
          <p:cNvSpPr/>
          <p:nvPr/>
        </p:nvSpPr>
        <p:spPr>
          <a:xfrm>
            <a:off x="3741510" y="300609"/>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五</a:t>
            </a:r>
            <a:r>
              <a:rPr dirty="0" smtClean="0"/>
              <a:t>节</a:t>
            </a:r>
            <a:r>
              <a:rPr lang="en-US" dirty="0" smtClean="0"/>
              <a:t>    </a:t>
            </a:r>
            <a:r>
              <a:rPr lang="zh-CN" altLang="en-US" dirty="0"/>
              <a:t>音</a:t>
            </a:r>
            <a:r>
              <a:rPr lang="zh-CN" altLang="en-US" dirty="0" smtClean="0"/>
              <a:t>乐表演区的设计与指导</a:t>
            </a:r>
            <a:endParaRPr dirty="0"/>
          </a:p>
        </p:txBody>
      </p:sp>
    </p:spTree>
    <p:extLst>
      <p:ext uri="{BB962C8B-B14F-4D97-AF65-F5344CB8AC3E}">
        <p14:creationId xmlns:p14="http://schemas.microsoft.com/office/powerpoint/2010/main" val="172566060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a:t>/</a:t>
            </a:r>
            <a:r>
              <a:rPr lang="zh-CN" altLang="en-US" dirty="0" smtClean="0"/>
              <a:t>问题</a:t>
            </a:r>
            <a:r>
              <a:rPr dirty="0" smtClean="0"/>
              <a:t>引导</a:t>
            </a:r>
            <a:r>
              <a:rPr dirty="0"/>
              <a:t>：</a:t>
            </a:r>
          </a:p>
        </p:txBody>
      </p:sp>
      <p:sp>
        <p:nvSpPr>
          <p:cNvPr id="308" name="Shape 308"/>
          <p:cNvSpPr/>
          <p:nvPr/>
        </p:nvSpPr>
        <p:spPr>
          <a:xfrm>
            <a:off x="1584675" y="2006974"/>
            <a:ext cx="9425349" cy="378565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sz="2000" dirty="0"/>
              <a:t>这是一个大二班的美工区活动，活动内容有剪纸、橡皮泥、绘画、指点画等。大班幼儿自制力增强，都能很自觉地选择活动内容，没有出现争抢入区现象。幼儿各自忙碌，教师在一旁观察巡视。下面是某教师的指导记录。</a:t>
            </a:r>
          </a:p>
          <a:p>
            <a:r>
              <a:rPr lang="zh-CN" altLang="en-US" sz="2000" dirty="0"/>
              <a:t>师：“你做的是什么啊？”教师对着一名正在捏橡皮泥的小朋友说。幼儿：“做大饼。”师：“小班的弟弟妹妹都会做大饼，你还做大饼啊？”（口气故作夸张）幼儿未给予理睬，教师也没多问。教师接着夸旁边一女生：“嗯，你的萝卜很好，有眼睛、鼻子，真好看。”女孩子开心极了，继续工作。还有一女孩子在做花</a:t>
            </a:r>
            <a:r>
              <a:rPr lang="zh-CN" altLang="en-US" sz="2000" dirty="0" smtClean="0"/>
              <a:t>篮</a:t>
            </a:r>
            <a:r>
              <a:rPr lang="en-US" altLang="zh-CN" sz="2000" dirty="0" smtClean="0"/>
              <a:t>……</a:t>
            </a:r>
            <a:endParaRPr lang="zh-CN" altLang="en-US" sz="2000" dirty="0"/>
          </a:p>
        </p:txBody>
      </p:sp>
      <p:sp>
        <p:nvSpPr>
          <p:cNvPr id="16" name="Shape 293"/>
          <p:cNvSpPr/>
          <p:nvPr/>
        </p:nvSpPr>
        <p:spPr>
          <a:xfrm>
            <a:off x="4049286"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六</a:t>
            </a:r>
            <a:r>
              <a:rPr dirty="0" smtClean="0"/>
              <a:t>节</a:t>
            </a:r>
            <a:r>
              <a:rPr lang="en-US" dirty="0" smtClean="0"/>
              <a:t>    </a:t>
            </a:r>
            <a:r>
              <a:rPr lang="zh-CN" altLang="en-US" dirty="0" smtClean="0"/>
              <a:t>美工区的设计与指导</a:t>
            </a:r>
            <a:endParaRPr dirty="0"/>
          </a:p>
        </p:txBody>
      </p:sp>
    </p:spTree>
    <p:extLst>
      <p:ext uri="{BB962C8B-B14F-4D97-AF65-F5344CB8AC3E}">
        <p14:creationId xmlns:p14="http://schemas.microsoft.com/office/powerpoint/2010/main" val="282020279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一、幼儿园美工区的教育作用</a:t>
            </a:r>
            <a:endParaRPr dirty="0"/>
          </a:p>
        </p:txBody>
      </p:sp>
      <p:sp>
        <p:nvSpPr>
          <p:cNvPr id="19" name="Shape 439"/>
          <p:cNvSpPr/>
          <p:nvPr/>
        </p:nvSpPr>
        <p:spPr>
          <a:xfrm>
            <a:off x="1618080" y="2096269"/>
            <a:ext cx="9730388" cy="258570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a:solidFill>
                  <a:schemeClr val="tx1"/>
                </a:solidFill>
              </a:rPr>
              <a:t>1.</a:t>
            </a:r>
            <a:r>
              <a:rPr lang="zh-CN" altLang="en-US" sz="2200" dirty="0">
                <a:solidFill>
                  <a:schemeClr val="tx1"/>
                </a:solidFill>
              </a:rPr>
              <a:t>　学习观察和感受周围事物，并用美工材料表达个人情感和思想。</a:t>
            </a:r>
          </a:p>
          <a:p>
            <a:pPr indent="457200">
              <a:lnSpc>
                <a:spcPct val="150000"/>
              </a:lnSpc>
              <a:defRPr sz="2200" spc="0">
                <a:latin typeface="FZZhunYuan-M02S"/>
                <a:ea typeface="FZZhunYuan-M02S"/>
                <a:cs typeface="FZZhunYuan-M02S"/>
                <a:sym typeface="FZZhunYuan-M02S"/>
              </a:defRPr>
            </a:pPr>
            <a:r>
              <a:rPr lang="en-US" altLang="zh-CN" sz="2200" dirty="0">
                <a:solidFill>
                  <a:schemeClr val="tx1"/>
                </a:solidFill>
              </a:rPr>
              <a:t>2.</a:t>
            </a:r>
            <a:r>
              <a:rPr lang="zh-CN" altLang="en-US" sz="2200" dirty="0">
                <a:solidFill>
                  <a:schemeClr val="tx1"/>
                </a:solidFill>
              </a:rPr>
              <a:t>　为幼儿提供接触各种材料的机会，使幼儿了解各种材料的特性，学习利用工具进行立体造型活动。</a:t>
            </a:r>
          </a:p>
          <a:p>
            <a:pPr indent="457200">
              <a:lnSpc>
                <a:spcPct val="150000"/>
              </a:lnSpc>
              <a:defRPr sz="2200" spc="0">
                <a:latin typeface="FZZhunYuan-M02S"/>
                <a:ea typeface="FZZhunYuan-M02S"/>
                <a:cs typeface="FZZhunYuan-M02S"/>
                <a:sym typeface="FZZhunYuan-M02S"/>
              </a:defRPr>
            </a:pPr>
            <a:r>
              <a:rPr lang="en-US" altLang="zh-CN" sz="2200" dirty="0">
                <a:solidFill>
                  <a:schemeClr val="tx1"/>
                </a:solidFill>
              </a:rPr>
              <a:t>3.</a:t>
            </a:r>
            <a:r>
              <a:rPr lang="zh-CN" altLang="en-US" sz="2200" dirty="0">
                <a:solidFill>
                  <a:schemeClr val="tx1"/>
                </a:solidFill>
              </a:rPr>
              <a:t>　发展创造力、想象力和不拘一格的表现力，体验成功。</a:t>
            </a:r>
          </a:p>
          <a:p>
            <a:pPr indent="457200">
              <a:lnSpc>
                <a:spcPct val="150000"/>
              </a:lnSpc>
              <a:defRPr sz="2200" spc="0">
                <a:latin typeface="FZZhunYuan-M02S"/>
                <a:ea typeface="FZZhunYuan-M02S"/>
                <a:cs typeface="FZZhunYuan-M02S"/>
                <a:sym typeface="FZZhunYuan-M02S"/>
              </a:defRPr>
            </a:pPr>
            <a:r>
              <a:rPr lang="en-US" altLang="zh-CN" sz="2200" dirty="0">
                <a:solidFill>
                  <a:schemeClr val="tx1"/>
                </a:solidFill>
              </a:rPr>
              <a:t>4.</a:t>
            </a:r>
            <a:r>
              <a:rPr lang="zh-CN" altLang="en-US" sz="2200" dirty="0">
                <a:solidFill>
                  <a:schemeClr val="tx1"/>
                </a:solidFill>
              </a:rPr>
              <a:t>　训练小肌肉、手眼协调、发展操作解决问题的能力。</a:t>
            </a:r>
            <a:endParaRPr lang="en-US" altLang="zh-CN" sz="2200" dirty="0" smtClean="0">
              <a:solidFill>
                <a:schemeClr val="accent4"/>
              </a:solidFill>
            </a:endParaRPr>
          </a:p>
        </p:txBody>
      </p:sp>
      <p:sp>
        <p:nvSpPr>
          <p:cNvPr id="14" name="Shape 293"/>
          <p:cNvSpPr/>
          <p:nvPr/>
        </p:nvSpPr>
        <p:spPr>
          <a:xfrm>
            <a:off x="4049286"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六</a:t>
            </a:r>
            <a:r>
              <a:rPr dirty="0" smtClean="0"/>
              <a:t>节</a:t>
            </a:r>
            <a:r>
              <a:rPr lang="en-US" dirty="0" smtClean="0"/>
              <a:t>    </a:t>
            </a:r>
            <a:r>
              <a:rPr lang="zh-CN" altLang="en-US" dirty="0" smtClean="0"/>
              <a:t>美工区的设计与指导</a:t>
            </a:r>
            <a:endParaRPr dirty="0"/>
          </a:p>
        </p:txBody>
      </p:sp>
    </p:spTree>
    <p:extLst>
      <p:ext uri="{BB962C8B-B14F-4D97-AF65-F5344CB8AC3E}">
        <p14:creationId xmlns:p14="http://schemas.microsoft.com/office/powerpoint/2010/main" val="330719159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481701" y="1251554"/>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二、幼儿园美工区的设计</a:t>
            </a:r>
            <a:endParaRPr dirty="0"/>
          </a:p>
        </p:txBody>
      </p:sp>
      <p:sp>
        <p:nvSpPr>
          <p:cNvPr id="19" name="Shape 439"/>
          <p:cNvSpPr/>
          <p:nvPr/>
        </p:nvSpPr>
        <p:spPr>
          <a:xfrm>
            <a:off x="1500408" y="2286706"/>
            <a:ext cx="9730388" cy="360137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在美工区内可以进行平面造型，如绘画（彩笔画、水彩、水墨画手指画、刷画、拓印画等）。自然材料（沙、树叶、蛋壳等）的剪贴、撕贴等；立体造型，如捏泥、和面团、黏土等；自然材料造型，如豆画、石画等；废旧材料制作，如用纸盒、易拉罐、纸杯等制作；以及结合节日活动制作装饰物，如彩杯、灯笼等</a:t>
            </a:r>
            <a:r>
              <a:rPr lang="zh-CN" altLang="en-US" sz="2200" dirty="0" smtClean="0">
                <a:solidFill>
                  <a:schemeClr val="tx1"/>
                </a:solidFill>
              </a:rPr>
              <a:t>。</a:t>
            </a:r>
            <a:endParaRPr lang="en-US" altLang="zh-CN" sz="22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smtClean="0">
                <a:solidFill>
                  <a:schemeClr val="tx1"/>
                </a:solidFill>
              </a:rPr>
              <a:t>美</a:t>
            </a:r>
            <a:r>
              <a:rPr lang="zh-CN" altLang="en-US" sz="2200" dirty="0">
                <a:solidFill>
                  <a:schemeClr val="tx1"/>
                </a:solidFill>
              </a:rPr>
              <a:t>工区的活动必须具有趣味性，包括选材、活动方式等都应考虑是否能引起幼儿的兴趣，能否吸引幼儿积极地参加美工活动。</a:t>
            </a:r>
            <a:endParaRPr lang="en-US" altLang="zh-CN" sz="2200" dirty="0" smtClean="0">
              <a:solidFill>
                <a:schemeClr val="accent4"/>
              </a:solidFill>
            </a:endParaRPr>
          </a:p>
        </p:txBody>
      </p:sp>
      <p:sp>
        <p:nvSpPr>
          <p:cNvPr id="14" name="Shape 293"/>
          <p:cNvSpPr/>
          <p:nvPr/>
        </p:nvSpPr>
        <p:spPr>
          <a:xfrm>
            <a:off x="4049286"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六</a:t>
            </a:r>
            <a:r>
              <a:rPr dirty="0" smtClean="0"/>
              <a:t>节</a:t>
            </a:r>
            <a:r>
              <a:rPr lang="en-US" dirty="0" smtClean="0"/>
              <a:t>    </a:t>
            </a:r>
            <a:r>
              <a:rPr lang="zh-CN" altLang="en-US" dirty="0" smtClean="0"/>
              <a:t>美工区的设计与指导</a:t>
            </a:r>
            <a:endParaRPr dirty="0"/>
          </a:p>
        </p:txBody>
      </p:sp>
      <p:sp>
        <p:nvSpPr>
          <p:cNvPr id="15" name="Shape 441"/>
          <p:cNvSpPr/>
          <p:nvPr/>
        </p:nvSpPr>
        <p:spPr>
          <a:xfrm>
            <a:off x="1761038" y="1931379"/>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a:t>活动的内容</a:t>
            </a:r>
            <a:endParaRPr dirty="0"/>
          </a:p>
        </p:txBody>
      </p:sp>
    </p:spTree>
    <p:extLst>
      <p:ext uri="{BB962C8B-B14F-4D97-AF65-F5344CB8AC3E}">
        <p14:creationId xmlns:p14="http://schemas.microsoft.com/office/powerpoint/2010/main" val="113850103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481701" y="1251554"/>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二、幼儿园美工区的设计</a:t>
            </a:r>
            <a:endParaRPr dirty="0"/>
          </a:p>
        </p:txBody>
      </p:sp>
      <p:sp>
        <p:nvSpPr>
          <p:cNvPr id="19" name="Shape 439"/>
          <p:cNvSpPr/>
          <p:nvPr/>
        </p:nvSpPr>
        <p:spPr>
          <a:xfrm>
            <a:off x="1481701" y="2434057"/>
            <a:ext cx="9424266" cy="161582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美工区是一个以操作为主的区角，需要设置在光线充足的地方，另外美工活动中常常用水，因此美工区也应接近水源，便于幼儿在活动中使用。</a:t>
            </a: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美工区是一个相对安静的区角，适宜与语言图书阅读区相邻。</a:t>
            </a:r>
            <a:endParaRPr lang="en-US" altLang="zh-CN" sz="2200" dirty="0" smtClean="0">
              <a:solidFill>
                <a:schemeClr val="accent4"/>
              </a:solidFill>
            </a:endParaRPr>
          </a:p>
        </p:txBody>
      </p:sp>
      <p:sp>
        <p:nvSpPr>
          <p:cNvPr id="14" name="Shape 293"/>
          <p:cNvSpPr/>
          <p:nvPr/>
        </p:nvSpPr>
        <p:spPr>
          <a:xfrm>
            <a:off x="4049286"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六</a:t>
            </a:r>
            <a:r>
              <a:rPr dirty="0" smtClean="0"/>
              <a:t>节</a:t>
            </a:r>
            <a:r>
              <a:rPr lang="en-US" dirty="0" smtClean="0"/>
              <a:t>    </a:t>
            </a:r>
            <a:r>
              <a:rPr lang="zh-CN" altLang="en-US" dirty="0" smtClean="0"/>
              <a:t>美工区的设计与指导</a:t>
            </a:r>
            <a:endParaRPr dirty="0"/>
          </a:p>
        </p:txBody>
      </p:sp>
      <p:sp>
        <p:nvSpPr>
          <p:cNvPr id="15" name="Shape 441"/>
          <p:cNvSpPr/>
          <p:nvPr/>
        </p:nvSpPr>
        <p:spPr>
          <a:xfrm>
            <a:off x="1761038" y="1931379"/>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场</a:t>
            </a:r>
            <a:r>
              <a:rPr lang="zh-CN" altLang="en-US" dirty="0" smtClean="0"/>
              <a:t>地的设置</a:t>
            </a:r>
            <a:endParaRPr dirty="0"/>
          </a:p>
        </p:txBody>
      </p:sp>
    </p:spTree>
    <p:extLst>
      <p:ext uri="{BB962C8B-B14F-4D97-AF65-F5344CB8AC3E}">
        <p14:creationId xmlns:p14="http://schemas.microsoft.com/office/powerpoint/2010/main" val="61901041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584675" y="2006974"/>
            <a:ext cx="9425349" cy="335245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sz="2400" dirty="0"/>
              <a:t>大班角色区，孩子们在玩“医院”游戏，“医生”像模像样地在给感冒的“病人”看病，吩咐“护士”拿一些阿莫西林。这时老师过来了，对“医生”说：“你不要一个人老当医生，你去当病人，让别的孩子也当医生。”可是当护士的孩子却反对：“我不当医生，我就当护士，我喜欢打针拿药，也知道药在哪里。”教师觉得很难导演幼儿的游戏就离开了角色区。你认为老师的指导对吗？为什么？</a:t>
            </a:r>
          </a:p>
        </p:txBody>
      </p:sp>
      <p:sp>
        <p:nvSpPr>
          <p:cNvPr id="16"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481701" y="1251554"/>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二、幼儿园美工区的设计</a:t>
            </a:r>
            <a:endParaRPr dirty="0"/>
          </a:p>
        </p:txBody>
      </p:sp>
      <p:sp>
        <p:nvSpPr>
          <p:cNvPr id="19" name="Shape 439"/>
          <p:cNvSpPr/>
          <p:nvPr/>
        </p:nvSpPr>
        <p:spPr>
          <a:xfrm>
            <a:off x="1481701" y="2367245"/>
            <a:ext cx="9424266"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各种纸、彩笔、颜料、剪刀、糨糊、橡皮泥等是美工区必备的材料。美工区的活动是丰富多彩的，美工的材料也是广泛而繁多的，需要教师花费时间与精力去收集、准备、提供，务求充实、充分</a:t>
            </a:r>
            <a:r>
              <a:rPr lang="zh-CN" altLang="en-US" sz="2200" dirty="0" smtClean="0">
                <a:solidFill>
                  <a:schemeClr val="tx1"/>
                </a:solidFill>
              </a:rPr>
              <a:t>。</a:t>
            </a:r>
            <a:endParaRPr lang="en-US" altLang="zh-CN" sz="2200"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rPr>
              <a:t>趣</a:t>
            </a:r>
            <a:r>
              <a:rPr lang="zh-CN" altLang="en-US" sz="2200" b="1" dirty="0" smtClean="0">
                <a:solidFill>
                  <a:schemeClr val="accent4"/>
                </a:solidFill>
              </a:rPr>
              <a:t>味画</a:t>
            </a:r>
            <a:endParaRPr lang="en-US" altLang="zh-CN" sz="22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rPr>
              <a:t>手</a:t>
            </a:r>
            <a:r>
              <a:rPr lang="zh-CN" altLang="en-US" sz="2200" b="1" dirty="0" smtClean="0">
                <a:solidFill>
                  <a:schemeClr val="accent4"/>
                </a:solidFill>
              </a:rPr>
              <a:t>工剪贴（泥工活动、纸工活动）</a:t>
            </a:r>
            <a:endParaRPr lang="en-US" altLang="zh-CN" sz="2200"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rPr>
              <a:t>其</a:t>
            </a:r>
            <a:r>
              <a:rPr lang="zh-CN" altLang="en-US" sz="2200" b="1" dirty="0" smtClean="0">
                <a:solidFill>
                  <a:schemeClr val="accent4"/>
                </a:solidFill>
              </a:rPr>
              <a:t>他材料的手工粘贴</a:t>
            </a:r>
            <a:endParaRPr lang="en-US" altLang="zh-CN" sz="2200" b="1" dirty="0" smtClean="0">
              <a:solidFill>
                <a:schemeClr val="accent4"/>
              </a:solidFill>
            </a:endParaRPr>
          </a:p>
        </p:txBody>
      </p:sp>
      <p:sp>
        <p:nvSpPr>
          <p:cNvPr id="14" name="Shape 293"/>
          <p:cNvSpPr/>
          <p:nvPr/>
        </p:nvSpPr>
        <p:spPr>
          <a:xfrm>
            <a:off x="4049286"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六</a:t>
            </a:r>
            <a:r>
              <a:rPr dirty="0" smtClean="0"/>
              <a:t>节</a:t>
            </a:r>
            <a:r>
              <a:rPr lang="en-US" dirty="0" smtClean="0"/>
              <a:t>    </a:t>
            </a:r>
            <a:r>
              <a:rPr lang="zh-CN" altLang="en-US" dirty="0" smtClean="0"/>
              <a:t>美工区的设计与指导</a:t>
            </a:r>
            <a:endParaRPr dirty="0"/>
          </a:p>
        </p:txBody>
      </p:sp>
      <p:sp>
        <p:nvSpPr>
          <p:cNvPr id="15" name="Shape 441"/>
          <p:cNvSpPr/>
          <p:nvPr/>
        </p:nvSpPr>
        <p:spPr>
          <a:xfrm>
            <a:off x="1761038" y="1931379"/>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材料的投放</a:t>
            </a:r>
            <a:endParaRPr dirty="0"/>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3834" y="4003717"/>
            <a:ext cx="2577187" cy="2184057"/>
          </a:xfrm>
          <a:prstGeom prst="rect">
            <a:avLst/>
          </a:prstGeom>
        </p:spPr>
      </p:pic>
    </p:spTree>
    <p:extLst>
      <p:ext uri="{BB962C8B-B14F-4D97-AF65-F5344CB8AC3E}">
        <p14:creationId xmlns:p14="http://schemas.microsoft.com/office/powerpoint/2010/main" val="409558360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481701" y="1251554"/>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三、各年龄班美工区的指导</a:t>
            </a:r>
            <a:endParaRPr dirty="0"/>
          </a:p>
        </p:txBody>
      </p:sp>
      <p:sp>
        <p:nvSpPr>
          <p:cNvPr id="19" name="Shape 439"/>
          <p:cNvSpPr/>
          <p:nvPr/>
        </p:nvSpPr>
        <p:spPr>
          <a:xfrm>
            <a:off x="1481701" y="1976857"/>
            <a:ext cx="9424266" cy="36471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b="1" dirty="0" smtClean="0">
                <a:solidFill>
                  <a:schemeClr val="accent4"/>
                </a:solidFill>
              </a:rPr>
              <a:t>1.</a:t>
            </a:r>
            <a:r>
              <a:rPr lang="zh-CN" altLang="en-US" sz="2200" b="1" dirty="0" smtClean="0">
                <a:solidFill>
                  <a:schemeClr val="accent4"/>
                </a:solidFill>
              </a:rPr>
              <a:t>小班</a:t>
            </a:r>
            <a:endParaRPr lang="en-US" altLang="zh-CN" sz="22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小班幼儿的小肌肉发展尚未成熟，因此他们的美工活动多围绕感知运用色彩进行。教师不应苛求他们做到画面整洁、涂色均匀，这样会使他们畏首畏尾，不敢大胆地绘画与创造，对他们的指导应着重于萌发他们的绘画兴趣和大胆作画的信心，以及教给他们一些使用工具、材料的方法与技巧，教师在这一时期需要进行一些直接的指导与示范，帮助幼儿掌握正确的操作方法与技能。</a:t>
            </a:r>
            <a:endParaRPr lang="en-US" altLang="zh-CN" sz="2200" b="1" dirty="0" smtClean="0">
              <a:solidFill>
                <a:schemeClr val="accent4"/>
              </a:solidFill>
            </a:endParaRPr>
          </a:p>
        </p:txBody>
      </p:sp>
      <p:sp>
        <p:nvSpPr>
          <p:cNvPr id="14" name="Shape 293"/>
          <p:cNvSpPr/>
          <p:nvPr/>
        </p:nvSpPr>
        <p:spPr>
          <a:xfrm>
            <a:off x="4049286"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六</a:t>
            </a:r>
            <a:r>
              <a:rPr dirty="0" smtClean="0"/>
              <a:t>节</a:t>
            </a:r>
            <a:r>
              <a:rPr lang="en-US" dirty="0" smtClean="0"/>
              <a:t>    </a:t>
            </a:r>
            <a:r>
              <a:rPr lang="zh-CN" altLang="en-US" dirty="0" smtClean="0"/>
              <a:t>美工区的设计与指导</a:t>
            </a:r>
            <a:endParaRPr dirty="0"/>
          </a:p>
        </p:txBody>
      </p:sp>
    </p:spTree>
    <p:extLst>
      <p:ext uri="{BB962C8B-B14F-4D97-AF65-F5344CB8AC3E}">
        <p14:creationId xmlns:p14="http://schemas.microsoft.com/office/powerpoint/2010/main" val="50764319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481701" y="1251554"/>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三、各年龄班美工区的指导</a:t>
            </a:r>
            <a:endParaRPr dirty="0"/>
          </a:p>
        </p:txBody>
      </p:sp>
      <p:sp>
        <p:nvSpPr>
          <p:cNvPr id="19" name="Shape 439"/>
          <p:cNvSpPr/>
          <p:nvPr/>
        </p:nvSpPr>
        <p:spPr>
          <a:xfrm>
            <a:off x="1481701" y="1976857"/>
            <a:ext cx="9424266"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b="1" dirty="0" smtClean="0">
                <a:solidFill>
                  <a:schemeClr val="accent4"/>
                </a:solidFill>
              </a:rPr>
              <a:t>2.</a:t>
            </a:r>
            <a:r>
              <a:rPr lang="zh-CN" altLang="en-US" sz="2200" b="1" dirty="0" smtClean="0">
                <a:solidFill>
                  <a:schemeClr val="accent4"/>
                </a:solidFill>
              </a:rPr>
              <a:t>中班</a:t>
            </a:r>
            <a:endParaRPr lang="en-US" altLang="zh-CN" sz="22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中班幼儿已经掌握了一定的使用工具、材料的方法和表现的技巧，这时教师应着重指导他们如何充分使用工具、材料和发挥技巧，减少直接的指导，并积极鼓励他们发挥想象力，创作出与众不同的作品。</a:t>
            </a:r>
            <a:endParaRPr lang="en-US" altLang="zh-CN" sz="2200" b="1" dirty="0" smtClean="0">
              <a:solidFill>
                <a:schemeClr val="accent4"/>
              </a:solidFill>
            </a:endParaRPr>
          </a:p>
        </p:txBody>
      </p:sp>
      <p:sp>
        <p:nvSpPr>
          <p:cNvPr id="14" name="Shape 293"/>
          <p:cNvSpPr/>
          <p:nvPr/>
        </p:nvSpPr>
        <p:spPr>
          <a:xfrm>
            <a:off x="4049286"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六</a:t>
            </a:r>
            <a:r>
              <a:rPr dirty="0" smtClean="0"/>
              <a:t>节</a:t>
            </a:r>
            <a:r>
              <a:rPr lang="en-US" dirty="0" smtClean="0"/>
              <a:t>    </a:t>
            </a:r>
            <a:r>
              <a:rPr lang="zh-CN" altLang="en-US" dirty="0" smtClean="0"/>
              <a:t>美工区的设计与指导</a:t>
            </a:r>
            <a:endParaRPr dirty="0"/>
          </a:p>
        </p:txBody>
      </p:sp>
    </p:spTree>
    <p:extLst>
      <p:ext uri="{BB962C8B-B14F-4D97-AF65-F5344CB8AC3E}">
        <p14:creationId xmlns:p14="http://schemas.microsoft.com/office/powerpoint/2010/main" val="31432998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481701" y="1251554"/>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三、各年龄班美工区的指导</a:t>
            </a:r>
            <a:endParaRPr dirty="0"/>
          </a:p>
        </p:txBody>
      </p:sp>
      <p:sp>
        <p:nvSpPr>
          <p:cNvPr id="19" name="Shape 439"/>
          <p:cNvSpPr/>
          <p:nvPr/>
        </p:nvSpPr>
        <p:spPr>
          <a:xfrm>
            <a:off x="1481701" y="1976857"/>
            <a:ext cx="9424266"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b="1" dirty="0" smtClean="0">
                <a:solidFill>
                  <a:schemeClr val="accent4"/>
                </a:solidFill>
              </a:rPr>
              <a:t>3.</a:t>
            </a:r>
            <a:r>
              <a:rPr lang="zh-CN" altLang="en-US" sz="2200" b="1" dirty="0" smtClean="0">
                <a:solidFill>
                  <a:schemeClr val="accent4"/>
                </a:solidFill>
              </a:rPr>
              <a:t>大班</a:t>
            </a:r>
            <a:endParaRPr lang="en-US" altLang="zh-CN" sz="22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大班幼儿的操作能力、表现能力、创造能力都有了较大的提高。在此阶段，教师应放手让幼儿自己活动，当有一种新的活动内容出现时，教师不要急着教幼儿应如何如何做，应先让幼儿自己去探索、尝试，教师只以辅导者的身份观察幼儿的活动。在适当的时候给予支持和帮助。</a:t>
            </a:r>
            <a:endParaRPr lang="en-US" altLang="zh-CN" sz="2200" b="1" dirty="0" smtClean="0">
              <a:solidFill>
                <a:schemeClr val="accent4"/>
              </a:solidFill>
            </a:endParaRPr>
          </a:p>
        </p:txBody>
      </p:sp>
      <p:sp>
        <p:nvSpPr>
          <p:cNvPr id="14" name="Shape 293"/>
          <p:cNvSpPr/>
          <p:nvPr/>
        </p:nvSpPr>
        <p:spPr>
          <a:xfrm>
            <a:off x="4049286"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六</a:t>
            </a:r>
            <a:r>
              <a:rPr dirty="0" smtClean="0"/>
              <a:t>节</a:t>
            </a:r>
            <a:r>
              <a:rPr lang="en-US" dirty="0" smtClean="0"/>
              <a:t>    </a:t>
            </a:r>
            <a:r>
              <a:rPr lang="zh-CN" altLang="en-US" dirty="0" smtClean="0"/>
              <a:t>美工区的设计与指导</a:t>
            </a:r>
            <a:endParaRPr dirty="0"/>
          </a:p>
        </p:txBody>
      </p:sp>
    </p:spTree>
    <p:extLst>
      <p:ext uri="{BB962C8B-B14F-4D97-AF65-F5344CB8AC3E}">
        <p14:creationId xmlns:p14="http://schemas.microsoft.com/office/powerpoint/2010/main" val="123504375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408730" y="1381365"/>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369213" y="1994321"/>
            <a:ext cx="10108913" cy="37856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zh-CN" altLang="en-US" sz="2000" dirty="0" smtClean="0"/>
              <a:t>案</a:t>
            </a:r>
            <a:r>
              <a:rPr lang="zh-CN" altLang="en-US" sz="2000" dirty="0"/>
              <a:t>例分析：　美工区一直是孩子喜欢的小天地，我根据主题活动“认识自己”的需求，在环境中设置了“画画自己”这么一个栏目，并根据幼儿的不同需要在这个小天地里投放了镜子、纸、油画棒等工具材料。画自己，孩子们可感兴趣了！郭子明小朋友一边画还一边自言自语：“嘴巴、牙齿（照照镜子又画）、眼睛（在眼睛两边各画三条横线）。”我觉得奇怪，为什么孩子从画嘴巴入手，为什么在眼睛两边各画三条线呢？我想问他，但一想会打断他的思路，便强忍着好奇心继续看他画下去</a:t>
            </a:r>
            <a:r>
              <a:rPr lang="en-US" altLang="zh-CN" sz="2000" dirty="0"/>
              <a:t>……</a:t>
            </a:r>
          </a:p>
          <a:p>
            <a:pPr>
              <a:lnSpc>
                <a:spcPct val="150000"/>
              </a:lnSpc>
              <a:defRPr sz="2400">
                <a:latin typeface="FZHei-B01S"/>
                <a:ea typeface="FZHei-B01S"/>
                <a:cs typeface="FZHei-B01S"/>
                <a:sym typeface="FZHei-B01S"/>
              </a:defRPr>
            </a:pPr>
            <a:r>
              <a:rPr lang="en-US" altLang="zh-CN" sz="2000" dirty="0" smtClean="0"/>
              <a:t>1.     </a:t>
            </a:r>
            <a:r>
              <a:rPr lang="zh-CN" altLang="en-US" sz="2000" dirty="0" smtClean="0"/>
              <a:t>思</a:t>
            </a:r>
            <a:r>
              <a:rPr lang="zh-CN" altLang="en-US" sz="2000" dirty="0"/>
              <a:t>考</a:t>
            </a:r>
            <a:r>
              <a:rPr lang="zh-CN" altLang="en-US" sz="2000" dirty="0" smtClean="0"/>
              <a:t>：如果</a:t>
            </a:r>
            <a:r>
              <a:rPr lang="zh-CN" altLang="en-US" sz="2000" dirty="0"/>
              <a:t>你是这位老师，你将怎样指导幼儿？</a:t>
            </a:r>
          </a:p>
          <a:p>
            <a:pPr>
              <a:lnSpc>
                <a:spcPct val="150000"/>
              </a:lnSpc>
              <a:defRPr sz="2400">
                <a:latin typeface="FZHei-B01S"/>
                <a:ea typeface="FZHei-B01S"/>
                <a:cs typeface="FZHei-B01S"/>
                <a:sym typeface="FZHei-B01S"/>
              </a:defRPr>
            </a:pPr>
            <a:r>
              <a:rPr lang="en-US" altLang="zh-CN" sz="2000" dirty="0"/>
              <a:t>2.</a:t>
            </a:r>
            <a:r>
              <a:rPr lang="zh-CN" altLang="en-US" sz="2000" dirty="0"/>
              <a:t>　请结合本班幼儿的年龄特点，任意选择一个节日为主题，拟订一份美工区设计方案。</a:t>
            </a:r>
            <a:endParaRPr sz="2000" dirty="0"/>
          </a:p>
        </p:txBody>
      </p:sp>
      <p:sp>
        <p:nvSpPr>
          <p:cNvPr id="14" name="Shape 293"/>
          <p:cNvSpPr/>
          <p:nvPr/>
        </p:nvSpPr>
        <p:spPr>
          <a:xfrm>
            <a:off x="4049286"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六</a:t>
            </a:r>
            <a:r>
              <a:rPr dirty="0" smtClean="0"/>
              <a:t>节</a:t>
            </a:r>
            <a:r>
              <a:rPr lang="en-US" dirty="0" smtClean="0"/>
              <a:t>    </a:t>
            </a:r>
            <a:r>
              <a:rPr lang="zh-CN" altLang="en-US" dirty="0" smtClean="0"/>
              <a:t>美工区的设计与指导</a:t>
            </a:r>
            <a:endParaRPr dirty="0"/>
          </a:p>
        </p:txBody>
      </p:sp>
    </p:spTree>
    <p:extLst>
      <p:ext uri="{BB962C8B-B14F-4D97-AF65-F5344CB8AC3E}">
        <p14:creationId xmlns:p14="http://schemas.microsoft.com/office/powerpoint/2010/main" val="227011139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584675" y="2006974"/>
            <a:ext cx="9425349" cy="327076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sz="2000" dirty="0"/>
              <a:t>为了让幼儿有随时接触图书的机会，以提高幼儿的自主阅读能力，大多数幼儿园都在活动室设置了阅读角。然而，教师们常常抱怨，尽管自己在阅读角的布置上花费了很多精力，但阅读角却还是难以吸引幼儿。一般，在幼儿阅读中常常会出现以下问题：　有的幼儿不了解书的封面、封底，放书时不知封面朝上；有的幼儿没有整理书本的习惯；看书时有的幼儿有抢书、卷书的现象；有的幼儿看书大声说笑或是胡乱翻书，不能坚持读完一本书就走了。那么，如何创设能吸引幼儿的阅读角，以最大限度地发挥阅读角的作用呢</a:t>
            </a:r>
            <a:r>
              <a:rPr lang="en-US" altLang="zh-CN" sz="2000" dirty="0" smtClean="0"/>
              <a:t>?</a:t>
            </a:r>
            <a:endParaRPr lang="zh-CN" altLang="en-US" sz="2000" dirty="0"/>
          </a:p>
        </p:txBody>
      </p:sp>
      <p:sp>
        <p:nvSpPr>
          <p:cNvPr id="16" name="Shape 293"/>
          <p:cNvSpPr/>
          <p:nvPr/>
        </p:nvSpPr>
        <p:spPr>
          <a:xfrm>
            <a:off x="4049285" y="300609"/>
            <a:ext cx="409342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a:t>阅读</a:t>
            </a:r>
            <a:r>
              <a:rPr lang="zh-CN" altLang="en-US" dirty="0" smtClean="0"/>
              <a:t>区的设计与指导</a:t>
            </a:r>
            <a:endParaRPr dirty="0"/>
          </a:p>
        </p:txBody>
      </p:sp>
    </p:spTree>
    <p:extLst>
      <p:ext uri="{BB962C8B-B14F-4D97-AF65-F5344CB8AC3E}">
        <p14:creationId xmlns:p14="http://schemas.microsoft.com/office/powerpoint/2010/main" val="210373370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51486" y="1480154"/>
            <a:ext cx="286232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一、阅</a:t>
            </a:r>
            <a:r>
              <a:rPr lang="zh-CN" altLang="en-US" dirty="0" smtClean="0"/>
              <a:t>读区的</a:t>
            </a:r>
            <a:r>
              <a:rPr lang="zh-CN" altLang="en-US" dirty="0" smtClean="0"/>
              <a:t>创设</a:t>
            </a:r>
            <a:endParaRPr dirty="0"/>
          </a:p>
        </p:txBody>
      </p:sp>
      <p:sp>
        <p:nvSpPr>
          <p:cNvPr id="14" name="Shape 293"/>
          <p:cNvSpPr/>
          <p:nvPr/>
        </p:nvSpPr>
        <p:spPr>
          <a:xfrm>
            <a:off x="4049286"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smtClean="0"/>
              <a:t>美工区的设计与指导</a:t>
            </a:r>
            <a:endParaRPr dirty="0"/>
          </a:p>
        </p:txBody>
      </p:sp>
      <p:sp>
        <p:nvSpPr>
          <p:cNvPr id="15" name="Shape 439"/>
          <p:cNvSpPr/>
          <p:nvPr/>
        </p:nvSpPr>
        <p:spPr>
          <a:xfrm>
            <a:off x="1573940" y="2746878"/>
            <a:ext cx="9424266" cy="258570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理想的阅读角应该具备四个基本条件：　安静、光线充足、在幼儿视线范围内、空间适宜。阅读需要心灵的平和，选择安静的角落有利于幼儿静下心阅读，养成阅读好习惯。设置阅读角需要与表演区、娃娃家等比较嘈杂的区域分开。一般来说，</a:t>
            </a:r>
            <a:r>
              <a:rPr lang="zh-CN" altLang="en-US" sz="2200" b="1" dirty="0">
                <a:solidFill>
                  <a:schemeClr val="accent4"/>
                </a:solidFill>
              </a:rPr>
              <a:t>阅读角适合在建构区旁、靠近窗户、光线较为充足的角落。</a:t>
            </a:r>
            <a:endParaRPr lang="en-US" altLang="zh-CN" sz="2200" b="1" dirty="0" smtClean="0">
              <a:solidFill>
                <a:schemeClr val="accent4"/>
              </a:solidFill>
            </a:endParaRPr>
          </a:p>
        </p:txBody>
      </p:sp>
      <p:sp>
        <p:nvSpPr>
          <p:cNvPr id="16" name="Shape 441"/>
          <p:cNvSpPr/>
          <p:nvPr/>
        </p:nvSpPr>
        <p:spPr>
          <a:xfrm>
            <a:off x="1853277" y="2244200"/>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smtClean="0"/>
              <a:t>位</a:t>
            </a:r>
            <a:r>
              <a:rPr lang="zh-CN" altLang="en-US" dirty="0" smtClean="0"/>
              <a:t>置的选择</a:t>
            </a:r>
            <a:endParaRPr dirty="0"/>
          </a:p>
        </p:txBody>
      </p:sp>
    </p:spTree>
    <p:extLst>
      <p:ext uri="{BB962C8B-B14F-4D97-AF65-F5344CB8AC3E}">
        <p14:creationId xmlns:p14="http://schemas.microsoft.com/office/powerpoint/2010/main" val="239468917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4" name="Shape 293"/>
          <p:cNvSpPr/>
          <p:nvPr/>
        </p:nvSpPr>
        <p:spPr>
          <a:xfrm>
            <a:off x="4049286"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smtClean="0"/>
              <a:t>美工区的设计与指导</a:t>
            </a:r>
            <a:endParaRPr dirty="0"/>
          </a:p>
        </p:txBody>
      </p:sp>
      <p:sp>
        <p:nvSpPr>
          <p:cNvPr id="15" name="Shape 439"/>
          <p:cNvSpPr/>
          <p:nvPr/>
        </p:nvSpPr>
        <p:spPr>
          <a:xfrm>
            <a:off x="1305337" y="1772321"/>
            <a:ext cx="9301991" cy="466281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b="1" dirty="0">
                <a:solidFill>
                  <a:schemeClr val="accent4"/>
                </a:solidFill>
              </a:rPr>
              <a:t>1.</a:t>
            </a:r>
            <a:r>
              <a:rPr lang="zh-CN" altLang="en-US" sz="2200" b="1" dirty="0">
                <a:solidFill>
                  <a:schemeClr val="accent4"/>
                </a:solidFill>
              </a:rPr>
              <a:t>　座位</a:t>
            </a: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可为幼儿提供各种舒适的座椅或坐垫，比如可爱、舒适的小椅子，厚而软的地毯块或大枕头</a:t>
            </a:r>
            <a:r>
              <a:rPr lang="zh-CN" altLang="en-US" sz="2200" dirty="0" smtClean="0">
                <a:solidFill>
                  <a:schemeClr val="tx1"/>
                </a:solidFill>
              </a:rPr>
              <a:t>。</a:t>
            </a:r>
            <a:endParaRPr lang="en-US" altLang="zh-CN" sz="22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en-US" altLang="zh-CN" sz="2200" b="1" dirty="0">
                <a:solidFill>
                  <a:schemeClr val="accent4"/>
                </a:solidFill>
              </a:rPr>
              <a:t>2.</a:t>
            </a:r>
            <a:r>
              <a:rPr lang="zh-CN" altLang="en-US" sz="2200" b="1" dirty="0">
                <a:solidFill>
                  <a:schemeClr val="accent4"/>
                </a:solidFill>
              </a:rPr>
              <a:t>　书架</a:t>
            </a: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可根据需要，摆放各种类型的儿童书架（如悬挂式书架、可移动的书架、立式书架等）和储物柜来陈列和储存图书</a:t>
            </a:r>
            <a:r>
              <a:rPr lang="zh-CN" altLang="en-US" sz="2200" dirty="0" smtClean="0">
                <a:solidFill>
                  <a:schemeClr val="tx1"/>
                </a:solidFill>
              </a:rPr>
              <a:t>。</a:t>
            </a:r>
            <a:endParaRPr lang="en-US" altLang="zh-CN" sz="22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en-US" altLang="zh-CN" sz="2200" b="1" dirty="0">
                <a:solidFill>
                  <a:schemeClr val="accent4"/>
                </a:solidFill>
              </a:rPr>
              <a:t>3.</a:t>
            </a:r>
            <a:r>
              <a:rPr lang="zh-CN" altLang="en-US" sz="2200" b="1" dirty="0">
                <a:solidFill>
                  <a:schemeClr val="accent4"/>
                </a:solidFill>
              </a:rPr>
              <a:t>　辅助材</a:t>
            </a:r>
            <a:r>
              <a:rPr lang="zh-CN" altLang="en-US" sz="2200" b="1" dirty="0" smtClean="0">
                <a:solidFill>
                  <a:schemeClr val="accent4"/>
                </a:solidFill>
              </a:rPr>
              <a:t>料</a:t>
            </a: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阅读角登记</a:t>
            </a:r>
            <a:r>
              <a:rPr lang="zh-CN" altLang="en-US" sz="2200" dirty="0" smtClean="0">
                <a:solidFill>
                  <a:schemeClr val="tx1"/>
                </a:solidFill>
              </a:rPr>
              <a:t>册、故</a:t>
            </a:r>
            <a:r>
              <a:rPr lang="zh-CN" altLang="en-US" sz="2200" dirty="0">
                <a:solidFill>
                  <a:schemeClr val="tx1"/>
                </a:solidFill>
              </a:rPr>
              <a:t>事磁带、手偶或毛绒玩具、纸笔、图书之外的其他文字材</a:t>
            </a:r>
            <a:r>
              <a:rPr lang="zh-CN" altLang="en-US" sz="2200" dirty="0" smtClean="0">
                <a:solidFill>
                  <a:schemeClr val="tx1"/>
                </a:solidFill>
              </a:rPr>
              <a:t>料</a:t>
            </a:r>
            <a:r>
              <a:rPr lang="zh-CN" altLang="en-US" sz="2200" dirty="0">
                <a:solidFill>
                  <a:schemeClr val="tx1"/>
                </a:solidFill>
              </a:rPr>
              <a:t>。</a:t>
            </a:r>
            <a:endParaRPr lang="en-US" altLang="zh-CN" sz="2200" dirty="0" smtClean="0">
              <a:solidFill>
                <a:schemeClr val="tx1"/>
              </a:solidFill>
            </a:endParaRPr>
          </a:p>
        </p:txBody>
      </p:sp>
      <p:sp>
        <p:nvSpPr>
          <p:cNvPr id="16" name="Shape 441"/>
          <p:cNvSpPr/>
          <p:nvPr/>
        </p:nvSpPr>
        <p:spPr>
          <a:xfrm>
            <a:off x="1584675" y="1269643"/>
            <a:ext cx="3382573"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材</a:t>
            </a:r>
            <a:r>
              <a:rPr lang="zh-CN" altLang="en-US" dirty="0"/>
              <a:t>料投放</a:t>
            </a:r>
            <a:endParaRPr dirty="0"/>
          </a:p>
        </p:txBody>
      </p:sp>
    </p:spTree>
    <p:extLst>
      <p:ext uri="{BB962C8B-B14F-4D97-AF65-F5344CB8AC3E}">
        <p14:creationId xmlns:p14="http://schemas.microsoft.com/office/powerpoint/2010/main" val="38114781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4" name="Shape 293"/>
          <p:cNvSpPr/>
          <p:nvPr/>
        </p:nvSpPr>
        <p:spPr>
          <a:xfrm>
            <a:off x="4049286"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smtClean="0"/>
              <a:t>美工区的设计与指导</a:t>
            </a:r>
            <a:endParaRPr dirty="0"/>
          </a:p>
        </p:txBody>
      </p:sp>
      <p:sp>
        <p:nvSpPr>
          <p:cNvPr id="15" name="Shape 439"/>
          <p:cNvSpPr/>
          <p:nvPr/>
        </p:nvSpPr>
        <p:spPr>
          <a:xfrm>
            <a:off x="1584675" y="2181394"/>
            <a:ext cx="9424266"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smtClean="0">
                <a:solidFill>
                  <a:schemeClr val="tx1"/>
                </a:solidFill>
              </a:rPr>
              <a:t>1.</a:t>
            </a:r>
            <a:r>
              <a:rPr lang="zh-CN" altLang="en-US" sz="2200" dirty="0" smtClean="0">
                <a:solidFill>
                  <a:schemeClr val="tx1"/>
                </a:solidFill>
              </a:rPr>
              <a:t>图书的数量</a:t>
            </a:r>
            <a:endParaRPr lang="en-US" altLang="zh-CN" sz="22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国外相关研究表明，</a:t>
            </a:r>
            <a:r>
              <a:rPr lang="zh-CN" altLang="en-US" sz="2200" b="1" dirty="0">
                <a:solidFill>
                  <a:schemeClr val="accent4"/>
                </a:solidFill>
              </a:rPr>
              <a:t>在一个班级中每个幼儿至少应拥有</a:t>
            </a:r>
            <a:r>
              <a:rPr lang="en-US" altLang="zh-CN" sz="2200" b="1" dirty="0">
                <a:solidFill>
                  <a:schemeClr val="accent4"/>
                </a:solidFill>
              </a:rPr>
              <a:t>5—8</a:t>
            </a:r>
            <a:r>
              <a:rPr lang="zh-CN" altLang="en-US" sz="2200" b="1" dirty="0">
                <a:solidFill>
                  <a:schemeClr val="accent4"/>
                </a:solidFill>
              </a:rPr>
              <a:t>本图书</a:t>
            </a:r>
            <a:r>
              <a:rPr lang="zh-CN" altLang="en-US" sz="2200" dirty="0">
                <a:solidFill>
                  <a:schemeClr val="tx1"/>
                </a:solidFill>
              </a:rPr>
              <a:t>。但是，需要提醒教师注意的是，不要把所有的图书一次性陈列出来。因为过多的图书会增加幼儿的选择难度，使他们疲于选书而疏于阅读。所以，在图书上架之前，</a:t>
            </a:r>
            <a:r>
              <a:rPr lang="zh-CN" altLang="en-US" sz="2200" b="1" dirty="0">
                <a:solidFill>
                  <a:schemeClr val="accent4"/>
                </a:solidFill>
                <a:latin typeface="FZZhunYuan-M02S"/>
                <a:ea typeface="FZZhunYuan-M02S"/>
                <a:cs typeface="FZZhunYuan-M02S"/>
              </a:rPr>
              <a:t>教师最好能按主题将图书进行分类</a:t>
            </a:r>
            <a:r>
              <a:rPr lang="zh-CN" altLang="en-US" sz="2200" dirty="0">
                <a:solidFill>
                  <a:schemeClr val="tx1"/>
                </a:solidFill>
              </a:rPr>
              <a:t>。然后，</a:t>
            </a:r>
            <a:r>
              <a:rPr lang="zh-CN" altLang="en-US" sz="2200" b="1" dirty="0">
                <a:solidFill>
                  <a:schemeClr val="accent4"/>
                </a:solidFill>
                <a:latin typeface="FZZhunYuan-M02S"/>
                <a:ea typeface="FZZhunYuan-M02S"/>
                <a:cs typeface="FZZhunYuan-M02S"/>
              </a:rPr>
              <a:t>一次只展示几个主题的图书，并且保证每周更新一次</a:t>
            </a:r>
            <a:r>
              <a:rPr lang="zh-CN" altLang="en-US" sz="2200" dirty="0" smtClean="0">
                <a:solidFill>
                  <a:schemeClr val="tx1"/>
                </a:solidFill>
              </a:rPr>
              <a:t>。</a:t>
            </a:r>
            <a:endParaRPr lang="en-US" altLang="zh-CN" sz="2200" dirty="0" smtClean="0">
              <a:solidFill>
                <a:schemeClr val="tx1"/>
              </a:solidFill>
            </a:endParaRPr>
          </a:p>
        </p:txBody>
      </p:sp>
      <p:sp>
        <p:nvSpPr>
          <p:cNvPr id="16" name="Shape 441"/>
          <p:cNvSpPr/>
          <p:nvPr/>
        </p:nvSpPr>
        <p:spPr>
          <a:xfrm>
            <a:off x="1864012" y="1678716"/>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smtClean="0"/>
              <a:t>图书的选取</a:t>
            </a:r>
            <a:endParaRPr dirty="0"/>
          </a:p>
        </p:txBody>
      </p:sp>
    </p:spTree>
    <p:extLst>
      <p:ext uri="{BB962C8B-B14F-4D97-AF65-F5344CB8AC3E}">
        <p14:creationId xmlns:p14="http://schemas.microsoft.com/office/powerpoint/2010/main" val="313472667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4" name="Shape 293"/>
          <p:cNvSpPr/>
          <p:nvPr/>
        </p:nvSpPr>
        <p:spPr>
          <a:xfrm>
            <a:off x="4049286"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smtClean="0"/>
              <a:t>美工区的设计与指导</a:t>
            </a:r>
            <a:endParaRPr dirty="0"/>
          </a:p>
        </p:txBody>
      </p:sp>
      <p:sp>
        <p:nvSpPr>
          <p:cNvPr id="15" name="Shape 439"/>
          <p:cNvSpPr/>
          <p:nvPr/>
        </p:nvSpPr>
        <p:spPr>
          <a:xfrm>
            <a:off x="1651486" y="1880604"/>
            <a:ext cx="9424266" cy="36471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smtClean="0">
                <a:solidFill>
                  <a:schemeClr val="tx1"/>
                </a:solidFill>
              </a:rPr>
              <a:t>2.</a:t>
            </a:r>
            <a:r>
              <a:rPr lang="zh-CN" altLang="en-US" sz="2200" dirty="0" smtClean="0">
                <a:solidFill>
                  <a:schemeClr val="tx1"/>
                </a:solidFill>
              </a:rPr>
              <a:t>图书的品质</a:t>
            </a:r>
            <a:endParaRPr lang="en-US" altLang="zh-CN" sz="22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1</a:t>
            </a:r>
            <a:r>
              <a:rPr lang="zh-CN" altLang="en-US" sz="2200" dirty="0" smtClean="0">
                <a:solidFill>
                  <a:schemeClr val="tx1"/>
                </a:solidFill>
              </a:rPr>
              <a:t>）提</a:t>
            </a:r>
            <a:r>
              <a:rPr lang="zh-CN" altLang="en-US" sz="2200" dirty="0">
                <a:solidFill>
                  <a:schemeClr val="tx1"/>
                </a:solidFill>
              </a:rPr>
              <a:t>供离幼儿生活较近，容易读懂的经典名著</a:t>
            </a:r>
            <a:r>
              <a:rPr lang="zh-CN" altLang="en-US" sz="2200" dirty="0" smtClean="0">
                <a:solidFill>
                  <a:schemeClr val="tx1"/>
                </a:solidFill>
              </a:rPr>
              <a:t>。</a:t>
            </a:r>
            <a:endParaRPr lang="zh-CN" altLang="en-US" sz="2200" dirty="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2</a:t>
            </a:r>
            <a:r>
              <a:rPr lang="zh-CN" altLang="en-US" sz="2200" dirty="0" smtClean="0">
                <a:solidFill>
                  <a:schemeClr val="tx1"/>
                </a:solidFill>
              </a:rPr>
              <a:t>）提</a:t>
            </a:r>
            <a:r>
              <a:rPr lang="zh-CN" altLang="en-US" sz="2200" dirty="0">
                <a:solidFill>
                  <a:schemeClr val="tx1"/>
                </a:solidFill>
              </a:rPr>
              <a:t>供多学科的知识类图书</a:t>
            </a:r>
            <a:r>
              <a:rPr lang="zh-CN" altLang="en-US" sz="2200" dirty="0" smtClean="0">
                <a:solidFill>
                  <a:schemeClr val="tx1"/>
                </a:solidFill>
              </a:rPr>
              <a:t>。</a:t>
            </a:r>
            <a:endParaRPr lang="zh-CN" altLang="en-US" sz="2200" dirty="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3</a:t>
            </a:r>
            <a:r>
              <a:rPr lang="zh-CN" altLang="en-US" sz="2200" dirty="0" smtClean="0">
                <a:solidFill>
                  <a:schemeClr val="tx1"/>
                </a:solidFill>
              </a:rPr>
              <a:t>）提</a:t>
            </a:r>
            <a:r>
              <a:rPr lang="zh-CN" altLang="en-US" sz="2200" dirty="0">
                <a:solidFill>
                  <a:schemeClr val="tx1"/>
                </a:solidFill>
              </a:rPr>
              <a:t>供经典的幼儿期刊</a:t>
            </a:r>
            <a:r>
              <a:rPr lang="zh-CN" altLang="en-US" sz="2200" dirty="0" smtClean="0">
                <a:solidFill>
                  <a:schemeClr val="tx1"/>
                </a:solidFill>
              </a:rPr>
              <a:t>。</a:t>
            </a:r>
            <a:endParaRPr lang="zh-CN" altLang="en-US" sz="2200" dirty="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a:t>
            </a:r>
            <a:r>
              <a:rPr lang="en-US" altLang="zh-CN" sz="2200" dirty="0">
                <a:solidFill>
                  <a:schemeClr val="tx1"/>
                </a:solidFill>
              </a:rPr>
              <a:t>4</a:t>
            </a:r>
            <a:r>
              <a:rPr lang="zh-CN" altLang="en-US" sz="2200" dirty="0" smtClean="0">
                <a:solidFill>
                  <a:schemeClr val="tx1"/>
                </a:solidFill>
              </a:rPr>
              <a:t>）选</a:t>
            </a:r>
            <a:r>
              <a:rPr lang="zh-CN" altLang="en-US" sz="2200" dirty="0">
                <a:solidFill>
                  <a:schemeClr val="tx1"/>
                </a:solidFill>
              </a:rPr>
              <a:t>择图书时主要依据当时班级活动的主题，目的是将阅读活动与其他区域的活动联系起来，同时，培养孩子在书本中寻找所需信息的习惯，这种习惯对儿童日后“搜</a:t>
            </a:r>
            <a:r>
              <a:rPr lang="zh-CN" altLang="en-US" sz="2200" dirty="0" smtClean="0">
                <a:solidFill>
                  <a:schemeClr val="tx1"/>
                </a:solidFill>
              </a:rPr>
              <a:t>商的</a:t>
            </a:r>
            <a:r>
              <a:rPr lang="zh-CN" altLang="en-US" sz="2200" dirty="0">
                <a:solidFill>
                  <a:schemeClr val="tx1"/>
                </a:solidFill>
              </a:rPr>
              <a:t>形成起着至关重要的作用。</a:t>
            </a:r>
            <a:endParaRPr lang="en-US" altLang="zh-CN" sz="2200" dirty="0" smtClean="0">
              <a:solidFill>
                <a:schemeClr val="tx1"/>
              </a:solidFill>
            </a:endParaRPr>
          </a:p>
        </p:txBody>
      </p:sp>
      <p:sp>
        <p:nvSpPr>
          <p:cNvPr id="16" name="Shape 441"/>
          <p:cNvSpPr/>
          <p:nvPr/>
        </p:nvSpPr>
        <p:spPr>
          <a:xfrm>
            <a:off x="1930823" y="1377926"/>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smtClean="0"/>
              <a:t>图书的选取</a:t>
            </a:r>
            <a:endParaRPr dirty="0"/>
          </a:p>
        </p:txBody>
      </p:sp>
    </p:spTree>
    <p:extLst>
      <p:ext uri="{BB962C8B-B14F-4D97-AF65-F5344CB8AC3E}">
        <p14:creationId xmlns:p14="http://schemas.microsoft.com/office/powerpoint/2010/main" val="312791555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286232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dirty="0"/>
              <a:t>一</a:t>
            </a:r>
            <a:r>
              <a:rPr dirty="0" smtClean="0"/>
              <a:t>、</a:t>
            </a:r>
            <a:r>
              <a:rPr lang="zh-CN" altLang="en-US" dirty="0"/>
              <a:t>角</a:t>
            </a:r>
            <a:r>
              <a:rPr lang="zh-CN" altLang="en-US" dirty="0" smtClean="0"/>
              <a:t>色游戏概述</a:t>
            </a:r>
            <a:endParaRPr dirty="0"/>
          </a:p>
        </p:txBody>
      </p:sp>
      <p:sp>
        <p:nvSpPr>
          <p:cNvPr id="17" name="Shape 441"/>
          <p:cNvSpPr/>
          <p:nvPr/>
        </p:nvSpPr>
        <p:spPr>
          <a:xfrm>
            <a:off x="1786657" y="3166468"/>
            <a:ext cx="317009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（一</a:t>
            </a:r>
            <a:r>
              <a:rPr dirty="0" smtClean="0"/>
              <a:t>）</a:t>
            </a:r>
            <a:r>
              <a:rPr lang="zh-CN" altLang="en-US" dirty="0"/>
              <a:t>角</a:t>
            </a:r>
            <a:r>
              <a:rPr lang="zh-CN" altLang="en-US" dirty="0" smtClean="0"/>
              <a:t>色游戏的特点</a:t>
            </a:r>
            <a:endParaRPr dirty="0"/>
          </a:p>
        </p:txBody>
      </p:sp>
      <p:sp>
        <p:nvSpPr>
          <p:cNvPr id="18"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
        <p:nvSpPr>
          <p:cNvPr id="19" name="Shape 439"/>
          <p:cNvSpPr/>
          <p:nvPr/>
        </p:nvSpPr>
        <p:spPr>
          <a:xfrm>
            <a:off x="1786657" y="1905468"/>
            <a:ext cx="8820672" cy="110799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角色游戏，就是指幼儿通过扮演角色，运用模仿和想象，创造性地反映个人生活印象的一种游戏。</a:t>
            </a:r>
            <a:endParaRPr dirty="0">
              <a:solidFill>
                <a:schemeClr val="tx1"/>
              </a:solidFill>
            </a:endParaRPr>
          </a:p>
        </p:txBody>
      </p:sp>
      <p:sp>
        <p:nvSpPr>
          <p:cNvPr id="20" name="Shape 812"/>
          <p:cNvSpPr/>
          <p:nvPr/>
        </p:nvSpPr>
        <p:spPr>
          <a:xfrm>
            <a:off x="2222800" y="3955476"/>
            <a:ext cx="1675304"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21" name="Shape 815"/>
          <p:cNvSpPr/>
          <p:nvPr/>
        </p:nvSpPr>
        <p:spPr>
          <a:xfrm>
            <a:off x="5222100" y="3955476"/>
            <a:ext cx="1675303"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22" name="Shape 818"/>
          <p:cNvSpPr/>
          <p:nvPr/>
        </p:nvSpPr>
        <p:spPr>
          <a:xfrm>
            <a:off x="8221399" y="3955476"/>
            <a:ext cx="1675304"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23" name="Shape 441"/>
          <p:cNvSpPr/>
          <p:nvPr/>
        </p:nvSpPr>
        <p:spPr>
          <a:xfrm>
            <a:off x="2571695" y="4562295"/>
            <a:ext cx="1092872"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a:solidFill>
                  <a:schemeClr val="bg1"/>
                </a:solidFill>
              </a:rPr>
              <a:t>印象性</a:t>
            </a:r>
            <a:endParaRPr dirty="0">
              <a:solidFill>
                <a:schemeClr val="bg1"/>
              </a:solidFill>
            </a:endParaRPr>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自主性</a:t>
            </a:r>
            <a:endParaRPr dirty="0">
              <a:solidFill>
                <a:schemeClr val="bg1"/>
              </a:solidFill>
            </a:endParaRPr>
          </a:p>
        </p:txBody>
      </p:sp>
      <p:sp>
        <p:nvSpPr>
          <p:cNvPr id="25" name="Shape 441"/>
          <p:cNvSpPr/>
          <p:nvPr/>
        </p:nvSpPr>
        <p:spPr>
          <a:xfrm>
            <a:off x="8575084" y="4562293"/>
            <a:ext cx="1092872"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想象性</a:t>
            </a:r>
            <a:endParaRPr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51486" y="1480154"/>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a:t>
            </a:r>
            <a:r>
              <a:rPr lang="zh-CN" altLang="en-US" dirty="0" smtClean="0"/>
              <a:t>、阅</a:t>
            </a:r>
            <a:r>
              <a:rPr lang="zh-CN" altLang="en-US" dirty="0" smtClean="0"/>
              <a:t>读区使</a:t>
            </a:r>
            <a:r>
              <a:rPr lang="zh-CN" altLang="en-US" dirty="0" smtClean="0"/>
              <a:t>用的指导要点</a:t>
            </a:r>
            <a:endParaRPr dirty="0"/>
          </a:p>
        </p:txBody>
      </p:sp>
      <p:sp>
        <p:nvSpPr>
          <p:cNvPr id="14" name="Shape 293"/>
          <p:cNvSpPr/>
          <p:nvPr/>
        </p:nvSpPr>
        <p:spPr>
          <a:xfrm>
            <a:off x="4049286"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smtClean="0"/>
              <a:t>美工区的设计与指导</a:t>
            </a:r>
            <a:endParaRPr dirty="0"/>
          </a:p>
        </p:txBody>
      </p:sp>
      <p:sp>
        <p:nvSpPr>
          <p:cNvPr id="15" name="Shape 439"/>
          <p:cNvSpPr/>
          <p:nvPr/>
        </p:nvSpPr>
        <p:spPr>
          <a:xfrm>
            <a:off x="1573940" y="2746878"/>
            <a:ext cx="9424266" cy="309353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建立阅读规则时，教师可以根据本班幼儿人数、阅读角面积大小、图书数量，确定一次允许进入阅读角的幼儿数。在创设阅读角之前，教师还可组织幼儿讨论，集体制定阅读角阅览规则</a:t>
            </a:r>
            <a:r>
              <a:rPr lang="zh-CN" altLang="en-US" sz="2200" dirty="0" smtClean="0">
                <a:solidFill>
                  <a:schemeClr val="tx1"/>
                </a:solidFill>
              </a:rPr>
              <a:t>。教</a:t>
            </a:r>
            <a:r>
              <a:rPr lang="zh-CN" altLang="en-US" sz="2200" dirty="0">
                <a:solidFill>
                  <a:schemeClr val="tx1"/>
                </a:solidFill>
              </a:rPr>
              <a:t>师还可以建立图书借阅制度，让幼儿把他们喜欢的图书带回家，同家人分享或者进一步自主阅读。这样做，既可以在一定程度上弥补家庭图书资源缺乏、图书类型单一的不足，也有助于增加幼儿在家庭中的阅读时间。</a:t>
            </a:r>
            <a:endParaRPr lang="en-US" altLang="zh-CN" sz="2200" b="1" dirty="0" smtClean="0">
              <a:solidFill>
                <a:schemeClr val="accent4"/>
              </a:solidFill>
            </a:endParaRPr>
          </a:p>
        </p:txBody>
      </p:sp>
      <p:sp>
        <p:nvSpPr>
          <p:cNvPr id="16" name="Shape 441"/>
          <p:cNvSpPr/>
          <p:nvPr/>
        </p:nvSpPr>
        <p:spPr>
          <a:xfrm>
            <a:off x="1853277" y="2244200"/>
            <a:ext cx="417037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一</a:t>
            </a:r>
            <a:r>
              <a:rPr dirty="0" smtClean="0"/>
              <a:t>）</a:t>
            </a:r>
            <a:r>
              <a:rPr lang="zh-CN" altLang="en-US" dirty="0"/>
              <a:t>“建章立制”</a:t>
            </a:r>
            <a:r>
              <a:rPr lang="en-US" altLang="zh-CN" dirty="0"/>
              <a:t>,</a:t>
            </a:r>
            <a:r>
              <a:rPr lang="zh-CN" altLang="en-US" dirty="0"/>
              <a:t>有效指导</a:t>
            </a:r>
            <a:endParaRPr dirty="0"/>
          </a:p>
        </p:txBody>
      </p:sp>
    </p:spTree>
    <p:extLst>
      <p:ext uri="{BB962C8B-B14F-4D97-AF65-F5344CB8AC3E}">
        <p14:creationId xmlns:p14="http://schemas.microsoft.com/office/powerpoint/2010/main" val="230604932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51486" y="1480154"/>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a:t>
            </a:r>
            <a:r>
              <a:rPr lang="zh-CN" altLang="en-US" dirty="0" smtClean="0"/>
              <a:t>、阅</a:t>
            </a:r>
            <a:r>
              <a:rPr lang="zh-CN" altLang="en-US" dirty="0" smtClean="0"/>
              <a:t>读区使</a:t>
            </a:r>
            <a:r>
              <a:rPr lang="zh-CN" altLang="en-US" dirty="0" smtClean="0"/>
              <a:t>用的指导要点</a:t>
            </a:r>
            <a:endParaRPr dirty="0"/>
          </a:p>
        </p:txBody>
      </p:sp>
      <p:sp>
        <p:nvSpPr>
          <p:cNvPr id="14" name="Shape 293"/>
          <p:cNvSpPr/>
          <p:nvPr/>
        </p:nvSpPr>
        <p:spPr>
          <a:xfrm>
            <a:off x="4049286"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smtClean="0"/>
              <a:t>美工区的设计与指导</a:t>
            </a:r>
            <a:endParaRPr dirty="0"/>
          </a:p>
        </p:txBody>
      </p:sp>
      <p:sp>
        <p:nvSpPr>
          <p:cNvPr id="15" name="Shape 439"/>
          <p:cNvSpPr/>
          <p:nvPr/>
        </p:nvSpPr>
        <p:spPr>
          <a:xfrm>
            <a:off x="1573940" y="2746878"/>
            <a:ext cx="9424266"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阅读不是固定的时间进行，它可能是随机或是指定的，教师要学会利用各种机会让幼儿到阅读角去寻找答案</a:t>
            </a:r>
            <a:r>
              <a:rPr lang="zh-CN" altLang="en-US" sz="2200" dirty="0" smtClean="0">
                <a:solidFill>
                  <a:schemeClr val="tx1"/>
                </a:solidFill>
              </a:rPr>
              <a:t>。</a:t>
            </a:r>
            <a:endParaRPr lang="en-US" altLang="zh-CN" sz="22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b="1" dirty="0">
                <a:solidFill>
                  <a:schemeClr val="accent4"/>
                </a:solidFill>
              </a:rPr>
              <a:t>在自然角，幼儿如果正在研究小蝌蚪，可能会突然想起在阅读角看到过的有关小蝌蚪的图书，并返回阅读角重新阅读这本图书。</a:t>
            </a:r>
            <a:endParaRPr lang="en-US" altLang="zh-CN" sz="2200" b="1" dirty="0" smtClean="0">
              <a:solidFill>
                <a:schemeClr val="accent4"/>
              </a:solidFill>
            </a:endParaRPr>
          </a:p>
        </p:txBody>
      </p:sp>
      <p:sp>
        <p:nvSpPr>
          <p:cNvPr id="16" name="Shape 441"/>
          <p:cNvSpPr/>
          <p:nvPr/>
        </p:nvSpPr>
        <p:spPr>
          <a:xfrm>
            <a:off x="1853277" y="2244200"/>
            <a:ext cx="355481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教学延伸</a:t>
            </a:r>
            <a:r>
              <a:rPr lang="en-US" altLang="zh-CN" dirty="0"/>
              <a:t>,</a:t>
            </a:r>
            <a:r>
              <a:rPr lang="zh-CN" altLang="en-US" dirty="0"/>
              <a:t>解读幼儿</a:t>
            </a:r>
            <a:endParaRPr dirty="0"/>
          </a:p>
        </p:txBody>
      </p:sp>
    </p:spTree>
    <p:extLst>
      <p:ext uri="{BB962C8B-B14F-4D97-AF65-F5344CB8AC3E}">
        <p14:creationId xmlns:p14="http://schemas.microsoft.com/office/powerpoint/2010/main" val="116858284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51486" y="1480154"/>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a:t>
            </a:r>
            <a:r>
              <a:rPr lang="zh-CN" altLang="en-US" dirty="0" smtClean="0"/>
              <a:t>、阅</a:t>
            </a:r>
            <a:r>
              <a:rPr lang="zh-CN" altLang="en-US" dirty="0" smtClean="0"/>
              <a:t>读区使</a:t>
            </a:r>
            <a:r>
              <a:rPr lang="zh-CN" altLang="en-US" dirty="0" smtClean="0"/>
              <a:t>用的指导要点</a:t>
            </a:r>
            <a:endParaRPr dirty="0"/>
          </a:p>
        </p:txBody>
      </p:sp>
      <p:sp>
        <p:nvSpPr>
          <p:cNvPr id="14" name="Shape 293"/>
          <p:cNvSpPr/>
          <p:nvPr/>
        </p:nvSpPr>
        <p:spPr>
          <a:xfrm>
            <a:off x="4049286"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smtClean="0"/>
              <a:t>美工区的设计与指导</a:t>
            </a:r>
            <a:endParaRPr dirty="0"/>
          </a:p>
        </p:txBody>
      </p:sp>
      <p:sp>
        <p:nvSpPr>
          <p:cNvPr id="15" name="Shape 439"/>
          <p:cNvSpPr/>
          <p:nvPr/>
        </p:nvSpPr>
        <p:spPr>
          <a:xfrm>
            <a:off x="1573940" y="2746878"/>
            <a:ext cx="9424266" cy="157004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在幼儿的自主阅读中，陪着孩子一起阅读，通过教师的自身行为，潜移默化影响幼儿，同时在共同阅读中，培养幼儿良好的阅读习惯，对幼儿不懂的地方予以及时指导，增长幼儿的阅读时间、提高阅读能力。</a:t>
            </a:r>
            <a:endParaRPr lang="en-US" altLang="zh-CN" sz="2200" b="1" dirty="0" smtClean="0">
              <a:solidFill>
                <a:schemeClr val="accent4"/>
              </a:solidFill>
            </a:endParaRPr>
          </a:p>
        </p:txBody>
      </p:sp>
      <p:sp>
        <p:nvSpPr>
          <p:cNvPr id="16" name="Shape 441"/>
          <p:cNvSpPr/>
          <p:nvPr/>
        </p:nvSpPr>
        <p:spPr>
          <a:xfrm>
            <a:off x="1853277" y="2244200"/>
            <a:ext cx="355481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（三</a:t>
            </a:r>
            <a:r>
              <a:rPr dirty="0" smtClean="0"/>
              <a:t>）</a:t>
            </a:r>
            <a:r>
              <a:rPr lang="zh-CN" altLang="en-US" dirty="0"/>
              <a:t>共同阅</a:t>
            </a:r>
            <a:r>
              <a:rPr lang="zh-CN" altLang="en-US" dirty="0" smtClean="0"/>
              <a:t>读</a:t>
            </a:r>
            <a:r>
              <a:rPr lang="en-US" altLang="zh-CN" dirty="0"/>
              <a:t>,</a:t>
            </a:r>
            <a:r>
              <a:rPr lang="zh-CN" altLang="en-US" dirty="0"/>
              <a:t>活动纷呈</a:t>
            </a:r>
            <a:endParaRPr dirty="0"/>
          </a:p>
        </p:txBody>
      </p:sp>
    </p:spTree>
    <p:extLst>
      <p:ext uri="{BB962C8B-B14F-4D97-AF65-F5344CB8AC3E}">
        <p14:creationId xmlns:p14="http://schemas.microsoft.com/office/powerpoint/2010/main" val="168110947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51486" y="1480154"/>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a:t>
            </a:r>
            <a:r>
              <a:rPr lang="zh-CN" altLang="en-US" dirty="0"/>
              <a:t>、阅读区活动的方案制定</a:t>
            </a:r>
            <a:endParaRPr dirty="0"/>
          </a:p>
        </p:txBody>
      </p:sp>
      <p:sp>
        <p:nvSpPr>
          <p:cNvPr id="14" name="Shape 293"/>
          <p:cNvSpPr/>
          <p:nvPr/>
        </p:nvSpPr>
        <p:spPr>
          <a:xfrm>
            <a:off x="4049286"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smtClean="0"/>
              <a:t>美工区的设计与指导</a:t>
            </a:r>
            <a:endParaRPr dirty="0"/>
          </a:p>
        </p:txBody>
      </p:sp>
      <p:sp>
        <p:nvSpPr>
          <p:cNvPr id="15" name="Shape 439"/>
          <p:cNvSpPr/>
          <p:nvPr/>
        </p:nvSpPr>
        <p:spPr>
          <a:xfrm>
            <a:off x="1573940" y="2746878"/>
            <a:ext cx="9424266" cy="110799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通过丰富多彩的阅读活动</a:t>
            </a:r>
            <a:r>
              <a:rPr lang="en-US" altLang="zh-CN" sz="2200" dirty="0">
                <a:solidFill>
                  <a:schemeClr val="tx1"/>
                </a:solidFill>
              </a:rPr>
              <a:t>,</a:t>
            </a:r>
            <a:r>
              <a:rPr lang="zh-CN" altLang="en-US" sz="2200" dirty="0">
                <a:solidFill>
                  <a:schemeClr val="tx1"/>
                </a:solidFill>
              </a:rPr>
              <a:t>激发幼儿对书籍的兴趣</a:t>
            </a:r>
            <a:r>
              <a:rPr lang="en-US" altLang="zh-CN" sz="2200" dirty="0">
                <a:solidFill>
                  <a:schemeClr val="tx1"/>
                </a:solidFill>
              </a:rPr>
              <a:t>,</a:t>
            </a:r>
            <a:r>
              <a:rPr lang="zh-CN" altLang="en-US" sz="2200" dirty="0">
                <a:solidFill>
                  <a:schemeClr val="tx1"/>
                </a:solidFill>
              </a:rPr>
              <a:t>帮助幼儿养成良好的阅读习惯</a:t>
            </a:r>
            <a:r>
              <a:rPr lang="en-US" altLang="zh-CN" sz="2200" dirty="0">
                <a:solidFill>
                  <a:schemeClr val="tx1"/>
                </a:solidFill>
              </a:rPr>
              <a:t>,</a:t>
            </a:r>
            <a:r>
              <a:rPr lang="zh-CN" altLang="en-US" sz="2200" dirty="0" smtClean="0">
                <a:solidFill>
                  <a:schemeClr val="tx1"/>
                </a:solidFill>
              </a:rPr>
              <a:t>增强</a:t>
            </a:r>
            <a:r>
              <a:rPr lang="zh-CN" altLang="en-US" sz="2200" dirty="0">
                <a:solidFill>
                  <a:schemeClr val="tx1"/>
                </a:solidFill>
              </a:rPr>
              <a:t>自主学习能力</a:t>
            </a:r>
            <a:r>
              <a:rPr lang="en-US" altLang="zh-CN" sz="2200" dirty="0">
                <a:solidFill>
                  <a:schemeClr val="tx1"/>
                </a:solidFill>
              </a:rPr>
              <a:t>,</a:t>
            </a:r>
            <a:r>
              <a:rPr lang="zh-CN" altLang="en-US" sz="2200" dirty="0">
                <a:solidFill>
                  <a:schemeClr val="tx1"/>
                </a:solidFill>
              </a:rPr>
              <a:t>提升幼儿的语言表达能力和词汇</a:t>
            </a:r>
            <a:r>
              <a:rPr lang="zh-CN" altLang="en-US" sz="2200" dirty="0" smtClean="0">
                <a:solidFill>
                  <a:schemeClr val="tx1"/>
                </a:solidFill>
              </a:rPr>
              <a:t>量。</a:t>
            </a:r>
            <a:endParaRPr lang="en-US" altLang="zh-CN" sz="2200" b="1" dirty="0" smtClean="0">
              <a:solidFill>
                <a:schemeClr val="accent4"/>
              </a:solidFill>
            </a:endParaRPr>
          </a:p>
        </p:txBody>
      </p:sp>
      <p:sp>
        <p:nvSpPr>
          <p:cNvPr id="16" name="Shape 441"/>
          <p:cNvSpPr/>
          <p:nvPr/>
        </p:nvSpPr>
        <p:spPr>
          <a:xfrm>
            <a:off x="1853277" y="2244200"/>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（一</a:t>
            </a:r>
            <a:r>
              <a:rPr dirty="0" smtClean="0"/>
              <a:t>）</a:t>
            </a:r>
            <a:r>
              <a:rPr lang="zh-CN" altLang="en-US" dirty="0"/>
              <a:t>制定目标</a:t>
            </a:r>
            <a:endParaRPr dirty="0"/>
          </a:p>
        </p:txBody>
      </p:sp>
    </p:spTree>
    <p:extLst>
      <p:ext uri="{BB962C8B-B14F-4D97-AF65-F5344CB8AC3E}">
        <p14:creationId xmlns:p14="http://schemas.microsoft.com/office/powerpoint/2010/main" val="318444459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51486" y="1480154"/>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a:t>
            </a:r>
            <a:r>
              <a:rPr lang="zh-CN" altLang="en-US" dirty="0"/>
              <a:t>、阅读区活动的方案制定</a:t>
            </a:r>
            <a:endParaRPr dirty="0"/>
          </a:p>
        </p:txBody>
      </p:sp>
      <p:sp>
        <p:nvSpPr>
          <p:cNvPr id="14" name="Shape 293"/>
          <p:cNvSpPr/>
          <p:nvPr/>
        </p:nvSpPr>
        <p:spPr>
          <a:xfrm>
            <a:off x="4049286"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smtClean="0"/>
              <a:t>美工区的设计与指导</a:t>
            </a:r>
            <a:endParaRPr dirty="0"/>
          </a:p>
        </p:txBody>
      </p:sp>
      <p:sp>
        <p:nvSpPr>
          <p:cNvPr id="15" name="Shape 439"/>
          <p:cNvSpPr/>
          <p:nvPr/>
        </p:nvSpPr>
        <p:spPr>
          <a:xfrm>
            <a:off x="1573940" y="2746878"/>
            <a:ext cx="9424266" cy="207787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教师可选择适合幼儿年龄特点的图画书、故事书、科普读物等</a:t>
            </a:r>
            <a:r>
              <a:rPr lang="en-US" altLang="zh-CN" sz="2200" dirty="0">
                <a:solidFill>
                  <a:schemeClr val="tx1"/>
                </a:solidFill>
              </a:rPr>
              <a:t>,</a:t>
            </a:r>
            <a:r>
              <a:rPr lang="zh-CN" altLang="en-US" sz="2200" dirty="0">
                <a:solidFill>
                  <a:schemeClr val="tx1"/>
                </a:solidFill>
              </a:rPr>
              <a:t>在班级内设置温馨舒</a:t>
            </a:r>
            <a:r>
              <a:rPr lang="zh-CN" altLang="en-US" sz="2200" dirty="0" smtClean="0">
                <a:solidFill>
                  <a:schemeClr val="tx1"/>
                </a:solidFill>
              </a:rPr>
              <a:t>适的</a:t>
            </a:r>
            <a:r>
              <a:rPr lang="zh-CN" altLang="en-US" sz="2200" dirty="0">
                <a:solidFill>
                  <a:schemeClr val="tx1"/>
                </a:solidFill>
              </a:rPr>
              <a:t>阅读区</a:t>
            </a:r>
            <a:r>
              <a:rPr lang="en-US" altLang="zh-CN" sz="2200" dirty="0">
                <a:solidFill>
                  <a:schemeClr val="tx1"/>
                </a:solidFill>
              </a:rPr>
              <a:t>,</a:t>
            </a:r>
            <a:r>
              <a:rPr lang="zh-CN" altLang="en-US" sz="2200" dirty="0">
                <a:solidFill>
                  <a:schemeClr val="tx1"/>
                </a:solidFill>
              </a:rPr>
              <a:t>配备小书架、软垫、地垫等。教师要熟悉各类图画书的内容和特点</a:t>
            </a:r>
            <a:r>
              <a:rPr lang="en-US" altLang="zh-CN" sz="2200" dirty="0">
                <a:solidFill>
                  <a:schemeClr val="tx1"/>
                </a:solidFill>
              </a:rPr>
              <a:t>,</a:t>
            </a:r>
            <a:r>
              <a:rPr lang="zh-CN" altLang="en-US" sz="2200" dirty="0">
                <a:solidFill>
                  <a:schemeClr val="tx1"/>
                </a:solidFill>
              </a:rPr>
              <a:t>能够对幼儿</a:t>
            </a:r>
            <a:r>
              <a:rPr lang="zh-CN" altLang="en-US" sz="2200" dirty="0" smtClean="0">
                <a:solidFill>
                  <a:schemeClr val="tx1"/>
                </a:solidFill>
              </a:rPr>
              <a:t>进行</a:t>
            </a:r>
            <a:r>
              <a:rPr lang="zh-CN" altLang="en-US" sz="2200" dirty="0">
                <a:solidFill>
                  <a:schemeClr val="tx1"/>
                </a:solidFill>
              </a:rPr>
              <a:t>有效指导。同时</a:t>
            </a:r>
            <a:r>
              <a:rPr lang="en-US" altLang="zh-CN" sz="2200" dirty="0">
                <a:solidFill>
                  <a:schemeClr val="tx1"/>
                </a:solidFill>
              </a:rPr>
              <a:t>,</a:t>
            </a:r>
            <a:r>
              <a:rPr lang="zh-CN" altLang="en-US" sz="2200" dirty="0">
                <a:solidFill>
                  <a:schemeClr val="tx1"/>
                </a:solidFill>
              </a:rPr>
              <a:t>要加强与家长的沟通</a:t>
            </a:r>
            <a:r>
              <a:rPr lang="en-US" altLang="zh-CN" sz="2200" dirty="0">
                <a:solidFill>
                  <a:schemeClr val="tx1"/>
                </a:solidFill>
              </a:rPr>
              <a:t>,</a:t>
            </a:r>
            <a:r>
              <a:rPr lang="zh-CN" altLang="en-US" sz="2200" dirty="0">
                <a:solidFill>
                  <a:schemeClr val="tx1"/>
                </a:solidFill>
              </a:rPr>
              <a:t>鼓励家庭阅读</a:t>
            </a:r>
            <a:r>
              <a:rPr lang="en-US" altLang="zh-CN" sz="2200" dirty="0">
                <a:solidFill>
                  <a:schemeClr val="tx1"/>
                </a:solidFill>
              </a:rPr>
              <a:t>,</a:t>
            </a:r>
            <a:r>
              <a:rPr lang="zh-CN" altLang="en-US" sz="2200" dirty="0">
                <a:solidFill>
                  <a:schemeClr val="tx1"/>
                </a:solidFill>
              </a:rPr>
              <a:t>形成家园共育的良好氛围。</a:t>
            </a:r>
            <a:endParaRPr lang="en-US" altLang="zh-CN" sz="2200" b="1" dirty="0" smtClean="0">
              <a:solidFill>
                <a:schemeClr val="accent4"/>
              </a:solidFill>
            </a:endParaRPr>
          </a:p>
        </p:txBody>
      </p:sp>
      <p:sp>
        <p:nvSpPr>
          <p:cNvPr id="16" name="Shape 441"/>
          <p:cNvSpPr/>
          <p:nvPr/>
        </p:nvSpPr>
        <p:spPr>
          <a:xfrm>
            <a:off x="1853277" y="2244200"/>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（二</a:t>
            </a:r>
            <a:r>
              <a:rPr dirty="0" smtClean="0"/>
              <a:t>）</a:t>
            </a:r>
            <a:r>
              <a:rPr lang="zh-CN" altLang="en-US" dirty="0" smtClean="0"/>
              <a:t>活动准备</a:t>
            </a:r>
            <a:endParaRPr dirty="0"/>
          </a:p>
        </p:txBody>
      </p:sp>
    </p:spTree>
    <p:extLst>
      <p:ext uri="{BB962C8B-B14F-4D97-AF65-F5344CB8AC3E}">
        <p14:creationId xmlns:p14="http://schemas.microsoft.com/office/powerpoint/2010/main" val="311421532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51486" y="1480154"/>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a:t>
            </a:r>
            <a:r>
              <a:rPr lang="zh-CN" altLang="en-US" dirty="0"/>
              <a:t>、阅读区活动的方案制定</a:t>
            </a:r>
            <a:endParaRPr dirty="0"/>
          </a:p>
        </p:txBody>
      </p:sp>
      <p:sp>
        <p:nvSpPr>
          <p:cNvPr id="14" name="Shape 293"/>
          <p:cNvSpPr/>
          <p:nvPr/>
        </p:nvSpPr>
        <p:spPr>
          <a:xfrm>
            <a:off x="4049286"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smtClean="0"/>
              <a:t>美工区的设计与指导</a:t>
            </a:r>
            <a:endParaRPr dirty="0"/>
          </a:p>
        </p:txBody>
      </p:sp>
      <p:sp>
        <p:nvSpPr>
          <p:cNvPr id="15" name="Shape 439"/>
          <p:cNvSpPr/>
          <p:nvPr/>
        </p:nvSpPr>
        <p:spPr>
          <a:xfrm>
            <a:off x="1573940" y="2746878"/>
            <a:ext cx="9424266" cy="54707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阅读活动的具体内容有主题阅读周、亲子阅读日和图画书漂流活动等。</a:t>
            </a:r>
            <a:endParaRPr lang="en-US" altLang="zh-CN" sz="2200" b="1" dirty="0" smtClean="0">
              <a:solidFill>
                <a:schemeClr val="accent4"/>
              </a:solidFill>
            </a:endParaRPr>
          </a:p>
        </p:txBody>
      </p:sp>
      <p:sp>
        <p:nvSpPr>
          <p:cNvPr id="16" name="Shape 441"/>
          <p:cNvSpPr/>
          <p:nvPr/>
        </p:nvSpPr>
        <p:spPr>
          <a:xfrm>
            <a:off x="1853277" y="2244200"/>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（三</a:t>
            </a:r>
            <a:r>
              <a:rPr dirty="0" smtClean="0"/>
              <a:t>）</a:t>
            </a:r>
            <a:r>
              <a:rPr lang="zh-CN" altLang="en-US" dirty="0" smtClean="0"/>
              <a:t>活动内容</a:t>
            </a:r>
            <a:endParaRPr dirty="0"/>
          </a:p>
        </p:txBody>
      </p:sp>
    </p:spTree>
    <p:extLst>
      <p:ext uri="{BB962C8B-B14F-4D97-AF65-F5344CB8AC3E}">
        <p14:creationId xmlns:p14="http://schemas.microsoft.com/office/powerpoint/2010/main" val="387679750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51486" y="1480154"/>
            <a:ext cx="424731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a:t>
            </a:r>
            <a:r>
              <a:rPr lang="zh-CN" altLang="en-US" dirty="0"/>
              <a:t>、阅读区活动的方案制定</a:t>
            </a:r>
            <a:endParaRPr dirty="0"/>
          </a:p>
        </p:txBody>
      </p:sp>
      <p:sp>
        <p:nvSpPr>
          <p:cNvPr id="14" name="Shape 293"/>
          <p:cNvSpPr/>
          <p:nvPr/>
        </p:nvSpPr>
        <p:spPr>
          <a:xfrm>
            <a:off x="4049286" y="300609"/>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七</a:t>
            </a:r>
            <a:r>
              <a:rPr dirty="0" smtClean="0"/>
              <a:t>节</a:t>
            </a:r>
            <a:r>
              <a:rPr lang="en-US" dirty="0" smtClean="0"/>
              <a:t>    </a:t>
            </a:r>
            <a:r>
              <a:rPr lang="zh-CN" altLang="en-US" dirty="0" smtClean="0"/>
              <a:t>美工区的设计与指导</a:t>
            </a:r>
            <a:endParaRPr dirty="0"/>
          </a:p>
        </p:txBody>
      </p:sp>
      <p:sp>
        <p:nvSpPr>
          <p:cNvPr id="15" name="Shape 439"/>
          <p:cNvSpPr/>
          <p:nvPr/>
        </p:nvSpPr>
        <p:spPr>
          <a:xfrm>
            <a:off x="1573940" y="2746878"/>
            <a:ext cx="9424266"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smtClean="0">
                <a:solidFill>
                  <a:schemeClr val="tx1"/>
                </a:solidFill>
              </a:rPr>
              <a:t>1. </a:t>
            </a:r>
            <a:r>
              <a:rPr lang="zh-CN" altLang="en-US" sz="2200" dirty="0" smtClean="0">
                <a:solidFill>
                  <a:schemeClr val="tx1"/>
                </a:solidFill>
              </a:rPr>
              <a:t>根</a:t>
            </a:r>
            <a:r>
              <a:rPr lang="zh-CN" altLang="en-US" sz="2200" dirty="0">
                <a:solidFill>
                  <a:schemeClr val="tx1"/>
                </a:solidFill>
              </a:rPr>
              <a:t>据年龄特点创设阅读</a:t>
            </a:r>
            <a:r>
              <a:rPr lang="zh-CN" altLang="en-US" sz="2200" dirty="0" smtClean="0">
                <a:solidFill>
                  <a:schemeClr val="tx1"/>
                </a:solidFill>
              </a:rPr>
              <a:t>区</a:t>
            </a:r>
            <a:endParaRPr lang="en-US" altLang="zh-CN" sz="2200"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en-US" altLang="zh-CN" sz="2200" b="1" dirty="0">
                <a:solidFill>
                  <a:schemeClr val="accent4"/>
                </a:solidFill>
              </a:rPr>
              <a:t>2. </a:t>
            </a:r>
            <a:r>
              <a:rPr lang="zh-CN" altLang="en-US" sz="2200" b="1" dirty="0">
                <a:solidFill>
                  <a:schemeClr val="accent4"/>
                </a:solidFill>
              </a:rPr>
              <a:t>给幼儿自主阅读的时间和自</a:t>
            </a:r>
            <a:r>
              <a:rPr lang="zh-CN" altLang="en-US" sz="2200" b="1" dirty="0" smtClean="0">
                <a:solidFill>
                  <a:schemeClr val="accent4"/>
                </a:solidFill>
              </a:rPr>
              <a:t>由</a:t>
            </a:r>
            <a:endParaRPr lang="en-US" altLang="zh-CN" sz="22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en-US" altLang="zh-CN" sz="2200" dirty="0">
                <a:sym typeface="FZZhunYuan-M02S"/>
              </a:rPr>
              <a:t>3. </a:t>
            </a:r>
            <a:r>
              <a:rPr lang="zh-CN" altLang="en-US" sz="2200" dirty="0">
                <a:sym typeface="FZZhunYuan-M02S"/>
              </a:rPr>
              <a:t>设定借书</a:t>
            </a:r>
            <a:r>
              <a:rPr lang="zh-CN" altLang="en-US" sz="2200" dirty="0" smtClean="0">
                <a:sym typeface="FZZhunYuan-M02S"/>
              </a:rPr>
              <a:t>日</a:t>
            </a:r>
            <a:endParaRPr lang="en-US" altLang="zh-CN" sz="2200" dirty="0" smtClean="0">
              <a:sym typeface="FZZhunYuan-M02S"/>
            </a:endParaRPr>
          </a:p>
          <a:p>
            <a:pPr indent="457200">
              <a:lnSpc>
                <a:spcPct val="150000"/>
              </a:lnSpc>
              <a:defRPr sz="2200" spc="0">
                <a:latin typeface="FZZhunYuan-M02S"/>
                <a:ea typeface="FZZhunYuan-M02S"/>
                <a:cs typeface="FZZhunYuan-M02S"/>
                <a:sym typeface="FZZhunYuan-M02S"/>
              </a:defRPr>
            </a:pPr>
            <a:r>
              <a:rPr lang="en-US" altLang="zh-CN" sz="2200" b="1" dirty="0">
                <a:solidFill>
                  <a:schemeClr val="accent4"/>
                </a:solidFill>
              </a:rPr>
              <a:t>4. </a:t>
            </a:r>
            <a:r>
              <a:rPr lang="zh-CN" altLang="en-US" sz="2200" b="1" dirty="0">
                <a:solidFill>
                  <a:schemeClr val="accent4"/>
                </a:solidFill>
              </a:rPr>
              <a:t>通过多种方式向家长传递早期阅读的重要观念</a:t>
            </a:r>
            <a:endParaRPr lang="en-US" altLang="zh-CN" sz="2200" b="1" dirty="0" smtClean="0">
              <a:solidFill>
                <a:schemeClr val="accent4"/>
              </a:solidFill>
            </a:endParaRPr>
          </a:p>
        </p:txBody>
      </p:sp>
      <p:sp>
        <p:nvSpPr>
          <p:cNvPr id="16" name="Shape 441"/>
          <p:cNvSpPr/>
          <p:nvPr/>
        </p:nvSpPr>
        <p:spPr>
          <a:xfrm>
            <a:off x="1853277" y="2244200"/>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（四</a:t>
            </a:r>
            <a:r>
              <a:rPr dirty="0" smtClean="0"/>
              <a:t>）</a:t>
            </a:r>
            <a:r>
              <a:rPr lang="zh-CN" altLang="en-US" dirty="0" smtClean="0"/>
              <a:t>方法和步骤</a:t>
            </a:r>
            <a:endParaRPr dirty="0"/>
          </a:p>
        </p:txBody>
      </p:sp>
    </p:spTree>
    <p:extLst>
      <p:ext uri="{BB962C8B-B14F-4D97-AF65-F5344CB8AC3E}">
        <p14:creationId xmlns:p14="http://schemas.microsoft.com/office/powerpoint/2010/main" val="33788941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408730" y="1381365"/>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369213" y="1994321"/>
            <a:ext cx="10108913" cy="230832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en-US" altLang="zh-CN" sz="2400" dirty="0"/>
              <a:t>1.</a:t>
            </a:r>
            <a:r>
              <a:rPr lang="zh-CN" altLang="en-US" sz="2400" dirty="0"/>
              <a:t>　幼儿园阅</a:t>
            </a:r>
            <a:r>
              <a:rPr lang="zh-CN" altLang="en-US" sz="2400" dirty="0" smtClean="0"/>
              <a:t>读区应</a:t>
            </a:r>
            <a:r>
              <a:rPr lang="zh-CN" altLang="en-US" sz="2400" dirty="0"/>
              <a:t>具备的四个基本条件是什么？</a:t>
            </a:r>
          </a:p>
          <a:p>
            <a:pPr>
              <a:lnSpc>
                <a:spcPct val="150000"/>
              </a:lnSpc>
              <a:defRPr sz="2400">
                <a:latin typeface="FZHei-B01S"/>
                <a:ea typeface="FZHei-B01S"/>
                <a:cs typeface="FZHei-B01S"/>
                <a:sym typeface="FZHei-B01S"/>
              </a:defRPr>
            </a:pPr>
            <a:r>
              <a:rPr lang="en-US" altLang="zh-CN" sz="2400" dirty="0"/>
              <a:t>2.</a:t>
            </a:r>
            <a:r>
              <a:rPr lang="zh-CN" altLang="en-US" sz="2400" dirty="0"/>
              <a:t>　观察幼儿园一班级阅读角，简要评价该班阅读角的优缺点。</a:t>
            </a:r>
          </a:p>
          <a:p>
            <a:pPr>
              <a:lnSpc>
                <a:spcPct val="150000"/>
              </a:lnSpc>
              <a:defRPr sz="2400">
                <a:latin typeface="FZHei-B01S"/>
                <a:ea typeface="FZHei-B01S"/>
                <a:cs typeface="FZHei-B01S"/>
                <a:sym typeface="FZHei-B01S"/>
              </a:defRPr>
            </a:pPr>
            <a:r>
              <a:rPr lang="en-US" altLang="zh-CN" sz="2400" dirty="0"/>
              <a:t>3.</a:t>
            </a:r>
            <a:r>
              <a:rPr lang="zh-CN" altLang="en-US" sz="2400" dirty="0"/>
              <a:t>　自定年龄班，根据幼儿园阅读角的设置要求，设计该班阅读角的投放材料、借阅规则、后期活动。</a:t>
            </a:r>
          </a:p>
        </p:txBody>
      </p:sp>
    </p:spTree>
    <p:extLst>
      <p:ext uri="{BB962C8B-B14F-4D97-AF65-F5344CB8AC3E}">
        <p14:creationId xmlns:p14="http://schemas.microsoft.com/office/powerpoint/2010/main" val="49519358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6" name="Shape 439"/>
          <p:cNvSpPr/>
          <p:nvPr/>
        </p:nvSpPr>
        <p:spPr>
          <a:xfrm>
            <a:off x="1584675" y="1919788"/>
            <a:ext cx="9256047" cy="424731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1</a:t>
            </a:r>
            <a:r>
              <a:rPr lang="zh-CN" altLang="en-US" sz="2000" dirty="0">
                <a:solidFill>
                  <a:schemeClr val="tx1"/>
                </a:solidFill>
              </a:rPr>
              <a:t>）　帮助幼儿了解人际关系。通过不同角色身份学习扮演适当的行为方式，发展幼儿的社会性。</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2</a:t>
            </a:r>
            <a:r>
              <a:rPr lang="zh-CN" altLang="en-US" sz="2000" dirty="0">
                <a:solidFill>
                  <a:schemeClr val="tx1"/>
                </a:solidFill>
              </a:rPr>
              <a:t>）　帮助幼儿学习友好交往的技能。如轮流、分享、协商、互助、合作等。</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3</a:t>
            </a:r>
            <a:r>
              <a:rPr lang="zh-CN" altLang="en-US" sz="2000" dirty="0">
                <a:solidFill>
                  <a:schemeClr val="tx1"/>
                </a:solidFill>
              </a:rPr>
              <a:t>）　培养幼儿大胆表达个人意愿、情感、见解，能相互沟通，发展语言交流能力，实践和尝试幼儿自己解决问题的方法。</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4</a:t>
            </a:r>
            <a:r>
              <a:rPr lang="zh-CN" altLang="en-US" sz="2000" dirty="0">
                <a:solidFill>
                  <a:schemeClr val="tx1"/>
                </a:solidFill>
              </a:rPr>
              <a:t>）　发展表征能力。如能以物代物，激发想象力及能创造性地反映现实。</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5</a:t>
            </a:r>
            <a:r>
              <a:rPr lang="zh-CN" altLang="en-US" sz="2000" dirty="0">
                <a:solidFill>
                  <a:schemeClr val="tx1"/>
                </a:solidFill>
              </a:rPr>
              <a:t>）　学习适度表达个人情绪，了解他人情感。能自我控制，调整与伙伴间的相互行为关系。</a:t>
            </a:r>
          </a:p>
        </p:txBody>
      </p:sp>
      <p:sp>
        <p:nvSpPr>
          <p:cNvPr id="17" name="Shape 441"/>
          <p:cNvSpPr/>
          <p:nvPr/>
        </p:nvSpPr>
        <p:spPr>
          <a:xfrm>
            <a:off x="1651486" y="1373902"/>
            <a:ext cx="417037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角色游戏区的教育作用 </a:t>
            </a:r>
            <a:endParaRPr dirty="0"/>
          </a:p>
        </p:txBody>
      </p:sp>
      <p:sp>
        <p:nvSpPr>
          <p:cNvPr id="24" name="Shape 293"/>
          <p:cNvSpPr/>
          <p:nvPr/>
        </p:nvSpPr>
        <p:spPr>
          <a:xfrm>
            <a:off x="3664567" y="300609"/>
            <a:ext cx="486286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角</a:t>
            </a:r>
            <a:r>
              <a:rPr lang="zh-CN" altLang="en-US" dirty="0"/>
              <a:t>色游戏区的设计与指导</a:t>
            </a:r>
            <a:endParaRPr dirty="0"/>
          </a:p>
        </p:txBody>
      </p:sp>
    </p:spTree>
    <p:extLst>
      <p:ext uri="{BB962C8B-B14F-4D97-AF65-F5344CB8AC3E}">
        <p14:creationId xmlns:p14="http://schemas.microsoft.com/office/powerpoint/2010/main" val="109151671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theme/theme1.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494</TotalTime>
  <Words>9933</Words>
  <Application>Microsoft Office PowerPoint</Application>
  <PresentationFormat>宽屏</PresentationFormat>
  <Paragraphs>477</Paragraphs>
  <Slides>87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87</vt:i4>
      </vt:variant>
    </vt:vector>
  </HeadingPairs>
  <TitlesOfParts>
    <vt:vector size="98" baseType="lpstr">
      <vt:lpstr>FZZongYi-M05S</vt:lpstr>
      <vt:lpstr>Calibri</vt:lpstr>
      <vt:lpstr>FZKai-Z03S</vt:lpstr>
      <vt:lpstr>FZZhunYuan-M02S</vt:lpstr>
      <vt:lpstr>微软雅黑</vt:lpstr>
      <vt:lpstr>Arial</vt:lpstr>
      <vt:lpstr>华文细黑</vt:lpstr>
      <vt:lpstr>Calibri Light</vt:lpstr>
      <vt:lpstr>FZHei-B01S</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俞越</dc:creator>
  <cp:lastModifiedBy>ecnup</cp:lastModifiedBy>
  <cp:revision>48</cp:revision>
  <dcterms:modified xsi:type="dcterms:W3CDTF">2025-09-08T02:06:40Z</dcterms:modified>
</cp:coreProperties>
</file>