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94" r:id="rId3"/>
    <p:sldId id="258" r:id="rId4"/>
    <p:sldId id="293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291" r:id="rId29"/>
  </p:sldIdLst>
  <p:sldSz cx="12192000" cy="6858000"/>
  <p:notesSz cx="6858000" cy="9144000"/>
  <p:embeddedFontLst>
    <p:embeddedFont>
      <p:font typeface="微软雅黑" panose="020B0503020204020204" pitchFamily="34" charset="-122"/>
      <p:regular r:id="rId31"/>
      <p:bold r:id="rId32"/>
    </p:embeddedFont>
    <p:embeddedFont>
      <p:font typeface="楷体" panose="02010609060101010101" pitchFamily="49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等线 Light" panose="02010600030101010101" pitchFamily="2" charset="-122"/>
      <p:regular r:id="rId38"/>
    </p:embeddedFont>
    <p:embeddedFont>
      <p:font typeface="等线" panose="02010600030101010101" pitchFamily="2" charset="-122"/>
      <p:regular r:id="rId39"/>
      <p:bold r:id="rId40"/>
    </p:embeddedFont>
  </p:embeddedFontLst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7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24"/>
    <a:srgbClr val="1C85B6"/>
    <a:srgbClr val="4A90B4"/>
    <a:srgbClr val="3C7792"/>
    <a:srgbClr val="DDE2E6"/>
    <a:srgbClr val="2D4B41"/>
    <a:srgbClr val="375C51"/>
    <a:srgbClr val="3BAD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150" y="102"/>
      </p:cViewPr>
      <p:guideLst>
        <p:guide orient="horz" pos="2159"/>
        <p:guide pos="37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9.fntdata"/><Relationship Id="rId21" Type="http://schemas.openxmlformats.org/officeDocument/2006/relationships/slide" Target="slides/slide19.xml"/><Relationship Id="rId34" Type="http://schemas.openxmlformats.org/officeDocument/2006/relationships/font" Target="fonts/font4.fntdata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6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.fntdata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0" Type="http://schemas.openxmlformats.org/officeDocument/2006/relationships/slide" Target="slides/slide18.xml"/><Relationship Id="rId41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FB4A7C-DDB3-4AB1-98BF-A5755F49CE25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551B3-8219-41A0-A653-74FECC81B0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29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FD2BB-2361-4953-95B9-53EDC7F013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981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2521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27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3078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601452" y="6237564"/>
            <a:ext cx="2590548" cy="620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86" y="15911"/>
            <a:ext cx="12164429" cy="684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7597"/>
          </a:xfrm>
          <a:prstGeom prst="rect">
            <a:avLst/>
          </a:prstGeom>
          <a:solidFill>
            <a:srgbClr val="FFFFFF">
              <a:alpha val="5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47330353"/>
          <p:cNvPicPr>
            <a:picLocks noChangeAspect="1"/>
          </p:cNvPicPr>
          <p:nvPr/>
        </p:nvPicPr>
        <p:blipFill>
          <a:blip r:embed="rId3"/>
          <a:srcRect t="18126"/>
          <a:stretch>
            <a:fillRect/>
          </a:stretch>
        </p:blipFill>
        <p:spPr>
          <a:xfrm>
            <a:off x="0" y="12700"/>
            <a:ext cx="12192000" cy="6654165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>
          <a:xfrm>
            <a:off x="0" y="3850640"/>
            <a:ext cx="12192000" cy="3007360"/>
          </a:xfrm>
          <a:custGeom>
            <a:avLst/>
            <a:gdLst>
              <a:gd name="connsiteX0" fmla="*/ 0 w 12192000"/>
              <a:gd name="connsiteY0" fmla="*/ 0 h 3007360"/>
              <a:gd name="connsiteX1" fmla="*/ 101600 w 12192000"/>
              <a:gd name="connsiteY1" fmla="*/ 0 h 3007360"/>
              <a:gd name="connsiteX2" fmla="*/ 6096000 w 12192000"/>
              <a:gd name="connsiteY2" fmla="*/ 1198880 h 3007360"/>
              <a:gd name="connsiteX3" fmla="*/ 12090400 w 12192000"/>
              <a:gd name="connsiteY3" fmla="*/ 0 h 3007360"/>
              <a:gd name="connsiteX4" fmla="*/ 12192000 w 12192000"/>
              <a:gd name="connsiteY4" fmla="*/ 0 h 3007360"/>
              <a:gd name="connsiteX5" fmla="*/ 12192000 w 12192000"/>
              <a:gd name="connsiteY5" fmla="*/ 3007360 h 3007360"/>
              <a:gd name="connsiteX6" fmla="*/ 0 w 12192000"/>
              <a:gd name="connsiteY6" fmla="*/ 3007360 h 3007360"/>
              <a:gd name="connsiteX7" fmla="*/ 0 w 12192000"/>
              <a:gd name="connsiteY7" fmla="*/ 0 h 300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007360">
                <a:moveTo>
                  <a:pt x="0" y="0"/>
                </a:moveTo>
                <a:lnTo>
                  <a:pt x="101600" y="0"/>
                </a:lnTo>
                <a:lnTo>
                  <a:pt x="6096000" y="1198880"/>
                </a:lnTo>
                <a:lnTo>
                  <a:pt x="12090400" y="0"/>
                </a:lnTo>
                <a:lnTo>
                  <a:pt x="12192000" y="0"/>
                </a:lnTo>
                <a:lnTo>
                  <a:pt x="12192000" y="3007360"/>
                </a:lnTo>
                <a:lnTo>
                  <a:pt x="0" y="30073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黑体简体" panose="02010601030101010101" pitchFamily="2" charset="-122"/>
              <a:ea typeface="方正黑体简体" panose="02010601030101010101" pitchFamily="2" charset="-122"/>
              <a:sym typeface="方正黑体简体" panose="02010601030101010101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0" y="0"/>
            <a:ext cx="12192000" cy="5049520"/>
          </a:xfrm>
          <a:custGeom>
            <a:avLst/>
            <a:gdLst>
              <a:gd name="connsiteX0" fmla="*/ 0 w 12192000"/>
              <a:gd name="connsiteY0" fmla="*/ 0 h 5049520"/>
              <a:gd name="connsiteX1" fmla="*/ 12192000 w 12192000"/>
              <a:gd name="connsiteY1" fmla="*/ 0 h 5049520"/>
              <a:gd name="connsiteX2" fmla="*/ 12192000 w 12192000"/>
              <a:gd name="connsiteY2" fmla="*/ 3830320 h 5049520"/>
              <a:gd name="connsiteX3" fmla="*/ 12192000 w 12192000"/>
              <a:gd name="connsiteY3" fmla="*/ 3850640 h 5049520"/>
              <a:gd name="connsiteX4" fmla="*/ 12090400 w 12192000"/>
              <a:gd name="connsiteY4" fmla="*/ 3850640 h 5049520"/>
              <a:gd name="connsiteX5" fmla="*/ 6096000 w 12192000"/>
              <a:gd name="connsiteY5" fmla="*/ 5049520 h 5049520"/>
              <a:gd name="connsiteX6" fmla="*/ 101600 w 12192000"/>
              <a:gd name="connsiteY6" fmla="*/ 3850640 h 5049520"/>
              <a:gd name="connsiteX7" fmla="*/ 0 w 12192000"/>
              <a:gd name="connsiteY7" fmla="*/ 3850640 h 5049520"/>
              <a:gd name="connsiteX8" fmla="*/ 0 w 12192000"/>
              <a:gd name="connsiteY8" fmla="*/ 3830320 h 504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049520">
                <a:moveTo>
                  <a:pt x="0" y="0"/>
                </a:moveTo>
                <a:lnTo>
                  <a:pt x="12192000" y="0"/>
                </a:lnTo>
                <a:lnTo>
                  <a:pt x="12192000" y="3830320"/>
                </a:lnTo>
                <a:lnTo>
                  <a:pt x="12192000" y="3850640"/>
                </a:lnTo>
                <a:lnTo>
                  <a:pt x="12090400" y="3850640"/>
                </a:lnTo>
                <a:lnTo>
                  <a:pt x="6096000" y="5049520"/>
                </a:lnTo>
                <a:lnTo>
                  <a:pt x="101600" y="3850640"/>
                </a:lnTo>
                <a:lnTo>
                  <a:pt x="0" y="3850640"/>
                </a:lnTo>
                <a:lnTo>
                  <a:pt x="0" y="3830320"/>
                </a:lnTo>
                <a:close/>
              </a:path>
            </a:pathLst>
          </a:custGeom>
          <a:solidFill>
            <a:srgbClr val="3C779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黑体简体" panose="02010601030101010101" pitchFamily="2" charset="-122"/>
              <a:ea typeface="方正黑体简体" panose="02010601030101010101" pitchFamily="2" charset="-122"/>
              <a:sym typeface="方正黑体简体" panose="02010601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389245" y="4232910"/>
            <a:ext cx="1375410" cy="1375410"/>
          </a:xfrm>
          <a:prstGeom prst="ellipse">
            <a:avLst/>
          </a:prstGeom>
          <a:solidFill>
            <a:srgbClr val="4A90B4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3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方正黑体简体" panose="02010601030101010101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82345" y="1857375"/>
            <a:ext cx="10297795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新能源汽车高压安全与防护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562600" y="4287520"/>
            <a:ext cx="1066800" cy="11620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20000"/>
              </a:lnSpc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 编</a:t>
            </a:r>
          </a:p>
          <a:p>
            <a:pPr indent="0" algn="ctr" fontAlgn="auto">
              <a:lnSpc>
                <a:spcPct val="120000"/>
              </a:lnSpc>
            </a:pPr>
            <a:r>
              <a:rPr lang="en-US" altLang="zh-CN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黄经元</a:t>
            </a:r>
          </a:p>
          <a:p>
            <a:pPr indent="0" algn="ctr" fontAlgn="auto">
              <a:lnSpc>
                <a:spcPct val="120000"/>
              </a:lnSpc>
            </a:pPr>
            <a:r>
              <a:rPr lang="en-US" altLang="zh-CN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于晨斯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5850" y="6069330"/>
            <a:ext cx="2699385" cy="419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9445" cy="5285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电压计算与单位。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电压有大小之分，其大小等于单位正电荷因受电场力作用从</a:t>
            </a:r>
            <a:r>
              <a:rPr lang="en-US" altLang="zh-CN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  <a:r>
              <a:rPr lang="en-US" altLang="zh-CN"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点移动到</a:t>
            </a:r>
            <a:r>
              <a:rPr lang="en-US" altLang="zh-CN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en-US" altLang="zh-CN"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点所做的功，电压的国际单位制为伏特，简称伏，符号是</a:t>
            </a:r>
            <a:r>
              <a:rPr lang="en-US" altLang="zh-CN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V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，用</a:t>
            </a:r>
            <a:r>
              <a:rPr lang="en-US" altLang="zh-CN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U</a:t>
            </a:r>
            <a:r>
              <a:rPr lang="en-US" altLang="zh-CN"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表示。计算公式为：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式中，W代表电功率，单位为焦［耳］（J）；q代表电量，单位为库［仑］。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电压的常用单位还有毫伏（mV）、微伏（μV）和千伏（kV），它们的关系为： </a:t>
            </a:r>
          </a:p>
          <a:p>
            <a:pPr indent="575945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1mV=10</a:t>
            </a:r>
            <a:r>
              <a:rPr lang="zh-CN" altLang="en-US" sz="23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-3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V</a:t>
            </a:r>
          </a:p>
          <a:p>
            <a:pPr indent="575945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1μV=10</a:t>
            </a:r>
            <a:r>
              <a:rPr lang="zh-CN" altLang="en-US" sz="23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-6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V</a:t>
            </a:r>
          </a:p>
          <a:p>
            <a:pPr indent="575945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1kV=10</a:t>
            </a:r>
            <a:r>
              <a:rPr lang="zh-CN" altLang="en-US" sz="23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V 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5925" y="3024505"/>
            <a:ext cx="1848485" cy="898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9445" cy="170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电压分类。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如果电压的大小和方向都不随时间变化，则称为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直流电压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，用U表示。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如果电压的大小和方向都随时间变化，则称为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交流电压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，用u表示。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4025" y="3188335"/>
            <a:ext cx="3683000" cy="32264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0" y="3197860"/>
            <a:ext cx="3714115" cy="3281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94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高压电的认知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（二） 电的类型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按照不同的标准，电可以分为不同的种类，常见的是根据电压大小进行分类。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按照电压的大小，可以分为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高电压、低电压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和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安全电压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《电业安全工作规程》规定： 对地电压在1000V以下时称为“低压”，对地电压在1000V及以上时称为“高压”；对电厂发电和供电来讲，以6000~7000V左右为界，以上的为高压电，以下的为低压电；在工业上，电压为380V或以上的称之为高压电，以下的为低压电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944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高压电的认知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（三） 高压电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国家电力系统高压电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高低压电。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在国家电力系统中，高压电是指配电线路交流电压在1000V以上或直流电压在1500V以上的电；低压电是指交流电压在1000V以下或直流电压在1500V以下的电。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安全电压。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安全电压是指人体较长时间接触而不致发生触电危险的电压。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9445" cy="4592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高压电的认知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（三） 高压电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新能源汽车高压电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高低电压。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按国际规定，定义高电压的标准是直流60V、交流25V以上。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一般按车辆使用电压的高低，将车辆电压分为高、中、低三类电压： 传统车辆应用低于30V的直流低电压，轻混合电动汽车通常使用高于30V、低于60V的直流中等电压，双模混合动力或纯电动汽车应用60V以上的直流高电压。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94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电压安全级别。</a:t>
            </a:r>
            <a:endParaRPr lang="zh-CN" altLang="en-US" sz="2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280" y="2245995"/>
            <a:ext cx="10540365" cy="2368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944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高压特点。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① 高压的电压一般设计在200V以上。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 高压存在的形式既有直流电，也有交流电。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③ 高压对绝缘的要求更高，大多数传统汽车上设计的绝缘材料，当电压超过200V时可能就变成了导体。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④ 高压对正负极距离的要求。12V电压情况下，对正负极之间的距离需要很近时才会有击穿空气的可能，但是当电压高到200V以上时，正负极之间有一个很大的距离也会发生击穿空气而导电，也就是我们常说的电弧。在300V电压下，两根导线距离10cm时就会发生击穿导电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944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高压安全标识的识别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（一） 高压警示标识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高压警示标识采用黄色底色，或红色底色，图形上布置有国家标准规定的高压触电标示。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2245" y="3489960"/>
            <a:ext cx="7049770" cy="2438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944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高压安全标识的识别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（二） 高压警示颜色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为方便辨别，用颜色标记出所有高电压导线，高电压导线的某些插头及高电压安全插头也采用相应颜色，以此起到警示作用。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1595" y="3876040"/>
            <a:ext cx="7057390" cy="2580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58566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高压安全标识的识别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（二） 高压警示颜色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按国际通行规定，电动汽车高压电配线的线皮标识颜色为橙色。在电动汽车上对有高电压的部件，都采用颜色鲜艳的橙色警戒标识。在进行维修操作时，对待高压部件应小心谨慎，严格按照安全规定进行，绝对不能随便触及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7395" y="2437765"/>
            <a:ext cx="4381500" cy="3296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-635" y="1797050"/>
            <a:ext cx="12265660" cy="3456305"/>
          </a:xfrm>
          <a:prstGeom prst="rect">
            <a:avLst/>
          </a:prstGeom>
          <a:solidFill>
            <a:srgbClr val="4A9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35896" y="2712483"/>
            <a:ext cx="3840480" cy="14052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l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项目一</a:t>
            </a:r>
          </a:p>
          <a:p>
            <a:pPr marL="0" lvl="1" algn="l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高压安全常识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847861" y="2180861"/>
            <a:ext cx="0" cy="2565899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90528" y="4268207"/>
            <a:ext cx="120379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35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2135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831465" y="2442210"/>
            <a:ext cx="1596390" cy="159639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599374" y="-1038458"/>
            <a:ext cx="1572375" cy="15723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63171" y="-378468"/>
            <a:ext cx="840307" cy="84030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468223" y="41686"/>
            <a:ext cx="1187359" cy="11873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564893" y="-211484"/>
            <a:ext cx="914400" cy="9144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22097" y="6720651"/>
            <a:ext cx="785143" cy="7851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84259" y="6039803"/>
            <a:ext cx="336655" cy="3366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242406" y="5769402"/>
            <a:ext cx="705433" cy="7054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505318" y="-1411776"/>
            <a:ext cx="1572375" cy="15723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1539635" y="554196"/>
            <a:ext cx="297440" cy="2974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591301" y="6274859"/>
            <a:ext cx="1572375" cy="15723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700555" y="6142194"/>
            <a:ext cx="693589" cy="69358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88171" y="6562346"/>
            <a:ext cx="422503" cy="42250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56219" y="6317936"/>
            <a:ext cx="211251" cy="21125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39974" name="그림 43"/>
          <p:cNvPicPr>
            <a:picLocks noChangeAspect="1"/>
          </p:cNvPicPr>
          <p:nvPr/>
        </p:nvPicPr>
        <p:blipFill>
          <a:blip r:embed="rId3"/>
          <a:srcRect l="49583" t="32220" r="5309" b="14719"/>
          <a:stretch>
            <a:fillRect/>
          </a:stretch>
        </p:blipFill>
        <p:spPr>
          <a:xfrm>
            <a:off x="2980055" y="2794635"/>
            <a:ext cx="1250950" cy="1103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2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4592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algn="ctr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认识新能源汽车高压标识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实训目的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能准确找到新能源汽车高压标识的位置。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能正确认识新能源汽车高压标识的含义。</a:t>
            </a:r>
          </a:p>
          <a:p>
            <a:pPr indent="-45720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实训要求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进行认知时需车辆挂空挡并拉起驻车制动杆。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进行认知时需穿戴好安全防护。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认知完毕后需按照6S标准整理设备与场地。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3" name="组合 2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4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1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实训器材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设备准备： 北汽EV160新能源汽车。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工具准备： 安全防护装置。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2405" y="3499485"/>
            <a:ext cx="4119245" cy="22529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4890" y="3499485"/>
            <a:ext cx="4210685" cy="229044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7" name="组合 6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8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3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认知前操作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穿戴好安全防护装置。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断开蓄电池维修开关。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拔掉维修开关，等待5min再操作。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3" name="组合 2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4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1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6085840" cy="4453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高压标识整体认知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高压电非常危险，因此必须设置警告标识。有时为了强调其危险性还会在标识旁边添加一些警告文字。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新能源汽车的高压标识都分布在其高压部件上，同时高压回路部分的电线和接头都采用橙色以方便辨别。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6345" y="1410335"/>
            <a:ext cx="3572510" cy="231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300" y="3929380"/>
            <a:ext cx="3554095" cy="230695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7" name="组合 6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8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3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233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高压标识具体认知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查看电机上的高压电警告标识，如图1-16所示。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查看驱动电机控制器上的高压电警告标识，如图1-17所示。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985" y="3791585"/>
            <a:ext cx="6373495" cy="274256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604645"/>
            <a:ext cx="10800080" cy="1153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查看高压控制盒上的高压电警告标示，如图1-18所示。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查看DC/DC转换器上的高压电警告标示，如图1-19所示。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7665" y="2972435"/>
            <a:ext cx="6141085" cy="28105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1785" y="2999740"/>
            <a:ext cx="6450965" cy="27590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604645"/>
            <a:ext cx="10800080" cy="1153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查看车载充电机上的高压电警告标示，如图1-20所示。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（6） 查看动力电池组上的高压电警告标示，如图1-21所示。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992120" y="2110105"/>
            <a:ext cx="1666875" cy="16675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932430" y="2470785"/>
            <a:ext cx="175069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395470" y="2110105"/>
            <a:ext cx="1666875" cy="16675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260215" y="2470785"/>
            <a:ext cx="175069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5699125" y="2110105"/>
            <a:ext cx="1666875" cy="16675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" name="同心圆 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45"/>
          <p:cNvSpPr txBox="1"/>
          <p:nvPr/>
        </p:nvSpPr>
        <p:spPr>
          <a:xfrm>
            <a:off x="5626735" y="2470785"/>
            <a:ext cx="175069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102475" y="2110105"/>
            <a:ext cx="1666875" cy="16675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49"/>
          <p:cNvSpPr txBox="1"/>
          <p:nvPr/>
        </p:nvSpPr>
        <p:spPr>
          <a:xfrm>
            <a:off x="7042785" y="2470785"/>
            <a:ext cx="175069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356995" y="1656080"/>
            <a:ext cx="9420860" cy="411353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4" name="圆角矩形 2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460500" y="2223770"/>
            <a:ext cx="9271635" cy="297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描述电的基本参数及电压与电流的分类；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说出电的类型；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 列举不同领域高压电及电压的安全级别；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 能区别新能源车高压标识和高压警示颜色；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 准确找到新能源汽车高压标识。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学习目标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6576060" cy="4592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高压电的认知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电的基本参数</a:t>
            </a:r>
            <a:endParaRPr lang="zh-CN" altLang="en-US" sz="23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电流</a:t>
            </a:r>
          </a:p>
          <a:p>
            <a:pPr indent="575945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电流概念。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日常生活中，如果摩擦一个物体，如塑料笔杆、玻璃棒后，这个物体能够吸引轻小物体，就说明这些被摩擦过的物体带了电荷。而电荷的定向移动则形成了电流。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8385" y="1650365"/>
            <a:ext cx="4192905" cy="4493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4911090" cy="4592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高压电的认知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电的基本参数</a:t>
            </a:r>
            <a:endParaRPr lang="zh-CN" altLang="en-US" sz="23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电流</a:t>
            </a:r>
          </a:p>
          <a:p>
            <a:pPr indent="575945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电流概念。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导体中的电流可以是正电荷的定向移动，也可以是负电荷的定向移动，习惯上规定正电荷定向移动的方向为电流方向。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3600" y="3183890"/>
            <a:ext cx="5659120" cy="2562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685145" cy="5285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电流计算与单位。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电流有强弱的不同，物理学中用通过导线横截面的电荷量</a:t>
            </a:r>
            <a:r>
              <a:rPr lang="en-US" altLang="zh-CN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Q</a:t>
            </a:r>
            <a:r>
              <a:rPr lang="en-US" altLang="zh-CN"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与所用时间t的比值来描述电流的强弱。电流的单位是安培（ampere），简称安，符号是</a:t>
            </a:r>
            <a:r>
              <a:rPr lang="en-US" altLang="zh-CN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A，用</a:t>
            </a:r>
            <a:r>
              <a:rPr lang="en-US" altLang="zh-CN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</a:t>
            </a:r>
            <a:r>
              <a:rPr lang="en-US" altLang="zh-CN"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代表，电荷</a:t>
            </a:r>
            <a:r>
              <a:rPr lang="zh-CN" altLang="en-US"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Q</a:t>
            </a:r>
            <a:r>
              <a:rPr lang="en-US" altLang="zh-CN"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的单位为库［仑］（C），时间</a:t>
            </a:r>
            <a:r>
              <a:rPr lang="en-US" altLang="zh-CN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lang="en-US" altLang="zh-CN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的单位为秒(s)：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电流的常用单位还有毫安（mA）、微安（μA）和千安（kA），它们的关系为： </a:t>
            </a:r>
          </a:p>
          <a:p>
            <a:pPr indent="575945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1mA=10</a:t>
            </a:r>
            <a:r>
              <a:rPr lang="zh-CN" altLang="en-US" sz="23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-3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</a:p>
          <a:p>
            <a:pPr indent="575945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1μA=10</a:t>
            </a:r>
            <a:r>
              <a:rPr lang="zh-CN" altLang="en-US" sz="23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-6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</a:p>
          <a:p>
            <a:pPr indent="575945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1kA=10</a:t>
            </a:r>
            <a:r>
              <a:rPr lang="zh-CN" altLang="en-US" sz="23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 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6875" y="3536315"/>
            <a:ext cx="1276985" cy="962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4388485" cy="2237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电流分类。</a:t>
            </a:r>
          </a:p>
          <a:p>
            <a:pPr indent="575945" fontAlgn="auto">
              <a:lnSpc>
                <a:spcPct val="150000"/>
              </a:lnSpc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如果电流的大小和方向都不随时间变化，则称为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直流电流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，用</a:t>
            </a:r>
            <a:r>
              <a:rPr lang="en-US" altLang="zh-CN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I</a:t>
            </a:r>
            <a:r>
              <a:rPr lang="en-US" altLang="zh-CN"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表示，由爱迪生发明。</a:t>
            </a:r>
            <a:endParaRPr lang="zh-CN" altLang="en-US" sz="2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5850" y="1546225"/>
            <a:ext cx="4385945" cy="4603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4388485" cy="2237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电流分类。</a:t>
            </a:r>
          </a:p>
          <a:p>
            <a:pPr indent="575945" fontAlgn="auto">
              <a:lnSpc>
                <a:spcPct val="150000"/>
              </a:lnSpc>
            </a:pPr>
            <a:r>
              <a:rPr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如果电流的大小和方向都随时间变化，则称为</a:t>
            </a:r>
            <a:r>
              <a:rPr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交流电流</a:t>
            </a:r>
            <a:r>
              <a:rPr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，用</a:t>
            </a:r>
            <a:r>
              <a:rPr 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 </a:t>
            </a:r>
            <a:r>
              <a:rPr sz="23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i</a:t>
            </a:r>
            <a:r>
              <a:rPr 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 </a:t>
            </a:r>
            <a:r>
              <a:rPr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表示，由法拉第发明</a:t>
            </a:r>
            <a:r>
              <a:rPr lang="zh-CN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5850" y="1517650"/>
            <a:ext cx="4297045" cy="4451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8027670" cy="4592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高压电的认知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电的基本参数</a:t>
            </a:r>
            <a:endParaRPr lang="zh-CN" altLang="en-US" sz="23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电压</a:t>
            </a:r>
          </a:p>
          <a:p>
            <a:pPr indent="575945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电压概念。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电压，也称作电势差或电位差，是衡量单位电荷在静电场中由于电位不同所产生的能量差的物理量。其大小等于单位正电荷因受电场力作用从A点移动到B点所做的功，电压的方向规定为从高电位指向低电位的方向，即电位降低的方向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1605" y="1370965"/>
            <a:ext cx="2425700" cy="4764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摄图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时尚混搭风">
      <a:dk1>
        <a:srgbClr val="000000"/>
      </a:dk1>
      <a:lt1>
        <a:srgbClr val="FFFFFF"/>
      </a:lt1>
      <a:dk2>
        <a:srgbClr val="5EA9C1"/>
      </a:dk2>
      <a:lt2>
        <a:srgbClr val="4E889C"/>
      </a:lt2>
      <a:accent1>
        <a:srgbClr val="3D6D84"/>
      </a:accent1>
      <a:accent2>
        <a:srgbClr val="243848"/>
      </a:accent2>
      <a:accent3>
        <a:srgbClr val="BDC7B7"/>
      </a:accent3>
      <a:accent4>
        <a:srgbClr val="9FC5BB"/>
      </a:accent4>
      <a:accent5>
        <a:srgbClr val="E18786"/>
      </a:accent5>
      <a:accent6>
        <a:srgbClr val="518C67"/>
      </a:accent6>
      <a:hlink>
        <a:srgbClr val="C6CBBB"/>
      </a:hlink>
      <a:folHlink>
        <a:srgbClr val="5799AA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75000"/>
          </a:schemeClr>
        </a:solidFill>
        <a:ln>
          <a:noFill/>
        </a:ln>
      </a:spPr>
      <a:bodyPr rtlCol="0" anchor="ctr"/>
      <a:lstStyle>
        <a:defPPr algn="ctr">
          <a:defRPr lang="zh-CN" altLang="en-US">
            <a:latin typeface="方正黑体简体" panose="02010601030101010101" pitchFamily="2" charset="-122"/>
            <a:ea typeface="方正黑体简体" panose="02010601030101010101" pitchFamily="2" charset="-122"/>
            <a:sym typeface="方正黑体简体" panose="0201060103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2374</Words>
  <Application>Microsoft Office PowerPoint</Application>
  <PresentationFormat>宽屏</PresentationFormat>
  <Paragraphs>143</Paragraphs>
  <Slides>27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方正黑体简体</vt:lpstr>
      <vt:lpstr>Arial</vt:lpstr>
      <vt:lpstr>宋体</vt:lpstr>
      <vt:lpstr>微软雅黑</vt:lpstr>
      <vt:lpstr>楷体</vt:lpstr>
      <vt:lpstr>Calibri</vt:lpstr>
      <vt:lpstr>等线 Light</vt:lpstr>
      <vt:lpstr>等线</vt:lpstr>
      <vt:lpstr>摄图网​​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摄图网</dc:creator>
  <cp:lastModifiedBy>庄玉侠</cp:lastModifiedBy>
  <cp:revision>29</cp:revision>
  <dcterms:created xsi:type="dcterms:W3CDTF">2018-03-26T10:12:00Z</dcterms:created>
  <dcterms:modified xsi:type="dcterms:W3CDTF">2021-08-03T00:55:08Z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D2312519D83843A5AF4FBE59505CD9CA</vt:lpwstr>
  </property>
  <property fmtid="{D5CDD505-2E9C-101B-9397-08002B2CF9AE}" pid="3" name="KSOProductBuildVer">
    <vt:lpwstr>2052-11.1.0.10503</vt:lpwstr>
  </property>
  <property fmtid="{D5CDD505-2E9C-101B-9397-08002B2CF9AE}" pid="4" name="KSOSaveFontToCloudKey">
    <vt:lpwstr>386239231_embed</vt:lpwstr>
  </property>
</Properties>
</file>