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1"/>
  </p:notesMasterIdLst>
  <p:sldIdLst>
    <p:sldId id="258" r:id="rId3"/>
    <p:sldId id="293" r:id="rId4"/>
    <p:sldId id="439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535" r:id="rId20"/>
    <p:sldId id="536" r:id="rId21"/>
    <p:sldId id="537" r:id="rId22"/>
    <p:sldId id="538" r:id="rId23"/>
    <p:sldId id="539" r:id="rId24"/>
    <p:sldId id="540" r:id="rId25"/>
    <p:sldId id="542" r:id="rId26"/>
    <p:sldId id="543" r:id="rId27"/>
    <p:sldId id="544" r:id="rId28"/>
    <p:sldId id="546" r:id="rId29"/>
    <p:sldId id="547" r:id="rId30"/>
    <p:sldId id="548" r:id="rId31"/>
    <p:sldId id="549" r:id="rId32"/>
    <p:sldId id="551" r:id="rId33"/>
    <p:sldId id="552" r:id="rId34"/>
    <p:sldId id="553" r:id="rId35"/>
    <p:sldId id="554" r:id="rId36"/>
    <p:sldId id="555" r:id="rId37"/>
    <p:sldId id="556" r:id="rId38"/>
    <p:sldId id="557" r:id="rId39"/>
    <p:sldId id="558" r:id="rId40"/>
    <p:sldId id="559" r:id="rId41"/>
    <p:sldId id="560" r:id="rId42"/>
    <p:sldId id="561" r:id="rId43"/>
    <p:sldId id="562" r:id="rId44"/>
    <p:sldId id="563" r:id="rId45"/>
    <p:sldId id="564" r:id="rId46"/>
    <p:sldId id="565" r:id="rId47"/>
    <p:sldId id="566" r:id="rId48"/>
    <p:sldId id="567" r:id="rId49"/>
    <p:sldId id="291" r:id="rId50"/>
  </p:sldIdLst>
  <p:sldSz cx="12192000" cy="6858000"/>
  <p:notesSz cx="6858000" cy="9144000"/>
  <p:embeddedFontLst>
    <p:embeddedFont>
      <p:font typeface="微软雅黑" panose="020B0503020204020204" pitchFamily="34" charset="-122"/>
      <p:regular r:id="rId52"/>
      <p:bold r:id="rId53"/>
    </p:embeddedFont>
    <p:embeddedFont>
      <p:font typeface="楷体" panose="02010609060101010101" pitchFamily="49" charset="-122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等线 Light" panose="02010600030101010101" pitchFamily="2" charset="-122"/>
      <p:regular r:id="rId59"/>
    </p:embeddedFont>
    <p:embeddedFont>
      <p:font typeface="等线" panose="02010600030101010101" pitchFamily="2" charset="-122"/>
      <p:regular r:id="rId60"/>
      <p:bold r:id="rId61"/>
    </p:embeddedFont>
  </p:embeddedFontLst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>
          <p15:clr>
            <a:srgbClr val="A4A3A4"/>
          </p15:clr>
        </p15:guide>
        <p15:guide id="2" pos="38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AF"/>
    <a:srgbClr val="CC9924"/>
    <a:srgbClr val="1C85B6"/>
    <a:srgbClr val="4A90B4"/>
    <a:srgbClr val="3C7792"/>
    <a:srgbClr val="DDE2E6"/>
    <a:srgbClr val="2D4B41"/>
    <a:srgbClr val="375C51"/>
    <a:srgbClr val="3B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228" y="102"/>
      </p:cViewPr>
      <p:guideLst>
        <p:guide orient="horz" pos="2177"/>
        <p:guide pos="3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4.fntdata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font" Target="fonts/font10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5.fntdata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3.fntdata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6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B4A7C-DDB3-4AB1-98BF-A5755F49CE25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551B3-8219-41A0-A653-74FECC81B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9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037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48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202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01452" y="6237564"/>
            <a:ext cx="2590548" cy="620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86" y="15911"/>
            <a:ext cx="12164429" cy="684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7597"/>
          </a:xfrm>
          <a:prstGeom prst="rect">
            <a:avLst/>
          </a:prstGeom>
          <a:solidFill>
            <a:srgbClr val="FFFFFF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635" y="1797050"/>
            <a:ext cx="12265660" cy="3456305"/>
          </a:xfrm>
          <a:prstGeom prst="rect">
            <a:avLst/>
          </a:prstGeom>
          <a:solidFill>
            <a:srgbClr val="4A9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5896" y="2445783"/>
            <a:ext cx="5669280" cy="2143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项目五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新能源汽车高压安全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操作规范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268207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</a:t>
            </a:r>
            <a:endParaRPr lang="zh-CN" altLang="en-US" sz="213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31465" y="2442210"/>
            <a:ext cx="1596390" cy="15963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99374" y="-1038458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63171" y="-378468"/>
            <a:ext cx="840307" cy="84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68223" y="41686"/>
            <a:ext cx="1187359" cy="1187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564893" y="-211484"/>
            <a:ext cx="914400" cy="9144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22097" y="6720651"/>
            <a:ext cx="785143" cy="7851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4259" y="6039803"/>
            <a:ext cx="336655" cy="3366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42406" y="5769402"/>
            <a:ext cx="705433" cy="7054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05318" y="-1411776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539635" y="554196"/>
            <a:ext cx="297440" cy="297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91301" y="6274859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00555" y="6142194"/>
            <a:ext cx="693589" cy="6935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171" y="6562346"/>
            <a:ext cx="422503" cy="4225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56219" y="6317936"/>
            <a:ext cx="211251" cy="2112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39974" name="그림 43"/>
          <p:cNvPicPr>
            <a:picLocks noChangeAspect="1"/>
          </p:cNvPicPr>
          <p:nvPr/>
        </p:nvPicPr>
        <p:blipFill>
          <a:blip r:embed="rId3"/>
          <a:srcRect l="49583" t="32220" r="5309" b="14719"/>
          <a:stretch>
            <a:fillRect/>
          </a:stretch>
        </p:blipFill>
        <p:spPr>
          <a:xfrm>
            <a:off x="2980055" y="2794635"/>
            <a:ext cx="125095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维修操作要求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高压电气部件的维护和检修作业，建议设立专职监护人。由监护人监督工、量具设备的检查，劳保用品等是否符合要求，也监督作业全过程，并对作业结果进行检查，指挥供电。监护人和操作人要持证上岗。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操作人员上岗不得佩戴金属饰物（例如： 戒指、手表、项链等），工作服衣袋内不得有金属物件（例如钥匙、金属壳、笔、手机、硬币等）。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5031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作业前检查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检查现场环境，设置隔离，设立警示标识。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检查高压防护用具。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绝缘手套。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绝缘帽。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绝缘鞋。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护目镜。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⑤ 绝缘垫。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2907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作业前检查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检查高压测量工具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① 检查万用表。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检查兆欧表。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385" y="2322830"/>
            <a:ext cx="3553460" cy="3696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关闭电源开关，钥匙放在安全处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关闭车辆点火开关，拔出钥匙并放置在安全位置。</a:t>
            </a:r>
            <a:endParaRPr lang="en-US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195" y="3355340"/>
            <a:ext cx="4584065" cy="328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340475" cy="450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断开低压蓄电池负极线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断开低压蓄电池负极线，负极电缆接头用绝缘胶布包好。蓄电池负极桩头用盖子盖好或用绝缘胶布包好。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动力电池继电器由低压蓄电池供电，当低压蓄电池负极电缆断开后，动力电池继电器将无法正常工作。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7290" y="2164715"/>
            <a:ext cx="3998595" cy="3265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764655" cy="5031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断开维修开关并妥善保管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来说，新能源汽车设置有维修开关，断开维修开关才可对新能源汽车进行维修。断开维修开关时需要穿戴好绝缘防护用品，并用盖子将接口封好或用绝缘胶布将维修开关接口封好。放置车辆5～10min，对新能源汽车的高压电容器进行放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断开维修开关是为了断开电池组之间连接，进一步降低高压。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6525" y="2332355"/>
            <a:ext cx="3987165" cy="2969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6. 断开动力蓄电池高低压线束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穿戴好绝缘防护品，先断开动力蓄电池低压线束，再断开高压线束（母线）。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800" y="3402965"/>
            <a:ext cx="6677660" cy="2833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390005" cy="2907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新能源汽车高压电气维修操作规范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7. 放电、验电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断开动力蓄电池母线后，等待约5～10min，进行放电操作，使用验电设备（如万用表）进行验电，如图5-15所示，确保动力蓄电池母线无电。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2085" y="1774190"/>
            <a:ext cx="3384550" cy="3988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北汽EV160高压安全防护的操作规范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实训目的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能正确使用新能源汽车专用工具。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能正确进行北汽EV160高压安全防护的操作。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399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北汽EV160高压安全防护的操作规范</a:t>
            </a:r>
            <a:endParaRPr lang="zh-CN" altLang="en-US" sz="2800" b="1" dirty="0" smtClean="0">
              <a:solidFill>
                <a:srgbClr val="1C85B6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工具使用合理，操作标准规范。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拆装操作流程规范。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正确使用高压防护工具。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做好高压线插接头绝缘处理。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操作完毕后需按照5S标准整理设备与场地。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56995" y="1656080"/>
            <a:ext cx="9420860" cy="411353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圆角矩形 2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60500" y="2457450"/>
            <a:ext cx="927163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正确描述新能源汽车维修对硬件设施和维修人员的要求；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正确阐述新能源汽车高压电气维修时的安全操作规范；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正确完成北汽EV160高压安全的防护操作；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能正确完成比亚迪·秦高压安全的防护操作。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工具准备： 新能源汽车专用工具、万用表、高压防护用具、三件套、翼子板布及前格栅布，如图5-16所示。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260" y="3317240"/>
            <a:ext cx="6686550" cy="3121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010" y="1404620"/>
            <a:ext cx="5700395" cy="518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设备准备： 北汽EV160一辆，如图5-17所示。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0885" y="2732405"/>
            <a:ext cx="5305425" cy="308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21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车辆准备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将车辆停至指定工位，挡位旋至N位，拉驻车制动杆，关闭点火开关并拔下钥匙，如图5-18所示。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065" y="3327400"/>
            <a:ext cx="3865880" cy="3278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065" y="160909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Font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放置车轮挡块，如图5-19所示。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8700" y="2658745"/>
            <a:ext cx="5148580" cy="3273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8700" y="2661920"/>
            <a:ext cx="5139055" cy="32467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909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安装座椅、转向盘、脚垫三件套，如图5-20所示。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9650" y="2976880"/>
            <a:ext cx="5030470" cy="31813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9090"/>
            <a:ext cx="1080008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打开前舱盖，安装翼子板布及前格栅布，如图5-21所示。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在工位旁放置高压安全警示标识。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742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人员防护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穿上高压防护用具，如图5-22所示。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85" y="1836420"/>
            <a:ext cx="3098800" cy="455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76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断电操作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断开低压蓄电池负极电缆。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使用工具拆下12V蓄电池负极电缆（使用绝缘胶带包扎蓄电池负极柱及负极电缆接头）。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3810" y="3759835"/>
            <a:ext cx="4459605" cy="2905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5443220" cy="276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断电操作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断开维修开关。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分体式高压系统的EV160。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 拆下后座椅座垫。</a:t>
            </a:r>
            <a:endParaRPr lang="en-US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995" y="3305810"/>
            <a:ext cx="4559935" cy="2563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403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新能源汽车维修硬件设施及人员要求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维修车间要求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场地与设施要求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使用面积。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采光。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照明。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干燥。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5100" y="3213735"/>
            <a:ext cx="2540000" cy="15925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（5） 通风。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（6） 防火。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（7） 卫生。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687195"/>
            <a:ext cx="544322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 掀开后部脚垫。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 使用工具拆下维修开关槽盖板。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7975" y="3057525"/>
            <a:ext cx="4215765" cy="2628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320" y="3046095"/>
            <a:ext cx="4389120" cy="275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7745" y="2505710"/>
            <a:ext cx="4435475" cy="28092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87195"/>
            <a:ext cx="10799445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d. 拔出维修开关，并将维修开关放入口袋，然后将维修开关槽用绝缘胶带封住。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7975" y="2508250"/>
            <a:ext cx="4411980" cy="2767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4986020" cy="4191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断电操作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断开维修开关。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PDU集成式高压系统的EV160。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 拆下PDU低压插头，如图所示“5-低压控制”插头，如图5-29所示。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 拆下动力电池输入插头，如图5-29所示1、2号插头。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9470" y="2160905"/>
            <a:ext cx="5859780" cy="3281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221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放电、验电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完成上述操作后，等待5~10min,断开动力电池到高压控制盒输入高压母线，使用万用表进行验电，如图5-31所示，确保动力蓄电池母线无电，然后进行后续操作。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2770" y="3688080"/>
            <a:ext cx="4486275" cy="2840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045" y="3697605"/>
            <a:ext cx="3529965" cy="2839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比亚迪·秦高压安全防护的操作规范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实训目的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能正确使用新能源汽车专用工具。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能正确进行比亚迪·秦高压安全防护的操作。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399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比亚迪·秦高压安全防护的操作规范</a:t>
            </a:r>
            <a:endParaRPr lang="zh-CN" altLang="en-US" sz="2800" b="1" dirty="0" smtClean="0">
              <a:solidFill>
                <a:srgbClr val="1C85B6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工具使用合理，操作标准规范。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拆装操作流程规范。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正确使用高压防护工具。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做好高压线插接头绝缘处理。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操作完毕后需按照5S标准整理设备与场地。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工具准备： 新能源汽车专用工具、万用表、高压防护用具、三件套、翼子板布及前格栅布，如图5-32所示。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260" y="3317240"/>
            <a:ext cx="6685915" cy="3125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010" y="1463675"/>
            <a:ext cx="5700395" cy="51384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365250"/>
            <a:ext cx="1080008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车辆准备： 比亚迪·秦一辆，如图5-33所示。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195" y="2752090"/>
            <a:ext cx="4027805" cy="2962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21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车辆准备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将车辆停至指定工位，挡位调至N位，打开电子驻车，关闭点火开关并拔下钥匙，如图5-34所示。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0670" y="3263900"/>
            <a:ext cx="4352925" cy="3218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新能源汽车维修硬件设施及人员要求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维修车间要求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维修工位布置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专用的维修工位。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清洁，干燥，通风良好。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维修作业前请设置安全隔离警示。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维修工位上必须配有防护用品。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避免无关人员靠近。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0455" y="2495550"/>
            <a:ext cx="5148580" cy="32899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909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放置车轮挡块，如图5-35所示。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0455" y="2495550"/>
            <a:ext cx="5148580" cy="32759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909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安装座椅、转向盘、脚垫三件套，如图5-36所示。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330" y="2926715"/>
            <a:ext cx="4820285" cy="30270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9090"/>
            <a:ext cx="1080008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打开前舱盖，安装翼子板布及前格栅布，如图5-37所示。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在工位旁放置高压安全警示标识。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人员防护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4520" y="1585595"/>
            <a:ext cx="3172460" cy="4747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21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断电操作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使用工具拆下12V蓄电池负极电缆（使用绝缘胶带包扎蓄电池负极柱及负极电缆接头）。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9170" y="3250565"/>
            <a:ext cx="5104765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60909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拆除后排座椅座垫及靠背，如图5-40和图5-41所示。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775" y="2447290"/>
            <a:ext cx="4953635" cy="3133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25" y="2447290"/>
            <a:ext cx="4934585" cy="3133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860" y="2447290"/>
            <a:ext cx="4933950" cy="312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775" y="2447925"/>
            <a:ext cx="4953635" cy="31483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065" y="160909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拔出维修开关，并用绝缘胶带封住维修开关槽，如图5-42和图5-43所示。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5285105" cy="4111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放电、验电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高压断开后，如需进行其他高压相关操作请等待至少10min。并使用仪器测量高压母线接头,确保高压器件完全放电。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如图5-44所示，断开动力电池输入高压控制盒线束，并使用万用表测量电压。确保动力蓄电池母线无电后进行后续操作。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7595" y="2261870"/>
            <a:ext cx="5725160" cy="3378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99212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932430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9547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26021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569912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45"/>
          <p:cNvSpPr txBox="1"/>
          <p:nvPr/>
        </p:nvSpPr>
        <p:spPr>
          <a:xfrm>
            <a:off x="562673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10247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49"/>
          <p:cNvSpPr txBox="1"/>
          <p:nvPr/>
        </p:nvSpPr>
        <p:spPr>
          <a:xfrm>
            <a:off x="704278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246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新能源汽车维修硬件设施及人员要求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维修车间要求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车间安全管理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放置安全警示标志。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3920" y="3029585"/>
            <a:ext cx="5283835" cy="3520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100" y="4004310"/>
            <a:ext cx="3727450" cy="2576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64005"/>
            <a:ext cx="10798810" cy="330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车辆焊接维修。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首先要切断低压电源和动力电池插头。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操作人员要具备特种作业操作证。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清理周围易燃物品，并申请动火证。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做好车身的保护，预防火星飞溅及着火。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⑤ 严格按照焊接工艺进行操作。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64005"/>
            <a:ext cx="10798810" cy="436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灭火器的使用和检查。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① 火灾发生将产生不可估量的危害，因此必须预防车辆自燃等火灾的发生，及时处理机舱内的油污、插接件松动或线束老化等隐患。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火灾发生后不要惊慌，要及时采取正确的方法来灭火，将火灾消灭在萌芽状态。首先要切断电源，所有人员立即离开车辆并站在远离车辆的上风。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经常检查车上的灭火器是否在固定的位置，是否在有效器内。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常用的车载灭火器都是干粉的，以高压为动力，由喷射桶内的干粉进行灭火。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⑤ 当电动车发生火灾时，最有效的灭火方式是采用大量的水灭火。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64005"/>
            <a:ext cx="1079881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应遵循维修场地的要求。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为避免发生危险或造成损坏，车辆的停放位置必须干净、干燥、无油脂，且不会接触到飞溅的火星，要避免与车辆清洁和其他车辆维修工位过近。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新能源汽车维修硬件设施及人员要求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维修人员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具备国家安监局颁发的《特种作业操作证（低压电工证）》。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必须经过相关新能源技术有限公司新车型培训，并通过考核。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4285" y="3910330"/>
            <a:ext cx="7197090" cy="2556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时尚混搭风">
      <a:dk1>
        <a:srgbClr val="000000"/>
      </a:dk1>
      <a:lt1>
        <a:srgbClr val="FFFFFF"/>
      </a:lt1>
      <a:dk2>
        <a:srgbClr val="5EA9C1"/>
      </a:dk2>
      <a:lt2>
        <a:srgbClr val="4E889C"/>
      </a:lt2>
      <a:accent1>
        <a:srgbClr val="3D6D84"/>
      </a:accent1>
      <a:accent2>
        <a:srgbClr val="243848"/>
      </a:accent2>
      <a:accent3>
        <a:srgbClr val="BDC7B7"/>
      </a:accent3>
      <a:accent4>
        <a:srgbClr val="9FC5BB"/>
      </a:accent4>
      <a:accent5>
        <a:srgbClr val="E18786"/>
      </a:accent5>
      <a:accent6>
        <a:srgbClr val="518C67"/>
      </a:accent6>
      <a:hlink>
        <a:srgbClr val="C6CBBB"/>
      </a:hlink>
      <a:folHlink>
        <a:srgbClr val="5799AA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75000"/>
          </a:schemeClr>
        </a:solidFill>
        <a:ln>
          <a:noFill/>
        </a:ln>
      </a:spPr>
      <a:bodyPr rtlCol="0" anchor="ctr"/>
      <a:lstStyle>
        <a:defPPr algn="ctr">
          <a:defRPr lang="zh-CN" altLang="en-US">
            <a:latin typeface="方正黑体简体" panose="02010601030101010101" pitchFamily="2" charset="-122"/>
            <a:ea typeface="方正黑体简体" panose="02010601030101010101" pitchFamily="2" charset="-122"/>
            <a:sym typeface="方正黑体简体" panose="02010601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3136</Words>
  <Application>Microsoft Office PowerPoint</Application>
  <PresentationFormat>宽屏</PresentationFormat>
  <Paragraphs>216</Paragraphs>
  <Slides>48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微软雅黑</vt:lpstr>
      <vt:lpstr>楷体</vt:lpstr>
      <vt:lpstr>Calibri</vt:lpstr>
      <vt:lpstr>等线 Light</vt:lpstr>
      <vt:lpstr>等线</vt:lpstr>
      <vt:lpstr>摄图网​​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摄图网</dc:creator>
  <cp:lastModifiedBy>庄玉侠</cp:lastModifiedBy>
  <cp:revision>92</cp:revision>
  <dcterms:created xsi:type="dcterms:W3CDTF">2018-03-26T10:12:00Z</dcterms:created>
  <dcterms:modified xsi:type="dcterms:W3CDTF">2021-08-03T00:55:35Z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B418D9CE232B4B5C9171CA989DF9259E</vt:lpwstr>
  </property>
  <property fmtid="{D5CDD505-2E9C-101B-9397-08002B2CF9AE}" pid="3" name="KSOProductBuildVer">
    <vt:lpwstr>2052-11.1.0.10503</vt:lpwstr>
  </property>
  <property fmtid="{D5CDD505-2E9C-101B-9397-08002B2CF9AE}" pid="4" name="KSOSaveFontToCloudKey">
    <vt:lpwstr>386239231_embed</vt:lpwstr>
  </property>
</Properties>
</file>