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34"/>
  </p:notesMasterIdLst>
  <p:sldIdLst>
    <p:sldId id="258" r:id="rId3"/>
    <p:sldId id="293" r:id="rId4"/>
    <p:sldId id="331" r:id="rId5"/>
    <p:sldId id="356" r:id="rId6"/>
    <p:sldId id="358" r:id="rId7"/>
    <p:sldId id="359" r:id="rId8"/>
    <p:sldId id="360" r:id="rId9"/>
    <p:sldId id="361" r:id="rId10"/>
    <p:sldId id="362" r:id="rId11"/>
    <p:sldId id="363"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 id="291" r:id="rId33"/>
  </p:sldIdLst>
  <p:sldSz cx="12192000" cy="6858000"/>
  <p:notesSz cx="6858000" cy="9144000"/>
  <p:embeddedFontLst>
    <p:embeddedFont>
      <p:font typeface="微软雅黑" panose="020B0503020204020204" pitchFamily="34" charset="-122"/>
      <p:regular r:id="rId35"/>
      <p:bold r:id="rId36"/>
    </p:embeddedFont>
    <p:embeddedFont>
      <p:font typeface="楷体" panose="02010609060101010101" pitchFamily="49" charset="-122"/>
      <p:regular r:id="rId37"/>
    </p:embeddedFont>
    <p:embeddedFont>
      <p:font typeface="Calibri" panose="020F0502020204030204" pitchFamily="34" charset="0"/>
      <p:regular r:id="rId38"/>
      <p:bold r:id="rId39"/>
      <p:italic r:id="rId40"/>
      <p:boldItalic r:id="rId41"/>
    </p:embeddedFont>
    <p:embeddedFont>
      <p:font typeface="等线 Light" panose="02010600030101010101" pitchFamily="2" charset="-122"/>
      <p:regular r:id="rId42"/>
    </p:embeddedFont>
    <p:embeddedFont>
      <p:font typeface="等线" panose="02010600030101010101" pitchFamily="2" charset="-122"/>
      <p:regular r:id="rId43"/>
      <p:bold r:id="rId44"/>
    </p:embeddedFont>
  </p:embeddedFontLst>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7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24"/>
    <a:srgbClr val="1C85B6"/>
    <a:srgbClr val="4A90B4"/>
    <a:srgbClr val="3C7792"/>
    <a:srgbClr val="DDE2E6"/>
    <a:srgbClr val="2D4B41"/>
    <a:srgbClr val="375C51"/>
    <a:srgbClr val="3BA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228" y="102"/>
      </p:cViewPr>
      <p:guideLst>
        <p:guide orient="horz" pos="2159"/>
        <p:guide pos="37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FB4A7C-DDB3-4AB1-98BF-A5755F49CE25}" type="datetimeFigureOut">
              <a:rPr lang="zh-CN" altLang="en-US" smtClean="0"/>
              <a:t>2021/8/3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9551B3-8219-41A0-A653-74FECC81B0EB}" type="slidenum">
              <a:rPr lang="zh-CN" altLang="en-US" smtClean="0"/>
              <a:t>‹#›</a:t>
            </a:fld>
            <a:endParaRPr lang="zh-CN" altLang="en-US"/>
          </a:p>
        </p:txBody>
      </p:sp>
    </p:spTree>
    <p:extLst>
      <p:ext uri="{BB962C8B-B14F-4D97-AF65-F5344CB8AC3E}">
        <p14:creationId xmlns:p14="http://schemas.microsoft.com/office/powerpoint/2010/main" val="282196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t>1</a:t>
            </a:fld>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276651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t>31</a:t>
            </a:fld>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776300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32" name="图片 31"/>
          <p:cNvPicPr>
            <a:picLocks noChangeAspect="1"/>
          </p:cNvPicPr>
          <p:nvPr userDrawn="1"/>
        </p:nvPicPr>
        <p:blipFill>
          <a:blip r:embed="rId3" cstate="screen"/>
          <a:stretch>
            <a:fillRect/>
          </a:stretch>
        </p:blipFill>
        <p:spPr>
          <a:xfrm>
            <a:off x="9601452" y="6237564"/>
            <a:ext cx="2590548" cy="6204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2021/8/3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2021/8/3</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160CDD3-999D-4BC7-9271-13A9D289C78D}" type="datetimeFigureOut">
              <a:rPr lang="zh-CN" altLang="en-US" smtClean="0"/>
              <a:t>2021/8/3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8E720-D7C5-44E7-81DE-63EC611AF25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60CDD3-999D-4BC7-9271-13A9D289C78D}" type="datetimeFigureOut">
              <a:rPr lang="zh-CN" altLang="en-US" smtClean="0"/>
              <a:t>2021/8/3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18E720-D7C5-44E7-81DE-63EC611AF25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3786" y="15911"/>
            <a:ext cx="12164429" cy="684168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12192000" cy="6857597"/>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35" y="1797050"/>
            <a:ext cx="12265660" cy="3456305"/>
          </a:xfrm>
          <a:prstGeom prst="rect">
            <a:avLst/>
          </a:prstGeom>
          <a:solidFill>
            <a:srgbClr val="4A9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sp>
        <p:nvSpPr>
          <p:cNvPr id="12" name="TextBox 11"/>
          <p:cNvSpPr txBox="1"/>
          <p:nvPr/>
        </p:nvSpPr>
        <p:spPr>
          <a:xfrm>
            <a:off x="5135896" y="2445783"/>
            <a:ext cx="6278880" cy="2143760"/>
          </a:xfrm>
          <a:prstGeom prst="rect">
            <a:avLst/>
          </a:prstGeom>
          <a:noFill/>
        </p:spPr>
        <p:txBody>
          <a:bodyPr wrap="none" rtlCol="0">
            <a:spAutoFit/>
          </a:bodyPr>
          <a:lstStyle/>
          <a:p>
            <a:pPr marL="0" lvl="1" algn="l" defTabSz="1219200" fontAlgn="base">
              <a:spcBef>
                <a:spcPct val="0"/>
              </a:spcBef>
              <a:spcAft>
                <a:spcPct val="0"/>
              </a:spcAft>
            </a:pPr>
            <a:r>
              <a:rPr lang="zh-CN" altLang="en-US" sz="3735" b="1" dirty="0">
                <a:solidFill>
                  <a:prstClr val="white"/>
                </a:solidFill>
                <a:latin typeface="微软雅黑" panose="020B0503020204020204" pitchFamily="34" charset="-122"/>
                <a:ea typeface="微软雅黑" panose="020B0503020204020204" pitchFamily="34" charset="-122"/>
              </a:rPr>
              <a:t>项目二</a:t>
            </a:r>
          </a:p>
          <a:p>
            <a:pPr marL="0" lvl="1" algn="l" defTabSz="1219200" fontAlgn="base">
              <a:spcBef>
                <a:spcPct val="0"/>
              </a:spcBef>
              <a:spcAft>
                <a:spcPct val="0"/>
              </a:spcAft>
            </a:pPr>
            <a:r>
              <a:rPr lang="zh-CN" altLang="en-US" sz="4800" b="1" dirty="0">
                <a:solidFill>
                  <a:prstClr val="white"/>
                </a:solidFill>
                <a:latin typeface="微软雅黑" panose="020B0503020204020204" pitchFamily="34" charset="-122"/>
                <a:ea typeface="微软雅黑" panose="020B0503020204020204" pitchFamily="34" charset="-122"/>
              </a:rPr>
              <a:t>新能源汽车高压系统的</a:t>
            </a:r>
          </a:p>
          <a:p>
            <a:pPr marL="0" lvl="1" algn="l" defTabSz="1219200" fontAlgn="base">
              <a:spcBef>
                <a:spcPct val="0"/>
              </a:spcBef>
              <a:spcAft>
                <a:spcPct val="0"/>
              </a:spcAft>
            </a:pPr>
            <a:r>
              <a:rPr lang="zh-CN" altLang="en-US" sz="4800" b="1" dirty="0">
                <a:solidFill>
                  <a:prstClr val="white"/>
                </a:solidFill>
                <a:latin typeface="微软雅黑" panose="020B0503020204020204" pitchFamily="34" charset="-122"/>
                <a:ea typeface="微软雅黑" panose="020B0503020204020204" pitchFamily="34" charset="-122"/>
              </a:rPr>
              <a:t>认知</a:t>
            </a:r>
          </a:p>
        </p:txBody>
      </p:sp>
      <p:cxnSp>
        <p:nvCxnSpPr>
          <p:cNvPr id="13" name="直接连接符 12"/>
          <p:cNvCxnSpPr/>
          <p:nvPr/>
        </p:nvCxnSpPr>
        <p:spPr>
          <a:xfrm flipV="1">
            <a:off x="4847861"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0528" y="4268207"/>
            <a:ext cx="1203795" cy="328930"/>
          </a:xfrm>
          <a:prstGeom prst="rect">
            <a:avLst/>
          </a:prstGeom>
          <a:noFill/>
        </p:spPr>
        <p:txBody>
          <a:bodyPr wrap="square" lIns="0" tIns="0" rIns="0" bIns="0" rtlCol="0">
            <a:spAutoFit/>
          </a:bodyPr>
          <a:lstStyle/>
          <a:p>
            <a:pPr defTabSz="1219200" fontAlgn="base">
              <a:spcBef>
                <a:spcPct val="0"/>
              </a:spcBef>
              <a:spcAft>
                <a:spcPct val="0"/>
              </a:spcAft>
            </a:pPr>
            <a:r>
              <a:rPr lang="en-US" altLang="zh-CN" sz="2135" dirty="0">
                <a:solidFill>
                  <a:prstClr val="white"/>
                </a:solidFill>
                <a:latin typeface="微软雅黑" panose="020B0503020204020204" pitchFamily="34" charset="-122"/>
                <a:ea typeface="微软雅黑" panose="020B0503020204020204" pitchFamily="34" charset="-122"/>
              </a:rPr>
              <a:t>PART 02</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831465" y="2442210"/>
            <a:ext cx="1596390" cy="159639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black"/>
                </a:solidFill>
                <a:latin typeface="Calibri" panose="020F0502020204030204"/>
                <a:ea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grpSp>
      <p:grpSp>
        <p:nvGrpSpPr>
          <p:cNvPr id="34" name="组合 33"/>
          <p:cNvGrpSpPr/>
          <p:nvPr/>
        </p:nvGrpSpPr>
        <p:grpSpPr>
          <a:xfrm>
            <a:off x="8599374" y="-1038458"/>
            <a:ext cx="1572375" cy="157237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7" name="组合 36"/>
          <p:cNvGrpSpPr/>
          <p:nvPr/>
        </p:nvGrpSpPr>
        <p:grpSpPr>
          <a:xfrm>
            <a:off x="6563171" y="-378468"/>
            <a:ext cx="840307" cy="840307"/>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0" name="组合 39"/>
          <p:cNvGrpSpPr/>
          <p:nvPr/>
        </p:nvGrpSpPr>
        <p:grpSpPr>
          <a:xfrm>
            <a:off x="7468223" y="41686"/>
            <a:ext cx="1187359" cy="118735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3" name="组合 42"/>
          <p:cNvGrpSpPr/>
          <p:nvPr/>
        </p:nvGrpSpPr>
        <p:grpSpPr>
          <a:xfrm>
            <a:off x="10564893" y="-211484"/>
            <a:ext cx="914400" cy="9144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46" name="组合 45"/>
          <p:cNvGrpSpPr/>
          <p:nvPr/>
        </p:nvGrpSpPr>
        <p:grpSpPr>
          <a:xfrm>
            <a:off x="1022097" y="6720651"/>
            <a:ext cx="785143" cy="78514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49" name="组合 48"/>
          <p:cNvGrpSpPr/>
          <p:nvPr/>
        </p:nvGrpSpPr>
        <p:grpSpPr>
          <a:xfrm>
            <a:off x="5284259" y="6039803"/>
            <a:ext cx="336655" cy="33665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52" name="组合 51"/>
          <p:cNvGrpSpPr/>
          <p:nvPr/>
        </p:nvGrpSpPr>
        <p:grpSpPr>
          <a:xfrm>
            <a:off x="4242406" y="5769402"/>
            <a:ext cx="705433" cy="70543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55" name="组合 54"/>
          <p:cNvGrpSpPr/>
          <p:nvPr/>
        </p:nvGrpSpPr>
        <p:grpSpPr>
          <a:xfrm>
            <a:off x="11505318" y="-1411776"/>
            <a:ext cx="1572375" cy="1572375"/>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58" name="组合 57"/>
          <p:cNvGrpSpPr/>
          <p:nvPr/>
        </p:nvGrpSpPr>
        <p:grpSpPr>
          <a:xfrm>
            <a:off x="11539635" y="554196"/>
            <a:ext cx="297440" cy="29744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61" name="组合 60"/>
          <p:cNvGrpSpPr/>
          <p:nvPr/>
        </p:nvGrpSpPr>
        <p:grpSpPr>
          <a:xfrm>
            <a:off x="2591301" y="6274859"/>
            <a:ext cx="1572375" cy="15723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64" name="组合 63"/>
          <p:cNvGrpSpPr/>
          <p:nvPr/>
        </p:nvGrpSpPr>
        <p:grpSpPr>
          <a:xfrm>
            <a:off x="1700555" y="6142194"/>
            <a:ext cx="693589" cy="693589"/>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67" name="组合 66"/>
          <p:cNvGrpSpPr/>
          <p:nvPr/>
        </p:nvGrpSpPr>
        <p:grpSpPr>
          <a:xfrm>
            <a:off x="388171" y="6562346"/>
            <a:ext cx="422503" cy="42250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70" name="组合 69"/>
          <p:cNvGrpSpPr/>
          <p:nvPr/>
        </p:nvGrpSpPr>
        <p:grpSpPr>
          <a:xfrm>
            <a:off x="156219" y="6317936"/>
            <a:ext cx="211251" cy="21125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1600" kern="0">
                <a:solidFill>
                  <a:sysClr val="windowText" lastClr="000000"/>
                </a:solidFill>
                <a:latin typeface="Calibri" panose="020F0502020204030204"/>
                <a:ea typeface="宋体" panose="02010600030101010101" pitchFamily="2" charset="-122"/>
              </a:endParaRPr>
            </a:p>
          </p:txBody>
        </p:sp>
      </p:grpSp>
      <p:pic>
        <p:nvPicPr>
          <p:cNvPr id="39974" name="그림 43"/>
          <p:cNvPicPr>
            <a:picLocks noChangeAspect="1"/>
          </p:cNvPicPr>
          <p:nvPr/>
        </p:nvPicPr>
        <p:blipFill>
          <a:blip r:embed="rId3"/>
          <a:srcRect l="49583" t="32220" r="5309" b="14719"/>
          <a:stretch>
            <a:fillRect/>
          </a:stretch>
        </p:blipFill>
        <p:spPr>
          <a:xfrm>
            <a:off x="2980055" y="2794635"/>
            <a:ext cx="1250950" cy="11036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ppt_x</p:attrName>
                                        </p:attrNameLst>
                                      </p:cBhvr>
                                      <p:tavLst>
                                        <p:tav tm="0">
                                          <p:val>
                                            <p:strVal val="#ppt_x-#ppt_w*1.125000"/>
                                          </p:val>
                                        </p:tav>
                                        <p:tav tm="100000">
                                          <p:val>
                                            <p:strVal val="#ppt_x"/>
                                          </p:val>
                                        </p:tav>
                                      </p:tavLst>
                                    </p:anim>
                                    <p:animEffect transition="in" filter="wipe(right)">
                                      <p:cBhvr>
                                        <p:cTn id="16" dur="500"/>
                                        <p:tgtEl>
                                          <p:spTgt spid="1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3" presetClass="entr" presetSubtype="52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 calcmode="lin" valueType="num">
                                      <p:cBhvr>
                                        <p:cTn id="28" dur="500" fill="hold"/>
                                        <p:tgtEl>
                                          <p:spTgt spid="34"/>
                                        </p:tgtEl>
                                        <p:attrNameLst>
                                          <p:attrName>ppt_x</p:attrName>
                                        </p:attrNameLst>
                                      </p:cBhvr>
                                      <p:tavLst>
                                        <p:tav tm="0">
                                          <p:val>
                                            <p:fltVal val="0.5"/>
                                          </p:val>
                                        </p:tav>
                                        <p:tav tm="100000">
                                          <p:val>
                                            <p:strVal val="#ppt_x"/>
                                          </p:val>
                                        </p:tav>
                                      </p:tavLst>
                                    </p:anim>
                                    <p:anim calcmode="lin" valueType="num">
                                      <p:cBhvr>
                                        <p:cTn id="29" dur="500" fill="hold"/>
                                        <p:tgtEl>
                                          <p:spTgt spid="34"/>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3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 calcmode="lin" valueType="num">
                                      <p:cBhvr>
                                        <p:cTn id="34" dur="500" fill="hold"/>
                                        <p:tgtEl>
                                          <p:spTgt spid="37"/>
                                        </p:tgtEl>
                                        <p:attrNameLst>
                                          <p:attrName>ppt_x</p:attrName>
                                        </p:attrNameLst>
                                      </p:cBhvr>
                                      <p:tavLst>
                                        <p:tav tm="0">
                                          <p:val>
                                            <p:fltVal val="0.5"/>
                                          </p:val>
                                        </p:tav>
                                        <p:tav tm="100000">
                                          <p:val>
                                            <p:strVal val="#ppt_x"/>
                                          </p:val>
                                        </p:tav>
                                      </p:tavLst>
                                    </p:anim>
                                    <p:anim calcmode="lin" valueType="num">
                                      <p:cBhvr>
                                        <p:cTn id="35" dur="500" fill="hold"/>
                                        <p:tgtEl>
                                          <p:spTgt spid="37"/>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70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30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 calcmode="lin" valueType="num">
                                      <p:cBhvr>
                                        <p:cTn id="46" dur="500" fill="hold"/>
                                        <p:tgtEl>
                                          <p:spTgt spid="43"/>
                                        </p:tgtEl>
                                        <p:attrNameLst>
                                          <p:attrName>ppt_x</p:attrName>
                                        </p:attrNameLst>
                                      </p:cBhvr>
                                      <p:tavLst>
                                        <p:tav tm="0">
                                          <p:val>
                                            <p:fltVal val="0.5"/>
                                          </p:val>
                                        </p:tav>
                                        <p:tav tm="100000">
                                          <p:val>
                                            <p:strVal val="#ppt_x"/>
                                          </p:val>
                                        </p:tav>
                                      </p:tavLst>
                                    </p:anim>
                                    <p:anim calcmode="lin" valueType="num">
                                      <p:cBhvr>
                                        <p:cTn id="47" dur="500" fill="hold"/>
                                        <p:tgtEl>
                                          <p:spTgt spid="43"/>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1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 calcmode="lin" valueType="num">
                                      <p:cBhvr>
                                        <p:cTn id="52" dur="500" fill="hold"/>
                                        <p:tgtEl>
                                          <p:spTgt spid="46"/>
                                        </p:tgtEl>
                                        <p:attrNameLst>
                                          <p:attrName>ppt_x</p:attrName>
                                        </p:attrNameLst>
                                      </p:cBhvr>
                                      <p:tavLst>
                                        <p:tav tm="0">
                                          <p:val>
                                            <p:fltVal val="0.5"/>
                                          </p:val>
                                        </p:tav>
                                        <p:tav tm="100000">
                                          <p:val>
                                            <p:strVal val="#ppt_x"/>
                                          </p:val>
                                        </p:tav>
                                      </p:tavLst>
                                    </p:anim>
                                    <p:anim calcmode="lin" valueType="num">
                                      <p:cBhvr>
                                        <p:cTn id="53" dur="500" fill="hold"/>
                                        <p:tgtEl>
                                          <p:spTgt spid="46"/>
                                        </p:tgtEl>
                                        <p:attrNameLst>
                                          <p:attrName>ppt_y</p:attrName>
                                        </p:attrNameLst>
                                      </p:cBhvr>
                                      <p:tavLst>
                                        <p:tav tm="0">
                                          <p:val>
                                            <p:fltVal val="0.5"/>
                                          </p:val>
                                        </p:tav>
                                        <p:tav tm="100000">
                                          <p:val>
                                            <p:strVal val="#ppt_y"/>
                                          </p:val>
                                        </p:tav>
                                      </p:tavLst>
                                    </p:anim>
                                  </p:childTnLst>
                                </p:cTn>
                              </p:par>
                              <p:par>
                                <p:cTn id="54" presetID="23" presetClass="entr" presetSubtype="528" fill="hold" nodeType="withEffect">
                                  <p:stCondLst>
                                    <p:cond delay="60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30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 calcmode="lin" valueType="num">
                                      <p:cBhvr>
                                        <p:cTn id="64" dur="500" fill="hold"/>
                                        <p:tgtEl>
                                          <p:spTgt spid="52"/>
                                        </p:tgtEl>
                                        <p:attrNameLst>
                                          <p:attrName>ppt_x</p:attrName>
                                        </p:attrNameLst>
                                      </p:cBhvr>
                                      <p:tavLst>
                                        <p:tav tm="0">
                                          <p:val>
                                            <p:fltVal val="0.5"/>
                                          </p:val>
                                        </p:tav>
                                        <p:tav tm="100000">
                                          <p:val>
                                            <p:strVal val="#ppt_x"/>
                                          </p:val>
                                        </p:tav>
                                      </p:tavLst>
                                    </p:anim>
                                    <p:anim calcmode="lin" valueType="num">
                                      <p:cBhvr>
                                        <p:cTn id="65" dur="500" fill="hold"/>
                                        <p:tgtEl>
                                          <p:spTgt spid="52"/>
                                        </p:tgtEl>
                                        <p:attrNameLst>
                                          <p:attrName>ppt_y</p:attrName>
                                        </p:attrNameLst>
                                      </p:cBhvr>
                                      <p:tavLst>
                                        <p:tav tm="0">
                                          <p:val>
                                            <p:fltVal val="0.5"/>
                                          </p:val>
                                        </p:tav>
                                        <p:tav tm="100000">
                                          <p:val>
                                            <p:strVal val="#ppt_y"/>
                                          </p:val>
                                        </p:tav>
                                      </p:tavLst>
                                    </p:anim>
                                  </p:childTnLst>
                                </p:cTn>
                              </p:par>
                              <p:par>
                                <p:cTn id="66" presetID="23" presetClass="entr" presetSubtype="528" fill="hold" nodeType="withEffect">
                                  <p:stCondLst>
                                    <p:cond delay="30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 calcmode="lin" valueType="num">
                                      <p:cBhvr>
                                        <p:cTn id="70" dur="500" fill="hold"/>
                                        <p:tgtEl>
                                          <p:spTgt spid="55"/>
                                        </p:tgtEl>
                                        <p:attrNameLst>
                                          <p:attrName>ppt_x</p:attrName>
                                        </p:attrNameLst>
                                      </p:cBhvr>
                                      <p:tavLst>
                                        <p:tav tm="0">
                                          <p:val>
                                            <p:fltVal val="0.5"/>
                                          </p:val>
                                        </p:tav>
                                        <p:tav tm="100000">
                                          <p:val>
                                            <p:strVal val="#ppt_x"/>
                                          </p:val>
                                        </p:tav>
                                      </p:tavLst>
                                    </p:anim>
                                    <p:anim calcmode="lin" valueType="num">
                                      <p:cBhvr>
                                        <p:cTn id="71" dur="500" fill="hold"/>
                                        <p:tgtEl>
                                          <p:spTgt spid="55"/>
                                        </p:tgtEl>
                                        <p:attrNameLst>
                                          <p:attrName>ppt_y</p:attrName>
                                        </p:attrNameLst>
                                      </p:cBhvr>
                                      <p:tavLst>
                                        <p:tav tm="0">
                                          <p:val>
                                            <p:fltVal val="0.5"/>
                                          </p:val>
                                        </p:tav>
                                        <p:tav tm="100000">
                                          <p:val>
                                            <p:strVal val="#ppt_y"/>
                                          </p:val>
                                        </p:tav>
                                      </p:tavLst>
                                    </p:anim>
                                  </p:childTnLst>
                                </p:cTn>
                              </p:par>
                              <p:par>
                                <p:cTn id="72" presetID="23" presetClass="entr" presetSubtype="528" fill="hold" nodeType="withEffect">
                                  <p:stCondLst>
                                    <p:cond delay="600"/>
                                  </p:stCondLst>
                                  <p:childTnLst>
                                    <p:set>
                                      <p:cBhvr>
                                        <p:cTn id="73" dur="1" fill="hold">
                                          <p:stCondLst>
                                            <p:cond delay="0"/>
                                          </p:stCondLst>
                                        </p:cTn>
                                        <p:tgtEl>
                                          <p:spTgt spid="58"/>
                                        </p:tgtEl>
                                        <p:attrNameLst>
                                          <p:attrName>style.visibility</p:attrName>
                                        </p:attrNameLst>
                                      </p:cBhvr>
                                      <p:to>
                                        <p:strVal val="visible"/>
                                      </p:to>
                                    </p:set>
                                    <p:anim calcmode="lin" valueType="num">
                                      <p:cBhvr>
                                        <p:cTn id="74" dur="500" fill="hold"/>
                                        <p:tgtEl>
                                          <p:spTgt spid="58"/>
                                        </p:tgtEl>
                                        <p:attrNameLst>
                                          <p:attrName>ppt_w</p:attrName>
                                        </p:attrNameLst>
                                      </p:cBhvr>
                                      <p:tavLst>
                                        <p:tav tm="0">
                                          <p:val>
                                            <p:fltVal val="0"/>
                                          </p:val>
                                        </p:tav>
                                        <p:tav tm="100000">
                                          <p:val>
                                            <p:strVal val="#ppt_w"/>
                                          </p:val>
                                        </p:tav>
                                      </p:tavLst>
                                    </p:anim>
                                    <p:anim calcmode="lin" valueType="num">
                                      <p:cBhvr>
                                        <p:cTn id="75" dur="500" fill="hold"/>
                                        <p:tgtEl>
                                          <p:spTgt spid="58"/>
                                        </p:tgtEl>
                                        <p:attrNameLst>
                                          <p:attrName>ppt_h</p:attrName>
                                        </p:attrNameLst>
                                      </p:cBhvr>
                                      <p:tavLst>
                                        <p:tav tm="0">
                                          <p:val>
                                            <p:fltVal val="0"/>
                                          </p:val>
                                        </p:tav>
                                        <p:tav tm="100000">
                                          <p:val>
                                            <p:strVal val="#ppt_h"/>
                                          </p:val>
                                        </p:tav>
                                      </p:tavLst>
                                    </p:anim>
                                    <p:anim calcmode="lin" valueType="num">
                                      <p:cBhvr>
                                        <p:cTn id="76" dur="500" fill="hold"/>
                                        <p:tgtEl>
                                          <p:spTgt spid="58"/>
                                        </p:tgtEl>
                                        <p:attrNameLst>
                                          <p:attrName>ppt_x</p:attrName>
                                        </p:attrNameLst>
                                      </p:cBhvr>
                                      <p:tavLst>
                                        <p:tav tm="0">
                                          <p:val>
                                            <p:fltVal val="0.5"/>
                                          </p:val>
                                        </p:tav>
                                        <p:tav tm="100000">
                                          <p:val>
                                            <p:strVal val="#ppt_x"/>
                                          </p:val>
                                        </p:tav>
                                      </p:tavLst>
                                    </p:anim>
                                    <p:anim calcmode="lin" valueType="num">
                                      <p:cBhvr>
                                        <p:cTn id="77" dur="500" fill="hold"/>
                                        <p:tgtEl>
                                          <p:spTgt spid="58"/>
                                        </p:tgtEl>
                                        <p:attrNameLst>
                                          <p:attrName>ppt_y</p:attrName>
                                        </p:attrNameLst>
                                      </p:cBhvr>
                                      <p:tavLst>
                                        <p:tav tm="0">
                                          <p:val>
                                            <p:fltVal val="0.5"/>
                                          </p:val>
                                        </p:tav>
                                        <p:tav tm="100000">
                                          <p:val>
                                            <p:strVal val="#ppt_y"/>
                                          </p:val>
                                        </p:tav>
                                      </p:tavLst>
                                    </p:anim>
                                  </p:childTnLst>
                                </p:cTn>
                              </p:par>
                              <p:par>
                                <p:cTn id="78" presetID="23" presetClass="entr" presetSubtype="528" fill="hold" nodeType="withEffect">
                                  <p:stCondLst>
                                    <p:cond delay="600"/>
                                  </p:stCondLst>
                                  <p:childTnLst>
                                    <p:set>
                                      <p:cBhvr>
                                        <p:cTn id="79" dur="1" fill="hold">
                                          <p:stCondLst>
                                            <p:cond delay="0"/>
                                          </p:stCondLst>
                                        </p:cTn>
                                        <p:tgtEl>
                                          <p:spTgt spid="61"/>
                                        </p:tgtEl>
                                        <p:attrNameLst>
                                          <p:attrName>style.visibility</p:attrName>
                                        </p:attrNameLst>
                                      </p:cBhvr>
                                      <p:to>
                                        <p:strVal val="visible"/>
                                      </p:to>
                                    </p:set>
                                    <p:anim calcmode="lin" valueType="num">
                                      <p:cBhvr>
                                        <p:cTn id="80" dur="500" fill="hold"/>
                                        <p:tgtEl>
                                          <p:spTgt spid="61"/>
                                        </p:tgtEl>
                                        <p:attrNameLst>
                                          <p:attrName>ppt_w</p:attrName>
                                        </p:attrNameLst>
                                      </p:cBhvr>
                                      <p:tavLst>
                                        <p:tav tm="0">
                                          <p:val>
                                            <p:fltVal val="0"/>
                                          </p:val>
                                        </p:tav>
                                        <p:tav tm="100000">
                                          <p:val>
                                            <p:strVal val="#ppt_w"/>
                                          </p:val>
                                        </p:tav>
                                      </p:tavLst>
                                    </p:anim>
                                    <p:anim calcmode="lin" valueType="num">
                                      <p:cBhvr>
                                        <p:cTn id="81" dur="500" fill="hold"/>
                                        <p:tgtEl>
                                          <p:spTgt spid="61"/>
                                        </p:tgtEl>
                                        <p:attrNameLst>
                                          <p:attrName>ppt_h</p:attrName>
                                        </p:attrNameLst>
                                      </p:cBhvr>
                                      <p:tavLst>
                                        <p:tav tm="0">
                                          <p:val>
                                            <p:fltVal val="0"/>
                                          </p:val>
                                        </p:tav>
                                        <p:tav tm="100000">
                                          <p:val>
                                            <p:strVal val="#ppt_h"/>
                                          </p:val>
                                        </p:tav>
                                      </p:tavLst>
                                    </p:anim>
                                    <p:anim calcmode="lin" valueType="num">
                                      <p:cBhvr>
                                        <p:cTn id="82" dur="500" fill="hold"/>
                                        <p:tgtEl>
                                          <p:spTgt spid="61"/>
                                        </p:tgtEl>
                                        <p:attrNameLst>
                                          <p:attrName>ppt_x</p:attrName>
                                        </p:attrNameLst>
                                      </p:cBhvr>
                                      <p:tavLst>
                                        <p:tav tm="0">
                                          <p:val>
                                            <p:fltVal val="0.5"/>
                                          </p:val>
                                        </p:tav>
                                        <p:tav tm="100000">
                                          <p:val>
                                            <p:strVal val="#ppt_x"/>
                                          </p:val>
                                        </p:tav>
                                      </p:tavLst>
                                    </p:anim>
                                    <p:anim calcmode="lin" valueType="num">
                                      <p:cBhvr>
                                        <p:cTn id="83" dur="500" fill="hold"/>
                                        <p:tgtEl>
                                          <p:spTgt spid="61"/>
                                        </p:tgtEl>
                                        <p:attrNameLst>
                                          <p:attrName>ppt_y</p:attrName>
                                        </p:attrNameLst>
                                      </p:cBhvr>
                                      <p:tavLst>
                                        <p:tav tm="0">
                                          <p:val>
                                            <p:fltVal val="0.5"/>
                                          </p:val>
                                        </p:tav>
                                        <p:tav tm="100000">
                                          <p:val>
                                            <p:strVal val="#ppt_y"/>
                                          </p:val>
                                        </p:tav>
                                      </p:tavLst>
                                    </p:anim>
                                  </p:childTnLst>
                                </p:cTn>
                              </p:par>
                              <p:par>
                                <p:cTn id="84" presetID="23" presetClass="entr" presetSubtype="528" fill="hold" nodeType="withEffect">
                                  <p:stCondLst>
                                    <p:cond delay="300"/>
                                  </p:stCondLst>
                                  <p:childTnLst>
                                    <p:set>
                                      <p:cBhvr>
                                        <p:cTn id="85" dur="1" fill="hold">
                                          <p:stCondLst>
                                            <p:cond delay="0"/>
                                          </p:stCondLst>
                                        </p:cTn>
                                        <p:tgtEl>
                                          <p:spTgt spid="64"/>
                                        </p:tgtEl>
                                        <p:attrNameLst>
                                          <p:attrName>style.visibility</p:attrName>
                                        </p:attrNameLst>
                                      </p:cBhvr>
                                      <p:to>
                                        <p:strVal val="visible"/>
                                      </p:to>
                                    </p:set>
                                    <p:anim calcmode="lin" valueType="num">
                                      <p:cBhvr>
                                        <p:cTn id="86" dur="500" fill="hold"/>
                                        <p:tgtEl>
                                          <p:spTgt spid="64"/>
                                        </p:tgtEl>
                                        <p:attrNameLst>
                                          <p:attrName>ppt_w</p:attrName>
                                        </p:attrNameLst>
                                      </p:cBhvr>
                                      <p:tavLst>
                                        <p:tav tm="0">
                                          <p:val>
                                            <p:fltVal val="0"/>
                                          </p:val>
                                        </p:tav>
                                        <p:tav tm="100000">
                                          <p:val>
                                            <p:strVal val="#ppt_w"/>
                                          </p:val>
                                        </p:tav>
                                      </p:tavLst>
                                    </p:anim>
                                    <p:anim calcmode="lin" valueType="num">
                                      <p:cBhvr>
                                        <p:cTn id="87" dur="500" fill="hold"/>
                                        <p:tgtEl>
                                          <p:spTgt spid="64"/>
                                        </p:tgtEl>
                                        <p:attrNameLst>
                                          <p:attrName>ppt_h</p:attrName>
                                        </p:attrNameLst>
                                      </p:cBhvr>
                                      <p:tavLst>
                                        <p:tav tm="0">
                                          <p:val>
                                            <p:fltVal val="0"/>
                                          </p:val>
                                        </p:tav>
                                        <p:tav tm="100000">
                                          <p:val>
                                            <p:strVal val="#ppt_h"/>
                                          </p:val>
                                        </p:tav>
                                      </p:tavLst>
                                    </p:anim>
                                    <p:anim calcmode="lin" valueType="num">
                                      <p:cBhvr>
                                        <p:cTn id="88" dur="500" fill="hold"/>
                                        <p:tgtEl>
                                          <p:spTgt spid="64"/>
                                        </p:tgtEl>
                                        <p:attrNameLst>
                                          <p:attrName>ppt_x</p:attrName>
                                        </p:attrNameLst>
                                      </p:cBhvr>
                                      <p:tavLst>
                                        <p:tav tm="0">
                                          <p:val>
                                            <p:fltVal val="0.5"/>
                                          </p:val>
                                        </p:tav>
                                        <p:tav tm="100000">
                                          <p:val>
                                            <p:strVal val="#ppt_x"/>
                                          </p:val>
                                        </p:tav>
                                      </p:tavLst>
                                    </p:anim>
                                    <p:anim calcmode="lin" valueType="num">
                                      <p:cBhvr>
                                        <p:cTn id="89" dur="500" fill="hold"/>
                                        <p:tgtEl>
                                          <p:spTgt spid="64"/>
                                        </p:tgtEl>
                                        <p:attrNameLst>
                                          <p:attrName>ppt_y</p:attrName>
                                        </p:attrNameLst>
                                      </p:cBhvr>
                                      <p:tavLst>
                                        <p:tav tm="0">
                                          <p:val>
                                            <p:fltVal val="0.5"/>
                                          </p:val>
                                        </p:tav>
                                        <p:tav tm="100000">
                                          <p:val>
                                            <p:strVal val="#ppt_y"/>
                                          </p:val>
                                        </p:tav>
                                      </p:tavLst>
                                    </p:anim>
                                  </p:childTnLst>
                                </p:cTn>
                              </p:par>
                              <p:par>
                                <p:cTn id="90" presetID="23" presetClass="entr" presetSubtype="528" fill="hold" nodeType="withEffect">
                                  <p:stCondLst>
                                    <p:cond delay="6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 calcmode="lin" valueType="num">
                                      <p:cBhvr>
                                        <p:cTn id="94" dur="500" fill="hold"/>
                                        <p:tgtEl>
                                          <p:spTgt spid="67"/>
                                        </p:tgtEl>
                                        <p:attrNameLst>
                                          <p:attrName>ppt_x</p:attrName>
                                        </p:attrNameLst>
                                      </p:cBhvr>
                                      <p:tavLst>
                                        <p:tav tm="0">
                                          <p:val>
                                            <p:fltVal val="0.5"/>
                                          </p:val>
                                        </p:tav>
                                        <p:tav tm="100000">
                                          <p:val>
                                            <p:strVal val="#ppt_x"/>
                                          </p:val>
                                        </p:tav>
                                      </p:tavLst>
                                    </p:anim>
                                    <p:anim calcmode="lin" valueType="num">
                                      <p:cBhvr>
                                        <p:cTn id="95" dur="500" fill="hold"/>
                                        <p:tgtEl>
                                          <p:spTgt spid="67"/>
                                        </p:tgtEl>
                                        <p:attrNameLst>
                                          <p:attrName>ppt_y</p:attrName>
                                        </p:attrNameLst>
                                      </p:cBhvr>
                                      <p:tavLst>
                                        <p:tav tm="0">
                                          <p:val>
                                            <p:fltVal val="0.5"/>
                                          </p:val>
                                        </p:tav>
                                        <p:tav tm="100000">
                                          <p:val>
                                            <p:strVal val="#ppt_y"/>
                                          </p:val>
                                        </p:tav>
                                      </p:tavLst>
                                    </p:anim>
                                  </p:childTnLst>
                                </p:cTn>
                              </p:par>
                              <p:par>
                                <p:cTn id="96" presetID="23" presetClass="entr" presetSubtype="528" fill="hold" nodeType="withEffect">
                                  <p:stCondLst>
                                    <p:cond delay="600"/>
                                  </p:stCondLst>
                                  <p:childTnLst>
                                    <p:set>
                                      <p:cBhvr>
                                        <p:cTn id="97" dur="1" fill="hold">
                                          <p:stCondLst>
                                            <p:cond delay="0"/>
                                          </p:stCondLst>
                                        </p:cTn>
                                        <p:tgtEl>
                                          <p:spTgt spid="70"/>
                                        </p:tgtEl>
                                        <p:attrNameLst>
                                          <p:attrName>style.visibility</p:attrName>
                                        </p:attrNameLst>
                                      </p:cBhvr>
                                      <p:to>
                                        <p:strVal val="visible"/>
                                      </p:to>
                                    </p:set>
                                    <p:anim calcmode="lin" valueType="num">
                                      <p:cBhvr>
                                        <p:cTn id="98" dur="500" fill="hold"/>
                                        <p:tgtEl>
                                          <p:spTgt spid="70"/>
                                        </p:tgtEl>
                                        <p:attrNameLst>
                                          <p:attrName>ppt_w</p:attrName>
                                        </p:attrNameLst>
                                      </p:cBhvr>
                                      <p:tavLst>
                                        <p:tav tm="0">
                                          <p:val>
                                            <p:fltVal val="0"/>
                                          </p:val>
                                        </p:tav>
                                        <p:tav tm="100000">
                                          <p:val>
                                            <p:strVal val="#ppt_w"/>
                                          </p:val>
                                        </p:tav>
                                      </p:tavLst>
                                    </p:anim>
                                    <p:anim calcmode="lin" valueType="num">
                                      <p:cBhvr>
                                        <p:cTn id="99" dur="500" fill="hold"/>
                                        <p:tgtEl>
                                          <p:spTgt spid="70"/>
                                        </p:tgtEl>
                                        <p:attrNameLst>
                                          <p:attrName>ppt_h</p:attrName>
                                        </p:attrNameLst>
                                      </p:cBhvr>
                                      <p:tavLst>
                                        <p:tav tm="0">
                                          <p:val>
                                            <p:fltVal val="0"/>
                                          </p:val>
                                        </p:tav>
                                        <p:tav tm="100000">
                                          <p:val>
                                            <p:strVal val="#ppt_h"/>
                                          </p:val>
                                        </p:tav>
                                      </p:tavLst>
                                    </p:anim>
                                    <p:anim calcmode="lin" valueType="num">
                                      <p:cBhvr>
                                        <p:cTn id="100" dur="500" fill="hold"/>
                                        <p:tgtEl>
                                          <p:spTgt spid="70"/>
                                        </p:tgtEl>
                                        <p:attrNameLst>
                                          <p:attrName>ppt_x</p:attrName>
                                        </p:attrNameLst>
                                      </p:cBhvr>
                                      <p:tavLst>
                                        <p:tav tm="0">
                                          <p:val>
                                            <p:fltVal val="0.5"/>
                                          </p:val>
                                        </p:tav>
                                        <p:tav tm="100000">
                                          <p:val>
                                            <p:strVal val="#ppt_x"/>
                                          </p:val>
                                        </p:tav>
                                      </p:tavLst>
                                    </p:anim>
                                    <p:anim calcmode="lin" valueType="num">
                                      <p:cBhvr>
                                        <p:cTn id="101" dur="500" fill="hold"/>
                                        <p:tgtEl>
                                          <p:spTgt spid="70"/>
                                        </p:tgtEl>
                                        <p:attrNameLst>
                                          <p:attrName>ppt_y</p:attrName>
                                        </p:attrNameLst>
                                      </p:cBhvr>
                                      <p:tavLst>
                                        <p:tav tm="0">
                                          <p:val>
                                            <p:fltVal val="0.5"/>
                                          </p:val>
                                        </p:tav>
                                        <p:tav tm="100000">
                                          <p:val>
                                            <p:strVal val="#ppt_y"/>
                                          </p:val>
                                        </p:tav>
                                      </p:tavLst>
                                    </p:anim>
                                  </p:childTnLst>
                                </p:cTn>
                              </p:par>
                              <p:par>
                                <p:cTn id="102" presetID="26" presetClass="emph" presetSubtype="0" repeatCount="3000" fill="hold" nodeType="withEffect">
                                  <p:stCondLst>
                                    <p:cond delay="600"/>
                                  </p:stCondLst>
                                  <p:childTnLst>
                                    <p:animEffect transition="out" filter="fade">
                                      <p:cBhvr>
                                        <p:cTn id="103" dur="500" tmFilter="0, 0; .2, .5; .8, .5; 1, 0"/>
                                        <p:tgtEl>
                                          <p:spTgt spid="34"/>
                                        </p:tgtEl>
                                      </p:cBhvr>
                                    </p:animEffect>
                                    <p:animScale>
                                      <p:cBhvr>
                                        <p:cTn id="104" dur="250" autoRev="1" fill="hold"/>
                                        <p:tgtEl>
                                          <p:spTgt spid="34"/>
                                        </p:tgtEl>
                                      </p:cBhvr>
                                      <p:by x="105000" y="105000"/>
                                    </p:animScale>
                                  </p:childTnLst>
                                </p:cTn>
                              </p:par>
                              <p:par>
                                <p:cTn id="105" presetID="26" presetClass="emph" presetSubtype="0" repeatCount="3000" fill="hold" nodeType="withEffect">
                                  <p:stCondLst>
                                    <p:cond delay="710"/>
                                  </p:stCondLst>
                                  <p:childTnLst>
                                    <p:animEffect transition="out" filter="fade">
                                      <p:cBhvr>
                                        <p:cTn id="106" dur="500" tmFilter="0, 0; .2, .5; .8, .5; 1, 0"/>
                                        <p:tgtEl>
                                          <p:spTgt spid="55"/>
                                        </p:tgtEl>
                                      </p:cBhvr>
                                    </p:animEffect>
                                    <p:animScale>
                                      <p:cBhvr>
                                        <p:cTn id="107" dur="250" autoRev="1" fill="hold"/>
                                        <p:tgtEl>
                                          <p:spTgt spid="55"/>
                                        </p:tgtEl>
                                      </p:cBhvr>
                                      <p:by x="105000" y="105000"/>
                                    </p:animScale>
                                  </p:childTnLst>
                                </p:cTn>
                              </p:par>
                              <p:par>
                                <p:cTn id="108" presetID="26" presetClass="emph" presetSubtype="0" repeatCount="3000" fill="hold" nodeType="withEffect">
                                  <p:stCondLst>
                                    <p:cond delay="410"/>
                                  </p:stCondLst>
                                  <p:childTnLst>
                                    <p:animEffect transition="out" filter="fade">
                                      <p:cBhvr>
                                        <p:cTn id="109" dur="500" tmFilter="0, 0; .2, .5; .8, .5; 1, 0"/>
                                        <p:tgtEl>
                                          <p:spTgt spid="61"/>
                                        </p:tgtEl>
                                      </p:cBhvr>
                                    </p:animEffect>
                                    <p:animScale>
                                      <p:cBhvr>
                                        <p:cTn id="110" dur="250" autoRev="1" fill="hold"/>
                                        <p:tgtEl>
                                          <p:spTgt spid="61"/>
                                        </p:tgtEl>
                                      </p:cBhvr>
                                      <p:by x="105000" y="105000"/>
                                    </p:animScale>
                                  </p:childTnLst>
                                </p:cTn>
                              </p:par>
                              <p:par>
                                <p:cTn id="111" presetID="26" presetClass="emph" presetSubtype="0" repeatCount="3000" fill="hold" nodeType="withEffect">
                                  <p:stCondLst>
                                    <p:cond delay="810"/>
                                  </p:stCondLst>
                                  <p:childTnLst>
                                    <p:animEffect transition="out" filter="fade">
                                      <p:cBhvr>
                                        <p:cTn id="112" dur="500" tmFilter="0, 0; .2, .5; .8, .5; 1, 0"/>
                                        <p:tgtEl>
                                          <p:spTgt spid="64"/>
                                        </p:tgtEl>
                                      </p:cBhvr>
                                    </p:animEffect>
                                    <p:animScale>
                                      <p:cBhvr>
                                        <p:cTn id="113"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5650865" cy="332295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8. DC/DC转换器</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在新能源汽车上，DC/DC转换器是一个将高压直流电转为低压直流电的装置。由于整车用电器的额定电压是低压，因此需要DC/DC装置来将高压直流电转为低压直流电，这样才能够保持整车用电平衡。</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627495" y="2554605"/>
            <a:ext cx="5071110" cy="24974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588125" cy="385381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9. 高压维修开关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新能源车上的高压维修塞，也称为高压维修开关，它可以为纯电动及混合动力汽车的高压电力系统在维修时提供安全的维修环境，也可以对电力系统起到安全保护的功能。一般在新能源汽车保养及维修时，都要先断开高压维修开关，这可以在维修时起到防短路的保护作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61960" y="2415540"/>
            <a:ext cx="3027045" cy="30213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588125" cy="279209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10. 高压线束</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高压线束是高压电源传输的媒介，可以将高压系统上各个部件相连。</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高压线束与低压线束的区别是带有高压电，它的输电能力对整车高压系统的稳定性影响很大。</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628890" y="2136140"/>
            <a:ext cx="3782060" cy="28568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28890" y="2317115"/>
            <a:ext cx="3747770" cy="3294380"/>
          </a:xfrm>
          <a:prstGeom prst="rect">
            <a:avLst/>
          </a:prstGeom>
        </p:spPr>
      </p:pic>
      <p:sp>
        <p:nvSpPr>
          <p:cNvPr id="100" name="文本框 99"/>
          <p:cNvSpPr txBox="1"/>
          <p:nvPr/>
        </p:nvSpPr>
        <p:spPr>
          <a:xfrm>
            <a:off x="774700" y="1649095"/>
            <a:ext cx="6588125" cy="385381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11. 充电接口</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充电接口是指用于连接活动电缆和电动汽车的充电部件，由充电插座和充电插头两部分构成。其中，充电插头用于电动汽车传导充电，它与充电插座的结构耦合，并与活动电缆装配连接；充电插座是安装在电动汽车上用于耦合充电插头的部件。</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3"/>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530340" cy="510032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新能源汽车高压系统的认知</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（二） 新能源汽车高压部件安装特点</a:t>
            </a:r>
          </a:p>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 高压部件安装位置</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新能源汽车高压部件主要集中驾驶室及乘客舱的外部，高压导线也是沿着底盘底部布置的。比亚迪·秦高压部件位置如图2-13所示，其动力电池包、车载充电器、高压配电箱等高压部件都安装在行李舱内，而驱动电机、电动压缩机及PTC加热器等高压部件位于发动机舱内。</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510780" y="3054350"/>
            <a:ext cx="4063365" cy="30727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530340" cy="173037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2. 高压部件安装标识</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新能源汽车高压部件都具有明显的橙色标识或者在安装高压部件的醒目位置粘贴有高压标识。</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39710" y="1663065"/>
            <a:ext cx="3307715" cy="32283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5953760" cy="445389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二、 新能源汽车高压部件的识别</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混合动力汽车的高压部件主要有动力电池、驱动电机、电机控制器及DC总成、高压配电箱、空调配电盒、电动压缩机、PTC水加热器、维修开关、车载充电器及交流充电口、高压线束等组成，比亚迪·秦的高压部件主要集中在行李舱、发动机舱、汽车底盘、乘客舱和汽车尾部5个位置。</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043420" y="1635760"/>
            <a:ext cx="4466590" cy="4356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5641340" cy="3438525"/>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 新能源汽车高压部件的识别</a:t>
            </a:r>
            <a:endPar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 行李舱高压部件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动力电池包。</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电池管理控制器。</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高压配电箱。</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车载充电器。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825615" y="2228850"/>
            <a:ext cx="4580255" cy="3241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00" y="2002790"/>
            <a:ext cx="5821045" cy="332295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2. 发动机舱高压部件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驱动电机。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驱动电机控制器与DC/DC总成。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电动压缩机。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PTC水加热器及空调配电盒。</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高压线束。</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986905" y="1279525"/>
            <a:ext cx="3612515" cy="2581275"/>
          </a:xfrm>
          <a:prstGeom prst="rect">
            <a:avLst/>
          </a:prstGeom>
        </p:spPr>
      </p:pic>
      <p:pic>
        <p:nvPicPr>
          <p:cNvPr id="7" name="图片 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222490" y="3900805"/>
            <a:ext cx="3141345" cy="26447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00" y="2002790"/>
            <a:ext cx="5092065" cy="226123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3. 乘客舱高压部件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维修开关。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驱动电机控制器直流母线及空调高压线。</a:t>
            </a:r>
          </a:p>
        </p:txBody>
      </p:sp>
      <p:pic>
        <p:nvPicPr>
          <p:cNvPr id="8" name="图片 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825615" y="2071370"/>
            <a:ext cx="4570730" cy="33388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356995" y="1656080"/>
            <a:ext cx="9420860" cy="4113530"/>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a:solidFill>
                  <a:prstClr val="white"/>
                </a:solidFill>
                <a:latin typeface="Calibri" panose="020F0502020204030204"/>
                <a:ea typeface="微软雅黑" panose="020B0503020204020204" pitchFamily="34" charset="-122"/>
              </a:endParaRPr>
            </a:p>
          </p:txBody>
        </p:sp>
      </p:grpSp>
      <p:sp>
        <p:nvSpPr>
          <p:cNvPr id="100" name="文本框 99"/>
          <p:cNvSpPr txBox="1"/>
          <p:nvPr/>
        </p:nvSpPr>
        <p:spPr>
          <a:xfrm>
            <a:off x="1460500" y="2457450"/>
            <a:ext cx="9271635" cy="2399665"/>
          </a:xfrm>
          <a:prstGeom prst="rect">
            <a:avLst/>
          </a:prstGeom>
          <a:noFill/>
          <a:ln w="9525">
            <a:noFill/>
          </a:ln>
        </p:spPr>
        <p:txBody>
          <a:bodyPr wrap="square">
            <a:spAutoFit/>
          </a:bodyPr>
          <a:lstStyle/>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1. 说出新能源汽车高压系统的组成部件；</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2. 描述新能源汽车高压部件作用及位置；</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3. 认出新能源汽车高压部件的安装标识；</a:t>
            </a:r>
          </a:p>
          <a:p>
            <a:pPr indent="575945" algn="l" fontAlgn="auto">
              <a:lnSpc>
                <a:spcPct val="150000"/>
              </a:lnSpc>
              <a:buClrTx/>
              <a:buSzTx/>
              <a:buNone/>
            </a:pPr>
            <a:r>
              <a:rPr lang="zh-CN" altLang="en-US" sz="2500" dirty="0">
                <a:solidFill>
                  <a:schemeClr val="tx1">
                    <a:lumMod val="75000"/>
                    <a:lumOff val="25000"/>
                  </a:schemeClr>
                </a:solidFill>
                <a:latin typeface="楷体" panose="02010609060101010101" charset="-122"/>
                <a:ea typeface="楷体" panose="02010609060101010101" charset="-122"/>
                <a:cs typeface="楷体" panose="02010609060101010101" charset="-122"/>
              </a:rPr>
              <a:t>4. 指出比亚迪·秦不同位置的高压部件，并说出其名称。</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学习目标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00" y="1605280"/>
            <a:ext cx="5459095" cy="332295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4. 底盘高压部件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汽车底盘的高压部件是驱动电机控制器的部分直流母线及空调的部分高压线，如图2-20所示为高压线束保护罩，其内部包裹的是连接高压配电箱到驱动电机控制器和电动压缩机的橙色高压线束。</a:t>
            </a:r>
          </a:p>
        </p:txBody>
      </p:sp>
      <p:pic>
        <p:nvPicPr>
          <p:cNvPr id="11" name="图片 1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825615" y="2366010"/>
            <a:ext cx="4570730" cy="27705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00" y="1605280"/>
            <a:ext cx="5459095" cy="438467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5. 汽车尾部高压部件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汽车尾部的高压部件是交流充电口。比亚迪·秦的交流充电口又称慢充口，位于行李舱门上，用于将外部交流充电设备的交流电源连接到车辆充电回路上。车辆外部通过充电连接装置连接到交流充电设备，车辆内部通过高压电缆连接到车载充电器上。</a:t>
            </a: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485255" y="2764155"/>
            <a:ext cx="5251450" cy="23609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4592320"/>
          </a:xfrm>
          <a:prstGeom prst="rect">
            <a:avLst/>
          </a:prstGeom>
          <a:noFill/>
          <a:ln w="9525">
            <a:noFill/>
          </a:ln>
        </p:spPr>
        <p:txBody>
          <a:bodyPr wrap="square">
            <a:spAutoFit/>
          </a:bodyPr>
          <a:lstStyle/>
          <a:p>
            <a:pPr indent="-457200" algn="ctr"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认识比亚迪·秦高压部件</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实训目的</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能够说出比亚迪·秦高压系统的组成。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能够识别比亚迪·秦高压部件的位置。</a:t>
            </a:r>
          </a:p>
          <a:p>
            <a:pPr indent="-457200" algn="l" fontAlgn="auto">
              <a:lnSpc>
                <a:spcPct val="150000"/>
              </a:lnSpc>
              <a:buClrTx/>
              <a:buSzTx/>
              <a:buFontTx/>
              <a:buNone/>
            </a:pPr>
            <a:r>
              <a:rPr lang="zh-CN" altLang="en-US" sz="2600" b="1" dirty="0">
                <a:solidFill>
                  <a:srgbClr val="CC9924"/>
                </a:solidFill>
                <a:latin typeface="Arial" panose="020B0604020202020204" pitchFamily="34" charset="0"/>
                <a:ea typeface="微软雅黑" panose="020B0503020204020204" pitchFamily="34" charset="-122"/>
              </a:rPr>
              <a:t>实训要求</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注意断开蓄电池负极和维修开关。</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操作时注意穿戴高压防护套件。</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实训结束后按照6S标准整理实训室。</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4"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1"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175323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实训器材</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设备准备： 比亚迪·秦有混合动力和纯电动车型，实训用车为纯电动汽车，如图2-22所示。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369435" y="3185795"/>
            <a:ext cx="3695065" cy="2534920"/>
          </a:xfrm>
          <a:prstGeom prst="rect">
            <a:avLst/>
          </a:prstGeom>
        </p:spPr>
      </p:pic>
      <p:grpSp>
        <p:nvGrpSpPr>
          <p:cNvPr id="2" name="组合 1"/>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3"/>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781810"/>
            <a:ext cx="10800080" cy="691515"/>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a:t>
            </a: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工具准备： 安全防护装置和常用绝缘工具，如图2-23所示。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307465" y="2843530"/>
            <a:ext cx="5788660" cy="3060700"/>
          </a:xfrm>
          <a:prstGeom prst="rect">
            <a:avLst/>
          </a:prstGeom>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788275" y="2786380"/>
            <a:ext cx="2929255" cy="3254375"/>
          </a:xfrm>
          <a:prstGeom prst="rect">
            <a:avLst/>
          </a:prstGeom>
        </p:spPr>
      </p:pic>
      <p:grpSp>
        <p:nvGrpSpPr>
          <p:cNvPr id="4" name="组合 3"/>
          <p:cNvGrpSpPr/>
          <p:nvPr/>
        </p:nvGrpSpPr>
        <p:grpSpPr>
          <a:xfrm>
            <a:off x="499745" y="346075"/>
            <a:ext cx="876300" cy="781050"/>
            <a:chOff x="787" y="545"/>
            <a:chExt cx="1380" cy="1230"/>
          </a:xfrm>
        </p:grpSpPr>
        <p:grpSp>
          <p:nvGrpSpPr>
            <p:cNvPr id="7" name="组合 6"/>
            <p:cNvGrpSpPr/>
            <p:nvPr/>
          </p:nvGrpSpPr>
          <p:grpSpPr>
            <a:xfrm>
              <a:off x="787" y="545"/>
              <a:ext cx="1380" cy="1230"/>
              <a:chOff x="8370" y="4384"/>
              <a:chExt cx="2280" cy="2032"/>
            </a:xfrm>
          </p:grpSpPr>
          <p:grpSp>
            <p:nvGrpSpPr>
              <p:cNvPr id="8" name="组合 158"/>
              <p:cNvGrpSpPr/>
              <p:nvPr/>
            </p:nvGrpSpPr>
            <p:grpSpPr>
              <a:xfrm>
                <a:off x="8370" y="4384"/>
                <a:ext cx="2280" cy="2032"/>
                <a:chOff x="3720691" y="2824413"/>
                <a:chExt cx="1341120" cy="1209172"/>
              </a:xfrm>
            </p:grpSpPr>
            <p:sp>
              <p:nvSpPr>
                <p:cNvPr id="1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3"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4"/>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286131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1. 测量前的操作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将点火开关挡位旋至OFF挡。</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做好车辆安全准备工作。</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断开低压蓄电池负极电缆。</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3" name="组合 2"/>
            <p:cNvGrpSpPr/>
            <p:nvPr/>
          </p:nvGrpSpPr>
          <p:grpSpPr>
            <a:xfrm>
              <a:off x="787" y="545"/>
              <a:ext cx="1380" cy="1230"/>
              <a:chOff x="8370" y="4384"/>
              <a:chExt cx="2280" cy="2032"/>
            </a:xfrm>
          </p:grpSpPr>
          <p:grpSp>
            <p:nvGrpSpPr>
              <p:cNvPr id="4"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1"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2"/>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10800080" cy="1799590"/>
          </a:xfrm>
          <a:prstGeom prst="rect">
            <a:avLst/>
          </a:prstGeom>
          <a:noFill/>
          <a:ln w="9525">
            <a:noFill/>
          </a:ln>
        </p:spPr>
        <p:txBody>
          <a:bodyPr wrap="square">
            <a:spAutoFit/>
          </a:bodyPr>
          <a:lstStyle/>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 操作步骤</a:t>
            </a:r>
          </a:p>
          <a:p>
            <a:pPr indent="575945" algn="l" fontAlgn="auto">
              <a:lnSpc>
                <a:spcPct val="150000"/>
              </a:lnSpc>
              <a:buClrTx/>
              <a:buSzTx/>
              <a:buFontTx/>
              <a:buNone/>
            </a:pPr>
            <a:r>
              <a:rPr lang="zh-CN" altLang="en-US" sz="2500" b="1" dirty="0">
                <a:solidFill>
                  <a:srgbClr val="005CAF"/>
                </a:solidFill>
                <a:latin typeface="Arial" panose="020B0604020202020204" pitchFamily="34" charset="0"/>
                <a:ea typeface="微软雅黑" panose="020B0503020204020204" pitchFamily="34" charset="-122"/>
              </a:rPr>
              <a:t>2. 比亚迪·秦高压部件的识别</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（1） 比亚迪·秦行李舱内的高压部件如图2-24所示。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234690" y="3268980"/>
            <a:ext cx="5722620" cy="3315335"/>
          </a:xfrm>
          <a:prstGeom prst="rect">
            <a:avLst/>
          </a:prstGeom>
        </p:spPr>
      </p:pic>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3"/>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73860"/>
            <a:ext cx="10800080" cy="62230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（2） 比亚迪·秦发动机舱内高压部件如图2-25和图2-26所示。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256030" y="2619375"/>
            <a:ext cx="5723255" cy="3214370"/>
          </a:xfrm>
          <a:prstGeom prst="rect">
            <a:avLst/>
          </a:prstGeom>
        </p:spPr>
      </p:pic>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439025" y="2750820"/>
            <a:ext cx="3547745" cy="2917825"/>
          </a:xfrm>
          <a:prstGeom prst="rect">
            <a:avLst/>
          </a:prstGeom>
        </p:spPr>
      </p:pic>
      <p:grpSp>
        <p:nvGrpSpPr>
          <p:cNvPr id="2" name="组合 1"/>
          <p:cNvGrpSpPr/>
          <p:nvPr/>
        </p:nvGrpSpPr>
        <p:grpSpPr>
          <a:xfrm>
            <a:off x="499745" y="346075"/>
            <a:ext cx="876300" cy="781050"/>
            <a:chOff x="787" y="545"/>
            <a:chExt cx="1380" cy="1230"/>
          </a:xfrm>
        </p:grpSpPr>
        <p:grpSp>
          <p:nvGrpSpPr>
            <p:cNvPr id="7" name="组合 6"/>
            <p:cNvGrpSpPr/>
            <p:nvPr/>
          </p:nvGrpSpPr>
          <p:grpSpPr>
            <a:xfrm>
              <a:off x="787" y="545"/>
              <a:ext cx="1380" cy="1230"/>
              <a:chOff x="8370" y="4384"/>
              <a:chExt cx="2280" cy="2032"/>
            </a:xfrm>
          </p:grpSpPr>
          <p:grpSp>
            <p:nvGrpSpPr>
              <p:cNvPr id="8" name="组合 158"/>
              <p:cNvGrpSpPr/>
              <p:nvPr/>
            </p:nvGrpSpPr>
            <p:grpSpPr>
              <a:xfrm>
                <a:off x="8370" y="4384"/>
                <a:ext cx="2280" cy="2032"/>
                <a:chOff x="3720691" y="2824413"/>
                <a:chExt cx="1341120" cy="1209172"/>
              </a:xfrm>
            </p:grpSpPr>
            <p:sp>
              <p:nvSpPr>
                <p:cNvPr id="1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3"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4"/>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73860"/>
            <a:ext cx="10800080" cy="62230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（3） 比亚迪·秦乘客舱内高压部件如图2-27所示。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234690" y="2596515"/>
            <a:ext cx="5723255" cy="3308985"/>
          </a:xfrm>
          <a:prstGeom prst="rect">
            <a:avLst/>
          </a:prstGeom>
        </p:spPr>
      </p:pic>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3"/>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880995" y="2596515"/>
            <a:ext cx="6306820" cy="3321050"/>
          </a:xfrm>
          <a:prstGeom prst="rect">
            <a:avLst/>
          </a:prstGeom>
        </p:spPr>
      </p:pic>
      <p:sp>
        <p:nvSpPr>
          <p:cNvPr id="100" name="文本框 99"/>
          <p:cNvSpPr txBox="1"/>
          <p:nvPr/>
        </p:nvSpPr>
        <p:spPr>
          <a:xfrm>
            <a:off x="774700" y="1673860"/>
            <a:ext cx="10800080" cy="62230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（4） 比亚迪·秦底盘高压部件如图2-28所示。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3"/>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365250"/>
            <a:ext cx="6530340" cy="4569460"/>
          </a:xfrm>
          <a:prstGeom prst="rect">
            <a:avLst/>
          </a:prstGeom>
          <a:noFill/>
          <a:ln w="9525">
            <a:noFill/>
          </a:ln>
        </p:spPr>
        <p:txBody>
          <a:bodyPr wrap="square">
            <a:spAutoFit/>
          </a:bodyPr>
          <a:lstStyle/>
          <a:p>
            <a:pPr indent="-457200" fontAlgn="auto">
              <a:lnSpc>
                <a:spcPct val="150000"/>
              </a:lnSpc>
            </a:pPr>
            <a:r>
              <a:rPr lang="zh-CN" altLang="en-US" sz="2800" b="1" dirty="0" smtClean="0">
                <a:solidFill>
                  <a:srgbClr val="1C85B6"/>
                </a:solidFill>
                <a:uFillTx/>
                <a:latin typeface="微软雅黑" panose="020B0503020204020204" pitchFamily="34" charset="-122"/>
                <a:ea typeface="微软雅黑" panose="020B0503020204020204" pitchFamily="34" charset="-122"/>
                <a:cs typeface="微软雅黑" panose="020B0503020204020204" pitchFamily="34" charset="-122"/>
              </a:rPr>
              <a:t>一、 新能源汽车高压系统的认知</a:t>
            </a:r>
          </a:p>
          <a:p>
            <a:pPr indent="-457200" fontAlgn="auto">
              <a:lnSpc>
                <a:spcPct val="150000"/>
              </a:lnSpc>
            </a:pPr>
            <a:r>
              <a:rPr lang="zh-CN" altLang="en-US" sz="2600" b="1" dirty="0">
                <a:solidFill>
                  <a:srgbClr val="CC9924"/>
                </a:solidFill>
                <a:latin typeface="Arial" panose="020B0604020202020204" pitchFamily="34" charset="0"/>
                <a:ea typeface="微软雅黑" panose="020B0503020204020204" pitchFamily="34" charset="-122"/>
              </a:rPr>
              <a:t>（一） 新能源汽车高压系统组成</a:t>
            </a:r>
          </a:p>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1. 动力电池</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新能源电动车的整车动力来源是动力电池。动力电池的电压一般为100~400V的高压，其输出电流能够达到300A。目前锂离子动力电池是主流，受目前技术的影响，当前绝大多数的新能源汽车均采用锂离子动力电池。</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600950" y="3086735"/>
            <a:ext cx="4020820" cy="2592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73860"/>
            <a:ext cx="10800080" cy="622300"/>
          </a:xfrm>
          <a:prstGeom prst="rect">
            <a:avLst/>
          </a:prstGeom>
          <a:noFill/>
          <a:ln w="9525">
            <a:noFill/>
          </a:ln>
        </p:spPr>
        <p:txBody>
          <a:bodyPr wrap="square">
            <a:spAutoFit/>
          </a:bodyPr>
          <a:lstStyle/>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（5） 比亚迪·秦汽车尾部高压部件如图2-29所示。</a:t>
            </a:r>
          </a:p>
        </p:txBody>
      </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实训技能</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877945" y="2596515"/>
            <a:ext cx="4312920" cy="3444875"/>
          </a:xfrm>
          <a:prstGeom prst="rect">
            <a:avLst/>
          </a:prstGeom>
        </p:spPr>
      </p:pic>
      <p:grpSp>
        <p:nvGrpSpPr>
          <p:cNvPr id="3" name="组合 2"/>
          <p:cNvGrpSpPr/>
          <p:nvPr/>
        </p:nvGrpSpPr>
        <p:grpSpPr>
          <a:xfrm>
            <a:off x="499745" y="346075"/>
            <a:ext cx="876300" cy="781050"/>
            <a:chOff x="787" y="545"/>
            <a:chExt cx="1380" cy="1230"/>
          </a:xfrm>
        </p:grpSpPr>
        <p:grpSp>
          <p:nvGrpSpPr>
            <p:cNvPr id="4" name="组合 3"/>
            <p:cNvGrpSpPr/>
            <p:nvPr/>
          </p:nvGrpSpPr>
          <p:grpSpPr>
            <a:xfrm>
              <a:off x="787" y="545"/>
              <a:ext cx="1380" cy="1230"/>
              <a:chOff x="8370" y="4384"/>
              <a:chExt cx="2280" cy="2032"/>
            </a:xfrm>
          </p:grpSpPr>
          <p:grpSp>
            <p:nvGrpSpPr>
              <p:cNvPr id="7" name="组合 158"/>
              <p:cNvGrpSpPr/>
              <p:nvPr/>
            </p:nvGrpSpPr>
            <p:grpSpPr>
              <a:xfrm>
                <a:off x="8370" y="4384"/>
                <a:ext cx="2280" cy="2032"/>
                <a:chOff x="3720691" y="2824413"/>
                <a:chExt cx="1341120" cy="1209172"/>
              </a:xfrm>
            </p:grpSpPr>
            <p:sp>
              <p:nvSpPr>
                <p:cNvPr id="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pic>
          <p:nvPicPr>
            <p:cNvPr id="12299" name="图片 65"/>
            <p:cNvPicPr>
              <a:picLocks noChangeAspect="1"/>
            </p:cNvPicPr>
            <p:nvPr/>
          </p:nvPicPr>
          <p:blipFill>
            <a:blip r:embed="rId3"/>
            <a:stretch>
              <a:fillRect/>
            </a:stretch>
          </p:blipFill>
          <p:spPr>
            <a:xfrm>
              <a:off x="1063" y="730"/>
              <a:ext cx="837" cy="837"/>
            </a:xfrm>
            <a:prstGeom prst="rect">
              <a:avLst/>
            </a:prstGeom>
            <a:noFill/>
            <a:ln w="9525">
              <a:noFill/>
            </a:ln>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992120" y="2110105"/>
            <a:ext cx="1666875" cy="166751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2932430" y="2470785"/>
            <a:ext cx="1750695" cy="923290"/>
          </a:xfrm>
          <a:prstGeom prst="rect">
            <a:avLst/>
          </a:prstGeom>
          <a:noFill/>
        </p:spPr>
        <p:txBody>
          <a:bodyPr wrap="square" lIns="0" tIns="0" rIns="0" bIns="0" rtlCol="0">
            <a:spAutoFit/>
          </a:bodyPr>
          <a:lstStyle/>
          <a:p>
            <a:pPr algn="ctr"/>
            <a:r>
              <a:rPr lang="zh-CN" altLang="en-US" sz="6000" b="1" dirty="0" smtClean="0">
                <a:solidFill>
                  <a:schemeClr val="tx2">
                    <a:lumMod val="75000"/>
                  </a:schemeClr>
                </a:solidFill>
                <a:latin typeface="微软雅黑" panose="020B0503020204020204" pitchFamily="34" charset="-122"/>
                <a:ea typeface="微软雅黑" panose="020B0503020204020204" pitchFamily="34" charset="-122"/>
              </a:rPr>
              <a:t>谢</a:t>
            </a:r>
          </a:p>
        </p:txBody>
      </p:sp>
      <p:grpSp>
        <p:nvGrpSpPr>
          <p:cNvPr id="32" name="组合 31"/>
          <p:cNvGrpSpPr/>
          <p:nvPr/>
        </p:nvGrpSpPr>
        <p:grpSpPr>
          <a:xfrm>
            <a:off x="4395470" y="2110105"/>
            <a:ext cx="1666875" cy="166751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426021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6"/>
                </a:solidFill>
                <a:latin typeface="微软雅黑" panose="020B0503020204020204" pitchFamily="34" charset="-122"/>
                <a:ea typeface="微软雅黑" panose="020B0503020204020204" pitchFamily="34" charset="-122"/>
              </a:rPr>
              <a:t>谢</a:t>
            </a:r>
          </a:p>
        </p:txBody>
      </p:sp>
      <p:grpSp>
        <p:nvGrpSpPr>
          <p:cNvPr id="37" name="组合 36"/>
          <p:cNvGrpSpPr/>
          <p:nvPr/>
        </p:nvGrpSpPr>
        <p:grpSpPr>
          <a:xfrm>
            <a:off x="5699125" y="2110105"/>
            <a:ext cx="1666875" cy="1667510"/>
            <a:chOff x="304800" y="673100"/>
            <a:chExt cx="4000500" cy="4000500"/>
          </a:xfrm>
          <a:effectLst>
            <a:outerShdw blurRad="444500" dist="2540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45"/>
          <p:cNvSpPr txBox="1"/>
          <p:nvPr/>
        </p:nvSpPr>
        <p:spPr>
          <a:xfrm>
            <a:off x="562673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2">
                    <a:lumMod val="60000"/>
                    <a:lumOff val="40000"/>
                  </a:schemeClr>
                </a:solidFill>
                <a:latin typeface="微软雅黑" panose="020B0503020204020204" pitchFamily="34" charset="-122"/>
                <a:ea typeface="微软雅黑" panose="020B0503020204020204" pitchFamily="34" charset="-122"/>
              </a:rPr>
              <a:t>观</a:t>
            </a:r>
          </a:p>
        </p:txBody>
      </p:sp>
      <p:grpSp>
        <p:nvGrpSpPr>
          <p:cNvPr id="21" name="组合 20"/>
          <p:cNvGrpSpPr/>
          <p:nvPr/>
        </p:nvGrpSpPr>
        <p:grpSpPr>
          <a:xfrm>
            <a:off x="7102475" y="2110105"/>
            <a:ext cx="1666875" cy="166751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49"/>
          <p:cNvSpPr txBox="1"/>
          <p:nvPr/>
        </p:nvSpPr>
        <p:spPr>
          <a:xfrm>
            <a:off x="7042785" y="2470785"/>
            <a:ext cx="1750695" cy="923290"/>
          </a:xfrm>
          <a:prstGeom prst="rect">
            <a:avLst/>
          </a:prstGeom>
          <a:noFill/>
        </p:spPr>
        <p:txBody>
          <a:bodyPr wrap="square" lIns="0" tIns="0" rIns="0" bIns="0" rtlCol="0">
            <a:spAutoFit/>
          </a:bodyPr>
          <a:lstStyle/>
          <a:p>
            <a:pPr algn="ctr"/>
            <a:r>
              <a:rPr lang="zh-CN" altLang="en-US" sz="6000" b="1" dirty="0" smtClean="0">
                <a:solidFill>
                  <a:schemeClr val="accent5"/>
                </a:solidFill>
                <a:latin typeface="微软雅黑" panose="020B0503020204020204" pitchFamily="34" charset="-122"/>
                <a:ea typeface="微软雅黑" panose="020B0503020204020204" pitchFamily="34" charset="-122"/>
              </a:rPr>
              <a:t>看</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965950" cy="332295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2. 驱动电机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驱动电机以车载电源为动力，将电能转化为机械能，通过传动装置或直接驱动汽车车轮行驶。与传统燃油车的发动机将燃料燃烧的化学能转化为机械能不同，其工作效率更高，能达到85%以上，故相比传统汽车，其能量利用率更高，能够减少资源的浪费。</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49260" y="2174875"/>
            <a:ext cx="3401695" cy="2743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965950" cy="385381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3. 电机控制器（MCU）</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电机控制器是电动车辆的关键零部件之一，其功能是根据挡位、加速、制动等指令，将动力电池所存储的电能转化为驱动电机所需的电能，以控制电动车辆的起动运行、进退速度、爬坡力度等行驶状态，或者帮助电动车辆制动，并将部分制动能量存储到动力电池中。</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134985" y="2391410"/>
            <a:ext cx="3286125" cy="28886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057265" cy="332295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4. 高压配电箱（PDU）</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高压配电箱是整车高压电的一个电源分配装置，类似于低压电路系统中的电器熔丝盒。高压配电箱由很多高压继电器、高压熔丝组成，它内部还有相关的芯片，以便同相关模块实现信号通信，确保整车高压用电安全。</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310755" y="2239645"/>
            <a:ext cx="4149090" cy="30219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310120" y="2240915"/>
            <a:ext cx="4149725" cy="2851785"/>
          </a:xfrm>
          <a:prstGeom prst="rect">
            <a:avLst/>
          </a:prstGeom>
        </p:spPr>
      </p:pic>
      <p:sp>
        <p:nvSpPr>
          <p:cNvPr id="100" name="文本框 99"/>
          <p:cNvSpPr txBox="1"/>
          <p:nvPr/>
        </p:nvSpPr>
        <p:spPr>
          <a:xfrm>
            <a:off x="774700" y="1649095"/>
            <a:ext cx="6057265" cy="279209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5. 电动压缩机</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传统车的压缩机是通过压缩机电磁离合器的吸合，促使发动机带动压缩机运转。电动车没有发动机，它的压缩机是通过高压电源直接驱动的。</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3"/>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520815" cy="385381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6. PTC加热器</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传统汽车上空调暖风系统的热源是引入发动机冷却后的冷却液的热量，这个在新能源车上是不存在的，因此需要专门的制热装置，这个装置被称为空调PTC。PTC的作用就是制热。当低温的时候，电池包需要一定的热量才能正常工作，这时候就需要PTC加热器给电池包进行预热。</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792085" y="2416810"/>
            <a:ext cx="3667125" cy="29762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4700" y="1649095"/>
            <a:ext cx="6350635" cy="3322955"/>
          </a:xfrm>
          <a:prstGeom prst="rect">
            <a:avLst/>
          </a:prstGeom>
          <a:noFill/>
          <a:ln w="9525">
            <a:noFill/>
          </a:ln>
        </p:spPr>
        <p:txBody>
          <a:bodyPr wrap="square">
            <a:spAutoFit/>
          </a:bodyPr>
          <a:lstStyle/>
          <a:p>
            <a:pPr indent="575945" algn="l" fontAlgn="auto">
              <a:lnSpc>
                <a:spcPct val="150000"/>
              </a:lnSpc>
              <a:buClrTx/>
              <a:buSzTx/>
              <a:buFontTx/>
            </a:pPr>
            <a:r>
              <a:rPr lang="zh-CN" altLang="en-US" sz="2500" b="1" dirty="0">
                <a:solidFill>
                  <a:srgbClr val="005CAF"/>
                </a:solidFill>
                <a:latin typeface="Arial" panose="020B0604020202020204" pitchFamily="34" charset="0"/>
                <a:ea typeface="微软雅黑" panose="020B0503020204020204" pitchFamily="34" charset="-122"/>
              </a:rPr>
              <a:t>7. 车载充电器（OBC）</a:t>
            </a:r>
          </a:p>
          <a:p>
            <a:pPr indent="575945" algn="l" fontAlgn="auto">
              <a:lnSpc>
                <a:spcPct val="150000"/>
              </a:lnSpc>
              <a:buClrTx/>
              <a:buSzTx/>
              <a:buNone/>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rPr>
              <a:t>OBC是一个将交流电转为直流电的装置。因为电池包是一个高压直流电源，当使用交流电进行充电的时候，交流电传输的电能不能直接被电池包储存，因此需要OBC装置将高压交流电转为高压直流电，从而给动力电池进行充电。</a:t>
            </a:r>
          </a:p>
        </p:txBody>
      </p:sp>
      <p:grpSp>
        <p:nvGrpSpPr>
          <p:cNvPr id="5" name="组合 4"/>
          <p:cNvGrpSpPr/>
          <p:nvPr/>
        </p:nvGrpSpPr>
        <p:grpSpPr>
          <a:xfrm>
            <a:off x="499745" y="346075"/>
            <a:ext cx="876300" cy="781050"/>
            <a:chOff x="8370" y="4384"/>
            <a:chExt cx="2280" cy="2032"/>
          </a:xfrm>
        </p:grpSpPr>
        <p:grpSp>
          <p:nvGrpSpPr>
            <p:cNvPr id="6" name="组合 158"/>
            <p:cNvGrpSpPr/>
            <p:nvPr/>
          </p:nvGrpSpPr>
          <p:grpSpPr>
            <a:xfrm>
              <a:off x="8370" y="4384"/>
              <a:ext cx="2280" cy="2032"/>
              <a:chOff x="3720691" y="2824413"/>
              <a:chExt cx="1341120" cy="1209172"/>
            </a:xfrm>
          </p:grpSpPr>
          <p:sp>
            <p:nvSpPr>
              <p:cNvPr id="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15" name="图片 13"/>
            <p:cNvPicPr>
              <a:picLocks noChangeAspect="1"/>
            </p:cNvPicPr>
            <p:nvPr/>
          </p:nvPicPr>
          <p:blipFill>
            <a:blip r:embed="rId2"/>
            <a:stretch>
              <a:fillRect/>
            </a:stretch>
          </p:blipFill>
          <p:spPr>
            <a:xfrm>
              <a:off x="8767" y="4579"/>
              <a:ext cx="1538" cy="1537"/>
            </a:xfrm>
            <a:prstGeom prst="rect">
              <a:avLst/>
            </a:prstGeom>
            <a:noFill/>
            <a:ln w="9525">
              <a:noFill/>
            </a:ln>
          </p:spPr>
        </p:pic>
      </p:grpSp>
      <p:sp>
        <p:nvSpPr>
          <p:cNvPr id="16" name="矩形 15"/>
          <p:cNvSpPr/>
          <p:nvPr/>
        </p:nvSpPr>
        <p:spPr>
          <a:xfrm>
            <a:off x="1562823" y="4744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800" b="1" dirty="0">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知识准备</a:t>
            </a:r>
          </a:p>
        </p:txBody>
      </p:sp>
      <p:cxnSp>
        <p:nvCxnSpPr>
          <p:cNvPr id="22" name="直接连接符 21"/>
          <p:cNvCxnSpPr/>
          <p:nvPr/>
        </p:nvCxnSpPr>
        <p:spPr>
          <a:xfrm>
            <a:off x="1656080" y="1100455"/>
            <a:ext cx="9887585" cy="8890"/>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1459845" y="1052195"/>
            <a:ext cx="114300" cy="114300"/>
          </a:xfrm>
          <a:prstGeom prst="ellipse">
            <a:avLst/>
          </a:prstGeom>
          <a:solidFill>
            <a:srgbClr val="CC9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310120" y="2240915"/>
            <a:ext cx="4149725" cy="29457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时尚混搭风">
      <a:dk1>
        <a:srgbClr val="000000"/>
      </a:dk1>
      <a:lt1>
        <a:srgbClr val="FFFFFF"/>
      </a:lt1>
      <a:dk2>
        <a:srgbClr val="5EA9C1"/>
      </a:dk2>
      <a:lt2>
        <a:srgbClr val="4E889C"/>
      </a:lt2>
      <a:accent1>
        <a:srgbClr val="3D6D84"/>
      </a:accent1>
      <a:accent2>
        <a:srgbClr val="243848"/>
      </a:accent2>
      <a:accent3>
        <a:srgbClr val="BDC7B7"/>
      </a:accent3>
      <a:accent4>
        <a:srgbClr val="9FC5BB"/>
      </a:accent4>
      <a:accent5>
        <a:srgbClr val="E18786"/>
      </a:accent5>
      <a:accent6>
        <a:srgbClr val="518C67"/>
      </a:accent6>
      <a:hlink>
        <a:srgbClr val="C6CBBB"/>
      </a:hlink>
      <a:folHlink>
        <a:srgbClr val="5799AA"/>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75000"/>
          </a:schemeClr>
        </a:solidFill>
        <a:ln>
          <a:noFill/>
        </a:ln>
      </a:spPr>
      <a:bodyPr rtlCol="0" anchor="ctr"/>
      <a:lstStyle>
        <a:defPPr algn="ctr">
          <a:defRPr lang="zh-CN" altLang="en-US">
            <a:latin typeface="方正黑体简体" panose="02010601030101010101" pitchFamily="2" charset="-122"/>
            <a:ea typeface="方正黑体简体" panose="02010601030101010101" pitchFamily="2" charset="-122"/>
            <a:sym typeface="方正黑体简体" panose="0201060103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2508</Words>
  <Application>Microsoft Office PowerPoint</Application>
  <PresentationFormat>宽屏</PresentationFormat>
  <Paragraphs>118</Paragraphs>
  <Slides>31</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31</vt:i4>
      </vt:variant>
    </vt:vector>
  </HeadingPairs>
  <TitlesOfParts>
    <vt:vector size="40" baseType="lpstr">
      <vt:lpstr>Arial</vt:lpstr>
      <vt:lpstr>宋体</vt:lpstr>
      <vt:lpstr>微软雅黑</vt:lpstr>
      <vt:lpstr>楷体</vt:lpstr>
      <vt:lpstr>Calibri</vt:lpstr>
      <vt:lpstr>等线 Light</vt:lpstr>
      <vt:lpstr>等线</vt:lpstr>
      <vt:lpstr>摄图网​​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摄图网</dc:creator>
  <cp:lastModifiedBy>庄玉侠</cp:lastModifiedBy>
  <cp:revision>40</cp:revision>
  <dcterms:created xsi:type="dcterms:W3CDTF">2018-03-26T10:12:00Z</dcterms:created>
  <dcterms:modified xsi:type="dcterms:W3CDTF">2021-08-03T00:55:15Z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1EF327A46D9542378126CAED2DD57E8C</vt:lpwstr>
  </property>
  <property fmtid="{D5CDD505-2E9C-101B-9397-08002B2CF9AE}" pid="3" name="KSOProductBuildVer">
    <vt:lpwstr>2052-11.1.0.10503</vt:lpwstr>
  </property>
  <property fmtid="{D5CDD505-2E9C-101B-9397-08002B2CF9AE}" pid="4" name="KSOSaveFontToCloudKey">
    <vt:lpwstr>386239231_embed</vt:lpwstr>
  </property>
</Properties>
</file>