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43"/>
  </p:notesMasterIdLst>
  <p:sldIdLst>
    <p:sldId id="258" r:id="rId3"/>
    <p:sldId id="293" r:id="rId4"/>
    <p:sldId id="439" r:id="rId5"/>
    <p:sldId id="571" r:id="rId6"/>
    <p:sldId id="573" r:id="rId7"/>
    <p:sldId id="572" r:id="rId8"/>
    <p:sldId id="574" r:id="rId9"/>
    <p:sldId id="576" r:id="rId10"/>
    <p:sldId id="577" r:id="rId11"/>
    <p:sldId id="578" r:id="rId12"/>
    <p:sldId id="579" r:id="rId13"/>
    <p:sldId id="580" r:id="rId14"/>
    <p:sldId id="581" r:id="rId15"/>
    <p:sldId id="582" r:id="rId16"/>
    <p:sldId id="583" r:id="rId17"/>
    <p:sldId id="584" r:id="rId18"/>
    <p:sldId id="585" r:id="rId19"/>
    <p:sldId id="586" r:id="rId20"/>
    <p:sldId id="587" r:id="rId21"/>
    <p:sldId id="588" r:id="rId22"/>
    <p:sldId id="589" r:id="rId23"/>
    <p:sldId id="590" r:id="rId24"/>
    <p:sldId id="591" r:id="rId25"/>
    <p:sldId id="592" r:id="rId26"/>
    <p:sldId id="593" r:id="rId27"/>
    <p:sldId id="594" r:id="rId28"/>
    <p:sldId id="595" r:id="rId29"/>
    <p:sldId id="597" r:id="rId30"/>
    <p:sldId id="598" r:id="rId31"/>
    <p:sldId id="599" r:id="rId32"/>
    <p:sldId id="600" r:id="rId33"/>
    <p:sldId id="601" r:id="rId34"/>
    <p:sldId id="602" r:id="rId35"/>
    <p:sldId id="603" r:id="rId36"/>
    <p:sldId id="604" r:id="rId37"/>
    <p:sldId id="605" r:id="rId38"/>
    <p:sldId id="606" r:id="rId39"/>
    <p:sldId id="607" r:id="rId40"/>
    <p:sldId id="608" r:id="rId41"/>
    <p:sldId id="291" r:id="rId42"/>
  </p:sldIdLst>
  <p:sldSz cx="12192000" cy="6858000"/>
  <p:notesSz cx="6858000" cy="9144000"/>
  <p:embeddedFontLst>
    <p:embeddedFont>
      <p:font typeface="微软雅黑" panose="020B0503020204020204" pitchFamily="34" charset="-122"/>
      <p:regular r:id="rId44"/>
      <p:bold r:id="rId45"/>
    </p:embeddedFont>
    <p:embeddedFont>
      <p:font typeface="楷体" panose="02010609060101010101" pitchFamily="49" charset="-122"/>
      <p:regular r:id="rId46"/>
    </p:embeddedFont>
    <p:embeddedFont>
      <p:font typeface="Calibri" panose="020F0502020204030204" pitchFamily="34" charset="0"/>
      <p:regular r:id="rId47"/>
      <p:bold r:id="rId48"/>
      <p:italic r:id="rId49"/>
      <p:boldItalic r:id="rId50"/>
    </p:embeddedFont>
    <p:embeddedFont>
      <p:font typeface="等线 Light" panose="02010600030101010101" pitchFamily="2" charset="-122"/>
      <p:regular r:id="rId51"/>
    </p:embeddedFont>
    <p:embeddedFont>
      <p:font typeface="等线" panose="02010600030101010101" pitchFamily="2" charset="-122"/>
      <p:regular r:id="rId52"/>
      <p:bold r:id="rId53"/>
    </p:embeddedFont>
  </p:embeddedFontLst>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2">
          <p15:clr>
            <a:srgbClr val="A4A3A4"/>
          </p15:clr>
        </p15:guide>
        <p15:guide id="2"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CAF"/>
    <a:srgbClr val="CC9924"/>
    <a:srgbClr val="1C85B6"/>
    <a:srgbClr val="4A90B4"/>
    <a:srgbClr val="3C7792"/>
    <a:srgbClr val="DDE2E6"/>
    <a:srgbClr val="2D4B41"/>
    <a:srgbClr val="375C51"/>
    <a:srgbClr val="3BAD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4" d="100"/>
          <a:sy n="104" d="100"/>
        </p:scale>
        <p:origin x="228" y="102"/>
      </p:cViewPr>
      <p:guideLst>
        <p:guide orient="horz" pos="2132"/>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font" Target="fonts/font4.fntdata"/><Relationship Id="rId50" Type="http://schemas.openxmlformats.org/officeDocument/2006/relationships/font" Target="fonts/font7.fntdata"/><Relationship Id="rId55"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font" Target="fonts/font2.fntdata"/><Relationship Id="rId53" Type="http://schemas.openxmlformats.org/officeDocument/2006/relationships/font" Target="fonts/font10.fntdata"/><Relationship Id="rId58" Type="http://schemas.openxmlformats.org/officeDocument/2006/relationships/tableStyles" Target="tableStyle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font" Target="fonts/font5.fntdata"/><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font" Target="fonts/font8.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3.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6.fntdata"/><Relationship Id="rId57"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1.fntdata"/><Relationship Id="rId52" Type="http://schemas.openxmlformats.org/officeDocument/2006/relationships/font" Target="fonts/font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FB4A7C-DDB3-4AB1-98BF-A5755F49CE25}" type="datetimeFigureOut">
              <a:rPr lang="zh-CN" altLang="en-US" smtClean="0"/>
              <a:t>2021/8/3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9551B3-8219-41A0-A653-74FECC81B0EB}" type="slidenum">
              <a:rPr lang="zh-CN" altLang="en-US" smtClean="0"/>
              <a:t>‹#›</a:t>
            </a:fld>
            <a:endParaRPr lang="zh-CN" altLang="en-US"/>
          </a:p>
        </p:txBody>
      </p:sp>
    </p:spTree>
    <p:extLst>
      <p:ext uri="{BB962C8B-B14F-4D97-AF65-F5344CB8AC3E}">
        <p14:creationId xmlns:p14="http://schemas.microsoft.com/office/powerpoint/2010/main" val="3957417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cs typeface="+mn-cs"/>
              </a:rPr>
              <a:t>1</a:t>
            </a:fld>
            <a:endParaRPr kumimoji="0" lang="zh-CN" altLang="en-US" sz="1200" b="0" i="0" u="none" strike="noStrike" kern="1200" cap="none" spc="0" normalizeH="0" baseline="0" noProof="0" dirty="0">
              <a:ln>
                <a:noFill/>
              </a:ln>
              <a:solidFill>
                <a:prstClr val="black"/>
              </a:solidFill>
              <a:effectLst/>
              <a:uLnTx/>
              <a:uFillTx/>
              <a:latin typeface="Calibri" panose="020F0502020204030204" pitchFamily="34" charset="0"/>
              <a:ea typeface="微软雅黑" panose="020B0503020204020204" pitchFamily="34" charset="-122"/>
              <a:cs typeface="+mn-cs"/>
            </a:endParaRPr>
          </a:p>
        </p:txBody>
      </p:sp>
    </p:spTree>
    <p:extLst>
      <p:ext uri="{BB962C8B-B14F-4D97-AF65-F5344CB8AC3E}">
        <p14:creationId xmlns:p14="http://schemas.microsoft.com/office/powerpoint/2010/main" val="600298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cs typeface="+mn-cs"/>
              </a:rPr>
              <a:t>40</a:t>
            </a:fld>
            <a:endParaRPr kumimoji="0" lang="zh-CN" altLang="en-US" sz="1200" b="0" i="0" u="none" strike="noStrike" kern="1200" cap="none" spc="0" normalizeH="0" baseline="0" noProof="0" dirty="0">
              <a:ln>
                <a:noFill/>
              </a:ln>
              <a:solidFill>
                <a:prstClr val="black"/>
              </a:solidFill>
              <a:effectLst/>
              <a:uLnTx/>
              <a:uFillTx/>
              <a:latin typeface="Calibri" panose="020F0502020204030204" pitchFamily="34" charset="0"/>
              <a:ea typeface="微软雅黑" panose="020B0503020204020204" pitchFamily="34" charset="-122"/>
              <a:cs typeface="+mn-cs"/>
            </a:endParaRPr>
          </a:p>
        </p:txBody>
      </p:sp>
    </p:spTree>
    <p:extLst>
      <p:ext uri="{BB962C8B-B14F-4D97-AF65-F5344CB8AC3E}">
        <p14:creationId xmlns:p14="http://schemas.microsoft.com/office/powerpoint/2010/main" val="22808460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pic>
        <p:nvPicPr>
          <p:cNvPr id="32" name="图片 31"/>
          <p:cNvPicPr>
            <a:picLocks noChangeAspect="1"/>
          </p:cNvPicPr>
          <p:nvPr userDrawn="1"/>
        </p:nvPicPr>
        <p:blipFill>
          <a:blip r:embed="rId3" cstate="screen"/>
          <a:stretch>
            <a:fillRect/>
          </a:stretch>
        </p:blipFill>
        <p:spPr>
          <a:xfrm>
            <a:off x="9601452" y="6237564"/>
            <a:ext cx="2590548" cy="62043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t>2021/8/3</a:t>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t>2021/8/3</a:t>
            </a:fld>
            <a:endParaRPr lang="zh-CN" altLang="en-US"/>
          </a:p>
        </p:txBody>
      </p:sp>
      <p:sp>
        <p:nvSpPr>
          <p:cNvPr id="3" name="页脚占位符 2"/>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60CDD3-999D-4BC7-9271-13A9D289C78D}" type="datetimeFigureOut">
              <a:rPr lang="zh-CN" altLang="en-US" smtClean="0"/>
              <a:t>2021/8/3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18E720-D7C5-44E7-81DE-63EC611AF257}"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4"/>
          <p:cNvPicPr>
            <a:picLocks noChangeAspect="1" noChangeArrowheads="1"/>
          </p:cNvPicPr>
          <p:nvPr userDrawn="1"/>
        </p:nvPicPr>
        <p:blipFill>
          <a:blip r:embed="rId6">
            <a:extLst>
              <a:ext uri="{28A0092B-C50C-407E-A947-70E740481C1C}">
                <a14:useLocalDpi xmlns:a14="http://schemas.microsoft.com/office/drawing/2010/main" val="0"/>
              </a:ext>
            </a:extLst>
          </a:blip>
          <a:stretch>
            <a:fillRect/>
          </a:stretch>
        </p:blipFill>
        <p:spPr bwMode="auto">
          <a:xfrm>
            <a:off x="13786" y="15911"/>
            <a:ext cx="12164429" cy="6841687"/>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userDrawn="1"/>
        </p:nvSpPr>
        <p:spPr>
          <a:xfrm>
            <a:off x="0" y="0"/>
            <a:ext cx="12192000" cy="6857597"/>
          </a:xfrm>
          <a:prstGeom prst="rect">
            <a:avLst/>
          </a:prstGeom>
          <a:solidFill>
            <a:srgbClr val="FFFF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par>
    </p:tnLst>
  </p:timing>
  <p:txStyles>
    <p:titleStyle>
      <a:lvl1pPr algn="ctr" rtl="0" fontAlgn="base">
        <a:spcBef>
          <a:spcPct val="0"/>
        </a:spcBef>
        <a:spcAft>
          <a:spcPct val="0"/>
        </a:spcAft>
        <a:defRPr sz="5865" kern="1200">
          <a:solidFill>
            <a:schemeClr val="tx1"/>
          </a:solidFill>
          <a:latin typeface="+mj-lt"/>
          <a:ea typeface="微软雅黑" panose="020B0503020204020204" pitchFamily="34" charset="-122"/>
          <a:cs typeface="+mj-cs"/>
        </a:defRPr>
      </a:lvl1pPr>
      <a:lvl2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5pPr>
      <a:lvl6pPr marL="6096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6pPr>
      <a:lvl7pPr marL="12192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7pPr>
      <a:lvl8pPr marL="18288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8pPr>
      <a:lvl9pPr marL="24384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9pPr>
    </p:titleStyle>
    <p:bodyStyle>
      <a:lvl1pPr marL="457200" indent="-457200" algn="l" rtl="0" fontAlgn="base">
        <a:spcBef>
          <a:spcPct val="20000"/>
        </a:spcBef>
        <a:spcAft>
          <a:spcPct val="0"/>
        </a:spcAft>
        <a:buFont typeface="Arial" panose="020B0604020202020204" pitchFamily="34" charset="0"/>
        <a:buChar char="•"/>
        <a:defRPr sz="4265" kern="1200">
          <a:solidFill>
            <a:schemeClr val="tx1"/>
          </a:solidFill>
          <a:latin typeface="+mn-lt"/>
          <a:ea typeface="微软雅黑" panose="020B0503020204020204" pitchFamily="34" charset="-122"/>
          <a:cs typeface="+mn-cs"/>
        </a:defRPr>
      </a:lvl1pPr>
      <a:lvl2pPr marL="990600" indent="-381000" algn="l" rtl="0" fontAlgn="base">
        <a:spcBef>
          <a:spcPct val="20000"/>
        </a:spcBef>
        <a:spcAft>
          <a:spcPct val="0"/>
        </a:spcAft>
        <a:buFont typeface="Arial" panose="020B0604020202020204" pitchFamily="34" charset="0"/>
        <a:buChar char="–"/>
        <a:defRPr sz="3735" kern="1200">
          <a:solidFill>
            <a:schemeClr val="tx1"/>
          </a:solidFill>
          <a:latin typeface="+mn-lt"/>
          <a:ea typeface="微软雅黑" panose="020B0503020204020204" pitchFamily="34" charset="-122"/>
          <a:cs typeface="+mn-cs"/>
        </a:defRPr>
      </a:lvl2pPr>
      <a:lvl3pPr marL="1524000" indent="-304800" algn="l" rtl="0" fontAlgn="base">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3pPr>
      <a:lvl4pPr marL="2133600" indent="-304800" algn="l" rtl="0" fontAlgn="base">
        <a:spcBef>
          <a:spcPct val="20000"/>
        </a:spcBef>
        <a:spcAft>
          <a:spcPct val="0"/>
        </a:spcAft>
        <a:buFont typeface="Arial" panose="020B0604020202020204" pitchFamily="34" charset="0"/>
        <a:buChar char="–"/>
        <a:defRPr sz="2665" kern="1200">
          <a:solidFill>
            <a:schemeClr val="tx1"/>
          </a:solidFill>
          <a:latin typeface="+mn-lt"/>
          <a:ea typeface="微软雅黑" panose="020B0503020204020204" pitchFamily="34" charset="-122"/>
          <a:cs typeface="+mn-cs"/>
        </a:defRPr>
      </a:lvl4pPr>
      <a:lvl5pPr marL="2743200" indent="-304800" algn="l" rtl="0" fontAlgn="base">
        <a:spcBef>
          <a:spcPct val="20000"/>
        </a:spcBef>
        <a:spcAft>
          <a:spcPct val="0"/>
        </a:spcAft>
        <a:buFont typeface="Arial" panose="020B0604020202020204" pitchFamily="34" charset="0"/>
        <a:buChar char="»"/>
        <a:defRPr sz="2665" kern="1200">
          <a:solidFill>
            <a:schemeClr val="tx1"/>
          </a:solidFill>
          <a:latin typeface="+mn-lt"/>
          <a:ea typeface="微软雅黑" panose="020B0503020204020204" pitchFamily="34" charset="-122"/>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635" y="1797050"/>
            <a:ext cx="12265660" cy="3456305"/>
          </a:xfrm>
          <a:prstGeom prst="rect">
            <a:avLst/>
          </a:prstGeom>
          <a:solidFill>
            <a:srgbClr val="4A9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sz="2400">
              <a:solidFill>
                <a:prstClr val="white"/>
              </a:solidFill>
              <a:latin typeface="Calibri" panose="020F0502020204030204"/>
              <a:ea typeface="微软雅黑" panose="020B0503020204020204" pitchFamily="34" charset="-122"/>
            </a:endParaRPr>
          </a:p>
        </p:txBody>
      </p:sp>
      <p:sp>
        <p:nvSpPr>
          <p:cNvPr id="12" name="TextBox 11"/>
          <p:cNvSpPr txBox="1"/>
          <p:nvPr/>
        </p:nvSpPr>
        <p:spPr>
          <a:xfrm>
            <a:off x="5135896" y="2689623"/>
            <a:ext cx="3840480" cy="1405255"/>
          </a:xfrm>
          <a:prstGeom prst="rect">
            <a:avLst/>
          </a:prstGeom>
          <a:noFill/>
        </p:spPr>
        <p:txBody>
          <a:bodyPr wrap="none" rtlCol="0">
            <a:spAutoFit/>
          </a:bodyPr>
          <a:lstStyle/>
          <a:p>
            <a:pPr marL="0" lvl="1" algn="l" defTabSz="1219200" fontAlgn="base">
              <a:spcBef>
                <a:spcPct val="0"/>
              </a:spcBef>
              <a:spcAft>
                <a:spcPct val="0"/>
              </a:spcAft>
            </a:pPr>
            <a:r>
              <a:rPr lang="zh-CN" altLang="en-US" sz="3735" b="1" dirty="0">
                <a:solidFill>
                  <a:prstClr val="white"/>
                </a:solidFill>
                <a:latin typeface="微软雅黑" panose="020B0503020204020204" pitchFamily="34" charset="-122"/>
                <a:ea typeface="微软雅黑" panose="020B0503020204020204" pitchFamily="34" charset="-122"/>
              </a:rPr>
              <a:t>项目六</a:t>
            </a:r>
          </a:p>
          <a:p>
            <a:pPr marL="0" lvl="1" algn="l" defTabSz="1219200" fontAlgn="base">
              <a:spcBef>
                <a:spcPct val="0"/>
              </a:spcBef>
              <a:spcAft>
                <a:spcPct val="0"/>
              </a:spcAft>
            </a:pPr>
            <a:r>
              <a:rPr lang="zh-CN" altLang="en-US" sz="4800" b="1" dirty="0">
                <a:solidFill>
                  <a:prstClr val="white"/>
                </a:solidFill>
                <a:latin typeface="微软雅黑" panose="020B0503020204020204" pitchFamily="34" charset="-122"/>
                <a:ea typeface="微软雅黑" panose="020B0503020204020204" pitchFamily="34" charset="-122"/>
              </a:rPr>
              <a:t>触电急救处理</a:t>
            </a:r>
          </a:p>
        </p:txBody>
      </p:sp>
      <p:cxnSp>
        <p:nvCxnSpPr>
          <p:cNvPr id="13" name="直接连接符 12"/>
          <p:cNvCxnSpPr/>
          <p:nvPr/>
        </p:nvCxnSpPr>
        <p:spPr>
          <a:xfrm flipV="1">
            <a:off x="4847861" y="2180861"/>
            <a:ext cx="0" cy="256589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090528" y="4268207"/>
            <a:ext cx="1203795" cy="328930"/>
          </a:xfrm>
          <a:prstGeom prst="rect">
            <a:avLst/>
          </a:prstGeom>
          <a:noFill/>
        </p:spPr>
        <p:txBody>
          <a:bodyPr wrap="square" lIns="0" tIns="0" rIns="0" bIns="0" rtlCol="0">
            <a:spAutoFit/>
          </a:bodyPr>
          <a:lstStyle/>
          <a:p>
            <a:pPr defTabSz="1219200" fontAlgn="base">
              <a:spcBef>
                <a:spcPct val="0"/>
              </a:spcBef>
              <a:spcAft>
                <a:spcPct val="0"/>
              </a:spcAft>
            </a:pPr>
            <a:r>
              <a:rPr lang="en-US" altLang="zh-CN" sz="2135" dirty="0">
                <a:solidFill>
                  <a:prstClr val="white"/>
                </a:solidFill>
                <a:latin typeface="微软雅黑" panose="020B0503020204020204" pitchFamily="34" charset="-122"/>
                <a:ea typeface="微软雅黑" panose="020B0503020204020204" pitchFamily="34" charset="-122"/>
              </a:rPr>
              <a:t>PART 06</a:t>
            </a:r>
            <a:endParaRPr lang="zh-CN" altLang="en-US" sz="2135" dirty="0">
              <a:solidFill>
                <a:prstClr val="white"/>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831465" y="2442210"/>
            <a:ext cx="1596390" cy="159639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sz="2400">
                <a:solidFill>
                  <a:prstClr val="black"/>
                </a:solidFill>
                <a:latin typeface="Calibri" panose="020F0502020204030204"/>
                <a:ea typeface="微软雅黑" panose="020B0503020204020204" pitchFamily="34" charset="-122"/>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sz="2400">
                <a:solidFill>
                  <a:prstClr val="white"/>
                </a:solidFill>
                <a:latin typeface="Calibri" panose="020F0502020204030204"/>
                <a:ea typeface="微软雅黑" panose="020B0503020204020204" pitchFamily="34" charset="-122"/>
              </a:endParaRPr>
            </a:p>
          </p:txBody>
        </p:sp>
      </p:grpSp>
      <p:grpSp>
        <p:nvGrpSpPr>
          <p:cNvPr id="34" name="组合 33"/>
          <p:cNvGrpSpPr/>
          <p:nvPr/>
        </p:nvGrpSpPr>
        <p:grpSpPr>
          <a:xfrm>
            <a:off x="8599374" y="-1038458"/>
            <a:ext cx="1572375" cy="1572375"/>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36" name="椭圆 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37" name="组合 36"/>
          <p:cNvGrpSpPr/>
          <p:nvPr/>
        </p:nvGrpSpPr>
        <p:grpSpPr>
          <a:xfrm>
            <a:off x="6563171" y="-378468"/>
            <a:ext cx="840307" cy="840307"/>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39" name="椭圆 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40" name="组合 39"/>
          <p:cNvGrpSpPr/>
          <p:nvPr/>
        </p:nvGrpSpPr>
        <p:grpSpPr>
          <a:xfrm>
            <a:off x="7468223" y="41686"/>
            <a:ext cx="1187359" cy="1187359"/>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42" name="椭圆 4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43" name="组合 42"/>
          <p:cNvGrpSpPr/>
          <p:nvPr/>
        </p:nvGrpSpPr>
        <p:grpSpPr>
          <a:xfrm>
            <a:off x="10564893" y="-211484"/>
            <a:ext cx="914400" cy="914400"/>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45" name="椭圆 4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46" name="组合 45"/>
          <p:cNvGrpSpPr/>
          <p:nvPr/>
        </p:nvGrpSpPr>
        <p:grpSpPr>
          <a:xfrm>
            <a:off x="1022097" y="6720651"/>
            <a:ext cx="785143" cy="785143"/>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49" name="组合 48"/>
          <p:cNvGrpSpPr/>
          <p:nvPr/>
        </p:nvGrpSpPr>
        <p:grpSpPr>
          <a:xfrm>
            <a:off x="5284259" y="6039803"/>
            <a:ext cx="336655" cy="336655"/>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52" name="组合 51"/>
          <p:cNvGrpSpPr/>
          <p:nvPr/>
        </p:nvGrpSpPr>
        <p:grpSpPr>
          <a:xfrm>
            <a:off x="4242406" y="5769402"/>
            <a:ext cx="705433" cy="705433"/>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55" name="组合 54"/>
          <p:cNvGrpSpPr/>
          <p:nvPr/>
        </p:nvGrpSpPr>
        <p:grpSpPr>
          <a:xfrm>
            <a:off x="11505318" y="-1411776"/>
            <a:ext cx="1572375" cy="1572375"/>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57" name="椭圆 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58" name="组合 57"/>
          <p:cNvGrpSpPr/>
          <p:nvPr/>
        </p:nvGrpSpPr>
        <p:grpSpPr>
          <a:xfrm>
            <a:off x="11539635" y="554196"/>
            <a:ext cx="297440" cy="297440"/>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60" name="椭圆 5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61" name="组合 60"/>
          <p:cNvGrpSpPr/>
          <p:nvPr/>
        </p:nvGrpSpPr>
        <p:grpSpPr>
          <a:xfrm>
            <a:off x="2591301" y="6274859"/>
            <a:ext cx="1572375" cy="1572375"/>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63" name="椭圆 62"/>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64" name="组合 63"/>
          <p:cNvGrpSpPr/>
          <p:nvPr/>
        </p:nvGrpSpPr>
        <p:grpSpPr>
          <a:xfrm>
            <a:off x="1700555" y="6142194"/>
            <a:ext cx="693589" cy="693589"/>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66" name="椭圆 6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67" name="组合 66"/>
          <p:cNvGrpSpPr/>
          <p:nvPr/>
        </p:nvGrpSpPr>
        <p:grpSpPr>
          <a:xfrm>
            <a:off x="388171" y="6562346"/>
            <a:ext cx="422503" cy="422503"/>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69" name="椭圆 6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70" name="组合 69"/>
          <p:cNvGrpSpPr/>
          <p:nvPr/>
        </p:nvGrpSpPr>
        <p:grpSpPr>
          <a:xfrm>
            <a:off x="156219" y="6317936"/>
            <a:ext cx="211251" cy="211251"/>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72" name="椭圆 7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grpSp>
      <p:pic>
        <p:nvPicPr>
          <p:cNvPr id="39974" name="그림 43"/>
          <p:cNvPicPr>
            <a:picLocks noChangeAspect="1"/>
          </p:cNvPicPr>
          <p:nvPr/>
        </p:nvPicPr>
        <p:blipFill>
          <a:blip r:embed="rId3"/>
          <a:srcRect l="49583" t="32220" r="5309" b="14719"/>
          <a:stretch>
            <a:fillRect/>
          </a:stretch>
        </p:blipFill>
        <p:spPr>
          <a:xfrm>
            <a:off x="2980055" y="2794635"/>
            <a:ext cx="1250950" cy="110363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ppt_x</p:attrName>
                                        </p:attrNameLst>
                                      </p:cBhvr>
                                      <p:tavLst>
                                        <p:tav tm="0">
                                          <p:val>
                                            <p:strVal val="#ppt_x-#ppt_w*1.125000"/>
                                          </p:val>
                                        </p:tav>
                                        <p:tav tm="100000">
                                          <p:val>
                                            <p:strVal val="#ppt_x"/>
                                          </p:val>
                                        </p:tav>
                                      </p:tavLst>
                                    </p:anim>
                                    <p:animEffect transition="in" filter="wipe(right)">
                                      <p:cBhvr>
                                        <p:cTn id="16" dur="500"/>
                                        <p:tgtEl>
                                          <p:spTgt spid="12"/>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anim calcmode="lin" valueType="num">
                                      <p:cBhvr>
                                        <p:cTn id="21" dur="500" fill="hold"/>
                                        <p:tgtEl>
                                          <p:spTgt spid="14"/>
                                        </p:tgtEl>
                                        <p:attrNameLst>
                                          <p:attrName>ppt_x</p:attrName>
                                        </p:attrNameLst>
                                      </p:cBhvr>
                                      <p:tavLst>
                                        <p:tav tm="0">
                                          <p:val>
                                            <p:strVal val="#ppt_x"/>
                                          </p:val>
                                        </p:tav>
                                        <p:tav tm="100000">
                                          <p:val>
                                            <p:strVal val="#ppt_x"/>
                                          </p:val>
                                        </p:tav>
                                      </p:tavLst>
                                    </p:anim>
                                    <p:anim calcmode="lin" valueType="num">
                                      <p:cBhvr>
                                        <p:cTn id="22" dur="500" fill="hold"/>
                                        <p:tgtEl>
                                          <p:spTgt spid="14"/>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3" presetClass="entr" presetSubtype="528"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p:cTn id="26" dur="500" fill="hold"/>
                                        <p:tgtEl>
                                          <p:spTgt spid="34"/>
                                        </p:tgtEl>
                                        <p:attrNameLst>
                                          <p:attrName>ppt_w</p:attrName>
                                        </p:attrNameLst>
                                      </p:cBhvr>
                                      <p:tavLst>
                                        <p:tav tm="0">
                                          <p:val>
                                            <p:fltVal val="0"/>
                                          </p:val>
                                        </p:tav>
                                        <p:tav tm="100000">
                                          <p:val>
                                            <p:strVal val="#ppt_w"/>
                                          </p:val>
                                        </p:tav>
                                      </p:tavLst>
                                    </p:anim>
                                    <p:anim calcmode="lin" valueType="num">
                                      <p:cBhvr>
                                        <p:cTn id="27" dur="500" fill="hold"/>
                                        <p:tgtEl>
                                          <p:spTgt spid="34"/>
                                        </p:tgtEl>
                                        <p:attrNameLst>
                                          <p:attrName>ppt_h</p:attrName>
                                        </p:attrNameLst>
                                      </p:cBhvr>
                                      <p:tavLst>
                                        <p:tav tm="0">
                                          <p:val>
                                            <p:fltVal val="0"/>
                                          </p:val>
                                        </p:tav>
                                        <p:tav tm="100000">
                                          <p:val>
                                            <p:strVal val="#ppt_h"/>
                                          </p:val>
                                        </p:tav>
                                      </p:tavLst>
                                    </p:anim>
                                    <p:anim calcmode="lin" valueType="num">
                                      <p:cBhvr>
                                        <p:cTn id="28" dur="500" fill="hold"/>
                                        <p:tgtEl>
                                          <p:spTgt spid="34"/>
                                        </p:tgtEl>
                                        <p:attrNameLst>
                                          <p:attrName>ppt_x</p:attrName>
                                        </p:attrNameLst>
                                      </p:cBhvr>
                                      <p:tavLst>
                                        <p:tav tm="0">
                                          <p:val>
                                            <p:fltVal val="0.5"/>
                                          </p:val>
                                        </p:tav>
                                        <p:tav tm="100000">
                                          <p:val>
                                            <p:strVal val="#ppt_x"/>
                                          </p:val>
                                        </p:tav>
                                      </p:tavLst>
                                    </p:anim>
                                    <p:anim calcmode="lin" valueType="num">
                                      <p:cBhvr>
                                        <p:cTn id="29" dur="500" fill="hold"/>
                                        <p:tgtEl>
                                          <p:spTgt spid="34"/>
                                        </p:tgtEl>
                                        <p:attrNameLst>
                                          <p:attrName>ppt_y</p:attrName>
                                        </p:attrNameLst>
                                      </p:cBhvr>
                                      <p:tavLst>
                                        <p:tav tm="0">
                                          <p:val>
                                            <p:fltVal val="0.5"/>
                                          </p:val>
                                        </p:tav>
                                        <p:tav tm="100000">
                                          <p:val>
                                            <p:strVal val="#ppt_y"/>
                                          </p:val>
                                        </p:tav>
                                      </p:tavLst>
                                    </p:anim>
                                  </p:childTnLst>
                                </p:cTn>
                              </p:par>
                              <p:par>
                                <p:cTn id="30" presetID="23" presetClass="entr" presetSubtype="528" fill="hold" nodeType="withEffect">
                                  <p:stCondLst>
                                    <p:cond delay="30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 calcmode="lin" valueType="num">
                                      <p:cBhvr>
                                        <p:cTn id="34" dur="500" fill="hold"/>
                                        <p:tgtEl>
                                          <p:spTgt spid="37"/>
                                        </p:tgtEl>
                                        <p:attrNameLst>
                                          <p:attrName>ppt_x</p:attrName>
                                        </p:attrNameLst>
                                      </p:cBhvr>
                                      <p:tavLst>
                                        <p:tav tm="0">
                                          <p:val>
                                            <p:fltVal val="0.5"/>
                                          </p:val>
                                        </p:tav>
                                        <p:tav tm="100000">
                                          <p:val>
                                            <p:strVal val="#ppt_x"/>
                                          </p:val>
                                        </p:tav>
                                      </p:tavLst>
                                    </p:anim>
                                    <p:anim calcmode="lin" valueType="num">
                                      <p:cBhvr>
                                        <p:cTn id="35" dur="500" fill="hold"/>
                                        <p:tgtEl>
                                          <p:spTgt spid="37"/>
                                        </p:tgtEl>
                                        <p:attrNameLst>
                                          <p:attrName>ppt_y</p:attrName>
                                        </p:attrNameLst>
                                      </p:cBhvr>
                                      <p:tavLst>
                                        <p:tav tm="0">
                                          <p:val>
                                            <p:fltVal val="0.5"/>
                                          </p:val>
                                        </p:tav>
                                        <p:tav tm="100000">
                                          <p:val>
                                            <p:strVal val="#ppt_y"/>
                                          </p:val>
                                        </p:tav>
                                      </p:tavLst>
                                    </p:anim>
                                  </p:childTnLst>
                                </p:cTn>
                              </p:par>
                              <p:par>
                                <p:cTn id="36" presetID="23" presetClass="entr" presetSubtype="528" fill="hold" nodeType="withEffect">
                                  <p:stCondLst>
                                    <p:cond delay="700"/>
                                  </p:stCondLst>
                                  <p:childTnLst>
                                    <p:set>
                                      <p:cBhvr>
                                        <p:cTn id="37" dur="1" fill="hold">
                                          <p:stCondLst>
                                            <p:cond delay="0"/>
                                          </p:stCondLst>
                                        </p:cTn>
                                        <p:tgtEl>
                                          <p:spTgt spid="40"/>
                                        </p:tgtEl>
                                        <p:attrNameLst>
                                          <p:attrName>style.visibility</p:attrName>
                                        </p:attrNameLst>
                                      </p:cBhvr>
                                      <p:to>
                                        <p:strVal val="visible"/>
                                      </p:to>
                                    </p:set>
                                    <p:anim calcmode="lin" valueType="num">
                                      <p:cBhvr>
                                        <p:cTn id="38" dur="500" fill="hold"/>
                                        <p:tgtEl>
                                          <p:spTgt spid="40"/>
                                        </p:tgtEl>
                                        <p:attrNameLst>
                                          <p:attrName>ppt_w</p:attrName>
                                        </p:attrNameLst>
                                      </p:cBhvr>
                                      <p:tavLst>
                                        <p:tav tm="0">
                                          <p:val>
                                            <p:fltVal val="0"/>
                                          </p:val>
                                        </p:tav>
                                        <p:tav tm="100000">
                                          <p:val>
                                            <p:strVal val="#ppt_w"/>
                                          </p:val>
                                        </p:tav>
                                      </p:tavLst>
                                    </p:anim>
                                    <p:anim calcmode="lin" valueType="num">
                                      <p:cBhvr>
                                        <p:cTn id="39" dur="500" fill="hold"/>
                                        <p:tgtEl>
                                          <p:spTgt spid="40"/>
                                        </p:tgtEl>
                                        <p:attrNameLst>
                                          <p:attrName>ppt_h</p:attrName>
                                        </p:attrNameLst>
                                      </p:cBhvr>
                                      <p:tavLst>
                                        <p:tav tm="0">
                                          <p:val>
                                            <p:fltVal val="0"/>
                                          </p:val>
                                        </p:tav>
                                        <p:tav tm="100000">
                                          <p:val>
                                            <p:strVal val="#ppt_h"/>
                                          </p:val>
                                        </p:tav>
                                      </p:tavLst>
                                    </p:anim>
                                    <p:anim calcmode="lin" valueType="num">
                                      <p:cBhvr>
                                        <p:cTn id="40" dur="500" fill="hold"/>
                                        <p:tgtEl>
                                          <p:spTgt spid="40"/>
                                        </p:tgtEl>
                                        <p:attrNameLst>
                                          <p:attrName>ppt_x</p:attrName>
                                        </p:attrNameLst>
                                      </p:cBhvr>
                                      <p:tavLst>
                                        <p:tav tm="0">
                                          <p:val>
                                            <p:fltVal val="0.5"/>
                                          </p:val>
                                        </p:tav>
                                        <p:tav tm="100000">
                                          <p:val>
                                            <p:strVal val="#ppt_x"/>
                                          </p:val>
                                        </p:tav>
                                      </p:tavLst>
                                    </p:anim>
                                    <p:anim calcmode="lin" valueType="num">
                                      <p:cBhvr>
                                        <p:cTn id="41" dur="500" fill="hold"/>
                                        <p:tgtEl>
                                          <p:spTgt spid="40"/>
                                        </p:tgtEl>
                                        <p:attrNameLst>
                                          <p:attrName>ppt_y</p:attrName>
                                        </p:attrNameLst>
                                      </p:cBhvr>
                                      <p:tavLst>
                                        <p:tav tm="0">
                                          <p:val>
                                            <p:fltVal val="0.5"/>
                                          </p:val>
                                        </p:tav>
                                        <p:tav tm="100000">
                                          <p:val>
                                            <p:strVal val="#ppt_y"/>
                                          </p:val>
                                        </p:tav>
                                      </p:tavLst>
                                    </p:anim>
                                  </p:childTnLst>
                                </p:cTn>
                              </p:par>
                              <p:par>
                                <p:cTn id="42" presetID="23" presetClass="entr" presetSubtype="528" fill="hold" nodeType="withEffect">
                                  <p:stCondLst>
                                    <p:cond delay="300"/>
                                  </p:stCondLst>
                                  <p:childTnLst>
                                    <p:set>
                                      <p:cBhvr>
                                        <p:cTn id="43" dur="1" fill="hold">
                                          <p:stCondLst>
                                            <p:cond delay="0"/>
                                          </p:stCondLst>
                                        </p:cTn>
                                        <p:tgtEl>
                                          <p:spTgt spid="43"/>
                                        </p:tgtEl>
                                        <p:attrNameLst>
                                          <p:attrName>style.visibility</p:attrName>
                                        </p:attrNameLst>
                                      </p:cBhvr>
                                      <p:to>
                                        <p:strVal val="visible"/>
                                      </p:to>
                                    </p:set>
                                    <p:anim calcmode="lin" valueType="num">
                                      <p:cBhvr>
                                        <p:cTn id="44" dur="500" fill="hold"/>
                                        <p:tgtEl>
                                          <p:spTgt spid="43"/>
                                        </p:tgtEl>
                                        <p:attrNameLst>
                                          <p:attrName>ppt_w</p:attrName>
                                        </p:attrNameLst>
                                      </p:cBhvr>
                                      <p:tavLst>
                                        <p:tav tm="0">
                                          <p:val>
                                            <p:fltVal val="0"/>
                                          </p:val>
                                        </p:tav>
                                        <p:tav tm="100000">
                                          <p:val>
                                            <p:strVal val="#ppt_w"/>
                                          </p:val>
                                        </p:tav>
                                      </p:tavLst>
                                    </p:anim>
                                    <p:anim calcmode="lin" valueType="num">
                                      <p:cBhvr>
                                        <p:cTn id="45" dur="500" fill="hold"/>
                                        <p:tgtEl>
                                          <p:spTgt spid="43"/>
                                        </p:tgtEl>
                                        <p:attrNameLst>
                                          <p:attrName>ppt_h</p:attrName>
                                        </p:attrNameLst>
                                      </p:cBhvr>
                                      <p:tavLst>
                                        <p:tav tm="0">
                                          <p:val>
                                            <p:fltVal val="0"/>
                                          </p:val>
                                        </p:tav>
                                        <p:tav tm="100000">
                                          <p:val>
                                            <p:strVal val="#ppt_h"/>
                                          </p:val>
                                        </p:tav>
                                      </p:tavLst>
                                    </p:anim>
                                    <p:anim calcmode="lin" valueType="num">
                                      <p:cBhvr>
                                        <p:cTn id="46" dur="500" fill="hold"/>
                                        <p:tgtEl>
                                          <p:spTgt spid="43"/>
                                        </p:tgtEl>
                                        <p:attrNameLst>
                                          <p:attrName>ppt_x</p:attrName>
                                        </p:attrNameLst>
                                      </p:cBhvr>
                                      <p:tavLst>
                                        <p:tav tm="0">
                                          <p:val>
                                            <p:fltVal val="0.5"/>
                                          </p:val>
                                        </p:tav>
                                        <p:tav tm="100000">
                                          <p:val>
                                            <p:strVal val="#ppt_x"/>
                                          </p:val>
                                        </p:tav>
                                      </p:tavLst>
                                    </p:anim>
                                    <p:anim calcmode="lin" valueType="num">
                                      <p:cBhvr>
                                        <p:cTn id="47" dur="500" fill="hold"/>
                                        <p:tgtEl>
                                          <p:spTgt spid="43"/>
                                        </p:tgtEl>
                                        <p:attrNameLst>
                                          <p:attrName>ppt_y</p:attrName>
                                        </p:attrNameLst>
                                      </p:cBhvr>
                                      <p:tavLst>
                                        <p:tav tm="0">
                                          <p:val>
                                            <p:fltVal val="0.5"/>
                                          </p:val>
                                        </p:tav>
                                        <p:tav tm="100000">
                                          <p:val>
                                            <p:strVal val="#ppt_y"/>
                                          </p:val>
                                        </p:tav>
                                      </p:tavLst>
                                    </p:anim>
                                  </p:childTnLst>
                                </p:cTn>
                              </p:par>
                              <p:par>
                                <p:cTn id="48" presetID="23" presetClass="entr" presetSubtype="528" fill="hold" nodeType="withEffect">
                                  <p:stCondLst>
                                    <p:cond delay="100"/>
                                  </p:stCondLst>
                                  <p:childTnLst>
                                    <p:set>
                                      <p:cBhvr>
                                        <p:cTn id="49" dur="1" fill="hold">
                                          <p:stCondLst>
                                            <p:cond delay="0"/>
                                          </p:stCondLst>
                                        </p:cTn>
                                        <p:tgtEl>
                                          <p:spTgt spid="46"/>
                                        </p:tgtEl>
                                        <p:attrNameLst>
                                          <p:attrName>style.visibility</p:attrName>
                                        </p:attrNameLst>
                                      </p:cBhvr>
                                      <p:to>
                                        <p:strVal val="visible"/>
                                      </p:to>
                                    </p:set>
                                    <p:anim calcmode="lin" valueType="num">
                                      <p:cBhvr>
                                        <p:cTn id="50" dur="500" fill="hold"/>
                                        <p:tgtEl>
                                          <p:spTgt spid="46"/>
                                        </p:tgtEl>
                                        <p:attrNameLst>
                                          <p:attrName>ppt_w</p:attrName>
                                        </p:attrNameLst>
                                      </p:cBhvr>
                                      <p:tavLst>
                                        <p:tav tm="0">
                                          <p:val>
                                            <p:fltVal val="0"/>
                                          </p:val>
                                        </p:tav>
                                        <p:tav tm="100000">
                                          <p:val>
                                            <p:strVal val="#ppt_w"/>
                                          </p:val>
                                        </p:tav>
                                      </p:tavLst>
                                    </p:anim>
                                    <p:anim calcmode="lin" valueType="num">
                                      <p:cBhvr>
                                        <p:cTn id="51" dur="500" fill="hold"/>
                                        <p:tgtEl>
                                          <p:spTgt spid="46"/>
                                        </p:tgtEl>
                                        <p:attrNameLst>
                                          <p:attrName>ppt_h</p:attrName>
                                        </p:attrNameLst>
                                      </p:cBhvr>
                                      <p:tavLst>
                                        <p:tav tm="0">
                                          <p:val>
                                            <p:fltVal val="0"/>
                                          </p:val>
                                        </p:tav>
                                        <p:tav tm="100000">
                                          <p:val>
                                            <p:strVal val="#ppt_h"/>
                                          </p:val>
                                        </p:tav>
                                      </p:tavLst>
                                    </p:anim>
                                    <p:anim calcmode="lin" valueType="num">
                                      <p:cBhvr>
                                        <p:cTn id="52" dur="500" fill="hold"/>
                                        <p:tgtEl>
                                          <p:spTgt spid="46"/>
                                        </p:tgtEl>
                                        <p:attrNameLst>
                                          <p:attrName>ppt_x</p:attrName>
                                        </p:attrNameLst>
                                      </p:cBhvr>
                                      <p:tavLst>
                                        <p:tav tm="0">
                                          <p:val>
                                            <p:fltVal val="0.5"/>
                                          </p:val>
                                        </p:tav>
                                        <p:tav tm="100000">
                                          <p:val>
                                            <p:strVal val="#ppt_x"/>
                                          </p:val>
                                        </p:tav>
                                      </p:tavLst>
                                    </p:anim>
                                    <p:anim calcmode="lin" valueType="num">
                                      <p:cBhvr>
                                        <p:cTn id="53" dur="500" fill="hold"/>
                                        <p:tgtEl>
                                          <p:spTgt spid="46"/>
                                        </p:tgtEl>
                                        <p:attrNameLst>
                                          <p:attrName>ppt_y</p:attrName>
                                        </p:attrNameLst>
                                      </p:cBhvr>
                                      <p:tavLst>
                                        <p:tav tm="0">
                                          <p:val>
                                            <p:fltVal val="0.5"/>
                                          </p:val>
                                        </p:tav>
                                        <p:tav tm="100000">
                                          <p:val>
                                            <p:strVal val="#ppt_y"/>
                                          </p:val>
                                        </p:tav>
                                      </p:tavLst>
                                    </p:anim>
                                  </p:childTnLst>
                                </p:cTn>
                              </p:par>
                              <p:par>
                                <p:cTn id="54" presetID="23" presetClass="entr" presetSubtype="528" fill="hold" nodeType="withEffect">
                                  <p:stCondLst>
                                    <p:cond delay="60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 calcmode="lin" valueType="num">
                                      <p:cBhvr>
                                        <p:cTn id="58" dur="500" fill="hold"/>
                                        <p:tgtEl>
                                          <p:spTgt spid="49"/>
                                        </p:tgtEl>
                                        <p:attrNameLst>
                                          <p:attrName>ppt_x</p:attrName>
                                        </p:attrNameLst>
                                      </p:cBhvr>
                                      <p:tavLst>
                                        <p:tav tm="0">
                                          <p:val>
                                            <p:fltVal val="0.5"/>
                                          </p:val>
                                        </p:tav>
                                        <p:tav tm="100000">
                                          <p:val>
                                            <p:strVal val="#ppt_x"/>
                                          </p:val>
                                        </p:tav>
                                      </p:tavLst>
                                    </p:anim>
                                    <p:anim calcmode="lin" valueType="num">
                                      <p:cBhvr>
                                        <p:cTn id="59" dur="500" fill="hold"/>
                                        <p:tgtEl>
                                          <p:spTgt spid="49"/>
                                        </p:tgtEl>
                                        <p:attrNameLst>
                                          <p:attrName>ppt_y</p:attrName>
                                        </p:attrNameLst>
                                      </p:cBhvr>
                                      <p:tavLst>
                                        <p:tav tm="0">
                                          <p:val>
                                            <p:fltVal val="0.5"/>
                                          </p:val>
                                        </p:tav>
                                        <p:tav tm="100000">
                                          <p:val>
                                            <p:strVal val="#ppt_y"/>
                                          </p:val>
                                        </p:tav>
                                      </p:tavLst>
                                    </p:anim>
                                  </p:childTnLst>
                                </p:cTn>
                              </p:par>
                              <p:par>
                                <p:cTn id="60" presetID="23" presetClass="entr" presetSubtype="528" fill="hold" nodeType="withEffect">
                                  <p:stCondLst>
                                    <p:cond delay="300"/>
                                  </p:stCondLst>
                                  <p:childTnLst>
                                    <p:set>
                                      <p:cBhvr>
                                        <p:cTn id="61" dur="1" fill="hold">
                                          <p:stCondLst>
                                            <p:cond delay="0"/>
                                          </p:stCondLst>
                                        </p:cTn>
                                        <p:tgtEl>
                                          <p:spTgt spid="52"/>
                                        </p:tgtEl>
                                        <p:attrNameLst>
                                          <p:attrName>style.visibility</p:attrName>
                                        </p:attrNameLst>
                                      </p:cBhvr>
                                      <p:to>
                                        <p:strVal val="visible"/>
                                      </p:to>
                                    </p:set>
                                    <p:anim calcmode="lin" valueType="num">
                                      <p:cBhvr>
                                        <p:cTn id="62" dur="500" fill="hold"/>
                                        <p:tgtEl>
                                          <p:spTgt spid="52"/>
                                        </p:tgtEl>
                                        <p:attrNameLst>
                                          <p:attrName>ppt_w</p:attrName>
                                        </p:attrNameLst>
                                      </p:cBhvr>
                                      <p:tavLst>
                                        <p:tav tm="0">
                                          <p:val>
                                            <p:fltVal val="0"/>
                                          </p:val>
                                        </p:tav>
                                        <p:tav tm="100000">
                                          <p:val>
                                            <p:strVal val="#ppt_w"/>
                                          </p:val>
                                        </p:tav>
                                      </p:tavLst>
                                    </p:anim>
                                    <p:anim calcmode="lin" valueType="num">
                                      <p:cBhvr>
                                        <p:cTn id="63" dur="500" fill="hold"/>
                                        <p:tgtEl>
                                          <p:spTgt spid="52"/>
                                        </p:tgtEl>
                                        <p:attrNameLst>
                                          <p:attrName>ppt_h</p:attrName>
                                        </p:attrNameLst>
                                      </p:cBhvr>
                                      <p:tavLst>
                                        <p:tav tm="0">
                                          <p:val>
                                            <p:fltVal val="0"/>
                                          </p:val>
                                        </p:tav>
                                        <p:tav tm="100000">
                                          <p:val>
                                            <p:strVal val="#ppt_h"/>
                                          </p:val>
                                        </p:tav>
                                      </p:tavLst>
                                    </p:anim>
                                    <p:anim calcmode="lin" valueType="num">
                                      <p:cBhvr>
                                        <p:cTn id="64" dur="500" fill="hold"/>
                                        <p:tgtEl>
                                          <p:spTgt spid="52"/>
                                        </p:tgtEl>
                                        <p:attrNameLst>
                                          <p:attrName>ppt_x</p:attrName>
                                        </p:attrNameLst>
                                      </p:cBhvr>
                                      <p:tavLst>
                                        <p:tav tm="0">
                                          <p:val>
                                            <p:fltVal val="0.5"/>
                                          </p:val>
                                        </p:tav>
                                        <p:tav tm="100000">
                                          <p:val>
                                            <p:strVal val="#ppt_x"/>
                                          </p:val>
                                        </p:tav>
                                      </p:tavLst>
                                    </p:anim>
                                    <p:anim calcmode="lin" valueType="num">
                                      <p:cBhvr>
                                        <p:cTn id="65" dur="500" fill="hold"/>
                                        <p:tgtEl>
                                          <p:spTgt spid="52"/>
                                        </p:tgtEl>
                                        <p:attrNameLst>
                                          <p:attrName>ppt_y</p:attrName>
                                        </p:attrNameLst>
                                      </p:cBhvr>
                                      <p:tavLst>
                                        <p:tav tm="0">
                                          <p:val>
                                            <p:fltVal val="0.5"/>
                                          </p:val>
                                        </p:tav>
                                        <p:tav tm="100000">
                                          <p:val>
                                            <p:strVal val="#ppt_y"/>
                                          </p:val>
                                        </p:tav>
                                      </p:tavLst>
                                    </p:anim>
                                  </p:childTnLst>
                                </p:cTn>
                              </p:par>
                              <p:par>
                                <p:cTn id="66" presetID="23" presetClass="entr" presetSubtype="528" fill="hold" nodeType="withEffect">
                                  <p:stCondLst>
                                    <p:cond delay="300"/>
                                  </p:stCondLst>
                                  <p:childTnLst>
                                    <p:set>
                                      <p:cBhvr>
                                        <p:cTn id="67" dur="1" fill="hold">
                                          <p:stCondLst>
                                            <p:cond delay="0"/>
                                          </p:stCondLst>
                                        </p:cTn>
                                        <p:tgtEl>
                                          <p:spTgt spid="55"/>
                                        </p:tgtEl>
                                        <p:attrNameLst>
                                          <p:attrName>style.visibility</p:attrName>
                                        </p:attrNameLst>
                                      </p:cBhvr>
                                      <p:to>
                                        <p:strVal val="visible"/>
                                      </p:to>
                                    </p:set>
                                    <p:anim calcmode="lin" valueType="num">
                                      <p:cBhvr>
                                        <p:cTn id="68" dur="500" fill="hold"/>
                                        <p:tgtEl>
                                          <p:spTgt spid="55"/>
                                        </p:tgtEl>
                                        <p:attrNameLst>
                                          <p:attrName>ppt_w</p:attrName>
                                        </p:attrNameLst>
                                      </p:cBhvr>
                                      <p:tavLst>
                                        <p:tav tm="0">
                                          <p:val>
                                            <p:fltVal val="0"/>
                                          </p:val>
                                        </p:tav>
                                        <p:tav tm="100000">
                                          <p:val>
                                            <p:strVal val="#ppt_w"/>
                                          </p:val>
                                        </p:tav>
                                      </p:tavLst>
                                    </p:anim>
                                    <p:anim calcmode="lin" valueType="num">
                                      <p:cBhvr>
                                        <p:cTn id="69" dur="500" fill="hold"/>
                                        <p:tgtEl>
                                          <p:spTgt spid="55"/>
                                        </p:tgtEl>
                                        <p:attrNameLst>
                                          <p:attrName>ppt_h</p:attrName>
                                        </p:attrNameLst>
                                      </p:cBhvr>
                                      <p:tavLst>
                                        <p:tav tm="0">
                                          <p:val>
                                            <p:fltVal val="0"/>
                                          </p:val>
                                        </p:tav>
                                        <p:tav tm="100000">
                                          <p:val>
                                            <p:strVal val="#ppt_h"/>
                                          </p:val>
                                        </p:tav>
                                      </p:tavLst>
                                    </p:anim>
                                    <p:anim calcmode="lin" valueType="num">
                                      <p:cBhvr>
                                        <p:cTn id="70" dur="500" fill="hold"/>
                                        <p:tgtEl>
                                          <p:spTgt spid="55"/>
                                        </p:tgtEl>
                                        <p:attrNameLst>
                                          <p:attrName>ppt_x</p:attrName>
                                        </p:attrNameLst>
                                      </p:cBhvr>
                                      <p:tavLst>
                                        <p:tav tm="0">
                                          <p:val>
                                            <p:fltVal val="0.5"/>
                                          </p:val>
                                        </p:tav>
                                        <p:tav tm="100000">
                                          <p:val>
                                            <p:strVal val="#ppt_x"/>
                                          </p:val>
                                        </p:tav>
                                      </p:tavLst>
                                    </p:anim>
                                    <p:anim calcmode="lin" valueType="num">
                                      <p:cBhvr>
                                        <p:cTn id="71" dur="500" fill="hold"/>
                                        <p:tgtEl>
                                          <p:spTgt spid="55"/>
                                        </p:tgtEl>
                                        <p:attrNameLst>
                                          <p:attrName>ppt_y</p:attrName>
                                        </p:attrNameLst>
                                      </p:cBhvr>
                                      <p:tavLst>
                                        <p:tav tm="0">
                                          <p:val>
                                            <p:fltVal val="0.5"/>
                                          </p:val>
                                        </p:tav>
                                        <p:tav tm="100000">
                                          <p:val>
                                            <p:strVal val="#ppt_y"/>
                                          </p:val>
                                        </p:tav>
                                      </p:tavLst>
                                    </p:anim>
                                  </p:childTnLst>
                                </p:cTn>
                              </p:par>
                              <p:par>
                                <p:cTn id="72" presetID="23" presetClass="entr" presetSubtype="528" fill="hold" nodeType="withEffect">
                                  <p:stCondLst>
                                    <p:cond delay="600"/>
                                  </p:stCondLst>
                                  <p:childTnLst>
                                    <p:set>
                                      <p:cBhvr>
                                        <p:cTn id="73" dur="1" fill="hold">
                                          <p:stCondLst>
                                            <p:cond delay="0"/>
                                          </p:stCondLst>
                                        </p:cTn>
                                        <p:tgtEl>
                                          <p:spTgt spid="58"/>
                                        </p:tgtEl>
                                        <p:attrNameLst>
                                          <p:attrName>style.visibility</p:attrName>
                                        </p:attrNameLst>
                                      </p:cBhvr>
                                      <p:to>
                                        <p:strVal val="visible"/>
                                      </p:to>
                                    </p:set>
                                    <p:anim calcmode="lin" valueType="num">
                                      <p:cBhvr>
                                        <p:cTn id="74" dur="500" fill="hold"/>
                                        <p:tgtEl>
                                          <p:spTgt spid="58"/>
                                        </p:tgtEl>
                                        <p:attrNameLst>
                                          <p:attrName>ppt_w</p:attrName>
                                        </p:attrNameLst>
                                      </p:cBhvr>
                                      <p:tavLst>
                                        <p:tav tm="0">
                                          <p:val>
                                            <p:fltVal val="0"/>
                                          </p:val>
                                        </p:tav>
                                        <p:tav tm="100000">
                                          <p:val>
                                            <p:strVal val="#ppt_w"/>
                                          </p:val>
                                        </p:tav>
                                      </p:tavLst>
                                    </p:anim>
                                    <p:anim calcmode="lin" valueType="num">
                                      <p:cBhvr>
                                        <p:cTn id="75" dur="500" fill="hold"/>
                                        <p:tgtEl>
                                          <p:spTgt spid="58"/>
                                        </p:tgtEl>
                                        <p:attrNameLst>
                                          <p:attrName>ppt_h</p:attrName>
                                        </p:attrNameLst>
                                      </p:cBhvr>
                                      <p:tavLst>
                                        <p:tav tm="0">
                                          <p:val>
                                            <p:fltVal val="0"/>
                                          </p:val>
                                        </p:tav>
                                        <p:tav tm="100000">
                                          <p:val>
                                            <p:strVal val="#ppt_h"/>
                                          </p:val>
                                        </p:tav>
                                      </p:tavLst>
                                    </p:anim>
                                    <p:anim calcmode="lin" valueType="num">
                                      <p:cBhvr>
                                        <p:cTn id="76" dur="500" fill="hold"/>
                                        <p:tgtEl>
                                          <p:spTgt spid="58"/>
                                        </p:tgtEl>
                                        <p:attrNameLst>
                                          <p:attrName>ppt_x</p:attrName>
                                        </p:attrNameLst>
                                      </p:cBhvr>
                                      <p:tavLst>
                                        <p:tav tm="0">
                                          <p:val>
                                            <p:fltVal val="0.5"/>
                                          </p:val>
                                        </p:tav>
                                        <p:tav tm="100000">
                                          <p:val>
                                            <p:strVal val="#ppt_x"/>
                                          </p:val>
                                        </p:tav>
                                      </p:tavLst>
                                    </p:anim>
                                    <p:anim calcmode="lin" valueType="num">
                                      <p:cBhvr>
                                        <p:cTn id="77" dur="500" fill="hold"/>
                                        <p:tgtEl>
                                          <p:spTgt spid="58"/>
                                        </p:tgtEl>
                                        <p:attrNameLst>
                                          <p:attrName>ppt_y</p:attrName>
                                        </p:attrNameLst>
                                      </p:cBhvr>
                                      <p:tavLst>
                                        <p:tav tm="0">
                                          <p:val>
                                            <p:fltVal val="0.5"/>
                                          </p:val>
                                        </p:tav>
                                        <p:tav tm="100000">
                                          <p:val>
                                            <p:strVal val="#ppt_y"/>
                                          </p:val>
                                        </p:tav>
                                      </p:tavLst>
                                    </p:anim>
                                  </p:childTnLst>
                                </p:cTn>
                              </p:par>
                              <p:par>
                                <p:cTn id="78" presetID="23" presetClass="entr" presetSubtype="528" fill="hold" nodeType="withEffect">
                                  <p:stCondLst>
                                    <p:cond delay="600"/>
                                  </p:stCondLst>
                                  <p:childTnLst>
                                    <p:set>
                                      <p:cBhvr>
                                        <p:cTn id="79" dur="1" fill="hold">
                                          <p:stCondLst>
                                            <p:cond delay="0"/>
                                          </p:stCondLst>
                                        </p:cTn>
                                        <p:tgtEl>
                                          <p:spTgt spid="61"/>
                                        </p:tgtEl>
                                        <p:attrNameLst>
                                          <p:attrName>style.visibility</p:attrName>
                                        </p:attrNameLst>
                                      </p:cBhvr>
                                      <p:to>
                                        <p:strVal val="visible"/>
                                      </p:to>
                                    </p:set>
                                    <p:anim calcmode="lin" valueType="num">
                                      <p:cBhvr>
                                        <p:cTn id="80" dur="500" fill="hold"/>
                                        <p:tgtEl>
                                          <p:spTgt spid="61"/>
                                        </p:tgtEl>
                                        <p:attrNameLst>
                                          <p:attrName>ppt_w</p:attrName>
                                        </p:attrNameLst>
                                      </p:cBhvr>
                                      <p:tavLst>
                                        <p:tav tm="0">
                                          <p:val>
                                            <p:fltVal val="0"/>
                                          </p:val>
                                        </p:tav>
                                        <p:tav tm="100000">
                                          <p:val>
                                            <p:strVal val="#ppt_w"/>
                                          </p:val>
                                        </p:tav>
                                      </p:tavLst>
                                    </p:anim>
                                    <p:anim calcmode="lin" valueType="num">
                                      <p:cBhvr>
                                        <p:cTn id="81" dur="500" fill="hold"/>
                                        <p:tgtEl>
                                          <p:spTgt spid="61"/>
                                        </p:tgtEl>
                                        <p:attrNameLst>
                                          <p:attrName>ppt_h</p:attrName>
                                        </p:attrNameLst>
                                      </p:cBhvr>
                                      <p:tavLst>
                                        <p:tav tm="0">
                                          <p:val>
                                            <p:fltVal val="0"/>
                                          </p:val>
                                        </p:tav>
                                        <p:tav tm="100000">
                                          <p:val>
                                            <p:strVal val="#ppt_h"/>
                                          </p:val>
                                        </p:tav>
                                      </p:tavLst>
                                    </p:anim>
                                    <p:anim calcmode="lin" valueType="num">
                                      <p:cBhvr>
                                        <p:cTn id="82" dur="500" fill="hold"/>
                                        <p:tgtEl>
                                          <p:spTgt spid="61"/>
                                        </p:tgtEl>
                                        <p:attrNameLst>
                                          <p:attrName>ppt_x</p:attrName>
                                        </p:attrNameLst>
                                      </p:cBhvr>
                                      <p:tavLst>
                                        <p:tav tm="0">
                                          <p:val>
                                            <p:fltVal val="0.5"/>
                                          </p:val>
                                        </p:tav>
                                        <p:tav tm="100000">
                                          <p:val>
                                            <p:strVal val="#ppt_x"/>
                                          </p:val>
                                        </p:tav>
                                      </p:tavLst>
                                    </p:anim>
                                    <p:anim calcmode="lin" valueType="num">
                                      <p:cBhvr>
                                        <p:cTn id="83" dur="500" fill="hold"/>
                                        <p:tgtEl>
                                          <p:spTgt spid="61"/>
                                        </p:tgtEl>
                                        <p:attrNameLst>
                                          <p:attrName>ppt_y</p:attrName>
                                        </p:attrNameLst>
                                      </p:cBhvr>
                                      <p:tavLst>
                                        <p:tav tm="0">
                                          <p:val>
                                            <p:fltVal val="0.5"/>
                                          </p:val>
                                        </p:tav>
                                        <p:tav tm="100000">
                                          <p:val>
                                            <p:strVal val="#ppt_y"/>
                                          </p:val>
                                        </p:tav>
                                      </p:tavLst>
                                    </p:anim>
                                  </p:childTnLst>
                                </p:cTn>
                              </p:par>
                              <p:par>
                                <p:cTn id="84" presetID="23" presetClass="entr" presetSubtype="528" fill="hold" nodeType="withEffect">
                                  <p:stCondLst>
                                    <p:cond delay="300"/>
                                  </p:stCondLst>
                                  <p:childTnLst>
                                    <p:set>
                                      <p:cBhvr>
                                        <p:cTn id="85" dur="1" fill="hold">
                                          <p:stCondLst>
                                            <p:cond delay="0"/>
                                          </p:stCondLst>
                                        </p:cTn>
                                        <p:tgtEl>
                                          <p:spTgt spid="64"/>
                                        </p:tgtEl>
                                        <p:attrNameLst>
                                          <p:attrName>style.visibility</p:attrName>
                                        </p:attrNameLst>
                                      </p:cBhvr>
                                      <p:to>
                                        <p:strVal val="visible"/>
                                      </p:to>
                                    </p:set>
                                    <p:anim calcmode="lin" valueType="num">
                                      <p:cBhvr>
                                        <p:cTn id="86" dur="500" fill="hold"/>
                                        <p:tgtEl>
                                          <p:spTgt spid="64"/>
                                        </p:tgtEl>
                                        <p:attrNameLst>
                                          <p:attrName>ppt_w</p:attrName>
                                        </p:attrNameLst>
                                      </p:cBhvr>
                                      <p:tavLst>
                                        <p:tav tm="0">
                                          <p:val>
                                            <p:fltVal val="0"/>
                                          </p:val>
                                        </p:tav>
                                        <p:tav tm="100000">
                                          <p:val>
                                            <p:strVal val="#ppt_w"/>
                                          </p:val>
                                        </p:tav>
                                      </p:tavLst>
                                    </p:anim>
                                    <p:anim calcmode="lin" valueType="num">
                                      <p:cBhvr>
                                        <p:cTn id="87" dur="500" fill="hold"/>
                                        <p:tgtEl>
                                          <p:spTgt spid="64"/>
                                        </p:tgtEl>
                                        <p:attrNameLst>
                                          <p:attrName>ppt_h</p:attrName>
                                        </p:attrNameLst>
                                      </p:cBhvr>
                                      <p:tavLst>
                                        <p:tav tm="0">
                                          <p:val>
                                            <p:fltVal val="0"/>
                                          </p:val>
                                        </p:tav>
                                        <p:tav tm="100000">
                                          <p:val>
                                            <p:strVal val="#ppt_h"/>
                                          </p:val>
                                        </p:tav>
                                      </p:tavLst>
                                    </p:anim>
                                    <p:anim calcmode="lin" valueType="num">
                                      <p:cBhvr>
                                        <p:cTn id="88" dur="500" fill="hold"/>
                                        <p:tgtEl>
                                          <p:spTgt spid="64"/>
                                        </p:tgtEl>
                                        <p:attrNameLst>
                                          <p:attrName>ppt_x</p:attrName>
                                        </p:attrNameLst>
                                      </p:cBhvr>
                                      <p:tavLst>
                                        <p:tav tm="0">
                                          <p:val>
                                            <p:fltVal val="0.5"/>
                                          </p:val>
                                        </p:tav>
                                        <p:tav tm="100000">
                                          <p:val>
                                            <p:strVal val="#ppt_x"/>
                                          </p:val>
                                        </p:tav>
                                      </p:tavLst>
                                    </p:anim>
                                    <p:anim calcmode="lin" valueType="num">
                                      <p:cBhvr>
                                        <p:cTn id="89" dur="500" fill="hold"/>
                                        <p:tgtEl>
                                          <p:spTgt spid="64"/>
                                        </p:tgtEl>
                                        <p:attrNameLst>
                                          <p:attrName>ppt_y</p:attrName>
                                        </p:attrNameLst>
                                      </p:cBhvr>
                                      <p:tavLst>
                                        <p:tav tm="0">
                                          <p:val>
                                            <p:fltVal val="0.5"/>
                                          </p:val>
                                        </p:tav>
                                        <p:tav tm="100000">
                                          <p:val>
                                            <p:strVal val="#ppt_y"/>
                                          </p:val>
                                        </p:tav>
                                      </p:tavLst>
                                    </p:anim>
                                  </p:childTnLst>
                                </p:cTn>
                              </p:par>
                              <p:par>
                                <p:cTn id="90" presetID="23" presetClass="entr" presetSubtype="528" fill="hold" nodeType="withEffect">
                                  <p:stCondLst>
                                    <p:cond delay="600"/>
                                  </p:stCondLst>
                                  <p:childTnLst>
                                    <p:set>
                                      <p:cBhvr>
                                        <p:cTn id="91" dur="1" fill="hold">
                                          <p:stCondLst>
                                            <p:cond delay="0"/>
                                          </p:stCondLst>
                                        </p:cTn>
                                        <p:tgtEl>
                                          <p:spTgt spid="67"/>
                                        </p:tgtEl>
                                        <p:attrNameLst>
                                          <p:attrName>style.visibility</p:attrName>
                                        </p:attrNameLst>
                                      </p:cBhvr>
                                      <p:to>
                                        <p:strVal val="visible"/>
                                      </p:to>
                                    </p:set>
                                    <p:anim calcmode="lin" valueType="num">
                                      <p:cBhvr>
                                        <p:cTn id="92" dur="500" fill="hold"/>
                                        <p:tgtEl>
                                          <p:spTgt spid="67"/>
                                        </p:tgtEl>
                                        <p:attrNameLst>
                                          <p:attrName>ppt_w</p:attrName>
                                        </p:attrNameLst>
                                      </p:cBhvr>
                                      <p:tavLst>
                                        <p:tav tm="0">
                                          <p:val>
                                            <p:fltVal val="0"/>
                                          </p:val>
                                        </p:tav>
                                        <p:tav tm="100000">
                                          <p:val>
                                            <p:strVal val="#ppt_w"/>
                                          </p:val>
                                        </p:tav>
                                      </p:tavLst>
                                    </p:anim>
                                    <p:anim calcmode="lin" valueType="num">
                                      <p:cBhvr>
                                        <p:cTn id="93" dur="500" fill="hold"/>
                                        <p:tgtEl>
                                          <p:spTgt spid="67"/>
                                        </p:tgtEl>
                                        <p:attrNameLst>
                                          <p:attrName>ppt_h</p:attrName>
                                        </p:attrNameLst>
                                      </p:cBhvr>
                                      <p:tavLst>
                                        <p:tav tm="0">
                                          <p:val>
                                            <p:fltVal val="0"/>
                                          </p:val>
                                        </p:tav>
                                        <p:tav tm="100000">
                                          <p:val>
                                            <p:strVal val="#ppt_h"/>
                                          </p:val>
                                        </p:tav>
                                      </p:tavLst>
                                    </p:anim>
                                    <p:anim calcmode="lin" valueType="num">
                                      <p:cBhvr>
                                        <p:cTn id="94" dur="500" fill="hold"/>
                                        <p:tgtEl>
                                          <p:spTgt spid="67"/>
                                        </p:tgtEl>
                                        <p:attrNameLst>
                                          <p:attrName>ppt_x</p:attrName>
                                        </p:attrNameLst>
                                      </p:cBhvr>
                                      <p:tavLst>
                                        <p:tav tm="0">
                                          <p:val>
                                            <p:fltVal val="0.5"/>
                                          </p:val>
                                        </p:tav>
                                        <p:tav tm="100000">
                                          <p:val>
                                            <p:strVal val="#ppt_x"/>
                                          </p:val>
                                        </p:tav>
                                      </p:tavLst>
                                    </p:anim>
                                    <p:anim calcmode="lin" valueType="num">
                                      <p:cBhvr>
                                        <p:cTn id="95" dur="500" fill="hold"/>
                                        <p:tgtEl>
                                          <p:spTgt spid="67"/>
                                        </p:tgtEl>
                                        <p:attrNameLst>
                                          <p:attrName>ppt_y</p:attrName>
                                        </p:attrNameLst>
                                      </p:cBhvr>
                                      <p:tavLst>
                                        <p:tav tm="0">
                                          <p:val>
                                            <p:fltVal val="0.5"/>
                                          </p:val>
                                        </p:tav>
                                        <p:tav tm="100000">
                                          <p:val>
                                            <p:strVal val="#ppt_y"/>
                                          </p:val>
                                        </p:tav>
                                      </p:tavLst>
                                    </p:anim>
                                  </p:childTnLst>
                                </p:cTn>
                              </p:par>
                              <p:par>
                                <p:cTn id="96" presetID="23" presetClass="entr" presetSubtype="528" fill="hold" nodeType="withEffect">
                                  <p:stCondLst>
                                    <p:cond delay="600"/>
                                  </p:stCondLst>
                                  <p:childTnLst>
                                    <p:set>
                                      <p:cBhvr>
                                        <p:cTn id="97" dur="1" fill="hold">
                                          <p:stCondLst>
                                            <p:cond delay="0"/>
                                          </p:stCondLst>
                                        </p:cTn>
                                        <p:tgtEl>
                                          <p:spTgt spid="70"/>
                                        </p:tgtEl>
                                        <p:attrNameLst>
                                          <p:attrName>style.visibility</p:attrName>
                                        </p:attrNameLst>
                                      </p:cBhvr>
                                      <p:to>
                                        <p:strVal val="visible"/>
                                      </p:to>
                                    </p:set>
                                    <p:anim calcmode="lin" valueType="num">
                                      <p:cBhvr>
                                        <p:cTn id="98" dur="500" fill="hold"/>
                                        <p:tgtEl>
                                          <p:spTgt spid="70"/>
                                        </p:tgtEl>
                                        <p:attrNameLst>
                                          <p:attrName>ppt_w</p:attrName>
                                        </p:attrNameLst>
                                      </p:cBhvr>
                                      <p:tavLst>
                                        <p:tav tm="0">
                                          <p:val>
                                            <p:fltVal val="0"/>
                                          </p:val>
                                        </p:tav>
                                        <p:tav tm="100000">
                                          <p:val>
                                            <p:strVal val="#ppt_w"/>
                                          </p:val>
                                        </p:tav>
                                      </p:tavLst>
                                    </p:anim>
                                    <p:anim calcmode="lin" valueType="num">
                                      <p:cBhvr>
                                        <p:cTn id="99" dur="500" fill="hold"/>
                                        <p:tgtEl>
                                          <p:spTgt spid="70"/>
                                        </p:tgtEl>
                                        <p:attrNameLst>
                                          <p:attrName>ppt_h</p:attrName>
                                        </p:attrNameLst>
                                      </p:cBhvr>
                                      <p:tavLst>
                                        <p:tav tm="0">
                                          <p:val>
                                            <p:fltVal val="0"/>
                                          </p:val>
                                        </p:tav>
                                        <p:tav tm="100000">
                                          <p:val>
                                            <p:strVal val="#ppt_h"/>
                                          </p:val>
                                        </p:tav>
                                      </p:tavLst>
                                    </p:anim>
                                    <p:anim calcmode="lin" valueType="num">
                                      <p:cBhvr>
                                        <p:cTn id="100" dur="500" fill="hold"/>
                                        <p:tgtEl>
                                          <p:spTgt spid="70"/>
                                        </p:tgtEl>
                                        <p:attrNameLst>
                                          <p:attrName>ppt_x</p:attrName>
                                        </p:attrNameLst>
                                      </p:cBhvr>
                                      <p:tavLst>
                                        <p:tav tm="0">
                                          <p:val>
                                            <p:fltVal val="0.5"/>
                                          </p:val>
                                        </p:tav>
                                        <p:tav tm="100000">
                                          <p:val>
                                            <p:strVal val="#ppt_x"/>
                                          </p:val>
                                        </p:tav>
                                      </p:tavLst>
                                    </p:anim>
                                    <p:anim calcmode="lin" valueType="num">
                                      <p:cBhvr>
                                        <p:cTn id="101" dur="500" fill="hold"/>
                                        <p:tgtEl>
                                          <p:spTgt spid="70"/>
                                        </p:tgtEl>
                                        <p:attrNameLst>
                                          <p:attrName>ppt_y</p:attrName>
                                        </p:attrNameLst>
                                      </p:cBhvr>
                                      <p:tavLst>
                                        <p:tav tm="0">
                                          <p:val>
                                            <p:fltVal val="0.5"/>
                                          </p:val>
                                        </p:tav>
                                        <p:tav tm="100000">
                                          <p:val>
                                            <p:strVal val="#ppt_y"/>
                                          </p:val>
                                        </p:tav>
                                      </p:tavLst>
                                    </p:anim>
                                  </p:childTnLst>
                                </p:cTn>
                              </p:par>
                              <p:par>
                                <p:cTn id="102" presetID="26" presetClass="emph" presetSubtype="0" repeatCount="3000" fill="hold" nodeType="withEffect">
                                  <p:stCondLst>
                                    <p:cond delay="600"/>
                                  </p:stCondLst>
                                  <p:childTnLst>
                                    <p:animEffect transition="out" filter="fade">
                                      <p:cBhvr>
                                        <p:cTn id="103" dur="500" tmFilter="0, 0; .2, .5; .8, .5; 1, 0"/>
                                        <p:tgtEl>
                                          <p:spTgt spid="34"/>
                                        </p:tgtEl>
                                      </p:cBhvr>
                                    </p:animEffect>
                                    <p:animScale>
                                      <p:cBhvr>
                                        <p:cTn id="104" dur="250" autoRev="1" fill="hold"/>
                                        <p:tgtEl>
                                          <p:spTgt spid="34"/>
                                        </p:tgtEl>
                                      </p:cBhvr>
                                      <p:by x="105000" y="105000"/>
                                    </p:animScale>
                                  </p:childTnLst>
                                </p:cTn>
                              </p:par>
                              <p:par>
                                <p:cTn id="105" presetID="26" presetClass="emph" presetSubtype="0" repeatCount="3000" fill="hold" nodeType="withEffect">
                                  <p:stCondLst>
                                    <p:cond delay="710"/>
                                  </p:stCondLst>
                                  <p:childTnLst>
                                    <p:animEffect transition="out" filter="fade">
                                      <p:cBhvr>
                                        <p:cTn id="106" dur="500" tmFilter="0, 0; .2, .5; .8, .5; 1, 0"/>
                                        <p:tgtEl>
                                          <p:spTgt spid="55"/>
                                        </p:tgtEl>
                                      </p:cBhvr>
                                    </p:animEffect>
                                    <p:animScale>
                                      <p:cBhvr>
                                        <p:cTn id="107" dur="250" autoRev="1" fill="hold"/>
                                        <p:tgtEl>
                                          <p:spTgt spid="55"/>
                                        </p:tgtEl>
                                      </p:cBhvr>
                                      <p:by x="105000" y="105000"/>
                                    </p:animScale>
                                  </p:childTnLst>
                                </p:cTn>
                              </p:par>
                              <p:par>
                                <p:cTn id="108" presetID="26" presetClass="emph" presetSubtype="0" repeatCount="3000" fill="hold" nodeType="withEffect">
                                  <p:stCondLst>
                                    <p:cond delay="410"/>
                                  </p:stCondLst>
                                  <p:childTnLst>
                                    <p:animEffect transition="out" filter="fade">
                                      <p:cBhvr>
                                        <p:cTn id="109" dur="500" tmFilter="0, 0; .2, .5; .8, .5; 1, 0"/>
                                        <p:tgtEl>
                                          <p:spTgt spid="61"/>
                                        </p:tgtEl>
                                      </p:cBhvr>
                                    </p:animEffect>
                                    <p:animScale>
                                      <p:cBhvr>
                                        <p:cTn id="110" dur="250" autoRev="1" fill="hold"/>
                                        <p:tgtEl>
                                          <p:spTgt spid="61"/>
                                        </p:tgtEl>
                                      </p:cBhvr>
                                      <p:by x="105000" y="105000"/>
                                    </p:animScale>
                                  </p:childTnLst>
                                </p:cTn>
                              </p:par>
                              <p:par>
                                <p:cTn id="111" presetID="26" presetClass="emph" presetSubtype="0" repeatCount="3000" fill="hold" nodeType="withEffect">
                                  <p:stCondLst>
                                    <p:cond delay="810"/>
                                  </p:stCondLst>
                                  <p:childTnLst>
                                    <p:animEffect transition="out" filter="fade">
                                      <p:cBhvr>
                                        <p:cTn id="112" dur="500" tmFilter="0, 0; .2, .5; .8, .5; 1, 0"/>
                                        <p:tgtEl>
                                          <p:spTgt spid="64"/>
                                        </p:tgtEl>
                                      </p:cBhvr>
                                    </p:animEffect>
                                    <p:animScale>
                                      <p:cBhvr>
                                        <p:cTn id="113" dur="250" autoRev="1" fill="hold"/>
                                        <p:tgtEl>
                                          <p:spTgt spid="6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12"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00080" cy="4038600"/>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一、 高电压与人体伤害</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（二） 高压电对人体伤害的形式</a:t>
            </a:r>
          </a:p>
          <a:p>
            <a:pPr indent="575945" algn="l" fontAlgn="auto">
              <a:lnSpc>
                <a:spcPct val="150000"/>
              </a:lnSpc>
              <a:buClrTx/>
              <a:buSzTx/>
              <a:buNone/>
            </a:pPr>
            <a:r>
              <a:rPr lang="zh-CN" altLang="en-US" sz="2500" b="1" dirty="0">
                <a:solidFill>
                  <a:srgbClr val="005CAF"/>
                </a:solidFill>
                <a:latin typeface="Arial" panose="020B0604020202020204" pitchFamily="34" charset="0"/>
                <a:ea typeface="微软雅黑" panose="020B0503020204020204" pitchFamily="34" charset="-122"/>
              </a:rPr>
              <a:t>3. 电磁场生理伤害</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电磁场生理伤害是指在高频磁场的作用下，人会出现头晕、乏力、记忆力减退、失眠、多梦等神经系统的症状。</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一般认为，电流通过人体的心脏、肺部和中枢神经系统的危险性较大，特别是电流通过心脏时，危险性最大。</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00080" cy="4523105"/>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一、 高电压与人体伤害</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（三） 交流与直流触电伤害</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直流与交流电压都会对人体产生伤害，但是交流电压对人体伤害的阈值却只有直流电压的50%。也就是说，当人体接触到25V以上的交流电，或60V以上的直流电时，人体就有可能会发生触电事故。</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交流电压在人体内产生交流电，会触发肌肉组织和心脏产生颤动。交流电压的频率越低，危险性越高。交流电会触发心室纤维性颤动，如果不进行急救很快就会致命。</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548130" y="1313180"/>
            <a:ext cx="9001125" cy="50730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6863715" cy="4569460"/>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二、 人体触电方式</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（一） 直接接触触电</a:t>
            </a:r>
          </a:p>
          <a:p>
            <a:pPr indent="575945" algn="l" fontAlgn="auto">
              <a:lnSpc>
                <a:spcPct val="150000"/>
              </a:lnSpc>
              <a:buClrTx/>
              <a:buSzTx/>
              <a:buNone/>
            </a:pPr>
            <a:r>
              <a:rPr lang="zh-CN" altLang="en-US" sz="2500" b="1" dirty="0">
                <a:solidFill>
                  <a:srgbClr val="005CAF"/>
                </a:solidFill>
                <a:latin typeface="Arial" panose="020B0604020202020204" pitchFamily="34" charset="0"/>
                <a:ea typeface="微软雅黑" panose="020B0503020204020204" pitchFamily="34" charset="-122"/>
              </a:rPr>
              <a:t>1. 单相触电</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当人体直接碰触带电体其中的一相时，电流通过人体流入大地，这种触电现象称为单相触电。对于高压带电体，人体虽未直接接触，但由于超过了安全距离，高电压对人体放电，造成单相接地而引起的触电，也属于单相触电。</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8346123" y="1343660"/>
            <a:ext cx="2478405" cy="2315845"/>
          </a:xfrm>
          <a:prstGeom prst="rect">
            <a:avLst/>
          </a:prstGeom>
        </p:spPr>
      </p:pic>
      <p:pic>
        <p:nvPicPr>
          <p:cNvPr id="3" name="图片 2"/>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8355965" y="3673475"/>
            <a:ext cx="2458720" cy="28225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6863715" cy="4569460"/>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二、 人体触电方式</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（一） 直接接触触电</a:t>
            </a:r>
          </a:p>
          <a:p>
            <a:pPr indent="575945" algn="l" fontAlgn="auto">
              <a:lnSpc>
                <a:spcPct val="150000"/>
              </a:lnSpc>
              <a:buClrTx/>
              <a:buSzTx/>
              <a:buNone/>
            </a:pPr>
            <a:r>
              <a:rPr lang="zh-CN" altLang="en-US" sz="2500" b="1" dirty="0">
                <a:solidFill>
                  <a:srgbClr val="005CAF"/>
                </a:solidFill>
                <a:latin typeface="Arial" panose="020B0604020202020204" pitchFamily="34" charset="0"/>
                <a:ea typeface="微软雅黑" panose="020B0503020204020204" pitchFamily="34" charset="-122"/>
              </a:rPr>
              <a:t>2. 两相触电</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人体同时接触带电设备或线路中的两相导体，或在高压系统中，人体同时接近不同相的两相带电导体，而发生电弧放电，电流从一相导体通过人体流入另一相导体，构成一个闭合回路，这种触电方式称为两相触电。</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940040" y="2082800"/>
            <a:ext cx="3401060" cy="40233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5810885" cy="2976880"/>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二、 人体触电方式</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（二） 间接接触触电</a:t>
            </a:r>
          </a:p>
          <a:p>
            <a:pPr indent="575945" algn="l" fontAlgn="auto">
              <a:lnSpc>
                <a:spcPct val="150000"/>
              </a:lnSpc>
              <a:buClrTx/>
              <a:buSzTx/>
              <a:buNone/>
            </a:pPr>
            <a:r>
              <a:rPr lang="zh-CN" altLang="en-US" sz="2500" b="1" dirty="0">
                <a:solidFill>
                  <a:srgbClr val="005CAF"/>
                </a:solidFill>
                <a:latin typeface="Arial" panose="020B0604020202020204" pitchFamily="34" charset="0"/>
                <a:ea typeface="微软雅黑" panose="020B0503020204020204" pitchFamily="34" charset="-122"/>
              </a:rPr>
              <a:t>1. 高压电弧触电</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是指人靠近高压线（高压带电体）造成弧光放电而触电。</a:t>
            </a:r>
            <a:endParaRPr lang="en-US" altLang="zh-CN" sz="2300" dirty="0">
              <a:solidFill>
                <a:schemeClr val="tx1">
                  <a:lumMod val="75000"/>
                  <a:lumOff val="25000"/>
                </a:schemeClr>
              </a:solidFill>
              <a:latin typeface="Arial" panose="020B0604020202020204" pitchFamily="34" charset="0"/>
              <a:ea typeface="微软雅黑" panose="020B0503020204020204" pitchFamily="34" charset="-122"/>
            </a:endParaRP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320280" y="1707515"/>
            <a:ext cx="3218815" cy="410654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5810885" cy="4569460"/>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二、 人体触电方式</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（二） 间接接触触电</a:t>
            </a:r>
          </a:p>
          <a:p>
            <a:pPr indent="575945" algn="l" fontAlgn="auto">
              <a:lnSpc>
                <a:spcPct val="150000"/>
              </a:lnSpc>
              <a:buClrTx/>
              <a:buSzTx/>
              <a:buNone/>
            </a:pPr>
            <a:r>
              <a:rPr lang="zh-CN" altLang="en-US" sz="2500" b="1" dirty="0">
                <a:solidFill>
                  <a:srgbClr val="005CAF"/>
                </a:solidFill>
                <a:latin typeface="Arial" panose="020B0604020202020204" pitchFamily="34" charset="0"/>
                <a:ea typeface="微软雅黑" panose="020B0503020204020204" pitchFamily="34" charset="-122"/>
              </a:rPr>
              <a:t>2. 跨步电压触电</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当电气设备发生接地故障时，接地电流通过接地体向大地流散，在地面上形成电位分布时，若人在接地点周围行走，其两脚之间的电位差，就是跨步电压。由跨步电压引起的人体触电，称为跨步电压触电。</a:t>
            </a:r>
            <a:endParaRPr lang="en-US" altLang="zh-CN" sz="2300" dirty="0">
              <a:solidFill>
                <a:schemeClr val="tx1">
                  <a:lumMod val="75000"/>
                  <a:lumOff val="25000"/>
                </a:schemeClr>
              </a:solidFill>
              <a:latin typeface="Arial" panose="020B0604020202020204" pitchFamily="34" charset="0"/>
              <a:ea typeface="微软雅黑" panose="020B0503020204020204" pitchFamily="34" charset="-122"/>
            </a:endParaRP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036435" y="2432050"/>
            <a:ext cx="4356100" cy="376745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00080" cy="2930525"/>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二、 人体触电方式</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（三） 接触电压触电</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电气设备的金属外壳本不应该带电，但由于设备使用时间过长，内部绝缘老化，造成击穿；或由于安装不良，造成设备的带电部分碰壳；或其他原因使电气设备的金属外壳带电，人若碰到带电外壳就会触电，这种触电称之为接触电压触电。</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4893945" cy="3923030"/>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三、 急救处理流程</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援救触电事故中受伤人员时，自身的安全是第一位的，绝对不要去触碰仍与电压有接触的人员，如果可能，马上将电气系统断电，或用不导电的物体（木板、扫把等）把事故受害者或者导电体与电压分离。</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6005195" y="2200275"/>
            <a:ext cx="5607050" cy="33883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00080" cy="5100320"/>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三、 急救处理流程</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（一） 脱离电源</a:t>
            </a:r>
          </a:p>
          <a:p>
            <a:pPr indent="575945" algn="l" fontAlgn="auto">
              <a:lnSpc>
                <a:spcPct val="150000"/>
              </a:lnSpc>
              <a:buClrTx/>
              <a:buSzTx/>
              <a:buNone/>
            </a:pPr>
            <a:r>
              <a:rPr lang="zh-CN" altLang="en-US" sz="2500" b="1" dirty="0">
                <a:solidFill>
                  <a:srgbClr val="005CAF"/>
                </a:solidFill>
                <a:latin typeface="Arial" panose="020B0604020202020204" pitchFamily="34" charset="0"/>
                <a:ea typeface="微软雅黑" panose="020B0503020204020204" pitchFamily="34" charset="-122"/>
              </a:rPr>
              <a:t>1. 低压触电脱离电源的方法</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（1） 触电电源在近处有开关或插头时，应立即断开电源开关或拔掉电源插头，断开电源。</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（2） 触电电源近处没有开关，则可以用有良好绝缘钳柄的电工钢丝钳将电线剪断，或用有干燥木柄的斧头或其他工具将电线砍断。</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（3） 如果身边什么工具都没有，也可以用干衣服、围巾等衣物，把一只手厚厚地、严密地包裹起来，拉触电者的衣服使其脱离电源。</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356995" y="1656080"/>
            <a:ext cx="9420860" cy="4113530"/>
            <a:chOff x="4304043" y="1286668"/>
            <a:chExt cx="3837944" cy="2757793"/>
          </a:xfrm>
          <a:effectLst>
            <a:outerShdw blurRad="381000" dist="254000" dir="8100000" algn="tr" rotWithShape="0">
              <a:prstClr val="black">
                <a:alpha val="40000"/>
              </a:prstClr>
            </a:outerShdw>
          </a:effectLst>
        </p:grpSpPr>
        <p:sp>
          <p:nvSpPr>
            <p:cNvPr id="24" name="圆角矩形 2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sz="2400">
                <a:solidFill>
                  <a:prstClr val="white"/>
                </a:solidFill>
                <a:latin typeface="Calibri" panose="020F0502020204030204"/>
                <a:ea typeface="微软雅黑" panose="020B0503020204020204" pitchFamily="34" charset="-122"/>
              </a:endParaRPr>
            </a:p>
          </p:txBody>
        </p:sp>
        <p:sp>
          <p:nvSpPr>
            <p:cNvPr id="25" name="圆角矩形 2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sz="2400">
                <a:solidFill>
                  <a:prstClr val="white"/>
                </a:solidFill>
                <a:latin typeface="Calibri" panose="020F0502020204030204"/>
                <a:ea typeface="微软雅黑" panose="020B0503020204020204" pitchFamily="34" charset="-122"/>
              </a:endParaRPr>
            </a:p>
          </p:txBody>
        </p:sp>
      </p:grpSp>
      <p:sp>
        <p:nvSpPr>
          <p:cNvPr id="100" name="文本框 99"/>
          <p:cNvSpPr txBox="1"/>
          <p:nvPr/>
        </p:nvSpPr>
        <p:spPr>
          <a:xfrm>
            <a:off x="1460500" y="2457450"/>
            <a:ext cx="9271635" cy="2399665"/>
          </a:xfrm>
          <a:prstGeom prst="rect">
            <a:avLst/>
          </a:prstGeom>
          <a:noFill/>
          <a:ln w="9525">
            <a:noFill/>
          </a:ln>
        </p:spPr>
        <p:txBody>
          <a:bodyPr wrap="square">
            <a:spAutoFit/>
          </a:bodyPr>
          <a:lstStyle/>
          <a:p>
            <a:pPr indent="575945" algn="l" fontAlgn="auto">
              <a:lnSpc>
                <a:spcPct val="150000"/>
              </a:lnSpc>
              <a:buClrTx/>
              <a:buSzTx/>
              <a:buNone/>
            </a:pPr>
            <a:r>
              <a:rPr lang="zh-CN" altLang="en-US" sz="2500" dirty="0">
                <a:solidFill>
                  <a:schemeClr val="tx1">
                    <a:lumMod val="75000"/>
                    <a:lumOff val="25000"/>
                  </a:schemeClr>
                </a:solidFill>
                <a:latin typeface="楷体" panose="02010609060101010101" charset="-122"/>
                <a:ea typeface="楷体" panose="02010609060101010101" charset="-122"/>
                <a:cs typeface="楷体" panose="02010609060101010101" charset="-122"/>
              </a:rPr>
              <a:t>1. 描述出人体安全电压的范围值；</a:t>
            </a:r>
          </a:p>
          <a:p>
            <a:pPr indent="575945" algn="l" fontAlgn="auto">
              <a:lnSpc>
                <a:spcPct val="150000"/>
              </a:lnSpc>
              <a:buClrTx/>
              <a:buSzTx/>
              <a:buNone/>
            </a:pPr>
            <a:r>
              <a:rPr lang="zh-CN" altLang="en-US" sz="2500" dirty="0">
                <a:solidFill>
                  <a:schemeClr val="tx1">
                    <a:lumMod val="75000"/>
                    <a:lumOff val="25000"/>
                  </a:schemeClr>
                </a:solidFill>
                <a:latin typeface="楷体" panose="02010609060101010101" charset="-122"/>
                <a:ea typeface="楷体" panose="02010609060101010101" charset="-122"/>
                <a:cs typeface="楷体" panose="02010609060101010101" charset="-122"/>
              </a:rPr>
              <a:t>2. 列举高压电造成人体触电及对人体伤害的形式；</a:t>
            </a:r>
          </a:p>
          <a:p>
            <a:pPr indent="575945" algn="l" fontAlgn="auto">
              <a:lnSpc>
                <a:spcPct val="150000"/>
              </a:lnSpc>
              <a:buClrTx/>
              <a:buSzTx/>
              <a:buNone/>
            </a:pPr>
            <a:r>
              <a:rPr lang="zh-CN" altLang="en-US" sz="2500" dirty="0">
                <a:solidFill>
                  <a:schemeClr val="tx1">
                    <a:lumMod val="75000"/>
                    <a:lumOff val="25000"/>
                  </a:schemeClr>
                </a:solidFill>
                <a:latin typeface="楷体" panose="02010609060101010101" charset="-122"/>
                <a:ea typeface="楷体" panose="02010609060101010101" charset="-122"/>
                <a:cs typeface="楷体" panose="02010609060101010101" charset="-122"/>
              </a:rPr>
              <a:t>3. 正确描述出触电急救处理的基本流程；</a:t>
            </a:r>
          </a:p>
          <a:p>
            <a:pPr indent="575945" algn="l" fontAlgn="auto">
              <a:lnSpc>
                <a:spcPct val="150000"/>
              </a:lnSpc>
              <a:buClrTx/>
              <a:buSzTx/>
              <a:buNone/>
            </a:pPr>
            <a:r>
              <a:rPr lang="zh-CN" altLang="en-US" sz="2500" dirty="0">
                <a:solidFill>
                  <a:schemeClr val="tx1">
                    <a:lumMod val="75000"/>
                    <a:lumOff val="25000"/>
                  </a:schemeClr>
                </a:solidFill>
                <a:latin typeface="楷体" panose="02010609060101010101" charset="-122"/>
                <a:ea typeface="楷体" panose="02010609060101010101" charset="-122"/>
                <a:cs typeface="楷体" panose="02010609060101010101" charset="-122"/>
              </a:rPr>
              <a:t>4. 正确、及时进行触电事故的处理与急救。</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学习目标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00080" cy="4038600"/>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三、 急救处理流程</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（一） 脱离电源</a:t>
            </a:r>
          </a:p>
          <a:p>
            <a:pPr indent="575945" algn="l" fontAlgn="auto">
              <a:lnSpc>
                <a:spcPct val="150000"/>
              </a:lnSpc>
              <a:buClrTx/>
              <a:buSzTx/>
              <a:buNone/>
            </a:pPr>
            <a:r>
              <a:rPr lang="zh-CN" altLang="en-US" sz="2500" b="1" dirty="0">
                <a:solidFill>
                  <a:srgbClr val="005CAF"/>
                </a:solidFill>
                <a:latin typeface="Arial" panose="020B0604020202020204" pitchFamily="34" charset="0"/>
                <a:ea typeface="微软雅黑" panose="020B0503020204020204" pitchFamily="34" charset="-122"/>
              </a:rPr>
              <a:t>2. 高压触电脱离电源的方法</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（1） 立即通知有关部门拉闸停电。</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（2） 近处有开关，要立即戴上绝缘手套，穿上绝缘靴，用相应电压等级的绝缘棒(操作棒)将开关拉开。</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（3） 抛掷裸金属线，避免线路发生短路跳闸。</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00080" cy="3461385"/>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三、 急救处理流程</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（二） 现场急救</a:t>
            </a:r>
          </a:p>
          <a:p>
            <a:pPr indent="575945" algn="l" fontAlgn="auto">
              <a:lnSpc>
                <a:spcPct val="150000"/>
              </a:lnSpc>
              <a:buClrTx/>
              <a:buSzTx/>
              <a:buNone/>
            </a:pPr>
            <a:r>
              <a:rPr lang="zh-CN" altLang="en-US" sz="2300" b="1" dirty="0">
                <a:solidFill>
                  <a:schemeClr val="tx1">
                    <a:lumMod val="75000"/>
                    <a:lumOff val="25000"/>
                  </a:schemeClr>
                </a:solidFill>
                <a:latin typeface="Arial" panose="020B0604020202020204" pitchFamily="34" charset="0"/>
                <a:ea typeface="微软雅黑" panose="020B0503020204020204" pitchFamily="34" charset="-122"/>
              </a:rPr>
              <a:t>口对口人工呼吸法：</a:t>
            </a: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 是用人工的方法来代替肺的呼吸活动，使空气有节律地进入和排出肺脏，供给体内足够的氧气，充分排出二氧化碳，维持正常的通气功能。</a:t>
            </a:r>
          </a:p>
          <a:p>
            <a:pPr indent="575945" algn="l" fontAlgn="auto">
              <a:lnSpc>
                <a:spcPct val="150000"/>
              </a:lnSpc>
              <a:buClrTx/>
              <a:buSzTx/>
              <a:buNone/>
            </a:pPr>
            <a:r>
              <a:rPr lang="zh-CN" altLang="en-US" sz="2300" b="1" dirty="0">
                <a:solidFill>
                  <a:schemeClr val="tx1">
                    <a:lumMod val="75000"/>
                    <a:lumOff val="25000"/>
                  </a:schemeClr>
                </a:solidFill>
                <a:latin typeface="Arial" panose="020B0604020202020204" pitchFamily="34" charset="0"/>
                <a:ea typeface="微软雅黑" panose="020B0503020204020204" pitchFamily="34" charset="-122"/>
              </a:rPr>
              <a:t>胸外心脏挤压法：</a:t>
            </a: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 是指有节律地对心脏挤压，用人工的方法代替心脏的自然收缩，使心脏恢复搏动功能，维持血液循环。</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1027410" cy="5123180"/>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三、 急救处理流程</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（二） 现场急救</a:t>
            </a:r>
          </a:p>
          <a:p>
            <a:pPr indent="575945" algn="l" fontAlgn="auto">
              <a:lnSpc>
                <a:spcPct val="150000"/>
              </a:lnSpc>
              <a:buClrTx/>
              <a:buSzTx/>
              <a:buNone/>
            </a:pPr>
            <a:r>
              <a:rPr lang="zh-CN" altLang="en-US" sz="2500" b="1" dirty="0">
                <a:solidFill>
                  <a:srgbClr val="005CAF"/>
                </a:solidFill>
                <a:latin typeface="Arial" panose="020B0604020202020204" pitchFamily="34" charset="0"/>
                <a:ea typeface="微软雅黑" panose="020B0503020204020204" pitchFamily="34" charset="-122"/>
              </a:rPr>
              <a:t>1. 人工呼吸救护法</a:t>
            </a:r>
          </a:p>
          <a:p>
            <a:pPr indent="575945" algn="l" fontAlgn="auto">
              <a:lnSpc>
                <a:spcPct val="150000"/>
              </a:lnSpc>
              <a:buClrTx/>
              <a:buSzTx/>
              <a:buNone/>
            </a:pPr>
            <a:r>
              <a:rPr lang="zh-CN" altLang="en-US" sz="2400" b="1" dirty="0">
                <a:solidFill>
                  <a:schemeClr val="accent2">
                    <a:lumMod val="60000"/>
                    <a:lumOff val="40000"/>
                  </a:schemeClr>
                </a:solidFill>
                <a:latin typeface="Arial" panose="020B0604020202020204" pitchFamily="34" charset="0"/>
                <a:ea typeface="微软雅黑" panose="020B0503020204020204" pitchFamily="34" charset="-122"/>
              </a:rPr>
              <a:t>（1） 抢救前的判定。</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① 判定有无意识。救护人轻拍或轻摇触电人肩膀，并在耳旁大声呼叫。如无反应，立即用手指掐压人中穴。当呼之不应，刺激也毫无反应时，可判定为意识已丧失。</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② 判定有无呼吸。用眼睛观察触电人的胸腹部有无起伏；用耳朵贴近触电人的口、鼻，聆听有无呼吸的声音；用脸或手贴近触电人的口、鼻，测试有无气体排出；用一张薄纸片放在触电人的口、鼻上，观察纸片是否动。</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799445" cy="4892675"/>
          </a:xfrm>
          <a:prstGeom prst="rect">
            <a:avLst/>
          </a:prstGeom>
          <a:noFill/>
          <a:ln w="9525">
            <a:noFill/>
          </a:ln>
        </p:spPr>
        <p:txBody>
          <a:bodyPr wrap="square">
            <a:spAutoFit/>
          </a:bodyPr>
          <a:lstStyle/>
          <a:p>
            <a:pPr indent="575945" algn="l" fontAlgn="auto">
              <a:lnSpc>
                <a:spcPct val="150000"/>
              </a:lnSpc>
              <a:buClrTx/>
              <a:buSzTx/>
              <a:buNone/>
            </a:pPr>
            <a:r>
              <a:rPr lang="zh-CN" altLang="en-US" sz="2400" b="1" dirty="0">
                <a:solidFill>
                  <a:schemeClr val="accent2">
                    <a:lumMod val="60000"/>
                    <a:lumOff val="40000"/>
                  </a:schemeClr>
                </a:solidFill>
                <a:latin typeface="Arial" panose="020B0604020202020204" pitchFamily="34" charset="0"/>
                <a:ea typeface="微软雅黑" panose="020B0503020204020204" pitchFamily="34" charset="-122"/>
              </a:rPr>
              <a:t>（2） 实施步骤。</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① 使触电人仰卧，迅速解开衣扣，松开紧身的内衣、腰带，头不要垫高，以利于呼吸。</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② 使触电人的头侧向一边，掰开触电人嘴巴（如果掰不开嘴巴，可用小木片或金属片撬开），清除口腔中的痰液或血块。</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③ 使触电人的头部尽量后仰、鼻孔朝上，下颚尖部与前胸部大体保持在一条水平线上，避免舌根阻塞气道。</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④ 救护人蹲跪在触电人头部侧边，一只手捏紧触电人的鼻孔，另一只手用拇指和食指掰开嘴巴，可垫一层纱布或薄布，准备输气。</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799445" cy="3830955"/>
          </a:xfrm>
          <a:prstGeom prst="rect">
            <a:avLst/>
          </a:prstGeom>
          <a:noFill/>
          <a:ln w="9525">
            <a:noFill/>
          </a:ln>
        </p:spPr>
        <p:txBody>
          <a:bodyPr wrap="square">
            <a:spAutoFit/>
          </a:bodyPr>
          <a:lstStyle/>
          <a:p>
            <a:pPr indent="575945" algn="l" fontAlgn="auto">
              <a:lnSpc>
                <a:spcPct val="150000"/>
              </a:lnSpc>
              <a:buClrTx/>
              <a:buSzTx/>
              <a:buNone/>
            </a:pPr>
            <a:r>
              <a:rPr lang="zh-CN" altLang="en-US" sz="2400" b="1" dirty="0">
                <a:solidFill>
                  <a:schemeClr val="accent2">
                    <a:lumMod val="60000"/>
                    <a:lumOff val="40000"/>
                  </a:schemeClr>
                </a:solidFill>
                <a:latin typeface="Arial" panose="020B0604020202020204" pitchFamily="34" charset="0"/>
                <a:ea typeface="微软雅黑" panose="020B0503020204020204" pitchFamily="34" charset="-122"/>
              </a:rPr>
              <a:t>（2） 实施步骤。</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⑤ 救护人深吸气后，紧贴触电人嘴巴吹气，吹气时要使触电人的胸部膨胀。成年人每分钟大约吹气14~16次；儿童每分钟约吹气18~24次。不必捏鼻孔，让其自然漏气。</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⑥ 救护人换气时，要放松触电人的嘴巴和鼻子，让其自动呼吸。</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⑦ 人工呼吸的过程中，若发现触电人有轻微的自然呼吸时，人工呼吸应与自然呼吸的节律一致。</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799445" cy="4038600"/>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三、 急救处理流程</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（二） 现场急救</a:t>
            </a:r>
          </a:p>
          <a:p>
            <a:pPr indent="575945" algn="l" fontAlgn="auto">
              <a:lnSpc>
                <a:spcPct val="150000"/>
              </a:lnSpc>
              <a:buClrTx/>
              <a:buSzTx/>
              <a:buNone/>
            </a:pPr>
            <a:r>
              <a:rPr lang="zh-CN" altLang="en-US" sz="2500" b="1" dirty="0">
                <a:solidFill>
                  <a:srgbClr val="005CAF"/>
                </a:solidFill>
                <a:latin typeface="Arial" panose="020B0604020202020204" pitchFamily="34" charset="0"/>
                <a:ea typeface="微软雅黑" panose="020B0503020204020204" pitchFamily="34" charset="-122"/>
              </a:rPr>
              <a:t>2. 胸外心脏挤压法</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（1） 使触电人仰卧在坚实的地面上，救护姿势与口对口人工呼吸法相同，使呼吸道畅通，以保证挤压效果。</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（2） 救护人蹲跪在触电人腰部一侧，或跨腰跪在腰部两侧，两手相叠，手掌根部要放在心窝稍高，两乳头间略低，胸骨下三分之一处。</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640205"/>
            <a:ext cx="10799445" cy="3807460"/>
          </a:xfrm>
          <a:prstGeom prst="rect">
            <a:avLst/>
          </a:prstGeom>
          <a:noFill/>
          <a:ln w="9525">
            <a:noFill/>
          </a:ln>
        </p:spPr>
        <p:txBody>
          <a:bodyPr wrap="square">
            <a:spAutoFit/>
          </a:bodyPr>
          <a:lstStyle/>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（3） 救护人两臂肘部伸直，掌根略带冲劲地用力垂直下压，压陷深度3~5cm，压出心脏里的血液。成年人每秒压一次（对儿童用力要稍轻，以免损伤胸骨，每分钟挤压100次为宜）。</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（4） 挤压后掌根应迅速全部放松，让触电人胸廓自动复原，放松时掌根不必完全离开胸廓。</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（5） 采用胸外心脏挤压法容易引起肋骨骨折，因此，压胸的位置和力的大小，都要十分注意。</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00080" cy="5123180"/>
          </a:xfrm>
          <a:prstGeom prst="rect">
            <a:avLst/>
          </a:prstGeom>
          <a:noFill/>
          <a:ln w="9525">
            <a:noFill/>
          </a:ln>
        </p:spPr>
        <p:txBody>
          <a:bodyPr wrap="square">
            <a:spAutoFit/>
          </a:bodyPr>
          <a:lstStyle/>
          <a:p>
            <a:pPr indent="-457200" algn="ctr"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人体心肺复苏</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 实训目的</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（1） 能判断被救者的状态。</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（2） 能正确对被救者实施心肺复苏。</a:t>
            </a:r>
          </a:p>
          <a:p>
            <a:pPr indent="-457200" algn="l" fontAlgn="auto">
              <a:lnSpc>
                <a:spcPct val="150000"/>
              </a:lnSpc>
              <a:buClrTx/>
              <a:buSzTx/>
              <a:buFontTx/>
              <a:buNone/>
            </a:pPr>
            <a:r>
              <a:rPr lang="zh-CN" altLang="en-US" sz="2600" b="1" dirty="0">
                <a:solidFill>
                  <a:srgbClr val="CC9924"/>
                </a:solidFill>
                <a:latin typeface="Arial" panose="020B0604020202020204" pitchFamily="34" charset="0"/>
                <a:ea typeface="微软雅黑" panose="020B0503020204020204" pitchFamily="34" charset="-122"/>
              </a:rPr>
              <a:t>实训要求</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（1） 口对口人工呼吸时，必须垫上消毒纱布面巾，一人一片，以防交叉感染。</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（2） 操作时需保持清洁，以防弄脏面部皮肤及胸部皮肤，更不允许在人体模型上涂划。</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（3） 实训完毕后需按照5S标准整理设备与场地。</a:t>
            </a:r>
          </a:p>
        </p:txBody>
      </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实训技能</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99745" y="346075"/>
            <a:ext cx="876300" cy="781050"/>
            <a:chOff x="787" y="545"/>
            <a:chExt cx="1380" cy="1230"/>
          </a:xfrm>
        </p:grpSpPr>
        <p:grpSp>
          <p:nvGrpSpPr>
            <p:cNvPr id="5" name="组合 4"/>
            <p:cNvGrpSpPr/>
            <p:nvPr/>
          </p:nvGrpSpPr>
          <p:grpSpPr>
            <a:xfrm>
              <a:off x="787" y="545"/>
              <a:ext cx="1380" cy="123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pic>
          <p:nvPicPr>
            <p:cNvPr id="12299" name="图片 65"/>
            <p:cNvPicPr>
              <a:picLocks noChangeAspect="1"/>
            </p:cNvPicPr>
            <p:nvPr/>
          </p:nvPicPr>
          <p:blipFill>
            <a:blip r:embed="rId2"/>
            <a:stretch>
              <a:fillRect/>
            </a:stretch>
          </p:blipFill>
          <p:spPr>
            <a:xfrm>
              <a:off x="1063" y="730"/>
              <a:ext cx="837" cy="837"/>
            </a:xfrm>
            <a:prstGeom prst="rect">
              <a:avLst/>
            </a:prstGeom>
            <a:noFill/>
            <a:ln w="9525">
              <a:noFill/>
            </a:ln>
          </p:spPr>
        </p:pic>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00080" cy="1753235"/>
          </a:xfrm>
          <a:prstGeom prst="rect">
            <a:avLst/>
          </a:prstGeom>
          <a:noFill/>
          <a:ln w="9525">
            <a:noFill/>
          </a:ln>
        </p:spPr>
        <p:txBody>
          <a:bodyPr wrap="square">
            <a:spAutoFit/>
          </a:bodyPr>
          <a:lstStyle/>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 实训器材</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（1） 工具准备： 心肺复苏人体模型，如图6-13所示。</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（2） 材料准备： 人工呼吸膜，如图6-14所示。</a:t>
            </a:r>
          </a:p>
        </p:txBody>
      </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实训技能</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99745" y="346075"/>
            <a:ext cx="876300" cy="781050"/>
            <a:chOff x="787" y="545"/>
            <a:chExt cx="1380" cy="1230"/>
          </a:xfrm>
        </p:grpSpPr>
        <p:grpSp>
          <p:nvGrpSpPr>
            <p:cNvPr id="3" name="组合 2"/>
            <p:cNvGrpSpPr/>
            <p:nvPr/>
          </p:nvGrpSpPr>
          <p:grpSpPr>
            <a:xfrm>
              <a:off x="787" y="545"/>
              <a:ext cx="1380" cy="1230"/>
              <a:chOff x="8370" y="4384"/>
              <a:chExt cx="2280" cy="2032"/>
            </a:xfrm>
          </p:grpSpPr>
          <p:grpSp>
            <p:nvGrpSpPr>
              <p:cNvPr id="7" name="组合 158"/>
              <p:cNvGrpSpPr/>
              <p:nvPr/>
            </p:nvGrpSpPr>
            <p:grpSpPr>
              <a:xfrm>
                <a:off x="8370" y="4384"/>
                <a:ext cx="2280" cy="2032"/>
                <a:chOff x="3720691" y="2824413"/>
                <a:chExt cx="1341120" cy="1209172"/>
              </a:xfrm>
            </p:grpSpPr>
            <p:sp>
              <p:nvSpPr>
                <p:cNvPr id="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2"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pic>
          <p:nvPicPr>
            <p:cNvPr id="12299" name="图片 65"/>
            <p:cNvPicPr>
              <a:picLocks noChangeAspect="1"/>
            </p:cNvPicPr>
            <p:nvPr/>
          </p:nvPicPr>
          <p:blipFill>
            <a:blip r:embed="rId2"/>
            <a:stretch>
              <a:fillRect/>
            </a:stretch>
          </p:blipFill>
          <p:spPr>
            <a:xfrm>
              <a:off x="1063" y="730"/>
              <a:ext cx="837" cy="837"/>
            </a:xfrm>
            <a:prstGeom prst="rect">
              <a:avLst/>
            </a:prstGeom>
            <a:noFill/>
            <a:ln w="9525">
              <a:noFill/>
            </a:ln>
          </p:spPr>
        </p:pic>
      </p:grpSp>
      <p:pic>
        <p:nvPicPr>
          <p:cNvPr id="4" name="图片 3"/>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187450" y="3488690"/>
            <a:ext cx="6115685" cy="2543810"/>
          </a:xfrm>
          <a:prstGeom prst="rect">
            <a:avLst/>
          </a:prstGeom>
        </p:spPr>
      </p:pic>
      <p:pic>
        <p:nvPicPr>
          <p:cNvPr id="2" name="图片 1"/>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8025765" y="2745740"/>
            <a:ext cx="2736850" cy="35242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00080" cy="4295140"/>
          </a:xfrm>
          <a:prstGeom prst="rect">
            <a:avLst/>
          </a:prstGeom>
          <a:noFill/>
          <a:ln w="9525">
            <a:noFill/>
          </a:ln>
        </p:spPr>
        <p:txBody>
          <a:bodyPr wrap="square">
            <a:spAutoFit/>
          </a:bodyPr>
          <a:lstStyle/>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 操作步骤</a:t>
            </a:r>
          </a:p>
          <a:p>
            <a:pPr indent="575945" algn="l" fontAlgn="auto">
              <a:lnSpc>
                <a:spcPct val="150000"/>
              </a:lnSpc>
              <a:buClrTx/>
              <a:buSzTx/>
              <a:buFontTx/>
              <a:buNone/>
            </a:pPr>
            <a:r>
              <a:rPr lang="zh-CN" altLang="en-US" sz="2500" b="1" dirty="0">
                <a:solidFill>
                  <a:srgbClr val="005CAF"/>
                </a:solidFill>
                <a:latin typeface="Arial" panose="020B0604020202020204" pitchFamily="34" charset="0"/>
                <a:ea typeface="微软雅黑" panose="020B0503020204020204" pitchFamily="34" charset="-122"/>
              </a:rPr>
              <a:t>1. 切断电源</a:t>
            </a:r>
          </a:p>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抢救触电者第一步就是迅速切断电源。</a:t>
            </a:r>
          </a:p>
          <a:p>
            <a:pPr indent="575945" algn="l" fontAlgn="auto">
              <a:lnSpc>
                <a:spcPct val="150000"/>
              </a:lnSpc>
              <a:buClrTx/>
              <a:buSzTx/>
              <a:buFontTx/>
              <a:buNone/>
            </a:pPr>
            <a:r>
              <a:rPr lang="zh-CN" altLang="en-US" sz="2500" b="1" dirty="0">
                <a:solidFill>
                  <a:srgbClr val="005CAF"/>
                </a:solidFill>
                <a:latin typeface="Arial" panose="020B0604020202020204" pitchFamily="34" charset="0"/>
                <a:ea typeface="微软雅黑" panose="020B0503020204020204" pitchFamily="34" charset="-122"/>
              </a:rPr>
              <a:t>2. 判断伤者情况</a:t>
            </a:r>
          </a:p>
          <a:p>
            <a:pPr indent="575945" algn="l" fontAlgn="auto">
              <a:lnSpc>
                <a:spcPct val="150000"/>
              </a:lnSpc>
              <a:buClrTx/>
              <a:buSzTx/>
              <a:buFontTx/>
              <a:buNone/>
            </a:pPr>
            <a:r>
              <a:rPr lang="zh-CN" altLang="en-US" sz="2400" b="1" dirty="0">
                <a:solidFill>
                  <a:schemeClr val="accent2">
                    <a:lumMod val="60000"/>
                    <a:lumOff val="40000"/>
                  </a:schemeClr>
                </a:solidFill>
                <a:latin typeface="Arial" panose="020B0604020202020204" pitchFamily="34" charset="0"/>
                <a:ea typeface="微软雅黑" panose="020B0503020204020204" pitchFamily="34" charset="-122"/>
              </a:rPr>
              <a:t>（1） 判断有无意识。</a:t>
            </a:r>
          </a:p>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① 将伤者平放在硬质地面上，操作者蹲跪在伤者边上，距离一拳的距离。</a:t>
            </a:r>
          </a:p>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② 用“一拍、一呼、一看”的方式判断有无意识。“一拍”即拍伤者两肩；“一呼”即在伤者耳侧大声呼唤；“一看”即看伤者有无反应。</a:t>
            </a:r>
          </a:p>
        </p:txBody>
      </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实训技能</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99745" y="346075"/>
            <a:ext cx="876300" cy="781050"/>
            <a:chOff x="787" y="545"/>
            <a:chExt cx="1380" cy="1230"/>
          </a:xfrm>
        </p:grpSpPr>
        <p:grpSp>
          <p:nvGrpSpPr>
            <p:cNvPr id="4" name="组合 3"/>
            <p:cNvGrpSpPr/>
            <p:nvPr/>
          </p:nvGrpSpPr>
          <p:grpSpPr>
            <a:xfrm>
              <a:off x="787" y="545"/>
              <a:ext cx="1380" cy="1230"/>
              <a:chOff x="8370" y="4384"/>
              <a:chExt cx="2280" cy="2032"/>
            </a:xfrm>
          </p:grpSpPr>
          <p:grpSp>
            <p:nvGrpSpPr>
              <p:cNvPr id="7" name="组合 158"/>
              <p:cNvGrpSpPr/>
              <p:nvPr/>
            </p:nvGrpSpPr>
            <p:grpSpPr>
              <a:xfrm>
                <a:off x="8370" y="4384"/>
                <a:ext cx="2280" cy="2032"/>
                <a:chOff x="3720691" y="2824413"/>
                <a:chExt cx="1341120" cy="1209172"/>
              </a:xfrm>
            </p:grpSpPr>
            <p:sp>
              <p:nvSpPr>
                <p:cNvPr id="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2"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pic>
          <p:nvPicPr>
            <p:cNvPr id="12299" name="图片 65"/>
            <p:cNvPicPr>
              <a:picLocks noChangeAspect="1"/>
            </p:cNvPicPr>
            <p:nvPr/>
          </p:nvPicPr>
          <p:blipFill>
            <a:blip r:embed="rId2"/>
            <a:stretch>
              <a:fillRect/>
            </a:stretch>
          </p:blipFill>
          <p:spPr>
            <a:xfrm>
              <a:off x="1063" y="730"/>
              <a:ext cx="837" cy="837"/>
            </a:xfrm>
            <a:prstGeom prst="rect">
              <a:avLst/>
            </a:prstGeom>
            <a:noFill/>
            <a:ln w="9525">
              <a:noFill/>
            </a:ln>
          </p:spPr>
        </p:pic>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798810" cy="5053965"/>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一、 高电压与人体伤害</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（一） 人体安全电压</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人体安全电压是指为了防止触电事故而由特定电源供电所采用的电压系列，是不使人直接致死或致残的电压。根据行业规定安全电压不高于36V，持续接触安全电压为24V，安全电流为10mA。电击对人体的危害程度，主要取决于通过人体电流的大小和通电时间长短。电流越大，致命危险越大；持续时间越长，死亡的可能性越大。</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此外，还需要注意的是每个人对电流流过身体的反应也不一样，有一部分人可能能够承受更大的电流。</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630045"/>
            <a:ext cx="10800080" cy="1592580"/>
          </a:xfrm>
          <a:prstGeom prst="rect">
            <a:avLst/>
          </a:prstGeom>
          <a:noFill/>
          <a:ln w="9525">
            <a:noFill/>
          </a:ln>
        </p:spPr>
        <p:txBody>
          <a:bodyPr wrap="square">
            <a:spAutoFit/>
          </a:bodyPr>
          <a:lstStyle/>
          <a:p>
            <a:pPr indent="575945" algn="l" fontAlgn="auto">
              <a:lnSpc>
                <a:spcPct val="150000"/>
              </a:lnSpc>
              <a:buClrTx/>
              <a:buSzTx/>
              <a:buFontTx/>
              <a:buNone/>
            </a:pPr>
            <a:r>
              <a:rPr lang="zh-CN" altLang="en-US" sz="2400" b="1" dirty="0">
                <a:solidFill>
                  <a:schemeClr val="accent2">
                    <a:lumMod val="60000"/>
                    <a:lumOff val="40000"/>
                  </a:schemeClr>
                </a:solidFill>
                <a:latin typeface="Arial" panose="020B0604020202020204" pitchFamily="34" charset="0"/>
                <a:ea typeface="微软雅黑" panose="020B0503020204020204" pitchFamily="34" charset="-122"/>
              </a:rPr>
              <a:t>（2） 判断有无呼吸。</a:t>
            </a:r>
          </a:p>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“一看、一听、一摸”判断伤者有无呼吸，或用一张薄纸片放在触电人的口、鼻上，观察纸片是否动。</a:t>
            </a:r>
          </a:p>
        </p:txBody>
      </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实训技能</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99745" y="346075"/>
            <a:ext cx="876300" cy="781050"/>
            <a:chOff x="787" y="545"/>
            <a:chExt cx="1380" cy="1230"/>
          </a:xfrm>
        </p:grpSpPr>
        <p:grpSp>
          <p:nvGrpSpPr>
            <p:cNvPr id="4" name="组合 3"/>
            <p:cNvGrpSpPr/>
            <p:nvPr/>
          </p:nvGrpSpPr>
          <p:grpSpPr>
            <a:xfrm>
              <a:off x="787" y="545"/>
              <a:ext cx="1380" cy="1230"/>
              <a:chOff x="8370" y="4384"/>
              <a:chExt cx="2280" cy="2032"/>
            </a:xfrm>
          </p:grpSpPr>
          <p:grpSp>
            <p:nvGrpSpPr>
              <p:cNvPr id="7" name="组合 158"/>
              <p:cNvGrpSpPr/>
              <p:nvPr/>
            </p:nvGrpSpPr>
            <p:grpSpPr>
              <a:xfrm>
                <a:off x="8370" y="4384"/>
                <a:ext cx="2280" cy="2032"/>
                <a:chOff x="3720691" y="2824413"/>
                <a:chExt cx="1341120" cy="1209172"/>
              </a:xfrm>
            </p:grpSpPr>
            <p:sp>
              <p:nvSpPr>
                <p:cNvPr id="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2"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pic>
          <p:nvPicPr>
            <p:cNvPr id="12299" name="图片 65"/>
            <p:cNvPicPr>
              <a:picLocks noChangeAspect="1"/>
            </p:cNvPicPr>
            <p:nvPr/>
          </p:nvPicPr>
          <p:blipFill>
            <a:blip r:embed="rId2"/>
            <a:stretch>
              <a:fillRect/>
            </a:stretch>
          </p:blipFill>
          <p:spPr>
            <a:xfrm>
              <a:off x="1063" y="730"/>
              <a:ext cx="837" cy="837"/>
            </a:xfrm>
            <a:prstGeom prst="rect">
              <a:avLst/>
            </a:prstGeom>
            <a:noFill/>
            <a:ln w="9525">
              <a:noFill/>
            </a:ln>
          </p:spPr>
        </p:pic>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00080" cy="2216150"/>
          </a:xfrm>
          <a:prstGeom prst="rect">
            <a:avLst/>
          </a:prstGeom>
          <a:noFill/>
          <a:ln w="9525">
            <a:noFill/>
          </a:ln>
        </p:spPr>
        <p:txBody>
          <a:bodyPr wrap="square">
            <a:spAutoFit/>
          </a:bodyPr>
          <a:lstStyle/>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 操作步骤</a:t>
            </a:r>
          </a:p>
          <a:p>
            <a:pPr indent="575945" algn="l" fontAlgn="auto">
              <a:lnSpc>
                <a:spcPct val="150000"/>
              </a:lnSpc>
              <a:buClrTx/>
              <a:buSzTx/>
              <a:buFontTx/>
              <a:buNone/>
            </a:pPr>
            <a:r>
              <a:rPr lang="zh-CN" altLang="en-US" sz="2500" b="1" dirty="0">
                <a:solidFill>
                  <a:srgbClr val="005CAF"/>
                </a:solidFill>
                <a:latin typeface="Arial" panose="020B0604020202020204" pitchFamily="34" charset="0"/>
                <a:ea typeface="微软雅黑" panose="020B0503020204020204" pitchFamily="34" charset="-122"/>
              </a:rPr>
              <a:t>3. 翻转体位</a:t>
            </a:r>
          </a:p>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（1） 掌心呈空心状抱住伤者面颊部轻轻转向对侧。</a:t>
            </a:r>
          </a:p>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（2） 将伤者两手臂以划船状举过头顶，如图6-15所示。</a:t>
            </a:r>
          </a:p>
        </p:txBody>
      </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实训技能</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99745" y="346075"/>
            <a:ext cx="876300" cy="781050"/>
            <a:chOff x="787" y="545"/>
            <a:chExt cx="1380" cy="1230"/>
          </a:xfrm>
        </p:grpSpPr>
        <p:grpSp>
          <p:nvGrpSpPr>
            <p:cNvPr id="4" name="组合 3"/>
            <p:cNvGrpSpPr/>
            <p:nvPr/>
          </p:nvGrpSpPr>
          <p:grpSpPr>
            <a:xfrm>
              <a:off x="787" y="545"/>
              <a:ext cx="1380" cy="1230"/>
              <a:chOff x="8370" y="4384"/>
              <a:chExt cx="2280" cy="2032"/>
            </a:xfrm>
          </p:grpSpPr>
          <p:grpSp>
            <p:nvGrpSpPr>
              <p:cNvPr id="7" name="组合 158"/>
              <p:cNvGrpSpPr/>
              <p:nvPr/>
            </p:nvGrpSpPr>
            <p:grpSpPr>
              <a:xfrm>
                <a:off x="8370" y="4384"/>
                <a:ext cx="2280" cy="2032"/>
                <a:chOff x="3720691" y="2824413"/>
                <a:chExt cx="1341120" cy="1209172"/>
              </a:xfrm>
            </p:grpSpPr>
            <p:sp>
              <p:nvSpPr>
                <p:cNvPr id="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2"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pic>
          <p:nvPicPr>
            <p:cNvPr id="12299" name="图片 65"/>
            <p:cNvPicPr>
              <a:picLocks noChangeAspect="1"/>
            </p:cNvPicPr>
            <p:nvPr/>
          </p:nvPicPr>
          <p:blipFill>
            <a:blip r:embed="rId2"/>
            <a:stretch>
              <a:fillRect/>
            </a:stretch>
          </p:blipFill>
          <p:spPr>
            <a:xfrm>
              <a:off x="1063" y="730"/>
              <a:ext cx="837" cy="837"/>
            </a:xfrm>
            <a:prstGeom prst="rect">
              <a:avLst/>
            </a:prstGeom>
            <a:noFill/>
            <a:ln w="9525">
              <a:noFill/>
            </a:ln>
          </p:spPr>
        </p:pic>
      </p:gr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3674110" y="3678555"/>
            <a:ext cx="4347210" cy="29260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609090"/>
            <a:ext cx="10800080" cy="565150"/>
          </a:xfrm>
          <a:prstGeom prst="rect">
            <a:avLst/>
          </a:prstGeom>
          <a:noFill/>
          <a:ln w="9525">
            <a:noFill/>
          </a:ln>
        </p:spPr>
        <p:txBody>
          <a:bodyPr wrap="square">
            <a:spAutoFit/>
          </a:bodyPr>
          <a:lstStyle/>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（3） 将伤者对侧的脚放在另一侧脚跟后面，如图6-16所示。</a:t>
            </a:r>
          </a:p>
        </p:txBody>
      </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实训技能</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99745" y="346075"/>
            <a:ext cx="876300" cy="781050"/>
            <a:chOff x="787" y="545"/>
            <a:chExt cx="1380" cy="1230"/>
          </a:xfrm>
        </p:grpSpPr>
        <p:grpSp>
          <p:nvGrpSpPr>
            <p:cNvPr id="4" name="组合 3"/>
            <p:cNvGrpSpPr/>
            <p:nvPr/>
          </p:nvGrpSpPr>
          <p:grpSpPr>
            <a:xfrm>
              <a:off x="787" y="545"/>
              <a:ext cx="1380" cy="1230"/>
              <a:chOff x="8370" y="4384"/>
              <a:chExt cx="2280" cy="2032"/>
            </a:xfrm>
          </p:grpSpPr>
          <p:grpSp>
            <p:nvGrpSpPr>
              <p:cNvPr id="7" name="组合 158"/>
              <p:cNvGrpSpPr/>
              <p:nvPr/>
            </p:nvGrpSpPr>
            <p:grpSpPr>
              <a:xfrm>
                <a:off x="8370" y="4384"/>
                <a:ext cx="2280" cy="2032"/>
                <a:chOff x="3720691" y="2824413"/>
                <a:chExt cx="1341120" cy="1209172"/>
              </a:xfrm>
            </p:grpSpPr>
            <p:sp>
              <p:nvSpPr>
                <p:cNvPr id="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2"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pic>
          <p:nvPicPr>
            <p:cNvPr id="12299" name="图片 65"/>
            <p:cNvPicPr>
              <a:picLocks noChangeAspect="1"/>
            </p:cNvPicPr>
            <p:nvPr/>
          </p:nvPicPr>
          <p:blipFill>
            <a:blip r:embed="rId2"/>
            <a:stretch>
              <a:fillRect/>
            </a:stretch>
          </p:blipFill>
          <p:spPr>
            <a:xfrm>
              <a:off x="1063" y="730"/>
              <a:ext cx="837" cy="837"/>
            </a:xfrm>
            <a:prstGeom prst="rect">
              <a:avLst/>
            </a:prstGeom>
            <a:noFill/>
            <a:ln w="9525">
              <a:noFill/>
            </a:ln>
          </p:spPr>
        </p:pic>
      </p:grpSp>
      <p:pic>
        <p:nvPicPr>
          <p:cNvPr id="6" name="图片 5"/>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3674110" y="2694305"/>
            <a:ext cx="4347210" cy="34417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609090"/>
            <a:ext cx="10800080" cy="1512570"/>
          </a:xfrm>
          <a:prstGeom prst="rect">
            <a:avLst/>
          </a:prstGeom>
          <a:noFill/>
          <a:ln w="9525">
            <a:noFill/>
          </a:ln>
        </p:spPr>
        <p:txBody>
          <a:bodyPr wrap="square">
            <a:spAutoFit/>
          </a:bodyPr>
          <a:lstStyle/>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（4） 用一只手的虎口护住伤者后脑勺，另一只手的虎口掐住腋窝。救助者肘关节与伤者躯体平行，夹住伤者，向后翻转。</a:t>
            </a:r>
          </a:p>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（5） 将手放回躯体两侧。</a:t>
            </a:r>
          </a:p>
        </p:txBody>
      </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实训技能</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99745" y="346075"/>
            <a:ext cx="876300" cy="781050"/>
            <a:chOff x="787" y="545"/>
            <a:chExt cx="1380" cy="1230"/>
          </a:xfrm>
        </p:grpSpPr>
        <p:grpSp>
          <p:nvGrpSpPr>
            <p:cNvPr id="4" name="组合 3"/>
            <p:cNvGrpSpPr/>
            <p:nvPr/>
          </p:nvGrpSpPr>
          <p:grpSpPr>
            <a:xfrm>
              <a:off x="787" y="545"/>
              <a:ext cx="1380" cy="1230"/>
              <a:chOff x="8370" y="4384"/>
              <a:chExt cx="2280" cy="2032"/>
            </a:xfrm>
          </p:grpSpPr>
          <p:grpSp>
            <p:nvGrpSpPr>
              <p:cNvPr id="7" name="组合 158"/>
              <p:cNvGrpSpPr/>
              <p:nvPr/>
            </p:nvGrpSpPr>
            <p:grpSpPr>
              <a:xfrm>
                <a:off x="8370" y="4384"/>
                <a:ext cx="2280" cy="2032"/>
                <a:chOff x="3720691" y="2824413"/>
                <a:chExt cx="1341120" cy="1209172"/>
              </a:xfrm>
            </p:grpSpPr>
            <p:sp>
              <p:nvSpPr>
                <p:cNvPr id="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2"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pic>
          <p:nvPicPr>
            <p:cNvPr id="12299" name="图片 65"/>
            <p:cNvPicPr>
              <a:picLocks noChangeAspect="1"/>
            </p:cNvPicPr>
            <p:nvPr/>
          </p:nvPicPr>
          <p:blipFill>
            <a:blip r:embed="rId2"/>
            <a:stretch>
              <a:fillRect/>
            </a:stretch>
          </p:blipFill>
          <p:spPr>
            <a:xfrm>
              <a:off x="1063" y="730"/>
              <a:ext cx="837" cy="837"/>
            </a:xfrm>
            <a:prstGeom prst="rect">
              <a:avLst/>
            </a:prstGeom>
            <a:noFill/>
            <a:ln w="9525">
              <a:noFill/>
            </a:ln>
          </p:spPr>
        </p:pic>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00080" cy="2216150"/>
          </a:xfrm>
          <a:prstGeom prst="rect">
            <a:avLst/>
          </a:prstGeom>
          <a:noFill/>
          <a:ln w="9525">
            <a:noFill/>
          </a:ln>
        </p:spPr>
        <p:txBody>
          <a:bodyPr wrap="square">
            <a:spAutoFit/>
          </a:bodyPr>
          <a:lstStyle/>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 操作步骤</a:t>
            </a:r>
          </a:p>
          <a:p>
            <a:pPr indent="575945" algn="l" fontAlgn="auto">
              <a:lnSpc>
                <a:spcPct val="150000"/>
              </a:lnSpc>
              <a:buClrTx/>
              <a:buSzTx/>
              <a:buFontTx/>
              <a:buNone/>
            </a:pPr>
            <a:r>
              <a:rPr lang="zh-CN" altLang="en-US" sz="2500" b="1" dirty="0">
                <a:solidFill>
                  <a:srgbClr val="005CAF"/>
                </a:solidFill>
                <a:latin typeface="Arial" panose="020B0604020202020204" pitchFamily="34" charset="0"/>
                <a:ea typeface="微软雅黑" panose="020B0503020204020204" pitchFamily="34" charset="-122"/>
              </a:rPr>
              <a:t>4. 胸外挤压</a:t>
            </a:r>
          </a:p>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（1） 解开伤者衣扣，松开紧身衣服。</a:t>
            </a:r>
          </a:p>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（2） 手指并拢，手指尖端放在胸部上凹陷处，进行胸外挤压，如图6-17所示。</a:t>
            </a:r>
          </a:p>
        </p:txBody>
      </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实训技能</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99745" y="346075"/>
            <a:ext cx="876300" cy="781050"/>
            <a:chOff x="787" y="545"/>
            <a:chExt cx="1380" cy="1230"/>
          </a:xfrm>
        </p:grpSpPr>
        <p:grpSp>
          <p:nvGrpSpPr>
            <p:cNvPr id="4" name="组合 3"/>
            <p:cNvGrpSpPr/>
            <p:nvPr/>
          </p:nvGrpSpPr>
          <p:grpSpPr>
            <a:xfrm>
              <a:off x="787" y="545"/>
              <a:ext cx="1380" cy="1230"/>
              <a:chOff x="8370" y="4384"/>
              <a:chExt cx="2280" cy="2032"/>
            </a:xfrm>
          </p:grpSpPr>
          <p:grpSp>
            <p:nvGrpSpPr>
              <p:cNvPr id="7" name="组合 158"/>
              <p:cNvGrpSpPr/>
              <p:nvPr/>
            </p:nvGrpSpPr>
            <p:grpSpPr>
              <a:xfrm>
                <a:off x="8370" y="4384"/>
                <a:ext cx="2280" cy="2032"/>
                <a:chOff x="3720691" y="2824413"/>
                <a:chExt cx="1341120" cy="1209172"/>
              </a:xfrm>
            </p:grpSpPr>
            <p:sp>
              <p:nvSpPr>
                <p:cNvPr id="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2"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pic>
          <p:nvPicPr>
            <p:cNvPr id="12299" name="图片 65"/>
            <p:cNvPicPr>
              <a:picLocks noChangeAspect="1"/>
            </p:cNvPicPr>
            <p:nvPr/>
          </p:nvPicPr>
          <p:blipFill>
            <a:blip r:embed="rId2"/>
            <a:stretch>
              <a:fillRect/>
            </a:stretch>
          </p:blipFill>
          <p:spPr>
            <a:xfrm>
              <a:off x="1063" y="730"/>
              <a:ext cx="837" cy="837"/>
            </a:xfrm>
            <a:prstGeom prst="rect">
              <a:avLst/>
            </a:prstGeom>
            <a:noFill/>
            <a:ln w="9525">
              <a:noFill/>
            </a:ln>
          </p:spPr>
        </p:pic>
      </p:grpSp>
      <p:pic>
        <p:nvPicPr>
          <p:cNvPr id="5" name="图片 4"/>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3920490" y="3696335"/>
            <a:ext cx="4280535" cy="28943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609090"/>
            <a:ext cx="10800080" cy="1038860"/>
          </a:xfrm>
          <a:prstGeom prst="rect">
            <a:avLst/>
          </a:prstGeom>
          <a:noFill/>
          <a:ln w="9525">
            <a:noFill/>
          </a:ln>
        </p:spPr>
        <p:txBody>
          <a:bodyPr wrap="square">
            <a:spAutoFit/>
          </a:bodyPr>
          <a:lstStyle/>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（3） 双手重叠，十指相扣，两臂肘部伸直，掌根略带冲劲地用力垂直下压，同时眼睛观察伤者面部反应。如果伤者面部开始恢复红润说明胸外挤压有效。</a:t>
            </a:r>
          </a:p>
        </p:txBody>
      </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实训技能</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99745" y="346075"/>
            <a:ext cx="876300" cy="781050"/>
            <a:chOff x="787" y="545"/>
            <a:chExt cx="1380" cy="1230"/>
          </a:xfrm>
        </p:grpSpPr>
        <p:grpSp>
          <p:nvGrpSpPr>
            <p:cNvPr id="4" name="组合 3"/>
            <p:cNvGrpSpPr/>
            <p:nvPr/>
          </p:nvGrpSpPr>
          <p:grpSpPr>
            <a:xfrm>
              <a:off x="787" y="545"/>
              <a:ext cx="1380" cy="1230"/>
              <a:chOff x="8370" y="4384"/>
              <a:chExt cx="2280" cy="2032"/>
            </a:xfrm>
          </p:grpSpPr>
          <p:grpSp>
            <p:nvGrpSpPr>
              <p:cNvPr id="7" name="组合 158"/>
              <p:cNvGrpSpPr/>
              <p:nvPr/>
            </p:nvGrpSpPr>
            <p:grpSpPr>
              <a:xfrm>
                <a:off x="8370" y="4384"/>
                <a:ext cx="2280" cy="2032"/>
                <a:chOff x="3720691" y="2824413"/>
                <a:chExt cx="1341120" cy="1209172"/>
              </a:xfrm>
            </p:grpSpPr>
            <p:sp>
              <p:nvSpPr>
                <p:cNvPr id="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2"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pic>
          <p:nvPicPr>
            <p:cNvPr id="12299" name="图片 65"/>
            <p:cNvPicPr>
              <a:picLocks noChangeAspect="1"/>
            </p:cNvPicPr>
            <p:nvPr/>
          </p:nvPicPr>
          <p:blipFill>
            <a:blip r:embed="rId2"/>
            <a:stretch>
              <a:fillRect/>
            </a:stretch>
          </p:blipFill>
          <p:spPr>
            <a:xfrm>
              <a:off x="1063" y="730"/>
              <a:ext cx="837" cy="837"/>
            </a:xfrm>
            <a:prstGeom prst="rect">
              <a:avLst/>
            </a:prstGeom>
            <a:noFill/>
            <a:ln w="9525">
              <a:noFill/>
            </a:ln>
          </p:spPr>
        </p:pic>
      </p:grpSp>
      <p:pic>
        <p:nvPicPr>
          <p:cNvPr id="6" name="图片 5"/>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3559175" y="2903220"/>
            <a:ext cx="4743450" cy="27025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00080" cy="3637915"/>
          </a:xfrm>
          <a:prstGeom prst="rect">
            <a:avLst/>
          </a:prstGeom>
          <a:noFill/>
          <a:ln w="9525">
            <a:noFill/>
          </a:ln>
        </p:spPr>
        <p:txBody>
          <a:bodyPr wrap="square">
            <a:spAutoFit/>
          </a:bodyPr>
          <a:lstStyle/>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 操作步骤</a:t>
            </a:r>
          </a:p>
          <a:p>
            <a:pPr indent="575945" algn="l" fontAlgn="auto">
              <a:lnSpc>
                <a:spcPct val="150000"/>
              </a:lnSpc>
              <a:buClrTx/>
              <a:buSzTx/>
              <a:buFontTx/>
              <a:buNone/>
            </a:pPr>
            <a:r>
              <a:rPr lang="zh-CN" altLang="en-US" sz="2500" b="1" dirty="0">
                <a:solidFill>
                  <a:srgbClr val="005CAF"/>
                </a:solidFill>
                <a:latin typeface="Arial" panose="020B0604020202020204" pitchFamily="34" charset="0"/>
                <a:ea typeface="微软雅黑" panose="020B0503020204020204" pitchFamily="34" charset="-122"/>
              </a:rPr>
              <a:t>5. 开放气道</a:t>
            </a:r>
          </a:p>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（1） 四指并拢，拇指伸开。四指放在面颊处，拇指压住伤者下巴，打开口腔，检查口腔中是否有异物。</a:t>
            </a:r>
          </a:p>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（2） 若有异物，四指屈曲变成空心掌抱住伤者面颊处轻轻旋转至自己的方向。</a:t>
            </a:r>
          </a:p>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（3） 一只手四指屈曲顶住下巴，拇指塞入口腔打开口腔。另一只手进行异物清理。</a:t>
            </a:r>
          </a:p>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（4） 清理异物后再将伤者转成仰卧位。</a:t>
            </a:r>
          </a:p>
        </p:txBody>
      </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实训技能</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99745" y="346075"/>
            <a:ext cx="876300" cy="781050"/>
            <a:chOff x="787" y="545"/>
            <a:chExt cx="1380" cy="1230"/>
          </a:xfrm>
        </p:grpSpPr>
        <p:grpSp>
          <p:nvGrpSpPr>
            <p:cNvPr id="4" name="组合 3"/>
            <p:cNvGrpSpPr/>
            <p:nvPr/>
          </p:nvGrpSpPr>
          <p:grpSpPr>
            <a:xfrm>
              <a:off x="787" y="545"/>
              <a:ext cx="1380" cy="1230"/>
              <a:chOff x="8370" y="4384"/>
              <a:chExt cx="2280" cy="2032"/>
            </a:xfrm>
          </p:grpSpPr>
          <p:grpSp>
            <p:nvGrpSpPr>
              <p:cNvPr id="7" name="组合 158"/>
              <p:cNvGrpSpPr/>
              <p:nvPr/>
            </p:nvGrpSpPr>
            <p:grpSpPr>
              <a:xfrm>
                <a:off x="8370" y="4384"/>
                <a:ext cx="2280" cy="2032"/>
                <a:chOff x="3720691" y="2824413"/>
                <a:chExt cx="1341120" cy="1209172"/>
              </a:xfrm>
            </p:grpSpPr>
            <p:sp>
              <p:nvSpPr>
                <p:cNvPr id="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2"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pic>
          <p:nvPicPr>
            <p:cNvPr id="12299" name="图片 65"/>
            <p:cNvPicPr>
              <a:picLocks noChangeAspect="1"/>
            </p:cNvPicPr>
            <p:nvPr/>
          </p:nvPicPr>
          <p:blipFill>
            <a:blip r:embed="rId2"/>
            <a:stretch>
              <a:fillRect/>
            </a:stretch>
          </p:blipFill>
          <p:spPr>
            <a:xfrm>
              <a:off x="1063" y="730"/>
              <a:ext cx="837" cy="837"/>
            </a:xfrm>
            <a:prstGeom prst="rect">
              <a:avLst/>
            </a:prstGeom>
            <a:noFill/>
            <a:ln w="9525">
              <a:noFill/>
            </a:ln>
          </p:spPr>
        </p:pic>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00080" cy="2216150"/>
          </a:xfrm>
          <a:prstGeom prst="rect">
            <a:avLst/>
          </a:prstGeom>
          <a:noFill/>
          <a:ln w="9525">
            <a:noFill/>
          </a:ln>
        </p:spPr>
        <p:txBody>
          <a:bodyPr wrap="square">
            <a:spAutoFit/>
          </a:bodyPr>
          <a:lstStyle/>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 操作步骤</a:t>
            </a:r>
          </a:p>
          <a:p>
            <a:pPr indent="575945" algn="l" fontAlgn="auto">
              <a:lnSpc>
                <a:spcPct val="150000"/>
              </a:lnSpc>
              <a:buClrTx/>
              <a:buSzTx/>
              <a:buFontTx/>
              <a:buNone/>
            </a:pPr>
            <a:r>
              <a:rPr lang="zh-CN" altLang="en-US" sz="2500" b="1" dirty="0">
                <a:solidFill>
                  <a:srgbClr val="005CAF"/>
                </a:solidFill>
                <a:latin typeface="Arial" panose="020B0604020202020204" pitchFamily="34" charset="0"/>
                <a:ea typeface="微软雅黑" panose="020B0503020204020204" pitchFamily="34" charset="-122"/>
              </a:rPr>
              <a:t>6. 实施人工呼吸</a:t>
            </a:r>
          </a:p>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（1） 将呼吸膜置于伤者面部。</a:t>
            </a:r>
          </a:p>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（2） 捏鼻，用手将伤者头部轻轻后仰。吹气时，伤者胸部需要微微隆起。</a:t>
            </a:r>
          </a:p>
        </p:txBody>
      </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实训技能</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99745" y="346075"/>
            <a:ext cx="876300" cy="781050"/>
            <a:chOff x="787" y="545"/>
            <a:chExt cx="1380" cy="1230"/>
          </a:xfrm>
        </p:grpSpPr>
        <p:grpSp>
          <p:nvGrpSpPr>
            <p:cNvPr id="4" name="组合 3"/>
            <p:cNvGrpSpPr/>
            <p:nvPr/>
          </p:nvGrpSpPr>
          <p:grpSpPr>
            <a:xfrm>
              <a:off x="787" y="545"/>
              <a:ext cx="1380" cy="1230"/>
              <a:chOff x="8370" y="4384"/>
              <a:chExt cx="2280" cy="2032"/>
            </a:xfrm>
          </p:grpSpPr>
          <p:grpSp>
            <p:nvGrpSpPr>
              <p:cNvPr id="7" name="组合 158"/>
              <p:cNvGrpSpPr/>
              <p:nvPr/>
            </p:nvGrpSpPr>
            <p:grpSpPr>
              <a:xfrm>
                <a:off x="8370" y="4384"/>
                <a:ext cx="2280" cy="2032"/>
                <a:chOff x="3720691" y="2824413"/>
                <a:chExt cx="1341120" cy="1209172"/>
              </a:xfrm>
            </p:grpSpPr>
            <p:sp>
              <p:nvSpPr>
                <p:cNvPr id="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2"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pic>
          <p:nvPicPr>
            <p:cNvPr id="12299" name="图片 65"/>
            <p:cNvPicPr>
              <a:picLocks noChangeAspect="1"/>
            </p:cNvPicPr>
            <p:nvPr/>
          </p:nvPicPr>
          <p:blipFill>
            <a:blip r:embed="rId2"/>
            <a:stretch>
              <a:fillRect/>
            </a:stretch>
          </p:blipFill>
          <p:spPr>
            <a:xfrm>
              <a:off x="1063" y="730"/>
              <a:ext cx="837" cy="837"/>
            </a:xfrm>
            <a:prstGeom prst="rect">
              <a:avLst/>
            </a:prstGeom>
            <a:noFill/>
            <a:ln w="9525">
              <a:noFill/>
            </a:ln>
          </p:spPr>
        </p:pic>
      </p:gr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2468880" y="3631565"/>
            <a:ext cx="7368540" cy="29317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734820"/>
            <a:ext cx="10800080" cy="1512570"/>
          </a:xfrm>
          <a:prstGeom prst="rect">
            <a:avLst/>
          </a:prstGeom>
          <a:noFill/>
          <a:ln w="9525">
            <a:noFill/>
          </a:ln>
        </p:spPr>
        <p:txBody>
          <a:bodyPr wrap="square">
            <a:spAutoFit/>
          </a:bodyPr>
          <a:lstStyle/>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（3） 救护换气时，要放松伤者的嘴巴和鼻子让其自动呼吸。</a:t>
            </a:r>
          </a:p>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（4） 吹气后需继续进行胸外心脏挤压。胸外心脏挤压和人工呼吸以30∶2为一个循环。</a:t>
            </a:r>
          </a:p>
        </p:txBody>
      </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实训技能</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99745" y="346075"/>
            <a:ext cx="876300" cy="781050"/>
            <a:chOff x="787" y="545"/>
            <a:chExt cx="1380" cy="1230"/>
          </a:xfrm>
        </p:grpSpPr>
        <p:grpSp>
          <p:nvGrpSpPr>
            <p:cNvPr id="4" name="组合 3"/>
            <p:cNvGrpSpPr/>
            <p:nvPr/>
          </p:nvGrpSpPr>
          <p:grpSpPr>
            <a:xfrm>
              <a:off x="787" y="545"/>
              <a:ext cx="1380" cy="1230"/>
              <a:chOff x="8370" y="4384"/>
              <a:chExt cx="2280" cy="2032"/>
            </a:xfrm>
          </p:grpSpPr>
          <p:grpSp>
            <p:nvGrpSpPr>
              <p:cNvPr id="7" name="组合 158"/>
              <p:cNvGrpSpPr/>
              <p:nvPr/>
            </p:nvGrpSpPr>
            <p:grpSpPr>
              <a:xfrm>
                <a:off x="8370" y="4384"/>
                <a:ext cx="2280" cy="2032"/>
                <a:chOff x="3720691" y="2824413"/>
                <a:chExt cx="1341120" cy="1209172"/>
              </a:xfrm>
            </p:grpSpPr>
            <p:sp>
              <p:nvSpPr>
                <p:cNvPr id="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2"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pic>
          <p:nvPicPr>
            <p:cNvPr id="12299" name="图片 65"/>
            <p:cNvPicPr>
              <a:picLocks noChangeAspect="1"/>
            </p:cNvPicPr>
            <p:nvPr/>
          </p:nvPicPr>
          <p:blipFill>
            <a:blip r:embed="rId2"/>
            <a:stretch>
              <a:fillRect/>
            </a:stretch>
          </p:blipFill>
          <p:spPr>
            <a:xfrm>
              <a:off x="1063" y="730"/>
              <a:ext cx="837" cy="837"/>
            </a:xfrm>
            <a:prstGeom prst="rect">
              <a:avLst/>
            </a:prstGeom>
            <a:noFill/>
            <a:ln w="9525">
              <a:noFill/>
            </a:ln>
          </p:spPr>
        </p:pic>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00080" cy="4111625"/>
          </a:xfrm>
          <a:prstGeom prst="rect">
            <a:avLst/>
          </a:prstGeom>
          <a:noFill/>
          <a:ln w="9525">
            <a:noFill/>
          </a:ln>
        </p:spPr>
        <p:txBody>
          <a:bodyPr wrap="square">
            <a:spAutoFit/>
          </a:bodyPr>
          <a:lstStyle/>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 操作步骤</a:t>
            </a:r>
          </a:p>
          <a:p>
            <a:pPr indent="575945" algn="l" fontAlgn="auto">
              <a:lnSpc>
                <a:spcPct val="150000"/>
              </a:lnSpc>
              <a:buClrTx/>
              <a:buSzTx/>
              <a:buFontTx/>
              <a:buNone/>
            </a:pPr>
            <a:r>
              <a:rPr lang="zh-CN" altLang="en-US" sz="2500" b="1" dirty="0">
                <a:solidFill>
                  <a:srgbClr val="005CAF"/>
                </a:solidFill>
                <a:latin typeface="Arial" panose="020B0604020202020204" pitchFamily="34" charset="0"/>
                <a:ea typeface="微软雅黑" panose="020B0503020204020204" pitchFamily="34" charset="-122"/>
              </a:rPr>
              <a:t>7. 恢复至复原体位</a:t>
            </a:r>
          </a:p>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（1） 将靠近自己一侧的手举至伤者头顶。</a:t>
            </a:r>
          </a:p>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（2） 将对侧手臂放在另一侧肩上。</a:t>
            </a:r>
          </a:p>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（3） 将对侧膝关节屈曲。</a:t>
            </a:r>
          </a:p>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（4） 握住伤者对侧的肩和弯曲的膝关节向自己这一侧翻转。</a:t>
            </a:r>
          </a:p>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（5） 抱住面颊部放在手掌上，使头充分后仰，口尖朝下，接着将弯曲着的腿置于地上。</a:t>
            </a:r>
          </a:p>
        </p:txBody>
      </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实训技能</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99745" y="346075"/>
            <a:ext cx="876300" cy="781050"/>
            <a:chOff x="787" y="545"/>
            <a:chExt cx="1380" cy="1230"/>
          </a:xfrm>
        </p:grpSpPr>
        <p:grpSp>
          <p:nvGrpSpPr>
            <p:cNvPr id="4" name="组合 3"/>
            <p:cNvGrpSpPr/>
            <p:nvPr/>
          </p:nvGrpSpPr>
          <p:grpSpPr>
            <a:xfrm>
              <a:off x="787" y="545"/>
              <a:ext cx="1380" cy="1230"/>
              <a:chOff x="8370" y="4384"/>
              <a:chExt cx="2280" cy="2032"/>
            </a:xfrm>
          </p:grpSpPr>
          <p:grpSp>
            <p:nvGrpSpPr>
              <p:cNvPr id="7" name="组合 158"/>
              <p:cNvGrpSpPr/>
              <p:nvPr/>
            </p:nvGrpSpPr>
            <p:grpSpPr>
              <a:xfrm>
                <a:off x="8370" y="4384"/>
                <a:ext cx="2280" cy="2032"/>
                <a:chOff x="3720691" y="2824413"/>
                <a:chExt cx="1341120" cy="1209172"/>
              </a:xfrm>
            </p:grpSpPr>
            <p:sp>
              <p:nvSpPr>
                <p:cNvPr id="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2"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pic>
          <p:nvPicPr>
            <p:cNvPr id="12299" name="图片 65"/>
            <p:cNvPicPr>
              <a:picLocks noChangeAspect="1"/>
            </p:cNvPicPr>
            <p:nvPr/>
          </p:nvPicPr>
          <p:blipFill>
            <a:blip r:embed="rId2"/>
            <a:stretch>
              <a:fillRect/>
            </a:stretch>
          </p:blipFill>
          <p:spPr>
            <a:xfrm>
              <a:off x="1063" y="730"/>
              <a:ext cx="837" cy="837"/>
            </a:xfrm>
            <a:prstGeom prst="rect">
              <a:avLst/>
            </a:prstGeom>
            <a:noFill/>
            <a:ln w="9525">
              <a:noFill/>
            </a:ln>
          </p:spPr>
        </p:pic>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2719070" y="1572895"/>
            <a:ext cx="6439535" cy="4757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992120" y="2110105"/>
            <a:ext cx="1666875" cy="1667510"/>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2932430" y="2470785"/>
            <a:ext cx="1750695" cy="923290"/>
          </a:xfrm>
          <a:prstGeom prst="rect">
            <a:avLst/>
          </a:prstGeom>
          <a:noFill/>
        </p:spPr>
        <p:txBody>
          <a:bodyPr wrap="square" lIns="0" tIns="0" rIns="0" bIns="0" rtlCol="0">
            <a:spAutoFit/>
          </a:bodyPr>
          <a:lstStyle/>
          <a:p>
            <a:pPr algn="ctr"/>
            <a:r>
              <a:rPr lang="zh-CN" altLang="en-US" sz="6000" b="1" dirty="0" smtClean="0">
                <a:solidFill>
                  <a:schemeClr val="tx2">
                    <a:lumMod val="75000"/>
                  </a:schemeClr>
                </a:solidFill>
                <a:latin typeface="微软雅黑" panose="020B0503020204020204" pitchFamily="34" charset="-122"/>
                <a:ea typeface="微软雅黑" panose="020B0503020204020204" pitchFamily="34" charset="-122"/>
              </a:rPr>
              <a:t>谢</a:t>
            </a:r>
          </a:p>
        </p:txBody>
      </p:sp>
      <p:grpSp>
        <p:nvGrpSpPr>
          <p:cNvPr id="32" name="组合 31"/>
          <p:cNvGrpSpPr/>
          <p:nvPr/>
        </p:nvGrpSpPr>
        <p:grpSpPr>
          <a:xfrm>
            <a:off x="4395470" y="2110105"/>
            <a:ext cx="1666875" cy="1667510"/>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4260215" y="2470785"/>
            <a:ext cx="1750695" cy="923290"/>
          </a:xfrm>
          <a:prstGeom prst="rect">
            <a:avLst/>
          </a:prstGeom>
          <a:noFill/>
        </p:spPr>
        <p:txBody>
          <a:bodyPr wrap="square" lIns="0" tIns="0" rIns="0" bIns="0" rtlCol="0">
            <a:spAutoFit/>
          </a:bodyPr>
          <a:lstStyle/>
          <a:p>
            <a:pPr algn="ctr"/>
            <a:r>
              <a:rPr lang="zh-CN" altLang="en-US" sz="6000" b="1" dirty="0" smtClean="0">
                <a:solidFill>
                  <a:schemeClr val="accent6"/>
                </a:solidFill>
                <a:latin typeface="微软雅黑" panose="020B0503020204020204" pitchFamily="34" charset="-122"/>
                <a:ea typeface="微软雅黑" panose="020B0503020204020204" pitchFamily="34" charset="-122"/>
              </a:rPr>
              <a:t>谢</a:t>
            </a:r>
          </a:p>
        </p:txBody>
      </p:sp>
      <p:grpSp>
        <p:nvGrpSpPr>
          <p:cNvPr id="37" name="组合 36"/>
          <p:cNvGrpSpPr/>
          <p:nvPr/>
        </p:nvGrpSpPr>
        <p:grpSpPr>
          <a:xfrm>
            <a:off x="5699125" y="2110105"/>
            <a:ext cx="1666875" cy="1667510"/>
            <a:chOff x="304800" y="673100"/>
            <a:chExt cx="4000500" cy="4000500"/>
          </a:xfrm>
          <a:effectLst>
            <a:outerShdw blurRad="444500" dist="254000" dir="8100000" algn="tr" rotWithShape="0">
              <a:prstClr val="black">
                <a:alpha val="50000"/>
              </a:prstClr>
            </a:outerShdw>
          </a:effectLst>
        </p:grpSpPr>
        <p:sp>
          <p:nvSpPr>
            <p:cNvPr id="2" name="同心圆 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TextBox 45"/>
          <p:cNvSpPr txBox="1"/>
          <p:nvPr/>
        </p:nvSpPr>
        <p:spPr>
          <a:xfrm>
            <a:off x="5626735" y="2470785"/>
            <a:ext cx="1750695" cy="923290"/>
          </a:xfrm>
          <a:prstGeom prst="rect">
            <a:avLst/>
          </a:prstGeom>
          <a:noFill/>
        </p:spPr>
        <p:txBody>
          <a:bodyPr wrap="square" lIns="0" tIns="0" rIns="0" bIns="0" rtlCol="0">
            <a:spAutoFit/>
          </a:bodyPr>
          <a:lstStyle/>
          <a:p>
            <a:pPr algn="ctr"/>
            <a:r>
              <a:rPr lang="zh-CN" altLang="en-US" sz="6000" b="1" dirty="0" smtClean="0">
                <a:solidFill>
                  <a:schemeClr val="accent2">
                    <a:lumMod val="60000"/>
                    <a:lumOff val="40000"/>
                  </a:schemeClr>
                </a:solidFill>
                <a:latin typeface="微软雅黑" panose="020B0503020204020204" pitchFamily="34" charset="-122"/>
                <a:ea typeface="微软雅黑" panose="020B0503020204020204" pitchFamily="34" charset="-122"/>
              </a:rPr>
              <a:t>观</a:t>
            </a:r>
          </a:p>
        </p:txBody>
      </p:sp>
      <p:grpSp>
        <p:nvGrpSpPr>
          <p:cNvPr id="21" name="组合 20"/>
          <p:cNvGrpSpPr/>
          <p:nvPr/>
        </p:nvGrpSpPr>
        <p:grpSpPr>
          <a:xfrm>
            <a:off x="7102475" y="2110105"/>
            <a:ext cx="1666875" cy="1667510"/>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TextBox 49"/>
          <p:cNvSpPr txBox="1"/>
          <p:nvPr/>
        </p:nvSpPr>
        <p:spPr>
          <a:xfrm>
            <a:off x="7042785" y="2470785"/>
            <a:ext cx="1750695" cy="923290"/>
          </a:xfrm>
          <a:prstGeom prst="rect">
            <a:avLst/>
          </a:prstGeom>
          <a:noFill/>
        </p:spPr>
        <p:txBody>
          <a:bodyPr wrap="square" lIns="0" tIns="0" rIns="0" bIns="0" rtlCol="0">
            <a:spAutoFit/>
          </a:bodyPr>
          <a:lstStyle/>
          <a:p>
            <a:pPr algn="ctr"/>
            <a:r>
              <a:rPr lang="zh-CN" altLang="en-US" sz="6000" b="1" dirty="0" smtClean="0">
                <a:solidFill>
                  <a:schemeClr val="accent5"/>
                </a:solidFill>
                <a:latin typeface="微软雅黑" panose="020B0503020204020204" pitchFamily="34" charset="-122"/>
                <a:ea typeface="微软雅黑" panose="020B0503020204020204" pitchFamily="34" charset="-122"/>
              </a:rPr>
              <a:t>看</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757045" y="1944370"/>
            <a:ext cx="8779510" cy="34226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798810" cy="4061460"/>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一、 高电压与人体伤害</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（二） 高压电对人体伤害的形式</a:t>
            </a:r>
          </a:p>
          <a:p>
            <a:pPr indent="575945" algn="l" fontAlgn="auto">
              <a:lnSpc>
                <a:spcPct val="150000"/>
              </a:lnSpc>
              <a:buClrTx/>
              <a:buSzTx/>
              <a:buNone/>
            </a:pPr>
            <a:r>
              <a:rPr lang="zh-CN" altLang="en-US" sz="2500" b="1" dirty="0">
                <a:solidFill>
                  <a:srgbClr val="005CAF"/>
                </a:solidFill>
                <a:latin typeface="Arial" panose="020B0604020202020204" pitchFamily="34" charset="0"/>
                <a:ea typeface="微软雅黑" panose="020B0503020204020204" pitchFamily="34" charset="-122"/>
              </a:rPr>
              <a:t>1. 电击</a:t>
            </a:r>
          </a:p>
          <a:p>
            <a:pPr indent="575945" algn="l" fontAlgn="auto">
              <a:lnSpc>
                <a:spcPct val="150000"/>
              </a:lnSpc>
              <a:buClrTx/>
              <a:buSzTx/>
              <a:buFontTx/>
              <a:buNone/>
            </a:pPr>
            <a:r>
              <a:rPr lang="zh-CN" altLang="en-US" sz="2400" b="1" dirty="0">
                <a:solidFill>
                  <a:schemeClr val="accent2">
                    <a:lumMod val="60000"/>
                    <a:lumOff val="40000"/>
                  </a:schemeClr>
                </a:solidFill>
                <a:latin typeface="Arial" panose="020B0604020202020204" pitchFamily="34" charset="0"/>
                <a:ea typeface="微软雅黑" panose="020B0503020204020204" pitchFamily="34" charset="-122"/>
              </a:rPr>
              <a:t>（1） 概念。</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电击是指电流流经人体内部，引起疼痛发麻、肌肉抽搐，严重的还会引起强烈痉挛、心室颤动或呼吸停止，甚至由于因人体心脏、呼吸系统以及神经系统的致命伤害，造成死亡。绝大部分触电死亡事故是电击造成的。</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7249795" cy="4592320"/>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一、 高电压与人体伤害</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（二） 高压电对人体伤害的形式</a:t>
            </a:r>
          </a:p>
          <a:p>
            <a:pPr indent="575945" algn="l" fontAlgn="auto">
              <a:lnSpc>
                <a:spcPct val="150000"/>
              </a:lnSpc>
              <a:buClrTx/>
              <a:buSzTx/>
              <a:buNone/>
            </a:pPr>
            <a:r>
              <a:rPr lang="zh-CN" altLang="en-US" sz="2500" b="1" dirty="0">
                <a:solidFill>
                  <a:srgbClr val="005CAF"/>
                </a:solidFill>
                <a:latin typeface="Arial" panose="020B0604020202020204" pitchFamily="34" charset="0"/>
                <a:ea typeface="微软雅黑" panose="020B0503020204020204" pitchFamily="34" charset="-122"/>
              </a:rPr>
              <a:t>1. 电击</a:t>
            </a:r>
          </a:p>
          <a:p>
            <a:pPr indent="575945" algn="l" fontAlgn="auto">
              <a:lnSpc>
                <a:spcPct val="150000"/>
              </a:lnSpc>
              <a:buClrTx/>
              <a:buSzTx/>
              <a:buFontTx/>
              <a:buNone/>
            </a:pPr>
            <a:r>
              <a:rPr lang="zh-CN" altLang="en-US" sz="2400" b="1" dirty="0">
                <a:solidFill>
                  <a:schemeClr val="accent2">
                    <a:lumMod val="60000"/>
                    <a:lumOff val="40000"/>
                  </a:schemeClr>
                </a:solidFill>
                <a:latin typeface="Arial" panose="020B0604020202020204" pitchFamily="34" charset="0"/>
                <a:ea typeface="微软雅黑" panose="020B0503020204020204" pitchFamily="34" charset="-122"/>
              </a:rPr>
              <a:t>（2） 类型。</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① 电击效应。② 热效应。③ 化学效应。</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④ 肌肉刺激效应。⑤ 发生静态短路的热效应。</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⑥ 由于短路引起火花。⑦ 带电高压线路接通和断开时所产生的弧光，光辐射可能造成电光性眼炎。</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8248650" y="2632710"/>
            <a:ext cx="3343275" cy="33242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6814820" cy="4592320"/>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一、 高电压与人体伤害</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（二） 高压电对人体伤害的形式</a:t>
            </a:r>
          </a:p>
          <a:p>
            <a:pPr indent="575945" algn="l" fontAlgn="auto">
              <a:lnSpc>
                <a:spcPct val="150000"/>
              </a:lnSpc>
              <a:buClrTx/>
              <a:buSzTx/>
              <a:buNone/>
            </a:pPr>
            <a:r>
              <a:rPr lang="zh-CN" altLang="en-US" sz="2500" b="1" dirty="0">
                <a:solidFill>
                  <a:srgbClr val="005CAF"/>
                </a:solidFill>
                <a:latin typeface="Arial" panose="020B0604020202020204" pitchFamily="34" charset="0"/>
                <a:ea typeface="微软雅黑" panose="020B0503020204020204" pitchFamily="34" charset="-122"/>
              </a:rPr>
              <a:t>2. 电伤</a:t>
            </a:r>
          </a:p>
          <a:p>
            <a:pPr indent="575945" algn="l" fontAlgn="auto">
              <a:lnSpc>
                <a:spcPct val="150000"/>
              </a:lnSpc>
              <a:buClrTx/>
              <a:buSzTx/>
              <a:buFontTx/>
              <a:buNone/>
            </a:pPr>
            <a:r>
              <a:rPr lang="zh-CN" altLang="en-US" sz="2400" b="1" dirty="0">
                <a:solidFill>
                  <a:schemeClr val="accent2">
                    <a:lumMod val="60000"/>
                    <a:lumOff val="40000"/>
                  </a:schemeClr>
                </a:solidFill>
                <a:latin typeface="Arial" panose="020B0604020202020204" pitchFamily="34" charset="0"/>
                <a:ea typeface="微软雅黑" panose="020B0503020204020204" pitchFamily="34" charset="-122"/>
              </a:rPr>
              <a:t>（1） 概念。</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电伤是指触电时，人体与带电体接触不良部分发生的电弧灼伤，或者是人体与带电体接触部分的电烙印，又由于被电流熔化和蒸发的金属微粒等侵入人体皮肤引起皮肤金属化。</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897495" y="2649220"/>
            <a:ext cx="3724910" cy="35496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00080" cy="2999740"/>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一、 高电压与人体伤害</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（二） 高压电对人体伤害的形式</a:t>
            </a:r>
          </a:p>
          <a:p>
            <a:pPr indent="575945" algn="l" fontAlgn="auto">
              <a:lnSpc>
                <a:spcPct val="150000"/>
              </a:lnSpc>
              <a:buClrTx/>
              <a:buSzTx/>
              <a:buNone/>
            </a:pPr>
            <a:r>
              <a:rPr lang="zh-CN" altLang="en-US" sz="2500" b="1" dirty="0">
                <a:solidFill>
                  <a:srgbClr val="005CAF"/>
                </a:solidFill>
                <a:latin typeface="Arial" panose="020B0604020202020204" pitchFamily="34" charset="0"/>
                <a:ea typeface="微软雅黑" panose="020B0503020204020204" pitchFamily="34" charset="-122"/>
              </a:rPr>
              <a:t>2. 电伤</a:t>
            </a:r>
          </a:p>
          <a:p>
            <a:pPr indent="575945" algn="l" fontAlgn="auto">
              <a:lnSpc>
                <a:spcPct val="150000"/>
              </a:lnSpc>
              <a:buClrTx/>
              <a:buSzTx/>
              <a:buFontTx/>
              <a:buNone/>
            </a:pPr>
            <a:r>
              <a:rPr lang="zh-CN" altLang="en-US" sz="2400" b="1" dirty="0">
                <a:solidFill>
                  <a:schemeClr val="accent2">
                    <a:lumMod val="60000"/>
                    <a:lumOff val="40000"/>
                  </a:schemeClr>
                </a:solidFill>
                <a:latin typeface="Arial" panose="020B0604020202020204" pitchFamily="34" charset="0"/>
                <a:ea typeface="微软雅黑" panose="020B0503020204020204" pitchFamily="34" charset="-122"/>
              </a:rPr>
              <a:t>（2） 类型。</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① 电灼伤。② 电烙印。③ 皮肤金属化。④ 电光眼。⑤ 机械损伤。</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摄图网​​">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时尚混搭风">
      <a:dk1>
        <a:srgbClr val="000000"/>
      </a:dk1>
      <a:lt1>
        <a:srgbClr val="FFFFFF"/>
      </a:lt1>
      <a:dk2>
        <a:srgbClr val="5EA9C1"/>
      </a:dk2>
      <a:lt2>
        <a:srgbClr val="4E889C"/>
      </a:lt2>
      <a:accent1>
        <a:srgbClr val="3D6D84"/>
      </a:accent1>
      <a:accent2>
        <a:srgbClr val="243848"/>
      </a:accent2>
      <a:accent3>
        <a:srgbClr val="BDC7B7"/>
      </a:accent3>
      <a:accent4>
        <a:srgbClr val="9FC5BB"/>
      </a:accent4>
      <a:accent5>
        <a:srgbClr val="E18786"/>
      </a:accent5>
      <a:accent6>
        <a:srgbClr val="518C67"/>
      </a:accent6>
      <a:hlink>
        <a:srgbClr val="C6CBBB"/>
      </a:hlink>
      <a:folHlink>
        <a:srgbClr val="5799AA"/>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4">
            <a:lumMod val="75000"/>
          </a:schemeClr>
        </a:solidFill>
        <a:ln>
          <a:noFill/>
        </a:ln>
      </a:spPr>
      <a:bodyPr rtlCol="0" anchor="ctr"/>
      <a:lstStyle>
        <a:defPPr algn="ctr">
          <a:defRPr lang="zh-CN" altLang="en-US">
            <a:latin typeface="方正黑体简体" panose="02010601030101010101" pitchFamily="2" charset="-122"/>
            <a:ea typeface="方正黑体简体" panose="02010601030101010101" pitchFamily="2" charset="-122"/>
            <a:sym typeface="方正黑体简体" panose="02010601030101010101" pitchFamily="2" charset="-122"/>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TotalTime>
  <Words>4141</Words>
  <Application>Microsoft Office PowerPoint</Application>
  <PresentationFormat>宽屏</PresentationFormat>
  <Paragraphs>197</Paragraphs>
  <Slides>40</Slides>
  <Notes>2</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40</vt:i4>
      </vt:variant>
    </vt:vector>
  </HeadingPairs>
  <TitlesOfParts>
    <vt:vector size="49" baseType="lpstr">
      <vt:lpstr>Arial</vt:lpstr>
      <vt:lpstr>宋体</vt:lpstr>
      <vt:lpstr>微软雅黑</vt:lpstr>
      <vt:lpstr>楷体</vt:lpstr>
      <vt:lpstr>Calibri</vt:lpstr>
      <vt:lpstr>等线 Light</vt:lpstr>
      <vt:lpstr>等线</vt:lpstr>
      <vt:lpstr>摄图网​​</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摄图网</dc:creator>
  <cp:lastModifiedBy>庄玉侠</cp:lastModifiedBy>
  <cp:revision>107</cp:revision>
  <dcterms:created xsi:type="dcterms:W3CDTF">2018-03-26T10:12:00Z</dcterms:created>
  <dcterms:modified xsi:type="dcterms:W3CDTF">2021-08-03T00:55:40Z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BCCAEF3F47C44638B23BDA583251B54B</vt:lpwstr>
  </property>
  <property fmtid="{D5CDD505-2E9C-101B-9397-08002B2CF9AE}" pid="3" name="KSOProductBuildVer">
    <vt:lpwstr>2052-11.1.0.10503</vt:lpwstr>
  </property>
  <property fmtid="{D5CDD505-2E9C-101B-9397-08002B2CF9AE}" pid="4" name="KSOSaveFontToCloudKey">
    <vt:lpwstr>386239231_embed</vt:lpwstr>
  </property>
</Properties>
</file>