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6"/>
  </p:notesMasterIdLst>
  <p:sldIdLst>
    <p:sldId id="258" r:id="rId3"/>
    <p:sldId id="293" r:id="rId4"/>
    <p:sldId id="572" r:id="rId5"/>
    <p:sldId id="610" r:id="rId6"/>
    <p:sldId id="611" r:id="rId7"/>
    <p:sldId id="612" r:id="rId8"/>
    <p:sldId id="613" r:id="rId9"/>
    <p:sldId id="614" r:id="rId10"/>
    <p:sldId id="615" r:id="rId11"/>
    <p:sldId id="616" r:id="rId12"/>
    <p:sldId id="617" r:id="rId13"/>
    <p:sldId id="618" r:id="rId14"/>
    <p:sldId id="619" r:id="rId15"/>
    <p:sldId id="620" r:id="rId16"/>
    <p:sldId id="621" r:id="rId17"/>
    <p:sldId id="622" r:id="rId18"/>
    <p:sldId id="623" r:id="rId19"/>
    <p:sldId id="624" r:id="rId20"/>
    <p:sldId id="625" r:id="rId21"/>
    <p:sldId id="627" r:id="rId22"/>
    <p:sldId id="628" r:id="rId23"/>
    <p:sldId id="629" r:id="rId24"/>
    <p:sldId id="630" r:id="rId25"/>
    <p:sldId id="631" r:id="rId26"/>
    <p:sldId id="632" r:id="rId27"/>
    <p:sldId id="633" r:id="rId28"/>
    <p:sldId id="634" r:id="rId29"/>
    <p:sldId id="635" r:id="rId30"/>
    <p:sldId id="636" r:id="rId31"/>
    <p:sldId id="637" r:id="rId32"/>
    <p:sldId id="638" r:id="rId33"/>
    <p:sldId id="651" r:id="rId34"/>
    <p:sldId id="639" r:id="rId35"/>
    <p:sldId id="640" r:id="rId36"/>
    <p:sldId id="641" r:id="rId37"/>
    <p:sldId id="642" r:id="rId38"/>
    <p:sldId id="643" r:id="rId39"/>
    <p:sldId id="644" r:id="rId40"/>
    <p:sldId id="645" r:id="rId41"/>
    <p:sldId id="646" r:id="rId42"/>
    <p:sldId id="647" r:id="rId43"/>
    <p:sldId id="648" r:id="rId44"/>
    <p:sldId id="649" r:id="rId45"/>
    <p:sldId id="650" r:id="rId46"/>
    <p:sldId id="652" r:id="rId47"/>
    <p:sldId id="653" r:id="rId48"/>
    <p:sldId id="654" r:id="rId49"/>
    <p:sldId id="655" r:id="rId50"/>
    <p:sldId id="656" r:id="rId51"/>
    <p:sldId id="657" r:id="rId52"/>
    <p:sldId id="658" r:id="rId53"/>
    <p:sldId id="659" r:id="rId54"/>
    <p:sldId id="291" r:id="rId55"/>
  </p:sldIdLst>
  <p:sldSz cx="12192000" cy="6858000"/>
  <p:notesSz cx="6858000" cy="9144000"/>
  <p:embeddedFontLst>
    <p:embeddedFont>
      <p:font typeface="微软雅黑" panose="020B0503020204020204" pitchFamily="34" charset="-122"/>
      <p:regular r:id="rId57"/>
      <p:bold r:id="rId58"/>
    </p:embeddedFont>
    <p:embeddedFont>
      <p:font typeface="楷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等线 Light" panose="02010600030101010101" pitchFamily="2" charset="-122"/>
      <p:regular r:id="rId64"/>
    </p:embeddedFont>
    <p:embeddedFont>
      <p:font typeface="等线" panose="02010600030101010101" pitchFamily="2" charset="-122"/>
      <p:regular r:id="rId65"/>
      <p:bold r:id="rId66"/>
    </p:embeddedFont>
  </p:embeddedFontLst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>
          <p15:clr>
            <a:srgbClr val="A4A3A4"/>
          </p15:clr>
        </p15:guide>
        <p15:guide id="2" pos="3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AF"/>
    <a:srgbClr val="CC9924"/>
    <a:srgbClr val="1C85B6"/>
    <a:srgbClr val="4A90B4"/>
    <a:srgbClr val="3C7792"/>
    <a:srgbClr val="DDE2E6"/>
    <a:srgbClr val="2D4B41"/>
    <a:srgbClr val="375C51"/>
    <a:srgbClr val="3B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228" y="102"/>
      </p:cViewPr>
      <p:guideLst>
        <p:guide orient="horz" pos="2132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7.fntdata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5" Type="http://schemas.openxmlformats.org/officeDocument/2006/relationships/slide" Target="slides/slide3.xml"/><Relationship Id="rId61" Type="http://schemas.openxmlformats.org/officeDocument/2006/relationships/font" Target="fonts/font5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8.fntdata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3.fntdata"/><Relationship Id="rId67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6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B4A7C-DDB3-4AB1-98BF-A5755F49CE25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551B3-8219-41A0-A653-74FECC81B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1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240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53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771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01452" y="6237564"/>
            <a:ext cx="2590548" cy="620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0CDD3-999D-4BC7-9271-13A9D289C78D}" type="datetimeFigureOut">
              <a:rPr lang="zh-CN" altLang="en-US" smtClean="0"/>
              <a:t>2021/8/3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E720-D7C5-44E7-81DE-63EC611AF2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86" y="15911"/>
            <a:ext cx="12164429" cy="684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7597"/>
          </a:xfrm>
          <a:prstGeom prst="rect">
            <a:avLst/>
          </a:prstGeom>
          <a:solidFill>
            <a:srgbClr val="FFFFFF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635" y="1797050"/>
            <a:ext cx="12265660" cy="3456305"/>
          </a:xfrm>
          <a:prstGeom prst="rect">
            <a:avLst/>
          </a:prstGeom>
          <a:solidFill>
            <a:srgbClr val="4A9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5896" y="2414668"/>
            <a:ext cx="4450080" cy="2143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项目七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新能源汽车事故</a:t>
            </a:r>
          </a:p>
          <a:p>
            <a:pPr marL="0" lvl="1" algn="l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发生后的救援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268207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07</a:t>
            </a:r>
            <a:endParaRPr lang="zh-CN" altLang="en-US" sz="213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31465" y="2442210"/>
            <a:ext cx="1596390" cy="15963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99374" y="-1038458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3171" y="-378468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8223" y="41686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564893" y="-211484"/>
            <a:ext cx="914400" cy="9144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22097" y="6720651"/>
            <a:ext cx="785143" cy="785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4259" y="6039803"/>
            <a:ext cx="336655" cy="336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2406" y="5769402"/>
            <a:ext cx="705433" cy="7054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05318" y="-1411776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539635" y="554196"/>
            <a:ext cx="297440" cy="297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91301" y="62748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00555" y="6142194"/>
            <a:ext cx="693589" cy="6935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171" y="6562346"/>
            <a:ext cx="422503" cy="422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6219" y="6317936"/>
            <a:ext cx="211251" cy="2112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200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9974" name="그림 43"/>
          <p:cNvPicPr>
            <a:picLocks noChangeAspect="1"/>
          </p:cNvPicPr>
          <p:nvPr/>
        </p:nvPicPr>
        <p:blipFill>
          <a:blip r:embed="rId3"/>
          <a:srcRect l="49583" t="32220" r="5309" b="14719"/>
          <a:stretch>
            <a:fillRect/>
          </a:stretch>
        </p:blipFill>
        <p:spPr>
          <a:xfrm>
            <a:off x="2980055" y="2794635"/>
            <a:ext cx="125095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6. 协助现场调查取证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在交通警察勘察现场和调查取证时，当事人必须如实向公安交通管理机关陈述交通事故发生的经过，不得隐瞒交通事故的真实情况，应积极配合协助交通警察做好善后处理工作，并听候公安交警部门处理。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5231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救援安全操作流程及规范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新能源车救援工作要点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风险评估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了解车辆类型、型号，动力电池种类、容量、车辆最高电压、高压线路走向等情况，必要时应联系生产者或当地经销商以获得详细车辆信息。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查明车辆主开关或应急开关的位置及状态。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判断事故车辆动力电池及高压电系统的受损情况，评估动力电池可能发生爆炸燃烧的危险因素及后果。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对于混合动力汽车，还应查明燃料箱部位及受损情况。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评估事故车辆是否存在漏电、燃烧、电解液喷溅和爆炸燃烧的可能性。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69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稳固及断电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根据事故车辆状态、位置等情况，合理采取短足、长足等稳固技术，运用支撑杆等器材装备对车体实施有效稳固，创建安全作业条件，有效防止车辆移动。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电路系统处理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关闭车辆起动开关，将车辆钥匙装入信号屏蔽袋或拿到距离事故车辆10m开外，切断并取走12V蓄电池连接线，拔出维修开关。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173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部分新能源汽车维修开关示意图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EV160，位于后排在中间脚垫下部，如图7-4所示。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比亚迪·秦，位于左侧后排座椅靠背后，如图7-5所示。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170" y="3326130"/>
            <a:ext cx="4778375" cy="3018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2845" y="3326130"/>
            <a:ext cx="4785360" cy="3017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荣威E50，位于驾驶室中部杯架内部（拆除杯架即可拆卸维修开关），如图7-6所示。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5395" y="2766060"/>
            <a:ext cx="4598035" cy="2957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5231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新能源汽车碰撞、起火、涉水后的救援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碰撞事故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车辆碰撞时处理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当车辆发生侧面碰撞可能时，首先应控制方向，顺前车方向极力改侧撞为挂撞，以减轻损伤程度。同时驾驶员身体向右侧倾斜，双手紧握转向盘，后背尽量靠住座椅靠背，稳住身体，避免被甩出车外。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即便已经采取制动措施，车辆也不可避免地发生正面碰撞或追尾相撞时，还应判断撞击方位和力度。若主要方位不在驾驶员一侧，则驾驶员应双臂稍曲，紧握转向盘，以免肘关节脱位。同时，双腿向前挺直，身体紧靠椅背，使身体定位较稳，不致头部前倾撞击风窗玻璃或胸部前倾撞击转向盘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碰撞事故发生后处理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发生车辆碰撞事故，损失金额不大且双方对责任没有争议，首先应该尽量对现场拍照后先行转移到不影响他人通行的地方，避免造成交通堵塞。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只有财产损失并且是非常轻微的。可以双方协商处理，直接协商私了，如果损失太小，报保险没有意义，还会影响下年保费。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只有财产损失，但是损失比较大或者损失轻微但双方难以协商的。先报双方保险处理，让保险公司现场协商，一般保险理赔员都有丰富的事故处理经验，让他们出面处理事故完全没有问题。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如果双方对事故责任或原因有争议的，应保护好现场并同时报警并向保险公司报案。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有人员受伤或者车损很大或者双方在保险调解下也无法协商的，报交警处理，让交警划分责任，然后根据责任划分承担赔偿责任。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对交警责任划分不服的，可以在事故认定书下达后三日内申请复核，也可以在法院起诉时提出重新认定责任，以终审法院判决为最终结果。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对赔偿问题有异议或者一方拒不赔偿的，可以申请交警调解，调解不成的，可以法院起诉，一审不服还可以上诉，以终审法院判决为最终结果。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事故救援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了解车辆类型、型号，动力电池种类、容量、车辆最高电压、高压线路走向等情况，必要时应联系生产者或当地经销商以获得详细车辆信息。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查明车辆主开关或应急开关的位置及状态。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判断事故车辆动力电池及高压电系统的受损情况，评估动力电池可能发生爆炸燃烧的危险因素及后果。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对于混合动力汽车，还应查明燃料箱部位及受损情况。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评估事故车辆是否存在漏电、燃烧、电解液喷溅和爆炸燃烧的可能性。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4885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新能源汽车碰撞、起火、涉水后的救援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 起火事故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车辆火灾特点及其可能后果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发生突然、火势蔓延快、温度高、烟气浓。燃烧后会产生极高的温度和有毒气体，同时车辆着火之后，火势发展迅速，很快就会蔓延至整车燃烧。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易造成爆炸事故，扩大事故面积。新能源汽车的动力电池在火灾当中可能会发生爆炸，而其中混合动力汽车还带有油箱，增大了火灾爆炸的可能性。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空间狭小，逃生困难。车辆内部空间狭小，一旦发生火灾，如不及时逃离，将很可能被困车内。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56995" y="1656080"/>
            <a:ext cx="9420860" cy="411353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圆角矩形 2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60500" y="2457450"/>
            <a:ext cx="927163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正确处置新能源汽车碰撞事故；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正确处置新能源汽车起火事故；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正确处置新能源汽车涉水事故；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正确切断和恢复新能源汽车的高压系统。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491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车辆火灾预防要点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养成良好的个人车辆驾驶、管理习惯，坚持定期检查车况，了解并掌握车辆安全状况，发现问题及时处理，不带状况上路。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不随意改装线路。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车内不放置危险品。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停车避开易燃物。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经常检查油路（针对混合动力车）。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（6） 定期检查电气线路。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（7） 放置合格的灭火器在易拿取的位置。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79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车辆着火应急处置要点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勤观察，注意发现“火灾苗头”。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停车断电（对于混合动力车还应该断油），并第一时间报警。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利用车载消防设施灭火。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撤离。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173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事故救援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如果电池线束冒烟起火，使用二氧化碳或者干粉灭火器喷射。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如果电池起火，在远距离使用高压水枪灭火。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798810" cy="3895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 新能源汽车碰撞、起火、涉水后的救援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（三） 涉水事故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汽车行驶途中，不可贸然涉水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首先，应该减速或停车观察。一般来讲，水位达到轮胎的二分之一处，再涉水行驶就有一定的危险了。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在确认汽车能够通过时，一般应选择距离最短、水位最浅、水流缓慢及水底最坚实的路段。涉水时应保持电机运转正常、转向和制动机构灵敏可靠。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79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汽车涉水时要保持较低车速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行驶中要稳住加速踏板，保持汽车有足够而稳定的动力。要尽可能不停车、不换挡，加速踏板不回收，也不要加速。应该低挡中高加速踏板匀速一次通过。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尽量避免中途停车或急转弯，尤其是水底路为泥沙时更要注意，行进中要看远顾近，避免使车辆偏离正常的涉水路线而发生意外，不能快速驶过溅起大浪或水花。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在水中熄火，切不可立即起动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对于混动汽车而言，熄火后应尽快采取措施把汽车拖到积水少的安全地点。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发动机进水是非常严重的问题，水可以通过空气滤芯从进气门进入，再由进气管进入缸体。此时千万不要再尝试起动发动机，否则极可能造成发动机曲轴、连杆等重要部件变形，造成汽车发动机抖动，严重的可以折断部件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在水中熄火很可能导致发动机进水，熄火后只能挂空挡拖车进修理厂清理。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汽车涉水后，应该及时排除制动片水分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汽车涉水后应及时排除制动片水分，尤其是鼓式制动的汽车，否则车辆在涉水后会丧失制动效能，造成严重危险或事故。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具体操作是： 低速行驶同时踩加速踏板并轻踩制动踏板，不会一脚两用的人可以多次踩制动踏板，此时注意车速一定要慢。反复多次，使制动鼓与制动片通过摩擦产生热能蒸发排干水分。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车辆浸水后如何处理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谨慎涉水行驶。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熄火后千万别重新起动。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车库排水系统要自查。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6. 事故救援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了解车辆类型、型号。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查明车辆主开关或应急开关的位置及状态。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根据相关资料进行拖车救援。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5123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北汽EV160切断和恢复高压系统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掌握北汽EV160纯电动汽车切断和恢复高压系统操作。</a:t>
            </a:r>
          </a:p>
          <a:p>
            <a:pPr indent="-45720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工具使用合理，操作标准规范。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拆装操作流程规范。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正确使用高压防护工具。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做好高压线插接头绝缘处理。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操作完毕后需按照5S标准整理设备与场地。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725551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救援安全操作流程及规范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车辆发生事故后驾驶员操作流程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立即停车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认识危险警告灯开关。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危险警告灯（也叫双跳灯、双闪灯）是一种提醒其他车辆与行人注意本车发生了特殊情况的信号灯。开关位于驾驶室中控台中央位置。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9610" y="2504440"/>
            <a:ext cx="3234055" cy="292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车辆准备： 北汽EV160，如图7-10所示。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0" y="2762250"/>
            <a:ext cx="4457065" cy="2685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168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工具准备： 三件套（图7-11）、翼子板布和前格栅布（图7-12）、高压防护套件（图7-13）以及绝缘工具（图7-14）。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场地设施： 有消防设施的场地。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700" y="3378835"/>
            <a:ext cx="2761615" cy="2664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0" y="3371850"/>
            <a:ext cx="3051175" cy="2688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8600" y="3352165"/>
            <a:ext cx="5005705" cy="2715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9175" y="1951355"/>
            <a:ext cx="7635875" cy="36341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车辆准备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将车辆停至工位，挡位旋至N位，拉驻车制动杆，拔下钥匙，如图7-15所示。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打开车门，安装三件套，拉开前舱盖开启手柄，如图7-16所示。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4630" y="3649980"/>
            <a:ext cx="6811010" cy="2947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打开前舱盖，安装翼子板布和前格栅布，如图7-17所示。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0" y="2341880"/>
            <a:ext cx="4063365" cy="337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人员准备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50" y="1975485"/>
            <a:ext cx="3047365" cy="4502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742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车辆实操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断开12V蓄电池负极电缆，如图7-19所示。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0980" y="3210560"/>
            <a:ext cx="4040505" cy="3382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1638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断开维修开关（EV160使用PDU系统车型无维修开关）。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拆下后排座椅座垫及脚垫。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使用工具拆下维修开关盖板，拔出维修开关并使用绝缘胶布包住维修开关槽。  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105" y="3284220"/>
            <a:ext cx="3832860" cy="3199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1535" y="3284220"/>
            <a:ext cx="4331970" cy="3241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5568315" cy="3738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放电及验电。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高压断开后，如需进行其他高压相关操作请等待至少10min，并使用仪器测量高压接头，确保高压器件完全放电。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恢复高压操作。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① 除去维修开关槽绝缘胶带，正确安装维修开关并确认安装紧固。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7180" y="2348230"/>
            <a:ext cx="4985385" cy="3114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79944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装上维修开关槽盖板，并使用工具紧固螺栓，如图7-23所示。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恢复后部脚垫并装上后排座椅垫，如图7-24所示。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5365" y="2758440"/>
            <a:ext cx="4987925" cy="3120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070" y="2766695"/>
            <a:ext cx="4999355" cy="3132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46225"/>
            <a:ext cx="7255510" cy="330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三角警示牌。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角警示牌，准确名称应该是三角警告牌。汽车三角警告牌是由塑料反光材料做成的被动反光体，驾驶员在路上遇到突发故障停车检修或者是发生意外事故的时候，利用三角警示牌的回复反光性能，可以提醒其他车辆注意避让，以免发生二次事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1245" y="2007235"/>
            <a:ext cx="2378075" cy="2958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799445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连接前舱12V蓄电池负极电缆，并用工具紧固，如图7-25所示。 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5535" y="2347595"/>
            <a:ext cx="4872355" cy="3145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5123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algn="ctr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比亚迪·秦切断和恢复高压系统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实训目的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掌握比亚迪·秦混合动力汽车切断和恢复高压系统操作。</a:t>
            </a:r>
          </a:p>
          <a:p>
            <a:pPr indent="-45720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实训要求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工具使用合理，操作标准规范。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拆装操作流程规范。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正确使用高压防护工具。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做好高压线插接头绝缘处理。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操作完毕后需按照5S标准整理设备与场地。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5" name="组合 4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6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1222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实训器材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车辆准备： 比亚迪·秦，如图7-26所示。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4040" y="2792730"/>
            <a:ext cx="2928620" cy="2978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7965" y="3354705"/>
            <a:ext cx="4994910" cy="2693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0" y="3382645"/>
            <a:ext cx="3041015" cy="2642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700" y="3382645"/>
            <a:ext cx="2762250" cy="2631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502410"/>
            <a:ext cx="10800080" cy="168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工具准备： 三件套（图7-27）、翼子板布和前格栅布（图7-28）、高压防护套件（图7-29）以及绝缘工具（图7-30）。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场地设施： 有消防设施的场地。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3" name="组合 2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9175" y="1951355"/>
            <a:ext cx="7629525" cy="3634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10800080" cy="221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车辆准备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将车辆停至工位，档位调至N位，按下电子驻车按钮，拔下钥匙。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放置车轮挡块。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180" y="3659505"/>
            <a:ext cx="4498975" cy="2910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3305" y="3659505"/>
            <a:ext cx="4635500" cy="2910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180" y="2917190"/>
            <a:ext cx="4601845" cy="2881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7915" y="2917190"/>
            <a:ext cx="4579620" cy="28809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609090"/>
            <a:ext cx="1080008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打开车门，安装三件套。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打开前舱盖，安装翼子板布和前格栅布。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8665" y="1975485"/>
            <a:ext cx="3068955" cy="44799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365250"/>
            <a:ext cx="1080008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人员准备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5835" y="3214370"/>
            <a:ext cx="5377180" cy="33693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365250"/>
            <a:ext cx="10800080" cy="1742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操作步骤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车辆实操</a:t>
            </a:r>
          </a:p>
          <a:p>
            <a:pPr indent="575945" algn="l" fontAlgn="auto">
              <a:lnSpc>
                <a:spcPct val="14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拆除行李舱饰板，断开12V蓄电池负极电缆，如图7-36所示。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拆除后排座椅座垫及靠背，如图7-37和图7-38所示。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5" y="2367915"/>
            <a:ext cx="4917440" cy="3100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2368550"/>
            <a:ext cx="4921885" cy="309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365250"/>
            <a:ext cx="7073900" cy="403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1C85B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 救援安全操作流程及规范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 车辆发生事故后驾驶员操作流程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及时报案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 当事人在事故发生后应及时将事故发生的时间、地点、肇事车辆及伤亡情况，打电话或委托过往车辆、行人向附近的公安机关或执勤交警报案，在警察来到之前不能离开事故现场，不允许隐匿不报。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0665" y="2638425"/>
            <a:ext cx="3771265" cy="293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2369820"/>
            <a:ext cx="4921250" cy="31349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5" y="2362835"/>
            <a:ext cx="4979035" cy="3143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74700" y="1502410"/>
            <a:ext cx="1080008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600" b="1" dirty="0">
                <a:solidFill>
                  <a:srgbClr val="CC992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 拔出维修开关，并用绝缘胶带封住维修开关槽，如图7-39和图7-40所示。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（4） 放电及验电。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（5） 恢复高压操作。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① 除去维修开关槽绝缘胶带，将维修开关正确安装并确认安装牢固。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815" y="3370580"/>
            <a:ext cx="4992370" cy="3150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502410"/>
            <a:ext cx="1080008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② 安装后排座椅，先装上座椅靠背，再装上座椅垫，如图7-42所示。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③ 连接12V蓄电池负极电缆，然后使用工具紧固，如图7-43所示。</a:t>
            </a:r>
          </a:p>
          <a:p>
            <a:pPr indent="-457200"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④ 装上行李舱饰板。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实训技能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9745" y="346075"/>
            <a:ext cx="876300" cy="781050"/>
            <a:chOff x="787" y="545"/>
            <a:chExt cx="1380" cy="1230"/>
          </a:xfrm>
        </p:grpSpPr>
        <p:grpSp>
          <p:nvGrpSpPr>
            <p:cNvPr id="4" name="组合 3"/>
            <p:cNvGrpSpPr/>
            <p:nvPr/>
          </p:nvGrpSpPr>
          <p:grpSpPr>
            <a:xfrm>
              <a:off x="787" y="545"/>
              <a:ext cx="1380" cy="1230"/>
              <a:chOff x="8370" y="4384"/>
              <a:chExt cx="2280" cy="2032"/>
            </a:xfrm>
          </p:grpSpPr>
          <p:grpSp>
            <p:nvGrpSpPr>
              <p:cNvPr id="7" name="组合 158"/>
              <p:cNvGrpSpPr/>
              <p:nvPr/>
            </p:nvGrpSpPr>
            <p:grpSpPr>
              <a:xfrm>
                <a:off x="8370" y="4384"/>
                <a:ext cx="2280" cy="2032"/>
                <a:chOff x="3720691" y="2824413"/>
                <a:chExt cx="1341120" cy="1209172"/>
              </a:xfrm>
            </p:grpSpPr>
            <p:sp>
              <p:nvSpPr>
                <p:cNvPr id="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1052828 w 2740"/>
                    <a:gd name="T1" fmla="*/ 1144413 h 2446"/>
                    <a:gd name="T2" fmla="*/ 1005840 w 2740"/>
                    <a:gd name="T3" fmla="*/ 1191376 h 2446"/>
                    <a:gd name="T4" fmla="*/ 938784 w 2740"/>
                    <a:gd name="T5" fmla="*/ 1208678 h 2446"/>
                    <a:gd name="T6" fmla="*/ 399399 w 2740"/>
                    <a:gd name="T7" fmla="*/ 1208678 h 2446"/>
                    <a:gd name="T8" fmla="*/ 335280 w 2740"/>
                    <a:gd name="T9" fmla="*/ 1191376 h 2446"/>
                    <a:gd name="T10" fmla="*/ 288292 w 2740"/>
                    <a:gd name="T11" fmla="*/ 1143918 h 2446"/>
                    <a:gd name="T12" fmla="*/ 17621 w 2740"/>
                    <a:gd name="T13" fmla="*/ 670334 h 2446"/>
                    <a:gd name="T14" fmla="*/ 0 w 2740"/>
                    <a:gd name="T15" fmla="*/ 604586 h 2446"/>
                    <a:gd name="T16" fmla="*/ 17621 w 2740"/>
                    <a:gd name="T17" fmla="*/ 538344 h 2446"/>
                    <a:gd name="T18" fmla="*/ 287313 w 2740"/>
                    <a:gd name="T19" fmla="*/ 66737 h 2446"/>
                    <a:gd name="T20" fmla="*/ 335280 w 2740"/>
                    <a:gd name="T21" fmla="*/ 18291 h 2446"/>
                    <a:gd name="T22" fmla="*/ 396462 w 2740"/>
                    <a:gd name="T23" fmla="*/ 494 h 2446"/>
                    <a:gd name="T24" fmla="*/ 937805 w 2740"/>
                    <a:gd name="T25" fmla="*/ 494 h 2446"/>
                    <a:gd name="T26" fmla="*/ 1005840 w 2740"/>
                    <a:gd name="T27" fmla="*/ 18291 h 2446"/>
                    <a:gd name="T28" fmla="*/ 1052828 w 2740"/>
                    <a:gd name="T29" fmla="*/ 65254 h 2446"/>
                    <a:gd name="T30" fmla="*/ 1322521 w 2740"/>
                    <a:gd name="T31" fmla="*/ 536861 h 2446"/>
                    <a:gd name="T32" fmla="*/ 1341120 w 2740"/>
                    <a:gd name="T33" fmla="*/ 604586 h 2446"/>
                    <a:gd name="T34" fmla="*/ 1322031 w 2740"/>
                    <a:gd name="T35" fmla="*/ 672806 h 2446"/>
                    <a:gd name="T36" fmla="*/ 1052828 w 2740"/>
                    <a:gd name="T37" fmla="*/ 1144413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9F9F9"/>
                    </a:gs>
                    <a:gs pos="100000">
                      <a:srgbClr val="D3D3D3"/>
                    </a:gs>
                  </a:gsLst>
                  <a:lin ang="5400000"/>
                </a:gradFill>
                <a:ln>
                  <a:noFill/>
                </a:ln>
                <a:effectLst>
                  <a:outerShdw blurRad="190500" dist="1143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5"/>
                <p:cNvSpPr/>
                <p:nvPr/>
              </p:nvSpPr>
              <p:spPr bwMode="auto">
                <a:xfrm rot="1855731">
                  <a:off x="3764807" y="2863083"/>
                  <a:ext cx="1264653" cy="1140756"/>
                </a:xfrm>
                <a:custGeom>
                  <a:avLst/>
                  <a:gdLst>
                    <a:gd name="T0" fmla="*/ 992799 w 2740"/>
                    <a:gd name="T1" fmla="*/ 1079661 h 2446"/>
                    <a:gd name="T2" fmla="*/ 948490 w 2740"/>
                    <a:gd name="T3" fmla="*/ 1123966 h 2446"/>
                    <a:gd name="T4" fmla="*/ 885257 w 2740"/>
                    <a:gd name="T5" fmla="*/ 1140290 h 2446"/>
                    <a:gd name="T6" fmla="*/ 376627 w 2740"/>
                    <a:gd name="T7" fmla="*/ 1140290 h 2446"/>
                    <a:gd name="T8" fmla="*/ 316163 w 2740"/>
                    <a:gd name="T9" fmla="*/ 1123966 h 2446"/>
                    <a:gd name="T10" fmla="*/ 271854 w 2740"/>
                    <a:gd name="T11" fmla="*/ 1079194 h 2446"/>
                    <a:gd name="T12" fmla="*/ 16616 w 2740"/>
                    <a:gd name="T13" fmla="*/ 632406 h 2446"/>
                    <a:gd name="T14" fmla="*/ 0 w 2740"/>
                    <a:gd name="T15" fmla="*/ 570378 h 2446"/>
                    <a:gd name="T16" fmla="*/ 16616 w 2740"/>
                    <a:gd name="T17" fmla="*/ 507884 h 2446"/>
                    <a:gd name="T18" fmla="*/ 270931 w 2740"/>
                    <a:gd name="T19" fmla="*/ 62961 h 2446"/>
                    <a:gd name="T20" fmla="*/ 316163 w 2740"/>
                    <a:gd name="T21" fmla="*/ 17256 h 2446"/>
                    <a:gd name="T22" fmla="*/ 373857 w 2740"/>
                    <a:gd name="T23" fmla="*/ 466 h 2446"/>
                    <a:gd name="T24" fmla="*/ 884334 w 2740"/>
                    <a:gd name="T25" fmla="*/ 466 h 2446"/>
                    <a:gd name="T26" fmla="*/ 948490 w 2740"/>
                    <a:gd name="T27" fmla="*/ 17256 h 2446"/>
                    <a:gd name="T28" fmla="*/ 992799 w 2740"/>
                    <a:gd name="T29" fmla="*/ 61562 h 2446"/>
                    <a:gd name="T30" fmla="*/ 1247114 w 2740"/>
                    <a:gd name="T31" fmla="*/ 506484 h 2446"/>
                    <a:gd name="T32" fmla="*/ 1264653 w 2740"/>
                    <a:gd name="T33" fmla="*/ 570378 h 2446"/>
                    <a:gd name="T34" fmla="*/ 1246652 w 2740"/>
                    <a:gd name="T35" fmla="*/ 634738 h 2446"/>
                    <a:gd name="T36" fmla="*/ 992799 w 2740"/>
                    <a:gd name="T37" fmla="*/ 1079661 h 24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4000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39999"/>
                    </a:srgb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b="0" i="0" u="non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>
              <a:xfrm rot="1855731">
                <a:off x="8527" y="4524"/>
                <a:ext cx="1965" cy="1755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14455">
                    <a:alpha val="100000"/>
                  </a:srgbClr>
                </a:solidFill>
                <a:prstDash val="sysDash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12299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" y="730"/>
              <a:ext cx="837" cy="83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5" y="3230880"/>
            <a:ext cx="4918710" cy="3127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3650" y="3230880"/>
            <a:ext cx="4905375" cy="311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99212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932430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95470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26021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69912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45"/>
          <p:cNvSpPr txBox="1"/>
          <p:nvPr/>
        </p:nvSpPr>
        <p:spPr>
          <a:xfrm>
            <a:off x="562673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02475" y="2110105"/>
            <a:ext cx="1666875" cy="16675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49"/>
          <p:cNvSpPr txBox="1"/>
          <p:nvPr/>
        </p:nvSpPr>
        <p:spPr>
          <a:xfrm>
            <a:off x="7042785" y="2470785"/>
            <a:ext cx="175069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及时报案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 查看保单或是保险卡，按照上面所示保险公司电话致电保险公司客服，简单说明出险时间、地点、情况说明，保险公司会派就近定损员或是查勘车到场协助处理。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保护现场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保护现场的原始状态，包括其中的车辆、人员、牲畜和遗留的痕迹、散落物不随意挪动位置。当事人在交通警察到来之前可以用绳索等设置保护警戒线，防止无关人员、车辆等进入，避免现场遭受人为或自然条件的破坏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为抢救伤者，必须移动现场肇事车辆、伤者等，应在其原始位置做好标记，不得故意破坏、伪造现场。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抢救伤者或财物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当事人确认受伤者的伤情后，能采取紧急抢救措施的，应尽最大努力抢救，包括采取止血、包扎、固定、搬运和心肺复苏等。并设法送到就近的医院抢救治疗，除未受伤或虽有轻伤本人拒绝去医院诊断外，一般可以拦搭过往车辆或通知急救部门、医院派救护车前来抢救。对于现场散落的物品及被害者的钱财应妥善保管，注意防盗防抢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4700" y="1460500"/>
            <a:ext cx="10799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500" b="1" dirty="0">
                <a:solidFill>
                  <a:srgbClr val="005C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做好防火防爆措施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事故当事人还应做好防火防爆措施，首先应关闭车辆的点火开关，消除其他可能引起火警的隐患。事故现场禁止吸烟，以防引燃泄漏的燃油。</a:t>
            </a:r>
          </a:p>
          <a:p>
            <a:pPr indent="575945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载有危险物品的车辆发生事故时，危险性液体、气体发生泄漏，要及时将危险物品的化学特性，如是否有毒，易燃易爆、腐蚀性及装载量、泄漏量等情况通知警方及消防人员，以便采取防范措施。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9745" y="346075"/>
            <a:ext cx="876300" cy="781050"/>
            <a:chOff x="8370" y="4384"/>
            <a:chExt cx="2280" cy="2032"/>
          </a:xfrm>
        </p:grpSpPr>
        <p:grpSp>
          <p:nvGrpSpPr>
            <p:cNvPr id="6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7" y="457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矩形 15"/>
          <p:cNvSpPr/>
          <p:nvPr/>
        </p:nvSpPr>
        <p:spPr>
          <a:xfrm>
            <a:off x="1562823" y="4744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知识准备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656080" y="1100455"/>
            <a:ext cx="9887585" cy="889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1459845" y="1052195"/>
            <a:ext cx="114300" cy="114300"/>
          </a:xfrm>
          <a:prstGeom prst="ellipse">
            <a:avLst/>
          </a:prstGeom>
          <a:solidFill>
            <a:srgbClr val="CC9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时尚混搭风">
      <a:dk1>
        <a:srgbClr val="000000"/>
      </a:dk1>
      <a:lt1>
        <a:srgbClr val="FFFFFF"/>
      </a:lt1>
      <a:dk2>
        <a:srgbClr val="5EA9C1"/>
      </a:dk2>
      <a:lt2>
        <a:srgbClr val="4E889C"/>
      </a:lt2>
      <a:accent1>
        <a:srgbClr val="3D6D84"/>
      </a:accent1>
      <a:accent2>
        <a:srgbClr val="243848"/>
      </a:accent2>
      <a:accent3>
        <a:srgbClr val="BDC7B7"/>
      </a:accent3>
      <a:accent4>
        <a:srgbClr val="9FC5BB"/>
      </a:accent4>
      <a:accent5>
        <a:srgbClr val="E18786"/>
      </a:accent5>
      <a:accent6>
        <a:srgbClr val="518C67"/>
      </a:accent6>
      <a:hlink>
        <a:srgbClr val="C6CBBB"/>
      </a:hlink>
      <a:folHlink>
        <a:srgbClr val="5799AA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75000"/>
          </a:schemeClr>
        </a:solidFill>
        <a:ln>
          <a:noFill/>
        </a:ln>
      </a:spPr>
      <a:bodyPr rtlCol="0" anchor="ctr"/>
      <a:lstStyle>
        <a:defPPr algn="ctr">
          <a:defRPr lang="zh-CN" altLang="en-US">
            <a:latin typeface="方正黑体简体" panose="02010601030101010101" pitchFamily="2" charset="-122"/>
            <a:ea typeface="方正黑体简体" panose="02010601030101010101" pitchFamily="2" charset="-122"/>
            <a:sym typeface="方正黑体简体" panose="02010601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5046</Words>
  <Application>Microsoft Office PowerPoint</Application>
  <PresentationFormat>宽屏</PresentationFormat>
  <Paragraphs>233</Paragraphs>
  <Slides>53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微软雅黑</vt:lpstr>
      <vt:lpstr>楷体</vt:lpstr>
      <vt:lpstr>Calibri</vt:lpstr>
      <vt:lpstr>等线 Light</vt:lpstr>
      <vt:lpstr>等线</vt:lpstr>
      <vt:lpstr>摄图网​​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摄图网</dc:creator>
  <cp:lastModifiedBy>庄玉侠</cp:lastModifiedBy>
  <cp:revision>127</cp:revision>
  <dcterms:created xsi:type="dcterms:W3CDTF">2018-03-26T10:12:00Z</dcterms:created>
  <dcterms:modified xsi:type="dcterms:W3CDTF">2021-08-03T00:55:49Z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5BB89BDFFD854C2BAF53533B426B0BCB</vt:lpwstr>
  </property>
  <property fmtid="{D5CDD505-2E9C-101B-9397-08002B2CF9AE}" pid="3" name="KSOProductBuildVer">
    <vt:lpwstr>2052-11.1.0.10503</vt:lpwstr>
  </property>
  <property fmtid="{D5CDD505-2E9C-101B-9397-08002B2CF9AE}" pid="4" name="KSOSaveFontToCloudKey">
    <vt:lpwstr>386239231_embed</vt:lpwstr>
  </property>
</Properties>
</file>