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56"/>
  </p:notesMasterIdLst>
  <p:sldIdLst>
    <p:sldId id="258" r:id="rId3"/>
    <p:sldId id="293" r:id="rId4"/>
    <p:sldId id="331"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09" r:id="rId30"/>
    <p:sldId id="410" r:id="rId31"/>
    <p:sldId id="411" r:id="rId32"/>
    <p:sldId id="412" r:id="rId33"/>
    <p:sldId id="413" r:id="rId34"/>
    <p:sldId id="414" r:id="rId35"/>
    <p:sldId id="415" r:id="rId36"/>
    <p:sldId id="416" r:id="rId37"/>
    <p:sldId id="417" r:id="rId38"/>
    <p:sldId id="418" r:id="rId39"/>
    <p:sldId id="419" r:id="rId40"/>
    <p:sldId id="420" r:id="rId41"/>
    <p:sldId id="421" r:id="rId42"/>
    <p:sldId id="422" r:id="rId43"/>
    <p:sldId id="424" r:id="rId44"/>
    <p:sldId id="423" r:id="rId45"/>
    <p:sldId id="425" r:id="rId46"/>
    <p:sldId id="426" r:id="rId47"/>
    <p:sldId id="427" r:id="rId48"/>
    <p:sldId id="428" r:id="rId49"/>
    <p:sldId id="429" r:id="rId50"/>
    <p:sldId id="430" r:id="rId51"/>
    <p:sldId id="431" r:id="rId52"/>
    <p:sldId id="432" r:id="rId53"/>
    <p:sldId id="433" r:id="rId54"/>
    <p:sldId id="291" r:id="rId55"/>
  </p:sldIdLst>
  <p:sldSz cx="12192000" cy="6858000"/>
  <p:notesSz cx="6858000" cy="9144000"/>
  <p:embeddedFontLst>
    <p:embeddedFont>
      <p:font typeface="微软雅黑" panose="020B0503020204020204" pitchFamily="34" charset="-122"/>
      <p:regular r:id="rId57"/>
      <p:bold r:id="rId58"/>
    </p:embeddedFont>
    <p:embeddedFont>
      <p:font typeface="楷体" panose="02010609060101010101" pitchFamily="49" charset="-122"/>
      <p:regular r:id="rId59"/>
    </p:embeddedFont>
    <p:embeddedFont>
      <p:font typeface="Calibri" panose="020F0502020204030204" pitchFamily="34" charset="0"/>
      <p:regular r:id="rId60"/>
      <p:bold r:id="rId61"/>
      <p:italic r:id="rId62"/>
      <p:boldItalic r:id="rId63"/>
    </p:embeddedFont>
    <p:embeddedFont>
      <p:font typeface="等线 Light" panose="02010600030101010101" pitchFamily="2" charset="-122"/>
      <p:regular r:id="rId64"/>
    </p:embeddedFont>
    <p:embeddedFont>
      <p:font typeface="等线" panose="02010600030101010101" pitchFamily="2" charset="-122"/>
      <p:regular r:id="rId65"/>
      <p:bold r:id="rId66"/>
    </p:embeddedFont>
  </p:embeddedFontLst>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2">
          <p15:clr>
            <a:srgbClr val="A4A3A4"/>
          </p15:clr>
        </p15:guide>
        <p15:guide id="2" pos="37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24"/>
    <a:srgbClr val="1C85B6"/>
    <a:srgbClr val="4A90B4"/>
    <a:srgbClr val="3C7792"/>
    <a:srgbClr val="DDE2E6"/>
    <a:srgbClr val="2D4B41"/>
    <a:srgbClr val="375C51"/>
    <a:srgbClr val="3B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228" y="102"/>
      </p:cViewPr>
      <p:guideLst>
        <p:guide orient="horz" pos="2132"/>
        <p:guide pos="37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7.fntdata"/><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2.fntdata"/><Relationship Id="rId66" Type="http://schemas.openxmlformats.org/officeDocument/2006/relationships/font" Target="fonts/font10.fntdata"/><Relationship Id="rId5" Type="http://schemas.openxmlformats.org/officeDocument/2006/relationships/slide" Target="slides/slide3.xml"/><Relationship Id="rId61" Type="http://schemas.openxmlformats.org/officeDocument/2006/relationships/font" Target="fonts/font5.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3.fntdata"/><Relationship Id="rId67"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6.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1.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4.fntdata"/><Relationship Id="rId65"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FB4A7C-DDB3-4AB1-98BF-A5755F49CE25}" type="datetimeFigureOut">
              <a:rPr lang="zh-CN" altLang="en-US" smtClean="0"/>
              <a:t>2021/8/3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9551B3-8219-41A0-A653-74FECC81B0EB}" type="slidenum">
              <a:rPr lang="zh-CN" altLang="en-US" smtClean="0"/>
              <a:t>‹#›</a:t>
            </a:fld>
            <a:endParaRPr lang="zh-CN" altLang="en-US"/>
          </a:p>
        </p:txBody>
      </p:sp>
    </p:spTree>
    <p:extLst>
      <p:ext uri="{BB962C8B-B14F-4D97-AF65-F5344CB8AC3E}">
        <p14:creationId xmlns:p14="http://schemas.microsoft.com/office/powerpoint/2010/main" val="303974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1</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097028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53</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89633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32" name="图片 31"/>
          <p:cNvPicPr>
            <a:picLocks noChangeAspect="1"/>
          </p:cNvPicPr>
          <p:nvPr userDrawn="1"/>
        </p:nvPicPr>
        <p:blipFill>
          <a:blip r:embed="rId3" cstate="screen"/>
          <a:stretch>
            <a:fillRect/>
          </a:stretch>
        </p:blipFill>
        <p:spPr>
          <a:xfrm>
            <a:off x="9601452" y="6237564"/>
            <a:ext cx="2590548" cy="6204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18E720-D7C5-44E7-81DE-63EC611AF25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3786" y="15911"/>
            <a:ext cx="12164429" cy="684168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12192000" cy="6857597"/>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35" y="1797050"/>
            <a:ext cx="12265660" cy="3456305"/>
          </a:xfrm>
          <a:prstGeom prst="rect">
            <a:avLst/>
          </a:prstGeom>
          <a:solidFill>
            <a:srgbClr val="4A9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12" name="TextBox 11"/>
          <p:cNvSpPr txBox="1"/>
          <p:nvPr/>
        </p:nvSpPr>
        <p:spPr>
          <a:xfrm>
            <a:off x="5135896" y="2445783"/>
            <a:ext cx="5669280" cy="2143760"/>
          </a:xfrm>
          <a:prstGeom prst="rect">
            <a:avLst/>
          </a:prstGeom>
          <a:noFill/>
        </p:spPr>
        <p:txBody>
          <a:bodyPr wrap="none" rtlCol="0">
            <a:spAutoFit/>
          </a:bodyPr>
          <a:lstStyle/>
          <a:p>
            <a:pPr marL="0" lvl="1" algn="l" defTabSz="1219200" fontAlgn="base">
              <a:spcBef>
                <a:spcPct val="0"/>
              </a:spcBef>
              <a:spcAft>
                <a:spcPct val="0"/>
              </a:spcAft>
            </a:pPr>
            <a:r>
              <a:rPr lang="zh-CN" altLang="en-US" sz="3735" b="1" dirty="0">
                <a:solidFill>
                  <a:prstClr val="white"/>
                </a:solidFill>
                <a:latin typeface="微软雅黑" panose="020B0503020204020204" pitchFamily="34" charset="-122"/>
                <a:ea typeface="微软雅黑" panose="020B0503020204020204" pitchFamily="34" charset="-122"/>
              </a:rPr>
              <a:t>项目三</a:t>
            </a:r>
          </a:p>
          <a:p>
            <a:pPr marL="0" lvl="1" algn="l" defTabSz="1219200" fontAlgn="base">
              <a:spcBef>
                <a:spcPct val="0"/>
              </a:spcBef>
              <a:spcAft>
                <a:spcPct val="0"/>
              </a:spcAft>
            </a:pPr>
            <a:r>
              <a:rPr lang="zh-CN" altLang="en-US" sz="4800" b="1" dirty="0">
                <a:solidFill>
                  <a:prstClr val="white"/>
                </a:solidFill>
                <a:latin typeface="微软雅黑" panose="020B0503020204020204" pitchFamily="34" charset="-122"/>
                <a:ea typeface="微软雅黑" panose="020B0503020204020204" pitchFamily="34" charset="-122"/>
              </a:rPr>
              <a:t>高压防护装备的认识</a:t>
            </a:r>
          </a:p>
          <a:p>
            <a:pPr marL="0" lvl="1" algn="l" defTabSz="1219200" fontAlgn="base">
              <a:spcBef>
                <a:spcPct val="0"/>
              </a:spcBef>
              <a:spcAft>
                <a:spcPct val="0"/>
              </a:spcAft>
            </a:pPr>
            <a:r>
              <a:rPr lang="zh-CN" altLang="en-US" sz="4800" b="1" dirty="0">
                <a:solidFill>
                  <a:prstClr val="white"/>
                </a:solidFill>
                <a:latin typeface="微软雅黑" panose="020B0503020204020204" pitchFamily="34" charset="-122"/>
                <a:ea typeface="微软雅黑" panose="020B0503020204020204" pitchFamily="34" charset="-122"/>
              </a:rPr>
              <a:t>与使用</a:t>
            </a:r>
          </a:p>
        </p:txBody>
      </p:sp>
      <p:cxnSp>
        <p:nvCxnSpPr>
          <p:cNvPr id="13" name="直接连接符 12"/>
          <p:cNvCxnSpPr/>
          <p:nvPr/>
        </p:nvCxnSpPr>
        <p:spPr>
          <a:xfrm flipV="1">
            <a:off x="4847861"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0528" y="4268207"/>
            <a:ext cx="1203795" cy="328930"/>
          </a:xfrm>
          <a:prstGeom prst="rect">
            <a:avLst/>
          </a:prstGeom>
          <a:noFill/>
        </p:spPr>
        <p:txBody>
          <a:bodyPr wrap="square" lIns="0" tIns="0" rIns="0" bIns="0" rtlCol="0">
            <a:spAutoFit/>
          </a:bodyPr>
          <a:lstStyle/>
          <a:p>
            <a:pPr defTabSz="1219200" fontAlgn="base">
              <a:spcBef>
                <a:spcPct val="0"/>
              </a:spcBef>
              <a:spcAft>
                <a:spcPct val="0"/>
              </a:spcAft>
            </a:pPr>
            <a:r>
              <a:rPr lang="en-US" altLang="zh-CN" sz="2135" dirty="0">
                <a:solidFill>
                  <a:prstClr val="white"/>
                </a:solidFill>
                <a:latin typeface="微软雅黑" panose="020B0503020204020204" pitchFamily="34" charset="-122"/>
                <a:ea typeface="微软雅黑" panose="020B0503020204020204" pitchFamily="34" charset="-122"/>
              </a:rPr>
              <a:t>PART 03</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831465" y="2442210"/>
            <a:ext cx="1596390" cy="159639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black"/>
                </a:solidFill>
                <a:latin typeface="Calibri" panose="020F0502020204030204"/>
                <a:ea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grpSp>
        <p:nvGrpSpPr>
          <p:cNvPr id="34" name="组合 33"/>
          <p:cNvGrpSpPr/>
          <p:nvPr/>
        </p:nvGrpSpPr>
        <p:grpSpPr>
          <a:xfrm>
            <a:off x="8599374" y="-1038458"/>
            <a:ext cx="1572375" cy="157237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7" name="组合 36"/>
          <p:cNvGrpSpPr/>
          <p:nvPr/>
        </p:nvGrpSpPr>
        <p:grpSpPr>
          <a:xfrm>
            <a:off x="6563171" y="-378468"/>
            <a:ext cx="840307" cy="840307"/>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0" name="组合 39"/>
          <p:cNvGrpSpPr/>
          <p:nvPr/>
        </p:nvGrpSpPr>
        <p:grpSpPr>
          <a:xfrm>
            <a:off x="7468223" y="41686"/>
            <a:ext cx="1187359" cy="118735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3" name="组合 42"/>
          <p:cNvGrpSpPr/>
          <p:nvPr/>
        </p:nvGrpSpPr>
        <p:grpSpPr>
          <a:xfrm>
            <a:off x="10564893" y="-211484"/>
            <a:ext cx="914400" cy="9144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46" name="组合 45"/>
          <p:cNvGrpSpPr/>
          <p:nvPr/>
        </p:nvGrpSpPr>
        <p:grpSpPr>
          <a:xfrm>
            <a:off x="1022097" y="6720651"/>
            <a:ext cx="785143" cy="78514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9" name="组合 48"/>
          <p:cNvGrpSpPr/>
          <p:nvPr/>
        </p:nvGrpSpPr>
        <p:grpSpPr>
          <a:xfrm>
            <a:off x="5284259" y="6039803"/>
            <a:ext cx="336655" cy="33665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2" name="组合 51"/>
          <p:cNvGrpSpPr/>
          <p:nvPr/>
        </p:nvGrpSpPr>
        <p:grpSpPr>
          <a:xfrm>
            <a:off x="4242406" y="5769402"/>
            <a:ext cx="705433" cy="70543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5" name="组合 54"/>
          <p:cNvGrpSpPr/>
          <p:nvPr/>
        </p:nvGrpSpPr>
        <p:grpSpPr>
          <a:xfrm>
            <a:off x="11505318" y="-1411776"/>
            <a:ext cx="1572375" cy="1572375"/>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8" name="组合 57"/>
          <p:cNvGrpSpPr/>
          <p:nvPr/>
        </p:nvGrpSpPr>
        <p:grpSpPr>
          <a:xfrm>
            <a:off x="11539635" y="554196"/>
            <a:ext cx="297440" cy="29744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1" name="组合 60"/>
          <p:cNvGrpSpPr/>
          <p:nvPr/>
        </p:nvGrpSpPr>
        <p:grpSpPr>
          <a:xfrm>
            <a:off x="2591301" y="6274859"/>
            <a:ext cx="1572375" cy="15723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4" name="组合 63"/>
          <p:cNvGrpSpPr/>
          <p:nvPr/>
        </p:nvGrpSpPr>
        <p:grpSpPr>
          <a:xfrm>
            <a:off x="1700555" y="6142194"/>
            <a:ext cx="693589" cy="693589"/>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7" name="组合 66"/>
          <p:cNvGrpSpPr/>
          <p:nvPr/>
        </p:nvGrpSpPr>
        <p:grpSpPr>
          <a:xfrm>
            <a:off x="388171" y="6562346"/>
            <a:ext cx="422503" cy="42250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70" name="组合 69"/>
          <p:cNvGrpSpPr/>
          <p:nvPr/>
        </p:nvGrpSpPr>
        <p:grpSpPr>
          <a:xfrm>
            <a:off x="156219" y="6317936"/>
            <a:ext cx="211251" cy="21125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pic>
        <p:nvPicPr>
          <p:cNvPr id="39974" name="그림 43"/>
          <p:cNvPicPr>
            <a:picLocks noChangeAspect="1"/>
          </p:cNvPicPr>
          <p:nvPr/>
        </p:nvPicPr>
        <p:blipFill>
          <a:blip r:embed="rId3"/>
          <a:srcRect l="49583" t="32220" r="5309" b="14719"/>
          <a:stretch>
            <a:fillRect/>
          </a:stretch>
        </p:blipFill>
        <p:spPr>
          <a:xfrm>
            <a:off x="2980055" y="2794635"/>
            <a:ext cx="1250950" cy="11036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right)">
                                      <p:cBhvr>
                                        <p:cTn id="16" dur="500"/>
                                        <p:tgtEl>
                                          <p:spTgt spid="1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3" presetClass="entr" presetSubtype="52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 calcmode="lin" valueType="num">
                                      <p:cBhvr>
                                        <p:cTn id="28" dur="500" fill="hold"/>
                                        <p:tgtEl>
                                          <p:spTgt spid="34"/>
                                        </p:tgtEl>
                                        <p:attrNameLst>
                                          <p:attrName>ppt_x</p:attrName>
                                        </p:attrNameLst>
                                      </p:cBhvr>
                                      <p:tavLst>
                                        <p:tav tm="0">
                                          <p:val>
                                            <p:fltVal val="0.5"/>
                                          </p:val>
                                        </p:tav>
                                        <p:tav tm="100000">
                                          <p:val>
                                            <p:strVal val="#ppt_x"/>
                                          </p:val>
                                        </p:tav>
                                      </p:tavLst>
                                    </p:anim>
                                    <p:anim calcmode="lin" valueType="num">
                                      <p:cBhvr>
                                        <p:cTn id="29" dur="500" fill="hold"/>
                                        <p:tgtEl>
                                          <p:spTgt spid="34"/>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3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 calcmode="lin" valueType="num">
                                      <p:cBhvr>
                                        <p:cTn id="34" dur="500" fill="hold"/>
                                        <p:tgtEl>
                                          <p:spTgt spid="37"/>
                                        </p:tgtEl>
                                        <p:attrNameLst>
                                          <p:attrName>ppt_x</p:attrName>
                                        </p:attrNameLst>
                                      </p:cBhvr>
                                      <p:tavLst>
                                        <p:tav tm="0">
                                          <p:val>
                                            <p:fltVal val="0.5"/>
                                          </p:val>
                                        </p:tav>
                                        <p:tav tm="100000">
                                          <p:val>
                                            <p:strVal val="#ppt_x"/>
                                          </p:val>
                                        </p:tav>
                                      </p:tavLst>
                                    </p:anim>
                                    <p:anim calcmode="lin" valueType="num">
                                      <p:cBhvr>
                                        <p:cTn id="35" dur="500" fill="hold"/>
                                        <p:tgtEl>
                                          <p:spTgt spid="37"/>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70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3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 calcmode="lin" valueType="num">
                                      <p:cBhvr>
                                        <p:cTn id="46" dur="500" fill="hold"/>
                                        <p:tgtEl>
                                          <p:spTgt spid="43"/>
                                        </p:tgtEl>
                                        <p:attrNameLst>
                                          <p:attrName>ppt_x</p:attrName>
                                        </p:attrNameLst>
                                      </p:cBhvr>
                                      <p:tavLst>
                                        <p:tav tm="0">
                                          <p:val>
                                            <p:fltVal val="0.5"/>
                                          </p:val>
                                        </p:tav>
                                        <p:tav tm="100000">
                                          <p:val>
                                            <p:strVal val="#ppt_x"/>
                                          </p:val>
                                        </p:tav>
                                      </p:tavLst>
                                    </p:anim>
                                    <p:anim calcmode="lin" valueType="num">
                                      <p:cBhvr>
                                        <p:cTn id="47" dur="500" fill="hold"/>
                                        <p:tgtEl>
                                          <p:spTgt spid="43"/>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1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 calcmode="lin" valueType="num">
                                      <p:cBhvr>
                                        <p:cTn id="52" dur="500" fill="hold"/>
                                        <p:tgtEl>
                                          <p:spTgt spid="46"/>
                                        </p:tgtEl>
                                        <p:attrNameLst>
                                          <p:attrName>ppt_x</p:attrName>
                                        </p:attrNameLst>
                                      </p:cBhvr>
                                      <p:tavLst>
                                        <p:tav tm="0">
                                          <p:val>
                                            <p:fltVal val="0.5"/>
                                          </p:val>
                                        </p:tav>
                                        <p:tav tm="100000">
                                          <p:val>
                                            <p:strVal val="#ppt_x"/>
                                          </p:val>
                                        </p:tav>
                                      </p:tavLst>
                                    </p:anim>
                                    <p:anim calcmode="lin" valueType="num">
                                      <p:cBhvr>
                                        <p:cTn id="53" dur="500" fill="hold"/>
                                        <p:tgtEl>
                                          <p:spTgt spid="46"/>
                                        </p:tgtEl>
                                        <p:attrNameLst>
                                          <p:attrName>ppt_y</p:attrName>
                                        </p:attrNameLst>
                                      </p:cBhvr>
                                      <p:tavLst>
                                        <p:tav tm="0">
                                          <p:val>
                                            <p:fltVal val="0.5"/>
                                          </p:val>
                                        </p:tav>
                                        <p:tav tm="100000">
                                          <p:val>
                                            <p:strVal val="#ppt_y"/>
                                          </p:val>
                                        </p:tav>
                                      </p:tavLst>
                                    </p:anim>
                                  </p:childTnLst>
                                </p:cTn>
                              </p:par>
                              <p:par>
                                <p:cTn id="54" presetID="23" presetClass="entr" presetSubtype="528" fill="hold" nodeType="withEffect">
                                  <p:stCondLst>
                                    <p:cond delay="60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30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 calcmode="lin" valueType="num">
                                      <p:cBhvr>
                                        <p:cTn id="64" dur="500" fill="hold"/>
                                        <p:tgtEl>
                                          <p:spTgt spid="52"/>
                                        </p:tgtEl>
                                        <p:attrNameLst>
                                          <p:attrName>ppt_x</p:attrName>
                                        </p:attrNameLst>
                                      </p:cBhvr>
                                      <p:tavLst>
                                        <p:tav tm="0">
                                          <p:val>
                                            <p:fltVal val="0.5"/>
                                          </p:val>
                                        </p:tav>
                                        <p:tav tm="100000">
                                          <p:val>
                                            <p:strVal val="#ppt_x"/>
                                          </p:val>
                                        </p:tav>
                                      </p:tavLst>
                                    </p:anim>
                                    <p:anim calcmode="lin" valueType="num">
                                      <p:cBhvr>
                                        <p:cTn id="65" dur="500" fill="hold"/>
                                        <p:tgtEl>
                                          <p:spTgt spid="52"/>
                                        </p:tgtEl>
                                        <p:attrNameLst>
                                          <p:attrName>ppt_y</p:attrName>
                                        </p:attrNameLst>
                                      </p:cBhvr>
                                      <p:tavLst>
                                        <p:tav tm="0">
                                          <p:val>
                                            <p:fltVal val="0.5"/>
                                          </p:val>
                                        </p:tav>
                                        <p:tav tm="100000">
                                          <p:val>
                                            <p:strVal val="#ppt_y"/>
                                          </p:val>
                                        </p:tav>
                                      </p:tavLst>
                                    </p:anim>
                                  </p:childTnLst>
                                </p:cTn>
                              </p:par>
                              <p:par>
                                <p:cTn id="66" presetID="23" presetClass="entr" presetSubtype="528" fill="hold" nodeType="withEffect">
                                  <p:stCondLst>
                                    <p:cond delay="3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 calcmode="lin" valueType="num">
                                      <p:cBhvr>
                                        <p:cTn id="70" dur="500" fill="hold"/>
                                        <p:tgtEl>
                                          <p:spTgt spid="55"/>
                                        </p:tgtEl>
                                        <p:attrNameLst>
                                          <p:attrName>ppt_x</p:attrName>
                                        </p:attrNameLst>
                                      </p:cBhvr>
                                      <p:tavLst>
                                        <p:tav tm="0">
                                          <p:val>
                                            <p:fltVal val="0.5"/>
                                          </p:val>
                                        </p:tav>
                                        <p:tav tm="100000">
                                          <p:val>
                                            <p:strVal val="#ppt_x"/>
                                          </p:val>
                                        </p:tav>
                                      </p:tavLst>
                                    </p:anim>
                                    <p:anim calcmode="lin" valueType="num">
                                      <p:cBhvr>
                                        <p:cTn id="71" dur="500" fill="hold"/>
                                        <p:tgtEl>
                                          <p:spTgt spid="55"/>
                                        </p:tgtEl>
                                        <p:attrNameLst>
                                          <p:attrName>ppt_y</p:attrName>
                                        </p:attrNameLst>
                                      </p:cBhvr>
                                      <p:tavLst>
                                        <p:tav tm="0">
                                          <p:val>
                                            <p:fltVal val="0.5"/>
                                          </p:val>
                                        </p:tav>
                                        <p:tav tm="100000">
                                          <p:val>
                                            <p:strVal val="#ppt_y"/>
                                          </p:val>
                                        </p:tav>
                                      </p:tavLst>
                                    </p:anim>
                                  </p:childTnLst>
                                </p:cTn>
                              </p:par>
                              <p:par>
                                <p:cTn id="72" presetID="23" presetClass="entr" presetSubtype="528" fill="hold" nodeType="withEffect">
                                  <p:stCondLst>
                                    <p:cond delay="600"/>
                                  </p:stCondLst>
                                  <p:childTnLst>
                                    <p:set>
                                      <p:cBhvr>
                                        <p:cTn id="73" dur="1" fill="hold">
                                          <p:stCondLst>
                                            <p:cond delay="0"/>
                                          </p:stCondLst>
                                        </p:cTn>
                                        <p:tgtEl>
                                          <p:spTgt spid="58"/>
                                        </p:tgtEl>
                                        <p:attrNameLst>
                                          <p:attrName>style.visibility</p:attrName>
                                        </p:attrNameLst>
                                      </p:cBhvr>
                                      <p:to>
                                        <p:strVal val="visible"/>
                                      </p:to>
                                    </p:set>
                                    <p:anim calcmode="lin" valueType="num">
                                      <p:cBhvr>
                                        <p:cTn id="74" dur="500" fill="hold"/>
                                        <p:tgtEl>
                                          <p:spTgt spid="58"/>
                                        </p:tgtEl>
                                        <p:attrNameLst>
                                          <p:attrName>ppt_w</p:attrName>
                                        </p:attrNameLst>
                                      </p:cBhvr>
                                      <p:tavLst>
                                        <p:tav tm="0">
                                          <p:val>
                                            <p:fltVal val="0"/>
                                          </p:val>
                                        </p:tav>
                                        <p:tav tm="100000">
                                          <p:val>
                                            <p:strVal val="#ppt_w"/>
                                          </p:val>
                                        </p:tav>
                                      </p:tavLst>
                                    </p:anim>
                                    <p:anim calcmode="lin" valueType="num">
                                      <p:cBhvr>
                                        <p:cTn id="75" dur="500" fill="hold"/>
                                        <p:tgtEl>
                                          <p:spTgt spid="58"/>
                                        </p:tgtEl>
                                        <p:attrNameLst>
                                          <p:attrName>ppt_h</p:attrName>
                                        </p:attrNameLst>
                                      </p:cBhvr>
                                      <p:tavLst>
                                        <p:tav tm="0">
                                          <p:val>
                                            <p:fltVal val="0"/>
                                          </p:val>
                                        </p:tav>
                                        <p:tav tm="100000">
                                          <p:val>
                                            <p:strVal val="#ppt_h"/>
                                          </p:val>
                                        </p:tav>
                                      </p:tavLst>
                                    </p:anim>
                                    <p:anim calcmode="lin" valueType="num">
                                      <p:cBhvr>
                                        <p:cTn id="76" dur="500" fill="hold"/>
                                        <p:tgtEl>
                                          <p:spTgt spid="58"/>
                                        </p:tgtEl>
                                        <p:attrNameLst>
                                          <p:attrName>ppt_x</p:attrName>
                                        </p:attrNameLst>
                                      </p:cBhvr>
                                      <p:tavLst>
                                        <p:tav tm="0">
                                          <p:val>
                                            <p:fltVal val="0.5"/>
                                          </p:val>
                                        </p:tav>
                                        <p:tav tm="100000">
                                          <p:val>
                                            <p:strVal val="#ppt_x"/>
                                          </p:val>
                                        </p:tav>
                                      </p:tavLst>
                                    </p:anim>
                                    <p:anim calcmode="lin" valueType="num">
                                      <p:cBhvr>
                                        <p:cTn id="77" dur="500" fill="hold"/>
                                        <p:tgtEl>
                                          <p:spTgt spid="58"/>
                                        </p:tgtEl>
                                        <p:attrNameLst>
                                          <p:attrName>ppt_y</p:attrName>
                                        </p:attrNameLst>
                                      </p:cBhvr>
                                      <p:tavLst>
                                        <p:tav tm="0">
                                          <p:val>
                                            <p:fltVal val="0.5"/>
                                          </p:val>
                                        </p:tav>
                                        <p:tav tm="100000">
                                          <p:val>
                                            <p:strVal val="#ppt_y"/>
                                          </p:val>
                                        </p:tav>
                                      </p:tavLst>
                                    </p:anim>
                                  </p:childTnLst>
                                </p:cTn>
                              </p:par>
                              <p:par>
                                <p:cTn id="78" presetID="23" presetClass="entr" presetSubtype="528" fill="hold" nodeType="withEffect">
                                  <p:stCondLst>
                                    <p:cond delay="600"/>
                                  </p:stCondLst>
                                  <p:childTnLst>
                                    <p:set>
                                      <p:cBhvr>
                                        <p:cTn id="79" dur="1" fill="hold">
                                          <p:stCondLst>
                                            <p:cond delay="0"/>
                                          </p:stCondLst>
                                        </p:cTn>
                                        <p:tgtEl>
                                          <p:spTgt spid="61"/>
                                        </p:tgtEl>
                                        <p:attrNameLst>
                                          <p:attrName>style.visibility</p:attrName>
                                        </p:attrNameLst>
                                      </p:cBhvr>
                                      <p:to>
                                        <p:strVal val="visible"/>
                                      </p:to>
                                    </p:set>
                                    <p:anim calcmode="lin" valueType="num">
                                      <p:cBhvr>
                                        <p:cTn id="80" dur="500" fill="hold"/>
                                        <p:tgtEl>
                                          <p:spTgt spid="61"/>
                                        </p:tgtEl>
                                        <p:attrNameLst>
                                          <p:attrName>ppt_w</p:attrName>
                                        </p:attrNameLst>
                                      </p:cBhvr>
                                      <p:tavLst>
                                        <p:tav tm="0">
                                          <p:val>
                                            <p:fltVal val="0"/>
                                          </p:val>
                                        </p:tav>
                                        <p:tav tm="100000">
                                          <p:val>
                                            <p:strVal val="#ppt_w"/>
                                          </p:val>
                                        </p:tav>
                                      </p:tavLst>
                                    </p:anim>
                                    <p:anim calcmode="lin" valueType="num">
                                      <p:cBhvr>
                                        <p:cTn id="81" dur="500" fill="hold"/>
                                        <p:tgtEl>
                                          <p:spTgt spid="61"/>
                                        </p:tgtEl>
                                        <p:attrNameLst>
                                          <p:attrName>ppt_h</p:attrName>
                                        </p:attrNameLst>
                                      </p:cBhvr>
                                      <p:tavLst>
                                        <p:tav tm="0">
                                          <p:val>
                                            <p:fltVal val="0"/>
                                          </p:val>
                                        </p:tav>
                                        <p:tav tm="100000">
                                          <p:val>
                                            <p:strVal val="#ppt_h"/>
                                          </p:val>
                                        </p:tav>
                                      </p:tavLst>
                                    </p:anim>
                                    <p:anim calcmode="lin" valueType="num">
                                      <p:cBhvr>
                                        <p:cTn id="82" dur="500" fill="hold"/>
                                        <p:tgtEl>
                                          <p:spTgt spid="61"/>
                                        </p:tgtEl>
                                        <p:attrNameLst>
                                          <p:attrName>ppt_x</p:attrName>
                                        </p:attrNameLst>
                                      </p:cBhvr>
                                      <p:tavLst>
                                        <p:tav tm="0">
                                          <p:val>
                                            <p:fltVal val="0.5"/>
                                          </p:val>
                                        </p:tav>
                                        <p:tav tm="100000">
                                          <p:val>
                                            <p:strVal val="#ppt_x"/>
                                          </p:val>
                                        </p:tav>
                                      </p:tavLst>
                                    </p:anim>
                                    <p:anim calcmode="lin" valueType="num">
                                      <p:cBhvr>
                                        <p:cTn id="83" dur="500" fill="hold"/>
                                        <p:tgtEl>
                                          <p:spTgt spid="61"/>
                                        </p:tgtEl>
                                        <p:attrNameLst>
                                          <p:attrName>ppt_y</p:attrName>
                                        </p:attrNameLst>
                                      </p:cBhvr>
                                      <p:tavLst>
                                        <p:tav tm="0">
                                          <p:val>
                                            <p:fltVal val="0.5"/>
                                          </p:val>
                                        </p:tav>
                                        <p:tav tm="100000">
                                          <p:val>
                                            <p:strVal val="#ppt_y"/>
                                          </p:val>
                                        </p:tav>
                                      </p:tavLst>
                                    </p:anim>
                                  </p:childTnLst>
                                </p:cTn>
                              </p:par>
                              <p:par>
                                <p:cTn id="84" presetID="23" presetClass="entr" presetSubtype="528" fill="hold" nodeType="withEffect">
                                  <p:stCondLst>
                                    <p:cond delay="30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 calcmode="lin" valueType="num">
                                      <p:cBhvr>
                                        <p:cTn id="88" dur="500" fill="hold"/>
                                        <p:tgtEl>
                                          <p:spTgt spid="64"/>
                                        </p:tgtEl>
                                        <p:attrNameLst>
                                          <p:attrName>ppt_x</p:attrName>
                                        </p:attrNameLst>
                                      </p:cBhvr>
                                      <p:tavLst>
                                        <p:tav tm="0">
                                          <p:val>
                                            <p:fltVal val="0.5"/>
                                          </p:val>
                                        </p:tav>
                                        <p:tav tm="100000">
                                          <p:val>
                                            <p:strVal val="#ppt_x"/>
                                          </p:val>
                                        </p:tav>
                                      </p:tavLst>
                                    </p:anim>
                                    <p:anim calcmode="lin" valueType="num">
                                      <p:cBhvr>
                                        <p:cTn id="89" dur="500" fill="hold"/>
                                        <p:tgtEl>
                                          <p:spTgt spid="64"/>
                                        </p:tgtEl>
                                        <p:attrNameLst>
                                          <p:attrName>ppt_y</p:attrName>
                                        </p:attrNameLst>
                                      </p:cBhvr>
                                      <p:tavLst>
                                        <p:tav tm="0">
                                          <p:val>
                                            <p:fltVal val="0.5"/>
                                          </p:val>
                                        </p:tav>
                                        <p:tav tm="100000">
                                          <p:val>
                                            <p:strVal val="#ppt_y"/>
                                          </p:val>
                                        </p:tav>
                                      </p:tavLst>
                                    </p:anim>
                                  </p:childTnLst>
                                </p:cTn>
                              </p:par>
                              <p:par>
                                <p:cTn id="90" presetID="23" presetClass="entr" presetSubtype="528" fill="hold" nodeType="withEffect">
                                  <p:stCondLst>
                                    <p:cond delay="6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 calcmode="lin" valueType="num">
                                      <p:cBhvr>
                                        <p:cTn id="94" dur="500" fill="hold"/>
                                        <p:tgtEl>
                                          <p:spTgt spid="67"/>
                                        </p:tgtEl>
                                        <p:attrNameLst>
                                          <p:attrName>ppt_x</p:attrName>
                                        </p:attrNameLst>
                                      </p:cBhvr>
                                      <p:tavLst>
                                        <p:tav tm="0">
                                          <p:val>
                                            <p:fltVal val="0.5"/>
                                          </p:val>
                                        </p:tav>
                                        <p:tav tm="100000">
                                          <p:val>
                                            <p:strVal val="#ppt_x"/>
                                          </p:val>
                                        </p:tav>
                                      </p:tavLst>
                                    </p:anim>
                                    <p:anim calcmode="lin" valueType="num">
                                      <p:cBhvr>
                                        <p:cTn id="95" dur="500" fill="hold"/>
                                        <p:tgtEl>
                                          <p:spTgt spid="67"/>
                                        </p:tgtEl>
                                        <p:attrNameLst>
                                          <p:attrName>ppt_y</p:attrName>
                                        </p:attrNameLst>
                                      </p:cBhvr>
                                      <p:tavLst>
                                        <p:tav tm="0">
                                          <p:val>
                                            <p:fltVal val="0.5"/>
                                          </p:val>
                                        </p:tav>
                                        <p:tav tm="100000">
                                          <p:val>
                                            <p:strVal val="#ppt_y"/>
                                          </p:val>
                                        </p:tav>
                                      </p:tavLst>
                                    </p:anim>
                                  </p:childTnLst>
                                </p:cTn>
                              </p:par>
                              <p:par>
                                <p:cTn id="96" presetID="23" presetClass="entr" presetSubtype="528" fill="hold" nodeType="withEffect">
                                  <p:stCondLst>
                                    <p:cond delay="600"/>
                                  </p:stCondLst>
                                  <p:childTnLst>
                                    <p:set>
                                      <p:cBhvr>
                                        <p:cTn id="97" dur="1" fill="hold">
                                          <p:stCondLst>
                                            <p:cond delay="0"/>
                                          </p:stCondLst>
                                        </p:cTn>
                                        <p:tgtEl>
                                          <p:spTgt spid="70"/>
                                        </p:tgtEl>
                                        <p:attrNameLst>
                                          <p:attrName>style.visibility</p:attrName>
                                        </p:attrNameLst>
                                      </p:cBhvr>
                                      <p:to>
                                        <p:strVal val="visible"/>
                                      </p:to>
                                    </p:set>
                                    <p:anim calcmode="lin" valueType="num">
                                      <p:cBhvr>
                                        <p:cTn id="98" dur="500" fill="hold"/>
                                        <p:tgtEl>
                                          <p:spTgt spid="70"/>
                                        </p:tgtEl>
                                        <p:attrNameLst>
                                          <p:attrName>ppt_w</p:attrName>
                                        </p:attrNameLst>
                                      </p:cBhvr>
                                      <p:tavLst>
                                        <p:tav tm="0">
                                          <p:val>
                                            <p:fltVal val="0"/>
                                          </p:val>
                                        </p:tav>
                                        <p:tav tm="100000">
                                          <p:val>
                                            <p:strVal val="#ppt_w"/>
                                          </p:val>
                                        </p:tav>
                                      </p:tavLst>
                                    </p:anim>
                                    <p:anim calcmode="lin" valueType="num">
                                      <p:cBhvr>
                                        <p:cTn id="99" dur="500" fill="hold"/>
                                        <p:tgtEl>
                                          <p:spTgt spid="70"/>
                                        </p:tgtEl>
                                        <p:attrNameLst>
                                          <p:attrName>ppt_h</p:attrName>
                                        </p:attrNameLst>
                                      </p:cBhvr>
                                      <p:tavLst>
                                        <p:tav tm="0">
                                          <p:val>
                                            <p:fltVal val="0"/>
                                          </p:val>
                                        </p:tav>
                                        <p:tav tm="100000">
                                          <p:val>
                                            <p:strVal val="#ppt_h"/>
                                          </p:val>
                                        </p:tav>
                                      </p:tavLst>
                                    </p:anim>
                                    <p:anim calcmode="lin" valueType="num">
                                      <p:cBhvr>
                                        <p:cTn id="100" dur="500" fill="hold"/>
                                        <p:tgtEl>
                                          <p:spTgt spid="70"/>
                                        </p:tgtEl>
                                        <p:attrNameLst>
                                          <p:attrName>ppt_x</p:attrName>
                                        </p:attrNameLst>
                                      </p:cBhvr>
                                      <p:tavLst>
                                        <p:tav tm="0">
                                          <p:val>
                                            <p:fltVal val="0.5"/>
                                          </p:val>
                                        </p:tav>
                                        <p:tav tm="100000">
                                          <p:val>
                                            <p:strVal val="#ppt_x"/>
                                          </p:val>
                                        </p:tav>
                                      </p:tavLst>
                                    </p:anim>
                                    <p:anim calcmode="lin" valueType="num">
                                      <p:cBhvr>
                                        <p:cTn id="101" dur="500" fill="hold"/>
                                        <p:tgtEl>
                                          <p:spTgt spid="70"/>
                                        </p:tgtEl>
                                        <p:attrNameLst>
                                          <p:attrName>ppt_y</p:attrName>
                                        </p:attrNameLst>
                                      </p:cBhvr>
                                      <p:tavLst>
                                        <p:tav tm="0">
                                          <p:val>
                                            <p:fltVal val="0.5"/>
                                          </p:val>
                                        </p:tav>
                                        <p:tav tm="100000">
                                          <p:val>
                                            <p:strVal val="#ppt_y"/>
                                          </p:val>
                                        </p:tav>
                                      </p:tavLst>
                                    </p:anim>
                                  </p:childTnLst>
                                </p:cTn>
                              </p:par>
                              <p:par>
                                <p:cTn id="102" presetID="26" presetClass="emph" presetSubtype="0" repeatCount="3000" fill="hold" nodeType="withEffect">
                                  <p:stCondLst>
                                    <p:cond delay="6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repeatCount="3000" fill="hold" nodeType="withEffect">
                                  <p:stCondLst>
                                    <p:cond delay="71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repeatCount="3000" fill="hold" nodeType="withEffect">
                                  <p:stCondLst>
                                    <p:cond delay="410"/>
                                  </p:stCondLst>
                                  <p:childTnLst>
                                    <p:animEffect transition="out" filter="fade">
                                      <p:cBhvr>
                                        <p:cTn id="109" dur="500" tmFilter="0, 0; .2, .5; .8, .5; 1, 0"/>
                                        <p:tgtEl>
                                          <p:spTgt spid="61"/>
                                        </p:tgtEl>
                                      </p:cBhvr>
                                    </p:animEffect>
                                    <p:animScale>
                                      <p:cBhvr>
                                        <p:cTn id="110" dur="250" autoRev="1" fill="hold"/>
                                        <p:tgtEl>
                                          <p:spTgt spid="61"/>
                                        </p:tgtEl>
                                      </p:cBhvr>
                                      <p:by x="105000" y="105000"/>
                                    </p:animScale>
                                  </p:childTnLst>
                                </p:cTn>
                              </p:par>
                              <p:par>
                                <p:cTn id="111" presetID="26" presetClass="emph" presetSubtype="0" repeatCount="3000" fill="hold" nodeType="withEffect">
                                  <p:stCondLst>
                                    <p:cond delay="810"/>
                                  </p:stCondLst>
                                  <p:childTnLst>
                                    <p:animEffect transition="out" filter="fade">
                                      <p:cBhvr>
                                        <p:cTn id="112" dur="500" tmFilter="0, 0; .2, .5; .8, .5; 1, 0"/>
                                        <p:tgtEl>
                                          <p:spTgt spid="64"/>
                                        </p:tgtEl>
                                      </p:cBhvr>
                                    </p:animEffect>
                                    <p:animScale>
                                      <p:cBhvr>
                                        <p:cTn id="11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8953500" cy="23996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安全帽的认识与使用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安全帽的防护作用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防止飞来物体对头部的打击，如图3-7所示。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防止从高处坠落的物体对头部造成伤害，如图3-8所示。</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730500" y="3837305"/>
            <a:ext cx="6717030" cy="2724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526540"/>
            <a:ext cx="8953500" cy="168402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防止头部遭电击，如图3-9所示。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防止头发被卷进机器或暴露在粉尘中，如图3-10所示。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防止在易燃易爆区域内因头发产生的静电引发危险。</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737485" y="3380740"/>
            <a:ext cx="6717030" cy="28117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8953500" cy="45231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安全帽的认识与使用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安全帽的组成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帽壳。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帽衬。</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后箍。</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下颚带。</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一指键。</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（6） 自锁型帽卡。</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672455" y="2625725"/>
            <a:ext cx="5218430" cy="27673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461581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安全帽的认识与使用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安全帽类型</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1. Y类安全帽</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Y类安全帽是指该类产品符合国家标准中规定的基本技术要求，应用于没有特殊要求下的高温、低温、潮湿和没有侧向冲击力的工作场合中。</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2. T类安全帽</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除了具有Y类安全帽应该达到的基本性能要求外，T类安全帽还应具有产品标准中规定的特殊性能要求。</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772285"/>
            <a:ext cx="10799445" cy="3322955"/>
          </a:xfrm>
          <a:prstGeom prst="rect">
            <a:avLst/>
          </a:prstGeom>
          <a:noFill/>
          <a:ln w="9525">
            <a:noFill/>
          </a:ln>
        </p:spPr>
        <p:txBody>
          <a:bodyPr wrap="square">
            <a:spAutoFit/>
          </a:bodyPr>
          <a:lstStyle/>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T类安全帽又分为：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T1类适用于有火源的作业场所；</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T2类适用于井下、隧道、地下工程和采伐等作业场所；</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T3类适用于易燃易爆作业场所；</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T4（绝缘）类适用于带电作业场所；</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T5（低温）类适用于低温作业场所。</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180455" cy="399224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安全帽的认识与使用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（四） 安全帽的使用注意事项</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使用之前应检查安全帽的外观是否有裂纹、碰伤痕、凹凸不平、磨损，帽衬是否完整，帽衬的结构是否处于正常状态，安全帽如存在影响性能的明显缺陷需及时报废，以免影响防护作用。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437120" y="2291080"/>
            <a:ext cx="3976370" cy="33350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1470"/>
            <a:ext cx="11054715" cy="62230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使用者不能随意在安全帽上拆卸或添加附件，以免影响其原有的防护性能。</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98545" y="2346325"/>
            <a:ext cx="4953000" cy="41306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1470"/>
            <a:ext cx="10798810" cy="274574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使用者不能随意调节帽衬的尺寸。</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佩戴者在使用时一定要将安全帽戴正、戴牢，不能晃动，要系紧下颚带，调节好后箍以防安全帽脱落。</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不要随意碰撞安全帽，不要将安全帽当板凳坐，以免影响其强度。</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（6） 经受过一次激烈冲击的安全帽应报废，不能再次使用。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1470"/>
            <a:ext cx="10800080" cy="115316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（7） 安全帽不能在有酸、碱或化学试剂污染的环境中存放，不能放置在高温、日晒或潮湿的场所中，以免其老化变质。</a:t>
            </a:r>
            <a:endParaRPr lang="en-US" altLang="zh-CN"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967480" y="2877185"/>
            <a:ext cx="4169410" cy="3519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1470"/>
            <a:ext cx="5395595" cy="274574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（8） 应注意在有效期内使用安全帽，植物枝条编织的安全帽有效期为2年；塑料安全帽的有效期限为2年半；玻璃钢（包括维纶钢）和胶质安全帽的有效期为3年半，超过有效期的安全帽应报废。</a:t>
            </a:r>
            <a:endParaRPr lang="en-US" altLang="zh-CN"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739255" y="1522730"/>
            <a:ext cx="4720590" cy="41414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356995" y="1656080"/>
            <a:ext cx="9420860" cy="4113530"/>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sp>
        <p:nvSpPr>
          <p:cNvPr id="100" name="文本框 99"/>
          <p:cNvSpPr txBox="1"/>
          <p:nvPr/>
        </p:nvSpPr>
        <p:spPr>
          <a:xfrm>
            <a:off x="1460500" y="2457450"/>
            <a:ext cx="9271635" cy="2399665"/>
          </a:xfrm>
          <a:prstGeom prst="rect">
            <a:avLst/>
          </a:prstGeom>
          <a:noFill/>
          <a:ln w="9525">
            <a:noFill/>
          </a:ln>
        </p:spPr>
        <p:txBody>
          <a:bodyPr wrap="square">
            <a:spAutoFit/>
          </a:bodyPr>
          <a:lstStyle/>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1. 列举出高压防护用品的作用和种类；</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2. 正确佩戴安全帽；</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3. 进行绝缘手套的安全测试与试验；</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4. 阐述使用绝缘胶鞋的注意事项。</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133794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三、 安全帽的认识与使用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（五） 安全帽的正确佩戴方法</a:t>
            </a:r>
            <a:endParaRPr lang="zh-CN" altLang="en-US"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819400" y="2745105"/>
            <a:ext cx="6942455" cy="37807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346138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绝缘手套的作用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防止高压电的伤害。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防止电磁与电离辐射的伤害。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防止化学物质的伤害。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防止撞击、切割、擦伤、微生物侵害以及感染。</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293052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绝缘手套类型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①</a:t>
            </a:r>
            <a:r>
              <a:rPr lang="en-US" altLang="zh-CN" sz="23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适用于在3kV及以下的电气设备上工作；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②</a:t>
            </a:r>
            <a:r>
              <a:rPr lang="en-US" altLang="zh-CN" sz="23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适用于在10kV及以下电气设备上工作；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③</a:t>
            </a:r>
            <a:r>
              <a:rPr lang="en-US" altLang="zh-CN" sz="23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适用于在20kV及以下电气设备上工作。</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399224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绝缘手套注意事项</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（1） 绝缘手套等级有很多，根据要防护的电压等级来选用。</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（2） 绝缘手套使用前应仔细检查，观察表面是否破损及手套是否漏气，破损和漏气的手套切勿使用，以免发生意外。</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（3） 绝缘手套要定期检查其绝缘性，不符合规定的不能使用。</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（4） 绝缘手套保存时避免高温，并在制品上撒上滑石粉以防止粘连。</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18688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（四） 绝缘手套技术要求</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（1） 绝缘手套材料由天然橡胶或合成橡胶制成。</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24250" y="3331210"/>
            <a:ext cx="5340985" cy="31318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478915"/>
            <a:ext cx="10799445" cy="62230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（2） 绝缘手套形状为立体手模分指式，如图3-19所示。</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270375" y="2385695"/>
            <a:ext cx="3187065" cy="32238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478915"/>
            <a:ext cx="6691630" cy="327660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（3） 每只手套上必须标有明显且持久的标记，内容包括： 标记符号；使用电压等级/类别；制造单位或商标；尺寸；验证电压；适用范围；执行标准等。</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（4） 绝缘手套渗水性能要满足： 向绝缘手套内注入空气并浸入水中无气泡现象产生。</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102600" y="1679575"/>
            <a:ext cx="3246755" cy="34334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478915"/>
            <a:ext cx="10768965" cy="221488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sym typeface="+mn-ea"/>
              </a:rPr>
              <a:t>（5） 绝缘手套要具有较高的力学性能，硬度为30°～35°（邵尔A型）。</a:t>
            </a:r>
            <a:endParaRPr sz="2300" dirty="0">
              <a:solidFill>
                <a:schemeClr val="tx1">
                  <a:lumMod val="75000"/>
                  <a:lumOff val="25000"/>
                </a:schemeClr>
              </a:solidFill>
              <a:latin typeface="Arial" panose="020B0604020202020204" pitchFamily="34" charset="0"/>
              <a:ea typeface="微软雅黑" panose="020B0503020204020204" pitchFamily="34" charset="-122"/>
            </a:endParaRP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（6） 绝缘手套表面必须平滑，内外面应无针孔、裂纹、杂质、夹紧痕迹等明显缺陷和明显波纹及明显铸模痕迹，不允许有染料污染痕迹。</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（7） 绝缘手套要求柔韧性强，接触感好，要确保手指操作的灵活性。</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918585" y="3885565"/>
            <a:ext cx="4102100" cy="26504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50539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（五） 绝缘手套使用规范</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（1） 绝缘手套是作业时使用的辅助绝缘安全用具，必须与基本绝缘安全工器具配套使用。</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（2） 在以下11种工作场合中必须使用绝缘手套： </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① 装、拆接地线等电气倒闸操作时；</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② 解开或恢复电杆、配电变压器和避雷器的接地引线时；</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③ 操作机械传动的断路器（开关）或隔离开关（刀闸）；</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④ 带电作业；</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583055"/>
            <a:ext cx="10799445" cy="380746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⑤ 拆装高压熔断器（保险）；</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⑥ 高压设备验电；</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⑦ 在带电的电压互感器二次回路上工作时；</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⑧ 电容器停电检修前，应戴绝缘手套对电容器放电；</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⑨ 使用钳形电流表进行工作时；</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    ⑩ 锯电缆以前，用接地的带木柄的铁钎钉入电缆芯时，扶木柄的人应戴绝缘手套；高压设备发生接地时，需接触设备的外壳和架构时。</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392303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高压防护用品作用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相对于传统内燃机汽车而言，新能源汽车一般有高达上百伏的电气系统，这超过了60V（直流）的安全电压范围。</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在对高压系统进行保养或维修时，如不佩戴高压防护用品，将可能对工作人员造成电击伤害。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因而，穿戴高压防护用品可以降低或者减少高压系统部件对汽车保养或维修人员的电击伤害。</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799445" cy="45231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（六） 绝缘手套使用要求</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（1） 绝缘手套使用前先进行外观检查，外表应无磨损、破漏、划痕等。</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（2） 绝缘手套上应贴有统一的试验合格标签。若不在试验合格有效期内就不能使用。</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（3） 绝缘手套的使用温度范围为-25～+55℃。</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（4） 使用绝缘手套时应将衣袖口套入手套筒口内，同时注意防止尖锐物体刺破手套</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583055"/>
            <a:ext cx="11012912" cy="221488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（5） 绝缘手套受潮或发生霉变时应禁止使用。遭雨淋、受潮时应进行干燥处理后方可使用，但干燥温度不能超过65℃。</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（6） 绝缘手套弄脏时应用肥皂和水清洗，彻底干燥后涂上滑石粉，避免粘连。</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（7） 使用中的绝缘手套每6个月进行一次交流耐压试验</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029460" y="3849370"/>
            <a:ext cx="8046085" cy="2564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583055"/>
            <a:ext cx="10994805" cy="2214880"/>
          </a:xfrm>
          <a:prstGeom prst="rect">
            <a:avLst/>
          </a:prstGeom>
          <a:noFill/>
          <a:ln w="9525">
            <a:noFill/>
          </a:ln>
        </p:spPr>
        <p:txBody>
          <a:bodyPr wrap="square">
            <a:spAutoFit/>
          </a:bodyPr>
          <a:lstStyle/>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（8） 绝缘手套应存放在绝缘工器具室。不合格的绝缘手套必须隔离处理，不能与合格绝缘工器具混放。</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（9） 使用单位应建立绝缘手套使用和试验台账，对定期检验的数据进行校核；各种检查记录，有关证书和检验试验报告、出厂说明及有关技术资料均应保存完备。</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631035" cy="403860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四、 绝缘手套的认识与使用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（七） 绝缘手套的测试与试验</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1. 测试</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绝缘手套试验前，要先检查绝缘手套的质量，看是否有刺穿和开胶现象。可将手套向手指方向卷曲，观察有无漏气或裂口等，如果发现有缺陷时应停止使用，检查合格后方可进行试验</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575789" y="2863215"/>
            <a:ext cx="4132580" cy="2701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431290"/>
            <a:ext cx="10799445" cy="4984750"/>
          </a:xfrm>
          <a:prstGeom prst="rect">
            <a:avLst/>
          </a:prstGeom>
          <a:noFill/>
          <a:ln w="9525">
            <a:noFill/>
          </a:ln>
        </p:spPr>
        <p:txBody>
          <a:bodyPr wrap="square">
            <a:spAutoFit/>
          </a:bodyPr>
          <a:lstStyle/>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2. 电气试验</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电气试验包括： </a:t>
            </a:r>
            <a:r>
              <a:rPr sz="2300" b="1" dirty="0">
                <a:solidFill>
                  <a:schemeClr val="tx1">
                    <a:lumMod val="75000"/>
                    <a:lumOff val="25000"/>
                  </a:schemeClr>
                </a:solidFill>
                <a:latin typeface="Arial" panose="020B0604020202020204" pitchFamily="34" charset="0"/>
                <a:ea typeface="微软雅黑" panose="020B0503020204020204" pitchFamily="34" charset="-122"/>
              </a:rPr>
              <a:t>交流验证电压试验、交流耐受电压试验、直流验证电压试验、直流耐受电压试验</a:t>
            </a:r>
            <a:r>
              <a:rPr sz="2300" dirty="0">
                <a:solidFill>
                  <a:schemeClr val="tx1">
                    <a:lumMod val="75000"/>
                    <a:lumOff val="25000"/>
                  </a:schemeClr>
                </a:solidFill>
                <a:latin typeface="Arial" panose="020B0604020202020204" pitchFamily="34" charset="0"/>
                <a:ea typeface="微软雅黑" panose="020B0503020204020204" pitchFamily="34" charset="-122"/>
              </a:rPr>
              <a:t>。</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试验应在环境温度为（23±5）℃，相对湿度为45%～75%的条件下进行。进行型式试验和抽样试验时，手套应浸入水中进行（16±0.5）h预湿，预湿后不应离水放置，试验应在完成预湿处理后1h内进行。</a:t>
            </a:r>
          </a:p>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（1） 一般试验要求。</a:t>
            </a:r>
          </a:p>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（2） 交流试验方法。</a:t>
            </a:r>
          </a:p>
          <a:p>
            <a:pPr indent="575945" algn="l" fontAlgn="auto">
              <a:lnSpc>
                <a:spcPct val="150000"/>
              </a:lnSpc>
              <a:buClrTx/>
              <a:buSzTx/>
              <a:buNone/>
            </a:pPr>
            <a:r>
              <a:rPr lang="zh-CN" altLang="en-US" sz="2400" b="1" dirty="0">
                <a:solidFill>
                  <a:schemeClr val="accent2">
                    <a:lumMod val="60000"/>
                    <a:lumOff val="40000"/>
                  </a:schemeClr>
                </a:solidFill>
                <a:latin typeface="Arial" panose="020B0604020202020204" pitchFamily="34" charset="0"/>
                <a:ea typeface="微软雅黑" panose="020B0503020204020204" pitchFamily="34" charset="-122"/>
              </a:rPr>
              <a:t>（3） 直流试验方法。</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322695" cy="23996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绝缘胶鞋的作用</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 防止触电伤害</a:t>
            </a:r>
          </a:p>
          <a:p>
            <a:pPr indent="575945" algn="l" fontAlgn="auto">
              <a:lnSpc>
                <a:spcPct val="150000"/>
              </a:lnSpc>
              <a:buClrTx/>
              <a:buSzTx/>
              <a:buNone/>
            </a:pPr>
            <a:r>
              <a:rPr sz="2300" dirty="0">
                <a:solidFill>
                  <a:schemeClr val="tx1">
                    <a:lumMod val="75000"/>
                    <a:lumOff val="25000"/>
                  </a:schemeClr>
                </a:solidFill>
                <a:latin typeface="Arial" panose="020B0604020202020204" pitchFamily="34" charset="0"/>
                <a:ea typeface="微软雅黑" panose="020B0503020204020204" pitchFamily="34" charset="-122"/>
              </a:rPr>
              <a:t>（2） 防止静电伤害。</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12610" y="1892935"/>
            <a:ext cx="4083050" cy="33820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57865" cy="297688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绝缘胶鞋类型</a:t>
            </a:r>
          </a:p>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 按帮面材料分</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绝缘胶鞋按照帮面材料可以分为： </a:t>
            </a:r>
            <a:r>
              <a:rPr sz="2300" b="1" dirty="0">
                <a:solidFill>
                  <a:schemeClr val="tx1">
                    <a:lumMod val="75000"/>
                    <a:lumOff val="25000"/>
                  </a:schemeClr>
                </a:solidFill>
                <a:latin typeface="Arial" panose="020B0604020202020204" pitchFamily="34" charset="0"/>
                <a:ea typeface="微软雅黑" panose="020B0503020204020204" pitchFamily="34" charset="-122"/>
              </a:rPr>
              <a:t>电绝缘皮鞋类、电绝缘布面胶鞋类</a:t>
            </a:r>
            <a:r>
              <a:rPr sz="2300" dirty="0">
                <a:solidFill>
                  <a:schemeClr val="tx1">
                    <a:lumMod val="75000"/>
                    <a:lumOff val="25000"/>
                  </a:schemeClr>
                </a:solidFill>
                <a:latin typeface="Arial" panose="020B0604020202020204" pitchFamily="34" charset="0"/>
                <a:ea typeface="微软雅黑" panose="020B0503020204020204" pitchFamily="34" charset="-122"/>
              </a:rPr>
              <a:t>和</a:t>
            </a:r>
            <a:r>
              <a:rPr sz="2300" b="1" dirty="0">
                <a:solidFill>
                  <a:schemeClr val="tx1">
                    <a:lumMod val="75000"/>
                    <a:lumOff val="25000"/>
                  </a:schemeClr>
                </a:solidFill>
                <a:latin typeface="Arial" panose="020B0604020202020204" pitchFamily="34" charset="0"/>
                <a:ea typeface="微软雅黑" panose="020B0503020204020204" pitchFamily="34" charset="-122"/>
              </a:rPr>
              <a:t>电绝缘胶面胶鞋类</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328670" y="3870960"/>
            <a:ext cx="6078855" cy="2733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725295"/>
            <a:ext cx="5590540" cy="226123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2. 按款式分</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绝缘胶鞋按帮面高低可以分为</a:t>
            </a:r>
            <a:r>
              <a:rPr sz="2300" b="1" dirty="0">
                <a:solidFill>
                  <a:schemeClr val="tx1">
                    <a:lumMod val="75000"/>
                    <a:lumOff val="25000"/>
                  </a:schemeClr>
                </a:solidFill>
                <a:latin typeface="Arial" panose="020B0604020202020204" pitchFamily="34" charset="0"/>
                <a:ea typeface="微软雅黑" panose="020B0503020204020204" pitchFamily="34" charset="-122"/>
              </a:rPr>
              <a:t>低帮电绝缘鞋，高腰电绝缘鞋、半筒电绝缘靴</a:t>
            </a:r>
            <a:r>
              <a:rPr sz="2300" dirty="0">
                <a:solidFill>
                  <a:schemeClr val="tx1">
                    <a:lumMod val="75000"/>
                    <a:lumOff val="25000"/>
                  </a:schemeClr>
                </a:solidFill>
                <a:latin typeface="Arial" panose="020B0604020202020204" pitchFamily="34" charset="0"/>
                <a:ea typeface="微软雅黑" panose="020B0503020204020204" pitchFamily="34" charset="-122"/>
              </a:rPr>
              <a:t>和</a:t>
            </a:r>
            <a:r>
              <a:rPr sz="2300" b="1" dirty="0">
                <a:solidFill>
                  <a:schemeClr val="tx1">
                    <a:lumMod val="75000"/>
                    <a:lumOff val="25000"/>
                  </a:schemeClr>
                </a:solidFill>
                <a:latin typeface="Arial" panose="020B0604020202020204" pitchFamily="34" charset="0"/>
                <a:ea typeface="微软雅黑" panose="020B0503020204020204" pitchFamily="34" charset="-122"/>
              </a:rPr>
              <a:t>高筒电绝缘靴</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654165" y="1489710"/>
            <a:ext cx="4578350" cy="47485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1203035" cy="18688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绝缘胶鞋技术要求</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（1）电绝缘皮鞋和电绝缘布面鞋： 当泄漏电流为0.3mA/kV时应满足表3-4要求。</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589405" y="3342005"/>
            <a:ext cx="9230360" cy="25507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3996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绝缘胶鞋技术要求</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（2） 电绝缘胶靴和聚合材料的电绝缘靴： 当泄漏电流为0.4mA/kV时应满足表3-5要求。</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596840" y="3511462"/>
            <a:ext cx="9401887" cy="2554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530340" cy="73723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高压防护用品种类</a:t>
            </a:r>
            <a:endParaRPr lang="zh-CN" altLang="en-US"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681855" y="1582420"/>
            <a:ext cx="4412615" cy="5048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3996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（四） 绝缘胶鞋使用年限</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应时常留意安全鞋的使用时间，鞋面、鞋底的磨损状况，一般情况下，劳保安全鞋的使用时间以不超过6个月为宜。</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699" y="1365250"/>
            <a:ext cx="10994805" cy="452310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五、 绝缘胶鞋的认识与使用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（五） 绝缘胶鞋穿戴的注意事项</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 如果有电击危险应穿电绝缘鞋，要穿戴适宜工作环境危险度的电绝缘鞋，工作时电绝缘鞋作为辅助安全用具和劳动保护用品鞋使用。</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（2） 电绝缘鞋不能保证100%防护电击，在使用期限内，其避电性能应随时符合要求，因此附加测试就必不可少。</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（3） 使用期间绝缘鞋可能会被刻痕、切割、磨损或化学污染而损坏，应定期检查，损坏的鞋不能使用。</a:t>
            </a:r>
            <a:endParaRPr lang="zh-CN" sz="2300"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515360" y="1858010"/>
            <a:ext cx="5293995" cy="37299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115685" cy="2745740"/>
          </a:xfrm>
          <a:prstGeom prst="rect">
            <a:avLst/>
          </a:prstGeom>
          <a:noFill/>
          <a:ln w="9525">
            <a:noFill/>
          </a:ln>
        </p:spPr>
        <p:txBody>
          <a:bodyPr wrap="square">
            <a:spAutoFit/>
          </a:bodyPr>
          <a:lstStyle/>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（4） 禁止在污染鞋底材料的场所穿用，进入这类危险区域时会影响鞋的电性能。</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（5） 工作环境要保持鞋面干燥</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endParaRPr sz="2300" dirty="0">
              <a:solidFill>
                <a:schemeClr val="tx1">
                  <a:lumMod val="75000"/>
                  <a:lumOff val="25000"/>
                </a:schemeClr>
              </a:solidFill>
              <a:latin typeface="Arial" panose="020B0604020202020204" pitchFamily="34" charset="0"/>
              <a:ea typeface="微软雅黑" panose="020B0503020204020204" pitchFamily="34" charset="-122"/>
            </a:endParaRP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（6） 在储存时，应存放在干燥通风的仓库内，防止霉变，应离地面、墙壁0.2m以上</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stretch>
            <a:fillRect/>
          </a:stretch>
        </p:blipFill>
        <p:spPr>
          <a:xfrm>
            <a:off x="7261860" y="1726565"/>
            <a:ext cx="4139565" cy="34055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93052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六、 高压防护服的认识与使用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高压防护服作用</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高压防护服能有效屏蔽高压电场，在穿着高压防护服后，使处于高压电场中的人体外表面各部位形成一个等电位屏蔽面，从而防护人体免受高压电场及电磁波的危害</a:t>
            </a:r>
            <a:r>
              <a:rPr lang="zh-CN" sz="2300" dirty="0">
                <a:solidFill>
                  <a:schemeClr val="tx1">
                    <a:lumMod val="75000"/>
                    <a:lumOff val="25000"/>
                  </a:schemeClr>
                </a:solidFill>
                <a:latin typeface="Arial" panose="020B0604020202020204" pitchFamily="34" charset="0"/>
                <a:ea typeface="微软雅黑" panose="020B0503020204020204" pitchFamily="34" charset="-122"/>
              </a:rPr>
              <a:t>。</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194685" y="3869690"/>
            <a:ext cx="5782945" cy="27298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958591" cy="4893647"/>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六、 高压防护服的认识与使用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高压防护服的使用与注意事项</a:t>
            </a:r>
          </a:p>
          <a:p>
            <a:pPr indent="575945" algn="l" fontAlgn="auto">
              <a:lnSpc>
                <a:spcPct val="150000"/>
              </a:lnSpc>
              <a:buClrTx/>
              <a:buSzTx/>
              <a:buFontTx/>
            </a:pPr>
            <a:r>
              <a:rPr sz="2200" dirty="0">
                <a:solidFill>
                  <a:schemeClr val="tx1">
                    <a:lumMod val="75000"/>
                    <a:lumOff val="25000"/>
                  </a:schemeClr>
                </a:solidFill>
                <a:latin typeface="Arial" panose="020B0604020202020204" pitchFamily="34" charset="0"/>
                <a:ea typeface="微软雅黑" panose="020B0503020204020204" pitchFamily="34" charset="-122"/>
              </a:rPr>
              <a:t>（1） 禁止在易燃、易爆场所穿脱高压静电防护服。</a:t>
            </a:r>
          </a:p>
          <a:p>
            <a:pPr indent="575945" algn="l" fontAlgn="auto">
              <a:lnSpc>
                <a:spcPct val="150000"/>
              </a:lnSpc>
              <a:buClrTx/>
              <a:buSzTx/>
              <a:buFontTx/>
            </a:pPr>
            <a:r>
              <a:rPr sz="2200" dirty="0">
                <a:solidFill>
                  <a:schemeClr val="tx1">
                    <a:lumMod val="75000"/>
                    <a:lumOff val="25000"/>
                  </a:schemeClr>
                </a:solidFill>
                <a:latin typeface="Arial" panose="020B0604020202020204" pitchFamily="34" charset="0"/>
                <a:ea typeface="微软雅黑" panose="020B0503020204020204" pitchFamily="34" charset="-122"/>
              </a:rPr>
              <a:t>（2） 禁止在高压静电防护服上附加或佩带任何金属物件。</a:t>
            </a:r>
          </a:p>
          <a:p>
            <a:pPr indent="575945" algn="l" fontAlgn="auto">
              <a:lnSpc>
                <a:spcPct val="150000"/>
              </a:lnSpc>
              <a:buClrTx/>
              <a:buSzTx/>
              <a:buFontTx/>
            </a:pPr>
            <a:r>
              <a:rPr sz="2200" dirty="0">
                <a:solidFill>
                  <a:schemeClr val="tx1">
                    <a:lumMod val="75000"/>
                    <a:lumOff val="25000"/>
                  </a:schemeClr>
                </a:solidFill>
                <a:latin typeface="Arial" panose="020B0604020202020204" pitchFamily="34" charset="0"/>
                <a:ea typeface="微软雅黑" panose="020B0503020204020204" pitchFamily="34" charset="-122"/>
              </a:rPr>
              <a:t>（3） 穿用高压静电防护服时，还需要与防护鞋配套使用</a:t>
            </a:r>
            <a:r>
              <a:rPr sz="2200" dirty="0" smtClean="0">
                <a:solidFill>
                  <a:schemeClr val="tx1">
                    <a:lumMod val="75000"/>
                    <a:lumOff val="25000"/>
                  </a:schemeClr>
                </a:solidFill>
                <a:latin typeface="Arial" panose="020B0604020202020204" pitchFamily="34" charset="0"/>
                <a:ea typeface="微软雅黑" panose="020B0503020204020204" pitchFamily="34" charset="-122"/>
              </a:rPr>
              <a:t>，地面也应是导电地板</a:t>
            </a:r>
            <a:r>
              <a:rPr sz="2200" dirty="0">
                <a:solidFill>
                  <a:schemeClr val="tx1">
                    <a:lumMod val="75000"/>
                    <a:lumOff val="25000"/>
                  </a:schemeClr>
                </a:solidFill>
                <a:latin typeface="Arial" panose="020B0604020202020204" pitchFamily="34" charset="0"/>
                <a:ea typeface="微软雅黑" panose="020B0503020204020204" pitchFamily="34" charset="-122"/>
              </a:rPr>
              <a:t>。</a:t>
            </a:r>
          </a:p>
          <a:p>
            <a:pPr indent="575945" algn="l" fontAlgn="auto">
              <a:lnSpc>
                <a:spcPct val="150000"/>
              </a:lnSpc>
              <a:buClrTx/>
              <a:buSzTx/>
              <a:buFontTx/>
            </a:pPr>
            <a:r>
              <a:rPr sz="2200" dirty="0">
                <a:solidFill>
                  <a:schemeClr val="tx1">
                    <a:lumMod val="75000"/>
                    <a:lumOff val="25000"/>
                  </a:schemeClr>
                </a:solidFill>
                <a:latin typeface="Arial" panose="020B0604020202020204" pitchFamily="34" charset="0"/>
                <a:ea typeface="微软雅黑" panose="020B0503020204020204" pitchFamily="34" charset="-122"/>
              </a:rPr>
              <a:t>（4） 高压静电防护服应保持清洁，保持防静电性能，使用后用软毛刷、软布蘸中性洗涤剂刷洗，不可损伤服料纤维。</a:t>
            </a:r>
          </a:p>
          <a:p>
            <a:pPr indent="575945" algn="l" fontAlgn="auto">
              <a:lnSpc>
                <a:spcPct val="150000"/>
              </a:lnSpc>
              <a:buClrTx/>
              <a:buSzTx/>
              <a:buFontTx/>
            </a:pPr>
            <a:r>
              <a:rPr sz="2200" dirty="0">
                <a:solidFill>
                  <a:schemeClr val="tx1">
                    <a:lumMod val="75000"/>
                    <a:lumOff val="25000"/>
                  </a:schemeClr>
                </a:solidFill>
                <a:latin typeface="Arial" panose="020B0604020202020204" pitchFamily="34" charset="0"/>
                <a:ea typeface="微软雅黑" panose="020B0503020204020204" pitchFamily="34" charset="-122"/>
              </a:rPr>
              <a:t>（5） 穿用一段时间后，应对高压静电防护服进行检验或更换，若防静电性能不符合标准要求，则不能再作为高压静电防护服使用。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50539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六、 高压防护服的认识与使用</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（三） 高压静电防护服的技术指标要求</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 衣料屏蔽效率不得小于28dB。</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（2） 衣料电阻不得大于300Ω。</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（3） 经耐酸性汗蚀和耐碱性汗蚀试验，其电阻值均不得大于500Ω，屏蔽效率不得小于26dB。</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（4） 透过衣料的空气流量不得小于35L/(m</a:t>
            </a:r>
            <a:r>
              <a:rPr sz="2300" baseline="30000" dirty="0">
                <a:solidFill>
                  <a:schemeClr val="tx1">
                    <a:lumMod val="75000"/>
                    <a:lumOff val="25000"/>
                  </a:schemeClr>
                </a:solidFill>
                <a:latin typeface="Arial" panose="020B0604020202020204" pitchFamily="34" charset="0"/>
                <a:ea typeface="微软雅黑" panose="020B0503020204020204" pitchFamily="34" charset="-122"/>
              </a:rPr>
              <a:t>2</a:t>
            </a:r>
            <a:r>
              <a:rPr sz="2300" dirty="0">
                <a:solidFill>
                  <a:schemeClr val="tx1">
                    <a:lumMod val="75000"/>
                    <a:lumOff val="25000"/>
                  </a:schemeClr>
                </a:solidFill>
                <a:latin typeface="Arial" panose="020B0604020202020204" pitchFamily="34" charset="0"/>
                <a:ea typeface="微软雅黑" panose="020B0503020204020204" pitchFamily="34" charset="-122"/>
              </a:rPr>
              <a:t>·s)。</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（5） 衣料经向断裂强度不得小于345N，纬向断裂强度不得小于300N，经纬向断裂伸长率不得小于10%。</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01470"/>
            <a:ext cx="10800080" cy="4338320"/>
          </a:xfrm>
          <a:prstGeom prst="rect">
            <a:avLst/>
          </a:prstGeom>
          <a:noFill/>
          <a:ln w="9525">
            <a:noFill/>
          </a:ln>
        </p:spPr>
        <p:txBody>
          <a:bodyPr wrap="square">
            <a:spAutoFit/>
          </a:bodyPr>
          <a:lstStyle/>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（6） 鞋的电阻不得大于500Ω。</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（7） 帽檐外伸边沿或披肩均应用静电防护衣料制作，避免人体头部裸露部位产生不舒适感。</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（8） 上衣的衣领袖口及上衣与裤连接的两侧均应配制连接带。</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（9） 裤与上衣连接的两侧及两裤脚均应配制连接带。</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（10） 帽手套均应配制一根连接带。</a:t>
            </a:r>
          </a:p>
          <a:p>
            <a:pPr indent="575945" algn="l" fontAlgn="auto">
              <a:lnSpc>
                <a:spcPct val="150000"/>
              </a:lnSpc>
              <a:buClrTx/>
              <a:buSzTx/>
              <a:buFontTx/>
            </a:pPr>
            <a:r>
              <a:rPr sz="2300" dirty="0">
                <a:solidFill>
                  <a:schemeClr val="tx1">
                    <a:lumMod val="75000"/>
                    <a:lumOff val="25000"/>
                  </a:schemeClr>
                </a:solidFill>
                <a:latin typeface="Arial" panose="020B0604020202020204" pitchFamily="34" charset="0"/>
                <a:ea typeface="微软雅黑" panose="020B0503020204020204" pitchFamily="34" charset="-122"/>
              </a:rPr>
              <a:t>（11） 连接带与衣裤帽手套的搭接长度不得小于100mm，宽度不得小于15mm，且连接带与被连接件的纵向缝制不得少于3道，并应均匀分布于连接带上。</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061460"/>
          </a:xfrm>
          <a:prstGeom prst="rect">
            <a:avLst/>
          </a:prstGeom>
          <a:noFill/>
          <a:ln w="9525">
            <a:noFill/>
          </a:ln>
        </p:spPr>
        <p:txBody>
          <a:bodyPr wrap="square">
            <a:spAutoFit/>
          </a:bodyPr>
          <a:lstStyle/>
          <a:p>
            <a:pPr indent="-457200" algn="ctr"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高压安全防护用品穿戴</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实训目的</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能正确认识高压防护用品。</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能正确穿戴高压防护用品。</a:t>
            </a:r>
          </a:p>
          <a:p>
            <a:pPr indent="-457200" algn="l" fontAlgn="auto">
              <a:lnSpc>
                <a:spcPct val="150000"/>
              </a:lnSpc>
              <a:buClrTx/>
              <a:buSzTx/>
              <a:buFontTx/>
              <a:buNone/>
            </a:pPr>
            <a:r>
              <a:rPr lang="zh-CN" altLang="en-US" sz="2600" b="1" dirty="0">
                <a:solidFill>
                  <a:srgbClr val="CC9924"/>
                </a:solidFill>
                <a:latin typeface="Arial" panose="020B0604020202020204" pitchFamily="34" charset="0"/>
                <a:ea typeface="微软雅黑" panose="020B0503020204020204" pitchFamily="34" charset="-122"/>
              </a:rPr>
              <a:t>实训要求</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穿戴防护用品时要注意保护，不要损坏。</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实训结束后需按照5S标准整理设备与场地。</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5" name="组合 4"/>
            <p:cNvGrpSpPr/>
            <p:nvPr/>
          </p:nvGrpSpPr>
          <p:grpSpPr>
            <a:xfrm>
              <a:off x="787" y="545"/>
              <a:ext cx="1380" cy="123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175323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实训器材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防护用品准备： 高压防护服、绝缘靴、安全帽、护目镜、绝缘手套，如图3-33所示。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272155" y="2700655"/>
            <a:ext cx="5321935" cy="3948430"/>
          </a:xfrm>
          <a:prstGeom prst="rect">
            <a:avLst/>
          </a:prstGeom>
        </p:spPr>
      </p:pic>
      <p:grpSp>
        <p:nvGrpSpPr>
          <p:cNvPr id="13" name="组合 12"/>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530340" cy="290766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高压防护用品种类</a:t>
            </a:r>
          </a:p>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1.安全帽</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安全帽是工作人员在进行底盘检查时防止物体打击、坠落时头部碰撞或防止掉落的高压线漏电击中头部的防护装置。</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61935" y="2129155"/>
            <a:ext cx="3039745" cy="26269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505904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1. 外观检查</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（1） 检查绝缘服表面。绝缘服应完好无损，无深度划痕和磨损，厚度应均匀且无明显小孔。</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（2） 检查安全帽的外观是否有裂纹、碰伤痕、凹凸不平、磨损，帽衬是否完整，帽衬的结构是否处于正常状态。</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（3） 检查绝缘手套外表，应无磨损、破漏、划痕并且贴有合格证。</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（4） 检查护目镜是否有裂痕。</a:t>
            </a:r>
          </a:p>
          <a:p>
            <a:pPr indent="575945" algn="l" fontAlgn="auto">
              <a:lnSpc>
                <a:spcPct val="140000"/>
              </a:lnSpc>
              <a:buClrTx/>
              <a:buSzTx/>
              <a:buNone/>
            </a:pPr>
            <a:r>
              <a:rPr lang="zh-CN" altLang="en-US" sz="2200" dirty="0">
                <a:solidFill>
                  <a:schemeClr val="tx1">
                    <a:lumMod val="75000"/>
                    <a:lumOff val="25000"/>
                  </a:schemeClr>
                </a:solidFill>
                <a:latin typeface="Arial" panose="020B0604020202020204" pitchFamily="34" charset="0"/>
                <a:ea typeface="微软雅黑" panose="020B0503020204020204" pitchFamily="34" charset="-122"/>
              </a:rPr>
              <a:t>（5） 检查绝缘鞋外表面，不能有刻痕、切割、磨损或化学污染，应定期检查，鞋底和跟部不应有金属钩等部件。</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45389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2. 穿戴防护用品</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脱掉自己的鞋子。</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穿防护服。胳膊伸入防护服袖子中后先不要拉上拉链以及戴上帽子。</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穿绝缘鞋，系好鞋带。</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戴口罩。一只手托着口罩，扣于面部适当的部位，另一只手将口罩带戴在合适的部位，压紧鼻夹，紧贴于鼻梁。</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佩戴护目镜。根据自己的佩戴感受调整好护目镜。</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4"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715770"/>
            <a:ext cx="10800080" cy="2214880"/>
          </a:xfrm>
          <a:prstGeom prst="rect">
            <a:avLst/>
          </a:prstGeom>
          <a:noFill/>
          <a:ln w="9525">
            <a:noFill/>
          </a:ln>
        </p:spPr>
        <p:txBody>
          <a:bodyPr wrap="square">
            <a:spAutoFit/>
          </a:bodyPr>
          <a:lstStyle/>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（6） 戴上防护服帽子，从下向上拉上拉链，粘贴拉链门襟。</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（7） 戴上安全帽。要将安全帽戴正、戴牢，不能晃动，要系紧下颚带，调节好后箍以防安全帽脱落。</a:t>
            </a:r>
          </a:p>
          <a:p>
            <a:pPr indent="575945" algn="l" fontAlgn="auto">
              <a:lnSpc>
                <a:spcPct val="150000"/>
              </a:lnSpc>
              <a:buClrTx/>
              <a:buSzTx/>
              <a:buFont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（8） 戴上防护手套。</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4"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992120" y="2110105"/>
            <a:ext cx="1666875" cy="166751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932430" y="2470785"/>
            <a:ext cx="1750695" cy="923290"/>
          </a:xfrm>
          <a:prstGeom prst="rect">
            <a:avLst/>
          </a:prstGeom>
          <a:noFill/>
        </p:spPr>
        <p:txBody>
          <a:bodyPr wrap="square" lIns="0" tIns="0" rIns="0" bIns="0" rtlCol="0">
            <a:spAutoFit/>
          </a:bodyPr>
          <a:lstStyle/>
          <a:p>
            <a:pPr algn="ctr"/>
            <a:r>
              <a:rPr lang="zh-CN" altLang="en-US" sz="6000" b="1" dirty="0" smtClean="0">
                <a:solidFill>
                  <a:schemeClr val="tx2">
                    <a:lumMod val="75000"/>
                  </a:schemeClr>
                </a:solidFill>
                <a:latin typeface="微软雅黑" panose="020B0503020204020204" pitchFamily="34" charset="-122"/>
                <a:ea typeface="微软雅黑" panose="020B0503020204020204" pitchFamily="34" charset="-122"/>
              </a:rPr>
              <a:t>谢</a:t>
            </a:r>
          </a:p>
        </p:txBody>
      </p:sp>
      <p:grpSp>
        <p:nvGrpSpPr>
          <p:cNvPr id="32" name="组合 31"/>
          <p:cNvGrpSpPr/>
          <p:nvPr/>
        </p:nvGrpSpPr>
        <p:grpSpPr>
          <a:xfrm>
            <a:off x="4395470" y="2110105"/>
            <a:ext cx="1666875" cy="166751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426021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6"/>
                </a:solidFill>
                <a:latin typeface="微软雅黑" panose="020B0503020204020204" pitchFamily="34" charset="-122"/>
                <a:ea typeface="微软雅黑" panose="020B0503020204020204" pitchFamily="34" charset="-122"/>
              </a:rPr>
              <a:t>谢</a:t>
            </a:r>
          </a:p>
        </p:txBody>
      </p:sp>
      <p:grpSp>
        <p:nvGrpSpPr>
          <p:cNvPr id="37" name="组合 36"/>
          <p:cNvGrpSpPr/>
          <p:nvPr/>
        </p:nvGrpSpPr>
        <p:grpSpPr>
          <a:xfrm>
            <a:off x="5699125" y="2110105"/>
            <a:ext cx="1666875" cy="1667510"/>
            <a:chOff x="304800" y="673100"/>
            <a:chExt cx="4000500" cy="4000500"/>
          </a:xfrm>
          <a:effectLst>
            <a:outerShdw blurRad="444500" dist="2540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45"/>
          <p:cNvSpPr txBox="1"/>
          <p:nvPr/>
        </p:nvSpPr>
        <p:spPr>
          <a:xfrm>
            <a:off x="562673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2">
                    <a:lumMod val="60000"/>
                    <a:lumOff val="40000"/>
                  </a:schemeClr>
                </a:solidFill>
                <a:latin typeface="微软雅黑" panose="020B0503020204020204" pitchFamily="34" charset="-122"/>
                <a:ea typeface="微软雅黑" panose="020B0503020204020204" pitchFamily="34" charset="-122"/>
              </a:rPr>
              <a:t>观</a:t>
            </a:r>
          </a:p>
        </p:txBody>
      </p:sp>
      <p:grpSp>
        <p:nvGrpSpPr>
          <p:cNvPr id="21" name="组合 20"/>
          <p:cNvGrpSpPr/>
          <p:nvPr/>
        </p:nvGrpSpPr>
        <p:grpSpPr>
          <a:xfrm>
            <a:off x="7102475" y="2110105"/>
            <a:ext cx="1666875" cy="166751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49"/>
          <p:cNvSpPr txBox="1"/>
          <p:nvPr/>
        </p:nvSpPr>
        <p:spPr>
          <a:xfrm>
            <a:off x="704278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5"/>
                </a:solidFill>
                <a:latin typeface="微软雅黑" panose="020B0503020204020204" pitchFamily="34" charset="-122"/>
                <a:ea typeface="微软雅黑" panose="020B0503020204020204" pitchFamily="34" charset="-122"/>
              </a:rPr>
              <a:t>看</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29705" cy="279209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2.绝缘手套</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绝缘手套又叫高压绝缘手套，是用天然橡胶制成，用绝缘橡胶或乳胶经压片、模压、硫化或浸模成型的五指手套，主要用于电工作业时对手及人体起保护作用。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202930" y="2014855"/>
            <a:ext cx="2756535" cy="27501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5130165" cy="385381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3. 绝缘安全鞋</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绝缘安全鞋（靴）的内底和外底之间有绝缘层，可耐规定电压，绝缘性能可靠。作用是使人体与地面绝缘，防止电流通过人体与地面构成通路，对人体造成电击伤害，把触电时的危险降低到最小程度。</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316980" y="2338705"/>
            <a:ext cx="5207635" cy="2752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29705" cy="226123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4. 护目镜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高压电车辆维修用的护目镜应该具有侧面防护功能，维修过程中应戴上合适的护目镜，以防止电池电解液的飞溅伤害眼睛。</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632700" y="2130425"/>
            <a:ext cx="3221355" cy="22371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790815" y="1795145"/>
            <a:ext cx="3302000" cy="3260725"/>
          </a:xfrm>
          <a:prstGeom prst="rect">
            <a:avLst/>
          </a:prstGeom>
        </p:spPr>
      </p:pic>
      <p:sp>
        <p:nvSpPr>
          <p:cNvPr id="100" name="文本框 99"/>
          <p:cNvSpPr txBox="1"/>
          <p:nvPr/>
        </p:nvSpPr>
        <p:spPr>
          <a:xfrm>
            <a:off x="774700" y="1649095"/>
            <a:ext cx="6529705" cy="279209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5. 高压防护服</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维修高电压系统时，必须穿非化纤类的工作服。因为化纤类的工作服会产生静电，并且当发生火灾事故时，化纤会在高温环境下粘连人体皮肤，对维护人员产生严重的二次伤害。</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3"/>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时尚混搭风">
      <a:dk1>
        <a:srgbClr val="000000"/>
      </a:dk1>
      <a:lt1>
        <a:srgbClr val="FFFFFF"/>
      </a:lt1>
      <a:dk2>
        <a:srgbClr val="5EA9C1"/>
      </a:dk2>
      <a:lt2>
        <a:srgbClr val="4E889C"/>
      </a:lt2>
      <a:accent1>
        <a:srgbClr val="3D6D84"/>
      </a:accent1>
      <a:accent2>
        <a:srgbClr val="243848"/>
      </a:accent2>
      <a:accent3>
        <a:srgbClr val="BDC7B7"/>
      </a:accent3>
      <a:accent4>
        <a:srgbClr val="9FC5BB"/>
      </a:accent4>
      <a:accent5>
        <a:srgbClr val="E18786"/>
      </a:accent5>
      <a:accent6>
        <a:srgbClr val="518C67"/>
      </a:accent6>
      <a:hlink>
        <a:srgbClr val="C6CBBB"/>
      </a:hlink>
      <a:folHlink>
        <a:srgbClr val="5799AA"/>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75000"/>
          </a:schemeClr>
        </a:solidFill>
        <a:ln>
          <a:noFill/>
        </a:ln>
      </a:spPr>
      <a:bodyPr rtlCol="0" anchor="ctr"/>
      <a:lstStyle>
        <a:defPPr algn="ctr">
          <a:defRPr lang="zh-CN" altLang="en-US">
            <a:latin typeface="方正黑体简体" panose="02010601030101010101" pitchFamily="2" charset="-122"/>
            <a:ea typeface="方正黑体简体" panose="02010601030101010101" pitchFamily="2" charset="-122"/>
            <a:sym typeface="方正黑体简体" panose="0201060103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3402</Words>
  <Application>Microsoft Office PowerPoint</Application>
  <PresentationFormat>宽屏</PresentationFormat>
  <Paragraphs>257</Paragraphs>
  <Slides>53</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53</vt:i4>
      </vt:variant>
    </vt:vector>
  </HeadingPairs>
  <TitlesOfParts>
    <vt:vector size="62" baseType="lpstr">
      <vt:lpstr>Arial</vt:lpstr>
      <vt:lpstr>宋体</vt:lpstr>
      <vt:lpstr>微软雅黑</vt:lpstr>
      <vt:lpstr>楷体</vt:lpstr>
      <vt:lpstr>Calibri</vt:lpstr>
      <vt:lpstr>等线 Light</vt:lpstr>
      <vt:lpstr>等线</vt:lpstr>
      <vt:lpstr>摄图网​​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摄图网</dc:creator>
  <cp:lastModifiedBy>庄玉侠</cp:lastModifiedBy>
  <cp:revision>61</cp:revision>
  <dcterms:created xsi:type="dcterms:W3CDTF">2018-03-26T10:12:00Z</dcterms:created>
  <dcterms:modified xsi:type="dcterms:W3CDTF">2021-08-03T00:55:22Z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94DF21207987400785ACDD0AEC94E837</vt:lpwstr>
  </property>
  <property fmtid="{D5CDD505-2E9C-101B-9397-08002B2CF9AE}" pid="3" name="KSOProductBuildVer">
    <vt:lpwstr>2052-11.1.0.10503</vt:lpwstr>
  </property>
  <property fmtid="{D5CDD505-2E9C-101B-9397-08002B2CF9AE}" pid="4" name="KSOSaveFontToCloudKey">
    <vt:lpwstr>386239231_embed</vt:lpwstr>
  </property>
</Properties>
</file>