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28"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90" r:id="rId35"/>
    <p:sldId id="389" r:id="rId36"/>
    <p:sldId id="391" r:id="rId37"/>
    <p:sldId id="392" r:id="rId38"/>
    <p:sldId id="393" r:id="rId39"/>
    <p:sldId id="298" r:id="rId40"/>
    <p:sldId id="394" r:id="rId41"/>
    <p:sldId id="395" r:id="rId42"/>
    <p:sldId id="396" r:id="rId43"/>
    <p:sldId id="397" r:id="rId44"/>
    <p:sldId id="398" r:id="rId45"/>
    <p:sldId id="400" r:id="rId46"/>
    <p:sldId id="401" r:id="rId47"/>
    <p:sldId id="402" r:id="rId48"/>
    <p:sldId id="403" r:id="rId49"/>
    <p:sldId id="404" r:id="rId50"/>
  </p:sldIdLst>
  <p:sldSz cx="12192000" cy="6858000"/>
  <p:notesSz cx="6858000" cy="9144000"/>
  <p:custDataLst>
    <p:tags r:id="rId5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5"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a:srgbClr val="EAC47B"/>
    <a:srgbClr val="A9B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57" d="100"/>
          <a:sy n="57" d="100"/>
        </p:scale>
        <p:origin x="77" y="350"/>
      </p:cViewPr>
      <p:guideLst>
        <p:guide orient="horz" pos="2125"/>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gs" Target="tags/tag2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68809D-C467-4C72-B3D7-40E741DAFD9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9BE10-60C3-4DAE-BAB3-6C228F9ED33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49" y="1516380"/>
            <a:ext cx="8285596" cy="5459187"/>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a:t>
            </a:r>
            <a:r>
              <a:rPr lang="zh-CN" altLang="en-US" sz="4800" b="1" dirty="0">
                <a:solidFill>
                  <a:srgbClr val="6B799C"/>
                </a:solidFill>
                <a:latin typeface="幼圆" panose="02010509060101010101" pitchFamily="49" charset="-122"/>
                <a:ea typeface="幼圆" panose="02010509060101010101" pitchFamily="49" charset="-122"/>
              </a:rPr>
              <a:t>三</a:t>
            </a: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章</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中学数学课堂教学语言技能的认识与提高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875159" y="1603911"/>
            <a:ext cx="9852756" cy="4399915"/>
          </a:xfrm>
          <a:prstGeom prst="rect">
            <a:avLst/>
          </a:prstGeom>
          <a:noFill/>
        </p:spPr>
        <p:txBody>
          <a:bodyPr wrap="square">
            <a:spAutoFit/>
          </a:bodyPr>
          <a:lstStyle/>
          <a:p>
            <a:pPr indent="0">
              <a:buFont typeface="Arial" panose="020B0604020202020204" pitchFamily="34" charset="0"/>
              <a:buNone/>
            </a:pPr>
            <a:r>
              <a:rPr lang="zh-CN" altLang="en-US" sz="2800" b="1" dirty="0">
                <a:solidFill>
                  <a:srgbClr val="6B799C"/>
                </a:solidFill>
              </a:rPr>
              <a:t>提问性语言</a:t>
            </a:r>
            <a:endParaRPr lang="zh-CN" altLang="en-US" sz="2800" b="1" dirty="0">
              <a:solidFill>
                <a:srgbClr val="6B799C"/>
              </a:solidFill>
            </a:endParaRPr>
          </a:p>
          <a:p>
            <a:pPr marL="342900" indent="-342900" fontAlgn="auto">
              <a:lnSpc>
                <a:spcPct val="150000"/>
              </a:lnSpc>
              <a:buFont typeface="Arial" panose="020B0604020202020204" pitchFamily="34" charset="0"/>
              <a:buChar char="•"/>
            </a:pPr>
            <a:r>
              <a:rPr lang="zh-CN" altLang="en-US" sz="2400" dirty="0">
                <a:solidFill>
                  <a:srgbClr val="6B799C"/>
                </a:solidFill>
              </a:rPr>
              <a:t>教师需要通过提问与学生互动交流，检验学生的学习情况，也需要通过提问更好地帮助学生理解课程内容。</a:t>
            </a:r>
            <a:endParaRPr lang="en-US" altLang="zh-CN" sz="2400" dirty="0">
              <a:solidFill>
                <a:srgbClr val="6B799C"/>
              </a:solidFill>
            </a:endParaRPr>
          </a:p>
          <a:p>
            <a:pPr marL="342900" indent="-342900" fontAlgn="auto">
              <a:lnSpc>
                <a:spcPct val="150000"/>
              </a:lnSpc>
              <a:buFont typeface="Arial" panose="020B0604020202020204" pitchFamily="34" charset="0"/>
              <a:buChar char="•"/>
            </a:pPr>
            <a:r>
              <a:rPr lang="zh-CN" altLang="en-US" sz="2400" dirty="0">
                <a:solidFill>
                  <a:srgbClr val="6B799C"/>
                </a:solidFill>
              </a:rPr>
              <a:t>课堂提问也是教师切换教学环节，推进课堂教学进程的重要方式。</a:t>
            </a:r>
            <a:endParaRPr lang="zh-CN" altLang="en-US" sz="2400" dirty="0">
              <a:solidFill>
                <a:srgbClr val="6B799C"/>
              </a:solidFill>
            </a:endParaRPr>
          </a:p>
          <a:p>
            <a:pPr marL="342900" indent="-342900" fontAlgn="auto">
              <a:lnSpc>
                <a:spcPct val="150000"/>
              </a:lnSpc>
              <a:buFont typeface="Arial" panose="020B0604020202020204" pitchFamily="34" charset="0"/>
              <a:buChar char="•"/>
            </a:pPr>
            <a:r>
              <a:rPr lang="zh-CN" altLang="en-US" sz="2400" dirty="0">
                <a:solidFill>
                  <a:srgbClr val="6B799C"/>
                </a:solidFill>
              </a:rPr>
              <a:t>从形式上看，提问性语言可以分为单一提问和连环提问，提问的质量高可以促进学生</a:t>
            </a:r>
            <a:r>
              <a:rPr lang="zh-CN" altLang="en-US" sz="2400" dirty="0">
                <a:solidFill>
                  <a:srgbClr val="6B799C"/>
                </a:solidFill>
              </a:rPr>
              <a:t>思维。</a:t>
            </a:r>
            <a:endParaRPr lang="zh-CN" altLang="en-US" sz="2400" dirty="0">
              <a:solidFill>
                <a:srgbClr val="6B799C"/>
              </a:solidFill>
            </a:endParaRPr>
          </a:p>
          <a:p>
            <a:pPr marL="342900" indent="-342900" fontAlgn="auto">
              <a:lnSpc>
                <a:spcPct val="150000"/>
              </a:lnSpc>
              <a:buFont typeface="Arial" panose="020B0604020202020204" pitchFamily="34" charset="0"/>
              <a:buChar char="•"/>
            </a:pPr>
            <a:r>
              <a:rPr lang="zh-CN" altLang="en-US" sz="2400" dirty="0">
                <a:solidFill>
                  <a:srgbClr val="6B799C"/>
                </a:solidFill>
              </a:rPr>
              <a:t>课堂提问可分为</a:t>
            </a:r>
            <a:r>
              <a:rPr lang="zh-CN" altLang="en-US" sz="2400" b="1" dirty="0">
                <a:solidFill>
                  <a:srgbClr val="6B799C"/>
                </a:solidFill>
              </a:rPr>
              <a:t>过渡性提问、识记性提问、理解性提问和应用性提</a:t>
            </a:r>
            <a:r>
              <a:rPr lang="zh-CN" altLang="en-US" sz="2400" dirty="0">
                <a:solidFill>
                  <a:srgbClr val="6B799C"/>
                </a:solidFill>
              </a:rPr>
              <a:t>问等四种类型</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629167" y="1153625"/>
            <a:ext cx="10980241" cy="563118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过渡性提问：教师的提问目的主要在于教学环节的过渡，有时与数学学科内容关系不大，但大多时候需要学生集体回答，表示征求意见且语言有暗示之意。比如：“对不对？”“明白了吗？”“和其他小组的结果是一样的，大家说对吗？”。</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识记性提问：根据事物的基本要求、基本材料提问，如要求对概念、定理、性质、步骤、材料等进行简单复述，或是简单的回忆性提问，只需从记忆中提取材料，并不需要学生理解所学的知识。比如：“勾股定理是什么？”“你看到了什么？”。</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理解性提问：教师应用相关知识启发学生进行思考，要求学生能够用自己的话对问题进行叙述，表明想法。这类水平的提问需要学生经过观察和思考后给出回答。比如：“为什么图形</a:t>
            </a:r>
            <a:r>
              <a:rPr lang="en-US" altLang="zh-CN" sz="2400" dirty="0">
                <a:solidFill>
                  <a:srgbClr val="6B799C"/>
                </a:solidFill>
              </a:rPr>
              <a:t>1</a:t>
            </a:r>
            <a:r>
              <a:rPr lang="zh-CN" altLang="en-US" sz="2400" dirty="0">
                <a:solidFill>
                  <a:srgbClr val="6B799C"/>
                </a:solidFill>
              </a:rPr>
              <a:t>的面积是图形</a:t>
            </a:r>
            <a:r>
              <a:rPr lang="en-US" altLang="zh-CN" sz="2400" dirty="0">
                <a:solidFill>
                  <a:srgbClr val="6B799C"/>
                </a:solidFill>
              </a:rPr>
              <a:t>2</a:t>
            </a:r>
            <a:r>
              <a:rPr lang="zh-CN" altLang="en-US" sz="2400" dirty="0">
                <a:solidFill>
                  <a:srgbClr val="6B799C"/>
                </a:solidFill>
              </a:rPr>
              <a:t>面积的两倍？”“你为什么在这里画等号？”。</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应用性提问：要求学生能够分析事实或现象，厘清事物间存在的内在关系，结合所学知识进行思考、归纳、总结，并应用于解决某些问题。这类水平的提问需要学生在理解的基础上综合分析然后给出回答。比如：“多边形的外角和有什么特征？”。</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矩形: 圆角 2"/>
          <p:cNvSpPr/>
          <p:nvPr/>
        </p:nvSpPr>
        <p:spPr>
          <a:xfrm>
            <a:off x="1192191" y="1176563"/>
            <a:ext cx="5666515" cy="841643"/>
          </a:xfrm>
          <a:prstGeom prst="roundRect">
            <a:avLst/>
          </a:prstGeom>
          <a:solidFill>
            <a:srgbClr val="EAC47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192191" y="1322823"/>
            <a:ext cx="5666515" cy="461665"/>
          </a:xfrm>
          <a:prstGeom prst="rect">
            <a:avLst/>
          </a:prstGeom>
          <a:noFill/>
        </p:spPr>
        <p:txBody>
          <a:bodyPr wrap="square" rtlCol="0">
            <a:spAutoFit/>
          </a:bodyPr>
          <a:lstStyle/>
          <a:p>
            <a:r>
              <a:rPr lang="en-US" altLang="zh-CN" sz="2400" b="1" dirty="0">
                <a:solidFill>
                  <a:schemeClr val="bg1"/>
                </a:solidFill>
              </a:rPr>
              <a:t>2.</a:t>
            </a:r>
            <a:r>
              <a:rPr lang="zh-CN" altLang="en-US" sz="2400" b="1" dirty="0">
                <a:solidFill>
                  <a:schemeClr val="bg1"/>
                </a:solidFill>
              </a:rPr>
              <a:t>中学数学教师课堂教学语言的基本形式</a:t>
            </a:r>
            <a:endParaRPr lang="zh-CN" altLang="en-US" sz="2400" b="1" dirty="0">
              <a:solidFill>
                <a:schemeClr val="bg1"/>
              </a:solidFill>
            </a:endParaRPr>
          </a:p>
        </p:txBody>
      </p:sp>
      <p:sp>
        <p:nvSpPr>
          <p:cNvPr id="6" name="文本框 5"/>
          <p:cNvSpPr txBox="1"/>
          <p:nvPr/>
        </p:nvSpPr>
        <p:spPr>
          <a:xfrm>
            <a:off x="1094948" y="2211214"/>
            <a:ext cx="10259817" cy="4154170"/>
          </a:xfrm>
          <a:prstGeom prst="rect">
            <a:avLst/>
          </a:prstGeom>
          <a:noFill/>
        </p:spPr>
        <p:txBody>
          <a:bodyPr wrap="square">
            <a:spAutoFit/>
          </a:bodyPr>
          <a:lstStyle/>
          <a:p>
            <a:r>
              <a:rPr lang="zh-CN" altLang="en-US" sz="2400" dirty="0">
                <a:solidFill>
                  <a:srgbClr val="6B799C"/>
                </a:solidFill>
              </a:rPr>
              <a:t>肢体语言与语言载体是教师课堂教学语言表达的基本形式，是教学辅助性语言的构成部分，</a:t>
            </a:r>
            <a:endParaRPr lang="zh-CN" altLang="en-US" sz="2400" dirty="0">
              <a:solidFill>
                <a:srgbClr val="6B799C"/>
              </a:solidFill>
            </a:endParaRPr>
          </a:p>
          <a:p>
            <a:endParaRPr lang="zh-CN" altLang="en-US" sz="2400" dirty="0">
              <a:solidFill>
                <a:srgbClr val="6B799C"/>
              </a:solidFill>
            </a:endParaRPr>
          </a:p>
          <a:p>
            <a:r>
              <a:rPr lang="zh-CN" altLang="en-US" sz="2400" dirty="0">
                <a:solidFill>
                  <a:srgbClr val="6B799C"/>
                </a:solidFill>
              </a:rPr>
              <a:t>●肢体语言：教师的课堂教学肢体语言是指教师在用声音表达的同时，通过手势动作和面部表情的配合，以更形象、有效的方式传递所需表达的信息。</a:t>
            </a:r>
            <a:endParaRPr lang="zh-CN" altLang="en-US" sz="2400" dirty="0">
              <a:solidFill>
                <a:srgbClr val="6B799C"/>
              </a:solidFill>
            </a:endParaRPr>
          </a:p>
          <a:p>
            <a:endParaRPr lang="zh-CN" altLang="en-US" sz="2400" dirty="0">
              <a:solidFill>
                <a:srgbClr val="6B799C"/>
              </a:solidFill>
            </a:endParaRPr>
          </a:p>
          <a:p>
            <a:r>
              <a:rPr lang="zh-CN" altLang="en-US" sz="2400" dirty="0">
                <a:solidFill>
                  <a:srgbClr val="6B799C"/>
                </a:solidFill>
              </a:rPr>
              <a:t>●语言载体：主要指教师在表达时用怎样的语气、语调和节奏。其中，语气可分为疑问语气、陈述语气、感叹语气和祈使语气等；语调可分为升调、降调、平调、重音和轻声等；节奏可分为语速和停顿，语速是整句话的表达速度，停顿是两句话之间的停留时间。</a:t>
            </a:r>
            <a:endParaRPr lang="zh-CN" altLang="en-US" sz="2400" dirty="0">
              <a:solidFill>
                <a:srgbClr val="6B799C"/>
              </a:solidFill>
            </a:endParaRPr>
          </a:p>
          <a:p>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r>
              <a:rPr lang="en-US" altLang="zh-CN" sz="2400" b="1" dirty="0">
                <a:solidFill>
                  <a:schemeClr val="bg1"/>
                </a:solidFill>
              </a:rPr>
              <a:t>2.</a:t>
            </a:r>
            <a:r>
              <a:rPr lang="zh-CN" altLang="en-US" sz="2400" b="1" dirty="0">
                <a:solidFill>
                  <a:schemeClr val="bg1"/>
                </a:solidFill>
              </a:rPr>
              <a:t>中学数学教师课堂教学语言的基本形式</a:t>
            </a:r>
            <a:endParaRPr lang="zh-CN" altLang="en-US" sz="2400" b="1" dirty="0">
              <a:solidFill>
                <a:schemeClr val="bg1"/>
              </a:solidFill>
            </a:endParaRPr>
          </a:p>
        </p:txBody>
      </p:sp>
      <p:sp>
        <p:nvSpPr>
          <p:cNvPr id="7" name="文本框 6"/>
          <p:cNvSpPr txBox="1"/>
          <p:nvPr/>
        </p:nvSpPr>
        <p:spPr>
          <a:xfrm>
            <a:off x="875030" y="1173254"/>
            <a:ext cx="10577194" cy="5262245"/>
          </a:xfrm>
          <a:prstGeom prst="rect">
            <a:avLst/>
          </a:prstGeom>
          <a:noFill/>
        </p:spPr>
        <p:txBody>
          <a:bodyPr wrap="square">
            <a:spAutoFit/>
          </a:bodyPr>
          <a:lstStyle/>
          <a:p>
            <a:pPr indent="0">
              <a:buFont typeface="Arial" panose="020B0604020202020204" pitchFamily="34" charset="0"/>
              <a:buNone/>
            </a:pPr>
            <a:r>
              <a:rPr lang="zh-CN" altLang="en-US" sz="2400" dirty="0">
                <a:solidFill>
                  <a:srgbClr val="6B799C"/>
                </a:solidFill>
              </a:rPr>
              <a:t>新手教师和专家型教师的教学辅助性语言存在较大差异：</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新手教师的语言表达啰唆、不严谨、口语多、不规范，甚至出现大量代替学生“读题”的现象，而且语速过快；在语调、语感、理性语言、目光语和表情语方面，专家型教师明显优于非专家型教师。</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音量、音高、声调、节奏、语速、笑声、感叹声等语言载体，对话语意义作用重大，可使课堂教学语言更优美和具有形象性，摆脱呆板的讲解，它具有表达情感、替代言语和信息传递等功能。</a:t>
            </a:r>
            <a:endParaRPr lang="en-US" altLang="zh-CN"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sym typeface="+mn-ea"/>
              </a:rPr>
              <a:t>因此中学数学教师在课堂教学语言技能训练中，应该注重辅助性语言的多样性和合理性。</a:t>
            </a:r>
            <a:r>
              <a:rPr lang="zh-CN" altLang="en-US" sz="2400" dirty="0">
                <a:solidFill>
                  <a:srgbClr val="6B799C"/>
                </a:solidFill>
              </a:rPr>
              <a:t>辅助性语言对课堂教学的生动与否有着重要的影响，也是专家型教师的主要特色之一，职前教师和新手教师在训练时可以有意识地开展尝试，达到灵活又合理运用的程度，这样可以让中学数学的课堂教学更具吸引力。</a:t>
            </a:r>
            <a:endParaRPr lang="zh-CN" altLang="en-US" sz="2400" dirty="0">
              <a:solidFill>
                <a:srgbClr val="6B799C"/>
              </a:solidFill>
            </a:endParaRPr>
          </a:p>
          <a:p>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文本框 7"/>
          <p:cNvSpPr txBox="1">
            <a:spLocks noChangeArrowheads="1"/>
          </p:cNvSpPr>
          <p:nvPr/>
        </p:nvSpPr>
        <p:spPr bwMode="auto">
          <a:xfrm>
            <a:off x="5575718" y="3840894"/>
            <a:ext cx="66162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457200" rtl="0" eaLnBrk="1" fontAlgn="auto" latinLnBrk="0" hangingPunct="1">
              <a:lnSpc>
                <a:spcPct val="100000"/>
              </a:lnSpc>
              <a:spcBef>
                <a:spcPct val="0"/>
              </a:spcBef>
              <a:spcAft>
                <a:spcPts val="0"/>
              </a:spcAft>
              <a:buClrTx/>
              <a:buSzTx/>
              <a:buFontTx/>
              <a:buNone/>
              <a:defRPr/>
            </a:pPr>
            <a:r>
              <a:rPr lang="zh-CN" altLang="en-US" sz="2000" dirty="0">
                <a:solidFill>
                  <a:srgbClr val="6B799C"/>
                </a:solidFill>
                <a:latin typeface="微软雅黑" panose="020B0503020204020204" pitchFamily="34" charset="-122"/>
                <a:ea typeface="微软雅黑" panose="020B0503020204020204" pitchFamily="34" charset="-122"/>
              </a:rPr>
              <a:t>专家型教师和新手教师的个案研究以及其教学语言的差异</a:t>
            </a:r>
            <a:endPar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231428" y="2722646"/>
            <a:ext cx="478984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中学数学教师课堂教学语言的个案分析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中学数学教师课堂教学语言的基本形式</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1192191" y="1173254"/>
            <a:ext cx="9279866" cy="707886"/>
          </a:xfrm>
          <a:prstGeom prst="rect">
            <a:avLst/>
          </a:prstGeom>
          <a:noFill/>
        </p:spPr>
        <p:txBody>
          <a:bodyPr wrap="square">
            <a:spAutoFit/>
          </a:bodyPr>
          <a:lstStyle/>
          <a:p>
            <a:r>
              <a:rPr lang="zh-CN" altLang="en-US" sz="2000" dirty="0">
                <a:solidFill>
                  <a:srgbClr val="6B799C"/>
                </a:solidFill>
              </a:rPr>
              <a:t>本部分主要介绍叶立军对专家型教师的课堂教学语言进行分析和比较的研究方法、研究过程、研究结论与启示。</a:t>
            </a:r>
            <a:endParaRPr lang="zh-CN" altLang="en-US" sz="2000" dirty="0">
              <a:solidFill>
                <a:srgbClr val="6B799C"/>
              </a:solidFill>
            </a:endParaRPr>
          </a:p>
        </p:txBody>
      </p:sp>
      <p:sp>
        <p:nvSpPr>
          <p:cNvPr id="8" name="文本框 7"/>
          <p:cNvSpPr txBox="1"/>
          <p:nvPr/>
        </p:nvSpPr>
        <p:spPr>
          <a:xfrm>
            <a:off x="1192191" y="1969154"/>
            <a:ext cx="10289895" cy="3507740"/>
          </a:xfrm>
          <a:prstGeom prst="rect">
            <a:avLst/>
          </a:prstGeom>
          <a:noFill/>
        </p:spPr>
        <p:txBody>
          <a:bodyPr wrap="square">
            <a:spAutoFit/>
          </a:bodyPr>
          <a:lstStyle/>
          <a:p>
            <a:r>
              <a:rPr lang="zh-CN" altLang="en-US" sz="2400" b="1" dirty="0">
                <a:solidFill>
                  <a:srgbClr val="6B799C"/>
                </a:solidFill>
              </a:rPr>
              <a:t>（</a:t>
            </a:r>
            <a:r>
              <a:rPr lang="zh-CN" altLang="en-US" sz="2400" b="1" dirty="0">
                <a:solidFill>
                  <a:srgbClr val="6B799C"/>
                </a:solidFill>
              </a:rPr>
              <a:t>一）研究方法</a:t>
            </a:r>
            <a:endParaRPr lang="zh-CN" altLang="en-US" sz="2400" b="1" dirty="0">
              <a:solidFill>
                <a:srgbClr val="6B799C"/>
              </a:solidFill>
            </a:endParaRPr>
          </a:p>
          <a:p>
            <a:r>
              <a:rPr lang="en-US" altLang="zh-CN" b="1" dirty="0">
                <a:solidFill>
                  <a:srgbClr val="6B799C"/>
                </a:solidFill>
              </a:rPr>
              <a:t>1.</a:t>
            </a:r>
            <a:r>
              <a:rPr lang="zh-CN" altLang="en-US" b="1" dirty="0">
                <a:solidFill>
                  <a:srgbClr val="6B799C"/>
                </a:solidFill>
              </a:rPr>
              <a:t>研究目的</a:t>
            </a:r>
            <a:endParaRPr lang="zh-CN" altLang="en-US" b="1" dirty="0">
              <a:solidFill>
                <a:srgbClr val="6B799C"/>
              </a:solidFill>
            </a:endParaRPr>
          </a:p>
          <a:p>
            <a:r>
              <a:rPr lang="zh-CN" altLang="en-US" dirty="0">
                <a:solidFill>
                  <a:srgbClr val="6B799C"/>
                </a:solidFill>
              </a:rPr>
              <a:t>通过比较两位专家型教师在数学课堂教学中的教学语言，研究专家型数学教师课堂教学语言的特点及差异。</a:t>
            </a:r>
            <a:endParaRPr lang="zh-CN" altLang="en-US" dirty="0">
              <a:solidFill>
                <a:srgbClr val="6B799C"/>
              </a:solidFill>
            </a:endParaRPr>
          </a:p>
          <a:p>
            <a:r>
              <a:rPr lang="en-US" altLang="zh-CN" b="1" dirty="0">
                <a:solidFill>
                  <a:srgbClr val="6B799C"/>
                </a:solidFill>
              </a:rPr>
              <a:t>2.</a:t>
            </a:r>
            <a:r>
              <a:rPr lang="zh-CN" altLang="en-US" b="1" dirty="0">
                <a:solidFill>
                  <a:srgbClr val="6B799C"/>
                </a:solidFill>
              </a:rPr>
              <a:t>研究对象</a:t>
            </a:r>
            <a:endParaRPr lang="zh-CN" altLang="en-US" b="1" dirty="0">
              <a:solidFill>
                <a:srgbClr val="6B799C"/>
              </a:solidFill>
            </a:endParaRPr>
          </a:p>
          <a:p>
            <a:r>
              <a:rPr lang="zh-CN" altLang="en-US" dirty="0">
                <a:solidFill>
                  <a:srgbClr val="6B799C"/>
                </a:solidFill>
              </a:rPr>
              <a:t>分别选取两位数学教师</a:t>
            </a:r>
            <a:r>
              <a:rPr lang="en-US" altLang="zh-CN" dirty="0">
                <a:solidFill>
                  <a:srgbClr val="6B799C"/>
                </a:solidFill>
              </a:rPr>
              <a:t>A</a:t>
            </a:r>
            <a:r>
              <a:rPr lang="zh-CN" altLang="en-US" dirty="0">
                <a:solidFill>
                  <a:srgbClr val="6B799C"/>
                </a:solidFill>
              </a:rPr>
              <a:t>、</a:t>
            </a:r>
            <a:r>
              <a:rPr lang="en-US" altLang="zh-CN" dirty="0">
                <a:solidFill>
                  <a:srgbClr val="6B799C"/>
                </a:solidFill>
              </a:rPr>
              <a:t>B</a:t>
            </a:r>
            <a:r>
              <a:rPr lang="zh-CN" altLang="en-US" dirty="0">
                <a:solidFill>
                  <a:srgbClr val="6B799C"/>
                </a:solidFill>
              </a:rPr>
              <a:t>作为研究对象，两位教师均为专家型教师，且所授课班级学生的成绩水平相当，没有较大差异。两位教师的具体信息如表</a:t>
            </a:r>
            <a:r>
              <a:rPr lang="en-US" altLang="zh-CN" dirty="0">
                <a:solidFill>
                  <a:srgbClr val="6B799C"/>
                </a:solidFill>
              </a:rPr>
              <a:t>3-1</a:t>
            </a:r>
            <a:r>
              <a:rPr lang="zh-CN" altLang="en-US" dirty="0">
                <a:solidFill>
                  <a:srgbClr val="6B799C"/>
                </a:solidFill>
              </a:rPr>
              <a:t>所示。</a:t>
            </a:r>
            <a:endParaRPr lang="en-US" altLang="zh-CN" dirty="0">
              <a:solidFill>
                <a:srgbClr val="6B799C"/>
              </a:solidFill>
            </a:endParaRPr>
          </a:p>
          <a:p>
            <a:endParaRPr lang="zh-CN" altLang="en-US" dirty="0">
              <a:solidFill>
                <a:srgbClr val="6B799C"/>
              </a:solidFill>
            </a:endParaRPr>
          </a:p>
          <a:p>
            <a:pPr algn="ctr"/>
            <a:r>
              <a:rPr lang="zh-CN" altLang="en-US" dirty="0"/>
              <a:t>表</a:t>
            </a:r>
            <a:r>
              <a:rPr lang="en-US" altLang="zh-CN" dirty="0"/>
              <a:t>3-1  </a:t>
            </a:r>
            <a:r>
              <a:rPr lang="zh-CN" altLang="en-US" dirty="0"/>
              <a:t>研究对象（专家型教师）基本信息</a:t>
            </a:r>
            <a:endParaRPr lang="zh-CN" altLang="en-US" dirty="0"/>
          </a:p>
          <a:p>
            <a:endParaRPr lang="zh-CN" altLang="en-US" dirty="0"/>
          </a:p>
          <a:p>
            <a:r>
              <a:rPr lang="zh-CN" altLang="en-US" dirty="0"/>
              <a:t>    </a:t>
            </a:r>
            <a:endParaRPr lang="zh-CN" altLang="en-US" dirty="0"/>
          </a:p>
          <a:p>
            <a:endParaRPr lang="zh-CN" altLang="en-US" dirty="0"/>
          </a:p>
        </p:txBody>
      </p:sp>
      <p:graphicFrame>
        <p:nvGraphicFramePr>
          <p:cNvPr id="9" name="表格 8"/>
          <p:cNvGraphicFramePr>
            <a:graphicFrameLocks noGrp="1"/>
          </p:cNvGraphicFramePr>
          <p:nvPr/>
        </p:nvGraphicFramePr>
        <p:xfrm>
          <a:off x="1594503" y="4599206"/>
          <a:ext cx="9416880" cy="1871942"/>
        </p:xfrm>
        <a:graphic>
          <a:graphicData uri="http://schemas.openxmlformats.org/drawingml/2006/table">
            <a:tbl>
              <a:tblPr firstRow="1" bandRow="1">
                <a:tableStyleId>{5C22544A-7EE6-4342-B048-85BDC9FD1C3A}</a:tableStyleId>
              </a:tblPr>
              <a:tblGrid>
                <a:gridCol w="2354220"/>
                <a:gridCol w="2354220"/>
                <a:gridCol w="2354220"/>
                <a:gridCol w="2354220"/>
              </a:tblGrid>
              <a:tr h="615931">
                <a:tc>
                  <a:txBody>
                    <a:bodyPr/>
                    <a:lstStyle/>
                    <a:p>
                      <a:pPr algn="ctr"/>
                      <a:r>
                        <a:rPr lang="zh-CN" altLang="en-US" dirty="0">
                          <a:solidFill>
                            <a:srgbClr val="6B799C"/>
                          </a:solidFill>
                        </a:rPr>
                        <a:t>教师编号</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教龄</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职称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相关荣誉</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15931">
                <a:tc>
                  <a:txBody>
                    <a:bodyPr/>
                    <a:lstStyle/>
                    <a:p>
                      <a:pPr algn="ctr"/>
                      <a:r>
                        <a:rPr lang="en-US" altLang="zh-CN" dirty="0">
                          <a:solidFill>
                            <a:srgbClr val="6B799C"/>
                          </a:solidFill>
                        </a:rPr>
                        <a:t>A</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中学高级</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某省特级教师，在省内有一定影响力</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15931">
                <a:tc>
                  <a:txBody>
                    <a:bodyPr/>
                    <a:lstStyle/>
                    <a:p>
                      <a:pPr algn="ctr"/>
                      <a:r>
                        <a:rPr lang="en-US" altLang="zh-CN" dirty="0">
                          <a:solidFill>
                            <a:srgbClr val="6B799C"/>
                          </a:solidFill>
                        </a:rPr>
                        <a:t>B</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中学高级</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学校的骨干教师</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中学数学教师课堂教学语言的基本形式</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6" name="文本框 5"/>
          <p:cNvSpPr txBox="1"/>
          <p:nvPr/>
        </p:nvSpPr>
        <p:spPr>
          <a:xfrm>
            <a:off x="1091878" y="1173254"/>
            <a:ext cx="9907931" cy="5015865"/>
          </a:xfrm>
          <a:prstGeom prst="rect">
            <a:avLst/>
          </a:prstGeom>
          <a:noFill/>
        </p:spPr>
        <p:txBody>
          <a:bodyPr wrap="square">
            <a:spAutoFit/>
          </a:bodyPr>
          <a:lstStyle/>
          <a:p>
            <a:r>
              <a:rPr lang="en-US" altLang="zh-CN" sz="2000" b="1" dirty="0">
                <a:solidFill>
                  <a:srgbClr val="6B799C"/>
                </a:solidFill>
              </a:rPr>
              <a:t>3.</a:t>
            </a:r>
            <a:r>
              <a:rPr lang="zh-CN" altLang="en-US" sz="2000" b="1" dirty="0">
                <a:solidFill>
                  <a:srgbClr val="6B799C"/>
                </a:solidFill>
              </a:rPr>
              <a:t>研究材料</a:t>
            </a:r>
            <a:endParaRPr lang="en-US" altLang="zh-CN" sz="2000" b="1" dirty="0">
              <a:solidFill>
                <a:srgbClr val="6B799C"/>
              </a:solidFill>
            </a:endParaRPr>
          </a:p>
          <a:p>
            <a:endParaRPr lang="zh-CN" altLang="en-US" sz="2000" dirty="0">
              <a:solidFill>
                <a:srgbClr val="6B799C"/>
              </a:solidFill>
            </a:endParaRPr>
          </a:p>
          <a:p>
            <a:r>
              <a:rPr lang="zh-CN" altLang="en-US" sz="2000" dirty="0">
                <a:solidFill>
                  <a:srgbClr val="6B799C"/>
                </a:solidFill>
              </a:rPr>
              <a:t>采用同课异构的方法，选取浙教版</a:t>
            </a:r>
            <a:r>
              <a:rPr lang="en-US" altLang="zh-CN" sz="2000" dirty="0">
                <a:solidFill>
                  <a:srgbClr val="6B799C"/>
                </a:solidFill>
              </a:rPr>
              <a:t>《</a:t>
            </a:r>
            <a:r>
              <a:rPr lang="zh-CN" altLang="en-US" sz="2000" dirty="0">
                <a:solidFill>
                  <a:srgbClr val="6B799C"/>
                </a:solidFill>
              </a:rPr>
              <a:t>数学</a:t>
            </a:r>
            <a:r>
              <a:rPr lang="en-US" altLang="zh-CN" sz="2000" dirty="0">
                <a:solidFill>
                  <a:srgbClr val="6B799C"/>
                </a:solidFill>
              </a:rPr>
              <a:t>》</a:t>
            </a:r>
            <a:r>
              <a:rPr lang="zh-CN" altLang="en-US" sz="2000" dirty="0">
                <a:solidFill>
                  <a:srgbClr val="6B799C"/>
                </a:solidFill>
              </a:rPr>
              <a:t>七年级上册“</a:t>
            </a:r>
            <a:r>
              <a:rPr lang="en-US" altLang="zh-CN" sz="2000" dirty="0">
                <a:solidFill>
                  <a:srgbClr val="6B799C"/>
                </a:solidFill>
              </a:rPr>
              <a:t>4.5</a:t>
            </a:r>
            <a:r>
              <a:rPr lang="zh-CN" altLang="en-US" sz="2000" dirty="0">
                <a:solidFill>
                  <a:srgbClr val="6B799C"/>
                </a:solidFill>
              </a:rPr>
              <a:t>合并同类项”作为研究内容。在此之前，学生已经学习了整式的概念，对代数式的有关知识有所了解，本节课通过引导学生开展识别同类项及合并同类项的实践活动，带领学生经历用数学知识解决实际问题的过程，感受字母表示数的优越性，进一步体会代数式的表示作用，并为后面学习整式的加减等知识内容奠定基础，起到承上启下的作用。</a:t>
            </a:r>
            <a:endParaRPr lang="zh-CN" altLang="en-US" sz="2000" dirty="0">
              <a:solidFill>
                <a:srgbClr val="6B799C"/>
              </a:solidFill>
            </a:endParaRPr>
          </a:p>
          <a:p>
            <a:r>
              <a:rPr lang="zh-CN" altLang="en-US" sz="2000" dirty="0">
                <a:solidFill>
                  <a:srgbClr val="6B799C"/>
                </a:solidFill>
              </a:rPr>
              <a:t>本节课的教学重点是同类项的概念和合并同类项的法则，教学难点是学会合并同类项。</a:t>
            </a:r>
            <a:endParaRPr lang="zh-CN" altLang="en-US" sz="2000" dirty="0">
              <a:solidFill>
                <a:srgbClr val="6B799C"/>
              </a:solidFill>
            </a:endParaRPr>
          </a:p>
          <a:p>
            <a:r>
              <a:rPr lang="en-US" altLang="zh-CN" sz="2000" b="1" dirty="0">
                <a:solidFill>
                  <a:srgbClr val="6B799C"/>
                </a:solidFill>
              </a:rPr>
              <a:t>4.</a:t>
            </a:r>
            <a:r>
              <a:rPr lang="zh-CN" altLang="en-US" sz="2000" b="1" dirty="0">
                <a:solidFill>
                  <a:srgbClr val="6B799C"/>
                </a:solidFill>
              </a:rPr>
              <a:t>研究工具</a:t>
            </a:r>
            <a:endParaRPr lang="en-US" altLang="zh-CN" sz="2000" b="1" dirty="0">
              <a:solidFill>
                <a:srgbClr val="6B799C"/>
              </a:solidFill>
            </a:endParaRPr>
          </a:p>
          <a:p>
            <a:endParaRPr lang="zh-CN" altLang="en-US" sz="2000" dirty="0">
              <a:solidFill>
                <a:srgbClr val="6B799C"/>
              </a:solidFill>
            </a:endParaRPr>
          </a:p>
          <a:p>
            <a:r>
              <a:rPr lang="zh-CN" altLang="en-US" sz="2000" dirty="0">
                <a:solidFill>
                  <a:srgbClr val="6B799C"/>
                </a:solidFill>
              </a:rPr>
              <a:t>结合本章第一节中给出的课堂教学语言行为类型，对教学录像进行编码、量化统计，并对数据进行比较分析。结合课堂观察和文字实录，将教师的课堂教学语言行为分为反馈性语言、激励性语言、引导性语言、提问性语言、陈述性语言、命令性语言、重复性语言、过渡性语言和追问性语言等九种类型。其中，反馈性语言、激励性语言、重复性语言、过渡性语言和追问性语言是教师在学生的反应后做出的反应性语言。</a:t>
            </a:r>
            <a:endParaRPr lang="zh-CN" altLang="en-US" sz="2000" dirty="0">
              <a:solidFill>
                <a:srgbClr val="6B799C"/>
              </a:solidFill>
            </a:endParaRPr>
          </a:p>
          <a:p>
            <a:r>
              <a:rPr lang="zh-CN" altLang="en-US" sz="2000" dirty="0">
                <a:solidFill>
                  <a:srgbClr val="6B799C"/>
                </a:solidFill>
              </a:rPr>
              <a:t>同时规定，一句完整连续的话作为一句语言。</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一、专家型教师课堂教学语言的个案研究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中学数学教师课堂教学语言的基本形式</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826881" y="1153918"/>
            <a:ext cx="10764456" cy="5692775"/>
          </a:xfrm>
          <a:prstGeom prst="rect">
            <a:avLst/>
          </a:prstGeom>
          <a:noFill/>
        </p:spPr>
        <p:txBody>
          <a:bodyPr wrap="square">
            <a:spAutoFit/>
          </a:bodyPr>
          <a:lstStyle/>
          <a:p>
            <a:r>
              <a:rPr lang="zh-CN" altLang="en-US" sz="2400" b="1" dirty="0">
                <a:solidFill>
                  <a:srgbClr val="6B799C"/>
                </a:solidFill>
              </a:rPr>
              <a:t>（</a:t>
            </a:r>
            <a:r>
              <a:rPr lang="zh-CN" altLang="en-US" sz="2400" b="1" dirty="0">
                <a:solidFill>
                  <a:srgbClr val="6B799C"/>
                </a:solidFill>
              </a:rPr>
              <a:t>二）研究过程</a:t>
            </a:r>
            <a:endParaRPr lang="zh-CN" altLang="en-US" sz="2400" b="1" dirty="0">
              <a:solidFill>
                <a:srgbClr val="6B799C"/>
              </a:solidFill>
            </a:endParaRPr>
          </a:p>
          <a:p>
            <a:endParaRPr lang="zh-CN" altLang="en-US" sz="2000" dirty="0">
              <a:solidFill>
                <a:srgbClr val="6B799C"/>
              </a:solidFill>
            </a:endParaRPr>
          </a:p>
          <a:p>
            <a:r>
              <a:rPr lang="zh-CN" altLang="en-US" sz="2000" dirty="0">
                <a:solidFill>
                  <a:srgbClr val="6B799C"/>
                </a:solidFill>
              </a:rPr>
              <a:t>本研究过程包括六个步骤：拍摄课堂教学录像，进行课堂文字实录，结合文字实录与录像进行教师和学生的行为分析，根据语言类型的分类对每一句语言进行分类并统计数据，对统计数据进行分析，得出结论。</a:t>
            </a:r>
            <a:endParaRPr lang="zh-CN" altLang="en-US" sz="2000" dirty="0">
              <a:solidFill>
                <a:srgbClr val="6B799C"/>
              </a:solidFill>
            </a:endParaRPr>
          </a:p>
          <a:p>
            <a:endParaRPr lang="zh-CN" altLang="en-US" sz="2000" dirty="0">
              <a:solidFill>
                <a:srgbClr val="6B799C"/>
              </a:solidFill>
            </a:endParaRPr>
          </a:p>
          <a:p>
            <a:r>
              <a:rPr lang="en-US" altLang="zh-CN" sz="2000" b="1" dirty="0">
                <a:solidFill>
                  <a:srgbClr val="6B799C"/>
                </a:solidFill>
              </a:rPr>
              <a:t>1.</a:t>
            </a:r>
            <a:r>
              <a:rPr lang="zh-CN" altLang="en-US" sz="2000" b="1" dirty="0">
                <a:solidFill>
                  <a:srgbClr val="6B799C"/>
                </a:solidFill>
              </a:rPr>
              <a:t>课堂教学录像的拍摄</a:t>
            </a:r>
            <a:endParaRPr lang="zh-CN" altLang="en-US" sz="2000" b="1" dirty="0">
              <a:solidFill>
                <a:srgbClr val="6B799C"/>
              </a:solidFill>
            </a:endParaRPr>
          </a:p>
          <a:p>
            <a:endParaRPr lang="zh-CN" altLang="en-US" sz="2000" dirty="0">
              <a:solidFill>
                <a:srgbClr val="6B799C"/>
              </a:solidFill>
            </a:endParaRPr>
          </a:p>
          <a:p>
            <a:r>
              <a:rPr lang="zh-CN" altLang="en-US" sz="2000" dirty="0">
                <a:solidFill>
                  <a:srgbClr val="6B799C"/>
                </a:solidFill>
              </a:rPr>
              <a:t>由于教师</a:t>
            </a:r>
            <a:r>
              <a:rPr lang="en-US" altLang="zh-CN" sz="2000" dirty="0">
                <a:solidFill>
                  <a:srgbClr val="6B799C"/>
                </a:solidFill>
              </a:rPr>
              <a:t>A</a:t>
            </a:r>
            <a:r>
              <a:rPr lang="zh-CN" altLang="en-US" sz="2000" dirty="0">
                <a:solidFill>
                  <a:srgbClr val="6B799C"/>
                </a:solidFill>
              </a:rPr>
              <a:t>和教师</a:t>
            </a:r>
            <a:r>
              <a:rPr lang="en-US" altLang="zh-CN" sz="2000" dirty="0">
                <a:solidFill>
                  <a:srgbClr val="6B799C"/>
                </a:solidFill>
              </a:rPr>
              <a:t>B</a:t>
            </a:r>
            <a:r>
              <a:rPr lang="zh-CN" altLang="en-US" sz="2000" dirty="0">
                <a:solidFill>
                  <a:srgbClr val="6B799C"/>
                </a:solidFill>
              </a:rPr>
              <a:t>都来自实验学校，教师及学生已经适应了长期有摄像机拍摄课堂录像的教学环境。本研究的两堂课是这两位教师开展的常态课，两堂课都能够比较真实、客观地反映两位教师日常的课堂教学状况。</a:t>
            </a:r>
            <a:endParaRPr lang="zh-CN" altLang="en-US" sz="2000" dirty="0">
              <a:solidFill>
                <a:srgbClr val="6B799C"/>
              </a:solidFill>
            </a:endParaRPr>
          </a:p>
          <a:p>
            <a:endParaRPr lang="zh-CN" altLang="en-US" sz="2000" dirty="0">
              <a:solidFill>
                <a:srgbClr val="6B799C"/>
              </a:solidFill>
            </a:endParaRPr>
          </a:p>
          <a:p>
            <a:r>
              <a:rPr lang="en-US" altLang="zh-CN" sz="2000" b="1" dirty="0">
                <a:solidFill>
                  <a:srgbClr val="6B799C"/>
                </a:solidFill>
              </a:rPr>
              <a:t>2.</a:t>
            </a:r>
            <a:r>
              <a:rPr lang="zh-CN" altLang="en-US" sz="2000" b="1" dirty="0">
                <a:solidFill>
                  <a:srgbClr val="6B799C"/>
                </a:solidFill>
              </a:rPr>
              <a:t>课堂文字实录和行为分析</a:t>
            </a:r>
            <a:endParaRPr lang="zh-CN" altLang="en-US" sz="2000" b="1" dirty="0">
              <a:solidFill>
                <a:srgbClr val="6B799C"/>
              </a:solidFill>
            </a:endParaRPr>
          </a:p>
          <a:p>
            <a:endParaRPr lang="zh-CN" altLang="en-US" sz="2000" dirty="0">
              <a:solidFill>
                <a:srgbClr val="6B799C"/>
              </a:solidFill>
            </a:endParaRPr>
          </a:p>
          <a:p>
            <a:r>
              <a:rPr lang="zh-CN" altLang="en-US" sz="2000" dirty="0">
                <a:solidFill>
                  <a:srgbClr val="6B799C"/>
                </a:solidFill>
              </a:rPr>
              <a:t>根据课堂教学录像做了课堂教学文字实录，即把教师和学生在课堂上的语言和课堂行为情况进行了文字记录。实录中教师和学生的语言与课堂上的话语一致，没有做任何修改与调整。根据文字实录并结合录像分析，对教师和学生的行为进行了时间编码及分析编码。</a:t>
            </a:r>
            <a:endParaRPr lang="zh-CN" altLang="en-US" sz="2000" dirty="0">
              <a:solidFill>
                <a:srgbClr val="6B799C"/>
              </a:solidFill>
            </a:endParaRPr>
          </a:p>
          <a:p>
            <a:r>
              <a:rPr lang="zh-CN" altLang="en-US" sz="2000" dirty="0">
                <a:solidFill>
                  <a:srgbClr val="6B799C"/>
                </a:solidFill>
              </a:rPr>
              <a:t>    </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中学数学教师课堂教学语言的基本形式</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6" name="文本框 5"/>
          <p:cNvSpPr txBox="1"/>
          <p:nvPr/>
        </p:nvSpPr>
        <p:spPr>
          <a:xfrm>
            <a:off x="988926" y="1131898"/>
            <a:ext cx="10456585" cy="1568450"/>
          </a:xfrm>
          <a:prstGeom prst="rect">
            <a:avLst/>
          </a:prstGeom>
          <a:noFill/>
        </p:spPr>
        <p:txBody>
          <a:bodyPr wrap="square">
            <a:spAutoFit/>
          </a:bodyPr>
          <a:lstStyle/>
          <a:p>
            <a:r>
              <a:rPr lang="zh-CN" altLang="en-US" sz="2400" b="1" dirty="0">
                <a:solidFill>
                  <a:srgbClr val="6B799C"/>
                </a:solidFill>
              </a:rPr>
              <a:t>（</a:t>
            </a:r>
            <a:r>
              <a:rPr lang="zh-CN" altLang="en-US" sz="2400" b="1" dirty="0">
                <a:solidFill>
                  <a:srgbClr val="6B799C"/>
                </a:solidFill>
              </a:rPr>
              <a:t>三）研究结论</a:t>
            </a:r>
            <a:endParaRPr lang="zh-CN" altLang="en-US" sz="2400" b="1" dirty="0">
              <a:solidFill>
                <a:srgbClr val="6B799C"/>
              </a:solidFill>
            </a:endParaRPr>
          </a:p>
          <a:p>
            <a:r>
              <a:rPr lang="en-US" altLang="zh-CN" b="1" dirty="0">
                <a:solidFill>
                  <a:srgbClr val="6B799C"/>
                </a:solidFill>
              </a:rPr>
              <a:t>1.</a:t>
            </a:r>
            <a:r>
              <a:rPr lang="zh-CN" altLang="en-US" b="1" dirty="0">
                <a:solidFill>
                  <a:srgbClr val="6B799C"/>
                </a:solidFill>
              </a:rPr>
              <a:t>两位教师都比较注重课堂教学语言的运用，且以提问性语言为主，课堂教学语言时间都超过了整节课的</a:t>
            </a:r>
            <a:r>
              <a:rPr lang="en-US" altLang="zh-CN" b="1" dirty="0">
                <a:solidFill>
                  <a:srgbClr val="6B799C"/>
                </a:solidFill>
              </a:rPr>
              <a:t>60%</a:t>
            </a:r>
            <a:endParaRPr lang="en-US" altLang="zh-CN" b="1" dirty="0">
              <a:solidFill>
                <a:srgbClr val="6B799C"/>
              </a:solidFill>
            </a:endParaRPr>
          </a:p>
          <a:p>
            <a:r>
              <a:rPr lang="zh-CN" altLang="en-US" dirty="0">
                <a:solidFill>
                  <a:srgbClr val="6B799C"/>
                </a:solidFill>
              </a:rPr>
              <a:t>两位教师的课堂教学语言的次数及时间如表</a:t>
            </a:r>
            <a:r>
              <a:rPr lang="en-US" altLang="zh-CN" dirty="0">
                <a:solidFill>
                  <a:srgbClr val="6B799C"/>
                </a:solidFill>
              </a:rPr>
              <a:t>3-2</a:t>
            </a:r>
            <a:r>
              <a:rPr lang="zh-CN" altLang="en-US" dirty="0">
                <a:solidFill>
                  <a:srgbClr val="6B799C"/>
                </a:solidFill>
              </a:rPr>
              <a:t>所示。</a:t>
            </a:r>
            <a:endParaRPr lang="zh-CN" altLang="en-US" dirty="0">
              <a:solidFill>
                <a:srgbClr val="6B799C"/>
              </a:solidFill>
            </a:endParaRPr>
          </a:p>
          <a:p>
            <a:pPr algn="ctr"/>
            <a:r>
              <a:rPr lang="zh-CN" altLang="en-US" dirty="0"/>
              <a:t>表</a:t>
            </a:r>
            <a:r>
              <a:rPr lang="en-US" altLang="zh-CN" dirty="0"/>
              <a:t>3-2  </a:t>
            </a:r>
            <a:r>
              <a:rPr lang="zh-CN" altLang="en-US" dirty="0"/>
              <a:t>两位教师课堂教学语言的次数和时间</a:t>
            </a:r>
            <a:endParaRPr lang="zh-CN" altLang="en-US" dirty="0"/>
          </a:p>
        </p:txBody>
      </p:sp>
      <p:graphicFrame>
        <p:nvGraphicFramePr>
          <p:cNvPr id="7" name="表格 6"/>
          <p:cNvGraphicFramePr>
            <a:graphicFrameLocks noGrp="1"/>
          </p:cNvGraphicFramePr>
          <p:nvPr/>
        </p:nvGraphicFramePr>
        <p:xfrm>
          <a:off x="875030" y="2695430"/>
          <a:ext cx="10178792" cy="1702400"/>
        </p:xfrm>
        <a:graphic>
          <a:graphicData uri="http://schemas.openxmlformats.org/drawingml/2006/table">
            <a:tbl>
              <a:tblPr firstRow="1" bandRow="1">
                <a:tableStyleId>{5C22544A-7EE6-4342-B048-85BDC9FD1C3A}</a:tableStyleId>
              </a:tblPr>
              <a:tblGrid>
                <a:gridCol w="2544698"/>
                <a:gridCol w="2544698"/>
                <a:gridCol w="2544698"/>
                <a:gridCol w="2544698"/>
              </a:tblGrid>
              <a:tr h="425600">
                <a:tc rowSpan="2">
                  <a:txBody>
                    <a:bodyPr/>
                    <a:lstStyle/>
                    <a:p>
                      <a:pPr algn="ctr"/>
                      <a:r>
                        <a:rPr lang="zh-CN" altLang="en-US" dirty="0">
                          <a:solidFill>
                            <a:srgbClr val="6B799C"/>
                          </a:solidFill>
                        </a:rPr>
                        <a:t>教师</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zh-CN" altLang="en-US" dirty="0">
                          <a:solidFill>
                            <a:srgbClr val="6B799C"/>
                          </a:solidFill>
                        </a:rPr>
                        <a:t>课堂教学语言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60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时间</a:t>
                      </a:r>
                      <a:r>
                        <a:rPr lang="en-US" altLang="zh-CN" dirty="0">
                          <a:solidFill>
                            <a:srgbClr val="6B799C"/>
                          </a:solidFill>
                        </a:rPr>
                        <a:t>/</a:t>
                      </a:r>
                      <a:r>
                        <a:rPr lang="zh-CN" altLang="en-US" dirty="0">
                          <a:solidFill>
                            <a:srgbClr val="6B799C"/>
                          </a:solidFill>
                        </a:rPr>
                        <a:t>秒</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时间占比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600">
                <a:tc>
                  <a:txBody>
                    <a:bodyPr/>
                    <a:lstStyle/>
                    <a:p>
                      <a:pPr algn="ctr"/>
                      <a:r>
                        <a:rPr lang="en-US" altLang="zh-CN" dirty="0">
                          <a:solidFill>
                            <a:srgbClr val="6B799C"/>
                          </a:solidFill>
                        </a:rPr>
                        <a:t>A</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237</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1982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69.45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600">
                <a:tc>
                  <a:txBody>
                    <a:bodyPr/>
                    <a:lstStyle/>
                    <a:p>
                      <a:pPr algn="ctr"/>
                      <a:r>
                        <a:rPr lang="en-US" altLang="zh-CN" dirty="0">
                          <a:solidFill>
                            <a:srgbClr val="6B799C"/>
                          </a:solidFill>
                        </a:rPr>
                        <a:t>B</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341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1616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64.60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 name="文本框 8"/>
          <p:cNvSpPr txBox="1"/>
          <p:nvPr/>
        </p:nvSpPr>
        <p:spPr>
          <a:xfrm>
            <a:off x="611666" y="4570238"/>
            <a:ext cx="10968667" cy="2214880"/>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两位教师使用课堂教学语言的次数有所不同，教师</a:t>
            </a:r>
            <a:r>
              <a:rPr lang="en-US" altLang="zh-CN" sz="2000" dirty="0">
                <a:solidFill>
                  <a:srgbClr val="6B799C"/>
                </a:solidFill>
              </a:rPr>
              <a:t>A</a:t>
            </a:r>
            <a:r>
              <a:rPr lang="zh-CN" altLang="en-US" sz="2000" dirty="0">
                <a:solidFill>
                  <a:srgbClr val="6B799C"/>
                </a:solidFill>
              </a:rPr>
              <a:t>是</a:t>
            </a:r>
            <a:r>
              <a:rPr lang="en-US" altLang="zh-CN" sz="2000" dirty="0">
                <a:solidFill>
                  <a:srgbClr val="6B799C"/>
                </a:solidFill>
              </a:rPr>
              <a:t>237</a:t>
            </a:r>
            <a:r>
              <a:rPr lang="zh-CN" altLang="en-US" sz="2000" dirty="0">
                <a:solidFill>
                  <a:srgbClr val="6B799C"/>
                </a:solidFill>
              </a:rPr>
              <a:t>次，教师</a:t>
            </a:r>
            <a:r>
              <a:rPr lang="en-US" altLang="zh-CN" sz="2000" dirty="0">
                <a:solidFill>
                  <a:srgbClr val="6B799C"/>
                </a:solidFill>
              </a:rPr>
              <a:t>B</a:t>
            </a:r>
            <a:r>
              <a:rPr lang="zh-CN" altLang="en-US" sz="2000" dirty="0">
                <a:solidFill>
                  <a:srgbClr val="6B799C"/>
                </a:solidFill>
              </a:rPr>
              <a:t>是</a:t>
            </a:r>
            <a:r>
              <a:rPr lang="en-US" altLang="zh-CN" sz="2000" dirty="0">
                <a:solidFill>
                  <a:srgbClr val="6B799C"/>
                </a:solidFill>
              </a:rPr>
              <a:t>341</a:t>
            </a:r>
            <a:r>
              <a:rPr lang="zh-CN" altLang="en-US" sz="2000" dirty="0">
                <a:solidFill>
                  <a:srgbClr val="6B799C"/>
                </a:solidFill>
              </a:rPr>
              <a:t>次，但是两位教师的课堂教学语言的使用时间却很相近，都超过了整节课的</a:t>
            </a:r>
            <a:r>
              <a:rPr lang="en-US" altLang="zh-CN" sz="2000" dirty="0">
                <a:solidFill>
                  <a:srgbClr val="6B799C"/>
                </a:solidFill>
              </a:rPr>
              <a:t>60%</a:t>
            </a:r>
            <a:r>
              <a:rPr lang="zh-CN" altLang="en-US" sz="2000" dirty="0">
                <a:solidFill>
                  <a:srgbClr val="6B799C"/>
                </a:solidFill>
              </a:rPr>
              <a:t>。其中，教师</a:t>
            </a:r>
            <a:r>
              <a:rPr lang="en-US" altLang="zh-CN" sz="2000" dirty="0">
                <a:solidFill>
                  <a:srgbClr val="6B799C"/>
                </a:solidFill>
              </a:rPr>
              <a:t>A</a:t>
            </a:r>
            <a:r>
              <a:rPr lang="zh-CN" altLang="en-US" sz="2000" dirty="0">
                <a:solidFill>
                  <a:srgbClr val="6B799C"/>
                </a:solidFill>
              </a:rPr>
              <a:t>的时间占比是</a:t>
            </a:r>
            <a:r>
              <a:rPr lang="en-US" altLang="zh-CN" sz="2000" dirty="0">
                <a:solidFill>
                  <a:srgbClr val="6B799C"/>
                </a:solidFill>
              </a:rPr>
              <a:t>69.45%</a:t>
            </a:r>
            <a:r>
              <a:rPr lang="zh-CN" altLang="en-US" sz="2000" dirty="0">
                <a:solidFill>
                  <a:srgbClr val="6B799C"/>
                </a:solidFill>
              </a:rPr>
              <a:t>，教师</a:t>
            </a:r>
            <a:r>
              <a:rPr lang="en-US" altLang="zh-CN" sz="2000" dirty="0">
                <a:solidFill>
                  <a:srgbClr val="6B799C"/>
                </a:solidFill>
              </a:rPr>
              <a:t>B</a:t>
            </a:r>
            <a:r>
              <a:rPr lang="zh-CN" altLang="en-US" sz="2000" dirty="0">
                <a:solidFill>
                  <a:srgbClr val="6B799C"/>
                </a:solidFill>
              </a:rPr>
              <a:t>的时间占比是</a:t>
            </a:r>
            <a:r>
              <a:rPr lang="en-US" altLang="zh-CN" sz="2000" dirty="0">
                <a:solidFill>
                  <a:srgbClr val="6B799C"/>
                </a:solidFill>
              </a:rPr>
              <a:t>64.60%</a:t>
            </a:r>
            <a:r>
              <a:rPr lang="zh-CN" altLang="en-US" sz="2000" dirty="0">
                <a:solidFill>
                  <a:srgbClr val="6B799C"/>
                </a:solidFill>
              </a:rPr>
              <a:t>。</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此外，两位教师在使用不同类型课堂教学语言的分配上也很相似。总体来看，两位教师的“引导性语言”“提问性语言”“追问性语言”出现较多，“过渡性语言”和“激励性语言”的占比较少。其中，教师</a:t>
            </a:r>
            <a:r>
              <a:rPr lang="en-US" altLang="zh-CN" sz="2000" dirty="0">
                <a:solidFill>
                  <a:srgbClr val="6B799C"/>
                </a:solidFill>
              </a:rPr>
              <a:t>A</a:t>
            </a:r>
            <a:r>
              <a:rPr lang="zh-CN" altLang="en-US" sz="2000" dirty="0">
                <a:solidFill>
                  <a:srgbClr val="6B799C"/>
                </a:solidFill>
              </a:rPr>
              <a:t>用在“追问性语言”上的时间占比最多，教师</a:t>
            </a:r>
            <a:r>
              <a:rPr lang="en-US" altLang="zh-CN" sz="2000" dirty="0">
                <a:solidFill>
                  <a:srgbClr val="6B799C"/>
                </a:solidFill>
              </a:rPr>
              <a:t>B</a:t>
            </a:r>
            <a:r>
              <a:rPr lang="zh-CN" altLang="en-US" sz="2000" dirty="0">
                <a:solidFill>
                  <a:srgbClr val="6B799C"/>
                </a:solidFill>
              </a:rPr>
              <a:t>用在“引导性语言”上的时间占比最多。</a:t>
            </a:r>
            <a:endParaRPr lang="zh-CN" altLang="en-US" sz="20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17944" y="1034065"/>
            <a:ext cx="10556111" cy="1476375"/>
          </a:xfrm>
          <a:prstGeom prst="rect">
            <a:avLst/>
          </a:prstGeom>
          <a:noFill/>
        </p:spPr>
        <p:txBody>
          <a:bodyPr wrap="square">
            <a:spAutoFit/>
          </a:bodyPr>
          <a:lstStyle/>
          <a:p>
            <a:r>
              <a:rPr lang="en-US" altLang="zh-CN" b="1" dirty="0">
                <a:solidFill>
                  <a:srgbClr val="6B799C"/>
                </a:solidFill>
              </a:rPr>
              <a:t>2.</a:t>
            </a:r>
            <a:r>
              <a:rPr lang="zh-CN" altLang="en-US" b="1" dirty="0">
                <a:solidFill>
                  <a:srgbClr val="6B799C"/>
                </a:solidFill>
              </a:rPr>
              <a:t>两位教师在组织教学和小结两个环节使用的课堂教学语言较少，而在其他几个教学环节使用课堂教学语言相对较多</a:t>
            </a:r>
            <a:endParaRPr lang="zh-CN" altLang="en-US" b="1" dirty="0">
              <a:solidFill>
                <a:srgbClr val="6B799C"/>
              </a:solidFill>
            </a:endParaRPr>
          </a:p>
          <a:p>
            <a:r>
              <a:rPr lang="zh-CN" altLang="en-US" dirty="0">
                <a:solidFill>
                  <a:srgbClr val="6B799C"/>
                </a:solidFill>
              </a:rPr>
              <a:t>综观两节课，可以发现，教师</a:t>
            </a:r>
            <a:r>
              <a:rPr lang="en-US" altLang="zh-CN" dirty="0">
                <a:solidFill>
                  <a:srgbClr val="6B799C"/>
                </a:solidFill>
              </a:rPr>
              <a:t>A</a:t>
            </a:r>
            <a:r>
              <a:rPr lang="zh-CN" altLang="en-US" dirty="0">
                <a:solidFill>
                  <a:srgbClr val="6B799C"/>
                </a:solidFill>
              </a:rPr>
              <a:t>、</a:t>
            </a:r>
            <a:r>
              <a:rPr lang="en-US" altLang="zh-CN" dirty="0">
                <a:solidFill>
                  <a:srgbClr val="6B799C"/>
                </a:solidFill>
              </a:rPr>
              <a:t>B</a:t>
            </a:r>
            <a:r>
              <a:rPr lang="zh-CN" altLang="en-US" dirty="0">
                <a:solidFill>
                  <a:srgbClr val="6B799C"/>
                </a:solidFill>
              </a:rPr>
              <a:t>的课堂教学大体包括了组织教学、引入新课、讲解新知、例题讲解、练习与小结等六个环节。两位教师在不同教学环节中的课堂教学语言使用次数及其占比如表</a:t>
            </a:r>
            <a:r>
              <a:rPr lang="en-US" altLang="zh-CN" dirty="0">
                <a:solidFill>
                  <a:srgbClr val="6B799C"/>
                </a:solidFill>
              </a:rPr>
              <a:t>3-3</a:t>
            </a:r>
            <a:r>
              <a:rPr lang="zh-CN" altLang="en-US" dirty="0">
                <a:solidFill>
                  <a:srgbClr val="6B799C"/>
                </a:solidFill>
              </a:rPr>
              <a:t>所示。</a:t>
            </a:r>
            <a:endParaRPr lang="zh-CN" altLang="en-US" dirty="0">
              <a:solidFill>
                <a:srgbClr val="6B799C"/>
              </a:solidFill>
            </a:endParaRPr>
          </a:p>
          <a:p>
            <a:pPr algn="ctr"/>
            <a:r>
              <a:rPr lang="zh-CN" altLang="en-US" dirty="0"/>
              <a:t>表</a:t>
            </a:r>
            <a:r>
              <a:rPr lang="en-US" altLang="zh-CN" dirty="0"/>
              <a:t>3-3  </a:t>
            </a:r>
            <a:r>
              <a:rPr lang="zh-CN" altLang="en-US" dirty="0"/>
              <a:t>两位教师在不同教学环节中的课堂教学语言使用次数及占比</a:t>
            </a:r>
            <a:endParaRPr lang="zh-CN" altLang="en-US" dirty="0"/>
          </a:p>
        </p:txBody>
      </p:sp>
      <p:graphicFrame>
        <p:nvGraphicFramePr>
          <p:cNvPr id="8" name="表格 7"/>
          <p:cNvGraphicFramePr>
            <a:graphicFrameLocks noGrp="1"/>
          </p:cNvGraphicFramePr>
          <p:nvPr/>
        </p:nvGraphicFramePr>
        <p:xfrm>
          <a:off x="875029" y="2585694"/>
          <a:ext cx="10305326" cy="3337560"/>
        </p:xfrm>
        <a:graphic>
          <a:graphicData uri="http://schemas.openxmlformats.org/drawingml/2006/table">
            <a:tbl>
              <a:tblPr firstRow="1" bandRow="1">
                <a:tableStyleId>{5C22544A-7EE6-4342-B048-85BDC9FD1C3A}</a:tableStyleId>
              </a:tblPr>
              <a:tblGrid>
                <a:gridCol w="1915942"/>
                <a:gridCol w="2097346"/>
                <a:gridCol w="2097346"/>
                <a:gridCol w="2097346"/>
                <a:gridCol w="2097346"/>
              </a:tblGrid>
              <a:tr h="370840">
                <a:tc rowSpan="3">
                  <a:txBody>
                    <a:bodyPr/>
                    <a:lstStyle/>
                    <a:p>
                      <a:r>
                        <a:rPr lang="zh-CN" altLang="en-US" dirty="0">
                          <a:solidFill>
                            <a:srgbClr val="6B799C"/>
                          </a:solidFill>
                        </a:rPr>
                        <a:t>教学环节</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r>
                        <a:rPr lang="zh-CN" altLang="en-US" dirty="0">
                          <a:solidFill>
                            <a:srgbClr val="6B799C"/>
                          </a:solidFill>
                        </a:rPr>
                        <a:t>课堂教学环节</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zh-CN" altLang="en-US" dirty="0">
                          <a:solidFill>
                            <a:srgbClr val="6B799C"/>
                          </a:solidFill>
                        </a:rPr>
                        <a:t>教师</a:t>
                      </a:r>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zh-CN" altLang="en-US" dirty="0">
                          <a:solidFill>
                            <a:srgbClr val="6B799C"/>
                          </a:solidFill>
                        </a:rPr>
                        <a:t>教师</a:t>
                      </a:r>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占比</a:t>
                      </a:r>
                      <a:r>
                        <a:rPr lang="en-US" altLang="zh-CN" dirty="0">
                          <a:solidFill>
                            <a:srgbClr val="6B799C"/>
                          </a:solidFill>
                        </a:rPr>
                        <a:t>/%</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占比</a:t>
                      </a:r>
                      <a:r>
                        <a:rPr lang="en-US" altLang="zh-CN" dirty="0">
                          <a:solidFill>
                            <a:srgbClr val="6B799C"/>
                          </a:solidFill>
                        </a:rPr>
                        <a:t>/%</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组织教学</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4</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1.69</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0.88</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引入新课</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8.86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107</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31.38</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讲解新知</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78</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32.91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67</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19.65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例题讲解</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13.92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74</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21.70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练习</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78</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32.91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82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24.05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小结</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9.71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8</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2.35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1" name="文本框 10"/>
          <p:cNvSpPr txBox="1"/>
          <p:nvPr/>
        </p:nvSpPr>
        <p:spPr>
          <a:xfrm>
            <a:off x="875029" y="5997555"/>
            <a:ext cx="10373633" cy="923330"/>
          </a:xfrm>
          <a:prstGeom prst="rect">
            <a:avLst/>
          </a:prstGeom>
          <a:noFill/>
        </p:spPr>
        <p:txBody>
          <a:bodyPr wrap="square">
            <a:spAutoFit/>
          </a:bodyPr>
          <a:lstStyle/>
          <a:p>
            <a:r>
              <a:rPr lang="zh-CN" altLang="en-US" dirty="0">
                <a:solidFill>
                  <a:srgbClr val="6B799C"/>
                </a:solidFill>
              </a:rPr>
              <a:t>可以发现，在组织教学、引入新课、讲解新知、例题讲解、练习与小结这六个环节中，两位教师在不同环节使用课堂教学语言的次数存在明显差异。</a:t>
            </a:r>
            <a:endParaRPr lang="zh-CN" altLang="en-US"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endPar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endPar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endParaRPr>
          </a:p>
        </p:txBody>
      </p:sp>
      <p:sp>
        <p:nvSpPr>
          <p:cNvPr id="22" name="文本框 15"/>
          <p:cNvSpPr txBox="1">
            <a:spLocks noChangeArrowheads="1"/>
          </p:cNvSpPr>
          <p:nvPr>
            <p:custDataLst>
              <p:tags r:id="rId1"/>
            </p:custDataLst>
          </p:nvPr>
        </p:nvSpPr>
        <p:spPr bwMode="auto">
          <a:xfrm>
            <a:off x="5916930" y="1529274"/>
            <a:ext cx="536003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中学数学课堂教学语言技能的认识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5916930" y="2771966"/>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中学数学教师课堂教学语言的个案分析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199449" y="1664692"/>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199449" y="2885561"/>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206898" y="4248132"/>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074092" y="4013873"/>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a:t>
            </a:r>
            <a:r>
              <a:rPr lang="zh-CN" altLang="en-US" sz="3200" b="1" dirty="0">
                <a:solidFill>
                  <a:srgbClr val="6B799C"/>
                </a:solidFill>
                <a:latin typeface="幼圆" panose="02010509060101010101" pitchFamily="49" charset="-122"/>
                <a:ea typeface="幼圆" panose="02010509060101010101" pitchFamily="49" charset="-122"/>
              </a:rPr>
              <a:t>数学专家型教师课堂教学语言的基本特征</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16"/>
          <p:cNvSpPr txBox="1">
            <a:spLocks noChangeArrowheads="1"/>
          </p:cNvSpPr>
          <p:nvPr>
            <p:custDataLst>
              <p:tags r:id="rId7"/>
            </p:custDataLst>
          </p:nvPr>
        </p:nvSpPr>
        <p:spPr bwMode="auto">
          <a:xfrm>
            <a:off x="5206898" y="5499995"/>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04</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6" name="文本框 17"/>
          <p:cNvSpPr txBox="1">
            <a:spLocks noChangeArrowheads="1"/>
          </p:cNvSpPr>
          <p:nvPr>
            <p:custDataLst>
              <p:tags r:id="rId8"/>
            </p:custDataLst>
          </p:nvPr>
        </p:nvSpPr>
        <p:spPr bwMode="auto">
          <a:xfrm>
            <a:off x="6096000" y="5413358"/>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中学数学课堂教学语言技能的提升路径</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09921" y="1173254"/>
            <a:ext cx="9916886" cy="706755"/>
          </a:xfrm>
          <a:prstGeom prst="rect">
            <a:avLst/>
          </a:prstGeom>
          <a:noFill/>
        </p:spPr>
        <p:txBody>
          <a:bodyPr wrap="square">
            <a:spAutoFit/>
          </a:bodyPr>
          <a:lstStyle/>
          <a:p>
            <a:r>
              <a:rPr lang="en-US" altLang="zh-CN" sz="2000" dirty="0">
                <a:solidFill>
                  <a:srgbClr val="6B799C"/>
                </a:solidFill>
              </a:rPr>
              <a:t>3.</a:t>
            </a:r>
            <a:r>
              <a:rPr lang="zh-CN" altLang="en-US" sz="2000" dirty="0">
                <a:solidFill>
                  <a:srgbClr val="6B799C"/>
                </a:solidFill>
              </a:rPr>
              <a:t>两位教师在各种课堂教学语言的使用分配上存在一定差异</a:t>
            </a:r>
            <a:endParaRPr lang="zh-CN" altLang="en-US" sz="2000" dirty="0">
              <a:solidFill>
                <a:srgbClr val="6B799C"/>
              </a:solidFill>
            </a:endParaRPr>
          </a:p>
          <a:p>
            <a:r>
              <a:rPr lang="zh-CN" altLang="en-US" sz="2000" dirty="0">
                <a:solidFill>
                  <a:srgbClr val="6B799C"/>
                </a:solidFill>
              </a:rPr>
              <a:t>   两位教师在自己的课堂教学中使用各种教学语言的次数如表</a:t>
            </a:r>
            <a:r>
              <a:rPr lang="en-US" altLang="zh-CN" sz="2000" dirty="0">
                <a:solidFill>
                  <a:srgbClr val="6B799C"/>
                </a:solidFill>
              </a:rPr>
              <a:t>3-4</a:t>
            </a:r>
            <a:r>
              <a:rPr lang="zh-CN" altLang="en-US" sz="2000" dirty="0">
                <a:solidFill>
                  <a:srgbClr val="6B799C"/>
                </a:solidFill>
              </a:rPr>
              <a:t>所示。</a:t>
            </a:r>
            <a:endParaRPr lang="zh-CN" altLang="en-US" sz="2000" dirty="0">
              <a:solidFill>
                <a:srgbClr val="6B799C"/>
              </a:solidFill>
            </a:endParaRPr>
          </a:p>
        </p:txBody>
      </p:sp>
      <p:sp>
        <p:nvSpPr>
          <p:cNvPr id="7" name="文本框 6"/>
          <p:cNvSpPr txBox="1"/>
          <p:nvPr/>
        </p:nvSpPr>
        <p:spPr>
          <a:xfrm>
            <a:off x="3039836" y="1886173"/>
            <a:ext cx="6112328" cy="369332"/>
          </a:xfrm>
          <a:prstGeom prst="rect">
            <a:avLst/>
          </a:prstGeom>
          <a:noFill/>
        </p:spPr>
        <p:txBody>
          <a:bodyPr wrap="square">
            <a:spAutoFit/>
          </a:bodyPr>
          <a:lstStyle/>
          <a:p>
            <a:r>
              <a:rPr lang="zh-CN" altLang="en-US" dirty="0"/>
              <a:t>表</a:t>
            </a:r>
            <a:r>
              <a:rPr lang="en-US" altLang="zh-CN" dirty="0"/>
              <a:t>3-4  </a:t>
            </a:r>
            <a:r>
              <a:rPr lang="zh-CN" altLang="en-US" dirty="0"/>
              <a:t>两位教师使用九种课堂教学语言的次数</a:t>
            </a:r>
            <a:endParaRPr lang="zh-CN" altLang="en-US" dirty="0"/>
          </a:p>
        </p:txBody>
      </p:sp>
      <p:graphicFrame>
        <p:nvGraphicFramePr>
          <p:cNvPr id="9" name="表格 8"/>
          <p:cNvGraphicFramePr>
            <a:graphicFrameLocks noGrp="1"/>
          </p:cNvGraphicFramePr>
          <p:nvPr/>
        </p:nvGraphicFramePr>
        <p:xfrm>
          <a:off x="1009921" y="2255505"/>
          <a:ext cx="9756051" cy="4450080"/>
        </p:xfrm>
        <a:graphic>
          <a:graphicData uri="http://schemas.openxmlformats.org/drawingml/2006/table">
            <a:tbl>
              <a:tblPr firstRow="1" bandRow="1">
                <a:tableStyleId>{5C22544A-7EE6-4342-B048-85BDC9FD1C3A}</a:tableStyleId>
              </a:tblPr>
              <a:tblGrid>
                <a:gridCol w="3252017"/>
                <a:gridCol w="3252017"/>
                <a:gridCol w="3252017"/>
              </a:tblGrid>
              <a:tr h="370840">
                <a:tc rowSpan="2">
                  <a:txBody>
                    <a:bodyPr/>
                    <a:lstStyle/>
                    <a:p>
                      <a:r>
                        <a:rPr lang="zh-CN" altLang="en-US" dirty="0">
                          <a:solidFill>
                            <a:srgbClr val="6B799C"/>
                          </a:solidFill>
                        </a:rPr>
                        <a:t>课堂教学语言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教师</a:t>
                      </a:r>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教师</a:t>
                      </a:r>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反馈性语言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激励性语言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引导性语言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39</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91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提问性语言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90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陈述性语言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19</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29</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命令性语言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重复性语言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18</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过渡性语言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7</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追问性语言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44</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43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总数</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237</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341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284514" y="1959152"/>
            <a:ext cx="9405258" cy="3384550"/>
          </a:xfrm>
          <a:prstGeom prst="rect">
            <a:avLst/>
          </a:prstGeom>
          <a:noFill/>
        </p:spPr>
        <p:txBody>
          <a:bodyPr wrap="square">
            <a:spAutoFit/>
          </a:bodyPr>
          <a:lstStyle/>
          <a:p>
            <a:r>
              <a:rPr lang="zh-CN" altLang="en-US" sz="2800" dirty="0">
                <a:solidFill>
                  <a:srgbClr val="6B799C"/>
                </a:solidFill>
              </a:rPr>
              <a:t>两位教师在自己的课堂教学中都使用了这</a:t>
            </a:r>
            <a:r>
              <a:rPr lang="en-US" altLang="zh-CN" sz="2800" dirty="0">
                <a:solidFill>
                  <a:srgbClr val="6B799C"/>
                </a:solidFill>
              </a:rPr>
              <a:t>9</a:t>
            </a:r>
            <a:r>
              <a:rPr lang="zh-CN" altLang="en-US" sz="2800" dirty="0">
                <a:solidFill>
                  <a:srgbClr val="6B799C"/>
                </a:solidFill>
              </a:rPr>
              <a:t>种课堂教学语言，但教师</a:t>
            </a:r>
            <a:r>
              <a:rPr lang="en-US" altLang="zh-CN" sz="2800" dirty="0">
                <a:solidFill>
                  <a:srgbClr val="6B799C"/>
                </a:solidFill>
              </a:rPr>
              <a:t>A</a:t>
            </a:r>
            <a:r>
              <a:rPr lang="zh-CN" altLang="en-US" sz="2800" dirty="0">
                <a:solidFill>
                  <a:srgbClr val="6B799C"/>
                </a:solidFill>
              </a:rPr>
              <a:t>在各种语言的使用次数上分配比较均匀，教师</a:t>
            </a:r>
            <a:r>
              <a:rPr lang="en-US" altLang="zh-CN" sz="2800" dirty="0">
                <a:solidFill>
                  <a:srgbClr val="6B799C"/>
                </a:solidFill>
              </a:rPr>
              <a:t>B</a:t>
            </a:r>
            <a:r>
              <a:rPr lang="zh-CN" altLang="en-US" sz="2800" dirty="0">
                <a:solidFill>
                  <a:srgbClr val="6B799C"/>
                </a:solidFill>
              </a:rPr>
              <a:t>在不同语言的使用次数上分配差距较大，较多地使用了引导性语言和提问性语言。教师</a:t>
            </a:r>
            <a:r>
              <a:rPr lang="en-US" altLang="zh-CN" sz="2800" dirty="0">
                <a:solidFill>
                  <a:srgbClr val="6B799C"/>
                </a:solidFill>
              </a:rPr>
              <a:t>A</a:t>
            </a:r>
            <a:r>
              <a:rPr lang="zh-CN" altLang="en-US" sz="2800" dirty="0">
                <a:solidFill>
                  <a:srgbClr val="6B799C"/>
                </a:solidFill>
              </a:rPr>
              <a:t>使用追问性语言的次数最多（</a:t>
            </a:r>
            <a:r>
              <a:rPr lang="en-US" altLang="zh-CN" sz="2800" dirty="0">
                <a:solidFill>
                  <a:srgbClr val="6B799C"/>
                </a:solidFill>
              </a:rPr>
              <a:t>44</a:t>
            </a:r>
            <a:r>
              <a:rPr lang="zh-CN" altLang="en-US" sz="2800" dirty="0">
                <a:solidFill>
                  <a:srgbClr val="6B799C"/>
                </a:solidFill>
              </a:rPr>
              <a:t>次），占比约为</a:t>
            </a:r>
            <a:r>
              <a:rPr lang="en-US" altLang="zh-CN" sz="2800" dirty="0">
                <a:solidFill>
                  <a:srgbClr val="6B799C"/>
                </a:solidFill>
              </a:rPr>
              <a:t>18.57%</a:t>
            </a:r>
            <a:r>
              <a:rPr lang="zh-CN" altLang="en-US" sz="2800" dirty="0">
                <a:solidFill>
                  <a:srgbClr val="6B799C"/>
                </a:solidFill>
              </a:rPr>
              <a:t>，接近整节课的五分之一；教师</a:t>
            </a:r>
            <a:r>
              <a:rPr lang="en-US" altLang="zh-CN" sz="2800" dirty="0">
                <a:solidFill>
                  <a:srgbClr val="6B799C"/>
                </a:solidFill>
              </a:rPr>
              <a:t>B</a:t>
            </a:r>
            <a:r>
              <a:rPr lang="zh-CN" altLang="en-US" sz="2800" dirty="0">
                <a:solidFill>
                  <a:srgbClr val="6B799C"/>
                </a:solidFill>
              </a:rPr>
              <a:t>使用引导性语言最频繁（</a:t>
            </a:r>
            <a:r>
              <a:rPr lang="en-US" altLang="zh-CN" sz="2800" dirty="0">
                <a:solidFill>
                  <a:srgbClr val="6B799C"/>
                </a:solidFill>
              </a:rPr>
              <a:t>91</a:t>
            </a:r>
            <a:r>
              <a:rPr lang="zh-CN" altLang="en-US" sz="2800" dirty="0">
                <a:solidFill>
                  <a:srgbClr val="6B799C"/>
                </a:solidFill>
              </a:rPr>
              <a:t>次），占比约为</a:t>
            </a:r>
            <a:r>
              <a:rPr lang="en-US" altLang="zh-CN" sz="2800" dirty="0">
                <a:solidFill>
                  <a:srgbClr val="6B799C"/>
                </a:solidFill>
              </a:rPr>
              <a:t>26.69%</a:t>
            </a:r>
            <a:r>
              <a:rPr lang="zh-CN" altLang="en-US" sz="2800" dirty="0">
                <a:solidFill>
                  <a:srgbClr val="6B799C"/>
                </a:solidFill>
              </a:rPr>
              <a:t>，接近整节课的三分之一。</a:t>
            </a:r>
            <a:endParaRPr lang="zh-CN" altLang="en-US" sz="28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99457" y="983555"/>
            <a:ext cx="9993085" cy="1476375"/>
          </a:xfrm>
          <a:prstGeom prst="rect">
            <a:avLst/>
          </a:prstGeom>
          <a:noFill/>
        </p:spPr>
        <p:txBody>
          <a:bodyPr wrap="square">
            <a:spAutoFit/>
          </a:bodyPr>
          <a:lstStyle/>
          <a:p>
            <a:r>
              <a:rPr lang="en-US" altLang="zh-CN" b="1" dirty="0">
                <a:solidFill>
                  <a:srgbClr val="6B799C"/>
                </a:solidFill>
              </a:rPr>
              <a:t>4. </a:t>
            </a:r>
            <a:r>
              <a:rPr lang="zh-CN" altLang="en-US" b="1" dirty="0">
                <a:solidFill>
                  <a:srgbClr val="6B799C"/>
                </a:solidFill>
              </a:rPr>
              <a:t>两位教师的课堂教学语言主要集中在引入新课、讲解新知、例题讲解和练习四个环节，但在相同环节中两位教师的课堂教学语言使用时间占比存在一定差异</a:t>
            </a:r>
            <a:endParaRPr lang="zh-CN" altLang="en-US" b="1" dirty="0">
              <a:solidFill>
                <a:srgbClr val="6B799C"/>
              </a:solidFill>
            </a:endParaRPr>
          </a:p>
          <a:p>
            <a:r>
              <a:rPr lang="zh-CN" altLang="en-US" dirty="0">
                <a:solidFill>
                  <a:srgbClr val="6B799C"/>
                </a:solidFill>
              </a:rPr>
              <a:t>两位教师在四个教学环节中使用课堂教学语言的时间占比情况如表</a:t>
            </a:r>
            <a:r>
              <a:rPr lang="en-US" altLang="zh-CN" dirty="0">
                <a:solidFill>
                  <a:srgbClr val="6B799C"/>
                </a:solidFill>
              </a:rPr>
              <a:t>3-5</a:t>
            </a:r>
            <a:r>
              <a:rPr lang="zh-CN" altLang="en-US" dirty="0">
                <a:solidFill>
                  <a:srgbClr val="6B799C"/>
                </a:solidFill>
              </a:rPr>
              <a:t>所示。</a:t>
            </a:r>
            <a:endParaRPr lang="zh-CN" altLang="en-US" dirty="0">
              <a:solidFill>
                <a:srgbClr val="6B799C"/>
              </a:solidFill>
            </a:endParaRPr>
          </a:p>
          <a:p>
            <a:pPr algn="ctr"/>
            <a:r>
              <a:rPr lang="zh-CN" altLang="en-US" dirty="0">
                <a:solidFill>
                  <a:srgbClr val="6B799C"/>
                </a:solidFill>
              </a:rPr>
              <a:t>表</a:t>
            </a:r>
            <a:r>
              <a:rPr lang="en-US" altLang="zh-CN" dirty="0">
                <a:solidFill>
                  <a:srgbClr val="6B799C"/>
                </a:solidFill>
              </a:rPr>
              <a:t>3-5  </a:t>
            </a:r>
            <a:r>
              <a:rPr lang="zh-CN" altLang="en-US" dirty="0">
                <a:solidFill>
                  <a:srgbClr val="6B799C"/>
                </a:solidFill>
              </a:rPr>
              <a:t>两位教师在四个教学环节中使用课堂教学语言的时间占比</a:t>
            </a:r>
            <a:endParaRPr lang="zh-CN" altLang="en-US" dirty="0">
              <a:solidFill>
                <a:srgbClr val="6B799C"/>
              </a:solidFill>
            </a:endParaRPr>
          </a:p>
          <a:p>
            <a:endParaRPr lang="zh-CN" altLang="en-US" dirty="0"/>
          </a:p>
        </p:txBody>
      </p:sp>
      <p:graphicFrame>
        <p:nvGraphicFramePr>
          <p:cNvPr id="6" name="表格 5"/>
          <p:cNvGraphicFramePr>
            <a:graphicFrameLocks noGrp="1"/>
          </p:cNvGraphicFramePr>
          <p:nvPr/>
        </p:nvGraphicFramePr>
        <p:xfrm>
          <a:off x="1337128" y="2198977"/>
          <a:ext cx="9517743" cy="2611362"/>
        </p:xfrm>
        <a:graphic>
          <a:graphicData uri="http://schemas.openxmlformats.org/drawingml/2006/table">
            <a:tbl>
              <a:tblPr firstRow="1" bandRow="1">
                <a:tableStyleId>{5C22544A-7EE6-4342-B048-85BDC9FD1C3A}</a:tableStyleId>
              </a:tblPr>
              <a:tblGrid>
                <a:gridCol w="3172581"/>
                <a:gridCol w="3172581"/>
                <a:gridCol w="3172581"/>
              </a:tblGrid>
              <a:tr h="782562">
                <a:tc rowSpan="2">
                  <a:txBody>
                    <a:bodyPr/>
                    <a:lstStyle/>
                    <a:p>
                      <a:pPr algn="ctr"/>
                      <a:r>
                        <a:rPr lang="zh-CN" altLang="en-US" dirty="0">
                          <a:solidFill>
                            <a:srgbClr val="6B799C"/>
                          </a:solidFill>
                        </a:rPr>
                        <a:t>教学环节</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zh-CN" altLang="en-US" dirty="0">
                          <a:solidFill>
                            <a:srgbClr val="6B799C"/>
                          </a:solidFill>
                        </a:rPr>
                        <a:t>课堂教学语言的时间占比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6278">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教师</a:t>
                      </a:r>
                      <a:r>
                        <a:rPr lang="en-US" altLang="zh-CN" dirty="0">
                          <a:solidFill>
                            <a:srgbClr val="6B799C"/>
                          </a:solidFill>
                        </a:rPr>
                        <a:t>A</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教师</a:t>
                      </a:r>
                      <a:r>
                        <a:rPr lang="en-US" altLang="zh-CN" dirty="0">
                          <a:solidFill>
                            <a:srgbClr val="6B799C"/>
                          </a:solidFill>
                        </a:rPr>
                        <a:t>B</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396">
                <a:tc>
                  <a:txBody>
                    <a:bodyPr/>
                    <a:lstStyle/>
                    <a:p>
                      <a:pPr algn="ctr"/>
                      <a:r>
                        <a:rPr lang="zh-CN" altLang="en-US" dirty="0">
                          <a:solidFill>
                            <a:srgbClr val="6B799C"/>
                          </a:solidFill>
                        </a:rPr>
                        <a:t>引入新课</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8.86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31.38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396">
                <a:tc>
                  <a:txBody>
                    <a:bodyPr/>
                    <a:lstStyle/>
                    <a:p>
                      <a:pPr algn="ctr"/>
                      <a:r>
                        <a:rPr lang="zh-CN" altLang="en-US" dirty="0">
                          <a:solidFill>
                            <a:srgbClr val="6B799C"/>
                          </a:solidFill>
                        </a:rPr>
                        <a:t>讲解新知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32.91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19.65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396">
                <a:tc>
                  <a:txBody>
                    <a:bodyPr/>
                    <a:lstStyle/>
                    <a:p>
                      <a:pPr algn="ctr"/>
                      <a:r>
                        <a:rPr lang="zh-CN" altLang="en-US" dirty="0">
                          <a:solidFill>
                            <a:srgbClr val="6B799C"/>
                          </a:solidFill>
                        </a:rPr>
                        <a:t>例题讲解</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13.92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21.70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396">
                <a:tc>
                  <a:txBody>
                    <a:bodyPr/>
                    <a:lstStyle/>
                    <a:p>
                      <a:pPr algn="ctr"/>
                      <a:r>
                        <a:rPr lang="zh-CN" altLang="en-US" dirty="0">
                          <a:solidFill>
                            <a:srgbClr val="6B799C"/>
                          </a:solidFill>
                        </a:rPr>
                        <a:t>练习</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32.91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24.05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文本框 7"/>
          <p:cNvSpPr txBox="1"/>
          <p:nvPr/>
        </p:nvSpPr>
        <p:spPr>
          <a:xfrm>
            <a:off x="968827" y="5089615"/>
            <a:ext cx="10678887" cy="1568450"/>
          </a:xfrm>
          <a:prstGeom prst="rect">
            <a:avLst/>
          </a:prstGeom>
          <a:noFill/>
        </p:spPr>
        <p:txBody>
          <a:bodyPr wrap="square">
            <a:spAutoFit/>
          </a:bodyPr>
          <a:lstStyle/>
          <a:p>
            <a:r>
              <a:rPr lang="zh-CN" altLang="en-US" sz="1600" dirty="0">
                <a:solidFill>
                  <a:srgbClr val="6B799C"/>
                </a:solidFill>
              </a:rPr>
              <a:t>教师</a:t>
            </a:r>
            <a:r>
              <a:rPr lang="en-US" altLang="zh-CN" sz="1600" dirty="0">
                <a:solidFill>
                  <a:srgbClr val="6B799C"/>
                </a:solidFill>
              </a:rPr>
              <a:t>A</a:t>
            </a:r>
            <a:r>
              <a:rPr lang="zh-CN" altLang="en-US" sz="1600" dirty="0">
                <a:solidFill>
                  <a:srgbClr val="6B799C"/>
                </a:solidFill>
              </a:rPr>
              <a:t>在引入新课环节中使用课堂教学语言的时间占比为</a:t>
            </a:r>
            <a:r>
              <a:rPr lang="en-US" altLang="zh-CN" sz="1600" dirty="0">
                <a:solidFill>
                  <a:srgbClr val="6B799C"/>
                </a:solidFill>
              </a:rPr>
              <a:t>8.86%</a:t>
            </a:r>
            <a:r>
              <a:rPr lang="zh-CN" altLang="en-US" sz="1600" dirty="0">
                <a:solidFill>
                  <a:srgbClr val="6B799C"/>
                </a:solidFill>
              </a:rPr>
              <a:t>，在讲解新知、练习两个环节中使用课堂教学语言的时间占比都是</a:t>
            </a:r>
            <a:r>
              <a:rPr lang="en-US" altLang="zh-CN" sz="1600" dirty="0">
                <a:solidFill>
                  <a:srgbClr val="6B799C"/>
                </a:solidFill>
              </a:rPr>
              <a:t>32.91%</a:t>
            </a:r>
            <a:r>
              <a:rPr lang="zh-CN" altLang="en-US" sz="1600" dirty="0">
                <a:solidFill>
                  <a:srgbClr val="6B799C"/>
                </a:solidFill>
              </a:rPr>
              <a:t>，所占比例较大；教师</a:t>
            </a:r>
            <a:r>
              <a:rPr lang="en-US" altLang="zh-CN" sz="1600" dirty="0">
                <a:solidFill>
                  <a:srgbClr val="6B799C"/>
                </a:solidFill>
              </a:rPr>
              <a:t>B</a:t>
            </a:r>
            <a:r>
              <a:rPr lang="zh-CN" altLang="en-US" sz="1600" dirty="0">
                <a:solidFill>
                  <a:srgbClr val="6B799C"/>
                </a:solidFill>
              </a:rPr>
              <a:t>在引入新课、讲解新知、例题讲解和练习四个环节上都使用了大量的课堂教学语言。特别地，教师</a:t>
            </a:r>
            <a:r>
              <a:rPr lang="en-US" altLang="zh-CN" sz="1600" dirty="0">
                <a:solidFill>
                  <a:srgbClr val="6B799C"/>
                </a:solidFill>
              </a:rPr>
              <a:t>B</a:t>
            </a:r>
            <a:r>
              <a:rPr lang="zh-CN" altLang="en-US" sz="1600" dirty="0">
                <a:solidFill>
                  <a:srgbClr val="6B799C"/>
                </a:solidFill>
              </a:rPr>
              <a:t>在引入新课中使用课堂教学语言的时间占到了全部语言使用时间的三分之一，与教师</a:t>
            </a:r>
            <a:r>
              <a:rPr lang="en-US" altLang="zh-CN" sz="1600" dirty="0">
                <a:solidFill>
                  <a:srgbClr val="6B799C"/>
                </a:solidFill>
              </a:rPr>
              <a:t>A</a:t>
            </a:r>
            <a:r>
              <a:rPr lang="zh-CN" altLang="en-US" sz="1600" dirty="0">
                <a:solidFill>
                  <a:srgbClr val="6B799C"/>
                </a:solidFill>
              </a:rPr>
              <a:t>的差异较大。教师</a:t>
            </a:r>
            <a:r>
              <a:rPr lang="en-US" altLang="zh-CN" sz="1600" dirty="0">
                <a:solidFill>
                  <a:srgbClr val="6B799C"/>
                </a:solidFill>
              </a:rPr>
              <a:t>B</a:t>
            </a:r>
            <a:r>
              <a:rPr lang="zh-CN" altLang="en-US" sz="1600" dirty="0">
                <a:solidFill>
                  <a:srgbClr val="6B799C"/>
                </a:solidFill>
              </a:rPr>
              <a:t>在讲解新知、例题讲解、练习三个环节中使用课堂教学语言的时间占比都在</a:t>
            </a:r>
            <a:r>
              <a:rPr lang="en-US" altLang="zh-CN" sz="1600" dirty="0">
                <a:solidFill>
                  <a:srgbClr val="6B799C"/>
                </a:solidFill>
              </a:rPr>
              <a:t>22%</a:t>
            </a:r>
            <a:r>
              <a:rPr lang="zh-CN" altLang="en-US" sz="1600" dirty="0">
                <a:solidFill>
                  <a:srgbClr val="6B799C"/>
                </a:solidFill>
              </a:rPr>
              <a:t>以上，这三个环节中使用的课堂教学语言占了整节课的三分之二，这些数字充分说明教师</a:t>
            </a:r>
            <a:r>
              <a:rPr lang="en-US" altLang="zh-CN" sz="1600" dirty="0">
                <a:solidFill>
                  <a:srgbClr val="6B799C"/>
                </a:solidFill>
              </a:rPr>
              <a:t>B</a:t>
            </a:r>
            <a:r>
              <a:rPr lang="zh-CN" altLang="en-US" sz="1600" dirty="0">
                <a:solidFill>
                  <a:srgbClr val="6B799C"/>
                </a:solidFill>
              </a:rPr>
              <a:t>较为注重新知识的引入，把引入放在了首位。教师</a:t>
            </a:r>
            <a:r>
              <a:rPr lang="en-US" altLang="zh-CN" sz="1600" dirty="0">
                <a:solidFill>
                  <a:srgbClr val="6B799C"/>
                </a:solidFill>
              </a:rPr>
              <a:t>A</a:t>
            </a:r>
            <a:r>
              <a:rPr lang="zh-CN" altLang="en-US" sz="1600" dirty="0">
                <a:solidFill>
                  <a:srgbClr val="6B799C"/>
                </a:solidFill>
              </a:rPr>
              <a:t>把</a:t>
            </a:r>
            <a:r>
              <a:rPr lang="en-US" altLang="zh-CN" sz="1600" dirty="0">
                <a:solidFill>
                  <a:srgbClr val="6B799C"/>
                </a:solidFill>
              </a:rPr>
              <a:t>32.91%</a:t>
            </a:r>
            <a:r>
              <a:rPr lang="zh-CN" altLang="en-US" sz="1600" dirty="0">
                <a:solidFill>
                  <a:srgbClr val="6B799C"/>
                </a:solidFill>
              </a:rPr>
              <a:t>的语言用在了练习上，可见教师</a:t>
            </a:r>
            <a:r>
              <a:rPr lang="en-US" altLang="zh-CN" sz="1600" dirty="0">
                <a:solidFill>
                  <a:srgbClr val="6B799C"/>
                </a:solidFill>
              </a:rPr>
              <a:t>A</a:t>
            </a:r>
            <a:r>
              <a:rPr lang="zh-CN" altLang="en-US" sz="1600" dirty="0">
                <a:solidFill>
                  <a:srgbClr val="6B799C"/>
                </a:solidFill>
              </a:rPr>
              <a:t>在课堂上较为注重解题教学，解题教学是其教学重点之一。</a:t>
            </a:r>
            <a:endParaRPr lang="zh-CN" altLang="en-US" sz="16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216478" y="1079867"/>
            <a:ext cx="9114064" cy="1322070"/>
          </a:xfrm>
          <a:prstGeom prst="rect">
            <a:avLst/>
          </a:prstGeom>
          <a:noFill/>
        </p:spPr>
        <p:txBody>
          <a:bodyPr wrap="square">
            <a:spAutoFit/>
          </a:bodyPr>
          <a:lstStyle/>
          <a:p>
            <a:r>
              <a:rPr lang="en-US" altLang="zh-CN" sz="2000" b="1" dirty="0">
                <a:solidFill>
                  <a:srgbClr val="6B799C"/>
                </a:solidFill>
              </a:rPr>
              <a:t>5. </a:t>
            </a:r>
            <a:r>
              <a:rPr lang="zh-CN" altLang="en-US" sz="2000" b="1" dirty="0">
                <a:solidFill>
                  <a:srgbClr val="6B799C"/>
                </a:solidFill>
              </a:rPr>
              <a:t>两位教师使用过渡性语言和反馈性语言的比例存在差异</a:t>
            </a:r>
            <a:endParaRPr lang="zh-CN" altLang="en-US" sz="2000" b="1" dirty="0">
              <a:solidFill>
                <a:srgbClr val="6B799C"/>
              </a:solidFill>
            </a:endParaRPr>
          </a:p>
          <a:p>
            <a:r>
              <a:rPr lang="zh-CN" altLang="en-US" sz="2000" dirty="0">
                <a:solidFill>
                  <a:srgbClr val="6B799C"/>
                </a:solidFill>
              </a:rPr>
              <a:t>两位教师使用不同课堂教学语言的次数占比情况如表</a:t>
            </a:r>
            <a:r>
              <a:rPr lang="en-US" altLang="zh-CN" sz="2000" dirty="0">
                <a:solidFill>
                  <a:srgbClr val="6B799C"/>
                </a:solidFill>
              </a:rPr>
              <a:t>3-6</a:t>
            </a:r>
            <a:r>
              <a:rPr lang="zh-CN" altLang="en-US" sz="2000" dirty="0">
                <a:solidFill>
                  <a:srgbClr val="6B799C"/>
                </a:solidFill>
              </a:rPr>
              <a:t>所示。</a:t>
            </a:r>
            <a:endParaRPr lang="zh-CN" altLang="en-US" sz="2000" dirty="0">
              <a:solidFill>
                <a:srgbClr val="6B799C"/>
              </a:solidFill>
            </a:endParaRPr>
          </a:p>
          <a:p>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3-6  </a:t>
            </a:r>
            <a:r>
              <a:rPr lang="zh-CN" altLang="en-US" sz="2000" dirty="0">
                <a:solidFill>
                  <a:srgbClr val="6B799C"/>
                </a:solidFill>
              </a:rPr>
              <a:t>两位教师使用不同课堂教学语言的次数占比</a:t>
            </a:r>
            <a:endParaRPr lang="zh-CN" altLang="en-US" sz="2000" dirty="0">
              <a:solidFill>
                <a:srgbClr val="6B799C"/>
              </a:solidFill>
            </a:endParaRPr>
          </a:p>
        </p:txBody>
      </p:sp>
      <p:graphicFrame>
        <p:nvGraphicFramePr>
          <p:cNvPr id="6" name="表格 5"/>
          <p:cNvGraphicFramePr>
            <a:graphicFrameLocks noGrp="1"/>
          </p:cNvGraphicFramePr>
          <p:nvPr/>
        </p:nvGraphicFramePr>
        <p:xfrm>
          <a:off x="1135979" y="2499618"/>
          <a:ext cx="9645177" cy="4079240"/>
        </p:xfrm>
        <a:graphic>
          <a:graphicData uri="http://schemas.openxmlformats.org/drawingml/2006/table">
            <a:tbl>
              <a:tblPr firstRow="1" bandRow="1">
                <a:tableStyleId>{5C22544A-7EE6-4342-B048-85BDC9FD1C3A}</a:tableStyleId>
              </a:tblPr>
              <a:tblGrid>
                <a:gridCol w="3215059"/>
                <a:gridCol w="3215059"/>
                <a:gridCol w="3215059"/>
              </a:tblGrid>
              <a:tr h="370840">
                <a:tc rowSpan="2">
                  <a:txBody>
                    <a:bodyPr/>
                    <a:lstStyle/>
                    <a:p>
                      <a:r>
                        <a:rPr lang="zh-CN" altLang="en-US" dirty="0">
                          <a:solidFill>
                            <a:srgbClr val="6B799C"/>
                          </a:solidFill>
                        </a:rPr>
                        <a:t>课堂教学语言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zh-CN" altLang="en-US" dirty="0">
                          <a:solidFill>
                            <a:srgbClr val="6B799C"/>
                          </a:solidFill>
                        </a:rPr>
                        <a:t>次数占比</a:t>
                      </a:r>
                      <a:r>
                        <a:rPr lang="en-US" altLang="zh-CN" dirty="0">
                          <a:solidFill>
                            <a:srgbClr val="6B799C"/>
                          </a:solidFill>
                        </a:rPr>
                        <a:t>/%</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教师</a:t>
                      </a:r>
                      <a:r>
                        <a:rPr lang="en-US" altLang="zh-CN" dirty="0">
                          <a:solidFill>
                            <a:srgbClr val="6B799C"/>
                          </a:solidFill>
                        </a:rPr>
                        <a:t>A</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a:solidFill>
                            <a:srgbClr val="6B799C"/>
                          </a:solidFill>
                        </a:rPr>
                        <a:t>教师</a:t>
                      </a:r>
                      <a:r>
                        <a:rPr lang="en-US" altLang="zh-CN" dirty="0">
                          <a:solidFill>
                            <a:srgbClr val="6B799C"/>
                          </a:solidFill>
                        </a:rPr>
                        <a:t>B</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反馈性语言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12.66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8.80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激励性语言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6.75</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1.50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引导性语言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16.46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26.60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提问性语言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15.19</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26.30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陈述性语言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8.02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8.50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命令性语言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9.70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6.30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重复性语言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7.59</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7.30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过渡性语言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5.06</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2.10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en-US" dirty="0">
                          <a:solidFill>
                            <a:srgbClr val="6B799C"/>
                          </a:solidFill>
                        </a:rPr>
                        <a:t>追问性语言</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18.57</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dirty="0">
                          <a:solidFill>
                            <a:srgbClr val="6B799C"/>
                          </a:solidFill>
                        </a:rPr>
                        <a:t>12</a:t>
                      </a:r>
                      <a:r>
                        <a:rPr lang="zh-CN" altLang="en-US" dirty="0">
                          <a:solidFill>
                            <a:srgbClr val="6B799C"/>
                          </a:solidFill>
                        </a:rPr>
                        <a:t>。</a:t>
                      </a:r>
                      <a:r>
                        <a:rPr lang="en-US" altLang="zh-CN" dirty="0">
                          <a:solidFill>
                            <a:srgbClr val="6B799C"/>
                          </a:solidFill>
                        </a:rPr>
                        <a:t>70</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099457" y="1592053"/>
            <a:ext cx="9818914" cy="3969385"/>
          </a:xfrm>
          <a:prstGeom prst="rect">
            <a:avLst/>
          </a:prstGeom>
          <a:noFill/>
        </p:spPr>
        <p:txBody>
          <a:bodyPr wrap="square">
            <a:spAutoFit/>
          </a:bodyPr>
          <a:lstStyle/>
          <a:p>
            <a:r>
              <a:rPr lang="zh-CN" altLang="en-US" sz="2800" dirty="0">
                <a:solidFill>
                  <a:srgbClr val="6B799C"/>
                </a:solidFill>
              </a:rPr>
              <a:t>教师</a:t>
            </a:r>
            <a:r>
              <a:rPr lang="en-US" altLang="zh-CN" sz="2800" dirty="0">
                <a:solidFill>
                  <a:srgbClr val="6B799C"/>
                </a:solidFill>
              </a:rPr>
              <a:t>A</a:t>
            </a:r>
            <a:r>
              <a:rPr lang="zh-CN" altLang="en-US" sz="2800" dirty="0">
                <a:solidFill>
                  <a:srgbClr val="6B799C"/>
                </a:solidFill>
              </a:rPr>
              <a:t>、</a:t>
            </a:r>
            <a:r>
              <a:rPr lang="en-US" altLang="zh-CN" sz="2800" dirty="0">
                <a:solidFill>
                  <a:srgbClr val="6B799C"/>
                </a:solidFill>
              </a:rPr>
              <a:t>B</a:t>
            </a:r>
            <a:r>
              <a:rPr lang="zh-CN" altLang="en-US" sz="2800" dirty="0">
                <a:solidFill>
                  <a:srgbClr val="6B799C"/>
                </a:solidFill>
              </a:rPr>
              <a:t>使用过渡性语言的比例分别为</a:t>
            </a:r>
            <a:r>
              <a:rPr lang="en-US" altLang="zh-CN" sz="2800" dirty="0">
                <a:solidFill>
                  <a:srgbClr val="6B799C"/>
                </a:solidFill>
              </a:rPr>
              <a:t>5.06%</a:t>
            </a:r>
            <a:r>
              <a:rPr lang="zh-CN" altLang="en-US" sz="2800" dirty="0">
                <a:solidFill>
                  <a:srgbClr val="6B799C"/>
                </a:solidFill>
              </a:rPr>
              <a:t>和</a:t>
            </a:r>
            <a:r>
              <a:rPr lang="en-US" altLang="zh-CN" sz="2800" dirty="0">
                <a:solidFill>
                  <a:srgbClr val="6B799C"/>
                </a:solidFill>
              </a:rPr>
              <a:t>2.10%</a:t>
            </a:r>
            <a:r>
              <a:rPr lang="zh-CN" altLang="en-US" sz="2800" dirty="0">
                <a:solidFill>
                  <a:srgbClr val="6B799C"/>
                </a:solidFill>
              </a:rPr>
              <a:t>，教师</a:t>
            </a:r>
            <a:r>
              <a:rPr lang="en-US" altLang="zh-CN" sz="2800" dirty="0">
                <a:solidFill>
                  <a:srgbClr val="6B799C"/>
                </a:solidFill>
              </a:rPr>
              <a:t>A</a:t>
            </a:r>
            <a:r>
              <a:rPr lang="zh-CN" altLang="en-US" sz="2800" dirty="0">
                <a:solidFill>
                  <a:srgbClr val="6B799C"/>
                </a:solidFill>
              </a:rPr>
              <a:t>使用过渡性语言是教师</a:t>
            </a:r>
            <a:r>
              <a:rPr lang="en-US" altLang="zh-CN" sz="2800" dirty="0">
                <a:solidFill>
                  <a:srgbClr val="6B799C"/>
                </a:solidFill>
              </a:rPr>
              <a:t>B</a:t>
            </a:r>
            <a:r>
              <a:rPr lang="zh-CN" altLang="en-US" sz="2800" dirty="0">
                <a:solidFill>
                  <a:srgbClr val="6B799C"/>
                </a:solidFill>
              </a:rPr>
              <a:t>的两倍多。两位教师使用反馈性语言的比例都接近全部语言的</a:t>
            </a:r>
            <a:r>
              <a:rPr lang="en-US" altLang="zh-CN" sz="2800" dirty="0">
                <a:solidFill>
                  <a:srgbClr val="6B799C"/>
                </a:solidFill>
              </a:rPr>
              <a:t>10%</a:t>
            </a:r>
            <a:r>
              <a:rPr lang="zh-CN" altLang="en-US" sz="2800" dirty="0">
                <a:solidFill>
                  <a:srgbClr val="6B799C"/>
                </a:solidFill>
              </a:rPr>
              <a:t>，其中，教师</a:t>
            </a:r>
            <a:r>
              <a:rPr lang="en-US" altLang="zh-CN" sz="2800" dirty="0">
                <a:solidFill>
                  <a:srgbClr val="6B799C"/>
                </a:solidFill>
              </a:rPr>
              <a:t>A</a:t>
            </a:r>
            <a:r>
              <a:rPr lang="zh-CN" altLang="en-US" sz="2800" dirty="0">
                <a:solidFill>
                  <a:srgbClr val="6B799C"/>
                </a:solidFill>
              </a:rPr>
              <a:t>使用反馈性语言占</a:t>
            </a:r>
            <a:r>
              <a:rPr lang="en-US" altLang="zh-CN" sz="2800" dirty="0">
                <a:solidFill>
                  <a:srgbClr val="6B799C"/>
                </a:solidFill>
              </a:rPr>
              <a:t>12.66%</a:t>
            </a:r>
            <a:r>
              <a:rPr lang="zh-CN" altLang="en-US" sz="2800" dirty="0">
                <a:solidFill>
                  <a:srgbClr val="6B799C"/>
                </a:solidFill>
              </a:rPr>
              <a:t>，教师</a:t>
            </a:r>
            <a:r>
              <a:rPr lang="en-US" altLang="zh-CN" sz="2800" dirty="0">
                <a:solidFill>
                  <a:srgbClr val="6B799C"/>
                </a:solidFill>
              </a:rPr>
              <a:t>B</a:t>
            </a:r>
            <a:r>
              <a:rPr lang="zh-CN" altLang="en-US" sz="2800" dirty="0">
                <a:solidFill>
                  <a:srgbClr val="6B799C"/>
                </a:solidFill>
              </a:rPr>
              <a:t>使用反馈性语言占</a:t>
            </a:r>
            <a:r>
              <a:rPr lang="en-US" altLang="zh-CN" sz="2800" dirty="0">
                <a:solidFill>
                  <a:srgbClr val="6B799C"/>
                </a:solidFill>
              </a:rPr>
              <a:t>8.8%</a:t>
            </a:r>
            <a:r>
              <a:rPr lang="zh-CN" altLang="en-US" sz="2800" dirty="0">
                <a:solidFill>
                  <a:srgbClr val="6B799C"/>
                </a:solidFill>
              </a:rPr>
              <a:t>。教师</a:t>
            </a:r>
            <a:r>
              <a:rPr lang="en-US" altLang="zh-CN" sz="2800" dirty="0">
                <a:solidFill>
                  <a:srgbClr val="6B799C"/>
                </a:solidFill>
              </a:rPr>
              <a:t>A</a:t>
            </a:r>
            <a:r>
              <a:rPr lang="zh-CN" altLang="en-US" sz="2800" dirty="0">
                <a:solidFill>
                  <a:srgbClr val="6B799C"/>
                </a:solidFill>
              </a:rPr>
              <a:t>的反馈性语言占比与其提问性语言占比非常接近（反馈性语言占</a:t>
            </a:r>
            <a:r>
              <a:rPr lang="en-US" altLang="zh-CN" sz="2800" dirty="0">
                <a:solidFill>
                  <a:srgbClr val="6B799C"/>
                </a:solidFill>
              </a:rPr>
              <a:t>12.66%</a:t>
            </a:r>
            <a:r>
              <a:rPr lang="zh-CN" altLang="en-US" sz="2800" dirty="0">
                <a:solidFill>
                  <a:srgbClr val="6B799C"/>
                </a:solidFill>
              </a:rPr>
              <a:t>，提问性语言占</a:t>
            </a:r>
            <a:r>
              <a:rPr lang="en-US" altLang="zh-CN" sz="2800" dirty="0">
                <a:solidFill>
                  <a:srgbClr val="6B799C"/>
                </a:solidFill>
              </a:rPr>
              <a:t>15.19%</a:t>
            </a:r>
            <a:r>
              <a:rPr lang="zh-CN" altLang="en-US" sz="2800" dirty="0">
                <a:solidFill>
                  <a:srgbClr val="6B799C"/>
                </a:solidFill>
              </a:rPr>
              <a:t>），而教师</a:t>
            </a:r>
            <a:r>
              <a:rPr lang="en-US" altLang="zh-CN" sz="2800" dirty="0">
                <a:solidFill>
                  <a:srgbClr val="6B799C"/>
                </a:solidFill>
              </a:rPr>
              <a:t>B</a:t>
            </a:r>
            <a:r>
              <a:rPr lang="zh-CN" altLang="en-US" sz="2800" dirty="0">
                <a:solidFill>
                  <a:srgbClr val="6B799C"/>
                </a:solidFill>
              </a:rPr>
              <a:t>的反馈性语言不足提问性语言的三分之一（反馈性语言占</a:t>
            </a:r>
            <a:r>
              <a:rPr lang="en-US" altLang="zh-CN" sz="2800" dirty="0">
                <a:solidFill>
                  <a:srgbClr val="6B799C"/>
                </a:solidFill>
              </a:rPr>
              <a:t>8.8%</a:t>
            </a:r>
            <a:r>
              <a:rPr lang="zh-CN" altLang="en-US" sz="2800" dirty="0">
                <a:solidFill>
                  <a:srgbClr val="6B799C"/>
                </a:solidFill>
              </a:rPr>
              <a:t>，提问性语言占</a:t>
            </a:r>
            <a:r>
              <a:rPr lang="en-US" altLang="zh-CN" sz="2800" dirty="0">
                <a:solidFill>
                  <a:srgbClr val="6B799C"/>
                </a:solidFill>
              </a:rPr>
              <a:t>26.3%</a:t>
            </a:r>
            <a:r>
              <a:rPr lang="zh-CN" altLang="en-US" sz="2800" dirty="0">
                <a:solidFill>
                  <a:srgbClr val="6B799C"/>
                </a:solidFill>
              </a:rPr>
              <a:t>）。相比较而言，教师</a:t>
            </a:r>
            <a:r>
              <a:rPr lang="en-US" altLang="zh-CN" sz="2800" dirty="0">
                <a:solidFill>
                  <a:srgbClr val="6B799C"/>
                </a:solidFill>
              </a:rPr>
              <a:t>A</a:t>
            </a:r>
            <a:r>
              <a:rPr lang="zh-CN" altLang="en-US" sz="2800" dirty="0">
                <a:solidFill>
                  <a:srgbClr val="6B799C"/>
                </a:solidFill>
              </a:rPr>
              <a:t>在课堂中更加注重过渡性语言和反馈性语言的使用。</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144438"/>
            <a:ext cx="10407176" cy="5662295"/>
          </a:xfrm>
          <a:prstGeom prst="rect">
            <a:avLst/>
          </a:prstGeom>
          <a:noFill/>
        </p:spPr>
        <p:txBody>
          <a:bodyPr wrap="square">
            <a:spAutoFit/>
          </a:bodyPr>
          <a:lstStyle/>
          <a:p>
            <a:r>
              <a:rPr lang="zh-CN" altLang="en-US" sz="2400" b="1" dirty="0">
                <a:solidFill>
                  <a:srgbClr val="6B799C"/>
                </a:solidFill>
              </a:rPr>
              <a:t>（</a:t>
            </a:r>
            <a:r>
              <a:rPr lang="zh-CN" altLang="en-US" sz="2400" b="1" dirty="0">
                <a:solidFill>
                  <a:srgbClr val="6B799C"/>
                </a:solidFill>
              </a:rPr>
              <a:t>四）启示</a:t>
            </a:r>
            <a:endParaRPr lang="zh-CN" altLang="en-US" sz="2400" b="1" dirty="0">
              <a:solidFill>
                <a:srgbClr val="6B799C"/>
              </a:solidFill>
            </a:endParaRPr>
          </a:p>
          <a:p>
            <a:r>
              <a:rPr lang="en-US" altLang="zh-CN" sz="2000" b="1" dirty="0">
                <a:solidFill>
                  <a:srgbClr val="6B799C"/>
                </a:solidFill>
              </a:rPr>
              <a:t>1.</a:t>
            </a:r>
            <a:r>
              <a:rPr lang="zh-CN" altLang="en-US" sz="2000" b="1" dirty="0">
                <a:solidFill>
                  <a:srgbClr val="6B799C"/>
                </a:solidFill>
              </a:rPr>
              <a:t>教师应适当增加反馈性语言，及时反馈学生的学习行为以提高学生的学习积极性</a:t>
            </a:r>
            <a:endParaRPr lang="zh-CN" altLang="en-US" sz="2000" dirty="0">
              <a:solidFill>
                <a:srgbClr val="6B799C"/>
              </a:solidFill>
            </a:endParaRPr>
          </a:p>
          <a:p>
            <a:endParaRPr lang="zh-CN" altLang="en-US" sz="2000" dirty="0">
              <a:solidFill>
                <a:srgbClr val="6B799C"/>
              </a:solidFill>
            </a:endParaRPr>
          </a:p>
          <a:p>
            <a:r>
              <a:rPr lang="en-US" altLang="zh-CN" sz="2000" dirty="0">
                <a:solidFill>
                  <a:srgbClr val="6B799C"/>
                </a:solidFill>
              </a:rPr>
              <a:t>《</a:t>
            </a:r>
            <a:r>
              <a:rPr lang="zh-CN" altLang="en-US" sz="2000" dirty="0">
                <a:solidFill>
                  <a:srgbClr val="6B799C"/>
                </a:solidFill>
              </a:rPr>
              <a:t>义务教育数学课程标准（</a:t>
            </a:r>
            <a:r>
              <a:rPr lang="en-US" altLang="zh-CN" sz="2000" dirty="0">
                <a:solidFill>
                  <a:srgbClr val="6B799C"/>
                </a:solidFill>
              </a:rPr>
              <a:t>2022</a:t>
            </a:r>
            <a:r>
              <a:rPr lang="zh-CN" altLang="en-US" sz="2000" dirty="0">
                <a:solidFill>
                  <a:srgbClr val="6B799C"/>
                </a:solidFill>
              </a:rPr>
              <a:t>年版）</a:t>
            </a:r>
            <a:r>
              <a:rPr lang="en-US" altLang="zh-CN" sz="2000" dirty="0">
                <a:solidFill>
                  <a:srgbClr val="6B799C"/>
                </a:solidFill>
              </a:rPr>
              <a:t>》</a:t>
            </a:r>
            <a:r>
              <a:rPr lang="zh-CN" altLang="en-US" sz="2000" dirty="0">
                <a:solidFill>
                  <a:srgbClr val="6B799C"/>
                </a:solidFill>
              </a:rPr>
              <a:t>中明确指出，评价不仅要关注学生数学学习结果，还要关注学生数学学习过程，激励学生学习，改进教师教学。</a:t>
            </a:r>
            <a:endParaRPr lang="zh-CN" altLang="en-US" sz="2000" dirty="0">
              <a:solidFill>
                <a:srgbClr val="6B799C"/>
              </a:solidFill>
            </a:endParaRPr>
          </a:p>
          <a:p>
            <a:r>
              <a:rPr lang="zh-CN" altLang="en-US" sz="2000" dirty="0">
                <a:solidFill>
                  <a:srgbClr val="6B799C"/>
                </a:solidFill>
              </a:rPr>
              <a:t>在教学中，教师对学生回答的反馈极其重要。教师的及时反馈，能够对学生的参与行为进行评价，使学生明确自己的行为是否正确，以调动学生的学习积极性，提高学生的学习兴趣。案例中的两位教师，教师</a:t>
            </a:r>
            <a:r>
              <a:rPr lang="en-US" altLang="zh-CN" sz="2000" dirty="0">
                <a:solidFill>
                  <a:srgbClr val="6B799C"/>
                </a:solidFill>
              </a:rPr>
              <a:t>A</a:t>
            </a:r>
            <a:r>
              <a:rPr lang="zh-CN" altLang="en-US" sz="2000" dirty="0">
                <a:solidFill>
                  <a:srgbClr val="6B799C"/>
                </a:solidFill>
              </a:rPr>
              <a:t>使用反馈性语言较多，而教师</a:t>
            </a:r>
            <a:r>
              <a:rPr lang="en-US" altLang="zh-CN" sz="2000" dirty="0">
                <a:solidFill>
                  <a:srgbClr val="6B799C"/>
                </a:solidFill>
              </a:rPr>
              <a:t>B</a:t>
            </a:r>
            <a:r>
              <a:rPr lang="zh-CN" altLang="en-US" sz="2000" dirty="0">
                <a:solidFill>
                  <a:srgbClr val="6B799C"/>
                </a:solidFill>
              </a:rPr>
              <a:t>使用反馈性语言较少。同时，教师应注意对学生情感、态度等的反馈，适时使用反馈性语言，以提高学生的课堂参与度。</a:t>
            </a:r>
            <a:endParaRPr lang="zh-CN" altLang="en-US" sz="2000" dirty="0">
              <a:solidFill>
                <a:srgbClr val="6B799C"/>
              </a:solidFill>
            </a:endParaRPr>
          </a:p>
          <a:p>
            <a:endParaRPr lang="zh-CN" altLang="en-US" sz="2000" dirty="0">
              <a:solidFill>
                <a:srgbClr val="6B799C"/>
              </a:solidFill>
            </a:endParaRPr>
          </a:p>
          <a:p>
            <a:r>
              <a:rPr lang="en-US" altLang="zh-CN" sz="2000" b="1" dirty="0">
                <a:solidFill>
                  <a:srgbClr val="6B799C"/>
                </a:solidFill>
              </a:rPr>
              <a:t>2.</a:t>
            </a:r>
            <a:r>
              <a:rPr lang="zh-CN" altLang="en-US" sz="2000" b="1" dirty="0">
                <a:solidFill>
                  <a:srgbClr val="6B799C"/>
                </a:solidFill>
              </a:rPr>
              <a:t>教师应合理地使用过渡性语言，使学生明确教学目的，更好地参与课堂教学活动</a:t>
            </a:r>
            <a:endParaRPr lang="zh-CN" altLang="en-US" sz="2000" dirty="0">
              <a:solidFill>
                <a:srgbClr val="6B799C"/>
              </a:solidFill>
            </a:endParaRPr>
          </a:p>
          <a:p>
            <a:endParaRPr lang="zh-CN" altLang="en-US" sz="2000" dirty="0">
              <a:solidFill>
                <a:srgbClr val="6B799C"/>
              </a:solidFill>
            </a:endParaRPr>
          </a:p>
          <a:p>
            <a:r>
              <a:rPr lang="zh-CN" altLang="en-US" sz="2000" dirty="0">
                <a:solidFill>
                  <a:srgbClr val="6B799C"/>
                </a:solidFill>
              </a:rPr>
              <a:t>过渡性语言能使教学流程自然地从课堂的一个环节转到下一个环节，确保课堂教学主线分明，学生学习的目的性更加明确。教师合理地使用过渡性语言，可以使学生了解教师的教学目的。实践证明，适当地增加过渡性语言有利于学生思维的衔接和降低学生思维上的跨度。在本案例中，教师</a:t>
            </a:r>
            <a:r>
              <a:rPr lang="en-US" altLang="zh-CN" sz="2000" dirty="0">
                <a:solidFill>
                  <a:srgbClr val="6B799C"/>
                </a:solidFill>
              </a:rPr>
              <a:t>A</a:t>
            </a:r>
            <a:r>
              <a:rPr lang="zh-CN" altLang="en-US" sz="2000" dirty="0">
                <a:solidFill>
                  <a:srgbClr val="6B799C"/>
                </a:solidFill>
              </a:rPr>
              <a:t>使用过渡性语言占课堂教学语言的</a:t>
            </a:r>
            <a:r>
              <a:rPr lang="en-US" altLang="zh-CN" sz="2000" dirty="0">
                <a:solidFill>
                  <a:srgbClr val="6B799C"/>
                </a:solidFill>
              </a:rPr>
              <a:t>5.06%</a:t>
            </a:r>
            <a:r>
              <a:rPr lang="zh-CN" altLang="en-US" sz="2000" dirty="0">
                <a:solidFill>
                  <a:srgbClr val="6B799C"/>
                </a:solidFill>
              </a:rPr>
              <a:t>，教师</a:t>
            </a:r>
            <a:r>
              <a:rPr lang="en-US" altLang="zh-CN" sz="2000" dirty="0">
                <a:solidFill>
                  <a:srgbClr val="6B799C"/>
                </a:solidFill>
              </a:rPr>
              <a:t>B</a:t>
            </a:r>
            <a:r>
              <a:rPr lang="zh-CN" altLang="en-US" sz="2000" dirty="0">
                <a:solidFill>
                  <a:srgbClr val="6B799C"/>
                </a:solidFill>
              </a:rPr>
              <a:t>仅占</a:t>
            </a:r>
            <a:r>
              <a:rPr lang="en-US" altLang="zh-CN" sz="2000" dirty="0">
                <a:solidFill>
                  <a:srgbClr val="6B799C"/>
                </a:solidFill>
              </a:rPr>
              <a:t>2.10%</a:t>
            </a:r>
            <a:r>
              <a:rPr lang="zh-CN" altLang="en-US" sz="2000" dirty="0">
                <a:solidFill>
                  <a:srgbClr val="6B799C"/>
                </a:solidFill>
              </a:rPr>
              <a:t>，这说明，教师</a:t>
            </a:r>
            <a:r>
              <a:rPr lang="en-US" altLang="zh-CN" sz="2000" dirty="0">
                <a:solidFill>
                  <a:srgbClr val="6B799C"/>
                </a:solidFill>
              </a:rPr>
              <a:t>B</a:t>
            </a:r>
            <a:r>
              <a:rPr lang="zh-CN" altLang="en-US" sz="2000" dirty="0">
                <a:solidFill>
                  <a:srgbClr val="6B799C"/>
                </a:solidFill>
              </a:rPr>
              <a:t>应在课堂教学中适当增加一些过渡性语言以让学生更好地明确教师的教学目的。</a:t>
            </a:r>
            <a:endParaRPr lang="zh-CN" altLang="en-US" sz="20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专家型教师课堂教学语言的个案研究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75030" y="1322823"/>
            <a:ext cx="10047515" cy="4799965"/>
          </a:xfrm>
          <a:prstGeom prst="rect">
            <a:avLst/>
          </a:prstGeom>
          <a:noFill/>
        </p:spPr>
        <p:txBody>
          <a:bodyPr wrap="square">
            <a:spAutoFit/>
          </a:bodyPr>
          <a:lstStyle/>
          <a:p>
            <a:r>
              <a:rPr lang="en-US" altLang="zh-CN" sz="2400" b="1" dirty="0">
                <a:solidFill>
                  <a:srgbClr val="6B799C"/>
                </a:solidFill>
              </a:rPr>
              <a:t>3. </a:t>
            </a:r>
            <a:r>
              <a:rPr lang="zh-CN" altLang="en-US" sz="2400" b="1" dirty="0">
                <a:solidFill>
                  <a:srgbClr val="6B799C"/>
                </a:solidFill>
              </a:rPr>
              <a:t>教师应在各个教学环节合理地掌控各种课堂教学语言的使用时间，灵活应用不同类型的课堂教学语言</a:t>
            </a:r>
            <a:endParaRPr lang="zh-CN" altLang="en-US"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课堂教学中，学生是主体，教师是主导，教师在各个教学环节中合理地使用不同类型的课堂教学语言是至关重要的。不同的教学环节需要不同类型的课堂教学语言，教师要掌控好各种课堂教学语言的使用时间。如果课堂教学语言类型应用不恰当，或课堂教学语言的使用时间掌控不合理，往往会出现适得其反的现象，影响课堂教学的效果。</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课堂教学语言的使用虽然没有固定的模式，但是其表达方式会直接影响学生的兴趣、思考和对问题的理解。因此，教师在使用课堂教学语言时要恰当、适时，要遵循准确性、简约性、有效性、通俗性等原则，充分调动学生的积极性，快速激发学生学习的欲望，营造出和谐的课堂氛围。</a:t>
            </a:r>
            <a:endParaRPr lang="zh-CN" altLang="en-US" sz="2400" dirty="0">
              <a:solidFill>
                <a:srgbClr val="6B799C"/>
              </a:solidFill>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173254"/>
            <a:ext cx="10679319" cy="5446395"/>
          </a:xfrm>
          <a:prstGeom prst="rect">
            <a:avLst/>
          </a:prstGeom>
          <a:noFill/>
        </p:spPr>
        <p:txBody>
          <a:bodyPr wrap="square">
            <a:spAutoFit/>
          </a:bodyPr>
          <a:lstStyle/>
          <a:p>
            <a:r>
              <a:rPr lang="zh-CN" altLang="en-US" sz="2000" dirty="0">
                <a:solidFill>
                  <a:srgbClr val="6B799C"/>
                </a:solidFill>
              </a:rPr>
              <a:t>当前，有些数学课堂整体失调、课堂气氛沉闷、学生对教师的教学反应冷淡、学生的参与度低；有的教师组织协调能力欠佳，致使教师的教学活动与学生的学习活动不合拍；更有个别教师的教学态度和情感引起学生的反感，学生的学习热情锐减，课堂教学质量下降；等等。导致这些现象的主要原因在于部分教师缺乏必要的课堂教学语言能力，造成课堂教学缺乏趣味性。本部分主要介绍叶立军对新手教师的课堂教学语言进行分析、比较的研究方法、研究对象、研究过程、研究结果。</a:t>
            </a:r>
            <a:endParaRPr lang="en-US" altLang="zh-CN" sz="2000" dirty="0">
              <a:solidFill>
                <a:srgbClr val="6B799C"/>
              </a:solidFill>
            </a:endParaRPr>
          </a:p>
          <a:p>
            <a:endParaRPr lang="zh-CN" altLang="en-US" sz="2000" dirty="0">
              <a:solidFill>
                <a:srgbClr val="6B799C"/>
              </a:solidFill>
            </a:endParaRPr>
          </a:p>
          <a:p>
            <a:r>
              <a:rPr lang="zh-CN" altLang="en-US" sz="2400" b="1" dirty="0">
                <a:solidFill>
                  <a:srgbClr val="6B799C"/>
                </a:solidFill>
              </a:rPr>
              <a:t>（</a:t>
            </a:r>
            <a:r>
              <a:rPr lang="zh-CN" altLang="en-US" sz="2400" b="1" dirty="0">
                <a:solidFill>
                  <a:srgbClr val="6B799C"/>
                </a:solidFill>
              </a:rPr>
              <a:t>一）研究方法</a:t>
            </a:r>
            <a:endParaRPr lang="zh-CN" altLang="en-US" sz="2400" b="1" dirty="0">
              <a:solidFill>
                <a:srgbClr val="6B799C"/>
              </a:solidFill>
            </a:endParaRPr>
          </a:p>
          <a:p>
            <a:r>
              <a:rPr lang="zh-CN" altLang="en-US" sz="2000" dirty="0">
                <a:solidFill>
                  <a:srgbClr val="6B799C"/>
                </a:solidFill>
              </a:rPr>
              <a:t>本研究采用课堂教学录像分析的研究方法，通过现场课堂观察和观看拍摄的教学录像，对课堂教学录像进行课堂文字实录，对师生的课堂教学行为进行编码分析，以探究数学新手教师在课堂教学中的语言特点及存在的问题。</a:t>
            </a:r>
            <a:endParaRPr lang="en-US" altLang="zh-CN" sz="2000" dirty="0">
              <a:solidFill>
                <a:srgbClr val="6B799C"/>
              </a:solidFill>
            </a:endParaRPr>
          </a:p>
          <a:p>
            <a:endParaRPr lang="zh-CN" altLang="en-US" sz="2000" dirty="0">
              <a:solidFill>
                <a:srgbClr val="6B799C"/>
              </a:solidFill>
            </a:endParaRPr>
          </a:p>
          <a:p>
            <a:r>
              <a:rPr lang="zh-CN" altLang="en-US" sz="2400" b="1" dirty="0">
                <a:solidFill>
                  <a:srgbClr val="6B799C"/>
                </a:solidFill>
              </a:rPr>
              <a:t>（</a:t>
            </a:r>
            <a:r>
              <a:rPr lang="zh-CN" altLang="en-US" sz="2400" b="1" dirty="0">
                <a:solidFill>
                  <a:srgbClr val="6B799C"/>
                </a:solidFill>
              </a:rPr>
              <a:t>二）研究对象</a:t>
            </a:r>
            <a:endParaRPr lang="zh-CN" altLang="en-US" sz="2400" b="1" dirty="0">
              <a:solidFill>
                <a:srgbClr val="6B799C"/>
              </a:solidFill>
            </a:endParaRPr>
          </a:p>
          <a:p>
            <a:r>
              <a:rPr lang="zh-CN" altLang="en-US" sz="2000" dirty="0">
                <a:solidFill>
                  <a:srgbClr val="6B799C"/>
                </a:solidFill>
              </a:rPr>
              <a:t>选择杭州市某中学教师</a:t>
            </a:r>
            <a:r>
              <a:rPr lang="en-US" altLang="zh-CN" sz="2000" dirty="0">
                <a:solidFill>
                  <a:srgbClr val="6B799C"/>
                </a:solidFill>
              </a:rPr>
              <a:t>T</a:t>
            </a:r>
            <a:r>
              <a:rPr lang="zh-CN" altLang="en-US" sz="2000" dirty="0">
                <a:solidFill>
                  <a:srgbClr val="6B799C"/>
                </a:solidFill>
              </a:rPr>
              <a:t>，授课内容为“不等式的基本性质”（浙教版</a:t>
            </a:r>
            <a:r>
              <a:rPr lang="en-US" altLang="zh-CN" sz="2000" dirty="0">
                <a:solidFill>
                  <a:srgbClr val="6B799C"/>
                </a:solidFill>
              </a:rPr>
              <a:t>《</a:t>
            </a:r>
            <a:r>
              <a:rPr lang="zh-CN" altLang="en-US" sz="2000" dirty="0">
                <a:solidFill>
                  <a:srgbClr val="6B799C"/>
                </a:solidFill>
              </a:rPr>
              <a:t>数学</a:t>
            </a:r>
            <a:r>
              <a:rPr lang="en-US" altLang="zh-CN" sz="2000" dirty="0">
                <a:solidFill>
                  <a:srgbClr val="6B799C"/>
                </a:solidFill>
              </a:rPr>
              <a:t>》</a:t>
            </a:r>
            <a:r>
              <a:rPr lang="zh-CN" altLang="en-US" sz="2000" dirty="0">
                <a:solidFill>
                  <a:srgbClr val="6B799C"/>
                </a:solidFill>
              </a:rPr>
              <a:t>八年级上册第五章第二节）。该教师工作三年，有新的教学理念，工作努力，所带班级学生成绩处于该校中等水平。同时，这位教师已经参与了长达一年的听评课，适应了有摄像机拍摄的课堂环境，这节课是常态课，因此，选择教师</a:t>
            </a:r>
            <a:r>
              <a:rPr lang="en-US" altLang="zh-CN" sz="2000" dirty="0">
                <a:solidFill>
                  <a:srgbClr val="6B799C"/>
                </a:solidFill>
              </a:rPr>
              <a:t>T</a:t>
            </a:r>
            <a:r>
              <a:rPr lang="zh-CN" altLang="en-US" sz="2000" dirty="0">
                <a:solidFill>
                  <a:srgbClr val="6B799C"/>
                </a:solidFill>
              </a:rPr>
              <a:t>的这堂课作为个案研究对象。</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75030" y="1005894"/>
            <a:ext cx="10489655" cy="3138170"/>
          </a:xfrm>
          <a:prstGeom prst="rect">
            <a:avLst/>
          </a:prstGeom>
          <a:noFill/>
        </p:spPr>
        <p:txBody>
          <a:bodyPr wrap="square">
            <a:spAutoFit/>
          </a:bodyPr>
          <a:lstStyle/>
          <a:p>
            <a:r>
              <a:rPr lang="zh-CN" altLang="en-US" sz="2400" b="1" dirty="0">
                <a:solidFill>
                  <a:srgbClr val="6B799C"/>
                </a:solidFill>
              </a:rPr>
              <a:t>（三） 研究过程</a:t>
            </a:r>
            <a:endParaRPr lang="en-US" altLang="zh-CN" sz="2400" b="1" dirty="0">
              <a:solidFill>
                <a:srgbClr val="6B799C"/>
              </a:solidFill>
            </a:endParaRPr>
          </a:p>
          <a:p>
            <a:endParaRPr lang="zh-CN" altLang="en-US" sz="2400" dirty="0">
              <a:solidFill>
                <a:srgbClr val="6B799C"/>
              </a:solidFill>
            </a:endParaRPr>
          </a:p>
          <a:p>
            <a:r>
              <a:rPr lang="zh-CN" altLang="en-US" dirty="0">
                <a:solidFill>
                  <a:srgbClr val="6B799C"/>
                </a:solidFill>
              </a:rPr>
              <a:t>第一步，听课，拍摄课堂录像，与教师交流，收集相关资料；第二步，对整堂课进行文字实录，实录内容包括教师和学生在课堂中的所有教学活动行为，并记录每个活动花费的时间；第三步，对学生参与时间、等待时间进行统计，对教师的语言和提问的有效性进行分析；第四步，根据统计结果得出结论。</a:t>
            </a:r>
            <a:endParaRPr lang="en-US" altLang="zh-CN" dirty="0">
              <a:solidFill>
                <a:srgbClr val="6B799C"/>
              </a:solidFill>
            </a:endParaRPr>
          </a:p>
          <a:p>
            <a:endParaRPr lang="zh-CN" altLang="en-US" dirty="0">
              <a:solidFill>
                <a:srgbClr val="6B799C"/>
              </a:solidFill>
            </a:endParaRPr>
          </a:p>
          <a:p>
            <a:r>
              <a:rPr lang="zh-CN" altLang="en-US" sz="2400" b="1" dirty="0">
                <a:solidFill>
                  <a:srgbClr val="6B799C"/>
                </a:solidFill>
              </a:rPr>
              <a:t>（</a:t>
            </a:r>
            <a:r>
              <a:rPr lang="zh-CN" altLang="en-US" sz="2400" b="1" dirty="0">
                <a:solidFill>
                  <a:srgbClr val="6B799C"/>
                </a:solidFill>
              </a:rPr>
              <a:t>四）研究结果</a:t>
            </a:r>
            <a:endParaRPr lang="zh-CN" altLang="en-US" sz="2400" b="1" dirty="0">
              <a:solidFill>
                <a:srgbClr val="6B799C"/>
              </a:solidFill>
            </a:endParaRPr>
          </a:p>
          <a:p>
            <a:r>
              <a:rPr lang="zh-CN" altLang="en-US" dirty="0">
                <a:solidFill>
                  <a:srgbClr val="6B799C"/>
                </a:solidFill>
              </a:rPr>
              <a:t>（</a:t>
            </a:r>
            <a:r>
              <a:rPr lang="en-US" altLang="zh-CN" dirty="0">
                <a:solidFill>
                  <a:srgbClr val="6B799C"/>
                </a:solidFill>
              </a:rPr>
              <a:t>1</a:t>
            </a:r>
            <a:r>
              <a:rPr lang="zh-CN" altLang="en-US" dirty="0">
                <a:solidFill>
                  <a:srgbClr val="6B799C"/>
                </a:solidFill>
              </a:rPr>
              <a:t>）新手教师提问频繁且低效，甚至无效</a:t>
            </a:r>
            <a:endParaRPr lang="zh-CN" altLang="en-US" dirty="0">
              <a:solidFill>
                <a:srgbClr val="6B799C"/>
              </a:solidFill>
            </a:endParaRPr>
          </a:p>
          <a:p>
            <a:r>
              <a:rPr lang="zh-CN" altLang="en-US" dirty="0">
                <a:solidFill>
                  <a:srgbClr val="6B799C"/>
                </a:solidFill>
              </a:rPr>
              <a:t>在整堂课中，教师的课堂提问和学生回答的情况如表</a:t>
            </a:r>
            <a:r>
              <a:rPr lang="en-US" altLang="zh-CN" dirty="0">
                <a:solidFill>
                  <a:srgbClr val="6B799C"/>
                </a:solidFill>
              </a:rPr>
              <a:t>3-7</a:t>
            </a:r>
            <a:r>
              <a:rPr lang="zh-CN" altLang="en-US" dirty="0">
                <a:solidFill>
                  <a:srgbClr val="6B799C"/>
                </a:solidFill>
              </a:rPr>
              <a:t>所示。</a:t>
            </a:r>
            <a:endParaRPr lang="zh-CN" altLang="en-US" dirty="0">
              <a:solidFill>
                <a:srgbClr val="6B799C"/>
              </a:solidFill>
            </a:endParaRPr>
          </a:p>
          <a:p>
            <a:pPr algn="ctr"/>
            <a:r>
              <a:rPr lang="zh-CN" altLang="en-US" dirty="0">
                <a:solidFill>
                  <a:srgbClr val="6B799C"/>
                </a:solidFill>
              </a:rPr>
              <a:t>表</a:t>
            </a:r>
            <a:r>
              <a:rPr lang="en-US" altLang="zh-CN" dirty="0">
                <a:solidFill>
                  <a:srgbClr val="6B799C"/>
                </a:solidFill>
              </a:rPr>
              <a:t>3-7  </a:t>
            </a:r>
            <a:r>
              <a:rPr lang="zh-CN" altLang="en-US" dirty="0">
                <a:solidFill>
                  <a:srgbClr val="6B799C"/>
                </a:solidFill>
              </a:rPr>
              <a:t>教师的课堂提问和学生回答的情况</a:t>
            </a:r>
            <a:endParaRPr lang="zh-CN" altLang="en-US" dirty="0">
              <a:solidFill>
                <a:srgbClr val="6B799C"/>
              </a:solidFill>
            </a:endParaRPr>
          </a:p>
        </p:txBody>
      </p:sp>
      <p:graphicFrame>
        <p:nvGraphicFramePr>
          <p:cNvPr id="7" name="表格 6"/>
          <p:cNvGraphicFramePr>
            <a:graphicFrameLocks noGrp="1"/>
          </p:cNvGraphicFramePr>
          <p:nvPr/>
        </p:nvGraphicFramePr>
        <p:xfrm>
          <a:off x="875030" y="4145215"/>
          <a:ext cx="10091056" cy="2135841"/>
        </p:xfrm>
        <a:graphic>
          <a:graphicData uri="http://schemas.openxmlformats.org/drawingml/2006/table">
            <a:tbl>
              <a:tblPr firstRow="1" bandRow="1">
                <a:tableStyleId>{5C22544A-7EE6-4342-B048-85BDC9FD1C3A}</a:tableStyleId>
              </a:tblPr>
              <a:tblGrid>
                <a:gridCol w="2522764"/>
                <a:gridCol w="2522764"/>
                <a:gridCol w="2522764"/>
                <a:gridCol w="2522764"/>
              </a:tblGrid>
              <a:tr h="711947">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教师的课堂提问</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学生回答</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总数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1947">
                <a:tc>
                  <a:txBody>
                    <a:bodyPr/>
                    <a:lstStyle/>
                    <a:p>
                      <a:pPr algn="ctr"/>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102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98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200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1947">
                <a:tc>
                  <a:txBody>
                    <a:bodyPr/>
                    <a:lstStyle/>
                    <a:p>
                      <a:pPr algn="ctr"/>
                      <a:r>
                        <a:rPr lang="zh-CN" altLang="en-US" dirty="0">
                          <a:solidFill>
                            <a:srgbClr val="6B799C"/>
                          </a:solidFill>
                        </a:rPr>
                        <a:t>时间占比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45.60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22.00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67.60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347106" y="1322823"/>
            <a:ext cx="9342665" cy="1323439"/>
          </a:xfrm>
          <a:prstGeom prst="rect">
            <a:avLst/>
          </a:prstGeom>
          <a:noFill/>
        </p:spPr>
        <p:txBody>
          <a:bodyPr wrap="square">
            <a:spAutoFit/>
          </a:bodyPr>
          <a:lstStyle/>
          <a:p>
            <a:r>
              <a:rPr lang="zh-CN" altLang="en-US" sz="2000" dirty="0">
                <a:solidFill>
                  <a:srgbClr val="6B799C"/>
                </a:solidFill>
              </a:rPr>
              <a:t>可以发现，教师提问的频率相当高，提问的总次数达到了</a:t>
            </a:r>
            <a:r>
              <a:rPr lang="en-US" altLang="zh-CN" sz="2000" dirty="0">
                <a:solidFill>
                  <a:srgbClr val="6B799C"/>
                </a:solidFill>
              </a:rPr>
              <a:t>102</a:t>
            </a:r>
            <a:r>
              <a:rPr lang="zh-CN" altLang="en-US" sz="2000" dirty="0">
                <a:solidFill>
                  <a:srgbClr val="6B799C"/>
                </a:solidFill>
              </a:rPr>
              <a:t>次，占据了总时间的</a:t>
            </a:r>
            <a:r>
              <a:rPr lang="en-US" altLang="zh-CN" sz="2000" dirty="0">
                <a:solidFill>
                  <a:srgbClr val="6B799C"/>
                </a:solidFill>
              </a:rPr>
              <a:t>45.60%</a:t>
            </a:r>
            <a:r>
              <a:rPr lang="zh-CN" altLang="en-US" sz="2000" dirty="0">
                <a:solidFill>
                  <a:srgbClr val="6B799C"/>
                </a:solidFill>
              </a:rPr>
              <a:t>，几乎达到一半，而学生回答仅占总时间的</a:t>
            </a:r>
            <a:r>
              <a:rPr lang="en-US" altLang="zh-CN" sz="2000" dirty="0">
                <a:solidFill>
                  <a:srgbClr val="6B799C"/>
                </a:solidFill>
              </a:rPr>
              <a:t>22%</a:t>
            </a:r>
            <a:r>
              <a:rPr lang="zh-CN" altLang="en-US" sz="2000" dirty="0">
                <a:solidFill>
                  <a:srgbClr val="6B799C"/>
                </a:solidFill>
              </a:rPr>
              <a:t>。并且在这</a:t>
            </a:r>
            <a:r>
              <a:rPr lang="en-US" altLang="zh-CN" sz="2000" dirty="0">
                <a:solidFill>
                  <a:srgbClr val="6B799C"/>
                </a:solidFill>
              </a:rPr>
              <a:t>102</a:t>
            </a:r>
            <a:r>
              <a:rPr lang="zh-CN" altLang="en-US" sz="2000" dirty="0">
                <a:solidFill>
                  <a:srgbClr val="6B799C"/>
                </a:solidFill>
              </a:rPr>
              <a:t>个提问中，管理性提问有</a:t>
            </a:r>
            <a:r>
              <a:rPr lang="en-US" altLang="zh-CN" sz="2000" dirty="0">
                <a:solidFill>
                  <a:srgbClr val="6B799C"/>
                </a:solidFill>
              </a:rPr>
              <a:t>31</a:t>
            </a:r>
            <a:r>
              <a:rPr lang="zh-CN" altLang="en-US" sz="2000" dirty="0">
                <a:solidFill>
                  <a:srgbClr val="6B799C"/>
                </a:solidFill>
              </a:rPr>
              <a:t>个，接近三分之一。进一步，将学生回答分为</a:t>
            </a:r>
            <a:r>
              <a:rPr lang="en-US" altLang="zh-CN" sz="2000" dirty="0">
                <a:solidFill>
                  <a:srgbClr val="6B799C"/>
                </a:solidFill>
              </a:rPr>
              <a:t>5</a:t>
            </a:r>
            <a:r>
              <a:rPr lang="zh-CN" altLang="en-US" sz="2000" dirty="0">
                <a:solidFill>
                  <a:srgbClr val="6B799C"/>
                </a:solidFill>
              </a:rPr>
              <a:t>类：无答、机械性回答、识记性回答、理解性回答、创造性回答，学生回答的详细情况如表</a:t>
            </a:r>
            <a:r>
              <a:rPr lang="en-US" altLang="zh-CN" sz="2000" dirty="0">
                <a:solidFill>
                  <a:srgbClr val="6B799C"/>
                </a:solidFill>
              </a:rPr>
              <a:t>3-8</a:t>
            </a:r>
            <a:r>
              <a:rPr lang="zh-CN" altLang="en-US" sz="2000" dirty="0">
                <a:solidFill>
                  <a:srgbClr val="6B799C"/>
                </a:solidFill>
              </a:rPr>
              <a:t>所示。</a:t>
            </a:r>
            <a:endParaRPr lang="zh-CN" altLang="en-US" sz="2000" dirty="0">
              <a:solidFill>
                <a:srgbClr val="6B799C"/>
              </a:solidFill>
            </a:endParaRPr>
          </a:p>
        </p:txBody>
      </p:sp>
      <p:sp>
        <p:nvSpPr>
          <p:cNvPr id="8" name="文本框 7"/>
          <p:cNvSpPr txBox="1"/>
          <p:nvPr/>
        </p:nvSpPr>
        <p:spPr>
          <a:xfrm>
            <a:off x="4359729" y="2785475"/>
            <a:ext cx="6112328" cy="400110"/>
          </a:xfrm>
          <a:prstGeom prst="rect">
            <a:avLst/>
          </a:prstGeom>
          <a:noFill/>
        </p:spPr>
        <p:txBody>
          <a:bodyPr wrap="square">
            <a:spAutoFit/>
          </a:bodyPr>
          <a:lstStyle/>
          <a:p>
            <a:r>
              <a:rPr lang="zh-CN" altLang="en-US" sz="2000" dirty="0">
                <a:solidFill>
                  <a:srgbClr val="6B799C"/>
                </a:solidFill>
              </a:rPr>
              <a:t>表</a:t>
            </a:r>
            <a:r>
              <a:rPr lang="en-US" altLang="zh-CN" sz="2000" dirty="0">
                <a:solidFill>
                  <a:srgbClr val="6B799C"/>
                </a:solidFill>
              </a:rPr>
              <a:t>3-8  </a:t>
            </a:r>
            <a:r>
              <a:rPr lang="zh-CN" altLang="en-US" sz="2000" dirty="0">
                <a:solidFill>
                  <a:srgbClr val="6B799C"/>
                </a:solidFill>
              </a:rPr>
              <a:t>学生回答的详细情况</a:t>
            </a:r>
            <a:endParaRPr lang="zh-CN" altLang="en-US" sz="2000" dirty="0">
              <a:solidFill>
                <a:srgbClr val="6B799C"/>
              </a:solidFill>
            </a:endParaRPr>
          </a:p>
        </p:txBody>
      </p:sp>
      <p:graphicFrame>
        <p:nvGraphicFramePr>
          <p:cNvPr id="9" name="表格 8"/>
          <p:cNvGraphicFramePr>
            <a:graphicFrameLocks noGrp="1"/>
          </p:cNvGraphicFramePr>
          <p:nvPr/>
        </p:nvGraphicFramePr>
        <p:xfrm>
          <a:off x="1513747" y="3310325"/>
          <a:ext cx="9263744" cy="1240245"/>
        </p:xfrm>
        <a:graphic>
          <a:graphicData uri="http://schemas.openxmlformats.org/drawingml/2006/table">
            <a:tbl>
              <a:tblPr firstRow="1" bandRow="1">
                <a:tableStyleId>{5C22544A-7EE6-4342-B048-85BDC9FD1C3A}</a:tableStyleId>
              </a:tblPr>
              <a:tblGrid>
                <a:gridCol w="1323392"/>
                <a:gridCol w="1323392"/>
                <a:gridCol w="1323392"/>
                <a:gridCol w="1323392"/>
                <a:gridCol w="1323392"/>
                <a:gridCol w="1323392"/>
                <a:gridCol w="1323392"/>
              </a:tblGrid>
              <a:tr h="600165">
                <a:tc>
                  <a:txBody>
                    <a:bodyPr/>
                    <a:lstStyle/>
                    <a:p>
                      <a:pPr algn="ctr"/>
                      <a:r>
                        <a:rPr lang="zh-CN" altLang="en-US" dirty="0">
                          <a:solidFill>
                            <a:srgbClr val="6B799C"/>
                          </a:solidFill>
                        </a:rPr>
                        <a:t>种类</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无答</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机械性</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识记性</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理解性</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创造性</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总数（无答除外）</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00165">
                <a:tc>
                  <a:txBody>
                    <a:bodyPr/>
                    <a:lstStyle/>
                    <a:p>
                      <a:pPr algn="ctr"/>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9</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98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1" name="文本框 10"/>
          <p:cNvSpPr txBox="1"/>
          <p:nvPr/>
        </p:nvSpPr>
        <p:spPr>
          <a:xfrm>
            <a:off x="1430425" y="5144012"/>
            <a:ext cx="9487945" cy="1198880"/>
          </a:xfrm>
          <a:prstGeom prst="rect">
            <a:avLst/>
          </a:prstGeom>
          <a:noFill/>
        </p:spPr>
        <p:txBody>
          <a:bodyPr wrap="square">
            <a:spAutoFit/>
          </a:bodyPr>
          <a:lstStyle/>
          <a:p>
            <a:r>
              <a:rPr lang="zh-CN" altLang="en-US" sz="2400" dirty="0">
                <a:solidFill>
                  <a:srgbClr val="6B799C"/>
                </a:solidFill>
              </a:rPr>
              <a:t>在学生的</a:t>
            </a:r>
            <a:r>
              <a:rPr lang="en-US" altLang="zh-CN" sz="2400" dirty="0">
                <a:solidFill>
                  <a:srgbClr val="6B799C"/>
                </a:solidFill>
              </a:rPr>
              <a:t>98</a:t>
            </a:r>
            <a:r>
              <a:rPr lang="zh-CN" altLang="en-US" sz="2400" dirty="0">
                <a:solidFill>
                  <a:srgbClr val="6B799C"/>
                </a:solidFill>
              </a:rPr>
              <a:t>个回答中，仅有</a:t>
            </a:r>
            <a:r>
              <a:rPr lang="en-US" altLang="zh-CN" sz="2400" dirty="0">
                <a:solidFill>
                  <a:srgbClr val="6B799C"/>
                </a:solidFill>
              </a:rPr>
              <a:t>9</a:t>
            </a:r>
            <a:r>
              <a:rPr lang="zh-CN" altLang="en-US" sz="2400" dirty="0">
                <a:solidFill>
                  <a:srgbClr val="6B799C"/>
                </a:solidFill>
              </a:rPr>
              <a:t>个回答是创造性回答，甚至在教师的</a:t>
            </a:r>
            <a:r>
              <a:rPr lang="en-US" altLang="zh-CN" sz="2400" dirty="0">
                <a:solidFill>
                  <a:srgbClr val="6B799C"/>
                </a:solidFill>
              </a:rPr>
              <a:t>102</a:t>
            </a:r>
            <a:r>
              <a:rPr lang="zh-CN" altLang="en-US" sz="2400" dirty="0">
                <a:solidFill>
                  <a:srgbClr val="6B799C"/>
                </a:solidFill>
              </a:rPr>
              <a:t>个提问中，还出现了</a:t>
            </a:r>
            <a:r>
              <a:rPr lang="en-US" altLang="zh-CN" sz="2400" dirty="0">
                <a:solidFill>
                  <a:srgbClr val="6B799C"/>
                </a:solidFill>
              </a:rPr>
              <a:t>4</a:t>
            </a:r>
            <a:r>
              <a:rPr lang="zh-CN" altLang="en-US" sz="2400" dirty="0">
                <a:solidFill>
                  <a:srgbClr val="6B799C"/>
                </a:solidFill>
              </a:rPr>
              <a:t>个是无答的情况。综上，整堂课中教师提问频繁，有效性较低，甚至有些问题是无效的。</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49" y="3049270"/>
            <a:ext cx="639082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defTabSz="457200">
              <a:spcBef>
                <a:spcPct val="0"/>
              </a:spcBef>
              <a:defRPr/>
            </a:pPr>
            <a:r>
              <a:rPr lang="zh-CN" altLang="en-US" sz="3200" b="1" dirty="0">
                <a:solidFill>
                  <a:srgbClr val="6B799C"/>
                </a:solidFill>
                <a:latin typeface="幼圆" panose="02010509060101010101" pitchFamily="49" charset="-122"/>
                <a:ea typeface="幼圆" panose="02010509060101010101" pitchFamily="49" charset="-122"/>
              </a:rPr>
              <a:t>中学数学课堂教学语言技能的认识</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15" name="文本框 7"/>
          <p:cNvSpPr txBox="1">
            <a:spLocks noChangeArrowheads="1"/>
          </p:cNvSpPr>
          <p:nvPr/>
        </p:nvSpPr>
        <p:spPr bwMode="auto">
          <a:xfrm>
            <a:off x="5575718" y="3840894"/>
            <a:ext cx="61012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en-US" altLang="zh-CN" sz="2000" b="0" i="0" u="none" strike="noStrike" kern="1200" cap="none" spc="0" normalizeH="0" baseline="0" noProof="0" dirty="0" err="1">
                <a:ln>
                  <a:noFill/>
                </a:ln>
                <a:solidFill>
                  <a:srgbClr val="6B799C"/>
                </a:solidFill>
                <a:effectLst/>
                <a:uLnTx/>
                <a:uFillTx/>
                <a:latin typeface="微软雅黑" panose="020B0503020204020204" pitchFamily="34" charset="-122"/>
                <a:ea typeface="微软雅黑" panose="020B0503020204020204" pitchFamily="34" charset="-122"/>
                <a:cs typeface="+mn-cs"/>
              </a:rPr>
              <a:t>中学</a:t>
            </a: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数学教师课堂教学语言技能的重要性和基本要素</a:t>
            </a:r>
            <a:endPar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174886" y="1029236"/>
            <a:ext cx="9297171" cy="1476375"/>
          </a:xfrm>
          <a:prstGeom prst="rect">
            <a:avLst/>
          </a:prstGeom>
          <a:noFill/>
        </p:spPr>
        <p:txBody>
          <a:bodyPr wrap="square">
            <a:spAutoFit/>
          </a:bodyPr>
          <a:lstStyle/>
          <a:p>
            <a:r>
              <a:rPr lang="en-US" altLang="zh-CN" b="1" dirty="0">
                <a:solidFill>
                  <a:srgbClr val="6B799C"/>
                </a:solidFill>
              </a:rPr>
              <a:t>2.</a:t>
            </a:r>
            <a:r>
              <a:rPr lang="zh-CN" altLang="en-US" b="1" dirty="0">
                <a:solidFill>
                  <a:srgbClr val="6B799C"/>
                </a:solidFill>
              </a:rPr>
              <a:t>新手教师控制着课堂教学的话语权，学生参与度低</a:t>
            </a:r>
            <a:endParaRPr lang="zh-CN" altLang="en-US" b="1" dirty="0">
              <a:solidFill>
                <a:srgbClr val="6B799C"/>
              </a:solidFill>
            </a:endParaRPr>
          </a:p>
          <a:p>
            <a:r>
              <a:rPr lang="zh-CN" altLang="en-US" dirty="0">
                <a:solidFill>
                  <a:srgbClr val="6B799C"/>
                </a:solidFill>
              </a:rPr>
              <a:t>由表</a:t>
            </a:r>
            <a:r>
              <a:rPr lang="en-US" altLang="zh-CN" dirty="0">
                <a:solidFill>
                  <a:srgbClr val="6B799C"/>
                </a:solidFill>
              </a:rPr>
              <a:t>3-7</a:t>
            </a:r>
            <a:r>
              <a:rPr lang="zh-CN" altLang="en-US" dirty="0">
                <a:solidFill>
                  <a:srgbClr val="6B799C"/>
                </a:solidFill>
              </a:rPr>
              <a:t>还可以发现，教师的提问占了整节课时间的</a:t>
            </a:r>
            <a:r>
              <a:rPr lang="en-US" altLang="zh-CN" dirty="0">
                <a:solidFill>
                  <a:srgbClr val="6B799C"/>
                </a:solidFill>
              </a:rPr>
              <a:t>45.60%</a:t>
            </a:r>
            <a:r>
              <a:rPr lang="zh-CN" altLang="en-US" dirty="0">
                <a:solidFill>
                  <a:srgbClr val="6B799C"/>
                </a:solidFill>
              </a:rPr>
              <a:t>，接近半节课的时间。学生回答的时间占了</a:t>
            </a:r>
            <a:r>
              <a:rPr lang="en-US" altLang="zh-CN" dirty="0">
                <a:solidFill>
                  <a:srgbClr val="6B799C"/>
                </a:solidFill>
              </a:rPr>
              <a:t>22.00%</a:t>
            </a:r>
            <a:r>
              <a:rPr lang="zh-CN" altLang="en-US" dirty="0">
                <a:solidFill>
                  <a:srgbClr val="6B799C"/>
                </a:solidFill>
              </a:rPr>
              <a:t>，说明在这堂课中，教师几乎控制着整堂课，而学生的回答时间仅仅是教师提问时间的一半。更为具体地，学生在各个教学环节中的参与情况如表</a:t>
            </a:r>
            <a:r>
              <a:rPr lang="en-US" altLang="zh-CN" dirty="0">
                <a:solidFill>
                  <a:srgbClr val="6B799C"/>
                </a:solidFill>
              </a:rPr>
              <a:t>3-9</a:t>
            </a:r>
            <a:r>
              <a:rPr lang="zh-CN" altLang="en-US" dirty="0">
                <a:solidFill>
                  <a:srgbClr val="6B799C"/>
                </a:solidFill>
              </a:rPr>
              <a:t>所示。</a:t>
            </a:r>
            <a:endParaRPr lang="zh-CN" altLang="en-US" dirty="0">
              <a:solidFill>
                <a:srgbClr val="6B799C"/>
              </a:solidFill>
            </a:endParaRPr>
          </a:p>
          <a:p>
            <a:pPr algn="ctr"/>
            <a:r>
              <a:rPr lang="zh-CN" altLang="en-US" dirty="0">
                <a:solidFill>
                  <a:srgbClr val="6B799C"/>
                </a:solidFill>
              </a:rPr>
              <a:t>表</a:t>
            </a:r>
            <a:r>
              <a:rPr lang="en-US" altLang="zh-CN" dirty="0">
                <a:solidFill>
                  <a:srgbClr val="6B799C"/>
                </a:solidFill>
              </a:rPr>
              <a:t>3-9  </a:t>
            </a:r>
            <a:r>
              <a:rPr lang="zh-CN" altLang="en-US" dirty="0">
                <a:solidFill>
                  <a:srgbClr val="6B799C"/>
                </a:solidFill>
              </a:rPr>
              <a:t>学生在各个教学环节中的参与情况</a:t>
            </a:r>
            <a:endParaRPr lang="zh-CN" altLang="en-US" dirty="0">
              <a:solidFill>
                <a:srgbClr val="6B799C"/>
              </a:solidFill>
            </a:endParaRPr>
          </a:p>
        </p:txBody>
      </p:sp>
      <p:graphicFrame>
        <p:nvGraphicFramePr>
          <p:cNvPr id="6" name="表格 5"/>
          <p:cNvGraphicFramePr>
            <a:graphicFrameLocks noGrp="1"/>
          </p:cNvGraphicFramePr>
          <p:nvPr/>
        </p:nvGraphicFramePr>
        <p:xfrm>
          <a:off x="1262743" y="2506564"/>
          <a:ext cx="9509172" cy="3337560"/>
        </p:xfrm>
        <a:graphic>
          <a:graphicData uri="http://schemas.openxmlformats.org/drawingml/2006/table">
            <a:tbl>
              <a:tblPr firstRow="1" bandRow="1">
                <a:tableStyleId>{5C22544A-7EE6-4342-B048-85BDC9FD1C3A}</a:tableStyleId>
              </a:tblPr>
              <a:tblGrid>
                <a:gridCol w="2377293"/>
                <a:gridCol w="2377293"/>
                <a:gridCol w="2377293"/>
                <a:gridCol w="2377293"/>
              </a:tblGrid>
              <a:tr h="370840">
                <a:tc rowSpan="2">
                  <a:txBody>
                    <a:bodyPr/>
                    <a:lstStyle/>
                    <a:p>
                      <a:pPr algn="ctr"/>
                      <a:r>
                        <a:rPr lang="zh-CN" altLang="en-US" dirty="0">
                          <a:solidFill>
                            <a:srgbClr val="6B799C"/>
                          </a:solidFill>
                        </a:rPr>
                        <a:t>教学环节</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zh-CN" altLang="en-US" dirty="0">
                          <a:solidFill>
                            <a:srgbClr val="6B799C"/>
                          </a:solidFill>
                        </a:rPr>
                        <a:t>学生参与</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次数</a:t>
                      </a:r>
                      <a:r>
                        <a:rPr lang="en-US" altLang="zh-CN" dirty="0">
                          <a:solidFill>
                            <a:srgbClr val="6B799C"/>
                          </a:solidFill>
                        </a:rPr>
                        <a:t>/</a:t>
                      </a:r>
                      <a:r>
                        <a:rPr lang="zh-CN" altLang="en-US" dirty="0">
                          <a:solidFill>
                            <a:srgbClr val="6B799C"/>
                          </a:solidFill>
                        </a:rPr>
                        <a:t>次</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时间</a:t>
                      </a:r>
                      <a:r>
                        <a:rPr lang="en-US" altLang="zh-CN" dirty="0">
                          <a:solidFill>
                            <a:srgbClr val="6B799C"/>
                          </a:solidFill>
                        </a:rPr>
                        <a:t>/</a:t>
                      </a:r>
                      <a:r>
                        <a:rPr lang="zh-CN" altLang="en-US" dirty="0">
                          <a:solidFill>
                            <a:srgbClr val="6B799C"/>
                          </a:solidFill>
                        </a:rPr>
                        <a:t>秒</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时间占比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组织教学</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引入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讲解新知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19</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0.76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例题讲解</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56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2.24</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学生练习并回答</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352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14.08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课堂总结</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汇总</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427</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17.08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0" name="文本框 9"/>
          <p:cNvSpPr txBox="1"/>
          <p:nvPr/>
        </p:nvSpPr>
        <p:spPr>
          <a:xfrm>
            <a:off x="1262743" y="5992049"/>
            <a:ext cx="9803086" cy="706755"/>
          </a:xfrm>
          <a:prstGeom prst="rect">
            <a:avLst/>
          </a:prstGeom>
          <a:noFill/>
        </p:spPr>
        <p:txBody>
          <a:bodyPr wrap="square">
            <a:spAutoFit/>
          </a:bodyPr>
          <a:lstStyle/>
          <a:p>
            <a:r>
              <a:rPr lang="zh-CN" altLang="en-US" sz="2000" dirty="0">
                <a:solidFill>
                  <a:srgbClr val="6B799C"/>
                </a:solidFill>
              </a:rPr>
              <a:t>在讲解新知环节学生只参与了</a:t>
            </a:r>
            <a:r>
              <a:rPr lang="en-US" altLang="zh-CN" sz="2000" dirty="0">
                <a:solidFill>
                  <a:srgbClr val="6B799C"/>
                </a:solidFill>
              </a:rPr>
              <a:t>3</a:t>
            </a:r>
            <a:r>
              <a:rPr lang="zh-CN" altLang="en-US" sz="2000" dirty="0">
                <a:solidFill>
                  <a:srgbClr val="6B799C"/>
                </a:solidFill>
              </a:rPr>
              <a:t>次，参与时间是</a:t>
            </a:r>
            <a:r>
              <a:rPr lang="en-US" altLang="zh-CN" sz="2000" dirty="0">
                <a:solidFill>
                  <a:srgbClr val="6B799C"/>
                </a:solidFill>
              </a:rPr>
              <a:t>19</a:t>
            </a:r>
            <a:r>
              <a:rPr lang="zh-CN" altLang="en-US" sz="2000" dirty="0">
                <a:solidFill>
                  <a:srgbClr val="6B799C"/>
                </a:solidFill>
              </a:rPr>
              <a:t>秒，在例题讲解环节学生参与时间是</a:t>
            </a:r>
            <a:r>
              <a:rPr lang="en-US" altLang="zh-CN" sz="2000" dirty="0">
                <a:solidFill>
                  <a:srgbClr val="6B799C"/>
                </a:solidFill>
              </a:rPr>
              <a:t>56</a:t>
            </a:r>
            <a:r>
              <a:rPr lang="zh-CN" altLang="en-US" sz="2000" dirty="0">
                <a:solidFill>
                  <a:srgbClr val="6B799C"/>
                </a:solidFill>
              </a:rPr>
              <a:t>秒。这表明新手教师的课堂教学语言较多，导致学生的参与度较低。</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209040" y="1097054"/>
            <a:ext cx="8929006" cy="1906905"/>
          </a:xfrm>
          <a:prstGeom prst="rect">
            <a:avLst/>
          </a:prstGeom>
          <a:noFill/>
        </p:spPr>
        <p:txBody>
          <a:bodyPr wrap="square">
            <a:spAutoFit/>
          </a:bodyPr>
          <a:lstStyle/>
          <a:p>
            <a:r>
              <a:rPr lang="en-US" altLang="zh-CN" sz="2000" b="1" dirty="0">
                <a:solidFill>
                  <a:srgbClr val="6B799C"/>
                </a:solidFill>
              </a:rPr>
              <a:t>3.</a:t>
            </a:r>
            <a:r>
              <a:rPr lang="zh-CN" altLang="en-US" sz="2000" b="1" dirty="0">
                <a:solidFill>
                  <a:srgbClr val="6B799C"/>
                </a:solidFill>
              </a:rPr>
              <a:t>新手教师课堂教学语言贫乏单一，课堂教学缺乏趣味性</a:t>
            </a:r>
            <a:endParaRPr lang="zh-CN" altLang="en-US" sz="2000" b="1" dirty="0">
              <a:solidFill>
                <a:srgbClr val="6B799C"/>
              </a:solidFill>
            </a:endParaRPr>
          </a:p>
          <a:p>
            <a:endParaRPr lang="zh-CN" altLang="en-US" sz="2000" dirty="0">
              <a:solidFill>
                <a:srgbClr val="6B799C"/>
              </a:solidFill>
            </a:endParaRPr>
          </a:p>
          <a:p>
            <a:r>
              <a:rPr lang="zh-CN" altLang="en-US" sz="2000" dirty="0">
                <a:solidFill>
                  <a:srgbClr val="6B799C"/>
                </a:solidFill>
              </a:rPr>
              <a:t>教师课堂教学语言在各个教学环节中的分布情况如表</a:t>
            </a:r>
            <a:r>
              <a:rPr lang="en-US" altLang="zh-CN" sz="2000" dirty="0">
                <a:solidFill>
                  <a:srgbClr val="6B799C"/>
                </a:solidFill>
              </a:rPr>
              <a:t>3-10</a:t>
            </a:r>
            <a:r>
              <a:rPr lang="zh-CN" altLang="en-US" sz="2000" dirty="0">
                <a:solidFill>
                  <a:srgbClr val="6B799C"/>
                </a:solidFill>
              </a:rPr>
              <a:t>所示。</a:t>
            </a:r>
            <a:endParaRPr lang="zh-CN" altLang="en-US" sz="2000" dirty="0">
              <a:solidFill>
                <a:srgbClr val="6B799C"/>
              </a:solidFill>
            </a:endParaRPr>
          </a:p>
          <a:p>
            <a:endParaRPr lang="zh-CN" altLang="en-US" sz="2000" dirty="0">
              <a:solidFill>
                <a:srgbClr val="6B799C"/>
              </a:solidFill>
            </a:endParaRPr>
          </a:p>
          <a:p>
            <a:pPr algn="ctr"/>
            <a:r>
              <a:rPr lang="zh-CN" altLang="en-US" sz="2000" dirty="0">
                <a:solidFill>
                  <a:srgbClr val="6B799C"/>
                </a:solidFill>
              </a:rPr>
              <a:t>表</a:t>
            </a:r>
            <a:r>
              <a:rPr lang="en-US" altLang="zh-CN" sz="2000" dirty="0">
                <a:solidFill>
                  <a:srgbClr val="6B799C"/>
                </a:solidFill>
              </a:rPr>
              <a:t>3-10  </a:t>
            </a:r>
            <a:r>
              <a:rPr lang="zh-CN" altLang="en-US" sz="2000" dirty="0">
                <a:solidFill>
                  <a:srgbClr val="6B799C"/>
                </a:solidFill>
              </a:rPr>
              <a:t>教师课堂教学语言在各教学环节中的分布</a:t>
            </a:r>
            <a:endParaRPr lang="zh-CN" altLang="en-US" sz="2000" dirty="0">
              <a:solidFill>
                <a:srgbClr val="6B799C"/>
              </a:solidFill>
            </a:endParaRPr>
          </a:p>
          <a:p>
            <a:endParaRPr lang="zh-CN" altLang="en-US" dirty="0"/>
          </a:p>
        </p:txBody>
      </p:sp>
      <p:graphicFrame>
        <p:nvGraphicFramePr>
          <p:cNvPr id="7" name="表格 6"/>
          <p:cNvGraphicFramePr>
            <a:graphicFrameLocks noGrp="1"/>
          </p:cNvGraphicFramePr>
          <p:nvPr/>
        </p:nvGraphicFramePr>
        <p:xfrm>
          <a:off x="865415" y="2852420"/>
          <a:ext cx="10461169" cy="3606800"/>
        </p:xfrm>
        <a:graphic>
          <a:graphicData uri="http://schemas.openxmlformats.org/drawingml/2006/table">
            <a:tbl>
              <a:tblPr firstRow="1" bandRow="1">
                <a:tableStyleId>{5C22544A-7EE6-4342-B048-85BDC9FD1C3A}</a:tableStyleId>
              </a:tblPr>
              <a:tblGrid>
                <a:gridCol w="1631311"/>
                <a:gridCol w="693393"/>
                <a:gridCol w="843040"/>
                <a:gridCol w="1219200"/>
                <a:gridCol w="1317171"/>
                <a:gridCol w="1269998"/>
                <a:gridCol w="1268529"/>
                <a:gridCol w="1056175"/>
                <a:gridCol w="1162352"/>
              </a:tblGrid>
              <a:tr h="370840">
                <a:tc>
                  <a:txBody>
                    <a:bodyPr/>
                    <a:lstStyle/>
                    <a:p>
                      <a:pPr algn="ctr"/>
                      <a:r>
                        <a:rPr lang="zh-CN" altLang="en-US" dirty="0">
                          <a:solidFill>
                            <a:srgbClr val="6B799C"/>
                          </a:solidFill>
                        </a:rPr>
                        <a:t>教学环节</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组织教学</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引入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讲解新知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例题讲解</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学生练习并回答</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课堂总结</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汇总</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次数占比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命令性语言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3.03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陈述性语言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8.33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师生共同复述</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7</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7.58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反馈性语言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3.03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启发性语言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个别讲解</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提问性语言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52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102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77.27</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激励性语言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graphicFrame>
        <p:nvGraphicFramePr>
          <p:cNvPr id="3" name="表格 2"/>
          <p:cNvGraphicFramePr>
            <a:graphicFrameLocks noGrp="1"/>
          </p:cNvGraphicFramePr>
          <p:nvPr/>
        </p:nvGraphicFramePr>
        <p:xfrm>
          <a:off x="875030" y="1564064"/>
          <a:ext cx="10428948" cy="2560320"/>
        </p:xfrm>
        <a:graphic>
          <a:graphicData uri="http://schemas.openxmlformats.org/drawingml/2006/table">
            <a:tbl>
              <a:tblPr firstRow="1" bandRow="1">
                <a:tableStyleId>{5C22544A-7EE6-4342-B048-85BDC9FD1C3A}</a:tableStyleId>
              </a:tblPr>
              <a:tblGrid>
                <a:gridCol w="1143171"/>
                <a:gridCol w="1143171"/>
                <a:gridCol w="1143171"/>
                <a:gridCol w="1143171"/>
                <a:gridCol w="1143171"/>
                <a:gridCol w="1143171"/>
                <a:gridCol w="1143171"/>
                <a:gridCol w="1143171"/>
                <a:gridCol w="1283580"/>
              </a:tblGrid>
              <a:tr h="370840">
                <a:tc>
                  <a:txBody>
                    <a:bodyPr/>
                    <a:lstStyle/>
                    <a:p>
                      <a:pPr algn="ctr"/>
                      <a:r>
                        <a:rPr lang="zh-CN" altLang="en-US" dirty="0">
                          <a:solidFill>
                            <a:srgbClr val="6B799C"/>
                          </a:solidFill>
                        </a:rPr>
                        <a:t>教学环节</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组织教学</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引入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讲解新知</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例题讲解</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学生练习并回答</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课堂总结</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汇总</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次数占比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问候性语言</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0.76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altLang="zh-CN" dirty="0">
                          <a:solidFill>
                            <a:srgbClr val="6B799C"/>
                          </a:solidFill>
                        </a:rPr>
                        <a:t>0.76</a:t>
                      </a:r>
                      <a:r>
                        <a:rPr lang="zh-CN" altLang="en-US" dirty="0">
                          <a:solidFill>
                            <a:srgbClr val="6B799C"/>
                          </a:solidFill>
                        </a:rPr>
                        <a:t>次数汇总</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8</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3</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132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100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CN" altLang="en-US" dirty="0">
                          <a:solidFill>
                            <a:srgbClr val="6B799C"/>
                          </a:solidFill>
                        </a:rPr>
                        <a:t>次数占比</a:t>
                      </a:r>
                      <a:r>
                        <a:rPr lang="en-US" altLang="zh-CN" dirty="0">
                          <a:solidFill>
                            <a:srgbClr val="6B799C"/>
                          </a:solidFill>
                        </a:rPr>
                        <a:t>/%</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1.52</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6.06</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19.70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25.00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45.45</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2.27</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dirty="0">
                          <a:solidFill>
                            <a:srgbClr val="6B799C"/>
                          </a:solidFill>
                        </a:rPr>
                        <a:t>100</a:t>
                      </a: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文本框 4"/>
          <p:cNvSpPr txBox="1"/>
          <p:nvPr/>
        </p:nvSpPr>
        <p:spPr>
          <a:xfrm>
            <a:off x="10646229" y="798889"/>
            <a:ext cx="670741" cy="369332"/>
          </a:xfrm>
          <a:prstGeom prst="rect">
            <a:avLst/>
          </a:prstGeom>
          <a:noFill/>
        </p:spPr>
        <p:txBody>
          <a:bodyPr wrap="square" rtlCol="0">
            <a:spAutoFit/>
          </a:bodyPr>
          <a:lstStyle/>
          <a:p>
            <a:r>
              <a:rPr lang="zh-CN" altLang="en-US" dirty="0"/>
              <a:t>续表</a:t>
            </a:r>
            <a:endParaRPr lang="zh-CN" altLang="en-US" dirty="0"/>
          </a:p>
        </p:txBody>
      </p:sp>
      <p:sp>
        <p:nvSpPr>
          <p:cNvPr id="8" name="文本框 7"/>
          <p:cNvSpPr txBox="1"/>
          <p:nvPr/>
        </p:nvSpPr>
        <p:spPr>
          <a:xfrm>
            <a:off x="686843" y="4520228"/>
            <a:ext cx="10818314" cy="1938992"/>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可以发现，在整堂课中，没有启发性语言和个别讲解，教师使用最多的是提问性语言，占全部课堂教学语言的</a:t>
            </a:r>
            <a:r>
              <a:rPr lang="en-US" altLang="zh-CN" sz="2000" dirty="0">
                <a:solidFill>
                  <a:srgbClr val="6B799C"/>
                </a:solidFill>
              </a:rPr>
              <a:t>77.27%</a:t>
            </a:r>
            <a:r>
              <a:rPr lang="zh-CN" altLang="en-US" sz="2000" dirty="0">
                <a:solidFill>
                  <a:srgbClr val="6B799C"/>
                </a:solidFill>
              </a:rPr>
              <a:t>，其次是陈述性语言，占全部课堂教学语言的</a:t>
            </a:r>
            <a:r>
              <a:rPr lang="en-US" altLang="zh-CN" sz="2000" dirty="0">
                <a:solidFill>
                  <a:srgbClr val="6B799C"/>
                </a:solidFill>
              </a:rPr>
              <a:t>8.33%</a:t>
            </a:r>
            <a:r>
              <a:rPr lang="zh-CN" altLang="en-US" sz="2000" dirty="0">
                <a:solidFill>
                  <a:srgbClr val="6B799C"/>
                </a:solidFill>
              </a:rPr>
              <a:t>，语言较为贫乏。</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事实上，在一堂课中，教师的语言是课堂的灵魂，教师引导得好，学生的积极性就会高，思维才会活跃。教师</a:t>
            </a:r>
            <a:r>
              <a:rPr lang="en-US" altLang="zh-CN" sz="2000" dirty="0">
                <a:solidFill>
                  <a:srgbClr val="6B799C"/>
                </a:solidFill>
              </a:rPr>
              <a:t>T</a:t>
            </a:r>
            <a:r>
              <a:rPr lang="zh-CN" altLang="en-US" sz="2000" dirty="0">
                <a:solidFill>
                  <a:srgbClr val="6B799C"/>
                </a:solidFill>
              </a:rPr>
              <a:t>所讲的“不等式的基本性质”一课，是一节需要学生自己去探索、去发现的课，此时教师的引导就显得格外重要。同时，学生的积极性需要教师去激发，学生的探索性需要教师去发掘，而本堂课教师却没有一句激励性语言。</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二、新手教师课堂教学语言的个案研究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0646229" y="798889"/>
            <a:ext cx="670741" cy="369332"/>
          </a:xfrm>
          <a:prstGeom prst="rect">
            <a:avLst/>
          </a:prstGeom>
          <a:noFill/>
        </p:spPr>
        <p:txBody>
          <a:bodyPr wrap="square" rtlCol="0">
            <a:spAutoFit/>
          </a:bodyPr>
          <a:lstStyle/>
          <a:p>
            <a:r>
              <a:rPr lang="zh-CN" altLang="en-US" dirty="0"/>
              <a:t>续表</a:t>
            </a:r>
            <a:endParaRPr lang="zh-CN" altLang="en-US" dirty="0"/>
          </a:p>
        </p:txBody>
      </p:sp>
      <p:sp>
        <p:nvSpPr>
          <p:cNvPr id="10" name="文本框 9"/>
          <p:cNvSpPr txBox="1"/>
          <p:nvPr/>
        </p:nvSpPr>
        <p:spPr>
          <a:xfrm>
            <a:off x="875030" y="1514011"/>
            <a:ext cx="9771199" cy="4154170"/>
          </a:xfrm>
          <a:prstGeom prst="rect">
            <a:avLst/>
          </a:prstGeom>
          <a:noFill/>
        </p:spPr>
        <p:txBody>
          <a:bodyPr wrap="square">
            <a:spAutoFit/>
          </a:bodyPr>
          <a:lstStyle/>
          <a:p>
            <a:r>
              <a:rPr lang="en-US" altLang="zh-CN" sz="2400" b="1" dirty="0">
                <a:solidFill>
                  <a:srgbClr val="6B799C"/>
                </a:solidFill>
              </a:rPr>
              <a:t>4.</a:t>
            </a:r>
            <a:r>
              <a:rPr lang="zh-CN" altLang="en-US" sz="2400" b="1" dirty="0">
                <a:solidFill>
                  <a:srgbClr val="6B799C"/>
                </a:solidFill>
              </a:rPr>
              <a:t>对学生的参与行为缺乏及时的反馈</a:t>
            </a:r>
            <a:endParaRPr lang="zh-CN" altLang="en-US" sz="2400" b="1"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从表</a:t>
            </a:r>
            <a:r>
              <a:rPr lang="en-US" altLang="zh-CN" sz="2400" dirty="0">
                <a:solidFill>
                  <a:srgbClr val="6B799C"/>
                </a:solidFill>
              </a:rPr>
              <a:t>3-10</a:t>
            </a:r>
            <a:r>
              <a:rPr lang="zh-CN" altLang="en-US" sz="2400" dirty="0">
                <a:solidFill>
                  <a:srgbClr val="6B799C"/>
                </a:solidFill>
              </a:rPr>
              <a:t>还可以发现，教师的反馈性语言占总次数的</a:t>
            </a:r>
            <a:r>
              <a:rPr lang="en-US" altLang="zh-CN" sz="2400" dirty="0">
                <a:solidFill>
                  <a:srgbClr val="6B799C"/>
                </a:solidFill>
              </a:rPr>
              <a:t>3.03%</a:t>
            </a:r>
            <a:r>
              <a:rPr lang="zh-CN" altLang="en-US" sz="2400" dirty="0">
                <a:solidFill>
                  <a:srgbClr val="6B799C"/>
                </a:solidFill>
              </a:rPr>
              <a:t>。研究表明，新手教师一般较少对学生进行评价，往往只对学生知识、技能等掌握情况进行评价，而不怎么对学生情感、态度等行为进行评价。从激励性语言的缺乏上也可知，教师表扬性评价较为保守，几乎观察不到。这样的现象对教学是非常不好的，会打击学生的积极性，甚至直接造成学生不善参与。</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除此之外，新手教师还不善于个别讲解，指导行为的水平有待提升；在课堂教学中存在过分依赖多媒体的现象；部分教师课堂教学行为存在形式主义倾向。</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6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三、新手教师与专家型教师课堂教学语言的差异</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57941" y="1340135"/>
            <a:ext cx="9873345" cy="5016758"/>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基于对专家型教师、新手教师的个案研究，可以看到教师的课堂教学语言占据整节课的绝大部分时间，师生交流是课堂教学的主要方式。</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专家型教师在课堂教学语言的把握上、对学生的间接影响以及积极强化等方面明显高于新手教师；新手教师在对学生的直接影响、消极强化等方面比专家型教师强，在课堂上掌握话语权的时间相对比较多。不同点主要体现在以下几个方面。</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1</a:t>
            </a:r>
            <a:r>
              <a:rPr lang="zh-CN" altLang="en-US" sz="2000" dirty="0">
                <a:solidFill>
                  <a:srgbClr val="6B799C"/>
                </a:solidFill>
              </a:rPr>
              <a:t>） 专家型教师善于运用隐喻的教学方式，将数学知识与生活实际相联系，以提高学生的学习兴趣，调动学生的学习积极性，提高学生的参与度。</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2</a:t>
            </a:r>
            <a:r>
              <a:rPr lang="zh-CN" altLang="en-US" sz="2000" dirty="0">
                <a:solidFill>
                  <a:srgbClr val="6B799C"/>
                </a:solidFill>
              </a:rPr>
              <a:t>） 专家型教师用追问性语言、引导性语言的次数比新手教师多。这说明专家型教师在课堂教学中善于启发引导学生积极参与课堂活动。</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3</a:t>
            </a:r>
            <a:r>
              <a:rPr lang="zh-CN" altLang="en-US" sz="2000" dirty="0">
                <a:solidFill>
                  <a:srgbClr val="6B799C"/>
                </a:solidFill>
              </a:rPr>
              <a:t>） 专家型教师的课堂教学语言主要发生在课题引入、讲解新知、例题讲解等环节，而新手教师的课堂教学语言主要发生在例题讲解和课堂练习环节。这说明专家型教师重视新知的讲解，而新手教师更关注学生的练习。</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4</a:t>
            </a:r>
            <a:r>
              <a:rPr lang="zh-CN" altLang="en-US" sz="2000" dirty="0">
                <a:solidFill>
                  <a:srgbClr val="6B799C"/>
                </a:solidFill>
              </a:rPr>
              <a:t>） 专家型教师应用过渡性语言的次数比新手教师多。这说明，在讲解新问题时，专家型教师善于让学生了解下一步的主要教学目的。</a:t>
            </a:r>
            <a:endParaRPr lang="zh-CN" altLang="en-US" sz="2000" dirty="0">
              <a:solidFill>
                <a:srgbClr val="6B799C"/>
              </a:solidFill>
            </a:endParaRPr>
          </a:p>
          <a:p>
            <a:r>
              <a:rPr lang="zh-CN" altLang="en-US" sz="2000" dirty="0">
                <a:solidFill>
                  <a:srgbClr val="6B799C"/>
                </a:solidFill>
              </a:rPr>
              <a:t>（</a:t>
            </a:r>
            <a:r>
              <a:rPr lang="en-US" altLang="zh-CN" sz="2000" dirty="0">
                <a:solidFill>
                  <a:srgbClr val="6B799C"/>
                </a:solidFill>
              </a:rPr>
              <a:t>5</a:t>
            </a:r>
            <a:r>
              <a:rPr lang="zh-CN" altLang="en-US" sz="2000" dirty="0">
                <a:solidFill>
                  <a:srgbClr val="6B799C"/>
                </a:solidFill>
              </a:rPr>
              <a:t>） 在课堂教学中，新手教师掌控课堂教学语言的时间比专家型教师多，专家型教师更关注学生参与师生对话。</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123307" y="2994557"/>
            <a:ext cx="478984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中学数学专家型教师课堂教学语言的基本特征</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17"/>
          <p:cNvSpPr txBox="1">
            <a:spLocks noChangeArrowheads="1"/>
          </p:cNvSpPr>
          <p:nvPr>
            <p:custDataLst>
              <p:tags r:id="rId1"/>
            </p:custDataLst>
          </p:nvPr>
        </p:nvSpPr>
        <p:spPr bwMode="auto">
          <a:xfrm>
            <a:off x="532967" y="394625"/>
            <a:ext cx="983440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中学数学专家型教师课堂教学语言的基本特征</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6" name="文本框 5"/>
          <p:cNvSpPr txBox="1"/>
          <p:nvPr/>
        </p:nvSpPr>
        <p:spPr>
          <a:xfrm>
            <a:off x="875030" y="1789839"/>
            <a:ext cx="9786257" cy="304609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在教学实践中发现，专家型教师的课堂教学语言有较强的独特性和卓越性。如上一节所述，学者的研究表明，相比较于新手教师，专家型教师善用隐喻，能较好地运用引导性语言，注重过渡性语言的渗透和衔接。</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sym typeface="+mn-ea"/>
              </a:rPr>
              <a:t>专家型教师</a:t>
            </a:r>
            <a:r>
              <a:rPr lang="zh-CN" altLang="en-US" sz="2400" dirty="0">
                <a:solidFill>
                  <a:srgbClr val="6B799C"/>
                </a:solidFill>
              </a:rPr>
              <a:t>在教学中敢于对学生放手，善于使用课堂教学语言引导学生思考。因此，对专家型中学数学教师的课堂教学语言进行研究，挖掘他们课堂教学语言的一些基本特征，可为职前教师和新手教师的课堂教学语言能力发展提供必要的参考。</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直接连接符 4"/>
          <p:cNvCxnSpPr>
            <a:stCxn id="14" idx="5"/>
            <a:endCxn id="16" idx="2"/>
          </p:cNvCxnSpPr>
          <p:nvPr/>
        </p:nvCxnSpPr>
        <p:spPr>
          <a:xfrm>
            <a:off x="3778278" y="3705507"/>
            <a:ext cx="3326456" cy="13502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442071" y="2334536"/>
            <a:ext cx="516295" cy="244882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4" idx="7"/>
            <a:endCxn id="15" idx="2"/>
          </p:cNvCxnSpPr>
          <p:nvPr/>
        </p:nvCxnSpPr>
        <p:spPr>
          <a:xfrm flipV="1">
            <a:off x="3778278" y="2132721"/>
            <a:ext cx="3998064" cy="1106695"/>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508046" y="1849664"/>
            <a:ext cx="2933700" cy="2933700"/>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1" name="任意多边形 10"/>
          <p:cNvSpPr/>
          <p:nvPr/>
        </p:nvSpPr>
        <p:spPr>
          <a:xfrm>
            <a:off x="7866001" y="1716314"/>
            <a:ext cx="580672" cy="774372"/>
          </a:xfrm>
          <a:custGeom>
            <a:avLst/>
            <a:gdLst>
              <a:gd name="connsiteX0" fmla="*/ 168696 w 580672"/>
              <a:gd name="connsiteY0" fmla="*/ 0 h 774372"/>
              <a:gd name="connsiteX1" fmla="*/ 580672 w 580672"/>
              <a:gd name="connsiteY1" fmla="*/ 411976 h 774372"/>
              <a:gd name="connsiteX2" fmla="*/ 399036 w 580672"/>
              <a:gd name="connsiteY2" fmla="*/ 753593 h 774372"/>
              <a:gd name="connsiteX3" fmla="*/ 360754 w 580672"/>
              <a:gd name="connsiteY3" fmla="*/ 774372 h 774372"/>
              <a:gd name="connsiteX4" fmla="*/ 282039 w 580672"/>
              <a:gd name="connsiteY4" fmla="*/ 613459 h 774372"/>
              <a:gd name="connsiteX5" fmla="*/ 334685 w 580672"/>
              <a:gd name="connsiteY5" fmla="*/ 577964 h 774372"/>
              <a:gd name="connsiteX6" fmla="*/ 403439 w 580672"/>
              <a:gd name="connsiteY6" fmla="*/ 411975 h 774372"/>
              <a:gd name="connsiteX7" fmla="*/ 168695 w 580672"/>
              <a:gd name="connsiteY7" fmla="*/ 177231 h 774372"/>
              <a:gd name="connsiteX8" fmla="*/ 121386 w 580672"/>
              <a:gd name="connsiteY8" fmla="*/ 182000 h 774372"/>
              <a:gd name="connsiteX9" fmla="*/ 77625 w 580672"/>
              <a:gd name="connsiteY9" fmla="*/ 195584 h 774372"/>
              <a:gd name="connsiteX10" fmla="*/ 0 w 580672"/>
              <a:gd name="connsiteY10" fmla="*/ 36900 h 774372"/>
              <a:gd name="connsiteX11" fmla="*/ 8337 w 580672"/>
              <a:gd name="connsiteY11" fmla="*/ 32375 h 774372"/>
              <a:gd name="connsiteX12" fmla="*/ 168696 w 580672"/>
              <a:gd name="connsiteY12" fmla="*/ 0 h 77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0672" h="774372">
                <a:moveTo>
                  <a:pt x="168696" y="0"/>
                </a:moveTo>
                <a:cubicBezTo>
                  <a:pt x="396224" y="0"/>
                  <a:pt x="580672" y="184448"/>
                  <a:pt x="580672" y="411976"/>
                </a:cubicBezTo>
                <a:cubicBezTo>
                  <a:pt x="580672" y="554181"/>
                  <a:pt x="508622" y="679558"/>
                  <a:pt x="399036" y="753593"/>
                </a:cubicBezTo>
                <a:lnTo>
                  <a:pt x="360754" y="774372"/>
                </a:lnTo>
                <a:lnTo>
                  <a:pt x="282039" y="613459"/>
                </a:lnTo>
                <a:lnTo>
                  <a:pt x="334685" y="577964"/>
                </a:lnTo>
                <a:cubicBezTo>
                  <a:pt x="377165" y="535484"/>
                  <a:pt x="403439" y="476798"/>
                  <a:pt x="403439" y="411975"/>
                </a:cubicBezTo>
                <a:cubicBezTo>
                  <a:pt x="403439" y="282329"/>
                  <a:pt x="298341" y="177231"/>
                  <a:pt x="168695" y="177231"/>
                </a:cubicBezTo>
                <a:cubicBezTo>
                  <a:pt x="152490" y="177231"/>
                  <a:pt x="136667" y="178873"/>
                  <a:pt x="121386" y="182000"/>
                </a:cubicBezTo>
                <a:lnTo>
                  <a:pt x="77625" y="195584"/>
                </a:lnTo>
                <a:lnTo>
                  <a:pt x="0" y="36900"/>
                </a:lnTo>
                <a:lnTo>
                  <a:pt x="8337" y="32375"/>
                </a:lnTo>
                <a:cubicBezTo>
                  <a:pt x="57625" y="11528"/>
                  <a:pt x="111814" y="0"/>
                  <a:pt x="168696" y="0"/>
                </a:cubicBez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任意多边形 11"/>
          <p:cNvSpPr/>
          <p:nvPr/>
        </p:nvSpPr>
        <p:spPr>
          <a:xfrm>
            <a:off x="6921740" y="4819275"/>
            <a:ext cx="931982" cy="710892"/>
          </a:xfrm>
          <a:custGeom>
            <a:avLst/>
            <a:gdLst>
              <a:gd name="connsiteX0" fmla="*/ 862193 w 931982"/>
              <a:gd name="connsiteY0" fmla="*/ 0 h 710892"/>
              <a:gd name="connsiteX1" fmla="*/ 895210 w 931982"/>
              <a:gd name="connsiteY1" fmla="*/ 60830 h 710892"/>
              <a:gd name="connsiteX2" fmla="*/ 931982 w 931982"/>
              <a:gd name="connsiteY2" fmla="*/ 242967 h 710892"/>
              <a:gd name="connsiteX3" fmla="*/ 464057 w 931982"/>
              <a:gd name="connsiteY3" fmla="*/ 710892 h 710892"/>
              <a:gd name="connsiteX4" fmla="*/ 5639 w 931982"/>
              <a:gd name="connsiteY4" fmla="*/ 337270 h 710892"/>
              <a:gd name="connsiteX5" fmla="*/ 0 w 931982"/>
              <a:gd name="connsiteY5" fmla="*/ 281337 h 710892"/>
              <a:gd name="connsiteX6" fmla="*/ 195297 w 931982"/>
              <a:gd name="connsiteY6" fmla="*/ 217611 h 710892"/>
              <a:gd name="connsiteX7" fmla="*/ 191769 w 931982"/>
              <a:gd name="connsiteY7" fmla="*/ 252603 h 710892"/>
              <a:gd name="connsiteX8" fmla="*/ 480283 w 931982"/>
              <a:gd name="connsiteY8" fmla="*/ 541117 h 710892"/>
              <a:gd name="connsiteX9" fmla="*/ 768797 w 931982"/>
              <a:gd name="connsiteY9" fmla="*/ 252603 h 710892"/>
              <a:gd name="connsiteX10" fmla="*/ 719524 w 931982"/>
              <a:gd name="connsiteY10" fmla="*/ 91292 h 710892"/>
              <a:gd name="connsiteX11" fmla="*/ 690441 w 931982"/>
              <a:gd name="connsiteY11" fmla="*/ 56044 h 71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982" h="710892">
                <a:moveTo>
                  <a:pt x="862193" y="0"/>
                </a:moveTo>
                <a:lnTo>
                  <a:pt x="895210" y="60830"/>
                </a:lnTo>
                <a:cubicBezTo>
                  <a:pt x="918889" y="116811"/>
                  <a:pt x="931982" y="178360"/>
                  <a:pt x="931982" y="242967"/>
                </a:cubicBezTo>
                <a:cubicBezTo>
                  <a:pt x="931982" y="501395"/>
                  <a:pt x="722485" y="710892"/>
                  <a:pt x="464057" y="710892"/>
                </a:cubicBezTo>
                <a:cubicBezTo>
                  <a:pt x="237933" y="710892"/>
                  <a:pt x="49271" y="550496"/>
                  <a:pt x="5639" y="337270"/>
                </a:cubicBezTo>
                <a:lnTo>
                  <a:pt x="0" y="281337"/>
                </a:lnTo>
                <a:lnTo>
                  <a:pt x="195297" y="217611"/>
                </a:lnTo>
                <a:lnTo>
                  <a:pt x="191769" y="252603"/>
                </a:lnTo>
                <a:cubicBezTo>
                  <a:pt x="191769" y="411945"/>
                  <a:pt x="320941" y="541117"/>
                  <a:pt x="480283" y="541117"/>
                </a:cubicBezTo>
                <a:cubicBezTo>
                  <a:pt x="639625" y="541117"/>
                  <a:pt x="768797" y="411945"/>
                  <a:pt x="768797" y="252603"/>
                </a:cubicBezTo>
                <a:cubicBezTo>
                  <a:pt x="768797" y="192850"/>
                  <a:pt x="750632" y="137339"/>
                  <a:pt x="719524" y="91292"/>
                </a:cubicBezTo>
                <a:lnTo>
                  <a:pt x="690441" y="56044"/>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任意多边形 12"/>
          <p:cNvSpPr/>
          <p:nvPr/>
        </p:nvSpPr>
        <p:spPr>
          <a:xfrm>
            <a:off x="2962121" y="2935513"/>
            <a:ext cx="741101" cy="1133950"/>
          </a:xfrm>
          <a:custGeom>
            <a:avLst/>
            <a:gdLst>
              <a:gd name="connsiteX0" fmla="*/ 566975 w 741101"/>
              <a:gd name="connsiteY0" fmla="*/ 0 h 1133950"/>
              <a:gd name="connsiteX1" fmla="*/ 681241 w 741101"/>
              <a:gd name="connsiteY1" fmla="*/ 11519 h 1133950"/>
              <a:gd name="connsiteX2" fmla="*/ 741101 w 741101"/>
              <a:gd name="connsiteY2" fmla="*/ 30101 h 1133950"/>
              <a:gd name="connsiteX3" fmla="*/ 741101 w 741101"/>
              <a:gd name="connsiteY3" fmla="*/ 264300 h 1133950"/>
              <a:gd name="connsiteX4" fmla="*/ 701950 w 741101"/>
              <a:gd name="connsiteY4" fmla="*/ 243050 h 1133950"/>
              <a:gd name="connsiteX5" fmla="*/ 573664 w 741101"/>
              <a:gd name="connsiteY5" fmla="*/ 217150 h 1133950"/>
              <a:gd name="connsiteX6" fmla="*/ 244088 w 741101"/>
              <a:gd name="connsiteY6" fmla="*/ 546726 h 1133950"/>
              <a:gd name="connsiteX7" fmla="*/ 573664 w 741101"/>
              <a:gd name="connsiteY7" fmla="*/ 876302 h 1133950"/>
              <a:gd name="connsiteX8" fmla="*/ 701950 w 741101"/>
              <a:gd name="connsiteY8" fmla="*/ 850403 h 1133950"/>
              <a:gd name="connsiteX9" fmla="*/ 741101 w 741101"/>
              <a:gd name="connsiteY9" fmla="*/ 829152 h 1133950"/>
              <a:gd name="connsiteX10" fmla="*/ 741101 w 741101"/>
              <a:gd name="connsiteY10" fmla="*/ 1103850 h 1133950"/>
              <a:gd name="connsiteX11" fmla="*/ 681241 w 741101"/>
              <a:gd name="connsiteY11" fmla="*/ 1122431 h 1133950"/>
              <a:gd name="connsiteX12" fmla="*/ 566975 w 741101"/>
              <a:gd name="connsiteY12" fmla="*/ 1133950 h 1133950"/>
              <a:gd name="connsiteX13" fmla="*/ 0 w 741101"/>
              <a:gd name="connsiteY13" fmla="*/ 566975 h 1133950"/>
              <a:gd name="connsiteX14" fmla="*/ 566975 w 741101"/>
              <a:gd name="connsiteY14" fmla="*/ 0 h 113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1101" h="1133950">
                <a:moveTo>
                  <a:pt x="566975" y="0"/>
                </a:moveTo>
                <a:cubicBezTo>
                  <a:pt x="606117" y="0"/>
                  <a:pt x="644332" y="3966"/>
                  <a:pt x="681241" y="11519"/>
                </a:cubicBezTo>
                <a:lnTo>
                  <a:pt x="741101" y="30101"/>
                </a:lnTo>
                <a:lnTo>
                  <a:pt x="741101" y="264300"/>
                </a:lnTo>
                <a:lnTo>
                  <a:pt x="701950" y="243050"/>
                </a:lnTo>
                <a:cubicBezTo>
                  <a:pt x="662520" y="226372"/>
                  <a:pt x="619169" y="217150"/>
                  <a:pt x="573664" y="217150"/>
                </a:cubicBezTo>
                <a:cubicBezTo>
                  <a:pt x="391644" y="217150"/>
                  <a:pt x="244088" y="364706"/>
                  <a:pt x="244088" y="546726"/>
                </a:cubicBezTo>
                <a:cubicBezTo>
                  <a:pt x="244088" y="728746"/>
                  <a:pt x="391644" y="876302"/>
                  <a:pt x="573664" y="876302"/>
                </a:cubicBezTo>
                <a:cubicBezTo>
                  <a:pt x="619169" y="876302"/>
                  <a:pt x="662520" y="867080"/>
                  <a:pt x="701950" y="850403"/>
                </a:cubicBezTo>
                <a:lnTo>
                  <a:pt x="741101" y="829152"/>
                </a:lnTo>
                <a:lnTo>
                  <a:pt x="741101" y="1103850"/>
                </a:lnTo>
                <a:lnTo>
                  <a:pt x="681241" y="1122431"/>
                </a:lnTo>
                <a:cubicBezTo>
                  <a:pt x="644332" y="1129984"/>
                  <a:pt x="606117" y="1133950"/>
                  <a:pt x="566975" y="1133950"/>
                </a:cubicBezTo>
                <a:cubicBezTo>
                  <a:pt x="253843" y="1133950"/>
                  <a:pt x="0" y="880107"/>
                  <a:pt x="0" y="566975"/>
                </a:cubicBezTo>
                <a:cubicBezTo>
                  <a:pt x="0" y="253843"/>
                  <a:pt x="253843" y="0"/>
                  <a:pt x="566975" y="0"/>
                </a:cubicBez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3215657" y="3142886"/>
            <a:ext cx="659151" cy="659151"/>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椭圆 14"/>
          <p:cNvSpPr/>
          <p:nvPr/>
        </p:nvSpPr>
        <p:spPr>
          <a:xfrm>
            <a:off x="7776342" y="1897977"/>
            <a:ext cx="469487" cy="469487"/>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椭圆 15"/>
          <p:cNvSpPr/>
          <p:nvPr/>
        </p:nvSpPr>
        <p:spPr>
          <a:xfrm>
            <a:off x="7104734" y="4767232"/>
            <a:ext cx="577027" cy="577027"/>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5171625" y="3024491"/>
            <a:ext cx="1803667"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2800" b="1" noProof="0" dirty="0">
                <a:solidFill>
                  <a:prstClr val="white"/>
                </a:solidFill>
                <a:latin typeface="微软雅黑" panose="020B0503020204020204" pitchFamily="34" charset="-122"/>
                <a:ea typeface="微软雅黑" panose="020B0503020204020204" pitchFamily="34" charset="-122"/>
              </a:rPr>
              <a:t>基本特征</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9" name="矩形 18"/>
          <p:cNvSpPr/>
          <p:nvPr/>
        </p:nvSpPr>
        <p:spPr>
          <a:xfrm>
            <a:off x="804548" y="3429000"/>
            <a:ext cx="2094490" cy="1695336"/>
          </a:xfrm>
          <a:prstGeom prst="rect">
            <a:avLst/>
          </a:prstGeom>
        </p:spPr>
        <p:txBody>
          <a:bodyPr wrap="square">
            <a:spAutoFit/>
          </a:bodyPr>
          <a:lstStyle/>
          <a:p>
            <a:pPr marL="0" marR="0" lvl="0" indent="0" defTabSz="457200" rtl="0" eaLnBrk="1" fontAlgn="auto" latinLnBrk="0" hangingPunct="1">
              <a:lnSpc>
                <a:spcPct val="150000"/>
              </a:lnSpc>
              <a:spcBef>
                <a:spcPts val="0"/>
              </a:spcBef>
              <a:spcAft>
                <a:spcPts val="0"/>
              </a:spcAft>
              <a:buClrTx/>
              <a:buSzTx/>
              <a:buFontTx/>
              <a:buNone/>
              <a:defRPr/>
            </a:pPr>
            <a:r>
              <a:rPr lang="zh-CN" altLang="en-US" sz="2400" dirty="0">
                <a:solidFill>
                  <a:srgbClr val="6B799C"/>
                </a:solidFill>
                <a:latin typeface="微软雅黑" panose="020B0503020204020204" pitchFamily="34" charset="-122"/>
                <a:ea typeface="微软雅黑" panose="020B0503020204020204" pitchFamily="34" charset="-122"/>
              </a:rPr>
              <a:t>善用提问性语言，通过追问形成“问题链”</a:t>
            </a:r>
            <a:endParaRPr kumimoji="0" lang="zh-CN" altLang="en-US" sz="2400" b="0" i="0" u="none" strike="noStrike" kern="1200" cap="none" spc="0" normalizeH="0" baseline="0" noProof="0" dirty="0">
              <a:ln>
                <a:noFill/>
              </a:ln>
              <a:solidFill>
                <a:srgbClr val="6B799C"/>
              </a:solidFill>
              <a:effectLst/>
              <a:uLnTx/>
              <a:uFillTx/>
              <a:latin typeface="Calibri" panose="020F0502020204030204"/>
              <a:ea typeface="等线" panose="02010600030101010101" pitchFamily="2" charset="-122"/>
              <a:cs typeface="+mn-cs"/>
            </a:endParaRPr>
          </a:p>
        </p:txBody>
      </p:sp>
      <p:sp>
        <p:nvSpPr>
          <p:cNvPr id="20" name="矩形 19"/>
          <p:cNvSpPr/>
          <p:nvPr/>
        </p:nvSpPr>
        <p:spPr>
          <a:xfrm>
            <a:off x="8673194" y="1920691"/>
            <a:ext cx="3005441" cy="1695336"/>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en-US" sz="2400" dirty="0">
                <a:solidFill>
                  <a:srgbClr val="6B799C"/>
                </a:solidFill>
                <a:latin typeface="微软雅黑" panose="020B0503020204020204" pitchFamily="34" charset="-122"/>
                <a:ea typeface="微软雅黑" panose="020B0503020204020204" pitchFamily="34" charset="-122"/>
              </a:rPr>
              <a:t>总体以询问式语言、肯定式语言、表情式语言为主</a:t>
            </a:r>
            <a:endParaRPr kumimoji="0" lang="zh-CN" altLang="en-US" sz="2400" b="0" i="0" u="none" strike="noStrike" kern="1200" cap="none" spc="0" normalizeH="0" baseline="0" noProof="0" dirty="0">
              <a:ln>
                <a:noFill/>
              </a:ln>
              <a:solidFill>
                <a:srgbClr val="6B799C"/>
              </a:solidFill>
              <a:effectLst/>
              <a:uLnTx/>
              <a:uFillTx/>
              <a:latin typeface="Calibri" panose="020F0502020204030204"/>
              <a:ea typeface="等线" panose="02010600030101010101" pitchFamily="2" charset="-122"/>
              <a:cs typeface="+mn-cs"/>
            </a:endParaRPr>
          </a:p>
        </p:txBody>
      </p:sp>
      <p:sp>
        <p:nvSpPr>
          <p:cNvPr id="22" name="矩形 21"/>
          <p:cNvSpPr/>
          <p:nvPr/>
        </p:nvSpPr>
        <p:spPr>
          <a:xfrm>
            <a:off x="8074984" y="4767232"/>
            <a:ext cx="3005441" cy="1695336"/>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en-US" sz="2400" dirty="0">
                <a:solidFill>
                  <a:srgbClr val="6B799C"/>
                </a:solidFill>
                <a:latin typeface="微软雅黑" panose="020B0503020204020204" pitchFamily="34" charset="-122"/>
                <a:ea typeface="微软雅黑" panose="020B0503020204020204" pitchFamily="34" charset="-122"/>
              </a:rPr>
              <a:t>善用过渡性语言和反馈性语言，衔接思维、启发思考</a:t>
            </a:r>
            <a:endParaRPr kumimoji="0" lang="zh-CN" altLang="en-US" sz="2400" b="0" i="0" u="none" strike="noStrike" kern="1200" cap="none" spc="0" normalizeH="0" baseline="0" noProof="0" dirty="0">
              <a:ln>
                <a:noFill/>
              </a:ln>
              <a:solidFill>
                <a:srgbClr val="6B799C"/>
              </a:solidFill>
              <a:effectLst/>
              <a:uLnTx/>
              <a:uFillTx/>
              <a:latin typeface="Calibri" panose="020F0502020204030204"/>
              <a:ea typeface="等线" panose="02010600030101010101" pitchFamily="2" charset="-122"/>
              <a:cs typeface="+mn-cs"/>
            </a:endParaRPr>
          </a:p>
        </p:txBody>
      </p:sp>
      <p:sp>
        <p:nvSpPr>
          <p:cNvPr id="25" name="等腰三角形 24"/>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等腰三角形 25"/>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740187" y="362968"/>
            <a:ext cx="9138464"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中学数学专家型教师课堂教学语言的基本特征</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17"/>
          <p:cNvSpPr txBox="1">
            <a:spLocks noChangeArrowheads="1"/>
          </p:cNvSpPr>
          <p:nvPr>
            <p:custDataLst>
              <p:tags r:id="rId1"/>
            </p:custDataLst>
          </p:nvPr>
        </p:nvSpPr>
        <p:spPr bwMode="auto">
          <a:xfrm>
            <a:off x="826881" y="451690"/>
            <a:ext cx="9138464"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4" name="矩形 3"/>
          <p:cNvSpPr/>
          <p:nvPr/>
        </p:nvSpPr>
        <p:spPr>
          <a:xfrm>
            <a:off x="1024595" y="309943"/>
            <a:ext cx="9229748" cy="829945"/>
          </a:xfrm>
          <a:prstGeom prst="rect">
            <a:avLst/>
          </a:prstGeom>
        </p:spPr>
        <p:txBody>
          <a:bodyPr wrap="square">
            <a:spAutoFit/>
          </a:bodyPr>
          <a:lstStyle/>
          <a:p>
            <a:pPr marL="0" marR="0" lvl="0" indent="0" defTabSz="457200" rtl="0" eaLnBrk="1" fontAlgn="auto" latinLnBrk="0" hangingPunct="1">
              <a:lnSpc>
                <a:spcPct val="15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一、善用提问性语言，通过追问形成“问题链”</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endParaRPr>
          </a:p>
        </p:txBody>
      </p:sp>
      <p:sp>
        <p:nvSpPr>
          <p:cNvPr id="7" name="文本框 6"/>
          <p:cNvSpPr txBox="1"/>
          <p:nvPr/>
        </p:nvSpPr>
        <p:spPr>
          <a:xfrm>
            <a:off x="361950" y="1205865"/>
            <a:ext cx="11231245" cy="526224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研究发现，专家型中学数学教师善于</a:t>
            </a:r>
            <a:r>
              <a:rPr lang="zh-CN" altLang="en-US" sz="2400" b="1" dirty="0">
                <a:solidFill>
                  <a:srgbClr val="6B799C"/>
                </a:solidFill>
              </a:rPr>
              <a:t>根据不同的教学环节提出符合学生认知的问题</a:t>
            </a:r>
            <a:r>
              <a:rPr lang="zh-CN" altLang="en-US" sz="2400" dirty="0">
                <a:solidFill>
                  <a:srgbClr val="6B799C"/>
                </a:solidFill>
              </a:rPr>
              <a:t>，以提高学生的参与度。</a:t>
            </a:r>
            <a:endParaRPr lang="zh-CN" altLang="en-US" sz="2400" dirty="0">
              <a:solidFill>
                <a:srgbClr val="6B799C"/>
              </a:solidFill>
            </a:endParaRPr>
          </a:p>
          <a:p>
            <a:pPr indent="0">
              <a:buFont typeface="Arial" panose="020B0604020202020204" pitchFamily="34" charset="0"/>
              <a:buNone/>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专家型中学数学教师在课堂教学中注重</a:t>
            </a:r>
            <a:r>
              <a:rPr lang="zh-CN" altLang="en-US" sz="2400" b="1" dirty="0">
                <a:solidFill>
                  <a:srgbClr val="6B799C"/>
                </a:solidFill>
              </a:rPr>
              <a:t>知识的探究和巩固</a:t>
            </a:r>
            <a:r>
              <a:rPr lang="zh-CN" altLang="en-US" sz="2400" dirty="0">
                <a:solidFill>
                  <a:srgbClr val="6B799C"/>
                </a:solidFill>
              </a:rPr>
              <a:t>。表现为</a:t>
            </a:r>
            <a:r>
              <a:rPr lang="zh-CN" altLang="en-US" sz="2400" dirty="0">
                <a:solidFill>
                  <a:srgbClr val="6B799C"/>
                </a:solidFill>
                <a:sym typeface="+mn-ea"/>
              </a:rPr>
              <a:t>讲授新知和讲解练习环节的提问上是在其他教学环节的</a:t>
            </a:r>
            <a:r>
              <a:rPr lang="en-US" altLang="zh-CN" sz="2400" dirty="0">
                <a:solidFill>
                  <a:srgbClr val="6B799C"/>
                </a:solidFill>
                <a:sym typeface="+mn-ea"/>
              </a:rPr>
              <a:t>3—4</a:t>
            </a:r>
            <a:r>
              <a:rPr lang="zh-CN" altLang="en-US" sz="2400" dirty="0">
                <a:solidFill>
                  <a:srgbClr val="6B799C"/>
                </a:solidFill>
                <a:sym typeface="+mn-ea"/>
              </a:rPr>
              <a:t>倍，此外，</a:t>
            </a:r>
            <a:r>
              <a:rPr lang="zh-CN" altLang="en-US" sz="2400" dirty="0">
                <a:solidFill>
                  <a:srgbClr val="6B799C"/>
                </a:solidFill>
              </a:rPr>
              <a:t>专家型教师的课堂提问中追问占据了较大比例，而且这些提问能有效激起学生参与讨论。这表明，专家型中学数学教师的课堂提问不仅内容明确、问题聚焦，而且难度适中，能较好利用“切入点”，通过问题的引导，激活学生思维。</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专家型中学数学教师的提问类型与提问后的</a:t>
            </a:r>
            <a:r>
              <a:rPr lang="zh-CN" altLang="en-US" sz="2400" b="1" dirty="0">
                <a:solidFill>
                  <a:srgbClr val="6B799C"/>
                </a:solidFill>
              </a:rPr>
              <a:t>等候时间</a:t>
            </a:r>
            <a:r>
              <a:rPr lang="zh-CN" altLang="en-US" sz="2400" dirty="0">
                <a:solidFill>
                  <a:srgbClr val="6B799C"/>
                </a:solidFill>
              </a:rPr>
              <a:t>存在明显的线性关系。越难的问题等候时间</a:t>
            </a:r>
            <a:r>
              <a:rPr lang="zh-CN" altLang="en-US" sz="2400" dirty="0">
                <a:solidFill>
                  <a:srgbClr val="6B799C"/>
                </a:solidFill>
              </a:rPr>
              <a:t>越长</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如果将提问难度分为简单性提问、半简单性提问和复杂性提问这</a:t>
            </a:r>
            <a:r>
              <a:rPr lang="en-US" altLang="zh-CN" sz="2400" dirty="0">
                <a:solidFill>
                  <a:srgbClr val="6B799C"/>
                </a:solidFill>
              </a:rPr>
              <a:t>3</a:t>
            </a:r>
            <a:r>
              <a:rPr lang="zh-CN" altLang="en-US" sz="2400" dirty="0">
                <a:solidFill>
                  <a:srgbClr val="6B799C"/>
                </a:solidFill>
              </a:rPr>
              <a:t>种类型，专家型数学教师的提问集中在</a:t>
            </a:r>
            <a:r>
              <a:rPr lang="zh-CN" altLang="en-US" sz="2400" b="1" dirty="0">
                <a:solidFill>
                  <a:srgbClr val="6B799C"/>
                </a:solidFill>
              </a:rPr>
              <a:t>半简单性提问和复杂性</a:t>
            </a:r>
            <a:r>
              <a:rPr lang="zh-CN" altLang="en-US" sz="2400" dirty="0">
                <a:solidFill>
                  <a:srgbClr val="6B799C"/>
                </a:solidFill>
              </a:rPr>
              <a:t>提问上。</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17"/>
          <p:cNvSpPr txBox="1">
            <a:spLocks noChangeArrowheads="1"/>
          </p:cNvSpPr>
          <p:nvPr>
            <p:custDataLst>
              <p:tags r:id="rId1"/>
            </p:custDataLst>
          </p:nvPr>
        </p:nvSpPr>
        <p:spPr bwMode="auto">
          <a:xfrm>
            <a:off x="826881" y="451690"/>
            <a:ext cx="10646662"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二、总体以询问式语言、肯定式语言、表情式语言为主</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6" name="文本框 5"/>
          <p:cNvSpPr txBox="1"/>
          <p:nvPr/>
        </p:nvSpPr>
        <p:spPr>
          <a:xfrm>
            <a:off x="1023891" y="1475912"/>
            <a:ext cx="9840687" cy="45231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有研究指出，专家型教师在课堂教学中</a:t>
            </a:r>
            <a:r>
              <a:rPr lang="zh-CN" altLang="en-US" sz="2400" b="1" dirty="0">
                <a:solidFill>
                  <a:srgbClr val="6B799C"/>
                </a:solidFill>
              </a:rPr>
              <a:t>肯定式语言所占时间最多</a:t>
            </a:r>
            <a:r>
              <a:rPr lang="zh-CN" altLang="en-US" sz="2400" dirty="0">
                <a:solidFill>
                  <a:srgbClr val="6B799C"/>
                </a:solidFill>
              </a:rPr>
              <a:t>，询问式语言所占时间次之，表情式语言、祈使式语言、宣告式语言、承诺式语言分别随后。</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但是，在所有的课堂教学语言中，询问式语言出现的</a:t>
            </a:r>
            <a:r>
              <a:rPr lang="zh-CN" altLang="en-US" sz="2400" b="1" dirty="0">
                <a:solidFill>
                  <a:srgbClr val="6B799C"/>
                </a:solidFill>
              </a:rPr>
              <a:t>次数最多</a:t>
            </a:r>
            <a:r>
              <a:rPr lang="zh-CN" altLang="en-US" sz="2400" dirty="0">
                <a:solidFill>
                  <a:srgbClr val="6B799C"/>
                </a:solidFill>
              </a:rPr>
              <a:t>。这表明，课堂教学在课堂中为学生提供了大量的</a:t>
            </a:r>
            <a:r>
              <a:rPr lang="zh-CN" altLang="en-US" sz="2400" b="1" dirty="0">
                <a:solidFill>
                  <a:srgbClr val="6B799C"/>
                </a:solidFill>
              </a:rPr>
              <a:t>思考机会</a:t>
            </a:r>
            <a:r>
              <a:rPr lang="zh-CN" altLang="en-US" sz="2400" dirty="0">
                <a:solidFill>
                  <a:srgbClr val="6B799C"/>
                </a:solidFill>
              </a:rPr>
              <a:t>。</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新手教师更倾向于向学生表达自己的观点，进行解释；专家型教师每次分配在引导、评价学生回答上的时间较多，其善于利用学生的想法，在学生回答的基础上进一步追问，从而加深学生的理解，拓宽他们的思路。这是中学数学专家型教师教学自信的表现，也体现了他们在课堂教学中注重学生数学理解的教学特征。</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一、中学数学教师课堂教学语言技能的重要性</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716915" y="1172845"/>
            <a:ext cx="10568305" cy="4857750"/>
          </a:xfrm>
          <a:prstGeom prst="rect">
            <a:avLst/>
          </a:prstGeom>
          <a:noFill/>
        </p:spPr>
        <p:txBody>
          <a:bodyPr wrap="square">
            <a:noAutofit/>
          </a:bodyPr>
          <a:lstStyle/>
          <a:p>
            <a:pPr marL="342900" indent="-342900">
              <a:buFont typeface="Arial" panose="020B0604020202020204" pitchFamily="34" charset="0"/>
              <a:buChar char="•"/>
            </a:pPr>
            <a:r>
              <a:rPr lang="zh-CN" altLang="en-US" sz="2000" dirty="0">
                <a:solidFill>
                  <a:srgbClr val="6B799C"/>
                </a:solidFill>
              </a:rPr>
              <a:t>课堂教学语言</a:t>
            </a:r>
            <a:r>
              <a:rPr lang="zh-CN" altLang="en-US" sz="2000" b="1" dirty="0">
                <a:solidFill>
                  <a:srgbClr val="6B799C"/>
                </a:solidFill>
              </a:rPr>
              <a:t>课堂教学最主要的构成</a:t>
            </a:r>
            <a:r>
              <a:rPr lang="zh-CN" altLang="en-US" sz="2000" dirty="0">
                <a:solidFill>
                  <a:srgbClr val="6B799C"/>
                </a:solidFill>
              </a:rPr>
              <a:t>元素，是开展课堂教学活动的重要工具，课堂中的大部分时间都被语言占用。</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课堂教学语言是教师在课堂教学中</a:t>
            </a:r>
            <a:r>
              <a:rPr lang="zh-CN" altLang="en-US" sz="2000" b="1" dirty="0">
                <a:solidFill>
                  <a:srgbClr val="6B799C"/>
                </a:solidFill>
              </a:rPr>
              <a:t>向学生传授知识最主要的手</a:t>
            </a:r>
            <a:r>
              <a:rPr lang="zh-CN" altLang="en-US" sz="2000" dirty="0">
                <a:solidFill>
                  <a:srgbClr val="6B799C"/>
                </a:solidFill>
              </a:rPr>
              <a:t>段，以课堂教学语言为载体的教学行为，占课堂所有教学行为的</a:t>
            </a:r>
            <a:r>
              <a:rPr lang="en-US" altLang="zh-CN" sz="2000" dirty="0">
                <a:solidFill>
                  <a:srgbClr val="6B799C"/>
                </a:solidFill>
              </a:rPr>
              <a:t>80%</a:t>
            </a:r>
            <a:r>
              <a:rPr lang="zh-CN" altLang="en-US" sz="2000" dirty="0">
                <a:solidFill>
                  <a:srgbClr val="6B799C"/>
                </a:solidFill>
              </a:rPr>
              <a:t>左右。</a:t>
            </a:r>
            <a:endParaRPr lang="en-US" altLang="zh-CN" sz="2000" dirty="0">
              <a:solidFill>
                <a:srgbClr val="6B799C"/>
              </a:solidFill>
            </a:endParaRPr>
          </a:p>
          <a:p>
            <a:pPr marL="342900" indent="-342900">
              <a:buFont typeface="Arial" panose="020B0604020202020204" pitchFamily="34" charset="0"/>
              <a:buChar char="•"/>
            </a:pPr>
            <a:r>
              <a:rPr lang="en-US" altLang="zh-CN" sz="2000" dirty="0">
                <a:solidFill>
                  <a:srgbClr val="6B799C"/>
                </a:solidFill>
              </a:rPr>
              <a:t>《</a:t>
            </a:r>
            <a:r>
              <a:rPr lang="zh-CN" altLang="en-US" sz="2000" dirty="0">
                <a:solidFill>
                  <a:srgbClr val="6B799C"/>
                </a:solidFill>
              </a:rPr>
              <a:t>义务教育数学课程标准（</a:t>
            </a:r>
            <a:r>
              <a:rPr lang="en-US" altLang="zh-CN" sz="2000" dirty="0">
                <a:solidFill>
                  <a:srgbClr val="6B799C"/>
                </a:solidFill>
              </a:rPr>
              <a:t>2022</a:t>
            </a:r>
            <a:r>
              <a:rPr lang="zh-CN" altLang="en-US" sz="2000" dirty="0">
                <a:solidFill>
                  <a:srgbClr val="6B799C"/>
                </a:solidFill>
              </a:rPr>
              <a:t>年版）</a:t>
            </a:r>
            <a:r>
              <a:rPr lang="en-US" altLang="zh-CN" sz="2000" dirty="0">
                <a:solidFill>
                  <a:srgbClr val="6B799C"/>
                </a:solidFill>
              </a:rPr>
              <a:t>》</a:t>
            </a:r>
            <a:r>
              <a:rPr lang="zh-CN" altLang="en-US" sz="2000" dirty="0">
                <a:solidFill>
                  <a:srgbClr val="6B799C"/>
                </a:solidFill>
              </a:rPr>
              <a:t>中指出：“教学活动应注重启发式，激发学生学习兴趣，引发学生积极思考、鼓励学生质疑问难。”</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中华人民共和国教育部</a:t>
            </a:r>
            <a:r>
              <a:rPr lang="en-US" altLang="zh-CN" sz="2000" dirty="0">
                <a:solidFill>
                  <a:srgbClr val="6B799C"/>
                </a:solidFill>
              </a:rPr>
              <a:t>.</a:t>
            </a:r>
            <a:r>
              <a:rPr lang="zh-CN" altLang="en-US" sz="2000" dirty="0">
                <a:solidFill>
                  <a:srgbClr val="6B799C"/>
                </a:solidFill>
              </a:rPr>
              <a:t>义务教育数学课程标准</a:t>
            </a:r>
            <a:r>
              <a:rPr lang="en-US" altLang="zh-CN" sz="2000" dirty="0">
                <a:solidFill>
                  <a:srgbClr val="6B799C"/>
                </a:solidFill>
              </a:rPr>
              <a:t>(2022</a:t>
            </a:r>
            <a:r>
              <a:rPr lang="zh-CN" altLang="en-US" sz="2000" dirty="0">
                <a:solidFill>
                  <a:srgbClr val="6B799C"/>
                </a:solidFill>
              </a:rPr>
              <a:t>年版</a:t>
            </a:r>
            <a:r>
              <a:rPr lang="en-US" altLang="zh-CN" sz="2000" dirty="0">
                <a:solidFill>
                  <a:srgbClr val="6B799C"/>
                </a:solidFill>
              </a:rPr>
              <a:t>)</a:t>
            </a:r>
            <a:r>
              <a:rPr lang="zh-CN" altLang="en-US" sz="2000" dirty="0">
                <a:solidFill>
                  <a:srgbClr val="6B799C"/>
                </a:solidFill>
              </a:rPr>
              <a:t>［</a:t>
            </a:r>
            <a:r>
              <a:rPr lang="en-US" altLang="zh-CN" sz="2000" dirty="0">
                <a:solidFill>
                  <a:srgbClr val="6B799C"/>
                </a:solidFill>
              </a:rPr>
              <a:t>M</a:t>
            </a:r>
            <a:r>
              <a:rPr lang="zh-CN" altLang="en-US" sz="2000" dirty="0">
                <a:solidFill>
                  <a:srgbClr val="6B799C"/>
                </a:solidFill>
              </a:rPr>
              <a:t>］</a:t>
            </a:r>
            <a:r>
              <a:rPr lang="en-US" altLang="zh-CN" sz="2000" dirty="0">
                <a:solidFill>
                  <a:srgbClr val="6B799C"/>
                </a:solidFill>
              </a:rPr>
              <a:t>.</a:t>
            </a:r>
            <a:r>
              <a:rPr lang="zh-CN" altLang="en-US" sz="2000" dirty="0">
                <a:solidFill>
                  <a:srgbClr val="6B799C"/>
                </a:solidFill>
              </a:rPr>
              <a:t>北京</a:t>
            </a:r>
            <a:r>
              <a:rPr lang="en-US" altLang="zh-CN" sz="2000" dirty="0">
                <a:solidFill>
                  <a:srgbClr val="6B799C"/>
                </a:solidFill>
              </a:rPr>
              <a:t>:</a:t>
            </a:r>
            <a:r>
              <a:rPr lang="zh-CN" altLang="en-US" sz="2000" dirty="0">
                <a:solidFill>
                  <a:srgbClr val="6B799C"/>
                </a:solidFill>
              </a:rPr>
              <a:t>北京师范大学出版社，</a:t>
            </a:r>
            <a:r>
              <a:rPr lang="en-US" altLang="zh-CN" sz="2000" dirty="0">
                <a:solidFill>
                  <a:srgbClr val="6B799C"/>
                </a:solidFill>
              </a:rPr>
              <a:t>2022</a:t>
            </a:r>
            <a:r>
              <a:rPr lang="zh-CN" altLang="en-US" sz="2000" dirty="0">
                <a:solidFill>
                  <a:srgbClr val="6B799C"/>
                </a:solidFill>
              </a:rPr>
              <a:t>：</a:t>
            </a:r>
            <a:r>
              <a:rPr lang="en-US" altLang="zh-CN" sz="2000" dirty="0">
                <a:solidFill>
                  <a:srgbClr val="6B799C"/>
                </a:solidFill>
              </a:rPr>
              <a:t>3.</a:t>
            </a:r>
            <a:endParaRPr lang="en-US" altLang="zh-CN" sz="2000" dirty="0">
              <a:solidFill>
                <a:srgbClr val="6B799C"/>
              </a:solidFill>
            </a:endParaRPr>
          </a:p>
          <a:p>
            <a:pPr marL="342900" indent="-342900">
              <a:buFont typeface="Arial" panose="020B0604020202020204" pitchFamily="34" charset="0"/>
              <a:buChar char="•"/>
            </a:pPr>
            <a:r>
              <a:rPr lang="en-US" altLang="zh-CN" sz="2000" dirty="0">
                <a:solidFill>
                  <a:srgbClr val="6B799C"/>
                </a:solidFill>
              </a:rPr>
              <a:t>《</a:t>
            </a:r>
            <a:r>
              <a:rPr lang="zh-CN" altLang="en-US" sz="2000" dirty="0">
                <a:solidFill>
                  <a:srgbClr val="6B799C"/>
                </a:solidFill>
              </a:rPr>
              <a:t>普通高中数学课程标准（</a:t>
            </a:r>
            <a:r>
              <a:rPr lang="en-US" altLang="zh-CN" sz="2000" dirty="0">
                <a:solidFill>
                  <a:srgbClr val="6B799C"/>
                </a:solidFill>
              </a:rPr>
              <a:t>2017</a:t>
            </a:r>
            <a:r>
              <a:rPr lang="zh-CN" altLang="en-US" sz="2000" dirty="0">
                <a:solidFill>
                  <a:srgbClr val="6B799C"/>
                </a:solidFill>
              </a:rPr>
              <a:t>年版</a:t>
            </a:r>
            <a:r>
              <a:rPr lang="en-US" altLang="zh-CN" sz="2000" dirty="0">
                <a:solidFill>
                  <a:srgbClr val="6B799C"/>
                </a:solidFill>
              </a:rPr>
              <a:t>2020</a:t>
            </a:r>
            <a:r>
              <a:rPr lang="zh-CN" altLang="en-US" sz="2000" dirty="0">
                <a:solidFill>
                  <a:srgbClr val="6B799C"/>
                </a:solidFill>
              </a:rPr>
              <a:t>年修订）</a:t>
            </a:r>
            <a:r>
              <a:rPr lang="en-US" altLang="zh-CN" sz="2000" dirty="0">
                <a:solidFill>
                  <a:srgbClr val="6B799C"/>
                </a:solidFill>
              </a:rPr>
              <a:t>》</a:t>
            </a:r>
            <a:r>
              <a:rPr lang="zh-CN" altLang="en-US" sz="2000" dirty="0">
                <a:solidFill>
                  <a:srgbClr val="6B799C"/>
                </a:solidFill>
              </a:rPr>
              <a:t>中指出：“教师要把教学活动的重心放在促进学生学会学习上，积极探索利于促进学生学习的多样化教学方式，不仅限于讲授与练习，也包括引导学生阅读自学、独立思考、动手实践、自主探索、合作交流等。”</a:t>
            </a:r>
            <a:endParaRPr lang="zh-CN" altLang="en-US" sz="2000" dirty="0">
              <a:solidFill>
                <a:srgbClr val="6B799C"/>
              </a:solidFill>
            </a:endParaRPr>
          </a:p>
          <a:p>
            <a:pPr indent="0">
              <a:buFont typeface="Arial" panose="020B0604020202020204" pitchFamily="34" charset="0"/>
              <a:buNone/>
            </a:pPr>
            <a:endParaRPr lang="en-US" altLang="zh-CN" sz="2000" dirty="0">
              <a:solidFill>
                <a:srgbClr val="6B799C"/>
              </a:solidFill>
            </a:endParaRPr>
          </a:p>
          <a:p>
            <a:pPr indent="0">
              <a:buFont typeface="Arial" panose="020B0604020202020204" pitchFamily="34" charset="0"/>
              <a:buNone/>
            </a:pPr>
            <a:r>
              <a:rPr lang="en-US" altLang="zh-CN" sz="2000" dirty="0">
                <a:solidFill>
                  <a:srgbClr val="6B799C"/>
                </a:solidFill>
              </a:rPr>
              <a:t>         </a:t>
            </a:r>
            <a:r>
              <a:rPr lang="zh-CN" altLang="en-US" sz="2000" dirty="0">
                <a:solidFill>
                  <a:srgbClr val="6B799C"/>
                </a:solidFill>
              </a:rPr>
              <a:t>这些都表明，</a:t>
            </a:r>
            <a:r>
              <a:rPr lang="zh-CN" altLang="en-US" sz="2000" b="1" dirty="0">
                <a:solidFill>
                  <a:srgbClr val="6B799C"/>
                </a:solidFill>
              </a:rPr>
              <a:t>教师的课堂教学语言是课堂的生命所在，也是课堂教学的活力所在</a:t>
            </a:r>
            <a:r>
              <a:rPr lang="zh-CN" altLang="en-US" sz="2000" dirty="0">
                <a:solidFill>
                  <a:srgbClr val="6B799C"/>
                </a:solidFill>
              </a:rPr>
              <a:t>。爱因斯坦曾说：“一个人的智力发展和他形成概念的方法在很大程度上是取决于语言的。”中学数学教师的课堂教学语言，不仅直接影响中学数学知识的传授，而且在很大程度上也将影响中学生的数学思维方式、创造力、数学表达能力和数学学习习惯的培养。</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17"/>
          <p:cNvSpPr txBox="1">
            <a:spLocks noChangeArrowheads="1"/>
          </p:cNvSpPr>
          <p:nvPr>
            <p:custDataLst>
              <p:tags r:id="rId1"/>
            </p:custDataLst>
          </p:nvPr>
        </p:nvSpPr>
        <p:spPr bwMode="auto">
          <a:xfrm>
            <a:off x="826880" y="451690"/>
            <a:ext cx="10897033"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三、善用过渡性语言和反馈性语言，衔接思维、启发思考</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5" name="文本框 4"/>
          <p:cNvSpPr txBox="1"/>
          <p:nvPr/>
        </p:nvSpPr>
        <p:spPr>
          <a:xfrm>
            <a:off x="826657" y="1173598"/>
            <a:ext cx="10346803" cy="526224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在数学学习中，学生如果能对某些问题进行较为深入的思考，往往能获得更深的体会，不仅对知识的理解会更深入，掌握得也会更加牢固。这种思考有赖于教师的铺设与引导，也需要思考的内容具有较强的联结性。</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sym typeface="+mn-ea"/>
              </a:rPr>
              <a:t>专家型教师善于运用过渡性语言让教学过程更加流畅，有利于学生思维的衔接，减少认知的跨度。</a:t>
            </a:r>
            <a:r>
              <a:rPr lang="zh-CN" altLang="en-US" sz="2400" dirty="0">
                <a:solidFill>
                  <a:srgbClr val="6B799C"/>
                </a:solidFill>
              </a:rPr>
              <a:t>有些课堂看似气氛不是很热烈，但学生能在教师的启发下进行活跃的思考。他们的提问可能不是很多，但是很有启发性，并能给学生留下合理、充足的时间思考。</a:t>
            </a:r>
            <a:endParaRPr lang="zh-CN" altLang="en-US" sz="2400" dirty="0">
              <a:solidFill>
                <a:srgbClr val="6B799C"/>
              </a:solidFill>
            </a:endParaRPr>
          </a:p>
          <a:p>
            <a:pPr indent="0">
              <a:buFont typeface="Arial" panose="020B0604020202020204" pitchFamily="34" charset="0"/>
              <a:buNone/>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新授课和例题课课堂中，专家型教师使用的语言总次数比新手教师使用的语言总次数要少。新手教师不敢放手给学生，什么事情都要自己做，从而导致话语较多；而专家型教师则是善于使用课堂教学语言引导学生思考。</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在复习课中，专家型教师的语言次数和所用时间百分比都多于新手教师，尤其是在询问式语言和表情式语言的使用上。这表明，专家型教师在复习课中更善于抓住学生的思维，顺势引导</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17"/>
          <p:cNvSpPr txBox="1">
            <a:spLocks noChangeArrowheads="1"/>
          </p:cNvSpPr>
          <p:nvPr>
            <p:custDataLst>
              <p:tags r:id="rId1"/>
            </p:custDataLst>
          </p:nvPr>
        </p:nvSpPr>
        <p:spPr bwMode="auto">
          <a:xfrm>
            <a:off x="629167" y="408781"/>
            <a:ext cx="11114748"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三、善用过渡性语言和反馈性语言，衔接思维、启发思考</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5" name="文本框 4"/>
          <p:cNvSpPr txBox="1"/>
          <p:nvPr/>
        </p:nvSpPr>
        <p:spPr>
          <a:xfrm>
            <a:off x="911043" y="1528908"/>
            <a:ext cx="10369913" cy="45231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有调查显示，中学数学专家型教师的反馈性语言贯穿于教学的始终，在例题讲解环节出现最多，而且反馈时的语气也蕴含了大量的情感信息。</a:t>
            </a:r>
            <a:endParaRPr lang="zh-CN" altLang="en-US" sz="2400" dirty="0">
              <a:solidFill>
                <a:srgbClr val="6B799C"/>
              </a:solidFill>
            </a:endParaRPr>
          </a:p>
          <a:p>
            <a:pPr indent="0">
              <a:buFont typeface="Arial" panose="020B0604020202020204" pitchFamily="34" charset="0"/>
              <a:buNone/>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专家型教师的常用反馈语言为重复学生答案、要求学生解释答案、提供信息让学生再回答或者反问等，而较少采用重复提问的方式，而且反馈的指向都十分明确，又能给学生留出合理的思考空间，让学生能明白哪里理解得还不到位，并自己思考怎么纠正。</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这表明，中学数学专家型教师的教学语言能从培养学生学习兴趣和增强学生自我认识的角度出发，给学生以更积极、客观的反馈，既增加师生之间的理解与情感交流，又促使学生把教师的鼓励化作行动，较好地落实教学目标，从而发展学生的数学核心素养。</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4</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123307" y="2994557"/>
            <a:ext cx="478984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 中学数学课堂教学语言技能的提升路径</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8" name="TextBox 11"/>
          <p:cNvSpPr>
            <a:spLocks noChangeArrowheads="1"/>
          </p:cNvSpPr>
          <p:nvPr/>
        </p:nvSpPr>
        <p:spPr bwMode="auto">
          <a:xfrm flipH="1">
            <a:off x="4718480" y="3517093"/>
            <a:ext cx="2521676"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语言技能的提升路径</a:t>
            </a:r>
            <a:endParaRPr kumimoji="0" lang="zh-CN" altLang="en-US"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19" name="直接连接符 24"/>
          <p:cNvSpPr>
            <a:spLocks noChangeShapeType="1"/>
          </p:cNvSpPr>
          <p:nvPr/>
        </p:nvSpPr>
        <p:spPr bwMode="auto">
          <a:xfrm flipH="1">
            <a:off x="3249613" y="406908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13321" name="TextBox 13"/>
          <p:cNvSpPr txBox="1">
            <a:spLocks noChangeArrowheads="1"/>
          </p:cNvSpPr>
          <p:nvPr/>
        </p:nvSpPr>
        <p:spPr bwMode="auto">
          <a:xfrm>
            <a:off x="243924" y="4228283"/>
            <a:ext cx="331328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6025"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树立较强的课堂教学语言技能提升意识</a:t>
            </a:r>
            <a:endParaRPr kumimoji="0" lang="zh-CN" alt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23" name="TextBox 13"/>
          <p:cNvSpPr txBox="1">
            <a:spLocks noChangeArrowheads="1"/>
          </p:cNvSpPr>
          <p:nvPr/>
        </p:nvSpPr>
        <p:spPr bwMode="auto">
          <a:xfrm>
            <a:off x="7509510" y="2118360"/>
            <a:ext cx="402526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课堂教学语言的内容要以准确为本、力求生动</a:t>
            </a:r>
            <a:endParaRPr kumimoji="0" lang="zh-CN" alt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27" name="TextBox 13"/>
          <p:cNvSpPr txBox="1">
            <a:spLocks noChangeArrowheads="1"/>
          </p:cNvSpPr>
          <p:nvPr/>
        </p:nvSpPr>
        <p:spPr bwMode="auto">
          <a:xfrm>
            <a:off x="8219440" y="4345940"/>
            <a:ext cx="361124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重视课堂教学语言与载体的结合、力求有效</a:t>
            </a:r>
            <a:endParaRPr kumimoji="0" 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330" name="直接连接符 24"/>
          <p:cNvSpPr>
            <a:spLocks noChangeShapeType="1"/>
          </p:cNvSpPr>
          <p:nvPr/>
        </p:nvSpPr>
        <p:spPr bwMode="auto">
          <a:xfrm flipH="1">
            <a:off x="7372350" y="4561205"/>
            <a:ext cx="701675" cy="635"/>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 中学数学课堂教学语言技能的提升路径</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heel(1)">
                                      <p:cBhvr>
                                        <p:cTn id="7" dur="1000"/>
                                        <p:tgtEl>
                                          <p:spTgt spid="133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wheel(1)">
                                      <p:cBhvr>
                                        <p:cTn id="11" dur="1000"/>
                                        <p:tgtEl>
                                          <p:spTgt spid="1331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heel(1)">
                                      <p:cBhvr>
                                        <p:cTn id="15" dur="1000"/>
                                        <p:tgtEl>
                                          <p:spTgt spid="13317"/>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13314"/>
                                        </p:tgtEl>
                                        <p:attrNameLst>
                                          <p:attrName>style.visibility</p:attrName>
                                        </p:attrNameLst>
                                      </p:cBhvr>
                                      <p:to>
                                        <p:strVal val="visible"/>
                                      </p:to>
                                    </p:set>
                                    <p:animEffect transition="in" filter="wheel(1)">
                                      <p:cBhvr>
                                        <p:cTn id="19" dur="1000"/>
                                        <p:tgtEl>
                                          <p:spTgt spid="1331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13318"/>
                                        </p:tgtEl>
                                        <p:attrNameLst>
                                          <p:attrName>style.visibility</p:attrName>
                                        </p:attrNameLst>
                                      </p:cBhvr>
                                      <p:to>
                                        <p:strVal val="visible"/>
                                      </p:to>
                                    </p:set>
                                    <p:animEffect transition="in" filter="fade">
                                      <p:cBhvr>
                                        <p:cTn id="23" dur="1000"/>
                                        <p:tgtEl>
                                          <p:spTgt spid="13318"/>
                                        </p:tgtEl>
                                      </p:cBhvr>
                                    </p:animEffect>
                                    <p:anim calcmode="lin" valueType="num">
                                      <p:cBhvr>
                                        <p:cTn id="24" dur="1000" fill="hold"/>
                                        <p:tgtEl>
                                          <p:spTgt spid="13318"/>
                                        </p:tgtEl>
                                        <p:attrNameLst>
                                          <p:attrName>ppt_x</p:attrName>
                                        </p:attrNameLst>
                                      </p:cBhvr>
                                      <p:tavLst>
                                        <p:tav tm="0">
                                          <p:val>
                                            <p:strVal val="#ppt_x"/>
                                          </p:val>
                                        </p:tav>
                                        <p:tav tm="100000">
                                          <p:val>
                                            <p:strVal val="#ppt_x"/>
                                          </p:val>
                                        </p:tav>
                                      </p:tavLst>
                                    </p:anim>
                                    <p:anim calcmode="lin" valueType="num">
                                      <p:cBhvr>
                                        <p:cTn id="25" dur="1000" fill="hold"/>
                                        <p:tgtEl>
                                          <p:spTgt spid="1331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3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3327"/>
                                        </p:tgtEl>
                                        <p:attrNameLst>
                                          <p:attrName>style.visibility</p:attrName>
                                        </p:attrNameLst>
                                      </p:cBhvr>
                                      <p:to>
                                        <p:strVal val="visible"/>
                                      </p:to>
                                    </p:set>
                                    <p:anim calcmode="lin" valueType="num">
                                      <p:cBhvr additive="base">
                                        <p:cTn id="34" dur="500" fill="hold"/>
                                        <p:tgtEl>
                                          <p:spTgt spid="13327"/>
                                        </p:tgtEl>
                                        <p:attrNameLst>
                                          <p:attrName>ppt_x</p:attrName>
                                        </p:attrNameLst>
                                      </p:cBhvr>
                                      <p:tavLst>
                                        <p:tav tm="0">
                                          <p:val>
                                            <p:strVal val="#ppt_x"/>
                                          </p:val>
                                        </p:tav>
                                        <p:tav tm="100000">
                                          <p:val>
                                            <p:strVal val="#ppt_x"/>
                                          </p:val>
                                        </p:tav>
                                      </p:tavLst>
                                    </p:anim>
                                    <p:anim calcmode="lin" valueType="num">
                                      <p:cBhvr additive="base">
                                        <p:cTn id="35" dur="500" fill="hold"/>
                                        <p:tgtEl>
                                          <p:spTgt spid="1332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3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animBg="1"/>
      <p:bldP spid="13315" grpId="0" bldLvl="0" animBg="1"/>
      <p:bldP spid="13316" grpId="0" bldLvl="0" animBg="1"/>
      <p:bldP spid="13317" grpId="0" bldLvl="0" animBg="1"/>
      <p:bldP spid="13318" grpId="0"/>
      <p:bldP spid="13321" grpId="0"/>
      <p:bldP spid="13321" grpId="1"/>
      <p:bldP spid="13323" grpId="0"/>
      <p:bldP spid="13323" grpId="1"/>
      <p:bldP spid="13327" grpId="0"/>
      <p:bldP spid="13327"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TextBox 13"/>
          <p:cNvSpPr txBox="1">
            <a:spLocks noChangeArrowheads="1"/>
          </p:cNvSpPr>
          <p:nvPr/>
        </p:nvSpPr>
        <p:spPr bwMode="auto">
          <a:xfrm>
            <a:off x="1042606" y="398780"/>
            <a:ext cx="84150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6025"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rPr>
              <a:t>一、树立较强的课堂教学语言技能提升意识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sym typeface="Arial" panose="020B0604020202020204" pitchFamily="34" charset="0"/>
            </a:endParaRPr>
          </a:p>
        </p:txBody>
      </p:sp>
      <p:sp>
        <p:nvSpPr>
          <p:cNvPr id="6" name="文本框 5"/>
          <p:cNvSpPr txBox="1"/>
          <p:nvPr/>
        </p:nvSpPr>
        <p:spPr>
          <a:xfrm>
            <a:off x="826881" y="1136136"/>
            <a:ext cx="10875262" cy="45231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在课堂教学语言技能提升的过程中，教师是否有积极提升的意识是前提条件，只有有了强烈的愿望才会更具提升课堂教学语言技能的积极性和主动性，避免课堂教学语言的随意性，提升的程度也会更明显。</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有了积极的提升意识后，方法也十分重要。教师所看到的、听到的，只有经过不断的反思，才能有效内化为自己的教学经验。教师只有通过不断反思自身课堂教学语言的特色，尤其是课堂教学语言在数学学科性、准确性、合理性、教育性、启发性、可接受性、简明性等方面的表现，才能更清晰地认识到自己在该项教学技能方面的优点与不足之处，并有针对性地制定优化改进的策略，课堂教学语言技能的提升才能有的放矢。</a:t>
            </a:r>
            <a:endParaRPr lang="zh-CN" altLang="en-US"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indent="0">
              <a:buFont typeface="Arial" panose="020B0604020202020204" pitchFamily="34" charset="0"/>
              <a:buNone/>
            </a:pPr>
            <a:r>
              <a:rPr lang="zh-CN" altLang="en-US" sz="2400" dirty="0">
                <a:solidFill>
                  <a:srgbClr val="6B799C"/>
                </a:solidFill>
              </a:rPr>
              <a:t>因此，职前或新手教师要积极反思，主动思考，经常性地琢磨某句话该怎么表达，刚才自己或者其他教师这么说是好还是不好，等等。</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TextBox 13"/>
          <p:cNvSpPr txBox="1">
            <a:spLocks noChangeArrowheads="1"/>
          </p:cNvSpPr>
          <p:nvPr/>
        </p:nvSpPr>
        <p:spPr bwMode="auto">
          <a:xfrm>
            <a:off x="1119596" y="530536"/>
            <a:ext cx="940061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rPr>
              <a:t>二、课堂教学语言的内容要以准确为本、力求生动</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sym typeface="Arial" panose="020B0604020202020204" pitchFamily="34" charset="0"/>
            </a:endParaRPr>
          </a:p>
        </p:txBody>
      </p:sp>
      <p:sp>
        <p:nvSpPr>
          <p:cNvPr id="8" name="文本框 7"/>
          <p:cNvSpPr txBox="1"/>
          <p:nvPr/>
        </p:nvSpPr>
        <p:spPr>
          <a:xfrm>
            <a:off x="1004360" y="1173252"/>
            <a:ext cx="10599811" cy="4707890"/>
          </a:xfrm>
          <a:prstGeom prst="rect">
            <a:avLst/>
          </a:prstGeom>
          <a:noFill/>
        </p:spPr>
        <p:txBody>
          <a:bodyPr wrap="square">
            <a:spAutoFit/>
          </a:bodyPr>
          <a:lstStyle/>
          <a:p>
            <a:pPr marL="342900" indent="-342900" fontAlgn="auto">
              <a:lnSpc>
                <a:spcPts val="3000"/>
              </a:lnSpc>
              <a:buFont typeface="Arial" panose="020B0604020202020204" pitchFamily="34" charset="0"/>
              <a:buChar char="•"/>
            </a:pPr>
            <a:r>
              <a:rPr lang="zh-CN" altLang="en-US" sz="2000" dirty="0">
                <a:solidFill>
                  <a:srgbClr val="6B799C"/>
                </a:solidFill>
              </a:rPr>
              <a:t>课堂教学语言是教学信息传递的载体，也是教师开展教学工作的重要工具。数学是一门严谨的学科，教师在使用课堂教学语言的时候，首先要确</a:t>
            </a:r>
            <a:r>
              <a:rPr lang="zh-CN" altLang="en-US" sz="2000" b="1" dirty="0">
                <a:solidFill>
                  <a:srgbClr val="6B799C"/>
                </a:solidFill>
              </a:rPr>
              <a:t>保课堂教学语言的准确性，保证教学内容的准确性与科学性</a:t>
            </a:r>
            <a:r>
              <a:rPr lang="zh-CN" altLang="en-US" sz="2000" dirty="0">
                <a:solidFill>
                  <a:srgbClr val="6B799C"/>
                </a:solidFill>
              </a:rPr>
              <a:t>，这是数学教学的基本保证。</a:t>
            </a:r>
            <a:endParaRPr lang="en-US" altLang="zh-CN" sz="2000" dirty="0">
              <a:solidFill>
                <a:srgbClr val="6B799C"/>
              </a:solidFill>
            </a:endParaRPr>
          </a:p>
          <a:p>
            <a:pPr marL="342900" indent="-342900" fontAlgn="auto">
              <a:lnSpc>
                <a:spcPts val="3000"/>
              </a:lnSpc>
              <a:buFont typeface="Arial" panose="020B0604020202020204" pitchFamily="34" charset="0"/>
              <a:buChar char="•"/>
            </a:pPr>
            <a:r>
              <a:rPr lang="zh-CN" altLang="en-US" sz="2000" dirty="0">
                <a:solidFill>
                  <a:srgbClr val="6B799C"/>
                </a:solidFill>
              </a:rPr>
              <a:t>教师在日常的教学中应</a:t>
            </a:r>
            <a:r>
              <a:rPr lang="zh-CN" altLang="en-US" sz="2000" b="1" dirty="0">
                <a:solidFill>
                  <a:srgbClr val="6B799C"/>
                </a:solidFill>
              </a:rPr>
              <a:t>做好示范</a:t>
            </a:r>
            <a:r>
              <a:rPr lang="zh-CN" altLang="en-US" sz="2000" dirty="0">
                <a:solidFill>
                  <a:srgbClr val="6B799C"/>
                </a:solidFill>
              </a:rPr>
              <a:t>，帮助学生规范表达数学的概念、定理等内容，避免口语化。更不能为了追求当下内容教学的“有效性”，随意进行一些表述导致后期的矛盾。</a:t>
            </a:r>
            <a:endParaRPr lang="zh-CN" altLang="en-US" sz="2000" dirty="0">
              <a:solidFill>
                <a:srgbClr val="6B799C"/>
              </a:solidFill>
            </a:endParaRPr>
          </a:p>
          <a:p>
            <a:pPr marL="342900" indent="-342900" fontAlgn="auto">
              <a:lnSpc>
                <a:spcPts val="3000"/>
              </a:lnSpc>
              <a:buFont typeface="Arial" panose="020B0604020202020204" pitchFamily="34" charset="0"/>
              <a:buChar char="•"/>
            </a:pPr>
            <a:r>
              <a:rPr lang="zh-CN" altLang="en-US" sz="2000" dirty="0">
                <a:solidFill>
                  <a:srgbClr val="6B799C"/>
                </a:solidFill>
              </a:rPr>
              <a:t>在确保了表达的准确性后，教师在训练或者教学实践时可慢慢让自己的</a:t>
            </a:r>
            <a:r>
              <a:rPr lang="zh-CN" altLang="en-US" sz="2000" b="1" dirty="0">
                <a:solidFill>
                  <a:srgbClr val="6B799C"/>
                </a:solidFill>
              </a:rPr>
              <a:t>语言表达更加生动，</a:t>
            </a:r>
            <a:r>
              <a:rPr lang="zh-CN" altLang="en-US" sz="2000" dirty="0">
                <a:solidFill>
                  <a:srgbClr val="6B799C"/>
                </a:solidFill>
              </a:rPr>
              <a:t>也就是不但说得对，而且让学生能更好理解。教师的课堂教学语言需合乎逻辑、合乎学生学习的基本情况，这是教学质量的另一条重要保障。</a:t>
            </a:r>
            <a:endParaRPr lang="zh-CN" altLang="en-US" sz="2000" dirty="0">
              <a:solidFill>
                <a:srgbClr val="6B799C"/>
              </a:solidFill>
            </a:endParaRPr>
          </a:p>
          <a:p>
            <a:pPr indent="0" fontAlgn="auto">
              <a:lnSpc>
                <a:spcPts val="3000"/>
              </a:lnSpc>
              <a:buFont typeface="Arial" panose="020B0604020202020204" pitchFamily="34" charset="0"/>
              <a:buNone/>
            </a:pPr>
            <a:endParaRPr lang="en-US" altLang="zh-CN" sz="2000" dirty="0">
              <a:solidFill>
                <a:srgbClr val="6B799C"/>
              </a:solidFill>
            </a:endParaRPr>
          </a:p>
          <a:p>
            <a:pPr marL="342900" indent="-342900" fontAlgn="auto">
              <a:lnSpc>
                <a:spcPts val="3000"/>
              </a:lnSpc>
              <a:buFont typeface="Arial" panose="020B0604020202020204" pitchFamily="34" charset="0"/>
              <a:buChar char="•"/>
            </a:pPr>
            <a:r>
              <a:rPr lang="zh-CN" altLang="en-US" sz="2000" dirty="0">
                <a:solidFill>
                  <a:srgbClr val="6B799C"/>
                </a:solidFill>
              </a:rPr>
              <a:t>一方面，教师要重视学生的年龄特点和认知水平，根据学生特点灵活调整课堂教学语言</a:t>
            </a:r>
            <a:endParaRPr lang="zh-CN" altLang="en-US" sz="2000" dirty="0">
              <a:solidFill>
                <a:srgbClr val="6B799C"/>
              </a:solidFill>
            </a:endParaRPr>
          </a:p>
          <a:p>
            <a:pPr marL="342900" indent="-342900" fontAlgn="auto">
              <a:lnSpc>
                <a:spcPts val="3000"/>
              </a:lnSpc>
              <a:buFont typeface="Arial" panose="020B0604020202020204" pitchFamily="34" charset="0"/>
              <a:buChar char="•"/>
            </a:pPr>
            <a:r>
              <a:rPr lang="zh-CN" altLang="en-US" sz="2000" dirty="0">
                <a:solidFill>
                  <a:srgbClr val="6B799C"/>
                </a:solidFill>
              </a:rPr>
              <a:t>另一方面，教师要重视学生已有的生活和学习经验，尽可能地设计富有层次性的课堂教学语言，引导学生在现有知识经验的基础上积累新的知识经验。</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TextBox 13"/>
          <p:cNvSpPr txBox="1">
            <a:spLocks noChangeArrowheads="1"/>
          </p:cNvSpPr>
          <p:nvPr/>
        </p:nvSpPr>
        <p:spPr bwMode="auto">
          <a:xfrm>
            <a:off x="1119596" y="530536"/>
            <a:ext cx="940061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defRPr/>
            </a:pPr>
            <a:r>
              <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rPr>
              <a:t>三、重视课堂教学语言与载体的结合、力求有效</a:t>
            </a:r>
            <a:endPar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endParaRPr>
          </a:p>
        </p:txBody>
      </p:sp>
      <p:sp>
        <p:nvSpPr>
          <p:cNvPr id="6" name="文本框 5"/>
          <p:cNvSpPr txBox="1"/>
          <p:nvPr/>
        </p:nvSpPr>
        <p:spPr>
          <a:xfrm>
            <a:off x="826707" y="1173738"/>
            <a:ext cx="10274363" cy="4707890"/>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中学数学教师在课堂教学语言技能的提升过程中，要注重内容与语气、神态和肢体等辅助性语言的配合。在中学数学一些涉及大小多少、上升下降等的问题中，教师可以通过肢体语言辅助说明，在有必要的时候给学生以启示。</a:t>
            </a:r>
            <a:r>
              <a:rPr lang="zh-CN" altLang="en-US" sz="2000" dirty="0">
                <a:solidFill>
                  <a:srgbClr val="6B799C"/>
                </a:solidFill>
                <a:sym typeface="+mn-ea"/>
              </a:rPr>
              <a:t>针对性地训练丰富的</a:t>
            </a:r>
            <a:r>
              <a:rPr lang="zh-CN" altLang="en-US" sz="2000" dirty="0">
                <a:solidFill>
                  <a:srgbClr val="6B799C"/>
                </a:solidFill>
              </a:rPr>
              <a:t>神态表情、内容与肢体的结合。</a:t>
            </a: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辅助性语言的运用，首先要保证有效，如果教师在实践过程中发现某些辅助性语言十分有效，就需要坚持使用，等到用得较为娴熟了，再考虑是否将多种辅助性语言相结合，如语音语调和节奏的变化，肢体语言和表情的多样，如此能使课堂更加生动，更能调动课堂学习气氛。</a:t>
            </a:r>
            <a:endParaRPr lang="zh-CN" altLang="en-US" sz="2000" dirty="0">
              <a:solidFill>
                <a:srgbClr val="6B799C"/>
              </a:solidFill>
            </a:endParaRPr>
          </a:p>
          <a:p>
            <a:pPr indent="0">
              <a:buFont typeface="Arial" panose="020B0604020202020204" pitchFamily="34" charset="0"/>
              <a:buNone/>
            </a:pP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面对不同学生在生活经历、知识背景、认识水平、认知风格、性格等方面的差异，需要借助多样化的教学语言。例如：在提问时，教师可以用平缓的语气，展示疑问的神态；在得到结果时，教师可以提高声调，并展示喜悦的神态；在陈述重要概念时，可以重音强调。这些都需要教师在设计教学时就有所准备，并在教学实践中要放得开，胆子要大，要有自信，要敢于尝试，只有不断在实践中摸索，辅助性语言技能才能得到有效提升。</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TextBox 13"/>
          <p:cNvSpPr txBox="1">
            <a:spLocks noChangeArrowheads="1"/>
          </p:cNvSpPr>
          <p:nvPr/>
        </p:nvSpPr>
        <p:spPr bwMode="auto">
          <a:xfrm>
            <a:off x="1119596" y="530536"/>
            <a:ext cx="940061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defRPr/>
            </a:pPr>
            <a:r>
              <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rPr>
              <a:t>三、重视课堂教学语言与载体的结合、力求有效</a:t>
            </a:r>
            <a:endPar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endParaRPr>
          </a:p>
        </p:txBody>
      </p:sp>
      <p:sp>
        <p:nvSpPr>
          <p:cNvPr id="7" name="文本框 6"/>
          <p:cNvSpPr txBox="1"/>
          <p:nvPr/>
        </p:nvSpPr>
        <p:spPr>
          <a:xfrm>
            <a:off x="1247692" y="1322820"/>
            <a:ext cx="9696615" cy="4707890"/>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rgbClr val="6B799C"/>
                </a:solidFill>
              </a:rPr>
              <a:t>在技能的学习中，</a:t>
            </a:r>
            <a:r>
              <a:rPr lang="zh-CN" altLang="en-US" sz="2400" b="1" dirty="0">
                <a:solidFill>
                  <a:srgbClr val="6B799C"/>
                </a:solidFill>
              </a:rPr>
              <a:t>模仿</a:t>
            </a:r>
            <a:r>
              <a:rPr lang="zh-CN" altLang="en-US" sz="2400" dirty="0">
                <a:solidFill>
                  <a:srgbClr val="6B799C"/>
                </a:solidFill>
              </a:rPr>
              <a:t>也十分必要。例如，模仿专家型教师的提问性语言、激励性语言的表达方式，过渡性语言、反馈性语言的渗透时机，以及语言表达的语速节奏，等等。当然，要真正实现质的飞跃，单靠模仿是远远不够的，还需要教师结合自身的性格、教学风格的特点，不断打造形成具有个人特色的课堂教学语言。这样才能在课堂上自如地运用。</a:t>
            </a:r>
            <a:endParaRPr lang="zh-CN" altLang="en-US" sz="2400" dirty="0">
              <a:solidFill>
                <a:srgbClr val="6B799C"/>
              </a:solidFill>
            </a:endParaRPr>
          </a:p>
          <a:p>
            <a:pPr marL="285750" indent="-285750">
              <a:buFont typeface="Arial" panose="020B0604020202020204" pitchFamily="34" charset="0"/>
              <a:buChar char="•"/>
            </a:pPr>
            <a:endParaRPr lang="zh-CN" altLang="en-US" sz="2400" dirty="0">
              <a:solidFill>
                <a:srgbClr val="6B799C"/>
              </a:solidFill>
            </a:endParaRPr>
          </a:p>
          <a:p>
            <a:pPr indent="0">
              <a:buFont typeface="Arial" panose="020B0604020202020204" pitchFamily="34" charset="0"/>
              <a:buNone/>
            </a:pPr>
            <a:endParaRPr lang="en-US" altLang="zh-CN" dirty="0">
              <a:solidFill>
                <a:srgbClr val="6B799C"/>
              </a:solidFill>
            </a:endParaRPr>
          </a:p>
          <a:p>
            <a:pPr marL="285750" indent="-285750">
              <a:buFont typeface="Arial" panose="020B0604020202020204" pitchFamily="34" charset="0"/>
              <a:buChar char="•"/>
            </a:pPr>
            <a:endParaRPr lang="zh-CN" altLang="en-US" dirty="0">
              <a:solidFill>
                <a:srgbClr val="6B799C"/>
              </a:solidFill>
            </a:endParaRPr>
          </a:p>
          <a:p>
            <a:r>
              <a:rPr lang="zh-CN" altLang="en-US" dirty="0">
                <a:solidFill>
                  <a:srgbClr val="6B799C"/>
                </a:solidFill>
              </a:rPr>
              <a:t>      </a:t>
            </a:r>
            <a:r>
              <a:rPr lang="zh-CN" altLang="en-US" sz="2400" b="1" dirty="0">
                <a:solidFill>
                  <a:srgbClr val="6B799C"/>
                </a:solidFill>
              </a:rPr>
              <a:t>思考与练习</a:t>
            </a:r>
            <a:endParaRPr lang="zh-CN" altLang="en-US" sz="2400" dirty="0">
              <a:solidFill>
                <a:srgbClr val="6B799C"/>
              </a:solidFill>
            </a:endParaRPr>
          </a:p>
          <a:p>
            <a:endParaRPr lang="zh-CN" altLang="en-US" sz="2400" dirty="0">
              <a:solidFill>
                <a:srgbClr val="6B799C"/>
              </a:solidFill>
            </a:endParaRPr>
          </a:p>
          <a:p>
            <a:r>
              <a:rPr lang="en-US" altLang="zh-CN" sz="2400" dirty="0">
                <a:solidFill>
                  <a:srgbClr val="6B799C"/>
                </a:solidFill>
              </a:rPr>
              <a:t>    1. </a:t>
            </a:r>
            <a:r>
              <a:rPr lang="zh-CN" altLang="en-US" sz="2400" dirty="0">
                <a:solidFill>
                  <a:srgbClr val="6B799C"/>
                </a:solidFill>
              </a:rPr>
              <a:t>中学数学教师课堂教学语言技能的基本要素有哪些？</a:t>
            </a:r>
            <a:endParaRPr lang="zh-CN" altLang="en-US" sz="2400" dirty="0">
              <a:solidFill>
                <a:srgbClr val="6B799C"/>
              </a:solidFill>
            </a:endParaRPr>
          </a:p>
          <a:p>
            <a:r>
              <a:rPr lang="en-US" altLang="zh-CN" sz="2400" dirty="0">
                <a:solidFill>
                  <a:srgbClr val="6B799C"/>
                </a:solidFill>
              </a:rPr>
              <a:t>    2. </a:t>
            </a:r>
            <a:r>
              <a:rPr lang="zh-CN" altLang="en-US" sz="2400" dirty="0">
                <a:solidFill>
                  <a:srgbClr val="6B799C"/>
                </a:solidFill>
              </a:rPr>
              <a:t>辅助性语言有哪些？请论述它的价值。</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一、中学数学教师课堂教学语言技能的重要性</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75030" y="1269161"/>
            <a:ext cx="10618631" cy="532320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sym typeface="+mn-ea"/>
              </a:rPr>
              <a:t>俄国教育家乌申斯基曾说，如果你把课讲得生动些，那么你就不会担心儿童闷得发慌。课堂教学语言的趣味性是吸引学生注意力的有效方式，不过必须掌握好其中的“度”。</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sym typeface="+mn-ea"/>
              </a:rPr>
              <a:t>调查表明，有</a:t>
            </a:r>
            <a:r>
              <a:rPr lang="en-US" altLang="zh-CN" sz="2400" dirty="0">
                <a:solidFill>
                  <a:srgbClr val="6B799C"/>
                </a:solidFill>
                <a:sym typeface="+mn-ea"/>
              </a:rPr>
              <a:t>85%</a:t>
            </a:r>
            <a:r>
              <a:rPr lang="zh-CN" altLang="en-US" sz="2400" dirty="0">
                <a:solidFill>
                  <a:srgbClr val="6B799C"/>
                </a:solidFill>
                <a:sym typeface="+mn-ea"/>
              </a:rPr>
              <a:t>的学生认为教师课堂教学语言的吸引力是课堂有趣味的主要原因，其中有</a:t>
            </a:r>
            <a:r>
              <a:rPr lang="en-US" altLang="zh-CN" sz="2400" dirty="0">
                <a:solidFill>
                  <a:srgbClr val="6B799C"/>
                </a:solidFill>
                <a:sym typeface="+mn-ea"/>
              </a:rPr>
              <a:t>45%</a:t>
            </a:r>
            <a:r>
              <a:rPr lang="zh-CN" altLang="en-US" sz="2400" dirty="0">
                <a:solidFill>
                  <a:srgbClr val="6B799C"/>
                </a:solidFill>
                <a:sym typeface="+mn-ea"/>
              </a:rPr>
              <a:t>的学生认为教师课堂教学语言对学习态度的影响很大，有</a:t>
            </a:r>
            <a:r>
              <a:rPr lang="en-US" altLang="zh-CN" sz="2400" dirty="0">
                <a:solidFill>
                  <a:srgbClr val="6B799C"/>
                </a:solidFill>
                <a:sym typeface="+mn-ea"/>
              </a:rPr>
              <a:t>40%</a:t>
            </a:r>
            <a:r>
              <a:rPr lang="zh-CN" altLang="en-US" sz="2400" dirty="0">
                <a:solidFill>
                  <a:srgbClr val="6B799C"/>
                </a:solidFill>
                <a:sym typeface="+mn-ea"/>
              </a:rPr>
              <a:t>的学生认为其影响较大。</a:t>
            </a:r>
            <a:endParaRPr lang="en-US" altLang="zh-CN" sz="2400" dirty="0">
              <a:solidFill>
                <a:srgbClr val="6B799C"/>
              </a:solidFill>
              <a:sym typeface="+mn-ea"/>
            </a:endParaRPr>
          </a:p>
          <a:p>
            <a:pPr indent="0">
              <a:buFont typeface="Arial" panose="020B0604020202020204" pitchFamily="34" charset="0"/>
              <a:buNone/>
            </a:pPr>
            <a:endParaRPr lang="zh-CN" altLang="en-US" sz="2400" dirty="0">
              <a:solidFill>
                <a:srgbClr val="6B799C"/>
              </a:solidFill>
            </a:endParaRPr>
          </a:p>
          <a:p>
            <a:pPr indent="0">
              <a:buFont typeface="Arial" panose="020B0604020202020204" pitchFamily="34" charset="0"/>
              <a:buNone/>
            </a:pPr>
            <a:r>
              <a:rPr lang="zh-CN" altLang="en-US" sz="2800" b="1" dirty="0">
                <a:solidFill>
                  <a:srgbClr val="6B799C"/>
                </a:solidFill>
              </a:rPr>
              <a:t>恰当的课堂教学语言可以：</a:t>
            </a:r>
            <a:endParaRPr lang="zh-CN" altLang="en-US" sz="2800" b="1" dirty="0">
              <a:solidFill>
                <a:srgbClr val="6B799C"/>
              </a:solidFill>
            </a:endParaRPr>
          </a:p>
          <a:p>
            <a:pPr marL="342900" indent="-342900">
              <a:buFont typeface="Arial" panose="020B0604020202020204" pitchFamily="34" charset="0"/>
              <a:buChar char="•"/>
            </a:pPr>
            <a:r>
              <a:rPr lang="zh-CN" altLang="en-US" sz="2400" dirty="0">
                <a:solidFill>
                  <a:srgbClr val="6B799C"/>
                </a:solidFill>
              </a:rPr>
              <a:t>启发学生积极思考，对学生产生心理、感情上的催动和激励作用</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激发学生的学习兴趣，指引学生的思维方向，教师的评语也能给予学生正确的反馈。</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轻松幽默的课堂教学语言可以化解教师教学中的紧张疲劳，让自己在轻松愉快的环境中学习，提高学习的效率。</a:t>
            </a:r>
            <a:endParaRPr lang="en-US" altLang="zh-CN"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一、中学数学教师课堂教学语言技能的重要性</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972274" y="1173254"/>
            <a:ext cx="10451939" cy="483108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教师的语言表达能力不仅会影响学生的数学学习，也会影响学生的语言表达能力。</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从符号学角度看，语言符号本身就是交流的媒介，课堂教学语言不是一个个语符的累积，而是具有交际目的的语言。</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学生通过与教师的语言交流，可以从其课堂教学语言的修养和水平中习得美好的品格，发展核心素养。</a:t>
            </a:r>
            <a:endParaRPr lang="zh-CN" altLang="en-US" sz="2400" dirty="0">
              <a:solidFill>
                <a:srgbClr val="6B799C"/>
              </a:solidFill>
            </a:endParaRPr>
          </a:p>
          <a:p>
            <a:pPr indent="0">
              <a:buFont typeface="Arial" panose="020B0604020202020204" pitchFamily="34" charset="0"/>
              <a:buNone/>
            </a:pPr>
            <a:endParaRPr lang="zh-CN" altLang="en-US" sz="2400" dirty="0">
              <a:solidFill>
                <a:srgbClr val="6B799C"/>
              </a:solidFill>
            </a:endParaRPr>
          </a:p>
          <a:p>
            <a:pPr indent="0">
              <a:buFont typeface="Arial" panose="020B0604020202020204" pitchFamily="34" charset="0"/>
              <a:buNone/>
            </a:pPr>
            <a:r>
              <a:rPr lang="en-US" altLang="zh-CN" sz="2400" dirty="0">
                <a:solidFill>
                  <a:srgbClr val="6B799C"/>
                </a:solidFill>
              </a:rPr>
              <a:t>         </a:t>
            </a:r>
            <a:r>
              <a:rPr lang="zh-CN" altLang="en-US" sz="2800" dirty="0">
                <a:solidFill>
                  <a:srgbClr val="6B799C"/>
                </a:solidFill>
              </a:rPr>
              <a:t>数学学科知识体系复杂，概念抽象，数学思想中的方程思想、函数思想、模型思想、转换思想、数形结合思想等，对于中学生而言，理解和运用起来有一定的难度，因此数学教师需要将抽象的数学符号语言经过多次加工传授给学生，以符合中学生的认知发展特点。</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57467" y="1173254"/>
            <a:ext cx="9597027" cy="830997"/>
          </a:xfrm>
          <a:prstGeom prst="rect">
            <a:avLst/>
          </a:prstGeom>
          <a:noFill/>
        </p:spPr>
        <p:txBody>
          <a:bodyPr wrap="square">
            <a:spAutoFit/>
          </a:bodyPr>
          <a:lstStyle/>
          <a:p>
            <a:r>
              <a:rPr lang="zh-CN" altLang="en-US" sz="2400" dirty="0">
                <a:solidFill>
                  <a:srgbClr val="6B799C"/>
                </a:solidFill>
              </a:rPr>
              <a:t>教师课堂教学语言技能的水平主要可以从语言表达的类型和语言表达的形式两个方面来衡量。</a:t>
            </a:r>
            <a:endParaRPr lang="zh-CN" altLang="en-US" sz="2400" dirty="0">
              <a:solidFill>
                <a:srgbClr val="6B799C"/>
              </a:solidFill>
            </a:endParaRPr>
          </a:p>
        </p:txBody>
      </p:sp>
      <p:sp>
        <p:nvSpPr>
          <p:cNvPr id="7" name="文本框 6"/>
          <p:cNvSpPr txBox="1"/>
          <p:nvPr/>
        </p:nvSpPr>
        <p:spPr>
          <a:xfrm>
            <a:off x="1157467" y="3042900"/>
            <a:ext cx="9514975" cy="2676525"/>
          </a:xfrm>
          <a:prstGeom prst="rect">
            <a:avLst/>
          </a:prstGeom>
          <a:noFill/>
        </p:spPr>
        <p:txBody>
          <a:bodyPr wrap="square">
            <a:spAutoFit/>
          </a:bodyPr>
          <a:lstStyle/>
          <a:p>
            <a:pPr marL="285750" indent="-285750">
              <a:buFont typeface="Arial" panose="020B0604020202020204" pitchFamily="34" charset="0"/>
              <a:buChar char="•"/>
            </a:pPr>
            <a:r>
              <a:rPr lang="zh-CN" altLang="en-US" sz="2800" dirty="0">
                <a:solidFill>
                  <a:srgbClr val="6B799C"/>
                </a:solidFill>
              </a:rPr>
              <a:t>按照教学环节：可分为导入语、提问语、阐释语、应变语和结束语。</a:t>
            </a:r>
            <a:endParaRPr lang="zh-CN" altLang="en-US" sz="2800" dirty="0">
              <a:solidFill>
                <a:srgbClr val="6B799C"/>
              </a:solidFill>
            </a:endParaRPr>
          </a:p>
          <a:p>
            <a:pPr marL="285750" indent="-285750">
              <a:buFont typeface="Arial" panose="020B0604020202020204" pitchFamily="34" charset="0"/>
              <a:buChar char="•"/>
            </a:pPr>
            <a:r>
              <a:rPr lang="zh-CN" altLang="en-US" sz="2800" dirty="0">
                <a:solidFill>
                  <a:srgbClr val="6B799C"/>
                </a:solidFill>
              </a:rPr>
              <a:t>按照语言功能：可分为组织教学语言、系统讲授语言、教学辅导语言和教学态势语四种类型。</a:t>
            </a:r>
            <a:endParaRPr lang="en-US" altLang="zh-CN" sz="2800" dirty="0">
              <a:solidFill>
                <a:srgbClr val="6B799C"/>
              </a:solidFill>
            </a:endParaRPr>
          </a:p>
          <a:p>
            <a:pPr marL="285750" indent="-285750">
              <a:buFont typeface="Arial" panose="020B0604020202020204" pitchFamily="34" charset="0"/>
              <a:buChar char="•"/>
            </a:pPr>
            <a:r>
              <a:rPr lang="zh-CN" altLang="en-US" sz="2800" dirty="0">
                <a:solidFill>
                  <a:srgbClr val="6B799C"/>
                </a:solidFill>
              </a:rPr>
              <a:t>按照语言性质：可分为反馈性、激励性、引导性、提问性、陈述性、命令性、重复性、过渡性和追问性语言九种类型。</a:t>
            </a:r>
            <a:endParaRPr lang="zh-CN" altLang="en-US" sz="2800" dirty="0">
              <a:solidFill>
                <a:srgbClr val="6B799C"/>
              </a:solidFill>
            </a:endParaRPr>
          </a:p>
        </p:txBody>
      </p:sp>
      <p:sp>
        <p:nvSpPr>
          <p:cNvPr id="8" name="矩形: 圆角 7"/>
          <p:cNvSpPr/>
          <p:nvPr/>
        </p:nvSpPr>
        <p:spPr>
          <a:xfrm>
            <a:off x="1310639" y="2062843"/>
            <a:ext cx="6259202" cy="830997"/>
          </a:xfrm>
          <a:prstGeom prst="roundRect">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310638" y="2207360"/>
            <a:ext cx="625920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dirty="0">
                <a:solidFill>
                  <a:schemeClr val="bg1"/>
                </a:solidFill>
                <a:latin typeface="Calibri" panose="020F0502020204030204"/>
                <a:ea typeface="等线" panose="02010600030101010101" pitchFamily="2" charset="-122"/>
              </a:rPr>
              <a:t>1.</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中学数学教师课堂教学语言行为的基本类型</a:t>
            </a:r>
            <a:endPar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875030" y="1090930"/>
            <a:ext cx="10373995" cy="4892675"/>
          </a:xfrm>
          <a:prstGeom prst="rect">
            <a:avLst/>
          </a:prstGeom>
          <a:noFill/>
        </p:spPr>
        <p:txBody>
          <a:bodyPr wrap="square">
            <a:spAutoFit/>
          </a:bodyPr>
          <a:lstStyle/>
          <a:p>
            <a:r>
              <a:rPr lang="zh-CN" altLang="en-US" sz="2400" dirty="0">
                <a:solidFill>
                  <a:srgbClr val="6B799C"/>
                </a:solidFill>
              </a:rPr>
              <a:t>叶立军结合课堂观察和录像分析将教师的数学课堂教学语言分为七种类型：</a:t>
            </a:r>
            <a:endParaRPr lang="zh-CN" altLang="en-US"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sym typeface="+mn-ea"/>
              </a:rPr>
              <a:t>反馈性语言：以一种不具威胁性的语言，接纳或澄清学生的态度或情感。</a:t>
            </a:r>
            <a:endParaRPr lang="zh-CN" altLang="en-US" sz="2400" dirty="0">
              <a:solidFill>
                <a:srgbClr val="6B799C"/>
              </a:solidFill>
              <a:sym typeface="+mn-ea"/>
            </a:endParaRPr>
          </a:p>
          <a:p>
            <a:pPr marL="342900" indent="-342900">
              <a:buFont typeface="Arial" panose="020B0604020202020204" pitchFamily="34" charset="0"/>
              <a:buChar char="•"/>
            </a:pPr>
            <a:r>
              <a:rPr lang="zh-CN" altLang="en-US" sz="2400" dirty="0">
                <a:solidFill>
                  <a:srgbClr val="6B799C"/>
                </a:solidFill>
              </a:rPr>
              <a:t>激励性语言：表扬或鼓励，即对学生的语言、动作或行为进行表扬或鼓励。</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赞成启发性语言：接受或利用学生的想法，适当扩大或发展学生所提出的意见或想法。</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提问性语言：以教师的意见或想法为基础，询问学生有关的内容或步骤，期待学生会回答。</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陈述性语言：就内容或步骤提供事实或见解；表达教师自己的观点，提出教师自己的解释，或者引述别人（非学生）的看法。</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命令性语言：指令或命令等期望学生服从的语言。</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共同重复语言：当学生回答正确时，老师和全班学生一起重复正确的答案以加深学生的记忆。</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982498" y="1322823"/>
            <a:ext cx="9852756" cy="544639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对于课堂教学语言的类型，虽然有不同分类标准下的各种不同类型，但是总体来说，</a:t>
            </a:r>
            <a:r>
              <a:rPr lang="zh-CN" altLang="en-US" sz="2400" b="1" dirty="0">
                <a:solidFill>
                  <a:srgbClr val="6B799C"/>
                </a:solidFill>
              </a:rPr>
              <a:t>陈述性语言和提问性语言</a:t>
            </a:r>
            <a:r>
              <a:rPr lang="zh-CN" altLang="en-US" sz="2400" dirty="0">
                <a:solidFill>
                  <a:srgbClr val="6B799C"/>
                </a:solidFill>
              </a:rPr>
              <a:t>往往都是课堂教学语言类别中的重要组成部分。</a:t>
            </a:r>
            <a:endParaRPr lang="zh-CN" altLang="en-US" sz="2400" dirty="0">
              <a:solidFill>
                <a:srgbClr val="6B799C"/>
              </a:solidFill>
            </a:endParaRPr>
          </a:p>
          <a:p>
            <a:pPr indent="0">
              <a:buFont typeface="Arial" panose="020B0604020202020204" pitchFamily="34" charset="0"/>
              <a:buNone/>
            </a:pPr>
            <a:endParaRPr lang="zh-CN" altLang="en-US" sz="3200" b="1" dirty="0">
              <a:solidFill>
                <a:srgbClr val="6B799C"/>
              </a:solidFill>
            </a:endParaRPr>
          </a:p>
          <a:p>
            <a:pPr indent="0">
              <a:buFont typeface="Arial" panose="020B0604020202020204" pitchFamily="34" charset="0"/>
              <a:buNone/>
            </a:pPr>
            <a:r>
              <a:rPr lang="zh-CN" altLang="en-US" sz="2800" b="1" dirty="0">
                <a:solidFill>
                  <a:srgbClr val="6B799C"/>
                </a:solidFill>
                <a:sym typeface="+mn-ea"/>
              </a:rPr>
              <a:t>陈述性语言</a:t>
            </a:r>
            <a:endParaRPr lang="zh-CN" altLang="en-US" sz="2800" b="1" dirty="0">
              <a:solidFill>
                <a:srgbClr val="6B799C"/>
              </a:solidFill>
            </a:endParaRPr>
          </a:p>
          <a:p>
            <a:pPr marL="342900" indent="-342900">
              <a:buFont typeface="Arial" panose="020B0604020202020204" pitchFamily="34" charset="0"/>
              <a:buChar char="•"/>
            </a:pPr>
            <a:r>
              <a:rPr lang="zh-CN" altLang="en-US" sz="2400" dirty="0">
                <a:solidFill>
                  <a:srgbClr val="6B799C"/>
                </a:solidFill>
              </a:rPr>
              <a:t>对于数学教师在课堂中使用这些语言的主要目的在于陈述数学知识，解释数学题目或者进行课堂教学的过渡。</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在中学数学课堂教学中，教师需要用语言描述数学情境，帮助学生理解数学问题，也需要用语言阐述数学概念、定理和性质，用语言分析数学题目的解答要点和过程，用语言描述数学任务。</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在陈述的时候，既不能“满堂灌”，什么都教师自己讲，又不能什么都不讲，让学生自己去发现。在讲授的同时，还要及时观察学生的反应，如果发现学生可能还没有听懂，那么教师可以换一个角度来阐述，或者降低难度，从特殊或类似情形入手，帮助学生理解。</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0.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3.xml><?xml version="1.0" encoding="utf-8"?>
<p:tagLst xmlns:p="http://schemas.openxmlformats.org/presentationml/2006/main">
  <p:tag name="commondata" val="eyJoZGlkIjoiNzg5YWViYmRjNzU0MGQ2MzRmODJhODg4YzY2MjM1MTkifQ=="/>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8.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9.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13884</Words>
  <Application>WPS 演示</Application>
  <PresentationFormat>宽屏</PresentationFormat>
  <Paragraphs>1132</Paragraphs>
  <Slides>47</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47</vt:i4>
      </vt:variant>
    </vt:vector>
  </HeadingPairs>
  <TitlesOfParts>
    <vt:vector size="59" baseType="lpstr">
      <vt:lpstr>Arial</vt:lpstr>
      <vt:lpstr>宋体</vt:lpstr>
      <vt:lpstr>Wingdings</vt:lpstr>
      <vt:lpstr>Calibri</vt:lpstr>
      <vt:lpstr>等线</vt:lpstr>
      <vt:lpstr>幼圆</vt:lpstr>
      <vt:lpstr>Calibri</vt:lpstr>
      <vt:lpstr>微软雅黑</vt:lpstr>
      <vt:lpstr>Arial Unicode MS</vt:lpstr>
      <vt:lpstr>等线 Light</vt:lpstr>
      <vt:lpstr>Calibri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丽娜 赵</dc:creator>
  <cp:lastModifiedBy>陌左</cp:lastModifiedBy>
  <cp:revision>7</cp:revision>
  <dcterms:created xsi:type="dcterms:W3CDTF">2024-08-13T04:27:00Z</dcterms:created>
  <dcterms:modified xsi:type="dcterms:W3CDTF">2024-09-22T08:12:42Z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4158814A2AAA467790DA828615FB9C2A_12</vt:lpwstr>
  </property>
  <property fmtid="{D5CDD505-2E9C-101B-9397-08002B2CF9AE}" pid="3" name="KSOProductBuildVer">
    <vt:lpwstr>2052-12.1.0.18240</vt:lpwstr>
  </property>
</Properties>
</file>