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31" r:id="rId3"/>
    <p:sldId id="329" r:id="rId5"/>
    <p:sldId id="333" r:id="rId6"/>
    <p:sldId id="371" r:id="rId7"/>
    <p:sldId id="372" r:id="rId8"/>
    <p:sldId id="373" r:id="rId9"/>
    <p:sldId id="374" r:id="rId10"/>
    <p:sldId id="375" r:id="rId11"/>
    <p:sldId id="392" r:id="rId12"/>
    <p:sldId id="332" r:id="rId13"/>
    <p:sldId id="376" r:id="rId14"/>
    <p:sldId id="378" r:id="rId15"/>
    <p:sldId id="379" r:id="rId16"/>
    <p:sldId id="380" r:id="rId17"/>
    <p:sldId id="381" r:id="rId18"/>
    <p:sldId id="394" r:id="rId19"/>
    <p:sldId id="382" r:id="rId20"/>
    <p:sldId id="383" r:id="rId21"/>
    <p:sldId id="384" r:id="rId22"/>
    <p:sldId id="385" r:id="rId23"/>
    <p:sldId id="386" r:id="rId24"/>
    <p:sldId id="328" r:id="rId25"/>
    <p:sldId id="387" r:id="rId26"/>
    <p:sldId id="388" r:id="rId27"/>
    <p:sldId id="389" r:id="rId28"/>
    <p:sldId id="395" r:id="rId29"/>
    <p:sldId id="390" r:id="rId30"/>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9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B79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showGuides="1">
      <p:cViewPr varScale="1">
        <p:scale>
          <a:sx n="70" d="100"/>
          <a:sy n="70" d="100"/>
        </p:scale>
        <p:origin x="480" y="62"/>
      </p:cViewPr>
      <p:guideLst>
        <p:guide orient="horz" pos="219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4" Type="http://schemas.openxmlformats.org/officeDocument/2006/relationships/tags" Target="tags/tag7.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362A93-3C78-4416-BA14-67DBD6C22CBB}"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F63676-4E4E-4C6F-9ACA-54F1D0F8099B}"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7F63676-4E4E-4C6F-9ACA-54F1D0F8099B}"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7F63676-4E4E-4C6F-9ACA-54F1D0F8099B}"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showMasterSp="0">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Content Placeholder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Content Placeholder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4"/>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4"/>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112C8B-F767-4DCF-8CE6-E5739DBC5A2E}" type="slidenum">
              <a:rPr lang="zh-CN" altLang="en-US" smtClean="0"/>
            </a:fld>
            <a:endParaRPr lang="zh-CN" altLang="en-US"/>
          </a:p>
        </p:txBody>
      </p:sp>
      <p:sp>
        <p:nvSpPr>
          <p:cNvPr id="7" name="矩形 6"/>
          <p:cNvSpPr/>
          <p:nvPr userDrawn="1"/>
        </p:nvSpPr>
        <p:spPr>
          <a:xfrm>
            <a:off x="0" y="0"/>
            <a:ext cx="12192000" cy="6858000"/>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9" name="等腰三角形 38"/>
          <p:cNvSpPr/>
          <p:nvPr/>
        </p:nvSpPr>
        <p:spPr>
          <a:xfrm rot="16200000" flipH="1">
            <a:off x="7086600" y="1851025"/>
            <a:ext cx="6384925" cy="381127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2" name="等腰三角形 31"/>
          <p:cNvSpPr/>
          <p:nvPr/>
        </p:nvSpPr>
        <p:spPr>
          <a:xfrm rot="16200000" flipH="1">
            <a:off x="7893685" y="2194560"/>
            <a:ext cx="5407025" cy="3174365"/>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0" name="等腰三角形 39"/>
          <p:cNvSpPr/>
          <p:nvPr/>
        </p:nvSpPr>
        <p:spPr>
          <a:xfrm rot="5400000" flipH="1">
            <a:off x="-727902" y="4445175"/>
            <a:ext cx="3138982" cy="166976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1" name="等腰三角形 40"/>
          <p:cNvSpPr/>
          <p:nvPr/>
        </p:nvSpPr>
        <p:spPr>
          <a:xfrm rot="5400000" flipH="1">
            <a:off x="-607996" y="4602271"/>
            <a:ext cx="2607104" cy="142193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2" name="等腰三角形 41"/>
          <p:cNvSpPr/>
          <p:nvPr/>
        </p:nvSpPr>
        <p:spPr>
          <a:xfrm rot="10800000" flipH="1">
            <a:off x="1421275" y="0"/>
            <a:ext cx="1992288" cy="874957"/>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3" name="等腰三角形 42"/>
          <p:cNvSpPr/>
          <p:nvPr/>
        </p:nvSpPr>
        <p:spPr>
          <a:xfrm rot="10800000" flipH="1">
            <a:off x="1590064" y="5228"/>
            <a:ext cx="1654709" cy="745097"/>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8" name="文本框 17"/>
          <p:cNvSpPr txBox="1"/>
          <p:nvPr/>
        </p:nvSpPr>
        <p:spPr>
          <a:xfrm>
            <a:off x="349250" y="1516380"/>
            <a:ext cx="8843010" cy="3243196"/>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defRPr/>
            </a:pPr>
            <a:r>
              <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第七章</a:t>
            </a:r>
            <a:endPar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50000"/>
              </a:lnSpc>
              <a:spcBef>
                <a:spcPts val="0"/>
              </a:spcBef>
              <a:spcAft>
                <a:spcPts val="0"/>
              </a:spcAft>
              <a:buClrTx/>
              <a:buSzTx/>
              <a:buFontTx/>
              <a:buNone/>
              <a:defRPr/>
            </a:pPr>
            <a:r>
              <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中学数学</a:t>
            </a:r>
            <a:r>
              <a:rPr lang="zh-CN" altLang="en-US" sz="4800" b="1" dirty="0">
                <a:solidFill>
                  <a:srgbClr val="6B799C"/>
                </a:solidFill>
                <a:latin typeface="幼圆" panose="02010509060101010101" pitchFamily="49" charset="-122"/>
                <a:ea typeface="幼圆" panose="02010509060101010101" pitchFamily="49" charset="-122"/>
              </a:rPr>
              <a:t>复习课教学技能的认识与提高</a:t>
            </a:r>
            <a:endPar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flipH="1">
            <a:off x="6004291" y="2919870"/>
            <a:ext cx="5781221"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mn-ea"/>
              </a:rPr>
              <a:t>中学数学</a:t>
            </a:r>
            <a:r>
              <a:rPr lang="zh-CN" altLang="en-US" sz="4000" b="1" dirty="0">
                <a:solidFill>
                  <a:srgbClr val="6B799C"/>
                </a:solidFill>
                <a:latin typeface="幼圆" panose="02010509060101010101" pitchFamily="49" charset="-122"/>
                <a:ea typeface="幼圆" panose="02010509060101010101" pitchFamily="49" charset="-122"/>
                <a:sym typeface="+mn-ea"/>
              </a:rPr>
              <a:t>复习课的设计与实践</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en-US" altLang="zh-CN" sz="11500" b="1" dirty="0">
                <a:solidFill>
                  <a:prstClr val="white"/>
                </a:solidFill>
                <a:latin typeface="Calibri" panose="020F0502020204030204"/>
                <a:ea typeface="等线" panose="02010600030101010101" pitchFamily="2" charset="-122"/>
              </a:rPr>
              <a:t>2</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80549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一、中学数学复习课的设计要领</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813072" y="1153918"/>
            <a:ext cx="10565856" cy="5631180"/>
          </a:xfrm>
          <a:prstGeom prst="rect">
            <a:avLst/>
          </a:prstGeom>
          <a:noFill/>
        </p:spPr>
        <p:txBody>
          <a:bodyPr wrap="square">
            <a:spAutoFit/>
          </a:bodyPr>
          <a:lstStyle/>
          <a:p>
            <a:r>
              <a:rPr lang="zh-CN" altLang="en-US" sz="2400" dirty="0">
                <a:solidFill>
                  <a:srgbClr val="6B799C"/>
                </a:solidFill>
              </a:rPr>
              <a:t>相比较于注重教学目标确定、教学过程设计和课后作业设计等要素的中学数学概念课、数学命题课等新授课的设计，中学数学复习课的设计同样需要关注这几个要素，同时还需要聚焦教学过程中知识点的梳理深化和解题技能的训练提升等方面。本部分主要阐释知识点的梳理深化、解题技能的训练提升以及师生的交流互动。</a:t>
            </a:r>
            <a:endParaRPr lang="zh-CN" altLang="en-US" sz="2400" dirty="0">
              <a:solidFill>
                <a:srgbClr val="6B799C"/>
              </a:solidFill>
            </a:endParaRPr>
          </a:p>
          <a:p>
            <a:r>
              <a:rPr lang="zh-CN" altLang="en-US" sz="2400" dirty="0">
                <a:solidFill>
                  <a:srgbClr val="6B799C"/>
                </a:solidFill>
              </a:rPr>
              <a:t>         </a:t>
            </a:r>
            <a:r>
              <a:rPr lang="zh-CN" altLang="en-US" sz="2400" b="1" dirty="0">
                <a:solidFill>
                  <a:srgbClr val="6B799C"/>
                </a:solidFill>
              </a:rPr>
              <a:t>（一）梳理深化：知识的结构化</a:t>
            </a:r>
            <a:endParaRPr lang="zh-CN" altLang="en-US" sz="2400" dirty="0">
              <a:solidFill>
                <a:srgbClr val="6B799C"/>
              </a:solidFill>
            </a:endParaRPr>
          </a:p>
          <a:p>
            <a:r>
              <a:rPr lang="zh-CN" altLang="en-US" sz="2400" dirty="0">
                <a:solidFill>
                  <a:srgbClr val="6B799C"/>
                </a:solidFill>
              </a:rPr>
              <a:t>复习课教学的重点在于“复习”，所要达成的教学效果与复习本身所承载的价值相契合。鉴于学生在新授课中所学的知识点相对较为零散，缺乏对知识的整体性与结构化的把握，复习课中对知识点进行系统梳理、重组结构就很有必要。因此，在复习课的教学设计中，教师需要根据教学进度和学生的学习情况明确具体的复习目标，</a:t>
            </a:r>
            <a:r>
              <a:rPr lang="zh-CN" altLang="en-US" sz="2400" b="1" dirty="0">
                <a:solidFill>
                  <a:srgbClr val="6B799C"/>
                </a:solidFill>
              </a:rPr>
              <a:t>确定复习的核心内容，设计好复习提纲</a:t>
            </a:r>
            <a:r>
              <a:rPr lang="zh-CN" altLang="en-US" sz="2400" dirty="0">
                <a:solidFill>
                  <a:srgbClr val="6B799C"/>
                </a:solidFill>
              </a:rPr>
              <a:t>，然后紧扣核心内容进行梳理和深化。其中，教师通过系统的梳理和讲解帮助学生整理归纳知识点，或者通过构建复习框架，引领学生复习回顾、自主总结并按图索骥完成知识的系统化梳理，帮助学生系统地认识过去一个阶段所学的知识与技能，这是数学复习课设计中的重要部分。</a:t>
            </a:r>
            <a:endParaRPr lang="en-US" altLang="zh-CN"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80549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一、中学数学复习课的设计要领</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813072" y="982345"/>
            <a:ext cx="10565856" cy="4431030"/>
          </a:xfrm>
          <a:prstGeom prst="rect">
            <a:avLst/>
          </a:prstGeom>
          <a:noFill/>
        </p:spPr>
        <p:txBody>
          <a:bodyPr wrap="square">
            <a:spAutoFit/>
          </a:bodyPr>
          <a:lstStyle/>
          <a:p>
            <a:endParaRPr lang="zh-CN" altLang="en-US" dirty="0"/>
          </a:p>
          <a:p>
            <a:pPr marL="342900" indent="-342900">
              <a:buFont typeface="Arial" panose="020B0604020202020204" pitchFamily="34" charset="0"/>
              <a:buChar char="•"/>
            </a:pPr>
            <a:r>
              <a:rPr lang="zh-CN" altLang="en-US" sz="2400" dirty="0">
                <a:solidFill>
                  <a:srgbClr val="6B799C"/>
                </a:solidFill>
              </a:rPr>
              <a:t>当然，数学复习课教学中除了需要注重知识技能的梳理，还需关注数学思想方法的渗透和提炼，以体现数学的本质特征。教师可以适当总结数形结合、方程思想、函数思想、分类讨论等常用的数学思想方法，帮助学生感悟体会基本的数学思想，提升数学素养。</a:t>
            </a:r>
            <a:endParaRPr lang="zh-CN" altLang="en-US" sz="2400" dirty="0">
              <a:solidFill>
                <a:srgbClr val="6B799C"/>
              </a:solidFill>
            </a:endParaRPr>
          </a:p>
          <a:p>
            <a:pPr marL="342900" indent="-342900">
              <a:buFont typeface="Arial" panose="020B0604020202020204" pitchFamily="34" charset="0"/>
              <a:buChar char="•"/>
            </a:pPr>
            <a:r>
              <a:rPr lang="zh-CN" altLang="en-US" sz="2400" b="1" dirty="0">
                <a:solidFill>
                  <a:srgbClr val="6B799C"/>
                </a:solidFill>
              </a:rPr>
              <a:t>此外，</a:t>
            </a:r>
            <a:r>
              <a:rPr lang="zh-CN" altLang="en-US" sz="2400" dirty="0">
                <a:solidFill>
                  <a:srgbClr val="6B799C"/>
                </a:solidFill>
              </a:rPr>
              <a:t>鉴于学生对相似或相关的知识点和概念容易混淆不清，对不同的知识点或关联性不强的知识点容易形成碎片化印象，在数学复习课教学中教师需要及时帮助学生分析不同知识点之间的关系，理解知识的本质，呈现相关知识的连贯性，辨析不同知识的关联性，做到化零为整。总的来说，要通过复习课的知识点梳理总结，帮助学生明晰知识点在学习内容中的总体地位，了解知识点之间的相互关联，更好地把握知识点的脉络和结构，从更高阶层面、更加综合的视角去看待学习内容。</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80549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一、中学数学复习课的设计要领</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035186" y="1181737"/>
            <a:ext cx="10121628" cy="5262245"/>
          </a:xfrm>
          <a:prstGeom prst="rect">
            <a:avLst/>
          </a:prstGeom>
          <a:noFill/>
        </p:spPr>
        <p:txBody>
          <a:bodyPr wrap="square">
            <a:spAutoFit/>
          </a:bodyPr>
          <a:lstStyle/>
          <a:p>
            <a:r>
              <a:rPr lang="zh-CN" altLang="en-US" dirty="0"/>
              <a:t>        </a:t>
            </a:r>
            <a:r>
              <a:rPr lang="zh-CN" altLang="en-US" sz="2400" b="1" dirty="0">
                <a:solidFill>
                  <a:srgbClr val="6B799C"/>
                </a:solidFill>
              </a:rPr>
              <a:t>（</a:t>
            </a:r>
            <a:r>
              <a:rPr lang="zh-CN" altLang="en-US" sz="2400" b="1" dirty="0">
                <a:solidFill>
                  <a:srgbClr val="6B799C"/>
                </a:solidFill>
              </a:rPr>
              <a:t>二）训练提升：习题的典型性与方式的多样化</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为达到复习的目的，数学复习课教学中除了对知识点进行梳理讲解之外，适当的习题训练也是必要的。但是习题练习要少而精，且只能作为复习的辅助而不能作为核心。</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在复习课的教学设计阶段，练习的设计要根据教学目的、学生水平等选择形式多样、覆盖面广的典型习题。其中，习题的设置要注重梯度，基于学生的认知经验，由易到难，由具体到抽象，循序渐进，既要设计为层次较低学生提供思维“引路”的问题，同时也要设计为层次较高学生提供思维发展和创新的问题。</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习题的完成形式不一，可根据实际情况灵活选用，具体可采用全班整体练习、分组或同伴练习、学生个人练习等多种形式。不管采用何种练习方式，都要注重数学知识的迁移，培养学生用所学知识综合解决问题或尝试解决新问题的能力。注意要避免把复习课设计成注重技能训练的习题课或者讲评课等。</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80549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一、中学数学复习课的设计要领</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1191986" y="1173254"/>
            <a:ext cx="9808028" cy="4154170"/>
          </a:xfrm>
          <a:prstGeom prst="rect">
            <a:avLst/>
          </a:prstGeom>
          <a:noFill/>
        </p:spPr>
        <p:txBody>
          <a:bodyPr wrap="square">
            <a:spAutoFit/>
          </a:bodyPr>
          <a:lstStyle/>
          <a:p>
            <a:r>
              <a:rPr lang="zh-CN" altLang="en-US" sz="2400" dirty="0">
                <a:solidFill>
                  <a:srgbClr val="6B799C"/>
                </a:solidFill>
              </a:rPr>
              <a:t>       </a:t>
            </a:r>
            <a:r>
              <a:rPr lang="zh-CN" altLang="en-US" sz="2400" b="1" dirty="0">
                <a:solidFill>
                  <a:srgbClr val="6B799C"/>
                </a:solidFill>
              </a:rPr>
              <a:t>（三）交流互动：学生的主体性和机会的多元化</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在数学复习课教学中，虽然教师对所教知识的梳理和讲解居于重要地位，但也不能忽视教学过程中学生的主动参与，落实“以学生为中心”理念仍然是一个重要方面。教师要设计必要的学习活动，让学生通过自主学习或者合作学习的方式积极参与到对所学内容进行回忆和再现中，进行复习总结。</a:t>
            </a:r>
            <a:endParaRPr lang="zh-CN" altLang="en-US" sz="2400" dirty="0">
              <a:solidFill>
                <a:srgbClr val="6B799C"/>
              </a:solidFill>
            </a:endParaRPr>
          </a:p>
          <a:p>
            <a:pPr marL="342900" indent="-342900">
              <a:buFont typeface="Arial" panose="020B0604020202020204" pitchFamily="34" charset="0"/>
              <a:buChar char="•"/>
            </a:pPr>
            <a:endParaRPr lang="zh-CN" altLang="en-US" sz="2400" b="1" dirty="0">
              <a:solidFill>
                <a:srgbClr val="6B799C"/>
              </a:solidFill>
            </a:endParaRPr>
          </a:p>
          <a:p>
            <a:pPr indent="0">
              <a:buFont typeface="Arial" panose="020B0604020202020204" pitchFamily="34" charset="0"/>
              <a:buNone/>
            </a:pPr>
            <a:r>
              <a:rPr lang="en-US" altLang="zh-CN" sz="2400" b="1" dirty="0">
                <a:solidFill>
                  <a:srgbClr val="6B799C"/>
                </a:solidFill>
              </a:rPr>
              <a:t>         </a:t>
            </a:r>
            <a:r>
              <a:rPr lang="zh-CN" altLang="en-US" sz="2400" b="1" dirty="0">
                <a:solidFill>
                  <a:srgbClr val="6B799C"/>
                </a:solidFill>
              </a:rPr>
              <a:t>总的来说</a:t>
            </a:r>
            <a:r>
              <a:rPr lang="zh-CN" altLang="en-US" sz="2400" dirty="0">
                <a:solidFill>
                  <a:srgbClr val="6B799C"/>
                </a:solidFill>
              </a:rPr>
              <a:t>，在复习课教学中，教师要不断给学生创设认知和言语参与的机会，应避免提出缺少认知冲突的问题，而应有计划、有目的地提出一些能促进学生认知思维从低阶向高阶发展的问题，鼓励学生积极参与，并尝试进行自主梳理和应用。</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80549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二、中学数学复习课的教学模式</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658477" y="1499235"/>
            <a:ext cx="10875046" cy="4831080"/>
          </a:xfrm>
          <a:prstGeom prst="rect">
            <a:avLst/>
          </a:prstGeom>
          <a:noFill/>
        </p:spPr>
        <p:txBody>
          <a:bodyPr wrap="square">
            <a:spAutoFit/>
          </a:bodyPr>
          <a:lstStyle/>
          <a:p>
            <a:pPr indent="609600" fontAlgn="auto">
              <a:lnSpc>
                <a:spcPct val="150000"/>
              </a:lnSpc>
              <a:extLst>
                <a:ext uri="{35155182-B16C-46BC-9424-99874614C6A1}">
                  <wpsdc:indentchars xmlns:wpsdc="http://www.wps.cn/officeDocument/2017/drawingmlCustomData" val="200" checksum="4158780845"/>
                </a:ext>
              </a:extLst>
            </a:pPr>
            <a:r>
              <a:rPr lang="zh-CN" altLang="en-US" sz="2400" dirty="0">
                <a:solidFill>
                  <a:srgbClr val="6B799C"/>
                </a:solidFill>
              </a:rPr>
              <a:t>对复习课目标和功能的认识，决定了复习课内容的选择、教学的模式和教学的效果。</a:t>
            </a:r>
            <a:endParaRPr lang="zh-CN" altLang="en-US" sz="2400" dirty="0">
              <a:solidFill>
                <a:srgbClr val="6B799C"/>
              </a:solidFill>
            </a:endParaRPr>
          </a:p>
          <a:p>
            <a:pPr indent="609600" fontAlgn="auto">
              <a:lnSpc>
                <a:spcPct val="150000"/>
              </a:lnSpc>
              <a:extLst>
                <a:ext uri="{35155182-B16C-46BC-9424-99874614C6A1}">
                  <wpsdc:indentchars xmlns:wpsdc="http://www.wps.cn/officeDocument/2017/drawingmlCustomData" val="200" checksum="4158780845"/>
                </a:ext>
              </a:extLst>
            </a:pPr>
            <a:r>
              <a:rPr lang="zh-CN" altLang="en-US" sz="2400" dirty="0">
                <a:solidFill>
                  <a:srgbClr val="6B799C"/>
                </a:solidFill>
              </a:rPr>
              <a:t>目前的中学数学复习课教学实践中出现了一些不同的教学应用模式。例如，“情境诱导</a:t>
            </a:r>
            <a:r>
              <a:rPr lang="en-US" altLang="zh-CN" sz="2400" dirty="0">
                <a:solidFill>
                  <a:srgbClr val="6B799C"/>
                </a:solidFill>
              </a:rPr>
              <a:t>—</a:t>
            </a:r>
            <a:r>
              <a:rPr lang="zh-CN" altLang="en-US" sz="2400" dirty="0">
                <a:solidFill>
                  <a:srgbClr val="6B799C"/>
                </a:solidFill>
              </a:rPr>
              <a:t>复习指导</a:t>
            </a:r>
            <a:r>
              <a:rPr lang="en-US" altLang="zh-CN" sz="2400" dirty="0">
                <a:solidFill>
                  <a:srgbClr val="6B799C"/>
                </a:solidFill>
              </a:rPr>
              <a:t>—</a:t>
            </a:r>
            <a:r>
              <a:rPr lang="zh-CN" altLang="en-US" sz="2400" dirty="0">
                <a:solidFill>
                  <a:srgbClr val="6B799C"/>
                </a:solidFill>
              </a:rPr>
              <a:t>展示归纳</a:t>
            </a:r>
            <a:r>
              <a:rPr lang="en-US" altLang="zh-CN" sz="2400" dirty="0">
                <a:solidFill>
                  <a:srgbClr val="6B799C"/>
                </a:solidFill>
              </a:rPr>
              <a:t>—</a:t>
            </a:r>
            <a:r>
              <a:rPr lang="zh-CN" altLang="en-US" sz="2400" dirty="0">
                <a:solidFill>
                  <a:srgbClr val="6B799C"/>
                </a:solidFill>
              </a:rPr>
              <a:t>变式练习”模式。初中数学复习课的一种教学模式、“复习旧知</a:t>
            </a:r>
            <a:r>
              <a:rPr lang="en-US" altLang="zh-CN" sz="2400" dirty="0">
                <a:solidFill>
                  <a:srgbClr val="6B799C"/>
                </a:solidFill>
              </a:rPr>
              <a:t>—</a:t>
            </a:r>
            <a:r>
              <a:rPr lang="zh-CN" altLang="en-US" sz="2400" dirty="0">
                <a:solidFill>
                  <a:srgbClr val="6B799C"/>
                </a:solidFill>
              </a:rPr>
              <a:t>梳理知识</a:t>
            </a:r>
            <a:r>
              <a:rPr lang="en-US" altLang="zh-CN" sz="2400" dirty="0">
                <a:solidFill>
                  <a:srgbClr val="6B799C"/>
                </a:solidFill>
              </a:rPr>
              <a:t>—</a:t>
            </a:r>
            <a:r>
              <a:rPr lang="zh-CN" altLang="en-US" sz="2400" dirty="0">
                <a:solidFill>
                  <a:srgbClr val="6B799C"/>
                </a:solidFill>
              </a:rPr>
              <a:t>例题讲解</a:t>
            </a:r>
            <a:r>
              <a:rPr lang="en-US" altLang="zh-CN" sz="2400" dirty="0">
                <a:solidFill>
                  <a:srgbClr val="6B799C"/>
                </a:solidFill>
              </a:rPr>
              <a:t>—</a:t>
            </a:r>
            <a:r>
              <a:rPr lang="zh-CN" altLang="en-US" sz="2400" dirty="0">
                <a:solidFill>
                  <a:srgbClr val="6B799C"/>
                </a:solidFill>
              </a:rPr>
              <a:t>综合练习</a:t>
            </a:r>
            <a:r>
              <a:rPr lang="en-US" altLang="zh-CN" sz="2400" dirty="0">
                <a:solidFill>
                  <a:srgbClr val="6B799C"/>
                </a:solidFill>
              </a:rPr>
              <a:t>—</a:t>
            </a:r>
            <a:r>
              <a:rPr lang="zh-CN" altLang="en-US" sz="2400" dirty="0">
                <a:solidFill>
                  <a:srgbClr val="6B799C"/>
                </a:solidFill>
              </a:rPr>
              <a:t>反馈检测”模式、说题教学模式、“说题教学”模式的实践与探究、问题化学习模式、问题探究式教学模式等。本部分主要介绍“情境诱导</a:t>
            </a:r>
            <a:r>
              <a:rPr lang="en-US" altLang="zh-CN" sz="2400" dirty="0">
                <a:solidFill>
                  <a:srgbClr val="6B799C"/>
                </a:solidFill>
              </a:rPr>
              <a:t>—</a:t>
            </a:r>
            <a:r>
              <a:rPr lang="zh-CN" altLang="en-US" sz="2400" dirty="0">
                <a:solidFill>
                  <a:srgbClr val="6B799C"/>
                </a:solidFill>
              </a:rPr>
              <a:t>复习指导</a:t>
            </a:r>
            <a:r>
              <a:rPr lang="en-US" altLang="zh-CN" sz="2400" dirty="0">
                <a:solidFill>
                  <a:srgbClr val="6B799C"/>
                </a:solidFill>
              </a:rPr>
              <a:t>—</a:t>
            </a:r>
            <a:r>
              <a:rPr lang="zh-CN" altLang="en-US" sz="2400" dirty="0">
                <a:solidFill>
                  <a:srgbClr val="6B799C"/>
                </a:solidFill>
              </a:rPr>
              <a:t>展示归纳</a:t>
            </a:r>
            <a:r>
              <a:rPr lang="en-US" altLang="zh-CN" sz="2400" dirty="0">
                <a:solidFill>
                  <a:srgbClr val="6B799C"/>
                </a:solidFill>
              </a:rPr>
              <a:t>—</a:t>
            </a:r>
            <a:r>
              <a:rPr lang="zh-CN" altLang="en-US" sz="2400" dirty="0">
                <a:solidFill>
                  <a:srgbClr val="6B799C"/>
                </a:solidFill>
              </a:rPr>
              <a:t>变式练习”这一复习课教学模式的操作要领，</a:t>
            </a:r>
            <a:r>
              <a:rPr lang="zh-CN" altLang="en-US" sz="2400" b="1" dirty="0">
                <a:solidFill>
                  <a:srgbClr val="6B799C"/>
                </a:solidFill>
              </a:rPr>
              <a:t>具体如下。</a:t>
            </a:r>
            <a:endParaRPr lang="zh-CN" altLang="en-US" sz="2400" b="1" dirty="0">
              <a:solidFill>
                <a:srgbClr val="6B799C"/>
              </a:solidFill>
            </a:endParaRPr>
          </a:p>
          <a:p>
            <a:r>
              <a:rPr lang="zh-CN" altLang="en-US" sz="2000" dirty="0">
                <a:solidFill>
                  <a:srgbClr val="6B799C"/>
                </a:solidFill>
              </a:rPr>
              <a:t>              </a:t>
            </a:r>
            <a:endParaRPr lang="zh-CN" altLang="en-US" sz="20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80549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二、中学数学复习课的教学模式</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658477" y="982345"/>
            <a:ext cx="10875046" cy="5631180"/>
          </a:xfrm>
          <a:prstGeom prst="rect">
            <a:avLst/>
          </a:prstGeom>
          <a:noFill/>
        </p:spPr>
        <p:txBody>
          <a:bodyPr wrap="square">
            <a:spAutoFit/>
          </a:bodyPr>
          <a:lstStyle/>
          <a:p>
            <a:r>
              <a:rPr lang="zh-CN" altLang="en-US" sz="2000" dirty="0">
                <a:solidFill>
                  <a:srgbClr val="6B799C"/>
                </a:solidFill>
              </a:rPr>
              <a:t>             </a:t>
            </a:r>
            <a:r>
              <a:rPr lang="zh-CN" altLang="en-US" sz="2400" dirty="0">
                <a:solidFill>
                  <a:srgbClr val="6B799C"/>
                </a:solidFill>
              </a:rPr>
              <a:t> </a:t>
            </a:r>
            <a:r>
              <a:rPr lang="zh-CN" altLang="en-US" sz="2400" b="1" dirty="0">
                <a:solidFill>
                  <a:srgbClr val="6B799C"/>
                </a:solidFill>
              </a:rPr>
              <a:t>（一）情境诱导</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情境诱导是将学生从非上课环境状态调节到上课环境状态的一种重要手段。在创设情境时，无论是现实生活情境、问题情境、故事情境、游戏情境还是其他，都需要考虑把本节复习课的课题融入到所创设的情境中，在做到自然引出课题的同时，能够设置悬念，激发学生的学习兴趣。情境诱导的主要特点在于通过有形、有境、有情、有体验的引入，让学生在不知不觉中进入学习主题。</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例如，对于“二次函数图象和性质”的复习课，教师可以用“函数问题作为初中数学的重点和难点，在实际生活中有着广泛的应用，有关二次函数的综合题更是历年中考的必考题，本节课我们就共同来复习一下二次函数的图象和性质”等内容导入复习课题。对于人教版初中数学教材中三角形背景下的“中点”知识的专题复习，教师可以让学生在课前基于对“已知三角形</a:t>
            </a:r>
            <a:r>
              <a:rPr lang="en-US" altLang="zh-CN" sz="2400" dirty="0">
                <a:solidFill>
                  <a:srgbClr val="6B799C"/>
                </a:solidFill>
              </a:rPr>
              <a:t>ABC</a:t>
            </a:r>
            <a:r>
              <a:rPr lang="zh-CN" altLang="en-US" sz="2400" dirty="0">
                <a:solidFill>
                  <a:srgbClr val="6B799C"/>
                </a:solidFill>
              </a:rPr>
              <a:t>，点</a:t>
            </a:r>
            <a:r>
              <a:rPr lang="en-US" altLang="zh-CN" sz="2400" dirty="0">
                <a:solidFill>
                  <a:srgbClr val="6B799C"/>
                </a:solidFill>
              </a:rPr>
              <a:t>D</a:t>
            </a:r>
            <a:r>
              <a:rPr lang="zh-CN" altLang="en-US" sz="2400" dirty="0">
                <a:solidFill>
                  <a:srgbClr val="6B799C"/>
                </a:solidFill>
              </a:rPr>
              <a:t>为</a:t>
            </a:r>
            <a:r>
              <a:rPr lang="en-US" altLang="zh-CN" sz="2400" dirty="0">
                <a:solidFill>
                  <a:srgbClr val="6B799C"/>
                </a:solidFill>
              </a:rPr>
              <a:t>BC</a:t>
            </a:r>
            <a:r>
              <a:rPr lang="zh-CN" altLang="en-US" sz="2400" dirty="0">
                <a:solidFill>
                  <a:srgbClr val="6B799C"/>
                </a:solidFill>
              </a:rPr>
              <a:t>的中点，你可以联想到哪些知识和方法？请用思维导图梳理相关知识与方法”这一问题的探究，联想与“中点”相关的知识点，初步构建“中点”知识体系，为后面完善和拓展中点的相关知识奠定基础。</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80549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二、中学数学复习课的教学模式</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1070881" y="1173254"/>
            <a:ext cx="9716861" cy="4154170"/>
          </a:xfrm>
          <a:prstGeom prst="rect">
            <a:avLst/>
          </a:prstGeom>
          <a:noFill/>
        </p:spPr>
        <p:txBody>
          <a:bodyPr wrap="square">
            <a:spAutoFit/>
          </a:bodyPr>
          <a:lstStyle/>
          <a:p>
            <a:r>
              <a:rPr lang="zh-CN" altLang="en-US" sz="2400" dirty="0">
                <a:solidFill>
                  <a:srgbClr val="6B799C"/>
                </a:solidFill>
              </a:rPr>
              <a:t>         </a:t>
            </a:r>
            <a:r>
              <a:rPr lang="zh-CN" altLang="en-US" sz="2400" b="1" dirty="0">
                <a:solidFill>
                  <a:srgbClr val="6B799C"/>
                </a:solidFill>
              </a:rPr>
              <a:t>（二） 复习指导</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复习是数学复习课的一个主要环节。复习时，一是要求学生带着复习提纲中的问题，通过回顾，重温本单元内容，回答复习提纲中的问题，对复习中发现的问题可以通过学生自主阅读课本、小组讨论等方法寻求答案。二是教师可以做简单的板书，然后到学生中进行巡视指导，掌握学生的学习状况，从而做到心中有数。三是教师要精心设计好复习提纲。复习提纲一般以问题串的形式体现，设问要全面，能够涵盖课本上本单元内容的相关知识点。对于几个有关联的内容，可以通过树状图、思维导图、列表等形式体现其关联性，将各个知识点纳入知识系统。复习提纲的设问要简洁明了，要让学生能看懂。</a:t>
            </a:r>
            <a:endParaRPr lang="zh-CN" altLang="en-US" sz="2400" dirty="0">
              <a:solidFill>
                <a:srgbClr val="6B799C"/>
              </a:solidFill>
            </a:endParaRPr>
          </a:p>
          <a:p>
            <a:pPr marL="342900" indent="-342900">
              <a:buFont typeface="Arial" panose="020B0604020202020204" pitchFamily="34" charset="0"/>
              <a:buChar char="•"/>
            </a:pP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80549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二、中学数学复习课的教学模式</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159328" y="1181737"/>
            <a:ext cx="9873343" cy="4892675"/>
          </a:xfrm>
          <a:prstGeom prst="rect">
            <a:avLst/>
          </a:prstGeom>
          <a:noFill/>
        </p:spPr>
        <p:txBody>
          <a:bodyPr wrap="square">
            <a:spAutoFit/>
          </a:bodyPr>
          <a:lstStyle/>
          <a:p>
            <a:r>
              <a:rPr lang="zh-CN" altLang="en-US" sz="2400" dirty="0">
                <a:solidFill>
                  <a:srgbClr val="6B799C"/>
                </a:solidFill>
              </a:rPr>
              <a:t>        </a:t>
            </a:r>
            <a:r>
              <a:rPr lang="zh-CN" altLang="en-US" sz="2400" b="1" dirty="0">
                <a:solidFill>
                  <a:srgbClr val="6B799C"/>
                </a:solidFill>
              </a:rPr>
              <a:t>（三）展示归纳</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展示归纳包括展示和归纳两个方面，是学生深化理解的过程。对于展示，它是检查学生复习效果，暴露学生学习过程中的问题的一种重要手段。展示一般分为组内展示和全班展示。组内展示主要是学生小组交流答案，班内展示主要是抽小组代表在班内展示交流答案，学生说，教师板书。在展示过程中，一是教师要给学生提供充足的时间和空间，让他们能充分地表达自己的思考和想法，二是要让有典型问题的学生展示交流，达到充分暴露问题的目的，三是学生展示时教师要当好合作者，四是要发动其他学生评价、补充和完善。</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关于归纳，教师对形成的新问题展示评价完善后，要对突出问题、需要强调的问题给予精讲或强调，所有题目展示完毕后，教师再引导学生从头到尾画龙点睛，对知识进行系统梳理，结成知识链，形成知识网，并针对学生易错的问题加以强调。</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80549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二、中学数学复习课的教学模式</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1347106" y="1420896"/>
            <a:ext cx="9745437" cy="4130675"/>
          </a:xfrm>
          <a:prstGeom prst="rect">
            <a:avLst/>
          </a:prstGeom>
          <a:noFill/>
        </p:spPr>
        <p:txBody>
          <a:bodyPr wrap="square">
            <a:spAutoFit/>
          </a:bodyPr>
          <a:lstStyle/>
          <a:p>
            <a:pPr fontAlgn="auto">
              <a:lnSpc>
                <a:spcPts val="3500"/>
              </a:lnSpc>
            </a:pPr>
            <a:r>
              <a:rPr lang="zh-CN" altLang="en-US" sz="2800" dirty="0">
                <a:solidFill>
                  <a:srgbClr val="6B799C"/>
                </a:solidFill>
              </a:rPr>
              <a:t>       </a:t>
            </a:r>
            <a:r>
              <a:rPr lang="zh-CN" altLang="en-US" sz="2400" b="1" dirty="0">
                <a:solidFill>
                  <a:srgbClr val="6B799C"/>
                </a:solidFill>
              </a:rPr>
              <a:t>（四）变式练习</a:t>
            </a:r>
            <a:endParaRPr lang="zh-CN" altLang="en-US" sz="2400" dirty="0">
              <a:solidFill>
                <a:srgbClr val="6B799C"/>
              </a:solidFill>
            </a:endParaRPr>
          </a:p>
          <a:p>
            <a:pPr marL="457200" indent="-457200" fontAlgn="auto">
              <a:lnSpc>
                <a:spcPts val="3500"/>
              </a:lnSpc>
              <a:buFont typeface="Arial" panose="020B0604020202020204" pitchFamily="34" charset="0"/>
              <a:buChar char="•"/>
            </a:pPr>
            <a:r>
              <a:rPr lang="zh-CN" altLang="en-US" sz="2400" dirty="0">
                <a:solidFill>
                  <a:srgbClr val="6B799C"/>
                </a:solidFill>
              </a:rPr>
              <a:t>变式练习是深化学生概念理解的一个重要环节。让学生在解答、变式、探索中深化对概念的理解，促进认知结果的内化过程。变式练习既要体现“练习”，更要体现“变式”。在操作中，一是变式练习的编制要突出“变式”，要以“复习提纲”为原型进行改编，是“复习提纲”的深化和升华，二是变式练习的呈现要逐题出示，先让学生做，再让学生展示，后让学生评价、补充、完善，最后小结。</a:t>
            </a:r>
            <a:endParaRPr lang="zh-CN" altLang="en-US" sz="2400" dirty="0">
              <a:solidFill>
                <a:srgbClr val="6B799C"/>
              </a:solidFill>
            </a:endParaRPr>
          </a:p>
          <a:p>
            <a:pPr marL="457200" indent="-457200" fontAlgn="auto">
              <a:lnSpc>
                <a:spcPts val="3500"/>
              </a:lnSpc>
              <a:buFont typeface="Arial" panose="020B0604020202020204" pitchFamily="34" charset="0"/>
              <a:buChar char="•"/>
            </a:pPr>
            <a:r>
              <a:rPr lang="zh-CN" altLang="en-US" sz="2400" dirty="0">
                <a:solidFill>
                  <a:srgbClr val="6B799C"/>
                </a:solidFill>
              </a:rPr>
              <a:t>在复习课的最后进行小结，是为了了解学生学习本节课之后的收获以及还存有的疑惑。</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 name="等腰三角形 33"/>
          <p:cNvSpPr/>
          <p:nvPr/>
        </p:nvSpPr>
        <p:spPr>
          <a:xfrm>
            <a:off x="83370" y="477543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2" name="等腰三角形 31"/>
          <p:cNvSpPr/>
          <p:nvPr/>
        </p:nvSpPr>
        <p:spPr>
          <a:xfrm rot="10800000">
            <a:off x="0" y="32224"/>
            <a:ext cx="4496263" cy="297180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2" name="组合 11"/>
          <p:cNvGrpSpPr/>
          <p:nvPr/>
        </p:nvGrpSpPr>
        <p:grpSpPr>
          <a:xfrm>
            <a:off x="3227317" y="4867661"/>
            <a:ext cx="1105017" cy="45720"/>
            <a:chOff x="1066971" y="3068807"/>
            <a:chExt cx="1105017" cy="45720"/>
          </a:xfrm>
          <a:solidFill>
            <a:srgbClr val="6B799C"/>
          </a:solidFill>
        </p:grpSpPr>
        <p:sp>
          <p:nvSpPr>
            <p:cNvPr id="13" name="椭圆 12"/>
            <p:cNvSpPr/>
            <p:nvPr/>
          </p:nvSpPr>
          <p:spPr>
            <a:xfrm>
              <a:off x="10669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4" name="椭圆 13"/>
            <p:cNvSpPr/>
            <p:nvPr/>
          </p:nvSpPr>
          <p:spPr>
            <a:xfrm>
              <a:off x="12435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5" name="椭圆 14"/>
            <p:cNvSpPr/>
            <p:nvPr/>
          </p:nvSpPr>
          <p:spPr>
            <a:xfrm>
              <a:off x="14200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6" name="椭圆 15"/>
            <p:cNvSpPr/>
            <p:nvPr/>
          </p:nvSpPr>
          <p:spPr>
            <a:xfrm>
              <a:off x="15966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7" name="椭圆 16"/>
            <p:cNvSpPr/>
            <p:nvPr/>
          </p:nvSpPr>
          <p:spPr>
            <a:xfrm>
              <a:off x="17731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8" name="椭圆 17"/>
            <p:cNvSpPr/>
            <p:nvPr/>
          </p:nvSpPr>
          <p:spPr>
            <a:xfrm>
              <a:off x="19497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9" name="椭圆 18"/>
            <p:cNvSpPr/>
            <p:nvPr/>
          </p:nvSpPr>
          <p:spPr>
            <a:xfrm>
              <a:off x="2126268"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grpSp>
      <p:sp>
        <p:nvSpPr>
          <p:cNvPr id="20" name="文本框 19"/>
          <p:cNvSpPr txBox="1"/>
          <p:nvPr/>
        </p:nvSpPr>
        <p:spPr>
          <a:xfrm>
            <a:off x="3273037" y="2745004"/>
            <a:ext cx="1598035" cy="193899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目 录</a:t>
            </a:r>
            <a:endParaRPr kumimoji="0" lang="zh-CN" altLang="en-US" sz="6000" b="1"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21" name="TextBox 13"/>
          <p:cNvSpPr txBox="1">
            <a:spLocks noChangeArrowheads="1"/>
          </p:cNvSpPr>
          <p:nvPr/>
        </p:nvSpPr>
        <p:spPr bwMode="auto">
          <a:xfrm>
            <a:off x="3182681" y="5031763"/>
            <a:ext cx="124001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dist" defTabSz="1216025" rtl="0" eaLnBrk="1" fontAlgn="auto" latinLnBrk="0" hangingPunct="1">
              <a:lnSpc>
                <a:spcPct val="100000"/>
              </a:lnSpc>
              <a:spcBef>
                <a:spcPct val="20000"/>
              </a:spcBef>
              <a:spcAft>
                <a:spcPts val="0"/>
              </a:spcAft>
              <a:buClrTx/>
              <a:buSzTx/>
              <a:buFontTx/>
              <a:buNone/>
              <a:defRPr/>
            </a:pPr>
            <a:r>
              <a:rPr kumimoji="0" lang="en-US" altLang="zh-CN" sz="16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Arial" panose="020B0604020202020204" pitchFamily="34" charset="0"/>
              </a:rPr>
              <a:t>content</a:t>
            </a:r>
            <a:endParaRPr kumimoji="0" lang="en-US" altLang="zh-CN" sz="16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Arial" panose="020B0604020202020204" pitchFamily="34" charset="0"/>
            </a:endParaRPr>
          </a:p>
        </p:txBody>
      </p:sp>
      <p:sp>
        <p:nvSpPr>
          <p:cNvPr id="22" name="文本框 15"/>
          <p:cNvSpPr txBox="1">
            <a:spLocks noChangeArrowheads="1"/>
          </p:cNvSpPr>
          <p:nvPr>
            <p:custDataLst>
              <p:tags r:id="rId1"/>
            </p:custDataLst>
          </p:nvPr>
        </p:nvSpPr>
        <p:spPr bwMode="auto">
          <a:xfrm>
            <a:off x="6073775" y="2981960"/>
            <a:ext cx="536003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中学数学复习课的认识</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23" name="文本框 17"/>
          <p:cNvSpPr txBox="1">
            <a:spLocks noChangeArrowheads="1"/>
          </p:cNvSpPr>
          <p:nvPr>
            <p:custDataLst>
              <p:tags r:id="rId2"/>
            </p:custDataLst>
          </p:nvPr>
        </p:nvSpPr>
        <p:spPr bwMode="auto">
          <a:xfrm>
            <a:off x="6231255" y="3801745"/>
            <a:ext cx="504571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中学数学</a:t>
            </a:r>
            <a:r>
              <a:rPr lang="zh-CN" altLang="en-US" sz="3200" b="1" dirty="0">
                <a:solidFill>
                  <a:srgbClr val="6B799C"/>
                </a:solidFill>
                <a:latin typeface="幼圆" panose="02010509060101010101" pitchFamily="49" charset="-122"/>
                <a:ea typeface="幼圆" panose="02010509060101010101" pitchFamily="49" charset="-122"/>
              </a:rPr>
              <a:t>复习课的设计与实践</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26" name="文本框 14"/>
          <p:cNvSpPr txBox="1">
            <a:spLocks noChangeArrowheads="1"/>
          </p:cNvSpPr>
          <p:nvPr>
            <p:custDataLst>
              <p:tags r:id="rId3"/>
            </p:custDataLst>
          </p:nvPr>
        </p:nvSpPr>
        <p:spPr bwMode="auto">
          <a:xfrm>
            <a:off x="5418129" y="2890667"/>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01</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27" name="文本框 16"/>
          <p:cNvSpPr txBox="1">
            <a:spLocks noChangeArrowheads="1"/>
          </p:cNvSpPr>
          <p:nvPr>
            <p:custDataLst>
              <p:tags r:id="rId4"/>
            </p:custDataLst>
          </p:nvPr>
        </p:nvSpPr>
        <p:spPr bwMode="auto">
          <a:xfrm>
            <a:off x="5418129" y="3801793"/>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02</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2" name="等腰三角形 1"/>
          <p:cNvSpPr/>
          <p:nvPr/>
        </p:nvSpPr>
        <p:spPr>
          <a:xfrm rot="10800000">
            <a:off x="716438" y="43110"/>
            <a:ext cx="3063388" cy="2024743"/>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0" name="等腰三角形 29"/>
          <p:cNvSpPr/>
          <p:nvPr/>
        </p:nvSpPr>
        <p:spPr>
          <a:xfrm rot="10800000">
            <a:off x="3191344" y="0"/>
            <a:ext cx="2296886" cy="1518124"/>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3" name="等腰三角形 32"/>
          <p:cNvSpPr/>
          <p:nvPr/>
        </p:nvSpPr>
        <p:spPr>
          <a:xfrm>
            <a:off x="785167" y="5770544"/>
            <a:ext cx="1663020" cy="1099171"/>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17"/>
          <p:cNvSpPr txBox="1">
            <a:spLocks noChangeArrowheads="1"/>
          </p:cNvSpPr>
          <p:nvPr>
            <p:custDataLst>
              <p:tags r:id="rId5"/>
            </p:custDataLst>
          </p:nvPr>
        </p:nvSpPr>
        <p:spPr bwMode="auto">
          <a:xfrm>
            <a:off x="6388100" y="4970655"/>
            <a:ext cx="504571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中学数学</a:t>
            </a:r>
            <a:r>
              <a:rPr lang="zh-CN" altLang="en-US" sz="3200" b="1" dirty="0">
                <a:solidFill>
                  <a:srgbClr val="6B799C"/>
                </a:solidFill>
                <a:latin typeface="幼圆" panose="02010509060101010101" pitchFamily="49" charset="-122"/>
                <a:ea typeface="幼圆" panose="02010509060101010101" pitchFamily="49" charset="-122"/>
              </a:rPr>
              <a:t>复习课教学技能的提高</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16"/>
          <p:cNvSpPr txBox="1">
            <a:spLocks noChangeArrowheads="1"/>
          </p:cNvSpPr>
          <p:nvPr>
            <p:custDataLst>
              <p:tags r:id="rId6"/>
            </p:custDataLst>
          </p:nvPr>
        </p:nvSpPr>
        <p:spPr bwMode="auto">
          <a:xfrm>
            <a:off x="5418129" y="5031763"/>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03</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12"/>
                                        </p:tgtEl>
                                        <p:attrNameLst>
                                          <p:attrName>r</p:attrName>
                                        </p:attrNameLst>
                                      </p:cBhvr>
                                    </p:animRot>
                                    <p:animRot by="-240000">
                                      <p:cBhvr>
                                        <p:cTn id="7" dur="200" fill="hold">
                                          <p:stCondLst>
                                            <p:cond delay="200"/>
                                          </p:stCondLst>
                                        </p:cTn>
                                        <p:tgtEl>
                                          <p:spTgt spid="12"/>
                                        </p:tgtEl>
                                        <p:attrNameLst>
                                          <p:attrName>r</p:attrName>
                                        </p:attrNameLst>
                                      </p:cBhvr>
                                    </p:animRot>
                                    <p:animRot by="240000">
                                      <p:cBhvr>
                                        <p:cTn id="8" dur="200" fill="hold">
                                          <p:stCondLst>
                                            <p:cond delay="400"/>
                                          </p:stCondLst>
                                        </p:cTn>
                                        <p:tgtEl>
                                          <p:spTgt spid="12"/>
                                        </p:tgtEl>
                                        <p:attrNameLst>
                                          <p:attrName>r</p:attrName>
                                        </p:attrNameLst>
                                      </p:cBhvr>
                                    </p:animRot>
                                    <p:animRot by="-240000">
                                      <p:cBhvr>
                                        <p:cTn id="9" dur="200" fill="hold">
                                          <p:stCondLst>
                                            <p:cond delay="600"/>
                                          </p:stCondLst>
                                        </p:cTn>
                                        <p:tgtEl>
                                          <p:spTgt spid="12"/>
                                        </p:tgtEl>
                                        <p:attrNameLst>
                                          <p:attrName>r</p:attrName>
                                        </p:attrNameLst>
                                      </p:cBhvr>
                                    </p:animRot>
                                    <p:animRot by="120000">
                                      <p:cBhvr>
                                        <p:cTn id="10" dur="200" fill="hold">
                                          <p:stCondLst>
                                            <p:cond delay="800"/>
                                          </p:stCondLst>
                                        </p:cTn>
                                        <p:tgtEl>
                                          <p:spTgt spid="12"/>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20"/>
                                        </p:tgtEl>
                                        <p:attrNameLst>
                                          <p:attrName>r</p:attrName>
                                        </p:attrNameLst>
                                      </p:cBhvr>
                                    </p:animRot>
                                    <p:animRot by="-240000">
                                      <p:cBhvr>
                                        <p:cTn id="13" dur="200" fill="hold">
                                          <p:stCondLst>
                                            <p:cond delay="200"/>
                                          </p:stCondLst>
                                        </p:cTn>
                                        <p:tgtEl>
                                          <p:spTgt spid="20"/>
                                        </p:tgtEl>
                                        <p:attrNameLst>
                                          <p:attrName>r</p:attrName>
                                        </p:attrNameLst>
                                      </p:cBhvr>
                                    </p:animRot>
                                    <p:animRot by="240000">
                                      <p:cBhvr>
                                        <p:cTn id="14" dur="200" fill="hold">
                                          <p:stCondLst>
                                            <p:cond delay="400"/>
                                          </p:stCondLst>
                                        </p:cTn>
                                        <p:tgtEl>
                                          <p:spTgt spid="20"/>
                                        </p:tgtEl>
                                        <p:attrNameLst>
                                          <p:attrName>r</p:attrName>
                                        </p:attrNameLst>
                                      </p:cBhvr>
                                    </p:animRot>
                                    <p:animRot by="-240000">
                                      <p:cBhvr>
                                        <p:cTn id="15" dur="200" fill="hold">
                                          <p:stCondLst>
                                            <p:cond delay="600"/>
                                          </p:stCondLst>
                                        </p:cTn>
                                        <p:tgtEl>
                                          <p:spTgt spid="20"/>
                                        </p:tgtEl>
                                        <p:attrNameLst>
                                          <p:attrName>r</p:attrName>
                                        </p:attrNameLst>
                                      </p:cBhvr>
                                    </p:animRot>
                                    <p:animRot by="120000">
                                      <p:cBhvr>
                                        <p:cTn id="16" dur="200" fill="hold">
                                          <p:stCondLst>
                                            <p:cond delay="8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21"/>
                                        </p:tgtEl>
                                        <p:attrNameLst>
                                          <p:attrName>r</p:attrName>
                                        </p:attrNameLst>
                                      </p:cBhvr>
                                    </p:animRot>
                                    <p:animRot by="-240000">
                                      <p:cBhvr>
                                        <p:cTn id="19" dur="200" fill="hold">
                                          <p:stCondLst>
                                            <p:cond delay="200"/>
                                          </p:stCondLst>
                                        </p:cTn>
                                        <p:tgtEl>
                                          <p:spTgt spid="21"/>
                                        </p:tgtEl>
                                        <p:attrNameLst>
                                          <p:attrName>r</p:attrName>
                                        </p:attrNameLst>
                                      </p:cBhvr>
                                    </p:animRot>
                                    <p:animRot by="240000">
                                      <p:cBhvr>
                                        <p:cTn id="20" dur="200" fill="hold">
                                          <p:stCondLst>
                                            <p:cond delay="400"/>
                                          </p:stCondLst>
                                        </p:cTn>
                                        <p:tgtEl>
                                          <p:spTgt spid="21"/>
                                        </p:tgtEl>
                                        <p:attrNameLst>
                                          <p:attrName>r</p:attrName>
                                        </p:attrNameLst>
                                      </p:cBhvr>
                                    </p:animRot>
                                    <p:animRot by="-240000">
                                      <p:cBhvr>
                                        <p:cTn id="21" dur="200" fill="hold">
                                          <p:stCondLst>
                                            <p:cond delay="600"/>
                                          </p:stCondLst>
                                        </p:cTn>
                                        <p:tgtEl>
                                          <p:spTgt spid="21"/>
                                        </p:tgtEl>
                                        <p:attrNameLst>
                                          <p:attrName>r</p:attrName>
                                        </p:attrNameLst>
                                      </p:cBhvr>
                                    </p:animRot>
                                    <p:animRot by="120000">
                                      <p:cBhvr>
                                        <p:cTn id="22" dur="200" fill="hold">
                                          <p:stCondLst>
                                            <p:cond delay="800"/>
                                          </p:stCondLst>
                                        </p:cTn>
                                        <p:tgtEl>
                                          <p:spTgt spid="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51230" y="405513"/>
            <a:ext cx="80549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三、中学数学复习课案例与评析</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7" name="文本框 6"/>
          <p:cNvSpPr txBox="1"/>
          <p:nvPr/>
        </p:nvSpPr>
        <p:spPr>
          <a:xfrm>
            <a:off x="951230" y="1173254"/>
            <a:ext cx="9963151" cy="3107690"/>
          </a:xfrm>
          <a:prstGeom prst="rect">
            <a:avLst/>
          </a:prstGeom>
          <a:noFill/>
        </p:spPr>
        <p:txBody>
          <a:bodyPr wrap="square">
            <a:spAutoFit/>
          </a:bodyPr>
          <a:lstStyle/>
          <a:p>
            <a:r>
              <a:rPr lang="zh-CN" altLang="en-US" sz="2800" dirty="0">
                <a:solidFill>
                  <a:srgbClr val="6B799C"/>
                </a:solidFill>
              </a:rPr>
              <a:t>“图形与几何”是中学数学学习的一个重要内容领域，本部分以该内容领域中的“三角形背景下的‘中点’问题再探究”专题复习课的教学案例</a:t>
            </a:r>
            <a:endParaRPr lang="zh-CN" altLang="en-US" sz="2800" dirty="0">
              <a:solidFill>
                <a:srgbClr val="6B799C"/>
              </a:solidFill>
            </a:endParaRPr>
          </a:p>
          <a:p>
            <a:r>
              <a:rPr lang="zh-CN" altLang="en-US" sz="2800" dirty="0">
                <a:solidFill>
                  <a:srgbClr val="6B799C"/>
                </a:solidFill>
              </a:rPr>
              <a:t>本案例由北京市陈经纶中学嘉铭分校郭凯路老师提供，引用中略有调整。</a:t>
            </a:r>
            <a:endParaRPr lang="zh-CN" altLang="en-US" sz="2800" dirty="0">
              <a:solidFill>
                <a:srgbClr val="6B799C"/>
              </a:solidFill>
            </a:endParaRPr>
          </a:p>
          <a:p>
            <a:r>
              <a:rPr lang="zh-CN" altLang="en-US" sz="2800" dirty="0">
                <a:solidFill>
                  <a:srgbClr val="6B799C"/>
                </a:solidFill>
              </a:rPr>
              <a:t>通过内容分析、教学过程片段、教学评析等展示并分析教师的教学思路和教学实施情况。</a:t>
            </a:r>
            <a:endParaRPr lang="zh-CN" altLang="en-US" sz="2800" dirty="0">
              <a:solidFill>
                <a:srgbClr val="6B799C"/>
              </a:solidFill>
            </a:endParaRPr>
          </a:p>
        </p:txBody>
      </p:sp>
      <p:sp>
        <p:nvSpPr>
          <p:cNvPr id="8" name="文本框 7"/>
          <p:cNvSpPr txBox="1"/>
          <p:nvPr/>
        </p:nvSpPr>
        <p:spPr>
          <a:xfrm>
            <a:off x="4325347" y="4822371"/>
            <a:ext cx="4680858" cy="584775"/>
          </a:xfrm>
          <a:prstGeom prst="rect">
            <a:avLst/>
          </a:prstGeom>
          <a:noFill/>
        </p:spPr>
        <p:txBody>
          <a:bodyPr wrap="square" rtlCol="0">
            <a:spAutoFit/>
          </a:bodyPr>
          <a:lstStyle/>
          <a:p>
            <a:r>
              <a:rPr lang="zh-CN" altLang="en-US" sz="3200" dirty="0">
                <a:solidFill>
                  <a:srgbClr val="6B799C"/>
                </a:solidFill>
              </a:rPr>
              <a:t>内容见</a:t>
            </a:r>
            <a:r>
              <a:rPr lang="en-US" altLang="zh-CN" sz="3200" dirty="0">
                <a:solidFill>
                  <a:srgbClr val="6B799C"/>
                </a:solidFill>
              </a:rPr>
              <a:t>p149-p155</a:t>
            </a:r>
            <a:endParaRPr lang="zh-CN" altLang="en-US" sz="32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51230" y="405513"/>
            <a:ext cx="80549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三、中学数学复习课案例与评析</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8" name="文本框 7"/>
          <p:cNvSpPr txBox="1"/>
          <p:nvPr/>
        </p:nvSpPr>
        <p:spPr>
          <a:xfrm>
            <a:off x="951320" y="1080951"/>
            <a:ext cx="4680858" cy="583565"/>
          </a:xfrm>
          <a:prstGeom prst="rect">
            <a:avLst/>
          </a:prstGeom>
          <a:noFill/>
        </p:spPr>
        <p:txBody>
          <a:bodyPr wrap="square" rtlCol="0">
            <a:spAutoFit/>
          </a:bodyPr>
          <a:lstStyle/>
          <a:p>
            <a:r>
              <a:rPr lang="zh-CN" altLang="en-US" sz="3200" b="1" dirty="0">
                <a:solidFill>
                  <a:srgbClr val="6B799C"/>
                </a:solidFill>
              </a:rPr>
              <a:t>评析：</a:t>
            </a:r>
            <a:endParaRPr lang="zh-CN" altLang="en-US" sz="3200" b="1" dirty="0">
              <a:solidFill>
                <a:srgbClr val="6B799C"/>
              </a:solidFill>
            </a:endParaRPr>
          </a:p>
        </p:txBody>
      </p:sp>
      <p:sp>
        <p:nvSpPr>
          <p:cNvPr id="4" name="文本框 3"/>
          <p:cNvSpPr txBox="1"/>
          <p:nvPr/>
        </p:nvSpPr>
        <p:spPr>
          <a:xfrm>
            <a:off x="1132022" y="1755771"/>
            <a:ext cx="9691007" cy="4523105"/>
          </a:xfrm>
          <a:prstGeom prst="rect">
            <a:avLst/>
          </a:prstGeom>
          <a:noFill/>
        </p:spPr>
        <p:txBody>
          <a:bodyPr wrap="square">
            <a:spAutoFit/>
          </a:bodyPr>
          <a:lstStyle/>
          <a:p>
            <a:pPr indent="609600" fontAlgn="auto">
              <a:extLst>
                <a:ext uri="{35155182-B16C-46BC-9424-99874614C6A1}">
                  <wpsdc:indentchars xmlns:wpsdc="http://www.wps.cn/officeDocument/2017/drawingmlCustomData" val="200" checksum="4158780845"/>
                </a:ext>
              </a:extLst>
            </a:pPr>
            <a:r>
              <a:rPr lang="zh-CN" altLang="en-US" sz="2400" dirty="0">
                <a:solidFill>
                  <a:srgbClr val="6B799C"/>
                </a:solidFill>
              </a:rPr>
              <a:t>为引导学生建立专题知识的认知结构，提升复习课的学习效率，培养学生的发散性思维，本节专题复习课立足于初中几何中非常重要的“中点”及相关问题的探究。</a:t>
            </a:r>
            <a:endParaRPr lang="zh-CN" altLang="en-US" sz="2400" dirty="0">
              <a:solidFill>
                <a:srgbClr val="6B799C"/>
              </a:solidFill>
            </a:endParaRPr>
          </a:p>
          <a:p>
            <a:pPr indent="609600" fontAlgn="auto">
              <a:extLst>
                <a:ext uri="{35155182-B16C-46BC-9424-99874614C6A1}">
                  <wpsdc:indentchars xmlns:wpsdc="http://www.wps.cn/officeDocument/2017/drawingmlCustomData" val="200" checksum="4158780845"/>
                </a:ext>
              </a:extLst>
            </a:pPr>
            <a:r>
              <a:rPr lang="zh-CN" altLang="en-US" sz="2400" dirty="0">
                <a:solidFill>
                  <a:srgbClr val="6B799C"/>
                </a:solidFill>
              </a:rPr>
              <a:t>在教学过程中，教师非常关注学生的阅读和认知能力发展，通过课前的“建构知识体系”，课中的“完善知识体系”，课后的“拓展知识体系”，结合学生的有意义学习和问题解决相关学习理论，引导学生逐步对从“知识源”建立起来的认知结构进行完善，并借助多题一解、一题多解的方式设计探究问题，且在解决问题的过程中引导学生建立相关认知体系，梳理归纳研究中点问题的相关方法，以上均具有很好的引导作用。</a:t>
            </a:r>
            <a:endParaRPr lang="zh-CN" altLang="en-US" sz="2400" dirty="0">
              <a:solidFill>
                <a:srgbClr val="6B799C"/>
              </a:solidFill>
            </a:endParaRPr>
          </a:p>
          <a:p>
            <a:pPr indent="609600" fontAlgn="auto">
              <a:extLst>
                <a:ext uri="{35155182-B16C-46BC-9424-99874614C6A1}">
                  <wpsdc:indentchars xmlns:wpsdc="http://www.wps.cn/officeDocument/2017/drawingmlCustomData" val="200" checksum="4158780845"/>
                </a:ext>
              </a:extLst>
            </a:pPr>
            <a:r>
              <a:rPr lang="zh-CN" altLang="en-US" sz="2400" dirty="0">
                <a:solidFill>
                  <a:srgbClr val="6B799C"/>
                </a:solidFill>
              </a:rPr>
              <a:t>同时，教师还充分使用了小组合作的学习方式，关注学生在课堂中的参与，提高了课堂效率，为促进学生全面发展，培养学生核心素养打下了很好的基础。</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flipH="1">
            <a:off x="6004291" y="2817715"/>
            <a:ext cx="598614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mn-ea"/>
              </a:rPr>
              <a:t>中学数学</a:t>
            </a:r>
            <a:r>
              <a:rPr lang="zh-CN" altLang="en-US" sz="4000" b="1" dirty="0">
                <a:solidFill>
                  <a:srgbClr val="6B799C"/>
                </a:solidFill>
                <a:latin typeface="幼圆" panose="02010509060101010101" pitchFamily="49" charset="-122"/>
                <a:ea typeface="幼圆" panose="02010509060101010101" pitchFamily="49" charset="-122"/>
                <a:sym typeface="+mn-ea"/>
              </a:rPr>
              <a:t>复习课教学技能的提高</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en-US" altLang="zh-CN" sz="11500" b="1" dirty="0">
                <a:solidFill>
                  <a:prstClr val="white"/>
                </a:solidFill>
                <a:latin typeface="Calibri" panose="020F0502020204030204"/>
                <a:ea typeface="等线" panose="02010600030101010101" pitchFamily="2" charset="-122"/>
              </a:rPr>
              <a:t>3</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51230" y="405513"/>
            <a:ext cx="11828599" cy="52197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一、学科专业知识的强化：复习内容本质特征及内在关系的厘清</a:t>
            </a:r>
            <a:endPar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1318758" y="1173254"/>
            <a:ext cx="9402084" cy="5631180"/>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要想在数学复习课中真正落实“梳理巩固已知，学习探索未知”，破解复习课中常常存在的“只见知识，不见联系”等问题，需要授课教师过硬的相关知识储备和充分的课前准备。</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教师要上好数学复习课，需要具备一定的专业素养，尤其是中学数学学科专业知识，要从单元整体视角审视复习课的内容体系。教师要能对数学内容本身及教学有着较为系统、深入的理解，要能准确把握复习的数学内容的本质特征，厘清不同数学知识之间的层次结构及内在关系，这是在数学复习课的教学中更好地引导学生系统</a:t>
            </a:r>
            <a:r>
              <a:rPr lang="zh-CN" altLang="en-US" sz="2400" b="1" dirty="0">
                <a:solidFill>
                  <a:srgbClr val="6B799C"/>
                </a:solidFill>
              </a:rPr>
              <a:t>复习、梳理归纳、总结提炼知识</a:t>
            </a:r>
            <a:r>
              <a:rPr lang="zh-CN" altLang="en-US" sz="2400" dirty="0">
                <a:solidFill>
                  <a:srgbClr val="6B799C"/>
                </a:solidFill>
              </a:rPr>
              <a:t>的基础。</a:t>
            </a:r>
            <a:endParaRPr lang="en-US" altLang="zh-CN" sz="2400" dirty="0">
              <a:solidFill>
                <a:srgbClr val="6B799C"/>
              </a:solidFill>
            </a:endParaRPr>
          </a:p>
          <a:p>
            <a:pPr marL="342900" indent="-342900">
              <a:buFont typeface="Arial" panose="020B0604020202020204" pitchFamily="34" charset="0"/>
              <a:buChar char="•"/>
            </a:pPr>
            <a:r>
              <a:rPr lang="zh-CN" altLang="en-US" sz="2400" b="1" dirty="0">
                <a:solidFill>
                  <a:srgbClr val="6B799C"/>
                </a:solidFill>
              </a:rPr>
              <a:t>除此之外</a:t>
            </a:r>
            <a:r>
              <a:rPr lang="zh-CN" altLang="en-US" sz="2400" dirty="0">
                <a:solidFill>
                  <a:srgbClr val="6B799C"/>
                </a:solidFill>
              </a:rPr>
              <a:t>，教师还要熟悉数学课程标准对复习知识的具体要求、深度和广度为何、哪些是重点、常见的运用是哪些、会有怎样的变式等。教师只有深刻理解知识的内涵和外延，学科本质和教学要求，才能在复习课中实施恰当行为，体现复习课的教学技能。因此，强化学科专业知识是中学数学教师提高自身复习课教学技能的一个重要方面。</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51230" y="405513"/>
            <a:ext cx="11828599" cy="52197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二、教学辅助手段的掌握：复习教学辅助手段的学习与综合运用</a:t>
            </a:r>
            <a:endPar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071245" y="1173480"/>
            <a:ext cx="9966960" cy="4494530"/>
          </a:xfrm>
          <a:prstGeom prst="rect">
            <a:avLst/>
          </a:prstGeom>
          <a:noFill/>
        </p:spPr>
        <p:txBody>
          <a:bodyPr wrap="square">
            <a:noAutofit/>
          </a:bodyPr>
          <a:lstStyle/>
          <a:p>
            <a:pPr marL="342900" indent="-342900">
              <a:buFont typeface="Arial" panose="020B0604020202020204" pitchFamily="34" charset="0"/>
              <a:buChar char="•"/>
            </a:pPr>
            <a:r>
              <a:rPr lang="zh-CN" altLang="en-US" sz="2400" dirty="0">
                <a:solidFill>
                  <a:srgbClr val="6B799C"/>
                </a:solidFill>
              </a:rPr>
              <a:t>伴随着现代信息技术的不断发展与充分应用，作为一种专门技术的教师教学技能，其技术含量也越来越高，这些信息技术对于复习课尤为重要，往往能起到事半功倍的效果。</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例如，</a:t>
            </a:r>
            <a:r>
              <a:rPr lang="zh-CN" altLang="en-US" sz="2400" b="1" dirty="0">
                <a:solidFill>
                  <a:srgbClr val="6B799C"/>
                </a:solidFill>
              </a:rPr>
              <a:t>思维导图、概念图、希沃白板</a:t>
            </a:r>
            <a:r>
              <a:rPr lang="zh-CN" altLang="en-US" sz="2400" dirty="0">
                <a:solidFill>
                  <a:srgbClr val="6B799C"/>
                </a:solidFill>
              </a:rPr>
              <a:t>等工具以及变式教学等方式都可以广泛应用于中学数学复习课教学中，以让数学复习课中的知识梳理逻辑化、直观化，问题思考全面化、条理化，合作学习深度化、显性化，思维过程结构化、系统化。</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随着大数据在课堂教学中的深度介入，教师可用它来诊断学生该部分知识学习的成效，例如哪些知识是学习的难点、哪些题型往往是他们学习的障碍，这些都可以为复习课提供精准信息。</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对这些工具和方式的充分利用，需要教师在具备一定的学科专业素养的同时，还要在信息素养等方面也有一定的基础和发展。</a:t>
            </a:r>
            <a:endParaRPr lang="zh-CN" altLang="en-US" sz="2400" dirty="0">
              <a:solidFill>
                <a:srgbClr val="6B799C"/>
              </a:solidFill>
            </a:endParaRPr>
          </a:p>
          <a:p>
            <a:pPr indent="609600" fontAlgn="auto">
              <a:buFont typeface="Arial" panose="020B0604020202020204" pitchFamily="34" charset="0"/>
              <a:buNone/>
              <a:extLst>
                <a:ext uri="{35155182-B16C-46BC-9424-99874614C6A1}">
                  <wpsdc:indentchars xmlns:wpsdc="http://www.wps.cn/officeDocument/2017/drawingmlCustomData" val="200" checksum="4158780845"/>
                </a:ext>
              </a:extLst>
            </a:pPr>
            <a:endParaRPr lang="zh-CN" altLang="en-US" sz="2400" dirty="0">
              <a:solidFill>
                <a:srgbClr val="6B799C"/>
              </a:solidFill>
            </a:endParaRPr>
          </a:p>
        </p:txBody>
      </p:sp>
      <p:sp>
        <p:nvSpPr>
          <p:cNvPr id="3" name="文本框 2"/>
          <p:cNvSpPr txBox="1"/>
          <p:nvPr/>
        </p:nvSpPr>
        <p:spPr>
          <a:xfrm>
            <a:off x="951230" y="5600065"/>
            <a:ext cx="10224770" cy="1198880"/>
          </a:xfrm>
          <a:prstGeom prst="rect">
            <a:avLst/>
          </a:prstGeom>
          <a:noFill/>
        </p:spPr>
        <p:txBody>
          <a:bodyPr wrap="square" rtlCol="0">
            <a:spAutoFit/>
          </a:bodyPr>
          <a:p>
            <a:r>
              <a:rPr lang="zh-CN" altLang="en-US" sz="2400" b="1" dirty="0">
                <a:solidFill>
                  <a:srgbClr val="7030A0"/>
                </a:solidFill>
                <a:sym typeface="+mn-ea"/>
              </a:rPr>
              <a:t>因此，要提高复习课的教学技能，教师要成为一个学习者，不断学习并掌握一些教学辅助手段，合理运用信息技术呈现复习课的知识脉络，通过大数据的精准跟踪，提高复习课的有效性。</a:t>
            </a:r>
            <a:endParaRPr lang="zh-CN" altLang="en-US" sz="2400" b="1" dirty="0">
              <a:solidFill>
                <a:srgbClr val="7030A0"/>
              </a:solidFill>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51230" y="405513"/>
            <a:ext cx="11828599" cy="52197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三、优秀案例的观摩与学习：复习课观摩与相关文献的阅读</a:t>
            </a:r>
            <a:endPar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826881" y="1491343"/>
            <a:ext cx="10049719" cy="4401205"/>
          </a:xfrm>
          <a:prstGeom prst="rect">
            <a:avLst/>
          </a:prstGeom>
          <a:noFill/>
        </p:spPr>
        <p:txBody>
          <a:bodyPr wrap="square">
            <a:spAutoFit/>
          </a:bodyPr>
          <a:lstStyle/>
          <a:p>
            <a:pPr marL="457200" indent="-457200">
              <a:buFont typeface="Arial" panose="020B0604020202020204" pitchFamily="34" charset="0"/>
              <a:buChar char="•"/>
            </a:pPr>
            <a:r>
              <a:rPr lang="zh-CN" altLang="en-US" sz="2800" dirty="0">
                <a:solidFill>
                  <a:srgbClr val="6B799C"/>
                </a:solidFill>
              </a:rPr>
              <a:t>对于不同类别、不同内容的复习课，可选择采取的教学方式也不尽相同。教师除了不断思考，还需要不断学习，观摩优秀教师的复习课和阅读相关的优秀文献就是重要的路径。随着信息化的普及，各种网络平台中有着丰富的优秀复习课教学案例，也有很多与复习课有关的高质量文献。</a:t>
            </a:r>
            <a:endParaRPr lang="en-US" altLang="zh-CN" sz="2800" dirty="0">
              <a:solidFill>
                <a:srgbClr val="6B799C"/>
              </a:solidFill>
            </a:endParaRPr>
          </a:p>
          <a:p>
            <a:pPr marL="457200" indent="-457200">
              <a:buFont typeface="Arial" panose="020B0604020202020204" pitchFamily="34" charset="0"/>
              <a:buChar char="•"/>
            </a:pPr>
            <a:r>
              <a:rPr lang="zh-CN" altLang="en-US" sz="2800" dirty="0">
                <a:solidFill>
                  <a:srgbClr val="6B799C"/>
                </a:solidFill>
              </a:rPr>
              <a:t>教师要以学习者的姿态，对优秀教学案例进行观摩与分析，对高质量文献进行研读与反思。在学习过程中，不断思考哪些是可以借鉴的，哪些虽然还不错，但是不适合自己的，其间还可以与同伴积极研讨，将所学知识和能力内化为自身的一部分，这是提高中学数学教师复习课教学技能的重要方式。</a:t>
            </a:r>
            <a:endParaRPr lang="zh-CN" altLang="en-US" sz="28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629285" y="221363"/>
            <a:ext cx="11828599" cy="52197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四、自身教学经验的积累：选择多样化方式开展复习课教学实践</a:t>
            </a:r>
            <a:endPar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593090" y="927735"/>
            <a:ext cx="11005820" cy="3760470"/>
          </a:xfrm>
          <a:prstGeom prst="rect">
            <a:avLst/>
          </a:prstGeom>
          <a:noFill/>
        </p:spPr>
        <p:txBody>
          <a:bodyPr wrap="square">
            <a:noAutofit/>
          </a:bodyPr>
          <a:lstStyle/>
          <a:p>
            <a:pPr marL="342900" indent="-342900" fontAlgn="auto">
              <a:lnSpc>
                <a:spcPts val="3500"/>
              </a:lnSpc>
              <a:buFont typeface="Arial" panose="020B0604020202020204" pitchFamily="34" charset="0"/>
              <a:buChar char="•"/>
            </a:pPr>
            <a:r>
              <a:rPr lang="zh-CN" altLang="en-US" sz="2400" dirty="0">
                <a:solidFill>
                  <a:srgbClr val="6B799C"/>
                </a:solidFill>
              </a:rPr>
              <a:t>与通过学习获得学科专业知识不同，</a:t>
            </a:r>
            <a:r>
              <a:rPr lang="zh-CN" altLang="en-US" sz="2400" b="1" dirty="0">
                <a:solidFill>
                  <a:srgbClr val="7030A0"/>
                </a:solidFill>
              </a:rPr>
              <a:t>复习课教学技能的提高还必须通过实践、通过训练获得。</a:t>
            </a:r>
            <a:r>
              <a:rPr lang="zh-CN" altLang="en-US" sz="2400" dirty="0">
                <a:solidFill>
                  <a:srgbClr val="6B799C"/>
                </a:solidFill>
              </a:rPr>
              <a:t>教师作为一名教学者，要在</a:t>
            </a:r>
            <a:r>
              <a:rPr lang="zh-CN" altLang="en-US" sz="2400" b="1" dirty="0">
                <a:solidFill>
                  <a:srgbClr val="6B799C"/>
                </a:solidFill>
              </a:rPr>
              <a:t>课前</a:t>
            </a:r>
            <a:r>
              <a:rPr lang="zh-CN" altLang="en-US" sz="2400" dirty="0">
                <a:solidFill>
                  <a:srgbClr val="6B799C"/>
                </a:solidFill>
              </a:rPr>
              <a:t>精心准备并反复练习；在</a:t>
            </a:r>
            <a:r>
              <a:rPr lang="zh-CN" altLang="en-US" sz="2400" b="1" dirty="0">
                <a:solidFill>
                  <a:srgbClr val="6B799C"/>
                </a:solidFill>
              </a:rPr>
              <a:t>课中</a:t>
            </a:r>
            <a:r>
              <a:rPr lang="zh-CN" altLang="en-US" sz="2400" dirty="0">
                <a:solidFill>
                  <a:srgbClr val="6B799C"/>
                </a:solidFill>
              </a:rPr>
              <a:t>观察学生的即时反应；在</a:t>
            </a:r>
            <a:r>
              <a:rPr lang="zh-CN" altLang="en-US" sz="2400" b="1" dirty="0">
                <a:solidFill>
                  <a:srgbClr val="6B799C"/>
                </a:solidFill>
              </a:rPr>
              <a:t>课后</a:t>
            </a:r>
            <a:r>
              <a:rPr lang="zh-CN" altLang="en-US" sz="2400" dirty="0">
                <a:solidFill>
                  <a:srgbClr val="6B799C"/>
                </a:solidFill>
              </a:rPr>
              <a:t>要积极总结，如果有授课视频要仔细分析，包括语言的表达、课堂节奏的把握、神态和动作行为、板书等。</a:t>
            </a:r>
            <a:endParaRPr lang="zh-CN" altLang="en-US" sz="2400" dirty="0">
              <a:solidFill>
                <a:srgbClr val="6B799C"/>
              </a:solidFill>
            </a:endParaRPr>
          </a:p>
          <a:p>
            <a:pPr marL="342900" indent="-342900" fontAlgn="auto">
              <a:lnSpc>
                <a:spcPts val="3500"/>
              </a:lnSpc>
              <a:buFont typeface="Arial" panose="020B0604020202020204" pitchFamily="34" charset="0"/>
              <a:buChar char="•"/>
            </a:pPr>
            <a:r>
              <a:rPr lang="zh-CN" altLang="en-US" sz="2400" dirty="0">
                <a:solidFill>
                  <a:srgbClr val="6B799C"/>
                </a:solidFill>
              </a:rPr>
              <a:t>无论在课前、课中还是课后，如果能邀请同行专家参与，共同研讨复习课的教学，会对教师的复习课教学技能提高有很大帮助。这些经历都可以丰富教师的复习课教学经验，而这些经验的积累又能更有效地指导教师的教学，形成良性循环。</a:t>
            </a:r>
            <a:endParaRPr lang="zh-CN" altLang="en-US" sz="2400" dirty="0">
              <a:solidFill>
                <a:srgbClr val="6B799C"/>
              </a:solidFill>
            </a:endParaRPr>
          </a:p>
          <a:p>
            <a:pPr indent="0" fontAlgn="auto">
              <a:lnSpc>
                <a:spcPts val="3500"/>
              </a:lnSpc>
              <a:buFont typeface="Arial" panose="020B0604020202020204" pitchFamily="34" charset="0"/>
              <a:buNone/>
            </a:pPr>
            <a:r>
              <a:rPr lang="zh-CN" altLang="en-US" sz="2400" dirty="0">
                <a:solidFill>
                  <a:srgbClr val="6B799C"/>
                </a:solidFill>
              </a:rPr>
              <a:t> </a:t>
            </a:r>
            <a:r>
              <a:rPr lang="zh-CN" altLang="en-US" sz="2000" dirty="0">
                <a:solidFill>
                  <a:srgbClr val="6B799C"/>
                </a:solidFill>
              </a:rPr>
              <a:t> </a:t>
            </a:r>
            <a:endParaRPr lang="en-US" altLang="zh-CN" sz="2000" dirty="0">
              <a:solidFill>
                <a:srgbClr val="6B799C"/>
              </a:solidFill>
            </a:endParaRPr>
          </a:p>
          <a:p>
            <a:endParaRPr lang="zh-CN" altLang="en-US" sz="2000" dirty="0">
              <a:solidFill>
                <a:srgbClr val="6B799C"/>
              </a:solidFill>
            </a:endParaRPr>
          </a:p>
          <a:p>
            <a:endParaRPr lang="zh-CN" altLang="en-US" sz="2000" dirty="0">
              <a:solidFill>
                <a:srgbClr val="6B799C"/>
              </a:solidFill>
            </a:endParaRPr>
          </a:p>
        </p:txBody>
      </p:sp>
      <p:sp>
        <p:nvSpPr>
          <p:cNvPr id="3" name="文本框 2"/>
          <p:cNvSpPr txBox="1"/>
          <p:nvPr/>
        </p:nvSpPr>
        <p:spPr>
          <a:xfrm>
            <a:off x="290830" y="4688205"/>
            <a:ext cx="11391900" cy="1938020"/>
          </a:xfrm>
          <a:prstGeom prst="rect">
            <a:avLst/>
          </a:prstGeom>
          <a:noFill/>
        </p:spPr>
        <p:txBody>
          <a:bodyPr wrap="square" rtlCol="0">
            <a:spAutoFit/>
          </a:bodyPr>
          <a:p>
            <a:r>
              <a:rPr lang="zh-CN" altLang="en-US" sz="2400" dirty="0">
                <a:solidFill>
                  <a:srgbClr val="6B799C"/>
                </a:solidFill>
                <a:sym typeface="+mn-ea"/>
              </a:rPr>
              <a:t>随着信息化的发展，教师的学习方式也越来越多样、便捷</a:t>
            </a:r>
            <a:r>
              <a:rPr lang="zh-CN" altLang="en-US" sz="2400" b="1" dirty="0">
                <a:solidFill>
                  <a:srgbClr val="6B799C"/>
                </a:solidFill>
                <a:sym typeface="+mn-ea"/>
              </a:rPr>
              <a:t>。</a:t>
            </a:r>
            <a:r>
              <a:rPr lang="zh-CN" altLang="en-US" sz="2400" dirty="0">
                <a:solidFill>
                  <a:srgbClr val="6B799C"/>
                </a:solidFill>
                <a:sym typeface="+mn-ea"/>
              </a:rPr>
              <a:t>中学数学教师无论是知识的丰富还是能力的提升，其关键在于教师是否</a:t>
            </a:r>
            <a:r>
              <a:rPr lang="zh-CN" altLang="en-US" sz="2400" b="1" dirty="0">
                <a:solidFill>
                  <a:srgbClr val="7030A0"/>
                </a:solidFill>
                <a:sym typeface="+mn-ea"/>
              </a:rPr>
              <a:t>具有积极的专业发展意识</a:t>
            </a:r>
            <a:r>
              <a:rPr lang="zh-CN" altLang="en-US" sz="2400" dirty="0">
                <a:solidFill>
                  <a:srgbClr val="6B799C"/>
                </a:solidFill>
                <a:sym typeface="+mn-ea"/>
              </a:rPr>
              <a:t>，能否</a:t>
            </a:r>
            <a:r>
              <a:rPr lang="zh-CN" altLang="en-US" sz="2400" b="1" dirty="0">
                <a:solidFill>
                  <a:srgbClr val="7030A0"/>
                </a:solidFill>
                <a:sym typeface="+mn-ea"/>
              </a:rPr>
              <a:t>主动去学习</a:t>
            </a:r>
            <a:r>
              <a:rPr lang="zh-CN" altLang="en-US" sz="2400" dirty="0">
                <a:solidFill>
                  <a:srgbClr val="6B799C"/>
                </a:solidFill>
                <a:sym typeface="+mn-ea"/>
              </a:rPr>
              <a:t>，只要有这种积极性，就能不断提高自身的专业水平。当然这种积极努力并不意味着只有一腔热血，还要掌握一定的方法，是有计划、有针对性的积极努力，而不是盲目的、随机式的学习。    </a:t>
            </a:r>
            <a:endParaRPr lang="zh-CN" altLang="en-US" sz="2400" dirty="0">
              <a:solidFill>
                <a:srgbClr val="6B799C"/>
              </a:solidFill>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 name="文本框 3"/>
          <p:cNvSpPr txBox="1"/>
          <p:nvPr/>
        </p:nvSpPr>
        <p:spPr>
          <a:xfrm>
            <a:off x="826881" y="1135594"/>
            <a:ext cx="11005890" cy="1938020"/>
          </a:xfrm>
          <a:prstGeom prst="rect">
            <a:avLst/>
          </a:prstGeom>
          <a:noFill/>
        </p:spPr>
        <p:txBody>
          <a:bodyPr wrap="square">
            <a:spAutoFit/>
          </a:bodyPr>
          <a:lstStyle/>
          <a:p>
            <a:r>
              <a:rPr lang="zh-CN" altLang="en-US" sz="2000" dirty="0">
                <a:solidFill>
                  <a:srgbClr val="6B799C"/>
                </a:solidFill>
              </a:rPr>
              <a:t>      </a:t>
            </a:r>
            <a:endParaRPr lang="en-US" altLang="zh-CN" sz="2000" dirty="0">
              <a:solidFill>
                <a:srgbClr val="6B799C"/>
              </a:solidFill>
            </a:endParaRPr>
          </a:p>
          <a:p>
            <a:r>
              <a:rPr lang="zh-CN" altLang="en-US" sz="3200" b="1" dirty="0">
                <a:solidFill>
                  <a:srgbClr val="6B799C"/>
                </a:solidFill>
              </a:rPr>
              <a:t>思考与练习</a:t>
            </a:r>
            <a:endParaRPr lang="zh-CN" altLang="en-US" sz="2000" dirty="0">
              <a:solidFill>
                <a:srgbClr val="6B799C"/>
              </a:solidFill>
            </a:endParaRPr>
          </a:p>
          <a:p>
            <a:endParaRPr lang="zh-CN" altLang="en-US" sz="2000" dirty="0">
              <a:solidFill>
                <a:srgbClr val="6B799C"/>
              </a:solidFill>
            </a:endParaRPr>
          </a:p>
          <a:p>
            <a:r>
              <a:rPr lang="en-US" altLang="zh-CN" sz="2400" dirty="0">
                <a:solidFill>
                  <a:srgbClr val="6B799C"/>
                </a:solidFill>
              </a:rPr>
              <a:t>1. </a:t>
            </a:r>
            <a:r>
              <a:rPr lang="zh-CN" altLang="en-US" sz="2400" dirty="0">
                <a:solidFill>
                  <a:srgbClr val="6B799C"/>
                </a:solidFill>
              </a:rPr>
              <a:t>请阐述中学数学复习课的主要类型及作用。</a:t>
            </a:r>
            <a:endParaRPr lang="zh-CN" altLang="en-US" sz="2400" dirty="0">
              <a:solidFill>
                <a:srgbClr val="6B799C"/>
              </a:solidFill>
            </a:endParaRPr>
          </a:p>
          <a:p>
            <a:r>
              <a:rPr lang="en-US" altLang="zh-CN" sz="2400" dirty="0">
                <a:solidFill>
                  <a:srgbClr val="6B799C"/>
                </a:solidFill>
              </a:rPr>
              <a:t>2. </a:t>
            </a:r>
            <a:r>
              <a:rPr lang="zh-CN" altLang="en-US" sz="2400" dirty="0">
                <a:solidFill>
                  <a:srgbClr val="6B799C"/>
                </a:solidFill>
              </a:rPr>
              <a:t>请设计一个中学数学单元复习课案例。</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flipH="1">
            <a:off x="5441950" y="3049270"/>
            <a:ext cx="598614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mn-ea"/>
              </a:rPr>
              <a:t>中学数学</a:t>
            </a:r>
            <a:r>
              <a:rPr lang="zh-CN" altLang="en-US" sz="4000" b="1" dirty="0">
                <a:solidFill>
                  <a:srgbClr val="6B799C"/>
                </a:solidFill>
                <a:latin typeface="幼圆" panose="02010509060101010101" pitchFamily="49" charset="-122"/>
                <a:ea typeface="幼圆" panose="02010509060101010101" pitchFamily="49" charset="-122"/>
                <a:sym typeface="+mn-ea"/>
              </a:rPr>
              <a:t>复习课的认识</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1</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80549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一、中学数学复习课的内涵与特征</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001268" y="1173254"/>
            <a:ext cx="10417845" cy="5262245"/>
          </a:xfrm>
          <a:prstGeom prst="rect">
            <a:avLst/>
          </a:prstGeom>
          <a:noFill/>
        </p:spPr>
        <p:txBody>
          <a:bodyPr wrap="square">
            <a:spAutoFit/>
          </a:bodyPr>
          <a:lstStyle/>
          <a:p>
            <a:pPr marL="342900" indent="-342900">
              <a:buFont typeface="Arial" panose="020B0604020202020204" pitchFamily="34" charset="0"/>
              <a:buChar char="•"/>
            </a:pPr>
            <a:r>
              <a:rPr lang="zh-CN" altLang="en-US" sz="2400" b="1" dirty="0">
                <a:solidFill>
                  <a:srgbClr val="6B799C"/>
                </a:solidFill>
              </a:rPr>
              <a:t>夸美纽斯</a:t>
            </a:r>
            <a:r>
              <a:rPr lang="zh-CN" altLang="en-US" sz="2400" dirty="0">
                <a:solidFill>
                  <a:srgbClr val="6B799C"/>
                </a:solidFill>
              </a:rPr>
              <a:t>认为，复习课是指一个单元或者一个学段教学结束后，对所学知识进行系统复习整理的课型。</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从数学教学实施过程看，数学复习课是在新授课和习题课开展到一定阶段后所进行的课程，既可包含数学基础知识和基本技能的复习讲解，如借助事先准备好的复习提纲或者有部分空缺的框图，通过教师引导帮助学生梳理归纳所学知识，也可包含数学习题的训练，如精心设计与知识点相关的练习题，学生在练习中学习，教师讲解和学生练习穿插进行。</a:t>
            </a:r>
            <a:endParaRPr lang="en-US" altLang="zh-CN" sz="2400" dirty="0">
              <a:solidFill>
                <a:srgbClr val="6B799C"/>
              </a:solidFill>
            </a:endParaRPr>
          </a:p>
          <a:p>
            <a:pPr marL="342900" indent="-342900">
              <a:buFont typeface="Arial" panose="020B0604020202020204" pitchFamily="34" charset="0"/>
              <a:buChar char="•"/>
            </a:pPr>
            <a:r>
              <a:rPr lang="zh-CN" altLang="en-US" sz="2400" b="1" dirty="0">
                <a:solidFill>
                  <a:srgbClr val="6B799C"/>
                </a:solidFill>
              </a:rPr>
              <a:t>从数学教学实施效果看</a:t>
            </a:r>
            <a:r>
              <a:rPr lang="zh-CN" altLang="en-US" sz="2400" dirty="0">
                <a:solidFill>
                  <a:srgbClr val="6B799C"/>
                </a:solidFill>
              </a:rPr>
              <a:t>，复习课可以帮助学生提炼升华新授课阶段所学知识，促进学生对知识的系统化理解。但不同复习课的侧重点是不同的，若是单元复习课或期中复习课，应以阶段性的整理和归纳为主，若是期末或学段结束的复习课，应对所讲知识进行系统化的梳理，建立知识结构，再配合适当习题进行练习。</a:t>
            </a:r>
            <a:endParaRPr lang="en-US" altLang="zh-CN" sz="2400" dirty="0">
              <a:solidFill>
                <a:srgbClr val="6B799C"/>
              </a:solidFill>
            </a:endParaRPr>
          </a:p>
          <a:p>
            <a:pPr marL="342900" indent="-342900">
              <a:buFont typeface="Arial" panose="020B0604020202020204" pitchFamily="34" charset="0"/>
              <a:buChar char="•"/>
            </a:pPr>
            <a:r>
              <a:rPr lang="zh-CN" altLang="en-US" sz="2400" b="1" dirty="0">
                <a:solidFill>
                  <a:srgbClr val="6B799C"/>
                </a:solidFill>
              </a:rPr>
              <a:t>总的来说</a:t>
            </a:r>
            <a:r>
              <a:rPr lang="zh-CN" altLang="en-US" sz="2400" dirty="0">
                <a:solidFill>
                  <a:srgbClr val="6B799C"/>
                </a:solidFill>
              </a:rPr>
              <a:t>，不同研究者、不同视角下关于复习课的定义不尽相同，但系统复习、梳理归纳、总结提炼等是数学复习课的主要特征。</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80549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二、中学数学复习课的类型与作用</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875211" y="857249"/>
            <a:ext cx="10526486" cy="5631180"/>
          </a:xfrm>
          <a:prstGeom prst="rect">
            <a:avLst/>
          </a:prstGeom>
          <a:noFill/>
        </p:spPr>
        <p:txBody>
          <a:bodyPr wrap="square">
            <a:spAutoFit/>
          </a:bodyPr>
          <a:lstStyle/>
          <a:p>
            <a:r>
              <a:rPr lang="zh-CN" altLang="en-US" sz="2000" dirty="0">
                <a:solidFill>
                  <a:srgbClr val="6B799C"/>
                </a:solidFill>
              </a:rPr>
              <a:t>        </a:t>
            </a:r>
            <a:r>
              <a:rPr lang="zh-CN" altLang="en-US" sz="2000" b="1" dirty="0">
                <a:solidFill>
                  <a:srgbClr val="6B799C"/>
                </a:solidFill>
              </a:rPr>
              <a:t>（一）</a:t>
            </a:r>
            <a:r>
              <a:rPr lang="zh-CN" altLang="en-US" sz="2400" b="1" dirty="0">
                <a:solidFill>
                  <a:srgbClr val="6B799C"/>
                </a:solidFill>
              </a:rPr>
              <a:t>中学数学复习课的类型</a:t>
            </a:r>
            <a:endParaRPr lang="en-US" altLang="zh-CN" sz="2400" dirty="0">
              <a:solidFill>
                <a:srgbClr val="6B799C"/>
              </a:solidFill>
            </a:endParaRPr>
          </a:p>
          <a:p>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依据不同的标准，复习课有不同的分类方式。目前有按课程性质对复习课进行划分的，有按学习阶段进行划分的，有按复习课的教学目的进行划分的，有按复习课的授课动机进行划分的，还有按复习课的授课方式进行划分的。</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不同类型的复习课设计有不同的教学目的。</a:t>
            </a:r>
            <a:r>
              <a:rPr lang="zh-CN" altLang="en-US" sz="2400" b="1" dirty="0">
                <a:solidFill>
                  <a:srgbClr val="6B799C"/>
                </a:solidFill>
              </a:rPr>
              <a:t>章节复习课</a:t>
            </a:r>
            <a:r>
              <a:rPr lang="zh-CN" altLang="en-US" sz="2400" dirty="0">
                <a:solidFill>
                  <a:srgbClr val="6B799C"/>
                </a:solidFill>
              </a:rPr>
              <a:t>主要是针对刚刚学过的某一具体章节的内容进行回顾总结，侧重于采取归纳总结的方式，串联已学的相关知识，比较注重知识技能的综合拓展、数学思想方法的运用和问题解决经验的积累。</a:t>
            </a:r>
            <a:r>
              <a:rPr lang="zh-CN" altLang="en-US" sz="2400" b="1" dirty="0">
                <a:solidFill>
                  <a:srgbClr val="6B799C"/>
                </a:solidFill>
              </a:rPr>
              <a:t>专题复习课</a:t>
            </a:r>
            <a:r>
              <a:rPr lang="zh-CN" altLang="en-US" sz="2400" dirty="0">
                <a:solidFill>
                  <a:srgbClr val="6B799C"/>
                </a:solidFill>
              </a:rPr>
              <a:t>往往是为了将不同阶段学习的相关联的内容串联起来，以实现知识的结构化。期中考试、期末考试、中高考等考试前安排的</a:t>
            </a:r>
            <a:r>
              <a:rPr lang="zh-CN" altLang="en-US" sz="2400" b="1" dirty="0">
                <a:solidFill>
                  <a:srgbClr val="6B799C"/>
                </a:solidFill>
              </a:rPr>
              <a:t>考前复习课</a:t>
            </a:r>
            <a:r>
              <a:rPr lang="zh-CN" altLang="en-US" sz="2400" dirty="0">
                <a:solidFill>
                  <a:srgbClr val="6B799C"/>
                </a:solidFill>
              </a:rPr>
              <a:t>主要是为考试做准备，复习往往也会更系统。</a:t>
            </a:r>
            <a:endParaRPr lang="zh-CN" altLang="en-US" sz="2400" dirty="0">
              <a:solidFill>
                <a:srgbClr val="6B799C"/>
              </a:solidFill>
            </a:endParaRPr>
          </a:p>
          <a:p>
            <a:pPr marL="342900" indent="-342900">
              <a:buFont typeface="Arial" panose="020B0604020202020204" pitchFamily="34" charset="0"/>
              <a:buChar char="•"/>
            </a:pPr>
            <a:endParaRPr lang="zh-CN" altLang="en-US" sz="2400" dirty="0">
              <a:solidFill>
                <a:srgbClr val="6B799C"/>
              </a:solidFill>
            </a:endParaRPr>
          </a:p>
          <a:p>
            <a:pPr indent="0">
              <a:buFont typeface="Arial" panose="020B0604020202020204" pitchFamily="34" charset="0"/>
              <a:buNone/>
            </a:pPr>
            <a:r>
              <a:rPr lang="en-US" altLang="zh-CN" sz="2400" dirty="0">
                <a:solidFill>
                  <a:srgbClr val="6B799C"/>
                </a:solidFill>
              </a:rPr>
              <a:t>          </a:t>
            </a:r>
            <a:r>
              <a:rPr lang="zh-CN" altLang="en-US" sz="2400" dirty="0">
                <a:solidFill>
                  <a:srgbClr val="6B799C"/>
                </a:solidFill>
              </a:rPr>
              <a:t>不管复习课有何种具体目的，复习本身所能带来的</a:t>
            </a:r>
            <a:r>
              <a:rPr lang="zh-CN" altLang="en-US" sz="2400" b="1" dirty="0">
                <a:solidFill>
                  <a:srgbClr val="6B799C"/>
                </a:solidFill>
              </a:rPr>
              <a:t>巩固旧知、承前启</a:t>
            </a:r>
            <a:r>
              <a:rPr lang="zh-CN" altLang="en-US" sz="2400" dirty="0">
                <a:solidFill>
                  <a:srgbClr val="6B799C"/>
                </a:solidFill>
              </a:rPr>
              <a:t>后等作用是数学复习课必须落实的</a:t>
            </a:r>
            <a:r>
              <a:rPr lang="zh-CN" altLang="en-US" sz="2000" dirty="0"/>
              <a:t>。</a:t>
            </a:r>
            <a:endParaRPr lang="zh-CN" altLang="en-US" sz="2000" dirty="0"/>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80549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二、中学数学复习课的类型与作用</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037317" y="1134685"/>
            <a:ext cx="10588626" cy="4769485"/>
          </a:xfrm>
          <a:prstGeom prst="rect">
            <a:avLst/>
          </a:prstGeom>
          <a:noFill/>
        </p:spPr>
        <p:txBody>
          <a:bodyPr wrap="square">
            <a:spAutoFit/>
          </a:bodyPr>
          <a:lstStyle/>
          <a:p>
            <a:r>
              <a:rPr lang="zh-CN" altLang="en-US" sz="2000" dirty="0">
                <a:solidFill>
                  <a:srgbClr val="6B799C"/>
                </a:solidFill>
              </a:rPr>
              <a:t>         </a:t>
            </a:r>
            <a:r>
              <a:rPr lang="zh-CN" altLang="en-US" sz="2000" b="1" dirty="0">
                <a:solidFill>
                  <a:srgbClr val="6B799C"/>
                </a:solidFill>
              </a:rPr>
              <a:t>（二）</a:t>
            </a:r>
            <a:r>
              <a:rPr lang="zh-CN" altLang="en-US" sz="2400" b="1" dirty="0">
                <a:solidFill>
                  <a:srgbClr val="6B799C"/>
                </a:solidFill>
              </a:rPr>
              <a:t>中学数学复习课的作用</a:t>
            </a:r>
            <a:endParaRPr lang="zh-CN" altLang="en-US" sz="2400" b="1" dirty="0">
              <a:solidFill>
                <a:srgbClr val="6B799C"/>
              </a:solidFill>
            </a:endParaRPr>
          </a:p>
          <a:p>
            <a:pPr indent="0" fontAlgn="auto">
              <a:spcBef>
                <a:spcPts val="1200"/>
              </a:spcBef>
              <a:spcAft>
                <a:spcPts val="1200"/>
              </a:spcAft>
            </a:pPr>
            <a:r>
              <a:rPr lang="en-US" altLang="zh-CN" sz="2000" b="1" dirty="0">
                <a:solidFill>
                  <a:srgbClr val="6B799C"/>
                </a:solidFill>
              </a:rPr>
              <a:t>1.</a:t>
            </a:r>
            <a:r>
              <a:rPr lang="zh-CN" altLang="en-US" sz="2000" b="1" dirty="0">
                <a:solidFill>
                  <a:srgbClr val="6B799C"/>
                </a:solidFill>
              </a:rPr>
              <a:t>夯实基础，完善学生的数学认知结构</a:t>
            </a:r>
            <a:endParaRPr lang="zh-CN" altLang="en-US" sz="2000" b="1" dirty="0">
              <a:solidFill>
                <a:srgbClr val="6B799C"/>
              </a:solidFill>
            </a:endParaRPr>
          </a:p>
          <a:p>
            <a:pPr marL="342900" indent="-342900">
              <a:buFont typeface="Arial" panose="020B0604020202020204" pitchFamily="34" charset="0"/>
              <a:buChar char="•"/>
            </a:pPr>
            <a:r>
              <a:rPr lang="en-US" altLang="zh-CN" sz="2000" b="1" dirty="0">
                <a:solidFill>
                  <a:srgbClr val="6B799C"/>
                </a:solidFill>
              </a:rPr>
              <a:t>《</a:t>
            </a:r>
            <a:r>
              <a:rPr lang="zh-CN" altLang="en-US" sz="2000" b="1" dirty="0">
                <a:solidFill>
                  <a:srgbClr val="6B799C"/>
                </a:solidFill>
              </a:rPr>
              <a:t>义务教育数学课程标准（</a:t>
            </a:r>
            <a:r>
              <a:rPr lang="en-US" altLang="zh-CN" sz="2000" b="1" dirty="0">
                <a:solidFill>
                  <a:srgbClr val="6B799C"/>
                </a:solidFill>
              </a:rPr>
              <a:t>2022</a:t>
            </a:r>
            <a:r>
              <a:rPr lang="zh-CN" altLang="en-US" sz="2000" b="1" dirty="0">
                <a:solidFill>
                  <a:srgbClr val="6B799C"/>
                </a:solidFill>
              </a:rPr>
              <a:t>年版）</a:t>
            </a:r>
            <a:r>
              <a:rPr lang="en-US" altLang="zh-CN" sz="2000" b="1" dirty="0">
                <a:solidFill>
                  <a:srgbClr val="6B799C"/>
                </a:solidFill>
              </a:rPr>
              <a:t>》</a:t>
            </a:r>
            <a:r>
              <a:rPr lang="zh-CN" altLang="en-US" sz="2000" dirty="0">
                <a:solidFill>
                  <a:srgbClr val="6B799C"/>
                </a:solidFill>
              </a:rPr>
              <a:t>中明确指出：“学生通过数学课程的学习，掌握适应现代生活及进一步学习必备的基础知识和基本技能、基本思想和基本活动经验。”</a:t>
            </a:r>
            <a:endParaRPr lang="en-US" altLang="zh-CN" sz="2000" dirty="0">
              <a:solidFill>
                <a:srgbClr val="6B799C"/>
              </a:solidFill>
            </a:endParaRPr>
          </a:p>
          <a:p>
            <a:pPr marL="342900" indent="-342900">
              <a:buFont typeface="Arial" panose="020B0604020202020204" pitchFamily="34" charset="0"/>
              <a:buChar char="•"/>
            </a:pPr>
            <a:r>
              <a:rPr lang="en-US" altLang="zh-CN" sz="2000" b="1" dirty="0">
                <a:solidFill>
                  <a:srgbClr val="6B799C"/>
                </a:solidFill>
              </a:rPr>
              <a:t>《</a:t>
            </a:r>
            <a:r>
              <a:rPr lang="zh-CN" altLang="en-US" sz="2000" b="1" dirty="0">
                <a:solidFill>
                  <a:srgbClr val="6B799C"/>
                </a:solidFill>
              </a:rPr>
              <a:t>普通高中数学课程标准（</a:t>
            </a:r>
            <a:r>
              <a:rPr lang="en-US" altLang="zh-CN" sz="2000" b="1" dirty="0">
                <a:solidFill>
                  <a:srgbClr val="6B799C"/>
                </a:solidFill>
              </a:rPr>
              <a:t>2017</a:t>
            </a:r>
            <a:r>
              <a:rPr lang="zh-CN" altLang="en-US" sz="2000" b="1" dirty="0">
                <a:solidFill>
                  <a:srgbClr val="6B799C"/>
                </a:solidFill>
              </a:rPr>
              <a:t>年版</a:t>
            </a:r>
            <a:r>
              <a:rPr lang="en-US" altLang="zh-CN" sz="2000" b="1" dirty="0">
                <a:solidFill>
                  <a:srgbClr val="6B799C"/>
                </a:solidFill>
              </a:rPr>
              <a:t>2020</a:t>
            </a:r>
            <a:r>
              <a:rPr lang="zh-CN" altLang="en-US" sz="2000" b="1" dirty="0">
                <a:solidFill>
                  <a:srgbClr val="6B799C"/>
                </a:solidFill>
              </a:rPr>
              <a:t>年修订）</a:t>
            </a:r>
            <a:r>
              <a:rPr lang="en-US" altLang="zh-CN" sz="2000" b="1" dirty="0">
                <a:solidFill>
                  <a:srgbClr val="6B799C"/>
                </a:solidFill>
              </a:rPr>
              <a:t>》</a:t>
            </a:r>
            <a:r>
              <a:rPr lang="zh-CN" altLang="en-US" sz="2000" dirty="0">
                <a:solidFill>
                  <a:srgbClr val="6B799C"/>
                </a:solidFill>
              </a:rPr>
              <a:t>中也明确指出：“通过高中数学课程的学习，学生能获得进一步学习以及未来发展所必需的数学</a:t>
            </a:r>
            <a:r>
              <a:rPr lang="zh-CN" altLang="en-US" sz="2000" b="1" dirty="0">
                <a:solidFill>
                  <a:srgbClr val="6B799C"/>
                </a:solidFill>
              </a:rPr>
              <a:t>基础知识、基本技能、基本思想、基本活动经验（简称‘四基’）</a:t>
            </a:r>
            <a:r>
              <a:rPr lang="zh-CN" altLang="en-US" sz="2000" dirty="0">
                <a:solidFill>
                  <a:srgbClr val="6B799C"/>
                </a:solidFill>
              </a:rPr>
              <a:t>。”</a:t>
            </a:r>
            <a:endParaRPr lang="en-US" altLang="zh-CN"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可见，获得“四基”是中学数学学习的一个重要目标。中学数学学习中的概念、定理、公式本身及其内容所反映的数学思想方法等往往分散在不同的学习单元或学习阶段，但彼此之间又有着必然的结构关系，通过复习，可以按照内在逻辑联系对它们进行整理，并用框图、表格等方式表示出来，这样可以使得学生对所学知识形成结构化的认知，将头脑中的数学知识系统化、结构化，促进学生的知识理解，进而形成良好的数学认知结构。</a:t>
            </a: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需要指出的是，完善学生的数学认知结构，教师需要遵循教学原则，精心设计复习课，并在教学实施过程中对学生进行有效的引导。</a:t>
            </a:r>
            <a:endParaRPr lang="zh-CN" altLang="en-US" sz="20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80549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二、中学数学复习课的类型与作用</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1295400" y="1196241"/>
            <a:ext cx="9427029" cy="3784600"/>
          </a:xfrm>
          <a:prstGeom prst="rect">
            <a:avLst/>
          </a:prstGeom>
          <a:noFill/>
        </p:spPr>
        <p:txBody>
          <a:bodyPr wrap="square">
            <a:spAutoFit/>
          </a:bodyPr>
          <a:lstStyle/>
          <a:p>
            <a:r>
              <a:rPr lang="en-US" altLang="zh-CN" sz="2400" b="1" dirty="0">
                <a:solidFill>
                  <a:srgbClr val="6B799C"/>
                </a:solidFill>
              </a:rPr>
              <a:t>2.</a:t>
            </a:r>
            <a:r>
              <a:rPr lang="zh-CN" altLang="en-US" sz="2400" b="1" dirty="0">
                <a:solidFill>
                  <a:srgbClr val="6B799C"/>
                </a:solidFill>
              </a:rPr>
              <a:t>强化关联，发展学生的核心素养</a:t>
            </a:r>
            <a:endParaRPr lang="zh-CN" altLang="en-US" sz="2400" dirty="0">
              <a:solidFill>
                <a:srgbClr val="6B799C"/>
              </a:solidFill>
            </a:endParaRPr>
          </a:p>
          <a:p>
            <a:pPr marL="342900" indent="-342900">
              <a:buFont typeface="Arial" panose="020B0604020202020204" pitchFamily="34" charset="0"/>
              <a:buChar char="•"/>
            </a:pP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这一过程一般需要经历难度逐渐加大的三个阶段：</a:t>
            </a:r>
            <a:endParaRPr lang="zh-CN" altLang="en-US" sz="2400" dirty="0">
              <a:solidFill>
                <a:srgbClr val="6B799C"/>
              </a:solidFill>
            </a:endParaRPr>
          </a:p>
          <a:p>
            <a:pPr indent="0">
              <a:buFont typeface="Arial" panose="020B0604020202020204" pitchFamily="34" charset="0"/>
              <a:buNone/>
            </a:pPr>
            <a:r>
              <a:rPr lang="en-US" altLang="zh-CN" sz="2400" b="1" dirty="0">
                <a:solidFill>
                  <a:srgbClr val="6B799C"/>
                </a:solidFill>
              </a:rPr>
              <a:t>     </a:t>
            </a:r>
            <a:r>
              <a:rPr lang="zh-CN" altLang="en-US" sz="2400" b="1" dirty="0">
                <a:solidFill>
                  <a:srgbClr val="6B799C"/>
                </a:solidFill>
              </a:rPr>
              <a:t>其一</a:t>
            </a:r>
            <a:r>
              <a:rPr lang="zh-CN" altLang="en-US" sz="2400" dirty="0">
                <a:solidFill>
                  <a:srgbClr val="6B799C"/>
                </a:solidFill>
              </a:rPr>
              <a:t>，要打破知识点之间的割裂认识，寻找知识点间的结构关系；</a:t>
            </a:r>
            <a:endParaRPr lang="zh-CN" altLang="en-US" sz="2400" dirty="0">
              <a:solidFill>
                <a:srgbClr val="6B799C"/>
              </a:solidFill>
            </a:endParaRPr>
          </a:p>
          <a:p>
            <a:pPr indent="0">
              <a:buFont typeface="Arial" panose="020B0604020202020204" pitchFamily="34" charset="0"/>
              <a:buNone/>
            </a:pPr>
            <a:r>
              <a:rPr lang="zh-CN" altLang="en-US" sz="2400" dirty="0">
                <a:solidFill>
                  <a:srgbClr val="6B799C"/>
                </a:solidFill>
              </a:rPr>
              <a:t> </a:t>
            </a:r>
            <a:r>
              <a:rPr lang="en-US" altLang="zh-CN" sz="2400" dirty="0">
                <a:solidFill>
                  <a:srgbClr val="6B799C"/>
                </a:solidFill>
              </a:rPr>
              <a:t>    </a:t>
            </a:r>
            <a:r>
              <a:rPr lang="zh-CN" altLang="en-US" sz="2400" b="1" dirty="0">
                <a:solidFill>
                  <a:srgbClr val="6B799C"/>
                </a:solidFill>
              </a:rPr>
              <a:t>其二</a:t>
            </a:r>
            <a:r>
              <a:rPr lang="zh-CN" altLang="en-US" sz="2400" dirty="0">
                <a:solidFill>
                  <a:srgbClr val="6B799C"/>
                </a:solidFill>
              </a:rPr>
              <a:t>，要寻找结构关系所形成的知识块，对知识进行综合及延伸，形成知识网状结构；</a:t>
            </a:r>
            <a:endParaRPr lang="zh-CN" altLang="en-US" sz="2400" dirty="0">
              <a:solidFill>
                <a:srgbClr val="6B799C"/>
              </a:solidFill>
            </a:endParaRPr>
          </a:p>
          <a:p>
            <a:pPr indent="0">
              <a:buFont typeface="Arial" panose="020B0604020202020204" pitchFamily="34" charset="0"/>
              <a:buNone/>
            </a:pPr>
            <a:r>
              <a:rPr lang="zh-CN" altLang="en-US" sz="2400" dirty="0">
                <a:solidFill>
                  <a:srgbClr val="6B799C"/>
                </a:solidFill>
              </a:rPr>
              <a:t> </a:t>
            </a:r>
            <a:r>
              <a:rPr lang="en-US" altLang="zh-CN" sz="2400" dirty="0">
                <a:solidFill>
                  <a:srgbClr val="6B799C"/>
                </a:solidFill>
              </a:rPr>
              <a:t>    </a:t>
            </a:r>
            <a:r>
              <a:rPr lang="zh-CN" altLang="en-US" sz="2400" b="1" dirty="0">
                <a:solidFill>
                  <a:srgbClr val="6B799C"/>
                </a:solidFill>
              </a:rPr>
              <a:t>其三</a:t>
            </a:r>
            <a:r>
              <a:rPr lang="zh-CN" altLang="en-US" sz="2400" dirty="0">
                <a:solidFill>
                  <a:srgbClr val="6B799C"/>
                </a:solidFill>
              </a:rPr>
              <a:t>，要将知识块和知识网融会贯通，从整体视角思考、分析并应用知识。总的来说，实施数学复习课教学，教师要精心设计复习提纲，引导学生在复习过程中落实知识与技能、过程与方法、情感态度与价值观等方面的学习目标，从而实现学生核心素养的形成与发展。</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80549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三、中学数学复习课的常用教学策略</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629285" y="1503045"/>
            <a:ext cx="10008235" cy="4523105"/>
          </a:xfrm>
          <a:prstGeom prst="rect">
            <a:avLst/>
          </a:prstGeom>
          <a:noFill/>
        </p:spPr>
        <p:txBody>
          <a:bodyPr wrap="square">
            <a:spAutoFit/>
          </a:bodyPr>
          <a:lstStyle/>
          <a:p>
            <a:pPr marL="285750" indent="-285750" fontAlgn="auto">
              <a:lnSpc>
                <a:spcPct val="150000"/>
              </a:lnSpc>
              <a:buFont typeface="Arial" panose="020B0604020202020204" pitchFamily="34" charset="0"/>
              <a:buChar char="•"/>
            </a:pPr>
            <a:r>
              <a:rPr lang="zh-CN" altLang="en-US" sz="2400" dirty="0">
                <a:solidFill>
                  <a:srgbClr val="6B799C"/>
                </a:solidFill>
              </a:rPr>
              <a:t>对于中学数学复习课教学，教师可根据学生已有的知识基础以及学习能力情况，合理选择教学策略。</a:t>
            </a:r>
            <a:endParaRPr lang="zh-CN" altLang="en-US" sz="2400" dirty="0">
              <a:solidFill>
                <a:srgbClr val="6B799C"/>
              </a:solidFill>
            </a:endParaRPr>
          </a:p>
          <a:p>
            <a:pPr marL="285750" indent="-285750" fontAlgn="auto">
              <a:lnSpc>
                <a:spcPct val="150000"/>
              </a:lnSpc>
              <a:buFont typeface="Arial" panose="020B0604020202020204" pitchFamily="34" charset="0"/>
              <a:buChar char="•"/>
            </a:pPr>
            <a:r>
              <a:rPr lang="zh-CN" altLang="en-US" sz="2400" dirty="0">
                <a:solidFill>
                  <a:srgbClr val="6B799C"/>
                </a:solidFill>
              </a:rPr>
              <a:t>基于崔允漷提出的有效教学的教学准备策略、教学实施策略、教学评价策略，吴立建给出了数学复习课的</a:t>
            </a:r>
            <a:r>
              <a:rPr lang="zh-CN" altLang="en-US" sz="2400" b="1" dirty="0">
                <a:solidFill>
                  <a:srgbClr val="6B799C"/>
                </a:solidFill>
              </a:rPr>
              <a:t>教学准备策略</a:t>
            </a:r>
            <a:r>
              <a:rPr lang="zh-CN" altLang="en-US" sz="2400" dirty="0">
                <a:solidFill>
                  <a:srgbClr val="6B799C"/>
                </a:solidFill>
              </a:rPr>
              <a:t>和</a:t>
            </a:r>
            <a:r>
              <a:rPr lang="zh-CN" altLang="en-US" sz="2400" b="1" dirty="0">
                <a:solidFill>
                  <a:srgbClr val="6B799C"/>
                </a:solidFill>
              </a:rPr>
              <a:t>教学实施策略：</a:t>
            </a:r>
            <a:endParaRPr lang="zh-CN" altLang="en-US" sz="2400" b="1" dirty="0">
              <a:solidFill>
                <a:srgbClr val="6B799C"/>
              </a:solidFill>
            </a:endParaRPr>
          </a:p>
          <a:p>
            <a:pPr indent="0" fontAlgn="auto">
              <a:lnSpc>
                <a:spcPct val="150000"/>
              </a:lnSpc>
              <a:buFont typeface="Arial" panose="020B0604020202020204" pitchFamily="34" charset="0"/>
              <a:buNone/>
            </a:pPr>
            <a:r>
              <a:rPr lang="en-US" altLang="zh-CN" sz="2400" dirty="0">
                <a:solidFill>
                  <a:srgbClr val="6B799C"/>
                </a:solidFill>
              </a:rPr>
              <a:t>       </a:t>
            </a:r>
            <a:r>
              <a:rPr lang="zh-CN" altLang="en-US" sz="2400" dirty="0">
                <a:solidFill>
                  <a:srgbClr val="6B799C"/>
                </a:solidFill>
              </a:rPr>
              <a:t>教学准备策略包括复习目标的确定、复习内容的选择；</a:t>
            </a:r>
            <a:endParaRPr lang="zh-CN" altLang="en-US" sz="2400" dirty="0">
              <a:solidFill>
                <a:srgbClr val="6B799C"/>
              </a:solidFill>
            </a:endParaRPr>
          </a:p>
          <a:p>
            <a:pPr indent="0" fontAlgn="auto">
              <a:lnSpc>
                <a:spcPct val="150000"/>
              </a:lnSpc>
              <a:buFont typeface="Arial" panose="020B0604020202020204" pitchFamily="34" charset="0"/>
              <a:buNone/>
            </a:pPr>
            <a:r>
              <a:rPr lang="zh-CN" altLang="en-US" sz="2400" dirty="0">
                <a:solidFill>
                  <a:srgbClr val="6B799C"/>
                </a:solidFill>
              </a:rPr>
              <a:t> </a:t>
            </a:r>
            <a:r>
              <a:rPr lang="en-US" altLang="zh-CN" sz="2400" dirty="0">
                <a:solidFill>
                  <a:srgbClr val="6B799C"/>
                </a:solidFill>
              </a:rPr>
              <a:t>      </a:t>
            </a:r>
            <a:r>
              <a:rPr lang="zh-CN" altLang="en-US" sz="2400" dirty="0">
                <a:solidFill>
                  <a:srgbClr val="6B799C"/>
                </a:solidFill>
              </a:rPr>
              <a:t>教学实施策略包括针对教学行为的适时引导、合作交流、有效评价，以及针对教学过程的主题式复习、情境创设、网络化知识建构、题组复习、一题多解、解后反思、应用拓展等策略。</a:t>
            </a:r>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新月形 4"/>
          <p:cNvSpPr>
            <a:spLocks noChangeArrowheads="1"/>
          </p:cNvSpPr>
          <p:nvPr/>
        </p:nvSpPr>
        <p:spPr bwMode="auto">
          <a:xfrm rot="-848703">
            <a:off x="4135438" y="2357438"/>
            <a:ext cx="1589087" cy="3178175"/>
          </a:xfrm>
          <a:prstGeom prst="moon">
            <a:avLst>
              <a:gd name="adj" fmla="val 15190"/>
            </a:avLst>
          </a:prstGeom>
          <a:solidFill>
            <a:srgbClr val="9B8E95"/>
          </a:solidFill>
          <a:ln w="3175">
            <a:solidFill>
              <a:srgbClr val="F8F8F8"/>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13315" name="新月形 5"/>
          <p:cNvSpPr>
            <a:spLocks noChangeArrowheads="1"/>
          </p:cNvSpPr>
          <p:nvPr/>
        </p:nvSpPr>
        <p:spPr bwMode="auto">
          <a:xfrm rot="4551297">
            <a:off x="4948238" y="1322388"/>
            <a:ext cx="1589087" cy="3176587"/>
          </a:xfrm>
          <a:prstGeom prst="moon">
            <a:avLst>
              <a:gd name="adj" fmla="val 15190"/>
            </a:avLst>
          </a:prstGeom>
          <a:solidFill>
            <a:srgbClr val="6B799C"/>
          </a:solidFill>
          <a:ln w="3175">
            <a:solidFill>
              <a:srgbClr val="F8F8F8"/>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13316" name="新月形 6"/>
          <p:cNvSpPr>
            <a:spLocks noChangeArrowheads="1"/>
          </p:cNvSpPr>
          <p:nvPr/>
        </p:nvSpPr>
        <p:spPr bwMode="auto">
          <a:xfrm rot="9951297">
            <a:off x="5984875" y="2136775"/>
            <a:ext cx="1589088" cy="3178175"/>
          </a:xfrm>
          <a:prstGeom prst="moon">
            <a:avLst>
              <a:gd name="adj" fmla="val 15190"/>
            </a:avLst>
          </a:prstGeom>
          <a:solidFill>
            <a:srgbClr val="9B8E95"/>
          </a:solidFill>
          <a:ln w="3175">
            <a:solidFill>
              <a:srgbClr val="F8F8F8"/>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13317" name="新月形 7"/>
          <p:cNvSpPr>
            <a:spLocks noChangeArrowheads="1"/>
          </p:cNvSpPr>
          <p:nvPr/>
        </p:nvSpPr>
        <p:spPr bwMode="auto">
          <a:xfrm rot="-6248703">
            <a:off x="5184775" y="3160713"/>
            <a:ext cx="1589087" cy="3176588"/>
          </a:xfrm>
          <a:prstGeom prst="moon">
            <a:avLst>
              <a:gd name="adj" fmla="val 15190"/>
            </a:avLst>
          </a:prstGeom>
          <a:solidFill>
            <a:srgbClr val="6B799C"/>
          </a:solidFill>
          <a:ln w="3175">
            <a:solidFill>
              <a:srgbClr val="F8F8F8"/>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13319" name="直接连接符 24"/>
          <p:cNvSpPr>
            <a:spLocks noChangeShapeType="1"/>
          </p:cNvSpPr>
          <p:nvPr/>
        </p:nvSpPr>
        <p:spPr bwMode="auto">
          <a:xfrm flipH="1">
            <a:off x="3236913" y="3200400"/>
            <a:ext cx="1049337" cy="0"/>
          </a:xfrm>
          <a:prstGeom prst="line">
            <a:avLst/>
          </a:prstGeom>
          <a:noFill/>
          <a:ln w="12700">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tx1">
                  <a:lumMod val="85000"/>
                  <a:lumOff val="15000"/>
                </a:schemeClr>
              </a:solidFill>
            </a:endParaRPr>
          </a:p>
        </p:txBody>
      </p:sp>
      <p:sp>
        <p:nvSpPr>
          <p:cNvPr id="13320" name="直接连接符 24"/>
          <p:cNvSpPr>
            <a:spLocks noChangeShapeType="1"/>
          </p:cNvSpPr>
          <p:nvPr/>
        </p:nvSpPr>
        <p:spPr bwMode="auto">
          <a:xfrm flipH="1">
            <a:off x="3983038" y="5343525"/>
            <a:ext cx="1033462" cy="0"/>
          </a:xfrm>
          <a:prstGeom prst="line">
            <a:avLst/>
          </a:prstGeom>
          <a:noFill/>
          <a:ln w="12700">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tx1">
                  <a:lumMod val="85000"/>
                  <a:lumOff val="15000"/>
                </a:schemeClr>
              </a:solidFill>
            </a:endParaRPr>
          </a:p>
        </p:txBody>
      </p:sp>
      <p:sp>
        <p:nvSpPr>
          <p:cNvPr id="13322" name="TextBox 13"/>
          <p:cNvSpPr txBox="1">
            <a:spLocks noChangeArrowheads="1"/>
          </p:cNvSpPr>
          <p:nvPr/>
        </p:nvSpPr>
        <p:spPr bwMode="auto">
          <a:xfrm>
            <a:off x="154940" y="3037840"/>
            <a:ext cx="2864485"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o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spcBef>
                <a:spcPct val="20000"/>
              </a:spcBef>
              <a:buFont typeface="Arial" panose="020B0604020202020204" pitchFamily="34" charset="0"/>
              <a:buNone/>
            </a:pPr>
            <a:r>
              <a:rPr lang="zh-CN" altLang="en-US" dirty="0">
                <a:solidFill>
                  <a:srgbClr val="6B799C"/>
                </a:solidFill>
                <a:latin typeface="Arial" panose="020B0604020202020204" pitchFamily="34" charset="0"/>
                <a:ea typeface="微软雅黑" panose="020B0503020204020204" charset="-122"/>
                <a:sym typeface="Arial" panose="020B0604020202020204" pitchFamily="34" charset="0"/>
              </a:rPr>
              <a:t>基于思维导图梳理知识结构</a:t>
            </a:r>
            <a:endParaRPr lang="zh-CN" altLang="en-US" dirty="0">
              <a:solidFill>
                <a:srgbClr val="6B799C"/>
              </a:solidFill>
              <a:latin typeface="Arial" panose="020B0604020202020204" pitchFamily="34" charset="0"/>
              <a:ea typeface="微软雅黑" panose="020B0503020204020204" charset="-122"/>
              <a:sym typeface="Arial" panose="020B0604020202020204" pitchFamily="34" charset="0"/>
            </a:endParaRPr>
          </a:p>
        </p:txBody>
      </p:sp>
      <p:sp>
        <p:nvSpPr>
          <p:cNvPr id="13324" name="TextBox 13"/>
          <p:cNvSpPr txBox="1">
            <a:spLocks noChangeArrowheads="1"/>
          </p:cNvSpPr>
          <p:nvPr/>
        </p:nvSpPr>
        <p:spPr bwMode="auto">
          <a:xfrm>
            <a:off x="7626350" y="1990725"/>
            <a:ext cx="2954020" cy="55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buFont typeface="Arial" panose="020B0604020202020204" pitchFamily="34" charset="0"/>
              <a:buNone/>
            </a:pPr>
            <a:r>
              <a:rPr lang="zh-CN" altLang="en-US" dirty="0">
                <a:solidFill>
                  <a:srgbClr val="6B799C"/>
                </a:solidFill>
                <a:latin typeface="Arial" panose="020B0604020202020204" pitchFamily="34" charset="0"/>
                <a:ea typeface="微软雅黑" panose="020B0503020204020204" charset="-122"/>
                <a:sym typeface="Arial" panose="020B0604020202020204" pitchFamily="34" charset="0"/>
              </a:rPr>
              <a:t>基于“一题多变”进行题组复习</a:t>
            </a:r>
            <a:endParaRPr lang="zh-CN" altLang="en-US" dirty="0">
              <a:solidFill>
                <a:srgbClr val="6B799C"/>
              </a:solidFill>
              <a:latin typeface="Arial" panose="020B0604020202020204" pitchFamily="34" charset="0"/>
              <a:ea typeface="微软雅黑" panose="020B0503020204020204" charset="-122"/>
              <a:sym typeface="Arial" panose="020B0604020202020204" pitchFamily="34" charset="0"/>
            </a:endParaRPr>
          </a:p>
        </p:txBody>
      </p:sp>
      <p:sp>
        <p:nvSpPr>
          <p:cNvPr id="13326" name="TextBox 13"/>
          <p:cNvSpPr txBox="1">
            <a:spLocks noChangeArrowheads="1"/>
          </p:cNvSpPr>
          <p:nvPr/>
        </p:nvSpPr>
        <p:spPr bwMode="auto">
          <a:xfrm>
            <a:off x="1366838" y="5349875"/>
            <a:ext cx="2439987" cy="55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spcBef>
                <a:spcPct val="20000"/>
              </a:spcBef>
              <a:buFont typeface="Arial" panose="020B0604020202020204" pitchFamily="34" charset="0"/>
              <a:buNone/>
            </a:pPr>
            <a:r>
              <a:rPr lang="zh-CN" altLang="en-US" dirty="0">
                <a:solidFill>
                  <a:srgbClr val="6B799C"/>
                </a:solidFill>
                <a:latin typeface="Arial" panose="020B0604020202020204" pitchFamily="34" charset="0"/>
                <a:ea typeface="微软雅黑" panose="020B0503020204020204" charset="-122"/>
                <a:sym typeface="Arial" panose="020B0604020202020204" pitchFamily="34" charset="0"/>
              </a:rPr>
              <a:t>基于“多题一解”识别习题模型</a:t>
            </a:r>
            <a:endParaRPr lang="zh-CN" altLang="en-US" dirty="0">
              <a:solidFill>
                <a:srgbClr val="6B799C"/>
              </a:solidFill>
              <a:latin typeface="Arial" panose="020B0604020202020204" pitchFamily="34" charset="0"/>
              <a:ea typeface="微软雅黑" panose="020B0503020204020204" charset="-122"/>
              <a:sym typeface="Arial" panose="020B0604020202020204" pitchFamily="34" charset="0"/>
            </a:endParaRPr>
          </a:p>
        </p:txBody>
      </p:sp>
      <p:sp>
        <p:nvSpPr>
          <p:cNvPr id="13328" name="TextBox 13"/>
          <p:cNvSpPr txBox="1">
            <a:spLocks noChangeArrowheads="1"/>
          </p:cNvSpPr>
          <p:nvPr/>
        </p:nvSpPr>
        <p:spPr bwMode="auto">
          <a:xfrm>
            <a:off x="8780463" y="3515043"/>
            <a:ext cx="2349500" cy="55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buFont typeface="Arial" panose="020B0604020202020204" pitchFamily="34" charset="0"/>
              <a:buNone/>
            </a:pPr>
            <a:r>
              <a:rPr lang="en-US" dirty="0">
                <a:solidFill>
                  <a:srgbClr val="6B799C"/>
                </a:solidFill>
                <a:latin typeface="Arial" panose="020B0604020202020204" pitchFamily="34" charset="0"/>
                <a:ea typeface="微软雅黑" panose="020B0503020204020204" charset="-122"/>
                <a:sym typeface="Arial" panose="020B0604020202020204" pitchFamily="34" charset="0"/>
              </a:rPr>
              <a:t>基于“解后反思”深化数学认知</a:t>
            </a:r>
            <a:endParaRPr lang="en-US" dirty="0">
              <a:solidFill>
                <a:srgbClr val="6B799C"/>
              </a:solidFill>
              <a:latin typeface="Arial" panose="020B0604020202020204" pitchFamily="34" charset="0"/>
              <a:ea typeface="微软雅黑" panose="020B0503020204020204" charset="-122"/>
              <a:sym typeface="Arial" panose="020B0604020202020204" pitchFamily="34" charset="0"/>
            </a:endParaRPr>
          </a:p>
        </p:txBody>
      </p:sp>
      <p:sp>
        <p:nvSpPr>
          <p:cNvPr id="13329" name="直接连接符 24"/>
          <p:cNvSpPr>
            <a:spLocks noChangeShapeType="1"/>
          </p:cNvSpPr>
          <p:nvPr/>
        </p:nvSpPr>
        <p:spPr bwMode="auto">
          <a:xfrm flipH="1">
            <a:off x="6427788" y="2241550"/>
            <a:ext cx="1049337" cy="0"/>
          </a:xfrm>
          <a:prstGeom prst="line">
            <a:avLst/>
          </a:prstGeom>
          <a:noFill/>
          <a:ln w="12700">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740410" y="226060"/>
            <a:ext cx="7110730" cy="583565"/>
          </a:xfrm>
          <a:prstGeom prst="rect">
            <a:avLst/>
          </a:prstGeom>
          <a:noFill/>
        </p:spPr>
        <p:txBody>
          <a:bodyPr wrap="square" rtlCol="0">
            <a:spAutoFit/>
          </a:bodyPr>
          <a:lstStyle/>
          <a:p>
            <a:r>
              <a:rPr lang="zh-CN" altLang="en-US" sz="3200" b="1" dirty="0">
                <a:solidFill>
                  <a:srgbClr val="6B799C"/>
                </a:solidFill>
                <a:latin typeface="幼圆" panose="02010509060101010101" pitchFamily="49" charset="-122"/>
                <a:ea typeface="幼圆" panose="02010509060101010101" pitchFamily="49" charset="-122"/>
              </a:rPr>
              <a:t>三、中学数学复习课的常用教学策略</a:t>
            </a:r>
            <a:endParaRPr lang="zh-CN" altLang="en-US" sz="3200" b="1" dirty="0">
              <a:solidFill>
                <a:srgbClr val="6B799C"/>
              </a:solidFill>
              <a:latin typeface="幼圆" panose="02010509060101010101" pitchFamily="49" charset="-122"/>
              <a:ea typeface="幼圆" panose="02010509060101010101" pitchFamily="49" charset="-122"/>
            </a:endParaRPr>
          </a:p>
        </p:txBody>
      </p:sp>
      <p:sp>
        <p:nvSpPr>
          <p:cNvPr id="2" name="直接连接符 24"/>
          <p:cNvSpPr>
            <a:spLocks noChangeShapeType="1"/>
          </p:cNvSpPr>
          <p:nvPr/>
        </p:nvSpPr>
        <p:spPr bwMode="auto">
          <a:xfrm flipH="1">
            <a:off x="7559675" y="3725228"/>
            <a:ext cx="1033463" cy="0"/>
          </a:xfrm>
          <a:prstGeom prst="line">
            <a:avLst/>
          </a:prstGeom>
          <a:noFill/>
          <a:ln w="12700">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p>
            <a:endParaRPr lang="zh-CN" altLang="en-US">
              <a:solidFill>
                <a:schemeClr val="tx1">
                  <a:lumMod val="85000"/>
                  <a:lumOff val="15000"/>
                </a:schemeClr>
              </a:solidFill>
            </a:endParaRPr>
          </a:p>
        </p:txBody>
      </p:sp>
      <p:sp>
        <p:nvSpPr>
          <p:cNvPr id="3" name="直接连接符 24"/>
          <p:cNvSpPr>
            <a:spLocks noChangeShapeType="1"/>
          </p:cNvSpPr>
          <p:nvPr/>
        </p:nvSpPr>
        <p:spPr bwMode="auto">
          <a:xfrm flipH="1">
            <a:off x="3019425" y="4306888"/>
            <a:ext cx="1033463" cy="0"/>
          </a:xfrm>
          <a:prstGeom prst="line">
            <a:avLst/>
          </a:prstGeom>
          <a:noFill/>
          <a:ln w="12700">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tx1">
                  <a:lumMod val="85000"/>
                  <a:lumOff val="15000"/>
                </a:schemeClr>
              </a:solidFill>
            </a:endParaRPr>
          </a:p>
        </p:txBody>
      </p:sp>
      <p:sp>
        <p:nvSpPr>
          <p:cNvPr id="4" name="直接连接符 24"/>
          <p:cNvSpPr>
            <a:spLocks noChangeShapeType="1"/>
          </p:cNvSpPr>
          <p:nvPr/>
        </p:nvSpPr>
        <p:spPr bwMode="auto">
          <a:xfrm flipH="1">
            <a:off x="7626350" y="4814888"/>
            <a:ext cx="1033463" cy="0"/>
          </a:xfrm>
          <a:prstGeom prst="line">
            <a:avLst/>
          </a:prstGeom>
          <a:noFill/>
          <a:ln w="12700">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p>
            <a:endParaRPr lang="zh-CN" altLang="en-US">
              <a:solidFill>
                <a:schemeClr val="tx1">
                  <a:lumMod val="85000"/>
                  <a:lumOff val="15000"/>
                </a:schemeClr>
              </a:solidFill>
            </a:endParaRPr>
          </a:p>
        </p:txBody>
      </p:sp>
      <p:sp>
        <p:nvSpPr>
          <p:cNvPr id="5" name="文本框 4"/>
          <p:cNvSpPr txBox="1"/>
          <p:nvPr/>
        </p:nvSpPr>
        <p:spPr>
          <a:xfrm>
            <a:off x="8694420" y="4568825"/>
            <a:ext cx="2435860" cy="645160"/>
          </a:xfrm>
          <a:prstGeom prst="rect">
            <a:avLst/>
          </a:prstGeom>
          <a:noFill/>
        </p:spPr>
        <p:txBody>
          <a:bodyPr wrap="square" rtlCol="0">
            <a:spAutoFit/>
          </a:bodyPr>
          <a:p>
            <a:r>
              <a:rPr lang="zh-CN" altLang="en-US" dirty="0">
                <a:solidFill>
                  <a:srgbClr val="6B799C"/>
                </a:solidFill>
                <a:sym typeface="+mn-ea"/>
              </a:rPr>
              <a:t>基于“学以致用”内化解题方法</a:t>
            </a:r>
            <a:endParaRPr lang="zh-CN" altLang="en-US" dirty="0">
              <a:solidFill>
                <a:srgbClr val="6B799C"/>
              </a:solidFill>
              <a:sym typeface="+mn-ea"/>
            </a:endParaRPr>
          </a:p>
        </p:txBody>
      </p:sp>
      <p:sp>
        <p:nvSpPr>
          <p:cNvPr id="6" name="文本框 5"/>
          <p:cNvSpPr txBox="1"/>
          <p:nvPr/>
        </p:nvSpPr>
        <p:spPr>
          <a:xfrm>
            <a:off x="837565" y="4069080"/>
            <a:ext cx="2181860" cy="894715"/>
          </a:xfrm>
          <a:prstGeom prst="rect">
            <a:avLst/>
          </a:prstGeom>
          <a:noFill/>
        </p:spPr>
        <p:txBody>
          <a:bodyPr wrap="square" rtlCol="0">
            <a:noAutofit/>
          </a:bodyPr>
          <a:p>
            <a:r>
              <a:rPr lang="zh-CN" altLang="en-US" dirty="0">
                <a:solidFill>
                  <a:srgbClr val="6B799C"/>
                </a:solidFill>
                <a:sym typeface="+mn-ea"/>
              </a:rPr>
              <a:t>基于“一题多变”进行题组复习</a:t>
            </a:r>
            <a:endParaRPr lang="zh-CN" altLang="en-US" dirty="0">
              <a:solidFill>
                <a:srgbClr val="6B799C"/>
              </a:solidFill>
              <a:sym typeface="+mn-ea"/>
            </a:endParaRPr>
          </a:p>
        </p:txBody>
      </p:sp>
      <p:sp>
        <p:nvSpPr>
          <p:cNvPr id="7" name="文本框 6"/>
          <p:cNvSpPr txBox="1"/>
          <p:nvPr/>
        </p:nvSpPr>
        <p:spPr>
          <a:xfrm>
            <a:off x="4488180" y="3477260"/>
            <a:ext cx="2626995" cy="829945"/>
          </a:xfrm>
          <a:prstGeom prst="rect">
            <a:avLst/>
          </a:prstGeom>
          <a:noFill/>
        </p:spPr>
        <p:txBody>
          <a:bodyPr wrap="square" rtlCol="0">
            <a:spAutoFit/>
          </a:bodyPr>
          <a:p>
            <a:pPr indent="0">
              <a:buFont typeface="Arial" panose="020B0604020202020204" pitchFamily="34" charset="0"/>
              <a:buNone/>
            </a:pPr>
            <a:r>
              <a:rPr lang="zh-CN" altLang="en-US" sz="2400" dirty="0">
                <a:solidFill>
                  <a:srgbClr val="6B799C"/>
                </a:solidFill>
                <a:sym typeface="+mn-ea"/>
              </a:rPr>
              <a:t>周稞：初中数学复习课教学策略研究</a:t>
            </a:r>
            <a:endParaRPr lang="zh-CN" altLang="en-US" sz="2400" dirty="0">
              <a:solidFill>
                <a:srgbClr val="6B799C"/>
              </a:solidFill>
              <a:sym typeface="+mn-ea"/>
            </a:endParaRPr>
          </a:p>
        </p:txBody>
      </p:sp>
      <p:sp>
        <p:nvSpPr>
          <p:cNvPr id="9" name="文本框 8"/>
          <p:cNvSpPr txBox="1"/>
          <p:nvPr/>
        </p:nvSpPr>
        <p:spPr>
          <a:xfrm>
            <a:off x="740410" y="979170"/>
            <a:ext cx="6885305" cy="1568450"/>
          </a:xfrm>
          <a:prstGeom prst="rect">
            <a:avLst/>
          </a:prstGeom>
          <a:noFill/>
        </p:spPr>
        <p:txBody>
          <a:bodyPr wrap="square" rtlCol="0">
            <a:spAutoFit/>
          </a:bodyPr>
          <a:p>
            <a:r>
              <a:rPr lang="zh-CN" altLang="en-US" sz="2400" dirty="0">
                <a:solidFill>
                  <a:srgbClr val="6B799C"/>
                </a:solidFill>
                <a:sym typeface="+mn-ea"/>
              </a:rPr>
              <a:t>周稞也指出，教学准备阶段要制定合理的教学目标、选择合适的复习内容，教学实施阶段可以从以下几方面进行：</a:t>
            </a:r>
            <a:endParaRPr lang="zh-CN" altLang="en-US" sz="2400" dirty="0">
              <a:solidFill>
                <a:srgbClr val="6B799C"/>
              </a:solidFill>
            </a:endParaRPr>
          </a:p>
          <a:p>
            <a:endParaRPr lang="zh-CN" altLang="en-US" sz="2400" dirty="0">
              <a:solidFill>
                <a:srgbClr val="6B799C"/>
              </a:solidFill>
            </a:endParaRPr>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wheel(1)">
                                      <p:cBhvr>
                                        <p:cTn id="7" dur="1000"/>
                                        <p:tgtEl>
                                          <p:spTgt spid="13315"/>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13316"/>
                                        </p:tgtEl>
                                        <p:attrNameLst>
                                          <p:attrName>style.visibility</p:attrName>
                                        </p:attrNameLst>
                                      </p:cBhvr>
                                      <p:to>
                                        <p:strVal val="visible"/>
                                      </p:to>
                                    </p:set>
                                    <p:animEffect transition="in" filter="wheel(1)">
                                      <p:cBhvr>
                                        <p:cTn id="11" dur="1000"/>
                                        <p:tgtEl>
                                          <p:spTgt spid="13316"/>
                                        </p:tgtEl>
                                      </p:cBhvr>
                                    </p:animEffect>
                                  </p:childTnLst>
                                </p:cTn>
                              </p:par>
                            </p:childTnLst>
                          </p:cTn>
                        </p:par>
                        <p:par>
                          <p:cTn id="12" fill="hold">
                            <p:stCondLst>
                              <p:cond delay="2000"/>
                            </p:stCondLst>
                            <p:childTnLst>
                              <p:par>
                                <p:cTn id="13" presetID="21" presetClass="entr" presetSubtype="1" fill="hold" grpId="0" nodeType="afterEffect">
                                  <p:stCondLst>
                                    <p:cond delay="0"/>
                                  </p:stCondLst>
                                  <p:childTnLst>
                                    <p:set>
                                      <p:cBhvr>
                                        <p:cTn id="14" dur="1" fill="hold">
                                          <p:stCondLst>
                                            <p:cond delay="0"/>
                                          </p:stCondLst>
                                        </p:cTn>
                                        <p:tgtEl>
                                          <p:spTgt spid="13317"/>
                                        </p:tgtEl>
                                        <p:attrNameLst>
                                          <p:attrName>style.visibility</p:attrName>
                                        </p:attrNameLst>
                                      </p:cBhvr>
                                      <p:to>
                                        <p:strVal val="visible"/>
                                      </p:to>
                                    </p:set>
                                    <p:animEffect transition="in" filter="wheel(1)">
                                      <p:cBhvr>
                                        <p:cTn id="15" dur="1000"/>
                                        <p:tgtEl>
                                          <p:spTgt spid="13317"/>
                                        </p:tgtEl>
                                      </p:cBhvr>
                                    </p:animEffect>
                                  </p:childTnLst>
                                </p:cTn>
                              </p:par>
                            </p:childTnLst>
                          </p:cTn>
                        </p:par>
                        <p:par>
                          <p:cTn id="16" fill="hold">
                            <p:stCondLst>
                              <p:cond delay="3000"/>
                            </p:stCondLst>
                            <p:childTnLst>
                              <p:par>
                                <p:cTn id="17" presetID="21" presetClass="entr" presetSubtype="1" fill="hold" grpId="0" nodeType="afterEffect">
                                  <p:stCondLst>
                                    <p:cond delay="0"/>
                                  </p:stCondLst>
                                  <p:childTnLst>
                                    <p:set>
                                      <p:cBhvr>
                                        <p:cTn id="18" dur="1" fill="hold">
                                          <p:stCondLst>
                                            <p:cond delay="0"/>
                                          </p:stCondLst>
                                        </p:cTn>
                                        <p:tgtEl>
                                          <p:spTgt spid="13314"/>
                                        </p:tgtEl>
                                        <p:attrNameLst>
                                          <p:attrName>style.visibility</p:attrName>
                                        </p:attrNameLst>
                                      </p:cBhvr>
                                      <p:to>
                                        <p:strVal val="visible"/>
                                      </p:to>
                                    </p:set>
                                    <p:animEffect transition="in" filter="wheel(1)">
                                      <p:cBhvr>
                                        <p:cTn id="19" dur="1000"/>
                                        <p:tgtEl>
                                          <p:spTgt spid="13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bldLvl="0" animBg="1"/>
      <p:bldP spid="13315" grpId="0" bldLvl="0" animBg="1"/>
      <p:bldP spid="13316" grpId="0" bldLvl="0" animBg="1"/>
      <p:bldP spid="13317" grpId="0" bldLvl="0" animBg="1"/>
    </p:bldLst>
  </p:timing>
</p:sld>
</file>

<file path=ppt/tags/tag1.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2.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3.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4.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5.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6.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7.xml><?xml version="1.0" encoding="utf-8"?>
<p:tagLst xmlns:p="http://schemas.openxmlformats.org/presentationml/2006/main">
  <p:tag name="commondata" val="eyJoZGlkIjoiNzg5YWViYmRjNzU0MGQ2MzRmODJhODg4YzY2MjM1MTkifQ=="/>
</p:tagLst>
</file>

<file path=ppt/theme/theme1.xml><?xml version="1.0" encoding="utf-8"?>
<a:theme xmlns:a="http://schemas.openxmlformats.org/drawingml/2006/main" name="1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7265</Words>
  <Application>WPS 演示</Application>
  <PresentationFormat>宽屏</PresentationFormat>
  <Paragraphs>199</Paragraphs>
  <Slides>27</Slides>
  <Notes>2</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27</vt:i4>
      </vt:variant>
    </vt:vector>
  </HeadingPairs>
  <TitlesOfParts>
    <vt:vector size="39" baseType="lpstr">
      <vt:lpstr>Arial</vt:lpstr>
      <vt:lpstr>宋体</vt:lpstr>
      <vt:lpstr>Wingdings</vt:lpstr>
      <vt:lpstr>Calibri</vt:lpstr>
      <vt:lpstr>等线</vt:lpstr>
      <vt:lpstr>幼圆</vt:lpstr>
      <vt:lpstr>Calibri</vt:lpstr>
      <vt:lpstr>微软雅黑</vt:lpstr>
      <vt:lpstr>Arial Unicode MS</vt:lpstr>
      <vt:lpstr>Calibri Light</vt:lpstr>
      <vt:lpstr>等线 Light</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丽娜 赵</dc:creator>
  <cp:lastModifiedBy>陌左</cp:lastModifiedBy>
  <cp:revision>5</cp:revision>
  <dcterms:created xsi:type="dcterms:W3CDTF">2024-08-14T14:20:00Z</dcterms:created>
  <dcterms:modified xsi:type="dcterms:W3CDTF">2024-09-22T10:11:13Z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56DB2011EAFB420D8CF0B4059676D494_12</vt:lpwstr>
  </property>
  <property fmtid="{D5CDD505-2E9C-101B-9397-08002B2CF9AE}" pid="3" name="KSOProductBuildVer">
    <vt:lpwstr>2052-12.1.0.18240</vt:lpwstr>
  </property>
</Properties>
</file>