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31" r:id="rId3"/>
    <p:sldId id="329" r:id="rId5"/>
    <p:sldId id="328" r:id="rId6"/>
    <p:sldId id="327" r:id="rId7"/>
    <p:sldId id="293" r:id="rId8"/>
    <p:sldId id="359" r:id="rId9"/>
    <p:sldId id="360" r:id="rId10"/>
    <p:sldId id="361" r:id="rId11"/>
    <p:sldId id="362" r:id="rId12"/>
    <p:sldId id="363" r:id="rId13"/>
    <p:sldId id="364" r:id="rId14"/>
    <p:sldId id="365" r:id="rId15"/>
    <p:sldId id="366" r:id="rId16"/>
    <p:sldId id="367" r:id="rId17"/>
    <p:sldId id="369" r:id="rId18"/>
    <p:sldId id="391" r:id="rId19"/>
    <p:sldId id="335" r:id="rId20"/>
    <p:sldId id="394" r:id="rId21"/>
    <p:sldId id="395" r:id="rId22"/>
    <p:sldId id="368" r:id="rId23"/>
    <p:sldId id="342" r:id="rId24"/>
    <p:sldId id="396" r:id="rId25"/>
    <p:sldId id="397" r:id="rId26"/>
    <p:sldId id="399" r:id="rId27"/>
    <p:sldId id="400" r:id="rId28"/>
    <p:sldId id="401" r:id="rId29"/>
    <p:sldId id="402" r:id="rId30"/>
    <p:sldId id="403" r:id="rId31"/>
    <p:sldId id="404" r:id="rId32"/>
    <p:sldId id="405" r:id="rId33"/>
    <p:sldId id="406" r:id="rId34"/>
    <p:sldId id="407" r:id="rId35"/>
    <p:sldId id="408" r:id="rId36"/>
    <p:sldId id="306" r:id="rId37"/>
    <p:sldId id="409" r:id="rId38"/>
  </p:sldIdLst>
  <p:sldSz cx="12192000" cy="6858000"/>
  <p:notesSz cx="6858000" cy="9144000"/>
  <p:custDataLst>
    <p:tags r:id="rId4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0" userDrawn="1">
          <p15:clr>
            <a:srgbClr val="A4A3A4"/>
          </p15:clr>
        </p15:guide>
        <p15:guide id="2" pos="391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showPr>
  <p:clrMru>
    <a:srgbClr val="6B799C"/>
    <a:srgbClr val="A9BFCC"/>
    <a:srgbClr val="FF4D4D"/>
    <a:srgbClr val="9B8E95"/>
    <a:srgbClr val="EAC47B"/>
    <a:srgbClr val="FF8365"/>
    <a:srgbClr val="FFE7D6"/>
    <a:srgbClr val="FDB87F"/>
    <a:srgbClr val="5A944C"/>
    <a:srgbClr val="FEA1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5852" autoAdjust="0"/>
  </p:normalViewPr>
  <p:slideViewPr>
    <p:cSldViewPr snapToGrid="0" showGuides="1">
      <p:cViewPr varScale="1">
        <p:scale>
          <a:sx n="102" d="100"/>
          <a:sy n="102" d="100"/>
        </p:scale>
        <p:origin x="96" y="396"/>
      </p:cViewPr>
      <p:guideLst>
        <p:guide orient="horz" pos="2100"/>
        <p:guide pos="3913"/>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2" Type="http://schemas.openxmlformats.org/officeDocument/2006/relationships/tags" Target="tags/tag93.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notesMaster" Target="notesMasters/notesMaster1.xml"/><Relationship Id="rId39" Type="http://schemas.openxmlformats.org/officeDocument/2006/relationships/presProps" Target="presProps.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697193-9FBC-44F5-8C5F-961DF10BD1F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9A0958-8093-4677-B24F-6148C87027A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89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89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A8934317-5774-4D68-A7F3-FAAB7CBB51D7}" type="slidenum">
              <a:rPr lang="en-US" altLang="zh-CN"/>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D03C20-776C-489F-8E25-9CC7DFA7B44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D03C20-776C-489F-8E25-9CC7DFA7B440}"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D03C20-776C-489F-8E25-9CC7DFA7B440}"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07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07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937D180-6FD2-43AC-B573-F80CAC2649D7}" type="slidenum">
              <a:rPr lang="en-US" altLang="zh-CN"/>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07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07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937D180-6FD2-43AC-B573-F80CAC2649D7}" type="slidenum">
              <a:rPr lang="en-US" altLang="zh-CN"/>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Content Placeholder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Content Placeholder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112C8B-F767-4DCF-8CE6-E5739DBC5A2E}" type="slidenum">
              <a:rPr lang="zh-CN" altLang="en-US" smtClean="0"/>
            </a:fld>
            <a:endParaRPr lang="zh-CN" altLang="en-US"/>
          </a:p>
        </p:txBody>
      </p:sp>
      <p:sp>
        <p:nvSpPr>
          <p:cNvPr id="7" name="矩形 6"/>
          <p:cNvSpPr/>
          <p:nvPr userDrawn="1"/>
        </p:nvSpPr>
        <p:spPr>
          <a:xfrm>
            <a:off x="0" y="0"/>
            <a:ext cx="12192000" cy="6858000"/>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advTm="3000">
        <p14:reveal/>
      </p:transition>
    </mc:Choice>
    <mc:Fallback>
      <p:transition spd="slow"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0.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3.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4.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9" Type="http://schemas.openxmlformats.org/officeDocument/2006/relationships/tags" Target="../tags/tag34.xml"/><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4" Type="http://schemas.openxmlformats.org/officeDocument/2006/relationships/notesSlide" Target="../notesSlides/notesSlide3.xml"/><Relationship Id="rId13" Type="http://schemas.openxmlformats.org/officeDocument/2006/relationships/slideLayout" Target="../slideLayouts/slideLayout2.xml"/><Relationship Id="rId12" Type="http://schemas.openxmlformats.org/officeDocument/2006/relationships/tags" Target="../tags/tag37.xml"/><Relationship Id="rId11" Type="http://schemas.openxmlformats.org/officeDocument/2006/relationships/tags" Target="../tags/tag36.xml"/><Relationship Id="rId10" Type="http://schemas.openxmlformats.org/officeDocument/2006/relationships/tags" Target="../tags/tag35.xml"/><Relationship Id="rId1" Type="http://schemas.openxmlformats.org/officeDocument/2006/relationships/tags" Target="../tags/tag26.xml"/></Relationships>
</file>

<file path=ppt/slides/_rels/slide18.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4" Type="http://schemas.openxmlformats.org/officeDocument/2006/relationships/notesSlide" Target="../notesSlides/notesSlide4.xml"/><Relationship Id="rId13" Type="http://schemas.openxmlformats.org/officeDocument/2006/relationships/slideLayout" Target="../slideLayouts/slideLayout2.xml"/><Relationship Id="rId12" Type="http://schemas.openxmlformats.org/officeDocument/2006/relationships/tags" Target="../tags/tag49.xml"/><Relationship Id="rId11" Type="http://schemas.openxmlformats.org/officeDocument/2006/relationships/tags" Target="../tags/tag48.xml"/><Relationship Id="rId10" Type="http://schemas.openxmlformats.org/officeDocument/2006/relationships/tags" Target="../tags/tag47.xml"/><Relationship Id="rId1" Type="http://schemas.openxmlformats.org/officeDocument/2006/relationships/tags" Target="../tags/tag38.xml"/></Relationships>
</file>

<file path=ppt/slides/_rels/slide19.xml.rels><?xml version="1.0" encoding="UTF-8" standalone="yes"?>
<Relationships xmlns="http://schemas.openxmlformats.org/package/2006/relationships"><Relationship Id="rId9" Type="http://schemas.openxmlformats.org/officeDocument/2006/relationships/tags" Target="../tags/tag58.xml"/><Relationship Id="rId8" Type="http://schemas.openxmlformats.org/officeDocument/2006/relationships/tags" Target="../tags/tag57.xml"/><Relationship Id="rId7" Type="http://schemas.openxmlformats.org/officeDocument/2006/relationships/tags" Target="../tags/tag56.xml"/><Relationship Id="rId6" Type="http://schemas.openxmlformats.org/officeDocument/2006/relationships/tags" Target="../tags/tag55.xml"/><Relationship Id="rId5" Type="http://schemas.openxmlformats.org/officeDocument/2006/relationships/tags" Target="../tags/tag54.xml"/><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tags" Target="../tags/tag51.xml"/><Relationship Id="rId14" Type="http://schemas.openxmlformats.org/officeDocument/2006/relationships/notesSlide" Target="../notesSlides/notesSlide5.xml"/><Relationship Id="rId13" Type="http://schemas.openxmlformats.org/officeDocument/2006/relationships/slideLayout" Target="../slideLayouts/slideLayout2.xml"/><Relationship Id="rId12" Type="http://schemas.openxmlformats.org/officeDocument/2006/relationships/tags" Target="../tags/tag61.xml"/><Relationship Id="rId11" Type="http://schemas.openxmlformats.org/officeDocument/2006/relationships/tags" Target="../tags/tag60.xml"/><Relationship Id="rId10" Type="http://schemas.openxmlformats.org/officeDocument/2006/relationships/tags" Target="../tags/tag59.xml"/><Relationship Id="rId1" Type="http://schemas.openxmlformats.org/officeDocument/2006/relationships/tags" Target="../tags/tag50.xml"/></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6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63.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64.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65.xml"/></Relationships>
</file>

<file path=ppt/slides/_rels/slide26.xml.rels><?xml version="1.0" encoding="UTF-8" standalone="yes"?>
<Relationships xmlns="http://schemas.openxmlformats.org/package/2006/relationships"><Relationship Id="rId9" Type="http://schemas.openxmlformats.org/officeDocument/2006/relationships/tags" Target="../tags/tag74.xml"/><Relationship Id="rId8" Type="http://schemas.openxmlformats.org/officeDocument/2006/relationships/tags" Target="../tags/tag73.xml"/><Relationship Id="rId7" Type="http://schemas.openxmlformats.org/officeDocument/2006/relationships/tags" Target="../tags/tag72.xml"/><Relationship Id="rId6" Type="http://schemas.openxmlformats.org/officeDocument/2006/relationships/tags" Target="../tags/tag71.xml"/><Relationship Id="rId5" Type="http://schemas.openxmlformats.org/officeDocument/2006/relationships/tags" Target="../tags/tag70.xml"/><Relationship Id="rId4" Type="http://schemas.openxmlformats.org/officeDocument/2006/relationships/tags" Target="../tags/tag69.xml"/><Relationship Id="rId3" Type="http://schemas.openxmlformats.org/officeDocument/2006/relationships/tags" Target="../tags/tag68.xml"/><Relationship Id="rId21" Type="http://schemas.openxmlformats.org/officeDocument/2006/relationships/slideLayout" Target="../slideLayouts/slideLayout2.xml"/><Relationship Id="rId20" Type="http://schemas.openxmlformats.org/officeDocument/2006/relationships/tags" Target="../tags/tag85.xml"/><Relationship Id="rId2" Type="http://schemas.openxmlformats.org/officeDocument/2006/relationships/tags" Target="../tags/tag67.xml"/><Relationship Id="rId19" Type="http://schemas.openxmlformats.org/officeDocument/2006/relationships/tags" Target="../tags/tag84.xml"/><Relationship Id="rId18" Type="http://schemas.openxmlformats.org/officeDocument/2006/relationships/tags" Target="../tags/tag83.xml"/><Relationship Id="rId17" Type="http://schemas.openxmlformats.org/officeDocument/2006/relationships/tags" Target="../tags/tag82.xml"/><Relationship Id="rId16" Type="http://schemas.openxmlformats.org/officeDocument/2006/relationships/tags" Target="../tags/tag81.xml"/><Relationship Id="rId15" Type="http://schemas.openxmlformats.org/officeDocument/2006/relationships/tags" Target="../tags/tag80.xml"/><Relationship Id="rId14" Type="http://schemas.openxmlformats.org/officeDocument/2006/relationships/tags" Target="../tags/tag79.xml"/><Relationship Id="rId13" Type="http://schemas.openxmlformats.org/officeDocument/2006/relationships/tags" Target="../tags/tag78.xml"/><Relationship Id="rId12" Type="http://schemas.openxmlformats.org/officeDocument/2006/relationships/tags" Target="../tags/tag77.xml"/><Relationship Id="rId11" Type="http://schemas.openxmlformats.org/officeDocument/2006/relationships/tags" Target="../tags/tag76.xml"/><Relationship Id="rId10" Type="http://schemas.openxmlformats.org/officeDocument/2006/relationships/tags" Target="../tags/tag75.xml"/><Relationship Id="rId1" Type="http://schemas.openxmlformats.org/officeDocument/2006/relationships/tags" Target="../tags/tag66.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86.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87.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8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89.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90.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91.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9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tags" Target="../tags/tag11.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xml"/><Relationship Id="rId2" Type="http://schemas.openxmlformats.org/officeDocument/2006/relationships/tags" Target="../tags/tag13.xml"/><Relationship Id="rId1" Type="http://schemas.openxmlformats.org/officeDocument/2006/relationships/tags" Target="../tags/tag1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9.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9" name="等腰三角形 38"/>
          <p:cNvSpPr/>
          <p:nvPr/>
        </p:nvSpPr>
        <p:spPr>
          <a:xfrm rot="16200000" flipH="1">
            <a:off x="7086600" y="1851025"/>
            <a:ext cx="6384925" cy="381127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rot="16200000" flipH="1">
            <a:off x="7893685" y="2194560"/>
            <a:ext cx="5407025" cy="3174365"/>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p:cNvSpPr/>
          <p:nvPr/>
        </p:nvSpPr>
        <p:spPr>
          <a:xfrm rot="5400000" flipH="1">
            <a:off x="-727902" y="4445175"/>
            <a:ext cx="3138982" cy="166976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rot="5400000" flipH="1">
            <a:off x="-607996" y="4602271"/>
            <a:ext cx="2607104" cy="142193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rot="10800000" flipH="1">
            <a:off x="1421275" y="0"/>
            <a:ext cx="1992288" cy="874957"/>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10800000" flipH="1">
            <a:off x="1590064" y="5228"/>
            <a:ext cx="1654709" cy="745097"/>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349250" y="1516380"/>
            <a:ext cx="8843010" cy="2306955"/>
          </a:xfrm>
          <a:prstGeom prst="rect">
            <a:avLst/>
          </a:prstGeom>
          <a:noFill/>
        </p:spPr>
        <p:txBody>
          <a:bodyPr wrap="square" rtlCol="0">
            <a:spAutoFit/>
          </a:bodyPr>
          <a:lstStyle/>
          <a:p>
            <a:pPr indent="0" fontAlgn="auto">
              <a:lnSpc>
                <a:spcPct val="150000"/>
              </a:lnSpc>
            </a:pPr>
            <a:r>
              <a:rPr lang="zh-CN" altLang="en-US" sz="4800" b="1" dirty="0">
                <a:solidFill>
                  <a:srgbClr val="6B799C"/>
                </a:solidFill>
                <a:latin typeface="幼圆" panose="02010509060101010101" pitchFamily="49" charset="-122"/>
                <a:ea typeface="幼圆" panose="02010509060101010101" pitchFamily="49" charset="-122"/>
              </a:rPr>
              <a:t>第一章</a:t>
            </a:r>
            <a:endParaRPr lang="zh-CN" altLang="en-US" sz="4800" b="1" dirty="0">
              <a:solidFill>
                <a:srgbClr val="6B799C"/>
              </a:solidFill>
              <a:latin typeface="幼圆" panose="02010509060101010101" pitchFamily="49" charset="-122"/>
              <a:ea typeface="幼圆" panose="02010509060101010101" pitchFamily="49" charset="-122"/>
            </a:endParaRPr>
          </a:p>
          <a:p>
            <a:pPr indent="0" fontAlgn="auto">
              <a:lnSpc>
                <a:spcPct val="150000"/>
              </a:lnSpc>
            </a:pPr>
            <a:r>
              <a:rPr lang="zh-CN" altLang="en-US" sz="4800" b="1" dirty="0">
                <a:solidFill>
                  <a:srgbClr val="6B799C"/>
                </a:solidFill>
                <a:latin typeface="幼圆" panose="02010509060101010101" pitchFamily="49" charset="-122"/>
                <a:ea typeface="幼圆" panose="02010509060101010101" pitchFamily="49" charset="-122"/>
              </a:rPr>
              <a:t>中学数学教师专业的</a:t>
            </a:r>
            <a:r>
              <a:rPr lang="zh-CN" altLang="en-US" sz="4800" b="1" dirty="0">
                <a:solidFill>
                  <a:srgbClr val="6B799C"/>
                </a:solidFill>
                <a:latin typeface="幼圆" panose="02010509060101010101" pitchFamily="49" charset="-122"/>
                <a:ea typeface="幼圆" panose="02010509060101010101" pitchFamily="49" charset="-122"/>
              </a:rPr>
              <a:t>认识与发展</a:t>
            </a:r>
            <a:endParaRPr lang="zh-CN" altLang="en-US" sz="4800" b="1" dirty="0">
              <a:solidFill>
                <a:srgbClr val="6B799C"/>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875030" y="398780"/>
            <a:ext cx="10425430" cy="645160"/>
          </a:xfrm>
          <a:prstGeom prst="rect">
            <a:avLst/>
          </a:prstGeom>
          <a:noFill/>
        </p:spPr>
        <p:txBody>
          <a:bodyPr wrap="square" rtlCol="0">
            <a:spAutoFit/>
          </a:bodyPr>
          <a:lstStyle/>
          <a:p>
            <a:r>
              <a:rPr lang="zh-CN" altLang="en-US" sz="3600" b="1" dirty="0">
                <a:solidFill>
                  <a:schemeClr val="accent1">
                    <a:lumMod val="50000"/>
                  </a:schemeClr>
                </a:solidFill>
                <a:latin typeface="幼圆" panose="02010509060101010101" pitchFamily="49" charset="-122"/>
                <a:ea typeface="幼圆" panose="02010509060101010101" pitchFamily="49" charset="-122"/>
              </a:rPr>
              <a:t>能力本位</a:t>
            </a:r>
            <a:r>
              <a:rPr lang="zh-CN" altLang="en-US" sz="3600" b="1" dirty="0">
                <a:solidFill>
                  <a:srgbClr val="6B799C"/>
                </a:solidFill>
                <a:latin typeface="幼圆" panose="02010509060101010101" pitchFamily="49" charset="-122"/>
                <a:ea typeface="幼圆" panose="02010509060101010101" pitchFamily="49" charset="-122"/>
              </a:rPr>
              <a:t>的教师专业观</a:t>
            </a:r>
            <a:r>
              <a:rPr lang="en-US" altLang="zh-CN" sz="3600" b="1" dirty="0">
                <a:solidFill>
                  <a:srgbClr val="6B799C"/>
                </a:solidFill>
                <a:latin typeface="幼圆" panose="02010509060101010101" pitchFamily="49" charset="-122"/>
                <a:ea typeface="幼圆" panose="02010509060101010101" pitchFamily="49" charset="-122"/>
              </a:rPr>
              <a:t>--</a:t>
            </a:r>
            <a:r>
              <a:rPr lang="zh-CN" altLang="en-US" sz="3600" b="1" dirty="0">
                <a:solidFill>
                  <a:srgbClr val="6B799C"/>
                </a:solidFill>
                <a:latin typeface="幼圆" panose="02010509060101010101" pitchFamily="49" charset="-122"/>
                <a:ea typeface="幼圆" panose="02010509060101010101" pitchFamily="49" charset="-122"/>
              </a:rPr>
              <a:t>在中学数学教学中的</a:t>
            </a:r>
            <a:r>
              <a:rPr lang="zh-CN" altLang="en-US" sz="3600" b="1" dirty="0">
                <a:solidFill>
                  <a:srgbClr val="6B799C"/>
                </a:solidFill>
                <a:latin typeface="幼圆" panose="02010509060101010101" pitchFamily="49" charset="-122"/>
                <a:ea typeface="幼圆" panose="02010509060101010101" pitchFamily="49" charset="-122"/>
              </a:rPr>
              <a:t>体现</a:t>
            </a:r>
            <a:endParaRPr lang="zh-CN" altLang="en-US" sz="3600" b="1" dirty="0">
              <a:solidFill>
                <a:srgbClr val="6B799C"/>
              </a:solidFill>
              <a:latin typeface="幼圆" panose="02010509060101010101" pitchFamily="49" charset="-122"/>
              <a:ea typeface="幼圆" panose="02010509060101010101" pitchFamily="49" charset="-122"/>
            </a:endParaRPr>
          </a:p>
        </p:txBody>
      </p:sp>
      <p:sp>
        <p:nvSpPr>
          <p:cNvPr id="4" name="矩形 35"/>
          <p:cNvSpPr>
            <a:spLocks noChangeArrowheads="1"/>
          </p:cNvSpPr>
          <p:nvPr>
            <p:custDataLst>
              <p:tags r:id="rId1"/>
            </p:custDataLst>
          </p:nvPr>
        </p:nvSpPr>
        <p:spPr bwMode="auto">
          <a:xfrm>
            <a:off x="875030" y="1570355"/>
            <a:ext cx="10073640" cy="3491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indent="0" eaLnBrk="1" hangingPunct="1">
              <a:buFont typeface="Arial" panose="020B0604020202020204" pitchFamily="34" charset="0"/>
              <a:buNone/>
            </a:pPr>
            <a:r>
              <a:rPr lang="zh-CN" altLang="en-US" sz="2800" dirty="0">
                <a:solidFill>
                  <a:srgbClr val="6B799C"/>
                </a:solidFill>
                <a:latin typeface="Open Sans" panose="020B0606030504020204"/>
                <a:ea typeface="Open Sans" panose="020B0606030504020204"/>
                <a:cs typeface="Open Sans" panose="020B0606030504020204"/>
              </a:rPr>
              <a:t>在中学数学教学中，教师是否能较好地设计教学流程、选择合适的例子、较合理地组织教学内容，以及在课堂教学中能否较好地利用语言表达、多媒体技术和数学演示软件等，都会对学生的数学学习产生较大影响。</a:t>
            </a:r>
            <a:endParaRPr lang="zh-CN" altLang="en-US" sz="2800" dirty="0">
              <a:solidFill>
                <a:srgbClr val="6B799C"/>
              </a:solidFill>
              <a:latin typeface="Open Sans" panose="020B0606030504020204"/>
              <a:ea typeface="Open Sans" panose="020B0606030504020204"/>
              <a:cs typeface="Open Sans" panose="020B0606030504020204"/>
            </a:endParaRPr>
          </a:p>
          <a:p>
            <a:pPr indent="0" eaLnBrk="1" hangingPunct="1">
              <a:buFont typeface="Arial" panose="020B0604020202020204" pitchFamily="34" charset="0"/>
              <a:buNone/>
            </a:pPr>
            <a:endParaRPr lang="zh-CN" altLang="en-US" sz="2800" dirty="0">
              <a:solidFill>
                <a:srgbClr val="6B799C"/>
              </a:solidFill>
              <a:latin typeface="Open Sans" panose="020B0606030504020204"/>
              <a:ea typeface="Open Sans" panose="020B0606030504020204"/>
              <a:cs typeface="Open Sans" panose="020B0606030504020204"/>
            </a:endParaRPr>
          </a:p>
          <a:p>
            <a:pPr indent="0" eaLnBrk="1" hangingPunct="1">
              <a:buFont typeface="Arial" panose="020B0604020202020204" pitchFamily="34" charset="0"/>
              <a:buNone/>
            </a:pPr>
            <a:r>
              <a:rPr lang="zh-CN" altLang="en-US" sz="2800" dirty="0">
                <a:solidFill>
                  <a:srgbClr val="6B799C"/>
                </a:solidFill>
                <a:latin typeface="Open Sans" panose="020B0606030504020204"/>
                <a:ea typeface="Open Sans" panose="020B0606030504020204"/>
                <a:cs typeface="Open Sans" panose="020B0606030504020204"/>
              </a:rPr>
              <a:t>这些能力中，有教师先天就具备的，也有后天训练而成的，但都以教师已有的数学学科知识、数学教育知识和学生已掌握的数学学习知识为基础。</a:t>
            </a:r>
            <a:endParaRPr lang="zh-CN" altLang="en-US" sz="2800" dirty="0">
              <a:solidFill>
                <a:srgbClr val="6B799C"/>
              </a:solidFill>
              <a:latin typeface="Open Sans" panose="020B0606030504020204"/>
              <a:ea typeface="Open Sans" panose="020B0606030504020204"/>
              <a:cs typeface="Open Sans" panose="020B0606030504020204"/>
            </a:endParaRPr>
          </a:p>
        </p:txBody>
      </p:sp>
      <p:sp>
        <p:nvSpPr>
          <p:cNvPr id="5" name="圆角矩形 4"/>
          <p:cNvSpPr/>
          <p:nvPr/>
        </p:nvSpPr>
        <p:spPr>
          <a:xfrm>
            <a:off x="1074420" y="5128895"/>
            <a:ext cx="9315450" cy="1574165"/>
          </a:xfrm>
          <a:prstGeom prst="roundRect">
            <a:avLst/>
          </a:prstGeom>
          <a:solidFill>
            <a:schemeClr val="accent1">
              <a:lumMod val="60000"/>
              <a:lumOff val="4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6" name="文本框 5"/>
          <p:cNvSpPr txBox="1"/>
          <p:nvPr/>
        </p:nvSpPr>
        <p:spPr>
          <a:xfrm>
            <a:off x="1560830" y="5301615"/>
            <a:ext cx="8477250" cy="1076325"/>
          </a:xfrm>
          <a:prstGeom prst="rect">
            <a:avLst/>
          </a:prstGeom>
        </p:spPr>
        <p:txBody>
          <a:bodyPr wrap="square">
            <a:spAutoFit/>
            <a:extLst>
              <a:ext uri="{4A0BC546-FE56-4ADE-93B0-CB8AF2F6F144}">
                <wpsdc:textFrameExt xmlns:wpsdc="http://www.wps.cn/officeDocument/2022/drawingmlCustomData" type="text"/>
              </a:ext>
            </a:extLst>
          </a:bodyPr>
          <a:p>
            <a:pPr algn="l"/>
            <a:r>
              <a:rPr lang="zh-CN" altLang="en-US" sz="3200" b="1" dirty="0">
                <a:solidFill>
                  <a:schemeClr val="bg1"/>
                </a:solidFill>
                <a:latin typeface="Open Sans" panose="020B0606030504020204"/>
                <a:ea typeface="Open Sans" panose="020B0606030504020204"/>
                <a:cs typeface="Open Sans" panose="020B0606030504020204"/>
                <a:sym typeface="+mn-ea"/>
              </a:rPr>
              <a:t>能力为本的教师专业观相比较知识为本的教师专业观更加合理，专业的内涵也更为全面。</a:t>
            </a:r>
            <a:endParaRPr lang="zh-CN" altLang="en-US" sz="3200" b="1" dirty="0">
              <a:solidFill>
                <a:schemeClr val="bg1"/>
              </a:solidFill>
              <a:latin typeface="Open Sans" panose="020B0606030504020204"/>
              <a:ea typeface="Open Sans" panose="020B0606030504020204"/>
              <a:cs typeface="Open Sans" panose="020B0606030504020204"/>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1019810" y="1469390"/>
            <a:ext cx="9817735" cy="400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indent="711200" fontAlgn="auto">
              <a:spcAft>
                <a:spcPts val="1200"/>
              </a:spcAft>
              <a:extLst>
                <a:ext uri="{35155182-B16C-46BC-9424-99874614C6A1}">
                  <wpsdc:indentchars xmlns:wpsdc="http://www.wps.cn/officeDocument/2017/drawingmlCustomData" val="200" checksum="3773799597"/>
                </a:ext>
              </a:extLst>
            </a:pPr>
            <a:r>
              <a:rPr lang="zh-CN" altLang="en-US" sz="2800" dirty="0">
                <a:solidFill>
                  <a:srgbClr val="6B799C"/>
                </a:solidFill>
                <a:latin typeface="Open Sans" panose="020B0606030504020204"/>
                <a:ea typeface="Open Sans" panose="020B0606030504020204"/>
                <a:cs typeface="Open Sans" panose="020B0606030504020204"/>
              </a:rPr>
              <a:t>社会的发展也使教育的内部和外部环境发生了较大的改变，发展学生的核心素养成为社会所关注的焦点和各国教育改革的核心，这是社会发展的必然趋势，也是教育范式转变的必然结果。</a:t>
            </a:r>
            <a:endParaRPr lang="zh-CN" altLang="en-US" sz="2800" dirty="0">
              <a:solidFill>
                <a:srgbClr val="6B799C"/>
              </a:solidFill>
              <a:latin typeface="Open Sans" panose="020B0606030504020204"/>
              <a:ea typeface="Open Sans" panose="020B0606030504020204"/>
              <a:cs typeface="Open Sans" panose="020B0606030504020204"/>
            </a:endParaRPr>
          </a:p>
          <a:p>
            <a:pPr indent="711200" fontAlgn="auto">
              <a:spcAft>
                <a:spcPts val="1200"/>
              </a:spcAft>
              <a:extLst>
                <a:ext uri="{35155182-B16C-46BC-9424-99874614C6A1}">
                  <wpsdc:indentchars xmlns:wpsdc="http://www.wps.cn/officeDocument/2017/drawingmlCustomData" val="200" checksum="3773799597"/>
                </a:ext>
              </a:extLst>
            </a:pPr>
            <a:r>
              <a:rPr lang="zh-CN" altLang="en-US" sz="2800" dirty="0">
                <a:solidFill>
                  <a:srgbClr val="6B799C"/>
                </a:solidFill>
                <a:latin typeface="Open Sans" panose="020B0606030504020204"/>
                <a:ea typeface="Open Sans" panose="020B0606030504020204"/>
                <a:cs typeface="Open Sans" panose="020B0606030504020204"/>
              </a:rPr>
              <a:t>教育的核心要义是促进人的全面发展，教育培养的人不仅要有知识、有技能，还要有修养、有智慧，是兼具必备品格和关键能力的人才。</a:t>
            </a:r>
            <a:endParaRPr lang="zh-CN" altLang="en-US" sz="2800" dirty="0">
              <a:solidFill>
                <a:srgbClr val="6B799C"/>
              </a:solidFill>
              <a:latin typeface="Open Sans" panose="020B0606030504020204"/>
              <a:ea typeface="Open Sans" panose="020B0606030504020204"/>
              <a:cs typeface="Open Sans" panose="020B0606030504020204"/>
            </a:endParaRPr>
          </a:p>
          <a:p>
            <a:pPr indent="711200" fontAlgn="auto">
              <a:spcAft>
                <a:spcPts val="1200"/>
              </a:spcAft>
              <a:extLst>
                <a:ext uri="{35155182-B16C-46BC-9424-99874614C6A1}">
                  <wpsdc:indentchars xmlns:wpsdc="http://www.wps.cn/officeDocument/2017/drawingmlCustomData" val="200" checksum="3773799597"/>
                </a:ext>
              </a:extLst>
            </a:pPr>
            <a:r>
              <a:rPr lang="zh-CN" altLang="en-US" sz="2800" dirty="0">
                <a:solidFill>
                  <a:srgbClr val="6B799C"/>
                </a:solidFill>
                <a:latin typeface="Open Sans" panose="020B0606030504020204"/>
                <a:ea typeface="Open Sans" panose="020B0606030504020204"/>
                <a:cs typeface="Open Sans" panose="020B0606030504020204"/>
              </a:rPr>
              <a:t>而要培养学生适应终身发展和社会发展的必备品格和关键能力，教师首先要具备相应的品格和能力。</a:t>
            </a:r>
            <a:endParaRPr lang="zh-CN" altLang="en-US" sz="2800" dirty="0">
              <a:solidFill>
                <a:srgbClr val="6B799C"/>
              </a:solidFill>
              <a:latin typeface="Open Sans" panose="020B0606030504020204"/>
              <a:ea typeface="Open Sans" panose="020B0606030504020204"/>
              <a:cs typeface="Open Sans" panose="020B0606030504020204"/>
            </a:endParaRPr>
          </a:p>
        </p:txBody>
      </p:sp>
      <p:sp>
        <p:nvSpPr>
          <p:cNvPr id="2" name="文本框 1"/>
          <p:cNvSpPr txBox="1"/>
          <p:nvPr/>
        </p:nvSpPr>
        <p:spPr>
          <a:xfrm>
            <a:off x="875030" y="398780"/>
            <a:ext cx="8054975" cy="645160"/>
          </a:xfrm>
          <a:prstGeom prst="rect">
            <a:avLst/>
          </a:prstGeom>
          <a:noFill/>
        </p:spPr>
        <p:txBody>
          <a:bodyPr wrap="square" rtlCol="0">
            <a:spAutoFit/>
          </a:bodyPr>
          <a:lstStyle/>
          <a:p>
            <a:r>
              <a:rPr lang="zh-CN" altLang="en-US" sz="3600" b="1" dirty="0">
                <a:solidFill>
                  <a:schemeClr val="accent1">
                    <a:lumMod val="50000"/>
                  </a:schemeClr>
                </a:solidFill>
                <a:latin typeface="幼圆" panose="02010509060101010101" pitchFamily="49" charset="-122"/>
                <a:ea typeface="幼圆" panose="02010509060101010101" pitchFamily="49" charset="-122"/>
              </a:rPr>
              <a:t>素养本位</a:t>
            </a:r>
            <a:r>
              <a:rPr lang="zh-CN" altLang="en-US" sz="3600" b="1" dirty="0">
                <a:solidFill>
                  <a:srgbClr val="6B799C"/>
                </a:solidFill>
                <a:latin typeface="幼圆" panose="02010509060101010101" pitchFamily="49" charset="-122"/>
                <a:ea typeface="幼圆" panose="02010509060101010101" pitchFamily="49" charset="-122"/>
              </a:rPr>
              <a:t>的教师专业观</a:t>
            </a:r>
            <a:r>
              <a:rPr lang="en-US" altLang="zh-CN" sz="3600" b="1" dirty="0">
                <a:solidFill>
                  <a:srgbClr val="6B799C"/>
                </a:solidFill>
                <a:latin typeface="幼圆" panose="02010509060101010101" pitchFamily="49" charset="-122"/>
                <a:ea typeface="幼圆" panose="02010509060101010101" pitchFamily="49" charset="-122"/>
              </a:rPr>
              <a:t>--</a:t>
            </a:r>
            <a:r>
              <a:rPr lang="zh-CN" altLang="en-US" sz="3600" b="1" dirty="0">
                <a:solidFill>
                  <a:srgbClr val="6B799C"/>
                </a:solidFill>
                <a:latin typeface="幼圆" panose="02010509060101010101" pitchFamily="49" charset="-122"/>
                <a:ea typeface="幼圆" panose="02010509060101010101" pitchFamily="49" charset="-122"/>
              </a:rPr>
              <a:t>产生</a:t>
            </a:r>
            <a:r>
              <a:rPr lang="zh-CN" altLang="en-US" sz="3600" b="1" dirty="0">
                <a:solidFill>
                  <a:srgbClr val="6B799C"/>
                </a:solidFill>
                <a:latin typeface="幼圆" panose="02010509060101010101" pitchFamily="49" charset="-122"/>
                <a:ea typeface="幼圆" panose="02010509060101010101" pitchFamily="49" charset="-122"/>
              </a:rPr>
              <a:t>背景</a:t>
            </a:r>
            <a:endParaRPr lang="zh-CN" altLang="en-US" sz="3600" b="1" dirty="0">
              <a:solidFill>
                <a:srgbClr val="6B799C"/>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1019810" y="1469390"/>
            <a:ext cx="9817735" cy="4913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indent="812800" fontAlgn="auto">
              <a:spcAft>
                <a:spcPts val="1200"/>
              </a:spcAft>
              <a:extLst>
                <a:ext uri="{35155182-B16C-46BC-9424-99874614C6A1}">
                  <wpsdc:indentchars xmlns:wpsdc="http://www.wps.cn/officeDocument/2017/drawingmlCustomData" val="200" checksum="3877492575"/>
                </a:ext>
              </a:extLst>
            </a:pPr>
            <a:r>
              <a:rPr lang="en-US" altLang="zh-CN" sz="3200" dirty="0">
                <a:solidFill>
                  <a:srgbClr val="6B799C"/>
                </a:solidFill>
                <a:latin typeface="宋体" panose="02010600030101010101" pitchFamily="2" charset="-122"/>
                <a:cs typeface="Open Sans" panose="020B0606030504020204"/>
              </a:rPr>
              <a:t>1.</a:t>
            </a:r>
            <a:r>
              <a:rPr lang="zh-CN" altLang="en-US" sz="3200" dirty="0">
                <a:solidFill>
                  <a:srgbClr val="6B799C"/>
                </a:solidFill>
                <a:latin typeface="Open Sans" panose="020B0606030504020204"/>
                <a:ea typeface="Open Sans" panose="020B0606030504020204"/>
                <a:cs typeface="Open Sans" panose="020B0606030504020204"/>
              </a:rPr>
              <a:t>专业性</a:t>
            </a:r>
            <a:endParaRPr lang="zh-CN" altLang="en-US" sz="3200" dirty="0">
              <a:solidFill>
                <a:srgbClr val="6B799C"/>
              </a:solidFill>
              <a:latin typeface="Open Sans" panose="020B0606030504020204"/>
              <a:ea typeface="Open Sans" panose="020B0606030504020204"/>
              <a:cs typeface="Open Sans" panose="020B0606030504020204"/>
            </a:endParaRPr>
          </a:p>
          <a:p>
            <a:pPr indent="711200" fontAlgn="auto">
              <a:spcAft>
                <a:spcPts val="1200"/>
              </a:spcAft>
              <a:extLst>
                <a:ext uri="{35155182-B16C-46BC-9424-99874614C6A1}">
                  <wpsdc:indentchars xmlns:wpsdc="http://www.wps.cn/officeDocument/2017/drawingmlCustomData" val="200" checksum="3773799597"/>
                </a:ext>
              </a:extLst>
            </a:pPr>
            <a:r>
              <a:rPr lang="zh-CN" altLang="en-US" sz="2800" dirty="0">
                <a:solidFill>
                  <a:srgbClr val="6B799C"/>
                </a:solidFill>
                <a:latin typeface="Open Sans" panose="020B0606030504020204"/>
                <a:ea typeface="Open Sans" panose="020B0606030504020204"/>
                <a:cs typeface="Open Sans" panose="020B0606030504020204"/>
              </a:rPr>
              <a:t>教师专业素养的内涵建立在把教师职业视为一种</a:t>
            </a:r>
            <a:r>
              <a:rPr lang="en-US" altLang="zh-CN" sz="2800" dirty="0">
                <a:solidFill>
                  <a:srgbClr val="6B799C"/>
                </a:solidFill>
                <a:latin typeface="宋体" panose="02010600030101010101" pitchFamily="2" charset="-122"/>
                <a:cs typeface="Open Sans" panose="020B0606030504020204"/>
              </a:rPr>
              <a:t>“</a:t>
            </a:r>
            <a:r>
              <a:rPr lang="zh-CN" altLang="en-US" sz="2800" dirty="0">
                <a:solidFill>
                  <a:srgbClr val="6B799C"/>
                </a:solidFill>
                <a:latin typeface="Open Sans" panose="020B0606030504020204"/>
                <a:ea typeface="Open Sans" panose="020B0606030504020204"/>
                <a:cs typeface="Open Sans" panose="020B0606030504020204"/>
              </a:rPr>
              <a:t>专业</a:t>
            </a:r>
            <a:r>
              <a:rPr lang="en-US" altLang="zh-CN" sz="2800" dirty="0">
                <a:solidFill>
                  <a:srgbClr val="6B799C"/>
                </a:solidFill>
                <a:latin typeface="宋体" panose="02010600030101010101" pitchFamily="2" charset="-122"/>
                <a:cs typeface="Open Sans" panose="020B0606030504020204"/>
              </a:rPr>
              <a:t>”</a:t>
            </a:r>
            <a:r>
              <a:rPr lang="zh-CN" altLang="en-US" sz="2800" dirty="0">
                <a:solidFill>
                  <a:srgbClr val="6B799C"/>
                </a:solidFill>
                <a:latin typeface="Open Sans" panose="020B0606030504020204"/>
                <a:ea typeface="Open Sans" panose="020B0606030504020204"/>
                <a:cs typeface="Open Sans" panose="020B0606030504020204"/>
              </a:rPr>
              <a:t>的基础上，具有较强的</a:t>
            </a:r>
            <a:r>
              <a:rPr lang="zh-CN" altLang="en-US" sz="2800" b="1" dirty="0">
                <a:solidFill>
                  <a:srgbClr val="6B799C"/>
                </a:solidFill>
                <a:latin typeface="Open Sans" panose="020B0606030504020204"/>
                <a:ea typeface="Open Sans" panose="020B0606030504020204"/>
                <a:cs typeface="Open Sans" panose="020B0606030504020204"/>
              </a:rPr>
              <a:t>职业特殊性和标志性</a:t>
            </a:r>
            <a:r>
              <a:rPr lang="zh-CN" altLang="en-US" sz="2800" dirty="0">
                <a:solidFill>
                  <a:srgbClr val="6B799C"/>
                </a:solidFill>
                <a:latin typeface="Open Sans" panose="020B0606030504020204"/>
                <a:ea typeface="Open Sans" panose="020B0606030504020204"/>
                <a:cs typeface="Open Sans" panose="020B0606030504020204"/>
              </a:rPr>
              <a:t>，是教师专业所特有的素养。这种素养仅聚焦在教师的教育活动和教学实践中，并会对教师的教育和教学效果产生显著性影响，而与教师作为普通公民的其他品质没有必然联系。因此，教师专业素养不能简单地称为教师素养，其原因在于后者所涉及的层面较为宽泛，未能彰显教师专业独有的素养品性。</a:t>
            </a:r>
            <a:r>
              <a:rPr lang="zh-CN" altLang="en-US" sz="2800" b="1" dirty="0">
                <a:solidFill>
                  <a:schemeClr val="accent1">
                    <a:lumMod val="50000"/>
                  </a:schemeClr>
                </a:solidFill>
                <a:latin typeface="Open Sans" panose="020B0606030504020204"/>
                <a:ea typeface="Open Sans" panose="020B0606030504020204"/>
                <a:cs typeface="Open Sans" panose="020B0606030504020204"/>
              </a:rPr>
              <a:t>教师专业素养的专业性特征，是教师专业本质的重要体现与基本保证</a:t>
            </a:r>
            <a:r>
              <a:rPr lang="zh-CN" altLang="en-US" sz="2800" dirty="0">
                <a:solidFill>
                  <a:schemeClr val="accent1">
                    <a:lumMod val="50000"/>
                  </a:schemeClr>
                </a:solidFill>
                <a:latin typeface="Open Sans" panose="020B0606030504020204"/>
                <a:ea typeface="Open Sans" panose="020B0606030504020204"/>
                <a:cs typeface="Open Sans" panose="020B0606030504020204"/>
              </a:rPr>
              <a:t>。</a:t>
            </a:r>
            <a:endParaRPr lang="zh-CN" altLang="en-US" sz="2800" dirty="0">
              <a:solidFill>
                <a:schemeClr val="accent1">
                  <a:lumMod val="50000"/>
                </a:schemeClr>
              </a:solidFill>
              <a:latin typeface="Open Sans" panose="020B0606030504020204"/>
              <a:ea typeface="Open Sans" panose="020B0606030504020204"/>
              <a:cs typeface="Open Sans" panose="020B0606030504020204"/>
            </a:endParaRPr>
          </a:p>
        </p:txBody>
      </p:sp>
      <p:sp>
        <p:nvSpPr>
          <p:cNvPr id="2" name="文本框 1"/>
          <p:cNvSpPr txBox="1"/>
          <p:nvPr/>
        </p:nvSpPr>
        <p:spPr>
          <a:xfrm>
            <a:off x="875030" y="398780"/>
            <a:ext cx="8054975" cy="645160"/>
          </a:xfrm>
          <a:prstGeom prst="rect">
            <a:avLst/>
          </a:prstGeom>
          <a:noFill/>
        </p:spPr>
        <p:txBody>
          <a:bodyPr wrap="square" rtlCol="0">
            <a:spAutoFit/>
          </a:bodyPr>
          <a:lstStyle/>
          <a:p>
            <a:r>
              <a:rPr lang="zh-CN" altLang="en-US" sz="3600" b="1" dirty="0">
                <a:solidFill>
                  <a:schemeClr val="accent1">
                    <a:lumMod val="50000"/>
                  </a:schemeClr>
                </a:solidFill>
                <a:latin typeface="幼圆" panose="02010509060101010101" pitchFamily="49" charset="-122"/>
                <a:ea typeface="幼圆" panose="02010509060101010101" pitchFamily="49" charset="-122"/>
              </a:rPr>
              <a:t>素养本位</a:t>
            </a:r>
            <a:r>
              <a:rPr lang="zh-CN" altLang="en-US" sz="3600" b="1" dirty="0">
                <a:solidFill>
                  <a:srgbClr val="6B799C"/>
                </a:solidFill>
                <a:latin typeface="幼圆" panose="02010509060101010101" pitchFamily="49" charset="-122"/>
                <a:ea typeface="幼圆" panose="02010509060101010101" pitchFamily="49" charset="-122"/>
              </a:rPr>
              <a:t>的教师专业观</a:t>
            </a:r>
            <a:r>
              <a:rPr lang="en-US" altLang="zh-CN" sz="3600" b="1" dirty="0">
                <a:solidFill>
                  <a:srgbClr val="6B799C"/>
                </a:solidFill>
                <a:latin typeface="幼圆" panose="02010509060101010101" pitchFamily="49" charset="-122"/>
                <a:ea typeface="幼圆" panose="02010509060101010101" pitchFamily="49" charset="-122"/>
              </a:rPr>
              <a:t>--</a:t>
            </a:r>
            <a:r>
              <a:rPr lang="zh-CN" altLang="en-US" sz="3600" b="1" dirty="0">
                <a:solidFill>
                  <a:srgbClr val="6B799C"/>
                </a:solidFill>
                <a:latin typeface="幼圆" panose="02010509060101010101" pitchFamily="49" charset="-122"/>
                <a:ea typeface="幼圆" panose="02010509060101010101" pitchFamily="49" charset="-122"/>
              </a:rPr>
              <a:t>内容特征</a:t>
            </a:r>
            <a:endParaRPr lang="zh-CN" altLang="en-US" sz="3600" b="1" dirty="0">
              <a:solidFill>
                <a:srgbClr val="6B799C"/>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1019810" y="1469390"/>
            <a:ext cx="10035540" cy="4913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indent="812800" fontAlgn="auto">
              <a:spcAft>
                <a:spcPts val="1200"/>
              </a:spcAft>
              <a:extLst>
                <a:ext uri="{35155182-B16C-46BC-9424-99874614C6A1}">
                  <wpsdc:indentchars xmlns:wpsdc="http://www.wps.cn/officeDocument/2017/drawingmlCustomData" val="200" checksum="3877492575"/>
                </a:ext>
              </a:extLst>
            </a:pPr>
            <a:r>
              <a:rPr lang="en-US" altLang="zh-CN" sz="3200" dirty="0">
                <a:solidFill>
                  <a:srgbClr val="6B799C"/>
                </a:solidFill>
                <a:latin typeface="宋体" panose="02010600030101010101" pitchFamily="2" charset="-122"/>
                <a:cs typeface="Open Sans" panose="020B0606030504020204"/>
              </a:rPr>
              <a:t>2.</a:t>
            </a:r>
            <a:r>
              <a:rPr lang="zh-CN" altLang="en-US" sz="3200" dirty="0">
                <a:solidFill>
                  <a:srgbClr val="6B799C"/>
                </a:solidFill>
                <a:latin typeface="Open Sans" panose="020B0606030504020204"/>
                <a:ea typeface="Open Sans" panose="020B0606030504020204"/>
                <a:cs typeface="Open Sans" panose="020B0606030504020204"/>
              </a:rPr>
              <a:t>统领性</a:t>
            </a:r>
            <a:endParaRPr lang="zh-CN" altLang="en-US" sz="3200" dirty="0">
              <a:solidFill>
                <a:srgbClr val="6B799C"/>
              </a:solidFill>
              <a:latin typeface="Open Sans" panose="020B0606030504020204"/>
              <a:ea typeface="Open Sans" panose="020B0606030504020204"/>
              <a:cs typeface="Open Sans" panose="020B0606030504020204"/>
            </a:endParaRPr>
          </a:p>
          <a:p>
            <a:pPr indent="711200" fontAlgn="auto">
              <a:spcAft>
                <a:spcPts val="1200"/>
              </a:spcAft>
              <a:extLst>
                <a:ext uri="{35155182-B16C-46BC-9424-99874614C6A1}">
                  <wpsdc:indentchars xmlns:wpsdc="http://www.wps.cn/officeDocument/2017/drawingmlCustomData" val="200" checksum="3773799597"/>
                </a:ext>
              </a:extLst>
            </a:pPr>
            <a:r>
              <a:rPr lang="zh-CN" altLang="en-US" sz="2800" dirty="0">
                <a:solidFill>
                  <a:srgbClr val="6B799C"/>
                </a:solidFill>
                <a:latin typeface="Open Sans" panose="020B0606030504020204"/>
                <a:ea typeface="Open Sans" panose="020B0606030504020204"/>
                <a:cs typeface="Open Sans" panose="020B0606030504020204"/>
              </a:rPr>
              <a:t>教师专业素养是教师从事教育教学实践所需要的</a:t>
            </a:r>
            <a:r>
              <a:rPr lang="zh-CN" altLang="en-US" sz="2800" b="1" dirty="0">
                <a:solidFill>
                  <a:srgbClr val="6B799C"/>
                </a:solidFill>
                <a:latin typeface="Open Sans" panose="020B0606030504020204"/>
                <a:ea typeface="Open Sans" panose="020B0606030504020204"/>
                <a:cs typeface="Open Sans" panose="020B0606030504020204"/>
              </a:rPr>
              <a:t>各种心理品质</a:t>
            </a:r>
            <a:r>
              <a:rPr lang="zh-CN" altLang="en-US" sz="2800" dirty="0">
                <a:solidFill>
                  <a:srgbClr val="6B799C"/>
                </a:solidFill>
                <a:latin typeface="Open Sans" panose="020B0606030504020204"/>
                <a:ea typeface="Open Sans" panose="020B0606030504020204"/>
                <a:cs typeface="Open Sans" panose="020B0606030504020204"/>
              </a:rPr>
              <a:t>的总和：既有内在的认知与理念，也有外在的行为与能力；既包括一般教师都应具有的基础性品质，也涵盖具有教师个人特色的专有品质。这种品质不仅综合性强，更</a:t>
            </a:r>
            <a:r>
              <a:rPr lang="zh-CN" altLang="en-US" sz="2800" b="1" dirty="0">
                <a:solidFill>
                  <a:srgbClr val="6B799C"/>
                </a:solidFill>
                <a:latin typeface="Open Sans" panose="020B0606030504020204"/>
                <a:ea typeface="Open Sans" panose="020B0606030504020204"/>
                <a:cs typeface="Open Sans" panose="020B0606030504020204"/>
              </a:rPr>
              <a:t>是教师各种教育和教学实践活动的指引</a:t>
            </a:r>
            <a:r>
              <a:rPr lang="zh-CN" altLang="en-US" sz="2800" dirty="0">
                <a:solidFill>
                  <a:srgbClr val="6B799C"/>
                </a:solidFill>
                <a:latin typeface="Open Sans" panose="020B0606030504020204"/>
                <a:ea typeface="Open Sans" panose="020B0606030504020204"/>
                <a:cs typeface="Open Sans" panose="020B0606030504020204"/>
              </a:rPr>
              <a:t>，它</a:t>
            </a:r>
            <a:r>
              <a:rPr lang="zh-CN" altLang="en-US" sz="2800" b="1" dirty="0">
                <a:solidFill>
                  <a:srgbClr val="6B799C"/>
                </a:solidFill>
                <a:latin typeface="Open Sans" panose="020B0606030504020204"/>
                <a:ea typeface="Open Sans" panose="020B0606030504020204"/>
                <a:cs typeface="Open Sans" panose="020B0606030504020204"/>
              </a:rPr>
              <a:t>统领着教师知识的发展、能力的提升和理念的更新，统领着教师专业的核心素养与非核心素养之间的协同发展，也统领着教师在实践活动中的各种外显性行为</a:t>
            </a:r>
            <a:r>
              <a:rPr lang="zh-CN" altLang="en-US" sz="2800" dirty="0">
                <a:solidFill>
                  <a:srgbClr val="6B799C"/>
                </a:solidFill>
                <a:latin typeface="Open Sans" panose="020B0606030504020204"/>
                <a:ea typeface="Open Sans" panose="020B0606030504020204"/>
                <a:cs typeface="Open Sans" panose="020B0606030504020204"/>
              </a:rPr>
              <a:t>。教师专业素养的统领性特征，是教师专业价值的重要体现。</a:t>
            </a:r>
            <a:endParaRPr lang="zh-CN" altLang="en-US" sz="2800" dirty="0">
              <a:solidFill>
                <a:srgbClr val="6B799C"/>
              </a:solidFill>
              <a:latin typeface="Open Sans" panose="020B0606030504020204"/>
              <a:ea typeface="Open Sans" panose="020B0606030504020204"/>
              <a:cs typeface="Open Sans" panose="020B0606030504020204"/>
            </a:endParaRPr>
          </a:p>
        </p:txBody>
      </p:sp>
      <p:sp>
        <p:nvSpPr>
          <p:cNvPr id="2" name="文本框 1"/>
          <p:cNvSpPr txBox="1"/>
          <p:nvPr/>
        </p:nvSpPr>
        <p:spPr>
          <a:xfrm>
            <a:off x="875030" y="398780"/>
            <a:ext cx="8054975" cy="645160"/>
          </a:xfrm>
          <a:prstGeom prst="rect">
            <a:avLst/>
          </a:prstGeom>
          <a:noFill/>
        </p:spPr>
        <p:txBody>
          <a:bodyPr wrap="square" rtlCol="0">
            <a:spAutoFit/>
          </a:bodyPr>
          <a:lstStyle/>
          <a:p>
            <a:r>
              <a:rPr lang="zh-CN" altLang="en-US" sz="3600" b="1" dirty="0">
                <a:solidFill>
                  <a:schemeClr val="accent1">
                    <a:lumMod val="50000"/>
                  </a:schemeClr>
                </a:solidFill>
                <a:latin typeface="幼圆" panose="02010509060101010101" pitchFamily="49" charset="-122"/>
                <a:ea typeface="幼圆" panose="02010509060101010101" pitchFamily="49" charset="-122"/>
              </a:rPr>
              <a:t>素养本位</a:t>
            </a:r>
            <a:r>
              <a:rPr lang="zh-CN" altLang="en-US" sz="3600" b="1" dirty="0">
                <a:solidFill>
                  <a:srgbClr val="6B799C"/>
                </a:solidFill>
                <a:latin typeface="幼圆" panose="02010509060101010101" pitchFamily="49" charset="-122"/>
                <a:ea typeface="幼圆" panose="02010509060101010101" pitchFamily="49" charset="-122"/>
              </a:rPr>
              <a:t>的教师专业观</a:t>
            </a:r>
            <a:r>
              <a:rPr lang="en-US" altLang="zh-CN" sz="3600" b="1" dirty="0">
                <a:solidFill>
                  <a:srgbClr val="6B799C"/>
                </a:solidFill>
                <a:latin typeface="幼圆" panose="02010509060101010101" pitchFamily="49" charset="-122"/>
                <a:ea typeface="幼圆" panose="02010509060101010101" pitchFamily="49" charset="-122"/>
              </a:rPr>
              <a:t>--</a:t>
            </a:r>
            <a:r>
              <a:rPr lang="zh-CN" altLang="en-US" sz="3600" b="1" dirty="0">
                <a:solidFill>
                  <a:srgbClr val="6B799C"/>
                </a:solidFill>
                <a:latin typeface="幼圆" panose="02010509060101010101" pitchFamily="49" charset="-122"/>
                <a:ea typeface="幼圆" panose="02010509060101010101" pitchFamily="49" charset="-122"/>
              </a:rPr>
              <a:t>内容特征</a:t>
            </a:r>
            <a:endParaRPr lang="zh-CN" altLang="en-US" sz="3600" b="1" dirty="0">
              <a:solidFill>
                <a:srgbClr val="6B799C"/>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1019810" y="1469390"/>
            <a:ext cx="10035540" cy="4913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indent="812800" fontAlgn="auto">
              <a:spcAft>
                <a:spcPts val="1200"/>
              </a:spcAft>
              <a:extLst>
                <a:ext uri="{35155182-B16C-46BC-9424-99874614C6A1}">
                  <wpsdc:indentchars xmlns:wpsdc="http://www.wps.cn/officeDocument/2017/drawingmlCustomData" val="200" checksum="3877492575"/>
                </a:ext>
              </a:extLst>
            </a:pPr>
            <a:r>
              <a:rPr lang="en-US" altLang="zh-CN" sz="3200" dirty="0">
                <a:solidFill>
                  <a:srgbClr val="6B799C"/>
                </a:solidFill>
                <a:latin typeface="宋体" panose="02010600030101010101" pitchFamily="2" charset="-122"/>
                <a:cs typeface="Open Sans" panose="020B0606030504020204"/>
              </a:rPr>
              <a:t>3.</a:t>
            </a:r>
            <a:r>
              <a:rPr lang="zh-CN" altLang="en-US" sz="3200" dirty="0">
                <a:solidFill>
                  <a:srgbClr val="6B799C"/>
                </a:solidFill>
                <a:latin typeface="宋体" panose="02010600030101010101" pitchFamily="2" charset="-122"/>
                <a:cs typeface="Open Sans" panose="020B0606030504020204"/>
              </a:rPr>
              <a:t>发展</a:t>
            </a:r>
            <a:r>
              <a:rPr lang="zh-CN" altLang="en-US" sz="3200" dirty="0">
                <a:solidFill>
                  <a:srgbClr val="6B799C"/>
                </a:solidFill>
                <a:latin typeface="Open Sans" panose="020B0606030504020204"/>
                <a:ea typeface="Open Sans" panose="020B0606030504020204"/>
                <a:cs typeface="Open Sans" panose="020B0606030504020204"/>
              </a:rPr>
              <a:t>性</a:t>
            </a:r>
            <a:endParaRPr lang="zh-CN" altLang="en-US" sz="3200" dirty="0">
              <a:solidFill>
                <a:srgbClr val="6B799C"/>
              </a:solidFill>
              <a:latin typeface="Open Sans" panose="020B0606030504020204"/>
              <a:ea typeface="Open Sans" panose="020B0606030504020204"/>
              <a:cs typeface="Open Sans" panose="020B0606030504020204"/>
            </a:endParaRPr>
          </a:p>
          <a:p>
            <a:pPr indent="711200" fontAlgn="auto">
              <a:spcAft>
                <a:spcPts val="1200"/>
              </a:spcAft>
              <a:extLst>
                <a:ext uri="{35155182-B16C-46BC-9424-99874614C6A1}">
                  <wpsdc:indentchars xmlns:wpsdc="http://www.wps.cn/officeDocument/2017/drawingmlCustomData" val="200" checksum="3773799597"/>
                </a:ext>
              </a:extLst>
            </a:pPr>
            <a:r>
              <a:rPr lang="zh-CN" altLang="en-US" sz="2800" dirty="0">
                <a:solidFill>
                  <a:srgbClr val="6B799C"/>
                </a:solidFill>
                <a:latin typeface="Open Sans" panose="020B0606030504020204"/>
                <a:ea typeface="Open Sans" panose="020B0606030504020204"/>
                <a:cs typeface="Open Sans" panose="020B0606030504020204"/>
              </a:rPr>
              <a:t>教师专业素养是教师在先天条件的基础上，通过后天的学习、生活和实践逐步形成的，具有一定的稳定性，但同时也具有不完备性和可变性，会</a:t>
            </a:r>
            <a:r>
              <a:rPr lang="zh-CN" altLang="en-US" sz="2800" b="1" dirty="0">
                <a:solidFill>
                  <a:srgbClr val="6B799C"/>
                </a:solidFill>
                <a:latin typeface="Open Sans" panose="020B0606030504020204"/>
                <a:ea typeface="Open Sans" panose="020B0606030504020204"/>
                <a:cs typeface="Open Sans" panose="020B0606030504020204"/>
              </a:rPr>
              <a:t>随着社会的变革和教师自身素养的变化而逐步调整，从一个稳定体发展到另一个稳定体，不断适应教育的需求和教师个体的变化</a:t>
            </a:r>
            <a:r>
              <a:rPr lang="zh-CN" altLang="en-US" sz="2800" dirty="0">
                <a:solidFill>
                  <a:srgbClr val="6B799C"/>
                </a:solidFill>
                <a:latin typeface="Open Sans" panose="020B0606030504020204"/>
                <a:ea typeface="Open Sans" panose="020B0606030504020204"/>
                <a:cs typeface="Open Sans" panose="020B0606030504020204"/>
              </a:rPr>
              <a:t>。</a:t>
            </a:r>
            <a:endParaRPr lang="zh-CN" altLang="en-US" sz="2800" dirty="0">
              <a:solidFill>
                <a:srgbClr val="6B799C"/>
              </a:solidFill>
              <a:latin typeface="Open Sans" panose="020B0606030504020204"/>
              <a:ea typeface="Open Sans" panose="020B0606030504020204"/>
              <a:cs typeface="Open Sans" panose="020B0606030504020204"/>
            </a:endParaRPr>
          </a:p>
        </p:txBody>
      </p:sp>
      <p:sp>
        <p:nvSpPr>
          <p:cNvPr id="2" name="文本框 1"/>
          <p:cNvSpPr txBox="1"/>
          <p:nvPr/>
        </p:nvSpPr>
        <p:spPr>
          <a:xfrm>
            <a:off x="875030" y="398780"/>
            <a:ext cx="8054975" cy="645160"/>
          </a:xfrm>
          <a:prstGeom prst="rect">
            <a:avLst/>
          </a:prstGeom>
          <a:noFill/>
        </p:spPr>
        <p:txBody>
          <a:bodyPr wrap="square" rtlCol="0">
            <a:spAutoFit/>
          </a:bodyPr>
          <a:lstStyle/>
          <a:p>
            <a:r>
              <a:rPr lang="zh-CN" altLang="en-US" sz="3600" b="1" dirty="0">
                <a:solidFill>
                  <a:schemeClr val="accent1">
                    <a:lumMod val="50000"/>
                  </a:schemeClr>
                </a:solidFill>
                <a:latin typeface="幼圆" panose="02010509060101010101" pitchFamily="49" charset="-122"/>
                <a:ea typeface="幼圆" panose="02010509060101010101" pitchFamily="49" charset="-122"/>
              </a:rPr>
              <a:t>素养本位</a:t>
            </a:r>
            <a:r>
              <a:rPr lang="zh-CN" altLang="en-US" sz="3600" b="1" dirty="0">
                <a:solidFill>
                  <a:srgbClr val="6B799C"/>
                </a:solidFill>
                <a:latin typeface="幼圆" panose="02010509060101010101" pitchFamily="49" charset="-122"/>
                <a:ea typeface="幼圆" panose="02010509060101010101" pitchFamily="49" charset="-122"/>
              </a:rPr>
              <a:t>的教师专业观</a:t>
            </a:r>
            <a:r>
              <a:rPr lang="en-US" altLang="zh-CN" sz="3600" b="1" dirty="0">
                <a:solidFill>
                  <a:srgbClr val="6B799C"/>
                </a:solidFill>
                <a:latin typeface="幼圆" panose="02010509060101010101" pitchFamily="49" charset="-122"/>
                <a:ea typeface="幼圆" panose="02010509060101010101" pitchFamily="49" charset="-122"/>
              </a:rPr>
              <a:t>--</a:t>
            </a:r>
            <a:r>
              <a:rPr lang="zh-CN" altLang="en-US" sz="3600" b="1" dirty="0">
                <a:solidFill>
                  <a:srgbClr val="6B799C"/>
                </a:solidFill>
                <a:latin typeface="幼圆" panose="02010509060101010101" pitchFamily="49" charset="-122"/>
                <a:ea typeface="幼圆" panose="02010509060101010101" pitchFamily="49" charset="-122"/>
              </a:rPr>
              <a:t>内容特征</a:t>
            </a:r>
            <a:endParaRPr lang="zh-CN" altLang="en-US" sz="3600" b="1" dirty="0">
              <a:solidFill>
                <a:srgbClr val="6B799C"/>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942340" y="1263650"/>
            <a:ext cx="3217545" cy="753745"/>
          </a:xfrm>
          <a:prstGeom prst="ellipse">
            <a:avLst/>
          </a:prstGeom>
          <a:solidFill>
            <a:schemeClr val="accent1">
              <a:lumMod val="60000"/>
              <a:lumOff val="4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2" name="矩形 11"/>
          <p:cNvSpPr/>
          <p:nvPr/>
        </p:nvSpPr>
        <p:spPr>
          <a:xfrm>
            <a:off x="986790" y="2124075"/>
            <a:ext cx="10812780" cy="4251960"/>
          </a:xfrm>
          <a:prstGeom prst="rect">
            <a:avLst/>
          </a:prstGeom>
        </p:spPr>
        <p:txBody>
          <a:bodyPr wrap="square">
            <a:noAutofit/>
          </a:bodyPr>
          <a:lstStyle/>
          <a:p>
            <a:pPr indent="711200" algn="l" fontAlgn="auto">
              <a:lnSpc>
                <a:spcPct val="150000"/>
              </a:lnSpc>
              <a:extLst>
                <a:ext uri="{35155182-B16C-46BC-9424-99874614C6A1}">
                  <wpsdc:indentchars xmlns:wpsdc="http://www.wps.cn/officeDocument/2017/drawingmlCustomData" val="200" checksum="3773799597"/>
                </a:ext>
              </a:extLst>
            </a:pPr>
            <a:r>
              <a:rPr lang="zh-CN" altLang="en-US" sz="2800" dirty="0">
                <a:solidFill>
                  <a:srgbClr val="6B799C"/>
                </a:solidFill>
                <a:latin typeface="微软雅黑" panose="020B0503020204020204" pitchFamily="34" charset="-122"/>
                <a:ea typeface="微软雅黑" panose="020B0503020204020204" pitchFamily="34" charset="-122"/>
              </a:rPr>
              <a:t>美国学者富勒，以教师的关注点为标准，将教师的专业发展分为：任教前关注、早期生成关注、教学情境关注和关注学生四个阶段，这</a:t>
            </a:r>
            <a:r>
              <a:rPr lang="zh-CN" altLang="en-US" sz="2800" dirty="0">
                <a:solidFill>
                  <a:srgbClr val="6B799C"/>
                </a:solidFill>
                <a:latin typeface="微软雅黑" panose="020B0503020204020204" pitchFamily="34" charset="-122"/>
                <a:ea typeface="微软雅黑" panose="020B0503020204020204" pitchFamily="34" charset="-122"/>
              </a:rPr>
              <a:t>开创了教师专业发展阶段研究的先河。</a:t>
            </a:r>
            <a:endParaRPr lang="zh-CN" altLang="en-US" sz="2800" dirty="0">
              <a:solidFill>
                <a:srgbClr val="6B799C"/>
              </a:solidFill>
              <a:latin typeface="微软雅黑" panose="020B0503020204020204" pitchFamily="34" charset="-122"/>
              <a:ea typeface="微软雅黑" panose="020B0503020204020204" pitchFamily="34" charset="-122"/>
            </a:endParaRPr>
          </a:p>
          <a:p>
            <a:pPr indent="711200" algn="l" fontAlgn="auto">
              <a:lnSpc>
                <a:spcPct val="150000"/>
              </a:lnSpc>
              <a:extLst>
                <a:ext uri="{35155182-B16C-46BC-9424-99874614C6A1}">
                  <wpsdc:indentchars xmlns:wpsdc="http://www.wps.cn/officeDocument/2017/drawingmlCustomData" val="200" checksum="3773799597"/>
                </a:ext>
              </a:extLst>
            </a:pPr>
            <a:r>
              <a:rPr lang="zh-CN" altLang="en-US" sz="2800" dirty="0">
                <a:solidFill>
                  <a:srgbClr val="6B799C"/>
                </a:solidFill>
                <a:latin typeface="微软雅黑" panose="020B0503020204020204" pitchFamily="34" charset="-122"/>
                <a:ea typeface="微软雅黑" panose="020B0503020204020204" pitchFamily="34" charset="-122"/>
                <a:sym typeface="+mn-ea"/>
              </a:rPr>
              <a:t>专业发展阶段的划分还有很多，但是其实质基本一致，大多是从新手到胜任进而进入专家阶段，从应对事务性任务到关注自我教学进而到关注学生学习成效等，这也是教师专业发展的基本规律。</a:t>
            </a:r>
            <a:endParaRPr lang="zh-CN" altLang="en-US" sz="2800" dirty="0">
              <a:solidFill>
                <a:srgbClr val="6B799C"/>
              </a:solidFill>
              <a:latin typeface="微软雅黑" panose="020B0503020204020204" pitchFamily="34" charset="-122"/>
              <a:ea typeface="微软雅黑" panose="020B0503020204020204" pitchFamily="34" charset="-122"/>
            </a:endParaRPr>
          </a:p>
        </p:txBody>
      </p:sp>
      <p:sp>
        <p:nvSpPr>
          <p:cNvPr id="28" name="等腰三角形 27"/>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680720" y="398780"/>
            <a:ext cx="11407140" cy="583565"/>
          </a:xfrm>
          <a:prstGeom prst="rect">
            <a:avLst/>
          </a:prstGeom>
          <a:noFill/>
        </p:spPr>
        <p:txBody>
          <a:bodyPr wrap="square" rtlCol="0">
            <a:spAutoFit/>
          </a:bodyPr>
          <a:lstStyle/>
          <a:p>
            <a:r>
              <a:rPr lang="zh-CN" altLang="en-US" sz="3200" b="1" dirty="0">
                <a:solidFill>
                  <a:srgbClr val="6B799C"/>
                </a:solidFill>
                <a:latin typeface="幼圆" panose="02010509060101010101" pitchFamily="49" charset="-122"/>
                <a:ea typeface="幼圆" panose="02010509060101010101" pitchFamily="49" charset="-122"/>
              </a:rPr>
              <a:t>一、中学数学教师专业具有动态性</a:t>
            </a:r>
            <a:r>
              <a:rPr lang="en-US" altLang="zh-CN" sz="3200" b="1" dirty="0">
                <a:solidFill>
                  <a:srgbClr val="6B799C"/>
                </a:solidFill>
                <a:latin typeface="幼圆" panose="02010509060101010101" pitchFamily="49" charset="-122"/>
                <a:ea typeface="幼圆" panose="02010509060101010101" pitchFamily="49" charset="-122"/>
              </a:rPr>
              <a:t>--</a:t>
            </a:r>
            <a:r>
              <a:rPr lang="zh-CN" altLang="en-US" sz="3200" b="1" dirty="0">
                <a:solidFill>
                  <a:srgbClr val="6B799C"/>
                </a:solidFill>
                <a:latin typeface="幼圆" panose="02010509060101010101" pitchFamily="49" charset="-122"/>
                <a:ea typeface="幼圆" panose="02010509060101010101" pitchFamily="49" charset="-122"/>
              </a:rPr>
              <a:t>教师专业发展的</a:t>
            </a:r>
            <a:r>
              <a:rPr lang="zh-CN" altLang="en-US" sz="3200" b="1" dirty="0">
                <a:solidFill>
                  <a:schemeClr val="accent1">
                    <a:lumMod val="50000"/>
                  </a:schemeClr>
                </a:solidFill>
                <a:latin typeface="幼圆" panose="02010509060101010101" pitchFamily="49" charset="-122"/>
                <a:ea typeface="幼圆" panose="02010509060101010101" pitchFamily="49" charset="-122"/>
              </a:rPr>
              <a:t>长期性</a:t>
            </a:r>
            <a:endParaRPr lang="zh-CN" altLang="en-US" sz="3200" b="1" dirty="0">
              <a:solidFill>
                <a:schemeClr val="accent1">
                  <a:lumMod val="50000"/>
                </a:schemeClr>
              </a:solidFill>
              <a:latin typeface="幼圆" panose="02010509060101010101" pitchFamily="49" charset="-122"/>
              <a:ea typeface="幼圆" panose="02010509060101010101" pitchFamily="49" charset="-122"/>
            </a:endParaRPr>
          </a:p>
        </p:txBody>
      </p:sp>
      <p:sp>
        <p:nvSpPr>
          <p:cNvPr id="3" name="文本框 2"/>
          <p:cNvSpPr txBox="1">
            <a:spLocks noChangeArrowheads="1"/>
          </p:cNvSpPr>
          <p:nvPr>
            <p:custDataLst>
              <p:tags r:id="rId1"/>
            </p:custDataLst>
          </p:nvPr>
        </p:nvSpPr>
        <p:spPr bwMode="auto">
          <a:xfrm>
            <a:off x="1133475" y="1417320"/>
            <a:ext cx="314706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a:solidFill>
                  <a:schemeClr val="bg1"/>
                </a:solidFill>
                <a:latin typeface="微软雅黑" panose="020B0503020204020204" pitchFamily="34" charset="-122"/>
                <a:ea typeface="微软雅黑" panose="020B0503020204020204" pitchFamily="34" charset="-122"/>
              </a:rPr>
              <a:t>教师专业发展阶段划分</a:t>
            </a:r>
            <a:endParaRPr lang="en-US" altLang="zh-CN" sz="2000" b="1" dirty="0">
              <a:solidFill>
                <a:schemeClr val="bg1"/>
              </a:solidFill>
              <a:latin typeface="微软雅黑" panose="020B0503020204020204" pitchFamily="34" charset="-122"/>
              <a:ea typeface="微软雅黑" panose="020B0503020204020204" pitchFamily="34" charset="-122"/>
            </a:endParaRPr>
          </a:p>
          <a:p>
            <a:pPr eaLnBrk="1" hangingPunct="1"/>
            <a:endParaRPr lang="en-US" altLang="zh-CN" sz="20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477520" y="982345"/>
            <a:ext cx="11142980" cy="5300980"/>
          </a:xfrm>
          <a:prstGeom prst="rect">
            <a:avLst/>
          </a:prstGeom>
        </p:spPr>
        <p:txBody>
          <a:bodyPr wrap="square">
            <a:noAutofit/>
          </a:bodyPr>
          <a:lstStyle/>
          <a:p>
            <a:pPr marL="457200" indent="-457200" algn="l" fontAlgn="auto">
              <a:lnSpc>
                <a:spcPct val="150000"/>
              </a:lnSpc>
              <a:buFont typeface="Arial" panose="020B0604020202020204" pitchFamily="34" charset="0"/>
              <a:buChar char="•"/>
            </a:pPr>
            <a:r>
              <a:rPr lang="zh-CN" altLang="en-US" sz="2800" dirty="0">
                <a:solidFill>
                  <a:srgbClr val="6B799C"/>
                </a:solidFill>
                <a:latin typeface="微软雅黑" panose="020B0503020204020204" pitchFamily="34" charset="-122"/>
                <a:ea typeface="微软雅黑" panose="020B0503020204020204" pitchFamily="34" charset="-122"/>
              </a:rPr>
              <a:t>中学数学教师的专业是动态发展着的，具有长期性和终身性。但这并不表示教师专业的发展无章可循。</a:t>
            </a:r>
            <a:endParaRPr lang="zh-CN" altLang="en-US" sz="2800" dirty="0">
              <a:solidFill>
                <a:srgbClr val="6B799C"/>
              </a:solidFill>
              <a:latin typeface="微软雅黑" panose="020B0503020204020204" pitchFamily="34" charset="-122"/>
              <a:ea typeface="微软雅黑" panose="020B0503020204020204" pitchFamily="34" charset="-122"/>
            </a:endParaRPr>
          </a:p>
          <a:p>
            <a:pPr marL="457200" indent="-457200" algn="l" fontAlgn="auto">
              <a:lnSpc>
                <a:spcPct val="150000"/>
              </a:lnSpc>
              <a:buFont typeface="Arial" panose="020B0604020202020204" pitchFamily="34" charset="0"/>
              <a:buChar char="•"/>
            </a:pPr>
            <a:r>
              <a:rPr lang="zh-CN" altLang="en-US" sz="2800" dirty="0">
                <a:solidFill>
                  <a:srgbClr val="6B799C"/>
                </a:solidFill>
                <a:latin typeface="微软雅黑" panose="020B0503020204020204" pitchFamily="34" charset="-122"/>
                <a:ea typeface="微软雅黑" panose="020B0503020204020204" pitchFamily="34" charset="-122"/>
              </a:rPr>
              <a:t>它有着自身的发展规律，一个重要的特征就是其有着相对的稳定性。而且这种稳定性也并非数学教师独有。是各学科教师都具备的特征。</a:t>
            </a:r>
            <a:endParaRPr lang="zh-CN" altLang="en-US" sz="2800" dirty="0">
              <a:solidFill>
                <a:srgbClr val="6B799C"/>
              </a:solidFill>
              <a:latin typeface="微软雅黑" panose="020B0503020204020204" pitchFamily="34" charset="-122"/>
              <a:ea typeface="微软雅黑" panose="020B0503020204020204" pitchFamily="34" charset="-122"/>
            </a:endParaRPr>
          </a:p>
        </p:txBody>
      </p:sp>
      <p:sp>
        <p:nvSpPr>
          <p:cNvPr id="28" name="等腰三角形 27"/>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680720" y="398780"/>
            <a:ext cx="11407140" cy="583565"/>
          </a:xfrm>
          <a:prstGeom prst="rect">
            <a:avLst/>
          </a:prstGeom>
          <a:noFill/>
        </p:spPr>
        <p:txBody>
          <a:bodyPr wrap="square" rtlCol="0">
            <a:spAutoFit/>
          </a:bodyPr>
          <a:p>
            <a:r>
              <a:rPr lang="zh-CN" altLang="en-US" sz="3200" b="1" dirty="0">
                <a:solidFill>
                  <a:srgbClr val="6B799C"/>
                </a:solidFill>
                <a:latin typeface="幼圆" panose="02010509060101010101" pitchFamily="49" charset="-122"/>
                <a:ea typeface="幼圆" panose="02010509060101010101" pitchFamily="49" charset="-122"/>
              </a:rPr>
              <a:t>二、中学数学教师专业具有</a:t>
            </a:r>
            <a:r>
              <a:rPr lang="zh-CN" altLang="en-US" sz="3200" b="1" dirty="0">
                <a:solidFill>
                  <a:schemeClr val="accent5"/>
                </a:solidFill>
                <a:latin typeface="幼圆" panose="02010509060101010101" pitchFamily="49" charset="-122"/>
                <a:ea typeface="幼圆" panose="02010509060101010101" pitchFamily="49" charset="-122"/>
              </a:rPr>
              <a:t>相对稳定性</a:t>
            </a:r>
            <a:endParaRPr lang="zh-CN" altLang="en-US" sz="3200" b="1" dirty="0">
              <a:solidFill>
                <a:schemeClr val="accent5"/>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7" name="直接连接符 6"/>
          <p:cNvCxnSpPr/>
          <p:nvPr/>
        </p:nvCxnSpPr>
        <p:spPr>
          <a:xfrm>
            <a:off x="1482272" y="2672443"/>
            <a:ext cx="3581400" cy="0"/>
          </a:xfrm>
          <a:prstGeom prst="line">
            <a:avLst/>
          </a:prstGeom>
          <a:ln w="19050">
            <a:solidFill>
              <a:srgbClr val="6B799C"/>
            </a:solidFill>
            <a:prstDash val="lgDash"/>
          </a:ln>
        </p:spPr>
        <p:style>
          <a:lnRef idx="1">
            <a:schemeClr val="accent1"/>
          </a:lnRef>
          <a:fillRef idx="0">
            <a:schemeClr val="accent1"/>
          </a:fillRef>
          <a:effectRef idx="0">
            <a:schemeClr val="accent1"/>
          </a:effectRef>
          <a:fontRef idx="minor">
            <a:schemeClr val="tx1"/>
          </a:fontRef>
        </p:style>
      </p:cxnSp>
      <p:sp>
        <p:nvSpPr>
          <p:cNvPr id="2" name="椭圆 1"/>
          <p:cNvSpPr/>
          <p:nvPr/>
        </p:nvSpPr>
        <p:spPr>
          <a:xfrm>
            <a:off x="4720772" y="2005693"/>
            <a:ext cx="1352550" cy="1352550"/>
          </a:xfrm>
          <a:prstGeom prst="ellips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9" name="椭圆 8"/>
          <p:cNvSpPr/>
          <p:nvPr/>
        </p:nvSpPr>
        <p:spPr>
          <a:xfrm>
            <a:off x="3539672" y="2500993"/>
            <a:ext cx="342900" cy="342900"/>
          </a:xfrm>
          <a:prstGeom prst="ellipse">
            <a:avLst/>
          </a:prstGeom>
          <a:solidFill>
            <a:srgbClr val="9B8E95"/>
          </a:solidFill>
          <a:ln w="28575">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wrap="none" lIns="243785" tIns="121892" rIns="243785" bIns="121892" anchor="ctr"/>
          <a:lstStyle/>
          <a:p>
            <a:endParaRPr lang="zh-CN" altLang="en-US"/>
          </a:p>
        </p:txBody>
      </p:sp>
      <p:sp>
        <p:nvSpPr>
          <p:cNvPr id="34" name="椭圆 33"/>
          <p:cNvSpPr/>
          <p:nvPr/>
        </p:nvSpPr>
        <p:spPr>
          <a:xfrm>
            <a:off x="2482397" y="2500993"/>
            <a:ext cx="342900" cy="342900"/>
          </a:xfrm>
          <a:prstGeom prst="ellipse">
            <a:avLst/>
          </a:prstGeom>
          <a:solidFill>
            <a:srgbClr val="6B799C"/>
          </a:solidFill>
          <a:ln>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solidFill>
            </a:endParaRPr>
          </a:p>
        </p:txBody>
      </p:sp>
      <p:sp>
        <p:nvSpPr>
          <p:cNvPr id="35" name="椭圆 34"/>
          <p:cNvSpPr/>
          <p:nvPr/>
        </p:nvSpPr>
        <p:spPr>
          <a:xfrm>
            <a:off x="1425122" y="2500993"/>
            <a:ext cx="342900" cy="342900"/>
          </a:xfrm>
          <a:prstGeom prst="ellipse">
            <a:avLst/>
          </a:prstGeom>
          <a:solidFill>
            <a:srgbClr val="9B8E95"/>
          </a:solidFill>
          <a:ln w="28575">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wrap="none" lIns="243785" tIns="121892" rIns="243785" bIns="121892" anchor="ctr"/>
          <a:lstStyle/>
          <a:p>
            <a:endParaRPr lang="zh-CN" altLang="en-US"/>
          </a:p>
        </p:txBody>
      </p:sp>
      <p:sp>
        <p:nvSpPr>
          <p:cNvPr id="40" name="半闭框 39"/>
          <p:cNvSpPr/>
          <p:nvPr/>
        </p:nvSpPr>
        <p:spPr>
          <a:xfrm rot="16200000">
            <a:off x="4158004" y="2397011"/>
            <a:ext cx="1295400" cy="2189163"/>
          </a:xfrm>
          <a:prstGeom prst="halfFrame">
            <a:avLst>
              <a:gd name="adj1" fmla="val 669"/>
              <a:gd name="adj2" fmla="val 612"/>
            </a:avLst>
          </a:prstGeom>
          <a:solidFill>
            <a:srgbClr val="FEA10D"/>
          </a:solidFill>
          <a:ln cap="rnd">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1" name="半闭框 40"/>
          <p:cNvSpPr/>
          <p:nvPr/>
        </p:nvSpPr>
        <p:spPr>
          <a:xfrm rot="16200000">
            <a:off x="3292562" y="2184785"/>
            <a:ext cx="1989367" cy="3307580"/>
          </a:xfrm>
          <a:prstGeom prst="halfFrame">
            <a:avLst>
              <a:gd name="adj1" fmla="val 704"/>
              <a:gd name="adj2" fmla="val 980"/>
            </a:avLst>
          </a:prstGeom>
          <a:solidFill>
            <a:srgbClr val="5A944C"/>
          </a:solidFill>
          <a:ln cap="rnd">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2" name="半闭框 41"/>
          <p:cNvSpPr/>
          <p:nvPr/>
        </p:nvSpPr>
        <p:spPr>
          <a:xfrm rot="16200000">
            <a:off x="2342080" y="2027141"/>
            <a:ext cx="2758625" cy="4392124"/>
          </a:xfrm>
          <a:prstGeom prst="halfFrame">
            <a:avLst>
              <a:gd name="adj1" fmla="val 932"/>
              <a:gd name="adj2" fmla="val 980"/>
            </a:avLst>
          </a:prstGeom>
          <a:solidFill>
            <a:srgbClr val="9B8E95"/>
          </a:solidFill>
          <a:ln cap="rnd">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43" name="组合 42"/>
          <p:cNvGrpSpPr/>
          <p:nvPr>
            <p:custDataLst>
              <p:tags r:id="rId1"/>
            </p:custDataLst>
          </p:nvPr>
        </p:nvGrpSpPr>
        <p:grpSpPr>
          <a:xfrm>
            <a:off x="6073322" y="3861840"/>
            <a:ext cx="570488" cy="554905"/>
            <a:chOff x="9205771" y="1936782"/>
            <a:chExt cx="570488" cy="554905"/>
          </a:xfrm>
        </p:grpSpPr>
        <p:sp>
          <p:nvSpPr>
            <p:cNvPr id="44" name="椭圆 43"/>
            <p:cNvSpPr/>
            <p:nvPr>
              <p:custDataLst>
                <p:tags r:id="rId2"/>
              </p:custDataLst>
            </p:nvPr>
          </p:nvSpPr>
          <p:spPr>
            <a:xfrm>
              <a:off x="9205771" y="1936782"/>
              <a:ext cx="554905" cy="554905"/>
            </a:xfrm>
            <a:prstGeom prst="ellipse">
              <a:avLst/>
            </a:prstGeom>
            <a:noFill/>
            <a:ln>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EA10D"/>
                </a:solidFill>
              </a:endParaRPr>
            </a:p>
          </p:txBody>
        </p:sp>
        <p:sp>
          <p:nvSpPr>
            <p:cNvPr id="45" name="文本框 44"/>
            <p:cNvSpPr txBox="1"/>
            <p:nvPr>
              <p:custDataLst>
                <p:tags r:id="rId3"/>
              </p:custDataLst>
            </p:nvPr>
          </p:nvSpPr>
          <p:spPr>
            <a:xfrm>
              <a:off x="9244935" y="1947914"/>
              <a:ext cx="531324" cy="523220"/>
            </a:xfrm>
            <a:prstGeom prst="rect">
              <a:avLst/>
            </a:prstGeom>
            <a:noFill/>
            <a:ln>
              <a:noFill/>
            </a:ln>
          </p:spPr>
          <p:txBody>
            <a:bodyPr wrap="square" rtlCol="0">
              <a:spAutoFit/>
            </a:bodyPr>
            <a:lstStyle/>
            <a:p>
              <a:r>
                <a:rPr lang="en-US" altLang="zh-CN" sz="2800" dirty="0">
                  <a:solidFill>
                    <a:srgbClr val="9B8E95"/>
                  </a:solidFill>
                  <a:latin typeface="Impact" panose="020B0806030902050204" pitchFamily="34" charset="0"/>
                  <a:ea typeface="微软雅黑" panose="020B0503020204020204" pitchFamily="34" charset="-122"/>
                </a:rPr>
                <a:t>01</a:t>
              </a:r>
              <a:endParaRPr lang="zh-CN" altLang="en-US" sz="2800" dirty="0">
                <a:solidFill>
                  <a:srgbClr val="9B8E95"/>
                </a:solidFill>
                <a:latin typeface="Impact" panose="020B0806030902050204" pitchFamily="34" charset="0"/>
                <a:ea typeface="微软雅黑" panose="020B0503020204020204" pitchFamily="34" charset="-122"/>
              </a:endParaRPr>
            </a:p>
          </p:txBody>
        </p:sp>
      </p:grpSp>
      <p:grpSp>
        <p:nvGrpSpPr>
          <p:cNvPr id="46" name="组合 45"/>
          <p:cNvGrpSpPr/>
          <p:nvPr>
            <p:custDataLst>
              <p:tags r:id="rId4"/>
            </p:custDataLst>
          </p:nvPr>
        </p:nvGrpSpPr>
        <p:grpSpPr>
          <a:xfrm>
            <a:off x="6068513" y="4593451"/>
            <a:ext cx="611415" cy="565132"/>
            <a:chOff x="9200962" y="1936782"/>
            <a:chExt cx="611415" cy="565132"/>
          </a:xfrm>
        </p:grpSpPr>
        <p:sp>
          <p:nvSpPr>
            <p:cNvPr id="47" name="椭圆 46"/>
            <p:cNvSpPr/>
            <p:nvPr>
              <p:custDataLst>
                <p:tags r:id="rId5"/>
              </p:custDataLst>
            </p:nvPr>
          </p:nvSpPr>
          <p:spPr>
            <a:xfrm>
              <a:off x="9205771" y="1936782"/>
              <a:ext cx="554905" cy="554905"/>
            </a:xfrm>
            <a:prstGeom prst="ellipse">
              <a:avLst/>
            </a:prstGeom>
            <a:noFill/>
            <a:ln>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85B466"/>
                </a:solidFill>
              </a:endParaRPr>
            </a:p>
          </p:txBody>
        </p:sp>
        <p:sp>
          <p:nvSpPr>
            <p:cNvPr id="48" name="文本框 47"/>
            <p:cNvSpPr txBox="1"/>
            <p:nvPr>
              <p:custDataLst>
                <p:tags r:id="rId6"/>
              </p:custDataLst>
            </p:nvPr>
          </p:nvSpPr>
          <p:spPr>
            <a:xfrm>
              <a:off x="9200962" y="1978694"/>
              <a:ext cx="611415" cy="523220"/>
            </a:xfrm>
            <a:prstGeom prst="rect">
              <a:avLst/>
            </a:prstGeom>
            <a:noFill/>
            <a:ln>
              <a:noFill/>
            </a:ln>
          </p:spPr>
          <p:txBody>
            <a:bodyPr wrap="square" rtlCol="0">
              <a:spAutoFit/>
            </a:bodyPr>
            <a:lstStyle/>
            <a:p>
              <a:r>
                <a:rPr lang="en-US" altLang="zh-CN" sz="2800" dirty="0">
                  <a:solidFill>
                    <a:srgbClr val="6B799C"/>
                  </a:solidFill>
                  <a:latin typeface="Impact" panose="020B0806030902050204" pitchFamily="34" charset="0"/>
                  <a:ea typeface="微软雅黑" panose="020B0503020204020204" pitchFamily="34" charset="-122"/>
                </a:rPr>
                <a:t>02</a:t>
              </a:r>
              <a:endParaRPr lang="zh-CN" altLang="en-US" sz="2800" dirty="0">
                <a:solidFill>
                  <a:srgbClr val="6B799C"/>
                </a:solidFill>
                <a:latin typeface="Impact" panose="020B0806030902050204" pitchFamily="34" charset="0"/>
                <a:ea typeface="微软雅黑" panose="020B0503020204020204" pitchFamily="34" charset="-122"/>
              </a:endParaRPr>
            </a:p>
          </p:txBody>
        </p:sp>
      </p:grpSp>
      <p:grpSp>
        <p:nvGrpSpPr>
          <p:cNvPr id="49" name="组合 48"/>
          <p:cNvGrpSpPr/>
          <p:nvPr>
            <p:custDataLst>
              <p:tags r:id="rId7"/>
            </p:custDataLst>
          </p:nvPr>
        </p:nvGrpSpPr>
        <p:grpSpPr>
          <a:xfrm>
            <a:off x="6073322" y="5325063"/>
            <a:ext cx="776657" cy="554905"/>
            <a:chOff x="9205771" y="1936782"/>
            <a:chExt cx="776657" cy="554905"/>
          </a:xfrm>
        </p:grpSpPr>
        <p:sp>
          <p:nvSpPr>
            <p:cNvPr id="50" name="椭圆 49"/>
            <p:cNvSpPr/>
            <p:nvPr>
              <p:custDataLst>
                <p:tags r:id="rId8"/>
              </p:custDataLst>
            </p:nvPr>
          </p:nvSpPr>
          <p:spPr>
            <a:xfrm>
              <a:off x="9205771" y="1936782"/>
              <a:ext cx="554905" cy="554905"/>
            </a:xfrm>
            <a:prstGeom prst="ellipse">
              <a:avLst/>
            </a:prstGeom>
            <a:noFill/>
            <a:ln>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EA10D"/>
                </a:solidFill>
              </a:endParaRPr>
            </a:p>
          </p:txBody>
        </p:sp>
        <p:sp>
          <p:nvSpPr>
            <p:cNvPr id="51" name="文本框 50"/>
            <p:cNvSpPr txBox="1"/>
            <p:nvPr>
              <p:custDataLst>
                <p:tags r:id="rId9"/>
              </p:custDataLst>
            </p:nvPr>
          </p:nvSpPr>
          <p:spPr>
            <a:xfrm>
              <a:off x="9228449" y="1968467"/>
              <a:ext cx="753979" cy="523220"/>
            </a:xfrm>
            <a:prstGeom prst="rect">
              <a:avLst/>
            </a:prstGeom>
            <a:noFill/>
            <a:ln>
              <a:noFill/>
            </a:ln>
          </p:spPr>
          <p:txBody>
            <a:bodyPr wrap="square" rtlCol="0">
              <a:spAutoFit/>
            </a:bodyPr>
            <a:lstStyle/>
            <a:p>
              <a:r>
                <a:rPr lang="en-US" altLang="zh-CN" sz="2800" dirty="0">
                  <a:solidFill>
                    <a:srgbClr val="9B8E95"/>
                  </a:solidFill>
                  <a:latin typeface="Impact" panose="020B0806030902050204" pitchFamily="34" charset="0"/>
                  <a:ea typeface="微软雅黑" panose="020B0503020204020204" pitchFamily="34" charset="-122"/>
                </a:rPr>
                <a:t>03</a:t>
              </a:r>
              <a:endParaRPr lang="zh-CN" altLang="en-US" sz="2800" dirty="0">
                <a:solidFill>
                  <a:srgbClr val="9B8E95"/>
                </a:solidFill>
                <a:latin typeface="Impact" panose="020B0806030902050204" pitchFamily="34" charset="0"/>
                <a:ea typeface="微软雅黑" panose="020B0503020204020204" pitchFamily="34" charset="-122"/>
              </a:endParaRPr>
            </a:p>
          </p:txBody>
        </p:sp>
      </p:grpSp>
      <p:sp>
        <p:nvSpPr>
          <p:cNvPr id="52" name="文本框 51"/>
          <p:cNvSpPr txBox="1"/>
          <p:nvPr>
            <p:custDataLst>
              <p:tags r:id="rId10"/>
            </p:custDataLst>
          </p:nvPr>
        </p:nvSpPr>
        <p:spPr>
          <a:xfrm>
            <a:off x="6628227" y="3842196"/>
            <a:ext cx="4422896" cy="398780"/>
          </a:xfrm>
          <a:prstGeom prst="rect">
            <a:avLst/>
          </a:prstGeom>
          <a:noFill/>
        </p:spPr>
        <p:txBody>
          <a:bodyPr wrap="square" rtlCol="0">
            <a:spAutoFit/>
          </a:bodyPr>
          <a:lstStyle/>
          <a:p>
            <a:r>
              <a:rPr lang="zh-CN" altLang="en-US" sz="2000" b="1" dirty="0">
                <a:solidFill>
                  <a:srgbClr val="6B799C"/>
                </a:solidFill>
                <a:latin typeface="微软雅黑" panose="020B0503020204020204" pitchFamily="34" charset="-122"/>
                <a:ea typeface="微软雅黑" panose="020B0503020204020204" pitchFamily="34" charset="-122"/>
              </a:rPr>
              <a:t>数学教师的基础性知识</a:t>
            </a:r>
            <a:endParaRPr lang="zh-CN" altLang="en-US" sz="2000" b="1" dirty="0">
              <a:solidFill>
                <a:srgbClr val="6B799C"/>
              </a:solidFill>
              <a:latin typeface="微软雅黑" panose="020B0503020204020204" pitchFamily="34" charset="-122"/>
              <a:ea typeface="微软雅黑" panose="020B0503020204020204" pitchFamily="34" charset="-122"/>
            </a:endParaRPr>
          </a:p>
        </p:txBody>
      </p:sp>
      <p:sp>
        <p:nvSpPr>
          <p:cNvPr id="53" name="文本框 52"/>
          <p:cNvSpPr txBox="1"/>
          <p:nvPr>
            <p:custDataLst>
              <p:tags r:id="rId11"/>
            </p:custDataLst>
          </p:nvPr>
        </p:nvSpPr>
        <p:spPr>
          <a:xfrm>
            <a:off x="6628227" y="4584035"/>
            <a:ext cx="4422896" cy="398780"/>
          </a:xfrm>
          <a:prstGeom prst="rect">
            <a:avLst/>
          </a:prstGeom>
          <a:noFill/>
        </p:spPr>
        <p:txBody>
          <a:bodyPr wrap="square" rtlCol="0">
            <a:spAutoFit/>
          </a:bodyPr>
          <a:lstStyle/>
          <a:p>
            <a:r>
              <a:rPr lang="zh-CN" altLang="en-US" sz="2000" b="1" dirty="0">
                <a:solidFill>
                  <a:srgbClr val="6B799C"/>
                </a:solidFill>
                <a:latin typeface="微软雅黑" panose="020B0503020204020204" pitchFamily="34" charset="-122"/>
                <a:ea typeface="微软雅黑" panose="020B0503020204020204" pitchFamily="34" charset="-122"/>
              </a:rPr>
              <a:t>数学教师的关联性知识</a:t>
            </a:r>
            <a:endParaRPr lang="zh-CN" altLang="en-US" sz="2000" b="1" dirty="0">
              <a:solidFill>
                <a:srgbClr val="6B799C"/>
              </a:solidFill>
              <a:latin typeface="微软雅黑" panose="020B0503020204020204" pitchFamily="34" charset="-122"/>
              <a:ea typeface="微软雅黑" panose="020B0503020204020204" pitchFamily="34" charset="-122"/>
            </a:endParaRPr>
          </a:p>
        </p:txBody>
      </p:sp>
      <p:sp>
        <p:nvSpPr>
          <p:cNvPr id="54" name="文本框 53"/>
          <p:cNvSpPr txBox="1"/>
          <p:nvPr>
            <p:custDataLst>
              <p:tags r:id="rId12"/>
            </p:custDataLst>
          </p:nvPr>
        </p:nvSpPr>
        <p:spPr>
          <a:xfrm>
            <a:off x="6628227" y="5345516"/>
            <a:ext cx="4422896" cy="398780"/>
          </a:xfrm>
          <a:prstGeom prst="rect">
            <a:avLst/>
          </a:prstGeom>
          <a:noFill/>
        </p:spPr>
        <p:txBody>
          <a:bodyPr wrap="square" rtlCol="0">
            <a:spAutoFit/>
          </a:bodyPr>
          <a:lstStyle/>
          <a:p>
            <a:r>
              <a:rPr lang="zh-CN" altLang="en-US" sz="2000" b="1" dirty="0">
                <a:solidFill>
                  <a:srgbClr val="6B799C"/>
                </a:solidFill>
                <a:latin typeface="微软雅黑" panose="020B0503020204020204" pitchFamily="34" charset="-122"/>
                <a:ea typeface="微软雅黑" panose="020B0503020204020204" pitchFamily="34" charset="-122"/>
              </a:rPr>
              <a:t>数学教师的教育性知识</a:t>
            </a:r>
            <a:endParaRPr lang="zh-CN" altLang="en-US" sz="2000" b="1" dirty="0">
              <a:solidFill>
                <a:srgbClr val="6B799C"/>
              </a:solidFill>
              <a:latin typeface="微软雅黑" panose="020B0503020204020204" pitchFamily="34" charset="-122"/>
              <a:ea typeface="微软雅黑" panose="020B0503020204020204" pitchFamily="34" charset="-122"/>
            </a:endParaRPr>
          </a:p>
        </p:txBody>
      </p:sp>
      <p:sp>
        <p:nvSpPr>
          <p:cNvPr id="55" name="AutoShape 29"/>
          <p:cNvSpPr/>
          <p:nvPr/>
        </p:nvSpPr>
        <p:spPr bwMode="auto">
          <a:xfrm>
            <a:off x="5163880" y="2398454"/>
            <a:ext cx="566880" cy="5670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rgbClr val="F7F7F7"/>
          </a:solidFill>
          <a:ln>
            <a:noFill/>
          </a:ln>
          <a:effectLst/>
        </p:spPr>
        <p:txBody>
          <a:bodyPr lIns="101578" tIns="101578" rIns="101578" bIns="101578" anchor="ctr"/>
          <a:lstStyle/>
          <a:p>
            <a:pPr defTabSz="913765">
              <a:defRPr/>
            </a:pPr>
            <a:endParaRPr lang="es-ES" sz="58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56" name="椭圆 55"/>
          <p:cNvSpPr/>
          <p:nvPr/>
        </p:nvSpPr>
        <p:spPr>
          <a:xfrm>
            <a:off x="5886011" y="4111723"/>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5881000" y="5563374"/>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5895316" y="4800694"/>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等腰三角形 3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875030" y="398780"/>
            <a:ext cx="5673090" cy="1021715"/>
          </a:xfrm>
          <a:prstGeom prst="rect">
            <a:avLst/>
          </a:prstGeom>
          <a:noFill/>
        </p:spPr>
        <p:txBody>
          <a:bodyPr wrap="square" rtlCol="0">
            <a:noAutofit/>
          </a:bodyPr>
          <a:lstStyle/>
          <a:p>
            <a:r>
              <a:rPr lang="zh-CN" altLang="en-US" sz="3200" b="1" dirty="0">
                <a:solidFill>
                  <a:srgbClr val="6B799C"/>
                </a:solidFill>
                <a:latin typeface="幼圆" panose="02010509060101010101" pitchFamily="49" charset="-122"/>
                <a:ea typeface="幼圆" panose="02010509060101010101" pitchFamily="49" charset="-122"/>
              </a:rPr>
              <a:t>（一）数学教师的专业知识</a:t>
            </a:r>
            <a:endParaRPr lang="zh-CN" altLang="en-US" sz="3200" b="1" dirty="0">
              <a:solidFill>
                <a:srgbClr val="6B799C"/>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3"/>
                                        </p:tgtEl>
                                        <p:attrNameLst>
                                          <p:attrName>style.visibility</p:attrName>
                                        </p:attrNameLst>
                                      </p:cBhvr>
                                      <p:to>
                                        <p:strVal val="visible"/>
                                      </p:to>
                                    </p:set>
                                    <p:animEffect transition="in" filter="fade">
                                      <p:cBhvr>
                                        <p:cTn id="14" dur="1000"/>
                                        <p:tgtEl>
                                          <p:spTgt spid="53"/>
                                        </p:tgtEl>
                                      </p:cBhvr>
                                    </p:animEffect>
                                    <p:anim calcmode="lin" valueType="num">
                                      <p:cBhvr>
                                        <p:cTn id="15" dur="1000" fill="hold"/>
                                        <p:tgtEl>
                                          <p:spTgt spid="53"/>
                                        </p:tgtEl>
                                        <p:attrNameLst>
                                          <p:attrName>ppt_x</p:attrName>
                                        </p:attrNameLst>
                                      </p:cBhvr>
                                      <p:tavLst>
                                        <p:tav tm="0">
                                          <p:val>
                                            <p:strVal val="#ppt_x"/>
                                          </p:val>
                                        </p:tav>
                                        <p:tav tm="100000">
                                          <p:val>
                                            <p:strVal val="#ppt_x"/>
                                          </p:val>
                                        </p:tav>
                                      </p:tavLst>
                                    </p:anim>
                                    <p:anim calcmode="lin" valueType="num">
                                      <p:cBhvr>
                                        <p:cTn id="16"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fade">
                                      <p:cBhvr>
                                        <p:cTn id="21" dur="1000"/>
                                        <p:tgtEl>
                                          <p:spTgt spid="54"/>
                                        </p:tgtEl>
                                      </p:cBhvr>
                                    </p:animEffect>
                                    <p:anim calcmode="lin" valueType="num">
                                      <p:cBhvr>
                                        <p:cTn id="22" dur="1000" fill="hold"/>
                                        <p:tgtEl>
                                          <p:spTgt spid="54"/>
                                        </p:tgtEl>
                                        <p:attrNameLst>
                                          <p:attrName>ppt_x</p:attrName>
                                        </p:attrNameLst>
                                      </p:cBhvr>
                                      <p:tavLst>
                                        <p:tav tm="0">
                                          <p:val>
                                            <p:strVal val="#ppt_x"/>
                                          </p:val>
                                        </p:tav>
                                        <p:tav tm="100000">
                                          <p:val>
                                            <p:strVal val="#ppt_x"/>
                                          </p:val>
                                        </p:tav>
                                      </p:tavLst>
                                    </p:anim>
                                    <p:anim calcmode="lin" valueType="num">
                                      <p:cBhvr>
                                        <p:cTn id="23"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482272" y="2672443"/>
            <a:ext cx="3581400" cy="0"/>
          </a:xfrm>
          <a:prstGeom prst="line">
            <a:avLst/>
          </a:prstGeom>
          <a:ln w="19050">
            <a:solidFill>
              <a:srgbClr val="6B799C"/>
            </a:solidFill>
            <a:prstDash val="lgDash"/>
          </a:ln>
        </p:spPr>
        <p:style>
          <a:lnRef idx="1">
            <a:schemeClr val="accent1"/>
          </a:lnRef>
          <a:fillRef idx="0">
            <a:schemeClr val="accent1"/>
          </a:fillRef>
          <a:effectRef idx="0">
            <a:schemeClr val="accent1"/>
          </a:effectRef>
          <a:fontRef idx="minor">
            <a:schemeClr val="tx1"/>
          </a:fontRef>
        </p:style>
      </p:cxnSp>
      <p:sp>
        <p:nvSpPr>
          <p:cNvPr id="2" name="椭圆 1"/>
          <p:cNvSpPr/>
          <p:nvPr/>
        </p:nvSpPr>
        <p:spPr>
          <a:xfrm>
            <a:off x="4720772" y="2005693"/>
            <a:ext cx="1352550" cy="1352550"/>
          </a:xfrm>
          <a:prstGeom prst="ellips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9" name="椭圆 8"/>
          <p:cNvSpPr/>
          <p:nvPr/>
        </p:nvSpPr>
        <p:spPr>
          <a:xfrm>
            <a:off x="3539672" y="2500993"/>
            <a:ext cx="342900" cy="342900"/>
          </a:xfrm>
          <a:prstGeom prst="ellipse">
            <a:avLst/>
          </a:prstGeom>
          <a:solidFill>
            <a:srgbClr val="9B8E95"/>
          </a:solidFill>
          <a:ln w="28575">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wrap="none" lIns="243785" tIns="121892" rIns="243785" bIns="121892" anchor="ctr"/>
          <a:lstStyle/>
          <a:p>
            <a:endParaRPr lang="zh-CN" altLang="en-US"/>
          </a:p>
        </p:txBody>
      </p:sp>
      <p:sp>
        <p:nvSpPr>
          <p:cNvPr id="34" name="椭圆 33"/>
          <p:cNvSpPr/>
          <p:nvPr/>
        </p:nvSpPr>
        <p:spPr>
          <a:xfrm>
            <a:off x="2482397" y="2500993"/>
            <a:ext cx="342900" cy="342900"/>
          </a:xfrm>
          <a:prstGeom prst="ellipse">
            <a:avLst/>
          </a:prstGeom>
          <a:solidFill>
            <a:srgbClr val="6B799C"/>
          </a:solidFill>
          <a:ln>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solidFill>
            </a:endParaRPr>
          </a:p>
        </p:txBody>
      </p:sp>
      <p:sp>
        <p:nvSpPr>
          <p:cNvPr id="35" name="椭圆 34"/>
          <p:cNvSpPr/>
          <p:nvPr/>
        </p:nvSpPr>
        <p:spPr>
          <a:xfrm>
            <a:off x="1425122" y="2500993"/>
            <a:ext cx="342900" cy="342900"/>
          </a:xfrm>
          <a:prstGeom prst="ellipse">
            <a:avLst/>
          </a:prstGeom>
          <a:solidFill>
            <a:srgbClr val="9B8E95"/>
          </a:solidFill>
          <a:ln w="28575">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wrap="none" lIns="243785" tIns="121892" rIns="243785" bIns="121892" anchor="ctr"/>
          <a:lstStyle/>
          <a:p>
            <a:endParaRPr lang="zh-CN" altLang="en-US"/>
          </a:p>
        </p:txBody>
      </p:sp>
      <p:sp>
        <p:nvSpPr>
          <p:cNvPr id="40" name="半闭框 39"/>
          <p:cNvSpPr/>
          <p:nvPr/>
        </p:nvSpPr>
        <p:spPr>
          <a:xfrm rot="16200000">
            <a:off x="4158004" y="2397011"/>
            <a:ext cx="1295400" cy="2189163"/>
          </a:xfrm>
          <a:prstGeom prst="halfFrame">
            <a:avLst>
              <a:gd name="adj1" fmla="val 669"/>
              <a:gd name="adj2" fmla="val 612"/>
            </a:avLst>
          </a:prstGeom>
          <a:solidFill>
            <a:srgbClr val="FEA10D"/>
          </a:solidFill>
          <a:ln cap="rnd">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1" name="半闭框 40"/>
          <p:cNvSpPr/>
          <p:nvPr/>
        </p:nvSpPr>
        <p:spPr>
          <a:xfrm rot="16200000">
            <a:off x="3292562" y="2184785"/>
            <a:ext cx="1989367" cy="3307580"/>
          </a:xfrm>
          <a:prstGeom prst="halfFrame">
            <a:avLst>
              <a:gd name="adj1" fmla="val 704"/>
              <a:gd name="adj2" fmla="val 980"/>
            </a:avLst>
          </a:prstGeom>
          <a:solidFill>
            <a:srgbClr val="5A944C"/>
          </a:solidFill>
          <a:ln cap="rnd">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2" name="半闭框 41"/>
          <p:cNvSpPr/>
          <p:nvPr/>
        </p:nvSpPr>
        <p:spPr>
          <a:xfrm rot="16200000">
            <a:off x="2342080" y="2027141"/>
            <a:ext cx="2758625" cy="4392124"/>
          </a:xfrm>
          <a:prstGeom prst="halfFrame">
            <a:avLst>
              <a:gd name="adj1" fmla="val 932"/>
              <a:gd name="adj2" fmla="val 980"/>
            </a:avLst>
          </a:prstGeom>
          <a:solidFill>
            <a:srgbClr val="9B8E95"/>
          </a:solidFill>
          <a:ln cap="rnd">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43" name="组合 42"/>
          <p:cNvGrpSpPr/>
          <p:nvPr>
            <p:custDataLst>
              <p:tags r:id="rId1"/>
            </p:custDataLst>
          </p:nvPr>
        </p:nvGrpSpPr>
        <p:grpSpPr>
          <a:xfrm>
            <a:off x="6073322" y="3861840"/>
            <a:ext cx="570488" cy="554905"/>
            <a:chOff x="9205771" y="1936782"/>
            <a:chExt cx="570488" cy="554905"/>
          </a:xfrm>
        </p:grpSpPr>
        <p:sp>
          <p:nvSpPr>
            <p:cNvPr id="44" name="椭圆 43"/>
            <p:cNvSpPr/>
            <p:nvPr>
              <p:custDataLst>
                <p:tags r:id="rId2"/>
              </p:custDataLst>
            </p:nvPr>
          </p:nvSpPr>
          <p:spPr>
            <a:xfrm>
              <a:off x="9205771" y="1936782"/>
              <a:ext cx="554905" cy="554905"/>
            </a:xfrm>
            <a:prstGeom prst="ellipse">
              <a:avLst/>
            </a:prstGeom>
            <a:noFill/>
            <a:ln>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EA10D"/>
                </a:solidFill>
              </a:endParaRPr>
            </a:p>
          </p:txBody>
        </p:sp>
        <p:sp>
          <p:nvSpPr>
            <p:cNvPr id="45" name="文本框 44"/>
            <p:cNvSpPr txBox="1"/>
            <p:nvPr>
              <p:custDataLst>
                <p:tags r:id="rId3"/>
              </p:custDataLst>
            </p:nvPr>
          </p:nvSpPr>
          <p:spPr>
            <a:xfrm>
              <a:off x="9244935" y="1947914"/>
              <a:ext cx="531324" cy="523220"/>
            </a:xfrm>
            <a:prstGeom prst="rect">
              <a:avLst/>
            </a:prstGeom>
            <a:noFill/>
            <a:ln>
              <a:noFill/>
            </a:ln>
          </p:spPr>
          <p:txBody>
            <a:bodyPr wrap="square" rtlCol="0">
              <a:spAutoFit/>
            </a:bodyPr>
            <a:lstStyle/>
            <a:p>
              <a:r>
                <a:rPr lang="en-US" altLang="zh-CN" sz="2800" dirty="0">
                  <a:solidFill>
                    <a:srgbClr val="9B8E95"/>
                  </a:solidFill>
                  <a:latin typeface="Impact" panose="020B0806030902050204" pitchFamily="34" charset="0"/>
                  <a:ea typeface="微软雅黑" panose="020B0503020204020204" pitchFamily="34" charset="-122"/>
                </a:rPr>
                <a:t>01</a:t>
              </a:r>
              <a:endParaRPr lang="zh-CN" altLang="en-US" sz="2800" dirty="0">
                <a:solidFill>
                  <a:srgbClr val="9B8E95"/>
                </a:solidFill>
                <a:latin typeface="Impact" panose="020B0806030902050204" pitchFamily="34" charset="0"/>
                <a:ea typeface="微软雅黑" panose="020B0503020204020204" pitchFamily="34" charset="-122"/>
              </a:endParaRPr>
            </a:p>
          </p:txBody>
        </p:sp>
      </p:grpSp>
      <p:grpSp>
        <p:nvGrpSpPr>
          <p:cNvPr id="46" name="组合 45"/>
          <p:cNvGrpSpPr/>
          <p:nvPr>
            <p:custDataLst>
              <p:tags r:id="rId4"/>
            </p:custDataLst>
          </p:nvPr>
        </p:nvGrpSpPr>
        <p:grpSpPr>
          <a:xfrm>
            <a:off x="6068513" y="4593451"/>
            <a:ext cx="611415" cy="565132"/>
            <a:chOff x="9200962" y="1936782"/>
            <a:chExt cx="611415" cy="565132"/>
          </a:xfrm>
        </p:grpSpPr>
        <p:sp>
          <p:nvSpPr>
            <p:cNvPr id="47" name="椭圆 46"/>
            <p:cNvSpPr/>
            <p:nvPr>
              <p:custDataLst>
                <p:tags r:id="rId5"/>
              </p:custDataLst>
            </p:nvPr>
          </p:nvSpPr>
          <p:spPr>
            <a:xfrm>
              <a:off x="9205771" y="1936782"/>
              <a:ext cx="554905" cy="554905"/>
            </a:xfrm>
            <a:prstGeom prst="ellipse">
              <a:avLst/>
            </a:prstGeom>
            <a:noFill/>
            <a:ln>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85B466"/>
                </a:solidFill>
              </a:endParaRPr>
            </a:p>
          </p:txBody>
        </p:sp>
        <p:sp>
          <p:nvSpPr>
            <p:cNvPr id="48" name="文本框 47"/>
            <p:cNvSpPr txBox="1"/>
            <p:nvPr>
              <p:custDataLst>
                <p:tags r:id="rId6"/>
              </p:custDataLst>
            </p:nvPr>
          </p:nvSpPr>
          <p:spPr>
            <a:xfrm>
              <a:off x="9200962" y="1978694"/>
              <a:ext cx="611415" cy="523220"/>
            </a:xfrm>
            <a:prstGeom prst="rect">
              <a:avLst/>
            </a:prstGeom>
            <a:noFill/>
            <a:ln>
              <a:noFill/>
            </a:ln>
          </p:spPr>
          <p:txBody>
            <a:bodyPr wrap="square" rtlCol="0">
              <a:spAutoFit/>
            </a:bodyPr>
            <a:lstStyle/>
            <a:p>
              <a:r>
                <a:rPr lang="en-US" altLang="zh-CN" sz="2800" dirty="0">
                  <a:solidFill>
                    <a:srgbClr val="6B799C"/>
                  </a:solidFill>
                  <a:latin typeface="Impact" panose="020B0806030902050204" pitchFamily="34" charset="0"/>
                  <a:ea typeface="微软雅黑" panose="020B0503020204020204" pitchFamily="34" charset="-122"/>
                </a:rPr>
                <a:t>02</a:t>
              </a:r>
              <a:endParaRPr lang="zh-CN" altLang="en-US" sz="2800" dirty="0">
                <a:solidFill>
                  <a:srgbClr val="6B799C"/>
                </a:solidFill>
                <a:latin typeface="Impact" panose="020B0806030902050204" pitchFamily="34" charset="0"/>
                <a:ea typeface="微软雅黑" panose="020B0503020204020204" pitchFamily="34" charset="-122"/>
              </a:endParaRPr>
            </a:p>
          </p:txBody>
        </p:sp>
      </p:grpSp>
      <p:grpSp>
        <p:nvGrpSpPr>
          <p:cNvPr id="49" name="组合 48"/>
          <p:cNvGrpSpPr/>
          <p:nvPr>
            <p:custDataLst>
              <p:tags r:id="rId7"/>
            </p:custDataLst>
          </p:nvPr>
        </p:nvGrpSpPr>
        <p:grpSpPr>
          <a:xfrm>
            <a:off x="6073322" y="5325063"/>
            <a:ext cx="776657" cy="554905"/>
            <a:chOff x="9205771" y="1936782"/>
            <a:chExt cx="776657" cy="554905"/>
          </a:xfrm>
        </p:grpSpPr>
        <p:sp>
          <p:nvSpPr>
            <p:cNvPr id="50" name="椭圆 49"/>
            <p:cNvSpPr/>
            <p:nvPr>
              <p:custDataLst>
                <p:tags r:id="rId8"/>
              </p:custDataLst>
            </p:nvPr>
          </p:nvSpPr>
          <p:spPr>
            <a:xfrm>
              <a:off x="9205771" y="1936782"/>
              <a:ext cx="554905" cy="554905"/>
            </a:xfrm>
            <a:prstGeom prst="ellipse">
              <a:avLst/>
            </a:prstGeom>
            <a:noFill/>
            <a:ln>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EA10D"/>
                </a:solidFill>
              </a:endParaRPr>
            </a:p>
          </p:txBody>
        </p:sp>
        <p:sp>
          <p:nvSpPr>
            <p:cNvPr id="51" name="文本框 50"/>
            <p:cNvSpPr txBox="1"/>
            <p:nvPr>
              <p:custDataLst>
                <p:tags r:id="rId9"/>
              </p:custDataLst>
            </p:nvPr>
          </p:nvSpPr>
          <p:spPr>
            <a:xfrm>
              <a:off x="9228449" y="1968467"/>
              <a:ext cx="753979" cy="523220"/>
            </a:xfrm>
            <a:prstGeom prst="rect">
              <a:avLst/>
            </a:prstGeom>
            <a:noFill/>
            <a:ln>
              <a:noFill/>
            </a:ln>
          </p:spPr>
          <p:txBody>
            <a:bodyPr wrap="square" rtlCol="0">
              <a:spAutoFit/>
            </a:bodyPr>
            <a:lstStyle/>
            <a:p>
              <a:r>
                <a:rPr lang="en-US" altLang="zh-CN" sz="2800" dirty="0">
                  <a:solidFill>
                    <a:srgbClr val="9B8E95"/>
                  </a:solidFill>
                  <a:latin typeface="Impact" panose="020B0806030902050204" pitchFamily="34" charset="0"/>
                  <a:ea typeface="微软雅黑" panose="020B0503020204020204" pitchFamily="34" charset="-122"/>
                </a:rPr>
                <a:t>03</a:t>
              </a:r>
              <a:endParaRPr lang="zh-CN" altLang="en-US" sz="2800" dirty="0">
                <a:solidFill>
                  <a:srgbClr val="9B8E95"/>
                </a:solidFill>
                <a:latin typeface="Impact" panose="020B0806030902050204" pitchFamily="34" charset="0"/>
                <a:ea typeface="微软雅黑" panose="020B0503020204020204" pitchFamily="34" charset="-122"/>
              </a:endParaRPr>
            </a:p>
          </p:txBody>
        </p:sp>
      </p:grpSp>
      <p:sp>
        <p:nvSpPr>
          <p:cNvPr id="52" name="文本框 51"/>
          <p:cNvSpPr txBox="1"/>
          <p:nvPr>
            <p:custDataLst>
              <p:tags r:id="rId10"/>
            </p:custDataLst>
          </p:nvPr>
        </p:nvSpPr>
        <p:spPr>
          <a:xfrm>
            <a:off x="6628227" y="3842196"/>
            <a:ext cx="4422896" cy="398780"/>
          </a:xfrm>
          <a:prstGeom prst="rect">
            <a:avLst/>
          </a:prstGeom>
          <a:noFill/>
        </p:spPr>
        <p:txBody>
          <a:bodyPr wrap="square" rtlCol="0">
            <a:spAutoFit/>
          </a:bodyPr>
          <a:lstStyle/>
          <a:p>
            <a:r>
              <a:rPr lang="zh-CN" altLang="en-US" sz="2000" b="1" dirty="0">
                <a:solidFill>
                  <a:srgbClr val="6B799C"/>
                </a:solidFill>
                <a:latin typeface="微软雅黑" panose="020B0503020204020204" pitchFamily="34" charset="-122"/>
                <a:ea typeface="微软雅黑" panose="020B0503020204020204" pitchFamily="34" charset="-122"/>
              </a:rPr>
              <a:t>实施教学能力</a:t>
            </a:r>
            <a:endParaRPr lang="zh-CN" altLang="en-US" sz="2000" b="1" dirty="0">
              <a:solidFill>
                <a:srgbClr val="6B799C"/>
              </a:solidFill>
              <a:latin typeface="微软雅黑" panose="020B0503020204020204" pitchFamily="34" charset="-122"/>
              <a:ea typeface="微软雅黑" panose="020B0503020204020204" pitchFamily="34" charset="-122"/>
            </a:endParaRPr>
          </a:p>
        </p:txBody>
      </p:sp>
      <p:sp>
        <p:nvSpPr>
          <p:cNvPr id="53" name="文本框 52"/>
          <p:cNvSpPr txBox="1"/>
          <p:nvPr>
            <p:custDataLst>
              <p:tags r:id="rId11"/>
            </p:custDataLst>
          </p:nvPr>
        </p:nvSpPr>
        <p:spPr>
          <a:xfrm>
            <a:off x="6628227" y="4584035"/>
            <a:ext cx="4422896" cy="398780"/>
          </a:xfrm>
          <a:prstGeom prst="rect">
            <a:avLst/>
          </a:prstGeom>
          <a:noFill/>
        </p:spPr>
        <p:txBody>
          <a:bodyPr wrap="square" rtlCol="0">
            <a:spAutoFit/>
          </a:bodyPr>
          <a:lstStyle/>
          <a:p>
            <a:r>
              <a:rPr lang="zh-CN" altLang="en-US" sz="2000" b="1" dirty="0">
                <a:solidFill>
                  <a:srgbClr val="6B799C"/>
                </a:solidFill>
                <a:latin typeface="微软雅黑" panose="020B0503020204020204" pitchFamily="34" charset="-122"/>
                <a:ea typeface="微软雅黑" panose="020B0503020204020204" pitchFamily="34" charset="-122"/>
              </a:rPr>
              <a:t>设计教学能力</a:t>
            </a:r>
            <a:endParaRPr lang="zh-CN" altLang="en-US" sz="2000" b="1" dirty="0">
              <a:solidFill>
                <a:srgbClr val="6B799C"/>
              </a:solidFill>
              <a:latin typeface="微软雅黑" panose="020B0503020204020204" pitchFamily="34" charset="-122"/>
              <a:ea typeface="微软雅黑" panose="020B0503020204020204" pitchFamily="34" charset="-122"/>
            </a:endParaRPr>
          </a:p>
        </p:txBody>
      </p:sp>
      <p:sp>
        <p:nvSpPr>
          <p:cNvPr id="54" name="文本框 53"/>
          <p:cNvSpPr txBox="1"/>
          <p:nvPr>
            <p:custDataLst>
              <p:tags r:id="rId12"/>
            </p:custDataLst>
          </p:nvPr>
        </p:nvSpPr>
        <p:spPr>
          <a:xfrm>
            <a:off x="6628227" y="5345516"/>
            <a:ext cx="4422896" cy="398780"/>
          </a:xfrm>
          <a:prstGeom prst="rect">
            <a:avLst/>
          </a:prstGeom>
          <a:noFill/>
        </p:spPr>
        <p:txBody>
          <a:bodyPr wrap="square" rtlCol="0">
            <a:spAutoFit/>
          </a:bodyPr>
          <a:lstStyle/>
          <a:p>
            <a:r>
              <a:rPr lang="zh-CN" altLang="en-US" sz="2000" b="1" dirty="0">
                <a:solidFill>
                  <a:srgbClr val="6B799C"/>
                </a:solidFill>
                <a:latin typeface="微软雅黑" panose="020B0503020204020204" pitchFamily="34" charset="-122"/>
                <a:ea typeface="微软雅黑" panose="020B0503020204020204" pitchFamily="34" charset="-122"/>
              </a:rPr>
              <a:t>自我提升能力</a:t>
            </a:r>
            <a:endParaRPr lang="zh-CN" altLang="en-US" sz="2000" b="1" dirty="0">
              <a:solidFill>
                <a:srgbClr val="6B799C"/>
              </a:solidFill>
              <a:latin typeface="微软雅黑" panose="020B0503020204020204" pitchFamily="34" charset="-122"/>
              <a:ea typeface="微软雅黑" panose="020B0503020204020204" pitchFamily="34" charset="-122"/>
            </a:endParaRPr>
          </a:p>
        </p:txBody>
      </p:sp>
      <p:sp>
        <p:nvSpPr>
          <p:cNvPr id="55" name="AutoShape 29"/>
          <p:cNvSpPr/>
          <p:nvPr/>
        </p:nvSpPr>
        <p:spPr bwMode="auto">
          <a:xfrm>
            <a:off x="5163880" y="2398454"/>
            <a:ext cx="566880" cy="5670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rgbClr val="F7F7F7"/>
          </a:solidFill>
          <a:ln>
            <a:noFill/>
          </a:ln>
          <a:effectLst/>
        </p:spPr>
        <p:txBody>
          <a:bodyPr lIns="101578" tIns="101578" rIns="101578" bIns="101578" anchor="ctr"/>
          <a:lstStyle/>
          <a:p>
            <a:pPr defTabSz="913765">
              <a:defRPr/>
            </a:pPr>
            <a:endParaRPr lang="es-ES" sz="58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56" name="椭圆 55"/>
          <p:cNvSpPr/>
          <p:nvPr/>
        </p:nvSpPr>
        <p:spPr>
          <a:xfrm>
            <a:off x="5886011" y="4111723"/>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5881000" y="5563374"/>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5895316" y="4800694"/>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等腰三角形 3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875030" y="398780"/>
            <a:ext cx="5673090" cy="1021715"/>
          </a:xfrm>
          <a:prstGeom prst="rect">
            <a:avLst/>
          </a:prstGeom>
          <a:noFill/>
        </p:spPr>
        <p:txBody>
          <a:bodyPr wrap="square" rtlCol="0">
            <a:noAutofit/>
          </a:bodyPr>
          <a:lstStyle/>
          <a:p>
            <a:r>
              <a:rPr lang="zh-CN" altLang="en-US" sz="3200" b="1" dirty="0">
                <a:solidFill>
                  <a:srgbClr val="6B799C"/>
                </a:solidFill>
                <a:latin typeface="幼圆" panose="02010509060101010101" pitchFamily="49" charset="-122"/>
                <a:ea typeface="幼圆" panose="02010509060101010101" pitchFamily="49" charset="-122"/>
              </a:rPr>
              <a:t>（</a:t>
            </a:r>
            <a:r>
              <a:rPr lang="zh-CN" altLang="en-US" sz="3200" b="1" dirty="0">
                <a:solidFill>
                  <a:srgbClr val="6B799C"/>
                </a:solidFill>
                <a:latin typeface="幼圆" panose="02010509060101010101" pitchFamily="49" charset="-122"/>
                <a:ea typeface="幼圆" panose="02010509060101010101" pitchFamily="49" charset="-122"/>
              </a:rPr>
              <a:t>二）数学教师的专业能力</a:t>
            </a:r>
            <a:endParaRPr lang="zh-CN" altLang="en-US" sz="3200" b="1" dirty="0">
              <a:solidFill>
                <a:srgbClr val="6B799C"/>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3"/>
                                        </p:tgtEl>
                                        <p:attrNameLst>
                                          <p:attrName>style.visibility</p:attrName>
                                        </p:attrNameLst>
                                      </p:cBhvr>
                                      <p:to>
                                        <p:strVal val="visible"/>
                                      </p:to>
                                    </p:set>
                                    <p:animEffect transition="in" filter="fade">
                                      <p:cBhvr>
                                        <p:cTn id="14" dur="1000"/>
                                        <p:tgtEl>
                                          <p:spTgt spid="53"/>
                                        </p:tgtEl>
                                      </p:cBhvr>
                                    </p:animEffect>
                                    <p:anim calcmode="lin" valueType="num">
                                      <p:cBhvr>
                                        <p:cTn id="15" dur="1000" fill="hold"/>
                                        <p:tgtEl>
                                          <p:spTgt spid="53"/>
                                        </p:tgtEl>
                                        <p:attrNameLst>
                                          <p:attrName>ppt_x</p:attrName>
                                        </p:attrNameLst>
                                      </p:cBhvr>
                                      <p:tavLst>
                                        <p:tav tm="0">
                                          <p:val>
                                            <p:strVal val="#ppt_x"/>
                                          </p:val>
                                        </p:tav>
                                        <p:tav tm="100000">
                                          <p:val>
                                            <p:strVal val="#ppt_x"/>
                                          </p:val>
                                        </p:tav>
                                      </p:tavLst>
                                    </p:anim>
                                    <p:anim calcmode="lin" valueType="num">
                                      <p:cBhvr>
                                        <p:cTn id="16"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fade">
                                      <p:cBhvr>
                                        <p:cTn id="21" dur="1000"/>
                                        <p:tgtEl>
                                          <p:spTgt spid="54"/>
                                        </p:tgtEl>
                                      </p:cBhvr>
                                    </p:animEffect>
                                    <p:anim calcmode="lin" valueType="num">
                                      <p:cBhvr>
                                        <p:cTn id="22" dur="1000" fill="hold"/>
                                        <p:tgtEl>
                                          <p:spTgt spid="54"/>
                                        </p:tgtEl>
                                        <p:attrNameLst>
                                          <p:attrName>ppt_x</p:attrName>
                                        </p:attrNameLst>
                                      </p:cBhvr>
                                      <p:tavLst>
                                        <p:tav tm="0">
                                          <p:val>
                                            <p:strVal val="#ppt_x"/>
                                          </p:val>
                                        </p:tav>
                                        <p:tav tm="100000">
                                          <p:val>
                                            <p:strVal val="#ppt_x"/>
                                          </p:val>
                                        </p:tav>
                                      </p:tavLst>
                                    </p:anim>
                                    <p:anim calcmode="lin" valueType="num">
                                      <p:cBhvr>
                                        <p:cTn id="23"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482272" y="2672443"/>
            <a:ext cx="3581400" cy="0"/>
          </a:xfrm>
          <a:prstGeom prst="line">
            <a:avLst/>
          </a:prstGeom>
          <a:ln w="19050">
            <a:solidFill>
              <a:srgbClr val="6B799C"/>
            </a:solidFill>
            <a:prstDash val="lgDash"/>
          </a:ln>
        </p:spPr>
        <p:style>
          <a:lnRef idx="1">
            <a:schemeClr val="accent1"/>
          </a:lnRef>
          <a:fillRef idx="0">
            <a:schemeClr val="accent1"/>
          </a:fillRef>
          <a:effectRef idx="0">
            <a:schemeClr val="accent1"/>
          </a:effectRef>
          <a:fontRef idx="minor">
            <a:schemeClr val="tx1"/>
          </a:fontRef>
        </p:style>
      </p:cxnSp>
      <p:sp>
        <p:nvSpPr>
          <p:cNvPr id="2" name="椭圆 1"/>
          <p:cNvSpPr/>
          <p:nvPr/>
        </p:nvSpPr>
        <p:spPr>
          <a:xfrm>
            <a:off x="4720772" y="2005693"/>
            <a:ext cx="1352550" cy="1352550"/>
          </a:xfrm>
          <a:prstGeom prst="ellips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9" name="椭圆 8"/>
          <p:cNvSpPr/>
          <p:nvPr/>
        </p:nvSpPr>
        <p:spPr>
          <a:xfrm>
            <a:off x="3539672" y="2500993"/>
            <a:ext cx="342900" cy="342900"/>
          </a:xfrm>
          <a:prstGeom prst="ellipse">
            <a:avLst/>
          </a:prstGeom>
          <a:solidFill>
            <a:srgbClr val="9B8E95"/>
          </a:solidFill>
          <a:ln w="28575">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wrap="none" lIns="243785" tIns="121892" rIns="243785" bIns="121892" anchor="ctr"/>
          <a:lstStyle/>
          <a:p>
            <a:endParaRPr lang="zh-CN" altLang="en-US"/>
          </a:p>
        </p:txBody>
      </p:sp>
      <p:sp>
        <p:nvSpPr>
          <p:cNvPr id="34" name="椭圆 33"/>
          <p:cNvSpPr/>
          <p:nvPr/>
        </p:nvSpPr>
        <p:spPr>
          <a:xfrm>
            <a:off x="2482397" y="2500993"/>
            <a:ext cx="342900" cy="342900"/>
          </a:xfrm>
          <a:prstGeom prst="ellipse">
            <a:avLst/>
          </a:prstGeom>
          <a:solidFill>
            <a:srgbClr val="6B799C"/>
          </a:solidFill>
          <a:ln>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solidFill>
            </a:endParaRPr>
          </a:p>
        </p:txBody>
      </p:sp>
      <p:sp>
        <p:nvSpPr>
          <p:cNvPr id="35" name="椭圆 34"/>
          <p:cNvSpPr/>
          <p:nvPr/>
        </p:nvSpPr>
        <p:spPr>
          <a:xfrm>
            <a:off x="1425122" y="2500993"/>
            <a:ext cx="342900" cy="342900"/>
          </a:xfrm>
          <a:prstGeom prst="ellipse">
            <a:avLst/>
          </a:prstGeom>
          <a:solidFill>
            <a:srgbClr val="9B8E95"/>
          </a:solidFill>
          <a:ln w="28575">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wrap="none" lIns="243785" tIns="121892" rIns="243785" bIns="121892" anchor="ctr"/>
          <a:lstStyle/>
          <a:p>
            <a:endParaRPr lang="zh-CN" altLang="en-US"/>
          </a:p>
        </p:txBody>
      </p:sp>
      <p:sp>
        <p:nvSpPr>
          <p:cNvPr id="40" name="半闭框 39"/>
          <p:cNvSpPr/>
          <p:nvPr/>
        </p:nvSpPr>
        <p:spPr>
          <a:xfrm rot="16200000">
            <a:off x="4158004" y="2397011"/>
            <a:ext cx="1295400" cy="2189163"/>
          </a:xfrm>
          <a:prstGeom prst="halfFrame">
            <a:avLst>
              <a:gd name="adj1" fmla="val 669"/>
              <a:gd name="adj2" fmla="val 612"/>
            </a:avLst>
          </a:prstGeom>
          <a:solidFill>
            <a:srgbClr val="FEA10D"/>
          </a:solidFill>
          <a:ln cap="rnd">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1" name="半闭框 40"/>
          <p:cNvSpPr/>
          <p:nvPr/>
        </p:nvSpPr>
        <p:spPr>
          <a:xfrm rot="16200000">
            <a:off x="3292562" y="2184785"/>
            <a:ext cx="1989367" cy="3307580"/>
          </a:xfrm>
          <a:prstGeom prst="halfFrame">
            <a:avLst>
              <a:gd name="adj1" fmla="val 704"/>
              <a:gd name="adj2" fmla="val 980"/>
            </a:avLst>
          </a:prstGeom>
          <a:solidFill>
            <a:srgbClr val="5A944C"/>
          </a:solidFill>
          <a:ln cap="rnd">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2" name="半闭框 41"/>
          <p:cNvSpPr/>
          <p:nvPr/>
        </p:nvSpPr>
        <p:spPr>
          <a:xfrm rot="16200000">
            <a:off x="2342080" y="2027141"/>
            <a:ext cx="2758625" cy="4392124"/>
          </a:xfrm>
          <a:prstGeom prst="halfFrame">
            <a:avLst>
              <a:gd name="adj1" fmla="val 932"/>
              <a:gd name="adj2" fmla="val 980"/>
            </a:avLst>
          </a:prstGeom>
          <a:solidFill>
            <a:srgbClr val="9B8E95"/>
          </a:solidFill>
          <a:ln cap="rnd">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43" name="组合 42"/>
          <p:cNvGrpSpPr/>
          <p:nvPr>
            <p:custDataLst>
              <p:tags r:id="rId1"/>
            </p:custDataLst>
          </p:nvPr>
        </p:nvGrpSpPr>
        <p:grpSpPr>
          <a:xfrm>
            <a:off x="6073322" y="3861840"/>
            <a:ext cx="570488" cy="554905"/>
            <a:chOff x="9205771" y="1936782"/>
            <a:chExt cx="570488" cy="554905"/>
          </a:xfrm>
        </p:grpSpPr>
        <p:sp>
          <p:nvSpPr>
            <p:cNvPr id="44" name="椭圆 43"/>
            <p:cNvSpPr/>
            <p:nvPr>
              <p:custDataLst>
                <p:tags r:id="rId2"/>
              </p:custDataLst>
            </p:nvPr>
          </p:nvSpPr>
          <p:spPr>
            <a:xfrm>
              <a:off x="9205771" y="1936782"/>
              <a:ext cx="554905" cy="554905"/>
            </a:xfrm>
            <a:prstGeom prst="ellipse">
              <a:avLst/>
            </a:prstGeom>
            <a:noFill/>
            <a:ln>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EA10D"/>
                </a:solidFill>
              </a:endParaRPr>
            </a:p>
          </p:txBody>
        </p:sp>
        <p:sp>
          <p:nvSpPr>
            <p:cNvPr id="45" name="文本框 44"/>
            <p:cNvSpPr txBox="1"/>
            <p:nvPr>
              <p:custDataLst>
                <p:tags r:id="rId3"/>
              </p:custDataLst>
            </p:nvPr>
          </p:nvSpPr>
          <p:spPr>
            <a:xfrm>
              <a:off x="9244935" y="1947914"/>
              <a:ext cx="531324" cy="523220"/>
            </a:xfrm>
            <a:prstGeom prst="rect">
              <a:avLst/>
            </a:prstGeom>
            <a:noFill/>
            <a:ln>
              <a:noFill/>
            </a:ln>
          </p:spPr>
          <p:txBody>
            <a:bodyPr wrap="square" rtlCol="0">
              <a:spAutoFit/>
            </a:bodyPr>
            <a:lstStyle/>
            <a:p>
              <a:r>
                <a:rPr lang="en-US" altLang="zh-CN" sz="2800" dirty="0">
                  <a:solidFill>
                    <a:srgbClr val="9B8E95"/>
                  </a:solidFill>
                  <a:latin typeface="Impact" panose="020B0806030902050204" pitchFamily="34" charset="0"/>
                  <a:ea typeface="微软雅黑" panose="020B0503020204020204" pitchFamily="34" charset="-122"/>
                </a:rPr>
                <a:t>01</a:t>
              </a:r>
              <a:endParaRPr lang="zh-CN" altLang="en-US" sz="2800" dirty="0">
                <a:solidFill>
                  <a:srgbClr val="9B8E95"/>
                </a:solidFill>
                <a:latin typeface="Impact" panose="020B0806030902050204" pitchFamily="34" charset="0"/>
                <a:ea typeface="微软雅黑" panose="020B0503020204020204" pitchFamily="34" charset="-122"/>
              </a:endParaRPr>
            </a:p>
          </p:txBody>
        </p:sp>
      </p:grpSp>
      <p:grpSp>
        <p:nvGrpSpPr>
          <p:cNvPr id="46" name="组合 45"/>
          <p:cNvGrpSpPr/>
          <p:nvPr>
            <p:custDataLst>
              <p:tags r:id="rId4"/>
            </p:custDataLst>
          </p:nvPr>
        </p:nvGrpSpPr>
        <p:grpSpPr>
          <a:xfrm>
            <a:off x="6068513" y="4593451"/>
            <a:ext cx="611415" cy="565132"/>
            <a:chOff x="9200962" y="1936782"/>
            <a:chExt cx="611415" cy="565132"/>
          </a:xfrm>
        </p:grpSpPr>
        <p:sp>
          <p:nvSpPr>
            <p:cNvPr id="47" name="椭圆 46"/>
            <p:cNvSpPr/>
            <p:nvPr>
              <p:custDataLst>
                <p:tags r:id="rId5"/>
              </p:custDataLst>
            </p:nvPr>
          </p:nvSpPr>
          <p:spPr>
            <a:xfrm>
              <a:off x="9205771" y="1936782"/>
              <a:ext cx="554905" cy="554905"/>
            </a:xfrm>
            <a:prstGeom prst="ellipse">
              <a:avLst/>
            </a:prstGeom>
            <a:noFill/>
            <a:ln>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85B466"/>
                </a:solidFill>
              </a:endParaRPr>
            </a:p>
          </p:txBody>
        </p:sp>
        <p:sp>
          <p:nvSpPr>
            <p:cNvPr id="48" name="文本框 47"/>
            <p:cNvSpPr txBox="1"/>
            <p:nvPr>
              <p:custDataLst>
                <p:tags r:id="rId6"/>
              </p:custDataLst>
            </p:nvPr>
          </p:nvSpPr>
          <p:spPr>
            <a:xfrm>
              <a:off x="9200962" y="1978694"/>
              <a:ext cx="611415" cy="523220"/>
            </a:xfrm>
            <a:prstGeom prst="rect">
              <a:avLst/>
            </a:prstGeom>
            <a:noFill/>
            <a:ln>
              <a:noFill/>
            </a:ln>
          </p:spPr>
          <p:txBody>
            <a:bodyPr wrap="square" rtlCol="0">
              <a:spAutoFit/>
            </a:bodyPr>
            <a:lstStyle/>
            <a:p>
              <a:r>
                <a:rPr lang="en-US" altLang="zh-CN" sz="2800" dirty="0">
                  <a:solidFill>
                    <a:srgbClr val="6B799C"/>
                  </a:solidFill>
                  <a:latin typeface="Impact" panose="020B0806030902050204" pitchFamily="34" charset="0"/>
                  <a:ea typeface="微软雅黑" panose="020B0503020204020204" pitchFamily="34" charset="-122"/>
                </a:rPr>
                <a:t>02</a:t>
              </a:r>
              <a:endParaRPr lang="zh-CN" altLang="en-US" sz="2800" dirty="0">
                <a:solidFill>
                  <a:srgbClr val="6B799C"/>
                </a:solidFill>
                <a:latin typeface="Impact" panose="020B0806030902050204" pitchFamily="34" charset="0"/>
                <a:ea typeface="微软雅黑" panose="020B0503020204020204" pitchFamily="34" charset="-122"/>
              </a:endParaRPr>
            </a:p>
          </p:txBody>
        </p:sp>
      </p:grpSp>
      <p:grpSp>
        <p:nvGrpSpPr>
          <p:cNvPr id="49" name="组合 48"/>
          <p:cNvGrpSpPr/>
          <p:nvPr>
            <p:custDataLst>
              <p:tags r:id="rId7"/>
            </p:custDataLst>
          </p:nvPr>
        </p:nvGrpSpPr>
        <p:grpSpPr>
          <a:xfrm>
            <a:off x="6073322" y="5325063"/>
            <a:ext cx="776657" cy="554905"/>
            <a:chOff x="9205771" y="1936782"/>
            <a:chExt cx="776657" cy="554905"/>
          </a:xfrm>
        </p:grpSpPr>
        <p:sp>
          <p:nvSpPr>
            <p:cNvPr id="50" name="椭圆 49"/>
            <p:cNvSpPr/>
            <p:nvPr>
              <p:custDataLst>
                <p:tags r:id="rId8"/>
              </p:custDataLst>
            </p:nvPr>
          </p:nvSpPr>
          <p:spPr>
            <a:xfrm>
              <a:off x="9205771" y="1936782"/>
              <a:ext cx="554905" cy="554905"/>
            </a:xfrm>
            <a:prstGeom prst="ellipse">
              <a:avLst/>
            </a:prstGeom>
            <a:noFill/>
            <a:ln>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EA10D"/>
                </a:solidFill>
              </a:endParaRPr>
            </a:p>
          </p:txBody>
        </p:sp>
        <p:sp>
          <p:nvSpPr>
            <p:cNvPr id="51" name="文本框 50"/>
            <p:cNvSpPr txBox="1"/>
            <p:nvPr>
              <p:custDataLst>
                <p:tags r:id="rId9"/>
              </p:custDataLst>
            </p:nvPr>
          </p:nvSpPr>
          <p:spPr>
            <a:xfrm>
              <a:off x="9228449" y="1968467"/>
              <a:ext cx="753979" cy="523220"/>
            </a:xfrm>
            <a:prstGeom prst="rect">
              <a:avLst/>
            </a:prstGeom>
            <a:noFill/>
            <a:ln>
              <a:noFill/>
            </a:ln>
          </p:spPr>
          <p:txBody>
            <a:bodyPr wrap="square" rtlCol="0">
              <a:spAutoFit/>
            </a:bodyPr>
            <a:lstStyle/>
            <a:p>
              <a:r>
                <a:rPr lang="en-US" altLang="zh-CN" sz="2800" dirty="0">
                  <a:solidFill>
                    <a:srgbClr val="9B8E95"/>
                  </a:solidFill>
                  <a:latin typeface="Impact" panose="020B0806030902050204" pitchFamily="34" charset="0"/>
                  <a:ea typeface="微软雅黑" panose="020B0503020204020204" pitchFamily="34" charset="-122"/>
                </a:rPr>
                <a:t>03</a:t>
              </a:r>
              <a:endParaRPr lang="zh-CN" altLang="en-US" sz="2800" dirty="0">
                <a:solidFill>
                  <a:srgbClr val="9B8E95"/>
                </a:solidFill>
                <a:latin typeface="Impact" panose="020B0806030902050204" pitchFamily="34" charset="0"/>
                <a:ea typeface="微软雅黑" panose="020B0503020204020204" pitchFamily="34" charset="-122"/>
              </a:endParaRPr>
            </a:p>
          </p:txBody>
        </p:sp>
      </p:grpSp>
      <p:sp>
        <p:nvSpPr>
          <p:cNvPr id="52" name="文本框 51"/>
          <p:cNvSpPr txBox="1"/>
          <p:nvPr>
            <p:custDataLst>
              <p:tags r:id="rId10"/>
            </p:custDataLst>
          </p:nvPr>
        </p:nvSpPr>
        <p:spPr>
          <a:xfrm>
            <a:off x="6628227" y="3842196"/>
            <a:ext cx="4422896" cy="398780"/>
          </a:xfrm>
          <a:prstGeom prst="rect">
            <a:avLst/>
          </a:prstGeom>
          <a:noFill/>
        </p:spPr>
        <p:txBody>
          <a:bodyPr wrap="square" rtlCol="0">
            <a:spAutoFit/>
          </a:bodyPr>
          <a:lstStyle/>
          <a:p>
            <a:r>
              <a:rPr lang="zh-CN" altLang="en-US" sz="2000" b="1" dirty="0">
                <a:solidFill>
                  <a:srgbClr val="6B799C"/>
                </a:solidFill>
                <a:latin typeface="微软雅黑" panose="020B0503020204020204" pitchFamily="34" charset="-122"/>
                <a:ea typeface="微软雅黑" panose="020B0503020204020204" pitchFamily="34" charset="-122"/>
              </a:rPr>
              <a:t>数学知识信念</a:t>
            </a:r>
            <a:endParaRPr lang="zh-CN" altLang="en-US" sz="2000" b="1" dirty="0">
              <a:solidFill>
                <a:srgbClr val="6B799C"/>
              </a:solidFill>
              <a:latin typeface="微软雅黑" panose="020B0503020204020204" pitchFamily="34" charset="-122"/>
              <a:ea typeface="微软雅黑" panose="020B0503020204020204" pitchFamily="34" charset="-122"/>
            </a:endParaRPr>
          </a:p>
        </p:txBody>
      </p:sp>
      <p:sp>
        <p:nvSpPr>
          <p:cNvPr id="53" name="文本框 52"/>
          <p:cNvSpPr txBox="1"/>
          <p:nvPr>
            <p:custDataLst>
              <p:tags r:id="rId11"/>
            </p:custDataLst>
          </p:nvPr>
        </p:nvSpPr>
        <p:spPr>
          <a:xfrm>
            <a:off x="6628227" y="4584035"/>
            <a:ext cx="4422896" cy="398780"/>
          </a:xfrm>
          <a:prstGeom prst="rect">
            <a:avLst/>
          </a:prstGeom>
          <a:noFill/>
        </p:spPr>
        <p:txBody>
          <a:bodyPr wrap="square" rtlCol="0">
            <a:spAutoFit/>
          </a:bodyPr>
          <a:lstStyle/>
          <a:p>
            <a:r>
              <a:rPr lang="zh-CN" altLang="en-US" sz="2000" b="1" dirty="0">
                <a:solidFill>
                  <a:srgbClr val="6B799C"/>
                </a:solidFill>
                <a:latin typeface="微软雅黑" panose="020B0503020204020204" pitchFamily="34" charset="-122"/>
                <a:ea typeface="微软雅黑" panose="020B0503020204020204" pitchFamily="34" charset="-122"/>
              </a:rPr>
              <a:t>数学教学信念</a:t>
            </a:r>
            <a:endParaRPr lang="zh-CN" altLang="en-US" sz="2000" b="1" dirty="0">
              <a:solidFill>
                <a:srgbClr val="6B799C"/>
              </a:solidFill>
              <a:latin typeface="微软雅黑" panose="020B0503020204020204" pitchFamily="34" charset="-122"/>
              <a:ea typeface="微软雅黑" panose="020B0503020204020204" pitchFamily="34" charset="-122"/>
            </a:endParaRPr>
          </a:p>
        </p:txBody>
      </p:sp>
      <p:sp>
        <p:nvSpPr>
          <p:cNvPr id="54" name="文本框 53"/>
          <p:cNvSpPr txBox="1"/>
          <p:nvPr>
            <p:custDataLst>
              <p:tags r:id="rId12"/>
            </p:custDataLst>
          </p:nvPr>
        </p:nvSpPr>
        <p:spPr>
          <a:xfrm>
            <a:off x="6628227" y="5345516"/>
            <a:ext cx="4422896" cy="398780"/>
          </a:xfrm>
          <a:prstGeom prst="rect">
            <a:avLst/>
          </a:prstGeom>
          <a:noFill/>
        </p:spPr>
        <p:txBody>
          <a:bodyPr wrap="square" rtlCol="0">
            <a:spAutoFit/>
          </a:bodyPr>
          <a:lstStyle/>
          <a:p>
            <a:r>
              <a:rPr lang="zh-CN" altLang="en-US" sz="2000" b="1" dirty="0">
                <a:solidFill>
                  <a:srgbClr val="6B799C"/>
                </a:solidFill>
                <a:latin typeface="微软雅黑" panose="020B0503020204020204" pitchFamily="34" charset="-122"/>
                <a:ea typeface="微软雅黑" panose="020B0503020204020204" pitchFamily="34" charset="-122"/>
              </a:rPr>
              <a:t>数学教师的自我信念</a:t>
            </a:r>
            <a:endParaRPr lang="zh-CN" altLang="en-US" sz="2000" b="1" dirty="0">
              <a:solidFill>
                <a:srgbClr val="6B799C"/>
              </a:solidFill>
              <a:latin typeface="微软雅黑" panose="020B0503020204020204" pitchFamily="34" charset="-122"/>
              <a:ea typeface="微软雅黑" panose="020B0503020204020204" pitchFamily="34" charset="-122"/>
            </a:endParaRPr>
          </a:p>
        </p:txBody>
      </p:sp>
      <p:sp>
        <p:nvSpPr>
          <p:cNvPr id="55" name="AutoShape 29"/>
          <p:cNvSpPr/>
          <p:nvPr/>
        </p:nvSpPr>
        <p:spPr bwMode="auto">
          <a:xfrm>
            <a:off x="5163880" y="2398454"/>
            <a:ext cx="566880" cy="5670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rgbClr val="F7F7F7"/>
          </a:solidFill>
          <a:ln>
            <a:noFill/>
          </a:ln>
          <a:effectLst/>
        </p:spPr>
        <p:txBody>
          <a:bodyPr lIns="101578" tIns="101578" rIns="101578" bIns="101578" anchor="ctr"/>
          <a:lstStyle/>
          <a:p>
            <a:pPr defTabSz="913765">
              <a:defRPr/>
            </a:pPr>
            <a:endParaRPr lang="es-ES" sz="58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56" name="椭圆 55"/>
          <p:cNvSpPr/>
          <p:nvPr/>
        </p:nvSpPr>
        <p:spPr>
          <a:xfrm>
            <a:off x="5886011" y="4111723"/>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5881000" y="5563374"/>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5895316" y="4800694"/>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等腰三角形 3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875030" y="398780"/>
            <a:ext cx="5673090" cy="1021715"/>
          </a:xfrm>
          <a:prstGeom prst="rect">
            <a:avLst/>
          </a:prstGeom>
          <a:noFill/>
        </p:spPr>
        <p:txBody>
          <a:bodyPr wrap="square" rtlCol="0">
            <a:noAutofit/>
          </a:bodyPr>
          <a:lstStyle/>
          <a:p>
            <a:r>
              <a:rPr lang="zh-CN" altLang="en-US" sz="3200" b="1" dirty="0">
                <a:solidFill>
                  <a:srgbClr val="6B799C"/>
                </a:solidFill>
                <a:latin typeface="幼圆" panose="02010509060101010101" pitchFamily="49" charset="-122"/>
                <a:ea typeface="幼圆" panose="02010509060101010101" pitchFamily="49" charset="-122"/>
              </a:rPr>
              <a:t>（</a:t>
            </a:r>
            <a:r>
              <a:rPr lang="zh-CN" altLang="en-US" sz="3200" b="1" dirty="0">
                <a:solidFill>
                  <a:srgbClr val="6B799C"/>
                </a:solidFill>
                <a:latin typeface="幼圆" panose="02010509060101010101" pitchFamily="49" charset="-122"/>
                <a:ea typeface="幼圆" panose="02010509060101010101" pitchFamily="49" charset="-122"/>
              </a:rPr>
              <a:t>三）数学教师的专业信念</a:t>
            </a:r>
            <a:endParaRPr lang="zh-CN" altLang="en-US" sz="3200" b="1" dirty="0">
              <a:solidFill>
                <a:srgbClr val="6B799C"/>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3"/>
                                        </p:tgtEl>
                                        <p:attrNameLst>
                                          <p:attrName>style.visibility</p:attrName>
                                        </p:attrNameLst>
                                      </p:cBhvr>
                                      <p:to>
                                        <p:strVal val="visible"/>
                                      </p:to>
                                    </p:set>
                                    <p:animEffect transition="in" filter="fade">
                                      <p:cBhvr>
                                        <p:cTn id="14" dur="1000"/>
                                        <p:tgtEl>
                                          <p:spTgt spid="53"/>
                                        </p:tgtEl>
                                      </p:cBhvr>
                                    </p:animEffect>
                                    <p:anim calcmode="lin" valueType="num">
                                      <p:cBhvr>
                                        <p:cTn id="15" dur="1000" fill="hold"/>
                                        <p:tgtEl>
                                          <p:spTgt spid="53"/>
                                        </p:tgtEl>
                                        <p:attrNameLst>
                                          <p:attrName>ppt_x</p:attrName>
                                        </p:attrNameLst>
                                      </p:cBhvr>
                                      <p:tavLst>
                                        <p:tav tm="0">
                                          <p:val>
                                            <p:strVal val="#ppt_x"/>
                                          </p:val>
                                        </p:tav>
                                        <p:tav tm="100000">
                                          <p:val>
                                            <p:strVal val="#ppt_x"/>
                                          </p:val>
                                        </p:tav>
                                      </p:tavLst>
                                    </p:anim>
                                    <p:anim calcmode="lin" valueType="num">
                                      <p:cBhvr>
                                        <p:cTn id="16"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fade">
                                      <p:cBhvr>
                                        <p:cTn id="21" dur="1000"/>
                                        <p:tgtEl>
                                          <p:spTgt spid="54"/>
                                        </p:tgtEl>
                                      </p:cBhvr>
                                    </p:animEffect>
                                    <p:anim calcmode="lin" valueType="num">
                                      <p:cBhvr>
                                        <p:cTn id="22" dur="1000" fill="hold"/>
                                        <p:tgtEl>
                                          <p:spTgt spid="54"/>
                                        </p:tgtEl>
                                        <p:attrNameLst>
                                          <p:attrName>ppt_x</p:attrName>
                                        </p:attrNameLst>
                                      </p:cBhvr>
                                      <p:tavLst>
                                        <p:tav tm="0">
                                          <p:val>
                                            <p:strVal val="#ppt_x"/>
                                          </p:val>
                                        </p:tav>
                                        <p:tav tm="100000">
                                          <p:val>
                                            <p:strVal val="#ppt_x"/>
                                          </p:val>
                                        </p:tav>
                                      </p:tavLst>
                                    </p:anim>
                                    <p:anim calcmode="lin" valueType="num">
                                      <p:cBhvr>
                                        <p:cTn id="23"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 name="等腰三角形 33"/>
          <p:cNvSpPr/>
          <p:nvPr/>
        </p:nvSpPr>
        <p:spPr>
          <a:xfrm>
            <a:off x="83370" y="477543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rot="10800000">
            <a:off x="0" y="32224"/>
            <a:ext cx="4496263" cy="297180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3227317" y="4867661"/>
            <a:ext cx="1105017" cy="45720"/>
            <a:chOff x="1066971" y="3068807"/>
            <a:chExt cx="1105017" cy="45720"/>
          </a:xfrm>
          <a:solidFill>
            <a:srgbClr val="6B799C"/>
          </a:solidFill>
        </p:grpSpPr>
        <p:sp>
          <p:nvSpPr>
            <p:cNvPr id="13" name="椭圆 12"/>
            <p:cNvSpPr/>
            <p:nvPr/>
          </p:nvSpPr>
          <p:spPr>
            <a:xfrm>
              <a:off x="10669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5A944C"/>
                </a:solidFill>
                <a:latin typeface="幼圆" panose="02010509060101010101" pitchFamily="49" charset="-122"/>
                <a:ea typeface="幼圆" panose="02010509060101010101" pitchFamily="49" charset="-122"/>
              </a:endParaRPr>
            </a:p>
          </p:txBody>
        </p:sp>
        <p:sp>
          <p:nvSpPr>
            <p:cNvPr id="14" name="椭圆 13"/>
            <p:cNvSpPr/>
            <p:nvPr/>
          </p:nvSpPr>
          <p:spPr>
            <a:xfrm>
              <a:off x="12435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5A944C"/>
                </a:solidFill>
                <a:latin typeface="幼圆" panose="02010509060101010101" pitchFamily="49" charset="-122"/>
                <a:ea typeface="幼圆" panose="02010509060101010101" pitchFamily="49" charset="-122"/>
              </a:endParaRPr>
            </a:p>
          </p:txBody>
        </p:sp>
        <p:sp>
          <p:nvSpPr>
            <p:cNvPr id="15" name="椭圆 14"/>
            <p:cNvSpPr/>
            <p:nvPr/>
          </p:nvSpPr>
          <p:spPr>
            <a:xfrm>
              <a:off x="14200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5A944C"/>
                </a:solidFill>
                <a:latin typeface="幼圆" panose="02010509060101010101" pitchFamily="49" charset="-122"/>
                <a:ea typeface="幼圆" panose="02010509060101010101" pitchFamily="49" charset="-122"/>
              </a:endParaRPr>
            </a:p>
          </p:txBody>
        </p:sp>
        <p:sp>
          <p:nvSpPr>
            <p:cNvPr id="16" name="椭圆 15"/>
            <p:cNvSpPr/>
            <p:nvPr/>
          </p:nvSpPr>
          <p:spPr>
            <a:xfrm>
              <a:off x="15966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5A944C"/>
                </a:solidFill>
                <a:latin typeface="幼圆" panose="02010509060101010101" pitchFamily="49" charset="-122"/>
                <a:ea typeface="幼圆" panose="02010509060101010101" pitchFamily="49" charset="-122"/>
              </a:endParaRPr>
            </a:p>
          </p:txBody>
        </p:sp>
        <p:sp>
          <p:nvSpPr>
            <p:cNvPr id="17" name="椭圆 16"/>
            <p:cNvSpPr/>
            <p:nvPr/>
          </p:nvSpPr>
          <p:spPr>
            <a:xfrm>
              <a:off x="17731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5A944C"/>
                </a:solidFill>
                <a:latin typeface="幼圆" panose="02010509060101010101" pitchFamily="49" charset="-122"/>
                <a:ea typeface="幼圆" panose="02010509060101010101" pitchFamily="49" charset="-122"/>
              </a:endParaRPr>
            </a:p>
          </p:txBody>
        </p:sp>
        <p:sp>
          <p:nvSpPr>
            <p:cNvPr id="18" name="椭圆 17"/>
            <p:cNvSpPr/>
            <p:nvPr/>
          </p:nvSpPr>
          <p:spPr>
            <a:xfrm>
              <a:off x="19497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5A944C"/>
                </a:solidFill>
                <a:latin typeface="幼圆" panose="02010509060101010101" pitchFamily="49" charset="-122"/>
                <a:ea typeface="幼圆" panose="02010509060101010101" pitchFamily="49" charset="-122"/>
              </a:endParaRPr>
            </a:p>
          </p:txBody>
        </p:sp>
        <p:sp>
          <p:nvSpPr>
            <p:cNvPr id="19" name="椭圆 18"/>
            <p:cNvSpPr/>
            <p:nvPr/>
          </p:nvSpPr>
          <p:spPr>
            <a:xfrm>
              <a:off x="2126268"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5A944C"/>
                </a:solidFill>
                <a:latin typeface="幼圆" panose="02010509060101010101" pitchFamily="49" charset="-122"/>
                <a:ea typeface="幼圆" panose="02010509060101010101" pitchFamily="49" charset="-122"/>
              </a:endParaRPr>
            </a:p>
          </p:txBody>
        </p:sp>
      </p:grpSp>
      <p:sp>
        <p:nvSpPr>
          <p:cNvPr id="20" name="文本框 19"/>
          <p:cNvSpPr txBox="1"/>
          <p:nvPr/>
        </p:nvSpPr>
        <p:spPr>
          <a:xfrm>
            <a:off x="3273037" y="2745004"/>
            <a:ext cx="1598035" cy="1938992"/>
          </a:xfrm>
          <a:prstGeom prst="rect">
            <a:avLst/>
          </a:prstGeom>
          <a:noFill/>
        </p:spPr>
        <p:txBody>
          <a:bodyPr wrap="square" rtlCol="0">
            <a:spAutoFit/>
          </a:bodyPr>
          <a:lstStyle/>
          <a:p>
            <a:r>
              <a:rPr lang="zh-CN" altLang="en-US" sz="6000" b="1" dirty="0">
                <a:solidFill>
                  <a:srgbClr val="9B8E95"/>
                </a:solidFill>
                <a:latin typeface="幼圆" panose="02010509060101010101" pitchFamily="49" charset="-122"/>
                <a:ea typeface="幼圆" panose="02010509060101010101" pitchFamily="49" charset="-122"/>
              </a:rPr>
              <a:t>目 录</a:t>
            </a:r>
            <a:endParaRPr lang="zh-CN" altLang="en-US" sz="6000" b="1" dirty="0">
              <a:solidFill>
                <a:srgbClr val="9B8E95"/>
              </a:solidFill>
              <a:latin typeface="幼圆" panose="02010509060101010101" pitchFamily="49" charset="-122"/>
              <a:ea typeface="幼圆" panose="02010509060101010101" pitchFamily="49" charset="-122"/>
            </a:endParaRPr>
          </a:p>
        </p:txBody>
      </p:sp>
      <p:sp>
        <p:nvSpPr>
          <p:cNvPr id="21" name="TextBox 13"/>
          <p:cNvSpPr txBox="1">
            <a:spLocks noChangeArrowheads="1"/>
          </p:cNvSpPr>
          <p:nvPr/>
        </p:nvSpPr>
        <p:spPr bwMode="auto">
          <a:xfrm>
            <a:off x="3182681" y="5031763"/>
            <a:ext cx="124001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spcBef>
                <a:spcPct val="20000"/>
              </a:spcBef>
            </a:pPr>
            <a:r>
              <a:rPr lang="en-US" altLang="zh-CN" sz="1600" dirty="0">
                <a:solidFill>
                  <a:srgbClr val="6B799C"/>
                </a:solidFill>
                <a:latin typeface="幼圆" panose="02010509060101010101" pitchFamily="49" charset="-122"/>
                <a:ea typeface="幼圆" panose="02010509060101010101" pitchFamily="49" charset="-122"/>
                <a:sym typeface="Arial" panose="020B0604020202020204" pitchFamily="34" charset="0"/>
              </a:rPr>
              <a:t>content</a:t>
            </a:r>
            <a:endParaRPr lang="en-US" altLang="zh-CN" sz="1600" dirty="0">
              <a:solidFill>
                <a:srgbClr val="6B799C"/>
              </a:solidFill>
              <a:latin typeface="幼圆" panose="02010509060101010101" pitchFamily="49" charset="-122"/>
              <a:ea typeface="幼圆" panose="02010509060101010101" pitchFamily="49" charset="-122"/>
              <a:sym typeface="Arial" panose="020B0604020202020204" pitchFamily="34" charset="0"/>
            </a:endParaRPr>
          </a:p>
        </p:txBody>
      </p:sp>
      <p:sp>
        <p:nvSpPr>
          <p:cNvPr id="22" name="文本框 15"/>
          <p:cNvSpPr txBox="1">
            <a:spLocks noChangeArrowheads="1"/>
          </p:cNvSpPr>
          <p:nvPr>
            <p:custDataLst>
              <p:tags r:id="rId1"/>
            </p:custDataLst>
          </p:nvPr>
        </p:nvSpPr>
        <p:spPr bwMode="auto">
          <a:xfrm>
            <a:off x="6073775" y="2981960"/>
            <a:ext cx="536003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3200" b="1" dirty="0">
                <a:solidFill>
                  <a:srgbClr val="6B799C"/>
                </a:solidFill>
                <a:latin typeface="幼圆" panose="02010509060101010101" pitchFamily="49" charset="-122"/>
                <a:ea typeface="幼圆" panose="02010509060101010101" pitchFamily="49" charset="-122"/>
              </a:rPr>
              <a:t>中学数学教师专业的认识</a:t>
            </a:r>
            <a:endParaRPr lang="zh-CN" altLang="en-US" sz="3200" b="1" dirty="0">
              <a:solidFill>
                <a:srgbClr val="6B799C"/>
              </a:solidFill>
              <a:latin typeface="幼圆" panose="02010509060101010101" pitchFamily="49" charset="-122"/>
              <a:ea typeface="幼圆" panose="02010509060101010101" pitchFamily="49" charset="-122"/>
            </a:endParaRPr>
          </a:p>
        </p:txBody>
      </p:sp>
      <p:sp>
        <p:nvSpPr>
          <p:cNvPr id="23" name="文本框 17"/>
          <p:cNvSpPr txBox="1">
            <a:spLocks noChangeArrowheads="1"/>
          </p:cNvSpPr>
          <p:nvPr>
            <p:custDataLst>
              <p:tags r:id="rId2"/>
            </p:custDataLst>
          </p:nvPr>
        </p:nvSpPr>
        <p:spPr bwMode="auto">
          <a:xfrm>
            <a:off x="6231255" y="3801745"/>
            <a:ext cx="504571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3200" b="1" dirty="0">
                <a:solidFill>
                  <a:srgbClr val="6B799C"/>
                </a:solidFill>
                <a:latin typeface="幼圆" panose="02010509060101010101" pitchFamily="49" charset="-122"/>
                <a:ea typeface="幼圆" panose="02010509060101010101" pitchFamily="49" charset="-122"/>
              </a:rPr>
              <a:t>中学数学教师专业的发展</a:t>
            </a:r>
            <a:endParaRPr lang="zh-CN" altLang="en-US" sz="3200" b="1" dirty="0">
              <a:solidFill>
                <a:srgbClr val="6B799C"/>
              </a:solidFill>
              <a:latin typeface="幼圆" panose="02010509060101010101" pitchFamily="49" charset="-122"/>
              <a:ea typeface="幼圆" panose="02010509060101010101" pitchFamily="49" charset="-122"/>
            </a:endParaRPr>
          </a:p>
        </p:txBody>
      </p:sp>
      <p:sp>
        <p:nvSpPr>
          <p:cNvPr id="26" name="文本框 14"/>
          <p:cNvSpPr txBox="1">
            <a:spLocks noChangeArrowheads="1"/>
          </p:cNvSpPr>
          <p:nvPr>
            <p:custDataLst>
              <p:tags r:id="rId3"/>
            </p:custDataLst>
          </p:nvPr>
        </p:nvSpPr>
        <p:spPr bwMode="auto">
          <a:xfrm>
            <a:off x="5418129" y="2890667"/>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3600" dirty="0">
                <a:solidFill>
                  <a:srgbClr val="9B8E95"/>
                </a:solidFill>
                <a:latin typeface="幼圆" panose="02010509060101010101" pitchFamily="49" charset="-122"/>
                <a:ea typeface="幼圆" panose="02010509060101010101" pitchFamily="49" charset="-122"/>
              </a:rPr>
              <a:t>01</a:t>
            </a:r>
            <a:endParaRPr lang="zh-CN" altLang="en-US" sz="3600" dirty="0">
              <a:solidFill>
                <a:srgbClr val="9B8E95"/>
              </a:solidFill>
              <a:latin typeface="幼圆" panose="02010509060101010101" pitchFamily="49" charset="-122"/>
              <a:ea typeface="幼圆" panose="02010509060101010101" pitchFamily="49" charset="-122"/>
            </a:endParaRPr>
          </a:p>
        </p:txBody>
      </p:sp>
      <p:sp>
        <p:nvSpPr>
          <p:cNvPr id="27" name="文本框 16"/>
          <p:cNvSpPr txBox="1">
            <a:spLocks noChangeArrowheads="1"/>
          </p:cNvSpPr>
          <p:nvPr>
            <p:custDataLst>
              <p:tags r:id="rId4"/>
            </p:custDataLst>
          </p:nvPr>
        </p:nvSpPr>
        <p:spPr bwMode="auto">
          <a:xfrm>
            <a:off x="5418129" y="3801793"/>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3600" dirty="0">
                <a:solidFill>
                  <a:srgbClr val="9B8E95"/>
                </a:solidFill>
                <a:latin typeface="幼圆" panose="02010509060101010101" pitchFamily="49" charset="-122"/>
                <a:ea typeface="幼圆" panose="02010509060101010101" pitchFamily="49" charset="-122"/>
              </a:rPr>
              <a:t>02</a:t>
            </a:r>
            <a:endParaRPr lang="zh-CN" altLang="en-US" sz="3600" dirty="0">
              <a:solidFill>
                <a:srgbClr val="9B8E95"/>
              </a:solidFill>
              <a:latin typeface="幼圆" panose="02010509060101010101" pitchFamily="49" charset="-122"/>
              <a:ea typeface="幼圆" panose="02010509060101010101" pitchFamily="49" charset="-122"/>
            </a:endParaRPr>
          </a:p>
        </p:txBody>
      </p:sp>
      <p:sp>
        <p:nvSpPr>
          <p:cNvPr id="2" name="等腰三角形 1"/>
          <p:cNvSpPr/>
          <p:nvPr/>
        </p:nvSpPr>
        <p:spPr>
          <a:xfrm rot="10800000">
            <a:off x="716438" y="43110"/>
            <a:ext cx="3063388" cy="2024743"/>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10800000">
            <a:off x="3191344" y="0"/>
            <a:ext cx="2296886" cy="1518124"/>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等腰三角形 32"/>
          <p:cNvSpPr/>
          <p:nvPr/>
        </p:nvSpPr>
        <p:spPr>
          <a:xfrm>
            <a:off x="785167" y="5770544"/>
            <a:ext cx="1663020" cy="1099171"/>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12"/>
                                        </p:tgtEl>
                                        <p:attrNameLst>
                                          <p:attrName>r</p:attrName>
                                        </p:attrNameLst>
                                      </p:cBhvr>
                                    </p:animRot>
                                    <p:animRot by="-240000">
                                      <p:cBhvr>
                                        <p:cTn id="7" dur="200" fill="hold">
                                          <p:stCondLst>
                                            <p:cond delay="200"/>
                                          </p:stCondLst>
                                        </p:cTn>
                                        <p:tgtEl>
                                          <p:spTgt spid="12"/>
                                        </p:tgtEl>
                                        <p:attrNameLst>
                                          <p:attrName>r</p:attrName>
                                        </p:attrNameLst>
                                      </p:cBhvr>
                                    </p:animRot>
                                    <p:animRot by="240000">
                                      <p:cBhvr>
                                        <p:cTn id="8" dur="200" fill="hold">
                                          <p:stCondLst>
                                            <p:cond delay="400"/>
                                          </p:stCondLst>
                                        </p:cTn>
                                        <p:tgtEl>
                                          <p:spTgt spid="12"/>
                                        </p:tgtEl>
                                        <p:attrNameLst>
                                          <p:attrName>r</p:attrName>
                                        </p:attrNameLst>
                                      </p:cBhvr>
                                    </p:animRot>
                                    <p:animRot by="-240000">
                                      <p:cBhvr>
                                        <p:cTn id="9" dur="200" fill="hold">
                                          <p:stCondLst>
                                            <p:cond delay="600"/>
                                          </p:stCondLst>
                                        </p:cTn>
                                        <p:tgtEl>
                                          <p:spTgt spid="12"/>
                                        </p:tgtEl>
                                        <p:attrNameLst>
                                          <p:attrName>r</p:attrName>
                                        </p:attrNameLst>
                                      </p:cBhvr>
                                    </p:animRot>
                                    <p:animRot by="120000">
                                      <p:cBhvr>
                                        <p:cTn id="10" dur="200" fill="hold">
                                          <p:stCondLst>
                                            <p:cond delay="800"/>
                                          </p:stCondLst>
                                        </p:cTn>
                                        <p:tgtEl>
                                          <p:spTgt spid="12"/>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20"/>
                                        </p:tgtEl>
                                        <p:attrNameLst>
                                          <p:attrName>r</p:attrName>
                                        </p:attrNameLst>
                                      </p:cBhvr>
                                    </p:animRot>
                                    <p:animRot by="-240000">
                                      <p:cBhvr>
                                        <p:cTn id="13" dur="200" fill="hold">
                                          <p:stCondLst>
                                            <p:cond delay="200"/>
                                          </p:stCondLst>
                                        </p:cTn>
                                        <p:tgtEl>
                                          <p:spTgt spid="20"/>
                                        </p:tgtEl>
                                        <p:attrNameLst>
                                          <p:attrName>r</p:attrName>
                                        </p:attrNameLst>
                                      </p:cBhvr>
                                    </p:animRot>
                                    <p:animRot by="240000">
                                      <p:cBhvr>
                                        <p:cTn id="14" dur="200" fill="hold">
                                          <p:stCondLst>
                                            <p:cond delay="400"/>
                                          </p:stCondLst>
                                        </p:cTn>
                                        <p:tgtEl>
                                          <p:spTgt spid="20"/>
                                        </p:tgtEl>
                                        <p:attrNameLst>
                                          <p:attrName>r</p:attrName>
                                        </p:attrNameLst>
                                      </p:cBhvr>
                                    </p:animRot>
                                    <p:animRot by="-240000">
                                      <p:cBhvr>
                                        <p:cTn id="15" dur="200" fill="hold">
                                          <p:stCondLst>
                                            <p:cond delay="600"/>
                                          </p:stCondLst>
                                        </p:cTn>
                                        <p:tgtEl>
                                          <p:spTgt spid="20"/>
                                        </p:tgtEl>
                                        <p:attrNameLst>
                                          <p:attrName>r</p:attrName>
                                        </p:attrNameLst>
                                      </p:cBhvr>
                                    </p:animRot>
                                    <p:animRot by="120000">
                                      <p:cBhvr>
                                        <p:cTn id="16" dur="200" fill="hold">
                                          <p:stCondLst>
                                            <p:cond delay="8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21"/>
                                        </p:tgtEl>
                                        <p:attrNameLst>
                                          <p:attrName>r</p:attrName>
                                        </p:attrNameLst>
                                      </p:cBhvr>
                                    </p:animRot>
                                    <p:animRot by="-240000">
                                      <p:cBhvr>
                                        <p:cTn id="19" dur="200" fill="hold">
                                          <p:stCondLst>
                                            <p:cond delay="200"/>
                                          </p:stCondLst>
                                        </p:cTn>
                                        <p:tgtEl>
                                          <p:spTgt spid="21"/>
                                        </p:tgtEl>
                                        <p:attrNameLst>
                                          <p:attrName>r</p:attrName>
                                        </p:attrNameLst>
                                      </p:cBhvr>
                                    </p:animRot>
                                    <p:animRot by="240000">
                                      <p:cBhvr>
                                        <p:cTn id="20" dur="200" fill="hold">
                                          <p:stCondLst>
                                            <p:cond delay="400"/>
                                          </p:stCondLst>
                                        </p:cTn>
                                        <p:tgtEl>
                                          <p:spTgt spid="21"/>
                                        </p:tgtEl>
                                        <p:attrNameLst>
                                          <p:attrName>r</p:attrName>
                                        </p:attrNameLst>
                                      </p:cBhvr>
                                    </p:animRot>
                                    <p:animRot by="-240000">
                                      <p:cBhvr>
                                        <p:cTn id="21" dur="200" fill="hold">
                                          <p:stCondLst>
                                            <p:cond delay="600"/>
                                          </p:stCondLst>
                                        </p:cTn>
                                        <p:tgtEl>
                                          <p:spTgt spid="21"/>
                                        </p:tgtEl>
                                        <p:attrNameLst>
                                          <p:attrName>r</p:attrName>
                                        </p:attrNameLst>
                                      </p:cBhvr>
                                    </p:animRot>
                                    <p:animRot by="120000">
                                      <p:cBhvr>
                                        <p:cTn id="22" dur="200" fill="hold">
                                          <p:stCondLst>
                                            <p:cond delay="800"/>
                                          </p:stCondLst>
                                        </p:cTn>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新月形 4"/>
          <p:cNvSpPr>
            <a:spLocks noChangeArrowheads="1"/>
          </p:cNvSpPr>
          <p:nvPr/>
        </p:nvSpPr>
        <p:spPr bwMode="auto">
          <a:xfrm rot="-848703">
            <a:off x="4135438" y="2357438"/>
            <a:ext cx="1589087" cy="3178175"/>
          </a:xfrm>
          <a:prstGeom prst="moon">
            <a:avLst>
              <a:gd name="adj" fmla="val 15190"/>
            </a:avLst>
          </a:prstGeom>
          <a:solidFill>
            <a:srgbClr val="9B8E95"/>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15" name="新月形 5"/>
          <p:cNvSpPr>
            <a:spLocks noChangeArrowheads="1"/>
          </p:cNvSpPr>
          <p:nvPr/>
        </p:nvSpPr>
        <p:spPr bwMode="auto">
          <a:xfrm rot="4551297">
            <a:off x="4948238" y="1322388"/>
            <a:ext cx="1589087" cy="3176587"/>
          </a:xfrm>
          <a:prstGeom prst="moon">
            <a:avLst>
              <a:gd name="adj" fmla="val 15190"/>
            </a:avLst>
          </a:prstGeom>
          <a:solidFill>
            <a:srgbClr val="6B799C"/>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16" name="新月形 6"/>
          <p:cNvSpPr>
            <a:spLocks noChangeArrowheads="1"/>
          </p:cNvSpPr>
          <p:nvPr/>
        </p:nvSpPr>
        <p:spPr bwMode="auto">
          <a:xfrm rot="9951297">
            <a:off x="5984875" y="2136775"/>
            <a:ext cx="1589088" cy="3178175"/>
          </a:xfrm>
          <a:prstGeom prst="moon">
            <a:avLst>
              <a:gd name="adj" fmla="val 15190"/>
            </a:avLst>
          </a:prstGeom>
          <a:solidFill>
            <a:srgbClr val="9B8E95"/>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17" name="新月形 7"/>
          <p:cNvSpPr>
            <a:spLocks noChangeArrowheads="1"/>
          </p:cNvSpPr>
          <p:nvPr/>
        </p:nvSpPr>
        <p:spPr bwMode="auto">
          <a:xfrm rot="-6248703">
            <a:off x="5184775" y="3160713"/>
            <a:ext cx="1589087" cy="3176588"/>
          </a:xfrm>
          <a:prstGeom prst="moon">
            <a:avLst>
              <a:gd name="adj" fmla="val 15190"/>
            </a:avLst>
          </a:prstGeom>
          <a:solidFill>
            <a:srgbClr val="6B799C"/>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18" name="TextBox 11"/>
          <p:cNvSpPr>
            <a:spLocks noChangeArrowheads="1"/>
          </p:cNvSpPr>
          <p:nvPr/>
        </p:nvSpPr>
        <p:spPr bwMode="auto">
          <a:xfrm flipH="1">
            <a:off x="4499610" y="3590290"/>
            <a:ext cx="2679700" cy="516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19" name="直接连接符 24"/>
          <p:cNvSpPr>
            <a:spLocks noChangeShapeType="1"/>
          </p:cNvSpPr>
          <p:nvPr/>
        </p:nvSpPr>
        <p:spPr bwMode="auto">
          <a:xfrm flipH="1">
            <a:off x="3249613" y="4069080"/>
            <a:ext cx="1049337" cy="0"/>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tx1">
                  <a:lumMod val="85000"/>
                  <a:lumOff val="15000"/>
                </a:schemeClr>
              </a:solidFill>
            </a:endParaRPr>
          </a:p>
        </p:txBody>
      </p:sp>
      <p:sp>
        <p:nvSpPr>
          <p:cNvPr id="13321" name="TextBox 13"/>
          <p:cNvSpPr txBox="1">
            <a:spLocks noChangeArrowheads="1"/>
          </p:cNvSpPr>
          <p:nvPr/>
        </p:nvSpPr>
        <p:spPr bwMode="auto">
          <a:xfrm>
            <a:off x="220980" y="3945255"/>
            <a:ext cx="2940685" cy="430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spcBef>
                <a:spcPct val="20000"/>
              </a:spcBef>
              <a:buFont typeface="Arial" panose="020B0604020202020204" pitchFamily="34" charset="0"/>
              <a:buNone/>
            </a:pPr>
            <a:r>
              <a:rPr lang="zh-CN" altLang="en-US" sz="2800" b="1" dirty="0">
                <a:solidFill>
                  <a:srgbClr val="6B799C"/>
                </a:solidFill>
                <a:latin typeface="Arial" panose="020B0604020202020204" pitchFamily="34" charset="0"/>
                <a:ea typeface="微软雅黑" panose="020B0503020204020204" pitchFamily="34" charset="-122"/>
                <a:sym typeface="Arial" panose="020B0604020202020204" pitchFamily="34" charset="0"/>
              </a:rPr>
              <a:t>公民品德</a:t>
            </a:r>
            <a:endParaRPr lang="zh-CN" altLang="en-US" sz="2800" b="1" dirty="0">
              <a:solidFill>
                <a:srgbClr val="6B799C"/>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23" name="TextBox 13"/>
          <p:cNvSpPr txBox="1">
            <a:spLocks noChangeArrowheads="1"/>
          </p:cNvSpPr>
          <p:nvPr/>
        </p:nvSpPr>
        <p:spPr bwMode="auto">
          <a:xfrm>
            <a:off x="7509510" y="2118360"/>
            <a:ext cx="4025265" cy="430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buFont typeface="Arial" panose="020B0604020202020204" pitchFamily="34" charset="0"/>
              <a:buNone/>
            </a:pPr>
            <a:r>
              <a:rPr lang="zh-CN" altLang="en-US" sz="2800" b="1" dirty="0">
                <a:solidFill>
                  <a:srgbClr val="6B799C"/>
                </a:solidFill>
                <a:latin typeface="Arial" panose="020B0604020202020204" pitchFamily="34" charset="0"/>
                <a:ea typeface="微软雅黑" panose="020B0503020204020204" pitchFamily="34" charset="-122"/>
                <a:sym typeface="Arial" panose="020B0604020202020204" pitchFamily="34" charset="0"/>
              </a:rPr>
              <a:t>教育情怀</a:t>
            </a:r>
            <a:endParaRPr lang="zh-CN" altLang="en-US" sz="2800" b="1" dirty="0">
              <a:solidFill>
                <a:srgbClr val="6B799C"/>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27" name="TextBox 13"/>
          <p:cNvSpPr txBox="1">
            <a:spLocks noChangeArrowheads="1"/>
          </p:cNvSpPr>
          <p:nvPr/>
        </p:nvSpPr>
        <p:spPr bwMode="auto">
          <a:xfrm>
            <a:off x="8219440" y="4345940"/>
            <a:ext cx="3611245" cy="430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buFont typeface="Arial" panose="020B0604020202020204" pitchFamily="34" charset="0"/>
              <a:buNone/>
            </a:pPr>
            <a:r>
              <a:rPr lang="en-US" sz="2800" b="1" dirty="0">
                <a:solidFill>
                  <a:srgbClr val="6B799C"/>
                </a:solidFill>
                <a:latin typeface="Arial" panose="020B0604020202020204" pitchFamily="34" charset="0"/>
                <a:ea typeface="微软雅黑" panose="020B0503020204020204" pitchFamily="34" charset="-122"/>
                <a:sym typeface="Arial" panose="020B0604020202020204" pitchFamily="34" charset="0"/>
              </a:rPr>
              <a:t>人格品质</a:t>
            </a:r>
            <a:endParaRPr lang="en-US" sz="2800" b="1" dirty="0">
              <a:solidFill>
                <a:srgbClr val="6B799C"/>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29" name="直接连接符 24"/>
          <p:cNvSpPr>
            <a:spLocks noChangeShapeType="1"/>
          </p:cNvSpPr>
          <p:nvPr/>
        </p:nvSpPr>
        <p:spPr bwMode="auto">
          <a:xfrm flipH="1">
            <a:off x="6427788" y="2241550"/>
            <a:ext cx="1049337" cy="0"/>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3330" name="直接连接符 24"/>
          <p:cNvSpPr>
            <a:spLocks noChangeShapeType="1"/>
          </p:cNvSpPr>
          <p:nvPr/>
        </p:nvSpPr>
        <p:spPr bwMode="auto">
          <a:xfrm flipH="1">
            <a:off x="7372350" y="4561205"/>
            <a:ext cx="701675" cy="635"/>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tx1">
                  <a:lumMod val="85000"/>
                  <a:lumOff val="15000"/>
                </a:schemeClr>
              </a:solidFill>
            </a:endParaRPr>
          </a:p>
        </p:txBody>
      </p:sp>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875030" y="398780"/>
            <a:ext cx="10264775" cy="583565"/>
          </a:xfrm>
          <a:prstGeom prst="rect">
            <a:avLst/>
          </a:prstGeom>
          <a:noFill/>
        </p:spPr>
        <p:txBody>
          <a:bodyPr wrap="square" rtlCol="0">
            <a:spAutoFit/>
          </a:bodyPr>
          <a:lstStyle/>
          <a:p>
            <a:r>
              <a:rPr lang="zh-CN" altLang="en-US" sz="3200" b="1" dirty="0">
                <a:solidFill>
                  <a:schemeClr val="accent1">
                    <a:lumMod val="50000"/>
                  </a:schemeClr>
                </a:solidFill>
                <a:latin typeface="幼圆" panose="02010509060101010101" pitchFamily="49" charset="-122"/>
                <a:ea typeface="幼圆" panose="02010509060101010101" pitchFamily="49" charset="-122"/>
              </a:rPr>
              <a:t>（</a:t>
            </a:r>
            <a:r>
              <a:rPr lang="zh-CN" altLang="en-US" sz="3200" b="1" dirty="0">
                <a:solidFill>
                  <a:schemeClr val="accent1">
                    <a:lumMod val="50000"/>
                  </a:schemeClr>
                </a:solidFill>
                <a:latin typeface="幼圆" panose="02010509060101010101" pitchFamily="49" charset="-122"/>
                <a:ea typeface="幼圆" panose="02010509060101010101" pitchFamily="49" charset="-122"/>
              </a:rPr>
              <a:t>四）数学教师的专业品格</a:t>
            </a:r>
            <a:endParaRPr lang="zh-CN" altLang="en-US" sz="3200" b="1" dirty="0">
              <a:solidFill>
                <a:schemeClr val="accent1">
                  <a:lumMod val="50000"/>
                </a:schemeClr>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wheel(1)">
                                      <p:cBhvr>
                                        <p:cTn id="7" dur="1000"/>
                                        <p:tgtEl>
                                          <p:spTgt spid="13315"/>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13316"/>
                                        </p:tgtEl>
                                        <p:attrNameLst>
                                          <p:attrName>style.visibility</p:attrName>
                                        </p:attrNameLst>
                                      </p:cBhvr>
                                      <p:to>
                                        <p:strVal val="visible"/>
                                      </p:to>
                                    </p:set>
                                    <p:animEffect transition="in" filter="wheel(1)">
                                      <p:cBhvr>
                                        <p:cTn id="11" dur="1000"/>
                                        <p:tgtEl>
                                          <p:spTgt spid="13316"/>
                                        </p:tgtEl>
                                      </p:cBhvr>
                                    </p:animEffect>
                                  </p:childTnLst>
                                </p:cTn>
                              </p:par>
                            </p:childTnLst>
                          </p:cTn>
                        </p:par>
                        <p:par>
                          <p:cTn id="12" fill="hold">
                            <p:stCondLst>
                              <p:cond delay="2000"/>
                            </p:stCondLst>
                            <p:childTnLst>
                              <p:par>
                                <p:cTn id="13" presetID="21" presetClass="entr" presetSubtype="1" fill="hold" grpId="0" nodeType="afterEffect">
                                  <p:stCondLst>
                                    <p:cond delay="0"/>
                                  </p:stCondLst>
                                  <p:childTnLst>
                                    <p:set>
                                      <p:cBhvr>
                                        <p:cTn id="14" dur="1" fill="hold">
                                          <p:stCondLst>
                                            <p:cond delay="0"/>
                                          </p:stCondLst>
                                        </p:cTn>
                                        <p:tgtEl>
                                          <p:spTgt spid="13317"/>
                                        </p:tgtEl>
                                        <p:attrNameLst>
                                          <p:attrName>style.visibility</p:attrName>
                                        </p:attrNameLst>
                                      </p:cBhvr>
                                      <p:to>
                                        <p:strVal val="visible"/>
                                      </p:to>
                                    </p:set>
                                    <p:animEffect transition="in" filter="wheel(1)">
                                      <p:cBhvr>
                                        <p:cTn id="15" dur="1000"/>
                                        <p:tgtEl>
                                          <p:spTgt spid="13317"/>
                                        </p:tgtEl>
                                      </p:cBhvr>
                                    </p:animEffect>
                                  </p:childTnLst>
                                </p:cTn>
                              </p:par>
                            </p:childTnLst>
                          </p:cTn>
                        </p:par>
                        <p:par>
                          <p:cTn id="16" fill="hold">
                            <p:stCondLst>
                              <p:cond delay="3000"/>
                            </p:stCondLst>
                            <p:childTnLst>
                              <p:par>
                                <p:cTn id="17" presetID="21" presetClass="entr" presetSubtype="1" fill="hold" grpId="0" nodeType="afterEffect">
                                  <p:stCondLst>
                                    <p:cond delay="0"/>
                                  </p:stCondLst>
                                  <p:childTnLst>
                                    <p:set>
                                      <p:cBhvr>
                                        <p:cTn id="18" dur="1" fill="hold">
                                          <p:stCondLst>
                                            <p:cond delay="0"/>
                                          </p:stCondLst>
                                        </p:cTn>
                                        <p:tgtEl>
                                          <p:spTgt spid="13314"/>
                                        </p:tgtEl>
                                        <p:attrNameLst>
                                          <p:attrName>style.visibility</p:attrName>
                                        </p:attrNameLst>
                                      </p:cBhvr>
                                      <p:to>
                                        <p:strVal val="visible"/>
                                      </p:to>
                                    </p:set>
                                    <p:animEffect transition="in" filter="wheel(1)">
                                      <p:cBhvr>
                                        <p:cTn id="19" dur="1000"/>
                                        <p:tgtEl>
                                          <p:spTgt spid="13314"/>
                                        </p:tgtEl>
                                      </p:cBhvr>
                                    </p:animEffect>
                                  </p:childTnLst>
                                </p:cTn>
                              </p:par>
                            </p:childTnLst>
                          </p:cTn>
                        </p:par>
                        <p:par>
                          <p:cTn id="20" fill="hold">
                            <p:stCondLst>
                              <p:cond delay="4000"/>
                            </p:stCondLst>
                            <p:childTnLst>
                              <p:par>
                                <p:cTn id="21" presetID="42" presetClass="entr" presetSubtype="0" fill="hold" grpId="0" nodeType="afterEffect">
                                  <p:stCondLst>
                                    <p:cond delay="0"/>
                                  </p:stCondLst>
                                  <p:childTnLst>
                                    <p:set>
                                      <p:cBhvr>
                                        <p:cTn id="22" dur="1" fill="hold">
                                          <p:stCondLst>
                                            <p:cond delay="0"/>
                                          </p:stCondLst>
                                        </p:cTn>
                                        <p:tgtEl>
                                          <p:spTgt spid="13318"/>
                                        </p:tgtEl>
                                        <p:attrNameLst>
                                          <p:attrName>style.visibility</p:attrName>
                                        </p:attrNameLst>
                                      </p:cBhvr>
                                      <p:to>
                                        <p:strVal val="visible"/>
                                      </p:to>
                                    </p:set>
                                    <p:animEffect transition="in" filter="fade">
                                      <p:cBhvr>
                                        <p:cTn id="23" dur="1000"/>
                                        <p:tgtEl>
                                          <p:spTgt spid="13318"/>
                                        </p:tgtEl>
                                      </p:cBhvr>
                                    </p:animEffect>
                                    <p:anim calcmode="lin" valueType="num">
                                      <p:cBhvr>
                                        <p:cTn id="24" dur="1000" fill="hold"/>
                                        <p:tgtEl>
                                          <p:spTgt spid="13318"/>
                                        </p:tgtEl>
                                        <p:attrNameLst>
                                          <p:attrName>ppt_x</p:attrName>
                                        </p:attrNameLst>
                                      </p:cBhvr>
                                      <p:tavLst>
                                        <p:tav tm="0">
                                          <p:val>
                                            <p:strVal val="#ppt_x"/>
                                          </p:val>
                                        </p:tav>
                                        <p:tav tm="100000">
                                          <p:val>
                                            <p:strVal val="#ppt_x"/>
                                          </p:val>
                                        </p:tav>
                                      </p:tavLst>
                                    </p:anim>
                                    <p:anim calcmode="lin" valueType="num">
                                      <p:cBhvr>
                                        <p:cTn id="25" dur="1000" fill="hold"/>
                                        <p:tgtEl>
                                          <p:spTgt spid="13318"/>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3323"/>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3327"/>
                                        </p:tgtEl>
                                        <p:attrNameLst>
                                          <p:attrName>style.visibility</p:attrName>
                                        </p:attrNameLst>
                                      </p:cBhvr>
                                      <p:to>
                                        <p:strVal val="visible"/>
                                      </p:to>
                                    </p:set>
                                    <p:anim calcmode="lin" valueType="num">
                                      <p:cBhvr additive="base">
                                        <p:cTn id="34" dur="500" fill="hold"/>
                                        <p:tgtEl>
                                          <p:spTgt spid="13327"/>
                                        </p:tgtEl>
                                        <p:attrNameLst>
                                          <p:attrName>ppt_x</p:attrName>
                                        </p:attrNameLst>
                                      </p:cBhvr>
                                      <p:tavLst>
                                        <p:tav tm="0">
                                          <p:val>
                                            <p:strVal val="#ppt_x"/>
                                          </p:val>
                                        </p:tav>
                                        <p:tav tm="100000">
                                          <p:val>
                                            <p:strVal val="#ppt_x"/>
                                          </p:val>
                                        </p:tav>
                                      </p:tavLst>
                                    </p:anim>
                                    <p:anim calcmode="lin" valueType="num">
                                      <p:cBhvr additive="base">
                                        <p:cTn id="35" dur="500" fill="hold"/>
                                        <p:tgtEl>
                                          <p:spTgt spid="13327"/>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33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ldLvl="0" animBg="1"/>
      <p:bldP spid="13315" grpId="0" bldLvl="0" animBg="1"/>
      <p:bldP spid="13316" grpId="0" bldLvl="0" animBg="1"/>
      <p:bldP spid="13317" grpId="0" bldLvl="0" animBg="1"/>
      <p:bldP spid="13318" grpId="0"/>
      <p:bldP spid="13323" grpId="0"/>
      <p:bldP spid="13323" grpId="1"/>
      <p:bldP spid="13327" grpId="0"/>
      <p:bldP spid="13327" grpId="1"/>
      <p:bldP spid="13321" grpId="0"/>
      <p:bldP spid="13321"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5414645" y="3049270"/>
            <a:ext cx="642429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4000" b="1" dirty="0">
                <a:solidFill>
                  <a:srgbClr val="6B799C"/>
                </a:solidFill>
                <a:latin typeface="幼圆" panose="02010509060101010101" pitchFamily="49" charset="-122"/>
                <a:ea typeface="幼圆" panose="02010509060101010101" pitchFamily="49" charset="-122"/>
              </a:rPr>
              <a:t>中学数学教师专业的发展</a:t>
            </a: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3264270" y="2693882"/>
            <a:ext cx="931665" cy="1862048"/>
          </a:xfrm>
          <a:prstGeom prst="rect">
            <a:avLst/>
          </a:prstGeom>
          <a:noFill/>
        </p:spPr>
        <p:txBody>
          <a:bodyPr wrap="none" rtlCol="0">
            <a:spAutoFit/>
          </a:bodyPr>
          <a:lstStyle/>
          <a:p>
            <a:r>
              <a:rPr lang="en-US" altLang="zh-CN" sz="11500" b="1" dirty="0">
                <a:solidFill>
                  <a:schemeClr val="bg1"/>
                </a:solidFill>
              </a:rPr>
              <a:t>2</a:t>
            </a:r>
            <a:endParaRPr lang="zh-CN" altLang="en-US" sz="11500" b="1"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875030" y="1712595"/>
            <a:ext cx="9477375" cy="457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eaLnBrk="1" hangingPunct="1">
              <a:buFont typeface="Arial" panose="020B0604020202020204" pitchFamily="34" charset="0"/>
              <a:buChar char="•"/>
            </a:pPr>
            <a:r>
              <a:rPr lang="zh-CN" altLang="en-US" sz="2800" b="1" dirty="0">
                <a:solidFill>
                  <a:srgbClr val="6B799C"/>
                </a:solidFill>
              </a:rPr>
              <a:t>中学数学教师的专业发展是不断积累而成的，并不是一朝一夕就能达到，而且每一个人的发展速度是不一样的，同一个人不同类型的专业发展程度也是不一样的。</a:t>
            </a:r>
            <a:endParaRPr lang="zh-CN" altLang="en-US" sz="2800" b="1" dirty="0">
              <a:solidFill>
                <a:srgbClr val="6B799C"/>
              </a:solidFill>
            </a:endParaRPr>
          </a:p>
          <a:p>
            <a:pPr marL="285750" indent="-285750" eaLnBrk="1" hangingPunct="1">
              <a:buFont typeface="Arial" panose="020B0604020202020204" pitchFamily="34" charset="0"/>
              <a:buChar char="•"/>
            </a:pPr>
            <a:endParaRPr lang="zh-CN" altLang="en-US" sz="2800" b="1" dirty="0">
              <a:solidFill>
                <a:srgbClr val="6B799C"/>
              </a:solidFill>
            </a:endParaRPr>
          </a:p>
          <a:p>
            <a:pPr marL="285750" indent="-285750" eaLnBrk="1" hangingPunct="1">
              <a:buFont typeface="Arial" panose="020B0604020202020204" pitchFamily="34" charset="0"/>
              <a:buChar char="•"/>
            </a:pPr>
            <a:endParaRPr lang="zh-CN" altLang="en-US" sz="2800" b="1" dirty="0">
              <a:solidFill>
                <a:srgbClr val="6B799C"/>
              </a:solidFill>
            </a:endParaRPr>
          </a:p>
          <a:p>
            <a:pPr marL="285750" indent="-285750" eaLnBrk="1" hangingPunct="1">
              <a:buFont typeface="Arial" panose="020B0604020202020204" pitchFamily="34" charset="0"/>
              <a:buChar char="•"/>
            </a:pPr>
            <a:r>
              <a:rPr lang="zh-CN" altLang="en-US" sz="2800" b="1" dirty="0">
                <a:solidFill>
                  <a:srgbClr val="6B799C"/>
                </a:solidFill>
              </a:rPr>
              <a:t>教师专业具有一定的稳定性，往往在短期内比较难以看出成效，教师需要有足够的耐心，要相信付出必定会有收获。</a:t>
            </a:r>
            <a:endParaRPr lang="zh-CN" altLang="en-US" sz="2800" b="1" dirty="0">
              <a:solidFill>
                <a:srgbClr val="6B799C"/>
              </a:solidFill>
            </a:endParaRPr>
          </a:p>
          <a:p>
            <a:pPr indent="0" eaLnBrk="1" hangingPunct="1">
              <a:buFont typeface="Arial" panose="020B0604020202020204" pitchFamily="34" charset="0"/>
              <a:buNone/>
            </a:pPr>
            <a:endParaRPr lang="zh-CN" altLang="en-US" sz="2800" b="1" dirty="0">
              <a:solidFill>
                <a:srgbClr val="6B799C"/>
              </a:solidFill>
            </a:endParaRPr>
          </a:p>
          <a:p>
            <a:pPr marL="285750" indent="-285750" eaLnBrk="1" hangingPunct="1">
              <a:buFont typeface="Arial" panose="020B0604020202020204" pitchFamily="34" charset="0"/>
              <a:buChar char="•"/>
            </a:pPr>
            <a:endParaRPr lang="zh-CN" altLang="en-US" sz="2800" b="1" dirty="0">
              <a:solidFill>
                <a:srgbClr val="6B799C"/>
              </a:solidFill>
            </a:endParaRPr>
          </a:p>
        </p:txBody>
      </p:sp>
      <p:sp>
        <p:nvSpPr>
          <p:cNvPr id="2" name="文本框 1"/>
          <p:cNvSpPr txBox="1"/>
          <p:nvPr/>
        </p:nvSpPr>
        <p:spPr>
          <a:xfrm>
            <a:off x="875030" y="398780"/>
            <a:ext cx="8054975" cy="583565"/>
          </a:xfrm>
          <a:prstGeom prst="rect">
            <a:avLst/>
          </a:prstGeom>
          <a:noFill/>
        </p:spPr>
        <p:txBody>
          <a:bodyPr wrap="square" rtlCol="0">
            <a:spAutoFit/>
          </a:bodyPr>
          <a:lstStyle/>
          <a:p>
            <a:r>
              <a:rPr sz="3200" b="1" dirty="0">
                <a:solidFill>
                  <a:schemeClr val="accent5"/>
                </a:solidFill>
                <a:latin typeface="幼圆" panose="02010509060101010101" pitchFamily="49" charset="-122"/>
                <a:ea typeface="幼圆" panose="02010509060101010101" pitchFamily="49" charset="-122"/>
              </a:rPr>
              <a:t>中学数学教师专业的发展</a:t>
            </a:r>
            <a:endParaRPr sz="3200" b="1" dirty="0">
              <a:solidFill>
                <a:schemeClr val="accent5"/>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1019810" y="2157095"/>
            <a:ext cx="9817735" cy="4913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indent="812800" fontAlgn="auto">
              <a:spcAft>
                <a:spcPts val="1200"/>
              </a:spcAft>
              <a:extLst>
                <a:ext uri="{35155182-B16C-46BC-9424-99874614C6A1}">
                  <wpsdc:indentchars xmlns:wpsdc="http://www.wps.cn/officeDocument/2017/drawingmlCustomData" val="200" checksum="3877492575"/>
                </a:ext>
              </a:extLst>
            </a:pPr>
            <a:endParaRPr lang="zh-CN" altLang="en-US" sz="3200" dirty="0">
              <a:solidFill>
                <a:srgbClr val="6B799C"/>
              </a:solidFill>
              <a:latin typeface="Open Sans" panose="020B0606030504020204"/>
              <a:ea typeface="Open Sans" panose="020B0606030504020204"/>
              <a:cs typeface="Open Sans" panose="020B0606030504020204"/>
            </a:endParaRPr>
          </a:p>
          <a:p>
            <a:pPr indent="711200" fontAlgn="auto">
              <a:spcAft>
                <a:spcPts val="1200"/>
              </a:spcAft>
              <a:extLst>
                <a:ext uri="{35155182-B16C-46BC-9424-99874614C6A1}">
                  <wpsdc:indentchars xmlns:wpsdc="http://www.wps.cn/officeDocument/2017/drawingmlCustomData" val="200" checksum="3773799597"/>
                </a:ext>
              </a:extLst>
            </a:pPr>
            <a:r>
              <a:rPr lang="zh-CN" altLang="en-US" sz="2800" b="1" dirty="0">
                <a:solidFill>
                  <a:srgbClr val="6B799C"/>
                </a:solidFill>
              </a:rPr>
              <a:t>教师专业具有较强的综合性， 学习生活和工作中的感悟都能迁移到该专业中，可以说不同人生阶段的经历都会对教师的专业发展产生影响，但影响程度会存在较大差异。</a:t>
            </a:r>
            <a:endParaRPr lang="zh-CN" sz="2800" dirty="0">
              <a:cs typeface="Open Sans" panose="020B0606030504020204"/>
            </a:endParaRPr>
          </a:p>
        </p:txBody>
      </p:sp>
      <p:sp>
        <p:nvSpPr>
          <p:cNvPr id="2" name="文本框 1"/>
          <p:cNvSpPr txBox="1"/>
          <p:nvPr/>
        </p:nvSpPr>
        <p:spPr>
          <a:xfrm>
            <a:off x="875030" y="398780"/>
            <a:ext cx="10805160" cy="1198880"/>
          </a:xfrm>
          <a:prstGeom prst="rect">
            <a:avLst/>
          </a:prstGeom>
          <a:noFill/>
        </p:spPr>
        <p:txBody>
          <a:bodyPr wrap="square" rtlCol="0">
            <a:spAutoFit/>
          </a:bodyPr>
          <a:lstStyle/>
          <a:p>
            <a:r>
              <a:rPr lang="zh-CN" sz="3600" b="1" dirty="0">
                <a:solidFill>
                  <a:srgbClr val="0070C0"/>
                </a:solidFill>
                <a:latin typeface="幼圆" panose="02010509060101010101" pitchFamily="49" charset="-122"/>
                <a:ea typeface="幼圆" panose="02010509060101010101" pitchFamily="49" charset="-122"/>
              </a:rPr>
              <a:t>一、</a:t>
            </a:r>
            <a:r>
              <a:rPr sz="3600" b="1" dirty="0">
                <a:solidFill>
                  <a:srgbClr val="0070C0"/>
                </a:solidFill>
                <a:latin typeface="幼圆" panose="02010509060101010101" pitchFamily="49" charset="-122"/>
                <a:ea typeface="幼圆" panose="02010509060101010101" pitchFamily="49" charset="-122"/>
              </a:rPr>
              <a:t>不同阶段的经历对教师专业发展的影响程度存在差异</a:t>
            </a:r>
            <a:endParaRPr sz="3600" b="1" dirty="0">
              <a:solidFill>
                <a:srgbClr val="0070C0"/>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875030" y="1712595"/>
            <a:ext cx="9477375" cy="457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eaLnBrk="1" hangingPunct="1">
              <a:buFont typeface="Arial" panose="020B0604020202020204" pitchFamily="34" charset="0"/>
              <a:buChar char="•"/>
            </a:pPr>
            <a:r>
              <a:rPr lang="zh-CN" altLang="en-US" sz="2400" b="1" dirty="0">
                <a:solidFill>
                  <a:srgbClr val="6B799C"/>
                </a:solidFill>
              </a:rPr>
              <a:t>在中学数学教师的成长过程中，不同阶段的经历对其专业发展多少都会产生影响，这些经历大致可分为学生经验、职前教育、在职教育和在职经验这</a:t>
            </a:r>
            <a:r>
              <a:rPr lang="zh-CN" altLang="en-US" sz="2400" b="1" dirty="0">
                <a:solidFill>
                  <a:srgbClr val="7030A0"/>
                </a:solidFill>
              </a:rPr>
              <a:t>四个阶段</a:t>
            </a:r>
            <a:r>
              <a:rPr lang="zh-CN" altLang="en-US" sz="2400" b="1" dirty="0">
                <a:solidFill>
                  <a:srgbClr val="6B799C"/>
                </a:solidFill>
              </a:rPr>
              <a:t>。</a:t>
            </a:r>
            <a:endParaRPr lang="zh-CN" altLang="en-US" sz="2400" b="1" dirty="0">
              <a:solidFill>
                <a:srgbClr val="6B799C"/>
              </a:solidFill>
            </a:endParaRPr>
          </a:p>
          <a:p>
            <a:pPr marL="285750" indent="-285750" eaLnBrk="1" hangingPunct="1">
              <a:buFont typeface="Arial" panose="020B0604020202020204" pitchFamily="34" charset="0"/>
              <a:buChar char="•"/>
            </a:pPr>
            <a:r>
              <a:rPr lang="zh-CN" altLang="en-US" sz="2400" b="1" dirty="0">
                <a:solidFill>
                  <a:srgbClr val="7030A0"/>
                </a:solidFill>
                <a:sym typeface="+mn-ea"/>
              </a:rPr>
              <a:t>一方面</a:t>
            </a:r>
            <a:r>
              <a:rPr lang="zh-CN" altLang="en-US" sz="2400" b="1" dirty="0">
                <a:solidFill>
                  <a:srgbClr val="6B799C"/>
                </a:solidFill>
                <a:sym typeface="+mn-ea"/>
              </a:rPr>
              <a:t>，教师要意识到出现这种现象是十分正常的，也并非教师职业独有，但是这种现象无论对教师的专业发展还是对学生的成长都是不利的，应该尽量避免，当出现这种想法时教师要尽量克服，要在教育教学中寻找新的兴趣点和注意点；</a:t>
            </a:r>
            <a:endParaRPr lang="zh-CN" altLang="en-US" sz="2400" b="1" dirty="0">
              <a:solidFill>
                <a:srgbClr val="6B799C"/>
              </a:solidFill>
              <a:sym typeface="+mn-ea"/>
            </a:endParaRPr>
          </a:p>
          <a:p>
            <a:pPr marL="285750" indent="-285750" eaLnBrk="1" hangingPunct="1">
              <a:buFont typeface="Arial" panose="020B0604020202020204" pitchFamily="34" charset="0"/>
              <a:buChar char="•"/>
            </a:pPr>
            <a:r>
              <a:rPr lang="zh-CN" altLang="en-US" sz="2400" b="1" dirty="0">
                <a:solidFill>
                  <a:srgbClr val="7030A0"/>
                </a:solidFill>
                <a:sym typeface="+mn-ea"/>
              </a:rPr>
              <a:t>另一方面</a:t>
            </a:r>
            <a:r>
              <a:rPr lang="zh-CN" altLang="en-US" sz="2400" b="1" dirty="0">
                <a:solidFill>
                  <a:srgbClr val="6B799C"/>
                </a:solidFill>
                <a:sym typeface="+mn-ea"/>
              </a:rPr>
              <a:t>，教育管理者要创造条件，从人文角度关怀教师，让教师既能获得较好的成功体验，又能获得针对性的专业提升机会，同时教师自身也要做好自己心态的调整，从学生的发展中找到工作的价值所在，从钻研中获得专业提升的突破。</a:t>
            </a:r>
            <a:endParaRPr lang="zh-CN" altLang="en-US" sz="2400" b="1" dirty="0">
              <a:solidFill>
                <a:srgbClr val="6B799C"/>
              </a:solidFill>
            </a:endParaRPr>
          </a:p>
          <a:p>
            <a:pPr indent="0" eaLnBrk="1" hangingPunct="1">
              <a:buFont typeface="Arial" panose="020B0604020202020204" pitchFamily="34" charset="0"/>
              <a:buNone/>
            </a:pPr>
            <a:endParaRPr lang="zh-CN" altLang="en-US" sz="2800" b="1" dirty="0">
              <a:solidFill>
                <a:srgbClr val="6B799C"/>
              </a:solidFill>
            </a:endParaRPr>
          </a:p>
          <a:p>
            <a:pPr marL="285750" indent="-285750" eaLnBrk="1" hangingPunct="1">
              <a:buFont typeface="Arial" panose="020B0604020202020204" pitchFamily="34" charset="0"/>
              <a:buChar char="•"/>
            </a:pPr>
            <a:endParaRPr lang="zh-CN" altLang="en-US" sz="2800" b="1" dirty="0">
              <a:solidFill>
                <a:srgbClr val="6B799C"/>
              </a:solidFill>
            </a:endParaRPr>
          </a:p>
        </p:txBody>
      </p:sp>
      <p:sp>
        <p:nvSpPr>
          <p:cNvPr id="2" name="文本框 1"/>
          <p:cNvSpPr txBox="1"/>
          <p:nvPr/>
        </p:nvSpPr>
        <p:spPr>
          <a:xfrm>
            <a:off x="875030" y="398780"/>
            <a:ext cx="10266680" cy="583565"/>
          </a:xfrm>
          <a:prstGeom prst="rect">
            <a:avLst/>
          </a:prstGeom>
          <a:noFill/>
        </p:spPr>
        <p:txBody>
          <a:bodyPr wrap="square" rtlCol="0">
            <a:spAutoFit/>
          </a:bodyPr>
          <a:lstStyle/>
          <a:p>
            <a:r>
              <a:rPr sz="3200" b="1" dirty="0">
                <a:solidFill>
                  <a:schemeClr val="accent5"/>
                </a:solidFill>
                <a:latin typeface="幼圆" panose="02010509060101010101" pitchFamily="49" charset="-122"/>
                <a:ea typeface="幼圆" panose="02010509060101010101" pitchFamily="49" charset="-122"/>
              </a:rPr>
              <a:t>（一） 不同阶段的经历对教师专业发展的影响</a:t>
            </a:r>
            <a:endParaRPr sz="3200" b="1" dirty="0">
              <a:solidFill>
                <a:schemeClr val="accent5"/>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875030" y="1712595"/>
            <a:ext cx="9477375" cy="457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eaLnBrk="1" hangingPunct="1">
              <a:buFont typeface="Arial" panose="020B0604020202020204" pitchFamily="34" charset="0"/>
              <a:buChar char="•"/>
            </a:pPr>
            <a:r>
              <a:rPr lang="zh-CN" altLang="en-US" sz="2400" b="1" dirty="0">
                <a:solidFill>
                  <a:srgbClr val="6B799C"/>
                </a:solidFill>
              </a:rPr>
              <a:t>一般来说，在中学数学教师的职前教育中都会开设数学学科类课程、数学教育类课程、教育学类课程和心理学类课程等，这些课程具有较强的知识性，与中学教育也相关，通常被认为会对教师的专业知识产生较大影响。</a:t>
            </a:r>
            <a:endParaRPr lang="zh-CN" altLang="en-US" sz="2400" b="1" dirty="0">
              <a:solidFill>
                <a:srgbClr val="6B799C"/>
              </a:solidFill>
            </a:endParaRPr>
          </a:p>
          <a:p>
            <a:pPr marL="285750" indent="-285750" eaLnBrk="1" hangingPunct="1">
              <a:buFont typeface="Arial" panose="020B0604020202020204" pitchFamily="34" charset="0"/>
              <a:buChar char="•"/>
            </a:pPr>
            <a:r>
              <a:rPr lang="zh-CN" altLang="en-US" sz="2400" b="1" dirty="0">
                <a:solidFill>
                  <a:srgbClr val="7030A0"/>
                </a:solidFill>
              </a:rPr>
              <a:t>但是，</a:t>
            </a:r>
            <a:r>
              <a:rPr lang="zh-CN" altLang="en-US" sz="2400" b="1" dirty="0">
                <a:solidFill>
                  <a:srgbClr val="6B799C"/>
                </a:solidFill>
              </a:rPr>
              <a:t>调查结果表明并非如此。教师认为在职经验和在职教育对其专业知识的影响才最大。通过访谈发现，主要原因在于教师教育中的各类课程都具有较强的理论性，倘若在教学中未能有效转化为教学实践所需要的知识，对教师的专业发展的帮助就有限。</a:t>
            </a:r>
            <a:endParaRPr lang="zh-CN" altLang="en-US" sz="2400" b="1" dirty="0">
              <a:solidFill>
                <a:srgbClr val="6B799C"/>
              </a:solidFill>
            </a:endParaRPr>
          </a:p>
          <a:p>
            <a:pPr indent="0" eaLnBrk="1" hangingPunct="1">
              <a:buFont typeface="Arial" panose="020B0604020202020204" pitchFamily="34" charset="0"/>
              <a:buNone/>
            </a:pPr>
            <a:endParaRPr lang="zh-CN" altLang="en-US" sz="2800" b="1" dirty="0">
              <a:solidFill>
                <a:srgbClr val="6B799C"/>
              </a:solidFill>
            </a:endParaRPr>
          </a:p>
          <a:p>
            <a:pPr marL="285750" indent="-285750" eaLnBrk="1" hangingPunct="1">
              <a:buFont typeface="Arial" panose="020B0604020202020204" pitchFamily="34" charset="0"/>
              <a:buChar char="•"/>
            </a:pPr>
            <a:endParaRPr lang="zh-CN" altLang="en-US" sz="2800" b="1" dirty="0">
              <a:solidFill>
                <a:srgbClr val="6B799C"/>
              </a:solidFill>
            </a:endParaRPr>
          </a:p>
        </p:txBody>
      </p:sp>
      <p:sp>
        <p:nvSpPr>
          <p:cNvPr id="2" name="文本框 1"/>
          <p:cNvSpPr txBox="1"/>
          <p:nvPr/>
        </p:nvSpPr>
        <p:spPr>
          <a:xfrm>
            <a:off x="826770" y="398780"/>
            <a:ext cx="10266680" cy="583565"/>
          </a:xfrm>
          <a:prstGeom prst="rect">
            <a:avLst/>
          </a:prstGeom>
          <a:noFill/>
        </p:spPr>
        <p:txBody>
          <a:bodyPr wrap="square" rtlCol="0">
            <a:spAutoFit/>
          </a:bodyPr>
          <a:lstStyle/>
          <a:p>
            <a:r>
              <a:rPr lang="zh-CN" altLang="en-US" sz="3200" b="1" dirty="0">
                <a:solidFill>
                  <a:srgbClr val="6B799C"/>
                </a:solidFill>
                <a:latin typeface="幼圆" panose="02010509060101010101" pitchFamily="49" charset="-122"/>
                <a:ea typeface="幼圆" panose="02010509060101010101" pitchFamily="49" charset="-122"/>
                <a:sym typeface="+mn-ea"/>
              </a:rPr>
              <a:t>（二）职前教师要具备较强的学习主动性</a:t>
            </a:r>
            <a:endParaRPr sz="3200" b="1" dirty="0">
              <a:solidFill>
                <a:schemeClr val="accent5"/>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2"/>
          <p:cNvSpPr/>
          <p:nvPr>
            <p:custDataLst>
              <p:tags r:id="rId1"/>
            </p:custDataLst>
          </p:nvPr>
        </p:nvSpPr>
        <p:spPr>
          <a:xfrm>
            <a:off x="1184484" y="2275079"/>
            <a:ext cx="2189417" cy="2874307"/>
          </a:xfrm>
          <a:prstGeom prst="roundRect">
            <a:avLst>
              <a:gd name="adj" fmla="val 4218"/>
            </a:avLst>
          </a:prstGeom>
          <a:noFill/>
          <a:ln w="25400" cap="flat" cmpd="sng" algn="ctr">
            <a:solidFill>
              <a:srgbClr val="A9BFCC"/>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12" name="Rounded Rectangle 22"/>
          <p:cNvSpPr/>
          <p:nvPr>
            <p:custDataLst>
              <p:tags r:id="rId2"/>
            </p:custDataLst>
          </p:nvPr>
        </p:nvSpPr>
        <p:spPr>
          <a:xfrm>
            <a:off x="3771709" y="2275078"/>
            <a:ext cx="2189417" cy="2874307"/>
          </a:xfrm>
          <a:prstGeom prst="roundRect">
            <a:avLst>
              <a:gd name="adj" fmla="val 4218"/>
            </a:avLst>
          </a:prstGeom>
          <a:noFill/>
          <a:ln w="25400" cap="flat" cmpd="sng" algn="ctr">
            <a:solidFill>
              <a:srgbClr val="6B799C"/>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15" name="Rounded Rectangle 29"/>
          <p:cNvSpPr/>
          <p:nvPr>
            <p:custDataLst>
              <p:tags r:id="rId3"/>
            </p:custDataLst>
          </p:nvPr>
        </p:nvSpPr>
        <p:spPr>
          <a:xfrm>
            <a:off x="6358934" y="2275079"/>
            <a:ext cx="2189417" cy="2874307"/>
          </a:xfrm>
          <a:prstGeom prst="roundRect">
            <a:avLst>
              <a:gd name="adj" fmla="val 4218"/>
            </a:avLst>
          </a:prstGeom>
          <a:noFill/>
          <a:ln w="25400" cap="flat" cmpd="sng" algn="ctr">
            <a:solidFill>
              <a:srgbClr val="A9BFCC"/>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18" name="Rounded Rectangle 36"/>
          <p:cNvSpPr/>
          <p:nvPr>
            <p:custDataLst>
              <p:tags r:id="rId4"/>
            </p:custDataLst>
          </p:nvPr>
        </p:nvSpPr>
        <p:spPr>
          <a:xfrm>
            <a:off x="8946159" y="2275079"/>
            <a:ext cx="2189417" cy="2874307"/>
          </a:xfrm>
          <a:prstGeom prst="roundRect">
            <a:avLst>
              <a:gd name="adj" fmla="val 4218"/>
            </a:avLst>
          </a:prstGeom>
          <a:noFill/>
          <a:ln w="25400" cap="flat" cmpd="sng" algn="ctr">
            <a:solidFill>
              <a:srgbClr val="6B799C"/>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grpSp>
        <p:nvGrpSpPr>
          <p:cNvPr id="20" name="组合 19"/>
          <p:cNvGrpSpPr/>
          <p:nvPr>
            <p:custDataLst>
              <p:tags r:id="rId5"/>
            </p:custDataLst>
          </p:nvPr>
        </p:nvGrpSpPr>
        <p:grpSpPr>
          <a:xfrm>
            <a:off x="1464696" y="2653775"/>
            <a:ext cx="1747731" cy="1577702"/>
            <a:chOff x="1388760" y="2263812"/>
            <a:chExt cx="1747731" cy="1577702"/>
          </a:xfrm>
        </p:grpSpPr>
        <p:sp>
          <p:nvSpPr>
            <p:cNvPr id="21" name="Content Placeholder 2"/>
            <p:cNvSpPr txBox="1"/>
            <p:nvPr>
              <p:custDataLst>
                <p:tags r:id="rId6"/>
              </p:custDataLst>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sz="1600" b="1" dirty="0">
                  <a:solidFill>
                    <a:srgbClr val="6B799C"/>
                  </a:solidFill>
                  <a:latin typeface="微软雅黑" panose="020B0503020204020204" pitchFamily="34" charset="-122"/>
                  <a:ea typeface="微软雅黑" panose="020B0503020204020204" pitchFamily="34" charset="-122"/>
                </a:rPr>
                <a:t>对数学知识的学科本质还缺乏理解</a:t>
              </a:r>
              <a:endParaRPr sz="1600" b="1" dirty="0">
                <a:solidFill>
                  <a:srgbClr val="6B799C"/>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1946370" y="2263812"/>
              <a:ext cx="513773" cy="511278"/>
              <a:chOff x="1946370" y="2263812"/>
              <a:chExt cx="513773" cy="511278"/>
            </a:xfrm>
          </p:grpSpPr>
          <p:sp>
            <p:nvSpPr>
              <p:cNvPr id="23" name="椭圆 22"/>
              <p:cNvSpPr/>
              <p:nvPr>
                <p:custDataLst>
                  <p:tags r:id="rId7"/>
                </p:custDataLst>
              </p:nvPr>
            </p:nvSpPr>
            <p:spPr>
              <a:xfrm>
                <a:off x="1947617" y="2263812"/>
                <a:ext cx="511278" cy="511278"/>
              </a:xfrm>
              <a:prstGeom prst="ellipse">
                <a:avLst/>
              </a:pr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custDataLst>
                  <p:tags r:id="rId8"/>
                </p:custDataLst>
              </p:nvPr>
            </p:nvSpPr>
            <p:spPr>
              <a:xfrm>
                <a:off x="1946370" y="2344474"/>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01</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nvGrpSpPr>
          <p:cNvPr id="25" name="组合 24"/>
          <p:cNvGrpSpPr/>
          <p:nvPr>
            <p:custDataLst>
              <p:tags r:id="rId9"/>
            </p:custDataLst>
          </p:nvPr>
        </p:nvGrpSpPr>
        <p:grpSpPr>
          <a:xfrm>
            <a:off x="4049001" y="2653775"/>
            <a:ext cx="1747731" cy="1577702"/>
            <a:chOff x="1388760" y="2263812"/>
            <a:chExt cx="1747731" cy="1577702"/>
          </a:xfrm>
        </p:grpSpPr>
        <p:sp>
          <p:nvSpPr>
            <p:cNvPr id="26" name="Content Placeholder 2"/>
            <p:cNvSpPr txBox="1"/>
            <p:nvPr>
              <p:custDataLst>
                <p:tags r:id="rId10"/>
              </p:custDataLst>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sz="1600" b="1" dirty="0">
                  <a:solidFill>
                    <a:srgbClr val="6B799C"/>
                  </a:solidFill>
                  <a:latin typeface="微软雅黑" panose="020B0503020204020204" pitchFamily="34" charset="-122"/>
                  <a:ea typeface="微软雅黑" panose="020B0503020204020204" pitchFamily="34" charset="-122"/>
                </a:rPr>
                <a:t>数学教学方式较为单一，应试倾向明显</a:t>
              </a:r>
              <a:endParaRPr sz="1600" b="1" dirty="0">
                <a:solidFill>
                  <a:srgbClr val="6B799C"/>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1947617" y="2263812"/>
              <a:ext cx="513773" cy="511278"/>
              <a:chOff x="1947617" y="2263812"/>
              <a:chExt cx="513773" cy="511278"/>
            </a:xfrm>
          </p:grpSpPr>
          <p:sp>
            <p:nvSpPr>
              <p:cNvPr id="28" name="椭圆 27"/>
              <p:cNvSpPr/>
              <p:nvPr>
                <p:custDataLst>
                  <p:tags r:id="rId11"/>
                </p:custDataLst>
              </p:nvPr>
            </p:nvSpPr>
            <p:spPr>
              <a:xfrm>
                <a:off x="1947617" y="2263812"/>
                <a:ext cx="511278" cy="511278"/>
              </a:xfrm>
              <a:prstGeom prst="ellips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custDataLst>
                  <p:tags r:id="rId12"/>
                </p:custDataLst>
              </p:nvPr>
            </p:nvSpPr>
            <p:spPr>
              <a:xfrm>
                <a:off x="1947617" y="2344474"/>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02</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nvGrpSpPr>
          <p:cNvPr id="30" name="组合 29"/>
          <p:cNvGrpSpPr/>
          <p:nvPr>
            <p:custDataLst>
              <p:tags r:id="rId13"/>
            </p:custDataLst>
          </p:nvPr>
        </p:nvGrpSpPr>
        <p:grpSpPr>
          <a:xfrm>
            <a:off x="6630386" y="2653775"/>
            <a:ext cx="1747731" cy="1577702"/>
            <a:chOff x="1388760" y="2263812"/>
            <a:chExt cx="1747731" cy="1577702"/>
          </a:xfrm>
        </p:grpSpPr>
        <p:sp>
          <p:nvSpPr>
            <p:cNvPr id="31" name="Content Placeholder 2"/>
            <p:cNvSpPr txBox="1"/>
            <p:nvPr>
              <p:custDataLst>
                <p:tags r:id="rId14"/>
              </p:custDataLst>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sz="1600" b="1" dirty="0">
                  <a:solidFill>
                    <a:srgbClr val="6B799C"/>
                  </a:solidFill>
                  <a:latin typeface="微软雅黑" panose="020B0503020204020204" pitchFamily="34" charset="-122"/>
                  <a:ea typeface="微软雅黑" panose="020B0503020204020204" pitchFamily="34" charset="-122"/>
                </a:rPr>
                <a:t>个别数学教师的教育情怀需进一步提升</a:t>
              </a:r>
              <a:endParaRPr sz="1600" b="1" dirty="0">
                <a:solidFill>
                  <a:srgbClr val="6B799C"/>
                </a:solidFill>
                <a:latin typeface="微软雅黑" panose="020B0503020204020204" pitchFamily="34" charset="-122"/>
                <a:ea typeface="微软雅黑" panose="020B0503020204020204" pitchFamily="34" charset="-122"/>
              </a:endParaRPr>
            </a:p>
          </p:txBody>
        </p:sp>
        <p:grpSp>
          <p:nvGrpSpPr>
            <p:cNvPr id="32" name="组合 31"/>
            <p:cNvGrpSpPr/>
            <p:nvPr/>
          </p:nvGrpSpPr>
          <p:grpSpPr>
            <a:xfrm>
              <a:off x="1946369" y="2263812"/>
              <a:ext cx="513773" cy="511278"/>
              <a:chOff x="1946369" y="2263812"/>
              <a:chExt cx="513773" cy="511278"/>
            </a:xfrm>
          </p:grpSpPr>
          <p:sp>
            <p:nvSpPr>
              <p:cNvPr id="33" name="椭圆 32"/>
              <p:cNvSpPr/>
              <p:nvPr>
                <p:custDataLst>
                  <p:tags r:id="rId15"/>
                </p:custDataLst>
              </p:nvPr>
            </p:nvSpPr>
            <p:spPr>
              <a:xfrm>
                <a:off x="1947617" y="2263812"/>
                <a:ext cx="511278" cy="511278"/>
              </a:xfrm>
              <a:prstGeom prst="ellipse">
                <a:avLst/>
              </a:pr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custDataLst>
                  <p:tags r:id="rId16"/>
                </p:custDataLst>
              </p:nvPr>
            </p:nvSpPr>
            <p:spPr>
              <a:xfrm>
                <a:off x="1946369" y="2328831"/>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03</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nvGrpSpPr>
          <p:cNvPr id="35" name="组合 34"/>
          <p:cNvGrpSpPr/>
          <p:nvPr>
            <p:custDataLst>
              <p:tags r:id="rId17"/>
            </p:custDataLst>
          </p:nvPr>
        </p:nvGrpSpPr>
        <p:grpSpPr>
          <a:xfrm>
            <a:off x="9214691" y="2653775"/>
            <a:ext cx="1747731" cy="1577702"/>
            <a:chOff x="1388760" y="2263812"/>
            <a:chExt cx="1747731" cy="1577702"/>
          </a:xfrm>
        </p:grpSpPr>
        <p:sp>
          <p:nvSpPr>
            <p:cNvPr id="36" name="Content Placeholder 2"/>
            <p:cNvSpPr txBox="1"/>
            <p:nvPr>
              <p:custDataLst>
                <p:tags r:id="rId18"/>
              </p:custDataLst>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sz="1600" b="1" dirty="0">
                  <a:solidFill>
                    <a:srgbClr val="6B799C"/>
                  </a:solidFill>
                  <a:latin typeface="微软雅黑" panose="020B0503020204020204" pitchFamily="34" charset="-122"/>
                  <a:ea typeface="微软雅黑" panose="020B0503020204020204" pitchFamily="34" charset="-122"/>
                </a:rPr>
                <a:t>部分年轻教师的沟通交流能力和多学科整合能力还有待提高</a:t>
              </a:r>
              <a:endParaRPr sz="1600" b="1" dirty="0">
                <a:solidFill>
                  <a:srgbClr val="6B799C"/>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1947617" y="2263812"/>
              <a:ext cx="575054" cy="511278"/>
              <a:chOff x="1947617" y="2263812"/>
              <a:chExt cx="575054" cy="511278"/>
            </a:xfrm>
          </p:grpSpPr>
          <p:sp>
            <p:nvSpPr>
              <p:cNvPr id="38" name="椭圆 37"/>
              <p:cNvSpPr/>
              <p:nvPr>
                <p:custDataLst>
                  <p:tags r:id="rId19"/>
                </p:custDataLst>
              </p:nvPr>
            </p:nvSpPr>
            <p:spPr>
              <a:xfrm>
                <a:off x="1947617" y="2263812"/>
                <a:ext cx="511278" cy="511278"/>
              </a:xfrm>
              <a:prstGeom prst="ellips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custDataLst>
                  <p:tags r:id="rId20"/>
                </p:custDataLst>
              </p:nvPr>
            </p:nvSpPr>
            <p:spPr>
              <a:xfrm>
                <a:off x="1947617" y="2319396"/>
                <a:ext cx="575054"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04</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sp>
        <p:nvSpPr>
          <p:cNvPr id="42" name="等腰三角形 4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875030" y="398780"/>
            <a:ext cx="7004050" cy="880745"/>
          </a:xfrm>
          <a:prstGeom prst="rect">
            <a:avLst/>
          </a:prstGeom>
          <a:noFill/>
        </p:spPr>
        <p:txBody>
          <a:bodyPr wrap="square" rtlCol="0">
            <a:noAutofit/>
          </a:bodyPr>
          <a:lstStyle/>
          <a:p>
            <a:r>
              <a:rPr lang="zh-CN" altLang="en-US" sz="2800" b="1" dirty="0">
                <a:solidFill>
                  <a:srgbClr val="6B799C"/>
                </a:solidFill>
                <a:latin typeface="幼圆" panose="02010509060101010101" pitchFamily="49" charset="-122"/>
                <a:ea typeface="幼圆" panose="02010509060101010101" pitchFamily="49" charset="-122"/>
              </a:rPr>
              <a:t>（二）职前教师要具备较强的学习主动性</a:t>
            </a:r>
            <a:endParaRPr lang="zh-CN" altLang="en-US" sz="2800" b="1" dirty="0">
              <a:solidFill>
                <a:srgbClr val="6B799C"/>
              </a:solidFill>
              <a:latin typeface="幼圆" panose="02010509060101010101" pitchFamily="49" charset="-122"/>
              <a:ea typeface="幼圆" panose="02010509060101010101" pitchFamily="49" charset="-122"/>
            </a:endParaRPr>
          </a:p>
        </p:txBody>
      </p:sp>
      <p:sp>
        <p:nvSpPr>
          <p:cNvPr id="2" name="文本框 1"/>
          <p:cNvSpPr txBox="1"/>
          <p:nvPr/>
        </p:nvSpPr>
        <p:spPr>
          <a:xfrm>
            <a:off x="1183640" y="1161415"/>
            <a:ext cx="8101330" cy="706755"/>
          </a:xfrm>
          <a:prstGeom prst="rect">
            <a:avLst/>
          </a:prstGeom>
          <a:noFill/>
        </p:spPr>
        <p:txBody>
          <a:bodyPr wrap="square" rtlCol="0">
            <a:spAutoFit/>
          </a:bodyPr>
          <a:p>
            <a:r>
              <a:rPr lang="zh-CN" altLang="en-US" sz="2000" dirty="0">
                <a:solidFill>
                  <a:srgbClr val="6B799C"/>
                </a:solidFill>
                <a:latin typeface="微软雅黑" panose="020B0503020204020204" pitchFamily="34" charset="-122"/>
                <a:ea typeface="微软雅黑" panose="020B0503020204020204" pitchFamily="34" charset="-122"/>
              </a:rPr>
              <a:t>研究发现，职前数学教师和新手数学教师在专业发展方面还存在若干不足，主要体现在以下</a:t>
            </a:r>
            <a:r>
              <a:rPr lang="zh-CN" altLang="en-US" sz="2000" dirty="0">
                <a:solidFill>
                  <a:srgbClr val="7030A0"/>
                </a:solidFill>
                <a:latin typeface="微软雅黑" panose="020B0503020204020204" pitchFamily="34" charset="-122"/>
                <a:ea typeface="微软雅黑" panose="020B0503020204020204" pitchFamily="34" charset="-122"/>
              </a:rPr>
              <a:t>四个方面：</a:t>
            </a:r>
            <a:endParaRPr lang="zh-CN" altLang="en-US" sz="2000" dirty="0">
              <a:solidFill>
                <a:srgbClr val="7030A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875030" y="1712595"/>
            <a:ext cx="9477375" cy="457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eaLnBrk="1" hangingPunct="1">
              <a:buFont typeface="Arial" panose="020B0604020202020204" pitchFamily="34" charset="0"/>
              <a:buChar char="•"/>
            </a:pPr>
            <a:r>
              <a:rPr lang="zh-CN" altLang="en-US" sz="2800" b="1" dirty="0">
                <a:solidFill>
                  <a:srgbClr val="6B799C"/>
                </a:solidFill>
              </a:rPr>
              <a:t>教师专业发展的方式有很多，大致可分为实践训练、课堂观摩、文献学习、听专家讲座、教研活动等，不同的方式对教师专业发展的影响是不一样的。职前教师和在职教师有效的专业发展方式，既有共性，也有差异。</a:t>
            </a:r>
            <a:endParaRPr lang="zh-CN" altLang="en-US" sz="2400" b="1" dirty="0">
              <a:solidFill>
                <a:srgbClr val="6B799C"/>
              </a:solidFill>
            </a:endParaRPr>
          </a:p>
          <a:p>
            <a:pPr indent="0" eaLnBrk="1" hangingPunct="1">
              <a:buFont typeface="Arial" panose="020B0604020202020204" pitchFamily="34" charset="0"/>
              <a:buNone/>
            </a:pPr>
            <a:endParaRPr lang="zh-CN" altLang="en-US" sz="2800" b="1" dirty="0">
              <a:solidFill>
                <a:srgbClr val="6B799C"/>
              </a:solidFill>
            </a:endParaRPr>
          </a:p>
          <a:p>
            <a:pPr marL="285750" indent="-285750" eaLnBrk="1" hangingPunct="1">
              <a:buFont typeface="Arial" panose="020B0604020202020204" pitchFamily="34" charset="0"/>
              <a:buChar char="•"/>
            </a:pPr>
            <a:endParaRPr lang="zh-CN" altLang="en-US" sz="2800" b="1" dirty="0">
              <a:solidFill>
                <a:srgbClr val="6B799C"/>
              </a:solidFill>
            </a:endParaRPr>
          </a:p>
        </p:txBody>
      </p:sp>
      <p:sp>
        <p:nvSpPr>
          <p:cNvPr id="2" name="文本框 1"/>
          <p:cNvSpPr txBox="1"/>
          <p:nvPr/>
        </p:nvSpPr>
        <p:spPr>
          <a:xfrm>
            <a:off x="826770" y="398780"/>
            <a:ext cx="10266680" cy="583565"/>
          </a:xfrm>
          <a:prstGeom prst="rect">
            <a:avLst/>
          </a:prstGeom>
          <a:noFill/>
        </p:spPr>
        <p:txBody>
          <a:bodyPr wrap="square" rtlCol="0">
            <a:spAutoFit/>
          </a:bodyPr>
          <a:lstStyle/>
          <a:p>
            <a:r>
              <a:rPr lang="zh-CN" altLang="en-US" sz="3200" b="1" dirty="0">
                <a:solidFill>
                  <a:srgbClr val="6B799C"/>
                </a:solidFill>
                <a:latin typeface="幼圆" panose="02010509060101010101" pitchFamily="49" charset="-122"/>
                <a:ea typeface="幼圆" panose="02010509060101010101" pitchFamily="49" charset="-122"/>
                <a:sym typeface="+mn-ea"/>
              </a:rPr>
              <a:t>二、不同路径对教师专业发展的影响程度存在差异</a:t>
            </a:r>
            <a:endParaRPr lang="zh-CN" altLang="en-US" sz="3200" b="1" dirty="0">
              <a:solidFill>
                <a:srgbClr val="6B799C"/>
              </a:solidFill>
              <a:latin typeface="幼圆" panose="02010509060101010101" pitchFamily="49" charset="-122"/>
              <a:ea typeface="幼圆" panose="020105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875030" y="1712595"/>
            <a:ext cx="9477375" cy="457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eaLnBrk="1" hangingPunct="1">
              <a:buFont typeface="Arial" panose="020B0604020202020204" pitchFamily="34" charset="0"/>
              <a:buChar char="•"/>
            </a:pPr>
            <a:r>
              <a:rPr lang="zh-CN" altLang="en-US" sz="2800" b="1" dirty="0">
                <a:solidFill>
                  <a:srgbClr val="6B799C"/>
                </a:solidFill>
              </a:rPr>
              <a:t>职前教师和在职教师有效的专业发展方式，既有共性，也有差异。职前教师的专业发展主要依赖于各种课程的学习，在专业发展中相对被动，专业发展的程度既受到所开设课程内容的影响，也受到高师院校授课教师专业水平的影响。如果对课程内容感兴趣，授课教师的水平较高，教学方式也适合自己学习，那么职前教师肯定会有较大收获。</a:t>
            </a:r>
            <a:endParaRPr lang="zh-CN" altLang="en-US" sz="2800" b="1" dirty="0">
              <a:solidFill>
                <a:srgbClr val="6B799C"/>
              </a:solidFill>
            </a:endParaRPr>
          </a:p>
          <a:p>
            <a:pPr marL="285750" indent="-285750" eaLnBrk="1" hangingPunct="1">
              <a:buFont typeface="Arial" panose="020B0604020202020204" pitchFamily="34" charset="0"/>
              <a:buChar char="•"/>
            </a:pPr>
            <a:r>
              <a:rPr lang="zh-CN" altLang="en-US" sz="2800" b="1" dirty="0">
                <a:solidFill>
                  <a:srgbClr val="7030A0"/>
                </a:solidFill>
              </a:rPr>
              <a:t>但是，</a:t>
            </a:r>
            <a:r>
              <a:rPr lang="zh-CN" altLang="en-US" sz="2800" b="1" dirty="0">
                <a:solidFill>
                  <a:srgbClr val="6B799C"/>
                </a:solidFill>
              </a:rPr>
              <a:t>如果对课程内容不喜欢，或者感觉用处不大，或者觉得授课教师的讲课方式不适合自己，那么职前教师也不能用消极的态度来应对。</a:t>
            </a:r>
            <a:endParaRPr lang="zh-CN" altLang="en-US" sz="2800" b="1" dirty="0">
              <a:solidFill>
                <a:srgbClr val="6B799C"/>
              </a:solidFill>
            </a:endParaRPr>
          </a:p>
          <a:p>
            <a:pPr indent="0" eaLnBrk="1" hangingPunct="1">
              <a:buFont typeface="Arial" panose="020B0604020202020204" pitchFamily="34" charset="0"/>
              <a:buNone/>
            </a:pPr>
            <a:endParaRPr lang="zh-CN" altLang="en-US" sz="2800" b="1" dirty="0">
              <a:solidFill>
                <a:srgbClr val="6B799C"/>
              </a:solidFill>
            </a:endParaRPr>
          </a:p>
          <a:p>
            <a:pPr marL="285750" indent="-285750" eaLnBrk="1" hangingPunct="1">
              <a:buFont typeface="Arial" panose="020B0604020202020204" pitchFamily="34" charset="0"/>
              <a:buChar char="•"/>
            </a:pPr>
            <a:endParaRPr lang="zh-CN" altLang="en-US" sz="2800" b="1" dirty="0">
              <a:solidFill>
                <a:srgbClr val="6B799C"/>
              </a:solidFill>
            </a:endParaRPr>
          </a:p>
        </p:txBody>
      </p:sp>
      <p:sp>
        <p:nvSpPr>
          <p:cNvPr id="2" name="文本框 1"/>
          <p:cNvSpPr txBox="1"/>
          <p:nvPr/>
        </p:nvSpPr>
        <p:spPr>
          <a:xfrm>
            <a:off x="826770" y="398780"/>
            <a:ext cx="10712450" cy="583565"/>
          </a:xfrm>
          <a:prstGeom prst="rect">
            <a:avLst/>
          </a:prstGeom>
          <a:noFill/>
        </p:spPr>
        <p:txBody>
          <a:bodyPr wrap="square" rtlCol="0">
            <a:spAutoFit/>
          </a:bodyPr>
          <a:lstStyle/>
          <a:p>
            <a:r>
              <a:rPr lang="zh-CN" altLang="en-US" sz="3200" b="1" dirty="0">
                <a:solidFill>
                  <a:srgbClr val="6B799C"/>
                </a:solidFill>
                <a:latin typeface="幼圆" panose="02010509060101010101" pitchFamily="49" charset="-122"/>
                <a:ea typeface="幼圆" panose="02010509060101010101" pitchFamily="49" charset="-122"/>
                <a:sym typeface="+mn-ea"/>
              </a:rPr>
              <a:t>（一）职前教师和在职教师有效专业发展路径的差异之处</a:t>
            </a:r>
            <a:endParaRPr lang="zh-CN" altLang="en-US" sz="3200" b="1" dirty="0">
              <a:solidFill>
                <a:srgbClr val="6B799C"/>
              </a:solidFill>
              <a:latin typeface="幼圆" panose="02010509060101010101" pitchFamily="49" charset="-122"/>
              <a:ea typeface="幼圆" panose="020105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875030" y="1712595"/>
            <a:ext cx="9477375" cy="457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eaLnBrk="1" hangingPunct="1">
              <a:buFont typeface="Arial" panose="020B0604020202020204" pitchFamily="34" charset="0"/>
              <a:buChar char="•"/>
            </a:pPr>
            <a:r>
              <a:rPr lang="zh-CN" altLang="en-US" sz="2400" b="1" dirty="0">
                <a:solidFill>
                  <a:srgbClr val="7030A0"/>
                </a:solidFill>
                <a:sym typeface="+mn-ea"/>
              </a:rPr>
              <a:t>主要原因有两个</a:t>
            </a:r>
            <a:r>
              <a:rPr lang="zh-CN" altLang="en-US" sz="2400" b="1" dirty="0">
                <a:solidFill>
                  <a:srgbClr val="6B799C"/>
                </a:solidFill>
                <a:sym typeface="+mn-ea"/>
              </a:rPr>
              <a:t>：</a:t>
            </a:r>
            <a:r>
              <a:rPr lang="zh-CN" altLang="en-US" sz="2400" b="1" dirty="0">
                <a:solidFill>
                  <a:srgbClr val="7030A0"/>
                </a:solidFill>
                <a:sym typeface="+mn-ea"/>
              </a:rPr>
              <a:t>一是</a:t>
            </a:r>
            <a:r>
              <a:rPr lang="zh-CN" altLang="en-US" sz="2400" b="1" dirty="0">
                <a:solidFill>
                  <a:srgbClr val="6B799C"/>
                </a:solidFill>
                <a:sym typeface="+mn-ea"/>
              </a:rPr>
              <a:t>师范类院校的课程不是随意设置的，这些课程都经过严格的论证，有较强的目的和逻辑联系，都是以职前教师专业有效发展为目标的。至于一些课程会被职前教师认为收获不大，可能是因为这些课程的内容与中学数学教学是间接相关的，事实上并非课程内容没有用处，而是要经过深入学习将其与中学数学建立起有效联结，有的甚至还要到将来工作后才会有较深的体会，这种感知存在滞后性。</a:t>
            </a:r>
            <a:endParaRPr lang="zh-CN" altLang="en-US" sz="2400" b="1" dirty="0">
              <a:solidFill>
                <a:srgbClr val="6B799C"/>
              </a:solidFill>
              <a:sym typeface="+mn-ea"/>
            </a:endParaRPr>
          </a:p>
          <a:p>
            <a:pPr marL="285750" indent="-285750" eaLnBrk="1" hangingPunct="1">
              <a:buFont typeface="Arial" panose="020B0604020202020204" pitchFamily="34" charset="0"/>
              <a:buChar char="•"/>
            </a:pPr>
            <a:r>
              <a:rPr lang="zh-CN" altLang="en-US" sz="2400" b="1" dirty="0">
                <a:solidFill>
                  <a:srgbClr val="7030A0"/>
                </a:solidFill>
                <a:sym typeface="+mn-ea"/>
              </a:rPr>
              <a:t>二是</a:t>
            </a:r>
            <a:r>
              <a:rPr lang="zh-CN" altLang="en-US" sz="2400" b="1" dirty="0">
                <a:solidFill>
                  <a:srgbClr val="6B799C"/>
                </a:solidFill>
                <a:sym typeface="+mn-ea"/>
              </a:rPr>
              <a:t>专业发展对职前教师自身的影响最大，如果不以积极的态度来学习的话，那么自己受到的损失也是最大的。无论是觉得课程内容没有用，或者授课教师的教学方式可能不适合自己，职前教师都要自己调整好心态。如果能从课程的学习中获得有价值的感悟是最好的，如果不能，就努力改变自己。</a:t>
            </a:r>
            <a:endParaRPr lang="zh-CN" altLang="en-US" sz="2400" b="1" dirty="0">
              <a:solidFill>
                <a:srgbClr val="6B799C"/>
              </a:solidFill>
            </a:endParaRPr>
          </a:p>
          <a:p>
            <a:pPr indent="0" eaLnBrk="1" hangingPunct="1">
              <a:buFont typeface="Arial" panose="020B0604020202020204" pitchFamily="34" charset="0"/>
              <a:buNone/>
            </a:pPr>
            <a:endParaRPr lang="zh-CN" altLang="en-US" sz="2400" b="1" dirty="0">
              <a:solidFill>
                <a:srgbClr val="6B799C"/>
              </a:solidFill>
            </a:endParaRPr>
          </a:p>
          <a:p>
            <a:pPr marL="285750" indent="-285750" eaLnBrk="1" hangingPunct="1">
              <a:buFont typeface="Arial" panose="020B0604020202020204" pitchFamily="34" charset="0"/>
              <a:buChar char="•"/>
            </a:pPr>
            <a:endParaRPr lang="zh-CN" altLang="en-US" sz="2400" b="1" dirty="0">
              <a:solidFill>
                <a:srgbClr val="6B799C"/>
              </a:solidFill>
            </a:endParaRPr>
          </a:p>
        </p:txBody>
      </p:sp>
      <p:sp>
        <p:nvSpPr>
          <p:cNvPr id="2" name="文本框 1"/>
          <p:cNvSpPr txBox="1"/>
          <p:nvPr/>
        </p:nvSpPr>
        <p:spPr>
          <a:xfrm>
            <a:off x="826770" y="398780"/>
            <a:ext cx="10712450" cy="583565"/>
          </a:xfrm>
          <a:prstGeom prst="rect">
            <a:avLst/>
          </a:prstGeom>
          <a:noFill/>
        </p:spPr>
        <p:txBody>
          <a:bodyPr wrap="square" rtlCol="0">
            <a:spAutoFit/>
          </a:bodyPr>
          <a:lstStyle/>
          <a:p>
            <a:r>
              <a:rPr lang="zh-CN" altLang="en-US" sz="3200" b="1" dirty="0">
                <a:solidFill>
                  <a:srgbClr val="6B799C"/>
                </a:solidFill>
                <a:latin typeface="幼圆" panose="02010509060101010101" pitchFamily="49" charset="-122"/>
                <a:ea typeface="幼圆" panose="02010509060101010101" pitchFamily="49" charset="-122"/>
                <a:sym typeface="+mn-ea"/>
              </a:rPr>
              <a:t>（一）职前教师和在职教师有效专业发展路径的差异之处</a:t>
            </a:r>
            <a:endParaRPr lang="zh-CN" altLang="en-US" sz="3200" b="1" dirty="0">
              <a:solidFill>
                <a:srgbClr val="6B799C"/>
              </a:solidFill>
              <a:latin typeface="幼圆" panose="02010509060101010101" pitchFamily="49" charset="-122"/>
              <a:ea typeface="幼圆" panose="020105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5441950" y="3049270"/>
            <a:ext cx="598614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4000" b="1" dirty="0">
                <a:solidFill>
                  <a:srgbClr val="6B799C"/>
                </a:solidFill>
                <a:latin typeface="幼圆" panose="02010509060101010101" pitchFamily="49" charset="-122"/>
                <a:ea typeface="幼圆" panose="02010509060101010101" pitchFamily="49" charset="-122"/>
                <a:sym typeface="+mn-ea"/>
              </a:rPr>
              <a:t>中学数学教师专业的认识</a:t>
            </a:r>
            <a:endParaRPr lang="zh-CN" altLang="en-US" sz="4000" dirty="0">
              <a:solidFill>
                <a:srgbClr val="6B799C"/>
              </a:solidFill>
              <a:latin typeface="幼圆" panose="02010509060101010101" pitchFamily="49" charset="-122"/>
              <a:ea typeface="幼圆" panose="02010509060101010101" pitchFamily="49" charset="-122"/>
            </a:endParaRPr>
          </a:p>
        </p:txBody>
      </p:sp>
      <p:sp>
        <p:nvSpPr>
          <p:cNvPr id="15" name="文本框 7"/>
          <p:cNvSpPr txBox="1">
            <a:spLocks noChangeArrowheads="1"/>
          </p:cNvSpPr>
          <p:nvPr/>
        </p:nvSpPr>
        <p:spPr bwMode="auto">
          <a:xfrm>
            <a:off x="5731510" y="3844290"/>
            <a:ext cx="5205095"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2000" dirty="0">
                <a:solidFill>
                  <a:srgbClr val="6B799C"/>
                </a:solidFill>
                <a:latin typeface="微软雅黑" panose="020B0503020204020204" pitchFamily="34" charset="-122"/>
                <a:ea typeface="微软雅黑" panose="020B0503020204020204" pitchFamily="34" charset="-122"/>
              </a:rPr>
              <a:t>中学数学教师专业具有动态性</a:t>
            </a:r>
            <a:r>
              <a:rPr lang="zh-CN" altLang="en-US" sz="2000" dirty="0">
                <a:solidFill>
                  <a:srgbClr val="6B799C"/>
                </a:solidFill>
                <a:latin typeface="微软雅黑" panose="020B0503020204020204" pitchFamily="34" charset="-122"/>
                <a:ea typeface="微软雅黑" panose="020B0503020204020204" pitchFamily="34" charset="-122"/>
              </a:rPr>
              <a:t>、相对稳定性</a:t>
            </a:r>
            <a:endParaRPr lang="zh-CN" altLang="en-US" sz="2000" dirty="0">
              <a:solidFill>
                <a:srgbClr val="6B799C"/>
              </a:solidFill>
              <a:latin typeface="微软雅黑" panose="020B0503020204020204" pitchFamily="34" charset="-122"/>
              <a:ea typeface="微软雅黑" panose="020B0503020204020204" pitchFamily="34" charset="-122"/>
            </a:endParaRP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3264270" y="2693882"/>
            <a:ext cx="931665" cy="1862048"/>
          </a:xfrm>
          <a:prstGeom prst="rect">
            <a:avLst/>
          </a:prstGeom>
          <a:noFill/>
        </p:spPr>
        <p:txBody>
          <a:bodyPr wrap="none" rtlCol="0">
            <a:spAutoFit/>
          </a:bodyPr>
          <a:lstStyle/>
          <a:p>
            <a:r>
              <a:rPr lang="en-US" altLang="zh-CN" sz="11500" b="1" dirty="0">
                <a:solidFill>
                  <a:schemeClr val="bg1"/>
                </a:solidFill>
              </a:rPr>
              <a:t>1</a:t>
            </a:r>
            <a:endParaRPr lang="zh-CN" altLang="en-US" sz="11500" b="1"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875030" y="1712595"/>
            <a:ext cx="9477375" cy="457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eaLnBrk="1" hangingPunct="1">
              <a:buFont typeface="Arial" panose="020B0604020202020204" pitchFamily="34" charset="0"/>
              <a:buChar char="•"/>
            </a:pPr>
            <a:r>
              <a:rPr lang="zh-CN" altLang="en-US" sz="2400" b="1" dirty="0">
                <a:solidFill>
                  <a:srgbClr val="6B799C"/>
                </a:solidFill>
                <a:sym typeface="+mn-ea"/>
              </a:rPr>
              <a:t>在最重要的发展途径上达成共识的</a:t>
            </a:r>
            <a:r>
              <a:rPr lang="zh-CN" altLang="en-US" sz="2400" b="1" dirty="0">
                <a:solidFill>
                  <a:srgbClr val="7030A0"/>
                </a:solidFill>
                <a:sym typeface="+mn-ea"/>
              </a:rPr>
              <a:t>有四种</a:t>
            </a:r>
            <a:r>
              <a:rPr lang="zh-CN" altLang="en-US" sz="2400" b="1" dirty="0">
                <a:solidFill>
                  <a:srgbClr val="6B799C"/>
                </a:solidFill>
                <a:sym typeface="+mn-ea"/>
              </a:rPr>
              <a:t>，包括：</a:t>
            </a:r>
            <a:r>
              <a:rPr lang="zh-CN" altLang="en-US" sz="2400" b="1" dirty="0">
                <a:solidFill>
                  <a:srgbClr val="7030A0"/>
                </a:solidFill>
                <a:sym typeface="+mn-ea"/>
              </a:rPr>
              <a:t>教师自身常规教学实践后的反思与体会，同事间教学研讨后的反思与体会，参与数学竞赛类、创新类课程的教学与反思，参与同级数学教师日常教学的集体备课、研讨</a:t>
            </a:r>
            <a:r>
              <a:rPr lang="zh-CN" altLang="en-US" sz="2400" b="1" dirty="0">
                <a:solidFill>
                  <a:srgbClr val="6B799C"/>
                </a:solidFill>
                <a:sym typeface="+mn-ea"/>
              </a:rPr>
              <a:t>。</a:t>
            </a:r>
            <a:endParaRPr lang="zh-CN" altLang="en-US" sz="2400" b="1" dirty="0">
              <a:solidFill>
                <a:srgbClr val="6B799C"/>
              </a:solidFill>
              <a:sym typeface="+mn-ea"/>
            </a:endParaRPr>
          </a:p>
          <a:p>
            <a:pPr marL="285750" indent="-285750" eaLnBrk="1" hangingPunct="1">
              <a:buFont typeface="Arial" panose="020B0604020202020204" pitchFamily="34" charset="0"/>
              <a:buChar char="•"/>
            </a:pPr>
            <a:r>
              <a:rPr lang="zh-CN" altLang="en-US" sz="2400" b="1" dirty="0">
                <a:solidFill>
                  <a:srgbClr val="6B799C"/>
                </a:solidFill>
                <a:sym typeface="+mn-ea"/>
              </a:rPr>
              <a:t>仅次于上述四种路径的是</a:t>
            </a:r>
            <a:r>
              <a:rPr lang="zh-CN" altLang="en-US" sz="2400" b="1" dirty="0">
                <a:solidFill>
                  <a:srgbClr val="0070C0"/>
                </a:solidFill>
                <a:sym typeface="+mn-ea"/>
              </a:rPr>
              <a:t>观摩性学习</a:t>
            </a:r>
            <a:r>
              <a:rPr lang="zh-CN" altLang="en-US" sz="2400" b="1" dirty="0">
                <a:solidFill>
                  <a:srgbClr val="6B799C"/>
                </a:solidFill>
                <a:sym typeface="+mn-ea"/>
              </a:rPr>
              <a:t>，包括观摩专家型教师的教学后的自我反思与体会和观摩同事的教学后的自我反思与体会。</a:t>
            </a:r>
            <a:endParaRPr lang="zh-CN" altLang="en-US" sz="2400" b="1" dirty="0">
              <a:solidFill>
                <a:srgbClr val="6B799C"/>
              </a:solidFill>
              <a:sym typeface="+mn-ea"/>
            </a:endParaRPr>
          </a:p>
          <a:p>
            <a:pPr marL="285750" indent="-285750" eaLnBrk="1" hangingPunct="1">
              <a:buFont typeface="Arial" panose="020B0604020202020204" pitchFamily="34" charset="0"/>
              <a:buChar char="•"/>
            </a:pPr>
            <a:r>
              <a:rPr lang="zh-CN" altLang="en-US" sz="2400" b="1" dirty="0">
                <a:solidFill>
                  <a:srgbClr val="0070C0"/>
                </a:solidFill>
                <a:sym typeface="+mn-ea"/>
              </a:rPr>
              <a:t>另外</a:t>
            </a:r>
            <a:r>
              <a:rPr lang="zh-CN" altLang="en-US" sz="2400" b="1" dirty="0">
                <a:solidFill>
                  <a:srgbClr val="6B799C"/>
                </a:solidFill>
                <a:sym typeface="+mn-ea"/>
              </a:rPr>
              <a:t>，阅读数学教育相关的专业期刊及学术著作等，入职前参与、经历各类数学教育实习、见习等，参与同级同类学校间外派、交流或轮岗则是三种较为一般的途径。小学数学教师和中学数学教师在自我学习与反思、集体学习与反思这两个路径方面没有显著性差异，但在教学实践与反思路径方面存在显著性差异，其中中学数学教师采用这种路径更为频繁。</a:t>
            </a:r>
            <a:endParaRPr lang="zh-CN" altLang="en-US" sz="2400" b="1" dirty="0">
              <a:solidFill>
                <a:srgbClr val="6B799C"/>
              </a:solidFill>
              <a:sym typeface="+mn-ea"/>
            </a:endParaRPr>
          </a:p>
          <a:p>
            <a:pPr marL="285750" indent="-285750" eaLnBrk="1" hangingPunct="1">
              <a:buFont typeface="Arial" panose="020B0604020202020204" pitchFamily="34" charset="0"/>
              <a:buChar char="•"/>
            </a:pPr>
            <a:endParaRPr lang="zh-CN" altLang="en-US" sz="2400" b="1" dirty="0">
              <a:solidFill>
                <a:srgbClr val="6B799C"/>
              </a:solidFill>
            </a:endParaRPr>
          </a:p>
        </p:txBody>
      </p:sp>
      <p:sp>
        <p:nvSpPr>
          <p:cNvPr id="2" name="文本框 1"/>
          <p:cNvSpPr txBox="1"/>
          <p:nvPr/>
        </p:nvSpPr>
        <p:spPr>
          <a:xfrm>
            <a:off x="826770" y="398780"/>
            <a:ext cx="10712450" cy="583565"/>
          </a:xfrm>
          <a:prstGeom prst="rect">
            <a:avLst/>
          </a:prstGeom>
          <a:noFill/>
        </p:spPr>
        <p:txBody>
          <a:bodyPr wrap="square" rtlCol="0">
            <a:spAutoFit/>
          </a:bodyPr>
          <a:lstStyle/>
          <a:p>
            <a:r>
              <a:rPr lang="zh-CN" altLang="en-US" sz="3200" b="1" dirty="0">
                <a:solidFill>
                  <a:srgbClr val="6B799C"/>
                </a:solidFill>
                <a:latin typeface="幼圆" panose="02010509060101010101" pitchFamily="49" charset="-122"/>
                <a:ea typeface="幼圆" panose="02010509060101010101" pitchFamily="49" charset="-122"/>
                <a:sym typeface="+mn-ea"/>
              </a:rPr>
              <a:t>（一）职前教师和在职教师有效专业发展路径的差异之处</a:t>
            </a:r>
            <a:endParaRPr lang="zh-CN" altLang="en-US" sz="3200" b="1" dirty="0">
              <a:solidFill>
                <a:srgbClr val="6B799C"/>
              </a:solidFill>
              <a:latin typeface="幼圆" panose="02010509060101010101" pitchFamily="49" charset="-122"/>
              <a:ea typeface="幼圆" panose="020105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875030" y="1712595"/>
            <a:ext cx="9477375" cy="457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eaLnBrk="1" hangingPunct="1">
              <a:buFont typeface="Arial" panose="020B0604020202020204" pitchFamily="34" charset="0"/>
              <a:buChar char="•"/>
            </a:pPr>
            <a:r>
              <a:rPr lang="zh-CN" altLang="en-US" sz="2800" b="1" dirty="0">
                <a:solidFill>
                  <a:srgbClr val="6B799C"/>
                </a:solidFill>
                <a:sym typeface="+mn-ea"/>
              </a:rPr>
              <a:t>在职前教师和在职教师的专业发展过程中，自身的积极性和主动性都很关键，这是两类教师在专业发展中都应具备的品质。除此之外，方法也很重要，而两者共同的方法就是要学会反思。教师的专业发展不是一个静止、封闭、线性的过程，它具有终身性、动态性和开放性的特点。</a:t>
            </a:r>
            <a:endParaRPr lang="zh-CN" altLang="en-US" sz="2800" b="1" dirty="0">
              <a:solidFill>
                <a:srgbClr val="6B799C"/>
              </a:solidFill>
              <a:sym typeface="+mn-ea"/>
            </a:endParaRPr>
          </a:p>
        </p:txBody>
      </p:sp>
      <p:sp>
        <p:nvSpPr>
          <p:cNvPr id="2" name="文本框 1"/>
          <p:cNvSpPr txBox="1"/>
          <p:nvPr/>
        </p:nvSpPr>
        <p:spPr>
          <a:xfrm>
            <a:off x="826770" y="398780"/>
            <a:ext cx="10712450" cy="1076325"/>
          </a:xfrm>
          <a:prstGeom prst="rect">
            <a:avLst/>
          </a:prstGeom>
          <a:noFill/>
        </p:spPr>
        <p:txBody>
          <a:bodyPr wrap="square" rtlCol="0">
            <a:spAutoFit/>
          </a:bodyPr>
          <a:lstStyle/>
          <a:p>
            <a:r>
              <a:rPr lang="zh-CN" altLang="en-US" sz="3200" b="1" dirty="0">
                <a:solidFill>
                  <a:srgbClr val="6B799C"/>
                </a:solidFill>
                <a:latin typeface="幼圆" panose="02010509060101010101" pitchFamily="49" charset="-122"/>
                <a:ea typeface="幼圆" panose="02010509060101010101" pitchFamily="49" charset="-122"/>
                <a:sym typeface="+mn-ea"/>
              </a:rPr>
              <a:t>（二）教学反思是职前教师和在职教师有效专业发展的共同路径</a:t>
            </a:r>
            <a:endParaRPr lang="zh-CN" altLang="en-US" sz="3200" b="1" dirty="0">
              <a:solidFill>
                <a:srgbClr val="6B799C"/>
              </a:solidFill>
              <a:latin typeface="幼圆" panose="02010509060101010101" pitchFamily="49" charset="-122"/>
              <a:ea typeface="幼圆" panose="020105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875030" y="2093595"/>
            <a:ext cx="9477375" cy="457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eaLnBrk="1" hangingPunct="1">
              <a:buFont typeface="Arial" panose="020B0604020202020204" pitchFamily="34" charset="0"/>
              <a:buChar char="•"/>
            </a:pPr>
            <a:r>
              <a:rPr lang="zh-CN" altLang="en-US" sz="2400" b="1" dirty="0">
                <a:solidFill>
                  <a:srgbClr val="6B799C"/>
                </a:solidFill>
                <a:sym typeface="+mn-ea"/>
              </a:rPr>
              <a:t>建构主义理论认为，个体获得知识与经验的过程是不断顺应和同化的过程。个体运用已有的认知结构解释与整合新的信息，经过长期的知识和经验的积累，逐步形成特定的认知结构，即图式。已经形成的认知图式随着知识和经验的积累会不断发展。</a:t>
            </a:r>
            <a:endParaRPr lang="zh-CN" altLang="en-US" sz="2400" b="1" dirty="0">
              <a:solidFill>
                <a:srgbClr val="6B799C"/>
              </a:solidFill>
              <a:sym typeface="+mn-ea"/>
            </a:endParaRPr>
          </a:p>
          <a:p>
            <a:pPr marL="285750" indent="-285750" eaLnBrk="1" hangingPunct="1">
              <a:buFont typeface="Arial" panose="020B0604020202020204" pitchFamily="34" charset="0"/>
              <a:buChar char="•"/>
            </a:pPr>
            <a:r>
              <a:rPr lang="zh-CN" altLang="en-US" sz="2400" b="1" dirty="0">
                <a:solidFill>
                  <a:srgbClr val="6B799C"/>
                </a:solidFill>
                <a:sym typeface="+mn-ea"/>
              </a:rPr>
              <a:t>因此，教师在学习中要反思所学知识、技能与自己的中学数学教育教学观、教学知识和教学能力有着怎样的联系；是全部接受、部分接受还是不接受，为什么会这样。在教学中，要反思所实施的行为与预期的设计存在怎样的差异，为什么会导致这些差异，该如何改进，等等。</a:t>
            </a:r>
            <a:endParaRPr lang="zh-CN" altLang="en-US" sz="2400" b="1" dirty="0">
              <a:solidFill>
                <a:srgbClr val="6B799C"/>
              </a:solidFill>
              <a:sym typeface="+mn-ea"/>
            </a:endParaRPr>
          </a:p>
          <a:p>
            <a:pPr marL="285750" indent="-285750" eaLnBrk="1" hangingPunct="1">
              <a:buFont typeface="Arial" panose="020B0604020202020204" pitchFamily="34" charset="0"/>
              <a:buChar char="•"/>
            </a:pPr>
            <a:r>
              <a:rPr lang="zh-CN" altLang="en-US" sz="2400" b="1" dirty="0">
                <a:solidFill>
                  <a:srgbClr val="6B799C"/>
                </a:solidFill>
                <a:sym typeface="+mn-ea"/>
              </a:rPr>
              <a:t>教师对课堂教学或课堂模拟教学进行反思，可以在一定程度上描述教学过程中决策的认知过程。</a:t>
            </a:r>
            <a:endParaRPr lang="zh-CN" altLang="en-US" sz="2400" b="1" dirty="0">
              <a:solidFill>
                <a:srgbClr val="6B799C"/>
              </a:solidFill>
              <a:sym typeface="+mn-ea"/>
            </a:endParaRPr>
          </a:p>
        </p:txBody>
      </p:sp>
      <p:sp>
        <p:nvSpPr>
          <p:cNvPr id="2" name="文本框 1"/>
          <p:cNvSpPr txBox="1"/>
          <p:nvPr/>
        </p:nvSpPr>
        <p:spPr>
          <a:xfrm>
            <a:off x="826770" y="398780"/>
            <a:ext cx="10712450" cy="1076325"/>
          </a:xfrm>
          <a:prstGeom prst="rect">
            <a:avLst/>
          </a:prstGeom>
          <a:noFill/>
        </p:spPr>
        <p:txBody>
          <a:bodyPr wrap="square" rtlCol="0">
            <a:spAutoFit/>
          </a:bodyPr>
          <a:lstStyle/>
          <a:p>
            <a:r>
              <a:rPr lang="zh-CN" altLang="en-US" sz="3200" b="1" dirty="0">
                <a:solidFill>
                  <a:srgbClr val="6B799C"/>
                </a:solidFill>
                <a:latin typeface="幼圆" panose="02010509060101010101" pitchFamily="49" charset="-122"/>
                <a:ea typeface="幼圆" panose="02010509060101010101" pitchFamily="49" charset="-122"/>
                <a:sym typeface="+mn-ea"/>
              </a:rPr>
              <a:t>（二）教学反思是职前教师和在职教师有效专业发展的共同路径</a:t>
            </a:r>
            <a:endParaRPr lang="zh-CN" altLang="en-US" sz="3200" b="1" dirty="0">
              <a:solidFill>
                <a:srgbClr val="6B799C"/>
              </a:solidFill>
              <a:latin typeface="幼圆" panose="02010509060101010101" pitchFamily="49" charset="-122"/>
              <a:ea typeface="幼圆" panose="02010509060101010101" pitchFamily="49" charset="-122"/>
              <a:sym typeface="+mn-ea"/>
            </a:endParaRPr>
          </a:p>
        </p:txBody>
      </p:sp>
      <p:sp>
        <p:nvSpPr>
          <p:cNvPr id="3" name="文本框 2"/>
          <p:cNvSpPr txBox="1"/>
          <p:nvPr/>
        </p:nvSpPr>
        <p:spPr>
          <a:xfrm>
            <a:off x="1113790" y="1570355"/>
            <a:ext cx="5892165" cy="398780"/>
          </a:xfrm>
          <a:prstGeom prst="rect">
            <a:avLst/>
          </a:prstGeom>
          <a:noFill/>
        </p:spPr>
        <p:txBody>
          <a:bodyPr wrap="square" rtlCol="0">
            <a:spAutoFit/>
          </a:bodyPr>
          <a:p>
            <a:r>
              <a:rPr lang="zh-CN" altLang="en-US" sz="2000" b="1" dirty="0">
                <a:solidFill>
                  <a:srgbClr val="0070C0"/>
                </a:solidFill>
                <a:latin typeface="Calibri" panose="020F0502020204030204" pitchFamily="34" charset="0"/>
                <a:ea typeface="宋体" panose="02010600030101010101" pitchFamily="2" charset="-122"/>
              </a:rPr>
              <a:t>1. 反思对于教师专业发展重要性的理论基础</a:t>
            </a:r>
            <a:endParaRPr lang="zh-CN" altLang="en-US" sz="2000" b="1" dirty="0">
              <a:solidFill>
                <a:srgbClr val="0070C0"/>
              </a:solidFill>
              <a:latin typeface="Calibri" panose="020F0502020204030204" pitchFamily="34"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875030" y="2093595"/>
            <a:ext cx="9477375" cy="457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eaLnBrk="1" hangingPunct="1">
              <a:buFont typeface="Arial" panose="020B0604020202020204" pitchFamily="34" charset="0"/>
              <a:buChar char="•"/>
            </a:pPr>
            <a:r>
              <a:rPr lang="zh-CN" altLang="en-US" sz="2400" b="1" dirty="0">
                <a:solidFill>
                  <a:srgbClr val="6B799C"/>
                </a:solidFill>
                <a:sym typeface="+mn-ea"/>
              </a:rPr>
              <a:t>因此，一般而言，新手教师就不能像专家型教师那样对问题迅速做出判断、决策或得出正确的结论。</a:t>
            </a:r>
            <a:endParaRPr lang="zh-CN" altLang="en-US" sz="2400" b="1" dirty="0">
              <a:solidFill>
                <a:srgbClr val="6B799C"/>
              </a:solidFill>
              <a:sym typeface="+mn-ea"/>
            </a:endParaRPr>
          </a:p>
          <a:p>
            <a:pPr marL="285750" indent="-285750" eaLnBrk="1" hangingPunct="1">
              <a:buFont typeface="Arial" panose="020B0604020202020204" pitchFamily="34" charset="0"/>
              <a:buChar char="•"/>
            </a:pPr>
            <a:r>
              <a:rPr lang="zh-CN" altLang="en-US" sz="2400" b="1" dirty="0">
                <a:solidFill>
                  <a:srgbClr val="6B799C"/>
                </a:solidFill>
                <a:sym typeface="+mn-ea"/>
              </a:rPr>
              <a:t>专家型教师由于积累了丰富的知识和经验，他们的认知结构中已经形成了针对不同问题的认知技能，当这些认知技能经过长期的运用，不断熟练化和程序化，逐渐达到自动化的水平时，他们面对常规的教学问题就几乎不需要有意识地思考，或者只需要付出很少的意志努力就可以轻松、迅速地做出决策并解决面临的问题。</a:t>
            </a:r>
            <a:endParaRPr lang="zh-CN" altLang="en-US" sz="2400" b="1" dirty="0">
              <a:solidFill>
                <a:srgbClr val="6B799C"/>
              </a:solidFill>
              <a:sym typeface="+mn-ea"/>
            </a:endParaRPr>
          </a:p>
          <a:p>
            <a:pPr marL="285750" indent="-285750" eaLnBrk="1" hangingPunct="1">
              <a:buFont typeface="Arial" panose="020B0604020202020204" pitchFamily="34" charset="0"/>
              <a:buChar char="•"/>
            </a:pPr>
            <a:r>
              <a:rPr lang="zh-CN" altLang="en-US" sz="2400" b="1" dirty="0">
                <a:solidFill>
                  <a:srgbClr val="6B799C"/>
                </a:solidFill>
                <a:sym typeface="+mn-ea"/>
              </a:rPr>
              <a:t>而</a:t>
            </a:r>
            <a:r>
              <a:rPr lang="zh-CN" altLang="en-US" sz="2400" b="1" dirty="0">
                <a:solidFill>
                  <a:srgbClr val="7030A0"/>
                </a:solidFill>
                <a:sym typeface="+mn-ea"/>
              </a:rPr>
              <a:t>新手教师</a:t>
            </a:r>
            <a:r>
              <a:rPr lang="zh-CN" altLang="en-US" sz="2400" b="1" dirty="0">
                <a:solidFill>
                  <a:srgbClr val="6B799C"/>
                </a:solidFill>
                <a:sym typeface="+mn-ea"/>
              </a:rPr>
              <a:t>由于认知图式没有达到自动化的程度，因此，他们每做一个决策都需进行细致的思考，从而降低了问题解决的效率。事实上，专家型教师在获得这些图式和经验的过程中，不断地进行反思是关键。</a:t>
            </a:r>
            <a:endParaRPr lang="zh-CN" altLang="en-US" sz="2400" b="1" dirty="0">
              <a:solidFill>
                <a:srgbClr val="6B799C"/>
              </a:solidFill>
              <a:sym typeface="+mn-ea"/>
            </a:endParaRPr>
          </a:p>
        </p:txBody>
      </p:sp>
      <p:sp>
        <p:nvSpPr>
          <p:cNvPr id="2" name="文本框 1"/>
          <p:cNvSpPr txBox="1"/>
          <p:nvPr/>
        </p:nvSpPr>
        <p:spPr>
          <a:xfrm>
            <a:off x="826770" y="398780"/>
            <a:ext cx="10712450" cy="1076325"/>
          </a:xfrm>
          <a:prstGeom prst="rect">
            <a:avLst/>
          </a:prstGeom>
          <a:noFill/>
        </p:spPr>
        <p:txBody>
          <a:bodyPr wrap="square" rtlCol="0">
            <a:spAutoFit/>
          </a:bodyPr>
          <a:lstStyle/>
          <a:p>
            <a:r>
              <a:rPr lang="zh-CN" altLang="en-US" sz="3200" b="1" dirty="0">
                <a:solidFill>
                  <a:srgbClr val="6B799C"/>
                </a:solidFill>
                <a:latin typeface="幼圆" panose="02010509060101010101" pitchFamily="49" charset="-122"/>
                <a:ea typeface="幼圆" panose="02010509060101010101" pitchFamily="49" charset="-122"/>
                <a:sym typeface="+mn-ea"/>
              </a:rPr>
              <a:t>（二）教学反思是职前教师和在职教师有效专业发展的共同路径</a:t>
            </a:r>
            <a:endParaRPr lang="zh-CN" altLang="en-US" sz="3200" b="1" dirty="0">
              <a:solidFill>
                <a:srgbClr val="6B799C"/>
              </a:solidFill>
              <a:latin typeface="幼圆" panose="02010509060101010101" pitchFamily="49" charset="-122"/>
              <a:ea typeface="幼圆" panose="02010509060101010101" pitchFamily="49" charset="-122"/>
              <a:sym typeface="+mn-ea"/>
            </a:endParaRPr>
          </a:p>
        </p:txBody>
      </p:sp>
      <p:sp>
        <p:nvSpPr>
          <p:cNvPr id="3" name="文本框 2"/>
          <p:cNvSpPr txBox="1"/>
          <p:nvPr/>
        </p:nvSpPr>
        <p:spPr>
          <a:xfrm>
            <a:off x="1113790" y="1570355"/>
            <a:ext cx="5892165" cy="398780"/>
          </a:xfrm>
          <a:prstGeom prst="rect">
            <a:avLst/>
          </a:prstGeom>
          <a:noFill/>
        </p:spPr>
        <p:txBody>
          <a:bodyPr wrap="square" rtlCol="0">
            <a:spAutoFit/>
          </a:bodyPr>
          <a:p>
            <a:r>
              <a:rPr lang="zh-CN" altLang="en-US" sz="2000" b="1" dirty="0">
                <a:solidFill>
                  <a:srgbClr val="0070C0"/>
                </a:solidFill>
                <a:latin typeface="Calibri" panose="020F0502020204030204" pitchFamily="34" charset="0"/>
                <a:ea typeface="宋体" panose="02010600030101010101" pitchFamily="2" charset="-122"/>
              </a:rPr>
              <a:t>1. 反思对于教师专业发展重要性的理论基础</a:t>
            </a:r>
            <a:endParaRPr lang="zh-CN" altLang="en-US" sz="2000" b="1" dirty="0">
              <a:solidFill>
                <a:srgbClr val="0070C0"/>
              </a:solidFill>
              <a:latin typeface="Calibri" panose="020F0502020204030204" pitchFamily="34"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Rectangle 6"/>
          <p:cNvSpPr/>
          <p:nvPr/>
        </p:nvSpPr>
        <p:spPr>
          <a:xfrm>
            <a:off x="711200" y="4343400"/>
            <a:ext cx="2428875" cy="749300"/>
          </a:xfrm>
          <a:prstGeom prst="rect">
            <a:avLst/>
          </a:prstGeom>
        </p:spPr>
        <p:txBody>
          <a:bodyPr>
            <a:spAutoFit/>
          </a:bodyPr>
          <a:lstStyle/>
          <a:p>
            <a:pPr eaLnBrk="1" fontAlgn="auto" hangingPunct="1">
              <a:spcBef>
                <a:spcPts val="0"/>
              </a:spcBef>
              <a:spcAft>
                <a:spcPts val="0"/>
              </a:spcAft>
              <a:defRPr/>
            </a:pPr>
            <a:r>
              <a:rPr lang="en-US" sz="2135" b="1">
                <a:solidFill>
                  <a:srgbClr val="7030A0"/>
                </a:solidFill>
                <a:latin typeface="+mn-lt"/>
                <a:ea typeface="Open Sans" panose="020B0606030504020204" pitchFamily="34" charset="0"/>
                <a:cs typeface="Open Sans" panose="020B0606030504020204" pitchFamily="34" charset="0"/>
              </a:rPr>
              <a:t>（1）教师要具备较强的反思意识</a:t>
            </a:r>
            <a:endParaRPr lang="en-US" sz="2135" b="1">
              <a:solidFill>
                <a:srgbClr val="7030A0"/>
              </a:solidFill>
              <a:latin typeface="+mn-lt"/>
              <a:ea typeface="Open Sans" panose="020B0606030504020204" pitchFamily="34" charset="0"/>
              <a:cs typeface="Open Sans" panose="020B0606030504020204" pitchFamily="34" charset="0"/>
            </a:endParaRPr>
          </a:p>
        </p:txBody>
      </p:sp>
      <p:sp>
        <p:nvSpPr>
          <p:cNvPr id="14" name="Rounded Rectangle 13"/>
          <p:cNvSpPr/>
          <p:nvPr/>
        </p:nvSpPr>
        <p:spPr>
          <a:xfrm>
            <a:off x="785813" y="2108200"/>
            <a:ext cx="2279650" cy="2203450"/>
          </a:xfrm>
          <a:prstGeom prst="roundRect">
            <a:avLst>
              <a:gd name="adj" fmla="val 7442"/>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sp>
        <p:nvSpPr>
          <p:cNvPr id="15" name="Rectangle 14"/>
          <p:cNvSpPr/>
          <p:nvPr/>
        </p:nvSpPr>
        <p:spPr>
          <a:xfrm>
            <a:off x="4443730" y="4343400"/>
            <a:ext cx="2641600" cy="749300"/>
          </a:xfrm>
          <a:prstGeom prst="rect">
            <a:avLst/>
          </a:prstGeom>
        </p:spPr>
        <p:txBody>
          <a:bodyPr wrap="square">
            <a:spAutoFit/>
          </a:bodyPr>
          <a:lstStyle/>
          <a:p>
            <a:pPr eaLnBrk="1" fontAlgn="auto" hangingPunct="1">
              <a:spcBef>
                <a:spcPts val="0"/>
              </a:spcBef>
              <a:spcAft>
                <a:spcPts val="0"/>
              </a:spcAft>
              <a:defRPr/>
            </a:pPr>
            <a:r>
              <a:rPr lang="en-US" sz="2135" b="1">
                <a:solidFill>
                  <a:srgbClr val="7030A0"/>
                </a:solidFill>
                <a:latin typeface="+mn-lt"/>
                <a:ea typeface="Open Sans" panose="020B0606030504020204" pitchFamily="34" charset="0"/>
                <a:cs typeface="Open Sans" panose="020B0606030504020204" pitchFamily="34" charset="0"/>
              </a:rPr>
              <a:t>（2）教学反思的内容要具有针对性</a:t>
            </a:r>
            <a:endParaRPr lang="en-US" sz="2135" b="1">
              <a:solidFill>
                <a:srgbClr val="7030A0"/>
              </a:solidFill>
              <a:latin typeface="+mn-lt"/>
              <a:ea typeface="Open Sans" panose="020B0606030504020204" pitchFamily="34" charset="0"/>
              <a:cs typeface="Open Sans" panose="020B0606030504020204" pitchFamily="34" charset="0"/>
            </a:endParaRPr>
          </a:p>
        </p:txBody>
      </p:sp>
      <p:sp>
        <p:nvSpPr>
          <p:cNvPr id="16" name="Rounded Rectangle 15"/>
          <p:cNvSpPr/>
          <p:nvPr/>
        </p:nvSpPr>
        <p:spPr>
          <a:xfrm>
            <a:off x="4443413" y="2139950"/>
            <a:ext cx="2279650" cy="2203450"/>
          </a:xfrm>
          <a:prstGeom prst="roundRect">
            <a:avLst>
              <a:gd name="adj" fmla="val 7442"/>
            </a:avLst>
          </a:pr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sp>
        <p:nvSpPr>
          <p:cNvPr id="17" name="Rectangle 16"/>
          <p:cNvSpPr/>
          <p:nvPr/>
        </p:nvSpPr>
        <p:spPr>
          <a:xfrm>
            <a:off x="7999730" y="4343400"/>
            <a:ext cx="2428875" cy="749300"/>
          </a:xfrm>
          <a:prstGeom prst="rect">
            <a:avLst/>
          </a:prstGeom>
        </p:spPr>
        <p:txBody>
          <a:bodyPr>
            <a:spAutoFit/>
          </a:bodyPr>
          <a:lstStyle/>
          <a:p>
            <a:pPr eaLnBrk="1" fontAlgn="auto" hangingPunct="1">
              <a:spcBef>
                <a:spcPts val="0"/>
              </a:spcBef>
              <a:spcAft>
                <a:spcPts val="0"/>
              </a:spcAft>
              <a:defRPr/>
            </a:pPr>
            <a:r>
              <a:rPr lang="en-US" sz="2135" b="1">
                <a:solidFill>
                  <a:srgbClr val="7030A0"/>
                </a:solidFill>
                <a:latin typeface="+mn-lt"/>
                <a:ea typeface="Open Sans" panose="020B0606030504020204" pitchFamily="34" charset="0"/>
                <a:cs typeface="Open Sans" panose="020B0606030504020204" pitchFamily="34" charset="0"/>
              </a:rPr>
              <a:t>（3） 教学反思可以涵盖教学全过程</a:t>
            </a:r>
            <a:endParaRPr lang="en-US" sz="2135" b="1">
              <a:solidFill>
                <a:srgbClr val="7030A0"/>
              </a:solidFill>
              <a:latin typeface="+mn-lt"/>
              <a:ea typeface="Open Sans" panose="020B0606030504020204" pitchFamily="34" charset="0"/>
              <a:cs typeface="Open Sans" panose="020B0606030504020204" pitchFamily="34" charset="0"/>
            </a:endParaRPr>
          </a:p>
        </p:txBody>
      </p:sp>
      <p:sp>
        <p:nvSpPr>
          <p:cNvPr id="18" name="Rounded Rectangle 17"/>
          <p:cNvSpPr/>
          <p:nvPr/>
        </p:nvSpPr>
        <p:spPr>
          <a:xfrm>
            <a:off x="8101013" y="2139950"/>
            <a:ext cx="2279650" cy="2203450"/>
          </a:xfrm>
          <a:prstGeom prst="roundRect">
            <a:avLst>
              <a:gd name="adj" fmla="val 7442"/>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pic>
        <p:nvPicPr>
          <p:cNvPr id="29706" name="图片 7"/>
          <p:cNvPicPr>
            <a:picLocks noChangeAspect="1"/>
          </p:cNvPicPr>
          <p:nvPr/>
        </p:nvPicPr>
        <p:blipFill>
          <a:blip r:embed="rId1" cstate="print">
            <a:extLst>
              <a:ext uri="{28A0092B-C50C-407E-A947-70E740481C1C}">
                <a14:useLocalDpi xmlns:a14="http://schemas.microsoft.com/office/drawing/2010/main" val="0"/>
              </a:ext>
            </a:extLst>
          </a:blip>
          <a:srcRect r="55093" b="33546"/>
          <a:stretch>
            <a:fillRect/>
          </a:stretch>
        </p:blipFill>
        <p:spPr bwMode="auto">
          <a:xfrm>
            <a:off x="758825" y="2108200"/>
            <a:ext cx="2381250" cy="220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7" name="图片 20"/>
          <p:cNvPicPr>
            <a:picLocks noChangeAspect="1"/>
          </p:cNvPicPr>
          <p:nvPr/>
        </p:nvPicPr>
        <p:blipFill>
          <a:blip r:embed="rId1" cstate="print">
            <a:extLst>
              <a:ext uri="{28A0092B-C50C-407E-A947-70E740481C1C}">
                <a14:useLocalDpi xmlns:a14="http://schemas.microsoft.com/office/drawing/2010/main" val="0"/>
              </a:ext>
            </a:extLst>
          </a:blip>
          <a:srcRect r="55093" b="33546"/>
          <a:stretch>
            <a:fillRect/>
          </a:stretch>
        </p:blipFill>
        <p:spPr bwMode="auto">
          <a:xfrm>
            <a:off x="7999730" y="2139950"/>
            <a:ext cx="2381250" cy="220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椭圆 22"/>
          <p:cNvSpPr/>
          <p:nvPr/>
        </p:nvSpPr>
        <p:spPr>
          <a:xfrm>
            <a:off x="4892675" y="2532380"/>
            <a:ext cx="1354138" cy="1354138"/>
          </a:xfrm>
          <a:prstGeom prst="ellipse">
            <a:avLst/>
          </a:prstGeom>
          <a:noFill/>
          <a:ln w="3175">
            <a:solidFill>
              <a:srgbClr val="FAFAF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Freeform 10"/>
          <p:cNvSpPr>
            <a:spLocks noEditPoints="1"/>
          </p:cNvSpPr>
          <p:nvPr/>
        </p:nvSpPr>
        <p:spPr bwMode="auto">
          <a:xfrm>
            <a:off x="5310823" y="2904490"/>
            <a:ext cx="619125" cy="609600"/>
          </a:xfrm>
          <a:custGeom>
            <a:avLst/>
            <a:gdLst>
              <a:gd name="T0" fmla="*/ 76584 w 113"/>
              <a:gd name="T1" fmla="*/ 70832 h 112"/>
              <a:gd name="T2" fmla="*/ 76584 w 113"/>
              <a:gd name="T3" fmla="*/ 337816 h 112"/>
              <a:gd name="T4" fmla="*/ 268044 w 113"/>
              <a:gd name="T5" fmla="*/ 386854 h 112"/>
              <a:gd name="T6" fmla="*/ 328217 w 113"/>
              <a:gd name="T7" fmla="*/ 446789 h 112"/>
              <a:gd name="T8" fmla="*/ 410271 w 113"/>
              <a:gd name="T9" fmla="*/ 430443 h 112"/>
              <a:gd name="T10" fmla="*/ 410271 w 113"/>
              <a:gd name="T11" fmla="*/ 506725 h 112"/>
              <a:gd name="T12" fmla="*/ 432152 w 113"/>
              <a:gd name="T13" fmla="*/ 528519 h 112"/>
              <a:gd name="T14" fmla="*/ 503266 w 113"/>
              <a:gd name="T15" fmla="*/ 528519 h 112"/>
              <a:gd name="T16" fmla="*/ 503266 w 113"/>
              <a:gd name="T17" fmla="*/ 610249 h 112"/>
              <a:gd name="T18" fmla="*/ 618142 w 113"/>
              <a:gd name="T19" fmla="*/ 610249 h 112"/>
              <a:gd name="T20" fmla="*/ 618142 w 113"/>
              <a:gd name="T21" fmla="*/ 495827 h 112"/>
              <a:gd name="T22" fmla="*/ 388390 w 113"/>
              <a:gd name="T23" fmla="*/ 266984 h 112"/>
              <a:gd name="T24" fmla="*/ 344628 w 113"/>
              <a:gd name="T25" fmla="*/ 70832 h 112"/>
              <a:gd name="T26" fmla="*/ 76584 w 113"/>
              <a:gd name="T27" fmla="*/ 70832 h 112"/>
              <a:gd name="T28" fmla="*/ 92995 w 113"/>
              <a:gd name="T29" fmla="*/ 288779 h 112"/>
              <a:gd name="T30" fmla="*/ 114876 w 113"/>
              <a:gd name="T31" fmla="*/ 108973 h 112"/>
              <a:gd name="T32" fmla="*/ 289925 w 113"/>
              <a:gd name="T33" fmla="*/ 92627 h 112"/>
              <a:gd name="T34" fmla="*/ 92995 w 113"/>
              <a:gd name="T35" fmla="*/ 288779 h 1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13" h="112">
                <a:moveTo>
                  <a:pt x="14" y="13"/>
                </a:moveTo>
                <a:cubicBezTo>
                  <a:pt x="0" y="27"/>
                  <a:pt x="0" y="49"/>
                  <a:pt x="14" y="62"/>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9" y="97"/>
                </a:cubicBezTo>
                <a:cubicBezTo>
                  <a:pt x="81" y="96"/>
                  <a:pt x="88" y="92"/>
                  <a:pt x="92" y="97"/>
                </a:cubicBezTo>
                <a:cubicBezTo>
                  <a:pt x="97" y="102"/>
                  <a:pt x="92" y="112"/>
                  <a:pt x="92"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1" y="20"/>
                </a:cubicBezTo>
                <a:cubicBezTo>
                  <a:pt x="29" y="11"/>
                  <a:pt x="43" y="10"/>
                  <a:pt x="53" y="17"/>
                </a:cubicBezTo>
                <a:lnTo>
                  <a:pt x="17" y="5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26" name="Freeform 33"/>
          <p:cNvSpPr>
            <a:spLocks noEditPoints="1"/>
          </p:cNvSpPr>
          <p:nvPr/>
        </p:nvSpPr>
        <p:spPr bwMode="auto">
          <a:xfrm>
            <a:off x="8923338" y="2995613"/>
            <a:ext cx="635000" cy="433387"/>
          </a:xfrm>
          <a:custGeom>
            <a:avLst/>
            <a:gdLst>
              <a:gd name="T0" fmla="*/ 546156 w 157"/>
              <a:gd name="T1" fmla="*/ 189954 h 107"/>
              <a:gd name="T2" fmla="*/ 554247 w 157"/>
              <a:gd name="T3" fmla="*/ 149538 h 107"/>
              <a:gd name="T4" fmla="*/ 404560 w 157"/>
              <a:gd name="T5" fmla="*/ 0 h 107"/>
              <a:gd name="T6" fmla="*/ 295329 w 157"/>
              <a:gd name="T7" fmla="*/ 72748 h 107"/>
              <a:gd name="T8" fmla="*/ 186098 w 157"/>
              <a:gd name="T9" fmla="*/ 32333 h 107"/>
              <a:gd name="T10" fmla="*/ 80912 w 157"/>
              <a:gd name="T11" fmla="*/ 161663 h 107"/>
              <a:gd name="T12" fmla="*/ 84958 w 157"/>
              <a:gd name="T13" fmla="*/ 189954 h 107"/>
              <a:gd name="T14" fmla="*/ 0 w 157"/>
              <a:gd name="T15" fmla="*/ 307159 h 107"/>
              <a:gd name="T16" fmla="*/ 125414 w 157"/>
              <a:gd name="T17" fmla="*/ 432448 h 107"/>
              <a:gd name="T18" fmla="*/ 509745 w 157"/>
              <a:gd name="T19" fmla="*/ 432448 h 107"/>
              <a:gd name="T20" fmla="*/ 635159 w 157"/>
              <a:gd name="T21" fmla="*/ 307159 h 107"/>
              <a:gd name="T22" fmla="*/ 546156 w 157"/>
              <a:gd name="T23" fmla="*/ 189954 h 107"/>
              <a:gd name="T24" fmla="*/ 485472 w 157"/>
              <a:gd name="T25" fmla="*/ 408199 h 107"/>
              <a:gd name="T26" fmla="*/ 319602 w 157"/>
              <a:gd name="T27" fmla="*/ 408199 h 107"/>
              <a:gd name="T28" fmla="*/ 420742 w 157"/>
              <a:gd name="T29" fmla="*/ 307159 h 107"/>
              <a:gd name="T30" fmla="*/ 416697 w 157"/>
              <a:gd name="T31" fmla="*/ 295035 h 107"/>
              <a:gd name="T32" fmla="*/ 372195 w 157"/>
              <a:gd name="T33" fmla="*/ 295035 h 107"/>
              <a:gd name="T34" fmla="*/ 372195 w 157"/>
              <a:gd name="T35" fmla="*/ 274827 h 107"/>
              <a:gd name="T36" fmla="*/ 372195 w 157"/>
              <a:gd name="T37" fmla="*/ 149538 h 107"/>
              <a:gd name="T38" fmla="*/ 364104 w 157"/>
              <a:gd name="T39" fmla="*/ 145497 h 107"/>
              <a:gd name="T40" fmla="*/ 258918 w 157"/>
              <a:gd name="T41" fmla="*/ 145497 h 107"/>
              <a:gd name="T42" fmla="*/ 250827 w 157"/>
              <a:gd name="T43" fmla="*/ 153580 h 107"/>
              <a:gd name="T44" fmla="*/ 250827 w 157"/>
              <a:gd name="T45" fmla="*/ 274827 h 107"/>
              <a:gd name="T46" fmla="*/ 250827 w 157"/>
              <a:gd name="T47" fmla="*/ 295035 h 107"/>
              <a:gd name="T48" fmla="*/ 206326 w 157"/>
              <a:gd name="T49" fmla="*/ 295035 h 107"/>
              <a:gd name="T50" fmla="*/ 206326 w 157"/>
              <a:gd name="T51" fmla="*/ 307159 h 107"/>
              <a:gd name="T52" fmla="*/ 307466 w 157"/>
              <a:gd name="T53" fmla="*/ 408199 h 107"/>
              <a:gd name="T54" fmla="*/ 153733 w 157"/>
              <a:gd name="T55" fmla="*/ 408199 h 107"/>
              <a:gd name="T56" fmla="*/ 44502 w 157"/>
              <a:gd name="T57" fmla="*/ 303118 h 107"/>
              <a:gd name="T58" fmla="*/ 117322 w 157"/>
              <a:gd name="T59" fmla="*/ 202079 h 107"/>
              <a:gd name="T60" fmla="*/ 113277 w 157"/>
              <a:gd name="T61" fmla="*/ 177829 h 107"/>
              <a:gd name="T62" fmla="*/ 206326 w 157"/>
              <a:gd name="T63" fmla="*/ 68707 h 107"/>
              <a:gd name="T64" fmla="*/ 303420 w 157"/>
              <a:gd name="T65" fmla="*/ 121247 h 107"/>
              <a:gd name="T66" fmla="*/ 396469 w 157"/>
              <a:gd name="T67" fmla="*/ 44457 h 107"/>
              <a:gd name="T68" fmla="*/ 517837 w 157"/>
              <a:gd name="T69" fmla="*/ 169746 h 107"/>
              <a:gd name="T70" fmla="*/ 513791 w 157"/>
              <a:gd name="T71" fmla="*/ 202079 h 107"/>
              <a:gd name="T72" fmla="*/ 594703 w 157"/>
              <a:gd name="T73" fmla="*/ 303118 h 107"/>
              <a:gd name="T74" fmla="*/ 485472 w 157"/>
              <a:gd name="T75" fmla="*/ 408199 h 10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27" name="文本框 26"/>
          <p:cNvSpPr txBox="1"/>
          <p:nvPr/>
        </p:nvSpPr>
        <p:spPr>
          <a:xfrm>
            <a:off x="711200" y="5041900"/>
            <a:ext cx="2260600" cy="1568450"/>
          </a:xfrm>
          <a:prstGeom prst="rect">
            <a:avLst/>
          </a:prstGeom>
          <a:noFill/>
        </p:spPr>
        <p:txBody>
          <a:bodyPr>
            <a:spAutoFit/>
          </a:bodyPr>
          <a:lstStyle/>
          <a:p>
            <a:pPr eaLnBrk="1" fontAlgn="auto" hangingPunct="1">
              <a:spcBef>
                <a:spcPts val="0"/>
              </a:spcBef>
              <a:spcAft>
                <a:spcPts val="0"/>
              </a:spcAft>
              <a:defRPr/>
            </a:pPr>
            <a:r>
              <a:rPr lang="zh-CN" altLang="en-US" sz="1600" dirty="0">
                <a:solidFill>
                  <a:srgbClr val="6B799C"/>
                </a:solidFill>
                <a:latin typeface="微软雅黑" panose="020B0503020204020204" pitchFamily="34" charset="-122"/>
                <a:ea typeface="微软雅黑" panose="020B0503020204020204" pitchFamily="34" charset="-122"/>
              </a:rPr>
              <a:t>教师的反思有深度与浅度的区别，也有长期与短期的不同。能做到长期且深入反思的教师，通常具备较强的反思意识</a:t>
            </a:r>
            <a:endParaRPr lang="zh-CN" altLang="en-US" sz="1600" dirty="0">
              <a:solidFill>
                <a:srgbClr val="6B799C"/>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4634230" y="5041900"/>
            <a:ext cx="2260600" cy="1568450"/>
          </a:xfrm>
          <a:prstGeom prst="rect">
            <a:avLst/>
          </a:prstGeom>
          <a:noFill/>
        </p:spPr>
        <p:txBody>
          <a:bodyPr>
            <a:spAutoFit/>
          </a:bodyPr>
          <a:lstStyle/>
          <a:p>
            <a:pPr eaLnBrk="1" fontAlgn="auto" hangingPunct="1">
              <a:spcBef>
                <a:spcPts val="0"/>
              </a:spcBef>
              <a:spcAft>
                <a:spcPts val="0"/>
              </a:spcAft>
              <a:defRPr/>
            </a:pPr>
            <a:r>
              <a:rPr lang="zh-CN" altLang="en-US" sz="1600" dirty="0">
                <a:solidFill>
                  <a:srgbClr val="6B799C"/>
                </a:solidFill>
                <a:latin typeface="微软雅黑" panose="020B0503020204020204" pitchFamily="34" charset="-122"/>
                <a:ea typeface="微软雅黑" panose="020B0503020204020204" pitchFamily="34" charset="-122"/>
              </a:rPr>
              <a:t>很多教师没有从策略者的角度对教学本质进行反思，他们会思考“我该怎样做”，但对“我为什么这样做”思考较少</a:t>
            </a:r>
            <a:endParaRPr lang="zh-CN" altLang="en-US" sz="1600" dirty="0">
              <a:solidFill>
                <a:srgbClr val="6B799C"/>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8101013" y="5041900"/>
            <a:ext cx="2260600" cy="1322070"/>
          </a:xfrm>
          <a:prstGeom prst="rect">
            <a:avLst/>
          </a:prstGeom>
          <a:noFill/>
        </p:spPr>
        <p:txBody>
          <a:bodyPr>
            <a:spAutoFit/>
          </a:bodyPr>
          <a:lstStyle/>
          <a:p>
            <a:pPr eaLnBrk="1" fontAlgn="auto" hangingPunct="1">
              <a:spcBef>
                <a:spcPts val="0"/>
              </a:spcBef>
              <a:spcAft>
                <a:spcPts val="0"/>
              </a:spcAft>
              <a:defRPr/>
            </a:pPr>
            <a:r>
              <a:rPr lang="zh-CN" altLang="en-US" sz="1600" dirty="0">
                <a:solidFill>
                  <a:srgbClr val="6B799C"/>
                </a:solidFill>
                <a:latin typeface="微软雅黑" panose="020B0503020204020204" pitchFamily="34" charset="-122"/>
                <a:ea typeface="微软雅黑" panose="020B0503020204020204" pitchFamily="34" charset="-122"/>
              </a:rPr>
              <a:t>在反思的时机方面，大部分教师都选择课后反思，这是合理的，但这并不意味着课前和课中就不能或不需要反思</a:t>
            </a:r>
            <a:endParaRPr lang="zh-CN" altLang="en-US" sz="1600" dirty="0">
              <a:solidFill>
                <a:srgbClr val="6B799C"/>
              </a:solidFill>
              <a:latin typeface="微软雅黑" panose="020B0503020204020204" pitchFamily="34" charset="-122"/>
              <a:ea typeface="微软雅黑" panose="020B0503020204020204" pitchFamily="34" charset="-122"/>
            </a:endParaRPr>
          </a:p>
        </p:txBody>
      </p:sp>
      <p:sp>
        <p:nvSpPr>
          <p:cNvPr id="34" name="等腰三角形 33"/>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等腰三角形 34"/>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875030" y="398780"/>
            <a:ext cx="10674350" cy="891540"/>
          </a:xfrm>
          <a:prstGeom prst="rect">
            <a:avLst/>
          </a:prstGeom>
          <a:noFill/>
        </p:spPr>
        <p:txBody>
          <a:bodyPr wrap="square" rtlCol="0">
            <a:spAutoFit/>
          </a:bodyPr>
          <a:lstStyle/>
          <a:p>
            <a:r>
              <a:rPr lang="zh-CN" altLang="en-US" sz="2800" b="1" dirty="0">
                <a:solidFill>
                  <a:srgbClr val="6B799C"/>
                </a:solidFill>
                <a:latin typeface="幼圆" panose="02010509060101010101" pitchFamily="49" charset="-122"/>
                <a:ea typeface="幼圆" panose="02010509060101010101" pitchFamily="49" charset="-122"/>
                <a:sym typeface="+mn-ea"/>
              </a:rPr>
              <a:t>（二）教学反思是职前教师和在职教师有效专业发展的共同路径</a:t>
            </a:r>
            <a:endParaRPr lang="zh-CN" altLang="en-US" sz="2400" b="1" dirty="0">
              <a:solidFill>
                <a:srgbClr val="6B799C"/>
              </a:solidFill>
              <a:latin typeface="幼圆" panose="02010509060101010101" pitchFamily="49" charset="-122"/>
              <a:ea typeface="幼圆" panose="02010509060101010101" pitchFamily="49" charset="-122"/>
              <a:sym typeface="+mn-ea"/>
            </a:endParaRPr>
          </a:p>
          <a:p>
            <a:endParaRPr lang="zh-CN" altLang="en-US" sz="2400" dirty="0">
              <a:solidFill>
                <a:srgbClr val="6B799C"/>
              </a:solidFill>
              <a:latin typeface="幼圆" panose="02010509060101010101" pitchFamily="49" charset="-122"/>
              <a:ea typeface="幼圆" panose="02010509060101010101" pitchFamily="49" charset="-122"/>
            </a:endParaRPr>
          </a:p>
        </p:txBody>
      </p:sp>
      <p:sp>
        <p:nvSpPr>
          <p:cNvPr id="2" name="文本框 1"/>
          <p:cNvSpPr txBox="1"/>
          <p:nvPr/>
        </p:nvSpPr>
        <p:spPr>
          <a:xfrm>
            <a:off x="1030605" y="1189355"/>
            <a:ext cx="5315585" cy="368300"/>
          </a:xfrm>
          <a:prstGeom prst="rect">
            <a:avLst/>
          </a:prstGeom>
          <a:noFill/>
        </p:spPr>
        <p:txBody>
          <a:bodyPr wrap="square" rtlCol="0">
            <a:spAutoFit/>
          </a:bodyPr>
          <a:p>
            <a:r>
              <a:rPr lang="zh-CN" altLang="en-US" b="1" dirty="0">
                <a:solidFill>
                  <a:srgbClr val="0070C0"/>
                </a:solidFill>
                <a:latin typeface="Calibri" panose="020F0502020204030204" pitchFamily="34" charset="0"/>
                <a:ea typeface="宋体" panose="02010600030101010101" pitchFamily="2" charset="-122"/>
                <a:sym typeface="+mn-ea"/>
              </a:rPr>
              <a:t>2. 教师反思性教育实践的基本路径</a:t>
            </a:r>
            <a:endParaRPr lang="zh-CN" altLang="en-US" b="1" dirty="0">
              <a:solidFill>
                <a:srgbClr val="0070C0"/>
              </a:solidFill>
              <a:latin typeface="Calibri" panose="020F0502020204030204" pitchFamily="34" charset="0"/>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等腰三角形 33"/>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等腰三角形 34"/>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826770" y="1322705"/>
            <a:ext cx="10674350" cy="1753235"/>
          </a:xfrm>
          <a:prstGeom prst="rect">
            <a:avLst/>
          </a:prstGeom>
          <a:noFill/>
        </p:spPr>
        <p:txBody>
          <a:bodyPr wrap="square" rtlCol="0">
            <a:spAutoFit/>
          </a:bodyPr>
          <a:lstStyle/>
          <a:p>
            <a:r>
              <a:rPr lang="zh-CN" altLang="en-US" sz="2800" b="1" dirty="0">
                <a:solidFill>
                  <a:srgbClr val="6B799C"/>
                </a:solidFill>
                <a:sym typeface="+mn-ea"/>
              </a:rPr>
              <a:t>思考与练习</a:t>
            </a:r>
            <a:endParaRPr lang="zh-CN" altLang="en-US" sz="2800" b="1" dirty="0">
              <a:solidFill>
                <a:srgbClr val="6B799C"/>
              </a:solidFill>
            </a:endParaRPr>
          </a:p>
          <a:p>
            <a:r>
              <a:rPr lang="en-US" altLang="zh-CN" sz="2800" dirty="0">
                <a:solidFill>
                  <a:srgbClr val="6B799C"/>
                </a:solidFill>
                <a:sym typeface="+mn-ea"/>
              </a:rPr>
              <a:t>1. </a:t>
            </a:r>
            <a:r>
              <a:rPr lang="zh-CN" altLang="en-US" sz="2800" dirty="0">
                <a:solidFill>
                  <a:srgbClr val="6B799C"/>
                </a:solidFill>
                <a:sym typeface="+mn-ea"/>
              </a:rPr>
              <a:t>什么是数学教学设计？</a:t>
            </a:r>
            <a:endParaRPr lang="zh-CN" altLang="en-US" sz="2800" dirty="0">
              <a:solidFill>
                <a:srgbClr val="6B799C"/>
              </a:solidFill>
            </a:endParaRPr>
          </a:p>
          <a:p>
            <a:r>
              <a:rPr lang="en-US" altLang="zh-CN" sz="2800" dirty="0">
                <a:solidFill>
                  <a:srgbClr val="6B799C"/>
                </a:solidFill>
                <a:sym typeface="+mn-ea"/>
              </a:rPr>
              <a:t>2. </a:t>
            </a:r>
            <a:r>
              <a:rPr lang="zh-CN" altLang="en-US" sz="2800" dirty="0">
                <a:solidFill>
                  <a:srgbClr val="6B799C"/>
                </a:solidFill>
                <a:sym typeface="+mn-ea"/>
              </a:rPr>
              <a:t>数学教学设计的基本结构有哪些？</a:t>
            </a:r>
            <a:endParaRPr lang="zh-CN" altLang="en-US" sz="2800" dirty="0">
              <a:solidFill>
                <a:srgbClr val="6B799C"/>
              </a:solidFill>
            </a:endParaRPr>
          </a:p>
          <a:p>
            <a:endParaRPr lang="zh-CN" altLang="en-US" sz="2400" dirty="0">
              <a:solidFill>
                <a:srgbClr val="6B799C"/>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新月形 4"/>
          <p:cNvSpPr>
            <a:spLocks noChangeArrowheads="1"/>
          </p:cNvSpPr>
          <p:nvPr/>
        </p:nvSpPr>
        <p:spPr bwMode="auto">
          <a:xfrm rot="-848703">
            <a:off x="4135438" y="2357438"/>
            <a:ext cx="1589087" cy="3178175"/>
          </a:xfrm>
          <a:prstGeom prst="moon">
            <a:avLst>
              <a:gd name="adj" fmla="val 15190"/>
            </a:avLst>
          </a:prstGeom>
          <a:solidFill>
            <a:srgbClr val="9B8E95"/>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15" name="新月形 5"/>
          <p:cNvSpPr>
            <a:spLocks noChangeArrowheads="1"/>
          </p:cNvSpPr>
          <p:nvPr/>
        </p:nvSpPr>
        <p:spPr bwMode="auto">
          <a:xfrm rot="4551297">
            <a:off x="4948238" y="1322388"/>
            <a:ext cx="1589087" cy="3176587"/>
          </a:xfrm>
          <a:prstGeom prst="moon">
            <a:avLst>
              <a:gd name="adj" fmla="val 15190"/>
            </a:avLst>
          </a:prstGeom>
          <a:solidFill>
            <a:srgbClr val="6B799C"/>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16" name="新月形 6"/>
          <p:cNvSpPr>
            <a:spLocks noChangeArrowheads="1"/>
          </p:cNvSpPr>
          <p:nvPr/>
        </p:nvSpPr>
        <p:spPr bwMode="auto">
          <a:xfrm rot="9951297">
            <a:off x="5984875" y="2136775"/>
            <a:ext cx="1589088" cy="3178175"/>
          </a:xfrm>
          <a:prstGeom prst="moon">
            <a:avLst>
              <a:gd name="adj" fmla="val 15190"/>
            </a:avLst>
          </a:prstGeom>
          <a:solidFill>
            <a:srgbClr val="9B8E95"/>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17" name="新月形 7"/>
          <p:cNvSpPr>
            <a:spLocks noChangeArrowheads="1"/>
          </p:cNvSpPr>
          <p:nvPr/>
        </p:nvSpPr>
        <p:spPr bwMode="auto">
          <a:xfrm rot="-6248703">
            <a:off x="5184775" y="3160713"/>
            <a:ext cx="1589087" cy="3176588"/>
          </a:xfrm>
          <a:prstGeom prst="moon">
            <a:avLst>
              <a:gd name="adj" fmla="val 15190"/>
            </a:avLst>
          </a:prstGeom>
          <a:solidFill>
            <a:srgbClr val="6B799C"/>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18" name="TextBox 11"/>
          <p:cNvSpPr>
            <a:spLocks noChangeArrowheads="1"/>
          </p:cNvSpPr>
          <p:nvPr/>
        </p:nvSpPr>
        <p:spPr bwMode="auto">
          <a:xfrm flipH="1">
            <a:off x="4499610" y="3590290"/>
            <a:ext cx="2679700" cy="516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400" b="1" dirty="0">
                <a:solidFill>
                  <a:srgbClr val="445469"/>
                </a:solidFill>
                <a:latin typeface="Arial" panose="020B0604020202020204" pitchFamily="34" charset="0"/>
                <a:ea typeface="微软雅黑" panose="020B0503020204020204" pitchFamily="34" charset="-122"/>
                <a:sym typeface="Arial" panose="020B0604020202020204" pitchFamily="34" charset="0"/>
              </a:rPr>
              <a:t>教师专业观的</a:t>
            </a:r>
            <a:r>
              <a:rPr lang="zh-CN" altLang="en-US" sz="2400" b="1" dirty="0">
                <a:solidFill>
                  <a:srgbClr val="445469"/>
                </a:solidFill>
                <a:latin typeface="Arial" panose="020B0604020202020204" pitchFamily="34" charset="0"/>
                <a:ea typeface="微软雅黑" panose="020B0503020204020204" pitchFamily="34" charset="-122"/>
                <a:sym typeface="Arial" panose="020B0604020202020204" pitchFamily="34" charset="0"/>
              </a:rPr>
              <a:t>演变</a:t>
            </a:r>
            <a:endParaRPr lang="zh-CN" altLang="en-US" sz="24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19" name="直接连接符 24"/>
          <p:cNvSpPr>
            <a:spLocks noChangeShapeType="1"/>
          </p:cNvSpPr>
          <p:nvPr/>
        </p:nvSpPr>
        <p:spPr bwMode="auto">
          <a:xfrm flipH="1">
            <a:off x="3249613" y="4069080"/>
            <a:ext cx="1049337" cy="0"/>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tx1">
                  <a:lumMod val="85000"/>
                  <a:lumOff val="15000"/>
                </a:schemeClr>
              </a:solidFill>
            </a:endParaRPr>
          </a:p>
        </p:txBody>
      </p:sp>
      <p:sp>
        <p:nvSpPr>
          <p:cNvPr id="13321" name="TextBox 13"/>
          <p:cNvSpPr txBox="1">
            <a:spLocks noChangeArrowheads="1"/>
          </p:cNvSpPr>
          <p:nvPr/>
        </p:nvSpPr>
        <p:spPr bwMode="auto">
          <a:xfrm>
            <a:off x="220980" y="3945255"/>
            <a:ext cx="2940685" cy="430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spcBef>
                <a:spcPct val="20000"/>
              </a:spcBef>
              <a:buFont typeface="Arial" panose="020B0604020202020204" pitchFamily="34" charset="0"/>
              <a:buNone/>
            </a:pPr>
            <a:r>
              <a:rPr lang="zh-CN" altLang="en-US" sz="2800" b="1" dirty="0">
                <a:solidFill>
                  <a:srgbClr val="6B799C"/>
                </a:solidFill>
                <a:latin typeface="Arial" panose="020B0604020202020204" pitchFamily="34" charset="0"/>
                <a:ea typeface="微软雅黑" panose="020B0503020204020204" pitchFamily="34" charset="-122"/>
                <a:sym typeface="Arial" panose="020B0604020202020204" pitchFamily="34" charset="0"/>
              </a:rPr>
              <a:t>素养本位的教师观</a:t>
            </a:r>
            <a:endParaRPr lang="zh-CN" altLang="en-US" sz="2800" b="1" dirty="0">
              <a:solidFill>
                <a:srgbClr val="6B799C"/>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23" name="TextBox 13"/>
          <p:cNvSpPr txBox="1">
            <a:spLocks noChangeArrowheads="1"/>
          </p:cNvSpPr>
          <p:nvPr/>
        </p:nvSpPr>
        <p:spPr bwMode="auto">
          <a:xfrm>
            <a:off x="7509510" y="2118360"/>
            <a:ext cx="4025265" cy="430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buFont typeface="Arial" panose="020B0604020202020204" pitchFamily="34" charset="0"/>
              <a:buNone/>
            </a:pPr>
            <a:r>
              <a:rPr lang="zh-CN" altLang="en-US" sz="2800" b="1" dirty="0">
                <a:solidFill>
                  <a:srgbClr val="6B799C"/>
                </a:solidFill>
                <a:latin typeface="Arial" panose="020B0604020202020204" pitchFamily="34" charset="0"/>
                <a:ea typeface="微软雅黑" panose="020B0503020204020204" pitchFamily="34" charset="-122"/>
                <a:sym typeface="Arial" panose="020B0604020202020204" pitchFamily="34" charset="0"/>
              </a:rPr>
              <a:t>知识本位的教师专业观</a:t>
            </a:r>
            <a:endParaRPr lang="zh-CN" altLang="en-US" sz="2800" b="1" dirty="0">
              <a:solidFill>
                <a:srgbClr val="6B799C"/>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27" name="TextBox 13"/>
          <p:cNvSpPr txBox="1">
            <a:spLocks noChangeArrowheads="1"/>
          </p:cNvSpPr>
          <p:nvPr/>
        </p:nvSpPr>
        <p:spPr bwMode="auto">
          <a:xfrm>
            <a:off x="8219440" y="4345940"/>
            <a:ext cx="3611245" cy="430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buFont typeface="Arial" panose="020B0604020202020204" pitchFamily="34" charset="0"/>
              <a:buNone/>
            </a:pPr>
            <a:r>
              <a:rPr lang="en-US" sz="2800" b="1" dirty="0">
                <a:solidFill>
                  <a:srgbClr val="6B799C"/>
                </a:solidFill>
                <a:latin typeface="Arial" panose="020B0604020202020204" pitchFamily="34" charset="0"/>
                <a:ea typeface="微软雅黑" panose="020B0503020204020204" pitchFamily="34" charset="-122"/>
                <a:sym typeface="Arial" panose="020B0604020202020204" pitchFamily="34" charset="0"/>
              </a:rPr>
              <a:t>能力本位的教师专业观</a:t>
            </a:r>
            <a:endParaRPr lang="en-US" sz="2800" b="1" dirty="0">
              <a:solidFill>
                <a:srgbClr val="6B799C"/>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29" name="直接连接符 24"/>
          <p:cNvSpPr>
            <a:spLocks noChangeShapeType="1"/>
          </p:cNvSpPr>
          <p:nvPr/>
        </p:nvSpPr>
        <p:spPr bwMode="auto">
          <a:xfrm flipH="1">
            <a:off x="6427788" y="2241550"/>
            <a:ext cx="1049337" cy="0"/>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3330" name="直接连接符 24"/>
          <p:cNvSpPr>
            <a:spLocks noChangeShapeType="1"/>
          </p:cNvSpPr>
          <p:nvPr/>
        </p:nvSpPr>
        <p:spPr bwMode="auto">
          <a:xfrm flipH="1">
            <a:off x="7372350" y="4561205"/>
            <a:ext cx="701675" cy="635"/>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tx1">
                  <a:lumMod val="85000"/>
                  <a:lumOff val="15000"/>
                </a:schemeClr>
              </a:solidFill>
            </a:endParaRPr>
          </a:p>
        </p:txBody>
      </p:sp>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875030" y="398780"/>
            <a:ext cx="11010900" cy="583565"/>
          </a:xfrm>
          <a:prstGeom prst="rect">
            <a:avLst/>
          </a:prstGeom>
          <a:noFill/>
        </p:spPr>
        <p:txBody>
          <a:bodyPr wrap="square" rtlCol="0">
            <a:spAutoFit/>
          </a:bodyPr>
          <a:lstStyle/>
          <a:p>
            <a:r>
              <a:rPr lang="zh-CN" altLang="en-US" sz="3200" b="1" dirty="0">
                <a:solidFill>
                  <a:srgbClr val="6B799C"/>
                </a:solidFill>
                <a:latin typeface="幼圆" panose="02010509060101010101" pitchFamily="49" charset="-122"/>
                <a:ea typeface="幼圆" panose="02010509060101010101" pitchFamily="49" charset="-122"/>
              </a:rPr>
              <a:t>一、中学数学教师专业具有动态性</a:t>
            </a:r>
            <a:r>
              <a:rPr lang="en-US" altLang="zh-CN" sz="3200" b="1" dirty="0">
                <a:solidFill>
                  <a:srgbClr val="6B799C"/>
                </a:solidFill>
                <a:latin typeface="幼圆" panose="02010509060101010101" pitchFamily="49" charset="-122"/>
                <a:ea typeface="幼圆" panose="02010509060101010101" pitchFamily="49" charset="-122"/>
              </a:rPr>
              <a:t>--</a:t>
            </a:r>
            <a:r>
              <a:rPr lang="zh-CN" altLang="en-US" sz="3200" b="1" dirty="0">
                <a:solidFill>
                  <a:srgbClr val="6B799C"/>
                </a:solidFill>
                <a:latin typeface="幼圆" panose="02010509060101010101" pitchFamily="49" charset="-122"/>
                <a:ea typeface="幼圆" panose="02010509060101010101" pitchFamily="49" charset="-122"/>
              </a:rPr>
              <a:t>教师专业观的</a:t>
            </a:r>
            <a:r>
              <a:rPr lang="zh-CN" altLang="en-US" sz="3200" b="1" dirty="0">
                <a:solidFill>
                  <a:srgbClr val="6B799C"/>
                </a:solidFill>
                <a:latin typeface="幼圆" panose="02010509060101010101" pitchFamily="49" charset="-122"/>
                <a:ea typeface="幼圆" panose="02010509060101010101" pitchFamily="49" charset="-122"/>
              </a:rPr>
              <a:t>演变</a:t>
            </a:r>
            <a:endParaRPr lang="zh-CN" altLang="en-US" sz="3200" b="1" dirty="0">
              <a:solidFill>
                <a:srgbClr val="6B799C"/>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wheel(1)">
                                      <p:cBhvr>
                                        <p:cTn id="7" dur="1000"/>
                                        <p:tgtEl>
                                          <p:spTgt spid="13315"/>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13316"/>
                                        </p:tgtEl>
                                        <p:attrNameLst>
                                          <p:attrName>style.visibility</p:attrName>
                                        </p:attrNameLst>
                                      </p:cBhvr>
                                      <p:to>
                                        <p:strVal val="visible"/>
                                      </p:to>
                                    </p:set>
                                    <p:animEffect transition="in" filter="wheel(1)">
                                      <p:cBhvr>
                                        <p:cTn id="11" dur="1000"/>
                                        <p:tgtEl>
                                          <p:spTgt spid="13316"/>
                                        </p:tgtEl>
                                      </p:cBhvr>
                                    </p:animEffect>
                                  </p:childTnLst>
                                </p:cTn>
                              </p:par>
                            </p:childTnLst>
                          </p:cTn>
                        </p:par>
                        <p:par>
                          <p:cTn id="12" fill="hold">
                            <p:stCondLst>
                              <p:cond delay="2000"/>
                            </p:stCondLst>
                            <p:childTnLst>
                              <p:par>
                                <p:cTn id="13" presetID="21" presetClass="entr" presetSubtype="1" fill="hold" grpId="0" nodeType="afterEffect">
                                  <p:stCondLst>
                                    <p:cond delay="0"/>
                                  </p:stCondLst>
                                  <p:childTnLst>
                                    <p:set>
                                      <p:cBhvr>
                                        <p:cTn id="14" dur="1" fill="hold">
                                          <p:stCondLst>
                                            <p:cond delay="0"/>
                                          </p:stCondLst>
                                        </p:cTn>
                                        <p:tgtEl>
                                          <p:spTgt spid="13317"/>
                                        </p:tgtEl>
                                        <p:attrNameLst>
                                          <p:attrName>style.visibility</p:attrName>
                                        </p:attrNameLst>
                                      </p:cBhvr>
                                      <p:to>
                                        <p:strVal val="visible"/>
                                      </p:to>
                                    </p:set>
                                    <p:animEffect transition="in" filter="wheel(1)">
                                      <p:cBhvr>
                                        <p:cTn id="15" dur="1000"/>
                                        <p:tgtEl>
                                          <p:spTgt spid="13317"/>
                                        </p:tgtEl>
                                      </p:cBhvr>
                                    </p:animEffect>
                                  </p:childTnLst>
                                </p:cTn>
                              </p:par>
                            </p:childTnLst>
                          </p:cTn>
                        </p:par>
                        <p:par>
                          <p:cTn id="16" fill="hold">
                            <p:stCondLst>
                              <p:cond delay="3000"/>
                            </p:stCondLst>
                            <p:childTnLst>
                              <p:par>
                                <p:cTn id="17" presetID="21" presetClass="entr" presetSubtype="1" fill="hold" grpId="0" nodeType="afterEffect">
                                  <p:stCondLst>
                                    <p:cond delay="0"/>
                                  </p:stCondLst>
                                  <p:childTnLst>
                                    <p:set>
                                      <p:cBhvr>
                                        <p:cTn id="18" dur="1" fill="hold">
                                          <p:stCondLst>
                                            <p:cond delay="0"/>
                                          </p:stCondLst>
                                        </p:cTn>
                                        <p:tgtEl>
                                          <p:spTgt spid="13314"/>
                                        </p:tgtEl>
                                        <p:attrNameLst>
                                          <p:attrName>style.visibility</p:attrName>
                                        </p:attrNameLst>
                                      </p:cBhvr>
                                      <p:to>
                                        <p:strVal val="visible"/>
                                      </p:to>
                                    </p:set>
                                    <p:animEffect transition="in" filter="wheel(1)">
                                      <p:cBhvr>
                                        <p:cTn id="19" dur="1000"/>
                                        <p:tgtEl>
                                          <p:spTgt spid="13314"/>
                                        </p:tgtEl>
                                      </p:cBhvr>
                                    </p:animEffect>
                                  </p:childTnLst>
                                </p:cTn>
                              </p:par>
                            </p:childTnLst>
                          </p:cTn>
                        </p:par>
                        <p:par>
                          <p:cTn id="20" fill="hold">
                            <p:stCondLst>
                              <p:cond delay="4000"/>
                            </p:stCondLst>
                            <p:childTnLst>
                              <p:par>
                                <p:cTn id="21" presetID="42" presetClass="entr" presetSubtype="0" fill="hold" grpId="0" nodeType="afterEffect">
                                  <p:stCondLst>
                                    <p:cond delay="0"/>
                                  </p:stCondLst>
                                  <p:childTnLst>
                                    <p:set>
                                      <p:cBhvr>
                                        <p:cTn id="22" dur="1" fill="hold">
                                          <p:stCondLst>
                                            <p:cond delay="0"/>
                                          </p:stCondLst>
                                        </p:cTn>
                                        <p:tgtEl>
                                          <p:spTgt spid="13318"/>
                                        </p:tgtEl>
                                        <p:attrNameLst>
                                          <p:attrName>style.visibility</p:attrName>
                                        </p:attrNameLst>
                                      </p:cBhvr>
                                      <p:to>
                                        <p:strVal val="visible"/>
                                      </p:to>
                                    </p:set>
                                    <p:animEffect transition="in" filter="fade">
                                      <p:cBhvr>
                                        <p:cTn id="23" dur="1000"/>
                                        <p:tgtEl>
                                          <p:spTgt spid="13318"/>
                                        </p:tgtEl>
                                      </p:cBhvr>
                                    </p:animEffect>
                                    <p:anim calcmode="lin" valueType="num">
                                      <p:cBhvr>
                                        <p:cTn id="24" dur="1000" fill="hold"/>
                                        <p:tgtEl>
                                          <p:spTgt spid="13318"/>
                                        </p:tgtEl>
                                        <p:attrNameLst>
                                          <p:attrName>ppt_x</p:attrName>
                                        </p:attrNameLst>
                                      </p:cBhvr>
                                      <p:tavLst>
                                        <p:tav tm="0">
                                          <p:val>
                                            <p:strVal val="#ppt_x"/>
                                          </p:val>
                                        </p:tav>
                                        <p:tav tm="100000">
                                          <p:val>
                                            <p:strVal val="#ppt_x"/>
                                          </p:val>
                                        </p:tav>
                                      </p:tavLst>
                                    </p:anim>
                                    <p:anim calcmode="lin" valueType="num">
                                      <p:cBhvr>
                                        <p:cTn id="25" dur="1000" fill="hold"/>
                                        <p:tgtEl>
                                          <p:spTgt spid="13318"/>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3323"/>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3327"/>
                                        </p:tgtEl>
                                        <p:attrNameLst>
                                          <p:attrName>style.visibility</p:attrName>
                                        </p:attrNameLst>
                                      </p:cBhvr>
                                      <p:to>
                                        <p:strVal val="visible"/>
                                      </p:to>
                                    </p:set>
                                    <p:anim calcmode="lin" valueType="num">
                                      <p:cBhvr additive="base">
                                        <p:cTn id="34" dur="500" fill="hold"/>
                                        <p:tgtEl>
                                          <p:spTgt spid="13327"/>
                                        </p:tgtEl>
                                        <p:attrNameLst>
                                          <p:attrName>ppt_x</p:attrName>
                                        </p:attrNameLst>
                                      </p:cBhvr>
                                      <p:tavLst>
                                        <p:tav tm="0">
                                          <p:val>
                                            <p:strVal val="#ppt_x"/>
                                          </p:val>
                                        </p:tav>
                                        <p:tav tm="100000">
                                          <p:val>
                                            <p:strVal val="#ppt_x"/>
                                          </p:val>
                                        </p:tav>
                                      </p:tavLst>
                                    </p:anim>
                                    <p:anim calcmode="lin" valueType="num">
                                      <p:cBhvr additive="base">
                                        <p:cTn id="35" dur="500" fill="hold"/>
                                        <p:tgtEl>
                                          <p:spTgt spid="13327"/>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33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nimBg="1"/>
      <p:bldP spid="13315" grpId="0" animBg="1"/>
      <p:bldP spid="13316" grpId="0" animBg="1"/>
      <p:bldP spid="13317" grpId="0" animBg="1"/>
      <p:bldP spid="13318" grpId="0"/>
      <p:bldP spid="13323" grpId="0"/>
      <p:bldP spid="13323" grpId="1"/>
      <p:bldP spid="13327" grpId="0"/>
      <p:bldP spid="13327" grpId="1"/>
      <p:bldP spid="13321" grpId="0"/>
      <p:bldP spid="13321" grpId="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任意多边形 4"/>
          <p:cNvSpPr/>
          <p:nvPr>
            <p:custDataLst>
              <p:tags r:id="rId1"/>
            </p:custDataLst>
          </p:nvPr>
        </p:nvSpPr>
        <p:spPr>
          <a:xfrm>
            <a:off x="1270635" y="1645285"/>
            <a:ext cx="3228975" cy="668020"/>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custDataLst>
              <p:tags r:id="rId2"/>
            </p:custDataLst>
          </p:nvPr>
        </p:nvSpPr>
        <p:spPr>
          <a:xfrm>
            <a:off x="1270635" y="2967355"/>
            <a:ext cx="3296285" cy="688340"/>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EAC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custDataLst>
              <p:tags r:id="rId3"/>
            </p:custDataLst>
          </p:nvPr>
        </p:nvSpPr>
        <p:spPr>
          <a:xfrm>
            <a:off x="1511826" y="1741610"/>
            <a:ext cx="2621280" cy="460375"/>
          </a:xfrm>
          <a:prstGeom prst="rect">
            <a:avLst/>
          </a:prstGeom>
          <a:noFill/>
        </p:spPr>
        <p:txBody>
          <a:bodyPr wrap="none" rtlCol="0">
            <a:spAutoFit/>
          </a:bodyPr>
          <a:lstStyle/>
          <a:p>
            <a:pPr algn="l"/>
            <a:r>
              <a:rPr lang="zh-CN" altLang="en-US" sz="2400" b="1" dirty="0">
                <a:solidFill>
                  <a:schemeClr val="bg1"/>
                </a:solidFill>
                <a:latin typeface="微软雅黑" panose="020B0503020204020204" pitchFamily="34" charset="-122"/>
                <a:ea typeface="微软雅黑" panose="020B0503020204020204" pitchFamily="34" charset="-122"/>
              </a:rPr>
              <a:t>进入阶级社会之初</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custDataLst>
              <p:tags r:id="rId4"/>
            </p:custDataLst>
          </p:nvPr>
        </p:nvSpPr>
        <p:spPr>
          <a:xfrm>
            <a:off x="3804811" y="4100078"/>
            <a:ext cx="1415772" cy="338554"/>
          </a:xfrm>
          <a:prstGeom prst="rect">
            <a:avLst/>
          </a:prstGeom>
          <a:noFill/>
        </p:spPr>
        <p:txBody>
          <a:bodyPr wrap="non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单击添加标题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0" name="矩形 19"/>
          <p:cNvSpPr/>
          <p:nvPr>
            <p:custDataLst>
              <p:tags r:id="rId5"/>
            </p:custDataLst>
          </p:nvPr>
        </p:nvSpPr>
        <p:spPr>
          <a:xfrm>
            <a:off x="4664075" y="1431290"/>
            <a:ext cx="5379085" cy="1014730"/>
          </a:xfrm>
          <a:prstGeom prst="rect">
            <a:avLst/>
          </a:prstGeom>
        </p:spPr>
        <p:txBody>
          <a:bodyPr wrap="square">
            <a:spAutoFit/>
          </a:bodyPr>
          <a:lstStyle/>
          <a:p>
            <a:pPr>
              <a:lnSpc>
                <a:spcPct val="150000"/>
              </a:lnSpc>
            </a:pPr>
            <a:r>
              <a:rPr lang="zh-CN" altLang="en-US" sz="2000" dirty="0">
                <a:solidFill>
                  <a:srgbClr val="6B799C"/>
                </a:solidFill>
                <a:latin typeface="微软雅黑" panose="020B0503020204020204" pitchFamily="34" charset="-122"/>
                <a:ea typeface="微软雅黑" panose="020B0503020204020204" pitchFamily="34" charset="-122"/>
              </a:rPr>
              <a:t>产生了可以用作教育的场所，但教师还不是一个专门的职业，社会地位</a:t>
            </a:r>
            <a:r>
              <a:rPr lang="zh-CN" altLang="en-US" sz="2000" dirty="0">
                <a:solidFill>
                  <a:srgbClr val="6B799C"/>
                </a:solidFill>
                <a:latin typeface="微软雅黑" panose="020B0503020204020204" pitchFamily="34" charset="-122"/>
                <a:ea typeface="微软雅黑" panose="020B0503020204020204" pitchFamily="34" charset="-122"/>
              </a:rPr>
              <a:t>低下</a:t>
            </a:r>
            <a:endParaRPr lang="zh-CN" altLang="en-US" sz="2000" dirty="0">
              <a:solidFill>
                <a:srgbClr val="6B799C"/>
              </a:solidFill>
              <a:latin typeface="微软雅黑" panose="020B0503020204020204" pitchFamily="34" charset="-122"/>
              <a:ea typeface="微软雅黑" panose="020B0503020204020204" pitchFamily="34" charset="-122"/>
            </a:endParaRPr>
          </a:p>
        </p:txBody>
      </p:sp>
      <p:sp>
        <p:nvSpPr>
          <p:cNvPr id="24" name="等腰三角形 23"/>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875030" y="398780"/>
            <a:ext cx="5557520" cy="583565"/>
          </a:xfrm>
          <a:prstGeom prst="rect">
            <a:avLst/>
          </a:prstGeom>
          <a:noFill/>
        </p:spPr>
        <p:txBody>
          <a:bodyPr wrap="square" rtlCol="0">
            <a:spAutoFit/>
          </a:bodyPr>
          <a:lstStyle/>
          <a:p>
            <a:r>
              <a:rPr lang="zh-CN" altLang="en-US" sz="3200" b="1" dirty="0">
                <a:solidFill>
                  <a:schemeClr val="accent1">
                    <a:lumMod val="50000"/>
                  </a:schemeClr>
                </a:solidFill>
                <a:latin typeface="幼圆" panose="02010509060101010101" pitchFamily="49" charset="-122"/>
                <a:ea typeface="幼圆" panose="02010509060101010101" pitchFamily="49" charset="-122"/>
              </a:rPr>
              <a:t>知识本位</a:t>
            </a:r>
            <a:r>
              <a:rPr lang="zh-CN" altLang="en-US" sz="3200" b="1" dirty="0">
                <a:solidFill>
                  <a:srgbClr val="6B799C"/>
                </a:solidFill>
                <a:latin typeface="幼圆" panose="02010509060101010101" pitchFamily="49" charset="-122"/>
                <a:ea typeface="幼圆" panose="02010509060101010101" pitchFamily="49" charset="-122"/>
              </a:rPr>
              <a:t>的教师专业观</a:t>
            </a:r>
            <a:endParaRPr lang="zh-CN" altLang="en-US" sz="3200" b="1" dirty="0">
              <a:solidFill>
                <a:srgbClr val="6B799C"/>
              </a:solidFill>
              <a:latin typeface="幼圆" panose="02010509060101010101" pitchFamily="49" charset="-122"/>
              <a:ea typeface="幼圆" panose="02010509060101010101" pitchFamily="49" charset="-122"/>
            </a:endParaRPr>
          </a:p>
        </p:txBody>
      </p:sp>
      <p:sp>
        <p:nvSpPr>
          <p:cNvPr id="2" name="文本框 1"/>
          <p:cNvSpPr txBox="1"/>
          <p:nvPr>
            <p:custDataLst>
              <p:tags r:id="rId6"/>
            </p:custDataLst>
          </p:nvPr>
        </p:nvSpPr>
        <p:spPr>
          <a:xfrm>
            <a:off x="2015381" y="3073840"/>
            <a:ext cx="1706880" cy="460375"/>
          </a:xfrm>
          <a:prstGeom prst="rect">
            <a:avLst/>
          </a:prstGeom>
          <a:noFill/>
        </p:spPr>
        <p:txBody>
          <a:bodyPr wrap="none" rtlCol="0">
            <a:spAutoFit/>
          </a:bodyPr>
          <a:p>
            <a:pPr algn="ctr"/>
            <a:r>
              <a:rPr lang="zh-CN" altLang="en-US" sz="2400" b="1" dirty="0">
                <a:solidFill>
                  <a:schemeClr val="bg1"/>
                </a:solidFill>
                <a:latin typeface="微软雅黑" panose="020B0503020204020204" pitchFamily="34" charset="-122"/>
                <a:ea typeface="微软雅黑" panose="020B0503020204020204" pitchFamily="34" charset="-122"/>
              </a:rPr>
              <a:t>文艺</a:t>
            </a:r>
            <a:r>
              <a:rPr lang="zh-CN" altLang="en-US" sz="2400" b="1" dirty="0">
                <a:solidFill>
                  <a:schemeClr val="bg1"/>
                </a:solidFill>
                <a:latin typeface="微软雅黑" panose="020B0503020204020204" pitchFamily="34" charset="-122"/>
                <a:ea typeface="微软雅黑" panose="020B0503020204020204" pitchFamily="34" charset="-122"/>
              </a:rPr>
              <a:t>复兴后</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 name="矩形 2"/>
          <p:cNvSpPr/>
          <p:nvPr>
            <p:custDataLst>
              <p:tags r:id="rId7"/>
            </p:custDataLst>
          </p:nvPr>
        </p:nvSpPr>
        <p:spPr>
          <a:xfrm>
            <a:off x="4664075" y="2573020"/>
            <a:ext cx="5379085" cy="1476375"/>
          </a:xfrm>
          <a:prstGeom prst="rect">
            <a:avLst/>
          </a:prstGeom>
        </p:spPr>
        <p:txBody>
          <a:bodyPr wrap="square">
            <a:spAutoFit/>
          </a:bodyPr>
          <a:p>
            <a:pPr>
              <a:lnSpc>
                <a:spcPct val="150000"/>
              </a:lnSpc>
            </a:pPr>
            <a:r>
              <a:rPr lang="zh-CN" altLang="en-US" sz="2000" dirty="0">
                <a:solidFill>
                  <a:srgbClr val="6B799C"/>
                </a:solidFill>
                <a:latin typeface="微软雅黑" panose="020B0503020204020204" pitchFamily="34" charset="-122"/>
                <a:ea typeface="微软雅黑" panose="020B0503020204020204" pitchFamily="34" charset="-122"/>
              </a:rPr>
              <a:t>教育受到了更多的关注，学校数量飞速发展，</a:t>
            </a:r>
            <a:r>
              <a:rPr lang="zh-CN" altLang="en-US" sz="2000" dirty="0">
                <a:solidFill>
                  <a:srgbClr val="6B799C"/>
                </a:solidFill>
                <a:latin typeface="微软雅黑" panose="020B0503020204020204" pitchFamily="34" charset="-122"/>
                <a:ea typeface="微软雅黑" panose="020B0503020204020204" pitchFamily="34" charset="-122"/>
              </a:rPr>
              <a:t>产生专门培养教师的学校，教师真正成为一个社会职业</a:t>
            </a:r>
            <a:endParaRPr lang="zh-CN" altLang="en-US" sz="2000" dirty="0">
              <a:solidFill>
                <a:srgbClr val="6B799C"/>
              </a:solidFill>
              <a:latin typeface="微软雅黑" panose="020B0503020204020204" pitchFamily="34" charset="-122"/>
              <a:ea typeface="微软雅黑" panose="020B0503020204020204" pitchFamily="34" charset="-122"/>
            </a:endParaRPr>
          </a:p>
        </p:txBody>
      </p:sp>
      <p:sp>
        <p:nvSpPr>
          <p:cNvPr id="4" name="下箭头 3"/>
          <p:cNvSpPr/>
          <p:nvPr/>
        </p:nvSpPr>
        <p:spPr>
          <a:xfrm>
            <a:off x="5113655" y="4067810"/>
            <a:ext cx="388620" cy="967740"/>
          </a:xfrm>
          <a:prstGeom prst="downArrow">
            <a:avLst/>
          </a:prstGeom>
          <a:solidFill>
            <a:schemeClr val="bg1"/>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6" name="圆角矩形 5"/>
          <p:cNvSpPr/>
          <p:nvPr/>
        </p:nvSpPr>
        <p:spPr>
          <a:xfrm>
            <a:off x="3549015" y="5120640"/>
            <a:ext cx="3594100" cy="796290"/>
          </a:xfrm>
          <a:prstGeom prst="roundRect">
            <a:avLst/>
          </a:prstGeom>
          <a:solidFill>
            <a:schemeClr val="accent1">
              <a:lumMod val="20000"/>
              <a:lumOff val="80000"/>
            </a:schemeClr>
          </a:solidFill>
          <a:ln>
            <a:solidFill>
              <a:schemeClr val="accent1">
                <a:lumMod val="40000"/>
                <a:lumOff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7" name="文本框 6"/>
          <p:cNvSpPr txBox="1"/>
          <p:nvPr/>
        </p:nvSpPr>
        <p:spPr>
          <a:xfrm>
            <a:off x="3722370" y="5244465"/>
            <a:ext cx="3543300" cy="521970"/>
          </a:xfrm>
          <a:prstGeom prst="rect">
            <a:avLst/>
          </a:prstGeom>
          <a:noFill/>
        </p:spPr>
        <p:txBody>
          <a:bodyPr wrap="square" rtlCol="0">
            <a:spAutoFit/>
          </a:bodyPr>
          <a:p>
            <a:r>
              <a:rPr lang="zh-CN" altLang="en-US" sz="2800">
                <a:latin typeface="华文仿宋" panose="02010600040101010101" charset="-122"/>
                <a:ea typeface="华文仿宋" panose="02010600040101010101" charset="-122"/>
              </a:rPr>
              <a:t>产生</a:t>
            </a:r>
            <a:r>
              <a:rPr lang="zh-CN" altLang="en-US" sz="2800" b="1">
                <a:latin typeface="华文仿宋" panose="02010600040101010101" charset="-122"/>
                <a:ea typeface="华文仿宋" panose="02010600040101010101" charset="-122"/>
              </a:rPr>
              <a:t>教师专业</a:t>
            </a:r>
            <a:r>
              <a:rPr lang="zh-CN" altLang="en-US" sz="2800">
                <a:latin typeface="华文仿宋" panose="02010600040101010101" charset="-122"/>
                <a:ea typeface="华文仿宋" panose="02010600040101010101" charset="-122"/>
              </a:rPr>
              <a:t>的概念</a:t>
            </a:r>
            <a:endParaRPr lang="zh-CN" altLang="en-US" sz="2800">
              <a:latin typeface="华文仿宋" panose="02010600040101010101" charset="-122"/>
              <a:ea typeface="华文仿宋" panose="0201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ppt_x"/>
                                          </p:val>
                                        </p:tav>
                                        <p:tav tm="100000">
                                          <p:val>
                                            <p:strVal val="#ppt_x"/>
                                          </p:val>
                                        </p:tav>
                                      </p:tavLst>
                                    </p:anim>
                                    <p:anim calcmode="lin" valueType="num">
                                      <p:cBhvr additive="base">
                                        <p:cTn id="13" dur="500" fill="hold"/>
                                        <p:tgtEl>
                                          <p:spTgt spid="2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ppt_x"/>
                                          </p:val>
                                        </p:tav>
                                        <p:tav tm="100000">
                                          <p:val>
                                            <p:strVal val="#ppt_x"/>
                                          </p:val>
                                        </p:tav>
                                      </p:tavLst>
                                    </p:anim>
                                    <p:anim calcmode="lin" valueType="num">
                                      <p:cBhvr additive="base">
                                        <p:cTn id="18" dur="500" fill="hold"/>
                                        <p:tgtEl>
                                          <p:spTgt spid="1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ppt_x"/>
                                          </p:val>
                                        </p:tav>
                                        <p:tav tm="100000">
                                          <p:val>
                                            <p:strVal val="#ppt_x"/>
                                          </p:val>
                                        </p:tav>
                                      </p:tavLst>
                                    </p:anim>
                                    <p:anim calcmode="lin" valueType="num">
                                      <p:cBhvr additive="base">
                                        <p:cTn id="23" dur="500" fill="hold"/>
                                        <p:tgtEl>
                                          <p:spTgt spid="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20" grpId="0"/>
      <p:bldP spid="2"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2907665" y="1535430"/>
            <a:ext cx="7017385" cy="1383665"/>
          </a:xfrm>
          <a:prstGeom prst="rect">
            <a:avLst/>
          </a:prstGeom>
        </p:spPr>
        <p:txBody>
          <a:bodyPr wrap="square">
            <a:spAutoFit/>
          </a:bodyPr>
          <a:lstStyle/>
          <a:p>
            <a:pPr eaLnBrk="1" fontAlgn="auto" hangingPunct="1">
              <a:spcBef>
                <a:spcPts val="0"/>
              </a:spcBef>
              <a:spcAft>
                <a:spcPts val="0"/>
              </a:spcAft>
              <a:defRPr/>
            </a:pPr>
            <a:r>
              <a:rPr lang="zh-CN" altLang="en-US" sz="2800" dirty="0">
                <a:solidFill>
                  <a:srgbClr val="6B799C"/>
                </a:solidFill>
                <a:latin typeface="Open Sans" panose="020B0606030504020204" pitchFamily="34" charset="0"/>
                <a:ea typeface="Open Sans" panose="020B0606030504020204" pitchFamily="34" charset="0"/>
                <a:cs typeface="Open Sans" panose="020B0606030504020204" pitchFamily="34" charset="0"/>
              </a:rPr>
              <a:t>一方面是</a:t>
            </a:r>
            <a:r>
              <a:rPr lang="zh-CN" altLang="en-US" sz="2800" b="1" dirty="0">
                <a:solidFill>
                  <a:schemeClr val="accent1">
                    <a:lumMod val="50000"/>
                  </a:schemeClr>
                </a:solidFill>
                <a:latin typeface="Open Sans" panose="020B0606030504020204" pitchFamily="34" charset="0"/>
                <a:ea typeface="Open Sans" panose="020B0606030504020204" pitchFamily="34" charset="0"/>
                <a:cs typeface="Open Sans" panose="020B0606030504020204" pitchFamily="34" charset="0"/>
              </a:rPr>
              <a:t>教师</a:t>
            </a:r>
            <a:r>
              <a:rPr lang="zh-CN" altLang="en-US" sz="2800" dirty="0">
                <a:solidFill>
                  <a:srgbClr val="6B799C"/>
                </a:solidFill>
                <a:latin typeface="Open Sans" panose="020B0606030504020204" pitchFamily="34" charset="0"/>
                <a:ea typeface="Open Sans" panose="020B0606030504020204" pitchFamily="34" charset="0"/>
                <a:cs typeface="Open Sans" panose="020B0606030504020204" pitchFamily="34" charset="0"/>
              </a:rPr>
              <a:t>比较</a:t>
            </a:r>
            <a:r>
              <a:rPr lang="zh-CN" altLang="en-US" sz="2800" b="1" dirty="0">
                <a:solidFill>
                  <a:schemeClr val="accent1">
                    <a:lumMod val="50000"/>
                  </a:schemeClr>
                </a:solidFill>
                <a:latin typeface="Open Sans" panose="020B0606030504020204" pitchFamily="34" charset="0"/>
                <a:ea typeface="Open Sans" panose="020B0606030504020204" pitchFamily="34" charset="0"/>
                <a:cs typeface="Open Sans" panose="020B0606030504020204" pitchFamily="34" charset="0"/>
              </a:rPr>
              <a:t>紧缺</a:t>
            </a:r>
            <a:r>
              <a:rPr lang="zh-CN" altLang="en-US" sz="2800" dirty="0">
                <a:solidFill>
                  <a:srgbClr val="6B799C"/>
                </a:solidFill>
                <a:latin typeface="Open Sans" panose="020B0606030504020204" pitchFamily="34" charset="0"/>
                <a:ea typeface="Open Sans" panose="020B0606030504020204" pitchFamily="34" charset="0"/>
                <a:cs typeface="Open Sans" panose="020B0606030504020204" pitchFamily="34" charset="0"/>
              </a:rPr>
              <a:t>，能较好地具备某一学科知识的教师本来就不多，符合更多要求的教师就更少了</a:t>
            </a:r>
            <a:endParaRPr lang="zh-CN" altLang="en-US" sz="2800" dirty="0">
              <a:solidFill>
                <a:srgbClr val="6B799C"/>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等腰三角形 3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等腰三角形 3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875030" y="398780"/>
            <a:ext cx="7419340" cy="583565"/>
          </a:xfrm>
          <a:prstGeom prst="rect">
            <a:avLst/>
          </a:prstGeom>
          <a:noFill/>
        </p:spPr>
        <p:txBody>
          <a:bodyPr wrap="square" rtlCol="0">
            <a:spAutoFit/>
          </a:bodyPr>
          <a:lstStyle/>
          <a:p>
            <a:r>
              <a:rPr lang="zh-CN" altLang="en-US" sz="3200" b="1" dirty="0">
                <a:solidFill>
                  <a:schemeClr val="accent1">
                    <a:lumMod val="50000"/>
                  </a:schemeClr>
                </a:solidFill>
                <a:latin typeface="幼圆" panose="02010509060101010101" pitchFamily="49" charset="-122"/>
                <a:ea typeface="幼圆" panose="02010509060101010101" pitchFamily="49" charset="-122"/>
              </a:rPr>
              <a:t>知识本位</a:t>
            </a:r>
            <a:r>
              <a:rPr lang="zh-CN" altLang="en-US" sz="3200" b="1" dirty="0">
                <a:solidFill>
                  <a:srgbClr val="6B799C"/>
                </a:solidFill>
                <a:latin typeface="幼圆" panose="02010509060101010101" pitchFamily="49" charset="-122"/>
                <a:ea typeface="幼圆" panose="02010509060101010101" pitchFamily="49" charset="-122"/>
              </a:rPr>
              <a:t>的教师专业观</a:t>
            </a:r>
            <a:r>
              <a:rPr lang="en-US" altLang="zh-CN" sz="3200" b="1" dirty="0">
                <a:solidFill>
                  <a:srgbClr val="6B799C"/>
                </a:solidFill>
                <a:latin typeface="幼圆" panose="02010509060101010101" pitchFamily="49" charset="-122"/>
                <a:ea typeface="幼圆" panose="02010509060101010101" pitchFamily="49" charset="-122"/>
              </a:rPr>
              <a:t>--</a:t>
            </a:r>
            <a:r>
              <a:rPr lang="zh-CN" altLang="en-US" sz="3200" b="1" dirty="0">
                <a:solidFill>
                  <a:srgbClr val="6B799C"/>
                </a:solidFill>
                <a:latin typeface="幼圆" panose="02010509060101010101" pitchFamily="49" charset="-122"/>
                <a:ea typeface="幼圆" panose="02010509060101010101" pitchFamily="49" charset="-122"/>
              </a:rPr>
              <a:t>形成</a:t>
            </a:r>
            <a:r>
              <a:rPr lang="zh-CN" altLang="en-US" sz="3200" b="1" dirty="0">
                <a:solidFill>
                  <a:srgbClr val="6B799C"/>
                </a:solidFill>
                <a:latin typeface="幼圆" panose="02010509060101010101" pitchFamily="49" charset="-122"/>
                <a:ea typeface="幼圆" panose="02010509060101010101" pitchFamily="49" charset="-122"/>
              </a:rPr>
              <a:t>原因</a:t>
            </a:r>
            <a:endParaRPr lang="zh-CN" altLang="en-US" sz="3200" b="1" dirty="0">
              <a:solidFill>
                <a:srgbClr val="6B799C"/>
              </a:solidFill>
              <a:latin typeface="幼圆" panose="02010509060101010101" pitchFamily="49" charset="-122"/>
              <a:ea typeface="幼圆" panose="02010509060101010101" pitchFamily="49" charset="-122"/>
            </a:endParaRPr>
          </a:p>
        </p:txBody>
      </p:sp>
      <p:grpSp>
        <p:nvGrpSpPr>
          <p:cNvPr id="21" name="组合 20"/>
          <p:cNvGrpSpPr/>
          <p:nvPr/>
        </p:nvGrpSpPr>
        <p:grpSpPr>
          <a:xfrm>
            <a:off x="1158240" y="1644015"/>
            <a:ext cx="1168400" cy="1129030"/>
            <a:chOff x="8307" y="3760"/>
            <a:chExt cx="1840" cy="1778"/>
          </a:xfrm>
        </p:grpSpPr>
        <p:sp>
          <p:nvSpPr>
            <p:cNvPr id="7" name="Rounded Rectangle 6"/>
            <p:cNvSpPr/>
            <p:nvPr/>
          </p:nvSpPr>
          <p:spPr>
            <a:xfrm>
              <a:off x="8307" y="3760"/>
              <a:ext cx="1840" cy="1778"/>
            </a:xfrm>
            <a:prstGeom prst="roundRect">
              <a:avLst>
                <a:gd name="adj" fmla="val 9769"/>
              </a:avLst>
            </a:pr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sp>
          <p:nvSpPr>
            <p:cNvPr id="10" name="Oval 7"/>
            <p:cNvSpPr>
              <a:spLocks noChangeArrowheads="1"/>
            </p:cNvSpPr>
            <p:nvPr>
              <p:custDataLst>
                <p:tags r:id="rId1"/>
              </p:custDataLst>
            </p:nvPr>
          </p:nvSpPr>
          <p:spPr bwMode="auto">
            <a:xfrm>
              <a:off x="8676" y="4052"/>
              <a:ext cx="1158" cy="1050"/>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a:r>
                <a:rPr lang="en-US" altLang="zh-CN" sz="1865" dirty="0">
                  <a:solidFill>
                    <a:srgbClr val="7D9A52"/>
                  </a:solidFill>
                  <a:latin typeface="微软雅黑 Light" panose="020B0502040204020203" pitchFamily="34" charset="-122"/>
                  <a:ea typeface="微软雅黑 Light" panose="020B0502040204020203" pitchFamily="34" charset="-122"/>
                </a:rPr>
                <a:t>01</a:t>
              </a:r>
              <a:endParaRPr lang="zh-CN" altLang="en-US" sz="1865" dirty="0">
                <a:solidFill>
                  <a:srgbClr val="7D9A52"/>
                </a:solidFill>
                <a:latin typeface="微软雅黑 Light" panose="020B0502040204020203" pitchFamily="34" charset="-122"/>
                <a:ea typeface="微软雅黑 Light" panose="020B0502040204020203" pitchFamily="34" charset="-122"/>
              </a:endParaRPr>
            </a:p>
          </p:txBody>
        </p:sp>
      </p:grpSp>
      <p:grpSp>
        <p:nvGrpSpPr>
          <p:cNvPr id="22" name="组合 21"/>
          <p:cNvGrpSpPr/>
          <p:nvPr/>
        </p:nvGrpSpPr>
        <p:grpSpPr>
          <a:xfrm>
            <a:off x="1146810" y="3796030"/>
            <a:ext cx="1168400" cy="1129030"/>
            <a:chOff x="8307" y="6960"/>
            <a:chExt cx="1840" cy="1778"/>
          </a:xfrm>
        </p:grpSpPr>
        <p:sp>
          <p:nvSpPr>
            <p:cNvPr id="8" name="Rounded Rectangle 7"/>
            <p:cNvSpPr/>
            <p:nvPr/>
          </p:nvSpPr>
          <p:spPr>
            <a:xfrm>
              <a:off x="8307" y="6960"/>
              <a:ext cx="1840" cy="1778"/>
            </a:xfrm>
            <a:prstGeom prst="roundRect">
              <a:avLst>
                <a:gd name="adj" fmla="val 9769"/>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sp>
          <p:nvSpPr>
            <p:cNvPr id="5" name="Oval 8"/>
            <p:cNvSpPr>
              <a:spLocks noChangeArrowheads="1"/>
            </p:cNvSpPr>
            <p:nvPr>
              <p:custDataLst>
                <p:tags r:id="rId2"/>
              </p:custDataLst>
            </p:nvPr>
          </p:nvSpPr>
          <p:spPr bwMode="auto">
            <a:xfrm>
              <a:off x="8694" y="7343"/>
              <a:ext cx="1112" cy="982"/>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a:r>
                <a:rPr lang="en-US" altLang="zh-CN" sz="1865" dirty="0">
                  <a:solidFill>
                    <a:srgbClr val="7D9A52"/>
                  </a:solidFill>
                  <a:latin typeface="微软雅黑 Light" panose="020B0502040204020203" pitchFamily="34" charset="-122"/>
                  <a:ea typeface="微软雅黑 Light" panose="020B0502040204020203" pitchFamily="34" charset="-122"/>
                </a:rPr>
                <a:t>02</a:t>
              </a:r>
              <a:endParaRPr lang="zh-CN" altLang="en-US" sz="1865" dirty="0">
                <a:solidFill>
                  <a:srgbClr val="7D9A52"/>
                </a:solidFill>
                <a:latin typeface="微软雅黑 Light" panose="020B0502040204020203" pitchFamily="34" charset="-122"/>
                <a:ea typeface="微软雅黑 Light" panose="020B0502040204020203" pitchFamily="34" charset="-122"/>
              </a:endParaRPr>
            </a:p>
          </p:txBody>
        </p:sp>
      </p:grpSp>
      <p:sp>
        <p:nvSpPr>
          <p:cNvPr id="19" name="矩形 18"/>
          <p:cNvSpPr/>
          <p:nvPr/>
        </p:nvSpPr>
        <p:spPr>
          <a:xfrm>
            <a:off x="2983230" y="3635375"/>
            <a:ext cx="6941820" cy="1383665"/>
          </a:xfrm>
          <a:prstGeom prst="rect">
            <a:avLst/>
          </a:prstGeom>
        </p:spPr>
        <p:txBody>
          <a:bodyPr wrap="square">
            <a:spAutoFit/>
          </a:bodyPr>
          <a:p>
            <a:pPr eaLnBrk="1" fontAlgn="auto" hangingPunct="1">
              <a:spcBef>
                <a:spcPts val="0"/>
              </a:spcBef>
              <a:spcAft>
                <a:spcPts val="0"/>
              </a:spcAft>
              <a:defRPr/>
            </a:pPr>
            <a:r>
              <a:rPr lang="zh-CN" altLang="en-US" sz="2800" dirty="0">
                <a:solidFill>
                  <a:srgbClr val="6B799C"/>
                </a:solidFill>
                <a:latin typeface="Open Sans" panose="020B0606030504020204" pitchFamily="34" charset="0"/>
                <a:ea typeface="Open Sans" panose="020B0606030504020204" pitchFamily="34" charset="0"/>
                <a:cs typeface="Open Sans" panose="020B0606030504020204" pitchFamily="34" charset="0"/>
              </a:rPr>
              <a:t>另一方面是</a:t>
            </a:r>
            <a:r>
              <a:rPr lang="zh-CN" altLang="en-US" sz="2800" b="1" dirty="0">
                <a:solidFill>
                  <a:schemeClr val="accent1">
                    <a:lumMod val="50000"/>
                  </a:schemeClr>
                </a:solidFill>
                <a:latin typeface="Open Sans" panose="020B0606030504020204" pitchFamily="34" charset="0"/>
                <a:ea typeface="Open Sans" panose="020B0606030504020204" pitchFamily="34" charset="0"/>
                <a:cs typeface="Open Sans" panose="020B0606030504020204" pitchFamily="34" charset="0"/>
              </a:rPr>
              <a:t>知识是</a:t>
            </a:r>
            <a:r>
              <a:rPr lang="zh-CN" altLang="en-US" sz="2800" dirty="0">
                <a:solidFill>
                  <a:srgbClr val="6B799C"/>
                </a:solidFill>
                <a:latin typeface="Open Sans" panose="020B0606030504020204" pitchFamily="34" charset="0"/>
                <a:ea typeface="Open Sans" panose="020B0606030504020204" pitchFamily="34" charset="0"/>
                <a:cs typeface="Open Sans" panose="020B0606030504020204" pitchFamily="34" charset="0"/>
              </a:rPr>
              <a:t>实施教育实践的</a:t>
            </a:r>
            <a:r>
              <a:rPr lang="zh-CN" altLang="en-US" sz="2800" b="1" dirty="0">
                <a:solidFill>
                  <a:schemeClr val="accent1">
                    <a:lumMod val="50000"/>
                  </a:schemeClr>
                </a:solidFill>
                <a:latin typeface="Open Sans" panose="020B0606030504020204" pitchFamily="34" charset="0"/>
                <a:ea typeface="Open Sans" panose="020B0606030504020204" pitchFamily="34" charset="0"/>
                <a:cs typeface="Open Sans" panose="020B0606030504020204" pitchFamily="34" charset="0"/>
              </a:rPr>
              <a:t>重要</a:t>
            </a:r>
            <a:r>
              <a:rPr lang="zh-CN" altLang="en-US" sz="2800" b="1" dirty="0">
                <a:solidFill>
                  <a:schemeClr val="accent1">
                    <a:lumMod val="50000"/>
                  </a:schemeClr>
                </a:solidFill>
                <a:latin typeface="Open Sans" panose="020B0606030504020204" pitchFamily="34" charset="0"/>
                <a:ea typeface="Open Sans" panose="020B0606030504020204" pitchFamily="34" charset="0"/>
                <a:cs typeface="Open Sans" panose="020B0606030504020204" pitchFamily="34" charset="0"/>
              </a:rPr>
              <a:t>载体</a:t>
            </a:r>
            <a:r>
              <a:rPr lang="zh-CN" altLang="en-US" sz="2800" dirty="0">
                <a:solidFill>
                  <a:srgbClr val="6B799C"/>
                </a:solidFill>
                <a:latin typeface="Open Sans" panose="020B0606030504020204" pitchFamily="34" charset="0"/>
                <a:ea typeface="Open Sans" panose="020B0606030504020204" pitchFamily="34" charset="0"/>
                <a:cs typeface="Open Sans" panose="020B0606030504020204" pitchFamily="34" charset="0"/>
              </a:rPr>
              <a:t>，教师和学生主要围绕着知识的传授开展教学活动。</a:t>
            </a:r>
            <a:endParaRPr lang="zh-CN" altLang="en-US" sz="2800" dirty="0">
              <a:solidFill>
                <a:srgbClr val="6B799C"/>
              </a:solidFill>
              <a:latin typeface="Open Sans" panose="020B0606030504020204" pitchFamily="34" charset="0"/>
              <a:ea typeface="Open Sans" panose="020B0606030504020204" pitchFamily="34" charset="0"/>
              <a:cs typeface="Open Sans" panose="020B0606030504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1200150" y="1322705"/>
            <a:ext cx="9477375" cy="5396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eaLnBrk="1" hangingPunct="1">
              <a:buFont typeface="Arial" panose="020B0604020202020204" pitchFamily="34" charset="0"/>
              <a:buChar char="•"/>
            </a:pPr>
            <a:r>
              <a:rPr lang="zh-CN" altLang="en-US" sz="2800" b="1" dirty="0">
                <a:solidFill>
                  <a:srgbClr val="6B799C"/>
                </a:solidFill>
              </a:rPr>
              <a:t>集中在知识方面对对教师的专业发展的研究中，</a:t>
            </a:r>
            <a:r>
              <a:rPr lang="zh-CN" altLang="en-US" sz="2800" b="1" dirty="0">
                <a:solidFill>
                  <a:srgbClr val="7030A0"/>
                </a:solidFill>
              </a:rPr>
              <a:t>研究方法</a:t>
            </a:r>
            <a:r>
              <a:rPr lang="zh-CN" altLang="en-US" sz="2800" b="1" dirty="0">
                <a:solidFill>
                  <a:srgbClr val="6B799C"/>
                </a:solidFill>
              </a:rPr>
              <a:t>相对</a:t>
            </a:r>
            <a:r>
              <a:rPr lang="zh-CN" altLang="en-US" sz="2800" b="1" dirty="0">
                <a:solidFill>
                  <a:srgbClr val="7030A0"/>
                </a:solidFill>
              </a:rPr>
              <a:t>简单</a:t>
            </a:r>
            <a:r>
              <a:rPr lang="zh-CN" altLang="en-US" sz="2800" b="1" dirty="0">
                <a:solidFill>
                  <a:srgbClr val="6B799C"/>
                </a:solidFill>
              </a:rPr>
              <a:t>，主要采用观察研究，难以了解教师专业的本质；</a:t>
            </a:r>
            <a:endParaRPr lang="zh-CN" altLang="en-US" sz="2800" b="1" dirty="0">
              <a:solidFill>
                <a:srgbClr val="6B799C"/>
              </a:solidFill>
            </a:endParaRPr>
          </a:p>
          <a:p>
            <a:pPr indent="0" eaLnBrk="1" hangingPunct="1">
              <a:buFont typeface="Arial" panose="020B0604020202020204" pitchFamily="34" charset="0"/>
              <a:buNone/>
            </a:pPr>
            <a:endParaRPr lang="zh-CN" altLang="en-US" sz="2800" b="1" dirty="0">
              <a:solidFill>
                <a:srgbClr val="6B799C"/>
              </a:solidFill>
            </a:endParaRPr>
          </a:p>
          <a:p>
            <a:pPr marL="285750" indent="-285750" eaLnBrk="1" hangingPunct="1">
              <a:buFont typeface="Arial" panose="020B0604020202020204" pitchFamily="34" charset="0"/>
              <a:buChar char="•"/>
            </a:pPr>
            <a:r>
              <a:rPr lang="zh-CN" altLang="en-US" sz="2800" b="1" dirty="0">
                <a:solidFill>
                  <a:srgbClr val="6B799C"/>
                </a:solidFill>
              </a:rPr>
              <a:t>将学生的学业发展全部归因于教师的知识水平是</a:t>
            </a:r>
            <a:r>
              <a:rPr lang="zh-CN" altLang="en-US" sz="2800" b="1" dirty="0">
                <a:solidFill>
                  <a:srgbClr val="7030A0"/>
                </a:solidFill>
              </a:rPr>
              <a:t>对教育现象的简单化处理</a:t>
            </a:r>
            <a:r>
              <a:rPr lang="zh-CN" altLang="en-US" sz="2800" b="1" dirty="0">
                <a:solidFill>
                  <a:srgbClr val="6B799C"/>
                </a:solidFill>
              </a:rPr>
              <a:t>，未能体现教育的复杂性，难以获得</a:t>
            </a:r>
            <a:r>
              <a:rPr lang="zh-CN" altLang="en-US" sz="2800" b="1" dirty="0">
                <a:solidFill>
                  <a:srgbClr val="6B799C"/>
                </a:solidFill>
              </a:rPr>
              <a:t>有效解释。</a:t>
            </a:r>
            <a:endParaRPr lang="zh-CN" altLang="en-US" sz="2800" b="1" dirty="0">
              <a:solidFill>
                <a:srgbClr val="6B799C"/>
              </a:solidFill>
            </a:endParaRPr>
          </a:p>
          <a:p>
            <a:pPr indent="0" eaLnBrk="1" hangingPunct="1">
              <a:buFont typeface="Arial" panose="020B0604020202020204" pitchFamily="34" charset="0"/>
              <a:buNone/>
            </a:pPr>
            <a:endParaRPr lang="zh-CN" altLang="en-US" sz="2800" b="1" dirty="0">
              <a:solidFill>
                <a:srgbClr val="6B799C"/>
              </a:solidFill>
            </a:endParaRPr>
          </a:p>
          <a:p>
            <a:pPr marL="285750" indent="-285750" eaLnBrk="1" hangingPunct="1">
              <a:buFont typeface="Arial" panose="020B0604020202020204" pitchFamily="34" charset="0"/>
              <a:buChar char="•"/>
            </a:pPr>
            <a:r>
              <a:rPr lang="zh-CN" altLang="en-US" sz="2800" b="1" dirty="0">
                <a:solidFill>
                  <a:srgbClr val="6B799C"/>
                </a:solidFill>
              </a:rPr>
              <a:t>在现实教育中，有着同样教育背景的教师，教学效果却差异较大，这样的现象较为普遍，这种</a:t>
            </a:r>
            <a:r>
              <a:rPr lang="zh-CN" altLang="en-US" sz="2800" b="1" dirty="0">
                <a:solidFill>
                  <a:srgbClr val="7030A0"/>
                </a:solidFill>
              </a:rPr>
              <a:t>专业水平的差异用单纯的知识差异是无法解释的</a:t>
            </a:r>
            <a:r>
              <a:rPr lang="zh-CN" altLang="en-US" sz="2800" b="1" dirty="0">
                <a:solidFill>
                  <a:srgbClr val="6B799C"/>
                </a:solidFill>
              </a:rPr>
              <a:t>。</a:t>
            </a:r>
            <a:endParaRPr lang="zh-CN" altLang="en-US" sz="2800" b="1" dirty="0">
              <a:solidFill>
                <a:srgbClr val="6B799C"/>
              </a:solidFill>
            </a:endParaRPr>
          </a:p>
        </p:txBody>
      </p:sp>
      <p:sp>
        <p:nvSpPr>
          <p:cNvPr id="2" name="文本框 1"/>
          <p:cNvSpPr txBox="1"/>
          <p:nvPr/>
        </p:nvSpPr>
        <p:spPr>
          <a:xfrm>
            <a:off x="875030" y="398780"/>
            <a:ext cx="8054975" cy="583565"/>
          </a:xfrm>
          <a:prstGeom prst="rect">
            <a:avLst/>
          </a:prstGeom>
          <a:noFill/>
        </p:spPr>
        <p:txBody>
          <a:bodyPr wrap="square" rtlCol="0">
            <a:spAutoFit/>
          </a:bodyPr>
          <a:lstStyle/>
          <a:p>
            <a:r>
              <a:rPr lang="zh-CN" altLang="en-US" sz="3200" b="1" dirty="0">
                <a:solidFill>
                  <a:schemeClr val="accent1">
                    <a:lumMod val="50000"/>
                  </a:schemeClr>
                </a:solidFill>
                <a:latin typeface="幼圆" panose="02010509060101010101" pitchFamily="49" charset="-122"/>
                <a:ea typeface="幼圆" panose="02010509060101010101" pitchFamily="49" charset="-122"/>
              </a:rPr>
              <a:t>知识本位</a:t>
            </a:r>
            <a:r>
              <a:rPr lang="zh-CN" altLang="en-US" sz="3200" b="1" dirty="0">
                <a:solidFill>
                  <a:srgbClr val="6B799C"/>
                </a:solidFill>
                <a:latin typeface="幼圆" panose="02010509060101010101" pitchFamily="49" charset="-122"/>
                <a:ea typeface="幼圆" panose="02010509060101010101" pitchFamily="49" charset="-122"/>
              </a:rPr>
              <a:t>的教师专业观</a:t>
            </a:r>
            <a:r>
              <a:rPr lang="en-US" altLang="zh-CN" sz="3200" b="1" dirty="0">
                <a:solidFill>
                  <a:srgbClr val="6B799C"/>
                </a:solidFill>
                <a:latin typeface="幼圆" panose="02010509060101010101" pitchFamily="49" charset="-122"/>
                <a:ea typeface="幼圆" panose="02010509060101010101" pitchFamily="49" charset="-122"/>
              </a:rPr>
              <a:t>--</a:t>
            </a:r>
            <a:r>
              <a:rPr lang="zh-CN" altLang="en-US" sz="3200" b="1" dirty="0">
                <a:solidFill>
                  <a:srgbClr val="6B799C"/>
                </a:solidFill>
                <a:latin typeface="幼圆" panose="02010509060101010101" pitchFamily="49" charset="-122"/>
                <a:ea typeface="幼圆" panose="02010509060101010101" pitchFamily="49" charset="-122"/>
              </a:rPr>
              <a:t>不足</a:t>
            </a:r>
            <a:r>
              <a:rPr lang="zh-CN" altLang="en-US" sz="3200" b="1" dirty="0">
                <a:solidFill>
                  <a:srgbClr val="6B799C"/>
                </a:solidFill>
                <a:latin typeface="幼圆" panose="02010509060101010101" pitchFamily="49" charset="-122"/>
                <a:ea typeface="幼圆" panose="02010509060101010101" pitchFamily="49" charset="-122"/>
              </a:rPr>
              <a:t>之处</a:t>
            </a:r>
            <a:endParaRPr lang="zh-CN" altLang="en-US" sz="3200" b="1" dirty="0">
              <a:solidFill>
                <a:srgbClr val="6B799C"/>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1494155" y="2085975"/>
            <a:ext cx="9353550" cy="1383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rgbClr val="6B799C"/>
                </a:solidFill>
                <a:latin typeface="Open Sans" panose="020B0606030504020204"/>
                <a:ea typeface="Open Sans" panose="020B0606030504020204"/>
                <a:cs typeface="Open Sans" panose="020B0606030504020204"/>
              </a:rPr>
              <a:t>随着相关研究的深入，学者们逐渐意识到教师所具备的学科知识是教师实施专业活动的基础，但不是全部，教师还需要知道如何运用知识、如何去教</a:t>
            </a:r>
            <a:r>
              <a:rPr lang="zh-CN" altLang="en-US" sz="1600" dirty="0">
                <a:solidFill>
                  <a:srgbClr val="6B799C"/>
                </a:solidFill>
                <a:latin typeface="Open Sans" panose="020B0606030504020204"/>
                <a:ea typeface="Open Sans" panose="020B0606030504020204"/>
                <a:cs typeface="Open Sans" panose="020B0606030504020204"/>
              </a:rPr>
              <a:t>。</a:t>
            </a:r>
            <a:endParaRPr lang="zh-CN" altLang="en-US" sz="1600" dirty="0">
              <a:solidFill>
                <a:srgbClr val="6B799C"/>
              </a:solidFill>
              <a:latin typeface="Open Sans" panose="020B0606030504020204"/>
              <a:ea typeface="Open Sans" panose="020B0606030504020204"/>
              <a:cs typeface="Open Sans" panose="020B0606030504020204"/>
            </a:endParaRPr>
          </a:p>
        </p:txBody>
      </p:sp>
      <p:sp>
        <p:nvSpPr>
          <p:cNvPr id="15" name="文本框 14"/>
          <p:cNvSpPr txBox="1">
            <a:spLocks noChangeArrowheads="1"/>
          </p:cNvSpPr>
          <p:nvPr>
            <p:custDataLst>
              <p:tags r:id="rId2"/>
            </p:custDataLst>
          </p:nvPr>
        </p:nvSpPr>
        <p:spPr bwMode="auto">
          <a:xfrm>
            <a:off x="954405" y="1401445"/>
            <a:ext cx="6391275" cy="953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rgbClr val="6B799C"/>
                </a:solidFill>
                <a:latin typeface="微软雅黑" panose="020B0503020204020204" pitchFamily="34" charset="-122"/>
                <a:ea typeface="微软雅黑" panose="020B0503020204020204" pitchFamily="34" charset="-122"/>
              </a:rPr>
              <a:t>出现能力</a:t>
            </a:r>
            <a:r>
              <a:rPr lang="en-US" altLang="zh-CN" sz="2800" b="1" dirty="0">
                <a:solidFill>
                  <a:srgbClr val="6B799C"/>
                </a:solidFill>
                <a:latin typeface="微软雅黑" panose="020B0503020204020204" pitchFamily="34" charset="-122"/>
                <a:ea typeface="微软雅黑" panose="020B0503020204020204" pitchFamily="34" charset="-122"/>
              </a:rPr>
              <a:t>本位的教师专业观</a:t>
            </a:r>
            <a:r>
              <a:rPr lang="zh-CN" altLang="en-US" sz="2800" b="1" dirty="0">
                <a:solidFill>
                  <a:srgbClr val="6B799C"/>
                </a:solidFill>
                <a:latin typeface="微软雅黑" panose="020B0503020204020204" pitchFamily="34" charset="-122"/>
                <a:ea typeface="微软雅黑" panose="020B0503020204020204" pitchFamily="34" charset="-122"/>
              </a:rPr>
              <a:t>的原因</a:t>
            </a:r>
            <a:endParaRPr lang="en-US" altLang="zh-CN" sz="2800" b="1" dirty="0">
              <a:solidFill>
                <a:srgbClr val="6B799C"/>
              </a:solidFill>
              <a:latin typeface="微软雅黑" panose="020B0503020204020204" pitchFamily="34" charset="-122"/>
              <a:ea typeface="微软雅黑" panose="020B0503020204020204" pitchFamily="34" charset="-122"/>
            </a:endParaRPr>
          </a:p>
          <a:p>
            <a:pPr eaLnBrk="1" hangingPunct="1"/>
            <a:endParaRPr lang="en-US" altLang="zh-CN" sz="2800" b="1" dirty="0">
              <a:solidFill>
                <a:srgbClr val="6B799C"/>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875030" y="398780"/>
            <a:ext cx="8054975" cy="645160"/>
          </a:xfrm>
          <a:prstGeom prst="rect">
            <a:avLst/>
          </a:prstGeom>
          <a:noFill/>
        </p:spPr>
        <p:txBody>
          <a:bodyPr wrap="square" rtlCol="0">
            <a:spAutoFit/>
          </a:bodyPr>
          <a:lstStyle/>
          <a:p>
            <a:r>
              <a:rPr lang="zh-CN" altLang="en-US" sz="3600" b="1" dirty="0">
                <a:solidFill>
                  <a:schemeClr val="accent1">
                    <a:lumMod val="50000"/>
                  </a:schemeClr>
                </a:solidFill>
                <a:latin typeface="幼圆" panose="02010509060101010101" pitchFamily="49" charset="-122"/>
                <a:ea typeface="幼圆" panose="02010509060101010101" pitchFamily="49" charset="-122"/>
              </a:rPr>
              <a:t>能力本位</a:t>
            </a:r>
            <a:r>
              <a:rPr lang="zh-CN" altLang="en-US" sz="3600" b="1" dirty="0">
                <a:solidFill>
                  <a:srgbClr val="6B799C"/>
                </a:solidFill>
                <a:latin typeface="幼圆" panose="02010509060101010101" pitchFamily="49" charset="-122"/>
                <a:ea typeface="幼圆" panose="02010509060101010101" pitchFamily="49" charset="-122"/>
              </a:rPr>
              <a:t>的教师专业观</a:t>
            </a:r>
            <a:endParaRPr lang="zh-CN" altLang="en-US" sz="3600" b="1" dirty="0">
              <a:solidFill>
                <a:srgbClr val="6B799C"/>
              </a:solidFill>
              <a:latin typeface="幼圆" panose="02010509060101010101" pitchFamily="49" charset="-122"/>
              <a:ea typeface="幼圆" panose="02010509060101010101" pitchFamily="49" charset="-122"/>
            </a:endParaRPr>
          </a:p>
        </p:txBody>
      </p:sp>
      <p:sp>
        <p:nvSpPr>
          <p:cNvPr id="3" name="文本框 2"/>
          <p:cNvSpPr txBox="1">
            <a:spLocks noChangeArrowheads="1"/>
          </p:cNvSpPr>
          <p:nvPr>
            <p:custDataLst>
              <p:tags r:id="rId3"/>
            </p:custDataLst>
          </p:nvPr>
        </p:nvSpPr>
        <p:spPr bwMode="auto">
          <a:xfrm>
            <a:off x="954405" y="3714750"/>
            <a:ext cx="8819515" cy="953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rgbClr val="6B799C"/>
                </a:solidFill>
                <a:latin typeface="微软雅黑" panose="020B0503020204020204" pitchFamily="34" charset="-122"/>
                <a:ea typeface="微软雅黑" panose="020B0503020204020204" pitchFamily="34" charset="-122"/>
              </a:rPr>
              <a:t>能力</a:t>
            </a:r>
            <a:r>
              <a:rPr lang="en-US" altLang="zh-CN" sz="2800" b="1" dirty="0">
                <a:solidFill>
                  <a:srgbClr val="6B799C"/>
                </a:solidFill>
                <a:latin typeface="微软雅黑" panose="020B0503020204020204" pitchFamily="34" charset="-122"/>
                <a:ea typeface="微软雅黑" panose="020B0503020204020204" pitchFamily="34" charset="-122"/>
              </a:rPr>
              <a:t>本位的教师专业观</a:t>
            </a:r>
            <a:r>
              <a:rPr lang="zh-CN" altLang="en-US" sz="2800" b="1" dirty="0">
                <a:solidFill>
                  <a:srgbClr val="6B799C"/>
                </a:solidFill>
                <a:latin typeface="微软雅黑" panose="020B0503020204020204" pitchFamily="34" charset="-122"/>
                <a:ea typeface="微软雅黑" panose="020B0503020204020204" pitchFamily="34" charset="-122"/>
              </a:rPr>
              <a:t>下</a:t>
            </a:r>
            <a:r>
              <a:rPr lang="zh-CN" altLang="en-US" sz="2800" b="1" dirty="0">
                <a:solidFill>
                  <a:srgbClr val="6B799C"/>
                </a:solidFill>
                <a:latin typeface="微软雅黑" panose="020B0503020204020204" pitchFamily="34" charset="-122"/>
                <a:ea typeface="微软雅黑" panose="020B0503020204020204" pitchFamily="34" charset="-122"/>
              </a:rPr>
              <a:t>影响教学</a:t>
            </a:r>
            <a:r>
              <a:rPr lang="zh-CN" altLang="en-US" sz="2800" b="1" dirty="0">
                <a:solidFill>
                  <a:srgbClr val="6B799C"/>
                </a:solidFill>
                <a:latin typeface="微软雅黑" panose="020B0503020204020204" pitchFamily="34" charset="-122"/>
                <a:ea typeface="微软雅黑" panose="020B0503020204020204" pitchFamily="34" charset="-122"/>
              </a:rPr>
              <a:t>效果的因素</a:t>
            </a:r>
            <a:endParaRPr lang="en-US" altLang="zh-CN" sz="2800" b="1" dirty="0">
              <a:solidFill>
                <a:srgbClr val="6B799C"/>
              </a:solidFill>
              <a:latin typeface="微软雅黑" panose="020B0503020204020204" pitchFamily="34" charset="-122"/>
              <a:ea typeface="微软雅黑" panose="020B0503020204020204" pitchFamily="34" charset="-122"/>
            </a:endParaRPr>
          </a:p>
          <a:p>
            <a:pPr eaLnBrk="1" hangingPunct="1"/>
            <a:endParaRPr lang="en-US" altLang="zh-CN" sz="2800" b="1" dirty="0">
              <a:solidFill>
                <a:srgbClr val="6B799C"/>
              </a:solidFill>
              <a:latin typeface="微软雅黑" panose="020B0503020204020204" pitchFamily="34" charset="-122"/>
              <a:ea typeface="微软雅黑" panose="020B0503020204020204" pitchFamily="34" charset="-122"/>
            </a:endParaRPr>
          </a:p>
        </p:txBody>
      </p:sp>
      <p:sp>
        <p:nvSpPr>
          <p:cNvPr id="4" name="矩形 35"/>
          <p:cNvSpPr>
            <a:spLocks noChangeArrowheads="1"/>
          </p:cNvSpPr>
          <p:nvPr>
            <p:custDataLst>
              <p:tags r:id="rId4"/>
            </p:custDataLst>
          </p:nvPr>
        </p:nvSpPr>
        <p:spPr bwMode="auto">
          <a:xfrm>
            <a:off x="1564005" y="4434840"/>
            <a:ext cx="9353550" cy="181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457200" indent="-457200" eaLnBrk="1" hangingPunct="1">
              <a:buFont typeface="Arial" panose="020B0604020202020204" pitchFamily="34" charset="0"/>
              <a:buChar char="•"/>
            </a:pPr>
            <a:r>
              <a:rPr lang="zh-CN" altLang="en-US" sz="2800" dirty="0">
                <a:solidFill>
                  <a:srgbClr val="6B799C"/>
                </a:solidFill>
                <a:latin typeface="Open Sans" panose="020B0606030504020204"/>
                <a:ea typeface="Open Sans" panose="020B0606030504020204"/>
                <a:cs typeface="Open Sans" panose="020B0606030504020204"/>
              </a:rPr>
              <a:t>内在影响因素：</a:t>
            </a:r>
            <a:r>
              <a:rPr lang="zh-CN" altLang="en-US" sz="2800" b="1" dirty="0">
                <a:solidFill>
                  <a:srgbClr val="7030A0"/>
                </a:solidFill>
                <a:latin typeface="Open Sans" panose="020B0606030504020204"/>
                <a:ea typeface="Open Sans" panose="020B0606030504020204"/>
                <a:cs typeface="Open Sans" panose="020B0606030504020204"/>
              </a:rPr>
              <a:t>教师的知识</a:t>
            </a:r>
            <a:r>
              <a:rPr lang="zh-CN" altLang="en-US" sz="2800" dirty="0">
                <a:solidFill>
                  <a:srgbClr val="6B799C"/>
                </a:solidFill>
                <a:latin typeface="Open Sans" panose="020B0606030504020204"/>
                <a:ea typeface="Open Sans" panose="020B0606030504020204"/>
                <a:cs typeface="Open Sans" panose="020B0606030504020204"/>
              </a:rPr>
              <a:t>。它不仅包括学科知识，也包括学科知识该如何教的知识；</a:t>
            </a:r>
            <a:endParaRPr lang="zh-CN" altLang="en-US" sz="2800" dirty="0">
              <a:solidFill>
                <a:srgbClr val="6B799C"/>
              </a:solidFill>
              <a:latin typeface="Open Sans" panose="020B0606030504020204"/>
              <a:ea typeface="Open Sans" panose="020B0606030504020204"/>
              <a:cs typeface="Open Sans" panose="020B0606030504020204"/>
            </a:endParaRPr>
          </a:p>
          <a:p>
            <a:pPr marL="457200" indent="-457200" eaLnBrk="1" hangingPunct="1">
              <a:buFont typeface="Arial" panose="020B0604020202020204" pitchFamily="34" charset="0"/>
              <a:buChar char="•"/>
            </a:pPr>
            <a:r>
              <a:rPr lang="zh-CN" altLang="en-US" sz="2800" dirty="0">
                <a:solidFill>
                  <a:srgbClr val="6B799C"/>
                </a:solidFill>
                <a:latin typeface="Open Sans" panose="020B0606030504020204"/>
                <a:ea typeface="Open Sans" panose="020B0606030504020204"/>
                <a:cs typeface="Open Sans" panose="020B0606030504020204"/>
              </a:rPr>
              <a:t>外在影响因素：</a:t>
            </a:r>
            <a:r>
              <a:rPr lang="zh-CN" altLang="en-US" sz="2800" b="1" dirty="0">
                <a:solidFill>
                  <a:srgbClr val="7030A0"/>
                </a:solidFill>
                <a:latin typeface="Open Sans" panose="020B0606030504020204"/>
                <a:ea typeface="Open Sans" panose="020B0606030504020204"/>
                <a:cs typeface="Open Sans" panose="020B0606030504020204"/>
                <a:sym typeface="+mn-ea"/>
              </a:rPr>
              <a:t>教师的能力</a:t>
            </a:r>
            <a:r>
              <a:rPr lang="zh-CN" altLang="en-US" sz="2800" dirty="0">
                <a:solidFill>
                  <a:srgbClr val="6B799C"/>
                </a:solidFill>
                <a:latin typeface="Open Sans" panose="020B0606030504020204"/>
                <a:ea typeface="Open Sans" panose="020B0606030504020204"/>
                <a:cs typeface="Open Sans" panose="020B0606030504020204"/>
              </a:rPr>
              <a:t>，主要体现在教师所实施的各种教学行为上，这也是教师专业水平的重要表现</a:t>
            </a:r>
            <a:endParaRPr lang="zh-CN" altLang="en-US" sz="2800" dirty="0">
              <a:solidFill>
                <a:srgbClr val="6B799C"/>
              </a:solidFill>
              <a:latin typeface="Open Sans" panose="020B0606030504020204"/>
              <a:ea typeface="Open Sans" panose="020B0606030504020204"/>
              <a:cs typeface="Open Sans" panose="020B0606030504020204"/>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ppt_x"/>
                                          </p:val>
                                        </p:tav>
                                        <p:tav tm="100000">
                                          <p:val>
                                            <p:strVal val="#ppt_x"/>
                                          </p:val>
                                        </p:tav>
                                      </p:tavLst>
                                    </p:anim>
                                    <p:anim calcmode="lin" valueType="num">
                                      <p:cBhvr additive="base">
                                        <p:cTn id="2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875030" y="398780"/>
            <a:ext cx="8054975" cy="645160"/>
          </a:xfrm>
          <a:prstGeom prst="rect">
            <a:avLst/>
          </a:prstGeom>
          <a:noFill/>
        </p:spPr>
        <p:txBody>
          <a:bodyPr wrap="square" rtlCol="0">
            <a:spAutoFit/>
          </a:bodyPr>
          <a:lstStyle/>
          <a:p>
            <a:r>
              <a:rPr lang="zh-CN" altLang="en-US" sz="3600" b="1" dirty="0">
                <a:solidFill>
                  <a:schemeClr val="accent1">
                    <a:lumMod val="50000"/>
                  </a:schemeClr>
                </a:solidFill>
                <a:latin typeface="幼圆" panose="02010509060101010101" pitchFamily="49" charset="-122"/>
                <a:ea typeface="幼圆" panose="02010509060101010101" pitchFamily="49" charset="-122"/>
              </a:rPr>
              <a:t>能力本位</a:t>
            </a:r>
            <a:r>
              <a:rPr lang="zh-CN" altLang="en-US" sz="3600" b="1" dirty="0">
                <a:solidFill>
                  <a:srgbClr val="6B799C"/>
                </a:solidFill>
                <a:latin typeface="幼圆" panose="02010509060101010101" pitchFamily="49" charset="-122"/>
                <a:ea typeface="幼圆" panose="02010509060101010101" pitchFamily="49" charset="-122"/>
              </a:rPr>
              <a:t>的教师专业观</a:t>
            </a:r>
            <a:r>
              <a:rPr lang="en-US" altLang="zh-CN" sz="3600" b="1" dirty="0">
                <a:solidFill>
                  <a:srgbClr val="6B799C"/>
                </a:solidFill>
                <a:latin typeface="幼圆" panose="02010509060101010101" pitchFamily="49" charset="-122"/>
                <a:ea typeface="幼圆" panose="02010509060101010101" pitchFamily="49" charset="-122"/>
              </a:rPr>
              <a:t>--</a:t>
            </a:r>
            <a:r>
              <a:rPr lang="zh-CN" altLang="en-US" sz="3600" b="1" dirty="0">
                <a:solidFill>
                  <a:srgbClr val="6B799C"/>
                </a:solidFill>
                <a:latin typeface="幼圆" panose="02010509060101010101" pitchFamily="49" charset="-122"/>
                <a:ea typeface="幼圆" panose="02010509060101010101" pitchFamily="49" charset="-122"/>
              </a:rPr>
              <a:t>特点</a:t>
            </a:r>
            <a:endParaRPr lang="zh-CN" altLang="en-US" sz="3600" b="1" dirty="0">
              <a:solidFill>
                <a:srgbClr val="6B799C"/>
              </a:solidFill>
              <a:latin typeface="幼圆" panose="02010509060101010101" pitchFamily="49" charset="-122"/>
              <a:ea typeface="幼圆" panose="02010509060101010101" pitchFamily="49" charset="-122"/>
            </a:endParaRPr>
          </a:p>
        </p:txBody>
      </p:sp>
      <p:sp>
        <p:nvSpPr>
          <p:cNvPr id="4" name="矩形 35"/>
          <p:cNvSpPr>
            <a:spLocks noChangeArrowheads="1"/>
          </p:cNvSpPr>
          <p:nvPr>
            <p:custDataLst>
              <p:tags r:id="rId1"/>
            </p:custDataLst>
          </p:nvPr>
        </p:nvSpPr>
        <p:spPr bwMode="auto">
          <a:xfrm>
            <a:off x="875030" y="1570355"/>
            <a:ext cx="9353550" cy="3538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457200" indent="-457200" eaLnBrk="1" hangingPunct="1">
              <a:buFont typeface="Arial" panose="020B0604020202020204" pitchFamily="34" charset="0"/>
              <a:buChar char="•"/>
            </a:pPr>
            <a:r>
              <a:rPr lang="zh-CN" altLang="en-US" sz="2800" dirty="0">
                <a:solidFill>
                  <a:srgbClr val="7030A0"/>
                </a:solidFill>
                <a:latin typeface="Open Sans" panose="020B0606030504020204"/>
                <a:ea typeface="Open Sans" panose="020B0606030504020204"/>
                <a:cs typeface="Open Sans" panose="020B0606030504020204"/>
              </a:rPr>
              <a:t>并未否定知识对教师的作用</a:t>
            </a:r>
            <a:r>
              <a:rPr lang="zh-CN" altLang="en-US" sz="2800" dirty="0">
                <a:solidFill>
                  <a:srgbClr val="6B799C"/>
                </a:solidFill>
                <a:latin typeface="Open Sans" panose="020B0606030504020204"/>
                <a:ea typeface="Open Sans" panose="020B0606030504020204"/>
                <a:cs typeface="Open Sans" panose="020B0606030504020204"/>
              </a:rPr>
              <a:t>，仍将知识视为影响教师能力的一个重要因素，</a:t>
            </a:r>
            <a:r>
              <a:rPr lang="zh-CN" altLang="en-US" sz="2800" dirty="0">
                <a:solidFill>
                  <a:srgbClr val="6B799C"/>
                </a:solidFill>
                <a:latin typeface="Open Sans" panose="020B0606030504020204"/>
                <a:ea typeface="Open Sans" panose="020B0606030504020204"/>
                <a:cs typeface="Open Sans" panose="020B0606030504020204"/>
              </a:rPr>
              <a:t>并对教师有效教学所需要的知识进行了更为细致的分析；</a:t>
            </a:r>
            <a:endParaRPr lang="zh-CN" altLang="en-US" sz="2800" dirty="0">
              <a:solidFill>
                <a:srgbClr val="6B799C"/>
              </a:solidFill>
              <a:latin typeface="Open Sans" panose="020B0606030504020204"/>
              <a:ea typeface="Open Sans" panose="020B0606030504020204"/>
              <a:cs typeface="Open Sans" panose="020B0606030504020204"/>
            </a:endParaRPr>
          </a:p>
          <a:p>
            <a:pPr indent="0" eaLnBrk="1" hangingPunct="1">
              <a:buFont typeface="Arial" panose="020B0604020202020204" pitchFamily="34" charset="0"/>
              <a:buNone/>
            </a:pPr>
            <a:endParaRPr lang="zh-CN" altLang="en-US" sz="2800" dirty="0">
              <a:solidFill>
                <a:srgbClr val="6B799C"/>
              </a:solidFill>
              <a:latin typeface="Open Sans" panose="020B0606030504020204"/>
              <a:ea typeface="Open Sans" panose="020B0606030504020204"/>
              <a:cs typeface="Open Sans" panose="020B0606030504020204"/>
            </a:endParaRPr>
          </a:p>
          <a:p>
            <a:pPr marL="457200" indent="-457200" eaLnBrk="1" hangingPunct="1">
              <a:buFont typeface="Arial" panose="020B0604020202020204" pitchFamily="34" charset="0"/>
              <a:buChar char="•"/>
            </a:pPr>
            <a:r>
              <a:rPr lang="zh-CN" altLang="en-US" sz="2800" dirty="0">
                <a:solidFill>
                  <a:srgbClr val="7030A0"/>
                </a:solidFill>
                <a:latin typeface="Open Sans" panose="020B0606030504020204"/>
                <a:ea typeface="Open Sans" panose="020B0606030504020204"/>
                <a:cs typeface="Open Sans" panose="020B0606030504020204"/>
              </a:rPr>
              <a:t>内涵更加多元，更具动态性，对教育教学的影响更为直接</a:t>
            </a:r>
            <a:r>
              <a:rPr lang="zh-CN" altLang="en-US" sz="2800" dirty="0">
                <a:solidFill>
                  <a:srgbClr val="6B799C"/>
                </a:solidFill>
                <a:latin typeface="Open Sans" panose="020B0606030504020204"/>
                <a:ea typeface="Open Sans" panose="020B0606030504020204"/>
                <a:cs typeface="Open Sans" panose="020B0606030504020204"/>
              </a:rPr>
              <a:t>。这种能力既包括可通过反复训练和模仿达到的教学技能，也包括在训练和反思后才能获得的设计教学、组织教学和研究教学等的高级能力。</a:t>
            </a:r>
            <a:endParaRPr lang="zh-CN" altLang="en-US" sz="2800" dirty="0">
              <a:solidFill>
                <a:srgbClr val="6B799C"/>
              </a:solidFill>
              <a:latin typeface="Open Sans" panose="020B0606030504020204"/>
              <a:ea typeface="Open Sans" panose="020B0606030504020204"/>
              <a:cs typeface="Open Sans" panose="020B0606030504020204"/>
            </a:endParaRPr>
          </a:p>
        </p:txBody>
      </p:sp>
    </p:spTree>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ags/tag1.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10.xml><?xml version="1.0" encoding="utf-8"?>
<p:tagLst xmlns:p="http://schemas.openxmlformats.org/presentationml/2006/main">
  <p:tag name="KSO_WM_DIAGRAM_VIRTUALLY_FRAME" val="{&quot;height&quot;:330.80141732283465,&quot;left&quot;:100.02622047244094,&quot;top&quot;:112.7,&quot;width&quot;:712.4237795275591}"/>
</p:tagLst>
</file>

<file path=ppt/tags/tag11.xml><?xml version="1.0" encoding="utf-8"?>
<p:tagLst xmlns:p="http://schemas.openxmlformats.org/presentationml/2006/main">
  <p:tag name="KSO_WM_DIAGRAM_VIRTUALLY_FRAME" val="{&quot;height&quot;:330.80141732283465,&quot;left&quot;:100.02622047244094,&quot;top&quot;:112.7,&quot;width&quot;:712.4237795275591}"/>
</p:tagLst>
</file>

<file path=ppt/tags/tag12.xml><?xml version="1.0" encoding="utf-8"?>
<p:tagLst xmlns:p="http://schemas.openxmlformats.org/presentationml/2006/main">
  <p:tag name="KSO_WM_DIAGRAM_VIRTUALLY_FRAME" val="{&quot;height&quot;:346.30527559055116,&quot;left&quot;:103.55,&quot;top&quot;:92.38952755905514,&quot;width&quot;:782.145433070866}"/>
</p:tagLst>
</file>

<file path=ppt/tags/tag13.xml><?xml version="1.0" encoding="utf-8"?>
<p:tagLst xmlns:p="http://schemas.openxmlformats.org/presentationml/2006/main">
  <p:tag name="KSO_WM_DIAGRAM_VIRTUALLY_FRAME" val="{&quot;height&quot;:346.30527559055116,&quot;left&quot;:103.55,&quot;top&quot;:92.38952755905514,&quot;width&quot;:782.145433070866}"/>
</p:tagLst>
</file>

<file path=ppt/tags/tag14.xml><?xml version="1.0" encoding="utf-8"?>
<p:tagLst xmlns:p="http://schemas.openxmlformats.org/presentationml/2006/main">
  <p:tag name="KSO_WM_DIAGRAM_VIRTUALLY_FRAME" val="{&quot;height&quot;:346.30527559055116,&quot;left&quot;:103.55,&quot;top&quot;:92.38952755905514,&quot;width&quot;:782.145433070866}"/>
</p:tagLst>
</file>

<file path=ppt/tags/tag15.xml><?xml version="1.0" encoding="utf-8"?>
<p:tagLst xmlns:p="http://schemas.openxmlformats.org/presentationml/2006/main">
  <p:tag name="KSO_WM_DIAGRAM_VIRTUALLY_FRAME" val="{&quot;height&quot;:379.2104724409449,&quot;left&quot;:75.15,&quot;top&quot;:92.38952755905514,&quot;width&quot;:810.545433070866}"/>
</p:tagLst>
</file>

<file path=ppt/tags/tag16.xml><?xml version="1.0" encoding="utf-8"?>
<p:tagLst xmlns:p="http://schemas.openxmlformats.org/presentationml/2006/main">
  <p:tag name="KSO_WM_DIAGRAM_VIRTUALLY_FRAME" val="{&quot;height&quot;:379.2104724409449,&quot;left&quot;:75.15,&quot;top&quot;:92.38952755905514,&quot;width&quot;:810.545433070866}"/>
</p:tagLst>
</file>

<file path=ppt/tags/tag17.xml><?xml version="1.0" encoding="utf-8"?>
<p:tagLst xmlns:p="http://schemas.openxmlformats.org/presentationml/2006/main">
  <p:tag name="KSO_WM_DIAGRAM_VIRTUALLY_FRAME" val="{&quot;height&quot;:379.2104724409449,&quot;left&quot;:75.15,&quot;top&quot;:92.38952755905514,&quot;width&quot;:810.545433070866}"/>
</p:tagLst>
</file>

<file path=ppt/tags/tag18.xml><?xml version="1.0" encoding="utf-8"?>
<p:tagLst xmlns:p="http://schemas.openxmlformats.org/presentationml/2006/main">
  <p:tag name="KSO_WM_DIAGRAM_VIRTUALLY_FRAME" val="{&quot;height&quot;:379.2104724409449,&quot;left&quot;:75.15,&quot;top&quot;:92.38952755905514,&quot;width&quot;:810.545433070866}"/>
</p:tagLst>
</file>

<file path=ppt/tags/tag19.xml><?xml version="1.0" encoding="utf-8"?>
<p:tagLst xmlns:p="http://schemas.openxmlformats.org/presentationml/2006/main">
  <p:tag name="KSO_WM_DIAGRAM_VIRTUALLY_FRAME" val="{&quot;height&quot;:379.2104724409449,&quot;left&quot;:75.15,&quot;top&quot;:92.38952755905514,&quot;width&quot;:810.545433070866}"/>
</p:tagLst>
</file>

<file path=ppt/tags/tag2.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20.xml><?xml version="1.0" encoding="utf-8"?>
<p:tagLst xmlns:p="http://schemas.openxmlformats.org/presentationml/2006/main">
  <p:tag name="KSO_WM_DIAGRAM_VIRTUALLY_FRAME" val="{&quot;height&quot;:379.2104724409449,&quot;left&quot;:75.15,&quot;top&quot;:92.38952755905514,&quot;width&quot;:810.545433070866}"/>
</p:tagLst>
</file>

<file path=ppt/tags/tag21.xml><?xml version="1.0" encoding="utf-8"?>
<p:tagLst xmlns:p="http://schemas.openxmlformats.org/presentationml/2006/main">
  <p:tag name="KSO_WM_DIAGRAM_VIRTUALLY_FRAME" val="{&quot;height&quot;:379.2104724409449,&quot;left&quot;:75.15,&quot;top&quot;:92.38952755905514,&quot;width&quot;:810.545433070866}"/>
</p:tagLst>
</file>

<file path=ppt/tags/tag22.xml><?xml version="1.0" encoding="utf-8"?>
<p:tagLst xmlns:p="http://schemas.openxmlformats.org/presentationml/2006/main">
  <p:tag name="KSO_WM_DIAGRAM_VIRTUALLY_FRAME" val="{&quot;height&quot;:379.2104724409449,&quot;left&quot;:75.15,&quot;top&quot;:92.38952755905514,&quot;width&quot;:810.545433070866}"/>
</p:tagLst>
</file>

<file path=ppt/tags/tag23.xml><?xml version="1.0" encoding="utf-8"?>
<p:tagLst xmlns:p="http://schemas.openxmlformats.org/presentationml/2006/main">
  <p:tag name="KSO_WM_DIAGRAM_VIRTUALLY_FRAME" val="{&quot;height&quot;:379.2104724409449,&quot;left&quot;:75.15,&quot;top&quot;:92.38952755905514,&quot;width&quot;:810.545433070866}"/>
</p:tagLst>
</file>

<file path=ppt/tags/tag24.xml><?xml version="1.0" encoding="utf-8"?>
<p:tagLst xmlns:p="http://schemas.openxmlformats.org/presentationml/2006/main">
  <p:tag name="KSO_WM_DIAGRAM_VIRTUALLY_FRAME" val="{&quot;height&quot;:379.2104724409449,&quot;left&quot;:75.15,&quot;top&quot;:92.38952755905514,&quot;width&quot;:810.545433070866}"/>
</p:tagLst>
</file>

<file path=ppt/tags/tag25.xml><?xml version="1.0" encoding="utf-8"?>
<p:tagLst xmlns:p="http://schemas.openxmlformats.org/presentationml/2006/main">
  <p:tag name="KSO_WM_DIAGRAM_VIRTUALLY_FRAME" val="{&quot;height&quot;:346.30527559055116,&quot;left&quot;:103.55,&quot;top&quot;:92.38952755905514,&quot;width&quot;:782.145433070866}"/>
</p:tagLst>
</file>

<file path=ppt/tags/tag26.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27.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28.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29.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3.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30.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31.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32.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33.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34.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35.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36.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37.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38.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39.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4.xml><?xml version="1.0" encoding="utf-8"?>
<p:tagLst xmlns:p="http://schemas.openxmlformats.org/presentationml/2006/main">
  <p:tag name="KSO_WM_DIAGRAM_VIRTUALLY_FRAME" val="{&quot;height&quot;:131.5884251968504,&quot;left&quot;:423.1305511811023,&quot;top&quot;:227.6115748031496,&quot;width&quot;:484.71944881889766}"/>
</p:tagLst>
</file>

<file path=ppt/tags/tag40.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41.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42.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43.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44.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45.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46.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47.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48.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49.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5.xml><?xml version="1.0" encoding="utf-8"?>
<p:tagLst xmlns:p="http://schemas.openxmlformats.org/presentationml/2006/main">
  <p:tag name="KSO_WM_DIAGRAM_VIRTUALLY_FRAME" val="{&quot;height&quot;:330.80141732283465,&quot;left&quot;:100.02622047244094,&quot;top&quot;:112.7,&quot;width&quot;:712.4237795275591}"/>
</p:tagLst>
</file>

<file path=ppt/tags/tag50.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51.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52.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53.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54.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55.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56.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57.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58.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59.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6.xml><?xml version="1.0" encoding="utf-8"?>
<p:tagLst xmlns:p="http://schemas.openxmlformats.org/presentationml/2006/main">
  <p:tag name="KSO_WM_DIAGRAM_VIRTUALLY_FRAME" val="{&quot;height&quot;:330.80141732283465,&quot;left&quot;:100.02622047244094,&quot;top&quot;:112.7,&quot;width&quot;:712.4237795275591}"/>
</p:tagLst>
</file>

<file path=ppt/tags/tag60.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61.xml><?xml version="1.0" encoding="utf-8"?>
<p:tagLst xmlns:p="http://schemas.openxmlformats.org/presentationml/2006/main">
  <p:tag name="KSO_WM_DIAGRAM_VIRTUALLY_FRAME" val="{&quot;height&quot;:164.41692913385828,&quot;left&quot;:477.8356692913386,&quot;top&quot;:302.5351181102362,&quot;width&quot;:392.3314960629922}"/>
</p:tagLst>
</file>

<file path=ppt/tags/tag62.xml><?xml version="1.0" encoding="utf-8"?>
<p:tagLst xmlns:p="http://schemas.openxmlformats.org/presentationml/2006/main">
  <p:tag name="KSO_WM_DIAGRAM_VIRTUALLY_FRAME" val="{&quot;height&quot;:346.30527559055116,&quot;left&quot;:103.55,&quot;top&quot;:92.38952755905514,&quot;width&quot;:782.145433070866}"/>
</p:tagLst>
</file>

<file path=ppt/tags/tag63.xml><?xml version="1.0" encoding="utf-8"?>
<p:tagLst xmlns:p="http://schemas.openxmlformats.org/presentationml/2006/main">
  <p:tag name="KSO_WM_DIAGRAM_VIRTUALLY_FRAME" val="{&quot;height&quot;:379.2104724409449,&quot;left&quot;:75.15,&quot;top&quot;:92.38952755905514,&quot;width&quot;:810.545433070866}"/>
</p:tagLst>
</file>

<file path=ppt/tags/tag64.xml><?xml version="1.0" encoding="utf-8"?>
<p:tagLst xmlns:p="http://schemas.openxmlformats.org/presentationml/2006/main">
  <p:tag name="KSO_WM_DIAGRAM_VIRTUALLY_FRAME" val="{&quot;height&quot;:346.30527559055116,&quot;left&quot;:103.55,&quot;top&quot;:92.38952755905514,&quot;width&quot;:782.145433070866}"/>
</p:tagLst>
</file>

<file path=ppt/tags/tag65.xml><?xml version="1.0" encoding="utf-8"?>
<p:tagLst xmlns:p="http://schemas.openxmlformats.org/presentationml/2006/main">
  <p:tag name="KSO_WM_DIAGRAM_VIRTUALLY_FRAME" val="{&quot;height&quot;:346.30527559055116,&quot;left&quot;:103.55,&quot;top&quot;:92.38952755905514,&quot;width&quot;:782.145433070866}"/>
</p:tagLst>
</file>

<file path=ppt/tags/tag66.xml><?xml version="1.0" encoding="utf-8"?>
<p:tagLst xmlns:p="http://schemas.openxmlformats.org/presentationml/2006/main">
  <p:tag name="KSO_WM_DIAGRAM_VIRTUALLY_FRAME" val="{&quot;height&quot;:226.32346456692912,&quot;left&quot;:93.26645669291338,&quot;top&quot;:179.14,&quot;width&quot;:783.5505511811023}"/>
</p:tagLst>
</file>

<file path=ppt/tags/tag67.xml><?xml version="1.0" encoding="utf-8"?>
<p:tagLst xmlns:p="http://schemas.openxmlformats.org/presentationml/2006/main">
  <p:tag name="KSO_WM_DIAGRAM_VIRTUALLY_FRAME" val="{&quot;height&quot;:226.32346456692912,&quot;left&quot;:93.26645669291338,&quot;top&quot;:179.14,&quot;width&quot;:783.5505511811023}"/>
</p:tagLst>
</file>

<file path=ppt/tags/tag68.xml><?xml version="1.0" encoding="utf-8"?>
<p:tagLst xmlns:p="http://schemas.openxmlformats.org/presentationml/2006/main">
  <p:tag name="KSO_WM_DIAGRAM_VIRTUALLY_FRAME" val="{&quot;height&quot;:226.32346456692912,&quot;left&quot;:93.26645669291338,&quot;top&quot;:179.14,&quot;width&quot;:783.5505511811023}"/>
</p:tagLst>
</file>

<file path=ppt/tags/tag69.xml><?xml version="1.0" encoding="utf-8"?>
<p:tagLst xmlns:p="http://schemas.openxmlformats.org/presentationml/2006/main">
  <p:tag name="KSO_WM_DIAGRAM_VIRTUALLY_FRAME" val="{&quot;height&quot;:226.32346456692912,&quot;left&quot;:93.26645669291338,&quot;top&quot;:179.14,&quot;width&quot;:783.5505511811023}"/>
</p:tagLst>
</file>

<file path=ppt/tags/tag7.xml><?xml version="1.0" encoding="utf-8"?>
<p:tagLst xmlns:p="http://schemas.openxmlformats.org/presentationml/2006/main">
  <p:tag name="KSO_WM_DIAGRAM_VIRTUALLY_FRAME" val="{&quot;height&quot;:330.80141732283465,&quot;left&quot;:100.02622047244094,&quot;top&quot;:112.7,&quot;width&quot;:712.4237795275591}"/>
</p:tagLst>
</file>

<file path=ppt/tags/tag70.xml><?xml version="1.0" encoding="utf-8"?>
<p:tagLst xmlns:p="http://schemas.openxmlformats.org/presentationml/2006/main">
  <p:tag name="KSO_WM_DIAGRAM_VIRTUALLY_FRAME" val="{&quot;height&quot;:226.32346456692912,&quot;left&quot;:93.26645669291338,&quot;top&quot;:179.14,&quot;width&quot;:783.5505511811023}"/>
</p:tagLst>
</file>

<file path=ppt/tags/tag71.xml><?xml version="1.0" encoding="utf-8"?>
<p:tagLst xmlns:p="http://schemas.openxmlformats.org/presentationml/2006/main">
  <p:tag name="KSO_WM_DIAGRAM_VIRTUALLY_FRAME" val="{&quot;height&quot;:226.32346456692912,&quot;left&quot;:93.26645669291338,&quot;top&quot;:179.14,&quot;width&quot;:783.5505511811023}"/>
</p:tagLst>
</file>

<file path=ppt/tags/tag72.xml><?xml version="1.0" encoding="utf-8"?>
<p:tagLst xmlns:p="http://schemas.openxmlformats.org/presentationml/2006/main">
  <p:tag name="KSO_WM_DIAGRAM_VIRTUALLY_FRAME" val="{&quot;height&quot;:226.32346456692912,&quot;left&quot;:93.26645669291338,&quot;top&quot;:179.14,&quot;width&quot;:783.5505511811023}"/>
</p:tagLst>
</file>

<file path=ppt/tags/tag73.xml><?xml version="1.0" encoding="utf-8"?>
<p:tagLst xmlns:p="http://schemas.openxmlformats.org/presentationml/2006/main">
  <p:tag name="KSO_WM_DIAGRAM_VIRTUALLY_FRAME" val="{&quot;height&quot;:226.32346456692912,&quot;left&quot;:93.26645669291338,&quot;top&quot;:179.14,&quot;width&quot;:783.5505511811023}"/>
</p:tagLst>
</file>

<file path=ppt/tags/tag74.xml><?xml version="1.0" encoding="utf-8"?>
<p:tagLst xmlns:p="http://schemas.openxmlformats.org/presentationml/2006/main">
  <p:tag name="KSO_WM_DIAGRAM_VIRTUALLY_FRAME" val="{&quot;height&quot;:226.32346456692912,&quot;left&quot;:93.26645669291338,&quot;top&quot;:179.14,&quot;width&quot;:783.5505511811023}"/>
</p:tagLst>
</file>

<file path=ppt/tags/tag75.xml><?xml version="1.0" encoding="utf-8"?>
<p:tagLst xmlns:p="http://schemas.openxmlformats.org/presentationml/2006/main">
  <p:tag name="KSO_WM_DIAGRAM_VIRTUALLY_FRAME" val="{&quot;height&quot;:226.32346456692912,&quot;left&quot;:93.26645669291338,&quot;top&quot;:179.14,&quot;width&quot;:783.5505511811023}"/>
</p:tagLst>
</file>

<file path=ppt/tags/tag76.xml><?xml version="1.0" encoding="utf-8"?>
<p:tagLst xmlns:p="http://schemas.openxmlformats.org/presentationml/2006/main">
  <p:tag name="KSO_WM_DIAGRAM_VIRTUALLY_FRAME" val="{&quot;height&quot;:226.32346456692912,&quot;left&quot;:93.26645669291338,&quot;top&quot;:179.14,&quot;width&quot;:783.5505511811023}"/>
</p:tagLst>
</file>

<file path=ppt/tags/tag77.xml><?xml version="1.0" encoding="utf-8"?>
<p:tagLst xmlns:p="http://schemas.openxmlformats.org/presentationml/2006/main">
  <p:tag name="KSO_WM_DIAGRAM_VIRTUALLY_FRAME" val="{&quot;height&quot;:226.32346456692912,&quot;left&quot;:93.26645669291338,&quot;top&quot;:179.14,&quot;width&quot;:783.5505511811023}"/>
</p:tagLst>
</file>

<file path=ppt/tags/tag78.xml><?xml version="1.0" encoding="utf-8"?>
<p:tagLst xmlns:p="http://schemas.openxmlformats.org/presentationml/2006/main">
  <p:tag name="KSO_WM_DIAGRAM_VIRTUALLY_FRAME" val="{&quot;height&quot;:226.32346456692912,&quot;left&quot;:93.26645669291338,&quot;top&quot;:179.14,&quot;width&quot;:783.5505511811023}"/>
</p:tagLst>
</file>

<file path=ppt/tags/tag79.xml><?xml version="1.0" encoding="utf-8"?>
<p:tagLst xmlns:p="http://schemas.openxmlformats.org/presentationml/2006/main">
  <p:tag name="KSO_WM_DIAGRAM_VIRTUALLY_FRAME" val="{&quot;height&quot;:226.32346456692912,&quot;left&quot;:93.26645669291338,&quot;top&quot;:179.14,&quot;width&quot;:783.5505511811023}"/>
</p:tagLst>
</file>

<file path=ppt/tags/tag8.xml><?xml version="1.0" encoding="utf-8"?>
<p:tagLst xmlns:p="http://schemas.openxmlformats.org/presentationml/2006/main">
  <p:tag name="KSO_WM_DIAGRAM_VIRTUALLY_FRAME" val="{&quot;height&quot;:330.80141732283465,&quot;left&quot;:100.02622047244094,&quot;top&quot;:112.7,&quot;width&quot;:712.4237795275591}"/>
</p:tagLst>
</file>

<file path=ppt/tags/tag80.xml><?xml version="1.0" encoding="utf-8"?>
<p:tagLst xmlns:p="http://schemas.openxmlformats.org/presentationml/2006/main">
  <p:tag name="KSO_WM_DIAGRAM_VIRTUALLY_FRAME" val="{&quot;height&quot;:226.32346456692912,&quot;left&quot;:93.26645669291338,&quot;top&quot;:179.14,&quot;width&quot;:783.5505511811023}"/>
</p:tagLst>
</file>

<file path=ppt/tags/tag81.xml><?xml version="1.0" encoding="utf-8"?>
<p:tagLst xmlns:p="http://schemas.openxmlformats.org/presentationml/2006/main">
  <p:tag name="KSO_WM_DIAGRAM_VIRTUALLY_FRAME" val="{&quot;height&quot;:226.32346456692912,&quot;left&quot;:93.26645669291338,&quot;top&quot;:179.14,&quot;width&quot;:783.5505511811023}"/>
</p:tagLst>
</file>

<file path=ppt/tags/tag82.xml><?xml version="1.0" encoding="utf-8"?>
<p:tagLst xmlns:p="http://schemas.openxmlformats.org/presentationml/2006/main">
  <p:tag name="KSO_WM_DIAGRAM_VIRTUALLY_FRAME" val="{&quot;height&quot;:226.32346456692912,&quot;left&quot;:93.26645669291338,&quot;top&quot;:179.14,&quot;width&quot;:783.5505511811023}"/>
</p:tagLst>
</file>

<file path=ppt/tags/tag83.xml><?xml version="1.0" encoding="utf-8"?>
<p:tagLst xmlns:p="http://schemas.openxmlformats.org/presentationml/2006/main">
  <p:tag name="KSO_WM_DIAGRAM_VIRTUALLY_FRAME" val="{&quot;height&quot;:226.32346456692912,&quot;left&quot;:93.26645669291338,&quot;top&quot;:179.14,&quot;width&quot;:783.5505511811023}"/>
</p:tagLst>
</file>

<file path=ppt/tags/tag84.xml><?xml version="1.0" encoding="utf-8"?>
<p:tagLst xmlns:p="http://schemas.openxmlformats.org/presentationml/2006/main">
  <p:tag name="KSO_WM_DIAGRAM_VIRTUALLY_FRAME" val="{&quot;height&quot;:226.32346456692912,&quot;left&quot;:93.26645669291338,&quot;top&quot;:179.14,&quot;width&quot;:783.5505511811023}"/>
</p:tagLst>
</file>

<file path=ppt/tags/tag85.xml><?xml version="1.0" encoding="utf-8"?>
<p:tagLst xmlns:p="http://schemas.openxmlformats.org/presentationml/2006/main">
  <p:tag name="KSO_WM_DIAGRAM_VIRTUALLY_FRAME" val="{&quot;height&quot;:226.32346456692912,&quot;left&quot;:93.26645669291338,&quot;top&quot;:179.14,&quot;width&quot;:783.5505511811023}"/>
</p:tagLst>
</file>

<file path=ppt/tags/tag86.xml><?xml version="1.0" encoding="utf-8"?>
<p:tagLst xmlns:p="http://schemas.openxmlformats.org/presentationml/2006/main">
  <p:tag name="KSO_WM_DIAGRAM_VIRTUALLY_FRAME" val="{&quot;height&quot;:346.30527559055116,&quot;left&quot;:103.55,&quot;top&quot;:92.38952755905514,&quot;width&quot;:782.145433070866}"/>
</p:tagLst>
</file>

<file path=ppt/tags/tag87.xml><?xml version="1.0" encoding="utf-8"?>
<p:tagLst xmlns:p="http://schemas.openxmlformats.org/presentationml/2006/main">
  <p:tag name="KSO_WM_DIAGRAM_VIRTUALLY_FRAME" val="{&quot;height&quot;:346.30527559055116,&quot;left&quot;:103.55,&quot;top&quot;:92.38952755905514,&quot;width&quot;:782.145433070866}"/>
</p:tagLst>
</file>

<file path=ppt/tags/tag88.xml><?xml version="1.0" encoding="utf-8"?>
<p:tagLst xmlns:p="http://schemas.openxmlformats.org/presentationml/2006/main">
  <p:tag name="KSO_WM_DIAGRAM_VIRTUALLY_FRAME" val="{&quot;height&quot;:346.30527559055116,&quot;left&quot;:103.55,&quot;top&quot;:92.38952755905514,&quot;width&quot;:782.145433070866}"/>
</p:tagLst>
</file>

<file path=ppt/tags/tag89.xml><?xml version="1.0" encoding="utf-8"?>
<p:tagLst xmlns:p="http://schemas.openxmlformats.org/presentationml/2006/main">
  <p:tag name="KSO_WM_DIAGRAM_VIRTUALLY_FRAME" val="{&quot;height&quot;:346.30527559055116,&quot;left&quot;:103.55,&quot;top&quot;:92.38952755905514,&quot;width&quot;:782.145433070866}"/>
</p:tagLst>
</file>

<file path=ppt/tags/tag9.xml><?xml version="1.0" encoding="utf-8"?>
<p:tagLst xmlns:p="http://schemas.openxmlformats.org/presentationml/2006/main">
  <p:tag name="KSO_WM_DIAGRAM_VIRTUALLY_FRAME" val="{&quot;height&quot;:330.80141732283465,&quot;left&quot;:100.02622047244094,&quot;top&quot;:112.7,&quot;width&quot;:712.4237795275591}"/>
</p:tagLst>
</file>

<file path=ppt/tags/tag90.xml><?xml version="1.0" encoding="utf-8"?>
<p:tagLst xmlns:p="http://schemas.openxmlformats.org/presentationml/2006/main">
  <p:tag name="KSO_WM_DIAGRAM_VIRTUALLY_FRAME" val="{&quot;height&quot;:346.30527559055116,&quot;left&quot;:103.55,&quot;top&quot;:92.38952755905514,&quot;width&quot;:782.145433070866}"/>
</p:tagLst>
</file>

<file path=ppt/tags/tag91.xml><?xml version="1.0" encoding="utf-8"?>
<p:tagLst xmlns:p="http://schemas.openxmlformats.org/presentationml/2006/main">
  <p:tag name="KSO_WM_DIAGRAM_VIRTUALLY_FRAME" val="{&quot;height&quot;:346.30527559055116,&quot;left&quot;:103.55,&quot;top&quot;:92.38952755905514,&quot;width&quot;:782.145433070866}"/>
</p:tagLst>
</file>

<file path=ppt/tags/tag92.xml><?xml version="1.0" encoding="utf-8"?>
<p:tagLst xmlns:p="http://schemas.openxmlformats.org/presentationml/2006/main">
  <p:tag name="KSO_WM_DIAGRAM_VIRTUALLY_FRAME" val="{&quot;height&quot;:346.30527559055116,&quot;left&quot;:103.55,&quot;top&quot;:92.38952755905514,&quot;width&quot;:782.145433070866}"/>
</p:tagLst>
</file>

<file path=ppt/tags/tag93.xml><?xml version="1.0" encoding="utf-8"?>
<p:tagLst xmlns:p="http://schemas.openxmlformats.org/presentationml/2006/main">
  <p:tag name="commondata" val="eyJoZGlkIjoiNzg5YWViYmRjNzU0MGQ2MzRmODJhODg4YzY2MjM1MTkifQ=="/>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5421</Words>
  <Application>WPS 演示</Application>
  <PresentationFormat>宽屏</PresentationFormat>
  <Paragraphs>295</Paragraphs>
  <Slides>35</Slides>
  <Notes>6</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35</vt:i4>
      </vt:variant>
    </vt:vector>
  </HeadingPairs>
  <TitlesOfParts>
    <vt:vector size="54" baseType="lpstr">
      <vt:lpstr>Arial</vt:lpstr>
      <vt:lpstr>宋体</vt:lpstr>
      <vt:lpstr>Wingdings</vt:lpstr>
      <vt:lpstr>幼圆</vt:lpstr>
      <vt:lpstr>Calibri</vt:lpstr>
      <vt:lpstr>微软雅黑</vt:lpstr>
      <vt:lpstr>华文仿宋</vt:lpstr>
      <vt:lpstr>Open Sans</vt:lpstr>
      <vt:lpstr>Segoe Print</vt:lpstr>
      <vt:lpstr>微软雅黑 Light</vt:lpstr>
      <vt:lpstr>Open Sans</vt:lpstr>
      <vt:lpstr>Arial Unicode MS</vt:lpstr>
      <vt:lpstr>Impact</vt:lpstr>
      <vt:lpstr>Gill Sans</vt:lpstr>
      <vt:lpstr>Calibri Light</vt:lpstr>
      <vt:lpstr>等线 Light</vt:lpstr>
      <vt:lpstr>等线</vt:lpstr>
      <vt:lpstr>Gill Sans MT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YYQ</dc:creator>
  <cp:lastModifiedBy>陌左</cp:lastModifiedBy>
  <cp:revision>57</cp:revision>
  <dcterms:created xsi:type="dcterms:W3CDTF">2016-09-11T10:28:00Z</dcterms:created>
  <dcterms:modified xsi:type="dcterms:W3CDTF">2024-09-22T02:02:30Z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2052-12.1.0.18240</vt:lpwstr>
  </property>
  <property fmtid="{D5CDD505-2E9C-101B-9397-08002B2CF9AE}" pid="3" name="ICV">
    <vt:lpwstr>4A2FA3C5F7A94CE3999896C3BDD0FB6D_12</vt:lpwstr>
  </property>
</Properties>
</file>