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31" r:id="rId3"/>
    <p:sldId id="329" r:id="rId5"/>
    <p:sldId id="328" r:id="rId6"/>
    <p:sldId id="360" r:id="rId7"/>
    <p:sldId id="361" r:id="rId8"/>
    <p:sldId id="362" r:id="rId9"/>
    <p:sldId id="363" r:id="rId10"/>
    <p:sldId id="364" r:id="rId11"/>
    <p:sldId id="365" r:id="rId12"/>
    <p:sldId id="366" r:id="rId13"/>
    <p:sldId id="367" r:id="rId14"/>
    <p:sldId id="368" r:id="rId15"/>
    <p:sldId id="369" r:id="rId16"/>
    <p:sldId id="370" r:id="rId17"/>
    <p:sldId id="409" r:id="rId18"/>
    <p:sldId id="371" r:id="rId19"/>
    <p:sldId id="372" r:id="rId20"/>
    <p:sldId id="373" r:id="rId21"/>
    <p:sldId id="332" r:id="rId22"/>
    <p:sldId id="374" r:id="rId23"/>
    <p:sldId id="375" r:id="rId24"/>
    <p:sldId id="376" r:id="rId25"/>
    <p:sldId id="377" r:id="rId26"/>
    <p:sldId id="378" r:id="rId27"/>
    <p:sldId id="379" r:id="rId28"/>
    <p:sldId id="380" r:id="rId29"/>
    <p:sldId id="381" r:id="rId30"/>
    <p:sldId id="382" r:id="rId31"/>
    <p:sldId id="383" r:id="rId32"/>
    <p:sldId id="384" r:id="rId33"/>
    <p:sldId id="385" r:id="rId34"/>
    <p:sldId id="386" r:id="rId35"/>
    <p:sldId id="387" r:id="rId36"/>
    <p:sldId id="388" r:id="rId37"/>
    <p:sldId id="389" r:id="rId38"/>
    <p:sldId id="390" r:id="rId39"/>
    <p:sldId id="391" r:id="rId40"/>
    <p:sldId id="392" r:id="rId41"/>
    <p:sldId id="393" r:id="rId42"/>
    <p:sldId id="394" r:id="rId43"/>
    <p:sldId id="395" r:id="rId44"/>
    <p:sldId id="396" r:id="rId45"/>
    <p:sldId id="397" r:id="rId46"/>
    <p:sldId id="398" r:id="rId47"/>
    <p:sldId id="399" r:id="rId48"/>
    <p:sldId id="400" r:id="rId49"/>
    <p:sldId id="333" r:id="rId50"/>
    <p:sldId id="401" r:id="rId51"/>
    <p:sldId id="402" r:id="rId52"/>
    <p:sldId id="403" r:id="rId53"/>
    <p:sldId id="404" r:id="rId54"/>
    <p:sldId id="405" r:id="rId55"/>
    <p:sldId id="450" r:id="rId56"/>
    <p:sldId id="406" r:id="rId57"/>
    <p:sldId id="407" r:id="rId58"/>
    <p:sldId id="408" r:id="rId59"/>
  </p:sldIdLst>
  <p:sldSz cx="12192000" cy="6858000"/>
  <p:notesSz cx="6858000" cy="9144000"/>
  <p:custDataLst>
    <p:tags r:id="rId6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79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showGuides="1">
      <p:cViewPr varScale="1">
        <p:scale>
          <a:sx n="70" d="100"/>
          <a:sy n="70" d="100"/>
        </p:scale>
        <p:origin x="480"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3" Type="http://schemas.openxmlformats.org/officeDocument/2006/relationships/tags" Target="tags/tag7.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436603-7D23-4B98-A2FB-95DD515B26C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8FC7D2-B7E9-473A-89B7-10EF49AF123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fld>
            <a:endParaRPr lang="zh-CN" altLang="en-US"/>
          </a:p>
        </p:txBody>
      </p:sp>
      <p:sp>
        <p:nvSpPr>
          <p:cNvPr id="7" name="矩形 6"/>
          <p:cNvSpPr/>
          <p:nvPr userDrawn="1"/>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microsoft.com/office/2007/relationships/hdphoto" Target="../media/image2.wdp"/><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8" name="文本框 17"/>
          <p:cNvSpPr txBox="1"/>
          <p:nvPr/>
        </p:nvSpPr>
        <p:spPr>
          <a:xfrm>
            <a:off x="349250" y="1516380"/>
            <a:ext cx="8446407" cy="3243196"/>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第四章</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a:t>
            </a:r>
            <a:r>
              <a:rPr lang="zh-CN" altLang="en-US" sz="4800" b="1" dirty="0">
                <a:solidFill>
                  <a:srgbClr val="6B799C"/>
                </a:solidFill>
                <a:latin typeface="幼圆" panose="02010509060101010101" pitchFamily="49" charset="-122"/>
                <a:ea typeface="幼圆" panose="02010509060101010101" pitchFamily="49" charset="-122"/>
              </a:rPr>
              <a:t>数学课堂导入技能的认识与提高</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二、常见的中学课堂导入</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629194" y="869517"/>
            <a:ext cx="10805341" cy="5539105"/>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（一）情境导入</a:t>
            </a:r>
            <a:endParaRPr lang="zh-CN" altLang="en-US" sz="2800" dirty="0">
              <a:solidFill>
                <a:srgbClr val="6B799C"/>
              </a:solidFill>
            </a:endParaRPr>
          </a:p>
          <a:p>
            <a:pPr marL="342900" indent="-342900" fontAlgn="auto">
              <a:lnSpc>
                <a:spcPct val="150000"/>
              </a:lnSpc>
              <a:buFont typeface="Arial" panose="020B0604020202020204" pitchFamily="34" charset="0"/>
              <a:buChar char="•"/>
            </a:pPr>
            <a:r>
              <a:rPr lang="zh-CN" altLang="en-US" sz="2000" dirty="0">
                <a:solidFill>
                  <a:srgbClr val="6B799C"/>
                </a:solidFill>
              </a:rPr>
              <a:t>中学生的认知水平以及数学与现实世界的密切关联性，决定了数学问题与具体情境相结合的必要性和合理性。数学的学习与学生的生活实际有很大的联系，实际生活中处处有数学，学生在生活中也经常发现和数学有关的有趣现象和规律。中学数学课堂的情境导入应具有合理性和实效性。情境导入是课程改革后提出的帮助教师导入课堂、帮助学生融入课堂的一种教学方法。</a:t>
            </a:r>
            <a:endParaRPr lang="zh-CN" altLang="en-US" sz="2000" dirty="0">
              <a:solidFill>
                <a:srgbClr val="6B799C"/>
              </a:solidFill>
            </a:endParaRPr>
          </a:p>
          <a:p>
            <a:pPr marL="342900" indent="-342900" fontAlgn="auto">
              <a:lnSpc>
                <a:spcPct val="150000"/>
              </a:lnSpc>
              <a:buFont typeface="Arial" panose="020B0604020202020204" pitchFamily="34" charset="0"/>
              <a:buChar char="•"/>
            </a:pPr>
            <a:r>
              <a:rPr lang="zh-CN" altLang="en-US" sz="2000" dirty="0">
                <a:solidFill>
                  <a:srgbClr val="6B799C"/>
                </a:solidFill>
              </a:rPr>
              <a:t>情境导入的合理性是指在设置情境时要充分考虑</a:t>
            </a:r>
            <a:r>
              <a:rPr lang="zh-CN" altLang="en-US" sz="2000" b="1" dirty="0">
                <a:solidFill>
                  <a:srgbClr val="7030A0"/>
                </a:solidFill>
              </a:rPr>
              <a:t>情境选择是否与本节课的内容有密切联系，是否遵循学生身心发展的规律和认知发展的规律</a:t>
            </a:r>
            <a:r>
              <a:rPr lang="zh-CN" altLang="en-US" sz="2000" dirty="0">
                <a:solidFill>
                  <a:srgbClr val="6B799C"/>
                </a:solidFill>
              </a:rPr>
              <a:t>。</a:t>
            </a:r>
            <a:endParaRPr lang="zh-CN" altLang="en-US" sz="2000" dirty="0">
              <a:solidFill>
                <a:srgbClr val="6B799C"/>
              </a:solidFill>
            </a:endParaRPr>
          </a:p>
          <a:p>
            <a:pPr marL="342900" indent="-342900" fontAlgn="auto">
              <a:lnSpc>
                <a:spcPct val="150000"/>
              </a:lnSpc>
              <a:buFont typeface="Arial" panose="020B0604020202020204" pitchFamily="34" charset="0"/>
              <a:buChar char="•"/>
            </a:pPr>
            <a:r>
              <a:rPr lang="zh-CN" altLang="en-US" sz="2000" dirty="0">
                <a:solidFill>
                  <a:srgbClr val="6B799C"/>
                </a:solidFill>
              </a:rPr>
              <a:t>课堂导入的情境不是任意安排的</a:t>
            </a:r>
            <a:r>
              <a:rPr lang="zh-CN" altLang="en-US" sz="2000" dirty="0">
                <a:solidFill>
                  <a:srgbClr val="7030A0"/>
                </a:solidFill>
              </a:rPr>
              <a:t>，</a:t>
            </a:r>
            <a:r>
              <a:rPr lang="zh-CN" altLang="en-US" sz="2000" b="1" dirty="0">
                <a:solidFill>
                  <a:srgbClr val="7030A0"/>
                </a:solidFill>
              </a:rPr>
              <a:t>不仅要科学严谨还要合理有效。</a:t>
            </a:r>
            <a:r>
              <a:rPr lang="zh-CN" altLang="en-US" sz="2000" dirty="0">
                <a:solidFill>
                  <a:srgbClr val="6B799C"/>
                </a:solidFill>
              </a:rPr>
              <a:t>这就要求教师对数学教材进行深入研读，发掘教材背后的课堂导入切入点，思考选取什么样的情境能够最为贴切地呈现本节课的主要知识和主要数学思想方法，什么样的情境能够最大程度实现课堂引入和后续教学过程的自然衔接，什么样的情境能够最易于激起学生的数学学习兴趣。</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二、常见的中学课堂导入</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788112" y="1173254"/>
            <a:ext cx="10615776" cy="4061460"/>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情境导入的实效性是指实施的可行性和实施效果的目的性。如果想要提升数学课堂教学的实效性，就要思考课堂导入是否具有一定的适用性和可操作性，从而确保达到教师预设的教学效果。实现情境导入的实效性，首先要为情景设置留有充足的空间，要根据学生的心理发展特征和理解能力将情境分析清楚，让学生不仅懂得导入的内容，也可以领会情境中展现的知识与即将学习的数学知识之间的联系。</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也就是说，</a:t>
            </a:r>
            <a:r>
              <a:rPr lang="zh-CN" altLang="en-US" sz="2400" b="1" dirty="0">
                <a:solidFill>
                  <a:srgbClr val="7030A0"/>
                </a:solidFill>
              </a:rPr>
              <a:t>情境的选择应以简洁精准为主，</a:t>
            </a:r>
            <a:r>
              <a:rPr lang="zh-CN" altLang="en-US" sz="2400" dirty="0">
                <a:solidFill>
                  <a:srgbClr val="6B799C"/>
                </a:solidFill>
              </a:rPr>
              <a:t>从简单的情境中引导学生体验数学知识的内涵，而不要一味追求情境的新意，避免使内容变得繁难复杂。其次，情境的选择要贴近学生的生活实际，通过生活化的情境让学生产生熟悉的感觉，减少对课堂学习内容的排斥。</a:t>
            </a:r>
            <a:endParaRPr lang="en-US" altLang="zh-CN" sz="2400" dirty="0">
              <a:solidFill>
                <a:srgbClr val="6B799C"/>
              </a:solidFill>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二、常见的中学课堂导入</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27007" y="1078639"/>
            <a:ext cx="9949975" cy="4831080"/>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（二）复习导入</a:t>
            </a:r>
            <a:endParaRPr lang="en-US" altLang="zh-CN" sz="2400" b="1" dirty="0">
              <a:solidFill>
                <a:srgbClr val="6B799C"/>
              </a:solidFill>
            </a:endParaRPr>
          </a:p>
          <a:p>
            <a:endParaRPr lang="zh-CN" altLang="en-US" sz="2400" dirty="0">
              <a:solidFill>
                <a:srgbClr val="6B799C"/>
              </a:solidFill>
            </a:endParaRPr>
          </a:p>
          <a:p>
            <a:pPr marL="342900" indent="-342900">
              <a:buFont typeface="Arial" panose="020B0604020202020204" pitchFamily="34" charset="0"/>
              <a:buChar char="•"/>
            </a:pPr>
            <a:r>
              <a:rPr lang="zh-CN" altLang="en-US" sz="2000" dirty="0">
                <a:solidFill>
                  <a:srgbClr val="6B799C"/>
                </a:solidFill>
              </a:rPr>
              <a:t>数学知识点之间有很强的关联性，每个部分都不是互相孤立的，但是这种关联并不一定是外显的，通常需要教师通过一系列的教学策略去点明这类联系，帮助学生完成数学知识体系的建构。</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数学的学习是一个由表及里、由内而外的积累的过程，也是将已经学习过的知识内化并建立起与新知识之间的联系的过程，根据学生对所学新知识的记忆和遗忘的规律，在数学课堂教学时采用复习引入的方法，可以及时对旧知进行强化，起到很好的巩固作用。</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复习导入以已经学过的旧知识为新知学习的起始点，一方面复习巩固所学知识，有利于教师及时得到学生学习情况的反馈，可以灵活地进行下一步教学进度和教学策略的调整，另一方面建立了新旧知识的联系，有利于数学知识的体系化建构。</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在中学课堂中，复习导入一般以回答问题的形式进行，有举手作答、抢答、齐答、指定回答等，这类方式对于中学生来说十分有效。通过提问的复习方式可以将学生的注意力集中起来，让学生迅速融入数学的学习中。</a:t>
            </a:r>
            <a:endParaRPr lang="en-US" altLang="zh-CN"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二、常见的中学课堂导入</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249136" y="1322823"/>
            <a:ext cx="9429750" cy="3784600"/>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教师可以根据数学知识的难度、问题的类型以及学生当堂课的精神状态等选择具体的提问方式。</a:t>
            </a:r>
            <a:endParaRPr lang="zh-CN" altLang="en-US"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例如，在教学“有理数混合运算”时的课堂导入，鉴于学生对有理数的加、减、乘、除、乘方运算有了一定的学习基础，并且对加、减、乘、除混合运算的顺序有了一定的掌握，可采用复习导入的方式，在复习加、减、乘、除混合运算以及乘方运算的基础上，以学生原有的知识为载体提出新的问题：如果加、减、乘、除混合运算中加入乘方运算该怎样进行？引发学生的认知冲突，并自然过渡到新知的学习中。</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二、常见的中学课堂导入</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66800" y="1173254"/>
            <a:ext cx="10265229" cy="5815965"/>
          </a:xfrm>
          <a:prstGeom prst="rect">
            <a:avLst/>
          </a:prstGeom>
          <a:noFill/>
        </p:spPr>
        <p:txBody>
          <a:bodyPr wrap="square">
            <a:spAutoFit/>
          </a:bodyPr>
          <a:lstStyle/>
          <a:p>
            <a:r>
              <a:rPr lang="zh-CN" altLang="en-US" dirty="0">
                <a:solidFill>
                  <a:srgbClr val="6B799C"/>
                </a:solidFill>
              </a:rPr>
              <a:t> </a:t>
            </a:r>
            <a:r>
              <a:rPr lang="zh-CN" altLang="en-US" sz="2400" dirty="0">
                <a:solidFill>
                  <a:srgbClr val="6B799C"/>
                </a:solidFill>
              </a:rPr>
              <a:t>     </a:t>
            </a:r>
            <a:r>
              <a:rPr lang="zh-CN" altLang="en-US" sz="2400" b="1" dirty="0">
                <a:solidFill>
                  <a:srgbClr val="6B799C"/>
                </a:solidFill>
              </a:rPr>
              <a:t>（三）设疑导入</a:t>
            </a:r>
            <a:endParaRPr lang="zh-CN" altLang="en-US"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设疑导入，顾名思义就是要选择一个问题作为数学课的开端。问题是思维的心脏，中学数学的教学离不开问题，中学生仍处于一个对外界事物十分好奇的阶段，问题有利于激发学生的好奇心、吸引其注意力，从问题导入能够帮助学生迅速投入到问题的解决中去。</a:t>
            </a:r>
            <a:endParaRPr lang="zh-CN" altLang="en-US" sz="2400" dirty="0">
              <a:solidFill>
                <a:srgbClr val="6B799C"/>
              </a:solidFill>
            </a:endParaRPr>
          </a:p>
          <a:p>
            <a:pPr marL="285750" indent="-285750">
              <a:buFont typeface="Arial" panose="020B0604020202020204" pitchFamily="34" charset="0"/>
              <a:buChar char="•"/>
            </a:pPr>
            <a:r>
              <a:rPr lang="zh-CN" altLang="en-US" sz="2400" b="1" dirty="0">
                <a:solidFill>
                  <a:srgbClr val="7030A0"/>
                </a:solidFill>
              </a:rPr>
              <a:t>问题并不是随意设置的，而是要经过精心的思考</a:t>
            </a:r>
            <a:r>
              <a:rPr lang="zh-CN" altLang="en-US" sz="2400" dirty="0">
                <a:solidFill>
                  <a:srgbClr val="6B799C"/>
                </a:solidFill>
              </a:rPr>
              <a:t>，并且精准表述将要引入课堂的问题，确保学生能够听懂，以顺利过渡到下一步教学活动。根据中学生感兴趣的内容精心巧妙地设计一些有趣味、引人入胜的问题，可以有效调动学生的积极性，激发学生的数学思维。</a:t>
            </a:r>
            <a:endParaRPr lang="zh-CN" altLang="en-US"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例如，在教学“三角形内角和定理”时的课堂导入，可以从“三角形有几个内角”“它们的和为多少”等问题出发，用“你怀疑过这个结论吗”“如何验证”“如何用剪纸验证”“如何用逻辑推理验证”等问题串，通过猜想、操作、交流、验证、推理等活动，引导学生一起寻找方法验证三角形内角和。</a:t>
            </a:r>
            <a:endParaRPr lang="en-US" altLang="zh-CN" sz="2400" dirty="0">
              <a:solidFill>
                <a:srgbClr val="6B799C"/>
              </a:solidFill>
            </a:endParaRPr>
          </a:p>
          <a:p>
            <a:pPr marL="285750" indent="-285750">
              <a:buFont typeface="Arial" panose="020B0604020202020204" pitchFamily="34" charset="0"/>
              <a:buChar char="•"/>
            </a:pPr>
            <a:endParaRPr lang="en-US" altLang="zh-CN" sz="2400" dirty="0">
              <a:solidFill>
                <a:srgbClr val="6B799C"/>
              </a:solidFill>
            </a:endParaRPr>
          </a:p>
          <a:p>
            <a:pPr marL="285750" indent="-285750">
              <a:buFont typeface="Arial" panose="020B0604020202020204" pitchFamily="34" charset="0"/>
              <a:buChar char="•"/>
            </a:pPr>
            <a:endParaRPr lang="en-US" altLang="zh-CN" dirty="0">
              <a:solidFill>
                <a:srgbClr val="6B799C"/>
              </a:solidFill>
            </a:endParaRPr>
          </a:p>
          <a:p>
            <a:endParaRPr lang="zh-CN" altLang="en-US"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二、常见的中学课堂导入</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66800" y="1173254"/>
            <a:ext cx="10265229" cy="5170646"/>
          </a:xfrm>
          <a:prstGeom prst="rect">
            <a:avLst/>
          </a:prstGeom>
          <a:noFill/>
        </p:spPr>
        <p:txBody>
          <a:bodyPr wrap="square">
            <a:spAutoFit/>
          </a:bodyPr>
          <a:lstStyle/>
          <a:p>
            <a:r>
              <a:rPr lang="zh-CN" altLang="en-US" dirty="0">
                <a:solidFill>
                  <a:srgbClr val="6B799C"/>
                </a:solidFill>
              </a:rPr>
              <a:t>      </a:t>
            </a:r>
            <a:endParaRPr lang="zh-CN" altLang="en-US" dirty="0">
              <a:solidFill>
                <a:srgbClr val="6B799C"/>
              </a:solidFill>
            </a:endParaRPr>
          </a:p>
          <a:p>
            <a:pPr marL="285750" indent="-285750">
              <a:buFont typeface="Arial" panose="020B0604020202020204" pitchFamily="34" charset="0"/>
              <a:buChar char="•"/>
            </a:pPr>
            <a:r>
              <a:rPr lang="zh-CN" altLang="en-US" sz="2400" dirty="0">
                <a:solidFill>
                  <a:srgbClr val="6B799C"/>
                </a:solidFill>
              </a:rPr>
              <a:t>又如，在教学“三角形全等的角边角定理”时的课堂导入，以实际问题导入新课，教师提出问题：一块三角形的玻璃被打碎成了如图</a:t>
            </a:r>
            <a:r>
              <a:rPr lang="en-US" altLang="zh-CN" sz="2400" dirty="0">
                <a:solidFill>
                  <a:srgbClr val="6B799C"/>
                </a:solidFill>
              </a:rPr>
              <a:t>4-1</a:t>
            </a:r>
            <a:r>
              <a:rPr lang="zh-CN" altLang="en-US" sz="2400" dirty="0">
                <a:solidFill>
                  <a:srgbClr val="6B799C"/>
                </a:solidFill>
              </a:rPr>
              <a:t>所示的①②两块，是否需要把这两块玻璃都拿来才能配到原形状的玻璃？如果只带一块，该带哪一块？</a:t>
            </a:r>
            <a:endParaRPr lang="en-US" altLang="zh-CN" sz="2400" dirty="0">
              <a:solidFill>
                <a:srgbClr val="6B799C"/>
              </a:solidFill>
            </a:endParaRPr>
          </a:p>
          <a:p>
            <a:pPr marL="285750" indent="-285750">
              <a:buFont typeface="Arial" panose="020B0604020202020204" pitchFamily="34" charset="0"/>
              <a:buChar char="•"/>
            </a:pPr>
            <a:endParaRPr lang="en-US" altLang="zh-CN" sz="2400" dirty="0">
              <a:solidFill>
                <a:srgbClr val="6B799C"/>
              </a:solidFill>
            </a:endParaRPr>
          </a:p>
          <a:p>
            <a:pPr marL="285750" indent="-285750">
              <a:buFont typeface="Arial" panose="020B0604020202020204" pitchFamily="34" charset="0"/>
              <a:buChar char="•"/>
            </a:pPr>
            <a:endParaRPr lang="en-US" altLang="zh-CN" sz="2400" dirty="0">
              <a:solidFill>
                <a:srgbClr val="6B799C"/>
              </a:solidFill>
            </a:endParaRPr>
          </a:p>
          <a:p>
            <a:pPr marL="285750" indent="-285750">
              <a:buFont typeface="Arial" panose="020B0604020202020204" pitchFamily="34" charset="0"/>
              <a:buChar char="•"/>
            </a:pPr>
            <a:endParaRPr lang="en-US" altLang="zh-CN" sz="2400" dirty="0">
              <a:solidFill>
                <a:srgbClr val="6B799C"/>
              </a:solidFill>
            </a:endParaRPr>
          </a:p>
          <a:p>
            <a:pPr marL="285750" indent="-285750">
              <a:buFont typeface="Arial" panose="020B0604020202020204" pitchFamily="34" charset="0"/>
              <a:buChar char="•"/>
            </a:pPr>
            <a:endParaRPr lang="en-US" altLang="zh-CN" sz="2400" dirty="0">
              <a:solidFill>
                <a:srgbClr val="6B799C"/>
              </a:solidFill>
            </a:endParaRPr>
          </a:p>
          <a:p>
            <a:pPr marL="285750" indent="-285750">
              <a:buFont typeface="Arial" panose="020B0604020202020204" pitchFamily="34" charset="0"/>
              <a:buChar char="•"/>
            </a:pPr>
            <a:endParaRPr lang="zh-CN" altLang="en-US"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古希腊哲学家亚里士多德认为：“思维从问题开始，思维从惊讶开始。”在数学课堂教学中，简单的几个问题就可以促使学生渴望探求数学的奥秘，进入探索数学知识的学习情境，学生在求知欲的驱动之下，用积极主动的学习态度展开数学学习，发展数学思维。</a:t>
            </a:r>
            <a:endParaRPr lang="zh-CN" altLang="en-US" sz="2400" dirty="0">
              <a:solidFill>
                <a:srgbClr val="6B799C"/>
              </a:solidFill>
            </a:endParaRPr>
          </a:p>
        </p:txBody>
      </p:sp>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9563" b="99727" l="0" r="96991">
                        <a14:foregroundMark x1="34259" y1="58743" x2="34259" y2="58743"/>
                        <a14:foregroundMark x1="4167" y1="72404" x2="4167" y2="72404"/>
                        <a14:foregroundMark x1="28472" y1="40164" x2="28472" y2="40164"/>
                        <a14:foregroundMark x1="76389" y1="28415" x2="76389" y2="28415"/>
                        <a14:foregroundMark x1="92593" y1="66667" x2="92593" y2="66667"/>
                        <a14:foregroundMark x1="75926" y1="10383" x2="75926" y2="10383"/>
                        <a14:foregroundMark x1="35648" y1="51093" x2="35648" y2="51093"/>
                        <a14:foregroundMark x1="35880" y1="53825" x2="24074" y2="57377"/>
                        <a14:foregroundMark x1="66435" y1="86612" x2="59028" y2="86612"/>
                        <a14:foregroundMark x1="10417" y1="83607" x2="40741" y2="81421"/>
                        <a14:foregroundMark x1="40741" y1="81421" x2="88889" y2="85246"/>
                        <a14:foregroundMark x1="0" y1="79235" x2="83565" y2="88525"/>
                        <a14:foregroundMark x1="9491" y1="90984" x2="75231" y2="94262"/>
                        <a14:foregroundMark x1="2546" y1="81148" x2="39815" y2="94809"/>
                        <a14:foregroundMark x1="39815" y1="94809" x2="60185" y2="95082"/>
                        <a14:foregroundMark x1="60185" y1="95082" x2="87963" y2="90710"/>
                        <a14:foregroundMark x1="87963" y1="90710" x2="96296" y2="84699"/>
                        <a14:foregroundMark x1="2778" y1="78415" x2="27546" y2="77869"/>
                        <a14:foregroundMark x1="27546" y1="77869" x2="93056" y2="78689"/>
                        <a14:foregroundMark x1="93287" y1="86066" x2="15509" y2="89891"/>
                        <a14:foregroundMark x1="15509" y1="89891" x2="94676" y2="94809"/>
                        <a14:foregroundMark x1="76852" y1="9563" x2="76852" y2="9563"/>
                        <a14:foregroundMark x1="97222" y1="76776" x2="97222" y2="94262"/>
                        <a14:foregroundMark x1="3704" y1="87978" x2="34491" y2="99727"/>
                        <a14:foregroundMark x1="34491" y1="99727" x2="93056" y2="97268"/>
                      </a14:backgroundRemoval>
                    </a14:imgEffect>
                  </a14:imgLayer>
                </a14:imgProps>
              </a:ext>
            </a:extLst>
          </a:blip>
          <a:stretch>
            <a:fillRect/>
          </a:stretch>
        </p:blipFill>
        <p:spPr>
          <a:xfrm>
            <a:off x="4811807" y="2544898"/>
            <a:ext cx="2318336" cy="196414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二、常见的中学课堂导入</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629466" y="982119"/>
            <a:ext cx="10613571" cy="5446395"/>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（四）活动导入</a:t>
            </a:r>
            <a:endParaRPr lang="en-US" altLang="zh-CN" sz="2400" dirty="0">
              <a:solidFill>
                <a:srgbClr val="6B799C"/>
              </a:solidFill>
            </a:endParaRPr>
          </a:p>
          <a:p>
            <a:endParaRPr lang="zh-CN" altLang="en-US" sz="2400" dirty="0">
              <a:solidFill>
                <a:srgbClr val="6B799C"/>
              </a:solidFill>
            </a:endParaRPr>
          </a:p>
          <a:p>
            <a:pPr marL="342900" indent="-342900" fontAlgn="auto">
              <a:lnSpc>
                <a:spcPts val="3000"/>
              </a:lnSpc>
              <a:buFont typeface="Arial" panose="020B0604020202020204" pitchFamily="34" charset="0"/>
              <a:buChar char="•"/>
            </a:pPr>
            <a:r>
              <a:rPr lang="zh-CN" altLang="en-US" sz="2400" dirty="0">
                <a:solidFill>
                  <a:srgbClr val="6B799C"/>
                </a:solidFill>
              </a:rPr>
              <a:t>无论是中学生还是小学生都是未成年人，活动类的课堂教学设计对他们都会有很强的吸引力，因为相比较静态的、略显被动的听讲，动态的、具有一定主动的参与，他们会更有意愿。</a:t>
            </a:r>
            <a:endParaRPr lang="zh-CN" altLang="en-US" sz="2400" dirty="0">
              <a:solidFill>
                <a:srgbClr val="6B799C"/>
              </a:solidFill>
            </a:endParaRPr>
          </a:p>
          <a:p>
            <a:pPr marL="342900" indent="-342900" fontAlgn="auto">
              <a:lnSpc>
                <a:spcPts val="3000"/>
              </a:lnSpc>
              <a:buFont typeface="Arial" panose="020B0604020202020204" pitchFamily="34" charset="0"/>
              <a:buChar char="•"/>
            </a:pPr>
            <a:r>
              <a:rPr lang="zh-CN" altLang="en-US" sz="2400" dirty="0">
                <a:solidFill>
                  <a:srgbClr val="6B799C"/>
                </a:solidFill>
              </a:rPr>
              <a:t>活动并不一定只有动手操作这种类型，</a:t>
            </a:r>
            <a:r>
              <a:rPr lang="zh-CN" altLang="en-US" sz="2400" b="1" dirty="0">
                <a:solidFill>
                  <a:srgbClr val="7030A0"/>
                </a:solidFill>
              </a:rPr>
              <a:t>小组研讨、抢答等思维活动</a:t>
            </a:r>
            <a:r>
              <a:rPr lang="zh-CN" altLang="en-US" sz="2400" dirty="0">
                <a:solidFill>
                  <a:srgbClr val="6B799C"/>
                </a:solidFill>
              </a:rPr>
              <a:t>也是重要的形式。美国教育家杜威提倡让学生在做中学就是基于这个原理，数学课堂教学需要让学生“动起来”。以活动的形式导入课堂，学生可以更全面地感受事物，并在感知和体验的过程中萌发出不同的情感与态度。</a:t>
            </a:r>
            <a:endParaRPr lang="zh-CN" altLang="en-US" sz="2400" dirty="0">
              <a:solidFill>
                <a:srgbClr val="6B799C"/>
              </a:solidFill>
            </a:endParaRPr>
          </a:p>
          <a:p>
            <a:pPr marL="342900" indent="-342900" fontAlgn="auto">
              <a:lnSpc>
                <a:spcPts val="3000"/>
              </a:lnSpc>
              <a:buFont typeface="Arial" panose="020B0604020202020204" pitchFamily="34" charset="0"/>
              <a:buChar char="•"/>
            </a:pPr>
            <a:r>
              <a:rPr lang="zh-CN" altLang="en-US" sz="2400" dirty="0">
                <a:solidFill>
                  <a:srgbClr val="6B799C"/>
                </a:solidFill>
              </a:rPr>
              <a:t>在中学数学教学中，教师可以合理利用中学生的认知点和学习生活经验，设置恰当的活动引入学习主题，激发学生的学习兴趣和参与感，吸引学生主动探究或合作探究，产生学习新知识解决数学问题的强烈欲望，获得积极而丰富的数学学习情感体验。中学数学课堂的活动引入包括数学游戏、手工、折纸、数学小实验、研讨辩论等。</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二、常见的中学课堂导入</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903297" y="983555"/>
            <a:ext cx="10385405" cy="5077460"/>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（五）直接导入</a:t>
            </a:r>
            <a:endParaRPr lang="zh-CN" altLang="en-US" sz="2400" dirty="0">
              <a:solidFill>
                <a:srgbClr val="6B799C"/>
              </a:solidFill>
            </a:endParaRPr>
          </a:p>
          <a:p>
            <a:pPr marL="342900" indent="-342900" fontAlgn="auto">
              <a:lnSpc>
                <a:spcPct val="150000"/>
              </a:lnSpc>
              <a:buFont typeface="Arial" panose="020B0604020202020204" pitchFamily="34" charset="0"/>
              <a:buChar char="•"/>
            </a:pPr>
            <a:r>
              <a:rPr lang="zh-CN" altLang="en-US" sz="2000" dirty="0">
                <a:solidFill>
                  <a:srgbClr val="6B799C"/>
                </a:solidFill>
              </a:rPr>
              <a:t>直接导入就是我们经常说的“开门见山”式的导入，是在一节课开始的时候直截了当地阐明本节课要学习的知识、目的和要求等。这种方式看似“简单粗暴”，但却能够“先发制人”，让学生迅速地集中注意力。对于中学生来说，每节课都是一个新的开始，每节课学习的内容也都有所不同。</a:t>
            </a:r>
            <a:endParaRPr lang="en-US" altLang="zh-CN" sz="2000" dirty="0">
              <a:solidFill>
                <a:srgbClr val="6B799C"/>
              </a:solidFill>
            </a:endParaRPr>
          </a:p>
          <a:p>
            <a:pPr marL="342900" indent="-342900" fontAlgn="auto">
              <a:lnSpc>
                <a:spcPct val="150000"/>
              </a:lnSpc>
              <a:buFont typeface="Arial" panose="020B0604020202020204" pitchFamily="34" charset="0"/>
              <a:buChar char="•"/>
            </a:pPr>
            <a:r>
              <a:rPr lang="zh-CN" altLang="en-US" sz="2000" dirty="0">
                <a:solidFill>
                  <a:srgbClr val="6B799C"/>
                </a:solidFill>
              </a:rPr>
              <a:t>直接</a:t>
            </a:r>
            <a:r>
              <a:rPr lang="zh-CN" altLang="en-US" sz="2000" dirty="0">
                <a:solidFill>
                  <a:srgbClr val="6B799C"/>
                </a:solidFill>
              </a:rPr>
              <a:t>导入法最直接，也最易于操作，不需要教师额外准备其他的导入资料，因此很多教师在日常教学中都倾向于选择直接导入的方式。而且，一些数学内容不太容易设置合理情境，活动导入效果也不好，这时就可以选择直接导入。</a:t>
            </a:r>
            <a:endParaRPr lang="zh-CN" altLang="en-US" sz="2000" dirty="0">
              <a:solidFill>
                <a:srgbClr val="6B799C"/>
              </a:solidFill>
            </a:endParaRPr>
          </a:p>
          <a:p>
            <a:pPr marL="342900" indent="-342900" fontAlgn="auto">
              <a:lnSpc>
                <a:spcPct val="150000"/>
              </a:lnSpc>
              <a:buFont typeface="Arial" panose="020B0604020202020204" pitchFamily="34" charset="0"/>
              <a:buChar char="•"/>
            </a:pPr>
            <a:r>
              <a:rPr lang="zh-CN" altLang="en-US" sz="2000" dirty="0">
                <a:solidFill>
                  <a:srgbClr val="6B799C"/>
                </a:solidFill>
              </a:rPr>
              <a:t>像勾股定理这种数学知识具有较强的间接性，学生很难在课堂学习中通过探究、发现而获得，而教师一旦给予一些启发，又会大大降低难度，缺乏探究价值，还不如让学生直接知道结果后，再将重心集中在如何论证上。</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二、常见的中学课堂导入</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903297" y="1322823"/>
            <a:ext cx="10385405" cy="6000750"/>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（五）直接导入</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直接导入虽然有着自己的优势，但是也存在很多不足，教师在选择时要较为慎重。如果教学时间较紧，教学内容也难以找到其他合适的方式引入，那么才可以采用直接导入的方式。教师也要清楚，如果直接导入处理不当，就会导致内容的呈现比较生硬，逻辑上联系存在脱节，教学形式上被简化成了教师讲授、学生被动接受，不利于学生学习兴趣的提升。</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有学者认为，这种方法较为适合于学习能力较强，有一定意志力的高年级学生。这也表明，即使直接导入，教师也需要在适当时机向学生阐明本节课的主要学习目的和内容要点，要让学生对本节课的内容有更为全面的感知。</a:t>
            </a:r>
            <a:endParaRPr lang="zh-CN" altLang="en-US" sz="2400" dirty="0">
              <a:solidFill>
                <a:srgbClr val="6B799C"/>
              </a:solidFill>
            </a:endParaRPr>
          </a:p>
          <a:p>
            <a:pPr marL="342900" indent="-342900">
              <a:buFont typeface="Arial" panose="020B0604020202020204" pitchFamily="34" charset="0"/>
              <a:buChar char="•"/>
            </a:pPr>
            <a:r>
              <a:rPr lang="zh-CN" altLang="en-US" sz="2400" b="1" dirty="0">
                <a:solidFill>
                  <a:srgbClr val="7030A0"/>
                </a:solidFill>
              </a:rPr>
              <a:t>总体而言，中学数学课堂的导入方式丰富多样，教师在课堂教学的实际过程中不必拘泥于使用单一方法</a:t>
            </a:r>
            <a:r>
              <a:rPr lang="zh-CN" altLang="en-US" sz="2400" dirty="0">
                <a:solidFill>
                  <a:srgbClr val="6B799C"/>
                </a:solidFill>
              </a:rPr>
              <a:t>，也不要因为擅长某一种方法就一直运用，而是要根据具体的教学内容和教学环境做出方法的选择。此外，教师也可以考虑多种导入方式相结合，探索出适合教学主题的导入。</a:t>
            </a:r>
            <a:endParaRPr lang="zh-CN" altLang="en-US"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a:p>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6281055" y="2715561"/>
            <a:ext cx="539931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中学数学</a:t>
            </a:r>
            <a:r>
              <a:rPr lang="zh-CN" altLang="en-US" sz="4000" b="1" dirty="0">
                <a:solidFill>
                  <a:srgbClr val="6B799C"/>
                </a:solidFill>
                <a:latin typeface="幼圆" panose="02010509060101010101" pitchFamily="49" charset="-122"/>
                <a:ea typeface="幼圆" panose="02010509060101010101" pitchFamily="49" charset="-122"/>
                <a:sym typeface="+mn-ea"/>
              </a:rPr>
              <a:t>课堂导入的案例与分析</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2</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等腰三角形 33"/>
          <p:cNvSpPr/>
          <p:nvPr/>
        </p:nvSpPr>
        <p:spPr>
          <a:xfrm>
            <a:off x="83370" y="477543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0800000">
            <a:off x="0" y="32224"/>
            <a:ext cx="4496263" cy="297180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3227317" y="4867661"/>
            <a:ext cx="1105017" cy="45720"/>
            <a:chOff x="1066971" y="3068807"/>
            <a:chExt cx="1105017" cy="45720"/>
          </a:xfrm>
          <a:solidFill>
            <a:srgbClr val="6B799C"/>
          </a:solidFill>
        </p:grpSpPr>
        <p:sp>
          <p:nvSpPr>
            <p:cNvPr id="13" name="椭圆 12"/>
            <p:cNvSpPr/>
            <p:nvPr/>
          </p:nvSpPr>
          <p:spPr>
            <a:xfrm>
              <a:off x="10669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4" name="椭圆 13"/>
            <p:cNvSpPr/>
            <p:nvPr/>
          </p:nvSpPr>
          <p:spPr>
            <a:xfrm>
              <a:off x="12435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5" name="椭圆 14"/>
            <p:cNvSpPr/>
            <p:nvPr/>
          </p:nvSpPr>
          <p:spPr>
            <a:xfrm>
              <a:off x="14200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6" name="椭圆 15"/>
            <p:cNvSpPr/>
            <p:nvPr/>
          </p:nvSpPr>
          <p:spPr>
            <a:xfrm>
              <a:off x="15966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7" name="椭圆 16"/>
            <p:cNvSpPr/>
            <p:nvPr/>
          </p:nvSpPr>
          <p:spPr>
            <a:xfrm>
              <a:off x="17731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8" name="椭圆 17"/>
            <p:cNvSpPr/>
            <p:nvPr/>
          </p:nvSpPr>
          <p:spPr>
            <a:xfrm>
              <a:off x="19497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9" name="椭圆 18"/>
            <p:cNvSpPr/>
            <p:nvPr/>
          </p:nvSpPr>
          <p:spPr>
            <a:xfrm>
              <a:off x="2126268"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grpSp>
      <p:sp>
        <p:nvSpPr>
          <p:cNvPr id="20" name="文本框 19"/>
          <p:cNvSpPr txBox="1"/>
          <p:nvPr/>
        </p:nvSpPr>
        <p:spPr>
          <a:xfrm>
            <a:off x="3273037" y="2745004"/>
            <a:ext cx="1598035"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目 录</a:t>
            </a:r>
            <a:endPar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1" name="TextBox 13"/>
          <p:cNvSpPr txBox="1">
            <a:spLocks noChangeArrowheads="1"/>
          </p:cNvSpPr>
          <p:nvPr/>
        </p:nvSpPr>
        <p:spPr bwMode="auto">
          <a:xfrm>
            <a:off x="3182681" y="5031763"/>
            <a:ext cx="12400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dist" defTabSz="1216025" rtl="0" eaLnBrk="1" fontAlgn="auto" latinLnBrk="0" hangingPunct="1">
              <a:lnSpc>
                <a:spcPct val="100000"/>
              </a:lnSpc>
              <a:spcBef>
                <a:spcPct val="20000"/>
              </a:spcBef>
              <a:spcAft>
                <a:spcPts val="0"/>
              </a:spcAft>
              <a:buClrTx/>
              <a:buSzTx/>
              <a:buFontTx/>
              <a:buNone/>
              <a:defRPr/>
            </a:pPr>
            <a:r>
              <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rPr>
              <a:t>content</a:t>
            </a:r>
            <a:endPar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endParaRPr>
          </a:p>
        </p:txBody>
      </p:sp>
      <p:sp>
        <p:nvSpPr>
          <p:cNvPr id="22" name="文本框 15"/>
          <p:cNvSpPr txBox="1">
            <a:spLocks noChangeArrowheads="1"/>
          </p:cNvSpPr>
          <p:nvPr>
            <p:custDataLst>
              <p:tags r:id="rId1"/>
            </p:custDataLst>
          </p:nvPr>
        </p:nvSpPr>
        <p:spPr bwMode="auto">
          <a:xfrm>
            <a:off x="6280528" y="2696664"/>
            <a:ext cx="55848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a:t>
            </a:r>
            <a:r>
              <a:rPr lang="zh-CN" altLang="en-US" sz="3200" b="1" dirty="0">
                <a:solidFill>
                  <a:srgbClr val="6B799C"/>
                </a:solidFill>
                <a:latin typeface="幼圆" panose="02010509060101010101" pitchFamily="49" charset="-122"/>
                <a:ea typeface="幼圆" panose="02010509060101010101" pitchFamily="49" charset="-122"/>
              </a:rPr>
              <a:t>课堂导入技能的认识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3" name="文本框 17"/>
          <p:cNvSpPr txBox="1">
            <a:spLocks noChangeArrowheads="1"/>
          </p:cNvSpPr>
          <p:nvPr>
            <p:custDataLst>
              <p:tags r:id="rId2"/>
            </p:custDataLst>
          </p:nvPr>
        </p:nvSpPr>
        <p:spPr bwMode="auto">
          <a:xfrm>
            <a:off x="6280528" y="3646229"/>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a:t>
            </a:r>
            <a:r>
              <a:rPr lang="zh-CN" altLang="en-US" sz="3200" b="1" dirty="0">
                <a:solidFill>
                  <a:srgbClr val="6B799C"/>
                </a:solidFill>
                <a:latin typeface="幼圆" panose="02010509060101010101" pitchFamily="49" charset="-122"/>
                <a:ea typeface="幼圆" panose="02010509060101010101" pitchFamily="49" charset="-122"/>
              </a:rPr>
              <a:t>数学课堂导入的案例与分析</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6" name="文本框 14"/>
          <p:cNvSpPr txBox="1">
            <a:spLocks noChangeArrowheads="1"/>
          </p:cNvSpPr>
          <p:nvPr>
            <p:custDataLst>
              <p:tags r:id="rId3"/>
            </p:custDataLst>
          </p:nvPr>
        </p:nvSpPr>
        <p:spPr bwMode="auto">
          <a:xfrm>
            <a:off x="5418129" y="2658070"/>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01</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7" name="文本框 16"/>
          <p:cNvSpPr txBox="1">
            <a:spLocks noChangeArrowheads="1"/>
          </p:cNvSpPr>
          <p:nvPr>
            <p:custDataLst>
              <p:tags r:id="rId4"/>
            </p:custDataLst>
          </p:nvPr>
        </p:nvSpPr>
        <p:spPr bwMode="auto">
          <a:xfrm>
            <a:off x="5488230" y="3677083"/>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02</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 name="等腰三角形 1"/>
          <p:cNvSpPr/>
          <p:nvPr/>
        </p:nvSpPr>
        <p:spPr>
          <a:xfrm rot="10800000">
            <a:off x="716438" y="43110"/>
            <a:ext cx="3063388" cy="2024743"/>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等腰三角形 29"/>
          <p:cNvSpPr/>
          <p:nvPr/>
        </p:nvSpPr>
        <p:spPr>
          <a:xfrm rot="10800000">
            <a:off x="3191344" y="0"/>
            <a:ext cx="2296886" cy="1518124"/>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3" name="等腰三角形 32"/>
          <p:cNvSpPr/>
          <p:nvPr/>
        </p:nvSpPr>
        <p:spPr>
          <a:xfrm>
            <a:off x="785167" y="5770544"/>
            <a:ext cx="1663020" cy="1099171"/>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6"/>
          <p:cNvSpPr txBox="1">
            <a:spLocks noChangeArrowheads="1"/>
          </p:cNvSpPr>
          <p:nvPr>
            <p:custDataLst>
              <p:tags r:id="rId5"/>
            </p:custDataLst>
          </p:nvPr>
        </p:nvSpPr>
        <p:spPr bwMode="auto">
          <a:xfrm>
            <a:off x="5509835" y="4768077"/>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03</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6"/>
            </p:custDataLst>
          </p:nvPr>
        </p:nvSpPr>
        <p:spPr bwMode="auto">
          <a:xfrm>
            <a:off x="6476134" y="4775436"/>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a:t>
            </a:r>
            <a:r>
              <a:rPr lang="zh-CN" altLang="en-US" sz="3200" b="1" dirty="0">
                <a:solidFill>
                  <a:srgbClr val="6B799C"/>
                </a:solidFill>
                <a:latin typeface="幼圆" panose="02010509060101010101" pitchFamily="49" charset="-122"/>
                <a:ea typeface="幼圆" panose="02010509060101010101" pitchFamily="49" charset="-122"/>
              </a:rPr>
              <a:t>数学课堂导入技能的提高</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0"/>
                                        </p:tgtEl>
                                        <p:attrNameLst>
                                          <p:attrName>r</p:attrName>
                                        </p:attrNameLst>
                                      </p:cBhvr>
                                    </p:animRot>
                                    <p:animRot by="-240000">
                                      <p:cBhvr>
                                        <p:cTn id="13" dur="200" fill="hold">
                                          <p:stCondLst>
                                            <p:cond delay="200"/>
                                          </p:stCondLst>
                                        </p:cTn>
                                        <p:tgtEl>
                                          <p:spTgt spid="20"/>
                                        </p:tgtEl>
                                        <p:attrNameLst>
                                          <p:attrName>r</p:attrName>
                                        </p:attrNameLst>
                                      </p:cBhvr>
                                    </p:animRot>
                                    <p:animRot by="240000">
                                      <p:cBhvr>
                                        <p:cTn id="14" dur="200" fill="hold">
                                          <p:stCondLst>
                                            <p:cond delay="400"/>
                                          </p:stCondLst>
                                        </p:cTn>
                                        <p:tgtEl>
                                          <p:spTgt spid="20"/>
                                        </p:tgtEl>
                                        <p:attrNameLst>
                                          <p:attrName>r</p:attrName>
                                        </p:attrNameLst>
                                      </p:cBhvr>
                                    </p:animRot>
                                    <p:animRot by="-240000">
                                      <p:cBhvr>
                                        <p:cTn id="15" dur="200" fill="hold">
                                          <p:stCondLst>
                                            <p:cond delay="600"/>
                                          </p:stCondLst>
                                        </p:cTn>
                                        <p:tgtEl>
                                          <p:spTgt spid="20"/>
                                        </p:tgtEl>
                                        <p:attrNameLst>
                                          <p:attrName>r</p:attrName>
                                        </p:attrNameLst>
                                      </p:cBhvr>
                                    </p:animRot>
                                    <p:animRot by="120000">
                                      <p:cBhvr>
                                        <p:cTn id="16" dur="200" fill="hold">
                                          <p:stCondLst>
                                            <p:cond delay="8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1"/>
                                        </p:tgtEl>
                                        <p:attrNameLst>
                                          <p:attrName>r</p:attrName>
                                        </p:attrNameLst>
                                      </p:cBhvr>
                                    </p:animRot>
                                    <p:animRot by="-240000">
                                      <p:cBhvr>
                                        <p:cTn id="19" dur="200" fill="hold">
                                          <p:stCondLst>
                                            <p:cond delay="200"/>
                                          </p:stCondLst>
                                        </p:cTn>
                                        <p:tgtEl>
                                          <p:spTgt spid="21"/>
                                        </p:tgtEl>
                                        <p:attrNameLst>
                                          <p:attrName>r</p:attrName>
                                        </p:attrNameLst>
                                      </p:cBhvr>
                                    </p:animRot>
                                    <p:animRot by="240000">
                                      <p:cBhvr>
                                        <p:cTn id="20" dur="200" fill="hold">
                                          <p:stCondLst>
                                            <p:cond delay="400"/>
                                          </p:stCondLst>
                                        </p:cTn>
                                        <p:tgtEl>
                                          <p:spTgt spid="21"/>
                                        </p:tgtEl>
                                        <p:attrNameLst>
                                          <p:attrName>r</p:attrName>
                                        </p:attrNameLst>
                                      </p:cBhvr>
                                    </p:animRot>
                                    <p:animRot by="-240000">
                                      <p:cBhvr>
                                        <p:cTn id="21" dur="200" fill="hold">
                                          <p:stCondLst>
                                            <p:cond delay="600"/>
                                          </p:stCondLst>
                                        </p:cTn>
                                        <p:tgtEl>
                                          <p:spTgt spid="21"/>
                                        </p:tgtEl>
                                        <p:attrNameLst>
                                          <p:attrName>r</p:attrName>
                                        </p:attrNameLst>
                                      </p:cBhvr>
                                    </p:animRot>
                                    <p:animRot by="120000">
                                      <p:cBhvr>
                                        <p:cTn id="22"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933449" y="362853"/>
            <a:ext cx="8014607" cy="70788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中学数学课堂导入的案例与分析</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7" name="文本框 6"/>
          <p:cNvSpPr txBox="1"/>
          <p:nvPr/>
        </p:nvSpPr>
        <p:spPr>
          <a:xfrm>
            <a:off x="1012370" y="1853311"/>
            <a:ext cx="9960430" cy="3538220"/>
          </a:xfrm>
          <a:prstGeom prst="rect">
            <a:avLst/>
          </a:prstGeom>
          <a:noFill/>
        </p:spPr>
        <p:txBody>
          <a:bodyPr wrap="square">
            <a:spAutoFit/>
          </a:bodyPr>
          <a:lstStyle/>
          <a:p>
            <a:pPr marL="457200" indent="-457200">
              <a:buFont typeface="Arial" panose="020B0604020202020204" pitchFamily="34" charset="0"/>
              <a:buChar char="•"/>
            </a:pPr>
            <a:r>
              <a:rPr lang="zh-CN" altLang="en-US" sz="2800" dirty="0">
                <a:solidFill>
                  <a:srgbClr val="6B799C"/>
                </a:solidFill>
              </a:rPr>
              <a:t>通常意义上，数学课堂导入是指新课开始前的部分，有效的课堂导入总是关注知识之间的联系，阐明具体的学习内容，并且从数学的本质出发解释学习的意义，进而引发学生的兴趣并引导其参与</a:t>
            </a:r>
            <a:endParaRPr lang="zh-CN" altLang="en-US" sz="2800" dirty="0">
              <a:solidFill>
                <a:srgbClr val="6B799C"/>
              </a:solidFill>
            </a:endParaRPr>
          </a:p>
          <a:p>
            <a:pPr marL="457200" indent="-457200">
              <a:buFont typeface="Arial" panose="020B0604020202020204" pitchFamily="34" charset="0"/>
              <a:buChar char="•"/>
            </a:pPr>
            <a:endParaRPr lang="zh-CN" altLang="en-US" sz="2800" dirty="0">
              <a:solidFill>
                <a:srgbClr val="6B799C"/>
              </a:solidFill>
            </a:endParaRPr>
          </a:p>
          <a:p>
            <a:pPr marL="457200" indent="-457200">
              <a:buFont typeface="Arial" panose="020B0604020202020204" pitchFamily="34" charset="0"/>
              <a:buChar char="•"/>
            </a:pPr>
            <a:r>
              <a:rPr lang="zh-CN" altLang="en-US" sz="2800" dirty="0">
                <a:solidFill>
                  <a:srgbClr val="6B799C"/>
                </a:solidFill>
              </a:rPr>
              <a:t>案例：</a:t>
            </a:r>
            <a:endParaRPr lang="zh-CN" altLang="en-US" sz="2800" dirty="0">
              <a:solidFill>
                <a:srgbClr val="6B799C"/>
              </a:solidFill>
            </a:endParaRPr>
          </a:p>
          <a:p>
            <a:pPr indent="0">
              <a:buFont typeface="Arial" panose="020B0604020202020204" pitchFamily="34" charset="0"/>
              <a:buNone/>
            </a:pPr>
            <a:r>
              <a:rPr lang="en-US" altLang="zh-CN" sz="2800" dirty="0">
                <a:solidFill>
                  <a:srgbClr val="6B799C"/>
                </a:solidFill>
              </a:rPr>
              <a:t>      </a:t>
            </a:r>
            <a:r>
              <a:rPr lang="zh-CN" altLang="en-US" sz="2800" dirty="0">
                <a:solidFill>
                  <a:srgbClr val="6B799C"/>
                </a:solidFill>
              </a:rPr>
              <a:t>程靖</a:t>
            </a:r>
            <a:r>
              <a:rPr lang="en-US" altLang="zh-CN" sz="2800" dirty="0">
                <a:solidFill>
                  <a:srgbClr val="6B799C"/>
                </a:solidFill>
              </a:rPr>
              <a:t>.</a:t>
            </a:r>
            <a:r>
              <a:rPr lang="zh-CN" altLang="en-US" sz="2800" dirty="0">
                <a:solidFill>
                  <a:srgbClr val="6B799C"/>
                </a:solidFill>
              </a:rPr>
              <a:t>职前中学教师数学教学基本功的发展</a:t>
            </a:r>
            <a:r>
              <a:rPr lang="en-US" altLang="zh-CN" sz="2800" dirty="0">
                <a:solidFill>
                  <a:srgbClr val="6B799C"/>
                </a:solidFill>
              </a:rPr>
              <a:t>——</a:t>
            </a:r>
            <a:r>
              <a:rPr lang="zh-CN" altLang="en-US" sz="2800" dirty="0">
                <a:solidFill>
                  <a:srgbClr val="6B799C"/>
                </a:solidFill>
              </a:rPr>
              <a:t>围绕课堂导入的个案研究</a:t>
            </a: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933449" y="362853"/>
            <a:ext cx="8014607"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一、中学课堂导入的分析框架</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1045029" y="1147903"/>
            <a:ext cx="9885406" cy="1323439"/>
          </a:xfrm>
          <a:prstGeom prst="rect">
            <a:avLst/>
          </a:prstGeom>
          <a:noFill/>
        </p:spPr>
        <p:txBody>
          <a:bodyPr wrap="square">
            <a:spAutoFit/>
          </a:bodyPr>
          <a:lstStyle/>
          <a:p>
            <a:r>
              <a:rPr lang="zh-CN" altLang="en-US" sz="2000" dirty="0">
                <a:solidFill>
                  <a:srgbClr val="6B799C"/>
                </a:solidFill>
              </a:rPr>
              <a:t>如何分析中学数学教师在课堂导入环节中的具体表现？程靖建立了导入环节数学教学基本功的分析框架，具体如表</a:t>
            </a:r>
            <a:r>
              <a:rPr lang="en-US" altLang="zh-CN" sz="2000" dirty="0">
                <a:solidFill>
                  <a:srgbClr val="6B799C"/>
                </a:solidFill>
              </a:rPr>
              <a:t>4-1</a:t>
            </a:r>
            <a:r>
              <a:rPr lang="zh-CN" altLang="en-US" sz="2000" dirty="0">
                <a:solidFill>
                  <a:srgbClr val="6B799C"/>
                </a:solidFill>
              </a:rPr>
              <a:t>所示。</a:t>
            </a:r>
            <a:endParaRPr lang="zh-CN" altLang="en-US" sz="2000" dirty="0">
              <a:solidFill>
                <a:srgbClr val="6B799C"/>
              </a:solidFill>
            </a:endParaRPr>
          </a:p>
          <a:p>
            <a:endParaRPr lang="zh-CN" altLang="en-US" sz="2000" dirty="0">
              <a:solidFill>
                <a:srgbClr val="6B799C"/>
              </a:solidFill>
            </a:endParaRPr>
          </a:p>
          <a:p>
            <a:pPr algn="ctr"/>
            <a:r>
              <a:rPr lang="zh-CN" altLang="en-US" sz="2000" dirty="0">
                <a:solidFill>
                  <a:srgbClr val="6B799C"/>
                </a:solidFill>
              </a:rPr>
              <a:t>表</a:t>
            </a:r>
            <a:r>
              <a:rPr lang="en-US" altLang="zh-CN" sz="2000" dirty="0">
                <a:solidFill>
                  <a:srgbClr val="6B799C"/>
                </a:solidFill>
              </a:rPr>
              <a:t>4-1  </a:t>
            </a:r>
            <a:r>
              <a:rPr lang="zh-CN" altLang="en-US" sz="2000" dirty="0">
                <a:solidFill>
                  <a:srgbClr val="6B799C"/>
                </a:solidFill>
              </a:rPr>
              <a:t>导入环节数学教学基本功的分析框架</a:t>
            </a:r>
            <a:endParaRPr lang="zh-CN" altLang="en-US" sz="2000" dirty="0">
              <a:solidFill>
                <a:srgbClr val="6B799C"/>
              </a:solidFill>
            </a:endParaRPr>
          </a:p>
        </p:txBody>
      </p:sp>
      <p:graphicFrame>
        <p:nvGraphicFramePr>
          <p:cNvPr id="4" name="表格 3"/>
          <p:cNvGraphicFramePr>
            <a:graphicFrameLocks noGrp="1"/>
          </p:cNvGraphicFramePr>
          <p:nvPr/>
        </p:nvGraphicFramePr>
        <p:xfrm>
          <a:off x="1153297" y="2786747"/>
          <a:ext cx="9885406" cy="3708400"/>
        </p:xfrm>
        <a:graphic>
          <a:graphicData uri="http://schemas.openxmlformats.org/drawingml/2006/table">
            <a:tbl>
              <a:tblPr firstRow="1" bandRow="1">
                <a:tableStyleId>{5C22544A-7EE6-4342-B048-85BDC9FD1C3A}</a:tableStyleId>
              </a:tblPr>
              <a:tblGrid>
                <a:gridCol w="3193177"/>
                <a:gridCol w="3208867"/>
                <a:gridCol w="3483362"/>
              </a:tblGrid>
              <a:tr h="370840">
                <a:tc>
                  <a:txBody>
                    <a:bodyPr/>
                    <a:lstStyle/>
                    <a:p>
                      <a:r>
                        <a:rPr lang="zh-CN" altLang="en-US" dirty="0">
                          <a:solidFill>
                            <a:srgbClr val="6B799C"/>
                          </a:solidFill>
                        </a:rPr>
                        <a:t>内容</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项目</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阶段（由低到高）</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rowSpan="3">
                  <a:txBody>
                    <a:bodyPr/>
                    <a:lstStyle/>
                    <a:p>
                      <a:r>
                        <a:rPr lang="zh-CN" altLang="en-US" dirty="0">
                          <a:solidFill>
                            <a:srgbClr val="6B799C"/>
                          </a:solidFill>
                        </a:rPr>
                        <a:t>建立联系</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先前知识</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不包含</a:t>
                      </a:r>
                      <a:r>
                        <a:rPr lang="en-US" altLang="zh-CN" dirty="0">
                          <a:solidFill>
                            <a:srgbClr val="6B799C"/>
                          </a:solidFill>
                        </a:rPr>
                        <a:t>/</a:t>
                      </a:r>
                      <a:r>
                        <a:rPr lang="zh-CN" altLang="en-US" dirty="0">
                          <a:solidFill>
                            <a:srgbClr val="6B799C"/>
                          </a:solidFill>
                        </a:rPr>
                        <a:t>包含</a:t>
                      </a:r>
                      <a:r>
                        <a:rPr lang="en-US" altLang="zh-CN" dirty="0">
                          <a:solidFill>
                            <a:srgbClr val="6B799C"/>
                          </a:solidFill>
                        </a:rPr>
                        <a:t>/</a:t>
                      </a:r>
                      <a:r>
                        <a:rPr lang="zh-CN" altLang="en-US" dirty="0">
                          <a:solidFill>
                            <a:srgbClr val="6B799C"/>
                          </a:solidFill>
                        </a:rPr>
                        <a:t>与新授课联系紧密</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v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教学片段</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无联系</a:t>
                      </a:r>
                      <a:r>
                        <a:rPr lang="en-US" altLang="zh-CN" dirty="0">
                          <a:solidFill>
                            <a:srgbClr val="6B799C"/>
                          </a:solidFill>
                        </a:rPr>
                        <a:t>/</a:t>
                      </a:r>
                      <a:r>
                        <a:rPr lang="zh-CN" altLang="en-US" dirty="0">
                          <a:solidFill>
                            <a:srgbClr val="6B799C"/>
                          </a:solidFill>
                        </a:rPr>
                        <a:t>有联系</a:t>
                      </a:r>
                      <a:r>
                        <a:rPr lang="en-US" altLang="zh-CN" dirty="0">
                          <a:solidFill>
                            <a:srgbClr val="6B799C"/>
                          </a:solidFill>
                        </a:rPr>
                        <a:t>/</a:t>
                      </a:r>
                      <a:r>
                        <a:rPr lang="zh-CN" altLang="en-US" dirty="0">
                          <a:solidFill>
                            <a:srgbClr val="6B799C"/>
                          </a:solidFill>
                        </a:rPr>
                        <a:t>逻辑连贯</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v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过渡信号</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无</a:t>
                      </a:r>
                      <a:r>
                        <a:rPr lang="en-US" altLang="zh-CN" dirty="0">
                          <a:solidFill>
                            <a:srgbClr val="6B799C"/>
                          </a:solidFill>
                        </a:rPr>
                        <a:t>/</a:t>
                      </a:r>
                      <a:r>
                        <a:rPr lang="zh-CN" altLang="en-US" dirty="0">
                          <a:solidFill>
                            <a:srgbClr val="6B799C"/>
                          </a:solidFill>
                        </a:rPr>
                        <a:t>有</a:t>
                      </a:r>
                      <a:r>
                        <a:rPr lang="en-US" altLang="zh-CN" dirty="0">
                          <a:solidFill>
                            <a:srgbClr val="6B799C"/>
                          </a:solidFill>
                        </a:rPr>
                        <a:t>/</a:t>
                      </a:r>
                      <a:r>
                        <a:rPr lang="zh-CN" altLang="en-US" dirty="0">
                          <a:solidFill>
                            <a:srgbClr val="6B799C"/>
                          </a:solidFill>
                        </a:rPr>
                        <a:t>自然</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rowSpan="2">
                  <a:txBody>
                    <a:bodyPr/>
                    <a:lstStyle/>
                    <a:p>
                      <a:r>
                        <a:rPr lang="zh-CN" altLang="en-US" dirty="0">
                          <a:solidFill>
                            <a:srgbClr val="6B799C"/>
                          </a:solidFill>
                        </a:rPr>
                        <a:t>明确意义</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教学主题</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无</a:t>
                      </a:r>
                      <a:r>
                        <a:rPr lang="en-US" altLang="zh-CN" dirty="0">
                          <a:solidFill>
                            <a:srgbClr val="6B799C"/>
                          </a:solidFill>
                        </a:rPr>
                        <a:t>/</a:t>
                      </a:r>
                      <a:r>
                        <a:rPr lang="zh-CN" altLang="en-US" dirty="0">
                          <a:solidFill>
                            <a:srgbClr val="6B799C"/>
                          </a:solidFill>
                        </a:rPr>
                        <a:t>有</a:t>
                      </a:r>
                      <a:r>
                        <a:rPr lang="en-US" altLang="zh-CN" dirty="0">
                          <a:solidFill>
                            <a:srgbClr val="6B799C"/>
                          </a:solidFill>
                        </a:rPr>
                        <a:t>/</a:t>
                      </a:r>
                      <a:r>
                        <a:rPr lang="zh-CN" altLang="en-US" dirty="0">
                          <a:solidFill>
                            <a:srgbClr val="6B799C"/>
                          </a:solidFill>
                        </a:rPr>
                        <a:t>清晰呈现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v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价值体现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无</a:t>
                      </a:r>
                      <a:r>
                        <a:rPr lang="en-US" altLang="zh-CN" dirty="0">
                          <a:solidFill>
                            <a:srgbClr val="6B799C"/>
                          </a:solidFill>
                        </a:rPr>
                        <a:t>/</a:t>
                      </a:r>
                      <a:r>
                        <a:rPr lang="zh-CN" altLang="en-US" dirty="0">
                          <a:solidFill>
                            <a:srgbClr val="6B799C"/>
                          </a:solidFill>
                        </a:rPr>
                        <a:t>有</a:t>
                      </a:r>
                      <a:r>
                        <a:rPr lang="en-US" altLang="zh-CN" dirty="0">
                          <a:solidFill>
                            <a:srgbClr val="6B799C"/>
                          </a:solidFill>
                        </a:rPr>
                        <a:t>/</a:t>
                      </a:r>
                      <a:r>
                        <a:rPr lang="zh-CN" altLang="en-US" dirty="0">
                          <a:solidFill>
                            <a:srgbClr val="6B799C"/>
                          </a:solidFill>
                        </a:rPr>
                        <a:t>反应数学本质</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rowSpan="2">
                  <a:txBody>
                    <a:bodyPr/>
                    <a:lstStyle/>
                    <a:p>
                      <a:r>
                        <a:rPr lang="zh-CN" altLang="en-US" dirty="0">
                          <a:solidFill>
                            <a:srgbClr val="6B799C"/>
                          </a:solidFill>
                        </a:rPr>
                        <a:t>启发思考</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问题繁杂度</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较复杂</a:t>
                      </a:r>
                      <a:r>
                        <a:rPr lang="en-US" altLang="zh-CN" dirty="0">
                          <a:solidFill>
                            <a:srgbClr val="6B799C"/>
                          </a:solidFill>
                        </a:rPr>
                        <a:t>/</a:t>
                      </a:r>
                      <a:r>
                        <a:rPr lang="zh-CN" altLang="en-US" dirty="0">
                          <a:solidFill>
                            <a:srgbClr val="6B799C"/>
                          </a:solidFill>
                        </a:rPr>
                        <a:t>较简洁</a:t>
                      </a:r>
                      <a:r>
                        <a:rPr lang="en-US" altLang="zh-CN" dirty="0">
                          <a:solidFill>
                            <a:srgbClr val="6B799C"/>
                          </a:solidFill>
                        </a:rPr>
                        <a:t>/</a:t>
                      </a:r>
                      <a:r>
                        <a:rPr lang="zh-CN" altLang="en-US" dirty="0">
                          <a:solidFill>
                            <a:srgbClr val="6B799C"/>
                          </a:solidFill>
                        </a:rPr>
                        <a:t>简洁</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v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问题深度</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再现</a:t>
                      </a:r>
                      <a:r>
                        <a:rPr lang="en-US" altLang="zh-CN" dirty="0">
                          <a:solidFill>
                            <a:srgbClr val="6B799C"/>
                          </a:solidFill>
                        </a:rPr>
                        <a:t>/</a:t>
                      </a:r>
                      <a:r>
                        <a:rPr lang="zh-CN" altLang="en-US" dirty="0">
                          <a:solidFill>
                            <a:srgbClr val="6B799C"/>
                          </a:solidFill>
                        </a:rPr>
                        <a:t>理解</a:t>
                      </a:r>
                      <a:r>
                        <a:rPr lang="en-US" altLang="zh-CN" dirty="0">
                          <a:solidFill>
                            <a:srgbClr val="6B799C"/>
                          </a:solidFill>
                        </a:rPr>
                        <a:t>/</a:t>
                      </a:r>
                      <a:r>
                        <a:rPr lang="zh-CN" altLang="en-US" dirty="0">
                          <a:solidFill>
                            <a:srgbClr val="6B799C"/>
                          </a:solidFill>
                        </a:rPr>
                        <a:t>策略</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rowSpan="2">
                  <a:txBody>
                    <a:bodyPr/>
                    <a:lstStyle/>
                    <a:p>
                      <a:r>
                        <a:rPr lang="zh-CN" altLang="en-US" dirty="0">
                          <a:solidFill>
                            <a:srgbClr val="6B799C"/>
                          </a:solidFill>
                        </a:rPr>
                        <a:t>趋向严谨</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科学规范</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不正确</a:t>
                      </a:r>
                      <a:r>
                        <a:rPr lang="en-US" altLang="zh-CN" dirty="0">
                          <a:solidFill>
                            <a:srgbClr val="6B799C"/>
                          </a:solidFill>
                        </a:rPr>
                        <a:t>/</a:t>
                      </a:r>
                      <a:r>
                        <a:rPr lang="zh-CN" altLang="en-US" dirty="0">
                          <a:solidFill>
                            <a:srgbClr val="6B799C"/>
                          </a:solidFill>
                        </a:rPr>
                        <a:t>正确</a:t>
                      </a:r>
                      <a:r>
                        <a:rPr lang="en-US" altLang="zh-CN" dirty="0">
                          <a:solidFill>
                            <a:srgbClr val="6B799C"/>
                          </a:solidFill>
                        </a:rPr>
                        <a:t>/</a:t>
                      </a:r>
                      <a:r>
                        <a:rPr lang="zh-CN" altLang="en-US" dirty="0">
                          <a:solidFill>
                            <a:srgbClr val="6B799C"/>
                          </a:solidFill>
                        </a:rPr>
                        <a:t>严谨</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v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强调严谨</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dirty="0">
                          <a:solidFill>
                            <a:srgbClr val="6B799C"/>
                          </a:solidFill>
                        </a:rPr>
                        <a:t>无</a:t>
                      </a:r>
                      <a:r>
                        <a:rPr lang="en-US" altLang="zh-CN" dirty="0">
                          <a:solidFill>
                            <a:srgbClr val="6B799C"/>
                          </a:solidFill>
                        </a:rPr>
                        <a:t>/</a:t>
                      </a:r>
                      <a:r>
                        <a:rPr lang="zh-CN" altLang="en-US" dirty="0">
                          <a:solidFill>
                            <a:srgbClr val="6B799C"/>
                          </a:solidFill>
                        </a:rPr>
                        <a:t>有</a:t>
                      </a:r>
                      <a:r>
                        <a:rPr lang="en-US" altLang="zh-CN" dirty="0">
                          <a:solidFill>
                            <a:srgbClr val="6B799C"/>
                          </a:solidFill>
                        </a:rPr>
                        <a:t>/</a:t>
                      </a:r>
                      <a:r>
                        <a:rPr lang="zh-CN" altLang="en-US" dirty="0">
                          <a:solidFill>
                            <a:srgbClr val="6B799C"/>
                          </a:solidFill>
                        </a:rPr>
                        <a:t>适时强调</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933449" y="362853"/>
            <a:ext cx="8014607"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一、中学课堂导入的分析框架</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6" name="文本框 5"/>
          <p:cNvSpPr txBox="1"/>
          <p:nvPr/>
        </p:nvSpPr>
        <p:spPr>
          <a:xfrm>
            <a:off x="1064078" y="1069074"/>
            <a:ext cx="9723665" cy="5354320"/>
          </a:xfrm>
          <a:prstGeom prst="rect">
            <a:avLst/>
          </a:prstGeom>
          <a:noFill/>
        </p:spPr>
        <p:txBody>
          <a:bodyPr wrap="square">
            <a:spAutoFit/>
          </a:bodyPr>
          <a:lstStyle/>
          <a:p>
            <a:pPr marL="285750" indent="-285750">
              <a:buFont typeface="Arial" panose="020B0604020202020204" pitchFamily="34" charset="0"/>
              <a:buChar char="•"/>
            </a:pPr>
            <a:r>
              <a:rPr lang="zh-CN" altLang="en-US" dirty="0">
                <a:solidFill>
                  <a:srgbClr val="6B799C"/>
                </a:solidFill>
              </a:rPr>
              <a:t>其中，</a:t>
            </a:r>
            <a:r>
              <a:rPr lang="zh-CN" altLang="en-US" b="1" dirty="0">
                <a:solidFill>
                  <a:srgbClr val="7030A0"/>
                </a:solidFill>
              </a:rPr>
              <a:t>对于“建立联系”的分析，</a:t>
            </a:r>
            <a:r>
              <a:rPr lang="zh-CN" altLang="en-US" dirty="0">
                <a:solidFill>
                  <a:srgbClr val="6B799C"/>
                </a:solidFill>
              </a:rPr>
              <a:t>是从识别教学过程中不同的教学片段开始的。通常情况下，不同的教学片段之间会存在明显的过渡句，但是有时过渡会比较模糊。因此，研究过程中主要以问题或内容的更换作为教学片段更换的信号。例如，从一个概念转到另一个概念，从一个问题转到另一个问题，从一个场景转到另一个场景，或者从探究转到证明。研究的重点是确定先前知识所在的教学片段，并考察先前知识与新知识是否（或如何）联系在一起。</a:t>
            </a:r>
            <a:endParaRPr lang="zh-CN" altLang="en-US" dirty="0">
              <a:solidFill>
                <a:srgbClr val="6B799C"/>
              </a:solidFill>
            </a:endParaRPr>
          </a:p>
          <a:p>
            <a:pPr marL="285750" indent="-285750">
              <a:buFont typeface="Arial" panose="020B0604020202020204" pitchFamily="34" charset="0"/>
              <a:buChar char="•"/>
            </a:pPr>
            <a:endParaRPr lang="zh-CN" altLang="en-US" dirty="0">
              <a:solidFill>
                <a:srgbClr val="6B799C"/>
              </a:solidFill>
            </a:endParaRPr>
          </a:p>
          <a:p>
            <a:pPr marL="285750" indent="-285750">
              <a:buFont typeface="Arial" panose="020B0604020202020204" pitchFamily="34" charset="0"/>
              <a:buChar char="•"/>
            </a:pPr>
            <a:r>
              <a:rPr lang="zh-CN" altLang="en-US" b="1" dirty="0">
                <a:solidFill>
                  <a:srgbClr val="7030A0"/>
                </a:solidFill>
              </a:rPr>
              <a:t>对于“明确意义”的分析，</a:t>
            </a:r>
            <a:r>
              <a:rPr lang="zh-CN" altLang="en-US" dirty="0">
                <a:solidFill>
                  <a:srgbClr val="6B799C"/>
                </a:solidFill>
              </a:rPr>
              <a:t>主要从两个方面进行：其一，是否清晰地点明了课题；其二，是否试图帮助学生理解学习该课题的意义，即为什么需要拓展已有知识或开辟新的知识领域。</a:t>
            </a:r>
            <a:endParaRPr lang="zh-CN" altLang="en-US" dirty="0">
              <a:solidFill>
                <a:srgbClr val="6B799C"/>
              </a:solidFill>
            </a:endParaRPr>
          </a:p>
          <a:p>
            <a:pPr marL="285750" indent="-285750">
              <a:buFont typeface="Arial" panose="020B0604020202020204" pitchFamily="34" charset="0"/>
              <a:buChar char="•"/>
            </a:pPr>
            <a:endParaRPr lang="zh-CN" altLang="en-US" dirty="0">
              <a:solidFill>
                <a:srgbClr val="6B799C"/>
              </a:solidFill>
            </a:endParaRPr>
          </a:p>
          <a:p>
            <a:pPr marL="285750" indent="-285750">
              <a:buFont typeface="Arial" panose="020B0604020202020204" pitchFamily="34" charset="0"/>
              <a:buChar char="•"/>
            </a:pPr>
            <a:r>
              <a:rPr lang="zh-CN" altLang="en-US" b="1" dirty="0">
                <a:solidFill>
                  <a:srgbClr val="7030A0"/>
                </a:solidFill>
              </a:rPr>
              <a:t>对于“启发思考”的分析，</a:t>
            </a:r>
            <a:r>
              <a:rPr lang="zh-CN" altLang="en-US" dirty="0">
                <a:solidFill>
                  <a:srgbClr val="6B799C"/>
                </a:solidFill>
              </a:rPr>
              <a:t>主要从两个方面进行：其一，是否试图呈现知识的形成过程，而不是直接告知；其二，是否为学生的思考留下了空间。这两个分析方面的确定，是基于前期对职前教师的课堂导入的预研究。预研究发现：职前教师仅能提出少量有效的问题，没有形成问题串；问题过繁或者过简都会限制学生的思考。这一发现促使对“试图观察教师提问的知识深度是否具有一定的层次，即是否逐次递进地揭示知识的形成过程”的预设分析进行了调整。</a:t>
            </a:r>
            <a:endParaRPr lang="zh-CN" altLang="en-US" dirty="0">
              <a:solidFill>
                <a:srgbClr val="6B799C"/>
              </a:solidFill>
            </a:endParaRPr>
          </a:p>
          <a:p>
            <a:pPr marL="285750" indent="-285750">
              <a:buFont typeface="Arial" panose="020B0604020202020204" pitchFamily="34" charset="0"/>
              <a:buChar char="•"/>
            </a:pPr>
            <a:endParaRPr lang="zh-CN" altLang="en-US" dirty="0">
              <a:solidFill>
                <a:srgbClr val="6B799C"/>
              </a:solidFill>
            </a:endParaRPr>
          </a:p>
          <a:p>
            <a:pPr marL="285750" indent="-285750">
              <a:buFont typeface="Arial" panose="020B0604020202020204" pitchFamily="34" charset="0"/>
              <a:buChar char="•"/>
            </a:pPr>
            <a:r>
              <a:rPr lang="zh-CN" altLang="en-US" b="1" dirty="0">
                <a:solidFill>
                  <a:srgbClr val="7030A0"/>
                </a:solidFill>
              </a:rPr>
              <a:t>对于“趋向严谨”的分析，</a:t>
            </a:r>
            <a:r>
              <a:rPr lang="zh-CN" altLang="en-US" dirty="0">
                <a:solidFill>
                  <a:srgbClr val="6B799C"/>
                </a:solidFill>
              </a:rPr>
              <a:t>主要从两个方面进行：其一，识别教师在教学过程中不科学、不规范的行为；其二，识别教师在教学过程中帮助学生注意科学性、规范性的行为，包括术语使用的规范性、解释判断的正确性、推理的严密性等。</a:t>
            </a:r>
            <a:endParaRPr lang="zh-CN" altLang="en-US" dirty="0">
              <a:solidFill>
                <a:srgbClr val="6B799C"/>
              </a:solidFill>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二、中学数学专家型教师的课堂导入特征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1001485" y="1200677"/>
            <a:ext cx="9862457" cy="2245360"/>
          </a:xfrm>
          <a:prstGeom prst="rect">
            <a:avLst/>
          </a:prstGeom>
          <a:noFill/>
        </p:spPr>
        <p:txBody>
          <a:bodyPr wrap="square">
            <a:spAutoFit/>
          </a:bodyPr>
          <a:lstStyle/>
          <a:p>
            <a:r>
              <a:rPr lang="zh-CN" altLang="en-US" sz="2400" dirty="0"/>
              <a:t>        </a:t>
            </a:r>
            <a:r>
              <a:rPr lang="zh-CN" altLang="en-US" sz="2400" b="1" dirty="0"/>
              <a:t>（一）</a:t>
            </a:r>
            <a:r>
              <a:rPr lang="zh-CN" altLang="en-US" sz="2400" b="1" dirty="0">
                <a:solidFill>
                  <a:srgbClr val="6B799C"/>
                </a:solidFill>
              </a:rPr>
              <a:t>研究对象</a:t>
            </a:r>
            <a:endParaRPr lang="zh-CN" altLang="en-US" sz="2400" dirty="0">
              <a:solidFill>
                <a:srgbClr val="6B799C"/>
              </a:solidFill>
            </a:endParaRPr>
          </a:p>
          <a:p>
            <a:endParaRPr lang="zh-CN" altLang="en-US" sz="2000" dirty="0">
              <a:solidFill>
                <a:srgbClr val="6B799C"/>
              </a:solidFill>
            </a:endParaRPr>
          </a:p>
          <a:p>
            <a:r>
              <a:rPr lang="zh-CN" altLang="en-US" sz="2000" dirty="0">
                <a:solidFill>
                  <a:srgbClr val="6B799C"/>
                </a:solidFill>
              </a:rPr>
              <a:t>对来自不同学校的、教龄均在</a:t>
            </a:r>
            <a:r>
              <a:rPr lang="en-US" altLang="zh-CN" sz="2000" dirty="0">
                <a:solidFill>
                  <a:srgbClr val="6B799C"/>
                </a:solidFill>
              </a:rPr>
              <a:t>15</a:t>
            </a:r>
            <a:r>
              <a:rPr lang="zh-CN" altLang="en-US" sz="2000" dirty="0">
                <a:solidFill>
                  <a:srgbClr val="6B799C"/>
                </a:solidFill>
              </a:rPr>
              <a:t>年以上的</a:t>
            </a:r>
            <a:r>
              <a:rPr lang="en-US" altLang="zh-CN" sz="2000" dirty="0">
                <a:solidFill>
                  <a:srgbClr val="6B799C"/>
                </a:solidFill>
              </a:rPr>
              <a:t>6</a:t>
            </a:r>
            <a:r>
              <a:rPr lang="zh-CN" altLang="en-US" sz="2000" dirty="0">
                <a:solidFill>
                  <a:srgbClr val="6B799C"/>
                </a:solidFill>
              </a:rPr>
              <a:t>位高中数学特级教师进行了研究，从他们所执教的数学课堂教学导入片段中寻找共性特征。其中，具体的数据来源于能代表教师个人较高水平的数学课堂教学视频。</a:t>
            </a:r>
            <a:r>
              <a:rPr lang="en-US" altLang="zh-CN" sz="2000" dirty="0">
                <a:solidFill>
                  <a:srgbClr val="6B799C"/>
                </a:solidFill>
              </a:rPr>
              <a:t>6</a:t>
            </a:r>
            <a:r>
              <a:rPr lang="zh-CN" altLang="en-US" sz="2000" dirty="0">
                <a:solidFill>
                  <a:srgbClr val="6B799C"/>
                </a:solidFill>
              </a:rPr>
              <a:t>位教师的</a:t>
            </a:r>
            <a:r>
              <a:rPr lang="en-US" altLang="zh-CN" sz="2000" dirty="0">
                <a:solidFill>
                  <a:srgbClr val="6B799C"/>
                </a:solidFill>
              </a:rPr>
              <a:t>6</a:t>
            </a:r>
            <a:r>
              <a:rPr lang="zh-CN" altLang="en-US" sz="2000" dirty="0">
                <a:solidFill>
                  <a:srgbClr val="6B799C"/>
                </a:solidFill>
              </a:rPr>
              <a:t>节课的具体信息如表</a:t>
            </a:r>
            <a:r>
              <a:rPr lang="en-US" altLang="zh-CN" sz="2000" dirty="0">
                <a:solidFill>
                  <a:srgbClr val="6B799C"/>
                </a:solidFill>
              </a:rPr>
              <a:t>4-2</a:t>
            </a:r>
            <a:r>
              <a:rPr lang="zh-CN" altLang="en-US" sz="2000" dirty="0">
                <a:solidFill>
                  <a:srgbClr val="6B799C"/>
                </a:solidFill>
              </a:rPr>
              <a:t>所示。</a:t>
            </a:r>
            <a:endParaRPr lang="zh-CN" altLang="en-US" sz="2000" dirty="0">
              <a:solidFill>
                <a:srgbClr val="6B799C"/>
              </a:solidFill>
            </a:endParaRPr>
          </a:p>
          <a:p>
            <a:endParaRPr lang="zh-CN" altLang="en-US" dirty="0"/>
          </a:p>
          <a:p>
            <a:pPr algn="ctr"/>
            <a:r>
              <a:rPr lang="zh-CN" altLang="en-US" dirty="0">
                <a:solidFill>
                  <a:srgbClr val="6B799C"/>
                </a:solidFill>
              </a:rPr>
              <a:t>表</a:t>
            </a:r>
            <a:r>
              <a:rPr lang="en-US" altLang="zh-CN" dirty="0">
                <a:solidFill>
                  <a:srgbClr val="6B799C"/>
                </a:solidFill>
              </a:rPr>
              <a:t>4-2  6</a:t>
            </a:r>
            <a:r>
              <a:rPr lang="zh-CN" altLang="en-US" dirty="0">
                <a:solidFill>
                  <a:srgbClr val="6B799C"/>
                </a:solidFill>
              </a:rPr>
              <a:t>位高中数学教师的授课内容信息</a:t>
            </a:r>
            <a:endParaRPr lang="zh-CN" altLang="en-US" dirty="0">
              <a:solidFill>
                <a:srgbClr val="6B799C"/>
              </a:solidFill>
            </a:endParaRPr>
          </a:p>
        </p:txBody>
      </p:sp>
      <p:graphicFrame>
        <p:nvGraphicFramePr>
          <p:cNvPr id="4" name="表格 3"/>
          <p:cNvGraphicFramePr>
            <a:graphicFrameLocks noGrp="1"/>
          </p:cNvGraphicFramePr>
          <p:nvPr/>
        </p:nvGraphicFramePr>
        <p:xfrm>
          <a:off x="1284513" y="3445845"/>
          <a:ext cx="9296400" cy="2992360"/>
        </p:xfrm>
        <a:graphic>
          <a:graphicData uri="http://schemas.openxmlformats.org/drawingml/2006/table">
            <a:tbl>
              <a:tblPr firstRow="1" bandRow="1">
                <a:tableStyleId>{5C22544A-7EE6-4342-B048-85BDC9FD1C3A}</a:tableStyleId>
              </a:tblPr>
              <a:tblGrid>
                <a:gridCol w="2324100"/>
                <a:gridCol w="2324100"/>
                <a:gridCol w="2324100"/>
                <a:gridCol w="2324100"/>
              </a:tblGrid>
              <a:tr h="427480">
                <a:tc>
                  <a:txBody>
                    <a:bodyPr/>
                    <a:lstStyle/>
                    <a:p>
                      <a:r>
                        <a:rPr lang="zh-CN" altLang="en-US" dirty="0">
                          <a:solidFill>
                            <a:srgbClr val="6B799C"/>
                          </a:solidFill>
                        </a:rPr>
                        <a:t>教师</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教学内容</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年级</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课程类型</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7480">
                <a:tc>
                  <a:txBody>
                    <a:bodyPr/>
                    <a:lstStyle/>
                    <a:p>
                      <a:r>
                        <a:rPr lang="en-US" altLang="zh-CN" dirty="0">
                          <a:solidFill>
                            <a:srgbClr val="6B799C"/>
                          </a:solidFill>
                        </a:rPr>
                        <a:t>T1</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数学归纳法</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高二</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新授课</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7480">
                <a:tc>
                  <a:txBody>
                    <a:bodyPr/>
                    <a:lstStyle/>
                    <a:p>
                      <a:r>
                        <a:rPr lang="en-US" altLang="zh-CN" dirty="0">
                          <a:solidFill>
                            <a:srgbClr val="6B799C"/>
                          </a:solidFill>
                        </a:rPr>
                        <a:t>T2</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集合的运算</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高一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新授课</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7480">
                <a:tc>
                  <a:txBody>
                    <a:bodyPr/>
                    <a:lstStyle/>
                    <a:p>
                      <a:r>
                        <a:rPr lang="en-US" altLang="zh-CN" dirty="0">
                          <a:solidFill>
                            <a:srgbClr val="6B799C"/>
                          </a:solidFill>
                        </a:rPr>
                        <a:t>T3</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函数的单调性</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高一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新授课</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7480">
                <a:tc>
                  <a:txBody>
                    <a:bodyPr/>
                    <a:lstStyle/>
                    <a:p>
                      <a:r>
                        <a:rPr lang="en-US" altLang="zh-CN" dirty="0">
                          <a:solidFill>
                            <a:srgbClr val="6B799C"/>
                          </a:solidFill>
                        </a:rPr>
                        <a:t>T4</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反函数复习</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高一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复习课</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7480">
                <a:tc>
                  <a:txBody>
                    <a:bodyPr/>
                    <a:lstStyle/>
                    <a:p>
                      <a:r>
                        <a:rPr lang="en-US" altLang="zh-CN" dirty="0">
                          <a:solidFill>
                            <a:srgbClr val="6B799C"/>
                          </a:solidFill>
                        </a:rPr>
                        <a:t>T5</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曲边梯形的面积</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高三</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拓展课</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7480">
                <a:tc>
                  <a:txBody>
                    <a:bodyPr/>
                    <a:lstStyle/>
                    <a:p>
                      <a:r>
                        <a:rPr lang="en-US" altLang="zh-CN" dirty="0">
                          <a:solidFill>
                            <a:srgbClr val="6B799C"/>
                          </a:solidFill>
                        </a:rPr>
                        <a:t>T6</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问题提出</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高三</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拓展课</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788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（二）中学数学专家型教师的课堂导入特征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6" name="文本框 5"/>
          <p:cNvSpPr txBox="1"/>
          <p:nvPr/>
        </p:nvSpPr>
        <p:spPr>
          <a:xfrm>
            <a:off x="826881" y="1070607"/>
            <a:ext cx="10494262" cy="5662295"/>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（二）课堂导入特征</a:t>
            </a:r>
            <a:endParaRPr lang="zh-CN" altLang="en-US" sz="2400" dirty="0">
              <a:solidFill>
                <a:srgbClr val="6B799C"/>
              </a:solidFill>
            </a:endParaRPr>
          </a:p>
          <a:p>
            <a:r>
              <a:rPr lang="en-US" altLang="zh-CN" sz="2000" dirty="0">
                <a:solidFill>
                  <a:srgbClr val="6B799C"/>
                </a:solidFill>
              </a:rPr>
              <a:t>6</a:t>
            </a:r>
            <a:r>
              <a:rPr lang="zh-CN" altLang="en-US" sz="2000" dirty="0">
                <a:solidFill>
                  <a:srgbClr val="6B799C"/>
                </a:solidFill>
              </a:rPr>
              <a:t>个课堂导入片段所呈现出的在建立联系、明确意义、启发思考、趋向严谨等内容上的共性特征表现如下。</a:t>
            </a:r>
            <a:endParaRPr lang="zh-CN" altLang="en-US" sz="2000" dirty="0">
              <a:solidFill>
                <a:srgbClr val="6B799C"/>
              </a:solidFill>
            </a:endParaRPr>
          </a:p>
          <a:p>
            <a:endParaRPr lang="en-US" altLang="zh-CN" sz="2000" dirty="0">
              <a:solidFill>
                <a:srgbClr val="6B799C"/>
              </a:solidFill>
            </a:endParaRPr>
          </a:p>
          <a:p>
            <a:r>
              <a:rPr lang="en-US" altLang="zh-CN" sz="2000" b="1" dirty="0">
                <a:solidFill>
                  <a:srgbClr val="6B799C"/>
                </a:solidFill>
              </a:rPr>
              <a:t>1 .</a:t>
            </a:r>
            <a:r>
              <a:rPr lang="zh-CN" altLang="en-US" sz="2000" b="1" dirty="0">
                <a:solidFill>
                  <a:srgbClr val="6B799C"/>
                </a:solidFill>
              </a:rPr>
              <a:t>建立联系</a:t>
            </a:r>
            <a:endParaRPr lang="zh-CN" altLang="en-US" sz="2000" b="1" dirty="0">
              <a:solidFill>
                <a:srgbClr val="6B799C"/>
              </a:solidFill>
            </a:endParaRPr>
          </a:p>
          <a:p>
            <a:r>
              <a:rPr lang="zh-CN" altLang="en-US" sz="2000" dirty="0">
                <a:solidFill>
                  <a:srgbClr val="6B799C"/>
                </a:solidFill>
              </a:rPr>
              <a:t>   通过分析先前知识的呈现方式，发现：</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每节课都复习了相关的先前知识，但这些知识并非独立出现，而是蕴含在导入问题之中。</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导入问题往往起到承上启下的作用，既包含对先前知识的复习，又引入新的教学内容，即便是复习拓展课也不例外。</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语言交流的连贯性（或者说逻辑联系）正是在导入问题的承上启下的作用中体现出来。</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建立内部逻辑联系的外部过渡信号适时地被使用。</a:t>
            </a:r>
            <a:endParaRPr lang="zh-CN" altLang="en-US" sz="2000" dirty="0">
              <a:solidFill>
                <a:srgbClr val="6B799C"/>
              </a:solidFill>
            </a:endParaRPr>
          </a:p>
          <a:p>
            <a:r>
              <a:rPr lang="en-US" altLang="zh-CN" sz="2000" b="1" dirty="0">
                <a:solidFill>
                  <a:srgbClr val="6B799C"/>
                </a:solidFill>
              </a:rPr>
              <a:t>2.</a:t>
            </a:r>
            <a:r>
              <a:rPr lang="zh-CN" altLang="en-US" sz="2000" b="1" dirty="0">
                <a:solidFill>
                  <a:srgbClr val="6B799C"/>
                </a:solidFill>
              </a:rPr>
              <a:t>明确意义</a:t>
            </a:r>
            <a:endParaRPr lang="zh-CN" altLang="en-US" sz="2000" b="1" dirty="0">
              <a:solidFill>
                <a:srgbClr val="6B799C"/>
              </a:solidFill>
            </a:endParaRPr>
          </a:p>
          <a:p>
            <a:r>
              <a:rPr lang="zh-CN" altLang="en-US" sz="2000" dirty="0">
                <a:solidFill>
                  <a:srgbClr val="6B799C"/>
                </a:solidFill>
              </a:rPr>
              <a:t>   通过分析教师怎样明确教学目标以及学习的意义，发现：</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教学目标的细节并不会被口头提出或者写在黑板上，明确教学指向的方法通常是提出需要研究的问题，并将本节课的主题写在黑板正中偏上的醒目处。</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呈现学习意义的方式并不总是引入一个现实情境，相反地，有</a:t>
            </a:r>
            <a:r>
              <a:rPr lang="en-US" altLang="zh-CN" sz="2000" dirty="0">
                <a:solidFill>
                  <a:srgbClr val="6B799C"/>
                </a:solidFill>
              </a:rPr>
              <a:t>5</a:t>
            </a:r>
            <a:r>
              <a:rPr lang="zh-CN" altLang="en-US" sz="2000" dirty="0">
                <a:solidFill>
                  <a:srgbClr val="6B799C"/>
                </a:solidFill>
              </a:rPr>
              <a:t>位教师使用的导入问题都是纯数学的，他们总是试图在解决导入问题的过程中指出学习新知识的必要性。</a:t>
            </a:r>
            <a:endParaRPr lang="zh-CN" altLang="en-US" sz="2000" dirty="0">
              <a:solidFill>
                <a:srgbClr val="6B799C"/>
              </a:solidFill>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二、中学数学专家型教师的课堂导入特征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1099458" y="1235546"/>
            <a:ext cx="10570028" cy="4831080"/>
          </a:xfrm>
          <a:prstGeom prst="rect">
            <a:avLst/>
          </a:prstGeom>
          <a:noFill/>
        </p:spPr>
        <p:txBody>
          <a:bodyPr wrap="square">
            <a:spAutoFit/>
          </a:bodyPr>
          <a:lstStyle/>
          <a:p>
            <a:r>
              <a:rPr lang="en-US" altLang="zh-CN" sz="2800" b="1" dirty="0">
                <a:solidFill>
                  <a:srgbClr val="6B799C"/>
                </a:solidFill>
              </a:rPr>
              <a:t>3 .</a:t>
            </a:r>
            <a:r>
              <a:rPr lang="zh-CN" altLang="en-US" sz="2800" b="1" dirty="0">
                <a:solidFill>
                  <a:srgbClr val="6B799C"/>
                </a:solidFill>
              </a:rPr>
              <a:t>启发思考</a:t>
            </a:r>
            <a:endParaRPr lang="zh-CN" altLang="en-US" sz="2800" b="1" dirty="0">
              <a:solidFill>
                <a:srgbClr val="6B799C"/>
              </a:solidFill>
            </a:endParaRPr>
          </a:p>
          <a:p>
            <a:r>
              <a:rPr lang="zh-CN" altLang="en-US" sz="2800" dirty="0">
                <a:solidFill>
                  <a:srgbClr val="6B799C"/>
                </a:solidFill>
              </a:rPr>
              <a:t>   通过分析课堂教学过程的连贯性，发现：</a:t>
            </a:r>
            <a:endParaRPr lang="zh-CN" altLang="en-US" sz="2800" dirty="0">
              <a:solidFill>
                <a:srgbClr val="6B799C"/>
              </a:solidFill>
            </a:endParaRPr>
          </a:p>
          <a:p>
            <a:pPr marL="342900" indent="-342900">
              <a:buFont typeface="Arial" panose="020B0604020202020204" pitchFamily="34" charset="0"/>
              <a:buChar char="•"/>
            </a:pPr>
            <a:r>
              <a:rPr lang="zh-CN" altLang="en-US" sz="2800" dirty="0">
                <a:solidFill>
                  <a:srgbClr val="6B799C"/>
                </a:solidFill>
              </a:rPr>
              <a:t> 导入问题的知识深度通常是由浅入深、逐层递进的。</a:t>
            </a:r>
            <a:endParaRPr lang="zh-CN" altLang="en-US" sz="2800" dirty="0">
              <a:solidFill>
                <a:srgbClr val="6B799C"/>
              </a:solidFill>
            </a:endParaRPr>
          </a:p>
          <a:p>
            <a:pPr marL="342900" indent="-342900">
              <a:buFont typeface="Arial" panose="020B0604020202020204" pitchFamily="34" charset="0"/>
              <a:buChar char="•"/>
            </a:pPr>
            <a:r>
              <a:rPr lang="zh-CN" altLang="en-US" sz="2800" dirty="0">
                <a:solidFill>
                  <a:srgbClr val="6B799C"/>
                </a:solidFill>
              </a:rPr>
              <a:t> </a:t>
            </a:r>
            <a:r>
              <a:rPr lang="zh-CN" altLang="en-US" sz="2800" dirty="0">
                <a:solidFill>
                  <a:srgbClr val="6B799C"/>
                </a:solidFill>
              </a:rPr>
              <a:t>导入问题中与新授内容关联不大的辅助内容十分简洁，或者说毫不繁杂。</a:t>
            </a:r>
            <a:endParaRPr lang="zh-CN" altLang="en-US" sz="2800" dirty="0">
              <a:solidFill>
                <a:srgbClr val="6B799C"/>
              </a:solidFill>
            </a:endParaRPr>
          </a:p>
          <a:p>
            <a:r>
              <a:rPr lang="en-US" altLang="zh-CN" sz="2800" b="1" dirty="0">
                <a:solidFill>
                  <a:srgbClr val="6B799C"/>
                </a:solidFill>
              </a:rPr>
              <a:t>4.</a:t>
            </a:r>
            <a:r>
              <a:rPr lang="zh-CN" altLang="en-US" sz="2800" b="1" dirty="0">
                <a:solidFill>
                  <a:srgbClr val="6B799C"/>
                </a:solidFill>
              </a:rPr>
              <a:t>趋向严谨</a:t>
            </a:r>
            <a:endParaRPr lang="zh-CN" altLang="en-US" sz="2800" b="1" dirty="0">
              <a:solidFill>
                <a:srgbClr val="6B799C"/>
              </a:solidFill>
            </a:endParaRPr>
          </a:p>
          <a:p>
            <a:r>
              <a:rPr lang="zh-CN" altLang="en-US" sz="2800" dirty="0">
                <a:solidFill>
                  <a:srgbClr val="6B799C"/>
                </a:solidFill>
              </a:rPr>
              <a:t>   通过分析课堂教学中的语言交流，发现：</a:t>
            </a:r>
            <a:endParaRPr lang="zh-CN" altLang="en-US" sz="2800" dirty="0">
              <a:solidFill>
                <a:srgbClr val="6B799C"/>
              </a:solidFill>
            </a:endParaRPr>
          </a:p>
          <a:p>
            <a:pPr marL="342900" indent="-342900">
              <a:buFont typeface="Arial" panose="020B0604020202020204" pitchFamily="34" charset="0"/>
              <a:buChar char="•"/>
            </a:pPr>
            <a:r>
              <a:rPr lang="zh-CN" altLang="en-US" sz="2800" dirty="0">
                <a:solidFill>
                  <a:srgbClr val="6B799C"/>
                </a:solidFill>
              </a:rPr>
              <a:t> 总是使用科学严谨的术语进行语言交流，并在术语较难理解时通过变换说法来增进学生的理解。</a:t>
            </a:r>
            <a:endParaRPr lang="zh-CN" altLang="en-US" sz="2800" dirty="0">
              <a:solidFill>
                <a:srgbClr val="6B799C"/>
              </a:solidFill>
            </a:endParaRPr>
          </a:p>
          <a:p>
            <a:pPr marL="342900" indent="-342900">
              <a:buFont typeface="Arial" panose="020B0604020202020204" pitchFamily="34" charset="0"/>
              <a:buChar char="•"/>
            </a:pPr>
            <a:r>
              <a:rPr lang="zh-CN" altLang="en-US" sz="2800" dirty="0">
                <a:solidFill>
                  <a:srgbClr val="6B799C"/>
                </a:solidFill>
              </a:rPr>
              <a:t> 在学生表达、判断、推理过程中容易疏忽的细节处通过追问、重复等方式促进其趋向严谨。  </a:t>
            </a: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110342" y="1173254"/>
            <a:ext cx="9470572" cy="2676525"/>
          </a:xfrm>
          <a:prstGeom prst="rect">
            <a:avLst/>
          </a:prstGeom>
          <a:noFill/>
        </p:spPr>
        <p:txBody>
          <a:bodyPr wrap="square">
            <a:spAutoFit/>
          </a:bodyPr>
          <a:lstStyle/>
          <a:p>
            <a:r>
              <a:rPr lang="en-US" altLang="zh-CN" sz="2400" dirty="0">
                <a:solidFill>
                  <a:srgbClr val="6B799C"/>
                </a:solidFill>
              </a:rPr>
              <a:t>        </a:t>
            </a:r>
            <a:r>
              <a:rPr lang="zh-CN" altLang="en-US" sz="2400" b="1" dirty="0">
                <a:solidFill>
                  <a:srgbClr val="6B799C"/>
                </a:solidFill>
              </a:rPr>
              <a:t>（一）研究对象</a:t>
            </a:r>
            <a:endParaRPr lang="zh-CN" altLang="en-US" sz="2400" dirty="0">
              <a:solidFill>
                <a:srgbClr val="6B799C"/>
              </a:solidFill>
            </a:endParaRPr>
          </a:p>
          <a:p>
            <a:endParaRPr lang="zh-CN" altLang="en-US" dirty="0">
              <a:solidFill>
                <a:srgbClr val="6B799C"/>
              </a:solidFill>
            </a:endParaRPr>
          </a:p>
          <a:p>
            <a:r>
              <a:rPr lang="zh-CN" altLang="en-US" dirty="0">
                <a:solidFill>
                  <a:srgbClr val="6B799C"/>
                </a:solidFill>
              </a:rPr>
              <a:t>选取</a:t>
            </a:r>
            <a:r>
              <a:rPr lang="en-US" altLang="zh-CN" dirty="0">
                <a:solidFill>
                  <a:srgbClr val="6B799C"/>
                </a:solidFill>
              </a:rPr>
              <a:t>4</a:t>
            </a:r>
            <a:r>
              <a:rPr lang="zh-CN" altLang="en-US" dirty="0">
                <a:solidFill>
                  <a:srgbClr val="6B799C"/>
                </a:solidFill>
              </a:rPr>
              <a:t>位数学专业师范生作为研究对象，取样方式带有较强的目的性。这</a:t>
            </a:r>
            <a:r>
              <a:rPr lang="en-US" altLang="zh-CN" dirty="0">
                <a:solidFill>
                  <a:srgbClr val="6B799C"/>
                </a:solidFill>
              </a:rPr>
              <a:t>4</a:t>
            </a:r>
            <a:r>
              <a:rPr lang="zh-CN" altLang="en-US" dirty="0">
                <a:solidFill>
                  <a:srgbClr val="6B799C"/>
                </a:solidFill>
              </a:rPr>
              <a:t>位师范生在教学实践训练过程中态度积极，基本上可以认为是同质的：他们都花了较大的精力备课，并在实践训练过程中表现出明显的热情和自信。在排除态度因素外，尽可能提供了不同情况的个案，以丰富对职前教师教学课堂导入情况的认识。其中，这</a:t>
            </a:r>
            <a:r>
              <a:rPr lang="en-US" altLang="zh-CN" dirty="0">
                <a:solidFill>
                  <a:srgbClr val="6B799C"/>
                </a:solidFill>
              </a:rPr>
              <a:t>4</a:t>
            </a:r>
            <a:r>
              <a:rPr lang="zh-CN" altLang="en-US" dirty="0">
                <a:solidFill>
                  <a:srgbClr val="6B799C"/>
                </a:solidFill>
              </a:rPr>
              <a:t>位职前教师的具体信息如表</a:t>
            </a:r>
            <a:r>
              <a:rPr lang="en-US" altLang="zh-CN" dirty="0">
                <a:solidFill>
                  <a:srgbClr val="6B799C"/>
                </a:solidFill>
              </a:rPr>
              <a:t>4-3</a:t>
            </a:r>
            <a:r>
              <a:rPr lang="zh-CN" altLang="en-US" dirty="0">
                <a:solidFill>
                  <a:srgbClr val="6B799C"/>
                </a:solidFill>
              </a:rPr>
              <a:t>所示。</a:t>
            </a:r>
            <a:endParaRPr lang="zh-CN" altLang="en-US" dirty="0">
              <a:solidFill>
                <a:srgbClr val="6B799C"/>
              </a:solidFill>
            </a:endParaRPr>
          </a:p>
          <a:p>
            <a:pPr algn="ctr"/>
            <a:endParaRPr lang="en-US" altLang="zh-CN" dirty="0">
              <a:solidFill>
                <a:srgbClr val="6B799C"/>
              </a:solidFill>
            </a:endParaRPr>
          </a:p>
          <a:p>
            <a:pPr algn="ctr"/>
            <a:r>
              <a:rPr lang="zh-CN" altLang="en-US" dirty="0">
                <a:solidFill>
                  <a:srgbClr val="6B799C"/>
                </a:solidFill>
              </a:rPr>
              <a:t>表</a:t>
            </a:r>
            <a:r>
              <a:rPr lang="en-US" altLang="zh-CN" dirty="0">
                <a:solidFill>
                  <a:srgbClr val="6B799C"/>
                </a:solidFill>
              </a:rPr>
              <a:t>4-3  4</a:t>
            </a:r>
            <a:r>
              <a:rPr lang="zh-CN" altLang="en-US" dirty="0">
                <a:solidFill>
                  <a:srgbClr val="6B799C"/>
                </a:solidFill>
              </a:rPr>
              <a:t>位职前教师的基本信息</a:t>
            </a:r>
            <a:endParaRPr lang="zh-CN" altLang="en-US" dirty="0">
              <a:solidFill>
                <a:srgbClr val="6B799C"/>
              </a:solidFill>
            </a:endParaRPr>
          </a:p>
          <a:p>
            <a:endParaRPr lang="zh-CN" altLang="en-US" dirty="0"/>
          </a:p>
        </p:txBody>
      </p:sp>
      <p:graphicFrame>
        <p:nvGraphicFramePr>
          <p:cNvPr id="6" name="表格 5"/>
          <p:cNvGraphicFramePr>
            <a:graphicFrameLocks noGrp="1"/>
          </p:cNvGraphicFramePr>
          <p:nvPr/>
        </p:nvGraphicFramePr>
        <p:xfrm>
          <a:off x="1360713" y="3695926"/>
          <a:ext cx="9470574" cy="2308325"/>
        </p:xfrm>
        <a:graphic>
          <a:graphicData uri="http://schemas.openxmlformats.org/drawingml/2006/table">
            <a:tbl>
              <a:tblPr firstRow="1" bandRow="1">
                <a:tableStyleId>{5C22544A-7EE6-4342-B048-85BDC9FD1C3A}</a:tableStyleId>
              </a:tblPr>
              <a:tblGrid>
                <a:gridCol w="1578429"/>
                <a:gridCol w="1578429"/>
                <a:gridCol w="1578429"/>
                <a:gridCol w="1578429"/>
                <a:gridCol w="1578429"/>
                <a:gridCol w="1578429"/>
              </a:tblGrid>
              <a:tr h="461665">
                <a:tc>
                  <a:txBody>
                    <a:bodyPr/>
                    <a:lstStyle/>
                    <a:p>
                      <a:r>
                        <a:rPr lang="zh-CN" altLang="en-US" dirty="0">
                          <a:solidFill>
                            <a:srgbClr val="6B799C"/>
                          </a:solidFill>
                        </a:rPr>
                        <a:t>编号</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性别</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生源地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数学成绩</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数学成绩</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实习地点</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61665">
                <a:tc>
                  <a:txBody>
                    <a:bodyPr/>
                    <a:lstStyle/>
                    <a:p>
                      <a:r>
                        <a:rPr lang="en-US" altLang="zh-CN" dirty="0">
                          <a:solidFill>
                            <a:srgbClr val="6B799C"/>
                          </a:solidFill>
                        </a:rPr>
                        <a:t>A</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女</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华北</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高</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高</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华北</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61665">
                <a:tc>
                  <a:txBody>
                    <a:bodyPr/>
                    <a:lstStyle/>
                    <a:p>
                      <a:r>
                        <a:rPr lang="en-US" altLang="zh-CN" dirty="0">
                          <a:solidFill>
                            <a:srgbClr val="6B799C"/>
                          </a:solidFill>
                        </a:rPr>
                        <a:t>B</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女</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东北</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中</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中</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华东</a:t>
                      </a:r>
                      <a:r>
                        <a:rPr lang="en-US" altLang="zh-CN" dirty="0">
                          <a:solidFill>
                            <a:srgbClr val="6B799C"/>
                          </a:solidFill>
                        </a:rPr>
                        <a:t>1</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61665">
                <a:tc>
                  <a:txBody>
                    <a:bodyPr/>
                    <a:lstStyle/>
                    <a:p>
                      <a:r>
                        <a:rPr lang="en-US" altLang="zh-CN" dirty="0">
                          <a:solidFill>
                            <a:srgbClr val="6B799C"/>
                          </a:solidFill>
                        </a:rPr>
                        <a:t>C</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男</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华东</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低</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高</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华东</a:t>
                      </a:r>
                      <a:r>
                        <a:rPr lang="en-US" altLang="zh-CN" dirty="0">
                          <a:solidFill>
                            <a:srgbClr val="6B799C"/>
                          </a:solidFill>
                        </a:rPr>
                        <a:t>2</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61665">
                <a:tc>
                  <a:txBody>
                    <a:bodyPr/>
                    <a:lstStyle/>
                    <a:p>
                      <a:r>
                        <a:rPr lang="en-US" altLang="zh-CN" dirty="0">
                          <a:solidFill>
                            <a:srgbClr val="6B799C"/>
                          </a:solidFill>
                        </a:rPr>
                        <a:t>D</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男</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华南</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中</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低</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华东</a:t>
                      </a:r>
                      <a:r>
                        <a:rPr lang="en-US" altLang="zh-CN" dirty="0">
                          <a:solidFill>
                            <a:srgbClr val="6B799C"/>
                          </a:solidFill>
                        </a:rPr>
                        <a:t>1</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1431471" y="1173254"/>
            <a:ext cx="9329058" cy="1015663"/>
          </a:xfrm>
          <a:prstGeom prst="rect">
            <a:avLst/>
          </a:prstGeom>
          <a:noFill/>
        </p:spPr>
        <p:txBody>
          <a:bodyPr wrap="square">
            <a:spAutoFit/>
          </a:bodyPr>
          <a:lstStyle/>
          <a:p>
            <a:r>
              <a:rPr lang="en-US" altLang="zh-CN" sz="2000" dirty="0">
                <a:solidFill>
                  <a:srgbClr val="6B799C"/>
                </a:solidFill>
              </a:rPr>
              <a:t>4</a:t>
            </a:r>
            <a:r>
              <a:rPr lang="zh-CN" altLang="en-US" sz="2000" dirty="0">
                <a:solidFill>
                  <a:srgbClr val="6B799C"/>
                </a:solidFill>
              </a:rPr>
              <a:t>位职前教师的模拟授课内容信息如表</a:t>
            </a:r>
            <a:r>
              <a:rPr lang="en-US" altLang="zh-CN" sz="2000" dirty="0">
                <a:solidFill>
                  <a:srgbClr val="6B799C"/>
                </a:solidFill>
              </a:rPr>
              <a:t>4-4</a:t>
            </a:r>
            <a:r>
              <a:rPr lang="zh-CN" altLang="en-US" sz="2000" dirty="0">
                <a:solidFill>
                  <a:srgbClr val="6B799C"/>
                </a:solidFill>
              </a:rPr>
              <a:t>所示。</a:t>
            </a:r>
            <a:endParaRPr lang="zh-CN" altLang="en-US" sz="2000" dirty="0">
              <a:solidFill>
                <a:srgbClr val="6B799C"/>
              </a:solidFill>
            </a:endParaRPr>
          </a:p>
          <a:p>
            <a:endParaRPr lang="zh-CN" altLang="en-US" sz="2000" dirty="0">
              <a:solidFill>
                <a:srgbClr val="6B799C"/>
              </a:solidFill>
            </a:endParaRPr>
          </a:p>
          <a:p>
            <a:pPr algn="ctr"/>
            <a:r>
              <a:rPr lang="zh-CN" altLang="en-US" sz="2000" dirty="0">
                <a:solidFill>
                  <a:srgbClr val="6B799C"/>
                </a:solidFill>
              </a:rPr>
              <a:t>表</a:t>
            </a:r>
            <a:r>
              <a:rPr lang="en-US" altLang="zh-CN" sz="2000" dirty="0">
                <a:solidFill>
                  <a:srgbClr val="6B799C"/>
                </a:solidFill>
              </a:rPr>
              <a:t>4-4  4</a:t>
            </a:r>
            <a:r>
              <a:rPr lang="zh-CN" altLang="en-US" sz="2000" dirty="0">
                <a:solidFill>
                  <a:srgbClr val="6B799C"/>
                </a:solidFill>
              </a:rPr>
              <a:t>位职前教师的模拟授课内容信息</a:t>
            </a:r>
            <a:endParaRPr lang="zh-CN" altLang="en-US" sz="2000" dirty="0">
              <a:solidFill>
                <a:srgbClr val="6B799C"/>
              </a:solidFill>
            </a:endParaRPr>
          </a:p>
        </p:txBody>
      </p:sp>
      <p:graphicFrame>
        <p:nvGraphicFramePr>
          <p:cNvPr id="7" name="表格 6"/>
          <p:cNvGraphicFramePr>
            <a:graphicFrameLocks noGrp="1"/>
          </p:cNvGraphicFramePr>
          <p:nvPr/>
        </p:nvGraphicFramePr>
        <p:xfrm>
          <a:off x="1747156" y="2310932"/>
          <a:ext cx="9013373" cy="3055983"/>
        </p:xfrm>
        <a:graphic>
          <a:graphicData uri="http://schemas.openxmlformats.org/drawingml/2006/table">
            <a:tbl>
              <a:tblPr firstRow="1" bandRow="1">
                <a:tableStyleId>{5C22544A-7EE6-4342-B048-85BDC9FD1C3A}</a:tableStyleId>
              </a:tblPr>
              <a:tblGrid>
                <a:gridCol w="1815035"/>
                <a:gridCol w="2399446"/>
                <a:gridCol w="2567319"/>
                <a:gridCol w="2231573"/>
              </a:tblGrid>
              <a:tr h="591941">
                <a:tc>
                  <a:txBody>
                    <a:bodyPr/>
                    <a:lstStyle/>
                    <a:p>
                      <a:r>
                        <a:rPr lang="zh-CN" altLang="en-US" dirty="0">
                          <a:solidFill>
                            <a:srgbClr val="6B799C"/>
                          </a:solidFill>
                        </a:rPr>
                        <a:t>编号</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实践内容</a:t>
                      </a:r>
                      <a:r>
                        <a:rPr lang="en-US" altLang="zh-CN" dirty="0">
                          <a:solidFill>
                            <a:srgbClr val="6B799C"/>
                          </a:solidFill>
                        </a:rPr>
                        <a:t>1</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实践内容</a:t>
                      </a:r>
                      <a:r>
                        <a:rPr lang="en-US" altLang="zh-CN" dirty="0">
                          <a:solidFill>
                            <a:srgbClr val="6B799C"/>
                          </a:solidFill>
                        </a:rPr>
                        <a:t>2</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实践内容</a:t>
                      </a:r>
                      <a:r>
                        <a:rPr lang="en-US" altLang="zh-CN" dirty="0">
                          <a:solidFill>
                            <a:srgbClr val="6B799C"/>
                          </a:solidFill>
                        </a:rPr>
                        <a:t>3</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91941">
                <a:tc>
                  <a:txBody>
                    <a:bodyPr/>
                    <a:lstStyle/>
                    <a:p>
                      <a:r>
                        <a:rPr lang="en-US" altLang="zh-CN" dirty="0">
                          <a:solidFill>
                            <a:srgbClr val="6B799C"/>
                          </a:solidFill>
                        </a:rPr>
                        <a:t>A</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平行线的性质</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平面与平面平行的判定</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用二分法求方程的近似解</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91941">
                <a:tc>
                  <a:txBody>
                    <a:bodyPr/>
                    <a:lstStyle/>
                    <a:p>
                      <a:r>
                        <a:rPr lang="en-US" altLang="zh-CN" dirty="0">
                          <a:solidFill>
                            <a:srgbClr val="6B799C"/>
                          </a:solidFill>
                        </a:rPr>
                        <a:t>B</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解一元一次方程</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函数的概念（高中）</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一元二次不等式的应用</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91941">
                <a:tc>
                  <a:txBody>
                    <a:bodyPr/>
                    <a:lstStyle/>
                    <a:p>
                      <a:r>
                        <a:rPr lang="en-US" altLang="zh-CN" dirty="0">
                          <a:solidFill>
                            <a:srgbClr val="6B799C"/>
                          </a:solidFill>
                        </a:rPr>
                        <a:t>C</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等腰三角形</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两角和的余弦</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集合间的运算</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91941">
                <a:tc>
                  <a:txBody>
                    <a:bodyPr/>
                    <a:lstStyle/>
                    <a:p>
                      <a:r>
                        <a:rPr lang="en-US" altLang="zh-CN" dirty="0">
                          <a:solidFill>
                            <a:srgbClr val="6B799C"/>
                          </a:solidFill>
                        </a:rPr>
                        <a:t>D</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二次函数的概念</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函数的概念（高中</a:t>
                      </a:r>
                      <a:r>
                        <a:rPr lang="en-US" altLang="zh-CN" dirty="0">
                          <a:solidFill>
                            <a:srgbClr val="6B799C"/>
                          </a:solidFill>
                        </a:rPr>
                        <a:t>)</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函数的奇偶性</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9" name="文本框 8"/>
          <p:cNvSpPr txBox="1"/>
          <p:nvPr/>
        </p:nvSpPr>
        <p:spPr>
          <a:xfrm>
            <a:off x="1600199" y="5591317"/>
            <a:ext cx="9546771" cy="1015663"/>
          </a:xfrm>
          <a:prstGeom prst="rect">
            <a:avLst/>
          </a:prstGeom>
          <a:noFill/>
        </p:spPr>
        <p:txBody>
          <a:bodyPr wrap="square">
            <a:spAutoFit/>
          </a:bodyPr>
          <a:lstStyle/>
          <a:p>
            <a:r>
              <a:rPr lang="zh-CN" altLang="en-US" sz="2000" dirty="0">
                <a:solidFill>
                  <a:srgbClr val="6B799C"/>
                </a:solidFill>
              </a:rPr>
              <a:t>其中，实践内容</a:t>
            </a:r>
            <a:r>
              <a:rPr lang="en-US" altLang="zh-CN" sz="2000" dirty="0">
                <a:solidFill>
                  <a:srgbClr val="6B799C"/>
                </a:solidFill>
              </a:rPr>
              <a:t>1</a:t>
            </a:r>
            <a:r>
              <a:rPr lang="zh-CN" altLang="en-US" sz="2000" dirty="0">
                <a:solidFill>
                  <a:srgbClr val="6B799C"/>
                </a:solidFill>
              </a:rPr>
              <a:t>、实践内容</a:t>
            </a:r>
            <a:r>
              <a:rPr lang="en-US" altLang="zh-CN" sz="2000" dirty="0">
                <a:solidFill>
                  <a:srgbClr val="6B799C"/>
                </a:solidFill>
              </a:rPr>
              <a:t>2</a:t>
            </a:r>
            <a:r>
              <a:rPr lang="zh-CN" altLang="en-US" sz="2000" dirty="0">
                <a:solidFill>
                  <a:srgbClr val="6B799C"/>
                </a:solidFill>
              </a:rPr>
              <a:t>和实践内容</a:t>
            </a:r>
            <a:r>
              <a:rPr lang="en-US" altLang="zh-CN" sz="2000" dirty="0">
                <a:solidFill>
                  <a:srgbClr val="6B799C"/>
                </a:solidFill>
              </a:rPr>
              <a:t>3</a:t>
            </a:r>
            <a:r>
              <a:rPr lang="zh-CN" altLang="en-US" sz="2000" dirty="0">
                <a:solidFill>
                  <a:srgbClr val="6B799C"/>
                </a:solidFill>
              </a:rPr>
              <a:t>分别来自三个时间段：微格初期、微格中期以及教育实习后期。为了便于分析，所有的视频资料都被转录为相应的文字材料。</a:t>
            </a:r>
            <a:endParaRPr lang="zh-CN" altLang="en-US" sz="2000" dirty="0">
              <a:solidFill>
                <a:srgbClr val="6B799C"/>
              </a:solidFill>
            </a:endParaRPr>
          </a:p>
          <a:p>
            <a:r>
              <a:rPr lang="zh-CN" altLang="en-US" sz="2000" dirty="0">
                <a:solidFill>
                  <a:srgbClr val="6B799C"/>
                </a:solidFill>
              </a:rPr>
              <a:t>    </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826881" y="2015692"/>
            <a:ext cx="10745561" cy="4769485"/>
          </a:xfrm>
          <a:prstGeom prst="rect">
            <a:avLst/>
          </a:prstGeom>
          <a:noFill/>
        </p:spPr>
        <p:txBody>
          <a:bodyPr wrap="square">
            <a:spAutoFit/>
          </a:bodyPr>
          <a:lstStyle/>
          <a:p>
            <a:r>
              <a:rPr lang="en-US" altLang="zh-CN" sz="2000" b="1" dirty="0">
                <a:solidFill>
                  <a:srgbClr val="6B799C"/>
                </a:solidFill>
              </a:rPr>
              <a:t>1 .</a:t>
            </a:r>
            <a:r>
              <a:rPr lang="zh-CN" altLang="en-US" sz="2000" b="1" dirty="0">
                <a:solidFill>
                  <a:srgbClr val="6B799C"/>
                </a:solidFill>
              </a:rPr>
              <a:t>建立联系</a:t>
            </a:r>
            <a:endParaRPr lang="zh-CN" altLang="en-US" sz="2000" b="1" dirty="0">
              <a:solidFill>
                <a:srgbClr val="6B799C"/>
              </a:solidFill>
            </a:endParaRPr>
          </a:p>
          <a:p>
            <a:r>
              <a:rPr lang="zh-CN" altLang="en-US" sz="2000" dirty="0">
                <a:solidFill>
                  <a:srgbClr val="6B799C"/>
                </a:solidFill>
              </a:rPr>
              <a:t>本部分主要围绕课堂导入环节分析职前教师在建立先前知识与新知识之间联系方面的表现。</a:t>
            </a:r>
            <a:endParaRPr lang="zh-CN" altLang="en-US" sz="2000" dirty="0">
              <a:solidFill>
                <a:srgbClr val="6B799C"/>
              </a:solidFill>
            </a:endParaRPr>
          </a:p>
          <a:p>
            <a:r>
              <a:rPr lang="zh-CN" altLang="en-US" sz="2000" dirty="0">
                <a:solidFill>
                  <a:srgbClr val="6B799C"/>
                </a:solidFill>
              </a:rPr>
              <a:t>      </a:t>
            </a:r>
            <a:endParaRPr lang="en-US" altLang="zh-CN" sz="2000" dirty="0">
              <a:solidFill>
                <a:srgbClr val="6B799C"/>
              </a:solidFill>
            </a:endParaRPr>
          </a:p>
          <a:p>
            <a:r>
              <a:rPr lang="zh-CN" altLang="en-US" sz="2000" dirty="0">
                <a:solidFill>
                  <a:srgbClr val="6B799C"/>
                </a:solidFill>
              </a:rPr>
              <a:t> </a:t>
            </a:r>
            <a:r>
              <a:rPr lang="zh-CN" altLang="en-US" sz="2400" b="1" dirty="0">
                <a:solidFill>
                  <a:srgbClr val="6B799C"/>
                </a:solidFill>
              </a:rPr>
              <a:t>实践内容</a:t>
            </a:r>
            <a:r>
              <a:rPr lang="en-US" altLang="zh-CN" sz="2400" b="1" dirty="0">
                <a:solidFill>
                  <a:srgbClr val="6B799C"/>
                </a:solidFill>
              </a:rPr>
              <a:t>1</a:t>
            </a:r>
            <a:r>
              <a:rPr lang="zh-CN" altLang="en-US" sz="2400" b="1" dirty="0">
                <a:solidFill>
                  <a:srgbClr val="6B799C"/>
                </a:solidFill>
              </a:rPr>
              <a:t>：</a:t>
            </a:r>
            <a:r>
              <a:rPr lang="zh-CN" altLang="en-US" sz="2400" dirty="0">
                <a:solidFill>
                  <a:srgbClr val="6B799C"/>
                </a:solidFill>
              </a:rPr>
              <a:t>呈现刚刚学习或者会被使用的先前知识。</a:t>
            </a:r>
            <a:endParaRPr lang="zh-CN" altLang="en-US" sz="2400" dirty="0">
              <a:solidFill>
                <a:srgbClr val="6B799C"/>
              </a:solidFill>
            </a:endParaRPr>
          </a:p>
          <a:p>
            <a:pPr marL="342900" indent="-342900">
              <a:buFont typeface="Arial" panose="020B0604020202020204" pitchFamily="34" charset="0"/>
              <a:buChar char="•"/>
            </a:pPr>
            <a:r>
              <a:rPr lang="zh-CN" altLang="en-US" sz="2000" dirty="0">
                <a:solidFill>
                  <a:srgbClr val="6B799C"/>
                </a:solidFill>
              </a:rPr>
              <a:t>观察微格初期教学实践的视频片段可以发现，</a:t>
            </a:r>
            <a:r>
              <a:rPr lang="en-US" altLang="zh-CN" sz="2000" dirty="0">
                <a:solidFill>
                  <a:srgbClr val="6B799C"/>
                </a:solidFill>
              </a:rPr>
              <a:t>4</a:t>
            </a:r>
            <a:r>
              <a:rPr lang="zh-CN" altLang="en-US" sz="2000" dirty="0">
                <a:solidFill>
                  <a:srgbClr val="6B799C"/>
                </a:solidFill>
              </a:rPr>
              <a:t>位职前教师在授课过程中都提到了与新授知识相关的先前知识，并且会使用过渡性语言连接不同的教学片段。但是，由于没有充分考虑知识之间的联系，教师</a:t>
            </a:r>
            <a:r>
              <a:rPr lang="en-US" altLang="zh-CN" sz="2000" dirty="0">
                <a:solidFill>
                  <a:srgbClr val="6B799C"/>
                </a:solidFill>
              </a:rPr>
              <a:t>A</a:t>
            </a:r>
            <a:r>
              <a:rPr lang="zh-CN" altLang="en-US" sz="2000" dirty="0">
                <a:solidFill>
                  <a:srgbClr val="6B799C"/>
                </a:solidFill>
              </a:rPr>
              <a:t>、</a:t>
            </a:r>
            <a:r>
              <a:rPr lang="en-US" altLang="zh-CN" sz="2000" dirty="0">
                <a:solidFill>
                  <a:srgbClr val="6B799C"/>
                </a:solidFill>
              </a:rPr>
              <a:t>C</a:t>
            </a:r>
            <a:r>
              <a:rPr lang="zh-CN" altLang="en-US" sz="2000" dirty="0">
                <a:solidFill>
                  <a:srgbClr val="6B799C"/>
                </a:solidFill>
              </a:rPr>
              <a:t>、</a:t>
            </a:r>
            <a:r>
              <a:rPr lang="en-US" altLang="zh-CN" sz="2000" dirty="0">
                <a:solidFill>
                  <a:srgbClr val="6B799C"/>
                </a:solidFill>
              </a:rPr>
              <a:t>D</a:t>
            </a:r>
            <a:r>
              <a:rPr lang="zh-CN" altLang="en-US" sz="2000" dirty="0">
                <a:solidFill>
                  <a:srgbClr val="6B799C"/>
                </a:solidFill>
              </a:rPr>
              <a:t>在初期教学实践过程中所呈现的教学片段是割裂、模糊甚至是杂乱的。相对而言，教师</a:t>
            </a:r>
            <a:r>
              <a:rPr lang="en-US" altLang="zh-CN" sz="2000" dirty="0">
                <a:solidFill>
                  <a:srgbClr val="6B799C"/>
                </a:solidFill>
              </a:rPr>
              <a:t>B</a:t>
            </a:r>
            <a:r>
              <a:rPr lang="zh-CN" altLang="en-US" sz="2000" dirty="0">
                <a:solidFill>
                  <a:srgbClr val="6B799C"/>
                </a:solidFill>
              </a:rPr>
              <a:t>的教学流程比较清晰，但是教学片段之间的逻辑关联未呈现出来。</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例如，教师</a:t>
            </a:r>
            <a:r>
              <a:rPr lang="en-US" altLang="zh-CN" sz="2000" dirty="0">
                <a:solidFill>
                  <a:srgbClr val="6B799C"/>
                </a:solidFill>
              </a:rPr>
              <a:t>C</a:t>
            </a:r>
            <a:r>
              <a:rPr lang="zh-CN" altLang="en-US" sz="2000" dirty="0">
                <a:solidFill>
                  <a:srgbClr val="6B799C"/>
                </a:solidFill>
              </a:rPr>
              <a:t>在“等腰三角形”的教学过程中，“顺便”提到了先前知识“全等三角形的判定”，而没有提到与本课题联系更为紧密的“等腰三角形”的定义。下面是教师</a:t>
            </a:r>
            <a:r>
              <a:rPr lang="en-US" altLang="zh-CN" sz="2000" dirty="0">
                <a:solidFill>
                  <a:srgbClr val="6B799C"/>
                </a:solidFill>
              </a:rPr>
              <a:t>C</a:t>
            </a:r>
            <a:r>
              <a:rPr lang="zh-CN" altLang="en-US" sz="2000" dirty="0">
                <a:solidFill>
                  <a:srgbClr val="6B799C"/>
                </a:solidFill>
              </a:rPr>
              <a:t>的教学流程。</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师：好，同学们，今天我们来学一种新的三角形，叫作等腰三角形。</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师：老师带大家做一个游戏。我们来折一张纸，首先对折一下，就有了一条折线，沿着折线撕一下。这么撕完以后呢，我们可以得到一个三角形。那么这样的三角形有什么性质呢？请大家按照老师的方法来折一遍。</a:t>
            </a:r>
            <a:endParaRPr lang="zh-CN" altLang="en-US" sz="2000" dirty="0">
              <a:solidFill>
                <a:srgbClr val="6B799C"/>
              </a:solidFill>
            </a:endParaRPr>
          </a:p>
        </p:txBody>
      </p:sp>
      <p:sp>
        <p:nvSpPr>
          <p:cNvPr id="8" name="文本框 7"/>
          <p:cNvSpPr txBox="1"/>
          <p:nvPr/>
        </p:nvSpPr>
        <p:spPr>
          <a:xfrm>
            <a:off x="945696" y="1051239"/>
            <a:ext cx="10135961" cy="1014730"/>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（二） 课堂导入特征</a:t>
            </a:r>
            <a:endParaRPr lang="zh-CN" altLang="en-US" dirty="0"/>
          </a:p>
          <a:p>
            <a:r>
              <a:rPr lang="en-US" altLang="zh-CN" dirty="0">
                <a:solidFill>
                  <a:srgbClr val="6B799C"/>
                </a:solidFill>
              </a:rPr>
              <a:t>4</a:t>
            </a:r>
            <a:r>
              <a:rPr lang="zh-CN" altLang="en-US" dirty="0">
                <a:solidFill>
                  <a:srgbClr val="6B799C"/>
                </a:solidFill>
              </a:rPr>
              <a:t>位职前教师课堂导入片段所呈现出的在建立联系、明确意义、启发思考、趋向严谨等内容上的共性特征表现如下</a:t>
            </a:r>
            <a:endParaRPr lang="zh-CN" altLang="en-US"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903297" y="1173254"/>
            <a:ext cx="10457090" cy="5632311"/>
          </a:xfrm>
          <a:prstGeom prst="rect">
            <a:avLst/>
          </a:prstGeom>
          <a:noFill/>
        </p:spPr>
        <p:txBody>
          <a:bodyPr wrap="square">
            <a:spAutoFit/>
          </a:bodyPr>
          <a:lstStyle/>
          <a:p>
            <a:r>
              <a:rPr lang="zh-CN" altLang="en-US" dirty="0"/>
              <a:t>（</a:t>
            </a:r>
            <a:r>
              <a:rPr lang="zh-CN" altLang="en-US" sz="2000" dirty="0">
                <a:solidFill>
                  <a:srgbClr val="6B799C"/>
                </a:solidFill>
              </a:rPr>
              <a:t>引导学生寻找相等的边以及相等的角）</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师：下面我们来看，在△</a:t>
            </a:r>
            <a:r>
              <a:rPr lang="en-US" altLang="zh-CN" sz="2000" dirty="0">
                <a:solidFill>
                  <a:srgbClr val="6B799C"/>
                </a:solidFill>
              </a:rPr>
              <a:t>ABC</a:t>
            </a:r>
            <a:r>
              <a:rPr lang="zh-CN" altLang="en-US" sz="2000" dirty="0">
                <a:solidFill>
                  <a:srgbClr val="6B799C"/>
                </a:solidFill>
              </a:rPr>
              <a:t>中，也就是刚刚撕下来的三角形，我们一开始发现这两个三角形是重合的，也就是</a:t>
            </a:r>
            <a:r>
              <a:rPr lang="en-US" altLang="zh-CN" sz="2000" dirty="0">
                <a:solidFill>
                  <a:srgbClr val="6B799C"/>
                </a:solidFill>
              </a:rPr>
              <a:t>BD</a:t>
            </a:r>
            <a:r>
              <a:rPr lang="zh-CN" altLang="en-US" sz="2000" dirty="0">
                <a:solidFill>
                  <a:srgbClr val="6B799C"/>
                </a:solidFill>
              </a:rPr>
              <a:t>和</a:t>
            </a:r>
            <a:r>
              <a:rPr lang="en-US" altLang="zh-CN" sz="2000" dirty="0">
                <a:solidFill>
                  <a:srgbClr val="6B799C"/>
                </a:solidFill>
              </a:rPr>
              <a:t>CD</a:t>
            </a:r>
            <a:r>
              <a:rPr lang="zh-CN" altLang="en-US" sz="2000" dirty="0">
                <a:solidFill>
                  <a:srgbClr val="6B799C"/>
                </a:solidFill>
              </a:rPr>
              <a:t>是重合的，那么能不能得出来</a:t>
            </a:r>
            <a:r>
              <a:rPr lang="en-US" altLang="zh-CN" sz="2000" dirty="0">
                <a:solidFill>
                  <a:srgbClr val="6B799C"/>
                </a:solidFill>
              </a:rPr>
              <a:t>AD</a:t>
            </a:r>
            <a:r>
              <a:rPr lang="zh-CN" altLang="en-US" sz="2000" dirty="0">
                <a:solidFill>
                  <a:srgbClr val="6B799C"/>
                </a:solidFill>
              </a:rPr>
              <a:t>和</a:t>
            </a:r>
            <a:r>
              <a:rPr lang="en-US" altLang="zh-CN" sz="2000" dirty="0">
                <a:solidFill>
                  <a:srgbClr val="6B799C"/>
                </a:solidFill>
              </a:rPr>
              <a:t>BC</a:t>
            </a:r>
            <a:r>
              <a:rPr lang="zh-CN" altLang="en-US" sz="2000" dirty="0">
                <a:solidFill>
                  <a:srgbClr val="6B799C"/>
                </a:solidFill>
              </a:rPr>
              <a:t>是垂直的？或者说</a:t>
            </a:r>
            <a:r>
              <a:rPr lang="en-US" altLang="zh-CN" sz="2000" dirty="0">
                <a:solidFill>
                  <a:srgbClr val="6B799C"/>
                </a:solidFill>
              </a:rPr>
              <a:t>AD</a:t>
            </a:r>
            <a:r>
              <a:rPr lang="zh-CN" altLang="en-US" sz="2000" dirty="0">
                <a:solidFill>
                  <a:srgbClr val="6B799C"/>
                </a:solidFill>
              </a:rPr>
              <a:t>是不是∠</a:t>
            </a:r>
            <a:r>
              <a:rPr lang="en-US" altLang="zh-CN" sz="2000" dirty="0">
                <a:solidFill>
                  <a:srgbClr val="6B799C"/>
                </a:solidFill>
              </a:rPr>
              <a:t>BAC</a:t>
            </a:r>
            <a:r>
              <a:rPr lang="zh-CN" altLang="en-US" sz="2000" dirty="0">
                <a:solidFill>
                  <a:srgbClr val="6B799C"/>
                </a:solidFill>
              </a:rPr>
              <a:t>的角平分线？通过我们已经学过的全等三角形的知识，我们可以看到</a:t>
            </a:r>
            <a:r>
              <a:rPr lang="en-US" altLang="zh-CN" sz="2000" dirty="0">
                <a:solidFill>
                  <a:srgbClr val="6B799C"/>
                </a:solidFill>
              </a:rPr>
              <a:t>……</a:t>
            </a:r>
            <a:endParaRPr lang="en-US" altLang="zh-CN"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从这一教学片段可见，教师</a:t>
            </a:r>
            <a:r>
              <a:rPr lang="en-US" altLang="zh-CN" sz="2000" dirty="0">
                <a:solidFill>
                  <a:srgbClr val="6B799C"/>
                </a:solidFill>
              </a:rPr>
              <a:t>C</a:t>
            </a:r>
            <a:r>
              <a:rPr lang="zh-CN" altLang="en-US" sz="2000" dirty="0">
                <a:solidFill>
                  <a:srgbClr val="6B799C"/>
                </a:solidFill>
              </a:rPr>
              <a:t>并没有对先前知识进行复习，但是在之后的等腰三角形性质定理的证明过程中提到了“我们已经学过全等三角形的知识”，接着，默认学生已经掌握了这些知识，并直接应用。这种复习虽然出现得较为自然，但仅仅是提及式的，与之后的教学并无明显的关联。而且这一过程中，教学片段并没有被清晰地呈现出来，教师</a:t>
            </a:r>
            <a:r>
              <a:rPr lang="en-US" altLang="zh-CN" sz="2000" dirty="0">
                <a:solidFill>
                  <a:srgbClr val="6B799C"/>
                </a:solidFill>
              </a:rPr>
              <a:t>C</a:t>
            </a:r>
            <a:r>
              <a:rPr lang="zh-CN" altLang="en-US" sz="2000" dirty="0">
                <a:solidFill>
                  <a:srgbClr val="6B799C"/>
                </a:solidFill>
              </a:rPr>
              <a:t>既没有给出等腰三角形的定义，也没有将等腰三角形的性质定理呈现在</a:t>
            </a:r>
            <a:r>
              <a:rPr lang="en-US" altLang="zh-CN" sz="2000" dirty="0">
                <a:solidFill>
                  <a:srgbClr val="6B799C"/>
                </a:solidFill>
              </a:rPr>
              <a:t>PPT</a:t>
            </a:r>
            <a:r>
              <a:rPr lang="zh-CN" altLang="en-US" sz="2000" dirty="0">
                <a:solidFill>
                  <a:srgbClr val="6B799C"/>
                </a:solidFill>
              </a:rPr>
              <a:t>上或者板书出来。</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相比较而言，教师</a:t>
            </a:r>
            <a:r>
              <a:rPr lang="en-US" altLang="zh-CN" sz="2000" dirty="0">
                <a:solidFill>
                  <a:srgbClr val="6B799C"/>
                </a:solidFill>
              </a:rPr>
              <a:t>B</a:t>
            </a:r>
            <a:r>
              <a:rPr lang="zh-CN" altLang="en-US" sz="2000" dirty="0">
                <a:solidFill>
                  <a:srgbClr val="6B799C"/>
                </a:solidFill>
              </a:rPr>
              <a:t>在“解一元二次方程”的教学过程中使用了较为简单清晰的流程，也考虑了知识之间的联系。但是，前后教学片段之间的逻辑联系仍不够清晰。下面是教师</a:t>
            </a:r>
            <a:r>
              <a:rPr lang="en-US" altLang="zh-CN" sz="2000" dirty="0">
                <a:solidFill>
                  <a:srgbClr val="6B799C"/>
                </a:solidFill>
              </a:rPr>
              <a:t>B</a:t>
            </a:r>
            <a:r>
              <a:rPr lang="zh-CN" altLang="en-US" sz="2000" dirty="0">
                <a:solidFill>
                  <a:srgbClr val="6B799C"/>
                </a:solidFill>
              </a:rPr>
              <a:t>的教学流程。</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师：在上节课中，我们已经学习了一元一次方程的概念，包括一元一次方程的解和定义。下面我们来回顾一下。</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（组织学生回忆一元一次方程的定义）</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师：在上节课的内容中呢，我们还学习了如何根据题意来列一元一次方程，那么列好了方程之后，我们该怎么解呢？好，带着这个问题，我们来进行今天的学习</a:t>
            </a:r>
            <a:r>
              <a:rPr lang="en-US" altLang="zh-CN" sz="2000" dirty="0">
                <a:solidFill>
                  <a:srgbClr val="6B799C"/>
                </a:solidFill>
              </a:rPr>
              <a:t>——</a:t>
            </a:r>
            <a:r>
              <a:rPr lang="zh-CN" altLang="en-US" sz="2000" dirty="0">
                <a:solidFill>
                  <a:srgbClr val="6B799C"/>
                </a:solidFill>
              </a:rPr>
              <a:t>解一元一次方程之合并同类项与移项。</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6281055" y="2715561"/>
            <a:ext cx="539931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中学数学</a:t>
            </a:r>
            <a:r>
              <a:rPr lang="zh-CN" altLang="en-US" sz="4000" b="1" dirty="0">
                <a:solidFill>
                  <a:srgbClr val="6B799C"/>
                </a:solidFill>
                <a:latin typeface="幼圆" panose="02010509060101010101" pitchFamily="49" charset="-122"/>
                <a:ea typeface="幼圆" panose="02010509060101010101" pitchFamily="49" charset="-122"/>
                <a:sym typeface="+mn-ea"/>
              </a:rPr>
              <a:t>课堂导入技能的认识</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1</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826881" y="1225689"/>
            <a:ext cx="10107819" cy="489267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从这一教学片段可见，教师</a:t>
            </a:r>
            <a:r>
              <a:rPr lang="en-US" altLang="zh-CN" sz="2400" dirty="0">
                <a:solidFill>
                  <a:srgbClr val="6B799C"/>
                </a:solidFill>
              </a:rPr>
              <a:t>B</a:t>
            </a:r>
            <a:r>
              <a:rPr lang="zh-CN" altLang="en-US" sz="2400" dirty="0">
                <a:solidFill>
                  <a:srgbClr val="6B799C"/>
                </a:solidFill>
              </a:rPr>
              <a:t>在教学中提到了与授课内容“解一元一次方程”密切相关的先前知识“一元一次方程”以及“列一元一次方程”，对于前者的复习她采用了回顾定义的方式，而对于后者是先用过渡语言提出，再到问题解决的过程中进一步应用强化。</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综合微格初期教学实践过程中</a:t>
            </a:r>
            <a:r>
              <a:rPr lang="en-US" altLang="zh-CN" sz="2400" dirty="0">
                <a:solidFill>
                  <a:srgbClr val="6B799C"/>
                </a:solidFill>
              </a:rPr>
              <a:t>4</a:t>
            </a:r>
            <a:r>
              <a:rPr lang="zh-CN" altLang="en-US" sz="2400" dirty="0">
                <a:solidFill>
                  <a:srgbClr val="6B799C"/>
                </a:solidFill>
              </a:rPr>
              <a:t>位职前教师在“建立联系”方面的表现，有如下结论。</a:t>
            </a:r>
            <a:endParaRPr lang="zh-CN" altLang="en-US" sz="2400" dirty="0">
              <a:solidFill>
                <a:srgbClr val="6B799C"/>
              </a:solidFill>
            </a:endParaRPr>
          </a:p>
          <a:p>
            <a:pPr indent="0">
              <a:buFont typeface="Arial" panose="020B0604020202020204" pitchFamily="34" charset="0"/>
              <a:buNone/>
            </a:pPr>
            <a:r>
              <a:rPr lang="zh-CN" altLang="en-US" sz="2400" dirty="0">
                <a:solidFill>
                  <a:srgbClr val="6B799C"/>
                </a:solidFill>
              </a:rPr>
              <a:t>第一，</a:t>
            </a:r>
            <a:r>
              <a:rPr lang="en-US" altLang="zh-CN" sz="2400" dirty="0">
                <a:solidFill>
                  <a:srgbClr val="6B799C"/>
                </a:solidFill>
              </a:rPr>
              <a:t>4</a:t>
            </a:r>
            <a:r>
              <a:rPr lang="zh-CN" altLang="en-US" sz="2400" dirty="0">
                <a:solidFill>
                  <a:srgbClr val="6B799C"/>
                </a:solidFill>
              </a:rPr>
              <a:t>位职前教师在授课过程中考虑到了先前知识，其中，既包括已学过的一些概念、原理，也包括一些已学过的方法。</a:t>
            </a:r>
            <a:endParaRPr lang="zh-CN" altLang="en-US" sz="2400" dirty="0">
              <a:solidFill>
                <a:srgbClr val="6B799C"/>
              </a:solidFill>
            </a:endParaRPr>
          </a:p>
          <a:p>
            <a:pPr indent="0">
              <a:buFont typeface="Arial" panose="020B0604020202020204" pitchFamily="34" charset="0"/>
              <a:buNone/>
            </a:pPr>
            <a:endParaRPr lang="zh-CN" altLang="en-US" sz="2400" dirty="0">
              <a:solidFill>
                <a:srgbClr val="6B799C"/>
              </a:solidFill>
            </a:endParaRPr>
          </a:p>
          <a:p>
            <a:pPr indent="0">
              <a:buFont typeface="Arial" panose="020B0604020202020204" pitchFamily="34" charset="0"/>
              <a:buNone/>
            </a:pPr>
            <a:r>
              <a:rPr lang="zh-CN" altLang="en-US" sz="2400" dirty="0">
                <a:solidFill>
                  <a:srgbClr val="6B799C"/>
                </a:solidFill>
              </a:rPr>
              <a:t>第二，</a:t>
            </a:r>
            <a:r>
              <a:rPr lang="en-US" altLang="zh-CN" sz="2400" dirty="0">
                <a:solidFill>
                  <a:srgbClr val="6B799C"/>
                </a:solidFill>
              </a:rPr>
              <a:t>4</a:t>
            </a:r>
            <a:r>
              <a:rPr lang="zh-CN" altLang="en-US" sz="2400" dirty="0">
                <a:solidFill>
                  <a:srgbClr val="6B799C"/>
                </a:solidFill>
              </a:rPr>
              <a:t>位职前教师在教学过程中对先前知识的处理方式有所不同：</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“复习方式”不同。</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“衔接方式”不同。</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sym typeface="+mn-ea"/>
              </a:rPr>
              <a:t>“选择的意义”不同。</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872271" y="1322479"/>
            <a:ext cx="10123715" cy="3784600"/>
          </a:xfrm>
          <a:prstGeom prst="rect">
            <a:avLst/>
          </a:prstGeom>
          <a:noFill/>
        </p:spPr>
        <p:txBody>
          <a:bodyPr wrap="square">
            <a:spAutoFit/>
          </a:bodyPr>
          <a:lstStyle/>
          <a:p>
            <a:pPr indent="0">
              <a:buFont typeface="Arial" panose="020B0604020202020204" pitchFamily="34" charset="0"/>
              <a:buNone/>
            </a:pPr>
            <a:r>
              <a:rPr lang="zh-CN" altLang="en-US" sz="2400" dirty="0">
                <a:solidFill>
                  <a:srgbClr val="6B799C"/>
                </a:solidFill>
              </a:rPr>
              <a:t>第三，虽然</a:t>
            </a:r>
            <a:r>
              <a:rPr lang="en-US" altLang="zh-CN" sz="2400" dirty="0">
                <a:solidFill>
                  <a:srgbClr val="6B799C"/>
                </a:solidFill>
              </a:rPr>
              <a:t>4</a:t>
            </a:r>
            <a:r>
              <a:rPr lang="zh-CN" altLang="en-US" sz="2400" dirty="0">
                <a:solidFill>
                  <a:srgbClr val="6B799C"/>
                </a:solidFill>
              </a:rPr>
              <a:t>位职前教师在语言上都使用了衔接信号，但他们对教学片段的组织方式有所不同：</a:t>
            </a:r>
            <a:endParaRPr lang="zh-CN" altLang="en-US" sz="2400" dirty="0">
              <a:solidFill>
                <a:srgbClr val="6B799C"/>
              </a:solidFill>
            </a:endParaRPr>
          </a:p>
          <a:p>
            <a:pPr indent="0">
              <a:buFont typeface="Arial" panose="020B0604020202020204" pitchFamily="34" charset="0"/>
              <a:buNone/>
            </a:pPr>
            <a:r>
              <a:rPr lang="zh-CN" altLang="en-US" sz="2400" dirty="0">
                <a:solidFill>
                  <a:srgbClr val="6B799C"/>
                </a:solidFill>
              </a:rPr>
              <a:t> </a:t>
            </a:r>
            <a:r>
              <a:rPr lang="en-US" altLang="zh-CN" sz="2400" dirty="0">
                <a:solidFill>
                  <a:srgbClr val="6B799C"/>
                </a:solidFill>
              </a:rPr>
              <a:t>        </a:t>
            </a:r>
            <a:r>
              <a:rPr lang="zh-CN" altLang="en-US" sz="2400" dirty="0">
                <a:solidFill>
                  <a:srgbClr val="6B799C"/>
                </a:solidFill>
              </a:rPr>
              <a:t>教师</a:t>
            </a:r>
            <a:r>
              <a:rPr lang="en-US" altLang="zh-CN" sz="2400" dirty="0">
                <a:solidFill>
                  <a:srgbClr val="6B799C"/>
                </a:solidFill>
              </a:rPr>
              <a:t>D</a:t>
            </a:r>
            <a:r>
              <a:rPr lang="zh-CN" altLang="en-US" sz="2400" dirty="0">
                <a:solidFill>
                  <a:srgbClr val="6B799C"/>
                </a:solidFill>
              </a:rPr>
              <a:t>频繁更换无明确联系的教学情境；</a:t>
            </a:r>
            <a:endParaRPr lang="zh-CN" altLang="en-US" sz="2400" dirty="0">
              <a:solidFill>
                <a:srgbClr val="6B799C"/>
              </a:solidFill>
            </a:endParaRPr>
          </a:p>
          <a:p>
            <a:pPr indent="0">
              <a:buFont typeface="Arial" panose="020B0604020202020204" pitchFamily="34" charset="0"/>
              <a:buNone/>
            </a:pPr>
            <a:r>
              <a:rPr lang="zh-CN" altLang="en-US" sz="2400" dirty="0">
                <a:solidFill>
                  <a:srgbClr val="6B799C"/>
                </a:solidFill>
              </a:rPr>
              <a:t> </a:t>
            </a:r>
            <a:r>
              <a:rPr lang="en-US" altLang="zh-CN" sz="2400" dirty="0">
                <a:solidFill>
                  <a:srgbClr val="6B799C"/>
                </a:solidFill>
              </a:rPr>
              <a:t>        </a:t>
            </a:r>
            <a:r>
              <a:rPr lang="zh-CN" altLang="en-US" sz="2400" dirty="0">
                <a:solidFill>
                  <a:srgbClr val="6B799C"/>
                </a:solidFill>
              </a:rPr>
              <a:t>教师</a:t>
            </a:r>
            <a:r>
              <a:rPr lang="en-US" altLang="zh-CN" sz="2400" dirty="0">
                <a:solidFill>
                  <a:srgbClr val="6B799C"/>
                </a:solidFill>
              </a:rPr>
              <a:t>C</a:t>
            </a:r>
            <a:r>
              <a:rPr lang="zh-CN" altLang="en-US" sz="2400" dirty="0">
                <a:solidFill>
                  <a:srgbClr val="6B799C"/>
                </a:solidFill>
              </a:rPr>
              <a:t>的教学片段不清晰；</a:t>
            </a:r>
            <a:endParaRPr lang="zh-CN" altLang="en-US" sz="2400" dirty="0">
              <a:solidFill>
                <a:srgbClr val="6B799C"/>
              </a:solidFill>
            </a:endParaRPr>
          </a:p>
          <a:p>
            <a:pPr indent="0">
              <a:buFont typeface="Arial" panose="020B0604020202020204" pitchFamily="34" charset="0"/>
              <a:buNone/>
            </a:pPr>
            <a:r>
              <a:rPr lang="zh-CN" altLang="en-US" sz="2400" dirty="0">
                <a:solidFill>
                  <a:srgbClr val="6B799C"/>
                </a:solidFill>
              </a:rPr>
              <a:t> </a:t>
            </a:r>
            <a:r>
              <a:rPr lang="en-US" altLang="zh-CN" sz="2400" dirty="0">
                <a:solidFill>
                  <a:srgbClr val="6B799C"/>
                </a:solidFill>
              </a:rPr>
              <a:t>        </a:t>
            </a:r>
            <a:r>
              <a:rPr lang="zh-CN" altLang="en-US" sz="2400" dirty="0">
                <a:solidFill>
                  <a:srgbClr val="6B799C"/>
                </a:solidFill>
                <a:sym typeface="+mn-ea"/>
              </a:rPr>
              <a:t>教师</a:t>
            </a:r>
            <a:r>
              <a:rPr lang="en-US" altLang="zh-CN" sz="2400" dirty="0">
                <a:solidFill>
                  <a:srgbClr val="6B799C"/>
                </a:solidFill>
                <a:sym typeface="+mn-ea"/>
              </a:rPr>
              <a:t>A</a:t>
            </a:r>
            <a:r>
              <a:rPr lang="zh-CN" altLang="en-US" sz="2400" dirty="0">
                <a:solidFill>
                  <a:srgbClr val="6B799C"/>
                </a:solidFill>
              </a:rPr>
              <a:t>与教师</a:t>
            </a:r>
            <a:r>
              <a:rPr lang="en-US" altLang="zh-CN" sz="2400" dirty="0">
                <a:solidFill>
                  <a:srgbClr val="6B799C"/>
                </a:solidFill>
              </a:rPr>
              <a:t>B</a:t>
            </a:r>
            <a:r>
              <a:rPr lang="zh-CN" altLang="en-US" sz="2400" dirty="0">
                <a:solidFill>
                  <a:srgbClr val="6B799C"/>
                </a:solidFill>
              </a:rPr>
              <a:t>展示的每个教学片段都比较清晰，也各自具备存在的必要性。</a:t>
            </a:r>
            <a:endParaRPr lang="zh-CN" altLang="en-US" sz="2400" dirty="0">
              <a:solidFill>
                <a:srgbClr val="6B799C"/>
              </a:solidFill>
            </a:endParaRPr>
          </a:p>
          <a:p>
            <a:pPr indent="0">
              <a:buFont typeface="Arial" panose="020B0604020202020204" pitchFamily="34" charset="0"/>
              <a:buNone/>
            </a:pPr>
            <a:endParaRPr lang="zh-CN" altLang="en-US" sz="2400" dirty="0">
              <a:solidFill>
                <a:srgbClr val="6B799C"/>
              </a:solidFill>
            </a:endParaRPr>
          </a:p>
          <a:p>
            <a:pPr indent="0">
              <a:buFont typeface="Arial" panose="020B0604020202020204" pitchFamily="34" charset="0"/>
              <a:buNone/>
            </a:pPr>
            <a:r>
              <a:rPr lang="zh-CN" altLang="en-US" sz="2400" dirty="0">
                <a:solidFill>
                  <a:srgbClr val="6B799C"/>
                </a:solidFill>
              </a:rPr>
              <a:t> </a:t>
            </a:r>
            <a:r>
              <a:rPr lang="en-US" altLang="zh-CN" sz="2400" dirty="0">
                <a:solidFill>
                  <a:srgbClr val="6B799C"/>
                </a:solidFill>
              </a:rPr>
              <a:t>        </a:t>
            </a:r>
            <a:r>
              <a:rPr lang="zh-CN" altLang="en-US" sz="2400" dirty="0">
                <a:solidFill>
                  <a:srgbClr val="6B799C"/>
                </a:solidFill>
              </a:rPr>
              <a:t>教师</a:t>
            </a:r>
            <a:r>
              <a:rPr lang="en-US" altLang="zh-CN" sz="2400" dirty="0">
                <a:solidFill>
                  <a:srgbClr val="6B799C"/>
                </a:solidFill>
              </a:rPr>
              <a:t>A</a:t>
            </a:r>
            <a:r>
              <a:rPr lang="zh-CN" altLang="en-US" sz="2400" dirty="0">
                <a:solidFill>
                  <a:srgbClr val="6B799C"/>
                </a:solidFill>
              </a:rPr>
              <a:t>和教师</a:t>
            </a:r>
            <a:r>
              <a:rPr lang="en-US" altLang="zh-CN" sz="2400" dirty="0">
                <a:solidFill>
                  <a:srgbClr val="6B799C"/>
                </a:solidFill>
              </a:rPr>
              <a:t>B</a:t>
            </a:r>
            <a:r>
              <a:rPr lang="zh-CN" altLang="en-US" sz="2400" dirty="0">
                <a:solidFill>
                  <a:srgbClr val="6B799C"/>
                </a:solidFill>
              </a:rPr>
              <a:t>今后还可以通过顺序的调整增强不同教学片段之间的逻辑连贯性，例如，可以在适当时机对部分内容顺序进行调整，将独立出现的先前知识与其他教学内容建立起联系。</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59542" y="1050406"/>
            <a:ext cx="9612087" cy="5631180"/>
          </a:xfrm>
          <a:prstGeom prst="rect">
            <a:avLst/>
          </a:prstGeom>
          <a:noFill/>
        </p:spPr>
        <p:txBody>
          <a:bodyPr wrap="square">
            <a:spAutoFit/>
          </a:bodyPr>
          <a:lstStyle/>
          <a:p>
            <a:r>
              <a:rPr lang="zh-CN" altLang="en-US" dirty="0"/>
              <a:t> </a:t>
            </a:r>
            <a:r>
              <a:rPr lang="zh-CN" altLang="en-US" sz="2400" b="1" dirty="0">
                <a:solidFill>
                  <a:srgbClr val="6B799C"/>
                </a:solidFill>
              </a:rPr>
              <a:t>实践内容</a:t>
            </a:r>
            <a:r>
              <a:rPr lang="en-US" altLang="zh-CN" sz="2400" b="1" dirty="0">
                <a:solidFill>
                  <a:srgbClr val="6B799C"/>
                </a:solidFill>
              </a:rPr>
              <a:t>2</a:t>
            </a:r>
            <a:r>
              <a:rPr lang="zh-CN" altLang="en-US" sz="2400" b="1" dirty="0">
                <a:solidFill>
                  <a:srgbClr val="6B799C"/>
                </a:solidFill>
              </a:rPr>
              <a:t>：</a:t>
            </a:r>
            <a:r>
              <a:rPr lang="zh-CN" altLang="en-US" sz="2400" dirty="0">
                <a:solidFill>
                  <a:srgbClr val="6B799C"/>
                </a:solidFill>
              </a:rPr>
              <a:t>呈现刚刚学习或者会被使用的先前知识。</a:t>
            </a:r>
            <a:endParaRPr lang="zh-CN" altLang="en-US" sz="2400" dirty="0">
              <a:solidFill>
                <a:srgbClr val="6B799C"/>
              </a:solidFill>
            </a:endParaRPr>
          </a:p>
          <a:p>
            <a:endParaRPr lang="zh-CN" altLang="en-US" sz="2400" dirty="0">
              <a:solidFill>
                <a:srgbClr val="6B799C"/>
              </a:solidFill>
            </a:endParaRPr>
          </a:p>
          <a:p>
            <a:pPr marL="342900" indent="-342900">
              <a:buFont typeface="Arial" panose="020B0604020202020204" pitchFamily="34" charset="0"/>
              <a:buChar char="•"/>
            </a:pPr>
            <a:r>
              <a:rPr lang="en-US" altLang="zh-CN" sz="2400" dirty="0">
                <a:solidFill>
                  <a:srgbClr val="6B799C"/>
                </a:solidFill>
              </a:rPr>
              <a:t>4</a:t>
            </a:r>
            <a:r>
              <a:rPr lang="zh-CN" altLang="en-US" sz="2400" dirty="0">
                <a:solidFill>
                  <a:srgbClr val="6B799C"/>
                </a:solidFill>
              </a:rPr>
              <a:t>位职前教师的课堂导入在“建立联系”方面相比初期都有不同程度的改变。特别是就先前知识而言，出现了新的“衔接方式”以及“选择的意义”；且呈现的先前知识都是与新授知识密切相关的，这种关联不是“刚刚学过”或“恰好用到”，而是作为理解知识的“基础”或寻找方法的“启发”被引入教学。</a:t>
            </a:r>
            <a:endParaRPr lang="zh-CN" altLang="en-US"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a:p>
            <a:pPr marL="342900" indent="-342900">
              <a:buFont typeface="Arial" panose="020B0604020202020204" pitchFamily="34" charset="0"/>
              <a:buChar char="•"/>
            </a:pPr>
            <a:r>
              <a:rPr lang="en-US" altLang="zh-CN" sz="2400" dirty="0">
                <a:solidFill>
                  <a:srgbClr val="6B799C"/>
                </a:solidFill>
              </a:rPr>
              <a:t>4</a:t>
            </a:r>
            <a:r>
              <a:rPr lang="zh-CN" altLang="en-US" sz="2400" dirty="0">
                <a:solidFill>
                  <a:srgbClr val="6B799C"/>
                </a:solidFill>
              </a:rPr>
              <a:t>位职前教师在教学中纳入的先前知识都与新授知识联系紧密。教师</a:t>
            </a:r>
            <a:r>
              <a:rPr lang="en-US" altLang="zh-CN" sz="2400" dirty="0">
                <a:solidFill>
                  <a:srgbClr val="6B799C"/>
                </a:solidFill>
              </a:rPr>
              <a:t>A</a:t>
            </a:r>
            <a:r>
              <a:rPr lang="zh-CN" altLang="en-US" sz="2400" dirty="0">
                <a:solidFill>
                  <a:srgbClr val="6B799C"/>
                </a:solidFill>
              </a:rPr>
              <a:t>、</a:t>
            </a:r>
            <a:r>
              <a:rPr lang="en-US" altLang="zh-CN" sz="2400" dirty="0">
                <a:solidFill>
                  <a:srgbClr val="6B799C"/>
                </a:solidFill>
              </a:rPr>
              <a:t>B</a:t>
            </a:r>
            <a:r>
              <a:rPr lang="zh-CN" altLang="en-US" sz="2400" dirty="0">
                <a:solidFill>
                  <a:srgbClr val="6B799C"/>
                </a:solidFill>
              </a:rPr>
              <a:t>、</a:t>
            </a:r>
            <a:r>
              <a:rPr lang="en-US" altLang="zh-CN" sz="2400" dirty="0">
                <a:solidFill>
                  <a:srgbClr val="6B799C"/>
                </a:solidFill>
              </a:rPr>
              <a:t>C</a:t>
            </a:r>
            <a:r>
              <a:rPr lang="zh-CN" altLang="en-US" sz="2400" dirty="0">
                <a:solidFill>
                  <a:srgbClr val="6B799C"/>
                </a:solidFill>
              </a:rPr>
              <a:t>在教学中纳入先前知识的原因已不仅仅停留在刚刚学过或恰好用到，而是有意识地寻找新授内容的概念“基础”，并在需要的时候将之与新的概念进行比较；在解决问题的过程中，他们试图“类比”解决相关问题的已有方法对学生进行“启发”，只是这种“类比”还停留在“老师讲、学生听”的形式上。此外，</a:t>
            </a:r>
            <a:r>
              <a:rPr lang="en-US" altLang="zh-CN" sz="2400" dirty="0">
                <a:solidFill>
                  <a:srgbClr val="6B799C"/>
                </a:solidFill>
              </a:rPr>
              <a:t>4</a:t>
            </a:r>
            <a:r>
              <a:rPr lang="zh-CN" altLang="en-US" sz="2400" dirty="0">
                <a:solidFill>
                  <a:srgbClr val="6B799C"/>
                </a:solidFill>
              </a:rPr>
              <a:t>位职前教师在教学片段的组织方式上都有所进步。</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629285" y="986790"/>
            <a:ext cx="10231755" cy="1814830"/>
          </a:xfrm>
          <a:prstGeom prst="rect">
            <a:avLst/>
          </a:prstGeom>
          <a:noFill/>
        </p:spPr>
        <p:txBody>
          <a:bodyPr wrap="square">
            <a:spAutoFit/>
          </a:bodyPr>
          <a:lstStyle/>
          <a:p>
            <a:r>
              <a:rPr lang="zh-CN" altLang="en-US" sz="1400" dirty="0">
                <a:solidFill>
                  <a:srgbClr val="6B799C"/>
                </a:solidFill>
              </a:rPr>
              <a:t> </a:t>
            </a:r>
            <a:r>
              <a:rPr lang="zh-CN" altLang="en-US" b="1" dirty="0">
                <a:solidFill>
                  <a:srgbClr val="6B799C"/>
                </a:solidFill>
              </a:rPr>
              <a:t>实践内容</a:t>
            </a:r>
            <a:r>
              <a:rPr lang="en-US" altLang="zh-CN" b="1" dirty="0">
                <a:solidFill>
                  <a:srgbClr val="6B799C"/>
                </a:solidFill>
              </a:rPr>
              <a:t>3</a:t>
            </a:r>
            <a:r>
              <a:rPr lang="zh-CN" altLang="en-US" b="1" dirty="0">
                <a:solidFill>
                  <a:srgbClr val="6B799C"/>
                </a:solidFill>
              </a:rPr>
              <a:t>：</a:t>
            </a:r>
            <a:r>
              <a:rPr lang="zh-CN" altLang="en-US" dirty="0">
                <a:solidFill>
                  <a:srgbClr val="6B799C"/>
                </a:solidFill>
              </a:rPr>
              <a:t>根据先前知识的意义组织教学片段。</a:t>
            </a:r>
            <a:endParaRPr lang="zh-CN" altLang="en-US" dirty="0">
              <a:solidFill>
                <a:srgbClr val="6B799C"/>
              </a:solidFill>
            </a:endParaRPr>
          </a:p>
          <a:p>
            <a:pPr marL="285750" indent="-285750">
              <a:buFont typeface="Arial" panose="020B0604020202020204" pitchFamily="34" charset="0"/>
              <a:buChar char="•"/>
            </a:pPr>
            <a:r>
              <a:rPr lang="zh-CN" altLang="en-US" sz="1600" dirty="0">
                <a:solidFill>
                  <a:srgbClr val="6B799C"/>
                </a:solidFill>
              </a:rPr>
              <a:t>分析教育实习后期的教学视频发现，</a:t>
            </a:r>
            <a:r>
              <a:rPr lang="en-US" altLang="zh-CN" sz="1600" dirty="0">
                <a:solidFill>
                  <a:srgbClr val="6B799C"/>
                </a:solidFill>
              </a:rPr>
              <a:t>4</a:t>
            </a:r>
            <a:r>
              <a:rPr lang="zh-CN" altLang="en-US" sz="1600" dirty="0">
                <a:solidFill>
                  <a:srgbClr val="6B799C"/>
                </a:solidFill>
              </a:rPr>
              <a:t>位职前教师处理先前知识的方式与微格初期教学时相比都有了很大不同，“建立联系”的基本功整体有较为明显的进步。</a:t>
            </a:r>
            <a:endParaRPr lang="zh-CN" altLang="en-US" sz="1600" dirty="0">
              <a:solidFill>
                <a:srgbClr val="6B799C"/>
              </a:solidFill>
            </a:endParaRPr>
          </a:p>
          <a:p>
            <a:pPr marL="285750" indent="-285750">
              <a:buFont typeface="Arial" panose="020B0604020202020204" pitchFamily="34" charset="0"/>
              <a:buChar char="•"/>
            </a:pPr>
            <a:r>
              <a:rPr lang="zh-CN" altLang="en-US" sz="1600" dirty="0">
                <a:solidFill>
                  <a:srgbClr val="6B799C"/>
                </a:solidFill>
              </a:rPr>
              <a:t>总的来说，</a:t>
            </a:r>
            <a:r>
              <a:rPr lang="en-US" altLang="zh-CN" sz="1600" dirty="0">
                <a:solidFill>
                  <a:srgbClr val="6B799C"/>
                </a:solidFill>
              </a:rPr>
              <a:t>4</a:t>
            </a:r>
            <a:r>
              <a:rPr lang="zh-CN" altLang="en-US" sz="1600" dirty="0">
                <a:solidFill>
                  <a:srgbClr val="6B799C"/>
                </a:solidFill>
              </a:rPr>
              <a:t>位职前教师在选择和组织先前知识的时候目的更为明确，因此在教学片段的组织上显示出更强的逻辑连贯性，有意识地凸显它们与新知识之间的联系。但是，这样隐含的逻辑连贯性并不总能清晰地呈现出来。</a:t>
            </a:r>
            <a:endParaRPr lang="zh-CN" altLang="en-US" sz="1600" dirty="0">
              <a:solidFill>
                <a:srgbClr val="6B799C"/>
              </a:solidFill>
            </a:endParaRPr>
          </a:p>
          <a:p>
            <a:pPr marL="285750" indent="-285750">
              <a:buFont typeface="Arial" panose="020B0604020202020204" pitchFamily="34" charset="0"/>
              <a:buChar char="•"/>
            </a:pPr>
            <a:r>
              <a:rPr lang="zh-CN" altLang="en-US" sz="1600" dirty="0">
                <a:solidFill>
                  <a:srgbClr val="6B799C"/>
                </a:solidFill>
              </a:rPr>
              <a:t>基于对</a:t>
            </a:r>
            <a:r>
              <a:rPr lang="en-US" altLang="zh-CN" sz="1600" dirty="0">
                <a:solidFill>
                  <a:srgbClr val="6B799C"/>
                </a:solidFill>
              </a:rPr>
              <a:t>4</a:t>
            </a:r>
            <a:r>
              <a:rPr lang="zh-CN" altLang="en-US" sz="1600" dirty="0">
                <a:solidFill>
                  <a:srgbClr val="6B799C"/>
                </a:solidFill>
              </a:rPr>
              <a:t>位职前教</a:t>
            </a:r>
            <a:r>
              <a:rPr lang="zh-CN" altLang="en-US" sz="1400" dirty="0">
                <a:solidFill>
                  <a:srgbClr val="6B799C"/>
                </a:solidFill>
              </a:rPr>
              <a:t>师“建立联系”的基本功的分析，可以进一步得到与先前知识“建立联系”的基本功层次划分，具体如表</a:t>
            </a:r>
            <a:r>
              <a:rPr lang="en-US" altLang="zh-CN" sz="1400" dirty="0">
                <a:solidFill>
                  <a:srgbClr val="6B799C"/>
                </a:solidFill>
              </a:rPr>
              <a:t>4-5</a:t>
            </a:r>
            <a:r>
              <a:rPr lang="zh-CN" altLang="en-US" sz="1400" dirty="0">
                <a:solidFill>
                  <a:srgbClr val="6B799C"/>
                </a:solidFill>
              </a:rPr>
              <a:t>所示。</a:t>
            </a:r>
            <a:endParaRPr lang="zh-CN" altLang="en-US" sz="1400" dirty="0">
              <a:solidFill>
                <a:srgbClr val="6B799C"/>
              </a:solidFill>
            </a:endParaRPr>
          </a:p>
        </p:txBody>
      </p:sp>
      <p:graphicFrame>
        <p:nvGraphicFramePr>
          <p:cNvPr id="6" name="表格 5"/>
          <p:cNvGraphicFramePr>
            <a:graphicFrameLocks noGrp="1"/>
          </p:cNvGraphicFramePr>
          <p:nvPr/>
        </p:nvGraphicFramePr>
        <p:xfrm>
          <a:off x="1275268" y="2896803"/>
          <a:ext cx="9317719" cy="3794957"/>
        </p:xfrm>
        <a:graphic>
          <a:graphicData uri="http://schemas.openxmlformats.org/drawingml/2006/table">
            <a:tbl>
              <a:tblPr firstRow="1" bandRow="1">
                <a:tableStyleId>{5C22544A-7EE6-4342-B048-85BDC9FD1C3A}</a:tableStyleId>
              </a:tblPr>
              <a:tblGrid>
                <a:gridCol w="749475"/>
                <a:gridCol w="8568244"/>
              </a:tblGrid>
              <a:tr h="299586">
                <a:tc>
                  <a:txBody>
                    <a:bodyPr/>
                    <a:lstStyle/>
                    <a:p>
                      <a:pPr algn="ctr"/>
                      <a:r>
                        <a:rPr lang="zh-CN" altLang="en-US" dirty="0">
                          <a:solidFill>
                            <a:srgbClr val="6B799C"/>
                          </a:solidFill>
                        </a:rPr>
                        <a:t>水平</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描述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38705">
                <a:tc>
                  <a:txBody>
                    <a:bodyPr/>
                    <a:lstStyle/>
                    <a:p>
                      <a:pPr algn="ctr"/>
                      <a:r>
                        <a:rPr lang="en-US" altLang="zh-CN" dirty="0">
                          <a:solidFill>
                            <a:srgbClr val="6B799C"/>
                          </a:solidFill>
                        </a:rPr>
                        <a:t>1</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不呈现先前知识与新知识的联系；频繁更换教学情境；在不同的教学片段之间不存在明显提示</a:t>
                      </a:r>
                      <a:endParaRPr lang="zh-CN" altLang="en-US" dirty="0">
                        <a:solidFill>
                          <a:srgbClr val="6B799C"/>
                        </a:solidFill>
                      </a:endParaRPr>
                    </a:p>
                    <a:p>
                      <a:pPr algn="ct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7094">
                <a:tc>
                  <a:txBody>
                    <a:bodyPr/>
                    <a:lstStyle/>
                    <a:p>
                      <a:pPr algn="ctr"/>
                      <a:r>
                        <a:rPr lang="en-US" altLang="zh-CN" dirty="0">
                          <a:solidFill>
                            <a:srgbClr val="6B799C"/>
                          </a:solidFill>
                        </a:rPr>
                        <a:t>2</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考虑先前知识与新知识的联系；教学片段之间有明确提示；但多数情况下没有指明前后片段之间的关联</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960317">
                <a:tc>
                  <a:txBody>
                    <a:bodyPr/>
                    <a:lstStyle/>
                    <a:p>
                      <a:pPr algn="ctr"/>
                      <a:r>
                        <a:rPr lang="en-US" altLang="zh-CN" dirty="0">
                          <a:solidFill>
                            <a:srgbClr val="6B799C"/>
                          </a:solidFill>
                        </a:rPr>
                        <a:t>3</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在先前知识与新知识之间建立有意义的联系；比较合理地组织教学片段，有意识地使用过渡句联系教学片段；但是仍有些片段的出现不够自然</a:t>
                      </a:r>
                      <a:endParaRPr lang="zh-CN" altLang="en-US" dirty="0">
                        <a:solidFill>
                          <a:srgbClr val="6B799C"/>
                        </a:solidFill>
                      </a:endParaRPr>
                    </a:p>
                    <a:p>
                      <a:pPr algn="ct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38705">
                <a:tc>
                  <a:txBody>
                    <a:bodyPr/>
                    <a:lstStyle/>
                    <a:p>
                      <a:pPr algn="ctr"/>
                      <a:r>
                        <a:rPr lang="en-US" altLang="zh-CN" dirty="0">
                          <a:solidFill>
                            <a:srgbClr val="6B799C"/>
                          </a:solidFill>
                        </a:rPr>
                        <a:t>N</a:t>
                      </a:r>
                      <a:r>
                        <a:rPr lang="zh-CN" altLang="en-US" dirty="0">
                          <a:solidFill>
                            <a:srgbClr val="6B799C"/>
                          </a:solidFill>
                        </a:rPr>
                        <a:t>（最高）</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在先前知识与新知识之间建立恰当的联系；教学片段清晰且逻辑连贯；使用恰当语言呈现前后教学片段之间的关联</a:t>
                      </a:r>
                      <a:endParaRPr lang="zh-CN" altLang="en-US" dirty="0">
                        <a:solidFill>
                          <a:srgbClr val="6B799C"/>
                        </a:solidFill>
                      </a:endParaRPr>
                    </a:p>
                    <a:p>
                      <a:pPr algn="ct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711502" y="1051239"/>
            <a:ext cx="10445253" cy="2614930"/>
          </a:xfrm>
          <a:prstGeom prst="rect">
            <a:avLst/>
          </a:prstGeom>
          <a:noFill/>
        </p:spPr>
        <p:txBody>
          <a:bodyPr wrap="square">
            <a:spAutoFit/>
          </a:bodyPr>
          <a:lstStyle/>
          <a:p>
            <a:r>
              <a:rPr lang="en-US" altLang="zh-CN" sz="2000" b="1" dirty="0">
                <a:solidFill>
                  <a:srgbClr val="6B799C"/>
                </a:solidFill>
              </a:rPr>
              <a:t>2. </a:t>
            </a:r>
            <a:r>
              <a:rPr lang="zh-CN" altLang="en-US" sz="2000" b="1" dirty="0">
                <a:solidFill>
                  <a:srgbClr val="6B799C"/>
                </a:solidFill>
              </a:rPr>
              <a:t>明确意义</a:t>
            </a:r>
            <a:endParaRPr lang="zh-CN" altLang="en-US" sz="2000" b="1" dirty="0">
              <a:solidFill>
                <a:srgbClr val="6B799C"/>
              </a:solidFill>
            </a:endParaRPr>
          </a:p>
          <a:p>
            <a:r>
              <a:rPr lang="zh-CN" altLang="en-US" dirty="0">
                <a:solidFill>
                  <a:srgbClr val="6B799C"/>
                </a:solidFill>
              </a:rPr>
              <a:t>本部分主要围绕课堂导入环节分析职前教师在教学中是否明确指出了本节课的课题，是否呈现了学习新内容的必要性以及是否反映了数学的本质，即主要考察职前教师在指明本节课要研究什么概念、原理、方法以及为什么要研究这个内容等方面的表现。</a:t>
            </a:r>
            <a:endParaRPr lang="zh-CN" altLang="en-US" dirty="0">
              <a:solidFill>
                <a:srgbClr val="6B799C"/>
              </a:solidFill>
            </a:endParaRPr>
          </a:p>
          <a:p>
            <a:r>
              <a:rPr lang="zh-CN" altLang="en-US" dirty="0">
                <a:solidFill>
                  <a:srgbClr val="6B799C"/>
                </a:solidFill>
              </a:rPr>
              <a:t>（</a:t>
            </a:r>
            <a:r>
              <a:rPr lang="en-US" altLang="zh-CN" dirty="0">
                <a:solidFill>
                  <a:srgbClr val="6B799C"/>
                </a:solidFill>
              </a:rPr>
              <a:t>1</a:t>
            </a:r>
            <a:r>
              <a:rPr lang="zh-CN" altLang="en-US" dirty="0">
                <a:solidFill>
                  <a:srgbClr val="6B799C"/>
                </a:solidFill>
              </a:rPr>
              <a:t>） </a:t>
            </a:r>
            <a:r>
              <a:rPr lang="zh-CN" altLang="en-US" b="1" dirty="0">
                <a:solidFill>
                  <a:srgbClr val="6B799C"/>
                </a:solidFill>
              </a:rPr>
              <a:t>实践内容</a:t>
            </a:r>
            <a:r>
              <a:rPr lang="en-US" altLang="zh-CN" b="1" dirty="0">
                <a:solidFill>
                  <a:srgbClr val="6B799C"/>
                </a:solidFill>
              </a:rPr>
              <a:t>1</a:t>
            </a:r>
            <a:r>
              <a:rPr lang="zh-CN" altLang="en-US" dirty="0">
                <a:solidFill>
                  <a:srgbClr val="6B799C"/>
                </a:solidFill>
              </a:rPr>
              <a:t>：未能成功指明课题的学习意义。</a:t>
            </a:r>
            <a:endParaRPr lang="zh-CN" altLang="en-US" dirty="0">
              <a:solidFill>
                <a:srgbClr val="6B799C"/>
              </a:solidFill>
            </a:endParaRPr>
          </a:p>
          <a:p>
            <a:r>
              <a:rPr lang="zh-CN" altLang="en-US" dirty="0">
                <a:solidFill>
                  <a:srgbClr val="6B799C"/>
                </a:solidFill>
              </a:rPr>
              <a:t>在微格初期的教学实践中，</a:t>
            </a:r>
            <a:r>
              <a:rPr lang="en-US" altLang="zh-CN" dirty="0">
                <a:solidFill>
                  <a:srgbClr val="6B799C"/>
                </a:solidFill>
              </a:rPr>
              <a:t>4</a:t>
            </a:r>
            <a:r>
              <a:rPr lang="zh-CN" altLang="en-US" dirty="0">
                <a:solidFill>
                  <a:srgbClr val="6B799C"/>
                </a:solidFill>
              </a:rPr>
              <a:t>位职前教师指明授课主题的方式略有不同。他们都在正式教学前就把课题呈现在了</a:t>
            </a:r>
            <a:r>
              <a:rPr lang="en-US" altLang="zh-CN" dirty="0">
                <a:solidFill>
                  <a:srgbClr val="6B799C"/>
                </a:solidFill>
              </a:rPr>
              <a:t>PPT</a:t>
            </a:r>
            <a:r>
              <a:rPr lang="zh-CN" altLang="en-US" dirty="0">
                <a:solidFill>
                  <a:srgbClr val="6B799C"/>
                </a:solidFill>
              </a:rPr>
              <a:t>上或者是板书在了黑板上，具体如表</a:t>
            </a:r>
            <a:r>
              <a:rPr lang="en-US" altLang="zh-CN" dirty="0">
                <a:solidFill>
                  <a:srgbClr val="6B799C"/>
                </a:solidFill>
              </a:rPr>
              <a:t>4-6</a:t>
            </a:r>
            <a:r>
              <a:rPr lang="zh-CN" altLang="en-US" dirty="0">
                <a:solidFill>
                  <a:srgbClr val="6B799C"/>
                </a:solidFill>
              </a:rPr>
              <a:t>所示。</a:t>
            </a:r>
            <a:endParaRPr lang="zh-CN" altLang="en-US" dirty="0">
              <a:solidFill>
                <a:srgbClr val="6B799C"/>
              </a:solidFill>
            </a:endParaRPr>
          </a:p>
          <a:p>
            <a:pPr algn="ctr"/>
            <a:r>
              <a:rPr lang="zh-CN" altLang="en-US" dirty="0">
                <a:solidFill>
                  <a:srgbClr val="6B799C"/>
                </a:solidFill>
              </a:rPr>
              <a:t>表</a:t>
            </a:r>
            <a:r>
              <a:rPr lang="en-US" altLang="zh-CN" dirty="0">
                <a:solidFill>
                  <a:srgbClr val="6B799C"/>
                </a:solidFill>
              </a:rPr>
              <a:t>4-6  4</a:t>
            </a:r>
            <a:r>
              <a:rPr lang="zh-CN" altLang="en-US" dirty="0">
                <a:solidFill>
                  <a:srgbClr val="6B799C"/>
                </a:solidFill>
              </a:rPr>
              <a:t>位职前教师在微格初期的教学中指明课题的方式</a:t>
            </a:r>
            <a:endParaRPr lang="zh-CN" altLang="en-US" dirty="0">
              <a:solidFill>
                <a:srgbClr val="6B799C"/>
              </a:solidFill>
            </a:endParaRPr>
          </a:p>
          <a:p>
            <a:endParaRPr lang="zh-CN" altLang="en-US" dirty="0"/>
          </a:p>
        </p:txBody>
      </p:sp>
      <p:graphicFrame>
        <p:nvGraphicFramePr>
          <p:cNvPr id="7" name="表格 6"/>
          <p:cNvGraphicFramePr>
            <a:graphicFrameLocks noGrp="1"/>
          </p:cNvGraphicFramePr>
          <p:nvPr/>
        </p:nvGraphicFramePr>
        <p:xfrm>
          <a:off x="755196" y="3505934"/>
          <a:ext cx="11087943" cy="3207750"/>
        </p:xfrm>
        <a:graphic>
          <a:graphicData uri="http://schemas.openxmlformats.org/drawingml/2006/table">
            <a:tbl>
              <a:tblPr firstRow="1" bandRow="1">
                <a:tableStyleId>{5C22544A-7EE6-4342-B048-85BDC9FD1C3A}</a:tableStyleId>
              </a:tblPr>
              <a:tblGrid>
                <a:gridCol w="1079890"/>
                <a:gridCol w="1436914"/>
                <a:gridCol w="1426029"/>
                <a:gridCol w="1404257"/>
                <a:gridCol w="5740853"/>
              </a:tblGrid>
              <a:tr h="506595">
                <a:tc>
                  <a:txBody>
                    <a:bodyPr/>
                    <a:lstStyle/>
                    <a:p>
                      <a:pPr algn="ctr"/>
                      <a:r>
                        <a:rPr lang="zh-CN" altLang="en-US" dirty="0">
                          <a:solidFill>
                            <a:srgbClr val="6B799C"/>
                          </a:solidFill>
                        </a:rPr>
                        <a:t>教师</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书面呈现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语言呈现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整体表现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说明</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06595">
                <a:tc>
                  <a:txBody>
                    <a:bodyPr/>
                    <a:lstStyle/>
                    <a:p>
                      <a:pPr algn="ctr"/>
                      <a:r>
                        <a:rPr lang="en-US" altLang="zh-CN" dirty="0">
                          <a:solidFill>
                            <a:srgbClr val="6B799C"/>
                          </a:solidFill>
                        </a:rPr>
                        <a:t>A</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课前</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课前</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不清晰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误将“平行线的判定”说成“平行线的引入”；复习先前知识，呈现引例后也未再次指明课题</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06595">
                <a:tc>
                  <a:txBody>
                    <a:bodyPr/>
                    <a:lstStyle/>
                    <a:p>
                      <a:pPr algn="ctr"/>
                      <a:r>
                        <a:rPr lang="en-US" altLang="zh-CN" dirty="0">
                          <a:solidFill>
                            <a:srgbClr val="6B799C"/>
                          </a:solidFill>
                        </a:rPr>
                        <a:t>B</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课前</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课中</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清晰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复习先前知识，引出本节课课题</a:t>
                      </a:r>
                      <a:endParaRPr lang="zh-CN" altLang="en-US" dirty="0">
                        <a:solidFill>
                          <a:srgbClr val="6B799C"/>
                        </a:solidFill>
                      </a:endParaRPr>
                    </a:p>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06595">
                <a:tc>
                  <a:txBody>
                    <a:bodyPr/>
                    <a:lstStyle/>
                    <a:p>
                      <a:pPr algn="ctr"/>
                      <a:r>
                        <a:rPr lang="en-US" altLang="zh-CN" dirty="0">
                          <a:solidFill>
                            <a:srgbClr val="6B799C"/>
                          </a:solidFill>
                        </a:rPr>
                        <a:t>C</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课前</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课前</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不清晰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指明课题是“等腰三角形”，但未给出定义，而是始终在研究“等腰三角形的性质</a:t>
                      </a:r>
                      <a:r>
                        <a:rPr lang="en-US" altLang="zh-CN" dirty="0">
                          <a:solidFill>
                            <a:srgbClr val="6B799C"/>
                          </a:solidFill>
                        </a:rPr>
                        <a:t>2”</a:t>
                      </a:r>
                      <a:r>
                        <a:rPr lang="zh-CN" altLang="en-US" dirty="0">
                          <a:solidFill>
                            <a:srgbClr val="6B799C"/>
                          </a:solidFill>
                        </a:rPr>
                        <a:t>，相关练习针对的是“等腰三角形的性质</a:t>
                      </a:r>
                      <a:r>
                        <a:rPr lang="en-US" altLang="zh-CN" dirty="0">
                          <a:solidFill>
                            <a:srgbClr val="6B799C"/>
                          </a:solidFill>
                        </a:rPr>
                        <a:t>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06595">
                <a:tc>
                  <a:txBody>
                    <a:bodyPr/>
                    <a:lstStyle/>
                    <a:p>
                      <a:pPr algn="ctr"/>
                      <a:r>
                        <a:rPr lang="en-US" altLang="zh-CN" dirty="0">
                          <a:solidFill>
                            <a:srgbClr val="6B799C"/>
                          </a:solidFill>
                        </a:rPr>
                        <a:t>D</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课前</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课中</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清晰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通过导入问题，呈现本节课课题</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38224" y="1452380"/>
            <a:ext cx="10152289" cy="1846659"/>
          </a:xfrm>
          <a:prstGeom prst="rect">
            <a:avLst/>
          </a:prstGeom>
          <a:noFill/>
        </p:spPr>
        <p:txBody>
          <a:bodyPr wrap="square">
            <a:spAutoFit/>
          </a:bodyPr>
          <a:lstStyle/>
          <a:p>
            <a:r>
              <a:rPr lang="zh-CN" altLang="en-US" sz="2400" dirty="0">
                <a:solidFill>
                  <a:srgbClr val="6B799C"/>
                </a:solidFill>
              </a:rPr>
              <a:t>此外，</a:t>
            </a:r>
            <a:r>
              <a:rPr lang="en-US" altLang="zh-CN" sz="2400" dirty="0">
                <a:solidFill>
                  <a:srgbClr val="6B799C"/>
                </a:solidFill>
              </a:rPr>
              <a:t>4</a:t>
            </a:r>
            <a:r>
              <a:rPr lang="zh-CN" altLang="en-US" sz="2400" dirty="0">
                <a:solidFill>
                  <a:srgbClr val="6B799C"/>
                </a:solidFill>
              </a:rPr>
              <a:t>位职前教师在明确课题的学习意义方面，在教学中或未曾揭示学习意义，或就此做出了并不成功的尝试，具体表现情况如表</a:t>
            </a:r>
            <a:r>
              <a:rPr lang="en-US" altLang="zh-CN" sz="2400" dirty="0">
                <a:solidFill>
                  <a:srgbClr val="6B799C"/>
                </a:solidFill>
              </a:rPr>
              <a:t>4-7</a:t>
            </a:r>
            <a:r>
              <a:rPr lang="zh-CN" altLang="en-US" sz="2400" dirty="0">
                <a:solidFill>
                  <a:srgbClr val="6B799C"/>
                </a:solidFill>
              </a:rPr>
              <a:t>所示。</a:t>
            </a:r>
            <a:endParaRPr lang="en-US" altLang="zh-CN" sz="2400" dirty="0">
              <a:solidFill>
                <a:srgbClr val="6B799C"/>
              </a:solidFill>
            </a:endParaRPr>
          </a:p>
          <a:p>
            <a:endParaRPr lang="zh-CN" altLang="en-US" sz="2400" dirty="0">
              <a:solidFill>
                <a:srgbClr val="6B799C"/>
              </a:solidFill>
            </a:endParaRPr>
          </a:p>
          <a:p>
            <a:pPr algn="ctr"/>
            <a:r>
              <a:rPr lang="zh-CN" altLang="en-US" sz="2400" dirty="0">
                <a:solidFill>
                  <a:srgbClr val="6B799C"/>
                </a:solidFill>
              </a:rPr>
              <a:t>表</a:t>
            </a:r>
            <a:r>
              <a:rPr lang="en-US" altLang="zh-CN" sz="2400" dirty="0">
                <a:solidFill>
                  <a:srgbClr val="6B799C"/>
                </a:solidFill>
              </a:rPr>
              <a:t>4-7  4</a:t>
            </a:r>
            <a:r>
              <a:rPr lang="zh-CN" altLang="en-US" sz="2400" dirty="0">
                <a:solidFill>
                  <a:srgbClr val="6B799C"/>
                </a:solidFill>
              </a:rPr>
              <a:t>位职前教师在微格初期的教学中指明课题意义的方式</a:t>
            </a:r>
            <a:endParaRPr lang="zh-CN" altLang="en-US" sz="2400" dirty="0">
              <a:solidFill>
                <a:srgbClr val="6B799C"/>
              </a:solidFill>
            </a:endParaRPr>
          </a:p>
          <a:p>
            <a:endParaRPr lang="zh-CN" altLang="en-US" dirty="0"/>
          </a:p>
        </p:txBody>
      </p:sp>
      <p:graphicFrame>
        <p:nvGraphicFramePr>
          <p:cNvPr id="7" name="表格 6"/>
          <p:cNvGraphicFramePr>
            <a:graphicFrameLocks noGrp="1"/>
          </p:cNvGraphicFramePr>
          <p:nvPr/>
        </p:nvGraphicFramePr>
        <p:xfrm>
          <a:off x="1346200" y="3330849"/>
          <a:ext cx="10573659" cy="2829075"/>
        </p:xfrm>
        <a:graphic>
          <a:graphicData uri="http://schemas.openxmlformats.org/drawingml/2006/table">
            <a:tbl>
              <a:tblPr firstRow="1" bandRow="1">
                <a:tableStyleId>{5C22544A-7EE6-4342-B048-85BDC9FD1C3A}</a:tableStyleId>
              </a:tblPr>
              <a:tblGrid>
                <a:gridCol w="3524553"/>
                <a:gridCol w="3524553"/>
                <a:gridCol w="3524553"/>
              </a:tblGrid>
              <a:tr h="565815">
                <a:tc>
                  <a:txBody>
                    <a:bodyPr/>
                    <a:lstStyle/>
                    <a:p>
                      <a:r>
                        <a:rPr lang="zh-CN" altLang="en-US" dirty="0">
                          <a:solidFill>
                            <a:srgbClr val="6B799C"/>
                          </a:solidFill>
                        </a:rPr>
                        <a:t>教师</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教学内部</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现实背景</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65815">
                <a:tc>
                  <a:txBody>
                    <a:bodyPr/>
                    <a:lstStyle/>
                    <a:p>
                      <a:r>
                        <a:rPr lang="en-US" altLang="zh-CN" dirty="0">
                          <a:solidFill>
                            <a:srgbClr val="6B799C"/>
                          </a:solidFill>
                        </a:rPr>
                        <a:t>A</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无</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虚构</a:t>
                      </a:r>
                      <a:r>
                        <a:rPr lang="en-US" altLang="zh-CN" dirty="0">
                          <a:solidFill>
                            <a:srgbClr val="6B799C"/>
                          </a:solidFill>
                        </a:rPr>
                        <a:t>/</a:t>
                      </a:r>
                      <a:r>
                        <a:rPr lang="zh-CN" altLang="en-US" dirty="0">
                          <a:solidFill>
                            <a:srgbClr val="6B799C"/>
                          </a:solidFill>
                        </a:rPr>
                        <a:t>不清晰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65815">
                <a:tc>
                  <a:txBody>
                    <a:bodyPr/>
                    <a:lstStyle/>
                    <a:p>
                      <a:r>
                        <a:rPr lang="en-US" altLang="zh-CN" dirty="0">
                          <a:solidFill>
                            <a:srgbClr val="6B799C"/>
                          </a:solidFill>
                        </a:rPr>
                        <a:t>B</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问题解决</a:t>
                      </a:r>
                      <a:r>
                        <a:rPr lang="en-US" altLang="zh-CN" dirty="0">
                          <a:solidFill>
                            <a:srgbClr val="6B799C"/>
                          </a:solidFill>
                        </a:rPr>
                        <a:t>/</a:t>
                      </a:r>
                      <a:r>
                        <a:rPr lang="zh-CN" altLang="en-US" dirty="0">
                          <a:solidFill>
                            <a:srgbClr val="6B799C"/>
                          </a:solidFill>
                        </a:rPr>
                        <a:t>不清晰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虚构</a:t>
                      </a:r>
                      <a:r>
                        <a:rPr lang="en-US" altLang="zh-CN" dirty="0">
                          <a:solidFill>
                            <a:srgbClr val="6B799C"/>
                          </a:solidFill>
                        </a:rPr>
                        <a:t>/</a:t>
                      </a:r>
                      <a:r>
                        <a:rPr lang="zh-CN" altLang="en-US" dirty="0">
                          <a:solidFill>
                            <a:srgbClr val="6B799C"/>
                          </a:solidFill>
                        </a:rPr>
                        <a:t>不清晰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65815">
                <a:tc>
                  <a:txBody>
                    <a:bodyPr/>
                    <a:lstStyle/>
                    <a:p>
                      <a:r>
                        <a:rPr lang="en-US" altLang="zh-CN" dirty="0">
                          <a:solidFill>
                            <a:srgbClr val="6B799C"/>
                          </a:solidFill>
                        </a:rPr>
                        <a:t>C</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无</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无</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65815">
                <a:tc>
                  <a:txBody>
                    <a:bodyPr/>
                    <a:lstStyle/>
                    <a:p>
                      <a:r>
                        <a:rPr lang="en-US" altLang="zh-CN" dirty="0">
                          <a:solidFill>
                            <a:srgbClr val="6B799C"/>
                          </a:solidFill>
                        </a:rPr>
                        <a:t>D</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问题解决</a:t>
                      </a:r>
                      <a:r>
                        <a:rPr lang="en-US" altLang="zh-CN" dirty="0">
                          <a:solidFill>
                            <a:srgbClr val="6B799C"/>
                          </a:solidFill>
                        </a:rPr>
                        <a:t>/</a:t>
                      </a:r>
                      <a:r>
                        <a:rPr lang="zh-CN" altLang="en-US" dirty="0">
                          <a:solidFill>
                            <a:srgbClr val="6B799C"/>
                          </a:solidFill>
                        </a:rPr>
                        <a:t>不清晰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真实</a:t>
                      </a:r>
                      <a:r>
                        <a:rPr lang="en-US" altLang="zh-CN" dirty="0">
                          <a:solidFill>
                            <a:srgbClr val="6B799C"/>
                          </a:solidFill>
                        </a:rPr>
                        <a:t>/</a:t>
                      </a:r>
                      <a:r>
                        <a:rPr lang="zh-CN" altLang="en-US" dirty="0">
                          <a:solidFill>
                            <a:srgbClr val="6B799C"/>
                          </a:solidFill>
                        </a:rPr>
                        <a:t>不清晰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1526721" y="1270623"/>
            <a:ext cx="9753600" cy="1938020"/>
          </a:xfrm>
          <a:prstGeom prst="rect">
            <a:avLst/>
          </a:prstGeom>
          <a:noFill/>
        </p:spPr>
        <p:txBody>
          <a:bodyPr wrap="square">
            <a:spAutoFit/>
          </a:bodyPr>
          <a:lstStyle/>
          <a:p>
            <a:r>
              <a:rPr lang="zh-CN" altLang="en-US" sz="2000" b="1" dirty="0">
                <a:solidFill>
                  <a:srgbClr val="6B799C"/>
                </a:solidFill>
              </a:rPr>
              <a:t>实践内容</a:t>
            </a:r>
            <a:r>
              <a:rPr lang="en-US" altLang="zh-CN" sz="2000" b="1" dirty="0">
                <a:solidFill>
                  <a:srgbClr val="6B799C"/>
                </a:solidFill>
              </a:rPr>
              <a:t>2</a:t>
            </a:r>
            <a:r>
              <a:rPr lang="zh-CN" altLang="en-US" sz="2000" b="1" dirty="0">
                <a:solidFill>
                  <a:srgbClr val="6B799C"/>
                </a:solidFill>
              </a:rPr>
              <a:t>：</a:t>
            </a:r>
            <a:r>
              <a:rPr lang="zh-CN" altLang="en-US" sz="2000" dirty="0">
                <a:solidFill>
                  <a:srgbClr val="6B799C"/>
                </a:solidFill>
              </a:rPr>
              <a:t>尝试使用问题情境呈现学习意义。</a:t>
            </a:r>
            <a:endParaRPr lang="zh-CN" altLang="en-US" sz="2000" dirty="0">
              <a:solidFill>
                <a:srgbClr val="6B799C"/>
              </a:solidFill>
            </a:endParaRPr>
          </a:p>
          <a:p>
            <a:r>
              <a:rPr lang="zh-CN" altLang="en-US" sz="2000" dirty="0">
                <a:solidFill>
                  <a:srgbClr val="6B799C"/>
                </a:solidFill>
              </a:rPr>
              <a:t>在微格中期的教学实践中，</a:t>
            </a:r>
            <a:r>
              <a:rPr lang="en-US" altLang="zh-CN" sz="2000" dirty="0">
                <a:solidFill>
                  <a:srgbClr val="6B799C"/>
                </a:solidFill>
              </a:rPr>
              <a:t>4</a:t>
            </a:r>
            <a:r>
              <a:rPr lang="zh-CN" altLang="en-US" sz="2000" dirty="0">
                <a:solidFill>
                  <a:srgbClr val="6B799C"/>
                </a:solidFill>
              </a:rPr>
              <a:t>位职前教师中的</a:t>
            </a:r>
            <a:r>
              <a:rPr lang="en-US" altLang="zh-CN" sz="2000" dirty="0">
                <a:solidFill>
                  <a:srgbClr val="6B799C"/>
                </a:solidFill>
              </a:rPr>
              <a:t>A</a:t>
            </a:r>
            <a:r>
              <a:rPr lang="zh-CN" altLang="en-US" sz="2000" dirty="0">
                <a:solidFill>
                  <a:srgbClr val="6B799C"/>
                </a:solidFill>
              </a:rPr>
              <a:t>和</a:t>
            </a:r>
            <a:r>
              <a:rPr lang="en-US" altLang="zh-CN" sz="2000" dirty="0">
                <a:solidFill>
                  <a:srgbClr val="6B799C"/>
                </a:solidFill>
              </a:rPr>
              <a:t>B</a:t>
            </a:r>
            <a:r>
              <a:rPr lang="zh-CN" altLang="en-US" sz="2000" dirty="0">
                <a:solidFill>
                  <a:srgbClr val="6B799C"/>
                </a:solidFill>
              </a:rPr>
              <a:t>两位教师都清晰而又适时地指明了本节课的课题，教师</a:t>
            </a:r>
            <a:r>
              <a:rPr lang="en-US" altLang="zh-CN" sz="2000" dirty="0">
                <a:solidFill>
                  <a:srgbClr val="6B799C"/>
                </a:solidFill>
              </a:rPr>
              <a:t>C</a:t>
            </a:r>
            <a:r>
              <a:rPr lang="zh-CN" altLang="en-US" sz="2000" dirty="0">
                <a:solidFill>
                  <a:srgbClr val="6B799C"/>
                </a:solidFill>
              </a:rPr>
              <a:t>在明确课题方面与其微格初期的教学表现一致，再次扩大了学习的课题，教师</a:t>
            </a:r>
            <a:r>
              <a:rPr lang="en-US" altLang="zh-CN" sz="2000" dirty="0">
                <a:solidFill>
                  <a:srgbClr val="6B799C"/>
                </a:solidFill>
              </a:rPr>
              <a:t>D</a:t>
            </a:r>
            <a:r>
              <a:rPr lang="zh-CN" altLang="en-US" sz="2000" dirty="0">
                <a:solidFill>
                  <a:srgbClr val="6B799C"/>
                </a:solidFill>
              </a:rPr>
              <a:t>由于提供了过于复杂的引例，不仅冲淡了教学的主题，还没有机会明确本节课的课题。具体如表</a:t>
            </a:r>
            <a:r>
              <a:rPr lang="en-US" altLang="zh-CN" sz="2000" dirty="0">
                <a:solidFill>
                  <a:srgbClr val="6B799C"/>
                </a:solidFill>
              </a:rPr>
              <a:t>4-8</a:t>
            </a:r>
            <a:r>
              <a:rPr lang="zh-CN" altLang="en-US" sz="2000" dirty="0">
                <a:solidFill>
                  <a:srgbClr val="6B799C"/>
                </a:solidFill>
              </a:rPr>
              <a:t>所示。</a:t>
            </a:r>
            <a:endParaRPr lang="zh-CN" altLang="en-US" sz="2000" dirty="0">
              <a:solidFill>
                <a:srgbClr val="6B799C"/>
              </a:solidFill>
            </a:endParaRPr>
          </a:p>
          <a:p>
            <a:pPr algn="ctr"/>
            <a:r>
              <a:rPr lang="zh-CN" altLang="en-US" sz="2000" dirty="0">
                <a:solidFill>
                  <a:srgbClr val="6B799C"/>
                </a:solidFill>
              </a:rPr>
              <a:t>表</a:t>
            </a:r>
            <a:r>
              <a:rPr lang="en-US" altLang="zh-CN" sz="2000" dirty="0">
                <a:solidFill>
                  <a:srgbClr val="6B799C"/>
                </a:solidFill>
              </a:rPr>
              <a:t>4-8  4</a:t>
            </a:r>
            <a:r>
              <a:rPr lang="zh-CN" altLang="en-US" sz="2000" dirty="0">
                <a:solidFill>
                  <a:srgbClr val="6B799C"/>
                </a:solidFill>
              </a:rPr>
              <a:t>位职前教师在微格中期的教学中指明课题的方式</a:t>
            </a:r>
            <a:endParaRPr lang="zh-CN" altLang="en-US" sz="2000" dirty="0">
              <a:solidFill>
                <a:srgbClr val="6B799C"/>
              </a:solidFill>
            </a:endParaRPr>
          </a:p>
        </p:txBody>
      </p:sp>
      <p:graphicFrame>
        <p:nvGraphicFramePr>
          <p:cNvPr id="6" name="表格 5"/>
          <p:cNvGraphicFramePr>
            <a:graphicFrameLocks noGrp="1"/>
          </p:cNvGraphicFramePr>
          <p:nvPr/>
        </p:nvGraphicFramePr>
        <p:xfrm>
          <a:off x="1600200" y="3429000"/>
          <a:ext cx="9606643" cy="2947986"/>
        </p:xfrm>
        <a:graphic>
          <a:graphicData uri="http://schemas.openxmlformats.org/drawingml/2006/table">
            <a:tbl>
              <a:tblPr firstRow="1" bandRow="1">
                <a:tableStyleId>{5C22544A-7EE6-4342-B048-85BDC9FD1C3A}</a:tableStyleId>
              </a:tblPr>
              <a:tblGrid>
                <a:gridCol w="1088901"/>
                <a:gridCol w="1315524"/>
                <a:gridCol w="1426072"/>
                <a:gridCol w="1470292"/>
                <a:gridCol w="4305854"/>
              </a:tblGrid>
              <a:tr h="513873">
                <a:tc>
                  <a:txBody>
                    <a:bodyPr/>
                    <a:lstStyle/>
                    <a:p>
                      <a:r>
                        <a:rPr lang="zh-CN" altLang="en-US" dirty="0">
                          <a:solidFill>
                            <a:srgbClr val="6B799C"/>
                          </a:solidFill>
                        </a:rPr>
                        <a:t>教师</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书面呈现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语言呈现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整体表现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说明</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3873">
                <a:tc>
                  <a:txBody>
                    <a:bodyPr/>
                    <a:lstStyle/>
                    <a:p>
                      <a:r>
                        <a:rPr lang="en-US" altLang="zh-CN" dirty="0">
                          <a:solidFill>
                            <a:srgbClr val="6B799C"/>
                          </a:solidFill>
                        </a:rPr>
                        <a:t>A</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课中</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课中</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清晰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复习先前知识，引出本节课课题</a:t>
                      </a:r>
                      <a:endParaRPr lang="zh-CN" altLang="en-US" dirty="0">
                        <a:solidFill>
                          <a:srgbClr val="6B799C"/>
                        </a:solidFill>
                      </a:endParaRPr>
                    </a:p>
                    <a:p>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3873">
                <a:tc>
                  <a:txBody>
                    <a:bodyPr/>
                    <a:lstStyle/>
                    <a:p>
                      <a:r>
                        <a:rPr lang="en-US" altLang="zh-CN" dirty="0">
                          <a:solidFill>
                            <a:srgbClr val="6B799C"/>
                          </a:solidFill>
                        </a:rPr>
                        <a:t>B</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课前</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课前</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清晰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复习先前知识，引出本节课课题</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3873">
                <a:tc>
                  <a:txBody>
                    <a:bodyPr/>
                    <a:lstStyle/>
                    <a:p>
                      <a:r>
                        <a:rPr lang="en-US" altLang="zh-CN" dirty="0">
                          <a:solidFill>
                            <a:srgbClr val="6B799C"/>
                          </a:solidFill>
                        </a:rPr>
                        <a:t>C</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课前</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无</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不清晰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板书的课题是“三角恒等变换”，实际教学的是“两角和（差）的余弦公式”</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3873">
                <a:tc>
                  <a:txBody>
                    <a:bodyPr/>
                    <a:lstStyle/>
                    <a:p>
                      <a:r>
                        <a:rPr lang="en-US" altLang="zh-CN" dirty="0">
                          <a:solidFill>
                            <a:srgbClr val="6B799C"/>
                          </a:solidFill>
                        </a:rPr>
                        <a:t>D</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课前</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无</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不清晰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引例过于复杂，影响课题呈现</a:t>
                      </a:r>
                      <a:endParaRPr lang="zh-CN" altLang="en-US" dirty="0">
                        <a:solidFill>
                          <a:srgbClr val="6B799C"/>
                        </a:solidFill>
                      </a:endParaRPr>
                    </a:p>
                    <a:p>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426028" y="1485037"/>
            <a:ext cx="9111343" cy="1323439"/>
          </a:xfrm>
          <a:prstGeom prst="rect">
            <a:avLst/>
          </a:prstGeom>
          <a:noFill/>
        </p:spPr>
        <p:txBody>
          <a:bodyPr wrap="square">
            <a:spAutoFit/>
          </a:bodyPr>
          <a:lstStyle/>
          <a:p>
            <a:r>
              <a:rPr lang="zh-CN" altLang="en-US" sz="2000" dirty="0">
                <a:solidFill>
                  <a:srgbClr val="6B799C"/>
                </a:solidFill>
              </a:rPr>
              <a:t>不过，在明确课题的学习意义方面，</a:t>
            </a:r>
            <a:r>
              <a:rPr lang="en-US" altLang="zh-CN" sz="2000" dirty="0">
                <a:solidFill>
                  <a:srgbClr val="6B799C"/>
                </a:solidFill>
              </a:rPr>
              <a:t>4</a:t>
            </a:r>
            <a:r>
              <a:rPr lang="zh-CN" altLang="en-US" sz="2000" dirty="0">
                <a:solidFill>
                  <a:srgbClr val="6B799C"/>
                </a:solidFill>
              </a:rPr>
              <a:t>位职前教师在微格中期的教学中做出了更多的尝试，都有意识地创设问题情境，试图体现课题的学习意义，尽管有些尝试并未成功。具体表现情况如表</a:t>
            </a:r>
            <a:r>
              <a:rPr lang="en-US" altLang="zh-CN" sz="2000" dirty="0">
                <a:solidFill>
                  <a:srgbClr val="6B799C"/>
                </a:solidFill>
              </a:rPr>
              <a:t>4-9</a:t>
            </a:r>
            <a:r>
              <a:rPr lang="zh-CN" altLang="en-US" sz="2000" dirty="0">
                <a:solidFill>
                  <a:srgbClr val="6B799C"/>
                </a:solidFill>
              </a:rPr>
              <a:t>所示。</a:t>
            </a:r>
            <a:endParaRPr lang="zh-CN" altLang="en-US" sz="2000" dirty="0">
              <a:solidFill>
                <a:srgbClr val="6B799C"/>
              </a:solidFill>
            </a:endParaRPr>
          </a:p>
          <a:p>
            <a:pPr algn="ctr"/>
            <a:r>
              <a:rPr lang="zh-CN" altLang="en-US" sz="2000" dirty="0">
                <a:solidFill>
                  <a:srgbClr val="6B799C"/>
                </a:solidFill>
              </a:rPr>
              <a:t>表</a:t>
            </a:r>
            <a:r>
              <a:rPr lang="en-US" altLang="zh-CN" sz="2000" dirty="0">
                <a:solidFill>
                  <a:srgbClr val="6B799C"/>
                </a:solidFill>
              </a:rPr>
              <a:t>4-9  4</a:t>
            </a:r>
            <a:r>
              <a:rPr lang="zh-CN" altLang="en-US" sz="2000" dirty="0">
                <a:solidFill>
                  <a:srgbClr val="6B799C"/>
                </a:solidFill>
              </a:rPr>
              <a:t>位职前教师在微格中期的教学中指明课题意义的方式</a:t>
            </a:r>
            <a:endParaRPr lang="zh-CN" altLang="en-US" sz="2000" dirty="0">
              <a:solidFill>
                <a:srgbClr val="6B799C"/>
              </a:solidFill>
            </a:endParaRPr>
          </a:p>
        </p:txBody>
      </p:sp>
      <p:graphicFrame>
        <p:nvGraphicFramePr>
          <p:cNvPr id="7" name="表格 6"/>
          <p:cNvGraphicFramePr>
            <a:graphicFrameLocks noGrp="1"/>
          </p:cNvGraphicFramePr>
          <p:nvPr/>
        </p:nvGraphicFramePr>
        <p:xfrm>
          <a:off x="1426027" y="3119162"/>
          <a:ext cx="9035142" cy="2976835"/>
        </p:xfrm>
        <a:graphic>
          <a:graphicData uri="http://schemas.openxmlformats.org/drawingml/2006/table">
            <a:tbl>
              <a:tblPr firstRow="1" bandRow="1">
                <a:tableStyleId>{5C22544A-7EE6-4342-B048-85BDC9FD1C3A}</a:tableStyleId>
              </a:tblPr>
              <a:tblGrid>
                <a:gridCol w="3011714"/>
                <a:gridCol w="3011714"/>
                <a:gridCol w="3011714"/>
              </a:tblGrid>
              <a:tr h="595367">
                <a:tc>
                  <a:txBody>
                    <a:bodyPr/>
                    <a:lstStyle/>
                    <a:p>
                      <a:r>
                        <a:rPr lang="zh-CN" altLang="en-US" dirty="0">
                          <a:solidFill>
                            <a:srgbClr val="6B799C"/>
                          </a:solidFill>
                        </a:rPr>
                        <a:t>教师</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教学内部</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现实背景</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95367">
                <a:tc>
                  <a:txBody>
                    <a:bodyPr/>
                    <a:lstStyle/>
                    <a:p>
                      <a:r>
                        <a:rPr lang="en-US" altLang="zh-CN" dirty="0">
                          <a:solidFill>
                            <a:srgbClr val="6B799C"/>
                          </a:solidFill>
                        </a:rPr>
                        <a:t>A</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无</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较真实</a:t>
                      </a:r>
                      <a:r>
                        <a:rPr lang="en-US" altLang="zh-CN" dirty="0">
                          <a:solidFill>
                            <a:srgbClr val="6B799C"/>
                          </a:solidFill>
                        </a:rPr>
                        <a:t>/</a:t>
                      </a:r>
                      <a:r>
                        <a:rPr lang="zh-CN" altLang="en-US" dirty="0">
                          <a:solidFill>
                            <a:srgbClr val="6B799C"/>
                          </a:solidFill>
                        </a:rPr>
                        <a:t>有所呈现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95367">
                <a:tc>
                  <a:txBody>
                    <a:bodyPr/>
                    <a:lstStyle/>
                    <a:p>
                      <a:r>
                        <a:rPr lang="en-US" altLang="zh-CN" dirty="0">
                          <a:solidFill>
                            <a:srgbClr val="6B799C"/>
                          </a:solidFill>
                        </a:rPr>
                        <a:t>B</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刻画观念</a:t>
                      </a:r>
                      <a:r>
                        <a:rPr lang="en-US" altLang="zh-CN" dirty="0">
                          <a:solidFill>
                            <a:srgbClr val="6B799C"/>
                          </a:solidFill>
                        </a:rPr>
                        <a:t>/</a:t>
                      </a:r>
                      <a:r>
                        <a:rPr lang="zh-CN" altLang="en-US" dirty="0">
                          <a:solidFill>
                            <a:srgbClr val="6B799C"/>
                          </a:solidFill>
                        </a:rPr>
                        <a:t>不清晰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较真实</a:t>
                      </a:r>
                      <a:r>
                        <a:rPr lang="en-US" altLang="zh-CN" dirty="0">
                          <a:solidFill>
                            <a:srgbClr val="6B799C"/>
                          </a:solidFill>
                        </a:rPr>
                        <a:t>/</a:t>
                      </a:r>
                      <a:r>
                        <a:rPr lang="zh-CN" altLang="en-US" dirty="0">
                          <a:solidFill>
                            <a:srgbClr val="6B799C"/>
                          </a:solidFill>
                        </a:rPr>
                        <a:t>不清晰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95367">
                <a:tc>
                  <a:txBody>
                    <a:bodyPr/>
                    <a:lstStyle/>
                    <a:p>
                      <a:r>
                        <a:rPr lang="en-US" altLang="zh-CN" dirty="0">
                          <a:solidFill>
                            <a:srgbClr val="6B799C"/>
                          </a:solidFill>
                        </a:rPr>
                        <a:t>C</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问题解决</a:t>
                      </a:r>
                      <a:r>
                        <a:rPr lang="en-US" altLang="zh-CN" dirty="0">
                          <a:solidFill>
                            <a:srgbClr val="6B799C"/>
                          </a:solidFill>
                        </a:rPr>
                        <a:t>/</a:t>
                      </a:r>
                      <a:r>
                        <a:rPr lang="zh-CN" altLang="en-US" dirty="0">
                          <a:solidFill>
                            <a:srgbClr val="6B799C"/>
                          </a:solidFill>
                        </a:rPr>
                        <a:t>有所呈现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真实</a:t>
                      </a:r>
                      <a:r>
                        <a:rPr lang="en-US" altLang="zh-CN" dirty="0">
                          <a:solidFill>
                            <a:srgbClr val="6B799C"/>
                          </a:solidFill>
                        </a:rPr>
                        <a:t>/</a:t>
                      </a:r>
                      <a:r>
                        <a:rPr lang="zh-CN" altLang="en-US" dirty="0">
                          <a:solidFill>
                            <a:srgbClr val="6B799C"/>
                          </a:solidFill>
                        </a:rPr>
                        <a:t>无关</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95367">
                <a:tc>
                  <a:txBody>
                    <a:bodyPr/>
                    <a:lstStyle/>
                    <a:p>
                      <a:r>
                        <a:rPr lang="en-US" altLang="zh-CN" dirty="0">
                          <a:solidFill>
                            <a:srgbClr val="6B799C"/>
                          </a:solidFill>
                        </a:rPr>
                        <a:t>D</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刻画观念</a:t>
                      </a:r>
                      <a:r>
                        <a:rPr lang="en-US" altLang="zh-CN" dirty="0">
                          <a:solidFill>
                            <a:srgbClr val="6B799C"/>
                          </a:solidFill>
                        </a:rPr>
                        <a:t>/</a:t>
                      </a:r>
                      <a:r>
                        <a:rPr lang="zh-CN" altLang="en-US" dirty="0">
                          <a:solidFill>
                            <a:srgbClr val="6B799C"/>
                          </a:solidFill>
                        </a:rPr>
                        <a:t>不清晰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真实</a:t>
                      </a:r>
                      <a:r>
                        <a:rPr lang="en-US" altLang="zh-CN" dirty="0">
                          <a:solidFill>
                            <a:srgbClr val="6B799C"/>
                          </a:solidFill>
                        </a:rPr>
                        <a:t>/</a:t>
                      </a:r>
                      <a:r>
                        <a:rPr lang="zh-CN" altLang="en-US" dirty="0">
                          <a:solidFill>
                            <a:srgbClr val="6B799C"/>
                          </a:solidFill>
                        </a:rPr>
                        <a:t>不清晰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1164771" y="1350403"/>
            <a:ext cx="10272033" cy="1323439"/>
          </a:xfrm>
          <a:prstGeom prst="rect">
            <a:avLst/>
          </a:prstGeom>
          <a:noFill/>
        </p:spPr>
        <p:txBody>
          <a:bodyPr wrap="square">
            <a:spAutoFit/>
          </a:bodyPr>
          <a:lstStyle/>
          <a:p>
            <a:r>
              <a:rPr lang="zh-CN" altLang="en-US" dirty="0"/>
              <a:t> </a:t>
            </a:r>
            <a:r>
              <a:rPr lang="zh-CN" altLang="en-US" sz="2000" dirty="0">
                <a:solidFill>
                  <a:srgbClr val="6B799C"/>
                </a:solidFill>
              </a:rPr>
              <a:t>实践内容</a:t>
            </a:r>
            <a:r>
              <a:rPr lang="en-US" altLang="zh-CN" sz="2000" dirty="0">
                <a:solidFill>
                  <a:srgbClr val="6B799C"/>
                </a:solidFill>
              </a:rPr>
              <a:t>3</a:t>
            </a:r>
            <a:r>
              <a:rPr lang="zh-CN" altLang="en-US" sz="2000" dirty="0">
                <a:solidFill>
                  <a:srgbClr val="6B799C"/>
                </a:solidFill>
              </a:rPr>
              <a:t>：结合数学本质与现实背景呈现学习意义。</a:t>
            </a:r>
            <a:endParaRPr lang="zh-CN" altLang="en-US" sz="2000" dirty="0">
              <a:solidFill>
                <a:srgbClr val="6B799C"/>
              </a:solidFill>
            </a:endParaRPr>
          </a:p>
          <a:p>
            <a:r>
              <a:rPr lang="zh-CN" altLang="en-US" sz="2000" dirty="0">
                <a:solidFill>
                  <a:srgbClr val="6B799C"/>
                </a:solidFill>
              </a:rPr>
              <a:t>在教育实习后期，</a:t>
            </a:r>
            <a:r>
              <a:rPr lang="en-US" altLang="zh-CN" sz="2000" dirty="0">
                <a:solidFill>
                  <a:srgbClr val="6B799C"/>
                </a:solidFill>
              </a:rPr>
              <a:t>4</a:t>
            </a:r>
            <a:r>
              <a:rPr lang="zh-CN" altLang="en-US" sz="2000" dirty="0">
                <a:solidFill>
                  <a:srgbClr val="6B799C"/>
                </a:solidFill>
              </a:rPr>
              <a:t>位职前教师都清晰地指明了授课主题，具体如表</a:t>
            </a:r>
            <a:r>
              <a:rPr lang="en-US" altLang="zh-CN" sz="2000" dirty="0">
                <a:solidFill>
                  <a:srgbClr val="6B799C"/>
                </a:solidFill>
              </a:rPr>
              <a:t>4-10</a:t>
            </a:r>
            <a:r>
              <a:rPr lang="zh-CN" altLang="en-US" sz="2000" dirty="0">
                <a:solidFill>
                  <a:srgbClr val="6B799C"/>
                </a:solidFill>
              </a:rPr>
              <a:t>所示。</a:t>
            </a:r>
            <a:endParaRPr lang="zh-CN" altLang="en-US" sz="2000" dirty="0">
              <a:solidFill>
                <a:srgbClr val="6B799C"/>
              </a:solidFill>
            </a:endParaRPr>
          </a:p>
          <a:p>
            <a:endParaRPr lang="zh-CN" altLang="en-US" sz="2000" dirty="0">
              <a:solidFill>
                <a:srgbClr val="6B799C"/>
              </a:solidFill>
            </a:endParaRPr>
          </a:p>
          <a:p>
            <a:pPr algn="ctr"/>
            <a:r>
              <a:rPr lang="zh-CN" altLang="en-US" sz="2000" dirty="0">
                <a:solidFill>
                  <a:srgbClr val="6B799C"/>
                </a:solidFill>
              </a:rPr>
              <a:t>表</a:t>
            </a:r>
            <a:r>
              <a:rPr lang="en-US" altLang="zh-CN" sz="2000" dirty="0">
                <a:solidFill>
                  <a:srgbClr val="6B799C"/>
                </a:solidFill>
              </a:rPr>
              <a:t>4-10  4</a:t>
            </a:r>
            <a:r>
              <a:rPr lang="zh-CN" altLang="en-US" sz="2000" dirty="0">
                <a:solidFill>
                  <a:srgbClr val="6B799C"/>
                </a:solidFill>
              </a:rPr>
              <a:t>位职前教师在教育实习后期指明课题的方式</a:t>
            </a:r>
            <a:endParaRPr lang="zh-CN" altLang="en-US" sz="2000" dirty="0">
              <a:solidFill>
                <a:srgbClr val="6B799C"/>
              </a:solidFill>
            </a:endParaRPr>
          </a:p>
        </p:txBody>
      </p:sp>
      <p:graphicFrame>
        <p:nvGraphicFramePr>
          <p:cNvPr id="6" name="表格 5"/>
          <p:cNvGraphicFramePr>
            <a:graphicFrameLocks noGrp="1"/>
          </p:cNvGraphicFramePr>
          <p:nvPr/>
        </p:nvGraphicFramePr>
        <p:xfrm>
          <a:off x="1311728" y="2798835"/>
          <a:ext cx="9978118" cy="3373365"/>
        </p:xfrm>
        <a:graphic>
          <a:graphicData uri="http://schemas.openxmlformats.org/drawingml/2006/table">
            <a:tbl>
              <a:tblPr firstRow="1" bandRow="1">
                <a:tableStyleId>{5C22544A-7EE6-4342-B048-85BDC9FD1C3A}</a:tableStyleId>
              </a:tblPr>
              <a:tblGrid>
                <a:gridCol w="1434176"/>
                <a:gridCol w="1564556"/>
                <a:gridCol w="1527887"/>
                <a:gridCol w="1527887"/>
                <a:gridCol w="3923612"/>
              </a:tblGrid>
              <a:tr h="674673">
                <a:tc>
                  <a:txBody>
                    <a:bodyPr/>
                    <a:lstStyle/>
                    <a:p>
                      <a:pPr algn="ctr"/>
                      <a:r>
                        <a:rPr lang="zh-CN" altLang="en-US" dirty="0">
                          <a:solidFill>
                            <a:srgbClr val="6B799C"/>
                          </a:solidFill>
                        </a:rPr>
                        <a:t>教师</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书面呈现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语言呈现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整体表现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说明</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74673">
                <a:tc>
                  <a:txBody>
                    <a:bodyPr/>
                    <a:lstStyle/>
                    <a:p>
                      <a:pPr algn="ctr"/>
                      <a:r>
                        <a:rPr lang="en-US" altLang="zh-CN" dirty="0">
                          <a:solidFill>
                            <a:srgbClr val="6B799C"/>
                          </a:solidFill>
                        </a:rPr>
                        <a:t>A</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课前</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课前</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清晰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提前板书；先告知课题；再呈现引例</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74673">
                <a:tc>
                  <a:txBody>
                    <a:bodyPr/>
                    <a:lstStyle/>
                    <a:p>
                      <a:pPr algn="ctr"/>
                      <a:r>
                        <a:rPr lang="en-US" altLang="zh-CN" dirty="0">
                          <a:solidFill>
                            <a:srgbClr val="6B799C"/>
                          </a:solidFill>
                        </a:rPr>
                        <a:t>B</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课前</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课中</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清晰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提前板书；复习先前知识；引出本节课课题</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74673">
                <a:tc>
                  <a:txBody>
                    <a:bodyPr/>
                    <a:lstStyle/>
                    <a:p>
                      <a:pPr algn="ctr"/>
                      <a:r>
                        <a:rPr lang="en-US" altLang="zh-CN" dirty="0">
                          <a:solidFill>
                            <a:srgbClr val="6B799C"/>
                          </a:solidFill>
                        </a:rPr>
                        <a:t>C</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课前</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课中</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清晰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提前板书；通过引例呈现本节课课题</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74673">
                <a:tc>
                  <a:txBody>
                    <a:bodyPr/>
                    <a:lstStyle/>
                    <a:p>
                      <a:pPr algn="ctr"/>
                      <a:r>
                        <a:rPr lang="en-US" altLang="zh-CN" dirty="0">
                          <a:solidFill>
                            <a:srgbClr val="6B799C"/>
                          </a:solidFill>
                        </a:rPr>
                        <a:t>D</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课前</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课前</a:t>
                      </a:r>
                      <a:r>
                        <a:rPr lang="en-US" altLang="zh-CN" dirty="0">
                          <a:solidFill>
                            <a:srgbClr val="6B799C"/>
                          </a:solidFill>
                        </a:rPr>
                        <a:t>/</a:t>
                      </a:r>
                      <a:r>
                        <a:rPr lang="zh-CN" altLang="en-US" dirty="0">
                          <a:solidFill>
                            <a:srgbClr val="6B799C"/>
                          </a:solidFill>
                        </a:rPr>
                        <a:t>课中</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清晰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课前边板书边口述；引例结束后再提到课题</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303563" y="1173254"/>
            <a:ext cx="9092293" cy="1015663"/>
          </a:xfrm>
          <a:prstGeom prst="rect">
            <a:avLst/>
          </a:prstGeom>
          <a:noFill/>
        </p:spPr>
        <p:txBody>
          <a:bodyPr wrap="square">
            <a:spAutoFit/>
          </a:bodyPr>
          <a:lstStyle/>
          <a:p>
            <a:r>
              <a:rPr lang="zh-CN" altLang="en-US" sz="2000" dirty="0">
                <a:solidFill>
                  <a:srgbClr val="6B799C"/>
                </a:solidFill>
              </a:rPr>
              <a:t>在明确课题的学习意义方面，</a:t>
            </a:r>
            <a:r>
              <a:rPr lang="en-US" altLang="zh-CN" sz="2000" dirty="0">
                <a:solidFill>
                  <a:srgbClr val="6B799C"/>
                </a:solidFill>
              </a:rPr>
              <a:t>4</a:t>
            </a:r>
            <a:r>
              <a:rPr lang="zh-CN" altLang="en-US" sz="2000" dirty="0">
                <a:solidFill>
                  <a:srgbClr val="6B799C"/>
                </a:solidFill>
              </a:rPr>
              <a:t>位职前教师在教育实习后期有较为明显的变化，几乎每位职前教师都从数学本质和现实背景两个角度将数学内容的意义不同程度地呈现了出来。具体表现情况如表</a:t>
            </a:r>
            <a:r>
              <a:rPr lang="en-US" altLang="zh-CN" sz="2000" dirty="0">
                <a:solidFill>
                  <a:srgbClr val="6B799C"/>
                </a:solidFill>
              </a:rPr>
              <a:t>4-11</a:t>
            </a:r>
            <a:r>
              <a:rPr lang="zh-CN" altLang="en-US" sz="2000" dirty="0">
                <a:solidFill>
                  <a:srgbClr val="6B799C"/>
                </a:solidFill>
              </a:rPr>
              <a:t>所示。</a:t>
            </a:r>
            <a:endParaRPr lang="zh-CN" altLang="en-US" sz="2000" dirty="0">
              <a:solidFill>
                <a:srgbClr val="6B799C"/>
              </a:solidFill>
            </a:endParaRPr>
          </a:p>
        </p:txBody>
      </p:sp>
      <p:sp>
        <p:nvSpPr>
          <p:cNvPr id="8" name="文本框 7"/>
          <p:cNvSpPr txBox="1"/>
          <p:nvPr/>
        </p:nvSpPr>
        <p:spPr>
          <a:xfrm>
            <a:off x="2490105" y="2426629"/>
            <a:ext cx="6719207" cy="400110"/>
          </a:xfrm>
          <a:prstGeom prst="rect">
            <a:avLst/>
          </a:prstGeom>
          <a:noFill/>
        </p:spPr>
        <p:txBody>
          <a:bodyPr wrap="square">
            <a:spAutoFit/>
          </a:bodyPr>
          <a:lstStyle/>
          <a:p>
            <a:r>
              <a:rPr lang="zh-CN" altLang="en-US" sz="2000" dirty="0">
                <a:solidFill>
                  <a:srgbClr val="6B799C"/>
                </a:solidFill>
              </a:rPr>
              <a:t>表</a:t>
            </a:r>
            <a:r>
              <a:rPr lang="en-US" altLang="zh-CN" sz="2000" dirty="0">
                <a:solidFill>
                  <a:srgbClr val="6B799C"/>
                </a:solidFill>
              </a:rPr>
              <a:t>4-11  4</a:t>
            </a:r>
            <a:r>
              <a:rPr lang="zh-CN" altLang="en-US" sz="2000" dirty="0">
                <a:solidFill>
                  <a:srgbClr val="6B799C"/>
                </a:solidFill>
              </a:rPr>
              <a:t>位职前教师在教育实习后期指明课题意义的方式</a:t>
            </a:r>
            <a:endParaRPr lang="zh-CN" altLang="en-US" sz="2000" dirty="0">
              <a:solidFill>
                <a:srgbClr val="6B799C"/>
              </a:solidFill>
            </a:endParaRPr>
          </a:p>
        </p:txBody>
      </p:sp>
      <p:graphicFrame>
        <p:nvGraphicFramePr>
          <p:cNvPr id="9" name="表格 8"/>
          <p:cNvGraphicFramePr>
            <a:graphicFrameLocks noGrp="1"/>
          </p:cNvGraphicFramePr>
          <p:nvPr/>
        </p:nvGraphicFramePr>
        <p:xfrm>
          <a:off x="1303563" y="3064452"/>
          <a:ext cx="9092292" cy="3173060"/>
        </p:xfrm>
        <a:graphic>
          <a:graphicData uri="http://schemas.openxmlformats.org/drawingml/2006/table">
            <a:tbl>
              <a:tblPr firstRow="1" bandRow="1">
                <a:tableStyleId>{5C22544A-7EE6-4342-B048-85BDC9FD1C3A}</a:tableStyleId>
              </a:tblPr>
              <a:tblGrid>
                <a:gridCol w="3030764"/>
                <a:gridCol w="3030764"/>
                <a:gridCol w="3030764"/>
              </a:tblGrid>
              <a:tr h="634612">
                <a:tc>
                  <a:txBody>
                    <a:bodyPr/>
                    <a:lstStyle/>
                    <a:p>
                      <a:pPr algn="ctr"/>
                      <a:r>
                        <a:rPr lang="zh-CN" altLang="en-US" dirty="0">
                          <a:solidFill>
                            <a:srgbClr val="6B799C"/>
                          </a:solidFill>
                        </a:rPr>
                        <a:t>教师</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教学内部</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现实背景</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34612">
                <a:tc>
                  <a:txBody>
                    <a:bodyPr/>
                    <a:lstStyle/>
                    <a:p>
                      <a:pPr algn="ctr"/>
                      <a:r>
                        <a:rPr lang="en-US" altLang="zh-CN" dirty="0">
                          <a:solidFill>
                            <a:srgbClr val="6B799C"/>
                          </a:solidFill>
                        </a:rPr>
                        <a:t>A</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问题解决</a:t>
                      </a:r>
                      <a:r>
                        <a:rPr lang="en-US" altLang="zh-CN" dirty="0">
                          <a:solidFill>
                            <a:srgbClr val="6B799C"/>
                          </a:solidFill>
                        </a:rPr>
                        <a:t>/</a:t>
                      </a:r>
                      <a:r>
                        <a:rPr lang="zh-CN" altLang="en-US" dirty="0">
                          <a:solidFill>
                            <a:srgbClr val="6B799C"/>
                          </a:solidFill>
                        </a:rPr>
                        <a:t>有所呈现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真实</a:t>
                      </a:r>
                      <a:r>
                        <a:rPr lang="en-US" altLang="zh-CN" dirty="0">
                          <a:solidFill>
                            <a:srgbClr val="6B799C"/>
                          </a:solidFill>
                        </a:rPr>
                        <a:t>/</a:t>
                      </a:r>
                      <a:r>
                        <a:rPr lang="zh-CN" altLang="en-US" dirty="0">
                          <a:solidFill>
                            <a:srgbClr val="6B799C"/>
                          </a:solidFill>
                        </a:rPr>
                        <a:t>有所呈现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34612">
                <a:tc>
                  <a:txBody>
                    <a:bodyPr/>
                    <a:lstStyle/>
                    <a:p>
                      <a:pPr algn="ctr"/>
                      <a:r>
                        <a:rPr lang="en-US" altLang="zh-CN" dirty="0">
                          <a:solidFill>
                            <a:srgbClr val="6B799C"/>
                          </a:solidFill>
                        </a:rPr>
                        <a:t>B</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建立联系</a:t>
                      </a:r>
                      <a:r>
                        <a:rPr lang="en-US" altLang="zh-CN" dirty="0">
                          <a:solidFill>
                            <a:srgbClr val="6B799C"/>
                          </a:solidFill>
                        </a:rPr>
                        <a:t>/</a:t>
                      </a:r>
                      <a:r>
                        <a:rPr lang="zh-CN" altLang="en-US" dirty="0">
                          <a:solidFill>
                            <a:srgbClr val="6B799C"/>
                          </a:solidFill>
                        </a:rPr>
                        <a:t>不清晰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较真实</a:t>
                      </a:r>
                      <a:r>
                        <a:rPr lang="en-US" altLang="zh-CN" dirty="0">
                          <a:solidFill>
                            <a:srgbClr val="6B799C"/>
                          </a:solidFill>
                        </a:rPr>
                        <a:t>/</a:t>
                      </a:r>
                      <a:r>
                        <a:rPr lang="zh-CN" altLang="en-US" dirty="0">
                          <a:solidFill>
                            <a:srgbClr val="6B799C"/>
                          </a:solidFill>
                        </a:rPr>
                        <a:t>有所呈现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34612">
                <a:tc>
                  <a:txBody>
                    <a:bodyPr/>
                    <a:lstStyle/>
                    <a:p>
                      <a:pPr algn="ctr"/>
                      <a:r>
                        <a:rPr lang="en-US" altLang="zh-CN" dirty="0">
                          <a:solidFill>
                            <a:srgbClr val="6B799C"/>
                          </a:solidFill>
                        </a:rPr>
                        <a:t>C</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规律探究</a:t>
                      </a:r>
                      <a:r>
                        <a:rPr lang="en-US" altLang="zh-CN" dirty="0">
                          <a:solidFill>
                            <a:srgbClr val="6B799C"/>
                          </a:solidFill>
                        </a:rPr>
                        <a:t>/</a:t>
                      </a:r>
                      <a:r>
                        <a:rPr lang="zh-CN" altLang="en-US" dirty="0">
                          <a:solidFill>
                            <a:srgbClr val="6B799C"/>
                          </a:solidFill>
                        </a:rPr>
                        <a:t>有所呈现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真实</a:t>
                      </a:r>
                      <a:r>
                        <a:rPr lang="en-US" altLang="zh-CN" dirty="0">
                          <a:solidFill>
                            <a:srgbClr val="6B799C"/>
                          </a:solidFill>
                        </a:rPr>
                        <a:t>/</a:t>
                      </a:r>
                      <a:r>
                        <a:rPr lang="zh-CN" altLang="en-US" dirty="0">
                          <a:solidFill>
                            <a:srgbClr val="6B799C"/>
                          </a:solidFill>
                        </a:rPr>
                        <a:t>有所呈现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34612">
                <a:tc>
                  <a:txBody>
                    <a:bodyPr/>
                    <a:lstStyle/>
                    <a:p>
                      <a:pPr algn="ctr"/>
                      <a:r>
                        <a:rPr lang="en-US" altLang="zh-CN" dirty="0">
                          <a:solidFill>
                            <a:srgbClr val="6B799C"/>
                          </a:solidFill>
                        </a:rPr>
                        <a:t>D</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刻画观念</a:t>
                      </a:r>
                      <a:r>
                        <a:rPr lang="en-US" altLang="zh-CN" dirty="0">
                          <a:solidFill>
                            <a:srgbClr val="6B799C"/>
                          </a:solidFill>
                        </a:rPr>
                        <a:t>/</a:t>
                      </a:r>
                      <a:r>
                        <a:rPr lang="zh-CN" altLang="en-US" dirty="0">
                          <a:solidFill>
                            <a:srgbClr val="6B799C"/>
                          </a:solidFill>
                        </a:rPr>
                        <a:t>不清晰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真实</a:t>
                      </a:r>
                      <a:r>
                        <a:rPr lang="en-US" altLang="zh-CN" dirty="0">
                          <a:solidFill>
                            <a:srgbClr val="6B799C"/>
                          </a:solidFill>
                        </a:rPr>
                        <a:t>/</a:t>
                      </a:r>
                      <a:r>
                        <a:rPr lang="zh-CN" altLang="en-US" dirty="0">
                          <a:solidFill>
                            <a:srgbClr val="6B799C"/>
                          </a:solidFill>
                        </a:rPr>
                        <a:t>有所呈现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一、中学数学的课堂导入应能有效激发学生的学习兴趣</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40765" y="1322705"/>
            <a:ext cx="10232390" cy="4142105"/>
          </a:xfrm>
          <a:prstGeom prst="rect">
            <a:avLst/>
          </a:prstGeom>
          <a:noFill/>
        </p:spPr>
        <p:txBody>
          <a:bodyPr wrap="square">
            <a:noAutofit/>
          </a:bodyPr>
          <a:lstStyle/>
          <a:p>
            <a:r>
              <a:rPr lang="zh-CN" altLang="en-US" sz="2400" dirty="0">
                <a:solidFill>
                  <a:srgbClr val="6B799C"/>
                </a:solidFill>
              </a:rPr>
              <a:t>数学是基础性学科，各学科课程的学习和学生的生活都与数学密切相关，但这并不表示学生就会自发主动地学习数学，学生能否认真听课与教师是否有精彩的课堂导入密切相关。</a:t>
            </a:r>
            <a:endParaRPr lang="zh-CN" altLang="en-US" sz="2400" dirty="0">
              <a:solidFill>
                <a:srgbClr val="6B799C"/>
              </a:solidFill>
            </a:endParaRPr>
          </a:p>
          <a:p>
            <a:endParaRPr lang="zh-CN" altLang="en-US" sz="2400" dirty="0">
              <a:solidFill>
                <a:srgbClr val="6B799C"/>
              </a:solidFill>
            </a:endParaRPr>
          </a:p>
          <a:p>
            <a:r>
              <a:rPr lang="zh-CN" altLang="en-US" sz="2400" dirty="0">
                <a:solidFill>
                  <a:srgbClr val="6B799C"/>
                </a:solidFill>
              </a:rPr>
              <a:t>     </a:t>
            </a:r>
            <a:r>
              <a:rPr lang="en-US" altLang="zh-CN" sz="2400" dirty="0">
                <a:solidFill>
                  <a:srgbClr val="6B799C"/>
                </a:solidFill>
              </a:rPr>
              <a:t>    </a:t>
            </a:r>
            <a:r>
              <a:rPr lang="zh-CN" altLang="en-US" sz="2400" b="1" dirty="0">
                <a:solidFill>
                  <a:srgbClr val="6B799C"/>
                </a:solidFill>
              </a:rPr>
              <a:t>（一）课堂导入可明确学习目的，促进学生有效学习</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课堂导入首先要具有吸引力，要让学生对所学知识产生兴趣；</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教师还应让学生明确本次课所学知识具有哪些作用</a:t>
            </a:r>
            <a:endParaRPr lang="zh-CN" altLang="en-US" sz="2400" dirty="0">
              <a:solidFill>
                <a:srgbClr val="6B799C"/>
              </a:solidFill>
            </a:endParaRPr>
          </a:p>
          <a:p>
            <a:pPr indent="0">
              <a:buFont typeface="Arial" panose="020B0604020202020204" pitchFamily="34" charset="0"/>
              <a:buNone/>
            </a:pPr>
            <a:r>
              <a:rPr lang="en-US" altLang="zh-CN" sz="2400" dirty="0">
                <a:solidFill>
                  <a:srgbClr val="6B799C"/>
                </a:solidFill>
              </a:rPr>
              <a:t>      </a:t>
            </a:r>
            <a:r>
              <a:rPr lang="zh-CN" altLang="en-US" sz="2400" dirty="0">
                <a:solidFill>
                  <a:srgbClr val="6B799C"/>
                </a:solidFill>
              </a:rPr>
              <a:t>如果学生不知道接下来学习的内容是何目的，可以用来解决什么具体的问题，那么他们在听课过程中就只能被动接受，不仅难以培养创造力，而且在学习过程中也不可避免会产生“学了有什么用”“为什么要学这个内容”的疑惑，进而影响学习的专注度。</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1315720" y="1212850"/>
            <a:ext cx="9560560" cy="1393825"/>
          </a:xfrm>
          <a:prstGeom prst="rect">
            <a:avLst/>
          </a:prstGeom>
          <a:noFill/>
        </p:spPr>
        <p:txBody>
          <a:bodyPr wrap="square">
            <a:noAutofit/>
          </a:bodyPr>
          <a:lstStyle/>
          <a:p>
            <a:pPr marL="342900" indent="-342900">
              <a:buFont typeface="Arial" panose="020B0604020202020204" pitchFamily="34" charset="0"/>
              <a:buChar char="•"/>
            </a:pPr>
            <a:r>
              <a:rPr lang="zh-CN" altLang="en-US" sz="2000" dirty="0">
                <a:solidFill>
                  <a:srgbClr val="6B799C"/>
                </a:solidFill>
              </a:rPr>
              <a:t>总的来说，</a:t>
            </a:r>
            <a:r>
              <a:rPr lang="en-US" altLang="zh-CN" sz="2000" dirty="0">
                <a:solidFill>
                  <a:srgbClr val="6B799C"/>
                </a:solidFill>
              </a:rPr>
              <a:t>4</a:t>
            </a:r>
            <a:r>
              <a:rPr lang="zh-CN" altLang="en-US" sz="2000" dirty="0">
                <a:solidFill>
                  <a:srgbClr val="6B799C"/>
                </a:solidFill>
              </a:rPr>
              <a:t>位职前教师在明确课题及其学习意义方面有了比较明显的变化，他们都有意识地将教学内容的数学本质以及相关现实背景结合起来，比较顺利地呈现出了教学内容的学习意义，只是有时说明得还不够清晰透彻，问题的设置也可以再改进，以更好地反映所学知识的数学本质或者实际应用背景。</a:t>
            </a:r>
            <a:endParaRPr lang="zh-CN" altLang="en-US" sz="2000" dirty="0">
              <a:solidFill>
                <a:srgbClr val="6B799C"/>
              </a:solidFill>
            </a:endParaRPr>
          </a:p>
          <a:p>
            <a:pPr marL="342900" indent="-342900">
              <a:buFont typeface="Arial" panose="020B0604020202020204" pitchFamily="34" charset="0"/>
              <a:buChar char="•"/>
            </a:pPr>
            <a:endParaRPr lang="zh-CN" altLang="en-US" sz="2000" dirty="0">
              <a:solidFill>
                <a:srgbClr val="6B799C"/>
              </a:solidFill>
            </a:endParaRPr>
          </a:p>
          <a:p>
            <a:pPr indent="0">
              <a:buFont typeface="Arial" panose="020B0604020202020204" pitchFamily="34" charset="0"/>
              <a:buNone/>
            </a:pPr>
            <a:r>
              <a:rPr lang="en-US" altLang="zh-CN" sz="2000" dirty="0">
                <a:solidFill>
                  <a:srgbClr val="6B799C"/>
                </a:solidFill>
              </a:rPr>
              <a:t>         </a:t>
            </a:r>
            <a:endParaRPr lang="zh-CN" altLang="en-US" dirty="0"/>
          </a:p>
        </p:txBody>
      </p:sp>
      <p:sp>
        <p:nvSpPr>
          <p:cNvPr id="7" name="文本框 6"/>
          <p:cNvSpPr txBox="1"/>
          <p:nvPr/>
        </p:nvSpPr>
        <p:spPr>
          <a:xfrm>
            <a:off x="3777343" y="3390715"/>
            <a:ext cx="7470321" cy="400110"/>
          </a:xfrm>
          <a:prstGeom prst="rect">
            <a:avLst/>
          </a:prstGeom>
          <a:noFill/>
        </p:spPr>
        <p:txBody>
          <a:bodyPr wrap="square">
            <a:spAutoFit/>
          </a:bodyPr>
          <a:lstStyle/>
          <a:p>
            <a:r>
              <a:rPr lang="zh-CN" altLang="en-US" sz="2000" dirty="0">
                <a:solidFill>
                  <a:srgbClr val="6B799C"/>
                </a:solidFill>
              </a:rPr>
              <a:t>表</a:t>
            </a:r>
            <a:r>
              <a:rPr lang="en-US" altLang="zh-CN" sz="2000" dirty="0">
                <a:solidFill>
                  <a:srgbClr val="6B799C"/>
                </a:solidFill>
              </a:rPr>
              <a:t>4-12  “</a:t>
            </a:r>
            <a:r>
              <a:rPr lang="zh-CN" altLang="en-US" sz="2000" dirty="0">
                <a:solidFill>
                  <a:srgbClr val="6B799C"/>
                </a:solidFill>
              </a:rPr>
              <a:t>明确意义”的基本功层次划分</a:t>
            </a:r>
            <a:endParaRPr lang="zh-CN" altLang="en-US" sz="2000" dirty="0">
              <a:solidFill>
                <a:srgbClr val="6B799C"/>
              </a:solidFill>
            </a:endParaRPr>
          </a:p>
        </p:txBody>
      </p:sp>
      <p:graphicFrame>
        <p:nvGraphicFramePr>
          <p:cNvPr id="10" name="表格 9"/>
          <p:cNvGraphicFramePr>
            <a:graphicFrameLocks noGrp="1"/>
          </p:cNvGraphicFramePr>
          <p:nvPr/>
        </p:nvGraphicFramePr>
        <p:xfrm>
          <a:off x="1489074" y="4052169"/>
          <a:ext cx="9211583" cy="2123440"/>
        </p:xfrm>
        <a:graphic>
          <a:graphicData uri="http://schemas.openxmlformats.org/drawingml/2006/table">
            <a:tbl>
              <a:tblPr firstRow="1" bandRow="1">
                <a:tableStyleId>{5C22544A-7EE6-4342-B048-85BDC9FD1C3A}</a:tableStyleId>
              </a:tblPr>
              <a:tblGrid>
                <a:gridCol w="1470666"/>
                <a:gridCol w="7740917"/>
              </a:tblGrid>
              <a:tr h="370840">
                <a:tc>
                  <a:txBody>
                    <a:bodyPr/>
                    <a:lstStyle/>
                    <a:p>
                      <a:r>
                        <a:rPr lang="zh-CN" altLang="en-US" dirty="0">
                          <a:solidFill>
                            <a:srgbClr val="6B799C"/>
                          </a:solidFill>
                        </a:rPr>
                        <a:t>水平</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描述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altLang="zh-CN" dirty="0">
                          <a:solidFill>
                            <a:srgbClr val="6B799C"/>
                          </a:solidFill>
                        </a:rPr>
                        <a:t>1</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在教学过程中不揭示学习的意义</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altLang="zh-CN" dirty="0">
                          <a:solidFill>
                            <a:srgbClr val="6B799C"/>
                          </a:solidFill>
                        </a:rPr>
                        <a:t>2</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试图揭示课题的学习意义，但在问题设置或意义阐述上不清晰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altLang="zh-CN" dirty="0">
                          <a:solidFill>
                            <a:srgbClr val="6B799C"/>
                          </a:solidFill>
                        </a:rPr>
                        <a:t>3</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借助现实情境或者知识的数学本质在一定程度上呈现课题的学习意义，但在问题情境设置或意义阐述方面还不够清晰深入</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altLang="zh-CN" dirty="0">
                          <a:solidFill>
                            <a:srgbClr val="6B799C"/>
                          </a:solidFill>
                        </a:rPr>
                        <a:t>N</a:t>
                      </a:r>
                      <a:r>
                        <a:rPr lang="zh-CN" altLang="en-US" dirty="0">
                          <a:solidFill>
                            <a:srgbClr val="6B799C"/>
                          </a:solidFill>
                        </a:rPr>
                        <a:t>（最高）</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适时、清晰、深刻地从知识的数学本质的角度指明学习的课题及其意义</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 name="文本框 1"/>
          <p:cNvSpPr txBox="1"/>
          <p:nvPr/>
        </p:nvSpPr>
        <p:spPr>
          <a:xfrm>
            <a:off x="1233805" y="2679065"/>
            <a:ext cx="9642475" cy="1014730"/>
          </a:xfrm>
          <a:prstGeom prst="rect">
            <a:avLst/>
          </a:prstGeom>
          <a:noFill/>
        </p:spPr>
        <p:txBody>
          <a:bodyPr wrap="square" rtlCol="0">
            <a:spAutoFit/>
          </a:bodyPr>
          <a:p>
            <a:r>
              <a:rPr lang="zh-CN" altLang="en-US" sz="2000" dirty="0">
                <a:solidFill>
                  <a:srgbClr val="6B799C"/>
                </a:solidFill>
                <a:sym typeface="+mn-ea"/>
              </a:rPr>
              <a:t>基于对</a:t>
            </a:r>
            <a:r>
              <a:rPr lang="en-US" altLang="zh-CN" sz="2000" dirty="0">
                <a:solidFill>
                  <a:srgbClr val="6B799C"/>
                </a:solidFill>
                <a:sym typeface="+mn-ea"/>
              </a:rPr>
              <a:t>4</a:t>
            </a:r>
            <a:r>
              <a:rPr lang="zh-CN" altLang="en-US" sz="2000" dirty="0">
                <a:solidFill>
                  <a:srgbClr val="6B799C"/>
                </a:solidFill>
                <a:sym typeface="+mn-ea"/>
              </a:rPr>
              <a:t>位职前教师“明确意义”的基本功的分析，可以进一步得到“明确意义”的基本功层次划分，具体如表</a:t>
            </a:r>
            <a:r>
              <a:rPr lang="en-US" altLang="zh-CN" sz="2000" dirty="0">
                <a:solidFill>
                  <a:srgbClr val="6B799C"/>
                </a:solidFill>
                <a:sym typeface="+mn-ea"/>
              </a:rPr>
              <a:t>4-12</a:t>
            </a:r>
            <a:r>
              <a:rPr lang="zh-CN" altLang="en-US" sz="2000" dirty="0">
                <a:solidFill>
                  <a:srgbClr val="6B799C"/>
                </a:solidFill>
                <a:sym typeface="+mn-ea"/>
              </a:rPr>
              <a:t>所示。</a:t>
            </a:r>
            <a:endParaRPr lang="zh-CN" altLang="en-US" sz="2000" dirty="0">
              <a:solidFill>
                <a:srgbClr val="6B799C"/>
              </a:solidFill>
            </a:endParaRPr>
          </a:p>
          <a:p>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7" grpId="0"/>
      <p:bldP spid="7" grpId="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99458" y="1910650"/>
            <a:ext cx="9579428" cy="452310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本部分主要围绕课堂导入环节分析职前教师在教学中是否就知识的形成启发学生思考，以及问题的设置是否给学生提供了思考的空间，即主要考察职前教师在新的概念、原理、方法等出现之前提出用来导入新知识的关键性问题等方面的表现。</a:t>
            </a:r>
            <a:endParaRPr lang="en-US" altLang="zh-CN"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a:p>
            <a:r>
              <a:rPr lang="zh-CN" altLang="en-US" sz="2400" dirty="0">
                <a:solidFill>
                  <a:srgbClr val="6B799C"/>
                </a:solidFill>
              </a:rPr>
              <a:t>     </a:t>
            </a:r>
            <a:r>
              <a:rPr lang="zh-CN" altLang="en-US" sz="2400" b="1" dirty="0">
                <a:solidFill>
                  <a:srgbClr val="6B799C"/>
                </a:solidFill>
              </a:rPr>
              <a:t>实践内容</a:t>
            </a:r>
            <a:r>
              <a:rPr lang="en-US" altLang="zh-CN" sz="2400" b="1" dirty="0">
                <a:solidFill>
                  <a:srgbClr val="6B799C"/>
                </a:solidFill>
              </a:rPr>
              <a:t>1</a:t>
            </a:r>
            <a:r>
              <a:rPr lang="zh-CN" altLang="en-US" sz="2400" b="1" dirty="0">
                <a:solidFill>
                  <a:srgbClr val="6B799C"/>
                </a:solidFill>
              </a:rPr>
              <a:t>：</a:t>
            </a:r>
            <a:r>
              <a:rPr lang="zh-CN" altLang="en-US" sz="2400" dirty="0">
                <a:solidFill>
                  <a:srgbClr val="6B799C"/>
                </a:solidFill>
              </a:rPr>
              <a:t>直接告知或将问题分解到最简。</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在微格教学初期的实践中，</a:t>
            </a:r>
            <a:r>
              <a:rPr lang="en-US" altLang="zh-CN" sz="2400" dirty="0">
                <a:solidFill>
                  <a:srgbClr val="6B799C"/>
                </a:solidFill>
              </a:rPr>
              <a:t>4</a:t>
            </a:r>
            <a:r>
              <a:rPr lang="zh-CN" altLang="en-US" sz="2400" dirty="0">
                <a:solidFill>
                  <a:srgbClr val="6B799C"/>
                </a:solidFill>
              </a:rPr>
              <a:t>位职前教师在“启发思考”方面的表现略有不同。</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教师</a:t>
            </a:r>
            <a:r>
              <a:rPr lang="en-US" altLang="zh-CN" sz="2400" dirty="0">
                <a:solidFill>
                  <a:srgbClr val="6B799C"/>
                </a:solidFill>
              </a:rPr>
              <a:t>B</a:t>
            </a:r>
            <a:r>
              <a:rPr lang="zh-CN" altLang="en-US" sz="2400" dirty="0">
                <a:solidFill>
                  <a:srgbClr val="6B799C"/>
                </a:solidFill>
              </a:rPr>
              <a:t>采用直接告知的方式引入新内容，没有留给学生思考的空间。</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教师</a:t>
            </a:r>
            <a:r>
              <a:rPr lang="en-US" altLang="zh-CN" sz="2400" dirty="0">
                <a:solidFill>
                  <a:srgbClr val="6B799C"/>
                </a:solidFill>
              </a:rPr>
              <a:t>A</a:t>
            </a:r>
            <a:r>
              <a:rPr lang="zh-CN" altLang="en-US" sz="2400" dirty="0">
                <a:solidFill>
                  <a:srgbClr val="6B799C"/>
                </a:solidFill>
              </a:rPr>
              <a:t>、</a:t>
            </a:r>
            <a:r>
              <a:rPr lang="en-US" altLang="zh-CN" sz="2400" dirty="0">
                <a:solidFill>
                  <a:srgbClr val="6B799C"/>
                </a:solidFill>
              </a:rPr>
              <a:t>C</a:t>
            </a:r>
            <a:r>
              <a:rPr lang="zh-CN" altLang="en-US" sz="2400" dirty="0">
                <a:solidFill>
                  <a:srgbClr val="6B799C"/>
                </a:solidFill>
              </a:rPr>
              <a:t>、</a:t>
            </a:r>
            <a:r>
              <a:rPr lang="en-US" altLang="zh-CN" sz="2400" dirty="0">
                <a:solidFill>
                  <a:srgbClr val="6B799C"/>
                </a:solidFill>
              </a:rPr>
              <a:t>D</a:t>
            </a:r>
            <a:r>
              <a:rPr lang="zh-CN" altLang="en-US" sz="2400" dirty="0">
                <a:solidFill>
                  <a:srgbClr val="6B799C"/>
                </a:solidFill>
              </a:rPr>
              <a:t>都有意识地希望学生经历知识的发现过程，但是由于没有提出明确的问题，或者给出了过多的提示，以至于在很大程度上限制了学生对教学内容的思考。</a:t>
            </a:r>
            <a:endParaRPr lang="zh-CN" altLang="en-US" sz="2400" dirty="0">
              <a:solidFill>
                <a:srgbClr val="6B799C"/>
              </a:solidFill>
            </a:endParaRPr>
          </a:p>
        </p:txBody>
      </p:sp>
      <p:sp>
        <p:nvSpPr>
          <p:cNvPr id="8" name="文本框 7"/>
          <p:cNvSpPr txBox="1"/>
          <p:nvPr/>
        </p:nvSpPr>
        <p:spPr>
          <a:xfrm>
            <a:off x="1186544" y="1200675"/>
            <a:ext cx="6112328" cy="460375"/>
          </a:xfrm>
          <a:prstGeom prst="rect">
            <a:avLst/>
          </a:prstGeom>
          <a:noFill/>
        </p:spPr>
        <p:txBody>
          <a:bodyPr wrap="square">
            <a:spAutoFit/>
          </a:bodyPr>
          <a:lstStyle/>
          <a:p>
            <a:r>
              <a:rPr lang="en-US" altLang="zh-CN" sz="2400" b="1" dirty="0">
                <a:solidFill>
                  <a:srgbClr val="6B799C"/>
                </a:solidFill>
              </a:rPr>
              <a:t>3. </a:t>
            </a:r>
            <a:r>
              <a:rPr lang="zh-CN" altLang="en-US" sz="2400" b="1" dirty="0">
                <a:solidFill>
                  <a:srgbClr val="6B799C"/>
                </a:solidFill>
              </a:rPr>
              <a:t>启发思考</a:t>
            </a:r>
            <a:endParaRPr lang="zh-CN" altLang="en-US" sz="2400" b="1"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1219200" y="1411183"/>
            <a:ext cx="9753600" cy="4831080"/>
          </a:xfrm>
          <a:prstGeom prst="rect">
            <a:avLst/>
          </a:prstGeom>
          <a:noFill/>
        </p:spPr>
        <p:txBody>
          <a:bodyPr wrap="square">
            <a:spAutoFit/>
          </a:bodyPr>
          <a:lstStyle/>
          <a:p>
            <a:r>
              <a:rPr lang="zh-CN" altLang="en-US" sz="2400" b="1" dirty="0">
                <a:solidFill>
                  <a:srgbClr val="6B799C"/>
                </a:solidFill>
              </a:rPr>
              <a:t>实践内容</a:t>
            </a:r>
            <a:r>
              <a:rPr lang="en-US" altLang="zh-CN" sz="2400" b="1" dirty="0">
                <a:solidFill>
                  <a:srgbClr val="6B799C"/>
                </a:solidFill>
              </a:rPr>
              <a:t>2</a:t>
            </a:r>
            <a:r>
              <a:rPr lang="zh-CN" altLang="en-US" sz="2400" b="1" dirty="0">
                <a:solidFill>
                  <a:srgbClr val="6B799C"/>
                </a:solidFill>
              </a:rPr>
              <a:t>：</a:t>
            </a:r>
            <a:r>
              <a:rPr lang="zh-CN" altLang="en-US" sz="2400" dirty="0">
                <a:solidFill>
                  <a:srgbClr val="6B799C"/>
                </a:solidFill>
              </a:rPr>
              <a:t>试图让学生经历知识的形成过程。</a:t>
            </a:r>
            <a:endParaRPr lang="zh-CN" altLang="en-US" sz="2000" dirty="0">
              <a:solidFill>
                <a:srgbClr val="6B799C"/>
              </a:solidFill>
            </a:endParaRPr>
          </a:p>
          <a:p>
            <a:r>
              <a:rPr lang="zh-CN" altLang="en-US" sz="2000" dirty="0">
                <a:solidFill>
                  <a:srgbClr val="6B799C"/>
                </a:solidFill>
              </a:rPr>
              <a:t>在微格中期的教学实践中，</a:t>
            </a:r>
            <a:r>
              <a:rPr lang="en-US" altLang="zh-CN" sz="2000" dirty="0">
                <a:solidFill>
                  <a:srgbClr val="6B799C"/>
                </a:solidFill>
              </a:rPr>
              <a:t>4</a:t>
            </a:r>
            <a:r>
              <a:rPr lang="zh-CN" altLang="en-US" sz="2000" dirty="0">
                <a:solidFill>
                  <a:srgbClr val="6B799C"/>
                </a:solidFill>
              </a:rPr>
              <a:t>位职前教师的改变整体上变化不是很大，只有教师</a:t>
            </a:r>
            <a:r>
              <a:rPr lang="en-US" altLang="zh-CN" sz="2000" dirty="0">
                <a:solidFill>
                  <a:srgbClr val="6B799C"/>
                </a:solidFill>
              </a:rPr>
              <a:t>A</a:t>
            </a:r>
            <a:r>
              <a:rPr lang="zh-CN" altLang="en-US" sz="2000" dirty="0">
                <a:solidFill>
                  <a:srgbClr val="6B799C"/>
                </a:solidFill>
              </a:rPr>
              <a:t>提出了较为清晰的探究问题，引发了学生的思考，教师</a:t>
            </a:r>
            <a:r>
              <a:rPr lang="en-US" altLang="zh-CN" sz="2000" dirty="0">
                <a:solidFill>
                  <a:srgbClr val="6B799C"/>
                </a:solidFill>
              </a:rPr>
              <a:t>B</a:t>
            </a:r>
            <a:r>
              <a:rPr lang="zh-CN" altLang="en-US" sz="2000" dirty="0">
                <a:solidFill>
                  <a:srgbClr val="6B799C"/>
                </a:solidFill>
              </a:rPr>
              <a:t>、</a:t>
            </a:r>
            <a:r>
              <a:rPr lang="en-US" altLang="zh-CN" sz="2000" dirty="0">
                <a:solidFill>
                  <a:srgbClr val="6B799C"/>
                </a:solidFill>
              </a:rPr>
              <a:t>C</a:t>
            </a:r>
            <a:r>
              <a:rPr lang="zh-CN" altLang="en-US" sz="2000" dirty="0">
                <a:solidFill>
                  <a:srgbClr val="6B799C"/>
                </a:solidFill>
              </a:rPr>
              <a:t>、</a:t>
            </a:r>
            <a:r>
              <a:rPr lang="en-US" altLang="zh-CN" sz="2000" dirty="0">
                <a:solidFill>
                  <a:srgbClr val="6B799C"/>
                </a:solidFill>
              </a:rPr>
              <a:t>D</a:t>
            </a:r>
            <a:r>
              <a:rPr lang="zh-CN" altLang="en-US" sz="2000" dirty="0">
                <a:solidFill>
                  <a:srgbClr val="6B799C"/>
                </a:solidFill>
              </a:rPr>
              <a:t>留给学生思考的空间都还有待加强，不过教师</a:t>
            </a:r>
            <a:r>
              <a:rPr lang="en-US" altLang="zh-CN" sz="2000" dirty="0">
                <a:solidFill>
                  <a:srgbClr val="6B799C"/>
                </a:solidFill>
              </a:rPr>
              <a:t>B</a:t>
            </a:r>
            <a:r>
              <a:rPr lang="zh-CN" altLang="en-US" sz="2000" dirty="0">
                <a:solidFill>
                  <a:srgbClr val="6B799C"/>
                </a:solidFill>
              </a:rPr>
              <a:t>已经开始有意识地让学生经历知识的形成过程。</a:t>
            </a:r>
            <a:endParaRPr lang="zh-CN" altLang="en-US" sz="2000" dirty="0">
              <a:solidFill>
                <a:srgbClr val="6B799C"/>
              </a:solidFill>
            </a:endParaRPr>
          </a:p>
          <a:p>
            <a:r>
              <a:rPr lang="zh-CN" altLang="en-US" sz="2400" b="1" dirty="0">
                <a:solidFill>
                  <a:srgbClr val="6B799C"/>
                </a:solidFill>
              </a:rPr>
              <a:t>实践内容</a:t>
            </a:r>
            <a:r>
              <a:rPr lang="en-US" altLang="zh-CN" sz="2400" b="1" dirty="0">
                <a:solidFill>
                  <a:srgbClr val="6B799C"/>
                </a:solidFill>
              </a:rPr>
              <a:t>3</a:t>
            </a:r>
            <a:r>
              <a:rPr lang="zh-CN" altLang="en-US" sz="2400" b="1" dirty="0">
                <a:solidFill>
                  <a:srgbClr val="6B799C"/>
                </a:solidFill>
              </a:rPr>
              <a:t>：</a:t>
            </a:r>
            <a:r>
              <a:rPr lang="zh-CN" altLang="en-US" sz="2400" dirty="0">
                <a:solidFill>
                  <a:srgbClr val="6B799C"/>
                </a:solidFill>
              </a:rPr>
              <a:t>允许学生呈现不同的想法。</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在教育实习后期，职前教师开始允许学生在课堂上呈现不同的想法，这可能与教育实习发生在真实课堂场域有关。课堂中学生的回答往往对于促进教师的反思是有意义的，教师最初设置的问题可能不清晰，但通过学生的回答，不断改进提问方式，实现了启发学生思考的目的。部分教师还进一步对学生的答案提出“为什么”，试图将学生的思考引向深入。</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总的来说，在职前教师的教学过程中，虽然出现了比较有效的提问，但并没有形成问题的层次，即并没有出现像专家型教师那样利用由浅入深的问题串引出新知的情况。在问题设计的层次、问题回答的预设等方面仍需加强。</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基于对</a:t>
            </a:r>
            <a:r>
              <a:rPr lang="en-US" altLang="zh-CN" sz="2000" dirty="0">
                <a:solidFill>
                  <a:srgbClr val="6B799C"/>
                </a:solidFill>
              </a:rPr>
              <a:t>4</a:t>
            </a:r>
            <a:r>
              <a:rPr lang="zh-CN" altLang="en-US" sz="2000" dirty="0">
                <a:solidFill>
                  <a:srgbClr val="6B799C"/>
                </a:solidFill>
              </a:rPr>
              <a:t>位职前教师“启发思考”的基本功的分析，可以进一步得到“启发思考”的基本功层次划分，具体如表</a:t>
            </a:r>
            <a:r>
              <a:rPr lang="en-US" altLang="zh-CN" sz="2000" dirty="0">
                <a:solidFill>
                  <a:srgbClr val="6B799C"/>
                </a:solidFill>
              </a:rPr>
              <a:t>4-13</a:t>
            </a:r>
            <a:r>
              <a:rPr lang="zh-CN" altLang="en-US" sz="2000" dirty="0">
                <a:solidFill>
                  <a:srgbClr val="6B799C"/>
                </a:solidFill>
              </a:rPr>
              <a:t>所示。</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3709307" y="1655020"/>
            <a:ext cx="6112328" cy="461665"/>
          </a:xfrm>
          <a:prstGeom prst="rect">
            <a:avLst/>
          </a:prstGeom>
          <a:noFill/>
        </p:spPr>
        <p:txBody>
          <a:bodyPr wrap="square">
            <a:spAutoFit/>
          </a:bodyPr>
          <a:lstStyle/>
          <a:p>
            <a:r>
              <a:rPr lang="zh-CN" altLang="en-US" sz="2400" dirty="0">
                <a:solidFill>
                  <a:srgbClr val="6B799C"/>
                </a:solidFill>
              </a:rPr>
              <a:t>表</a:t>
            </a:r>
            <a:r>
              <a:rPr lang="en-US" altLang="zh-CN" sz="2400" dirty="0">
                <a:solidFill>
                  <a:srgbClr val="6B799C"/>
                </a:solidFill>
              </a:rPr>
              <a:t>4-13  “</a:t>
            </a:r>
            <a:r>
              <a:rPr lang="zh-CN" altLang="en-US" sz="2400" dirty="0">
                <a:solidFill>
                  <a:srgbClr val="6B799C"/>
                </a:solidFill>
              </a:rPr>
              <a:t>启发思考”的基本功层次划分</a:t>
            </a:r>
            <a:endParaRPr lang="zh-CN" altLang="en-US" sz="2400" dirty="0">
              <a:solidFill>
                <a:srgbClr val="6B799C"/>
              </a:solidFill>
            </a:endParaRPr>
          </a:p>
        </p:txBody>
      </p:sp>
      <p:graphicFrame>
        <p:nvGraphicFramePr>
          <p:cNvPr id="6" name="表格 5"/>
          <p:cNvGraphicFramePr>
            <a:graphicFrameLocks noGrp="1"/>
          </p:cNvGraphicFramePr>
          <p:nvPr/>
        </p:nvGraphicFramePr>
        <p:xfrm>
          <a:off x="1574798" y="2393042"/>
          <a:ext cx="9702801" cy="3626759"/>
        </p:xfrm>
        <a:graphic>
          <a:graphicData uri="http://schemas.openxmlformats.org/drawingml/2006/table">
            <a:tbl>
              <a:tblPr firstRow="1" bandRow="1">
                <a:tableStyleId>{5C22544A-7EE6-4342-B048-85BDC9FD1C3A}</a:tableStyleId>
              </a:tblPr>
              <a:tblGrid>
                <a:gridCol w="1966390"/>
                <a:gridCol w="7736411"/>
              </a:tblGrid>
              <a:tr h="667951">
                <a:tc>
                  <a:txBody>
                    <a:bodyPr/>
                    <a:lstStyle/>
                    <a:p>
                      <a:pPr algn="ctr"/>
                      <a:r>
                        <a:rPr lang="zh-CN" altLang="en-US" dirty="0">
                          <a:solidFill>
                            <a:srgbClr val="6B799C"/>
                          </a:solidFill>
                        </a:rPr>
                        <a:t>水平</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描述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67951">
                <a:tc>
                  <a:txBody>
                    <a:bodyPr/>
                    <a:lstStyle/>
                    <a:p>
                      <a:pPr algn="ctr"/>
                      <a:r>
                        <a:rPr lang="en-US" altLang="zh-CN" dirty="0">
                          <a:solidFill>
                            <a:srgbClr val="6B799C"/>
                          </a:solidFill>
                        </a:rPr>
                        <a:t>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数学问题呈现后直接告知结果或方法</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63619">
                <a:tc>
                  <a:txBody>
                    <a:bodyPr/>
                    <a:lstStyle/>
                    <a:p>
                      <a:pPr algn="ctr"/>
                      <a:r>
                        <a:rPr lang="en-US" altLang="zh-CN" dirty="0">
                          <a:solidFill>
                            <a:srgbClr val="6B799C"/>
                          </a:solidFill>
                        </a:rPr>
                        <a:t>2</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有意识地让学生经历探究的过程，但是问题设置不恰当（辅助内容过繁，或步骤分解到过简），留给学生思考的空间狭窄</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63619">
                <a:tc>
                  <a:txBody>
                    <a:bodyPr/>
                    <a:lstStyle/>
                    <a:p>
                      <a:pPr algn="ctr"/>
                      <a:r>
                        <a:rPr lang="en-US" altLang="zh-CN" dirty="0">
                          <a:solidFill>
                            <a:srgbClr val="6B799C"/>
                          </a:solidFill>
                        </a:rPr>
                        <a:t>3</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提出较为清晰的，对结果、方法或原因展开探究的问题，留给学生一定的思考表达空间，但问题的设置缺乏层次</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63619">
                <a:tc>
                  <a:txBody>
                    <a:bodyPr/>
                    <a:lstStyle/>
                    <a:p>
                      <a:pPr algn="ctr"/>
                      <a:r>
                        <a:rPr lang="en-US" altLang="zh-CN" dirty="0">
                          <a:solidFill>
                            <a:srgbClr val="6B799C"/>
                          </a:solidFill>
                        </a:rPr>
                        <a:t>N(</a:t>
                      </a:r>
                      <a:r>
                        <a:rPr lang="zh-CN" altLang="en-US" dirty="0">
                          <a:solidFill>
                            <a:srgbClr val="6B799C"/>
                          </a:solidFill>
                        </a:rPr>
                        <a:t>最高）</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利用明晰的问题串，就教学的核心内容引导学生展开逐层深入的探究；尽可能地降低辅助内容的繁杂度</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826881" y="1322821"/>
            <a:ext cx="10359118" cy="4461510"/>
          </a:xfrm>
          <a:prstGeom prst="rect">
            <a:avLst/>
          </a:prstGeom>
          <a:noFill/>
        </p:spPr>
        <p:txBody>
          <a:bodyPr wrap="square">
            <a:spAutoFit/>
          </a:bodyPr>
          <a:lstStyle/>
          <a:p>
            <a:r>
              <a:rPr lang="en-US" altLang="zh-CN" sz="2400" b="1" dirty="0">
                <a:solidFill>
                  <a:srgbClr val="6B799C"/>
                </a:solidFill>
              </a:rPr>
              <a:t>4. </a:t>
            </a:r>
            <a:r>
              <a:rPr lang="zh-CN" altLang="en-US" sz="2400" b="1" dirty="0">
                <a:solidFill>
                  <a:srgbClr val="6B799C"/>
                </a:solidFill>
              </a:rPr>
              <a:t>趋向严谨</a:t>
            </a:r>
            <a:endParaRPr lang="zh-CN" altLang="en-US" sz="2400" b="1" dirty="0">
              <a:solidFill>
                <a:srgbClr val="6B799C"/>
              </a:solidFill>
            </a:endParaRPr>
          </a:p>
          <a:p>
            <a:endParaRPr lang="zh-CN" altLang="en-US" sz="2000" dirty="0">
              <a:solidFill>
                <a:srgbClr val="6B799C"/>
              </a:solidFill>
            </a:endParaRPr>
          </a:p>
          <a:p>
            <a:r>
              <a:rPr lang="zh-CN" altLang="en-US" sz="2000" dirty="0">
                <a:solidFill>
                  <a:srgbClr val="6B799C"/>
                </a:solidFill>
              </a:rPr>
              <a:t>本部分主要围绕课堂导入环节分析职前教师在教学中是否避免了科学性错误，是否使用了规范性术语，以及是否在学生表达、判断、推理过程中容易疏忽的细节处强调了严谨等方面的表现。</a:t>
            </a:r>
            <a:endParaRPr lang="zh-CN" altLang="en-US" sz="2000" dirty="0">
              <a:solidFill>
                <a:srgbClr val="6B799C"/>
              </a:solidFill>
            </a:endParaRPr>
          </a:p>
          <a:p>
            <a:r>
              <a:rPr lang="zh-CN" altLang="en-US" sz="2000" b="1" dirty="0">
                <a:solidFill>
                  <a:srgbClr val="6B799C"/>
                </a:solidFill>
              </a:rPr>
              <a:t>（</a:t>
            </a:r>
            <a:r>
              <a:rPr lang="en-US" altLang="zh-CN" sz="2000" b="1" dirty="0">
                <a:solidFill>
                  <a:srgbClr val="6B799C"/>
                </a:solidFill>
              </a:rPr>
              <a:t>1</a:t>
            </a:r>
            <a:r>
              <a:rPr lang="zh-CN" altLang="en-US" sz="2000" b="1" dirty="0">
                <a:solidFill>
                  <a:srgbClr val="6B799C"/>
                </a:solidFill>
              </a:rPr>
              <a:t>） 实践内容</a:t>
            </a:r>
            <a:r>
              <a:rPr lang="en-US" altLang="zh-CN" sz="2000" b="1" dirty="0">
                <a:solidFill>
                  <a:srgbClr val="6B799C"/>
                </a:solidFill>
              </a:rPr>
              <a:t>1</a:t>
            </a:r>
            <a:r>
              <a:rPr lang="zh-CN" altLang="en-US" sz="2000" b="1" dirty="0">
                <a:solidFill>
                  <a:srgbClr val="6B799C"/>
                </a:solidFill>
              </a:rPr>
              <a:t>：</a:t>
            </a:r>
            <a:r>
              <a:rPr lang="zh-CN" altLang="en-US" sz="2000" dirty="0">
                <a:solidFill>
                  <a:srgbClr val="6B799C"/>
                </a:solidFill>
              </a:rPr>
              <a:t>出现科学性错误或不规范的表达。</a:t>
            </a:r>
            <a:endParaRPr lang="zh-CN" altLang="en-US" sz="2000" dirty="0">
              <a:solidFill>
                <a:srgbClr val="6B799C"/>
              </a:solidFill>
            </a:endParaRPr>
          </a:p>
          <a:p>
            <a:r>
              <a:rPr lang="zh-CN" altLang="en-US" sz="2000" dirty="0">
                <a:solidFill>
                  <a:srgbClr val="6B799C"/>
                </a:solidFill>
              </a:rPr>
              <a:t>在微格初期的教学实践中，</a:t>
            </a:r>
            <a:r>
              <a:rPr lang="en-US" altLang="zh-CN" sz="2000" dirty="0">
                <a:solidFill>
                  <a:srgbClr val="6B799C"/>
                </a:solidFill>
              </a:rPr>
              <a:t>4</a:t>
            </a:r>
            <a:r>
              <a:rPr lang="zh-CN" altLang="en-US" sz="2000" dirty="0">
                <a:solidFill>
                  <a:srgbClr val="6B799C"/>
                </a:solidFill>
              </a:rPr>
              <a:t>位职前教师在教学过程中出现了不同程度的错误或者不规范的表达，特别是在几何推理的严谨性方面有所欠缺。例如，教师</a:t>
            </a:r>
            <a:r>
              <a:rPr lang="en-US" altLang="zh-CN" sz="2000" dirty="0">
                <a:solidFill>
                  <a:srgbClr val="6B799C"/>
                </a:solidFill>
              </a:rPr>
              <a:t>A</a:t>
            </a:r>
            <a:r>
              <a:rPr lang="zh-CN" altLang="en-US" sz="2000" dirty="0">
                <a:solidFill>
                  <a:srgbClr val="6B799C"/>
                </a:solidFill>
              </a:rPr>
              <a:t>在试图说明一个命题不成立时，给出的理由是“不符合我们学过的定理”，而不是举出反例，并且还误将“定理”说成了“定义”。事实上，不符合已经学过的定理并不能用于判断一个命题是否成立。</a:t>
            </a:r>
            <a:endParaRPr lang="zh-CN" altLang="en-US" sz="2000" dirty="0">
              <a:solidFill>
                <a:srgbClr val="6B799C"/>
              </a:solidFill>
            </a:endParaRPr>
          </a:p>
          <a:p>
            <a:r>
              <a:rPr lang="zh-CN" altLang="en-US" sz="2000" b="1" dirty="0">
                <a:solidFill>
                  <a:srgbClr val="6B799C"/>
                </a:solidFill>
              </a:rPr>
              <a:t>（</a:t>
            </a:r>
            <a:r>
              <a:rPr lang="en-US" altLang="zh-CN" sz="2000" b="1" dirty="0">
                <a:solidFill>
                  <a:srgbClr val="6B799C"/>
                </a:solidFill>
              </a:rPr>
              <a:t>2</a:t>
            </a:r>
            <a:r>
              <a:rPr lang="zh-CN" altLang="en-US" sz="2000" b="1" dirty="0">
                <a:solidFill>
                  <a:srgbClr val="6B799C"/>
                </a:solidFill>
              </a:rPr>
              <a:t>） 实践内容</a:t>
            </a:r>
            <a:r>
              <a:rPr lang="en-US" altLang="zh-CN" sz="2000" b="1" dirty="0">
                <a:solidFill>
                  <a:srgbClr val="6B799C"/>
                </a:solidFill>
              </a:rPr>
              <a:t>2</a:t>
            </a:r>
            <a:r>
              <a:rPr lang="zh-CN" altLang="en-US" sz="2000" b="1" dirty="0">
                <a:solidFill>
                  <a:srgbClr val="6B799C"/>
                </a:solidFill>
              </a:rPr>
              <a:t>：</a:t>
            </a:r>
            <a:r>
              <a:rPr lang="zh-CN" altLang="en-US" sz="2000" dirty="0">
                <a:solidFill>
                  <a:srgbClr val="6B799C"/>
                </a:solidFill>
              </a:rPr>
              <a:t>有意识地在教学过程中强调严谨。</a:t>
            </a:r>
            <a:endParaRPr lang="zh-CN" altLang="en-US" sz="2000" dirty="0">
              <a:solidFill>
                <a:srgbClr val="6B799C"/>
              </a:solidFill>
            </a:endParaRPr>
          </a:p>
          <a:p>
            <a:r>
              <a:rPr lang="zh-CN" altLang="en-US" sz="2000" dirty="0">
                <a:solidFill>
                  <a:srgbClr val="6B799C"/>
                </a:solidFill>
              </a:rPr>
              <a:t>在微格中期的教学实践中，</a:t>
            </a:r>
            <a:r>
              <a:rPr lang="en-US" altLang="zh-CN" sz="2000" dirty="0">
                <a:solidFill>
                  <a:srgbClr val="6B799C"/>
                </a:solidFill>
              </a:rPr>
              <a:t>4</a:t>
            </a:r>
            <a:r>
              <a:rPr lang="zh-CN" altLang="en-US" sz="2000" dirty="0">
                <a:solidFill>
                  <a:srgbClr val="6B799C"/>
                </a:solidFill>
              </a:rPr>
              <a:t>位职前教师中的</a:t>
            </a:r>
            <a:r>
              <a:rPr lang="en-US" altLang="zh-CN" sz="2000" dirty="0">
                <a:solidFill>
                  <a:srgbClr val="6B799C"/>
                </a:solidFill>
              </a:rPr>
              <a:t>A</a:t>
            </a:r>
            <a:r>
              <a:rPr lang="zh-CN" altLang="en-US" sz="2000" dirty="0">
                <a:solidFill>
                  <a:srgbClr val="6B799C"/>
                </a:solidFill>
              </a:rPr>
              <a:t>、</a:t>
            </a:r>
            <a:r>
              <a:rPr lang="en-US" altLang="zh-CN" sz="2000" dirty="0">
                <a:solidFill>
                  <a:srgbClr val="6B799C"/>
                </a:solidFill>
              </a:rPr>
              <a:t>B</a:t>
            </a:r>
            <a:r>
              <a:rPr lang="zh-CN" altLang="en-US" sz="2000" dirty="0">
                <a:solidFill>
                  <a:srgbClr val="6B799C"/>
                </a:solidFill>
              </a:rPr>
              <a:t>两位教师在教学过程中出现了明显提醒学生“注意严谨”的行为，另外教师</a:t>
            </a:r>
            <a:r>
              <a:rPr lang="en-US" altLang="zh-CN" sz="2000" dirty="0">
                <a:solidFill>
                  <a:srgbClr val="6B799C"/>
                </a:solidFill>
              </a:rPr>
              <a:t>B</a:t>
            </a:r>
            <a:r>
              <a:rPr lang="zh-CN" altLang="en-US" sz="2000" dirty="0">
                <a:solidFill>
                  <a:srgbClr val="6B799C"/>
                </a:solidFill>
              </a:rPr>
              <a:t>在教学过程中仍出现了比较明显的科学性错误，后在专家型教师的指导下受到了较大的触动。</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273628" y="1582341"/>
            <a:ext cx="9405257" cy="4431030"/>
          </a:xfrm>
          <a:prstGeom prst="rect">
            <a:avLst/>
          </a:prstGeom>
          <a:noFill/>
        </p:spPr>
        <p:txBody>
          <a:bodyPr wrap="square">
            <a:spAutoFit/>
          </a:bodyPr>
          <a:lstStyle/>
          <a:p>
            <a:r>
              <a:rPr lang="zh-CN" altLang="en-US" b="1" dirty="0"/>
              <a:t>（</a:t>
            </a:r>
            <a:r>
              <a:rPr lang="en-US" altLang="zh-CN" sz="2400" b="1" dirty="0">
                <a:solidFill>
                  <a:srgbClr val="6B799C"/>
                </a:solidFill>
              </a:rPr>
              <a:t>3</a:t>
            </a:r>
            <a:r>
              <a:rPr lang="zh-CN" altLang="en-US" sz="2400" b="1" dirty="0">
                <a:solidFill>
                  <a:srgbClr val="6B799C"/>
                </a:solidFill>
              </a:rPr>
              <a:t>） 实践内容</a:t>
            </a:r>
            <a:r>
              <a:rPr lang="en-US" altLang="zh-CN" sz="2400" b="1" dirty="0">
                <a:solidFill>
                  <a:srgbClr val="6B799C"/>
                </a:solidFill>
              </a:rPr>
              <a:t>3</a:t>
            </a:r>
            <a:r>
              <a:rPr lang="zh-CN" altLang="en-US" sz="2400" b="1" dirty="0">
                <a:solidFill>
                  <a:srgbClr val="6B799C"/>
                </a:solidFill>
              </a:rPr>
              <a:t>：</a:t>
            </a:r>
            <a:r>
              <a:rPr lang="zh-CN" altLang="en-US" sz="2400" dirty="0">
                <a:solidFill>
                  <a:srgbClr val="6B799C"/>
                </a:solidFill>
              </a:rPr>
              <a:t>不科学或不规范的表述依然存在。</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在教育实习后期，</a:t>
            </a:r>
            <a:r>
              <a:rPr lang="en-US" altLang="zh-CN" sz="2400" dirty="0">
                <a:solidFill>
                  <a:srgbClr val="6B799C"/>
                </a:solidFill>
              </a:rPr>
              <a:t>4</a:t>
            </a:r>
            <a:r>
              <a:rPr lang="zh-CN" altLang="en-US" sz="2400" dirty="0">
                <a:solidFill>
                  <a:srgbClr val="6B799C"/>
                </a:solidFill>
              </a:rPr>
              <a:t>位职前教师会有意识地在某些学生表达、判断、推理的过程中容易疏忽的细节处提醒其“注意严谨”，但是，在避免错误、使用规范的语言进行数学交流方面仍有所欠缺。</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总的来说，</a:t>
            </a:r>
            <a:r>
              <a:rPr lang="en-US" altLang="zh-CN" sz="2400" dirty="0">
                <a:solidFill>
                  <a:srgbClr val="6B799C"/>
                </a:solidFill>
              </a:rPr>
              <a:t>4</a:t>
            </a:r>
            <a:r>
              <a:rPr lang="zh-CN" altLang="en-US" sz="2400" dirty="0">
                <a:solidFill>
                  <a:srgbClr val="6B799C"/>
                </a:solidFill>
              </a:rPr>
              <a:t>位职前教师在微格初期的教学中出现了若干科学性错误以及不规范的语言；在微格中期的教学中他们逐渐开始有意识地强调概念、定理当中的关键词，并在某些学生表达、判断、推理的过程中容易疏忽的细节处做出强调。这些问题在教育实习后期有了一定程度的改善。</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基于对</a:t>
            </a:r>
            <a:r>
              <a:rPr lang="en-US" altLang="zh-CN" sz="2400" dirty="0">
                <a:solidFill>
                  <a:srgbClr val="6B799C"/>
                </a:solidFill>
              </a:rPr>
              <a:t>4</a:t>
            </a:r>
            <a:r>
              <a:rPr lang="zh-CN" altLang="en-US" sz="2400" dirty="0">
                <a:solidFill>
                  <a:srgbClr val="6B799C"/>
                </a:solidFill>
              </a:rPr>
              <a:t>位职前教师“趋向严谨”的基本功的分析，可以进一步得到“趋向严谨”的基本功层次划分，具体如表</a:t>
            </a:r>
            <a:r>
              <a:rPr lang="en-US" altLang="zh-CN" sz="2400" dirty="0">
                <a:solidFill>
                  <a:srgbClr val="6B799C"/>
                </a:solidFill>
              </a:rPr>
              <a:t>4-14</a:t>
            </a:r>
            <a:r>
              <a:rPr lang="zh-CN" altLang="en-US" sz="2400" dirty="0">
                <a:solidFill>
                  <a:srgbClr val="6B799C"/>
                </a:solidFill>
              </a:rPr>
              <a:t>所示。</a:t>
            </a:r>
            <a:endParaRPr lang="zh-CN" altLang="en-US" sz="2400" dirty="0">
              <a:solidFill>
                <a:srgbClr val="6B799C"/>
              </a:solidFill>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755196" y="343353"/>
            <a:ext cx="10681608" cy="70675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三、中学数学职前教师的课堂导入特征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3600450" y="1546162"/>
            <a:ext cx="6112328" cy="461665"/>
          </a:xfrm>
          <a:prstGeom prst="rect">
            <a:avLst/>
          </a:prstGeom>
          <a:noFill/>
        </p:spPr>
        <p:txBody>
          <a:bodyPr wrap="square">
            <a:spAutoFit/>
          </a:bodyPr>
          <a:lstStyle/>
          <a:p>
            <a:r>
              <a:rPr lang="zh-CN" altLang="en-US" sz="2400" dirty="0">
                <a:solidFill>
                  <a:srgbClr val="6B799C"/>
                </a:solidFill>
              </a:rPr>
              <a:t>表</a:t>
            </a:r>
            <a:r>
              <a:rPr lang="en-US" altLang="zh-CN" sz="2400" dirty="0">
                <a:solidFill>
                  <a:srgbClr val="6B799C"/>
                </a:solidFill>
              </a:rPr>
              <a:t>4-14  “</a:t>
            </a:r>
            <a:r>
              <a:rPr lang="zh-CN" altLang="en-US" sz="2400" dirty="0">
                <a:solidFill>
                  <a:srgbClr val="6B799C"/>
                </a:solidFill>
              </a:rPr>
              <a:t>趋向严谨”的基本功层次划分</a:t>
            </a:r>
            <a:endParaRPr lang="zh-CN" altLang="en-US" sz="2400" dirty="0">
              <a:solidFill>
                <a:srgbClr val="6B799C"/>
              </a:solidFill>
            </a:endParaRPr>
          </a:p>
        </p:txBody>
      </p:sp>
      <p:graphicFrame>
        <p:nvGraphicFramePr>
          <p:cNvPr id="6" name="表格 5"/>
          <p:cNvGraphicFramePr>
            <a:graphicFrameLocks noGrp="1"/>
          </p:cNvGraphicFramePr>
          <p:nvPr/>
        </p:nvGraphicFramePr>
        <p:xfrm>
          <a:off x="1761668" y="2290674"/>
          <a:ext cx="9189359" cy="2123440"/>
        </p:xfrm>
        <a:graphic>
          <a:graphicData uri="http://schemas.openxmlformats.org/drawingml/2006/table">
            <a:tbl>
              <a:tblPr firstRow="1" bandRow="1">
                <a:tableStyleId>{5C22544A-7EE6-4342-B048-85BDC9FD1C3A}</a:tableStyleId>
              </a:tblPr>
              <a:tblGrid>
                <a:gridCol w="1801977"/>
                <a:gridCol w="7387382"/>
              </a:tblGrid>
              <a:tr h="370840">
                <a:tc>
                  <a:txBody>
                    <a:bodyPr/>
                    <a:lstStyle/>
                    <a:p>
                      <a:r>
                        <a:rPr lang="zh-CN" altLang="en-US" dirty="0">
                          <a:solidFill>
                            <a:srgbClr val="6B799C"/>
                          </a:solidFill>
                        </a:rPr>
                        <a:t>水平</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描述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altLang="zh-CN" dirty="0">
                          <a:solidFill>
                            <a:srgbClr val="6B799C"/>
                          </a:solidFill>
                        </a:rPr>
                        <a:t>1</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出现明显的不准确或不规范的表达；未曾在教学中强调严谨</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altLang="zh-CN" dirty="0">
                          <a:solidFill>
                            <a:srgbClr val="6B799C"/>
                          </a:solidFill>
                        </a:rPr>
                        <a:t>2</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有意识地强调严谨，但同时存在较为明显的科学性错误</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altLang="zh-CN" dirty="0">
                          <a:solidFill>
                            <a:srgbClr val="6B799C"/>
                          </a:solidFill>
                        </a:rPr>
                        <a:t>3</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有意识地强调严谨，同时偶尔出现轻微的不准确或不规范的表达</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altLang="zh-CN" dirty="0">
                          <a:solidFill>
                            <a:srgbClr val="6B799C"/>
                          </a:solidFill>
                        </a:rPr>
                        <a:t>N(</a:t>
                      </a:r>
                      <a:r>
                        <a:rPr lang="zh-CN" altLang="en-US" dirty="0">
                          <a:solidFill>
                            <a:srgbClr val="6B799C"/>
                          </a:solidFill>
                        </a:rPr>
                        <a:t>最高）</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始终保持课堂教学语言规范严谨，并在学生表达、判断、推理等过程中容易疏忽的细节处适度强调严谨</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8" name="文本框 7"/>
          <p:cNvSpPr txBox="1"/>
          <p:nvPr/>
        </p:nvSpPr>
        <p:spPr>
          <a:xfrm>
            <a:off x="1241239" y="4696326"/>
            <a:ext cx="9505046" cy="1938020"/>
          </a:xfrm>
          <a:prstGeom prst="rect">
            <a:avLst/>
          </a:prstGeom>
          <a:noFill/>
        </p:spPr>
        <p:txBody>
          <a:bodyPr wrap="square">
            <a:spAutoFit/>
          </a:bodyPr>
          <a:lstStyle/>
          <a:p>
            <a:r>
              <a:rPr lang="zh-CN" altLang="en-US" sz="2400" dirty="0">
                <a:solidFill>
                  <a:srgbClr val="6B799C"/>
                </a:solidFill>
              </a:rPr>
              <a:t>综上，在三个不同的教学实践阶段，</a:t>
            </a:r>
            <a:r>
              <a:rPr lang="en-US" altLang="zh-CN" sz="2400" dirty="0">
                <a:solidFill>
                  <a:srgbClr val="6B799C"/>
                </a:solidFill>
              </a:rPr>
              <a:t>4</a:t>
            </a:r>
            <a:r>
              <a:rPr lang="zh-CN" altLang="en-US" sz="2400" dirty="0">
                <a:solidFill>
                  <a:srgbClr val="6B799C"/>
                </a:solidFill>
              </a:rPr>
              <a:t>位中学数学职前教师实施数学课堂导入时，在建立联系、明确意义、启发思考、趋向严谨等方面的表现都发生了不同程度的变化，这些发展变化一定程度上肯定了职前教育阶段学科教学论的理论与实践课程的作用，同时也在一定程度上体现了数学学习、专家型教师示范以及指导的必要性。</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6281055" y="2715561"/>
            <a:ext cx="539931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中学数学</a:t>
            </a:r>
            <a:r>
              <a:rPr lang="zh-CN" altLang="en-US" sz="4000" b="1" dirty="0">
                <a:solidFill>
                  <a:srgbClr val="6B799C"/>
                </a:solidFill>
                <a:latin typeface="幼圆" panose="02010509060101010101" pitchFamily="49" charset="-122"/>
                <a:ea typeface="幼圆" panose="02010509060101010101" pitchFamily="49" charset="-122"/>
                <a:sym typeface="+mn-ea"/>
              </a:rPr>
              <a:t>课堂导入技能的提高</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3</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 name="文本框 3"/>
          <p:cNvSpPr txBox="1"/>
          <p:nvPr/>
        </p:nvSpPr>
        <p:spPr>
          <a:xfrm>
            <a:off x="1066797" y="1573194"/>
            <a:ext cx="10210803" cy="4523105"/>
          </a:xfrm>
          <a:prstGeom prst="rect">
            <a:avLst/>
          </a:prstGeom>
          <a:noFill/>
        </p:spPr>
        <p:txBody>
          <a:bodyPr wrap="square">
            <a:spAutoFit/>
          </a:bodyPr>
          <a:lstStyle/>
          <a:p>
            <a:pPr indent="812800" fontAlgn="auto">
              <a:extLst>
                <a:ext uri="{35155182-B16C-46BC-9424-99874614C6A1}">
                  <wpsdc:indentchars xmlns:wpsdc="http://www.wps.cn/officeDocument/2017/drawingmlCustomData" val="200" checksum="3877492575"/>
                </a:ext>
              </a:extLst>
            </a:pPr>
            <a:r>
              <a:rPr lang="zh-CN" altLang="en-US" sz="3200" dirty="0">
                <a:solidFill>
                  <a:srgbClr val="6B799C"/>
                </a:solidFill>
              </a:rPr>
              <a:t>鉴于导入对教学的重要性，教师有必要有意识地提高自己的课堂教学导入技能。</a:t>
            </a:r>
            <a:endParaRPr lang="zh-CN" altLang="en-US" sz="3200" dirty="0">
              <a:solidFill>
                <a:srgbClr val="6B799C"/>
              </a:solidFill>
            </a:endParaRPr>
          </a:p>
          <a:p>
            <a:pPr indent="812800" fontAlgn="auto">
              <a:extLst>
                <a:ext uri="{35155182-B16C-46BC-9424-99874614C6A1}">
                  <wpsdc:indentchars xmlns:wpsdc="http://www.wps.cn/officeDocument/2017/drawingmlCustomData" val="200" checksum="3877492575"/>
                </a:ext>
              </a:extLst>
            </a:pPr>
            <a:r>
              <a:rPr lang="zh-CN" altLang="en-US" sz="3200" dirty="0">
                <a:solidFill>
                  <a:srgbClr val="6B799C"/>
                </a:solidFill>
              </a:rPr>
              <a:t>虽然每个人的学习能力是不一样的，但是教师是否具备较强的提升意识对学习的效果会产生较大的影响。</a:t>
            </a:r>
            <a:endParaRPr lang="zh-CN" altLang="en-US" sz="3200" dirty="0">
              <a:solidFill>
                <a:srgbClr val="6B799C"/>
              </a:solidFill>
            </a:endParaRPr>
          </a:p>
          <a:p>
            <a:pPr indent="812800" fontAlgn="auto">
              <a:extLst>
                <a:ext uri="{35155182-B16C-46BC-9424-99874614C6A1}">
                  <wpsdc:indentchars xmlns:wpsdc="http://www.wps.cn/officeDocument/2017/drawingmlCustomData" val="200" checksum="3877492575"/>
                </a:ext>
              </a:extLst>
            </a:pPr>
            <a:r>
              <a:rPr lang="zh-CN" altLang="en-US" sz="3200" dirty="0">
                <a:solidFill>
                  <a:srgbClr val="6B799C"/>
                </a:solidFill>
              </a:rPr>
              <a:t>因此，教师要有这种意识，能在备课过程中仔细思考该怎么引入，为什么这么引入，是否还有更好的引入方式，等等。</a:t>
            </a:r>
            <a:endParaRPr lang="zh-CN" altLang="en-US" sz="3200" dirty="0">
              <a:solidFill>
                <a:srgbClr val="6B799C"/>
              </a:solidFill>
            </a:endParaRPr>
          </a:p>
          <a:p>
            <a:pPr indent="812800" fontAlgn="auto">
              <a:extLst>
                <a:ext uri="{35155182-B16C-46BC-9424-99874614C6A1}">
                  <wpsdc:indentchars xmlns:wpsdc="http://www.wps.cn/officeDocument/2017/drawingmlCustomData" val="200" checksum="3877492575"/>
                </a:ext>
              </a:extLst>
            </a:pPr>
            <a:r>
              <a:rPr lang="zh-CN" altLang="en-US" sz="3200" dirty="0">
                <a:solidFill>
                  <a:srgbClr val="6B799C"/>
                </a:solidFill>
              </a:rPr>
              <a:t>除了树立这种意识，还需要掌握各种方法，知道哪些路径有助于教师课堂导入技能的提升。</a:t>
            </a:r>
            <a:endParaRPr lang="zh-CN" altLang="en-US" sz="3200" dirty="0">
              <a:solidFill>
                <a:srgbClr val="6B799C"/>
              </a:solidFill>
            </a:endParaRPr>
          </a:p>
        </p:txBody>
      </p:sp>
      <p:sp>
        <p:nvSpPr>
          <p:cNvPr id="7" name="文本框 2"/>
          <p:cNvSpPr txBox="1">
            <a:spLocks noChangeArrowheads="1"/>
          </p:cNvSpPr>
          <p:nvPr/>
        </p:nvSpPr>
        <p:spPr bwMode="auto">
          <a:xfrm flipH="1">
            <a:off x="1066797" y="302976"/>
            <a:ext cx="891539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中学数学</a:t>
            </a:r>
            <a:r>
              <a:rPr lang="zh-CN" altLang="en-US" sz="4000" b="1" dirty="0">
                <a:solidFill>
                  <a:srgbClr val="6B799C"/>
                </a:solidFill>
                <a:latin typeface="幼圆" panose="02010509060101010101" pitchFamily="49" charset="-122"/>
                <a:ea typeface="幼圆" panose="02010509060101010101" pitchFamily="49" charset="-122"/>
                <a:sym typeface="+mn-ea"/>
              </a:rPr>
              <a:t>课堂导入技能的提高</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1055911" y="375554"/>
            <a:ext cx="8915399"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一、教学知识的深入解读</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3" name="文本框 2"/>
          <p:cNvSpPr txBox="1"/>
          <p:nvPr/>
        </p:nvSpPr>
        <p:spPr>
          <a:xfrm>
            <a:off x="826770" y="1173480"/>
            <a:ext cx="10820400" cy="4456430"/>
          </a:xfrm>
          <a:prstGeom prst="rect">
            <a:avLst/>
          </a:prstGeom>
          <a:noFill/>
        </p:spPr>
        <p:txBody>
          <a:bodyPr wrap="square">
            <a:noAutofit/>
          </a:bodyPr>
          <a:lstStyle/>
          <a:p>
            <a:r>
              <a:rPr lang="zh-CN" altLang="en-US" sz="2400" dirty="0">
                <a:solidFill>
                  <a:srgbClr val="6B799C"/>
                </a:solidFill>
              </a:rPr>
              <a:t>要较好实施课堂教学，需要对所教知识有较为深入的理解，这是中学数学课堂教学内容的核心。课堂导入是否贴切，与导入后能否有效联结到数学的核心知识有很大关系。因此，中学数学教师在平时备课的过程中，应该对教学知识点进行深入解读，具体主要包括以下三个方面。</a:t>
            </a:r>
            <a:endParaRPr lang="zh-CN" altLang="en-US" sz="2400" dirty="0">
              <a:solidFill>
                <a:srgbClr val="6B799C"/>
              </a:solidFill>
            </a:endParaRPr>
          </a:p>
          <a:p>
            <a:r>
              <a:rPr lang="zh-CN" altLang="en-US" sz="2400" dirty="0">
                <a:solidFill>
                  <a:srgbClr val="6B799C"/>
                </a:solidFill>
              </a:rPr>
              <a:t>   </a:t>
            </a:r>
            <a:r>
              <a:rPr lang="zh-CN" altLang="en-US" sz="2400" b="1" dirty="0">
                <a:solidFill>
                  <a:srgbClr val="6B799C"/>
                </a:solidFill>
              </a:rPr>
              <a:t>（一）教学知识点数学本质的解读</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教师首先要对教学知识点是什么有准确的掌握，不能犯知识性错误。</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对于数学概念，中学数学教师需要掌握它的正确表述是什么，正确书写是怎样的，哪些地方是比较难理解的或是容易混淆的；</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对于数学性质、定理，教师除了要掌握它的正确表述和书写以外，还要掌握对它的推导和证明。这是教师从事数学教学的基础，绝大部分教师都是具备的，但是在教学实践中我们还是发现有教师会犯知识性错误，或者没有把握住教学知识点的数学本质。</a:t>
            </a:r>
            <a:endParaRPr lang="zh-CN" altLang="en-US"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一、中学数学的课堂导入应能有效激发学生的学习兴趣</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183640" y="1420495"/>
            <a:ext cx="9824085" cy="5113020"/>
          </a:xfrm>
          <a:prstGeom prst="rect">
            <a:avLst/>
          </a:prstGeom>
          <a:noFill/>
        </p:spPr>
        <p:txBody>
          <a:bodyPr wrap="square">
            <a:noAutofit/>
          </a:bodyPr>
          <a:lstStyle/>
          <a:p>
            <a:pPr indent="711200" fontAlgn="auto">
              <a:lnSpc>
                <a:spcPct val="150000"/>
              </a:lnSpc>
              <a:buFont typeface="Arial" panose="020B0604020202020204" pitchFamily="34" charset="0"/>
              <a:buNone/>
              <a:extLst>
                <a:ext uri="{35155182-B16C-46BC-9424-99874614C6A1}">
                  <wpsdc:indentchars xmlns:wpsdc="http://www.wps.cn/officeDocument/2017/drawingmlCustomData" val="200" checksum="3773799597"/>
                </a:ext>
              </a:extLst>
            </a:pPr>
            <a:r>
              <a:rPr lang="zh-CN" altLang="en-US" sz="2800" dirty="0">
                <a:solidFill>
                  <a:srgbClr val="6B799C"/>
                </a:solidFill>
              </a:rPr>
              <a:t>学年或学期的学习目标对于每堂课来说太过遥远，以此引导并激发学生每一堂课的学习兴趣也就不太现实。这就意味着，教师在导入时，为让学生明确本节课的学习目的，最好引导学生能带着问题往后学，这样的课堂会更为有效。因此，能设置某种</a:t>
            </a:r>
            <a:r>
              <a:rPr lang="zh-CN" altLang="en-US" sz="2800" b="1" dirty="0">
                <a:solidFill>
                  <a:srgbClr val="7030A0"/>
                </a:solidFill>
              </a:rPr>
              <a:t>问题或情境导入的教学</a:t>
            </a:r>
            <a:r>
              <a:rPr lang="zh-CN" altLang="en-US" sz="2800" dirty="0">
                <a:solidFill>
                  <a:srgbClr val="6B799C"/>
                </a:solidFill>
              </a:rPr>
              <a:t>，尽量不要采用“开门见山”的方式。</a:t>
            </a: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1055911" y="375554"/>
            <a:ext cx="8915399"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一、教学知识的深入解读</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1055911" y="1322823"/>
            <a:ext cx="10461175" cy="5539105"/>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（二）教学知识点与其他数学知识点关联的解读</a:t>
            </a:r>
            <a:endParaRPr lang="en-US" altLang="zh-CN" sz="2400" dirty="0">
              <a:solidFill>
                <a:srgbClr val="6B799C"/>
              </a:solidFill>
            </a:endParaRPr>
          </a:p>
          <a:p>
            <a:endParaRPr lang="zh-CN" altLang="en-US" dirty="0">
              <a:solidFill>
                <a:srgbClr val="6B799C"/>
              </a:solidFill>
            </a:endParaRPr>
          </a:p>
          <a:p>
            <a:pPr marL="285750" indent="-285750">
              <a:buFont typeface="Arial" panose="020B0604020202020204" pitchFamily="34" charset="0"/>
              <a:buChar char="•"/>
            </a:pPr>
            <a:r>
              <a:rPr lang="zh-CN" altLang="en-US" sz="2400" dirty="0">
                <a:solidFill>
                  <a:srgbClr val="6B799C"/>
                </a:solidFill>
              </a:rPr>
              <a:t>数学知识的牢固掌握需要学生对知识有系统性的认识，要了解各知识之间的联系。这种经历可以让学生较好地通过同化和顺应，将新知识与已有知识建立起有效联结，所以很多教师在课堂导入时会采用复习导入。要注意的是，所复习的内容要与教学知识真正建立起联系，而不是复习归复习，新课归新课，如果两者之间没有较强的联系，那么这样的复习对于新知识学习的意义是不大的。</a:t>
            </a:r>
            <a:endParaRPr lang="en-US" altLang="zh-CN"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从有利于教学知识点学习的角度，复习导入应该从复习与教学知识点最为密切的知识入手，并非一定是上一堂课所学的内容。如果上一堂课的内容与本堂课的教学内容有联系，但是作为导入不合适，那就不要强行用它来导入。教师可以选用更紧密联系的知识点作为复习导入，在新知识的学习中如果有需要，再引导学生思考上一堂课的教学内容。因此，教师需要对教学知识点与其他数学知识点的联系进行分析，确保课堂导入能帮助学生建立有效的知识联结。</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1055911" y="375554"/>
            <a:ext cx="8915399"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dirty="0">
                <a:solidFill>
                  <a:srgbClr val="6B799C"/>
                </a:solidFill>
                <a:latin typeface="幼圆" panose="02010509060101010101" pitchFamily="49" charset="-122"/>
                <a:ea typeface="幼圆" panose="02010509060101010101" pitchFamily="49" charset="-122"/>
              </a:rPr>
              <a:t>一、教学知识的深入解读</a:t>
            </a:r>
            <a:endParaRPr lang="zh-CN" altLang="en-US" sz="4000" dirty="0">
              <a:solidFill>
                <a:srgbClr val="6B799C"/>
              </a:solidFill>
              <a:latin typeface="幼圆" panose="02010509060101010101" pitchFamily="49" charset="-122"/>
              <a:ea typeface="幼圆" panose="02010509060101010101" pitchFamily="49" charset="-122"/>
            </a:endParaRPr>
          </a:p>
        </p:txBody>
      </p:sp>
      <p:sp>
        <p:nvSpPr>
          <p:cNvPr id="3" name="文本框 2"/>
          <p:cNvSpPr txBox="1"/>
          <p:nvPr/>
        </p:nvSpPr>
        <p:spPr>
          <a:xfrm>
            <a:off x="1055911" y="1322823"/>
            <a:ext cx="10221686" cy="4584700"/>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（三）教学知识点拓展性内容的解读</a:t>
            </a:r>
            <a:endParaRPr lang="en-US" altLang="zh-CN" sz="2400" dirty="0">
              <a:solidFill>
                <a:srgbClr val="6B799C"/>
              </a:solidFill>
            </a:endParaRPr>
          </a:p>
          <a:p>
            <a:endParaRPr lang="zh-CN" altLang="en-US" sz="28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数学课堂导入时，很多教师会选择情境导入、介绍与知识点有关的历史文化导入，这些都需要教师对与教学知识点有关的拓展性内容有比较深入的了解，包括知识点在生活中的应用情况，知识点与其他学科知识点的联系，以及知识点的发展历程等。</a:t>
            </a:r>
            <a:endParaRPr lang="zh-CN" altLang="en-US" sz="2400" dirty="0">
              <a:solidFill>
                <a:srgbClr val="6B799C"/>
              </a:solidFill>
            </a:endParaRPr>
          </a:p>
          <a:p>
            <a:pPr indent="0">
              <a:buFont typeface="Arial" panose="020B0604020202020204" pitchFamily="34" charset="0"/>
              <a:buNone/>
            </a:pP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只有知道了教学知识点与学生的哪些生活有联系，导入才会更合理、更准确；只有知道了教学知识点与其他哪些学科知识点有联系，了解了知识点的演变过程，以及与之有关的数学事件、数学家等，教师的课堂导入才会有更多选择的余地。</a:t>
            </a:r>
            <a:endParaRPr lang="zh-CN" altLang="en-US"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1055911" y="375554"/>
            <a:ext cx="8915399"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二、教学背景的细致分析</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876298" y="1322823"/>
            <a:ext cx="10439403" cy="4154170"/>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教学知识的深入解读可以为教师的课堂导入打好知识基础，但是对教学知识深度和广度的掌握只是做好课堂导入的必要条件，还不是充分条件。</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合理有效的课堂导入是以学生的获得程度为衡量标准的，这需要中学数学教师在设计课堂导入时能对教学背景进行较为细致的分析。</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教学背景的分析主要包括三个部分的内容：教学知识的类型与特征、学生的知识基础和学习氛围，以及教学的物理环境。</a:t>
            </a:r>
            <a:endParaRPr lang="zh-CN" altLang="en-US"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教学知识的类型与特征分析</a:t>
            </a:r>
            <a:r>
              <a:rPr lang="zh-CN" altLang="en-US" sz="2400" b="1" dirty="0">
                <a:solidFill>
                  <a:srgbClr val="7030A0"/>
                </a:solidFill>
              </a:rPr>
              <a:t>包括：</a:t>
            </a:r>
            <a:r>
              <a:rPr lang="zh-CN" altLang="en-US" sz="2400" dirty="0">
                <a:solidFill>
                  <a:srgbClr val="6B799C"/>
                </a:solidFill>
              </a:rPr>
              <a:t>他们已经学过哪些与这个教学知识点有关的数学知识，这些数学知识是在什么时候学的，知识掌握是否扎实，班级同学的数学基础分布有怎样的特征，数学课堂气氛如何，等等。</a:t>
            </a:r>
            <a:endParaRPr lang="en-US" altLang="zh-CN" sz="2400" dirty="0">
              <a:solidFill>
                <a:srgbClr val="6B799C"/>
              </a:solidFill>
            </a:endParaRPr>
          </a:p>
          <a:p>
            <a:pPr marL="342900" indent="-342900">
              <a:buFont typeface="Arial" panose="020B0604020202020204" pitchFamily="34" charset="0"/>
              <a:buChar char="•"/>
            </a:pPr>
            <a:endParaRPr lang="en-US" altLang="zh-CN"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1055911" y="375554"/>
            <a:ext cx="8915399"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二、教学背景的细致分析</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876298" y="1082158"/>
            <a:ext cx="10439403" cy="6185535"/>
          </a:xfrm>
          <a:prstGeom prst="rect">
            <a:avLst/>
          </a:prstGeom>
          <a:noFill/>
        </p:spPr>
        <p:txBody>
          <a:bodyPr wrap="square">
            <a:spAutoFit/>
          </a:bodyPr>
          <a:lstStyle/>
          <a:p>
            <a:pPr indent="0" fontAlgn="auto">
              <a:lnSpc>
                <a:spcPct val="150000"/>
              </a:lnSpc>
              <a:buFont typeface="Arial" panose="020B0604020202020204" pitchFamily="34" charset="0"/>
              <a:buNone/>
            </a:pPr>
            <a:r>
              <a:rPr lang="en-US" altLang="zh-CN" sz="2400" dirty="0">
                <a:solidFill>
                  <a:srgbClr val="6B799C"/>
                </a:solidFill>
              </a:rPr>
              <a:t>1. </a:t>
            </a:r>
            <a:r>
              <a:rPr lang="zh-CN" altLang="en-US" sz="2400" b="1" dirty="0">
                <a:solidFill>
                  <a:srgbClr val="7030A0"/>
                </a:solidFill>
              </a:rPr>
              <a:t>教学知识的类型与特征分析</a:t>
            </a:r>
            <a:r>
              <a:rPr lang="zh-CN" altLang="en-US" sz="2400" dirty="0">
                <a:solidFill>
                  <a:srgbClr val="6B799C"/>
                </a:solidFill>
              </a:rPr>
              <a:t>指：中学数学教师对所要教学的数学知识点属于哪种类型的分析，对之前是否教过相似类型知识的分析，对与上一次课内容关联性的分析，对该知识点与学生生活联系的分析等等。</a:t>
            </a:r>
            <a:endParaRPr lang="zh-CN" altLang="en-US" sz="2400" dirty="0">
              <a:solidFill>
                <a:srgbClr val="6B799C"/>
              </a:solidFill>
            </a:endParaRPr>
          </a:p>
          <a:p>
            <a:pPr indent="0" fontAlgn="auto">
              <a:lnSpc>
                <a:spcPct val="150000"/>
              </a:lnSpc>
              <a:buFont typeface="Arial" panose="020B0604020202020204" pitchFamily="34" charset="0"/>
              <a:buNone/>
            </a:pPr>
            <a:r>
              <a:rPr lang="en-US" altLang="zh-CN" sz="2400" dirty="0">
                <a:solidFill>
                  <a:srgbClr val="6B799C"/>
                </a:solidFill>
              </a:rPr>
              <a:t>2. </a:t>
            </a:r>
            <a:r>
              <a:rPr lang="en-US" altLang="zh-CN" sz="2400" b="1" dirty="0">
                <a:solidFill>
                  <a:srgbClr val="7030A0"/>
                </a:solidFill>
              </a:rPr>
              <a:t>学生的知识基础和学习氛围分析</a:t>
            </a:r>
            <a:r>
              <a:rPr lang="en-US" altLang="zh-CN" sz="2400" dirty="0">
                <a:solidFill>
                  <a:srgbClr val="6B799C"/>
                </a:solidFill>
              </a:rPr>
              <a:t>主要指教师对所要教</a:t>
            </a:r>
            <a:r>
              <a:rPr lang="zh-CN" altLang="en-US" sz="2400" dirty="0">
                <a:solidFill>
                  <a:srgbClr val="6B799C"/>
                </a:solidFill>
              </a:rPr>
              <a:t>学的学生的分析。</a:t>
            </a:r>
            <a:endParaRPr lang="zh-CN" altLang="en-US" sz="2400" dirty="0">
              <a:solidFill>
                <a:srgbClr val="6B799C"/>
              </a:solidFill>
            </a:endParaRPr>
          </a:p>
          <a:p>
            <a:pPr indent="0" fontAlgn="auto">
              <a:lnSpc>
                <a:spcPct val="150000"/>
              </a:lnSpc>
              <a:buFont typeface="Arial" panose="020B0604020202020204" pitchFamily="34" charset="0"/>
              <a:buNone/>
            </a:pPr>
            <a:r>
              <a:rPr lang="zh-CN" altLang="en-US" sz="2400" dirty="0">
                <a:solidFill>
                  <a:srgbClr val="6B799C"/>
                </a:solidFill>
              </a:rPr>
              <a:t>他们已经学过哪些与这个教学知识点有关的数学知识，这些数学知识是在什么时候学的，知识掌握是否扎实，班级同学的数学基础分布有怎样的特征，数学课堂气氛如何，等等。</a:t>
            </a:r>
            <a:endParaRPr lang="zh-CN" altLang="en-US" sz="2400" dirty="0">
              <a:solidFill>
                <a:srgbClr val="6B799C"/>
              </a:solidFill>
            </a:endParaRPr>
          </a:p>
          <a:p>
            <a:pPr indent="0" fontAlgn="auto">
              <a:lnSpc>
                <a:spcPct val="150000"/>
              </a:lnSpc>
              <a:buFont typeface="Arial" panose="020B0604020202020204" pitchFamily="34" charset="0"/>
              <a:buNone/>
            </a:pPr>
            <a:r>
              <a:rPr lang="en-US" altLang="zh-CN" sz="2400" dirty="0">
                <a:solidFill>
                  <a:srgbClr val="6B799C"/>
                </a:solidFill>
              </a:rPr>
              <a:t>3. </a:t>
            </a:r>
            <a:r>
              <a:rPr lang="en-US" altLang="zh-CN" sz="2400" b="1" dirty="0">
                <a:solidFill>
                  <a:srgbClr val="7030A0"/>
                </a:solidFill>
              </a:rPr>
              <a:t>教学的物理环境分析</a:t>
            </a:r>
            <a:r>
              <a:rPr lang="en-US" altLang="zh-CN" sz="2400" dirty="0">
                <a:solidFill>
                  <a:srgbClr val="6B799C"/>
                </a:solidFill>
              </a:rPr>
              <a:t>主要指对所要实施课堂教学的场所具有的特征的分析</a:t>
            </a:r>
            <a:r>
              <a:rPr lang="zh-CN" altLang="en-US" sz="2400" dirty="0">
                <a:solidFill>
                  <a:srgbClr val="6B799C"/>
                </a:solidFill>
              </a:rPr>
              <a:t>。</a:t>
            </a:r>
            <a:r>
              <a:rPr lang="en-US" altLang="zh-CN" sz="2400" dirty="0">
                <a:solidFill>
                  <a:srgbClr val="6B799C"/>
                </a:solidFill>
              </a:rPr>
              <a:t> 例如教室的大小</a:t>
            </a:r>
            <a:r>
              <a:rPr lang="zh-CN" altLang="en-US" sz="2400" dirty="0">
                <a:solidFill>
                  <a:srgbClr val="6B799C"/>
                </a:solidFill>
              </a:rPr>
              <a:t>、</a:t>
            </a:r>
            <a:r>
              <a:rPr lang="en-US" altLang="zh-CN" sz="2400" dirty="0">
                <a:solidFill>
                  <a:srgbClr val="6B799C"/>
                </a:solidFill>
              </a:rPr>
              <a:t>座椅的摆放形式</a:t>
            </a:r>
            <a:r>
              <a:rPr lang="zh-CN" altLang="en-US" sz="2400" dirty="0">
                <a:solidFill>
                  <a:srgbClr val="6B799C"/>
                </a:solidFill>
              </a:rPr>
              <a:t>、</a:t>
            </a:r>
            <a:r>
              <a:rPr lang="en-US" altLang="zh-CN" sz="2400" dirty="0">
                <a:solidFill>
                  <a:srgbClr val="6B799C"/>
                </a:solidFill>
              </a:rPr>
              <a:t>黑板</a:t>
            </a:r>
            <a:r>
              <a:rPr lang="zh-CN" altLang="en-US" sz="2400" dirty="0">
                <a:solidFill>
                  <a:srgbClr val="6B799C"/>
                </a:solidFill>
              </a:rPr>
              <a:t>的</a:t>
            </a:r>
            <a:r>
              <a:rPr lang="en-US" altLang="zh-CN" sz="2400" dirty="0">
                <a:solidFill>
                  <a:srgbClr val="6B799C"/>
                </a:solidFill>
              </a:rPr>
              <a:t>大小</a:t>
            </a:r>
            <a:r>
              <a:rPr lang="zh-CN" altLang="en-US" sz="2400" dirty="0">
                <a:solidFill>
                  <a:srgbClr val="6B799C"/>
                </a:solidFill>
              </a:rPr>
              <a:t>、</a:t>
            </a:r>
            <a:r>
              <a:rPr lang="en-US" altLang="zh-CN" sz="2400" dirty="0">
                <a:solidFill>
                  <a:srgbClr val="6B799C"/>
                </a:solidFill>
              </a:rPr>
              <a:t>信息化设备有哪些</a:t>
            </a:r>
            <a:r>
              <a:rPr lang="zh-CN" altLang="en-US" sz="2400" dirty="0">
                <a:solidFill>
                  <a:srgbClr val="6B799C"/>
                </a:solidFill>
              </a:rPr>
              <a:t>、</a:t>
            </a:r>
            <a:r>
              <a:rPr lang="en-US" altLang="zh-CN" sz="2400" dirty="0">
                <a:solidFill>
                  <a:srgbClr val="6B799C"/>
                </a:solidFill>
              </a:rPr>
              <a:t>是否有教具等等!</a:t>
            </a:r>
            <a:endParaRPr lang="en-US" altLang="zh-CN" sz="2400" dirty="0">
              <a:solidFill>
                <a:srgbClr val="6B799C"/>
              </a:solidFill>
            </a:endParaRPr>
          </a:p>
          <a:p>
            <a:pPr marL="342900" indent="-342900" fontAlgn="auto">
              <a:lnSpc>
                <a:spcPct val="150000"/>
              </a:lnSpc>
              <a:buFont typeface="Arial" panose="020B0604020202020204" pitchFamily="34" charset="0"/>
              <a:buChar char="•"/>
            </a:pPr>
            <a:endParaRPr lang="en-US" altLang="zh-CN"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1023254" y="343353"/>
            <a:ext cx="8915399"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三、常见导入的灵活运用</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3" name="文本框 2"/>
          <p:cNvSpPr txBox="1"/>
          <p:nvPr/>
        </p:nvSpPr>
        <p:spPr>
          <a:xfrm>
            <a:off x="1023254" y="1322823"/>
            <a:ext cx="10047517" cy="4523105"/>
          </a:xfrm>
          <a:prstGeom prst="rect">
            <a:avLst/>
          </a:prstGeom>
          <a:noFill/>
        </p:spPr>
        <p:txBody>
          <a:bodyPr wrap="square">
            <a:spAutoFit/>
          </a:bodyPr>
          <a:lstStyle/>
          <a:p>
            <a:pPr marL="285750" indent="-285750">
              <a:buFont typeface="Arial" panose="020B0604020202020204" pitchFamily="34" charset="0"/>
              <a:buChar char="•"/>
            </a:pPr>
            <a:r>
              <a:rPr lang="zh-CN" altLang="en-US" sz="2400" dirty="0">
                <a:solidFill>
                  <a:srgbClr val="6B799C"/>
                </a:solidFill>
              </a:rPr>
              <a:t>课堂导入的类型有很多，每一种导入方式都有它的优势和不足，教师应根据不同的教学内容和教学对象选择实施适合的课堂导入。虽然每个人有自己较为擅长的教学方式，包括课堂导入，但是这种习惯应该服从于教学成效。</a:t>
            </a:r>
            <a:endParaRPr lang="en-US" altLang="zh-CN"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因此，中学数学教师应该对各种课堂导入都能运用得较为熟练，这样才能在需要时信手拈来。这就要求教师在入职前的学习阶段或者平时模拟教学时有针对性地训练各种教学导入技能。比如，针对同一个教学内容，采用不同的课堂导入，然后判断哪一种课堂导入的效果更好，具体的课堂导入该如何实施更合理，要熟练掌握这种课堂导入自身还需要哪些方面的提高，等等。</a:t>
            </a:r>
            <a:endParaRPr lang="zh-CN" altLang="en-US" sz="2400" dirty="0">
              <a:solidFill>
                <a:srgbClr val="6B799C"/>
              </a:solidFill>
            </a:endParaRPr>
          </a:p>
          <a:p>
            <a:pPr marL="285750" indent="-285750">
              <a:buFont typeface="Arial" panose="020B0604020202020204" pitchFamily="34" charset="0"/>
              <a:buChar char="•"/>
            </a:pPr>
            <a:r>
              <a:rPr lang="zh-CN" altLang="en-US" sz="2400" b="1" dirty="0">
                <a:solidFill>
                  <a:srgbClr val="7030A0"/>
                </a:solidFill>
              </a:rPr>
              <a:t>总之，教师所掌握的课堂导入“武器”越多，选择的余地就越大，也就越能选择到更适合教学内容和教学对象的导入方式。</a:t>
            </a:r>
            <a:endParaRPr lang="zh-CN" altLang="en-US" sz="2400" b="1" dirty="0">
              <a:solidFill>
                <a:srgbClr val="7030A0"/>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1023254" y="343353"/>
            <a:ext cx="8915399"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四、在实践中不断反思</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1230084" y="1486718"/>
            <a:ext cx="9546773" cy="4184650"/>
          </a:xfrm>
          <a:prstGeom prst="rect">
            <a:avLst/>
          </a:prstGeom>
          <a:noFill/>
        </p:spPr>
        <p:txBody>
          <a:bodyPr wrap="square">
            <a:spAutoFit/>
          </a:bodyPr>
          <a:lstStyle/>
          <a:p>
            <a:pPr indent="0">
              <a:buFont typeface="Arial" panose="020B0604020202020204" pitchFamily="34" charset="0"/>
              <a:buNone/>
            </a:pPr>
            <a:r>
              <a:rPr lang="zh-CN" altLang="en-US" sz="2800" b="1" dirty="0">
                <a:solidFill>
                  <a:srgbClr val="7030A0"/>
                </a:solidFill>
              </a:rPr>
              <a:t>技能的提高，离不开实践，以及实践过程中的不断反思。</a:t>
            </a:r>
            <a:endParaRPr lang="zh-CN" altLang="en-US" sz="2800" b="1" dirty="0">
              <a:solidFill>
                <a:srgbClr val="7030A0"/>
              </a:solidFill>
            </a:endParaRPr>
          </a:p>
          <a:p>
            <a:pPr indent="0">
              <a:buFont typeface="Arial" panose="020B0604020202020204" pitchFamily="34" charset="0"/>
              <a:buNone/>
            </a:pPr>
            <a:endParaRPr lang="zh-CN" altLang="en-US" sz="2800" b="1" dirty="0">
              <a:solidFill>
                <a:srgbClr val="7030A0"/>
              </a:solidFill>
            </a:endParaRPr>
          </a:p>
          <a:p>
            <a:pPr indent="0">
              <a:buFont typeface="Arial" panose="020B0604020202020204" pitchFamily="34" charset="0"/>
              <a:buNone/>
            </a:pPr>
            <a:r>
              <a:rPr lang="zh-CN" altLang="en-US" sz="2800" dirty="0">
                <a:solidFill>
                  <a:srgbClr val="6B799C"/>
                </a:solidFill>
              </a:rPr>
              <a:t>当然，实践要有目的性和针对性，不能盲目。因此，在实践之前的学习和构思是很重要的，课堂导入技能的学习，主要以观摩优秀教师的课堂教学为主，包括：观摩学习优秀教师对教学方法的创新，吸收先进的教学理念；观摩学习优秀教师对课堂节奏的把握，思考用什么样的形式实现课堂节奏的最优化。</a:t>
            </a:r>
            <a:endParaRPr lang="en-US" altLang="zh-CN" sz="28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1023254" y="343353"/>
            <a:ext cx="8915399"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四、在实践中不断反思</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826881" y="1320420"/>
            <a:ext cx="10804071" cy="516953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教师要在持续的尝试和实践中优化自己的教学方法，掌握精确的课堂教学语言，逐步形成自己的教学风格。教师在课堂上的举手投足都会对学生产生影响，教师的教态、语言、表情等都是学生关注的焦点。教师自己的教学情态具体是什么样的，如果只有学生看到、感受到，而自己却完全不知道，那么对教师的教学提高是十分不利的。</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同时，教师也要在日常教学积累中不断创新，因为数学与日常生活是息息相关的，所以教师在设计教学导入时，也要考虑教学环境、生活环境、时事环境等环境元素。</a:t>
            </a:r>
            <a:r>
              <a:rPr lang="zh-CN" altLang="en-US" sz="2000" dirty="0"/>
              <a:t>   </a:t>
            </a:r>
            <a:r>
              <a:rPr lang="zh-CN" altLang="en-US" dirty="0"/>
              <a:t>   </a:t>
            </a:r>
            <a:endParaRPr lang="en-US" altLang="zh-CN" dirty="0"/>
          </a:p>
          <a:p>
            <a:endParaRPr lang="zh-CN" altLang="en-US" sz="2000" b="1" dirty="0">
              <a:solidFill>
                <a:srgbClr val="6B799C"/>
              </a:solidFill>
            </a:endParaRPr>
          </a:p>
          <a:p>
            <a:endParaRPr lang="zh-CN" altLang="en-US" sz="2000" b="1" dirty="0">
              <a:solidFill>
                <a:srgbClr val="6B799C"/>
              </a:solidFill>
            </a:endParaRPr>
          </a:p>
          <a:p>
            <a:r>
              <a:rPr lang="zh-CN" altLang="en-US" sz="2000" b="1" dirty="0">
                <a:solidFill>
                  <a:srgbClr val="6B799C"/>
                </a:solidFill>
              </a:rPr>
              <a:t>思考与练习</a:t>
            </a:r>
            <a:endParaRPr lang="zh-CN" altLang="en-US" sz="2000" b="1" dirty="0">
              <a:solidFill>
                <a:srgbClr val="6B799C"/>
              </a:solidFill>
            </a:endParaRPr>
          </a:p>
          <a:p>
            <a:endParaRPr lang="zh-CN" altLang="en-US" sz="2000" dirty="0">
              <a:solidFill>
                <a:srgbClr val="6B799C"/>
              </a:solidFill>
            </a:endParaRPr>
          </a:p>
          <a:p>
            <a:r>
              <a:rPr lang="en-US" altLang="zh-CN" sz="2000" dirty="0">
                <a:solidFill>
                  <a:srgbClr val="6B799C"/>
                </a:solidFill>
              </a:rPr>
              <a:t>1. </a:t>
            </a:r>
            <a:r>
              <a:rPr lang="zh-CN" altLang="en-US" sz="2000" dirty="0">
                <a:solidFill>
                  <a:srgbClr val="6B799C"/>
                </a:solidFill>
              </a:rPr>
              <a:t>要有效激发学生的学习兴趣，中学数学课堂导入应该注意哪些要点？</a:t>
            </a:r>
            <a:endParaRPr lang="zh-CN" altLang="en-US" sz="2000" dirty="0">
              <a:solidFill>
                <a:srgbClr val="6B799C"/>
              </a:solidFill>
            </a:endParaRPr>
          </a:p>
          <a:p>
            <a:r>
              <a:rPr lang="en-US" altLang="zh-CN" sz="2000" dirty="0">
                <a:solidFill>
                  <a:srgbClr val="6B799C"/>
                </a:solidFill>
              </a:rPr>
              <a:t>2. </a:t>
            </a:r>
            <a:r>
              <a:rPr lang="zh-CN" altLang="en-US" sz="2000" dirty="0">
                <a:solidFill>
                  <a:srgbClr val="6B799C"/>
                </a:solidFill>
              </a:rPr>
              <a:t>中学数学教师课堂导入技能的提高路径有哪些？</a:t>
            </a:r>
            <a:endParaRPr lang="zh-CN" altLang="en-US" sz="2000" dirty="0">
              <a:solidFill>
                <a:srgbClr val="6B799C"/>
              </a:solidFill>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一、中学数学的课堂导入应能有效激发学生的学习兴趣</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533400" y="1106745"/>
            <a:ext cx="10685599" cy="5139055"/>
          </a:xfrm>
          <a:prstGeom prst="rect">
            <a:avLst/>
          </a:prstGeom>
          <a:noFill/>
        </p:spPr>
        <p:txBody>
          <a:bodyPr wrap="square">
            <a:spAutoFit/>
          </a:bodyPr>
          <a:lstStyle/>
          <a:p>
            <a:r>
              <a:rPr lang="zh-CN" altLang="en-US" sz="2000" dirty="0">
                <a:solidFill>
                  <a:srgbClr val="6B799C"/>
                </a:solidFill>
              </a:rPr>
              <a:t>      </a:t>
            </a:r>
            <a:r>
              <a:rPr lang="zh-CN" altLang="en-US" sz="2400" dirty="0">
                <a:solidFill>
                  <a:srgbClr val="6B799C"/>
                </a:solidFill>
              </a:rPr>
              <a:t>  </a:t>
            </a:r>
            <a:r>
              <a:rPr lang="zh-CN" altLang="en-US" sz="2400" b="1" dirty="0">
                <a:solidFill>
                  <a:srgbClr val="6B799C"/>
                </a:solidFill>
              </a:rPr>
              <a:t>（二） 课堂导入应能激发学生的求知欲，提升学生学习的内在驱动力</a:t>
            </a:r>
            <a:endParaRPr lang="en-US" altLang="zh-CN" sz="2800" dirty="0">
              <a:solidFill>
                <a:srgbClr val="6B799C"/>
              </a:solidFill>
            </a:endParaRPr>
          </a:p>
          <a:p>
            <a:endParaRPr lang="zh-CN" altLang="en-US" sz="2000" dirty="0">
              <a:solidFill>
                <a:srgbClr val="6B799C"/>
              </a:solidFill>
            </a:endParaRPr>
          </a:p>
          <a:p>
            <a:pPr indent="609600" fontAlgn="auto">
              <a:buFont typeface="Arial" panose="020B0604020202020204" pitchFamily="34" charset="0"/>
              <a:buNone/>
              <a:extLst>
                <a:ext uri="{35155182-B16C-46BC-9424-99874614C6A1}">
                  <wpsdc:indentchars xmlns:wpsdc="http://www.wps.cn/officeDocument/2017/drawingmlCustomData" val="200" checksum="4158780845"/>
                </a:ext>
              </a:extLst>
            </a:pPr>
            <a:r>
              <a:rPr lang="zh-CN" altLang="en-US" sz="2400" dirty="0">
                <a:solidFill>
                  <a:srgbClr val="6B799C"/>
                </a:solidFill>
              </a:rPr>
              <a:t>明确了学习本节课内容能达到何种目的，学生们不一定有兴趣去学，还需要教师能有效激发学生的求知欲。</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如果教师采用</a:t>
            </a:r>
            <a:r>
              <a:rPr lang="zh-CN" altLang="en-US" sz="2400" dirty="0">
                <a:solidFill>
                  <a:srgbClr val="7030A0"/>
                </a:solidFill>
              </a:rPr>
              <a:t>复习</a:t>
            </a:r>
            <a:r>
              <a:rPr lang="zh-CN" altLang="en-US" sz="2400" dirty="0">
                <a:solidFill>
                  <a:srgbClr val="6B799C"/>
                </a:solidFill>
              </a:rPr>
              <a:t>的方式</a:t>
            </a:r>
            <a:r>
              <a:rPr lang="zh-CN" altLang="en-US" sz="2400" dirty="0">
                <a:solidFill>
                  <a:srgbClr val="7030A0"/>
                </a:solidFill>
              </a:rPr>
              <a:t>引入</a:t>
            </a:r>
            <a:r>
              <a:rPr lang="zh-CN" altLang="en-US" sz="2400" dirty="0">
                <a:solidFill>
                  <a:srgbClr val="6B799C"/>
                </a:solidFill>
              </a:rPr>
              <a:t>，从学生用已有知识能解决的问题入手，逐渐过渡到不能解决或解决起来很麻烦的问题，这时候再提出“如果对数具有这种性质就会很简单”的假设，或者是提出“对数是否具有这类性质”的疑问，那么学生就会有更大的兴趣投入后续的学习。</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值得一提的是</a:t>
            </a:r>
            <a:r>
              <a:rPr lang="zh-CN" altLang="en-US" sz="2400" b="1" dirty="0">
                <a:solidFill>
                  <a:srgbClr val="7030A0"/>
                </a:solidFill>
              </a:rPr>
              <a:t>，</a:t>
            </a:r>
            <a:r>
              <a:rPr lang="zh-CN" altLang="en-US" sz="2400" dirty="0">
                <a:solidFill>
                  <a:srgbClr val="7030A0"/>
                </a:solidFill>
              </a:rPr>
              <a:t>课堂导入能激发学生的学习兴趣，与导入要有趣不是一回事</a:t>
            </a:r>
            <a:r>
              <a:rPr lang="zh-CN" altLang="en-US" sz="2400" dirty="0">
                <a:solidFill>
                  <a:srgbClr val="6B799C"/>
                </a:solidFill>
              </a:rPr>
              <a:t>。有趣的导入会让学生觉得有意思，可能也会很轻松，或许课堂中还会充满欢声笑语，但是这并不一定都能激发学生的学习兴趣。能有效激发学生学习兴趣的导入可以是有趣的内容，也可以是能激发学生探究欲的任务和问题，或者是能激发学生胜负欲的小组合作或个人比赛。</a:t>
            </a:r>
            <a:endParaRPr lang="en-US" altLang="zh-CN" sz="2000" dirty="0">
              <a:solidFill>
                <a:srgbClr val="6B799C"/>
              </a:solidFill>
            </a:endParaRPr>
          </a:p>
          <a:p>
            <a:pPr marL="342900" indent="-342900">
              <a:buFont typeface="Arial" panose="020B0604020202020204" pitchFamily="34" charset="0"/>
              <a:buChar char="•"/>
            </a:pP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一、中学数学的课堂导入应能有效激发学生的学习兴趣</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26881" y="1069995"/>
            <a:ext cx="10777290" cy="5262245"/>
          </a:xfrm>
          <a:prstGeom prst="rect">
            <a:avLst/>
          </a:prstGeom>
          <a:noFill/>
        </p:spPr>
        <p:txBody>
          <a:bodyPr wrap="square">
            <a:spAutoFit/>
          </a:bodyPr>
          <a:lstStyle/>
          <a:p>
            <a:r>
              <a:rPr lang="zh-CN" altLang="en-US" dirty="0"/>
              <a:t>       </a:t>
            </a:r>
            <a:r>
              <a:rPr lang="zh-CN" altLang="en-US" sz="2400" b="1" dirty="0">
                <a:solidFill>
                  <a:srgbClr val="6B799C"/>
                </a:solidFill>
              </a:rPr>
              <a:t> </a:t>
            </a:r>
            <a:endParaRPr lang="zh-CN" altLang="en-US" sz="2400" b="1" dirty="0">
              <a:solidFill>
                <a:srgbClr val="6B799C"/>
              </a:solidFill>
            </a:endParaRPr>
          </a:p>
          <a:p>
            <a:r>
              <a:rPr lang="zh-CN" altLang="en-US" sz="2400" b="1" dirty="0">
                <a:solidFill>
                  <a:srgbClr val="6B799C"/>
                </a:solidFill>
              </a:rPr>
              <a:t>（</a:t>
            </a:r>
            <a:r>
              <a:rPr lang="zh-CN" altLang="en-US" sz="2400" b="1" dirty="0">
                <a:solidFill>
                  <a:srgbClr val="6B799C"/>
                </a:solidFill>
              </a:rPr>
              <a:t>三）课堂导入应有助于思维的平缓过渡，帮助学生从已知到未知</a:t>
            </a:r>
            <a:endParaRPr lang="zh-CN" altLang="en-US" sz="2400" b="1" dirty="0">
              <a:solidFill>
                <a:srgbClr val="6B799C"/>
              </a:solidFill>
            </a:endParaRPr>
          </a:p>
          <a:p>
            <a:endParaRPr lang="zh-CN" altLang="en-US" sz="2400" b="1" dirty="0">
              <a:solidFill>
                <a:srgbClr val="6B799C"/>
              </a:solidFill>
            </a:endParaRPr>
          </a:p>
          <a:p>
            <a:pPr marL="285750" indent="-285750">
              <a:buFont typeface="Arial" panose="020B0604020202020204" pitchFamily="34" charset="0"/>
              <a:buChar char="•"/>
            </a:pPr>
            <a:r>
              <a:rPr lang="zh-CN" altLang="en-US" sz="2400" b="1" dirty="0">
                <a:solidFill>
                  <a:srgbClr val="7030A0"/>
                </a:solidFill>
              </a:rPr>
              <a:t>数学知识具有较强的体系性</a:t>
            </a:r>
            <a:r>
              <a:rPr lang="zh-CN" altLang="en-US" sz="2400" dirty="0">
                <a:solidFill>
                  <a:srgbClr val="6B799C"/>
                </a:solidFill>
              </a:rPr>
              <a:t>，各知识点之间存在着直接或间接关联，在数学学习的过程中，如果学生能将新学的知识纳入已有的知识图谱中，就能较好地掌握</a:t>
            </a:r>
            <a:r>
              <a:rPr lang="zh-CN" altLang="en-US" sz="2400" b="1" dirty="0">
                <a:solidFill>
                  <a:srgbClr val="6B799C"/>
                </a:solidFill>
              </a:rPr>
              <a:t>和</a:t>
            </a:r>
            <a:r>
              <a:rPr lang="zh-CN" altLang="en-US" sz="2400" dirty="0">
                <a:solidFill>
                  <a:srgbClr val="6B799C"/>
                </a:solidFill>
              </a:rPr>
              <a:t>运用。</a:t>
            </a:r>
            <a:endParaRPr lang="zh-CN" altLang="en-US"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因此，教师可以在课堂导入时，从已学知识的复习开始，慢慢过渡到新授知识，让学生的思维平缓过渡。这种导入不仅有利于学生对知识的掌握，也会让学生感受到数学并非抽象和枯燥的，也是有迹可循的，是</a:t>
            </a:r>
            <a:r>
              <a:rPr lang="zh-CN" altLang="en-US" sz="2400" b="1" dirty="0">
                <a:solidFill>
                  <a:srgbClr val="7030A0"/>
                </a:solidFill>
              </a:rPr>
              <a:t>从简单到复杂、从具体到抽象</a:t>
            </a:r>
            <a:r>
              <a:rPr lang="zh-CN" altLang="en-US" sz="2400" dirty="0">
                <a:solidFill>
                  <a:srgbClr val="6B799C"/>
                </a:solidFill>
              </a:rPr>
              <a:t>逐步过渡的，这些都有助于学生知识的学习，也有助于他们数学情感的培养。</a:t>
            </a:r>
            <a:endParaRPr lang="zh-CN" altLang="en-US"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为了让学生对新授知识有较好的感知，中学数学教师往往会在课堂导入中复习已学知识作为过渡，这种导入方式能取得较好效果。但是倘若在导入的设计中不够细腻，缺乏逻辑上的关联，就会制约课堂导入效果的发挥。</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一、中学数学的课堂导入应能有效激发学生的学习兴趣</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151163" y="2218282"/>
            <a:ext cx="9710057" cy="3415030"/>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在正常情况下，每个人注意力集中的时间都有一个限度，成年人稍长，青少年儿童稍短。虽然这种注意力和年龄有关，也和个体的意志品质有关，但是他们都会受到关注对象的影响。如果所要关注的对象对个体来说很有吸引力，学生就很有兴趣去了解，那么他的注意力的持续时间就会延长。</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数学知识具有较强的逻辑性，需要不断地累积。如果学生从课堂一开始就被内容所吸引，不断参与其中，他的注意力会一直维持，不会觉得单调和无趣；反之，如果学生没有在课堂一开始就参与其中，哪怕中途尝试听课，也会因为听不懂而放弃。</a:t>
            </a:r>
            <a:endParaRPr lang="zh-CN" altLang="en-US" sz="2400" dirty="0">
              <a:solidFill>
                <a:srgbClr val="6B799C"/>
              </a:solidFill>
            </a:endParaRPr>
          </a:p>
        </p:txBody>
      </p:sp>
      <p:sp>
        <p:nvSpPr>
          <p:cNvPr id="7" name="文本框 6"/>
          <p:cNvSpPr txBox="1"/>
          <p:nvPr/>
        </p:nvSpPr>
        <p:spPr>
          <a:xfrm>
            <a:off x="1260020" y="1370086"/>
            <a:ext cx="7579179" cy="460375"/>
          </a:xfrm>
          <a:prstGeom prst="rect">
            <a:avLst/>
          </a:prstGeom>
          <a:noFill/>
        </p:spPr>
        <p:txBody>
          <a:bodyPr wrap="square">
            <a:spAutoFit/>
          </a:bodyPr>
          <a:lstStyle/>
          <a:p>
            <a:r>
              <a:rPr lang="zh-CN" altLang="en-US" sz="2400" b="1" dirty="0">
                <a:solidFill>
                  <a:srgbClr val="6B799C"/>
                </a:solidFill>
              </a:rPr>
              <a:t>（</a:t>
            </a:r>
            <a:r>
              <a:rPr lang="zh-CN" altLang="en-US" sz="2400" b="1" dirty="0">
                <a:solidFill>
                  <a:srgbClr val="6B799C"/>
                </a:solidFill>
              </a:rPr>
              <a:t>四）有效的课堂导入可以维持学生的课堂注意力</a:t>
            </a:r>
            <a:endParaRPr lang="zh-CN" altLang="en-US" sz="2400" b="1"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一、中学数学的课堂导入应能有效激发学生的学习兴趣</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151163" y="2392454"/>
            <a:ext cx="10137323" cy="267652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中学生的学习注意力会受到客观因素的影响，为此数学课堂中对导入进行设计是十分必要的。恰当合理的课堂导入，不仅可以让学生的数学学习更加自然、顺畅，而且学生听课的注意力也会更为集中。例如，在学习完全平方公式时，如果缺乏导入直接进行针对公式的学习，告诉学生公式的内容，然后做一些巩固练习题，那么学生难免觉得乏味和单调，而且这样学习后获得的知识未必能持久记忆。</a:t>
            </a:r>
            <a:endParaRPr lang="en-US" altLang="zh-CN" sz="2400" dirty="0">
              <a:solidFill>
                <a:srgbClr val="6B799C"/>
              </a:solidFill>
            </a:endParaRPr>
          </a:p>
          <a:p>
            <a:pPr marL="342900" indent="-342900">
              <a:buFont typeface="Arial" panose="020B0604020202020204" pitchFamily="34" charset="0"/>
              <a:buChar char="•"/>
            </a:pPr>
            <a:endParaRPr lang="en-US" altLang="zh-CN" sz="2400" dirty="0">
              <a:solidFill>
                <a:srgbClr val="6B799C"/>
              </a:solidFill>
            </a:endParaRPr>
          </a:p>
        </p:txBody>
      </p:sp>
      <p:sp>
        <p:nvSpPr>
          <p:cNvPr id="7" name="文本框 6"/>
          <p:cNvSpPr txBox="1"/>
          <p:nvPr/>
        </p:nvSpPr>
        <p:spPr>
          <a:xfrm>
            <a:off x="1227363" y="1457172"/>
            <a:ext cx="7557407" cy="460375"/>
          </a:xfrm>
          <a:prstGeom prst="rect">
            <a:avLst/>
          </a:prstGeom>
          <a:noFill/>
        </p:spPr>
        <p:txBody>
          <a:bodyPr wrap="square">
            <a:spAutoFit/>
          </a:bodyPr>
          <a:lstStyle/>
          <a:p>
            <a:r>
              <a:rPr lang="zh-CN" altLang="en-US" sz="2400" b="1" dirty="0">
                <a:solidFill>
                  <a:srgbClr val="6B799C"/>
                </a:solidFill>
              </a:rPr>
              <a:t>（</a:t>
            </a:r>
            <a:r>
              <a:rPr lang="zh-CN" altLang="en-US" sz="2400" b="1" dirty="0">
                <a:solidFill>
                  <a:srgbClr val="6B799C"/>
                </a:solidFill>
              </a:rPr>
              <a:t>四）有效的课堂导入可以维持学生的课堂注意力</a:t>
            </a:r>
            <a:endParaRPr lang="zh-CN" altLang="en-US" sz="2400" b="1"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tags/tag1.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3.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4.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5.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6.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7.xml><?xml version="1.0" encoding="utf-8"?>
<p:tagLst xmlns:p="http://schemas.openxmlformats.org/presentationml/2006/main">
  <p:tag name="commondata" val="eyJoZGlkIjoiNzg5YWViYmRjNzU0MGQ2MzRmODJhODg4YzY2MjM1MTkifQ=="/>
</p:tagLst>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16380</Words>
  <Application>WPS 演示</Application>
  <PresentationFormat>宽屏</PresentationFormat>
  <Paragraphs>1002</Paragraphs>
  <Slides>56</Slides>
  <Notes>48</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56</vt:i4>
      </vt:variant>
    </vt:vector>
  </HeadingPairs>
  <TitlesOfParts>
    <vt:vector size="68" baseType="lpstr">
      <vt:lpstr>Arial</vt:lpstr>
      <vt:lpstr>宋体</vt:lpstr>
      <vt:lpstr>Wingdings</vt:lpstr>
      <vt:lpstr>Calibri</vt:lpstr>
      <vt:lpstr>等线</vt:lpstr>
      <vt:lpstr>幼圆</vt:lpstr>
      <vt:lpstr>Calibri</vt:lpstr>
      <vt:lpstr>微软雅黑</vt:lpstr>
      <vt:lpstr>Arial Unicode MS</vt:lpstr>
      <vt:lpstr>Calibri Light</vt:lpstr>
      <vt:lpstr>等线 Light</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丽娜 赵</dc:creator>
  <cp:lastModifiedBy>陌左</cp:lastModifiedBy>
  <cp:revision>11</cp:revision>
  <dcterms:created xsi:type="dcterms:W3CDTF">2024-08-14T06:58:00Z</dcterms:created>
  <dcterms:modified xsi:type="dcterms:W3CDTF">2024-09-22T09:44:53Z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9B729D964E4C4C7DAF33D894840B8C19_12</vt:lpwstr>
  </property>
  <property fmtid="{D5CDD505-2E9C-101B-9397-08002B2CF9AE}" pid="3" name="KSOProductBuildVer">
    <vt:lpwstr>2052-12.1.0.18240</vt:lpwstr>
  </property>
</Properties>
</file>