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31" r:id="rId3"/>
    <p:sldId id="329" r:id="rId5"/>
    <p:sldId id="328" r:id="rId6"/>
    <p:sldId id="361" r:id="rId7"/>
    <p:sldId id="362" r:id="rId8"/>
    <p:sldId id="363" r:id="rId9"/>
    <p:sldId id="395" r:id="rId10"/>
    <p:sldId id="394" r:id="rId11"/>
    <p:sldId id="364" r:id="rId12"/>
    <p:sldId id="365" r:id="rId13"/>
    <p:sldId id="366" r:id="rId14"/>
    <p:sldId id="367" r:id="rId15"/>
    <p:sldId id="396" r:id="rId16"/>
    <p:sldId id="368" r:id="rId17"/>
    <p:sldId id="369" r:id="rId18"/>
    <p:sldId id="397" r:id="rId19"/>
    <p:sldId id="370" r:id="rId20"/>
    <p:sldId id="398" r:id="rId21"/>
    <p:sldId id="371" r:id="rId22"/>
    <p:sldId id="372" r:id="rId23"/>
    <p:sldId id="333" r:id="rId24"/>
    <p:sldId id="373" r:id="rId25"/>
    <p:sldId id="399" r:id="rId26"/>
    <p:sldId id="400" r:id="rId27"/>
    <p:sldId id="374" r:id="rId28"/>
    <p:sldId id="375" r:id="rId29"/>
    <p:sldId id="376" r:id="rId30"/>
    <p:sldId id="377" r:id="rId31"/>
    <p:sldId id="378" r:id="rId32"/>
    <p:sldId id="379" r:id="rId33"/>
    <p:sldId id="380" r:id="rId34"/>
    <p:sldId id="381" r:id="rId35"/>
    <p:sldId id="382" r:id="rId36"/>
    <p:sldId id="383" r:id="rId37"/>
    <p:sldId id="384" r:id="rId38"/>
    <p:sldId id="385" r:id="rId39"/>
    <p:sldId id="386" r:id="rId40"/>
    <p:sldId id="332" r:id="rId41"/>
    <p:sldId id="388" r:id="rId42"/>
    <p:sldId id="387" r:id="rId43"/>
    <p:sldId id="389" r:id="rId44"/>
    <p:sldId id="390" r:id="rId45"/>
    <p:sldId id="391" r:id="rId46"/>
  </p:sldIdLst>
  <p:sldSz cx="12192000" cy="6858000"/>
  <p:notesSz cx="6858000" cy="9144000"/>
  <p:custDataLst>
    <p:tags r:id="rId5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79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showGuides="1">
      <p:cViewPr varScale="1">
        <p:scale>
          <a:sx n="57" d="100"/>
          <a:sy n="57" d="100"/>
        </p:scale>
        <p:origin x="77" y="35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0" Type="http://schemas.openxmlformats.org/officeDocument/2006/relationships/tags" Target="tags/tag62.xml"/><Relationship Id="rId5" Type="http://schemas.openxmlformats.org/officeDocument/2006/relationships/slide" Target="slides/slide2.xml"/><Relationship Id="rId49" Type="http://schemas.openxmlformats.org/officeDocument/2006/relationships/tableStyles" Target="tableStyles.xml"/><Relationship Id="rId48" Type="http://schemas.openxmlformats.org/officeDocument/2006/relationships/viewProps" Target="viewProps.xml"/><Relationship Id="rId47" Type="http://schemas.openxmlformats.org/officeDocument/2006/relationships/presProps" Target="presProps.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231DF2-E0A0-4696-9101-6FA4501BD87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7F56C0-4E32-46E2-873A-6B979406153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D03C20-776C-489F-8E25-9CC7DFA7B440}"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112C8B-F767-4DCF-8CE6-E5739DBC5A2E}" type="slidenum">
              <a:rPr lang="zh-CN" altLang="en-US" smtClean="0"/>
            </a:fld>
            <a:endParaRPr lang="zh-CN" altLang="en-US"/>
          </a:p>
        </p:txBody>
      </p:sp>
      <p:sp>
        <p:nvSpPr>
          <p:cNvPr id="7" name="矩形 6"/>
          <p:cNvSpPr/>
          <p:nvPr userDrawn="1"/>
        </p:nvSpPr>
        <p:spPr>
          <a:xfrm>
            <a:off x="0" y="0"/>
            <a:ext cx="12192000" cy="6858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8.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20.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2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2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2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2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26.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27.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8.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29.xml"/></Relationships>
</file>

<file path=ppt/slides/_rels/slide23.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4" Type="http://schemas.openxmlformats.org/officeDocument/2006/relationships/notesSlide" Target="../notesSlides/notesSlide13.xml"/><Relationship Id="rId13" Type="http://schemas.openxmlformats.org/officeDocument/2006/relationships/slideLayout" Target="../slideLayouts/slideLayout2.xml"/><Relationship Id="rId12" Type="http://schemas.openxmlformats.org/officeDocument/2006/relationships/tags" Target="../tags/tag41.xml"/><Relationship Id="rId11" Type="http://schemas.openxmlformats.org/officeDocument/2006/relationships/tags" Target="../tags/tag40.xml"/><Relationship Id="rId10" Type="http://schemas.openxmlformats.org/officeDocument/2006/relationships/tags" Target="../tags/tag39.xml"/><Relationship Id="rId1" Type="http://schemas.openxmlformats.org/officeDocument/2006/relationships/tags" Target="../tags/tag30.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4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4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4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45.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4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4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7.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48.xml"/></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xml"/><Relationship Id="rId2" Type="http://schemas.openxmlformats.org/officeDocument/2006/relationships/image" Target="../media/image1.png"/><Relationship Id="rId1" Type="http://schemas.openxmlformats.org/officeDocument/2006/relationships/tags" Target="../tags/tag49.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50.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51.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5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53.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54.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55.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6.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5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ags" Target="../tags/tag58.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ags" Target="../tags/tag59.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xml"/><Relationship Id="rId1" Type="http://schemas.openxmlformats.org/officeDocument/2006/relationships/tags" Target="../tags/tag60.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tags" Target="../tags/tag6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14.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6.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9" name="等腰三角形 38"/>
          <p:cNvSpPr/>
          <p:nvPr/>
        </p:nvSpPr>
        <p:spPr>
          <a:xfrm rot="16200000" flipH="1">
            <a:off x="7086600" y="1851025"/>
            <a:ext cx="6384925" cy="381127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6200000" flipH="1">
            <a:off x="7893685" y="2194560"/>
            <a:ext cx="5407025" cy="3174365"/>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0" name="等腰三角形 39"/>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1" name="等腰三角形 40"/>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2" name="等腰三角形 41"/>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3" name="等腰三角形 42"/>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8" name="文本框 17"/>
          <p:cNvSpPr txBox="1"/>
          <p:nvPr/>
        </p:nvSpPr>
        <p:spPr>
          <a:xfrm>
            <a:off x="349250" y="1516380"/>
            <a:ext cx="8843010" cy="3243196"/>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第</a:t>
            </a:r>
            <a:r>
              <a:rPr lang="zh-CN" altLang="en-US" sz="4800" b="1" dirty="0">
                <a:solidFill>
                  <a:srgbClr val="6B799C"/>
                </a:solidFill>
                <a:latin typeface="幼圆" panose="02010509060101010101" pitchFamily="49" charset="-122"/>
                <a:ea typeface="幼圆" panose="02010509060101010101" pitchFamily="49" charset="-122"/>
              </a:rPr>
              <a:t>六</a:t>
            </a: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章</a:t>
            </a:r>
            <a:endPar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中学数学</a:t>
            </a:r>
            <a:r>
              <a:rPr lang="zh-CN" altLang="en-US" sz="4800" b="1" dirty="0">
                <a:solidFill>
                  <a:srgbClr val="6B799C"/>
                </a:solidFill>
                <a:latin typeface="幼圆" panose="02010509060101010101" pitchFamily="49" charset="-122"/>
                <a:ea typeface="幼圆" panose="02010509060101010101" pitchFamily="49" charset="-122"/>
              </a:rPr>
              <a:t>命题课教学技能的认识与提高</a:t>
            </a:r>
            <a:endPar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794702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一、中学数学命题的内涵与特征</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1230085" y="1322821"/>
            <a:ext cx="10482944" cy="4399915"/>
          </a:xfrm>
          <a:prstGeom prst="rect">
            <a:avLst/>
          </a:prstGeom>
          <a:noFill/>
        </p:spPr>
        <p:txBody>
          <a:bodyPr wrap="square">
            <a:spAutoFit/>
          </a:bodyPr>
          <a:lstStyle/>
          <a:p>
            <a:r>
              <a:rPr lang="en-US" altLang="zh-CN" sz="2800" b="1" dirty="0">
                <a:solidFill>
                  <a:srgbClr val="6B799C"/>
                </a:solidFill>
              </a:rPr>
              <a:t>3.</a:t>
            </a:r>
            <a:r>
              <a:rPr lang="zh-CN" altLang="en-US" sz="2800" b="1" dirty="0">
                <a:solidFill>
                  <a:srgbClr val="6B799C"/>
                </a:solidFill>
              </a:rPr>
              <a:t>应用性特征</a:t>
            </a:r>
            <a:endParaRPr lang="zh-CN" altLang="en-US" sz="2800" b="1" dirty="0">
              <a:solidFill>
                <a:srgbClr val="6B799C"/>
              </a:solidFill>
            </a:endParaRPr>
          </a:p>
          <a:p>
            <a:pPr marL="457200" indent="-457200">
              <a:buFont typeface="Arial" panose="020B0604020202020204" pitchFamily="34" charset="0"/>
              <a:buChar char="•"/>
            </a:pPr>
            <a:r>
              <a:rPr lang="zh-CN" altLang="en-US" sz="2800" dirty="0">
                <a:solidFill>
                  <a:srgbClr val="6B799C"/>
                </a:solidFill>
              </a:rPr>
              <a:t>每个数学命题都可以作为工具来应用。数学命题的应用主要表现为解题，这种应用既有数学理论内部的应用，又有数学理论外部的应用。</a:t>
            </a:r>
            <a:endParaRPr lang="en-US" altLang="zh-CN" sz="2800" dirty="0">
              <a:solidFill>
                <a:srgbClr val="6B799C"/>
              </a:solidFill>
            </a:endParaRPr>
          </a:p>
          <a:p>
            <a:pPr marL="457200" indent="-457200">
              <a:buFont typeface="Arial" panose="020B0604020202020204" pitchFamily="34" charset="0"/>
              <a:buChar char="•"/>
            </a:pPr>
            <a:r>
              <a:rPr lang="zh-CN" altLang="en-US" sz="2800" dirty="0">
                <a:solidFill>
                  <a:srgbClr val="6B799C"/>
                </a:solidFill>
              </a:rPr>
              <a:t>数学命题的应用性特征表现出来的知识要素主要有：有何用、何时用和怎么用。例如，余弦定理在实际中有广泛的应用，在解三角形的问题中有着广泛的应用，在解决有关测量问题、平面几何问题、解析几何问题时也都可能用到。</a:t>
            </a:r>
            <a:endParaRPr lang="zh-CN" altLang="en-US" sz="2800" dirty="0">
              <a:solidFill>
                <a:srgbClr val="6B799C"/>
              </a:solidFill>
            </a:endParaRPr>
          </a:p>
          <a:p>
            <a:pPr marL="457200" indent="-457200">
              <a:buFont typeface="Arial" panose="020B0604020202020204" pitchFamily="34" charset="0"/>
              <a:buChar char="•"/>
            </a:pPr>
            <a:r>
              <a:rPr lang="zh-CN" altLang="en-US" sz="2800" dirty="0">
                <a:solidFill>
                  <a:srgbClr val="6B799C"/>
                </a:solidFill>
              </a:rPr>
              <a:t>数学命题的应用性特征通过以不同的方式解决问题来反映命题，从而促进学生对数学命题的掌握。</a:t>
            </a:r>
            <a:endParaRPr lang="zh-CN" altLang="en-US" sz="28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794702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一、中学数学命题的内涵与特征</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3" name="文本框 2"/>
          <p:cNvSpPr txBox="1"/>
          <p:nvPr/>
        </p:nvSpPr>
        <p:spPr>
          <a:xfrm>
            <a:off x="903514" y="1351508"/>
            <a:ext cx="10243457" cy="4584700"/>
          </a:xfrm>
          <a:prstGeom prst="rect">
            <a:avLst/>
          </a:prstGeom>
          <a:noFill/>
        </p:spPr>
        <p:txBody>
          <a:bodyPr wrap="square">
            <a:spAutoFit/>
          </a:bodyPr>
          <a:lstStyle/>
          <a:p>
            <a:r>
              <a:rPr lang="en-US" altLang="zh-CN" sz="2800" b="1" dirty="0">
                <a:solidFill>
                  <a:srgbClr val="6B799C"/>
                </a:solidFill>
              </a:rPr>
              <a:t>4 .</a:t>
            </a:r>
            <a:r>
              <a:rPr lang="zh-CN" altLang="en-US" sz="2800" b="1" dirty="0">
                <a:solidFill>
                  <a:srgbClr val="6B799C"/>
                </a:solidFill>
              </a:rPr>
              <a:t>关联性特征</a:t>
            </a:r>
            <a:endParaRPr lang="zh-CN" altLang="en-US" sz="2800" b="1" dirty="0">
              <a:solidFill>
                <a:srgbClr val="6B799C"/>
              </a:solidFill>
            </a:endParaRPr>
          </a:p>
          <a:p>
            <a:pPr marL="342900" indent="-342900">
              <a:buFont typeface="Arial" panose="020B0604020202020204" pitchFamily="34" charset="0"/>
              <a:buChar char="•"/>
            </a:pPr>
            <a:r>
              <a:rPr lang="zh-CN" altLang="en-US" sz="2400" dirty="0">
                <a:solidFill>
                  <a:srgbClr val="6B799C"/>
                </a:solidFill>
              </a:rPr>
              <a:t>每个数学命题都与其他一些数学知识具有某种联系。数学命题的关联性特征主要是指数学命题在与其他相关数学知识相联系方面所表现出来的特征。其表现出来的知识要素主要是联系点、联系方式及其寻求方法，还表现为构成一个关于该数学命题的体系。例如：余弦定理可以和正弦定理、勾股定理以及三角形的面积公式等建立多种联系；平行四边形的所有判定定理构成了一个体系。此外，通常的原命题、否命题、逆命题和逆否命题也是数学命题关联性特征的一种表现形式。</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数学命题的关联性特征使得数学理论体系得以形成，复杂的概念得以产生。强化对数学命题关联性特征的学习，易于形成关于某个数学命题或者某个数学问题的单元模块，从而高水平地掌握数学命题或高效地解决类似的问题。</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二、中学数学命题学习的基本形式</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1109909" y="1200674"/>
            <a:ext cx="10483376" cy="4154170"/>
          </a:xfrm>
          <a:prstGeom prst="rect">
            <a:avLst/>
          </a:prstGeom>
          <a:noFill/>
        </p:spPr>
        <p:txBody>
          <a:bodyPr wrap="square">
            <a:spAutoFit/>
          </a:bodyPr>
          <a:lstStyle/>
          <a:p>
            <a:r>
              <a:rPr lang="zh-CN" altLang="en-US" sz="2400" dirty="0">
                <a:solidFill>
                  <a:srgbClr val="6B799C"/>
                </a:solidFill>
              </a:rPr>
              <a:t>数学命题学习是命题的逻辑意义向个体心理意义转化的过程，也是一个知识信息获取和智能信息获取并存的过程。这一过程一般包括三个阶段：命题获得、命题证明、命题应用等，发现学习和接受学习是数学命题学习的两种基本形式。</a:t>
            </a:r>
            <a:endParaRPr lang="zh-CN" altLang="en-US" sz="2400" dirty="0">
              <a:solidFill>
                <a:srgbClr val="6B799C"/>
              </a:solidFill>
            </a:endParaRPr>
          </a:p>
          <a:p>
            <a:r>
              <a:rPr lang="zh-CN" altLang="en-US" sz="2400" dirty="0">
                <a:solidFill>
                  <a:srgbClr val="6B799C"/>
                </a:solidFill>
              </a:rPr>
              <a:t>  </a:t>
            </a:r>
            <a:endParaRPr lang="zh-CN" altLang="en-US" sz="2400" dirty="0">
              <a:solidFill>
                <a:srgbClr val="6B799C"/>
              </a:solidFill>
            </a:endParaRPr>
          </a:p>
          <a:p>
            <a:endParaRPr lang="zh-CN" altLang="en-US" sz="2400" b="1" dirty="0">
              <a:solidFill>
                <a:srgbClr val="6B799C"/>
              </a:solidFill>
            </a:endParaRPr>
          </a:p>
          <a:p>
            <a:r>
              <a:rPr lang="zh-CN" altLang="en-US" sz="2400" b="1" dirty="0">
                <a:solidFill>
                  <a:srgbClr val="6B799C"/>
                </a:solidFill>
              </a:rPr>
              <a:t>（一）数学命题的发现学习</a:t>
            </a:r>
            <a:endParaRPr lang="en-US" altLang="zh-CN" sz="2400" dirty="0">
              <a:solidFill>
                <a:srgbClr val="6B799C"/>
              </a:solidFill>
            </a:endParaRPr>
          </a:p>
          <a:p>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数学命题的发现学习是一个通过观察、操作、实验、分析、推理等探索发现数学命题的过程。这一过程一般包括以下环节。</a:t>
            </a:r>
            <a:endParaRPr lang="zh-CN" altLang="en-US" sz="24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二、中学数学命题学习的基本形式</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1109980" y="1200785"/>
            <a:ext cx="10483215" cy="4587240"/>
          </a:xfrm>
          <a:prstGeom prst="rect">
            <a:avLst/>
          </a:prstGeom>
          <a:noFill/>
        </p:spPr>
        <p:txBody>
          <a:bodyPr wrap="square">
            <a:noAutofit/>
          </a:bodyPr>
          <a:lstStyle/>
          <a:p>
            <a:pPr marL="342900" indent="-342900">
              <a:buFont typeface="Arial" panose="020B0604020202020204" pitchFamily="34" charset="0"/>
              <a:buChar char="•"/>
            </a:pPr>
            <a:endParaRPr lang="zh-CN" altLang="en-US" sz="2800" dirty="0">
              <a:solidFill>
                <a:srgbClr val="6B799C"/>
              </a:solidFill>
            </a:endParaRPr>
          </a:p>
          <a:p>
            <a:pPr marL="342900" indent="-342900">
              <a:buFont typeface="Arial" panose="020B0604020202020204" pitchFamily="34" charset="0"/>
              <a:buChar char="•"/>
            </a:pPr>
            <a:r>
              <a:rPr lang="zh-CN" altLang="en-US" sz="2800" b="1" dirty="0">
                <a:solidFill>
                  <a:srgbClr val="6B799C"/>
                </a:solidFill>
              </a:rPr>
              <a:t>首先</a:t>
            </a:r>
            <a:r>
              <a:rPr lang="zh-CN" altLang="en-US" sz="2800" dirty="0">
                <a:solidFill>
                  <a:srgbClr val="6B799C"/>
                </a:solidFill>
              </a:rPr>
              <a:t>，探索条件发现结论。学习者通过观察有关命题的一些实际例子，找到这些例子所具有的共同条件，并在此条件下进行探索，发现结论。</a:t>
            </a:r>
            <a:endParaRPr lang="zh-CN" altLang="en-US" sz="2800" dirty="0">
              <a:solidFill>
                <a:srgbClr val="6B799C"/>
              </a:solidFill>
            </a:endParaRPr>
          </a:p>
          <a:p>
            <a:pPr marL="342900" indent="-342900">
              <a:buFont typeface="Arial" panose="020B0604020202020204" pitchFamily="34" charset="0"/>
              <a:buChar char="•"/>
            </a:pPr>
            <a:endParaRPr lang="zh-CN" altLang="en-US" sz="2800" dirty="0">
              <a:solidFill>
                <a:srgbClr val="6B799C"/>
              </a:solidFill>
            </a:endParaRPr>
          </a:p>
          <a:p>
            <a:pPr marL="342900" indent="-342900">
              <a:buFont typeface="Arial" panose="020B0604020202020204" pitchFamily="34" charset="0"/>
              <a:buChar char="•"/>
            </a:pPr>
            <a:endParaRPr lang="zh-CN" altLang="en-US" sz="2800" dirty="0">
              <a:solidFill>
                <a:srgbClr val="6B799C"/>
              </a:solidFill>
            </a:endParaRPr>
          </a:p>
          <a:p>
            <a:pPr marL="342900" indent="-342900">
              <a:buFont typeface="Arial" panose="020B0604020202020204" pitchFamily="34" charset="0"/>
              <a:buChar char="•"/>
            </a:pPr>
            <a:r>
              <a:rPr lang="zh-CN" altLang="en-US" sz="2800" b="1" dirty="0">
                <a:solidFill>
                  <a:srgbClr val="6B799C"/>
                </a:solidFill>
              </a:rPr>
              <a:t>其次</a:t>
            </a:r>
            <a:r>
              <a:rPr lang="zh-CN" altLang="en-US" sz="2800" dirty="0">
                <a:solidFill>
                  <a:srgbClr val="6B799C"/>
                </a:solidFill>
              </a:rPr>
              <a:t>，基于结论提出假设。基于对实际例子的探索发现共同的特性，通过概括进一步提出假设，将所发现的结果上升为数学命题。</a:t>
            </a:r>
            <a:endParaRPr lang="zh-CN" altLang="en-US" sz="28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二、中学数学命题学习的基本形式</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3" name="文本框 2"/>
          <p:cNvSpPr txBox="1"/>
          <p:nvPr/>
        </p:nvSpPr>
        <p:spPr>
          <a:xfrm>
            <a:off x="1355271" y="1322821"/>
            <a:ext cx="9481457" cy="4523105"/>
          </a:xfrm>
          <a:prstGeom prst="rect">
            <a:avLst/>
          </a:prstGeom>
          <a:noFill/>
        </p:spPr>
        <p:txBody>
          <a:bodyPr wrap="square">
            <a:spAutoFit/>
          </a:bodyPr>
          <a:lstStyle/>
          <a:p>
            <a:pPr marL="342900" indent="-342900">
              <a:buFont typeface="Arial" panose="020B0604020202020204" pitchFamily="34" charset="0"/>
              <a:buChar char="•"/>
            </a:pPr>
            <a:endParaRPr lang="zh-CN" altLang="en-US" sz="3200" b="1" dirty="0">
              <a:solidFill>
                <a:srgbClr val="6B799C"/>
              </a:solidFill>
            </a:endParaRPr>
          </a:p>
          <a:p>
            <a:pPr marL="342900" indent="-342900">
              <a:buFont typeface="Arial" panose="020B0604020202020204" pitchFamily="34" charset="0"/>
              <a:buChar char="•"/>
            </a:pPr>
            <a:r>
              <a:rPr lang="zh-CN" altLang="en-US" sz="3200" b="1" dirty="0">
                <a:solidFill>
                  <a:srgbClr val="6B799C"/>
                </a:solidFill>
              </a:rPr>
              <a:t>再次</a:t>
            </a:r>
            <a:r>
              <a:rPr lang="zh-CN" altLang="en-US" sz="3200" dirty="0">
                <a:solidFill>
                  <a:srgbClr val="6B799C"/>
                </a:solidFill>
              </a:rPr>
              <a:t>，验证假设生成命题。通过理论或实践对提出的数学命题进行验证，在验证的基础上得到数学定理、公式等。</a:t>
            </a:r>
            <a:endParaRPr lang="zh-CN" altLang="en-US" sz="3200" dirty="0">
              <a:solidFill>
                <a:srgbClr val="6B799C"/>
              </a:solidFill>
            </a:endParaRPr>
          </a:p>
          <a:p>
            <a:pPr marL="342900" indent="-342900">
              <a:buFont typeface="Arial" panose="020B0604020202020204" pitchFamily="34" charset="0"/>
              <a:buChar char="•"/>
            </a:pPr>
            <a:endParaRPr lang="zh-CN" altLang="en-US" sz="3200" dirty="0">
              <a:solidFill>
                <a:srgbClr val="6B799C"/>
              </a:solidFill>
            </a:endParaRPr>
          </a:p>
          <a:p>
            <a:pPr marL="342900" indent="-342900">
              <a:buFont typeface="Arial" panose="020B0604020202020204" pitchFamily="34" charset="0"/>
              <a:buChar char="•"/>
            </a:pPr>
            <a:endParaRPr lang="zh-CN" altLang="en-US" sz="3200" dirty="0">
              <a:solidFill>
                <a:srgbClr val="6B799C"/>
              </a:solidFill>
            </a:endParaRPr>
          </a:p>
          <a:p>
            <a:pPr marL="342900" indent="-342900">
              <a:buFont typeface="Arial" panose="020B0604020202020204" pitchFamily="34" charset="0"/>
              <a:buChar char="•"/>
            </a:pPr>
            <a:r>
              <a:rPr lang="zh-CN" altLang="en-US" sz="3200" b="1" dirty="0">
                <a:solidFill>
                  <a:srgbClr val="6B799C"/>
                </a:solidFill>
              </a:rPr>
              <a:t>最后</a:t>
            </a:r>
            <a:r>
              <a:rPr lang="zh-CN" altLang="en-US" sz="3200" dirty="0">
                <a:solidFill>
                  <a:srgbClr val="6B799C"/>
                </a:solidFill>
              </a:rPr>
              <a:t>，理解命题应用命题。通过例题和练习等进一步深入理解数学命题，并学会数学命题的各种应用。</a:t>
            </a:r>
            <a:endParaRPr lang="zh-CN" altLang="en-US" sz="3200" dirty="0">
              <a:solidFill>
                <a:srgbClr val="6B799C"/>
              </a:solidFill>
            </a:endParaRPr>
          </a:p>
          <a:p>
            <a:pPr marL="342900" indent="-342900">
              <a:buFont typeface="Arial" panose="020B0604020202020204" pitchFamily="34" charset="0"/>
              <a:buChar char="•"/>
            </a:pPr>
            <a:endParaRPr lang="zh-CN" altLang="en-US" sz="32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二、中学数学命题学习的基本形式</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985157" y="1451713"/>
            <a:ext cx="10221685" cy="2738120"/>
          </a:xfrm>
          <a:prstGeom prst="rect">
            <a:avLst/>
          </a:prstGeom>
          <a:noFill/>
        </p:spPr>
        <p:txBody>
          <a:bodyPr wrap="square">
            <a:spAutoFit/>
          </a:bodyPr>
          <a:lstStyle/>
          <a:p>
            <a:r>
              <a:rPr lang="zh-CN" altLang="en-US" sz="2800" dirty="0">
                <a:solidFill>
                  <a:srgbClr val="6B799C"/>
                </a:solidFill>
              </a:rPr>
              <a:t>     </a:t>
            </a:r>
            <a:r>
              <a:rPr lang="zh-CN" altLang="en-US" sz="2800" b="1" dirty="0">
                <a:solidFill>
                  <a:srgbClr val="6B799C"/>
                </a:solidFill>
              </a:rPr>
              <a:t>（二）数学命题的接受学习</a:t>
            </a:r>
            <a:endParaRPr lang="en-US" altLang="zh-CN" sz="2800" dirty="0">
              <a:solidFill>
                <a:srgbClr val="6B799C"/>
              </a:solidFill>
            </a:endParaRPr>
          </a:p>
          <a:p>
            <a:endParaRPr lang="zh-CN" altLang="en-US" sz="2400" dirty="0">
              <a:solidFill>
                <a:srgbClr val="6B799C"/>
              </a:solidFill>
            </a:endParaRPr>
          </a:p>
          <a:p>
            <a:pPr marL="342900" indent="-342900">
              <a:buFont typeface="Arial" panose="020B0604020202020204" pitchFamily="34" charset="0"/>
              <a:buChar char="•"/>
            </a:pPr>
            <a:r>
              <a:rPr lang="zh-CN" altLang="en-US" sz="2400" b="1" dirty="0">
                <a:solidFill>
                  <a:srgbClr val="6B799C"/>
                </a:solidFill>
              </a:rPr>
              <a:t>数学命题</a:t>
            </a:r>
            <a:r>
              <a:rPr lang="zh-CN" altLang="en-US" sz="2400" dirty="0">
                <a:solidFill>
                  <a:srgbClr val="6B799C"/>
                </a:solidFill>
              </a:rPr>
              <a:t>的接受学习是直接将要学习的数学命题呈现给学生，通过分析命题所涉及的数学概念、命题中的条件和结论，得出命题的逻辑关系，然后学习命题的证明，并用实际例子对命题的正确性进行验证的过程。这一过程一般包括以下环节。</a:t>
            </a:r>
            <a:endParaRPr lang="zh-CN" altLang="en-US" sz="24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二、中学数学命题学习的基本形式</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985157" y="1451713"/>
            <a:ext cx="10221685" cy="3907790"/>
          </a:xfrm>
          <a:prstGeom prst="rect">
            <a:avLst/>
          </a:prstGeom>
          <a:noFill/>
        </p:spPr>
        <p:txBody>
          <a:bodyPr wrap="square">
            <a:spAutoFit/>
          </a:bodyPr>
          <a:lstStyle/>
          <a:p>
            <a:r>
              <a:rPr lang="zh-CN" altLang="en-US" sz="2800" dirty="0">
                <a:solidFill>
                  <a:srgbClr val="6B799C"/>
                </a:solidFill>
              </a:rPr>
              <a:t>     </a:t>
            </a:r>
            <a:r>
              <a:rPr lang="zh-CN" altLang="en-US" sz="2800" b="1" dirty="0">
                <a:solidFill>
                  <a:srgbClr val="6B799C"/>
                </a:solidFill>
              </a:rPr>
              <a:t>（二）数学命题的接受学习</a:t>
            </a:r>
            <a:endParaRPr lang="en-US" altLang="zh-CN" sz="2800" dirty="0">
              <a:solidFill>
                <a:srgbClr val="6B799C"/>
              </a:solidFill>
            </a:endParaRPr>
          </a:p>
          <a:p>
            <a:endParaRPr lang="zh-CN" altLang="en-US" sz="2400" dirty="0">
              <a:solidFill>
                <a:srgbClr val="6B799C"/>
              </a:solidFill>
            </a:endParaRPr>
          </a:p>
          <a:p>
            <a:pPr marL="342900" indent="-342900">
              <a:buFont typeface="Arial" panose="020B0604020202020204" pitchFamily="34" charset="0"/>
              <a:buChar char="•"/>
            </a:pPr>
            <a:r>
              <a:rPr lang="zh-CN" altLang="en-US" sz="2800" b="1" dirty="0">
                <a:solidFill>
                  <a:srgbClr val="6B799C"/>
                </a:solidFill>
              </a:rPr>
              <a:t>首先，</a:t>
            </a:r>
            <a:r>
              <a:rPr lang="zh-CN" altLang="en-US" sz="2800" dirty="0">
                <a:solidFill>
                  <a:srgbClr val="6B799C"/>
                </a:solidFill>
              </a:rPr>
              <a:t>观察命题，分析命题。观察命题，理解命题的具体内涵，分析命题的条件和结论，以及命题的逻辑结构。</a:t>
            </a:r>
            <a:endParaRPr lang="zh-CN" altLang="en-US" sz="2800" dirty="0">
              <a:solidFill>
                <a:srgbClr val="6B799C"/>
              </a:solidFill>
            </a:endParaRPr>
          </a:p>
          <a:p>
            <a:pPr marL="342900" indent="-342900">
              <a:buFont typeface="Arial" panose="020B0604020202020204" pitchFamily="34" charset="0"/>
              <a:buChar char="•"/>
            </a:pPr>
            <a:r>
              <a:rPr lang="zh-CN" altLang="en-US" sz="2800" b="1" dirty="0">
                <a:solidFill>
                  <a:srgbClr val="6B799C"/>
                </a:solidFill>
              </a:rPr>
              <a:t>其次，</a:t>
            </a:r>
            <a:r>
              <a:rPr lang="zh-CN" altLang="en-US" sz="2800" dirty="0">
                <a:solidFill>
                  <a:srgbClr val="6B799C"/>
                </a:solidFill>
              </a:rPr>
              <a:t>激活命题相关旧知。利用原有的认知结构，找出与所学数学命题有关的概念、定理、公式等，将新命题纳入原有的认知结构中，建立起新的数学命题与原有认知结构之间的联系。为此，要对与所学命题有关的数学概念和命题进行适当的复习，以加深学生对所学数学命题的理解。</a:t>
            </a:r>
            <a:endParaRPr lang="zh-CN" altLang="en-US" sz="28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二、中学数学命题学习的基本形式</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3" name="文本框 2"/>
          <p:cNvSpPr txBox="1"/>
          <p:nvPr/>
        </p:nvSpPr>
        <p:spPr>
          <a:xfrm>
            <a:off x="1284514" y="1443841"/>
            <a:ext cx="9622972" cy="3538220"/>
          </a:xfrm>
          <a:prstGeom prst="rect">
            <a:avLst/>
          </a:prstGeom>
          <a:noFill/>
        </p:spPr>
        <p:txBody>
          <a:bodyPr wrap="square">
            <a:spAutoFit/>
          </a:bodyPr>
          <a:lstStyle/>
          <a:p>
            <a:pPr marL="342900" indent="-342900">
              <a:buFont typeface="Arial" panose="020B0604020202020204" pitchFamily="34" charset="0"/>
              <a:buChar char="•"/>
            </a:pPr>
            <a:r>
              <a:rPr lang="zh-CN" altLang="en-US" sz="2800" b="1" dirty="0">
                <a:solidFill>
                  <a:srgbClr val="6B799C"/>
                </a:solidFill>
              </a:rPr>
              <a:t>再次，</a:t>
            </a:r>
            <a:r>
              <a:rPr lang="zh-CN" altLang="en-US" sz="2800" dirty="0">
                <a:solidFill>
                  <a:srgbClr val="6B799C"/>
                </a:solidFill>
              </a:rPr>
              <a:t>证明相应数学命题。在理解数学命题的基础上进一步分析用以证明数学命题的思路，运用已学过的某些命题来推导当前的数学命题并给出证明过程。这一环节是强化对命题的理解的重要阶段。</a:t>
            </a:r>
            <a:endParaRPr lang="zh-CN" altLang="en-US" sz="2800" dirty="0">
              <a:solidFill>
                <a:srgbClr val="6B799C"/>
              </a:solidFill>
            </a:endParaRPr>
          </a:p>
          <a:p>
            <a:pPr marL="342900" indent="-342900">
              <a:buFont typeface="Arial" panose="020B0604020202020204" pitchFamily="34" charset="0"/>
              <a:buChar char="•"/>
            </a:pPr>
            <a:r>
              <a:rPr lang="zh-CN" altLang="en-US" sz="2800" b="1" dirty="0">
                <a:solidFill>
                  <a:srgbClr val="6B799C"/>
                </a:solidFill>
              </a:rPr>
              <a:t>最后，</a:t>
            </a:r>
            <a:r>
              <a:rPr lang="zh-CN" altLang="en-US" sz="2800" dirty="0">
                <a:solidFill>
                  <a:srgbClr val="6B799C"/>
                </a:solidFill>
              </a:rPr>
              <a:t>理解命题，应用命题。通过例题和练习等进一步深化理解数学命题，并学会数学命题的各种应用，在应用的基础上完善个体的认知结构。</a:t>
            </a:r>
            <a:endParaRPr lang="zh-CN" altLang="en-US" sz="2800" dirty="0">
              <a:solidFill>
                <a:srgbClr val="6B799C"/>
              </a:solidFill>
            </a:endParaRPr>
          </a:p>
          <a:p>
            <a:pPr marL="342900" indent="-342900">
              <a:buFont typeface="Arial" panose="020B0604020202020204" pitchFamily="34" charset="0"/>
              <a:buChar char="•"/>
            </a:pPr>
            <a:endParaRPr lang="zh-CN" altLang="en-US" sz="28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二、中学数学命题学习的基本形式</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3" name="文本框 2"/>
          <p:cNvSpPr txBox="1"/>
          <p:nvPr/>
        </p:nvSpPr>
        <p:spPr>
          <a:xfrm>
            <a:off x="1284514" y="1443841"/>
            <a:ext cx="9622972" cy="3107690"/>
          </a:xfrm>
          <a:prstGeom prst="rect">
            <a:avLst/>
          </a:prstGeom>
          <a:noFill/>
        </p:spPr>
        <p:txBody>
          <a:bodyPr wrap="square">
            <a:spAutoFit/>
          </a:bodyPr>
          <a:lstStyle/>
          <a:p>
            <a:pPr marL="342900" indent="-342900">
              <a:buFont typeface="Arial" panose="020B0604020202020204" pitchFamily="34" charset="0"/>
              <a:buChar char="•"/>
            </a:pPr>
            <a:r>
              <a:rPr lang="zh-CN" altLang="en-US" sz="2800" dirty="0">
                <a:solidFill>
                  <a:srgbClr val="6B799C"/>
                </a:solidFill>
              </a:rPr>
              <a:t>无论是数学命题的发现学习，还是数学命题的接受学习，一般都会让学生经历命题的证明、理解和应用等环节，这两种命题学习形式的不同之处在于命题获得的方式不同。发现和接受这两种形式各有利弊，在教学中常常将这两种形式结合使用。</a:t>
            </a:r>
            <a:r>
              <a:rPr lang="zh-CN" altLang="en-US" sz="2800" b="1" dirty="0">
                <a:solidFill>
                  <a:srgbClr val="6B799C"/>
                </a:solidFill>
              </a:rPr>
              <a:t>特别是伴随着现代信息技术的发展，多媒体技术、数学应用软件等工具为数学命题的发现学习创造了更大的可能。</a:t>
            </a:r>
            <a:endParaRPr lang="zh-CN" altLang="en-US" sz="2800" b="1"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三、中学数学命题教学的常用策略</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1055914" y="1173253"/>
            <a:ext cx="10080172" cy="4954270"/>
          </a:xfrm>
          <a:prstGeom prst="rect">
            <a:avLst/>
          </a:prstGeom>
          <a:noFill/>
        </p:spPr>
        <p:txBody>
          <a:bodyPr wrap="square">
            <a:spAutoFit/>
          </a:bodyPr>
          <a:lstStyle/>
          <a:p>
            <a:endParaRPr lang="zh-CN" altLang="en-US" sz="2400" dirty="0">
              <a:solidFill>
                <a:srgbClr val="6B799C"/>
              </a:solidFill>
            </a:endParaRPr>
          </a:p>
          <a:p>
            <a:r>
              <a:rPr lang="zh-CN" altLang="en-US" sz="2800" dirty="0">
                <a:solidFill>
                  <a:srgbClr val="6B799C"/>
                </a:solidFill>
              </a:rPr>
              <a:t>  </a:t>
            </a:r>
            <a:r>
              <a:rPr lang="zh-CN" altLang="en-US" sz="2800" b="1" dirty="0">
                <a:solidFill>
                  <a:srgbClr val="6B799C"/>
                </a:solidFill>
              </a:rPr>
              <a:t>（一）过程性策略：关注知识发生的过程</a:t>
            </a:r>
            <a:endParaRPr lang="zh-CN" altLang="en-US" sz="28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在对数学命题进行证明的阶段，教师不应该把备课时准备好的证明思路直接给学生，而应给予学生充分暴露数学思维过程的机会。通过采取适当的教学方式，立足于数学命题产生的背景，引导学生感受数学命题产生、发展、演变的动态过程，鼓励学生动手实践、自主探索、合作交流，以促进新知的建构，这一过程性策略是数学命题教学的一种重要策略。</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这一策略要求教师在开展数学命题教学时要揭示数学命题的产生、推证过程，突出数学思想方法的提炼和应用过程，引导学生感受“再创造”的过程，而且要关注学生在证明过程中所遇到的障碍以及改变思路最终解决问题的过程。</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学生只有亲历数学命题的发现过程，才能更好地理解数学命题的本质以及结构特征，并迁移应用数学命题。</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等腰三角形 33"/>
          <p:cNvSpPr/>
          <p:nvPr/>
        </p:nvSpPr>
        <p:spPr>
          <a:xfrm>
            <a:off x="83370" y="477543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0800000">
            <a:off x="0" y="32224"/>
            <a:ext cx="4496263" cy="297180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2" name="组合 11"/>
          <p:cNvGrpSpPr/>
          <p:nvPr/>
        </p:nvGrpSpPr>
        <p:grpSpPr>
          <a:xfrm>
            <a:off x="3227317" y="4867661"/>
            <a:ext cx="1105017" cy="45720"/>
            <a:chOff x="1066971" y="3068807"/>
            <a:chExt cx="1105017" cy="45720"/>
          </a:xfrm>
          <a:solidFill>
            <a:srgbClr val="6B799C"/>
          </a:solidFill>
        </p:grpSpPr>
        <p:sp>
          <p:nvSpPr>
            <p:cNvPr id="13" name="椭圆 12"/>
            <p:cNvSpPr/>
            <p:nvPr/>
          </p:nvSpPr>
          <p:spPr>
            <a:xfrm>
              <a:off x="10669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4" name="椭圆 13"/>
            <p:cNvSpPr/>
            <p:nvPr/>
          </p:nvSpPr>
          <p:spPr>
            <a:xfrm>
              <a:off x="12435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5" name="椭圆 14"/>
            <p:cNvSpPr/>
            <p:nvPr/>
          </p:nvSpPr>
          <p:spPr>
            <a:xfrm>
              <a:off x="14200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6" name="椭圆 15"/>
            <p:cNvSpPr/>
            <p:nvPr/>
          </p:nvSpPr>
          <p:spPr>
            <a:xfrm>
              <a:off x="15966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7" name="椭圆 16"/>
            <p:cNvSpPr/>
            <p:nvPr/>
          </p:nvSpPr>
          <p:spPr>
            <a:xfrm>
              <a:off x="17731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8" name="椭圆 17"/>
            <p:cNvSpPr/>
            <p:nvPr/>
          </p:nvSpPr>
          <p:spPr>
            <a:xfrm>
              <a:off x="19497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9" name="椭圆 18"/>
            <p:cNvSpPr/>
            <p:nvPr/>
          </p:nvSpPr>
          <p:spPr>
            <a:xfrm>
              <a:off x="2126268"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grpSp>
      <p:sp>
        <p:nvSpPr>
          <p:cNvPr id="20" name="文本框 19"/>
          <p:cNvSpPr txBox="1"/>
          <p:nvPr/>
        </p:nvSpPr>
        <p:spPr>
          <a:xfrm>
            <a:off x="3273037" y="2745004"/>
            <a:ext cx="1598035" cy="193899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目 录</a:t>
            </a:r>
            <a:endParaRPr kumimoji="0" lang="zh-CN" altLang="en-US" sz="6000" b="1"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1" name="TextBox 13"/>
          <p:cNvSpPr txBox="1">
            <a:spLocks noChangeArrowheads="1"/>
          </p:cNvSpPr>
          <p:nvPr/>
        </p:nvSpPr>
        <p:spPr bwMode="auto">
          <a:xfrm>
            <a:off x="3182681" y="5031763"/>
            <a:ext cx="124001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dist" defTabSz="1216025" rtl="0" eaLnBrk="1" fontAlgn="auto" latinLnBrk="0" hangingPunct="1">
              <a:lnSpc>
                <a:spcPct val="100000"/>
              </a:lnSpc>
              <a:spcBef>
                <a:spcPct val="20000"/>
              </a:spcBef>
              <a:spcAft>
                <a:spcPts val="0"/>
              </a:spcAft>
              <a:buClrTx/>
              <a:buSzTx/>
              <a:buFontTx/>
              <a:buNone/>
              <a:defRPr/>
            </a:pPr>
            <a:r>
              <a:rPr kumimoji="0" lang="en-US" altLang="zh-CN" sz="16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Arial" panose="020B0604020202020204" pitchFamily="34" charset="0"/>
              </a:rPr>
              <a:t>content</a:t>
            </a:r>
            <a:endParaRPr kumimoji="0" lang="en-US" altLang="zh-CN" sz="16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Arial" panose="020B0604020202020204" pitchFamily="34" charset="0"/>
            </a:endParaRPr>
          </a:p>
        </p:txBody>
      </p:sp>
      <p:sp>
        <p:nvSpPr>
          <p:cNvPr id="22" name="文本框 15"/>
          <p:cNvSpPr txBox="1">
            <a:spLocks noChangeArrowheads="1"/>
          </p:cNvSpPr>
          <p:nvPr>
            <p:custDataLst>
              <p:tags r:id="rId1"/>
            </p:custDataLst>
          </p:nvPr>
        </p:nvSpPr>
        <p:spPr bwMode="auto">
          <a:xfrm>
            <a:off x="6109921" y="2937154"/>
            <a:ext cx="536003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中学数学</a:t>
            </a:r>
            <a:r>
              <a:rPr lang="zh-CN" altLang="en-US" sz="3200" b="1" dirty="0">
                <a:solidFill>
                  <a:srgbClr val="6B799C"/>
                </a:solidFill>
                <a:latin typeface="幼圆" panose="02010509060101010101" pitchFamily="49" charset="-122"/>
                <a:ea typeface="幼圆" panose="02010509060101010101" pitchFamily="49" charset="-122"/>
              </a:rPr>
              <a:t>命题课的认识</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23" name="文本框 17"/>
          <p:cNvSpPr txBox="1">
            <a:spLocks noChangeArrowheads="1"/>
          </p:cNvSpPr>
          <p:nvPr>
            <p:custDataLst>
              <p:tags r:id="rId2"/>
            </p:custDataLst>
          </p:nvPr>
        </p:nvSpPr>
        <p:spPr bwMode="auto">
          <a:xfrm>
            <a:off x="6231255" y="3801745"/>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中学数学</a:t>
            </a:r>
            <a:r>
              <a:rPr lang="zh-CN" altLang="en-US" sz="3200" b="1" dirty="0">
                <a:solidFill>
                  <a:srgbClr val="6B799C"/>
                </a:solidFill>
                <a:latin typeface="幼圆" panose="02010509060101010101" pitchFamily="49" charset="-122"/>
                <a:ea typeface="幼圆" panose="02010509060101010101" pitchFamily="49" charset="-122"/>
              </a:rPr>
              <a:t>命题课的设计与实践</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26" name="文本框 14"/>
          <p:cNvSpPr txBox="1">
            <a:spLocks noChangeArrowheads="1"/>
          </p:cNvSpPr>
          <p:nvPr>
            <p:custDataLst>
              <p:tags r:id="rId3"/>
            </p:custDataLst>
          </p:nvPr>
        </p:nvSpPr>
        <p:spPr bwMode="auto">
          <a:xfrm>
            <a:off x="5418129" y="2890667"/>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01</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7" name="文本框 16"/>
          <p:cNvSpPr txBox="1">
            <a:spLocks noChangeArrowheads="1"/>
          </p:cNvSpPr>
          <p:nvPr>
            <p:custDataLst>
              <p:tags r:id="rId4"/>
            </p:custDataLst>
          </p:nvPr>
        </p:nvSpPr>
        <p:spPr bwMode="auto">
          <a:xfrm>
            <a:off x="5418129" y="3801793"/>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02</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 name="等腰三角形 1"/>
          <p:cNvSpPr/>
          <p:nvPr/>
        </p:nvSpPr>
        <p:spPr>
          <a:xfrm rot="10800000">
            <a:off x="716438" y="43110"/>
            <a:ext cx="3063388" cy="2024743"/>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0" name="等腰三角形 29"/>
          <p:cNvSpPr/>
          <p:nvPr/>
        </p:nvSpPr>
        <p:spPr>
          <a:xfrm rot="10800000">
            <a:off x="3191344" y="0"/>
            <a:ext cx="2296886" cy="1518124"/>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3" name="等腰三角形 32"/>
          <p:cNvSpPr/>
          <p:nvPr/>
        </p:nvSpPr>
        <p:spPr>
          <a:xfrm>
            <a:off x="785167" y="5770544"/>
            <a:ext cx="1663020" cy="1099171"/>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16"/>
          <p:cNvSpPr txBox="1">
            <a:spLocks noChangeArrowheads="1"/>
          </p:cNvSpPr>
          <p:nvPr>
            <p:custDataLst>
              <p:tags r:id="rId5"/>
            </p:custDataLst>
          </p:nvPr>
        </p:nvSpPr>
        <p:spPr bwMode="auto">
          <a:xfrm>
            <a:off x="5468732" y="5125384"/>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03</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4" name="文本框 17"/>
          <p:cNvSpPr txBox="1">
            <a:spLocks noChangeArrowheads="1"/>
          </p:cNvSpPr>
          <p:nvPr>
            <p:custDataLst>
              <p:tags r:id="rId6"/>
            </p:custDataLst>
          </p:nvPr>
        </p:nvSpPr>
        <p:spPr bwMode="auto">
          <a:xfrm>
            <a:off x="6424246" y="4943656"/>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lang="zh-CN" altLang="en-US" sz="3200" b="1" dirty="0">
                <a:solidFill>
                  <a:srgbClr val="6B799C"/>
                </a:solidFill>
                <a:latin typeface="幼圆" panose="02010509060101010101" pitchFamily="49" charset="-122"/>
                <a:ea typeface="幼圆" panose="02010509060101010101" pitchFamily="49" charset="-122"/>
              </a:rPr>
              <a:t>中学数学命题课教学技能的提高</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0"/>
                                        </p:tgtEl>
                                        <p:attrNameLst>
                                          <p:attrName>r</p:attrName>
                                        </p:attrNameLst>
                                      </p:cBhvr>
                                    </p:animRot>
                                    <p:animRot by="-240000">
                                      <p:cBhvr>
                                        <p:cTn id="13" dur="200" fill="hold">
                                          <p:stCondLst>
                                            <p:cond delay="200"/>
                                          </p:stCondLst>
                                        </p:cTn>
                                        <p:tgtEl>
                                          <p:spTgt spid="20"/>
                                        </p:tgtEl>
                                        <p:attrNameLst>
                                          <p:attrName>r</p:attrName>
                                        </p:attrNameLst>
                                      </p:cBhvr>
                                    </p:animRot>
                                    <p:animRot by="240000">
                                      <p:cBhvr>
                                        <p:cTn id="14" dur="200" fill="hold">
                                          <p:stCondLst>
                                            <p:cond delay="400"/>
                                          </p:stCondLst>
                                        </p:cTn>
                                        <p:tgtEl>
                                          <p:spTgt spid="20"/>
                                        </p:tgtEl>
                                        <p:attrNameLst>
                                          <p:attrName>r</p:attrName>
                                        </p:attrNameLst>
                                      </p:cBhvr>
                                    </p:animRot>
                                    <p:animRot by="-240000">
                                      <p:cBhvr>
                                        <p:cTn id="15" dur="200" fill="hold">
                                          <p:stCondLst>
                                            <p:cond delay="600"/>
                                          </p:stCondLst>
                                        </p:cTn>
                                        <p:tgtEl>
                                          <p:spTgt spid="20"/>
                                        </p:tgtEl>
                                        <p:attrNameLst>
                                          <p:attrName>r</p:attrName>
                                        </p:attrNameLst>
                                      </p:cBhvr>
                                    </p:animRot>
                                    <p:animRot by="120000">
                                      <p:cBhvr>
                                        <p:cTn id="16" dur="200" fill="hold">
                                          <p:stCondLst>
                                            <p:cond delay="8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1"/>
                                        </p:tgtEl>
                                        <p:attrNameLst>
                                          <p:attrName>r</p:attrName>
                                        </p:attrNameLst>
                                      </p:cBhvr>
                                    </p:animRot>
                                    <p:animRot by="-240000">
                                      <p:cBhvr>
                                        <p:cTn id="19" dur="200" fill="hold">
                                          <p:stCondLst>
                                            <p:cond delay="200"/>
                                          </p:stCondLst>
                                        </p:cTn>
                                        <p:tgtEl>
                                          <p:spTgt spid="21"/>
                                        </p:tgtEl>
                                        <p:attrNameLst>
                                          <p:attrName>r</p:attrName>
                                        </p:attrNameLst>
                                      </p:cBhvr>
                                    </p:animRot>
                                    <p:animRot by="240000">
                                      <p:cBhvr>
                                        <p:cTn id="20" dur="200" fill="hold">
                                          <p:stCondLst>
                                            <p:cond delay="400"/>
                                          </p:stCondLst>
                                        </p:cTn>
                                        <p:tgtEl>
                                          <p:spTgt spid="21"/>
                                        </p:tgtEl>
                                        <p:attrNameLst>
                                          <p:attrName>r</p:attrName>
                                        </p:attrNameLst>
                                      </p:cBhvr>
                                    </p:animRot>
                                    <p:animRot by="-240000">
                                      <p:cBhvr>
                                        <p:cTn id="21" dur="200" fill="hold">
                                          <p:stCondLst>
                                            <p:cond delay="600"/>
                                          </p:stCondLst>
                                        </p:cTn>
                                        <p:tgtEl>
                                          <p:spTgt spid="21"/>
                                        </p:tgtEl>
                                        <p:attrNameLst>
                                          <p:attrName>r</p:attrName>
                                        </p:attrNameLst>
                                      </p:cBhvr>
                                    </p:animRot>
                                    <p:animRot by="120000">
                                      <p:cBhvr>
                                        <p:cTn id="22" dur="200" fill="hold">
                                          <p:stCondLst>
                                            <p:cond delay="80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三、中学数学命题教学的常用策略</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3" name="文本框 2"/>
          <p:cNvSpPr txBox="1"/>
          <p:nvPr/>
        </p:nvSpPr>
        <p:spPr>
          <a:xfrm>
            <a:off x="933751" y="1173253"/>
            <a:ext cx="10224106" cy="4030980"/>
          </a:xfrm>
          <a:prstGeom prst="rect">
            <a:avLst/>
          </a:prstGeom>
          <a:noFill/>
        </p:spPr>
        <p:txBody>
          <a:bodyPr wrap="square">
            <a:spAutoFit/>
          </a:bodyPr>
          <a:lstStyle/>
          <a:p>
            <a:r>
              <a:rPr lang="zh-CN" altLang="en-US" sz="2800" dirty="0">
                <a:solidFill>
                  <a:srgbClr val="6B799C"/>
                </a:solidFill>
              </a:rPr>
              <a:t>       </a:t>
            </a:r>
            <a:r>
              <a:rPr lang="zh-CN" altLang="en-US" sz="2800" b="1" dirty="0">
                <a:solidFill>
                  <a:srgbClr val="6B799C"/>
                </a:solidFill>
              </a:rPr>
              <a:t>（二）变式策略：提供不同层次的变式</a:t>
            </a:r>
            <a:endParaRPr lang="en-US" altLang="zh-CN" sz="2800" b="1" dirty="0">
              <a:solidFill>
                <a:srgbClr val="6B799C"/>
              </a:solidFill>
            </a:endParaRPr>
          </a:p>
          <a:p>
            <a:endParaRPr lang="zh-CN" altLang="en-US" sz="2800" dirty="0">
              <a:solidFill>
                <a:srgbClr val="6B799C"/>
              </a:solidFill>
            </a:endParaRPr>
          </a:p>
          <a:p>
            <a:pPr marL="342900" indent="-342900">
              <a:buFont typeface="Arial" panose="020B0604020202020204" pitchFamily="34" charset="0"/>
              <a:buChar char="•"/>
            </a:pPr>
            <a:r>
              <a:rPr lang="zh-CN" altLang="en-US" sz="2000" dirty="0">
                <a:solidFill>
                  <a:srgbClr val="6B799C"/>
                </a:solidFill>
              </a:rPr>
              <a:t>学生对习得的数学命题的应用并不总是在自身非常熟悉的情境中，往往需要在不同的情境中应用命题。</a:t>
            </a:r>
            <a:endParaRPr lang="zh-CN" altLang="en-US" sz="2000" dirty="0">
              <a:solidFill>
                <a:srgbClr val="6B799C"/>
              </a:solidFill>
            </a:endParaRPr>
          </a:p>
          <a:p>
            <a:pPr marL="342900" indent="-342900">
              <a:buFont typeface="Arial" panose="020B0604020202020204" pitchFamily="34" charset="0"/>
              <a:buChar char="•"/>
            </a:pPr>
            <a:r>
              <a:rPr lang="zh-CN" altLang="en-US" sz="2000" b="1" dirty="0">
                <a:solidFill>
                  <a:srgbClr val="6B799C"/>
                </a:solidFill>
              </a:rPr>
              <a:t>通过设计一些低起点、小坡度的问题串</a:t>
            </a:r>
            <a:r>
              <a:rPr lang="zh-CN" altLang="en-US" sz="2000" dirty="0">
                <a:solidFill>
                  <a:srgbClr val="6B799C"/>
                </a:solidFill>
              </a:rPr>
              <a:t>，为学生提供不同层次的变式，深化学生对命题为真的适用条件和范围的理解，促进学生理解数学命题及其所蕴含的数学思想方法的本质特征，这一变式策略是数学命题教学的一种重要策略。</a:t>
            </a:r>
            <a:endParaRPr lang="en-US" altLang="zh-CN" sz="2000" dirty="0">
              <a:solidFill>
                <a:srgbClr val="6B799C"/>
              </a:solidFill>
            </a:endParaRPr>
          </a:p>
          <a:p>
            <a:pPr marL="342900" indent="-342900">
              <a:buFont typeface="Arial" panose="020B0604020202020204" pitchFamily="34" charset="0"/>
              <a:buChar char="•"/>
            </a:pPr>
            <a:r>
              <a:rPr lang="zh-CN" altLang="en-US" sz="2000" b="1" dirty="0">
                <a:solidFill>
                  <a:srgbClr val="6B799C"/>
                </a:solidFill>
              </a:rPr>
              <a:t>命题的多样化表达、命题的多种证明方法、命题的推广和引申命题</a:t>
            </a:r>
            <a:r>
              <a:rPr lang="zh-CN" altLang="en-US" sz="2000" dirty="0">
                <a:solidFill>
                  <a:srgbClr val="6B799C"/>
                </a:solidFill>
              </a:rPr>
              <a:t>等都是变式的重要来源。命题变式主要包括公式变式、图形变式和条件变式，变式的实质在于扩大数学命题的应用范围，以及用不同方法建立所学命题与相关知识的关联，培养学生灵活转换、举一反三的能力。在数学命题的教学过程中，教师需要精心设计一些富有层次性的练习题，深化学生对数学命题的理解。</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11500" b="1" dirty="0">
                <a:solidFill>
                  <a:prstClr val="white"/>
                </a:solidFill>
                <a:latin typeface="Calibri" panose="020F0502020204030204"/>
                <a:ea typeface="等线" panose="02010600030101010101" pitchFamily="2" charset="-122"/>
              </a:rPr>
              <a:t>2</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17"/>
          <p:cNvSpPr txBox="1">
            <a:spLocks noChangeArrowheads="1"/>
          </p:cNvSpPr>
          <p:nvPr>
            <p:custDataLst>
              <p:tags r:id="rId1"/>
            </p:custDataLst>
          </p:nvPr>
        </p:nvSpPr>
        <p:spPr bwMode="auto">
          <a:xfrm>
            <a:off x="6274798" y="2994557"/>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中学数学</a:t>
            </a:r>
            <a:r>
              <a:rPr lang="zh-CN" altLang="en-US" sz="4000" b="1" dirty="0">
                <a:solidFill>
                  <a:srgbClr val="6B799C"/>
                </a:solidFill>
                <a:latin typeface="幼圆" panose="02010509060101010101" pitchFamily="49" charset="-122"/>
                <a:ea typeface="幼圆" panose="02010509060101010101" pitchFamily="49" charset="-122"/>
              </a:rPr>
              <a:t>命题课的设计与实践</a:t>
            </a:r>
            <a:endPar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一、中学数学命题课的设计要领</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629285" y="1172845"/>
            <a:ext cx="11343005" cy="4873625"/>
          </a:xfrm>
          <a:prstGeom prst="rect">
            <a:avLst/>
          </a:prstGeom>
          <a:noFill/>
        </p:spPr>
        <p:txBody>
          <a:bodyPr wrap="square">
            <a:noAutofit/>
          </a:bodyPr>
          <a:lstStyle/>
          <a:p>
            <a:endParaRPr lang="zh-CN" altLang="en-US" dirty="0"/>
          </a:p>
          <a:p>
            <a:r>
              <a:rPr lang="zh-CN" altLang="en-US" sz="3200" dirty="0">
                <a:solidFill>
                  <a:srgbClr val="6B799C"/>
                </a:solidFill>
              </a:rPr>
              <a:t>学习数学命题，实际是把握数学概念之间关系的过程。类似于中学数学概念课的教学设计，数学命题课的教学设计也需要教师在准确分析命题内涵特征和学情的基础上，在</a:t>
            </a:r>
            <a:r>
              <a:rPr lang="zh-CN" altLang="en-US" sz="3200" b="1" dirty="0">
                <a:solidFill>
                  <a:srgbClr val="6B799C"/>
                </a:solidFill>
              </a:rPr>
              <a:t>教学目标的设定、教学过程的设计、课后作业的设计</a:t>
            </a:r>
            <a:r>
              <a:rPr lang="zh-CN" altLang="en-US" sz="3200" dirty="0">
                <a:solidFill>
                  <a:srgbClr val="6B799C"/>
                </a:solidFill>
              </a:rPr>
              <a:t>等方面着力，且教学设计从整体上要体现数学命题的发现、证明和应用过程。</a:t>
            </a:r>
            <a:endParaRPr lang="zh-CN" altLang="en-US" sz="3200" dirty="0">
              <a:solidFill>
                <a:srgbClr val="6B799C"/>
              </a:solidFill>
            </a:endParaRPr>
          </a:p>
          <a:p>
            <a:r>
              <a:rPr lang="zh-CN" altLang="en-US" sz="2800" dirty="0">
                <a:solidFill>
                  <a:srgbClr val="6B799C"/>
                </a:solidFill>
              </a:rPr>
              <a:t>         </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482272" y="2672443"/>
            <a:ext cx="3581400" cy="0"/>
          </a:xfrm>
          <a:prstGeom prst="line">
            <a:avLst/>
          </a:prstGeom>
          <a:ln w="19050">
            <a:solidFill>
              <a:srgbClr val="6B799C"/>
            </a:solidFill>
            <a:prstDash val="lgDash"/>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4720772" y="2005693"/>
            <a:ext cx="1352550" cy="1352550"/>
          </a:xfrm>
          <a:prstGeom prst="ellips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9" name="椭圆 8"/>
          <p:cNvSpPr/>
          <p:nvPr/>
        </p:nvSpPr>
        <p:spPr>
          <a:xfrm>
            <a:off x="3539672" y="2500993"/>
            <a:ext cx="342900" cy="342900"/>
          </a:xfrm>
          <a:prstGeom prst="ellipse">
            <a:avLst/>
          </a:prstGeom>
          <a:solidFill>
            <a:srgbClr val="9B8E95"/>
          </a:solidFill>
          <a:ln w="28575">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wrap="none" lIns="243785" tIns="121892" rIns="243785" bIns="121892" anchor="ctr"/>
          <a:lstStyle/>
          <a:p>
            <a:endParaRPr lang="zh-CN" altLang="en-US"/>
          </a:p>
        </p:txBody>
      </p:sp>
      <p:sp>
        <p:nvSpPr>
          <p:cNvPr id="34" name="椭圆 33"/>
          <p:cNvSpPr/>
          <p:nvPr/>
        </p:nvSpPr>
        <p:spPr>
          <a:xfrm>
            <a:off x="2482397" y="2500993"/>
            <a:ext cx="342900" cy="342900"/>
          </a:xfrm>
          <a:prstGeom prst="ellipse">
            <a:avLst/>
          </a:prstGeom>
          <a:solidFill>
            <a:srgbClr val="6B799C"/>
          </a:solidFill>
          <a:ln>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ndParaRPr>
          </a:p>
        </p:txBody>
      </p:sp>
      <p:sp>
        <p:nvSpPr>
          <p:cNvPr id="35" name="椭圆 34"/>
          <p:cNvSpPr/>
          <p:nvPr/>
        </p:nvSpPr>
        <p:spPr>
          <a:xfrm>
            <a:off x="1425122" y="2500993"/>
            <a:ext cx="342900" cy="342900"/>
          </a:xfrm>
          <a:prstGeom prst="ellipse">
            <a:avLst/>
          </a:prstGeom>
          <a:solidFill>
            <a:srgbClr val="9B8E95"/>
          </a:solidFill>
          <a:ln w="28575">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wrap="none" lIns="243785" tIns="121892" rIns="243785" bIns="121892" anchor="ctr"/>
          <a:lstStyle/>
          <a:p>
            <a:endParaRPr lang="zh-CN" altLang="en-US"/>
          </a:p>
        </p:txBody>
      </p:sp>
      <p:sp>
        <p:nvSpPr>
          <p:cNvPr id="40" name="半闭框 39"/>
          <p:cNvSpPr/>
          <p:nvPr/>
        </p:nvSpPr>
        <p:spPr>
          <a:xfrm rot="16200000">
            <a:off x="4158004" y="2397011"/>
            <a:ext cx="1295400" cy="2189163"/>
          </a:xfrm>
          <a:prstGeom prst="halfFrame">
            <a:avLst>
              <a:gd name="adj1" fmla="val 669"/>
              <a:gd name="adj2" fmla="val 612"/>
            </a:avLst>
          </a:prstGeom>
          <a:solidFill>
            <a:srgbClr val="FEA10D"/>
          </a:solidFill>
          <a:ln cap="rnd">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半闭框 40"/>
          <p:cNvSpPr/>
          <p:nvPr/>
        </p:nvSpPr>
        <p:spPr>
          <a:xfrm rot="16200000">
            <a:off x="3292562" y="2184785"/>
            <a:ext cx="1989367" cy="3307580"/>
          </a:xfrm>
          <a:prstGeom prst="halfFrame">
            <a:avLst>
              <a:gd name="adj1" fmla="val 704"/>
              <a:gd name="adj2" fmla="val 980"/>
            </a:avLst>
          </a:prstGeom>
          <a:solidFill>
            <a:srgbClr val="5A944C"/>
          </a:solidFill>
          <a:ln cap="rnd">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2" name="半闭框 41"/>
          <p:cNvSpPr/>
          <p:nvPr/>
        </p:nvSpPr>
        <p:spPr>
          <a:xfrm rot="16200000">
            <a:off x="2342080" y="2027141"/>
            <a:ext cx="2758625" cy="4392124"/>
          </a:xfrm>
          <a:prstGeom prst="halfFrame">
            <a:avLst>
              <a:gd name="adj1" fmla="val 932"/>
              <a:gd name="adj2" fmla="val 980"/>
            </a:avLst>
          </a:prstGeom>
          <a:solidFill>
            <a:srgbClr val="9B8E95"/>
          </a:solidFill>
          <a:ln cap="rnd">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43" name="组合 42"/>
          <p:cNvGrpSpPr/>
          <p:nvPr>
            <p:custDataLst>
              <p:tags r:id="rId1"/>
            </p:custDataLst>
          </p:nvPr>
        </p:nvGrpSpPr>
        <p:grpSpPr>
          <a:xfrm>
            <a:off x="6073322" y="3861840"/>
            <a:ext cx="570488" cy="554905"/>
            <a:chOff x="9205771" y="1936782"/>
            <a:chExt cx="570488" cy="554905"/>
          </a:xfrm>
        </p:grpSpPr>
        <p:sp>
          <p:nvSpPr>
            <p:cNvPr id="44" name="椭圆 43"/>
            <p:cNvSpPr/>
            <p:nvPr>
              <p:custDataLst>
                <p:tags r:id="rId2"/>
              </p:custDataLst>
            </p:nvPr>
          </p:nvSpPr>
          <p:spPr>
            <a:xfrm>
              <a:off x="9205771" y="1936782"/>
              <a:ext cx="554905" cy="554905"/>
            </a:xfrm>
            <a:prstGeom prst="ellipse">
              <a:avLst/>
            </a:prstGeom>
            <a:noFill/>
            <a:ln>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EA10D"/>
                </a:solidFill>
              </a:endParaRPr>
            </a:p>
          </p:txBody>
        </p:sp>
        <p:sp>
          <p:nvSpPr>
            <p:cNvPr id="45" name="文本框 44"/>
            <p:cNvSpPr txBox="1"/>
            <p:nvPr>
              <p:custDataLst>
                <p:tags r:id="rId3"/>
              </p:custDataLst>
            </p:nvPr>
          </p:nvSpPr>
          <p:spPr>
            <a:xfrm>
              <a:off x="9244935" y="1947914"/>
              <a:ext cx="531324" cy="523220"/>
            </a:xfrm>
            <a:prstGeom prst="rect">
              <a:avLst/>
            </a:prstGeom>
            <a:noFill/>
            <a:ln>
              <a:noFill/>
            </a:ln>
          </p:spPr>
          <p:txBody>
            <a:bodyPr wrap="square" rtlCol="0">
              <a:spAutoFit/>
            </a:bodyPr>
            <a:lstStyle/>
            <a:p>
              <a:r>
                <a:rPr lang="en-US" altLang="zh-CN" sz="2800" dirty="0">
                  <a:solidFill>
                    <a:srgbClr val="9B8E95"/>
                  </a:solidFill>
                  <a:latin typeface="Impact" panose="020B0806030902050204" pitchFamily="34" charset="0"/>
                  <a:ea typeface="微软雅黑" panose="020B0503020204020204" charset="-122"/>
                </a:rPr>
                <a:t>01</a:t>
              </a:r>
              <a:endParaRPr lang="zh-CN" altLang="en-US" sz="2800" dirty="0">
                <a:solidFill>
                  <a:srgbClr val="9B8E95"/>
                </a:solidFill>
                <a:latin typeface="Impact" panose="020B0806030902050204" pitchFamily="34" charset="0"/>
                <a:ea typeface="微软雅黑" panose="020B0503020204020204" charset="-122"/>
              </a:endParaRPr>
            </a:p>
          </p:txBody>
        </p:sp>
      </p:grpSp>
      <p:grpSp>
        <p:nvGrpSpPr>
          <p:cNvPr id="46" name="组合 45"/>
          <p:cNvGrpSpPr/>
          <p:nvPr>
            <p:custDataLst>
              <p:tags r:id="rId4"/>
            </p:custDataLst>
          </p:nvPr>
        </p:nvGrpSpPr>
        <p:grpSpPr>
          <a:xfrm>
            <a:off x="6068513" y="4593451"/>
            <a:ext cx="611415" cy="565132"/>
            <a:chOff x="9200962" y="1936782"/>
            <a:chExt cx="611415" cy="565132"/>
          </a:xfrm>
        </p:grpSpPr>
        <p:sp>
          <p:nvSpPr>
            <p:cNvPr id="47" name="椭圆 46"/>
            <p:cNvSpPr/>
            <p:nvPr>
              <p:custDataLst>
                <p:tags r:id="rId5"/>
              </p:custDataLst>
            </p:nvPr>
          </p:nvSpPr>
          <p:spPr>
            <a:xfrm>
              <a:off x="9205771" y="1936782"/>
              <a:ext cx="554905" cy="554905"/>
            </a:xfrm>
            <a:prstGeom prst="ellipse">
              <a:avLst/>
            </a:prstGeom>
            <a:noFill/>
            <a:ln>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85B466"/>
                </a:solidFill>
              </a:endParaRPr>
            </a:p>
          </p:txBody>
        </p:sp>
        <p:sp>
          <p:nvSpPr>
            <p:cNvPr id="48" name="文本框 47"/>
            <p:cNvSpPr txBox="1"/>
            <p:nvPr>
              <p:custDataLst>
                <p:tags r:id="rId6"/>
              </p:custDataLst>
            </p:nvPr>
          </p:nvSpPr>
          <p:spPr>
            <a:xfrm>
              <a:off x="9200962" y="1978694"/>
              <a:ext cx="611415" cy="523220"/>
            </a:xfrm>
            <a:prstGeom prst="rect">
              <a:avLst/>
            </a:prstGeom>
            <a:noFill/>
            <a:ln>
              <a:noFill/>
            </a:ln>
          </p:spPr>
          <p:txBody>
            <a:bodyPr wrap="square" rtlCol="0">
              <a:spAutoFit/>
            </a:bodyPr>
            <a:lstStyle/>
            <a:p>
              <a:r>
                <a:rPr lang="en-US" altLang="zh-CN" sz="2800" dirty="0">
                  <a:solidFill>
                    <a:srgbClr val="6B799C"/>
                  </a:solidFill>
                  <a:latin typeface="Impact" panose="020B0806030902050204" pitchFamily="34" charset="0"/>
                  <a:ea typeface="微软雅黑" panose="020B0503020204020204" charset="-122"/>
                </a:rPr>
                <a:t>02</a:t>
              </a:r>
              <a:endParaRPr lang="zh-CN" altLang="en-US" sz="2800" dirty="0">
                <a:solidFill>
                  <a:srgbClr val="6B799C"/>
                </a:solidFill>
                <a:latin typeface="Impact" panose="020B0806030902050204" pitchFamily="34" charset="0"/>
                <a:ea typeface="微软雅黑" panose="020B0503020204020204" charset="-122"/>
              </a:endParaRPr>
            </a:p>
          </p:txBody>
        </p:sp>
      </p:grpSp>
      <p:grpSp>
        <p:nvGrpSpPr>
          <p:cNvPr id="49" name="组合 48"/>
          <p:cNvGrpSpPr/>
          <p:nvPr>
            <p:custDataLst>
              <p:tags r:id="rId7"/>
            </p:custDataLst>
          </p:nvPr>
        </p:nvGrpSpPr>
        <p:grpSpPr>
          <a:xfrm>
            <a:off x="6073322" y="5325063"/>
            <a:ext cx="776657" cy="554905"/>
            <a:chOff x="9205771" y="1936782"/>
            <a:chExt cx="776657" cy="554905"/>
          </a:xfrm>
        </p:grpSpPr>
        <p:sp>
          <p:nvSpPr>
            <p:cNvPr id="50" name="椭圆 49"/>
            <p:cNvSpPr/>
            <p:nvPr>
              <p:custDataLst>
                <p:tags r:id="rId8"/>
              </p:custDataLst>
            </p:nvPr>
          </p:nvSpPr>
          <p:spPr>
            <a:xfrm>
              <a:off x="9205771" y="1936782"/>
              <a:ext cx="554905" cy="554905"/>
            </a:xfrm>
            <a:prstGeom prst="ellipse">
              <a:avLst/>
            </a:prstGeom>
            <a:noFill/>
            <a:ln>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EA10D"/>
                </a:solidFill>
              </a:endParaRPr>
            </a:p>
          </p:txBody>
        </p:sp>
        <p:sp>
          <p:nvSpPr>
            <p:cNvPr id="51" name="文本框 50"/>
            <p:cNvSpPr txBox="1"/>
            <p:nvPr>
              <p:custDataLst>
                <p:tags r:id="rId9"/>
              </p:custDataLst>
            </p:nvPr>
          </p:nvSpPr>
          <p:spPr>
            <a:xfrm>
              <a:off x="9228449" y="1968467"/>
              <a:ext cx="753979" cy="523220"/>
            </a:xfrm>
            <a:prstGeom prst="rect">
              <a:avLst/>
            </a:prstGeom>
            <a:noFill/>
            <a:ln>
              <a:noFill/>
            </a:ln>
          </p:spPr>
          <p:txBody>
            <a:bodyPr wrap="square" rtlCol="0">
              <a:spAutoFit/>
            </a:bodyPr>
            <a:lstStyle/>
            <a:p>
              <a:r>
                <a:rPr lang="en-US" altLang="zh-CN" sz="2800" dirty="0">
                  <a:solidFill>
                    <a:srgbClr val="9B8E95"/>
                  </a:solidFill>
                  <a:latin typeface="Impact" panose="020B0806030902050204" pitchFamily="34" charset="0"/>
                  <a:ea typeface="微软雅黑" panose="020B0503020204020204" charset="-122"/>
                </a:rPr>
                <a:t>03</a:t>
              </a:r>
              <a:endParaRPr lang="zh-CN" altLang="en-US" sz="2800" dirty="0">
                <a:solidFill>
                  <a:srgbClr val="9B8E95"/>
                </a:solidFill>
                <a:latin typeface="Impact" panose="020B0806030902050204" pitchFamily="34" charset="0"/>
                <a:ea typeface="微软雅黑" panose="020B0503020204020204" charset="-122"/>
              </a:endParaRPr>
            </a:p>
          </p:txBody>
        </p:sp>
      </p:grpSp>
      <p:sp>
        <p:nvSpPr>
          <p:cNvPr id="52" name="文本框 51"/>
          <p:cNvSpPr txBox="1"/>
          <p:nvPr>
            <p:custDataLst>
              <p:tags r:id="rId10"/>
            </p:custDataLst>
          </p:nvPr>
        </p:nvSpPr>
        <p:spPr>
          <a:xfrm>
            <a:off x="6628227" y="3842196"/>
            <a:ext cx="4422896" cy="398780"/>
          </a:xfrm>
          <a:prstGeom prst="rect">
            <a:avLst/>
          </a:prstGeom>
          <a:noFill/>
        </p:spPr>
        <p:txBody>
          <a:bodyPr wrap="square" rtlCol="0">
            <a:spAutoFit/>
          </a:bodyPr>
          <a:lstStyle/>
          <a:p>
            <a:r>
              <a:rPr lang="zh-CN" altLang="en-US" sz="2000" b="1" dirty="0">
                <a:solidFill>
                  <a:srgbClr val="6B799C"/>
                </a:solidFill>
                <a:sym typeface="+mn-ea"/>
              </a:rPr>
              <a:t>教学目标的设定</a:t>
            </a:r>
            <a:endParaRPr lang="zh-CN" altLang="en-US" sz="2000" b="1" dirty="0">
              <a:solidFill>
                <a:srgbClr val="6B799C"/>
              </a:solidFill>
              <a:latin typeface="微软雅黑" panose="020B0503020204020204" charset="-122"/>
              <a:ea typeface="微软雅黑" panose="020B0503020204020204" charset="-122"/>
              <a:sym typeface="+mn-ea"/>
            </a:endParaRPr>
          </a:p>
        </p:txBody>
      </p:sp>
      <p:sp>
        <p:nvSpPr>
          <p:cNvPr id="53" name="文本框 52"/>
          <p:cNvSpPr txBox="1"/>
          <p:nvPr>
            <p:custDataLst>
              <p:tags r:id="rId11"/>
            </p:custDataLst>
          </p:nvPr>
        </p:nvSpPr>
        <p:spPr>
          <a:xfrm>
            <a:off x="6628227" y="4584035"/>
            <a:ext cx="4422896" cy="398780"/>
          </a:xfrm>
          <a:prstGeom prst="rect">
            <a:avLst/>
          </a:prstGeom>
          <a:noFill/>
        </p:spPr>
        <p:txBody>
          <a:bodyPr wrap="square" rtlCol="0">
            <a:spAutoFit/>
          </a:bodyPr>
          <a:lstStyle/>
          <a:p>
            <a:r>
              <a:rPr lang="zh-CN" altLang="en-US" sz="2000" b="1" dirty="0">
                <a:solidFill>
                  <a:srgbClr val="6B799C"/>
                </a:solidFill>
                <a:sym typeface="+mn-ea"/>
              </a:rPr>
              <a:t>课堂教学过程的设计</a:t>
            </a:r>
            <a:endParaRPr lang="zh-CN" altLang="en-US" sz="2000" b="1" dirty="0">
              <a:solidFill>
                <a:srgbClr val="6B799C"/>
              </a:solidFill>
              <a:latin typeface="微软雅黑" panose="020B0503020204020204" charset="-122"/>
              <a:ea typeface="微软雅黑" panose="020B0503020204020204" charset="-122"/>
              <a:sym typeface="+mn-ea"/>
            </a:endParaRPr>
          </a:p>
        </p:txBody>
      </p:sp>
      <p:sp>
        <p:nvSpPr>
          <p:cNvPr id="54" name="文本框 53"/>
          <p:cNvSpPr txBox="1"/>
          <p:nvPr>
            <p:custDataLst>
              <p:tags r:id="rId12"/>
            </p:custDataLst>
          </p:nvPr>
        </p:nvSpPr>
        <p:spPr>
          <a:xfrm>
            <a:off x="6628227" y="5345516"/>
            <a:ext cx="4422896" cy="398780"/>
          </a:xfrm>
          <a:prstGeom prst="rect">
            <a:avLst/>
          </a:prstGeom>
          <a:noFill/>
        </p:spPr>
        <p:txBody>
          <a:bodyPr wrap="square" rtlCol="0">
            <a:spAutoFit/>
          </a:bodyPr>
          <a:lstStyle/>
          <a:p>
            <a:r>
              <a:rPr lang="zh-CN" altLang="en-US" sz="2000" b="1" dirty="0">
                <a:solidFill>
                  <a:srgbClr val="6B799C"/>
                </a:solidFill>
                <a:sym typeface="+mn-ea"/>
              </a:rPr>
              <a:t>课后作业设计</a:t>
            </a:r>
            <a:endParaRPr lang="zh-CN" altLang="en-US" sz="2000" b="1" dirty="0">
              <a:solidFill>
                <a:srgbClr val="6B799C"/>
              </a:solidFill>
              <a:latin typeface="微软雅黑" panose="020B0503020204020204" charset="-122"/>
              <a:ea typeface="微软雅黑" panose="020B0503020204020204" charset="-122"/>
              <a:sym typeface="+mn-ea"/>
            </a:endParaRPr>
          </a:p>
        </p:txBody>
      </p:sp>
      <p:sp>
        <p:nvSpPr>
          <p:cNvPr id="55" name="AutoShape 29"/>
          <p:cNvSpPr/>
          <p:nvPr/>
        </p:nvSpPr>
        <p:spPr bwMode="auto">
          <a:xfrm>
            <a:off x="5163880" y="2398454"/>
            <a:ext cx="566880" cy="567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rgbClr val="F7F7F7"/>
          </a:solidFill>
          <a:ln>
            <a:noFill/>
          </a:ln>
          <a:effectLst/>
        </p:spPr>
        <p:txBody>
          <a:bodyPr lIns="101578" tIns="101578" rIns="101578" bIns="101578" anchor="ctr"/>
          <a:lstStyle/>
          <a:p>
            <a:pPr defTabSz="913765">
              <a:defRPr/>
            </a:pPr>
            <a:endParaRPr lang="es-ES" sz="58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56" name="椭圆 55"/>
          <p:cNvSpPr/>
          <p:nvPr/>
        </p:nvSpPr>
        <p:spPr>
          <a:xfrm>
            <a:off x="5886011" y="4111723"/>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5881000" y="5563374"/>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5895316" y="4800694"/>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等腰三角形 3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875030" y="398780"/>
            <a:ext cx="7230745" cy="95313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sym typeface="+mn-ea"/>
              </a:rPr>
              <a:t>一、中学数学命题课的设计要领</a:t>
            </a:r>
            <a:endParaRPr lang="zh-CN" altLang="en-US" sz="2400" b="1" dirty="0">
              <a:solidFill>
                <a:srgbClr val="6B799C"/>
              </a:solidFill>
              <a:latin typeface="幼圆" panose="02010509060101010101" pitchFamily="49" charset="-122"/>
              <a:ea typeface="幼圆" panose="02010509060101010101" pitchFamily="49" charset="-122"/>
            </a:endParaRPr>
          </a:p>
          <a:p>
            <a:endParaRPr lang="zh-CN" altLang="en-US" sz="2400" dirty="0">
              <a:solidFill>
                <a:srgbClr val="6B799C"/>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3"/>
                                        </p:tgtEl>
                                        <p:attrNameLst>
                                          <p:attrName>style.visibility</p:attrName>
                                        </p:attrNameLst>
                                      </p:cBhvr>
                                      <p:to>
                                        <p:strVal val="visible"/>
                                      </p:to>
                                    </p:set>
                                    <p:animEffect transition="in" filter="fade">
                                      <p:cBhvr>
                                        <p:cTn id="14" dur="1000"/>
                                        <p:tgtEl>
                                          <p:spTgt spid="53"/>
                                        </p:tgtEl>
                                      </p:cBhvr>
                                    </p:animEffect>
                                    <p:anim calcmode="lin" valueType="num">
                                      <p:cBhvr>
                                        <p:cTn id="15" dur="1000" fill="hold"/>
                                        <p:tgtEl>
                                          <p:spTgt spid="53"/>
                                        </p:tgtEl>
                                        <p:attrNameLst>
                                          <p:attrName>ppt_x</p:attrName>
                                        </p:attrNameLst>
                                      </p:cBhvr>
                                      <p:tavLst>
                                        <p:tav tm="0">
                                          <p:val>
                                            <p:strVal val="#ppt_x"/>
                                          </p:val>
                                        </p:tav>
                                        <p:tav tm="100000">
                                          <p:val>
                                            <p:strVal val="#ppt_x"/>
                                          </p:val>
                                        </p:tav>
                                      </p:tavLst>
                                    </p:anim>
                                    <p:anim calcmode="lin" valueType="num">
                                      <p:cBhvr>
                                        <p:cTn id="16"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1000"/>
                                        <p:tgtEl>
                                          <p:spTgt spid="54"/>
                                        </p:tgtEl>
                                      </p:cBhvr>
                                    </p:animEffect>
                                    <p:anim calcmode="lin" valueType="num">
                                      <p:cBhvr>
                                        <p:cTn id="22" dur="1000" fill="hold"/>
                                        <p:tgtEl>
                                          <p:spTgt spid="54"/>
                                        </p:tgtEl>
                                        <p:attrNameLst>
                                          <p:attrName>ppt_x</p:attrName>
                                        </p:attrNameLst>
                                      </p:cBhvr>
                                      <p:tavLst>
                                        <p:tav tm="0">
                                          <p:val>
                                            <p:strVal val="#ppt_x"/>
                                          </p:val>
                                        </p:tav>
                                        <p:tav tm="100000">
                                          <p:val>
                                            <p:strVal val="#ppt_x"/>
                                          </p:val>
                                        </p:tav>
                                      </p:tavLst>
                                    </p:anim>
                                    <p:anim calcmode="lin" valueType="num">
                                      <p:cBhvr>
                                        <p:cTn id="23"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一、中学数学命题课的设计要领</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629167" y="1173121"/>
            <a:ext cx="11343131" cy="5815965"/>
          </a:xfrm>
          <a:prstGeom prst="rect">
            <a:avLst/>
          </a:prstGeom>
          <a:noFill/>
        </p:spPr>
        <p:txBody>
          <a:bodyPr wrap="square">
            <a:spAutoFit/>
          </a:bodyPr>
          <a:lstStyle/>
          <a:p>
            <a:endParaRPr lang="zh-CN" altLang="en-US" dirty="0"/>
          </a:p>
          <a:p>
            <a:r>
              <a:rPr lang="zh-CN" altLang="en-US" sz="2800" dirty="0">
                <a:solidFill>
                  <a:srgbClr val="6B799C"/>
                </a:solidFill>
              </a:rPr>
              <a:t>学习数学命题，实际是把握数学概念之间关系的过程。类似于中学数学概念课的教学设计，数学命题课的教学设计也需要教师在准确分析命题内涵特征和学情的基础上，在教学目标的设定、教学过程的设计、课后作业的设计等方面着力，且教学设计从整体上要体现数学命题的发现、证明和应用过程。</a:t>
            </a:r>
            <a:endParaRPr lang="zh-CN" altLang="en-US" sz="2800" dirty="0">
              <a:solidFill>
                <a:srgbClr val="6B799C"/>
              </a:solidFill>
            </a:endParaRPr>
          </a:p>
          <a:p>
            <a:r>
              <a:rPr lang="zh-CN" altLang="en-US" sz="2800" dirty="0">
                <a:solidFill>
                  <a:srgbClr val="6B799C"/>
                </a:solidFill>
              </a:rPr>
              <a:t>          </a:t>
            </a:r>
            <a:r>
              <a:rPr lang="zh-CN" altLang="en-US" sz="2800" b="1" dirty="0">
                <a:solidFill>
                  <a:srgbClr val="6B799C"/>
                </a:solidFill>
              </a:rPr>
              <a:t>（一）教学目标的设定</a:t>
            </a:r>
            <a:endParaRPr lang="zh-CN" altLang="en-US" sz="2800" dirty="0">
              <a:solidFill>
                <a:srgbClr val="6B799C"/>
              </a:solidFill>
            </a:endParaRPr>
          </a:p>
          <a:p>
            <a:pPr marL="457200" indent="-457200">
              <a:buFont typeface="Arial" panose="020B0604020202020204" pitchFamily="34" charset="0"/>
              <a:buChar char="•"/>
            </a:pPr>
            <a:r>
              <a:rPr lang="zh-CN" altLang="en-US" sz="2800" dirty="0">
                <a:solidFill>
                  <a:srgbClr val="6B799C"/>
                </a:solidFill>
              </a:rPr>
              <a:t>设定适切的教学目标是数学命题课教学成功的重要保障，只有确定好教学目标，教学内容的选择和教学过程的组织才能有的放矢。在中学数学命题教学中，教师需要深入理解命题的本质及其结构特征，然后从知识的产生、发展、演变等角度分解出学习目标，并力求在数学知识的教学过程中对学生数学思想方法的发展、人格品质的塑造、数学情感的培养、合作与交流等方面产生影响。</a:t>
            </a:r>
            <a:endParaRPr lang="en-US" altLang="zh-CN" sz="2800" dirty="0">
              <a:solidFill>
                <a:srgbClr val="6B799C"/>
              </a:solidFill>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一、中学数学命题课的设计要领</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943750" y="1923782"/>
            <a:ext cx="9929976" cy="3661410"/>
          </a:xfrm>
          <a:prstGeom prst="rect">
            <a:avLst/>
          </a:prstGeom>
          <a:noFill/>
        </p:spPr>
        <p:txBody>
          <a:bodyPr wrap="square">
            <a:spAutoFit/>
          </a:bodyPr>
          <a:lstStyle/>
          <a:p>
            <a:endParaRPr lang="zh-CN" altLang="en-US" dirty="0"/>
          </a:p>
          <a:p>
            <a:pPr marL="342900" indent="-342900">
              <a:buFont typeface="Arial" panose="020B0604020202020204" pitchFamily="34" charset="0"/>
              <a:buChar char="•"/>
            </a:pPr>
            <a:r>
              <a:rPr lang="zh-CN" altLang="en-US" sz="2800" dirty="0">
                <a:solidFill>
                  <a:srgbClr val="6B799C"/>
                </a:solidFill>
              </a:rPr>
              <a:t>需要指出的是，</a:t>
            </a:r>
            <a:r>
              <a:rPr lang="zh-CN" altLang="en-US" sz="2800" b="1" dirty="0">
                <a:solidFill>
                  <a:srgbClr val="6B799C"/>
                </a:solidFill>
              </a:rPr>
              <a:t>教学目标</a:t>
            </a:r>
            <a:r>
              <a:rPr lang="zh-CN" altLang="en-US" sz="2800" dirty="0">
                <a:solidFill>
                  <a:srgbClr val="6B799C"/>
                </a:solidFill>
              </a:rPr>
              <a:t>的确定可以基于对学科逻辑，课程标准中的课程目标、相关课程内容要求、学业要求和教学提示，以及教材中的相关内容编排等的分析，其中对教学目标的认知要求还需要进一步结合教学所面对的具体对象。因此，教师需要基于对课程标准的解读、对教材的分析以及对教学对象的知识基础、思维特征、学习习惯等方面的分析，合理设计教学目标。</a:t>
            </a:r>
            <a:endParaRPr lang="zh-CN" altLang="en-US" sz="2800" dirty="0">
              <a:solidFill>
                <a:srgbClr val="6B799C"/>
              </a:solidFill>
            </a:endParaRPr>
          </a:p>
          <a:p>
            <a:r>
              <a:rPr lang="zh-CN" altLang="en-US" dirty="0"/>
              <a:t> </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一、中学数学命题课的设计要领</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3" name="文本框 2"/>
          <p:cNvSpPr txBox="1"/>
          <p:nvPr/>
        </p:nvSpPr>
        <p:spPr>
          <a:xfrm>
            <a:off x="1074378" y="1468528"/>
            <a:ext cx="10279421" cy="3476625"/>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   （二）</a:t>
            </a:r>
            <a:r>
              <a:rPr lang="zh-CN" altLang="en-US" sz="2800" b="1" dirty="0">
                <a:solidFill>
                  <a:srgbClr val="6B799C"/>
                </a:solidFill>
              </a:rPr>
              <a:t>课堂教学过程的设计</a:t>
            </a:r>
            <a:endParaRPr lang="zh-CN" altLang="en-US" sz="28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在设定好教学目标之后，教学重难点也会随之得到确定。例如，在确定好“勾股定理”第一课时的教学目标之后，随之可以确定相应的教学重点为勾股定理的发现，教学难点为勾股定理的推演。明确了教学目标和教学重难点之后，依据教学目标和重难点设计教学过程是教学设计的核心，会对后续具体的教学实施产生重要影响。</a:t>
            </a:r>
            <a:endParaRPr lang="en-US" altLang="zh-CN" sz="2400" dirty="0">
              <a:solidFill>
                <a:srgbClr val="6B799C"/>
              </a:solidFill>
            </a:endParaRPr>
          </a:p>
          <a:p>
            <a:pPr indent="0">
              <a:buFont typeface="Arial" panose="020B0604020202020204" pitchFamily="34" charset="0"/>
              <a:buNone/>
            </a:pP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一、中学数学命题课的设计要领</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1006928" y="1173253"/>
            <a:ext cx="10629901" cy="4523105"/>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数学命题提出后，教师需要引导并启发学生分析、证明数学命题，帮助学生厘清数学命题的内涵特征，在理解的基础上准确应用命题。</a:t>
            </a:r>
            <a:r>
              <a:rPr lang="zh-CN" altLang="en-US" sz="2400" b="1" dirty="0">
                <a:solidFill>
                  <a:srgbClr val="6B799C"/>
                </a:solidFill>
              </a:rPr>
              <a:t>具体可以做好以下几方面的工作。</a:t>
            </a:r>
            <a:endParaRPr lang="zh-CN" altLang="en-US" sz="2400" b="1" dirty="0">
              <a:solidFill>
                <a:srgbClr val="6B799C"/>
              </a:solidFill>
            </a:endParaRPr>
          </a:p>
          <a:p>
            <a:pPr marL="342900" indent="-342900">
              <a:buFont typeface="Arial" panose="020B0604020202020204" pitchFamily="34" charset="0"/>
              <a:buChar char="•"/>
            </a:pPr>
            <a:r>
              <a:rPr lang="zh-CN" altLang="en-US" sz="2400" b="1" dirty="0">
                <a:solidFill>
                  <a:srgbClr val="6B799C"/>
                </a:solidFill>
              </a:rPr>
              <a:t>首先</a:t>
            </a:r>
            <a:r>
              <a:rPr lang="zh-CN" altLang="en-US" sz="2400" dirty="0">
                <a:solidFill>
                  <a:srgbClr val="6B799C"/>
                </a:solidFill>
              </a:rPr>
              <a:t>，教师要明确教学过程各环节的设计意图。具体来说，既要从整体上构思整个教学过程，也要从局部各个教学环节着手落实教学目标，明确已制定好的教学目标需要通过哪几个教学环节来实现，每个环节分别要实现的目标是什么。</a:t>
            </a:r>
            <a:endParaRPr lang="zh-CN" altLang="en-US" sz="2400" dirty="0">
              <a:solidFill>
                <a:srgbClr val="6B799C"/>
              </a:solidFill>
            </a:endParaRPr>
          </a:p>
          <a:p>
            <a:pPr marL="342900" indent="-342900">
              <a:buFont typeface="Arial" panose="020B0604020202020204" pitchFamily="34" charset="0"/>
              <a:buChar char="•"/>
            </a:pPr>
            <a:r>
              <a:rPr lang="zh-CN" altLang="en-US" sz="2400" b="1" dirty="0">
                <a:solidFill>
                  <a:srgbClr val="6B799C"/>
                </a:solidFill>
              </a:rPr>
              <a:t>其次</a:t>
            </a:r>
            <a:r>
              <a:rPr lang="zh-CN" altLang="en-US" sz="2400" dirty="0">
                <a:solidFill>
                  <a:srgbClr val="6B799C"/>
                </a:solidFill>
              </a:rPr>
              <a:t>，教师要选择有针对性的巩固练习题目。巩固练习往往是数学命题教学的一个重要组成部分，它既可以检验学生是否已将所学的数学命题纳入到原有的认知结构中，还可以巩固和深化学生对数学命题的理解。巩固练习题的选择要基于教学目标，题目要具有一定的针对性和层次性，不宜过于复杂，不宜难度过大，也不宜数量过多，要重在帮助学生理解和掌握数学命题。</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一、中学数学命题课的设计要领</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3" name="文本框 2"/>
          <p:cNvSpPr txBox="1"/>
          <p:nvPr/>
        </p:nvSpPr>
        <p:spPr>
          <a:xfrm>
            <a:off x="1148442" y="1322821"/>
            <a:ext cx="10216243" cy="5262245"/>
          </a:xfrm>
          <a:prstGeom prst="rect">
            <a:avLst/>
          </a:prstGeom>
          <a:noFill/>
        </p:spPr>
        <p:txBody>
          <a:bodyPr wrap="square">
            <a:spAutoFit/>
          </a:bodyPr>
          <a:lstStyle/>
          <a:p>
            <a:pPr marL="342900" indent="-342900">
              <a:buFont typeface="Arial" panose="020B0604020202020204" pitchFamily="34" charset="0"/>
              <a:buChar char="•"/>
            </a:pPr>
            <a:r>
              <a:rPr lang="zh-CN" altLang="en-US" sz="2400" b="1" dirty="0">
                <a:solidFill>
                  <a:srgbClr val="6B799C"/>
                </a:solidFill>
              </a:rPr>
              <a:t>再者</a:t>
            </a:r>
            <a:r>
              <a:rPr lang="zh-CN" altLang="en-US" sz="2400" dirty="0">
                <a:solidFill>
                  <a:srgbClr val="6B799C"/>
                </a:solidFill>
              </a:rPr>
              <a:t>，教师要善于运用变式帮助学生理解数学命题。数学命题的理解离不开通过观察、分析、比较等手段弄清命题的条件和结论，教师在教学设计时可以考虑通过设置变式来帮助学生深化理解数学命题的适用条件和范围。例如，在学习“平行线分线段成比例定理”时，教师可选择不同的图形变式，让学生在观察中认识定理中提到的“截得的线段”，加深学生对命题的理解。</a:t>
            </a:r>
            <a:endParaRPr lang="zh-CN" altLang="en-US" sz="2400" dirty="0">
              <a:solidFill>
                <a:srgbClr val="6B799C"/>
              </a:solidFill>
            </a:endParaRPr>
          </a:p>
          <a:p>
            <a:pPr marL="342900" indent="-342900">
              <a:buFont typeface="Arial" panose="020B0604020202020204" pitchFamily="34" charset="0"/>
              <a:buChar char="•"/>
            </a:pPr>
            <a:r>
              <a:rPr lang="zh-CN" altLang="en-US" sz="2400" b="1" dirty="0">
                <a:solidFill>
                  <a:srgbClr val="6B799C"/>
                </a:solidFill>
              </a:rPr>
              <a:t>最后</a:t>
            </a:r>
            <a:r>
              <a:rPr lang="zh-CN" altLang="en-US" sz="2400" dirty="0">
                <a:solidFill>
                  <a:srgbClr val="6B799C"/>
                </a:solidFill>
              </a:rPr>
              <a:t>，教师要引导学生做好课堂小结。数学命题课一般会设置课堂小结这一环节，以帮助学生对本节课的主要内容和重点内容有整体的把握。数学命题教学的小结，主要针对命题的内容、表达式、证明的思路与方法等进行强调，重在帮助学生理解命题。如果时间允许，教师可通过提问，让学生自主总结，教师再补充，也可以在总结阶段告诉学生学习的数学命题在后续学习中的应用。</a:t>
            </a:r>
            <a:endParaRPr lang="en-US" altLang="zh-CN" sz="2400" dirty="0">
              <a:solidFill>
                <a:srgbClr val="6B799C"/>
              </a:solidFill>
            </a:endParaRPr>
          </a:p>
          <a:p>
            <a:pPr marL="342900" indent="-342900">
              <a:buFont typeface="Arial" panose="020B0604020202020204" pitchFamily="34" charset="0"/>
              <a:buChar char="•"/>
            </a:pPr>
            <a:r>
              <a:rPr lang="zh-CN" altLang="en-US" sz="2400" b="1" dirty="0">
                <a:solidFill>
                  <a:srgbClr val="6B799C"/>
                </a:solidFill>
              </a:rPr>
              <a:t>此外</a:t>
            </a:r>
            <a:r>
              <a:rPr lang="zh-CN" altLang="en-US" sz="2400" dirty="0">
                <a:solidFill>
                  <a:srgbClr val="6B799C"/>
                </a:solidFill>
              </a:rPr>
              <a:t>，课堂小结内容往往与板书相结合，这就要求教师在教学设计阶段做好板书的规划并在教学过程中注意板书的呈现。</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一、中学数学命题课的设计要领</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1379762" y="1518764"/>
            <a:ext cx="9353552" cy="3969385"/>
          </a:xfrm>
          <a:prstGeom prst="rect">
            <a:avLst/>
          </a:prstGeom>
          <a:noFill/>
        </p:spPr>
        <p:txBody>
          <a:bodyPr wrap="square">
            <a:spAutoFit/>
          </a:bodyPr>
          <a:lstStyle/>
          <a:p>
            <a:r>
              <a:rPr lang="zh-CN" altLang="en-US" sz="2800" dirty="0">
                <a:solidFill>
                  <a:srgbClr val="6B799C"/>
                </a:solidFill>
              </a:rPr>
              <a:t>        </a:t>
            </a:r>
            <a:r>
              <a:rPr lang="zh-CN" altLang="en-US" sz="2800" b="1" dirty="0">
                <a:solidFill>
                  <a:srgbClr val="6B799C"/>
                </a:solidFill>
              </a:rPr>
              <a:t>（三）课后作业设计</a:t>
            </a:r>
            <a:endParaRPr lang="zh-CN" altLang="en-US" sz="2800" dirty="0">
              <a:solidFill>
                <a:srgbClr val="6B799C"/>
              </a:solidFill>
            </a:endParaRPr>
          </a:p>
          <a:p>
            <a:r>
              <a:rPr lang="zh-CN" altLang="en-US" sz="2800" dirty="0">
                <a:solidFill>
                  <a:srgbClr val="6B799C"/>
                </a:solidFill>
              </a:rPr>
              <a:t>中学数学命题课教学完成后往往需要安排一些课后作业来检验课堂学习效果。数学命题课的课后作业，教师应基于教学目标、学生原有的学习情况，以及课堂上实际的教学实施效果，有目的、有计划、有选择地布置，作业内容要紧扣对数学命题的理解和应用。总的来说，课后作业要能充分体现教学目标、教学内容和教学评价的一致性。此外，教师在设计作业时要确定好将以何种方式批改和反馈作业，这也是课后作业设计的组成部分。</a:t>
            </a:r>
            <a:endParaRPr lang="zh-CN" altLang="en-US" sz="28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1</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15"/>
          <p:cNvSpPr txBox="1">
            <a:spLocks noChangeArrowheads="1"/>
          </p:cNvSpPr>
          <p:nvPr>
            <p:custDataLst>
              <p:tags r:id="rId1"/>
            </p:custDataLst>
          </p:nvPr>
        </p:nvSpPr>
        <p:spPr bwMode="auto">
          <a:xfrm>
            <a:off x="5866947" y="3083637"/>
            <a:ext cx="536003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中学数学</a:t>
            </a:r>
            <a:r>
              <a:rPr lang="zh-CN" altLang="en-US" sz="4000" b="1" dirty="0">
                <a:solidFill>
                  <a:srgbClr val="6B799C"/>
                </a:solidFill>
                <a:latin typeface="幼圆" panose="02010509060101010101" pitchFamily="49" charset="-122"/>
                <a:ea typeface="幼圆" panose="02010509060101010101" pitchFamily="49" charset="-122"/>
              </a:rPr>
              <a:t>命题课的认识</a:t>
            </a:r>
            <a:endPar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二、中学数学命题课的教学模式</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3" name="文本框 2"/>
          <p:cNvSpPr txBox="1"/>
          <p:nvPr/>
        </p:nvSpPr>
        <p:spPr>
          <a:xfrm>
            <a:off x="1064079" y="1051239"/>
            <a:ext cx="10540093" cy="5631180"/>
          </a:xfrm>
          <a:prstGeom prst="rect">
            <a:avLst/>
          </a:prstGeom>
          <a:noFill/>
        </p:spPr>
        <p:txBody>
          <a:bodyPr wrap="square">
            <a:spAutoFit/>
          </a:bodyPr>
          <a:lstStyle/>
          <a:p>
            <a:r>
              <a:rPr lang="zh-CN" altLang="en-US" sz="2400" dirty="0">
                <a:solidFill>
                  <a:srgbClr val="6B799C"/>
                </a:solidFill>
              </a:rPr>
              <a:t>数学命题学习以数学概念学习为前提，数学命题课教学与数学概念课教学有较多共性，但因数学命题与数学概念之间又存在一定的差异，为此数学命题课教学也存在着自身的独特性，并已形成一些常用的数学命题教学模式。喻平认为数学命题教学的常见模式主要包括发生型模式、结果型模式、问题解决型模式。</a:t>
            </a:r>
            <a:endParaRPr lang="zh-CN" altLang="en-US" sz="2400" dirty="0">
              <a:solidFill>
                <a:srgbClr val="6B799C"/>
              </a:solidFill>
            </a:endParaRPr>
          </a:p>
          <a:p>
            <a:r>
              <a:rPr lang="zh-CN" altLang="en-US" sz="2400" dirty="0">
                <a:solidFill>
                  <a:srgbClr val="6B799C"/>
                </a:solidFill>
              </a:rPr>
              <a:t>接下来对这三种模式进行阐述和分析。</a:t>
            </a:r>
            <a:endParaRPr lang="zh-CN" altLang="en-US" sz="2400" dirty="0">
              <a:solidFill>
                <a:srgbClr val="6B799C"/>
              </a:solidFill>
            </a:endParaRPr>
          </a:p>
          <a:p>
            <a:r>
              <a:rPr lang="zh-CN" altLang="en-US" sz="2400" dirty="0">
                <a:solidFill>
                  <a:srgbClr val="6B799C"/>
                </a:solidFill>
              </a:rPr>
              <a:t>           </a:t>
            </a:r>
            <a:r>
              <a:rPr lang="zh-CN" altLang="en-US" sz="2400" b="1" dirty="0">
                <a:solidFill>
                  <a:srgbClr val="6B799C"/>
                </a:solidFill>
              </a:rPr>
              <a:t>（一）数学命题教学的常见模式类型</a:t>
            </a:r>
            <a:endParaRPr lang="zh-CN" altLang="en-US" sz="2400" dirty="0">
              <a:solidFill>
                <a:srgbClr val="6B799C"/>
              </a:solidFill>
            </a:endParaRPr>
          </a:p>
          <a:p>
            <a:r>
              <a:rPr lang="en-US" altLang="zh-CN" sz="2400" b="1" dirty="0">
                <a:solidFill>
                  <a:srgbClr val="6B799C"/>
                </a:solidFill>
              </a:rPr>
              <a:t>1.</a:t>
            </a:r>
            <a:r>
              <a:rPr lang="zh-CN" altLang="en-US" sz="2400" b="1" dirty="0">
                <a:solidFill>
                  <a:srgbClr val="6B799C"/>
                </a:solidFill>
              </a:rPr>
              <a:t>发生型模式</a:t>
            </a:r>
            <a:endParaRPr lang="zh-CN" altLang="en-US" sz="2400" b="1" dirty="0">
              <a:solidFill>
                <a:srgbClr val="6B799C"/>
              </a:solidFill>
            </a:endParaRPr>
          </a:p>
          <a:p>
            <a:r>
              <a:rPr lang="zh-CN" altLang="en-US" sz="2400" dirty="0">
                <a:solidFill>
                  <a:srgbClr val="6B799C"/>
                </a:solidFill>
              </a:rPr>
              <a:t>命题教学的发生型模式，以布鲁纳、萨奇曼、兰本达的发现</a:t>
            </a:r>
            <a:r>
              <a:rPr lang="en-US" altLang="zh-CN" sz="2400" dirty="0">
                <a:solidFill>
                  <a:srgbClr val="6B799C"/>
                </a:solidFill>
              </a:rPr>
              <a:t>—</a:t>
            </a:r>
            <a:r>
              <a:rPr lang="zh-CN" altLang="en-US" sz="2400" dirty="0">
                <a:solidFill>
                  <a:srgbClr val="6B799C"/>
                </a:solidFill>
              </a:rPr>
              <a:t>探究学习理论、情境认知学习理论为理论基础。教学过程一般包括创设问题情境、归纳命题、命题证明、命题应用、形成命题域和命题系等五个阶段。</a:t>
            </a:r>
            <a:endParaRPr lang="zh-CN" altLang="en-US" sz="2400" dirty="0">
              <a:solidFill>
                <a:srgbClr val="6B799C"/>
              </a:solidFill>
            </a:endParaRPr>
          </a:p>
          <a:p>
            <a:r>
              <a:rPr lang="en-US" altLang="zh-CN" sz="2400" b="1" dirty="0">
                <a:solidFill>
                  <a:srgbClr val="6B799C"/>
                </a:solidFill>
              </a:rPr>
              <a:t>2.</a:t>
            </a:r>
            <a:r>
              <a:rPr lang="zh-CN" altLang="en-US" sz="2400" b="1" dirty="0">
                <a:solidFill>
                  <a:srgbClr val="6B799C"/>
                </a:solidFill>
              </a:rPr>
              <a:t>结果型模式</a:t>
            </a:r>
            <a:endParaRPr lang="zh-CN" altLang="en-US" sz="2400" b="1" dirty="0">
              <a:solidFill>
                <a:srgbClr val="6B799C"/>
              </a:solidFill>
            </a:endParaRPr>
          </a:p>
          <a:p>
            <a:r>
              <a:rPr lang="zh-CN" altLang="en-US" sz="2400" dirty="0">
                <a:solidFill>
                  <a:srgbClr val="6B799C"/>
                </a:solidFill>
              </a:rPr>
              <a:t>命题教学的结果型模式，以奥苏伯尔的有意义接受学习理论、加涅的累加学习理论为理论基础。教学过程一般包括展示命题、命题的解释与证明、命题应用、形成命题域和命题系等四个阶段。</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二、中学数学命题课的教学模式</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1488621" y="1173253"/>
            <a:ext cx="9516836" cy="2553335"/>
          </a:xfrm>
          <a:prstGeom prst="rect">
            <a:avLst/>
          </a:prstGeom>
          <a:noFill/>
        </p:spPr>
        <p:txBody>
          <a:bodyPr wrap="square">
            <a:spAutoFit/>
          </a:bodyPr>
          <a:lstStyle/>
          <a:p>
            <a:r>
              <a:rPr lang="en-US" altLang="zh-CN" sz="2000" b="1" dirty="0">
                <a:solidFill>
                  <a:srgbClr val="6B799C"/>
                </a:solidFill>
              </a:rPr>
              <a:t>3.</a:t>
            </a:r>
            <a:r>
              <a:rPr lang="zh-CN" altLang="en-US" sz="2000" b="1" dirty="0">
                <a:solidFill>
                  <a:srgbClr val="6B799C"/>
                </a:solidFill>
              </a:rPr>
              <a:t>问题解决模式</a:t>
            </a:r>
            <a:endParaRPr lang="zh-CN" altLang="en-US" sz="2000" b="1" dirty="0">
              <a:solidFill>
                <a:srgbClr val="6B799C"/>
              </a:solidFill>
            </a:endParaRPr>
          </a:p>
          <a:p>
            <a:r>
              <a:rPr lang="zh-CN" altLang="en-US" sz="2000" dirty="0">
                <a:solidFill>
                  <a:srgbClr val="6B799C"/>
                </a:solidFill>
              </a:rPr>
              <a:t>命题教学的问题解决模式，以杜威的实用主义教学思想、情境认知理论、问题解决教学思想为理论基础。教学过程一般包括创设问题情境、引入命题、命题证明、命题应用、形成命题域和命题系等五个阶段，具体如图</a:t>
            </a:r>
            <a:r>
              <a:rPr lang="en-US" altLang="zh-CN" sz="2000" dirty="0">
                <a:solidFill>
                  <a:srgbClr val="6B799C"/>
                </a:solidFill>
              </a:rPr>
              <a:t>6-1</a:t>
            </a:r>
            <a:r>
              <a:rPr lang="zh-CN" altLang="en-US" sz="2000" dirty="0">
                <a:solidFill>
                  <a:srgbClr val="6B799C"/>
                </a:solidFill>
              </a:rPr>
              <a:t>所示。其中，命题的引入既可以从问题情境直接引入，也可以在对现实世界中的问题进行数学建模的基础上引入。</a:t>
            </a:r>
            <a:endParaRPr lang="zh-CN" altLang="en-US" sz="2000" dirty="0">
              <a:solidFill>
                <a:srgbClr val="6B799C"/>
              </a:solidFill>
            </a:endParaRPr>
          </a:p>
          <a:p>
            <a:endParaRPr lang="zh-CN" altLang="en-US" sz="2000" dirty="0">
              <a:solidFill>
                <a:srgbClr val="6B799C"/>
              </a:solidFill>
            </a:endParaRPr>
          </a:p>
          <a:p>
            <a:pPr algn="ctr"/>
            <a:r>
              <a:rPr lang="zh-CN" altLang="en-US" sz="2000" dirty="0">
                <a:solidFill>
                  <a:srgbClr val="6B799C"/>
                </a:solidFill>
              </a:rPr>
              <a:t>图</a:t>
            </a:r>
            <a:r>
              <a:rPr lang="en-US" altLang="zh-CN" sz="2000" dirty="0">
                <a:solidFill>
                  <a:srgbClr val="6B799C"/>
                </a:solidFill>
              </a:rPr>
              <a:t>6-1  </a:t>
            </a:r>
            <a:r>
              <a:rPr lang="zh-CN" altLang="en-US" sz="2000" dirty="0">
                <a:solidFill>
                  <a:srgbClr val="6B799C"/>
                </a:solidFill>
              </a:rPr>
              <a:t>命题教学的问题解决模式</a:t>
            </a:r>
            <a:endParaRPr lang="zh-CN" altLang="en-US" sz="2000" dirty="0">
              <a:solidFill>
                <a:srgbClr val="6B799C"/>
              </a:solidFill>
            </a:endParaRPr>
          </a:p>
        </p:txBody>
      </p:sp>
      <p:pic>
        <p:nvPicPr>
          <p:cNvPr id="6" name="图片 5"/>
          <p:cNvPicPr>
            <a:picLocks noChangeAspect="1"/>
          </p:cNvPicPr>
          <p:nvPr/>
        </p:nvPicPr>
        <p:blipFill>
          <a:blip r:embed="rId2"/>
          <a:stretch>
            <a:fillRect/>
          </a:stretch>
        </p:blipFill>
        <p:spPr>
          <a:xfrm>
            <a:off x="1197429" y="3914680"/>
            <a:ext cx="10287000" cy="23241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二、中学数学命题课的教学模式</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3" name="文本框 2"/>
          <p:cNvSpPr txBox="1"/>
          <p:nvPr/>
        </p:nvSpPr>
        <p:spPr>
          <a:xfrm>
            <a:off x="1110343" y="1192621"/>
            <a:ext cx="9805825" cy="4215765"/>
          </a:xfrm>
          <a:prstGeom prst="rect">
            <a:avLst/>
          </a:prstGeom>
          <a:noFill/>
        </p:spPr>
        <p:txBody>
          <a:bodyPr wrap="square">
            <a:spAutoFit/>
          </a:bodyPr>
          <a:lstStyle/>
          <a:p>
            <a:r>
              <a:rPr lang="zh-CN" altLang="en-US" sz="2400" b="1" dirty="0">
                <a:solidFill>
                  <a:srgbClr val="6B799C"/>
                </a:solidFill>
              </a:rPr>
              <a:t>（二）数学命题教学常用模式分析</a:t>
            </a:r>
            <a:endParaRPr lang="zh-CN" altLang="en-US" sz="2400" dirty="0">
              <a:solidFill>
                <a:srgbClr val="6B799C"/>
              </a:solidFill>
            </a:endParaRPr>
          </a:p>
          <a:p>
            <a:r>
              <a:rPr lang="zh-CN" altLang="en-US" sz="2000" dirty="0">
                <a:solidFill>
                  <a:srgbClr val="6B799C"/>
                </a:solidFill>
              </a:rPr>
              <a:t>对于发生型模式、结果型模式、问题解决模式这三种命题教学模式，其教学过程的后三个阶段均相同，而不同之处主要在于命题提出的方式不同。发生型模式和问题解决模式的命题教学对应着命题的发现学习形式；结果型模式对应着命题的接受学习形式。</a:t>
            </a:r>
            <a:endParaRPr lang="zh-CN" altLang="en-US" sz="2000" dirty="0">
              <a:solidFill>
                <a:srgbClr val="6B799C"/>
              </a:solidFill>
            </a:endParaRPr>
          </a:p>
          <a:p>
            <a:endParaRPr lang="zh-CN" altLang="en-US" sz="2000" b="1" dirty="0">
              <a:solidFill>
                <a:srgbClr val="6B799C"/>
              </a:solidFill>
            </a:endParaRPr>
          </a:p>
          <a:p>
            <a:endParaRPr lang="zh-CN" altLang="en-US" sz="2000" b="1" dirty="0">
              <a:solidFill>
                <a:srgbClr val="6B799C"/>
              </a:solidFill>
            </a:endParaRPr>
          </a:p>
          <a:p>
            <a:r>
              <a:rPr lang="en-US" altLang="zh-CN" sz="2400" b="1" dirty="0">
                <a:solidFill>
                  <a:srgbClr val="6B799C"/>
                </a:solidFill>
              </a:rPr>
              <a:t>1.</a:t>
            </a:r>
            <a:r>
              <a:rPr lang="zh-CN" altLang="en-US" sz="2400" b="1" dirty="0">
                <a:solidFill>
                  <a:srgbClr val="6B799C"/>
                </a:solidFill>
              </a:rPr>
              <a:t>命题提出</a:t>
            </a:r>
            <a:endParaRPr lang="zh-CN" altLang="en-US" sz="2400" dirty="0">
              <a:solidFill>
                <a:srgbClr val="6B799C"/>
              </a:solidFill>
            </a:endParaRPr>
          </a:p>
          <a:p>
            <a:pPr marL="342900" indent="-342900">
              <a:buFont typeface="Arial" panose="020B0604020202020204" pitchFamily="34" charset="0"/>
              <a:buChar char="•"/>
            </a:pPr>
            <a:r>
              <a:rPr lang="zh-CN" altLang="en-US" sz="2000" dirty="0">
                <a:solidFill>
                  <a:srgbClr val="6B799C"/>
                </a:solidFill>
              </a:rPr>
              <a:t>发现并提出命题是数学命题教学的关键，在数学命题教学中，数学命题的提出方式并不是固定的，一般可以考虑：（</a:t>
            </a:r>
            <a:r>
              <a:rPr lang="en-US" altLang="zh-CN" sz="2000" dirty="0">
                <a:solidFill>
                  <a:srgbClr val="6B799C"/>
                </a:solidFill>
              </a:rPr>
              <a:t>1</a:t>
            </a:r>
            <a:r>
              <a:rPr lang="zh-CN" altLang="en-US" sz="2000" dirty="0">
                <a:solidFill>
                  <a:srgbClr val="6B799C"/>
                </a:solidFill>
              </a:rPr>
              <a:t>）直接展示命题；（</a:t>
            </a:r>
            <a:r>
              <a:rPr lang="en-US" altLang="zh-CN" sz="2000" dirty="0">
                <a:solidFill>
                  <a:srgbClr val="6B799C"/>
                </a:solidFill>
              </a:rPr>
              <a:t>2</a:t>
            </a:r>
            <a:r>
              <a:rPr lang="zh-CN" altLang="en-US" sz="2000" dirty="0">
                <a:solidFill>
                  <a:srgbClr val="6B799C"/>
                </a:solidFill>
              </a:rPr>
              <a:t>）基于现实问题提出命题；（</a:t>
            </a:r>
            <a:r>
              <a:rPr lang="en-US" altLang="zh-CN" sz="2000" dirty="0">
                <a:solidFill>
                  <a:srgbClr val="6B799C"/>
                </a:solidFill>
              </a:rPr>
              <a:t>3</a:t>
            </a:r>
            <a:r>
              <a:rPr lang="zh-CN" altLang="en-US" sz="2000" dirty="0">
                <a:solidFill>
                  <a:srgbClr val="6B799C"/>
                </a:solidFill>
              </a:rPr>
              <a:t>）基于观察实验提出命题；（</a:t>
            </a:r>
            <a:r>
              <a:rPr lang="en-US" altLang="zh-CN" sz="2000" dirty="0">
                <a:solidFill>
                  <a:srgbClr val="6B799C"/>
                </a:solidFill>
              </a:rPr>
              <a:t>4</a:t>
            </a:r>
            <a:r>
              <a:rPr lang="zh-CN" altLang="en-US" sz="2000" dirty="0">
                <a:solidFill>
                  <a:srgbClr val="6B799C"/>
                </a:solidFill>
              </a:rPr>
              <a:t>）基于问题探究提出命题；（</a:t>
            </a:r>
            <a:r>
              <a:rPr lang="en-US" altLang="zh-CN" sz="2000" dirty="0">
                <a:solidFill>
                  <a:srgbClr val="6B799C"/>
                </a:solidFill>
              </a:rPr>
              <a:t>5</a:t>
            </a:r>
            <a:r>
              <a:rPr lang="zh-CN" altLang="en-US" sz="2000" dirty="0">
                <a:solidFill>
                  <a:srgbClr val="6B799C"/>
                </a:solidFill>
              </a:rPr>
              <a:t>）基于实践操作提出命题。不过，徐章韬等人指出，从情境中引出命题，并在实践中检验命题才是完整的数学命题教学流程</a:t>
            </a:r>
            <a:r>
              <a:rPr lang="en-US" altLang="zh-CN" sz="2000" dirty="0">
                <a:solidFill>
                  <a:srgbClr val="6B799C"/>
                </a:solidFill>
              </a:rPr>
              <a:t>.</a:t>
            </a:r>
            <a:endParaRPr lang="zh-CN" altLang="en-US" sz="2000" dirty="0">
              <a:solidFill>
                <a:srgbClr val="6B799C"/>
              </a:solidFill>
            </a:endParaRPr>
          </a:p>
          <a:p>
            <a:pPr marL="342900" indent="-342900">
              <a:buFont typeface="Arial" panose="020B0604020202020204" pitchFamily="34" charset="0"/>
              <a:buChar char="•"/>
            </a:pP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二、中学数学命题课的教学模式</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1230085" y="1305341"/>
            <a:ext cx="9971315" cy="4769485"/>
          </a:xfrm>
          <a:prstGeom prst="rect">
            <a:avLst/>
          </a:prstGeom>
          <a:noFill/>
        </p:spPr>
        <p:txBody>
          <a:bodyPr wrap="square">
            <a:spAutoFit/>
          </a:bodyPr>
          <a:lstStyle/>
          <a:p>
            <a:r>
              <a:rPr lang="en-US" altLang="zh-CN" sz="2400" dirty="0">
                <a:solidFill>
                  <a:srgbClr val="6B799C"/>
                </a:solidFill>
              </a:rPr>
              <a:t>    </a:t>
            </a:r>
            <a:r>
              <a:rPr lang="en-US" altLang="zh-CN" sz="2400" b="1" dirty="0">
                <a:solidFill>
                  <a:srgbClr val="6B799C"/>
                </a:solidFill>
              </a:rPr>
              <a:t> 2. </a:t>
            </a:r>
            <a:r>
              <a:rPr lang="zh-CN" altLang="en-US" sz="2400" b="1" dirty="0">
                <a:solidFill>
                  <a:srgbClr val="6B799C"/>
                </a:solidFill>
              </a:rPr>
              <a:t>命题证明</a:t>
            </a:r>
            <a:endParaRPr lang="zh-CN" altLang="en-US" sz="2400" b="1" dirty="0">
              <a:solidFill>
                <a:srgbClr val="6B799C"/>
              </a:solidFill>
            </a:endParaRPr>
          </a:p>
          <a:p>
            <a:pPr marL="342900" indent="-342900">
              <a:buFont typeface="Arial" panose="020B0604020202020204" pitchFamily="34" charset="0"/>
              <a:buChar char="•"/>
            </a:pPr>
            <a:r>
              <a:rPr lang="zh-CN" altLang="en-US" sz="2000" dirty="0">
                <a:solidFill>
                  <a:srgbClr val="6B799C"/>
                </a:solidFill>
              </a:rPr>
              <a:t>通过命题证明可以加深学生对数学思想方法的理解和运用，培养学生的推理能力。在证明数学命题的过程中，教师需要对证明的思路与方法乃至证明中所需要使用的一些技巧进行分析、总结和提炼，并清晰地呈现证明过程。</a:t>
            </a:r>
            <a:endParaRPr lang="zh-CN" altLang="en-US" sz="2000" dirty="0">
              <a:solidFill>
                <a:srgbClr val="6B799C"/>
              </a:solidFill>
            </a:endParaRPr>
          </a:p>
          <a:p>
            <a:pPr marL="342900" indent="-342900">
              <a:buFont typeface="Arial" panose="020B0604020202020204" pitchFamily="34" charset="0"/>
              <a:buChar char="•"/>
            </a:pPr>
            <a:r>
              <a:rPr lang="zh-CN" altLang="en-US" sz="2000" b="1" dirty="0">
                <a:solidFill>
                  <a:srgbClr val="6B799C"/>
                </a:solidFill>
              </a:rPr>
              <a:t>首先，</a:t>
            </a:r>
            <a:r>
              <a:rPr lang="zh-CN" altLang="en-US" sz="2000" dirty="0">
                <a:solidFill>
                  <a:srgbClr val="6B799C"/>
                </a:solidFill>
              </a:rPr>
              <a:t>需要明确数学命题证明的思路。在探寻数学命题的证明思路时，要让学生先从记忆中提取与命题有关的概念、定理、公式等，弄清楚命题的条件和结论分别是什么，继而探索命题证明的途径，提出假设，然后通过分析探索出从条件到结论的思路。</a:t>
            </a:r>
            <a:endParaRPr lang="zh-CN" altLang="en-US" sz="2000" dirty="0">
              <a:solidFill>
                <a:srgbClr val="6B799C"/>
              </a:solidFill>
            </a:endParaRPr>
          </a:p>
          <a:p>
            <a:pPr marL="342900" indent="-342900">
              <a:buFont typeface="Arial" panose="020B0604020202020204" pitchFamily="34" charset="0"/>
              <a:buChar char="•"/>
            </a:pPr>
            <a:r>
              <a:rPr lang="zh-CN" altLang="en-US" sz="2000" b="1" dirty="0">
                <a:solidFill>
                  <a:srgbClr val="6B799C"/>
                </a:solidFill>
              </a:rPr>
              <a:t>其次，</a:t>
            </a:r>
            <a:r>
              <a:rPr lang="zh-CN" altLang="en-US" sz="2000" dirty="0">
                <a:solidFill>
                  <a:srgbClr val="6B799C"/>
                </a:solidFill>
              </a:rPr>
              <a:t>需要强调数学命题证明步骤的规范性。有了命题证明的思路只是有了证明的方向，并不表示已经正确地证明了命题，而具体的证明步骤才是检验思路是否正确的路径。学生不仅需要学会命题证明的逻辑表达，还需要学会调整和完善推理证明的程序。强调命题证明的规范性可以促使学生养成对证明步骤进行修正补充的严谨习惯。</a:t>
            </a:r>
            <a:endParaRPr lang="zh-CN" altLang="en-US" sz="2000" dirty="0">
              <a:solidFill>
                <a:srgbClr val="6B799C"/>
              </a:solidFill>
            </a:endParaRPr>
          </a:p>
          <a:p>
            <a:pPr marL="342900" indent="-342900">
              <a:buFont typeface="Arial" panose="020B0604020202020204" pitchFamily="34" charset="0"/>
              <a:buChar char="•"/>
            </a:pPr>
            <a:r>
              <a:rPr lang="zh-CN" altLang="en-US" sz="2000" b="1" dirty="0">
                <a:solidFill>
                  <a:srgbClr val="6B799C"/>
                </a:solidFill>
              </a:rPr>
              <a:t>最后，</a:t>
            </a:r>
            <a:r>
              <a:rPr lang="zh-CN" altLang="en-US" sz="2000" dirty="0">
                <a:solidFill>
                  <a:srgbClr val="6B799C"/>
                </a:solidFill>
              </a:rPr>
              <a:t>需要揭示数学命题证明的价值。数学命题的产生本身就包含一定的思想和方法，学生在学习数学命题证明的过程中领悟数学思想方法比掌握数学命题本身这个结论更有价值。教师在进行相应的教学设计时，需要思考在命题证明的过程中蕴含着哪些数学思想方法以及如何渗透，这是发展学生数学能力、提高学生数学素养的重要机会。</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二、中学数学命题课的教学模式</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3" name="文本框 2"/>
          <p:cNvSpPr txBox="1"/>
          <p:nvPr/>
        </p:nvSpPr>
        <p:spPr>
          <a:xfrm>
            <a:off x="1500595" y="1967449"/>
            <a:ext cx="9394371" cy="1814830"/>
          </a:xfrm>
          <a:prstGeom prst="rect">
            <a:avLst/>
          </a:prstGeom>
          <a:noFill/>
        </p:spPr>
        <p:txBody>
          <a:bodyPr wrap="square">
            <a:spAutoFit/>
          </a:bodyPr>
          <a:lstStyle/>
          <a:p>
            <a:r>
              <a:rPr lang="en-US" altLang="zh-CN" sz="2800" b="1" dirty="0">
                <a:solidFill>
                  <a:srgbClr val="6B799C"/>
                </a:solidFill>
              </a:rPr>
              <a:t>3.</a:t>
            </a:r>
            <a:r>
              <a:rPr lang="zh-CN" altLang="en-US" sz="2800" b="1" dirty="0">
                <a:solidFill>
                  <a:srgbClr val="6B799C"/>
                </a:solidFill>
              </a:rPr>
              <a:t>命题应用</a:t>
            </a:r>
            <a:endParaRPr lang="zh-CN" altLang="en-US" sz="2800" b="1" dirty="0">
              <a:solidFill>
                <a:srgbClr val="6B799C"/>
              </a:solidFill>
            </a:endParaRPr>
          </a:p>
          <a:p>
            <a:r>
              <a:rPr lang="zh-CN" altLang="en-US" sz="2800" dirty="0">
                <a:solidFill>
                  <a:srgbClr val="6B799C"/>
                </a:solidFill>
              </a:rPr>
              <a:t>命题应用是数学命题教学的一个重要目标和归宿，主要是基于命题进行解题，这一阶段往往伴随着对相关的例题、习题进行分析和解答。</a:t>
            </a:r>
            <a:endParaRPr lang="zh-CN" altLang="en-US" sz="28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二、中学数学命题课的教学模式</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1043926" y="1578227"/>
            <a:ext cx="9929976" cy="4523105"/>
          </a:xfrm>
          <a:prstGeom prst="rect">
            <a:avLst/>
          </a:prstGeom>
          <a:noFill/>
        </p:spPr>
        <p:txBody>
          <a:bodyPr wrap="square">
            <a:spAutoFit/>
          </a:bodyPr>
          <a:lstStyle/>
          <a:p>
            <a:r>
              <a:rPr lang="en-US" altLang="zh-CN" sz="2400" dirty="0">
                <a:solidFill>
                  <a:srgbClr val="6B799C"/>
                </a:solidFill>
              </a:rPr>
              <a:t>      </a:t>
            </a:r>
            <a:r>
              <a:rPr lang="en-US" altLang="zh-CN" sz="2400" b="1" dirty="0">
                <a:solidFill>
                  <a:srgbClr val="6B799C"/>
                </a:solidFill>
              </a:rPr>
              <a:t>4.</a:t>
            </a:r>
            <a:r>
              <a:rPr lang="zh-CN" altLang="en-US" sz="2400" b="1" dirty="0">
                <a:solidFill>
                  <a:srgbClr val="6B799C"/>
                </a:solidFill>
              </a:rPr>
              <a:t>命题升华</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命题升华主要是指在命题证明和应用的基础上，进一步强化学生对命题的理解，建立命题内容与其他知识点的引申和拓展，让学生逐步形成命题域和命题系，这是数学命题教学的“形成命题域和命题系”阶段。</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总体而言，对于发生型模式下的命题教学，教师需要向学生提供系列实例、素材和多媒体教学辅助设备等帮助学生引出数学命题。对于结果型模式下的命题教学，教师需要避免向学生机械地讲授，整个教学要有学生的积极参与，以便让学生更好地掌握所学数学命题。对于问题解决模式下的命题教学，教师要注意对现实中的生活问题或学生之前学过的数学命题的转化，让学生经历提出猜想、反驳、修改猜想、证明猜想等一系列过程。</a:t>
            </a:r>
            <a:endParaRPr lang="en-US" altLang="zh-CN" sz="24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7"/>
          <p:cNvSpPr txBox="1">
            <a:spLocks noChangeArrowheads="1"/>
          </p:cNvSpPr>
          <p:nvPr>
            <p:custDataLst>
              <p:tags r:id="rId1"/>
            </p:custDataLst>
          </p:nvPr>
        </p:nvSpPr>
        <p:spPr bwMode="auto">
          <a:xfrm>
            <a:off x="826881" y="386052"/>
            <a:ext cx="940569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rPr>
              <a:t>三、中学数学命题课教学技能的提高</a:t>
            </a:r>
            <a:endPar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6" name="文本框 5"/>
          <p:cNvSpPr txBox="1"/>
          <p:nvPr/>
        </p:nvSpPr>
        <p:spPr>
          <a:xfrm>
            <a:off x="1183820" y="1322823"/>
            <a:ext cx="9625693" cy="2677656"/>
          </a:xfrm>
          <a:prstGeom prst="rect">
            <a:avLst/>
          </a:prstGeom>
          <a:noFill/>
        </p:spPr>
        <p:txBody>
          <a:bodyPr wrap="square">
            <a:spAutoFit/>
          </a:bodyPr>
          <a:lstStyle/>
          <a:p>
            <a:r>
              <a:rPr lang="zh-CN" altLang="en-US" sz="2400" dirty="0">
                <a:solidFill>
                  <a:srgbClr val="6B799C"/>
                </a:solidFill>
              </a:rPr>
              <a:t>数学命题具有自身的特点，个体形成命题域与命题系是数学命题学习的主要特征。“图形与几何”是中学数学的核心内容领域之一，本部分以该内容领域中的“三角形中位线”的教学案例</a:t>
            </a:r>
            <a:endParaRPr lang="zh-CN" altLang="en-US" sz="2400" dirty="0">
              <a:solidFill>
                <a:srgbClr val="6B799C"/>
              </a:solidFill>
            </a:endParaRPr>
          </a:p>
          <a:p>
            <a:r>
              <a:rPr lang="zh-CN" altLang="en-US" sz="2400" dirty="0">
                <a:solidFill>
                  <a:srgbClr val="6B799C"/>
                </a:solidFill>
              </a:rPr>
              <a:t>本案例由北京市陈经纶中学嘉铭分校郭凯路老师提供，引用中略有调整。</a:t>
            </a:r>
            <a:endParaRPr lang="zh-CN" altLang="en-US" sz="2400" dirty="0">
              <a:solidFill>
                <a:srgbClr val="6B799C"/>
              </a:solidFill>
            </a:endParaRPr>
          </a:p>
          <a:p>
            <a:r>
              <a:rPr lang="zh-CN" altLang="en-US" sz="2400" dirty="0">
                <a:solidFill>
                  <a:srgbClr val="6B799C"/>
                </a:solidFill>
              </a:rPr>
              <a:t>为例，通过内容分析、教学过程片段、教学评析等展示并分析教师在中学数学命题课中的教学思路和教学实施情况。</a:t>
            </a:r>
            <a:endParaRPr lang="zh-CN" altLang="en-US" sz="2400" dirty="0">
              <a:solidFill>
                <a:srgbClr val="6B799C"/>
              </a:solidFill>
            </a:endParaRPr>
          </a:p>
        </p:txBody>
      </p:sp>
      <p:sp>
        <p:nvSpPr>
          <p:cNvPr id="7" name="文本框 6"/>
          <p:cNvSpPr txBox="1"/>
          <p:nvPr/>
        </p:nvSpPr>
        <p:spPr>
          <a:xfrm>
            <a:off x="4321628" y="4536710"/>
            <a:ext cx="3973286" cy="523220"/>
          </a:xfrm>
          <a:prstGeom prst="rect">
            <a:avLst/>
          </a:prstGeom>
          <a:noFill/>
        </p:spPr>
        <p:txBody>
          <a:bodyPr wrap="square" rtlCol="0">
            <a:spAutoFit/>
          </a:bodyPr>
          <a:lstStyle/>
          <a:p>
            <a:r>
              <a:rPr lang="zh-CN" altLang="en-US" sz="2800" dirty="0">
                <a:solidFill>
                  <a:srgbClr val="6B799C"/>
                </a:solidFill>
              </a:rPr>
              <a:t>内容见</a:t>
            </a:r>
            <a:r>
              <a:rPr lang="en-US" altLang="zh-CN" sz="2800" dirty="0">
                <a:solidFill>
                  <a:srgbClr val="6B799C"/>
                </a:solidFill>
              </a:rPr>
              <a:t>p131-p140</a:t>
            </a:r>
            <a:endParaRPr lang="zh-CN" altLang="en-US" sz="28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7"/>
          <p:cNvSpPr txBox="1">
            <a:spLocks noChangeArrowheads="1"/>
          </p:cNvSpPr>
          <p:nvPr>
            <p:custDataLst>
              <p:tags r:id="rId1"/>
            </p:custDataLst>
          </p:nvPr>
        </p:nvSpPr>
        <p:spPr bwMode="auto">
          <a:xfrm>
            <a:off x="826881" y="394289"/>
            <a:ext cx="9044354"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rPr>
              <a:t>三、中学数学命题课教学技能的提高</a:t>
            </a:r>
            <a:endPar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1545771" y="1363313"/>
            <a:ext cx="2590800" cy="583565"/>
          </a:xfrm>
          <a:prstGeom prst="rect">
            <a:avLst/>
          </a:prstGeom>
          <a:noFill/>
        </p:spPr>
        <p:txBody>
          <a:bodyPr wrap="square" rtlCol="0">
            <a:spAutoFit/>
          </a:bodyPr>
          <a:lstStyle/>
          <a:p>
            <a:r>
              <a:rPr lang="zh-CN" altLang="en-US" sz="3200" b="1" dirty="0">
                <a:solidFill>
                  <a:srgbClr val="6B799C"/>
                </a:solidFill>
              </a:rPr>
              <a:t>评析：</a:t>
            </a:r>
            <a:endParaRPr lang="zh-CN" altLang="en-US" sz="3200" b="1" dirty="0">
              <a:solidFill>
                <a:srgbClr val="6B799C"/>
              </a:solidFill>
            </a:endParaRPr>
          </a:p>
        </p:txBody>
      </p:sp>
      <p:sp>
        <p:nvSpPr>
          <p:cNvPr id="5" name="文本框 4"/>
          <p:cNvSpPr txBox="1"/>
          <p:nvPr/>
        </p:nvSpPr>
        <p:spPr>
          <a:xfrm>
            <a:off x="1545771" y="1948088"/>
            <a:ext cx="9274629" cy="4523105"/>
          </a:xfrm>
          <a:prstGeom prst="rect">
            <a:avLst/>
          </a:prstGeom>
          <a:noFill/>
        </p:spPr>
        <p:txBody>
          <a:bodyPr wrap="square">
            <a:spAutoFit/>
          </a:bodyPr>
          <a:lstStyle/>
          <a:p>
            <a:r>
              <a:rPr lang="en-US" altLang="zh-CN" sz="2400" b="1" dirty="0">
                <a:solidFill>
                  <a:srgbClr val="6B799C"/>
                </a:solidFill>
              </a:rPr>
              <a:t>1. </a:t>
            </a:r>
            <a:r>
              <a:rPr lang="zh-CN" altLang="en-US" sz="2400" b="1" dirty="0">
                <a:solidFill>
                  <a:srgbClr val="6B799C"/>
                </a:solidFill>
              </a:rPr>
              <a:t>命题教学契合学生学习心理过程</a:t>
            </a:r>
            <a:endParaRPr lang="zh-CN" altLang="en-US" sz="2400" b="1" dirty="0">
              <a:solidFill>
                <a:srgbClr val="6B799C"/>
              </a:solidFill>
            </a:endParaRPr>
          </a:p>
          <a:p>
            <a:r>
              <a:rPr lang="zh-CN" altLang="en-US" sz="2400" dirty="0">
                <a:solidFill>
                  <a:srgbClr val="6B799C"/>
                </a:solidFill>
              </a:rPr>
              <a:t>    本节课首先基于学生的已有知识和经验，借助几何画板的动态演示，化抽象为直观具体，引入中位线的定义；然后在教师引导下，学生自主探索、合作探究，概括生成中位线定理，并探索定理的证明。总体来看，本节课充分发挥了学生在学习中的主体作用，“问题提出</a:t>
            </a:r>
            <a:r>
              <a:rPr lang="en-US" altLang="zh-CN" sz="2400" dirty="0">
                <a:solidFill>
                  <a:srgbClr val="6B799C"/>
                </a:solidFill>
              </a:rPr>
              <a:t>—</a:t>
            </a:r>
            <a:r>
              <a:rPr lang="zh-CN" altLang="en-US" sz="2400" dirty="0">
                <a:solidFill>
                  <a:srgbClr val="6B799C"/>
                </a:solidFill>
              </a:rPr>
              <a:t>自主探究</a:t>
            </a:r>
            <a:r>
              <a:rPr lang="en-US" altLang="zh-CN" sz="2400" dirty="0">
                <a:solidFill>
                  <a:srgbClr val="6B799C"/>
                </a:solidFill>
              </a:rPr>
              <a:t>—</a:t>
            </a:r>
            <a:r>
              <a:rPr lang="zh-CN" altLang="en-US" sz="2400" dirty="0">
                <a:solidFill>
                  <a:srgbClr val="6B799C"/>
                </a:solidFill>
              </a:rPr>
              <a:t>尝试证明</a:t>
            </a:r>
            <a:r>
              <a:rPr lang="en-US" altLang="zh-CN" sz="2400" dirty="0">
                <a:solidFill>
                  <a:srgbClr val="6B799C"/>
                </a:solidFill>
              </a:rPr>
              <a:t>—</a:t>
            </a:r>
            <a:r>
              <a:rPr lang="zh-CN" altLang="en-US" sz="2400" dirty="0">
                <a:solidFill>
                  <a:srgbClr val="6B799C"/>
                </a:solidFill>
              </a:rPr>
              <a:t>归纳总结</a:t>
            </a:r>
            <a:r>
              <a:rPr lang="en-US" altLang="zh-CN" sz="2400" dirty="0">
                <a:solidFill>
                  <a:srgbClr val="6B799C"/>
                </a:solidFill>
              </a:rPr>
              <a:t>—</a:t>
            </a:r>
            <a:r>
              <a:rPr lang="zh-CN" altLang="en-US" sz="2400" dirty="0">
                <a:solidFill>
                  <a:srgbClr val="6B799C"/>
                </a:solidFill>
              </a:rPr>
              <a:t>拓展提升”的学习探究过程契合学生学习命题的心理过程。</a:t>
            </a:r>
            <a:endParaRPr lang="zh-CN" altLang="en-US" sz="2400" dirty="0">
              <a:solidFill>
                <a:srgbClr val="6B799C"/>
              </a:solidFill>
            </a:endParaRPr>
          </a:p>
          <a:p>
            <a:r>
              <a:rPr lang="zh-CN" altLang="en-US" sz="2400" dirty="0">
                <a:solidFill>
                  <a:srgbClr val="6B799C"/>
                </a:solidFill>
              </a:rPr>
              <a:t>    </a:t>
            </a:r>
            <a:r>
              <a:rPr lang="en-US" altLang="zh-CN" sz="2400" b="1" dirty="0">
                <a:solidFill>
                  <a:srgbClr val="6B799C"/>
                </a:solidFill>
              </a:rPr>
              <a:t>2. </a:t>
            </a:r>
            <a:r>
              <a:rPr lang="zh-CN" altLang="en-US" sz="2400" b="1" dirty="0">
                <a:solidFill>
                  <a:srgbClr val="6B799C"/>
                </a:solidFill>
              </a:rPr>
              <a:t>注重信息技术与课堂教学的深度融合</a:t>
            </a:r>
            <a:endParaRPr lang="zh-CN" altLang="en-US" sz="2400" dirty="0">
              <a:solidFill>
                <a:srgbClr val="6B799C"/>
              </a:solidFill>
            </a:endParaRPr>
          </a:p>
          <a:p>
            <a:r>
              <a:rPr lang="zh-CN" altLang="en-US" sz="2400" dirty="0">
                <a:solidFill>
                  <a:srgbClr val="6B799C"/>
                </a:solidFill>
              </a:rPr>
              <a:t>    本节课的一个突出特点是注重信息技术与数学课堂教学的深度融合，利用现代信息技术及工具，为学生创建了一个良好的学习探究情境。借助几何画板实现图形的变换，帮助学生发现问题的规律、找出解决的办法，激发学生数学学习的兴趣，引导学生渐入佳境。</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11500" b="1" dirty="0">
                <a:solidFill>
                  <a:prstClr val="white"/>
                </a:solidFill>
                <a:latin typeface="Calibri" panose="020F0502020204030204"/>
                <a:ea typeface="等线" panose="02010600030101010101" pitchFamily="2" charset="-122"/>
              </a:rPr>
              <a:t>3</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17"/>
          <p:cNvSpPr txBox="1">
            <a:spLocks noChangeArrowheads="1"/>
          </p:cNvSpPr>
          <p:nvPr>
            <p:custDataLst>
              <p:tags r:id="rId1"/>
            </p:custDataLst>
          </p:nvPr>
        </p:nvSpPr>
        <p:spPr bwMode="auto">
          <a:xfrm>
            <a:off x="6348046" y="2994557"/>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rPr>
              <a:t>中学数学命题课教学技能的提高</a:t>
            </a:r>
            <a:endPar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7"/>
          <p:cNvSpPr txBox="1">
            <a:spLocks noChangeArrowheads="1"/>
          </p:cNvSpPr>
          <p:nvPr>
            <p:custDataLst>
              <p:tags r:id="rId1"/>
            </p:custDataLst>
          </p:nvPr>
        </p:nvSpPr>
        <p:spPr bwMode="auto">
          <a:xfrm>
            <a:off x="629167" y="394625"/>
            <a:ext cx="10615776"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b="1" dirty="0">
                <a:solidFill>
                  <a:srgbClr val="6B799C"/>
                </a:solidFill>
                <a:latin typeface="幼圆" panose="02010509060101010101" pitchFamily="49" charset="-122"/>
                <a:ea typeface="幼圆" panose="02010509060101010101" pitchFamily="49" charset="-122"/>
              </a:rPr>
              <a:t>一、数学命题教学知识的积累：命题本质理解与教学知识掌握</a:t>
            </a:r>
            <a:endParaRPr lang="zh-CN" altLang="en-US" b="1" dirty="0">
              <a:solidFill>
                <a:srgbClr val="6B799C"/>
              </a:solidFill>
              <a:latin typeface="幼圆" panose="02010509060101010101" pitchFamily="49" charset="-122"/>
              <a:ea typeface="幼圆" panose="02010509060101010101" pitchFamily="49" charset="-122"/>
            </a:endParaRPr>
          </a:p>
        </p:txBody>
      </p:sp>
      <p:sp>
        <p:nvSpPr>
          <p:cNvPr id="6" name="文本框 5"/>
          <p:cNvSpPr txBox="1"/>
          <p:nvPr/>
        </p:nvSpPr>
        <p:spPr>
          <a:xfrm>
            <a:off x="1119025" y="1322823"/>
            <a:ext cx="10213004" cy="4892675"/>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教师开展数学命题课教学既需要具备相应的数学学科专业知识，还需要具备相应的学科教学知识，即解构数学命题所需要的学科知识，以及有效设计和实施数学命题教学所需要的知识。教师自身对数学命题的理解程度，对具体数学命题的教学论分析与教学法分析等都会影响甚至决定数学命题教学的水平。</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教师在</a:t>
            </a:r>
            <a:r>
              <a:rPr lang="zh-CN" altLang="en-US" sz="2400" b="1" dirty="0">
                <a:solidFill>
                  <a:srgbClr val="6B799C"/>
                </a:solidFill>
              </a:rPr>
              <a:t>备课阶段</a:t>
            </a:r>
            <a:r>
              <a:rPr lang="zh-CN" altLang="en-US" sz="2400" dirty="0">
                <a:solidFill>
                  <a:srgbClr val="6B799C"/>
                </a:solidFill>
              </a:rPr>
              <a:t>，需要通过阅读相关文献、解读课程标准、分析教材内容等手段，树立起对命题的整体结构观，在一个体系中认识命题，深化对数学命题的理解。例如，对数学命题引入的必要性、数学命题的本质、数学命题的作用，数学命题的产生过程、数学命题的证明过程等的深入理解。教师只有具备了一定的数学学科专业知识，才能在数学命题教学中引导学生关注数学命题的本质和结构特征，从不同的角度对命题进行诠释，对一个命题的多种证明方法进行充分挖掘，更好地去经历命题的产生过程，厘清知识之间的关系，强化对数学命题本质的理解和应用。</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794702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一、中学数学命题的内涵与特征</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7" name="文本框 6"/>
          <p:cNvSpPr txBox="1"/>
          <p:nvPr/>
        </p:nvSpPr>
        <p:spPr>
          <a:xfrm>
            <a:off x="903512" y="1173253"/>
            <a:ext cx="10493831" cy="3538220"/>
          </a:xfrm>
          <a:prstGeom prst="rect">
            <a:avLst/>
          </a:prstGeom>
          <a:noFill/>
        </p:spPr>
        <p:txBody>
          <a:bodyPr wrap="square">
            <a:spAutoFit/>
          </a:bodyPr>
          <a:lstStyle/>
          <a:p>
            <a:r>
              <a:rPr lang="zh-CN" altLang="en-US" sz="2000" dirty="0">
                <a:solidFill>
                  <a:srgbClr val="6B799C"/>
                </a:solidFill>
              </a:rPr>
              <a:t>      </a:t>
            </a:r>
            <a:r>
              <a:rPr lang="zh-CN" altLang="en-US" sz="2000" b="1" dirty="0">
                <a:solidFill>
                  <a:srgbClr val="6B799C"/>
                </a:solidFill>
              </a:rPr>
              <a:t>  </a:t>
            </a:r>
            <a:r>
              <a:rPr lang="zh-CN" altLang="en-US" sz="3200" b="1" dirty="0">
                <a:solidFill>
                  <a:srgbClr val="6B799C"/>
                </a:solidFill>
              </a:rPr>
              <a:t>（一） 数学命题的内涵</a:t>
            </a:r>
            <a:endParaRPr lang="en-US" altLang="zh-CN" sz="3200" dirty="0">
              <a:solidFill>
                <a:srgbClr val="6B799C"/>
              </a:solidFill>
            </a:endParaRPr>
          </a:p>
          <a:p>
            <a:endParaRPr lang="zh-CN" altLang="en-US" sz="2400" dirty="0">
              <a:solidFill>
                <a:srgbClr val="6B799C"/>
              </a:solidFill>
            </a:endParaRPr>
          </a:p>
          <a:p>
            <a:pPr marL="342900" indent="-342900">
              <a:buFont typeface="Arial" panose="020B0604020202020204" pitchFamily="34" charset="0"/>
              <a:buChar char="•"/>
            </a:pPr>
            <a:r>
              <a:rPr lang="zh-CN" altLang="en-US" sz="2800" b="1" dirty="0">
                <a:solidFill>
                  <a:srgbClr val="6B799C"/>
                </a:solidFill>
              </a:rPr>
              <a:t>一般意义上</a:t>
            </a:r>
            <a:r>
              <a:rPr lang="zh-CN" altLang="en-US" sz="2800" dirty="0">
                <a:solidFill>
                  <a:srgbClr val="6B799C"/>
                </a:solidFill>
              </a:rPr>
              <a:t>，逻辑学的“命题”指的是“表达判断的语言形式，由系词把主词和宾词联系而成”。</a:t>
            </a:r>
            <a:endParaRPr lang="zh-CN" altLang="en-US" sz="2800" dirty="0">
              <a:solidFill>
                <a:srgbClr val="6B799C"/>
              </a:solidFill>
            </a:endParaRPr>
          </a:p>
          <a:p>
            <a:pPr marL="342900" indent="-342900">
              <a:buFont typeface="Arial" panose="020B0604020202020204" pitchFamily="34" charset="0"/>
              <a:buChar char="•"/>
            </a:pPr>
            <a:r>
              <a:rPr lang="zh-CN" altLang="en-US" sz="2800" b="1" dirty="0">
                <a:solidFill>
                  <a:srgbClr val="6B799C"/>
                </a:solidFill>
              </a:rPr>
              <a:t>数学命题</a:t>
            </a:r>
            <a:r>
              <a:rPr lang="zh-CN" altLang="en-US" sz="2800" dirty="0">
                <a:solidFill>
                  <a:srgbClr val="6B799C"/>
                </a:solidFill>
              </a:rPr>
              <a:t>，则是数学知识的主体，由若干概念组成，揭示概念之间的关系，表示某种规律，且一般是对一类问题进行抽象和概括的结果，主要是指用来表示数学判断的陈述句或符号的组合。</a:t>
            </a:r>
            <a:endParaRPr lang="zh-CN" altLang="en-US" sz="2800" dirty="0">
              <a:solidFill>
                <a:srgbClr val="6B799C"/>
              </a:solidFill>
            </a:endParaRPr>
          </a:p>
          <a:p>
            <a:pPr marL="342900" indent="-342900">
              <a:buFont typeface="Arial" panose="020B0604020202020204" pitchFamily="34" charset="0"/>
              <a:buChar char="•"/>
            </a:pPr>
            <a:endParaRPr lang="zh-CN" altLang="en-US" sz="28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7"/>
          <p:cNvSpPr txBox="1">
            <a:spLocks noChangeArrowheads="1"/>
          </p:cNvSpPr>
          <p:nvPr>
            <p:custDataLst>
              <p:tags r:id="rId1"/>
            </p:custDataLst>
          </p:nvPr>
        </p:nvSpPr>
        <p:spPr bwMode="auto">
          <a:xfrm>
            <a:off x="629167" y="394625"/>
            <a:ext cx="10615776"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b="1" dirty="0">
                <a:solidFill>
                  <a:srgbClr val="6B799C"/>
                </a:solidFill>
                <a:latin typeface="幼圆" panose="02010509060101010101" pitchFamily="49" charset="-122"/>
                <a:ea typeface="幼圆" panose="02010509060101010101" pitchFamily="49" charset="-122"/>
              </a:rPr>
              <a:t>一、数学命题教学知识的积累：命题本质理解与教学知识掌握</a:t>
            </a:r>
            <a:endParaRPr lang="zh-CN" altLang="en-US" b="1" dirty="0">
              <a:solidFill>
                <a:srgbClr val="6B799C"/>
              </a:solidFill>
              <a:latin typeface="幼圆" panose="02010509060101010101" pitchFamily="49" charset="-122"/>
              <a:ea typeface="幼圆" panose="02010509060101010101" pitchFamily="49" charset="-122"/>
            </a:endParaRPr>
          </a:p>
        </p:txBody>
      </p:sp>
      <p:sp>
        <p:nvSpPr>
          <p:cNvPr id="6" name="文本框 5"/>
          <p:cNvSpPr txBox="1"/>
          <p:nvPr/>
        </p:nvSpPr>
        <p:spPr>
          <a:xfrm>
            <a:off x="1534885" y="1720840"/>
            <a:ext cx="9797143" cy="3784600"/>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教师除了需要具备与数学命题相关的数学学科专业知识，还需要掌握与数学命题教学相关的教育教学知识，以便更有针对性地选择教学内容、更好地组织数学命题的教学。教师的教育教学知识积累既与教师的教学经验有关，也与教师的教学投入程度有关。因此，教师为提高自身的数学命题教学知识，需要在数学命题教学过程中不断思考，并结合文献中提到的原理和方法进行整合组织，不断丰富教学知识，进而以点带面形成网状的专业知识体系。</a:t>
            </a:r>
            <a:endParaRPr lang="zh-CN" altLang="en-US" sz="2400" dirty="0">
              <a:solidFill>
                <a:srgbClr val="6B799C"/>
              </a:solidFill>
            </a:endParaRPr>
          </a:p>
          <a:p>
            <a:pPr indent="0">
              <a:buFont typeface="Arial" panose="020B0604020202020204" pitchFamily="34" charset="0"/>
              <a:buNone/>
            </a:pPr>
            <a:endParaRPr lang="zh-CN" altLang="en-US" sz="2400" dirty="0">
              <a:solidFill>
                <a:srgbClr val="6B799C"/>
              </a:solidFill>
            </a:endParaRPr>
          </a:p>
          <a:p>
            <a:pPr indent="0">
              <a:buFont typeface="Arial" panose="020B0604020202020204" pitchFamily="34" charset="0"/>
              <a:buNone/>
            </a:pPr>
            <a:r>
              <a:rPr lang="en-US" altLang="zh-CN" sz="2400" dirty="0">
                <a:solidFill>
                  <a:srgbClr val="6B799C"/>
                </a:solidFill>
              </a:rPr>
              <a:t>         </a:t>
            </a:r>
            <a:r>
              <a:rPr lang="zh-CN" altLang="en-US" sz="2400" dirty="0">
                <a:solidFill>
                  <a:srgbClr val="6B799C"/>
                </a:solidFill>
              </a:rPr>
              <a:t>一言以蔽之，中学数学教师提高数学命题课教学技能的</a:t>
            </a:r>
            <a:r>
              <a:rPr lang="zh-CN" altLang="en-US" sz="2400" b="1" dirty="0">
                <a:solidFill>
                  <a:srgbClr val="6B799C"/>
                </a:solidFill>
              </a:rPr>
              <a:t>首要任务是</a:t>
            </a:r>
            <a:r>
              <a:rPr lang="zh-CN" altLang="en-US" sz="2400" dirty="0">
                <a:solidFill>
                  <a:srgbClr val="6B799C"/>
                </a:solidFill>
              </a:rPr>
              <a:t>：丰富数学命题教学所需要的学科专业知识和教学知识。</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7"/>
          <p:cNvSpPr txBox="1">
            <a:spLocks noChangeArrowheads="1"/>
          </p:cNvSpPr>
          <p:nvPr>
            <p:custDataLst>
              <p:tags r:id="rId1"/>
            </p:custDataLst>
          </p:nvPr>
        </p:nvSpPr>
        <p:spPr bwMode="auto">
          <a:xfrm>
            <a:off x="629167" y="427282"/>
            <a:ext cx="10615776"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b="1" dirty="0">
                <a:solidFill>
                  <a:srgbClr val="6B799C"/>
                </a:solidFill>
                <a:latin typeface="幼圆" panose="02010509060101010101" pitchFamily="49" charset="-122"/>
                <a:ea typeface="幼圆" panose="02010509060101010101" pitchFamily="49" charset="-122"/>
              </a:rPr>
              <a:t>二、数学命题教学对象的认识：对学习主体的充分认识和调动</a:t>
            </a:r>
            <a:endParaRPr lang="zh-CN" altLang="en-US" b="1" dirty="0">
              <a:solidFill>
                <a:srgbClr val="6B799C"/>
              </a:solidFill>
              <a:latin typeface="幼圆" panose="02010509060101010101" pitchFamily="49" charset="-122"/>
              <a:ea typeface="幼圆" panose="02010509060101010101" pitchFamily="49" charset="-122"/>
            </a:endParaRPr>
          </a:p>
        </p:txBody>
      </p:sp>
      <p:sp>
        <p:nvSpPr>
          <p:cNvPr id="6" name="文本框 5"/>
          <p:cNvSpPr txBox="1"/>
          <p:nvPr/>
        </p:nvSpPr>
        <p:spPr>
          <a:xfrm>
            <a:off x="1099456" y="1443515"/>
            <a:ext cx="10319657" cy="4524315"/>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学生是课堂学习的主体，数学命题课的教学需要充分考虑学生的认知基础、心理发展规律和数学学习特点。鉴于新的数学命题的学习总是要通过与原有的知识相互作用从而转化为主体的认知结构，对于中学生而言，无论是代数命题的学习，还是几何命题的学习，都需要将学习的命题与自己已有的认知结构建立起联系，即需要有意义地学习。</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因此，在数学命题教学中，教师要充分认识学生，关注学生头脑中已有的认知基础和经验，制定教学目标，然后选取贴近学生实际生活，又能够吸引学生的情境作为引入命题的情境素材，激发学生的学习动机，调动学生的学习兴趣，通过有效的问题引起学生强烈的内在期望和认知需求，引导学生参与命题的证明过程，用文字语言、图形语言、符号语言等不同类型的数学语言来表征同一个数学对象，深化学生对数学命题的深层理解，并要求学生在不同的情境中能够迅速提取合适的命题加以应用。</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7"/>
          <p:cNvSpPr txBox="1">
            <a:spLocks noChangeArrowheads="1"/>
          </p:cNvSpPr>
          <p:nvPr>
            <p:custDataLst>
              <p:tags r:id="rId1"/>
            </p:custDataLst>
          </p:nvPr>
        </p:nvSpPr>
        <p:spPr bwMode="auto">
          <a:xfrm>
            <a:off x="629167" y="427282"/>
            <a:ext cx="10615776"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b="1" dirty="0">
                <a:solidFill>
                  <a:srgbClr val="6B799C"/>
                </a:solidFill>
                <a:latin typeface="幼圆" panose="02010509060101010101" pitchFamily="49" charset="-122"/>
                <a:ea typeface="幼圆" panose="02010509060101010101" pitchFamily="49" charset="-122"/>
              </a:rPr>
              <a:t>三、数学命题教学范例的观摩：对优质教学课例的观摩与反思</a:t>
            </a:r>
            <a:endParaRPr lang="zh-CN" altLang="en-US"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1197429" y="1618011"/>
            <a:ext cx="9797142" cy="4154170"/>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教师的教学设计能力，在教学实施过程中的课堂教学组织、信息技术运用、语言表达等能力都会影响教学实施的效果。因此，教师需要通过一些途径提高自身的教学设计和实施能力。</a:t>
            </a:r>
            <a:endParaRPr lang="zh-CN" altLang="en-US" sz="24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对优质数学命题教学课例的观摩学习是教师提高自身教学实践能力的一个重要途径。教师可以通过观摩学习优质课例，关注教学设计是如何构思和规范撰写的，教学实施过程中的教师语言表达、教学组织、教育技术运用、板书等方面是如何呈现的，教师需要积极总结提炼其中的典型经验。例如，观察启发性语言和引导性语言如何自然给出，并加以借鉴使用，还可以通过与教学经验丰富的同行教师的交流反思获得建议等。</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7"/>
          <p:cNvSpPr txBox="1">
            <a:spLocks noChangeArrowheads="1"/>
          </p:cNvSpPr>
          <p:nvPr>
            <p:custDataLst>
              <p:tags r:id="rId1"/>
            </p:custDataLst>
          </p:nvPr>
        </p:nvSpPr>
        <p:spPr bwMode="auto">
          <a:xfrm>
            <a:off x="629167" y="427282"/>
            <a:ext cx="10615776"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b="1" dirty="0">
                <a:solidFill>
                  <a:srgbClr val="6B799C"/>
                </a:solidFill>
                <a:latin typeface="幼圆" panose="02010509060101010101" pitchFamily="49" charset="-122"/>
                <a:ea typeface="幼圆" panose="02010509060101010101" pitchFamily="49" charset="-122"/>
              </a:rPr>
              <a:t>四、数学命题教学经验的积累：对数学命题教学的实践与反思</a:t>
            </a:r>
            <a:endParaRPr lang="zh-CN" altLang="en-US" b="1" dirty="0">
              <a:solidFill>
                <a:srgbClr val="6B799C"/>
              </a:solidFill>
              <a:latin typeface="幼圆" panose="02010509060101010101" pitchFamily="49" charset="-122"/>
              <a:ea typeface="幼圆" panose="02010509060101010101" pitchFamily="49" charset="-122"/>
            </a:endParaRPr>
          </a:p>
        </p:txBody>
      </p:sp>
      <p:sp>
        <p:nvSpPr>
          <p:cNvPr id="5" name="文本框 4"/>
          <p:cNvSpPr txBox="1"/>
          <p:nvPr/>
        </p:nvSpPr>
        <p:spPr>
          <a:xfrm>
            <a:off x="1056349" y="1095937"/>
            <a:ext cx="10188594" cy="5908040"/>
          </a:xfrm>
          <a:prstGeom prst="rect">
            <a:avLst/>
          </a:prstGeom>
          <a:noFill/>
        </p:spPr>
        <p:txBody>
          <a:bodyPr wrap="square">
            <a:spAutoFit/>
          </a:bodyPr>
          <a:lstStyle/>
          <a:p>
            <a:pPr marL="342900" indent="-342900">
              <a:buFont typeface="Arial" panose="020B0604020202020204" pitchFamily="34" charset="0"/>
              <a:buChar char="•"/>
            </a:pPr>
            <a:r>
              <a:rPr lang="zh-CN" altLang="en-US" sz="2000" dirty="0">
                <a:solidFill>
                  <a:srgbClr val="6B799C"/>
                </a:solidFill>
              </a:rPr>
              <a:t>教师教学设计与实施能力的提升</a:t>
            </a:r>
            <a:r>
              <a:rPr lang="zh-CN" altLang="en-US" sz="2000" b="1" dirty="0">
                <a:solidFill>
                  <a:srgbClr val="6B799C"/>
                </a:solidFill>
              </a:rPr>
              <a:t>离不开实践训练和反思</a:t>
            </a:r>
            <a:r>
              <a:rPr lang="zh-CN" altLang="en-US" sz="2000" dirty="0">
                <a:solidFill>
                  <a:srgbClr val="6B799C"/>
                </a:solidFill>
              </a:rPr>
              <a:t>，尤其是精心准备后的训练与反思。教师自身的实践训练是提高教学设计与实践能力的一个重要途径。职前教师和新手教师可以结合观摩学习的内容，先进行适当的模仿，然后在日常的数学命题教学中不断尝试和实践自己的所思所想，持续优化自己的语言表达、教学方法和教学手段，掌握不同类型的数学命题课的教学要领，逐步形成自己的命题课教学风格。</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此外，教师还可以通过阅读相关的教研文献丰富自身的专业知识，提高自身专业能力。其中，教研文献大多是一线教师开展数学命题教学后的心得体会，或者是教师对数学命题本身的分析。阅读这类文献，从某种程度上讲是站在他人的肩膀上促进自身更好地开展数学命题教学。当然，如果教师能够结合自身的教学实践或学习体验尝试撰写教研论文，哪怕是反思日志，对教师的专业发展也有很大的促进作用，能促进中学数学教师更有效地开展数学命题教学。</a:t>
            </a:r>
            <a:endParaRPr lang="zh-CN" altLang="en-US" sz="2000" dirty="0">
              <a:solidFill>
                <a:srgbClr val="6B799C"/>
              </a:solidFill>
            </a:endParaRPr>
          </a:p>
          <a:p>
            <a:pPr marL="342900" indent="-342900">
              <a:buFont typeface="Arial" panose="020B0604020202020204" pitchFamily="34" charset="0"/>
              <a:buChar char="•"/>
            </a:pPr>
            <a:r>
              <a:rPr lang="zh-CN" altLang="en-US" sz="2000" b="1" dirty="0">
                <a:solidFill>
                  <a:srgbClr val="6B799C"/>
                </a:solidFill>
              </a:rPr>
              <a:t>总的来说，文献学习、观摩学习、实践训练与反思等是中学数学教师提高自身教学设计与实践能力的重要途径。</a:t>
            </a:r>
            <a:endParaRPr lang="zh-CN" altLang="en-US" sz="2000" b="1" dirty="0">
              <a:solidFill>
                <a:srgbClr val="6B799C"/>
              </a:solidFill>
            </a:endParaRPr>
          </a:p>
          <a:p>
            <a:r>
              <a:rPr lang="zh-CN" altLang="en-US" sz="2000" dirty="0">
                <a:solidFill>
                  <a:srgbClr val="6B799C"/>
                </a:solidFill>
              </a:rPr>
              <a:t>      </a:t>
            </a:r>
            <a:endParaRPr lang="en-US" altLang="zh-CN" sz="2000" dirty="0">
              <a:solidFill>
                <a:srgbClr val="6B799C"/>
              </a:solidFill>
            </a:endParaRPr>
          </a:p>
          <a:p>
            <a:r>
              <a:rPr lang="zh-CN" altLang="en-US" sz="2000" b="1">
                <a:solidFill>
                  <a:srgbClr val="6B799C"/>
                </a:solidFill>
              </a:rPr>
              <a:t>思考</a:t>
            </a:r>
            <a:r>
              <a:rPr lang="zh-CN" altLang="en-US" sz="2000" b="1" dirty="0">
                <a:solidFill>
                  <a:srgbClr val="6B799C"/>
                </a:solidFill>
              </a:rPr>
              <a:t>与练习</a:t>
            </a:r>
            <a:endParaRPr lang="zh-CN" altLang="en-US" sz="2000" dirty="0">
              <a:solidFill>
                <a:srgbClr val="6B799C"/>
              </a:solidFill>
            </a:endParaRPr>
          </a:p>
          <a:p>
            <a:endParaRPr lang="zh-CN" altLang="en-US" sz="2000" dirty="0">
              <a:solidFill>
                <a:srgbClr val="6B799C"/>
              </a:solidFill>
            </a:endParaRPr>
          </a:p>
          <a:p>
            <a:r>
              <a:rPr lang="en-US" altLang="zh-CN" sz="2000" dirty="0">
                <a:solidFill>
                  <a:srgbClr val="6B799C"/>
                </a:solidFill>
              </a:rPr>
              <a:t>1. </a:t>
            </a:r>
            <a:r>
              <a:rPr lang="zh-CN" altLang="en-US" sz="2000" dirty="0">
                <a:solidFill>
                  <a:srgbClr val="6B799C"/>
                </a:solidFill>
              </a:rPr>
              <a:t>请简述中学数学命题课教学设计的要领。</a:t>
            </a:r>
            <a:endParaRPr lang="zh-CN" altLang="en-US" sz="2000" dirty="0">
              <a:solidFill>
                <a:srgbClr val="6B799C"/>
              </a:solidFill>
            </a:endParaRPr>
          </a:p>
          <a:p>
            <a:r>
              <a:rPr lang="en-US" altLang="zh-CN" sz="2000" dirty="0">
                <a:solidFill>
                  <a:srgbClr val="6B799C"/>
                </a:solidFill>
              </a:rPr>
              <a:t>2. </a:t>
            </a:r>
            <a:r>
              <a:rPr lang="zh-CN" altLang="en-US" sz="2000" dirty="0">
                <a:solidFill>
                  <a:srgbClr val="6B799C"/>
                </a:solidFill>
              </a:rPr>
              <a:t>请设计一个中学数学命题教学的案例，要求体现获得数学命题的过程。</a:t>
            </a:r>
            <a:endParaRPr lang="zh-CN" altLang="en-US" sz="2000" dirty="0">
              <a:solidFill>
                <a:srgbClr val="6B799C"/>
              </a:solidFill>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794702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一、中学数学命题的内涵与特征</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3" name="文本框 2"/>
          <p:cNvSpPr txBox="1"/>
          <p:nvPr/>
        </p:nvSpPr>
        <p:spPr>
          <a:xfrm>
            <a:off x="1060146" y="1458916"/>
            <a:ext cx="9853993" cy="4523105"/>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从命题本身构成的</a:t>
            </a:r>
            <a:r>
              <a:rPr lang="zh-CN" altLang="en-US" sz="2400" b="1" dirty="0">
                <a:solidFill>
                  <a:srgbClr val="6B799C"/>
                </a:solidFill>
              </a:rPr>
              <a:t>复杂程度</a:t>
            </a:r>
            <a:r>
              <a:rPr lang="zh-CN" altLang="en-US" sz="2400" dirty="0">
                <a:solidFill>
                  <a:srgbClr val="6B799C"/>
                </a:solidFill>
              </a:rPr>
              <a:t>上来看，有</a:t>
            </a:r>
            <a:r>
              <a:rPr lang="zh-CN" altLang="en-US" sz="2400" b="1" dirty="0">
                <a:solidFill>
                  <a:srgbClr val="6B799C"/>
                </a:solidFill>
              </a:rPr>
              <a:t>简单命题</a:t>
            </a:r>
            <a:r>
              <a:rPr lang="zh-CN" altLang="en-US" sz="2400" dirty="0">
                <a:solidFill>
                  <a:srgbClr val="6B799C"/>
                </a:solidFill>
              </a:rPr>
              <a:t>和</a:t>
            </a:r>
            <a:r>
              <a:rPr lang="zh-CN" altLang="en-US" sz="2400" b="1" dirty="0">
                <a:solidFill>
                  <a:srgbClr val="6B799C"/>
                </a:solidFill>
              </a:rPr>
              <a:t>复合命题</a:t>
            </a:r>
            <a:r>
              <a:rPr lang="zh-CN" altLang="en-US" sz="2400" dirty="0">
                <a:solidFill>
                  <a:srgbClr val="6B799C"/>
                </a:solidFill>
              </a:rPr>
              <a:t>之分。其中，简单命题中不包含其他命题，例如，“正比例函数是一次函数”就是一个简单命题，这个命题中只含有“正比例函数”“一次函数”两个概念，并没有包含其他命题。进一步，根据命题内容又可以将简单命题分为性质命题和关系命题。</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“正比例函数是一次函数”反映的是正比例函数和一次函数之间的一种包含关系，这一命题可归为关系命题。“三角函数是周期函数”反映的是三角函数的一种性质</a:t>
            </a:r>
            <a:r>
              <a:rPr lang="en-US" altLang="zh-CN" sz="2400" dirty="0">
                <a:solidFill>
                  <a:srgbClr val="6B799C"/>
                </a:solidFill>
              </a:rPr>
              <a:t>——</a:t>
            </a:r>
            <a:r>
              <a:rPr lang="zh-CN" altLang="en-US" sz="2400" dirty="0">
                <a:solidFill>
                  <a:srgbClr val="6B799C"/>
                </a:solidFill>
              </a:rPr>
              <a:t>周期性，这一命题可归为性质命题。</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数学命题是揭示数学概念之间关系的重要方式，是进行数学证明的重要依据。对于数学命题内涵的理解，需要分清楚数学命题中的条件和结论分别是什么，并掌握好它们之间的关系，同时还需要进一步分析该数学命题与其他有关概念、命题之间的关联性特征。</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794702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一、中学数学命题的内涵与特征</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740011" y="1251668"/>
            <a:ext cx="11375788" cy="3415030"/>
          </a:xfrm>
          <a:prstGeom prst="rect">
            <a:avLst/>
          </a:prstGeom>
          <a:noFill/>
        </p:spPr>
        <p:txBody>
          <a:bodyPr wrap="square">
            <a:spAutoFit/>
          </a:bodyPr>
          <a:lstStyle/>
          <a:p>
            <a:r>
              <a:rPr lang="zh-CN" altLang="en-US" sz="2400" dirty="0">
                <a:solidFill>
                  <a:srgbClr val="6B799C"/>
                </a:solidFill>
              </a:rPr>
              <a:t>      </a:t>
            </a:r>
            <a:r>
              <a:rPr lang="zh-CN" altLang="en-US" sz="3200" dirty="0">
                <a:solidFill>
                  <a:srgbClr val="6B799C"/>
                </a:solidFill>
              </a:rPr>
              <a:t> </a:t>
            </a:r>
            <a:r>
              <a:rPr lang="zh-CN" altLang="en-US" sz="3200" b="1" dirty="0">
                <a:solidFill>
                  <a:srgbClr val="6B799C"/>
                </a:solidFill>
              </a:rPr>
              <a:t>（二）数学命题的特征</a:t>
            </a:r>
            <a:endParaRPr lang="zh-CN" altLang="en-US" sz="3200" dirty="0">
              <a:solidFill>
                <a:srgbClr val="6B799C"/>
              </a:solidFill>
            </a:endParaRPr>
          </a:p>
          <a:p>
            <a:endParaRPr lang="zh-CN" altLang="en-US" sz="3200" dirty="0">
              <a:solidFill>
                <a:srgbClr val="6B799C"/>
              </a:solidFill>
            </a:endParaRPr>
          </a:p>
          <a:p>
            <a:r>
              <a:rPr lang="zh-CN" altLang="en-US" sz="3200" dirty="0">
                <a:solidFill>
                  <a:srgbClr val="6B799C"/>
                </a:solidFill>
              </a:rPr>
              <a:t>数学命题具有语义性特征、真理性特征、应用性特征和关联性特征，这些特征为数学命题的教学及其研究提供了新的视角，学习者可以通过掌握某个命题的这些特征从而掌握所学的数学命题。</a:t>
            </a:r>
            <a:endParaRPr lang="zh-CN" altLang="en-US" sz="2400" dirty="0">
              <a:solidFill>
                <a:srgbClr val="6B799C"/>
              </a:solidFill>
            </a:endParaRPr>
          </a:p>
          <a:p>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肘形连接符 4"/>
          <p:cNvCxnSpPr>
            <a:endCxn id="10" idx="16"/>
          </p:cNvCxnSpPr>
          <p:nvPr/>
        </p:nvCxnSpPr>
        <p:spPr>
          <a:xfrm rot="10800000" flipV="1">
            <a:off x="2682134" y="1577126"/>
            <a:ext cx="2352511" cy="2298486"/>
          </a:xfrm>
          <a:prstGeom prst="bentConnector3">
            <a:avLst>
              <a:gd name="adj1" fmla="val 50000"/>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5034643" y="1338943"/>
            <a:ext cx="2122714" cy="522514"/>
          </a:xfrm>
          <a:prstGeom prst="rect">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153"/>
          <p:cNvSpPr>
            <a:spLocks noEditPoints="1"/>
          </p:cNvSpPr>
          <p:nvPr/>
        </p:nvSpPr>
        <p:spPr bwMode="auto">
          <a:xfrm>
            <a:off x="2110311" y="3525228"/>
            <a:ext cx="704419" cy="700768"/>
          </a:xfrm>
          <a:custGeom>
            <a:avLst/>
            <a:gdLst>
              <a:gd name="T0" fmla="*/ 43 w 85"/>
              <a:gd name="T1" fmla="*/ 0 h 84"/>
              <a:gd name="T2" fmla="*/ 73 w 85"/>
              <a:gd name="T3" fmla="*/ 12 h 84"/>
              <a:gd name="T4" fmla="*/ 85 w 85"/>
              <a:gd name="T5" fmla="*/ 42 h 84"/>
              <a:gd name="T6" fmla="*/ 73 w 85"/>
              <a:gd name="T7" fmla="*/ 72 h 84"/>
              <a:gd name="T8" fmla="*/ 43 w 85"/>
              <a:gd name="T9" fmla="*/ 84 h 84"/>
              <a:gd name="T10" fmla="*/ 13 w 85"/>
              <a:gd name="T11" fmla="*/ 72 h 84"/>
              <a:gd name="T12" fmla="*/ 0 w 85"/>
              <a:gd name="T13" fmla="*/ 42 h 84"/>
              <a:gd name="T14" fmla="*/ 13 w 85"/>
              <a:gd name="T15" fmla="*/ 12 h 84"/>
              <a:gd name="T16" fmla="*/ 43 w 85"/>
              <a:gd name="T17" fmla="*/ 0 h 84"/>
              <a:gd name="T18" fmla="*/ 62 w 85"/>
              <a:gd name="T19" fmla="*/ 23 h 84"/>
              <a:gd name="T20" fmla="*/ 43 w 85"/>
              <a:gd name="T21" fmla="*/ 15 h 84"/>
              <a:gd name="T22" fmla="*/ 24 w 85"/>
              <a:gd name="T23" fmla="*/ 23 h 84"/>
              <a:gd name="T24" fmla="*/ 16 w 85"/>
              <a:gd name="T25" fmla="*/ 42 h 84"/>
              <a:gd name="T26" fmla="*/ 24 w 85"/>
              <a:gd name="T27" fmla="*/ 61 h 84"/>
              <a:gd name="T28" fmla="*/ 43 w 85"/>
              <a:gd name="T29" fmla="*/ 69 h 84"/>
              <a:gd name="T30" fmla="*/ 62 w 85"/>
              <a:gd name="T31" fmla="*/ 61 h 84"/>
              <a:gd name="T32" fmla="*/ 69 w 85"/>
              <a:gd name="T33" fmla="*/ 42 h 84"/>
              <a:gd name="T34" fmla="*/ 62 w 85"/>
              <a:gd name="T35" fmla="*/ 23 h 84"/>
              <a:gd name="T36" fmla="*/ 35 w 85"/>
              <a:gd name="T37" fmla="*/ 23 h 84"/>
              <a:gd name="T38" fmla="*/ 22 w 85"/>
              <a:gd name="T39" fmla="*/ 36 h 84"/>
              <a:gd name="T40" fmla="*/ 44 w 85"/>
              <a:gd name="T41" fmla="*/ 31 h 84"/>
              <a:gd name="T42" fmla="*/ 35 w 85"/>
              <a:gd name="T43" fmla="*/ 23 h 84"/>
              <a:gd name="T44" fmla="*/ 22 w 85"/>
              <a:gd name="T45" fmla="*/ 39 h 84"/>
              <a:gd name="T46" fmla="*/ 28 w 85"/>
              <a:gd name="T47" fmla="*/ 57 h 84"/>
              <a:gd name="T48" fmla="*/ 34 w 85"/>
              <a:gd name="T49" fmla="*/ 36 h 84"/>
              <a:gd name="T50" fmla="*/ 22 w 85"/>
              <a:gd name="T51" fmla="*/ 39 h 84"/>
              <a:gd name="T52" fmla="*/ 30 w 85"/>
              <a:gd name="T53" fmla="*/ 59 h 84"/>
              <a:gd name="T54" fmla="*/ 48 w 85"/>
              <a:gd name="T55" fmla="*/ 63 h 84"/>
              <a:gd name="T56" fmla="*/ 34 w 85"/>
              <a:gd name="T57" fmla="*/ 47 h 84"/>
              <a:gd name="T58" fmla="*/ 30 w 85"/>
              <a:gd name="T59" fmla="*/ 59 h 84"/>
              <a:gd name="T60" fmla="*/ 51 w 85"/>
              <a:gd name="T61" fmla="*/ 61 h 84"/>
              <a:gd name="T62" fmla="*/ 63 w 85"/>
              <a:gd name="T63" fmla="*/ 48 h 84"/>
              <a:gd name="T64" fmla="*/ 42 w 85"/>
              <a:gd name="T65" fmla="*/ 53 h 84"/>
              <a:gd name="T66" fmla="*/ 51 w 85"/>
              <a:gd name="T67" fmla="*/ 61 h 84"/>
              <a:gd name="T68" fmla="*/ 64 w 85"/>
              <a:gd name="T69" fmla="*/ 45 h 84"/>
              <a:gd name="T70" fmla="*/ 58 w 85"/>
              <a:gd name="T71" fmla="*/ 27 h 84"/>
              <a:gd name="T72" fmla="*/ 52 w 85"/>
              <a:gd name="T73" fmla="*/ 48 h 84"/>
              <a:gd name="T74" fmla="*/ 64 w 85"/>
              <a:gd name="T75" fmla="*/ 45 h 84"/>
              <a:gd name="T76" fmla="*/ 55 w 85"/>
              <a:gd name="T77" fmla="*/ 25 h 84"/>
              <a:gd name="T78" fmla="*/ 38 w 85"/>
              <a:gd name="T79" fmla="*/ 22 h 84"/>
              <a:gd name="T80" fmla="*/ 53 w 85"/>
              <a:gd name="T81" fmla="*/ 36 h 84"/>
              <a:gd name="T82" fmla="*/ 55 w 85"/>
              <a:gd name="T83" fmla="*/ 2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5" h="84">
                <a:moveTo>
                  <a:pt x="43" y="0"/>
                </a:moveTo>
                <a:cubicBezTo>
                  <a:pt x="54" y="0"/>
                  <a:pt x="65" y="4"/>
                  <a:pt x="73" y="12"/>
                </a:cubicBezTo>
                <a:cubicBezTo>
                  <a:pt x="80" y="20"/>
                  <a:pt x="85" y="30"/>
                  <a:pt x="85" y="42"/>
                </a:cubicBezTo>
                <a:cubicBezTo>
                  <a:pt x="85" y="54"/>
                  <a:pt x="80" y="64"/>
                  <a:pt x="73" y="72"/>
                </a:cubicBezTo>
                <a:cubicBezTo>
                  <a:pt x="65" y="79"/>
                  <a:pt x="54" y="84"/>
                  <a:pt x="43" y="84"/>
                </a:cubicBezTo>
                <a:cubicBezTo>
                  <a:pt x="31" y="84"/>
                  <a:pt x="20" y="79"/>
                  <a:pt x="13" y="72"/>
                </a:cubicBezTo>
                <a:cubicBezTo>
                  <a:pt x="5" y="64"/>
                  <a:pt x="0" y="54"/>
                  <a:pt x="0" y="42"/>
                </a:cubicBezTo>
                <a:cubicBezTo>
                  <a:pt x="0" y="30"/>
                  <a:pt x="5" y="20"/>
                  <a:pt x="13" y="12"/>
                </a:cubicBezTo>
                <a:cubicBezTo>
                  <a:pt x="20" y="4"/>
                  <a:pt x="31" y="0"/>
                  <a:pt x="43" y="0"/>
                </a:cubicBezTo>
                <a:close/>
                <a:moveTo>
                  <a:pt x="62" y="23"/>
                </a:moveTo>
                <a:cubicBezTo>
                  <a:pt x="57" y="18"/>
                  <a:pt x="50" y="15"/>
                  <a:pt x="43" y="15"/>
                </a:cubicBezTo>
                <a:cubicBezTo>
                  <a:pt x="35" y="15"/>
                  <a:pt x="29" y="18"/>
                  <a:pt x="24" y="23"/>
                </a:cubicBezTo>
                <a:cubicBezTo>
                  <a:pt x="19" y="28"/>
                  <a:pt x="16" y="35"/>
                  <a:pt x="16" y="42"/>
                </a:cubicBezTo>
                <a:cubicBezTo>
                  <a:pt x="16" y="49"/>
                  <a:pt x="19" y="56"/>
                  <a:pt x="24" y="61"/>
                </a:cubicBezTo>
                <a:cubicBezTo>
                  <a:pt x="29" y="66"/>
                  <a:pt x="35" y="69"/>
                  <a:pt x="43" y="69"/>
                </a:cubicBezTo>
                <a:cubicBezTo>
                  <a:pt x="50" y="69"/>
                  <a:pt x="57" y="66"/>
                  <a:pt x="62" y="61"/>
                </a:cubicBezTo>
                <a:cubicBezTo>
                  <a:pt x="66" y="56"/>
                  <a:pt x="69" y="49"/>
                  <a:pt x="69" y="42"/>
                </a:cubicBezTo>
                <a:cubicBezTo>
                  <a:pt x="69" y="35"/>
                  <a:pt x="66" y="28"/>
                  <a:pt x="62" y="23"/>
                </a:cubicBezTo>
                <a:close/>
                <a:moveTo>
                  <a:pt x="35" y="23"/>
                </a:moveTo>
                <a:cubicBezTo>
                  <a:pt x="27" y="26"/>
                  <a:pt x="24" y="31"/>
                  <a:pt x="22" y="36"/>
                </a:cubicBezTo>
                <a:cubicBezTo>
                  <a:pt x="44" y="31"/>
                  <a:pt x="44" y="31"/>
                  <a:pt x="44" y="31"/>
                </a:cubicBezTo>
                <a:cubicBezTo>
                  <a:pt x="35" y="23"/>
                  <a:pt x="35" y="23"/>
                  <a:pt x="35" y="23"/>
                </a:cubicBezTo>
                <a:close/>
                <a:moveTo>
                  <a:pt x="22" y="39"/>
                </a:moveTo>
                <a:cubicBezTo>
                  <a:pt x="21" y="47"/>
                  <a:pt x="24" y="53"/>
                  <a:pt x="28" y="57"/>
                </a:cubicBezTo>
                <a:cubicBezTo>
                  <a:pt x="34" y="36"/>
                  <a:pt x="34" y="36"/>
                  <a:pt x="34" y="36"/>
                </a:cubicBezTo>
                <a:cubicBezTo>
                  <a:pt x="22" y="39"/>
                  <a:pt x="22" y="39"/>
                  <a:pt x="22" y="39"/>
                </a:cubicBezTo>
                <a:close/>
                <a:moveTo>
                  <a:pt x="30" y="59"/>
                </a:moveTo>
                <a:cubicBezTo>
                  <a:pt x="36" y="63"/>
                  <a:pt x="42" y="64"/>
                  <a:pt x="48" y="63"/>
                </a:cubicBezTo>
                <a:cubicBezTo>
                  <a:pt x="34" y="47"/>
                  <a:pt x="34" y="47"/>
                  <a:pt x="34" y="47"/>
                </a:cubicBezTo>
                <a:cubicBezTo>
                  <a:pt x="30" y="59"/>
                  <a:pt x="30" y="59"/>
                  <a:pt x="30" y="59"/>
                </a:cubicBezTo>
                <a:close/>
                <a:moveTo>
                  <a:pt x="51" y="61"/>
                </a:moveTo>
                <a:cubicBezTo>
                  <a:pt x="58" y="58"/>
                  <a:pt x="61" y="53"/>
                  <a:pt x="63" y="48"/>
                </a:cubicBezTo>
                <a:cubicBezTo>
                  <a:pt x="42" y="53"/>
                  <a:pt x="42" y="53"/>
                  <a:pt x="42" y="53"/>
                </a:cubicBezTo>
                <a:cubicBezTo>
                  <a:pt x="51" y="61"/>
                  <a:pt x="51" y="61"/>
                  <a:pt x="51" y="61"/>
                </a:cubicBezTo>
                <a:close/>
                <a:moveTo>
                  <a:pt x="64" y="45"/>
                </a:moveTo>
                <a:cubicBezTo>
                  <a:pt x="64" y="37"/>
                  <a:pt x="62" y="32"/>
                  <a:pt x="58" y="27"/>
                </a:cubicBezTo>
                <a:cubicBezTo>
                  <a:pt x="52" y="48"/>
                  <a:pt x="52" y="48"/>
                  <a:pt x="52" y="48"/>
                </a:cubicBezTo>
                <a:cubicBezTo>
                  <a:pt x="64" y="45"/>
                  <a:pt x="64" y="45"/>
                  <a:pt x="64" y="45"/>
                </a:cubicBezTo>
                <a:close/>
                <a:moveTo>
                  <a:pt x="55" y="25"/>
                </a:moveTo>
                <a:cubicBezTo>
                  <a:pt x="49" y="21"/>
                  <a:pt x="43" y="20"/>
                  <a:pt x="38" y="22"/>
                </a:cubicBezTo>
                <a:cubicBezTo>
                  <a:pt x="53" y="36"/>
                  <a:pt x="53" y="36"/>
                  <a:pt x="53" y="36"/>
                </a:cubicBezTo>
                <a:lnTo>
                  <a:pt x="55" y="25"/>
                </a:lnTo>
                <a:close/>
              </a:path>
            </a:pathLst>
          </a:custGeom>
          <a:solidFill>
            <a:srgbClr val="6B799C"/>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1" name="Freeform 356"/>
          <p:cNvSpPr>
            <a:spLocks noEditPoints="1"/>
          </p:cNvSpPr>
          <p:nvPr/>
        </p:nvSpPr>
        <p:spPr bwMode="auto">
          <a:xfrm>
            <a:off x="4529748" y="3429000"/>
            <a:ext cx="504895" cy="795732"/>
          </a:xfrm>
          <a:custGeom>
            <a:avLst/>
            <a:gdLst>
              <a:gd name="T0" fmla="*/ 107 w 126"/>
              <a:gd name="T1" fmla="*/ 19 h 199"/>
              <a:gd name="T2" fmla="*/ 117 w 126"/>
              <a:gd name="T3" fmla="*/ 95 h 199"/>
              <a:gd name="T4" fmla="*/ 97 w 126"/>
              <a:gd name="T5" fmla="*/ 123 h 199"/>
              <a:gd name="T6" fmla="*/ 104 w 126"/>
              <a:gd name="T7" fmla="*/ 122 h 199"/>
              <a:gd name="T8" fmla="*/ 108 w 126"/>
              <a:gd name="T9" fmla="*/ 137 h 199"/>
              <a:gd name="T10" fmla="*/ 105 w 126"/>
              <a:gd name="T11" fmla="*/ 149 h 199"/>
              <a:gd name="T12" fmla="*/ 108 w 126"/>
              <a:gd name="T13" fmla="*/ 161 h 199"/>
              <a:gd name="T14" fmla="*/ 104 w 126"/>
              <a:gd name="T15" fmla="*/ 175 h 199"/>
              <a:gd name="T16" fmla="*/ 29 w 126"/>
              <a:gd name="T17" fmla="*/ 181 h 199"/>
              <a:gd name="T18" fmla="*/ 22 w 126"/>
              <a:gd name="T19" fmla="*/ 177 h 199"/>
              <a:gd name="T20" fmla="*/ 22 w 126"/>
              <a:gd name="T21" fmla="*/ 156 h 199"/>
              <a:gd name="T22" fmla="*/ 22 w 126"/>
              <a:gd name="T23" fmla="*/ 153 h 199"/>
              <a:gd name="T24" fmla="*/ 22 w 126"/>
              <a:gd name="T25" fmla="*/ 132 h 199"/>
              <a:gd name="T26" fmla="*/ 28 w 126"/>
              <a:gd name="T27" fmla="*/ 129 h 199"/>
              <a:gd name="T28" fmla="*/ 31 w 126"/>
              <a:gd name="T29" fmla="*/ 117 h 199"/>
              <a:gd name="T30" fmla="*/ 0 w 126"/>
              <a:gd name="T31" fmla="*/ 63 h 199"/>
              <a:gd name="T32" fmla="*/ 63 w 126"/>
              <a:gd name="T33" fmla="*/ 0 h 199"/>
              <a:gd name="T34" fmla="*/ 52 w 126"/>
              <a:gd name="T35" fmla="*/ 76 h 199"/>
              <a:gd name="T36" fmla="*/ 57 w 126"/>
              <a:gd name="T37" fmla="*/ 73 h 199"/>
              <a:gd name="T38" fmla="*/ 63 w 126"/>
              <a:gd name="T39" fmla="*/ 76 h 199"/>
              <a:gd name="T40" fmla="*/ 68 w 126"/>
              <a:gd name="T41" fmla="*/ 73 h 199"/>
              <a:gd name="T42" fmla="*/ 74 w 126"/>
              <a:gd name="T43" fmla="*/ 76 h 199"/>
              <a:gd name="T44" fmla="*/ 81 w 126"/>
              <a:gd name="T45" fmla="*/ 71 h 199"/>
              <a:gd name="T46" fmla="*/ 73 w 126"/>
              <a:gd name="T47" fmla="*/ 96 h 199"/>
              <a:gd name="T48" fmla="*/ 84 w 126"/>
              <a:gd name="T49" fmla="*/ 124 h 199"/>
              <a:gd name="T50" fmla="*/ 84 w 126"/>
              <a:gd name="T51" fmla="*/ 109 h 199"/>
              <a:gd name="T52" fmla="*/ 106 w 126"/>
              <a:gd name="T53" fmla="*/ 88 h 199"/>
              <a:gd name="T54" fmla="*/ 98 w 126"/>
              <a:gd name="T55" fmla="*/ 28 h 199"/>
              <a:gd name="T56" fmla="*/ 28 w 126"/>
              <a:gd name="T57" fmla="*/ 28 h 199"/>
              <a:gd name="T58" fmla="*/ 20 w 126"/>
              <a:gd name="T59" fmla="*/ 89 h 199"/>
              <a:gd name="T60" fmla="*/ 44 w 126"/>
              <a:gd name="T61" fmla="*/ 109 h 199"/>
              <a:gd name="T62" fmla="*/ 44 w 126"/>
              <a:gd name="T63" fmla="*/ 125 h 199"/>
              <a:gd name="T64" fmla="*/ 55 w 126"/>
              <a:gd name="T65" fmla="*/ 96 h 199"/>
              <a:gd name="T66" fmla="*/ 47 w 126"/>
              <a:gd name="T67" fmla="*/ 71 h 199"/>
              <a:gd name="T68" fmla="*/ 76 w 126"/>
              <a:gd name="T69" fmla="*/ 79 h 199"/>
              <a:gd name="T70" fmla="*/ 68 w 126"/>
              <a:gd name="T71" fmla="*/ 78 h 199"/>
              <a:gd name="T72" fmla="*/ 57 w 126"/>
              <a:gd name="T73" fmla="*/ 78 h 199"/>
              <a:gd name="T74" fmla="*/ 52 w 126"/>
              <a:gd name="T75" fmla="*/ 79 h 199"/>
              <a:gd name="T76" fmla="*/ 61 w 126"/>
              <a:gd name="T77" fmla="*/ 94 h 199"/>
              <a:gd name="T78" fmla="*/ 61 w 126"/>
              <a:gd name="T79" fmla="*/ 125 h 199"/>
              <a:gd name="T80" fmla="*/ 66 w 126"/>
              <a:gd name="T81" fmla="*/ 95 h 199"/>
              <a:gd name="T82" fmla="*/ 67 w 126"/>
              <a:gd name="T83" fmla="*/ 93 h 199"/>
              <a:gd name="T84" fmla="*/ 82 w 126"/>
              <a:gd name="T85" fmla="*/ 180 h 199"/>
              <a:gd name="T86" fmla="*/ 64 w 126"/>
              <a:gd name="T87" fmla="*/ 199 h 199"/>
              <a:gd name="T88" fmla="*/ 82 w 126"/>
              <a:gd name="T89" fmla="*/ 180 h 199"/>
              <a:gd name="T90" fmla="*/ 33 w 126"/>
              <a:gd name="T91" fmla="*/ 165 h 199"/>
              <a:gd name="T92" fmla="*/ 33 w 126"/>
              <a:gd name="T93" fmla="*/ 168 h 199"/>
              <a:gd name="T94" fmla="*/ 95 w 126"/>
              <a:gd name="T95" fmla="*/ 161 h 199"/>
              <a:gd name="T96" fmla="*/ 95 w 126"/>
              <a:gd name="T97" fmla="*/ 136 h 199"/>
              <a:gd name="T98" fmla="*/ 33 w 126"/>
              <a:gd name="T99" fmla="*/ 143 h 199"/>
              <a:gd name="T100" fmla="*/ 95 w 126"/>
              <a:gd name="T101" fmla="*/ 139 h 199"/>
              <a:gd name="T102" fmla="*/ 95 w 126"/>
              <a:gd name="T103" fmla="*/ 136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6" h="199">
                <a:moveTo>
                  <a:pt x="63" y="0"/>
                </a:moveTo>
                <a:cubicBezTo>
                  <a:pt x="80" y="0"/>
                  <a:pt x="96" y="7"/>
                  <a:pt x="107" y="19"/>
                </a:cubicBezTo>
                <a:cubicBezTo>
                  <a:pt x="119" y="30"/>
                  <a:pt x="126" y="46"/>
                  <a:pt x="126" y="63"/>
                </a:cubicBezTo>
                <a:cubicBezTo>
                  <a:pt x="126" y="75"/>
                  <a:pt x="123" y="86"/>
                  <a:pt x="117" y="95"/>
                </a:cubicBezTo>
                <a:cubicBezTo>
                  <a:pt x="112" y="104"/>
                  <a:pt x="105" y="111"/>
                  <a:pt x="97" y="116"/>
                </a:cubicBezTo>
                <a:cubicBezTo>
                  <a:pt x="97" y="123"/>
                  <a:pt x="97" y="123"/>
                  <a:pt x="97" y="123"/>
                </a:cubicBezTo>
                <a:cubicBezTo>
                  <a:pt x="99" y="122"/>
                  <a:pt x="99" y="122"/>
                  <a:pt x="99" y="122"/>
                </a:cubicBezTo>
                <a:cubicBezTo>
                  <a:pt x="104" y="122"/>
                  <a:pt x="104" y="122"/>
                  <a:pt x="104" y="122"/>
                </a:cubicBezTo>
                <a:cubicBezTo>
                  <a:pt x="106" y="126"/>
                  <a:pt x="106" y="126"/>
                  <a:pt x="106" y="126"/>
                </a:cubicBezTo>
                <a:cubicBezTo>
                  <a:pt x="107" y="130"/>
                  <a:pt x="108" y="134"/>
                  <a:pt x="108" y="137"/>
                </a:cubicBezTo>
                <a:cubicBezTo>
                  <a:pt x="108" y="141"/>
                  <a:pt x="107" y="144"/>
                  <a:pt x="106" y="148"/>
                </a:cubicBezTo>
                <a:cubicBezTo>
                  <a:pt x="105" y="149"/>
                  <a:pt x="105" y="149"/>
                  <a:pt x="105" y="149"/>
                </a:cubicBezTo>
                <a:cubicBezTo>
                  <a:pt x="106" y="150"/>
                  <a:pt x="106" y="150"/>
                  <a:pt x="106" y="150"/>
                </a:cubicBezTo>
                <a:cubicBezTo>
                  <a:pt x="107" y="154"/>
                  <a:pt x="108" y="157"/>
                  <a:pt x="108" y="161"/>
                </a:cubicBezTo>
                <a:cubicBezTo>
                  <a:pt x="108" y="164"/>
                  <a:pt x="107" y="168"/>
                  <a:pt x="106" y="171"/>
                </a:cubicBezTo>
                <a:cubicBezTo>
                  <a:pt x="104" y="175"/>
                  <a:pt x="104" y="175"/>
                  <a:pt x="104" y="175"/>
                </a:cubicBezTo>
                <a:cubicBezTo>
                  <a:pt x="100" y="175"/>
                  <a:pt x="100" y="175"/>
                  <a:pt x="100" y="175"/>
                </a:cubicBezTo>
                <a:cubicBezTo>
                  <a:pt x="29" y="181"/>
                  <a:pt x="29" y="181"/>
                  <a:pt x="29" y="181"/>
                </a:cubicBezTo>
                <a:cubicBezTo>
                  <a:pt x="24" y="182"/>
                  <a:pt x="24" y="182"/>
                  <a:pt x="24" y="182"/>
                </a:cubicBezTo>
                <a:cubicBezTo>
                  <a:pt x="22" y="177"/>
                  <a:pt x="22" y="177"/>
                  <a:pt x="22" y="177"/>
                </a:cubicBezTo>
                <a:cubicBezTo>
                  <a:pt x="21" y="174"/>
                  <a:pt x="20" y="171"/>
                  <a:pt x="20" y="167"/>
                </a:cubicBezTo>
                <a:cubicBezTo>
                  <a:pt x="20" y="164"/>
                  <a:pt x="21" y="160"/>
                  <a:pt x="22" y="156"/>
                </a:cubicBezTo>
                <a:cubicBezTo>
                  <a:pt x="23" y="155"/>
                  <a:pt x="23" y="155"/>
                  <a:pt x="23" y="155"/>
                </a:cubicBezTo>
                <a:cubicBezTo>
                  <a:pt x="22" y="153"/>
                  <a:pt x="22" y="153"/>
                  <a:pt x="22" y="153"/>
                </a:cubicBezTo>
                <a:cubicBezTo>
                  <a:pt x="21" y="150"/>
                  <a:pt x="20" y="147"/>
                  <a:pt x="20" y="144"/>
                </a:cubicBezTo>
                <a:cubicBezTo>
                  <a:pt x="20" y="140"/>
                  <a:pt x="21" y="136"/>
                  <a:pt x="22" y="132"/>
                </a:cubicBezTo>
                <a:cubicBezTo>
                  <a:pt x="24" y="129"/>
                  <a:pt x="24" y="129"/>
                  <a:pt x="24" y="129"/>
                </a:cubicBezTo>
                <a:cubicBezTo>
                  <a:pt x="28" y="129"/>
                  <a:pt x="28" y="129"/>
                  <a:pt x="28" y="129"/>
                </a:cubicBezTo>
                <a:cubicBezTo>
                  <a:pt x="31" y="129"/>
                  <a:pt x="31" y="129"/>
                  <a:pt x="31" y="129"/>
                </a:cubicBezTo>
                <a:cubicBezTo>
                  <a:pt x="31" y="117"/>
                  <a:pt x="31" y="117"/>
                  <a:pt x="31" y="117"/>
                </a:cubicBezTo>
                <a:cubicBezTo>
                  <a:pt x="22" y="112"/>
                  <a:pt x="15" y="104"/>
                  <a:pt x="9" y="96"/>
                </a:cubicBezTo>
                <a:cubicBezTo>
                  <a:pt x="3" y="86"/>
                  <a:pt x="0" y="75"/>
                  <a:pt x="0" y="63"/>
                </a:cubicBezTo>
                <a:cubicBezTo>
                  <a:pt x="0" y="46"/>
                  <a:pt x="7" y="30"/>
                  <a:pt x="19" y="19"/>
                </a:cubicBezTo>
                <a:cubicBezTo>
                  <a:pt x="30" y="7"/>
                  <a:pt x="46" y="0"/>
                  <a:pt x="63" y="0"/>
                </a:cubicBezTo>
                <a:close/>
                <a:moveTo>
                  <a:pt x="49" y="75"/>
                </a:moveTo>
                <a:cubicBezTo>
                  <a:pt x="50" y="76"/>
                  <a:pt x="51" y="76"/>
                  <a:pt x="52" y="76"/>
                </a:cubicBezTo>
                <a:cubicBezTo>
                  <a:pt x="54" y="76"/>
                  <a:pt x="55" y="75"/>
                  <a:pt x="56" y="74"/>
                </a:cubicBezTo>
                <a:cubicBezTo>
                  <a:pt x="57" y="73"/>
                  <a:pt x="57" y="73"/>
                  <a:pt x="57" y="73"/>
                </a:cubicBezTo>
                <a:cubicBezTo>
                  <a:pt x="58" y="74"/>
                  <a:pt x="58" y="74"/>
                  <a:pt x="58" y="74"/>
                </a:cubicBezTo>
                <a:cubicBezTo>
                  <a:pt x="60" y="76"/>
                  <a:pt x="61" y="76"/>
                  <a:pt x="63" y="76"/>
                </a:cubicBezTo>
                <a:cubicBezTo>
                  <a:pt x="64" y="76"/>
                  <a:pt x="65" y="76"/>
                  <a:pt x="67" y="74"/>
                </a:cubicBezTo>
                <a:cubicBezTo>
                  <a:pt x="68" y="73"/>
                  <a:pt x="68" y="73"/>
                  <a:pt x="68" y="73"/>
                </a:cubicBezTo>
                <a:cubicBezTo>
                  <a:pt x="69" y="74"/>
                  <a:pt x="69" y="74"/>
                  <a:pt x="69" y="74"/>
                </a:cubicBezTo>
                <a:cubicBezTo>
                  <a:pt x="71" y="76"/>
                  <a:pt x="72" y="76"/>
                  <a:pt x="74" y="76"/>
                </a:cubicBezTo>
                <a:cubicBezTo>
                  <a:pt x="76" y="76"/>
                  <a:pt x="77" y="75"/>
                  <a:pt x="79" y="75"/>
                </a:cubicBezTo>
                <a:cubicBezTo>
                  <a:pt x="81" y="71"/>
                  <a:pt x="81" y="71"/>
                  <a:pt x="81" y="71"/>
                </a:cubicBezTo>
                <a:cubicBezTo>
                  <a:pt x="87" y="74"/>
                  <a:pt x="87" y="74"/>
                  <a:pt x="87" y="74"/>
                </a:cubicBezTo>
                <a:cubicBezTo>
                  <a:pt x="73" y="96"/>
                  <a:pt x="73" y="96"/>
                  <a:pt x="73" y="96"/>
                </a:cubicBezTo>
                <a:cubicBezTo>
                  <a:pt x="73" y="125"/>
                  <a:pt x="73" y="125"/>
                  <a:pt x="73" y="125"/>
                </a:cubicBezTo>
                <a:cubicBezTo>
                  <a:pt x="84" y="124"/>
                  <a:pt x="84" y="124"/>
                  <a:pt x="84" y="124"/>
                </a:cubicBezTo>
                <a:cubicBezTo>
                  <a:pt x="84" y="112"/>
                  <a:pt x="84" y="112"/>
                  <a:pt x="84" y="112"/>
                </a:cubicBezTo>
                <a:cubicBezTo>
                  <a:pt x="84" y="109"/>
                  <a:pt x="84" y="109"/>
                  <a:pt x="84" y="109"/>
                </a:cubicBezTo>
                <a:cubicBezTo>
                  <a:pt x="87" y="107"/>
                  <a:pt x="87" y="107"/>
                  <a:pt x="87" y="107"/>
                </a:cubicBezTo>
                <a:cubicBezTo>
                  <a:pt x="95" y="102"/>
                  <a:pt x="101" y="96"/>
                  <a:pt x="106" y="88"/>
                </a:cubicBezTo>
                <a:cubicBezTo>
                  <a:pt x="110" y="81"/>
                  <a:pt x="113" y="72"/>
                  <a:pt x="113" y="63"/>
                </a:cubicBezTo>
                <a:cubicBezTo>
                  <a:pt x="113" y="49"/>
                  <a:pt x="107" y="37"/>
                  <a:pt x="98" y="28"/>
                </a:cubicBezTo>
                <a:cubicBezTo>
                  <a:pt x="89" y="19"/>
                  <a:pt x="77" y="13"/>
                  <a:pt x="63" y="13"/>
                </a:cubicBezTo>
                <a:cubicBezTo>
                  <a:pt x="49" y="13"/>
                  <a:pt x="37" y="19"/>
                  <a:pt x="28" y="28"/>
                </a:cubicBezTo>
                <a:cubicBezTo>
                  <a:pt x="19" y="37"/>
                  <a:pt x="13" y="49"/>
                  <a:pt x="13" y="63"/>
                </a:cubicBezTo>
                <a:cubicBezTo>
                  <a:pt x="13" y="73"/>
                  <a:pt x="16" y="81"/>
                  <a:pt x="20" y="89"/>
                </a:cubicBezTo>
                <a:cubicBezTo>
                  <a:pt x="25" y="97"/>
                  <a:pt x="32" y="103"/>
                  <a:pt x="40" y="107"/>
                </a:cubicBezTo>
                <a:cubicBezTo>
                  <a:pt x="44" y="109"/>
                  <a:pt x="44" y="109"/>
                  <a:pt x="44" y="109"/>
                </a:cubicBezTo>
                <a:cubicBezTo>
                  <a:pt x="44" y="113"/>
                  <a:pt x="44" y="113"/>
                  <a:pt x="44" y="113"/>
                </a:cubicBezTo>
                <a:cubicBezTo>
                  <a:pt x="44" y="125"/>
                  <a:pt x="44" y="125"/>
                  <a:pt x="44" y="125"/>
                </a:cubicBezTo>
                <a:cubicBezTo>
                  <a:pt x="55" y="125"/>
                  <a:pt x="55" y="125"/>
                  <a:pt x="55" y="125"/>
                </a:cubicBezTo>
                <a:cubicBezTo>
                  <a:pt x="55" y="96"/>
                  <a:pt x="55" y="96"/>
                  <a:pt x="55" y="96"/>
                </a:cubicBezTo>
                <a:cubicBezTo>
                  <a:pt x="41" y="74"/>
                  <a:pt x="41" y="74"/>
                  <a:pt x="41" y="74"/>
                </a:cubicBezTo>
                <a:cubicBezTo>
                  <a:pt x="47" y="71"/>
                  <a:pt x="47" y="71"/>
                  <a:pt x="47" y="71"/>
                </a:cubicBezTo>
                <a:cubicBezTo>
                  <a:pt x="49" y="75"/>
                  <a:pt x="49" y="75"/>
                  <a:pt x="49" y="75"/>
                </a:cubicBezTo>
                <a:close/>
                <a:moveTo>
                  <a:pt x="76" y="79"/>
                </a:moveTo>
                <a:cubicBezTo>
                  <a:pt x="75" y="79"/>
                  <a:pt x="75" y="79"/>
                  <a:pt x="74" y="79"/>
                </a:cubicBezTo>
                <a:cubicBezTo>
                  <a:pt x="72" y="80"/>
                  <a:pt x="70" y="79"/>
                  <a:pt x="68" y="78"/>
                </a:cubicBezTo>
                <a:cubicBezTo>
                  <a:pt x="66" y="79"/>
                  <a:pt x="65" y="80"/>
                  <a:pt x="63" y="80"/>
                </a:cubicBezTo>
                <a:cubicBezTo>
                  <a:pt x="61" y="80"/>
                  <a:pt x="59" y="79"/>
                  <a:pt x="57" y="78"/>
                </a:cubicBezTo>
                <a:cubicBezTo>
                  <a:pt x="56" y="79"/>
                  <a:pt x="54" y="79"/>
                  <a:pt x="52" y="79"/>
                </a:cubicBezTo>
                <a:cubicBezTo>
                  <a:pt x="52" y="79"/>
                  <a:pt x="52" y="79"/>
                  <a:pt x="52" y="79"/>
                </a:cubicBezTo>
                <a:cubicBezTo>
                  <a:pt x="61" y="93"/>
                  <a:pt x="61" y="93"/>
                  <a:pt x="61" y="93"/>
                </a:cubicBezTo>
                <a:cubicBezTo>
                  <a:pt x="61" y="94"/>
                  <a:pt x="61" y="94"/>
                  <a:pt x="61" y="94"/>
                </a:cubicBezTo>
                <a:cubicBezTo>
                  <a:pt x="61" y="95"/>
                  <a:pt x="61" y="95"/>
                  <a:pt x="61" y="95"/>
                </a:cubicBezTo>
                <a:cubicBezTo>
                  <a:pt x="61" y="125"/>
                  <a:pt x="61" y="125"/>
                  <a:pt x="61" y="125"/>
                </a:cubicBezTo>
                <a:cubicBezTo>
                  <a:pt x="66" y="125"/>
                  <a:pt x="66" y="125"/>
                  <a:pt x="66" y="125"/>
                </a:cubicBezTo>
                <a:cubicBezTo>
                  <a:pt x="66" y="95"/>
                  <a:pt x="66" y="95"/>
                  <a:pt x="66" y="95"/>
                </a:cubicBezTo>
                <a:cubicBezTo>
                  <a:pt x="66" y="94"/>
                  <a:pt x="66" y="94"/>
                  <a:pt x="66" y="94"/>
                </a:cubicBezTo>
                <a:cubicBezTo>
                  <a:pt x="67" y="93"/>
                  <a:pt x="67" y="93"/>
                  <a:pt x="67" y="93"/>
                </a:cubicBezTo>
                <a:cubicBezTo>
                  <a:pt x="76" y="79"/>
                  <a:pt x="76" y="79"/>
                  <a:pt x="76" y="79"/>
                </a:cubicBezTo>
                <a:close/>
                <a:moveTo>
                  <a:pt x="82" y="180"/>
                </a:moveTo>
                <a:cubicBezTo>
                  <a:pt x="46" y="184"/>
                  <a:pt x="46" y="184"/>
                  <a:pt x="46" y="184"/>
                </a:cubicBezTo>
                <a:cubicBezTo>
                  <a:pt x="47" y="192"/>
                  <a:pt x="54" y="199"/>
                  <a:pt x="64" y="199"/>
                </a:cubicBezTo>
                <a:cubicBezTo>
                  <a:pt x="74" y="199"/>
                  <a:pt x="82" y="191"/>
                  <a:pt x="82" y="181"/>
                </a:cubicBezTo>
                <a:cubicBezTo>
                  <a:pt x="82" y="181"/>
                  <a:pt x="82" y="181"/>
                  <a:pt x="82" y="180"/>
                </a:cubicBezTo>
                <a:close/>
                <a:moveTo>
                  <a:pt x="95" y="159"/>
                </a:moveTo>
                <a:cubicBezTo>
                  <a:pt x="33" y="165"/>
                  <a:pt x="33" y="165"/>
                  <a:pt x="33" y="165"/>
                </a:cubicBezTo>
                <a:cubicBezTo>
                  <a:pt x="33" y="166"/>
                  <a:pt x="33" y="166"/>
                  <a:pt x="33" y="167"/>
                </a:cubicBezTo>
                <a:cubicBezTo>
                  <a:pt x="33" y="167"/>
                  <a:pt x="33" y="167"/>
                  <a:pt x="33" y="168"/>
                </a:cubicBezTo>
                <a:cubicBezTo>
                  <a:pt x="95" y="162"/>
                  <a:pt x="95" y="162"/>
                  <a:pt x="95" y="162"/>
                </a:cubicBezTo>
                <a:cubicBezTo>
                  <a:pt x="95" y="162"/>
                  <a:pt x="95" y="161"/>
                  <a:pt x="95" y="161"/>
                </a:cubicBezTo>
                <a:cubicBezTo>
                  <a:pt x="95" y="160"/>
                  <a:pt x="95" y="160"/>
                  <a:pt x="95" y="159"/>
                </a:cubicBezTo>
                <a:close/>
                <a:moveTo>
                  <a:pt x="95" y="136"/>
                </a:moveTo>
                <a:cubicBezTo>
                  <a:pt x="33" y="141"/>
                  <a:pt x="33" y="141"/>
                  <a:pt x="33" y="141"/>
                </a:cubicBezTo>
                <a:cubicBezTo>
                  <a:pt x="33" y="142"/>
                  <a:pt x="33" y="143"/>
                  <a:pt x="33" y="143"/>
                </a:cubicBezTo>
                <a:cubicBezTo>
                  <a:pt x="33" y="144"/>
                  <a:pt x="33" y="144"/>
                  <a:pt x="33" y="144"/>
                </a:cubicBezTo>
                <a:cubicBezTo>
                  <a:pt x="95" y="139"/>
                  <a:pt x="95" y="139"/>
                  <a:pt x="95" y="139"/>
                </a:cubicBezTo>
                <a:cubicBezTo>
                  <a:pt x="95" y="138"/>
                  <a:pt x="95" y="138"/>
                  <a:pt x="95" y="137"/>
                </a:cubicBezTo>
                <a:cubicBezTo>
                  <a:pt x="95" y="137"/>
                  <a:pt x="95" y="136"/>
                  <a:pt x="95" y="136"/>
                </a:cubicBezTo>
                <a:close/>
              </a:path>
            </a:pathLst>
          </a:custGeom>
          <a:solidFill>
            <a:srgbClr val="9B8E95"/>
          </a:solidFill>
          <a:ln>
            <a:noFill/>
          </a:ln>
        </p:spPr>
        <p:txBody>
          <a:bodyPr lIns="80296" tIns="40148" rIns="80296" bIns="40148"/>
          <a:lstStyle/>
          <a:p>
            <a:pPr eaLnBrk="1" fontAlgn="auto" hangingPunct="1">
              <a:spcBef>
                <a:spcPts val="0"/>
              </a:spcBef>
              <a:spcAft>
                <a:spcPts val="0"/>
              </a:spcAft>
              <a:defRPr/>
            </a:pPr>
            <a:endParaRPr kumimoji="0" lang="zh-CN" altLang="en-US" sz="1580">
              <a:solidFill>
                <a:srgbClr val="82B347"/>
              </a:solidFill>
              <a:latin typeface="Calibri" panose="020F0502020204030204"/>
            </a:endParaRPr>
          </a:p>
        </p:txBody>
      </p:sp>
      <p:sp>
        <p:nvSpPr>
          <p:cNvPr id="12" name="KSO_Shape"/>
          <p:cNvSpPr/>
          <p:nvPr/>
        </p:nvSpPr>
        <p:spPr>
          <a:xfrm>
            <a:off x="6749661" y="3505200"/>
            <a:ext cx="727242" cy="740824"/>
          </a:xfrm>
          <a:custGeom>
            <a:avLst/>
            <a:gdLst>
              <a:gd name="connsiteX0" fmla="*/ 150612 w 405200"/>
              <a:gd name="connsiteY0" fmla="*/ 52389 h 413075"/>
              <a:gd name="connsiteX1" fmla="*/ 52389 w 405200"/>
              <a:gd name="connsiteY1" fmla="*/ 150612 h 413075"/>
              <a:gd name="connsiteX2" fmla="*/ 150612 w 405200"/>
              <a:gd name="connsiteY2" fmla="*/ 248836 h 413075"/>
              <a:gd name="connsiteX3" fmla="*/ 248836 w 405200"/>
              <a:gd name="connsiteY3" fmla="*/ 150612 h 413075"/>
              <a:gd name="connsiteX4" fmla="*/ 150612 w 405200"/>
              <a:gd name="connsiteY4" fmla="*/ 52389 h 413075"/>
              <a:gd name="connsiteX5" fmla="*/ 150612 w 405200"/>
              <a:gd name="connsiteY5" fmla="*/ 0 h 413075"/>
              <a:gd name="connsiteX6" fmla="*/ 301225 w 405200"/>
              <a:gd name="connsiteY6" fmla="*/ 150612 h 413075"/>
              <a:gd name="connsiteX7" fmla="*/ 276789 w 405200"/>
              <a:gd name="connsiteY7" fmla="*/ 232452 h 413075"/>
              <a:gd name="connsiteX8" fmla="*/ 279486 w 405200"/>
              <a:gd name="connsiteY8" fmla="*/ 234307 h 413075"/>
              <a:gd name="connsiteX9" fmla="*/ 395404 w 405200"/>
              <a:gd name="connsiteY9" fmla="*/ 354065 h 413075"/>
              <a:gd name="connsiteX10" fmla="*/ 394603 w 405200"/>
              <a:gd name="connsiteY10" fmla="*/ 403280 h 413075"/>
              <a:gd name="connsiteX11" fmla="*/ 345389 w 405200"/>
              <a:gd name="connsiteY11" fmla="*/ 402478 h 413075"/>
              <a:gd name="connsiteX12" fmla="*/ 229470 w 405200"/>
              <a:gd name="connsiteY12" fmla="*/ 282720 h 413075"/>
              <a:gd name="connsiteX13" fmla="*/ 227420 w 405200"/>
              <a:gd name="connsiteY13" fmla="*/ 279520 h 413075"/>
              <a:gd name="connsiteX14" fmla="*/ 150612 w 405200"/>
              <a:gd name="connsiteY14" fmla="*/ 301225 h 413075"/>
              <a:gd name="connsiteX15" fmla="*/ 0 w 405200"/>
              <a:gd name="connsiteY15" fmla="*/ 150612 h 413075"/>
              <a:gd name="connsiteX16" fmla="*/ 150612 w 405200"/>
              <a:gd name="connsiteY16" fmla="*/ 0 h 413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5200" h="413075">
                <a:moveTo>
                  <a:pt x="150612" y="52389"/>
                </a:moveTo>
                <a:cubicBezTo>
                  <a:pt x="96365" y="52389"/>
                  <a:pt x="52389" y="96365"/>
                  <a:pt x="52389" y="150612"/>
                </a:cubicBezTo>
                <a:cubicBezTo>
                  <a:pt x="52389" y="204860"/>
                  <a:pt x="96365" y="248836"/>
                  <a:pt x="150612" y="248836"/>
                </a:cubicBezTo>
                <a:cubicBezTo>
                  <a:pt x="204860" y="248836"/>
                  <a:pt x="248836" y="204860"/>
                  <a:pt x="248836" y="150612"/>
                </a:cubicBezTo>
                <a:cubicBezTo>
                  <a:pt x="248836" y="96365"/>
                  <a:pt x="204860" y="52389"/>
                  <a:pt x="150612" y="52389"/>
                </a:cubicBezTo>
                <a:close/>
                <a:moveTo>
                  <a:pt x="150612" y="0"/>
                </a:moveTo>
                <a:cubicBezTo>
                  <a:pt x="233793" y="0"/>
                  <a:pt x="301225" y="67431"/>
                  <a:pt x="301225" y="150612"/>
                </a:cubicBezTo>
                <a:cubicBezTo>
                  <a:pt x="301225" y="180842"/>
                  <a:pt x="292319" y="208992"/>
                  <a:pt x="276789" y="232452"/>
                </a:cubicBezTo>
                <a:cubicBezTo>
                  <a:pt x="277931" y="232774"/>
                  <a:pt x="278722" y="233519"/>
                  <a:pt x="279486" y="234307"/>
                </a:cubicBezTo>
                <a:lnTo>
                  <a:pt x="395404" y="354065"/>
                </a:lnTo>
                <a:cubicBezTo>
                  <a:pt x="408773" y="367877"/>
                  <a:pt x="408414" y="389911"/>
                  <a:pt x="394603" y="403280"/>
                </a:cubicBezTo>
                <a:cubicBezTo>
                  <a:pt x="380791" y="416648"/>
                  <a:pt x="358757" y="416289"/>
                  <a:pt x="345389" y="402478"/>
                </a:cubicBezTo>
                <a:lnTo>
                  <a:pt x="229470" y="282720"/>
                </a:lnTo>
                <a:lnTo>
                  <a:pt x="227420" y="279520"/>
                </a:lnTo>
                <a:cubicBezTo>
                  <a:pt x="205163" y="293486"/>
                  <a:pt x="178791" y="301225"/>
                  <a:pt x="150612" y="301225"/>
                </a:cubicBezTo>
                <a:cubicBezTo>
                  <a:pt x="67431" y="301225"/>
                  <a:pt x="0" y="233793"/>
                  <a:pt x="0" y="150612"/>
                </a:cubicBezTo>
                <a:cubicBezTo>
                  <a:pt x="0" y="67431"/>
                  <a:pt x="67431" y="0"/>
                  <a:pt x="150612" y="0"/>
                </a:cubicBezTo>
                <a:close/>
              </a:path>
            </a:pathLst>
          </a:cu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0" lang="zh-CN" altLang="en-US" sz="1580">
              <a:solidFill>
                <a:prstClr val="white"/>
              </a:solidFill>
            </a:endParaRPr>
          </a:p>
        </p:txBody>
      </p:sp>
      <p:sp>
        <p:nvSpPr>
          <p:cNvPr id="13" name="Freeform 26"/>
          <p:cNvSpPr>
            <a:spLocks noEditPoints="1"/>
          </p:cNvSpPr>
          <p:nvPr/>
        </p:nvSpPr>
        <p:spPr bwMode="auto">
          <a:xfrm>
            <a:off x="9191921" y="3487128"/>
            <a:ext cx="632479" cy="730821"/>
          </a:xfrm>
          <a:custGeom>
            <a:avLst/>
            <a:gdLst>
              <a:gd name="T0" fmla="*/ 1137 w 1137"/>
              <a:gd name="T1" fmla="*/ 1189 h 1313"/>
              <a:gd name="T2" fmla="*/ 802 w 1137"/>
              <a:gd name="T3" fmla="*/ 777 h 1313"/>
              <a:gd name="T4" fmla="*/ 655 w 1137"/>
              <a:gd name="T5" fmla="*/ 1245 h 1313"/>
              <a:gd name="T6" fmla="*/ 608 w 1137"/>
              <a:gd name="T7" fmla="*/ 958 h 1313"/>
              <a:gd name="T8" fmla="*/ 529 w 1137"/>
              <a:gd name="T9" fmla="*/ 958 h 1313"/>
              <a:gd name="T10" fmla="*/ 482 w 1137"/>
              <a:gd name="T11" fmla="*/ 1245 h 1313"/>
              <a:gd name="T12" fmla="*/ 335 w 1137"/>
              <a:gd name="T13" fmla="*/ 777 h 1313"/>
              <a:gd name="T14" fmla="*/ 0 w 1137"/>
              <a:gd name="T15" fmla="*/ 1189 h 1313"/>
              <a:gd name="T16" fmla="*/ 0 w 1137"/>
              <a:gd name="T17" fmla="*/ 1195 h 1313"/>
              <a:gd name="T18" fmla="*/ 0 w 1137"/>
              <a:gd name="T19" fmla="*/ 1198 h 1313"/>
              <a:gd name="T20" fmla="*/ 568 w 1137"/>
              <a:gd name="T21" fmla="*/ 1302 h 1313"/>
              <a:gd name="T22" fmla="*/ 1137 w 1137"/>
              <a:gd name="T23" fmla="*/ 1198 h 1313"/>
              <a:gd name="T24" fmla="*/ 1137 w 1137"/>
              <a:gd name="T25" fmla="*/ 1195 h 1313"/>
              <a:gd name="T26" fmla="*/ 1137 w 1137"/>
              <a:gd name="T27" fmla="*/ 1189 h 1313"/>
              <a:gd name="T28" fmla="*/ 598 w 1137"/>
              <a:gd name="T29" fmla="*/ 814 h 1313"/>
              <a:gd name="T30" fmla="*/ 539 w 1137"/>
              <a:gd name="T31" fmla="*/ 814 h 1313"/>
              <a:gd name="T32" fmla="*/ 523 w 1137"/>
              <a:gd name="T33" fmla="*/ 821 h 1313"/>
              <a:gd name="T34" fmla="*/ 500 w 1137"/>
              <a:gd name="T35" fmla="*/ 843 h 1313"/>
              <a:gd name="T36" fmla="*/ 496 w 1137"/>
              <a:gd name="T37" fmla="*/ 871 h 1313"/>
              <a:gd name="T38" fmla="*/ 525 w 1137"/>
              <a:gd name="T39" fmla="*/ 919 h 1313"/>
              <a:gd name="T40" fmla="*/ 544 w 1137"/>
              <a:gd name="T41" fmla="*/ 930 h 1313"/>
              <a:gd name="T42" fmla="*/ 593 w 1137"/>
              <a:gd name="T43" fmla="*/ 930 h 1313"/>
              <a:gd name="T44" fmla="*/ 612 w 1137"/>
              <a:gd name="T45" fmla="*/ 919 h 1313"/>
              <a:gd name="T46" fmla="*/ 641 w 1137"/>
              <a:gd name="T47" fmla="*/ 871 h 1313"/>
              <a:gd name="T48" fmla="*/ 637 w 1137"/>
              <a:gd name="T49" fmla="*/ 843 h 1313"/>
              <a:gd name="T50" fmla="*/ 614 w 1137"/>
              <a:gd name="T51" fmla="*/ 821 h 1313"/>
              <a:gd name="T52" fmla="*/ 598 w 1137"/>
              <a:gd name="T53" fmla="*/ 814 h 1313"/>
              <a:gd name="T54" fmla="*/ 568 w 1137"/>
              <a:gd name="T55" fmla="*/ 700 h 1313"/>
              <a:gd name="T56" fmla="*/ 822 w 1137"/>
              <a:gd name="T57" fmla="*/ 326 h 1313"/>
              <a:gd name="T58" fmla="*/ 568 w 1137"/>
              <a:gd name="T59" fmla="*/ 0 h 1313"/>
              <a:gd name="T60" fmla="*/ 315 w 1137"/>
              <a:gd name="T61" fmla="*/ 326 h 1313"/>
              <a:gd name="T62" fmla="*/ 568 w 1137"/>
              <a:gd name="T63" fmla="*/ 700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37" h="1313">
                <a:moveTo>
                  <a:pt x="1137" y="1189"/>
                </a:moveTo>
                <a:cubicBezTo>
                  <a:pt x="1137" y="1017"/>
                  <a:pt x="1000" y="853"/>
                  <a:pt x="802" y="777"/>
                </a:cubicBezTo>
                <a:lnTo>
                  <a:pt x="655" y="1245"/>
                </a:lnTo>
                <a:lnTo>
                  <a:pt x="608" y="958"/>
                </a:lnTo>
                <a:lnTo>
                  <a:pt x="529" y="958"/>
                </a:lnTo>
                <a:lnTo>
                  <a:pt x="482" y="1245"/>
                </a:lnTo>
                <a:lnTo>
                  <a:pt x="335" y="777"/>
                </a:lnTo>
                <a:cubicBezTo>
                  <a:pt x="138" y="853"/>
                  <a:pt x="0" y="1017"/>
                  <a:pt x="0" y="1189"/>
                </a:cubicBezTo>
                <a:cubicBezTo>
                  <a:pt x="0" y="1191"/>
                  <a:pt x="0" y="1193"/>
                  <a:pt x="0" y="1195"/>
                </a:cubicBezTo>
                <a:cubicBezTo>
                  <a:pt x="0" y="1196"/>
                  <a:pt x="0" y="1197"/>
                  <a:pt x="0" y="1198"/>
                </a:cubicBezTo>
                <a:cubicBezTo>
                  <a:pt x="0" y="1313"/>
                  <a:pt x="119" y="1302"/>
                  <a:pt x="568" y="1302"/>
                </a:cubicBezTo>
                <a:cubicBezTo>
                  <a:pt x="1047" y="1302"/>
                  <a:pt x="1137" y="1313"/>
                  <a:pt x="1137" y="1198"/>
                </a:cubicBezTo>
                <a:cubicBezTo>
                  <a:pt x="1137" y="1197"/>
                  <a:pt x="1137" y="1196"/>
                  <a:pt x="1137" y="1195"/>
                </a:cubicBezTo>
                <a:cubicBezTo>
                  <a:pt x="1137" y="1193"/>
                  <a:pt x="1137" y="1191"/>
                  <a:pt x="1137" y="1189"/>
                </a:cubicBezTo>
                <a:close/>
                <a:moveTo>
                  <a:pt x="598" y="814"/>
                </a:moveTo>
                <a:lnTo>
                  <a:pt x="539" y="814"/>
                </a:lnTo>
                <a:cubicBezTo>
                  <a:pt x="533" y="814"/>
                  <a:pt x="527" y="816"/>
                  <a:pt x="523" y="821"/>
                </a:cubicBezTo>
                <a:lnTo>
                  <a:pt x="500" y="843"/>
                </a:lnTo>
                <a:cubicBezTo>
                  <a:pt x="493" y="851"/>
                  <a:pt x="491" y="862"/>
                  <a:pt x="496" y="871"/>
                </a:cubicBezTo>
                <a:lnTo>
                  <a:pt x="525" y="919"/>
                </a:lnTo>
                <a:cubicBezTo>
                  <a:pt x="529" y="926"/>
                  <a:pt x="536" y="930"/>
                  <a:pt x="544" y="930"/>
                </a:cubicBezTo>
                <a:lnTo>
                  <a:pt x="593" y="930"/>
                </a:lnTo>
                <a:cubicBezTo>
                  <a:pt x="601" y="930"/>
                  <a:pt x="608" y="926"/>
                  <a:pt x="612" y="919"/>
                </a:cubicBezTo>
                <a:lnTo>
                  <a:pt x="641" y="871"/>
                </a:lnTo>
                <a:cubicBezTo>
                  <a:pt x="646" y="862"/>
                  <a:pt x="644" y="851"/>
                  <a:pt x="637" y="843"/>
                </a:cubicBezTo>
                <a:lnTo>
                  <a:pt x="614" y="821"/>
                </a:lnTo>
                <a:cubicBezTo>
                  <a:pt x="610" y="816"/>
                  <a:pt x="604" y="814"/>
                  <a:pt x="598" y="814"/>
                </a:cubicBezTo>
                <a:close/>
                <a:moveTo>
                  <a:pt x="568" y="700"/>
                </a:moveTo>
                <a:cubicBezTo>
                  <a:pt x="708" y="700"/>
                  <a:pt x="822" y="506"/>
                  <a:pt x="822" y="326"/>
                </a:cubicBezTo>
                <a:cubicBezTo>
                  <a:pt x="822" y="146"/>
                  <a:pt x="708" y="0"/>
                  <a:pt x="568" y="0"/>
                </a:cubicBezTo>
                <a:cubicBezTo>
                  <a:pt x="429" y="0"/>
                  <a:pt x="315" y="146"/>
                  <a:pt x="315" y="326"/>
                </a:cubicBezTo>
                <a:cubicBezTo>
                  <a:pt x="315" y="506"/>
                  <a:pt x="429" y="700"/>
                  <a:pt x="568" y="700"/>
                </a:cubicBezTo>
                <a:close/>
              </a:path>
            </a:pathLst>
          </a:custGeom>
          <a:solidFill>
            <a:srgbClr val="9B8E95"/>
          </a:solidFill>
          <a:ln>
            <a:noFill/>
          </a:ln>
        </p:spPr>
        <p:txBody>
          <a:bodyPr/>
          <a:lstStyle/>
          <a:p>
            <a:endParaRPr lang="zh-CN" altLang="en-US">
              <a:solidFill>
                <a:srgbClr val="82B347"/>
              </a:solidFill>
            </a:endParaRPr>
          </a:p>
        </p:txBody>
      </p:sp>
      <p:cxnSp>
        <p:nvCxnSpPr>
          <p:cNvPr id="14" name="肘形连接符 13"/>
          <p:cNvCxnSpPr/>
          <p:nvPr/>
        </p:nvCxnSpPr>
        <p:spPr>
          <a:xfrm rot="5400000">
            <a:off x="4503696" y="2596511"/>
            <a:ext cx="1965409" cy="495300"/>
          </a:xfrm>
          <a:prstGeom prst="bentConnector3">
            <a:avLst>
              <a:gd name="adj1" fmla="val 100402"/>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肘形连接符 14"/>
          <p:cNvCxnSpPr/>
          <p:nvPr/>
        </p:nvCxnSpPr>
        <p:spPr>
          <a:xfrm rot="16200000" flipH="1">
            <a:off x="5503820" y="2691761"/>
            <a:ext cx="1965410" cy="304800"/>
          </a:xfrm>
          <a:prstGeom prst="bentConnector3">
            <a:avLst>
              <a:gd name="adj1" fmla="val 99917"/>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5166360" y="1415415"/>
            <a:ext cx="1882775" cy="368300"/>
          </a:xfrm>
          <a:prstGeom prst="rect">
            <a:avLst/>
          </a:prstGeom>
          <a:noFill/>
        </p:spPr>
        <p:txBody>
          <a:bodyPr wrap="square" rtlCol="0">
            <a:spAutoFit/>
          </a:bodyPr>
          <a:lstStyle/>
          <a:p>
            <a:r>
              <a:rPr lang="zh-CN" altLang="en-US" b="1" dirty="0">
                <a:solidFill>
                  <a:schemeClr val="bg1"/>
                </a:solidFill>
                <a:latin typeface="微软雅黑" panose="020B0503020204020204" charset="-122"/>
                <a:ea typeface="微软雅黑" panose="020B0503020204020204" charset="-122"/>
              </a:rPr>
              <a:t>数学命题的特征</a:t>
            </a:r>
            <a:endParaRPr lang="zh-CN" altLang="en-US" b="1" dirty="0">
              <a:solidFill>
                <a:schemeClr val="bg1"/>
              </a:solidFill>
              <a:latin typeface="微软雅黑" panose="020B0503020204020204" charset="-122"/>
              <a:ea typeface="微软雅黑" panose="020B0503020204020204" charset="-122"/>
            </a:endParaRPr>
          </a:p>
        </p:txBody>
      </p:sp>
      <p:sp>
        <p:nvSpPr>
          <p:cNvPr id="17" name="文本框 16"/>
          <p:cNvSpPr txBox="1"/>
          <p:nvPr>
            <p:custDataLst>
              <p:tags r:id="rId1"/>
            </p:custDataLst>
          </p:nvPr>
        </p:nvSpPr>
        <p:spPr>
          <a:xfrm>
            <a:off x="8532760" y="4558183"/>
            <a:ext cx="1803667" cy="398780"/>
          </a:xfrm>
          <a:prstGeom prst="rect">
            <a:avLst/>
          </a:prstGeom>
          <a:noFill/>
        </p:spPr>
        <p:txBody>
          <a:bodyPr wrap="square" rtlCol="0">
            <a:spAutoFit/>
          </a:bodyPr>
          <a:lstStyle/>
          <a:p>
            <a:r>
              <a:rPr lang="zh-CN" altLang="en-US" sz="2000" b="1" dirty="0">
                <a:solidFill>
                  <a:srgbClr val="9B8E95"/>
                </a:solidFill>
                <a:latin typeface="微软雅黑" panose="020B0503020204020204" charset="-122"/>
                <a:ea typeface="微软雅黑" panose="020B0503020204020204" charset="-122"/>
              </a:rPr>
              <a:t>关联性特征</a:t>
            </a:r>
            <a:endParaRPr lang="zh-CN" altLang="en-US" sz="2000" b="1" dirty="0">
              <a:solidFill>
                <a:srgbClr val="9B8E95"/>
              </a:solidFill>
              <a:latin typeface="微软雅黑" panose="020B0503020204020204" charset="-122"/>
              <a:ea typeface="微软雅黑" panose="020B0503020204020204" charset="-122"/>
            </a:endParaRPr>
          </a:p>
        </p:txBody>
      </p:sp>
      <p:sp>
        <p:nvSpPr>
          <p:cNvPr id="19" name="文本框 18"/>
          <p:cNvSpPr txBox="1"/>
          <p:nvPr>
            <p:custDataLst>
              <p:tags r:id="rId2"/>
            </p:custDataLst>
          </p:nvPr>
        </p:nvSpPr>
        <p:spPr>
          <a:xfrm>
            <a:off x="6356216" y="4558183"/>
            <a:ext cx="1803667" cy="398780"/>
          </a:xfrm>
          <a:prstGeom prst="rect">
            <a:avLst/>
          </a:prstGeom>
          <a:noFill/>
        </p:spPr>
        <p:txBody>
          <a:bodyPr wrap="square" rtlCol="0">
            <a:spAutoFit/>
          </a:bodyPr>
          <a:lstStyle/>
          <a:p>
            <a:r>
              <a:rPr lang="zh-CN" altLang="en-US" sz="2000" b="1" dirty="0">
                <a:solidFill>
                  <a:srgbClr val="6B799C"/>
                </a:solidFill>
                <a:latin typeface="微软雅黑" panose="020B0503020204020204" charset="-122"/>
                <a:ea typeface="微软雅黑" panose="020B0503020204020204" charset="-122"/>
              </a:rPr>
              <a:t>应用性特征</a:t>
            </a:r>
            <a:endParaRPr lang="zh-CN" altLang="en-US" sz="2000" b="1" dirty="0">
              <a:solidFill>
                <a:srgbClr val="6B799C"/>
              </a:solidFill>
              <a:latin typeface="微软雅黑" panose="020B0503020204020204" charset="-122"/>
              <a:ea typeface="微软雅黑" panose="020B0503020204020204" charset="-122"/>
            </a:endParaRPr>
          </a:p>
        </p:txBody>
      </p:sp>
      <p:sp>
        <p:nvSpPr>
          <p:cNvPr id="21" name="文本框 20"/>
          <p:cNvSpPr txBox="1"/>
          <p:nvPr>
            <p:custDataLst>
              <p:tags r:id="rId3"/>
            </p:custDataLst>
          </p:nvPr>
        </p:nvSpPr>
        <p:spPr>
          <a:xfrm>
            <a:off x="3930384" y="4558183"/>
            <a:ext cx="1803667" cy="398780"/>
          </a:xfrm>
          <a:prstGeom prst="rect">
            <a:avLst/>
          </a:prstGeom>
          <a:noFill/>
        </p:spPr>
        <p:txBody>
          <a:bodyPr wrap="square" rtlCol="0">
            <a:spAutoFit/>
          </a:bodyPr>
          <a:lstStyle/>
          <a:p>
            <a:r>
              <a:rPr lang="zh-CN" altLang="en-US" sz="2000" b="1" dirty="0">
                <a:solidFill>
                  <a:srgbClr val="9B8E95"/>
                </a:solidFill>
                <a:latin typeface="微软雅黑" panose="020B0503020204020204" charset="-122"/>
                <a:ea typeface="微软雅黑" panose="020B0503020204020204" charset="-122"/>
              </a:rPr>
              <a:t>真理性特征</a:t>
            </a:r>
            <a:endParaRPr lang="zh-CN" altLang="en-US" sz="2000" b="1" dirty="0">
              <a:solidFill>
                <a:srgbClr val="9B8E95"/>
              </a:solidFill>
              <a:latin typeface="微软雅黑" panose="020B0503020204020204" charset="-122"/>
              <a:ea typeface="微软雅黑" panose="020B0503020204020204" charset="-122"/>
            </a:endParaRPr>
          </a:p>
        </p:txBody>
      </p:sp>
      <p:sp>
        <p:nvSpPr>
          <p:cNvPr id="23" name="文本框 22"/>
          <p:cNvSpPr txBox="1"/>
          <p:nvPr>
            <p:custDataLst>
              <p:tags r:id="rId4"/>
            </p:custDataLst>
          </p:nvPr>
        </p:nvSpPr>
        <p:spPr>
          <a:xfrm>
            <a:off x="1520363" y="4607934"/>
            <a:ext cx="1803667" cy="398780"/>
          </a:xfrm>
          <a:prstGeom prst="rect">
            <a:avLst/>
          </a:prstGeom>
          <a:noFill/>
        </p:spPr>
        <p:txBody>
          <a:bodyPr wrap="square" rtlCol="0">
            <a:spAutoFit/>
          </a:bodyPr>
          <a:lstStyle/>
          <a:p>
            <a:r>
              <a:rPr lang="zh-CN" altLang="en-US" sz="2000" b="1" dirty="0">
                <a:solidFill>
                  <a:srgbClr val="6B799C"/>
                </a:solidFill>
                <a:latin typeface="微软雅黑" panose="020B0503020204020204" charset="-122"/>
                <a:ea typeface="微软雅黑" panose="020B0503020204020204" charset="-122"/>
              </a:rPr>
              <a:t>语义性特征</a:t>
            </a:r>
            <a:endParaRPr lang="zh-CN" altLang="en-US" sz="2000" b="1" dirty="0">
              <a:solidFill>
                <a:srgbClr val="6B799C"/>
              </a:solidFill>
              <a:latin typeface="微软雅黑" panose="020B0503020204020204" charset="-122"/>
              <a:ea typeface="微软雅黑" panose="020B0503020204020204" charset="-122"/>
            </a:endParaRPr>
          </a:p>
        </p:txBody>
      </p:sp>
      <p:cxnSp>
        <p:nvCxnSpPr>
          <p:cNvPr id="25" name="肘形连接符 24"/>
          <p:cNvCxnSpPr>
            <a:stCxn id="9" idx="3"/>
          </p:cNvCxnSpPr>
          <p:nvPr/>
        </p:nvCxnSpPr>
        <p:spPr>
          <a:xfrm>
            <a:off x="7157357" y="1600200"/>
            <a:ext cx="1522186" cy="2226666"/>
          </a:xfrm>
          <a:prstGeom prst="bentConnector2">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8677275" y="3826866"/>
            <a:ext cx="514644"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7" name="等腰三角形 26"/>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875030" y="398780"/>
            <a:ext cx="6601460" cy="58356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sym typeface="+mn-ea"/>
              </a:rPr>
              <a:t>一、中学数学命题的内涵与特征</a:t>
            </a:r>
            <a:endParaRPr lang="zh-CN" altLang="en-US" sz="3200" b="1" dirty="0">
              <a:solidFill>
                <a:srgbClr val="6B799C"/>
              </a:solidFill>
              <a:latin typeface="幼圆" panose="02010509060101010101" pitchFamily="49" charset="-122"/>
              <a:ea typeface="幼圆" panose="020105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794702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一、中学数学命题的内涵与特征</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740011" y="1251668"/>
            <a:ext cx="11375788" cy="4154170"/>
          </a:xfrm>
          <a:prstGeom prst="rect">
            <a:avLst/>
          </a:prstGeom>
          <a:noFill/>
        </p:spPr>
        <p:txBody>
          <a:bodyPr wrap="square">
            <a:spAutoFit/>
          </a:bodyPr>
          <a:lstStyle/>
          <a:p>
            <a:r>
              <a:rPr lang="zh-CN" altLang="en-US" sz="2400" dirty="0">
                <a:solidFill>
                  <a:srgbClr val="6B799C"/>
                </a:solidFill>
              </a:rPr>
              <a:t>      </a:t>
            </a:r>
            <a:r>
              <a:rPr lang="en-US" altLang="zh-CN" sz="2400" b="1" dirty="0">
                <a:solidFill>
                  <a:srgbClr val="6B799C"/>
                </a:solidFill>
              </a:rPr>
              <a:t>1.</a:t>
            </a:r>
            <a:r>
              <a:rPr lang="zh-CN" altLang="en-US" sz="2400" b="1" dirty="0">
                <a:solidFill>
                  <a:srgbClr val="6B799C"/>
                </a:solidFill>
              </a:rPr>
              <a:t>语义性特征</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每一个数学命题都具有清晰确定的数学抽象语义，一般会利用数学的对象和关系来确定，同时也会用一些符号或者限定量词来表示或限制这些数学对象和关系，并通过一定的形式负载，其知识要素主要是：数学概念、关系、量词及逻辑联结词。例如，勾股定理即“直角三角形的两直角边的平方和等于斜边的平方”这一数学命题清晰地阐述了直角三角形作为数学对象所具有的三边之间的关系。其中，数学概念主要涉及“直角三角形”“直角边”“斜边”，关系主要涉及“平方”“和”，量词和逻辑联结词在这一命题中没有出现，对直角三角形这一对象的限定量词“任意”被省略了。</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数学命题的语义性特征直接反映了数学命题的数学意义，反映了形式化的抽象材料的思想意义。</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794702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一、中学数学命题的内涵与特征</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3" name="文本框 2"/>
          <p:cNvSpPr txBox="1"/>
          <p:nvPr/>
        </p:nvSpPr>
        <p:spPr>
          <a:xfrm>
            <a:off x="1099458" y="1305342"/>
            <a:ext cx="9764486" cy="4892675"/>
          </a:xfrm>
          <a:prstGeom prst="rect">
            <a:avLst/>
          </a:prstGeom>
          <a:noFill/>
        </p:spPr>
        <p:txBody>
          <a:bodyPr wrap="square">
            <a:spAutoFit/>
          </a:bodyPr>
          <a:lstStyle/>
          <a:p>
            <a:r>
              <a:rPr lang="en-US" altLang="zh-CN" sz="2400" b="1" dirty="0">
                <a:solidFill>
                  <a:srgbClr val="6B799C"/>
                </a:solidFill>
              </a:rPr>
              <a:t>2.</a:t>
            </a:r>
            <a:r>
              <a:rPr lang="zh-CN" altLang="en-US" sz="2400" b="1" dirty="0">
                <a:solidFill>
                  <a:srgbClr val="6B799C"/>
                </a:solidFill>
              </a:rPr>
              <a:t>真理性特征</a:t>
            </a:r>
            <a:endParaRPr lang="zh-CN" altLang="en-US" sz="2400" b="1" dirty="0">
              <a:solidFill>
                <a:srgbClr val="6B799C"/>
              </a:solidFill>
            </a:endParaRPr>
          </a:p>
          <a:p>
            <a:pPr marL="342900" indent="-342900">
              <a:buFont typeface="Arial" panose="020B0604020202020204" pitchFamily="34" charset="0"/>
              <a:buChar char="•"/>
            </a:pPr>
            <a:r>
              <a:rPr lang="zh-CN" altLang="en-US" sz="2400" dirty="0">
                <a:solidFill>
                  <a:srgbClr val="6B799C"/>
                </a:solidFill>
              </a:rPr>
              <a:t>数学课程中涉及的数学命题绝大多数是真命题，这一特征被称为真理性特征。数学命题的真理性特征表现出来的知识要素主要有：一般的科学方法（如观察、实验、猜想、比较、分析、综合等）和证明数学命题的思想方法。对于某个具体的数学命题，其真理性特征的确定方法往往并不唯一，例如，对于余弦定理，可以用多种方法证明它是真命题。</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需要指出的是，数学命题真理性的确定来自数学本身和实践，例如，数学公理是通过长期实践检验明确的，公理之外的其他数学命题通过逻辑推演而确定。在不同的数学命题体系中某一数学命题的真假值可能不同。例如，“三角形的内角和等于</a:t>
            </a:r>
            <a:r>
              <a:rPr lang="en-US" altLang="zh-CN" sz="2400" dirty="0">
                <a:solidFill>
                  <a:srgbClr val="6B799C"/>
                </a:solidFill>
              </a:rPr>
              <a:t>180°”</a:t>
            </a:r>
            <a:r>
              <a:rPr lang="zh-CN" altLang="en-US" sz="2400" dirty="0">
                <a:solidFill>
                  <a:srgbClr val="6B799C"/>
                </a:solidFill>
              </a:rPr>
              <a:t>在欧氏几何中是真命题，在非欧几何中却是假命题。此外，在同一数学命题体系中，存在逻辑真假值不能判定的数学命题，即“哥德尔不完备定理”。</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tags/tag1.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10.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11.xml><?xml version="1.0" encoding="utf-8"?>
<p:tagLst xmlns:p="http://schemas.openxmlformats.org/presentationml/2006/main">
  <p:tag name="KSO_WM_DIAGRAM_VIRTUALLY_FRAME" val="{&quot;height&quot;:133.8536220472441,&quot;left&quot;:119.7136220472441,&quot;top&quot;:358.9120472440945,&quot;width&quot;:694.1782677165355}"/>
</p:tagLst>
</file>

<file path=ppt/tags/tag12.xml><?xml version="1.0" encoding="utf-8"?>
<p:tagLst xmlns:p="http://schemas.openxmlformats.org/presentationml/2006/main">
  <p:tag name="KSO_WM_DIAGRAM_VIRTUALLY_FRAME" val="{&quot;height&quot;:133.8536220472441,&quot;left&quot;:119.7136220472441,&quot;top&quot;:358.9120472440945,&quot;width&quot;:694.1782677165355}"/>
</p:tagLst>
</file>

<file path=ppt/tags/tag13.xml><?xml version="1.0" encoding="utf-8"?>
<p:tagLst xmlns:p="http://schemas.openxmlformats.org/presentationml/2006/main">
  <p:tag name="KSO_WM_DIAGRAM_VIRTUALLY_FRAME" val="{&quot;height&quot;:133.8536220472441,&quot;left&quot;:119.7136220472441,&quot;top&quot;:358.9120472440945,&quot;width&quot;:694.1782677165355}"/>
</p:tagLst>
</file>

<file path=ppt/tags/tag14.xml><?xml version="1.0" encoding="utf-8"?>
<p:tagLst xmlns:p="http://schemas.openxmlformats.org/presentationml/2006/main">
  <p:tag name="KSO_WM_DIAGRAM_VIRTUALLY_FRAME" val="{&quot;height&quot;:133.8536220472441,&quot;left&quot;:119.7136220472441,&quot;top&quot;:358.9120472440945,&quot;width&quot;:694.1782677165355}"/>
</p:tagLst>
</file>

<file path=ppt/tags/tag15.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16.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17.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18.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19.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2.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20.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21.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22.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23.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24.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25.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26.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27.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28.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29.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3.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30.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31.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32.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33.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34.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35.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36.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37.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38.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39.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4.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40.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41.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42.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43.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44.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45.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46.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47.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48.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49.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5.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50.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51.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52.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53.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54.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55.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56.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57.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58.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59.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6.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60.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61.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62.xml><?xml version="1.0" encoding="utf-8"?>
<p:tagLst xmlns:p="http://schemas.openxmlformats.org/presentationml/2006/main">
  <p:tag name="commondata" val="eyJoZGlkIjoiNzg5YWViYmRjNzU0MGQ2MzRmODJhODg4YzY2MjM1MTkifQ=="/>
</p:tagLst>
</file>

<file path=ppt/tags/tag7.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8.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9.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heme/theme1.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9937</Words>
  <Application>WPS 演示</Application>
  <PresentationFormat>宽屏</PresentationFormat>
  <Paragraphs>308</Paragraphs>
  <Slides>43</Slides>
  <Notes>27</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43</vt:i4>
      </vt:variant>
    </vt:vector>
  </HeadingPairs>
  <TitlesOfParts>
    <vt:vector size="58" baseType="lpstr">
      <vt:lpstr>Arial</vt:lpstr>
      <vt:lpstr>宋体</vt:lpstr>
      <vt:lpstr>Wingdings</vt:lpstr>
      <vt:lpstr>Calibri</vt:lpstr>
      <vt:lpstr>等线</vt:lpstr>
      <vt:lpstr>幼圆</vt:lpstr>
      <vt:lpstr>Calibri</vt:lpstr>
      <vt:lpstr>微软雅黑</vt:lpstr>
      <vt:lpstr>Arial Unicode MS</vt:lpstr>
      <vt:lpstr>Impact</vt:lpstr>
      <vt:lpstr>Gill Sans</vt:lpstr>
      <vt:lpstr>Calibri Light</vt:lpstr>
      <vt:lpstr>等线 Light</vt:lpstr>
      <vt:lpstr>Gill Sans MT</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丽娜 赵</dc:creator>
  <cp:lastModifiedBy>陌左</cp:lastModifiedBy>
  <cp:revision>9</cp:revision>
  <dcterms:created xsi:type="dcterms:W3CDTF">2024-08-14T13:05:00Z</dcterms:created>
  <dcterms:modified xsi:type="dcterms:W3CDTF">2024-09-22T09:48:56Z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61581EEBB251423C8EF51F2C36F795EB_12</vt:lpwstr>
  </property>
  <property fmtid="{D5CDD505-2E9C-101B-9397-08002B2CF9AE}" pid="3" name="KSOProductBuildVer">
    <vt:lpwstr>2052-12.1.0.18240</vt:lpwstr>
  </property>
</Properties>
</file>