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31" r:id="rId3"/>
    <p:sldId id="329" r:id="rId5"/>
    <p:sldId id="328" r:id="rId6"/>
    <p:sldId id="340" r:id="rId7"/>
    <p:sldId id="327" r:id="rId8"/>
    <p:sldId id="332" r:id="rId9"/>
    <p:sldId id="333" r:id="rId10"/>
    <p:sldId id="335" r:id="rId11"/>
    <p:sldId id="334" r:id="rId12"/>
    <p:sldId id="298" r:id="rId13"/>
    <p:sldId id="343" r:id="rId14"/>
    <p:sldId id="344" r:id="rId15"/>
    <p:sldId id="345" r:id="rId16"/>
    <p:sldId id="346" r:id="rId17"/>
    <p:sldId id="347" r:id="rId18"/>
    <p:sldId id="348" r:id="rId19"/>
    <p:sldId id="349" r:id="rId20"/>
    <p:sldId id="350" r:id="rId21"/>
    <p:sldId id="351" r:id="rId22"/>
    <p:sldId id="352" r:id="rId23"/>
    <p:sldId id="354" r:id="rId24"/>
    <p:sldId id="353" r:id="rId25"/>
    <p:sldId id="355" r:id="rId26"/>
    <p:sldId id="356" r:id="rId27"/>
    <p:sldId id="357" r:id="rId28"/>
    <p:sldId id="358" r:id="rId29"/>
    <p:sldId id="359" r:id="rId30"/>
    <p:sldId id="360" r:id="rId31"/>
    <p:sldId id="362" r:id="rId32"/>
    <p:sldId id="363" r:id="rId33"/>
    <p:sldId id="364" r:id="rId34"/>
    <p:sldId id="366" r:id="rId35"/>
    <p:sldId id="367" r:id="rId36"/>
    <p:sldId id="369" r:id="rId37"/>
    <p:sldId id="368" r:id="rId38"/>
    <p:sldId id="370" r:id="rId39"/>
    <p:sldId id="371" r:id="rId40"/>
    <p:sldId id="373" r:id="rId41"/>
    <p:sldId id="372" r:id="rId42"/>
    <p:sldId id="374" r:id="rId43"/>
    <p:sldId id="380" r:id="rId44"/>
    <p:sldId id="375" r:id="rId45"/>
    <p:sldId id="376" r:id="rId46"/>
    <p:sldId id="381" r:id="rId47"/>
    <p:sldId id="378" r:id="rId48"/>
    <p:sldId id="379" r:id="rId49"/>
    <p:sldId id="382" r:id="rId50"/>
    <p:sldId id="383" r:id="rId51"/>
    <p:sldId id="384" r:id="rId52"/>
    <p:sldId id="385" r:id="rId53"/>
  </p:sldIdLst>
  <p:sldSz cx="12192000" cy="6858000"/>
  <p:notesSz cx="6858000" cy="9144000"/>
  <p:custDataLst>
    <p:tags r:id="rId5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1" userDrawn="1">
          <p15:clr>
            <a:srgbClr val="A4A3A4"/>
          </p15:clr>
        </p15:guide>
        <p15:guide id="2" pos="39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a:srgbClr val="8691AE"/>
    <a:srgbClr val="A9BFCC"/>
    <a:srgbClr val="EAC4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varScale="1">
        <p:scale>
          <a:sx n="70" d="100"/>
          <a:sy n="70" d="100"/>
        </p:scale>
        <p:origin x="480" y="62"/>
      </p:cViewPr>
      <p:guideLst>
        <p:guide orient="horz" pos="2191"/>
        <p:guide pos="3911"/>
      </p:guideLst>
    </p:cSldViewPr>
  </p:slideViewPr>
  <p:notesTextViewPr>
    <p:cViewPr>
      <p:scale>
        <a:sx n="33" d="100"/>
        <a:sy n="33"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7" Type="http://schemas.openxmlformats.org/officeDocument/2006/relationships/tags" Target="tags/tag9.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C4D663-19B4-47BA-982B-6DA86320546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7C4EF9-9F67-4F1F-812E-A972C27A4F3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9AD03C20-776C-489F-8E25-9CC7DFA7B44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843010" cy="3243196"/>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第二章</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中学数学教学设计的认识与撰写</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2930726" y="1322823"/>
            <a:ext cx="4983188" cy="3503663"/>
            <a:chOff x="2962121" y="1716314"/>
            <a:chExt cx="5484552" cy="3813853"/>
          </a:xfrm>
        </p:grpSpPr>
        <p:cxnSp>
          <p:nvCxnSpPr>
            <p:cNvPr id="5" name="直接连接符 4"/>
            <p:cNvCxnSpPr>
              <a:stCxn id="14" idx="5"/>
              <a:endCxn id="16" idx="2"/>
            </p:cNvCxnSpPr>
            <p:nvPr/>
          </p:nvCxnSpPr>
          <p:spPr>
            <a:xfrm>
              <a:off x="3778278" y="3705507"/>
              <a:ext cx="3326456" cy="13502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442071" y="2334536"/>
              <a:ext cx="516295" cy="2448828"/>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4" idx="7"/>
              <a:endCxn id="15" idx="2"/>
            </p:cNvCxnSpPr>
            <p:nvPr/>
          </p:nvCxnSpPr>
          <p:spPr>
            <a:xfrm flipV="1">
              <a:off x="3778278" y="2132721"/>
              <a:ext cx="3998064" cy="1106695"/>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496408" y="1950144"/>
              <a:ext cx="2933700" cy="2933700"/>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457200"/>
              <a:r>
                <a:rPr lang="zh-CN" altLang="en-US" sz="2800" b="1" dirty="0">
                  <a:solidFill>
                    <a:schemeClr val="bg1"/>
                  </a:solidFill>
                </a:rPr>
                <a:t>什么是中学数学的教学设计？</a:t>
              </a:r>
              <a:endParaRPr kumimoji="0" lang="zh-CN" altLang="en-US" sz="28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endParaRPr>
            </a:p>
          </p:txBody>
        </p:sp>
        <p:sp>
          <p:nvSpPr>
            <p:cNvPr id="11" name="任意多边形 10"/>
            <p:cNvSpPr/>
            <p:nvPr/>
          </p:nvSpPr>
          <p:spPr>
            <a:xfrm>
              <a:off x="7866001" y="1716314"/>
              <a:ext cx="580672" cy="774372"/>
            </a:xfrm>
            <a:custGeom>
              <a:avLst/>
              <a:gdLst>
                <a:gd name="connsiteX0" fmla="*/ 168696 w 580672"/>
                <a:gd name="connsiteY0" fmla="*/ 0 h 774372"/>
                <a:gd name="connsiteX1" fmla="*/ 580672 w 580672"/>
                <a:gd name="connsiteY1" fmla="*/ 411976 h 774372"/>
                <a:gd name="connsiteX2" fmla="*/ 399036 w 580672"/>
                <a:gd name="connsiteY2" fmla="*/ 753593 h 774372"/>
                <a:gd name="connsiteX3" fmla="*/ 360754 w 580672"/>
                <a:gd name="connsiteY3" fmla="*/ 774372 h 774372"/>
                <a:gd name="connsiteX4" fmla="*/ 282039 w 580672"/>
                <a:gd name="connsiteY4" fmla="*/ 613459 h 774372"/>
                <a:gd name="connsiteX5" fmla="*/ 334685 w 580672"/>
                <a:gd name="connsiteY5" fmla="*/ 577964 h 774372"/>
                <a:gd name="connsiteX6" fmla="*/ 403439 w 580672"/>
                <a:gd name="connsiteY6" fmla="*/ 411975 h 774372"/>
                <a:gd name="connsiteX7" fmla="*/ 168695 w 580672"/>
                <a:gd name="connsiteY7" fmla="*/ 177231 h 774372"/>
                <a:gd name="connsiteX8" fmla="*/ 121386 w 580672"/>
                <a:gd name="connsiteY8" fmla="*/ 182000 h 774372"/>
                <a:gd name="connsiteX9" fmla="*/ 77625 w 580672"/>
                <a:gd name="connsiteY9" fmla="*/ 195584 h 774372"/>
                <a:gd name="connsiteX10" fmla="*/ 0 w 580672"/>
                <a:gd name="connsiteY10" fmla="*/ 36900 h 774372"/>
                <a:gd name="connsiteX11" fmla="*/ 8337 w 580672"/>
                <a:gd name="connsiteY11" fmla="*/ 32375 h 774372"/>
                <a:gd name="connsiteX12" fmla="*/ 168696 w 580672"/>
                <a:gd name="connsiteY12" fmla="*/ 0 h 77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0672" h="774372">
                  <a:moveTo>
                    <a:pt x="168696" y="0"/>
                  </a:moveTo>
                  <a:cubicBezTo>
                    <a:pt x="396224" y="0"/>
                    <a:pt x="580672" y="184448"/>
                    <a:pt x="580672" y="411976"/>
                  </a:cubicBezTo>
                  <a:cubicBezTo>
                    <a:pt x="580672" y="554181"/>
                    <a:pt x="508622" y="679558"/>
                    <a:pt x="399036" y="753593"/>
                  </a:cubicBezTo>
                  <a:lnTo>
                    <a:pt x="360754" y="774372"/>
                  </a:lnTo>
                  <a:lnTo>
                    <a:pt x="282039" y="613459"/>
                  </a:lnTo>
                  <a:lnTo>
                    <a:pt x="334685" y="577964"/>
                  </a:lnTo>
                  <a:cubicBezTo>
                    <a:pt x="377165" y="535484"/>
                    <a:pt x="403439" y="476798"/>
                    <a:pt x="403439" y="411975"/>
                  </a:cubicBezTo>
                  <a:cubicBezTo>
                    <a:pt x="403439" y="282329"/>
                    <a:pt x="298341" y="177231"/>
                    <a:pt x="168695" y="177231"/>
                  </a:cubicBezTo>
                  <a:cubicBezTo>
                    <a:pt x="152490" y="177231"/>
                    <a:pt x="136667" y="178873"/>
                    <a:pt x="121386" y="182000"/>
                  </a:cubicBezTo>
                  <a:lnTo>
                    <a:pt x="77625" y="195584"/>
                  </a:lnTo>
                  <a:lnTo>
                    <a:pt x="0" y="36900"/>
                  </a:lnTo>
                  <a:lnTo>
                    <a:pt x="8337" y="32375"/>
                  </a:lnTo>
                  <a:cubicBezTo>
                    <a:pt x="57625" y="11528"/>
                    <a:pt x="111814" y="0"/>
                    <a:pt x="168696" y="0"/>
                  </a:cubicBez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任意多边形 11"/>
            <p:cNvSpPr/>
            <p:nvPr/>
          </p:nvSpPr>
          <p:spPr>
            <a:xfrm>
              <a:off x="6921740" y="4819275"/>
              <a:ext cx="931982" cy="710892"/>
            </a:xfrm>
            <a:custGeom>
              <a:avLst/>
              <a:gdLst>
                <a:gd name="connsiteX0" fmla="*/ 862193 w 931982"/>
                <a:gd name="connsiteY0" fmla="*/ 0 h 710892"/>
                <a:gd name="connsiteX1" fmla="*/ 895210 w 931982"/>
                <a:gd name="connsiteY1" fmla="*/ 60830 h 710892"/>
                <a:gd name="connsiteX2" fmla="*/ 931982 w 931982"/>
                <a:gd name="connsiteY2" fmla="*/ 242967 h 710892"/>
                <a:gd name="connsiteX3" fmla="*/ 464057 w 931982"/>
                <a:gd name="connsiteY3" fmla="*/ 710892 h 710892"/>
                <a:gd name="connsiteX4" fmla="*/ 5639 w 931982"/>
                <a:gd name="connsiteY4" fmla="*/ 337270 h 710892"/>
                <a:gd name="connsiteX5" fmla="*/ 0 w 931982"/>
                <a:gd name="connsiteY5" fmla="*/ 281337 h 710892"/>
                <a:gd name="connsiteX6" fmla="*/ 195297 w 931982"/>
                <a:gd name="connsiteY6" fmla="*/ 217611 h 710892"/>
                <a:gd name="connsiteX7" fmla="*/ 191769 w 931982"/>
                <a:gd name="connsiteY7" fmla="*/ 252603 h 710892"/>
                <a:gd name="connsiteX8" fmla="*/ 480283 w 931982"/>
                <a:gd name="connsiteY8" fmla="*/ 541117 h 710892"/>
                <a:gd name="connsiteX9" fmla="*/ 768797 w 931982"/>
                <a:gd name="connsiteY9" fmla="*/ 252603 h 710892"/>
                <a:gd name="connsiteX10" fmla="*/ 719524 w 931982"/>
                <a:gd name="connsiteY10" fmla="*/ 91292 h 710892"/>
                <a:gd name="connsiteX11" fmla="*/ 690441 w 931982"/>
                <a:gd name="connsiteY11" fmla="*/ 56044 h 710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1982" h="710892">
                  <a:moveTo>
                    <a:pt x="862193" y="0"/>
                  </a:moveTo>
                  <a:lnTo>
                    <a:pt x="895210" y="60830"/>
                  </a:lnTo>
                  <a:cubicBezTo>
                    <a:pt x="918889" y="116811"/>
                    <a:pt x="931982" y="178360"/>
                    <a:pt x="931982" y="242967"/>
                  </a:cubicBezTo>
                  <a:cubicBezTo>
                    <a:pt x="931982" y="501395"/>
                    <a:pt x="722485" y="710892"/>
                    <a:pt x="464057" y="710892"/>
                  </a:cubicBezTo>
                  <a:cubicBezTo>
                    <a:pt x="237933" y="710892"/>
                    <a:pt x="49271" y="550496"/>
                    <a:pt x="5639" y="337270"/>
                  </a:cubicBezTo>
                  <a:lnTo>
                    <a:pt x="0" y="281337"/>
                  </a:lnTo>
                  <a:lnTo>
                    <a:pt x="195297" y="217611"/>
                  </a:lnTo>
                  <a:lnTo>
                    <a:pt x="191769" y="252603"/>
                  </a:lnTo>
                  <a:cubicBezTo>
                    <a:pt x="191769" y="411945"/>
                    <a:pt x="320941" y="541117"/>
                    <a:pt x="480283" y="541117"/>
                  </a:cubicBezTo>
                  <a:cubicBezTo>
                    <a:pt x="639625" y="541117"/>
                    <a:pt x="768797" y="411945"/>
                    <a:pt x="768797" y="252603"/>
                  </a:cubicBezTo>
                  <a:cubicBezTo>
                    <a:pt x="768797" y="192850"/>
                    <a:pt x="750632" y="137339"/>
                    <a:pt x="719524" y="91292"/>
                  </a:cubicBezTo>
                  <a:lnTo>
                    <a:pt x="690441" y="56044"/>
                  </a:ln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 name="任意多边形 12"/>
            <p:cNvSpPr/>
            <p:nvPr/>
          </p:nvSpPr>
          <p:spPr>
            <a:xfrm>
              <a:off x="2962121" y="2935513"/>
              <a:ext cx="741101" cy="1133950"/>
            </a:xfrm>
            <a:custGeom>
              <a:avLst/>
              <a:gdLst>
                <a:gd name="connsiteX0" fmla="*/ 566975 w 741101"/>
                <a:gd name="connsiteY0" fmla="*/ 0 h 1133950"/>
                <a:gd name="connsiteX1" fmla="*/ 681241 w 741101"/>
                <a:gd name="connsiteY1" fmla="*/ 11519 h 1133950"/>
                <a:gd name="connsiteX2" fmla="*/ 741101 w 741101"/>
                <a:gd name="connsiteY2" fmla="*/ 30101 h 1133950"/>
                <a:gd name="connsiteX3" fmla="*/ 741101 w 741101"/>
                <a:gd name="connsiteY3" fmla="*/ 264300 h 1133950"/>
                <a:gd name="connsiteX4" fmla="*/ 701950 w 741101"/>
                <a:gd name="connsiteY4" fmla="*/ 243050 h 1133950"/>
                <a:gd name="connsiteX5" fmla="*/ 573664 w 741101"/>
                <a:gd name="connsiteY5" fmla="*/ 217150 h 1133950"/>
                <a:gd name="connsiteX6" fmla="*/ 244088 w 741101"/>
                <a:gd name="connsiteY6" fmla="*/ 546726 h 1133950"/>
                <a:gd name="connsiteX7" fmla="*/ 573664 w 741101"/>
                <a:gd name="connsiteY7" fmla="*/ 876302 h 1133950"/>
                <a:gd name="connsiteX8" fmla="*/ 701950 w 741101"/>
                <a:gd name="connsiteY8" fmla="*/ 850403 h 1133950"/>
                <a:gd name="connsiteX9" fmla="*/ 741101 w 741101"/>
                <a:gd name="connsiteY9" fmla="*/ 829152 h 1133950"/>
                <a:gd name="connsiteX10" fmla="*/ 741101 w 741101"/>
                <a:gd name="connsiteY10" fmla="*/ 1103850 h 1133950"/>
                <a:gd name="connsiteX11" fmla="*/ 681241 w 741101"/>
                <a:gd name="connsiteY11" fmla="*/ 1122431 h 1133950"/>
                <a:gd name="connsiteX12" fmla="*/ 566975 w 741101"/>
                <a:gd name="connsiteY12" fmla="*/ 1133950 h 1133950"/>
                <a:gd name="connsiteX13" fmla="*/ 0 w 741101"/>
                <a:gd name="connsiteY13" fmla="*/ 566975 h 1133950"/>
                <a:gd name="connsiteX14" fmla="*/ 566975 w 741101"/>
                <a:gd name="connsiteY14" fmla="*/ 0 h 113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1101" h="1133950">
                  <a:moveTo>
                    <a:pt x="566975" y="0"/>
                  </a:moveTo>
                  <a:cubicBezTo>
                    <a:pt x="606117" y="0"/>
                    <a:pt x="644332" y="3966"/>
                    <a:pt x="681241" y="11519"/>
                  </a:cubicBezTo>
                  <a:lnTo>
                    <a:pt x="741101" y="30101"/>
                  </a:lnTo>
                  <a:lnTo>
                    <a:pt x="741101" y="264300"/>
                  </a:lnTo>
                  <a:lnTo>
                    <a:pt x="701950" y="243050"/>
                  </a:lnTo>
                  <a:cubicBezTo>
                    <a:pt x="662520" y="226372"/>
                    <a:pt x="619169" y="217150"/>
                    <a:pt x="573664" y="217150"/>
                  </a:cubicBezTo>
                  <a:cubicBezTo>
                    <a:pt x="391644" y="217150"/>
                    <a:pt x="244088" y="364706"/>
                    <a:pt x="244088" y="546726"/>
                  </a:cubicBezTo>
                  <a:cubicBezTo>
                    <a:pt x="244088" y="728746"/>
                    <a:pt x="391644" y="876302"/>
                    <a:pt x="573664" y="876302"/>
                  </a:cubicBezTo>
                  <a:cubicBezTo>
                    <a:pt x="619169" y="876302"/>
                    <a:pt x="662520" y="867080"/>
                    <a:pt x="701950" y="850403"/>
                  </a:cubicBezTo>
                  <a:lnTo>
                    <a:pt x="741101" y="829152"/>
                  </a:lnTo>
                  <a:lnTo>
                    <a:pt x="741101" y="1103850"/>
                  </a:lnTo>
                  <a:lnTo>
                    <a:pt x="681241" y="1122431"/>
                  </a:lnTo>
                  <a:cubicBezTo>
                    <a:pt x="644332" y="1129984"/>
                    <a:pt x="606117" y="1133950"/>
                    <a:pt x="566975" y="1133950"/>
                  </a:cubicBezTo>
                  <a:cubicBezTo>
                    <a:pt x="253843" y="1133950"/>
                    <a:pt x="0" y="880107"/>
                    <a:pt x="0" y="566975"/>
                  </a:cubicBezTo>
                  <a:cubicBezTo>
                    <a:pt x="0" y="253843"/>
                    <a:pt x="253843" y="0"/>
                    <a:pt x="566975" y="0"/>
                  </a:cubicBez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3215657" y="3142886"/>
              <a:ext cx="659151" cy="659151"/>
            </a:xfrm>
            <a:prstGeom prst="ellipse">
              <a:avLst/>
            </a:prstGeom>
            <a:solidFill>
              <a:srgbClr val="6B799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椭圆 14"/>
            <p:cNvSpPr/>
            <p:nvPr/>
          </p:nvSpPr>
          <p:spPr>
            <a:xfrm>
              <a:off x="7776342" y="1897977"/>
              <a:ext cx="469487" cy="469487"/>
            </a:xfrm>
            <a:prstGeom prst="ellipse">
              <a:avLst/>
            </a:prstGeom>
            <a:solidFill>
              <a:srgbClr val="6B799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6" name="椭圆 15"/>
            <p:cNvSpPr/>
            <p:nvPr/>
          </p:nvSpPr>
          <p:spPr>
            <a:xfrm>
              <a:off x="7104734" y="4767232"/>
              <a:ext cx="577027" cy="577027"/>
            </a:xfrm>
            <a:prstGeom prst="ellipse">
              <a:avLst/>
            </a:prstGeom>
            <a:solidFill>
              <a:srgbClr val="6B799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3" name="文本框 22"/>
          <p:cNvSpPr txBox="1"/>
          <p:nvPr/>
        </p:nvSpPr>
        <p:spPr>
          <a:xfrm>
            <a:off x="8033830" y="3764443"/>
            <a:ext cx="3694623" cy="1384995"/>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defRPr/>
            </a:pPr>
            <a:r>
              <a:rPr kumimoji="0" lang="zh-CN" altLang="en-US" sz="140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也有学者认为教学设计是一项优化教学的技    术，通过揭示教学设计的本质来界定其概念，代表人物有梅瑞尔和鲍嵘，这也被称为技术说。例如，鲍嵘认为教学设计是一种旨在促进教学活动程序化、精确化和合理化的现代教学技术</a:t>
            </a:r>
            <a:r>
              <a:rPr lang="zh-CN" altLang="en-US" sz="1400" dirty="0">
                <a:solidFill>
                  <a:srgbClr val="6B799C"/>
                </a:solidFill>
                <a:latin typeface="微软雅黑" panose="020B0503020204020204" pitchFamily="34" charset="-122"/>
                <a:ea typeface="微软雅黑" panose="020B0503020204020204" pitchFamily="34" charset="-122"/>
              </a:rPr>
              <a:t>。</a:t>
            </a:r>
            <a:endParaRPr kumimoji="0" lang="zh-CN" altLang="en-US" sz="140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endParaRPr>
          </a:p>
        </p:txBody>
      </p:sp>
      <p:sp>
        <p:nvSpPr>
          <p:cNvPr id="24" name="文本框 23"/>
          <p:cNvSpPr txBox="1"/>
          <p:nvPr/>
        </p:nvSpPr>
        <p:spPr>
          <a:xfrm>
            <a:off x="205842" y="1736902"/>
            <a:ext cx="2839453" cy="2893100"/>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defRPr/>
            </a:pPr>
            <a:r>
              <a:rPr kumimoji="0" lang="zh-CN" altLang="en-US" sz="140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有的学者认为教学设计是用系统的方法分析教学问题，研究解决问题的途径，评价教学结果的计划过程或系统规划，代表人物有肯普、加涅和乌美娜，这种解释也被称为过程规划说。例如，乌美娜认为教学设计是运用系统方法分析教学问题和确定教学目标，建立解决教学问题的策略方案、试行解决方案、评价试行结果和对方案进行修改的过程。它以优化教学效果为目的，以学习理论、教学理论和传播学为理论基础。</a:t>
            </a:r>
            <a:endParaRPr kumimoji="0" lang="zh-CN" altLang="en-US" sz="140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endParaRPr>
          </a:p>
        </p:txBody>
      </p:sp>
      <p:sp>
        <p:nvSpPr>
          <p:cNvPr id="25" name="等腰三角形 24"/>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6" name="等腰三角形 25"/>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167" y="435686"/>
            <a:ext cx="11443855" cy="14452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二、中学数学教学设计的内涵</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 中学数学教学设计的含义</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013357" y="1022583"/>
            <a:ext cx="3600473" cy="2462213"/>
          </a:xfrm>
          <a:prstGeom prst="rect">
            <a:avLst/>
          </a:prstGeom>
          <a:noFill/>
        </p:spPr>
        <p:txBody>
          <a:bodyPr wrap="square">
            <a:spAutoFit/>
          </a:bodyPr>
          <a:lstStyle/>
          <a:p>
            <a:r>
              <a:rPr lang="zh-CN" altLang="en-US" sz="1400" dirty="0">
                <a:solidFill>
                  <a:srgbClr val="6B799C"/>
                </a:solidFill>
                <a:latin typeface="微软雅黑" panose="020B0503020204020204" pitchFamily="34" charset="-122"/>
                <a:ea typeface="微软雅黑" panose="020B0503020204020204" pitchFamily="34" charset="-122"/>
              </a:rPr>
              <a:t>有的学者认为教学设计是一种研究教学系统、教学过程和制定教学计划的系统方法，代表人物有赖格卢特和盛群力，这也被称为方法说。例如，赖格卢特认为教学设计主要是关于提出最优教学方法的一门学科，这些最优的教学方法能使学生的知识和技能发生预期的变化盛群力认为，教学设计实质上是对教师课堂教学做的一种事先筹划，是对学生达成教学目标、表现出学业进步的条件和情境做出的精心安排。教学设计的根本特征在于如何创设一个有效的教学系统。</a:t>
            </a:r>
            <a:endParaRPr lang="zh-CN" altLang="en-US" sz="1400" dirty="0">
              <a:solidFill>
                <a:srgbClr val="6B799C"/>
              </a:solidFill>
              <a:latin typeface="微软雅黑" panose="020B0503020204020204" pitchFamily="34" charset="-122"/>
              <a:ea typeface="微软雅黑" panose="020B0503020204020204" pitchFamily="34" charset="-122"/>
            </a:endParaRPr>
          </a:p>
        </p:txBody>
      </p:sp>
      <p:sp>
        <p:nvSpPr>
          <p:cNvPr id="9" name="圆角矩形 4"/>
          <p:cNvSpPr/>
          <p:nvPr/>
        </p:nvSpPr>
        <p:spPr>
          <a:xfrm>
            <a:off x="1074420" y="5128895"/>
            <a:ext cx="9315450" cy="1574165"/>
          </a:xfrm>
          <a:prstGeom prst="roundRect">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8" name="文本框 27"/>
          <p:cNvSpPr txBox="1"/>
          <p:nvPr/>
        </p:nvSpPr>
        <p:spPr>
          <a:xfrm>
            <a:off x="1360713" y="5250783"/>
            <a:ext cx="8898527" cy="1384995"/>
          </a:xfrm>
          <a:prstGeom prst="rect">
            <a:avLst/>
          </a:prstGeom>
          <a:noFill/>
        </p:spPr>
        <p:txBody>
          <a:bodyPr wrap="square" rtlCol="0">
            <a:spAutoFit/>
          </a:bodyPr>
          <a:lstStyle/>
          <a:p>
            <a:r>
              <a:rPr lang="zh-CN" altLang="en-US" sz="1400" b="1" dirty="0">
                <a:solidFill>
                  <a:schemeClr val="bg1"/>
                </a:solidFill>
              </a:rPr>
              <a:t>这三类定义虽然视角不同，但是阐述的本质基本类似，都指出了教学设计的主要作用、基本过程和主要特征。综上，可以认为中学数学教学设计是指中学数学教师为了更有效地落实教学目标，优化教学过程，在实施中学数学课堂教学前根据具体的教学内容和教学对象，确立恰当的教学目标，并以教学目标为指导，在教学环境和教师专业的影响下，组织教学内容，选择教学方式的过程。设计教学的目的在于更有效地落实教学目标，使得课堂教学的过程更优化，教师可以更熟练且有效地实施课堂教学。经过精心设计的教学，可以在很大程度上提升教师的教学自信心，课堂教学能更有的放矢。</a:t>
            </a:r>
            <a:endParaRPr lang="zh-CN" altLang="en-US" sz="14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1076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二）中学数学教学设计的基本特征</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979715" y="1727251"/>
            <a:ext cx="9307285" cy="4030980"/>
          </a:xfrm>
          <a:prstGeom prst="rect">
            <a:avLst/>
          </a:prstGeom>
          <a:noFill/>
        </p:spPr>
        <p:txBody>
          <a:bodyPr wrap="square">
            <a:spAutoFit/>
          </a:bodyPr>
          <a:lstStyle/>
          <a:p>
            <a:pPr marL="457200" indent="-457200">
              <a:buFont typeface="Arial" panose="020B0604020202020204" pitchFamily="34" charset="0"/>
              <a:buChar char="•"/>
            </a:pPr>
            <a:r>
              <a:rPr lang="zh-CN" altLang="en-US" sz="3200" dirty="0">
                <a:solidFill>
                  <a:srgbClr val="8691AE"/>
                </a:solidFill>
                <a:latin typeface="Open Sans" panose="020B0606030504020204" pitchFamily="34" charset="0"/>
                <a:cs typeface="Open Sans" panose="020B0606030504020204" pitchFamily="34" charset="0"/>
              </a:rPr>
              <a:t>有学者认为，虽然不同教师的教学设计各有不同，但是它们仍然具有一些共同的特征，包括</a:t>
            </a:r>
            <a:r>
              <a:rPr lang="zh-CN" altLang="en-US" sz="3200" b="1" dirty="0">
                <a:solidFill>
                  <a:srgbClr val="8691AE"/>
                </a:solidFill>
                <a:latin typeface="Open Sans" panose="020B0606030504020204" pitchFamily="34" charset="0"/>
                <a:cs typeface="Open Sans" panose="020B0606030504020204" pitchFamily="34" charset="0"/>
              </a:rPr>
              <a:t>指导性、统整性、操作性、可控性和创造性</a:t>
            </a:r>
            <a:r>
              <a:rPr lang="zh-CN" altLang="en-US" sz="3200" dirty="0">
                <a:solidFill>
                  <a:srgbClr val="8691AE"/>
                </a:solidFill>
                <a:latin typeface="Open Sans" panose="020B0606030504020204" pitchFamily="34" charset="0"/>
                <a:cs typeface="Open Sans" panose="020B0606030504020204" pitchFamily="34" charset="0"/>
              </a:rPr>
              <a:t>。</a:t>
            </a:r>
            <a:endParaRPr lang="en-US" altLang="zh-CN" sz="3200" dirty="0">
              <a:solidFill>
                <a:srgbClr val="8691AE"/>
              </a:solidFill>
              <a:latin typeface="Open Sans" panose="020B0606030504020204" pitchFamily="34" charset="0"/>
              <a:cs typeface="Open Sans" panose="020B0606030504020204" pitchFamily="34" charset="0"/>
            </a:endParaRPr>
          </a:p>
          <a:p>
            <a:pPr marL="457200" indent="-457200">
              <a:buFont typeface="Arial" panose="020B0604020202020204" pitchFamily="34" charset="0"/>
              <a:buChar char="•"/>
            </a:pPr>
            <a:endParaRPr lang="en-US" altLang="zh-CN" sz="3200" dirty="0">
              <a:solidFill>
                <a:srgbClr val="8691AE"/>
              </a:solidFill>
              <a:latin typeface="Open Sans" panose="020B0606030504020204" pitchFamily="34" charset="0"/>
              <a:ea typeface="Open Sans" panose="020B0606030504020204" pitchFamily="34" charset="0"/>
              <a:cs typeface="Open Sans" panose="020B0606030504020204" pitchFamily="34" charset="0"/>
            </a:endParaRPr>
          </a:p>
          <a:p>
            <a:pPr marL="457200" indent="-457200">
              <a:buFont typeface="Arial" panose="020B0604020202020204" pitchFamily="34" charset="0"/>
              <a:buChar char="•"/>
            </a:pPr>
            <a:r>
              <a:rPr lang="zh-CN" altLang="en-US" sz="3200" dirty="0">
                <a:solidFill>
                  <a:srgbClr val="8691AE"/>
                </a:solidFill>
                <a:latin typeface="Open Sans" panose="020B0606030504020204" pitchFamily="34" charset="0"/>
                <a:cs typeface="Open Sans" panose="020B0606030504020204" pitchFamily="34" charset="0"/>
              </a:rPr>
              <a:t>中学数学教学设计同样具有这些特征，除此之外，还有着自己的特性，主要可归纳为应以中学生数学核心素养的提升为核心和应能更好地提升中学数学课堂教学的有效性这两个方面。</a:t>
            </a:r>
            <a:endParaRPr lang="zh-CN" altLang="en-US" sz="3200" dirty="0">
              <a:solidFill>
                <a:srgbClr val="8691AE"/>
              </a:solidFill>
              <a:latin typeface="Open Sans" panose="020B0606030504020204" pitchFamily="34" charset="0"/>
              <a:cs typeface="Open Sans" panose="020B0606030504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1.</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中学数学教学设计是以中学生数学核心素养的提升为核心</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1296364"/>
            <a:ext cx="10330543" cy="5386090"/>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8691AE"/>
                </a:solidFill>
              </a:rPr>
              <a:t>无论是</a:t>
            </a:r>
            <a:r>
              <a:rPr lang="en-US" altLang="zh-CN" sz="2000" dirty="0">
                <a:solidFill>
                  <a:srgbClr val="8691AE"/>
                </a:solidFill>
              </a:rPr>
              <a:t>《</a:t>
            </a:r>
            <a:r>
              <a:rPr lang="zh-CN" altLang="en-US" sz="2000" dirty="0">
                <a:solidFill>
                  <a:srgbClr val="8691AE"/>
                </a:solidFill>
              </a:rPr>
              <a:t>普通高中数学课程标准（</a:t>
            </a:r>
            <a:r>
              <a:rPr lang="en-US" altLang="zh-CN" sz="2000" dirty="0">
                <a:solidFill>
                  <a:srgbClr val="8691AE"/>
                </a:solidFill>
              </a:rPr>
              <a:t>2017</a:t>
            </a:r>
            <a:r>
              <a:rPr lang="zh-CN" altLang="en-US" sz="2000" dirty="0">
                <a:solidFill>
                  <a:srgbClr val="8691AE"/>
                </a:solidFill>
              </a:rPr>
              <a:t>年版）</a:t>
            </a:r>
            <a:r>
              <a:rPr lang="en-US" altLang="zh-CN" sz="2000" dirty="0">
                <a:solidFill>
                  <a:srgbClr val="8691AE"/>
                </a:solidFill>
              </a:rPr>
              <a:t>》</a:t>
            </a:r>
            <a:r>
              <a:rPr lang="zh-CN" altLang="en-US" sz="2000" dirty="0">
                <a:solidFill>
                  <a:srgbClr val="8691AE"/>
                </a:solidFill>
              </a:rPr>
              <a:t>，还是</a:t>
            </a:r>
            <a:r>
              <a:rPr lang="en-US" altLang="zh-CN" sz="2000" dirty="0">
                <a:solidFill>
                  <a:srgbClr val="8691AE"/>
                </a:solidFill>
              </a:rPr>
              <a:t>《</a:t>
            </a:r>
            <a:r>
              <a:rPr lang="zh-CN" altLang="en-US" sz="2000" dirty="0">
                <a:solidFill>
                  <a:srgbClr val="8691AE"/>
                </a:solidFill>
              </a:rPr>
              <a:t>义务教育数学课程标准（</a:t>
            </a:r>
            <a:r>
              <a:rPr lang="en-US" altLang="zh-CN" sz="2000" dirty="0">
                <a:solidFill>
                  <a:srgbClr val="8691AE"/>
                </a:solidFill>
              </a:rPr>
              <a:t>2022</a:t>
            </a:r>
            <a:r>
              <a:rPr lang="zh-CN" altLang="en-US" sz="2000" dirty="0">
                <a:solidFill>
                  <a:srgbClr val="8691AE"/>
                </a:solidFill>
              </a:rPr>
              <a:t>年版）</a:t>
            </a:r>
            <a:r>
              <a:rPr lang="en-US" altLang="zh-CN" sz="2000" dirty="0">
                <a:solidFill>
                  <a:srgbClr val="8691AE"/>
                </a:solidFill>
              </a:rPr>
              <a:t>》</a:t>
            </a:r>
            <a:r>
              <a:rPr lang="zh-CN" altLang="en-US" sz="2000" dirty="0">
                <a:solidFill>
                  <a:srgbClr val="8691AE"/>
                </a:solidFill>
              </a:rPr>
              <a:t>，都确立了核心素养导向的课程目标，在数学教育中具体体现为会用数学的眼光观察现实世界、会用数学的思维思考现实世界和会用数学的语言表达现实世界。</a:t>
            </a:r>
            <a:endParaRPr lang="en-US" altLang="zh-CN" sz="2000" dirty="0">
              <a:solidFill>
                <a:srgbClr val="8691AE"/>
              </a:solidFill>
            </a:endParaRPr>
          </a:p>
          <a:p>
            <a:pPr marL="342900" indent="-342900">
              <a:buFont typeface="Arial" panose="020B0604020202020204" pitchFamily="34" charset="0"/>
              <a:buChar char="•"/>
            </a:pPr>
            <a:endParaRPr lang="en-US" altLang="zh-CN" sz="2000" dirty="0">
              <a:solidFill>
                <a:srgbClr val="8691AE"/>
              </a:solidFill>
            </a:endParaRPr>
          </a:p>
          <a:p>
            <a:r>
              <a:rPr lang="zh-CN" altLang="en-US" sz="2000" dirty="0">
                <a:solidFill>
                  <a:srgbClr val="8691AE"/>
                </a:solidFill>
              </a:rPr>
              <a:t>      </a:t>
            </a:r>
            <a:r>
              <a:rPr lang="zh-CN" altLang="en-US" sz="2400" b="1" dirty="0">
                <a:solidFill>
                  <a:srgbClr val="8691AE"/>
                </a:solidFill>
              </a:rPr>
              <a:t>因此，数学的教育教学实践应该围绕着该目标展开。</a:t>
            </a:r>
            <a:endParaRPr lang="en-US" altLang="zh-CN" sz="2400" b="1" dirty="0">
              <a:solidFill>
                <a:srgbClr val="8691AE"/>
              </a:solidFill>
            </a:endParaRPr>
          </a:p>
          <a:p>
            <a:endParaRPr lang="en-US" altLang="zh-CN" sz="2000" dirty="0">
              <a:solidFill>
                <a:srgbClr val="8691AE"/>
              </a:solidFill>
            </a:endParaRPr>
          </a:p>
          <a:p>
            <a:pPr marL="342900" indent="-342900">
              <a:buFont typeface="Arial" panose="020B0604020202020204" pitchFamily="34" charset="0"/>
              <a:buChar char="•"/>
            </a:pPr>
            <a:r>
              <a:rPr lang="zh-CN" altLang="en-US" sz="2000" dirty="0">
                <a:solidFill>
                  <a:srgbClr val="8691AE"/>
                </a:solidFill>
              </a:rPr>
              <a:t>中学数学教师不仅要在实施课堂教学前对教学进行精心设计，主要包括分析该知识点的学科本质是什么、有哪些教育价值、可以培养中学生的哪些数学核心素养、该怎么做才能更好地帮助学生发展数学核心素养等。这需要教师转变教育观念，不能仅仅思考教学内容的学科逻辑，如不能仅仅思考应该按照何种顺序讲授该知识，也不能仅仅思考学生的知识基础和认知规律，如仅仅思考学生已经学了哪些数学知识。</a:t>
            </a:r>
            <a:endParaRPr lang="en-US" altLang="zh-CN" sz="2000" dirty="0">
              <a:solidFill>
                <a:srgbClr val="8691AE"/>
              </a:solidFill>
            </a:endParaRPr>
          </a:p>
          <a:p>
            <a:pPr marL="342900" indent="-342900">
              <a:buFont typeface="Arial" panose="020B0604020202020204" pitchFamily="34" charset="0"/>
              <a:buChar char="•"/>
            </a:pPr>
            <a:endParaRPr lang="en-US" altLang="zh-CN" sz="2000" dirty="0">
              <a:solidFill>
                <a:srgbClr val="8691AE"/>
              </a:solidFill>
            </a:endParaRPr>
          </a:p>
          <a:p>
            <a:pPr marL="342900" indent="-342900">
              <a:buFont typeface="Arial" panose="020B0604020202020204" pitchFamily="34" charset="0"/>
              <a:buChar char="•"/>
            </a:pPr>
            <a:r>
              <a:rPr lang="zh-CN" altLang="en-US" sz="2000" dirty="0">
                <a:solidFill>
                  <a:srgbClr val="8691AE"/>
                </a:solidFill>
              </a:rPr>
              <a:t>无论是学科逻辑，还是学生的认知逻辑，都要以学生数学核心素养的发展为核心。例如，在一元二次方程的教学中，教师不仅要知道一元二次方程的表征形式、求解方法，要知道学生已经掌握了一元一次方程、因式分解、开平方等内容，还要知道要怎么教学生才能在学习一元二次方程的过程中形成运算能力、推理能力、抽象能力、模型观念、应用意识、创新意识等数学核心素养。</a:t>
            </a:r>
            <a:endParaRPr lang="zh-CN" altLang="en-US" sz="2000" dirty="0">
              <a:solidFill>
                <a:srgbClr val="8691AE"/>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1.</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中学数学教学设计是以中学生数学核心素养的提升为核心</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1342726"/>
            <a:ext cx="10516033" cy="4893647"/>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rPr>
              <a:t>由此可见，教学设计既要立足于设计的要素，包括内容分析、学情分析、教学目标、教学对象、教学内容、教学方法、教学过程等方面，体现教学设计要素的全面性；又要基于流程，涵盖教学系统中的分析、设计、开发、实施、评价等多个环节，体现教学设计流程的有序性。</a:t>
            </a:r>
            <a:endParaRPr lang="en-US" altLang="zh-CN" sz="2400" dirty="0">
              <a:solidFill>
                <a:srgbClr val="8691AE"/>
              </a:solidFill>
            </a:endParaRPr>
          </a:p>
          <a:p>
            <a:pPr marL="342900" indent="-342900">
              <a:buFont typeface="Arial" panose="020B0604020202020204" pitchFamily="34" charset="0"/>
              <a:buChar char="•"/>
            </a:pP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各个流程都要以中学生数学核心素养的提升为核心，只有牢牢把握核心不动摇，中学数学的课程目标才能得到有效落实。</a:t>
            </a:r>
            <a:endParaRPr lang="en-US" altLang="zh-CN" sz="2400" dirty="0">
              <a:solidFill>
                <a:srgbClr val="8691AE"/>
              </a:solidFill>
            </a:endParaRPr>
          </a:p>
          <a:p>
            <a:pPr marL="342900" indent="-342900">
              <a:buFont typeface="Arial" panose="020B0604020202020204" pitchFamily="34" charset="0"/>
              <a:buChar char="•"/>
            </a:pP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倘若教师以学生的考试成绩为核心，设计以讲授、讲解和练习为主要内容的数学教学，或许短期内可使学生在学业成绩上取得一定效果，但是长此以往未必能激发学生的学习热情，未必能让学生体会到学习数学的真正目的，多是被动地接受枯燥的解题训练，势必会使学生因为倦怠而懈怠，学业成绩也难以得到保证，更谈不上核心素养的发展了。</a:t>
            </a:r>
            <a:endParaRPr lang="zh-CN" altLang="en-US" sz="2400" dirty="0">
              <a:solidFill>
                <a:srgbClr val="8691AE"/>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2.</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教学设计应能更好地提升中学数学课堂教学的有效性</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028699" y="1220891"/>
            <a:ext cx="10134602" cy="526224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有无教学设计对教师的课堂教学有着较大的影响。虽然一些教师没有精心设计就进行教学也取得了较好的教学效果，但是这类教师如果有了精心的教学设计，那么他们的教学会更有针对性，课堂组织会更流畅，教学效果会更好。</a:t>
            </a:r>
            <a:endParaRPr lang="en-US" altLang="zh-CN" sz="2400" dirty="0">
              <a:solidFill>
                <a:srgbClr val="8691AE"/>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中学数学教学设计以教学目标为导向，数学教师围绕教学目标开展有效的教学活动。从方法论的角度来分析中学数学教学设计，可把中学数学教学设计看作是解决数学教学问题、实现教学目标的方法。</a:t>
            </a:r>
            <a:endParaRPr lang="zh-CN" altLang="en-US" sz="24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任何设计活动的宗旨都是为了提出达到预期目的的最优路径，教学设计就是要为课堂教学提出最优的教学方法。这些都表明，教学设计能对课堂教学起到有效的指导作用，能更好地帮助分析课堂教学所需要的各种支持，能为教师的教学过渡、核心提问、关键性教学组织提供预设与支持。</a:t>
            </a:r>
            <a:endParaRPr lang="zh-CN" altLang="en-US" sz="24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教学设计自</a:t>
            </a:r>
            <a:r>
              <a:rPr lang="en-US" altLang="zh-CN" sz="2400" dirty="0">
                <a:solidFill>
                  <a:srgbClr val="8691AE"/>
                </a:solidFill>
                <a:latin typeface="Times New Roman" panose="02020603050405020304" charset="0"/>
                <a:ea typeface="Open Sans" panose="020B0606030504020204" pitchFamily="34" charset="0"/>
                <a:cs typeface="Times New Roman" panose="02020603050405020304" charset="0"/>
              </a:rPr>
              <a:t>20</a:t>
            </a:r>
            <a:r>
              <a:rPr lang="zh-CN" altLang="en-US" sz="2400" dirty="0">
                <a:solidFill>
                  <a:srgbClr val="8691AE"/>
                </a:solidFill>
                <a:latin typeface="Open Sans" panose="020B0606030504020204" pitchFamily="34" charset="0"/>
                <a:cs typeface="Open Sans" panose="020B0606030504020204" pitchFamily="34" charset="0"/>
              </a:rPr>
              <a:t>世纪</a:t>
            </a:r>
            <a:r>
              <a:rPr lang="en-US" altLang="zh-CN" sz="2400" dirty="0">
                <a:solidFill>
                  <a:srgbClr val="8691AE"/>
                </a:solidFill>
                <a:latin typeface="Times New Roman" panose="02020603050405020304" charset="0"/>
                <a:ea typeface="Open Sans" panose="020B0606030504020204" pitchFamily="34" charset="0"/>
                <a:cs typeface="Times New Roman" panose="02020603050405020304" charset="0"/>
              </a:rPr>
              <a:t>80</a:t>
            </a:r>
            <a:r>
              <a:rPr lang="zh-CN" altLang="en-US" sz="2400" dirty="0">
                <a:solidFill>
                  <a:srgbClr val="8691AE"/>
                </a:solidFill>
                <a:latin typeface="Open Sans" panose="020B0606030504020204" pitchFamily="34" charset="0"/>
                <a:cs typeface="Open Sans" panose="020B0606030504020204" pitchFamily="34" charset="0"/>
              </a:rPr>
              <a:t>年代初被引入中国以来，一直是教育领域特别是教育技术领域关注和研究的热点，在教育技术学科体系中占据着核心地位。</a:t>
            </a:r>
            <a:endParaRPr lang="en-US" altLang="zh-CN" sz="2400" dirty="0">
              <a:solidFill>
                <a:srgbClr val="8691AE"/>
              </a:solidFill>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2.</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教学设计应能更好地提升中学数学课堂教学的有效性</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923082" y="1322823"/>
            <a:ext cx="10439402" cy="4893647"/>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rPr>
              <a:t>随着信息技术的日新月异，虚拟现实、人工智能等技术对教学设计的影响不断加深，有必要从技术和实践层面探讨当代信息技术条件下的中学数学教学设计手段、模型与案例。</a:t>
            </a:r>
            <a:endParaRPr lang="en-US" altLang="zh-CN" sz="2400" dirty="0">
              <a:solidFill>
                <a:srgbClr val="8691AE"/>
              </a:solidFill>
            </a:endParaRPr>
          </a:p>
          <a:p>
            <a:pPr marL="342900" indent="-342900">
              <a:buFont typeface="Arial" panose="020B0604020202020204" pitchFamily="34" charset="0"/>
              <a:buChar char="•"/>
            </a:pP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中学数学教学设计作为一门理论性与应用性兼具的学问，指导着数学教师的教育教学，而教育技术正是连接中学数学教学设计理论与实践的重要桥梁，教师可以在设计时适当考虑融入教育技术。例如，对于抽象性较强的内容，或者对空间想象能力要求较高的内容，可以制作相应的视频化素材，在教学过程中的适当时机给学生以启发。如果教学需要相关的智能化素材，可以在设计的过程中做好准备。</a:t>
            </a:r>
            <a:endParaRPr lang="en-US" altLang="zh-CN" sz="2400" dirty="0">
              <a:solidFill>
                <a:srgbClr val="8691AE"/>
              </a:solidFill>
            </a:endParaRPr>
          </a:p>
          <a:p>
            <a:pPr marL="342900" indent="-342900">
              <a:buFont typeface="Arial" panose="020B0604020202020204" pitchFamily="34" charset="0"/>
              <a:buChar char="•"/>
            </a:pPr>
            <a:endParaRPr lang="zh-CN" altLang="en-US"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当然，技术的应用、内容的组织、教具的准备，都是为更有效的课堂教学服务，让教师的课堂教学内容更丰富、形式更生动、过程更流畅。</a:t>
            </a:r>
            <a:endParaRPr lang="zh-CN" altLang="en-US" sz="2400" dirty="0">
              <a:solidFill>
                <a:srgbClr val="8691AE"/>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111309" y="3049466"/>
            <a:ext cx="621131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r>
              <a:rPr lang="zh-CN" altLang="en-US" sz="4000" dirty="0">
                <a:solidFill>
                  <a:srgbClr val="6B799C"/>
                </a:solidFill>
                <a:latin typeface="幼圆" panose="02010509060101010101" pitchFamily="49" charset="-122"/>
                <a:ea typeface="幼圆" panose="02010509060101010101" pitchFamily="49" charset="-122"/>
              </a:rPr>
              <a:t>中学数学教学设计撰写的基本步骤</a:t>
            </a:r>
            <a:endParaRPr lang="zh-CN" altLang="en-US" sz="4000" dirty="0">
              <a:solidFill>
                <a:srgbClr val="6B799C"/>
              </a:solidFill>
              <a:latin typeface="幼圆" panose="02010509060101010101" pitchFamily="49" charset="-122"/>
              <a:ea typeface="幼圆" panose="02010509060101010101" pitchFamily="49" charset="-122"/>
            </a:endParaRPr>
          </a:p>
        </p:txBody>
      </p:sp>
      <p:sp>
        <p:nvSpPr>
          <p:cNvPr id="15" name="文本框 7"/>
          <p:cNvSpPr txBox="1">
            <a:spLocks noChangeArrowheads="1"/>
          </p:cNvSpPr>
          <p:nvPr/>
        </p:nvSpPr>
        <p:spPr bwMode="auto">
          <a:xfrm>
            <a:off x="6111240" y="4480560"/>
            <a:ext cx="4020820" cy="70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defTabSz="457200">
              <a:lnSpc>
                <a:spcPct val="100000"/>
              </a:lnSpc>
              <a:spcBef>
                <a:spcPct val="0"/>
              </a:spcBef>
              <a:buNone/>
            </a:pPr>
            <a:r>
              <a:rPr lang="zh-CN" altLang="en-US" sz="1600" dirty="0">
                <a:solidFill>
                  <a:srgbClr val="6B799C"/>
                </a:solidFill>
                <a:latin typeface="微软雅黑" panose="020B0503020204020204" pitchFamily="34" charset="-122"/>
                <a:ea typeface="微软雅黑" panose="020B0503020204020204" pitchFamily="34" charset="-122"/>
              </a:rPr>
              <a:t>教学设计的基本模式、基本内容与结构、基本评价要点与注意事项、基本格式</a:t>
            </a:r>
            <a:endParaRPr lang="zh-CN" altLang="en-US" sz="1600" dirty="0">
              <a:solidFill>
                <a:srgbClr val="6B799C"/>
              </a:solidFill>
              <a:latin typeface="微软雅黑" panose="020B0503020204020204" pitchFamily="34" charset="-122"/>
              <a:ea typeface="微软雅黑" panose="020B0503020204020204" pitchFamily="34" charset="-122"/>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7" name="直接连接符 6"/>
          <p:cNvCxnSpPr/>
          <p:nvPr/>
        </p:nvCxnSpPr>
        <p:spPr>
          <a:xfrm>
            <a:off x="1482272" y="2672443"/>
            <a:ext cx="3581400" cy="0"/>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43" name="组合 42"/>
          <p:cNvGrpSpPr/>
          <p:nvPr/>
        </p:nvGrpSpPr>
        <p:grpSpPr>
          <a:xfrm>
            <a:off x="6073322" y="3861840"/>
            <a:ext cx="570488" cy="554905"/>
            <a:chOff x="9205771" y="1936782"/>
            <a:chExt cx="570488" cy="554905"/>
          </a:xfrm>
        </p:grpSpPr>
        <p:sp>
          <p:nvSpPr>
            <p:cNvPr id="44" name="椭圆 43"/>
            <p:cNvSpPr/>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EA10D"/>
                </a:solidFill>
                <a:effectLst/>
                <a:uLnTx/>
                <a:uFillTx/>
                <a:latin typeface="Calibri" panose="020F0502020204030204"/>
                <a:ea typeface="等线" panose="02010600030101010101" pitchFamily="2" charset="-122"/>
                <a:cs typeface="+mn-cs"/>
              </a:endParaRPr>
            </a:p>
          </p:txBody>
        </p:sp>
        <p:sp>
          <p:nvSpPr>
            <p:cNvPr id="45" name="文本框 44"/>
            <p:cNvSpPr txBox="1"/>
            <p:nvPr/>
          </p:nvSpPr>
          <p:spPr>
            <a:xfrm>
              <a:off x="9244935" y="1947914"/>
              <a:ext cx="531324" cy="523220"/>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rPr>
                <a:t>01</a:t>
              </a:r>
              <a:endParaRPr kumimoji="0" lang="zh-CN" altLang="en-US"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endParaRPr>
            </a:p>
          </p:txBody>
        </p:sp>
      </p:grpSp>
      <p:grpSp>
        <p:nvGrpSpPr>
          <p:cNvPr id="46" name="组合 45"/>
          <p:cNvGrpSpPr/>
          <p:nvPr/>
        </p:nvGrpSpPr>
        <p:grpSpPr>
          <a:xfrm>
            <a:off x="6068513" y="4593451"/>
            <a:ext cx="611415" cy="565132"/>
            <a:chOff x="9200962" y="1936782"/>
            <a:chExt cx="611415" cy="565132"/>
          </a:xfrm>
        </p:grpSpPr>
        <p:sp>
          <p:nvSpPr>
            <p:cNvPr id="47" name="椭圆 46"/>
            <p:cNvSpPr/>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85B466"/>
                </a:solidFill>
                <a:effectLst/>
                <a:uLnTx/>
                <a:uFillTx/>
                <a:latin typeface="Calibri" panose="020F0502020204030204"/>
                <a:ea typeface="等线" panose="02010600030101010101" pitchFamily="2" charset="-122"/>
                <a:cs typeface="+mn-cs"/>
              </a:endParaRPr>
            </a:p>
          </p:txBody>
        </p:sp>
        <p:sp>
          <p:nvSpPr>
            <p:cNvPr id="48" name="文本框 47"/>
            <p:cNvSpPr txBox="1"/>
            <p:nvPr/>
          </p:nvSpPr>
          <p:spPr>
            <a:xfrm>
              <a:off x="9200962" y="1978694"/>
              <a:ext cx="611415" cy="523220"/>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6B799C"/>
                  </a:solidFill>
                  <a:effectLst/>
                  <a:uLnTx/>
                  <a:uFillTx/>
                  <a:latin typeface="Impact" panose="020B0806030902050204" pitchFamily="34" charset="0"/>
                  <a:ea typeface="微软雅黑" panose="020B0503020204020204" pitchFamily="34" charset="-122"/>
                  <a:cs typeface="+mn-cs"/>
                </a:rPr>
                <a:t>02</a:t>
              </a:r>
              <a:endParaRPr kumimoji="0" lang="zh-CN" altLang="en-US" sz="2800" b="0" i="0" u="none" strike="noStrike" kern="1200" cap="none" spc="0" normalizeH="0" baseline="0" noProof="0" dirty="0">
                <a:ln>
                  <a:noFill/>
                </a:ln>
                <a:solidFill>
                  <a:srgbClr val="6B799C"/>
                </a:solidFill>
                <a:effectLst/>
                <a:uLnTx/>
                <a:uFillTx/>
                <a:latin typeface="Impact" panose="020B0806030902050204" pitchFamily="34" charset="0"/>
                <a:ea typeface="微软雅黑" panose="020B0503020204020204" pitchFamily="34" charset="-122"/>
                <a:cs typeface="+mn-cs"/>
              </a:endParaRPr>
            </a:p>
          </p:txBody>
        </p:sp>
      </p:grpSp>
      <p:grpSp>
        <p:nvGrpSpPr>
          <p:cNvPr id="49" name="组合 48"/>
          <p:cNvGrpSpPr/>
          <p:nvPr/>
        </p:nvGrpSpPr>
        <p:grpSpPr>
          <a:xfrm>
            <a:off x="6073322" y="5325063"/>
            <a:ext cx="776657" cy="554905"/>
            <a:chOff x="9205771" y="1936782"/>
            <a:chExt cx="776657" cy="554905"/>
          </a:xfrm>
        </p:grpSpPr>
        <p:sp>
          <p:nvSpPr>
            <p:cNvPr id="50" name="椭圆 49"/>
            <p:cNvSpPr/>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EA10D"/>
                </a:solidFill>
                <a:effectLst/>
                <a:uLnTx/>
                <a:uFillTx/>
                <a:latin typeface="Calibri" panose="020F0502020204030204"/>
                <a:ea typeface="等线" panose="02010600030101010101" pitchFamily="2" charset="-122"/>
                <a:cs typeface="+mn-cs"/>
              </a:endParaRPr>
            </a:p>
          </p:txBody>
        </p:sp>
        <p:sp>
          <p:nvSpPr>
            <p:cNvPr id="51" name="文本框 50"/>
            <p:cNvSpPr txBox="1"/>
            <p:nvPr/>
          </p:nvSpPr>
          <p:spPr>
            <a:xfrm>
              <a:off x="9228449" y="1968467"/>
              <a:ext cx="753979" cy="523220"/>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rPr>
                <a:t>03</a:t>
              </a:r>
              <a:endParaRPr kumimoji="0" lang="zh-CN" altLang="en-US"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endParaRPr>
            </a:p>
          </p:txBody>
        </p:sp>
      </p:grpSp>
      <p:sp>
        <p:nvSpPr>
          <p:cNvPr id="52" name="文本框 51"/>
          <p:cNvSpPr txBox="1"/>
          <p:nvPr/>
        </p:nvSpPr>
        <p:spPr>
          <a:xfrm>
            <a:off x="6679928" y="3912508"/>
            <a:ext cx="4422896" cy="461665"/>
          </a:xfrm>
          <a:prstGeom prst="rect">
            <a:avLst/>
          </a:prstGeom>
          <a:noFill/>
        </p:spPr>
        <p:txBody>
          <a:bodyPr wrap="square" rtlCol="0">
            <a:spAutoFit/>
          </a:bodyPr>
          <a:lstStyle/>
          <a:p>
            <a:pPr lvl="0" defTabSz="457200"/>
            <a:r>
              <a:rPr lang="zh-CN" altLang="en-US" sz="2400" dirty="0">
                <a:solidFill>
                  <a:srgbClr val="6B799C"/>
                </a:solidFill>
                <a:latin typeface="微软雅黑" panose="020B0503020204020204" pitchFamily="34" charset="-122"/>
                <a:ea typeface="微软雅黑" panose="020B0503020204020204" pitchFamily="34" charset="-122"/>
              </a:rPr>
              <a:t> 认知取向的教学设计模式</a:t>
            </a:r>
            <a:endParaRPr lang="zh-CN" altLang="en-US" sz="2400" dirty="0">
              <a:solidFill>
                <a:srgbClr val="6B799C"/>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6782888" y="4633954"/>
            <a:ext cx="4422896" cy="461665"/>
          </a:xfrm>
          <a:prstGeom prst="rect">
            <a:avLst/>
          </a:prstGeom>
          <a:noFill/>
        </p:spPr>
        <p:txBody>
          <a:bodyPr wrap="square" rtlCol="0">
            <a:spAutoFit/>
          </a:bodyPr>
          <a:lstStyle/>
          <a:p>
            <a:pPr lvl="0" defTabSz="457200"/>
            <a:r>
              <a:rPr lang="zh-CN" altLang="en-US" sz="2400" dirty="0">
                <a:solidFill>
                  <a:srgbClr val="6B799C"/>
                </a:solidFill>
                <a:latin typeface="微软雅黑" panose="020B0503020204020204" pitchFamily="34" charset="-122"/>
                <a:ea typeface="微软雅黑" panose="020B0503020204020204" pitchFamily="34" charset="-122"/>
              </a:rPr>
              <a:t>行为取向的教学设计模式</a:t>
            </a:r>
            <a:endParaRPr lang="zh-CN" altLang="en-US" sz="2400" dirty="0">
              <a:solidFill>
                <a:srgbClr val="6B799C"/>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6774830" y="5344143"/>
            <a:ext cx="4422896" cy="461665"/>
          </a:xfrm>
          <a:prstGeom prst="rect">
            <a:avLst/>
          </a:prstGeom>
          <a:noFill/>
        </p:spPr>
        <p:txBody>
          <a:bodyPr wrap="square" rtlCol="0">
            <a:spAutoFit/>
          </a:bodyPr>
          <a:lstStyle/>
          <a:p>
            <a:pPr lvl="0" defTabSz="457200"/>
            <a:r>
              <a:rPr lang="zh-CN" altLang="en-US" sz="1600" dirty="0">
                <a:solidFill>
                  <a:srgbClr val="6B799C"/>
                </a:solidFill>
                <a:latin typeface="微软雅黑" panose="020B0503020204020204" pitchFamily="34" charset="-122"/>
                <a:ea typeface="微软雅黑" panose="020B0503020204020204" pitchFamily="34" charset="-122"/>
              </a:rPr>
              <a:t> </a:t>
            </a:r>
            <a:r>
              <a:rPr lang="zh-CN" altLang="en-US" sz="2400" dirty="0">
                <a:solidFill>
                  <a:srgbClr val="6B799C"/>
                </a:solidFill>
                <a:latin typeface="微软雅黑" panose="020B0503020204020204" pitchFamily="34" charset="-122"/>
                <a:ea typeface="微软雅黑" panose="020B0503020204020204" pitchFamily="34" charset="-122"/>
              </a:rPr>
              <a:t>人格取向的教学设计模式</a:t>
            </a:r>
            <a:endParaRPr lang="zh-CN" altLang="en-US" sz="2400" dirty="0">
              <a:solidFill>
                <a:srgbClr val="6B799C"/>
              </a:solidFill>
              <a:latin typeface="微软雅黑" panose="020B0503020204020204" pitchFamily="34" charset="-122"/>
              <a:ea typeface="微软雅黑" panose="020B0503020204020204" pitchFamily="34" charset="-122"/>
            </a:endParaRP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s-ES" sz="5800" b="0" i="0" u="none" strike="noStrike" kern="1200" cap="none" spc="0" normalizeH="0" baseline="0" noProof="0" dirty="0">
              <a:ln>
                <a:noFill/>
              </a:ln>
              <a:solidFill>
                <a:srgbClr val="44CEB9"/>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一、教学设计的基本模式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 认知取向的教学设计模式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49370" y="1050946"/>
            <a:ext cx="10721051" cy="2862322"/>
          </a:xfrm>
          <a:prstGeom prst="rect">
            <a:avLst/>
          </a:prstGeom>
          <a:noFill/>
        </p:spPr>
        <p:txBody>
          <a:bodyPr wrap="square">
            <a:spAutoFit/>
          </a:bodyPr>
          <a:lstStyle/>
          <a:p>
            <a:pPr marL="342900" indent="-342900">
              <a:buFont typeface="Arial" panose="020B0604020202020204" pitchFamily="34" charset="0"/>
              <a:buChar char="•"/>
            </a:pPr>
            <a:r>
              <a:rPr lang="zh-CN" altLang="en-US" dirty="0">
                <a:solidFill>
                  <a:srgbClr val="8691AE"/>
                </a:solidFill>
              </a:rPr>
              <a:t>认知取向的教学设计以认知心理学的理论为基础，旨在有效发展儿童的认知能力和水平。例如，布鲁纳的发现学习，奥苏泊尔的有意义学习，加涅的层级学习，瓦根舍因的范例教学，赞可夫的发展性教学等都属于认知取向的教学。</a:t>
            </a:r>
            <a:endParaRPr lang="en-US" altLang="zh-CN" dirty="0">
              <a:solidFill>
                <a:srgbClr val="8691AE"/>
              </a:solidFill>
            </a:endParaRPr>
          </a:p>
          <a:p>
            <a:pPr marL="342900" indent="-342900">
              <a:buFont typeface="Arial" panose="020B0604020202020204" pitchFamily="34" charset="0"/>
              <a:buChar char="•"/>
            </a:pPr>
            <a:r>
              <a:rPr lang="zh-CN" altLang="en-US" dirty="0">
                <a:solidFill>
                  <a:srgbClr val="8691AE"/>
                </a:solidFill>
              </a:rPr>
              <a:t>认知取向的教学设计模式都较为类似，因为都要符合学生思维认知的渐进式发展，注重知识的联结。</a:t>
            </a:r>
            <a:endParaRPr lang="en-US" altLang="zh-CN" dirty="0">
              <a:solidFill>
                <a:srgbClr val="8691AE"/>
              </a:solidFill>
            </a:endParaRPr>
          </a:p>
          <a:p>
            <a:pPr marL="342900" indent="-342900">
              <a:buFont typeface="Arial" panose="020B0604020202020204" pitchFamily="34" charset="0"/>
              <a:buChar char="•"/>
            </a:pPr>
            <a:r>
              <a:rPr lang="zh-CN" altLang="en-US" dirty="0">
                <a:solidFill>
                  <a:srgbClr val="8691AE"/>
                </a:solidFill>
              </a:rPr>
              <a:t>下面以加涅的层级学习理论（也称为累积学习模式）为例，介绍认知取向的教学设计的基本步骤。</a:t>
            </a:r>
            <a:endParaRPr lang="zh-CN" altLang="en-US" dirty="0">
              <a:solidFill>
                <a:srgbClr val="8691AE"/>
              </a:solidFill>
            </a:endParaRPr>
          </a:p>
          <a:p>
            <a:pPr marL="342900" indent="-342900">
              <a:buFont typeface="Arial" panose="020B0604020202020204" pitchFamily="34" charset="0"/>
              <a:buChar char="•"/>
            </a:pPr>
            <a:r>
              <a:rPr lang="zh-CN" altLang="en-US" dirty="0">
                <a:solidFill>
                  <a:srgbClr val="8691AE"/>
                </a:solidFill>
              </a:rPr>
              <a:t>加涅认为，设计教学的第一步是要分析教学目标。他认为教学目标主要可动作技能，即动手操作的能力分为五类。这五类学习目标之间不存在层次性、递进性的序列关系，次序可任意，具有灵活性。</a:t>
            </a:r>
            <a:endParaRPr lang="zh-CN" altLang="en-US" dirty="0">
              <a:solidFill>
                <a:srgbClr val="8691AE"/>
              </a:solidFill>
            </a:endParaRPr>
          </a:p>
          <a:p>
            <a:pPr marL="342900" indent="-342900">
              <a:buFont typeface="Arial" panose="020B0604020202020204" pitchFamily="34" charset="0"/>
              <a:buChar char="•"/>
            </a:pPr>
            <a:r>
              <a:rPr lang="zh-CN" altLang="en-US" dirty="0">
                <a:solidFill>
                  <a:srgbClr val="8691AE"/>
                </a:solidFill>
              </a:rPr>
              <a:t>信息加工理论把学习看作是对信息进行内部加工的过程，包括动机、领会、获得、保持、回忆、概括、作业和反馈八个阶段</a:t>
            </a:r>
            <a:r>
              <a:rPr lang="en-US" altLang="zh-CN" dirty="0">
                <a:solidFill>
                  <a:srgbClr val="8691AE"/>
                </a:solidFill>
              </a:rPr>
              <a:t>.</a:t>
            </a:r>
            <a:endParaRPr lang="zh-CN" altLang="en-US" dirty="0">
              <a:solidFill>
                <a:srgbClr val="8691AE"/>
              </a:solidFill>
            </a:endParaRPr>
          </a:p>
          <a:p>
            <a:pPr marL="342900" indent="-342900">
              <a:buFont typeface="Arial" panose="020B0604020202020204" pitchFamily="34" charset="0"/>
              <a:buChar char="•"/>
            </a:pPr>
            <a:endParaRPr lang="zh-CN" altLang="en-US" dirty="0">
              <a:solidFill>
                <a:srgbClr val="8691AE"/>
              </a:solidFill>
            </a:endParaRPr>
          </a:p>
        </p:txBody>
      </p:sp>
      <p:sp>
        <p:nvSpPr>
          <p:cNvPr id="48" name="文本框 47"/>
          <p:cNvSpPr txBox="1"/>
          <p:nvPr/>
        </p:nvSpPr>
        <p:spPr>
          <a:xfrm>
            <a:off x="224914" y="3784381"/>
            <a:ext cx="2956973" cy="646331"/>
          </a:xfrm>
          <a:prstGeom prst="rect">
            <a:avLst/>
          </a:prstGeom>
          <a:noFill/>
        </p:spPr>
        <p:txBody>
          <a:bodyPr wrap="square">
            <a:spAutoFit/>
          </a:bodyPr>
          <a:lstStyle/>
          <a:p>
            <a:r>
              <a:rPr lang="zh-CN" altLang="en-US" dirty="0"/>
              <a:t>即学生用来指导自己注意、学习、记忆和思维的能力</a:t>
            </a:r>
            <a:endParaRPr lang="zh-CN" altLang="en-US" dirty="0"/>
          </a:p>
        </p:txBody>
      </p:sp>
      <p:grpSp>
        <p:nvGrpSpPr>
          <p:cNvPr id="67" name="组合 66"/>
          <p:cNvGrpSpPr/>
          <p:nvPr/>
        </p:nvGrpSpPr>
        <p:grpSpPr>
          <a:xfrm>
            <a:off x="72641" y="3045876"/>
            <a:ext cx="16016522" cy="3812124"/>
            <a:chOff x="-66255" y="2481547"/>
            <a:chExt cx="16016522" cy="3812124"/>
          </a:xfrm>
        </p:grpSpPr>
        <p:sp>
          <p:nvSpPr>
            <p:cNvPr id="46" name="矩形 45"/>
            <p:cNvSpPr/>
            <p:nvPr/>
          </p:nvSpPr>
          <p:spPr>
            <a:xfrm>
              <a:off x="2450593" y="4799179"/>
              <a:ext cx="2874655" cy="645767"/>
            </a:xfrm>
            <a:prstGeom prst="rect">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886604" y="2481547"/>
              <a:ext cx="9427451" cy="3812124"/>
              <a:chOff x="773332" y="1810150"/>
              <a:chExt cx="9714363" cy="3573277"/>
            </a:xfrm>
          </p:grpSpPr>
          <p:sp>
            <p:nvSpPr>
              <p:cNvPr id="6" name="矩形 5"/>
              <p:cNvSpPr/>
              <p:nvPr/>
            </p:nvSpPr>
            <p:spPr>
              <a:xfrm>
                <a:off x="4614929" y="3126346"/>
                <a:ext cx="2962141" cy="605307"/>
              </a:xfrm>
              <a:prstGeom prst="rect">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744541" y="3994132"/>
                <a:ext cx="2266681" cy="524814"/>
              </a:xfrm>
              <a:prstGeom prst="rect">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665668" y="4803819"/>
                <a:ext cx="2266681" cy="524814"/>
              </a:xfrm>
              <a:prstGeom prst="rect">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178953" y="4770690"/>
                <a:ext cx="2266681" cy="524814"/>
              </a:xfrm>
              <a:prstGeom prst="rect">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7"/>
              <p:cNvSpPr/>
              <p:nvPr/>
            </p:nvSpPr>
            <p:spPr>
              <a:xfrm>
                <a:off x="4614929" y="3731653"/>
                <a:ext cx="772531" cy="278438"/>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2531" h="278438">
                    <a:moveTo>
                      <a:pt x="0" y="0"/>
                    </a:moveTo>
                    <a:lnTo>
                      <a:pt x="624894" y="0"/>
                    </a:lnTo>
                    <a:lnTo>
                      <a:pt x="772531" y="278438"/>
                    </a:lnTo>
                    <a:lnTo>
                      <a:pt x="142875" y="273676"/>
                    </a:lnTo>
                    <a:lnTo>
                      <a:pt x="0" y="0"/>
                    </a:ln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616002" y="4013857"/>
                <a:ext cx="601447" cy="584775"/>
              </a:xfrm>
              <a:prstGeom prst="rect">
                <a:avLst/>
              </a:prstGeom>
              <a:noFill/>
            </p:spPr>
            <p:txBody>
              <a:bodyPr wrap="none" rtlCol="0">
                <a:spAutoFit/>
              </a:bodyPr>
              <a:lstStyle/>
              <a:p>
                <a:r>
                  <a:rPr lang="en-US" altLang="zh-CN" sz="3200" b="1" dirty="0">
                    <a:solidFill>
                      <a:schemeClr val="bg1"/>
                    </a:solidFill>
                  </a:rPr>
                  <a:t>02</a:t>
                </a:r>
                <a:endParaRPr lang="zh-CN" altLang="en-US" sz="3200" b="1" dirty="0">
                  <a:solidFill>
                    <a:schemeClr val="bg1"/>
                  </a:solidFill>
                </a:endParaRPr>
              </a:p>
            </p:txBody>
          </p:sp>
          <p:sp>
            <p:nvSpPr>
              <p:cNvPr id="12" name="文本框 11"/>
              <p:cNvSpPr txBox="1"/>
              <p:nvPr/>
            </p:nvSpPr>
            <p:spPr>
              <a:xfrm>
                <a:off x="8357123" y="4798652"/>
                <a:ext cx="601447" cy="584775"/>
              </a:xfrm>
              <a:prstGeom prst="rect">
                <a:avLst/>
              </a:prstGeom>
              <a:noFill/>
            </p:spPr>
            <p:txBody>
              <a:bodyPr wrap="none" rtlCol="0">
                <a:spAutoFit/>
              </a:bodyPr>
              <a:lstStyle/>
              <a:p>
                <a:r>
                  <a:rPr lang="en-US" altLang="zh-CN" sz="3200" b="1" dirty="0">
                    <a:solidFill>
                      <a:schemeClr val="bg1"/>
                    </a:solidFill>
                  </a:rPr>
                  <a:t>05</a:t>
                </a:r>
                <a:endParaRPr lang="zh-CN" altLang="en-US" sz="3200" b="1" dirty="0">
                  <a:solidFill>
                    <a:schemeClr val="bg1"/>
                  </a:solidFill>
                </a:endParaRPr>
              </a:p>
            </p:txBody>
          </p:sp>
          <p:grpSp>
            <p:nvGrpSpPr>
              <p:cNvPr id="13" name="组合 12"/>
              <p:cNvGrpSpPr/>
              <p:nvPr/>
            </p:nvGrpSpPr>
            <p:grpSpPr>
              <a:xfrm>
                <a:off x="1117417" y="3487253"/>
                <a:ext cx="1295070" cy="1178538"/>
                <a:chOff x="1506187" y="3018971"/>
                <a:chExt cx="1295070" cy="1178538"/>
              </a:xfrm>
            </p:grpSpPr>
            <p:cxnSp>
              <p:nvCxnSpPr>
                <p:cNvPr id="35" name="直接连接符 34"/>
                <p:cNvCxnSpPr/>
                <p:nvPr/>
              </p:nvCxnSpPr>
              <p:spPr>
                <a:xfrm flipH="1" flipV="1">
                  <a:off x="2193918" y="3018971"/>
                  <a:ext cx="607339" cy="1178538"/>
                </a:xfrm>
                <a:prstGeom prst="line">
                  <a:avLst/>
                </a:prstGeom>
                <a:ln>
                  <a:solidFill>
                    <a:srgbClr val="68822F"/>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506187" y="3018971"/>
                  <a:ext cx="684887" cy="0"/>
                </a:xfrm>
                <a:prstGeom prst="line">
                  <a:avLst/>
                </a:prstGeom>
                <a:ln>
                  <a:solidFill>
                    <a:srgbClr val="68822F"/>
                  </a:solidFill>
                  <a:prstDash val="dash"/>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2799008" y="2621927"/>
                <a:ext cx="1295070" cy="1178538"/>
                <a:chOff x="1506187" y="3018971"/>
                <a:chExt cx="1295070" cy="1178538"/>
              </a:xfrm>
            </p:grpSpPr>
            <p:cxnSp>
              <p:nvCxnSpPr>
                <p:cNvPr id="33" name="直接连接符 32"/>
                <p:cNvCxnSpPr/>
                <p:nvPr/>
              </p:nvCxnSpPr>
              <p:spPr>
                <a:xfrm flipH="1" flipV="1">
                  <a:off x="2193918" y="3018971"/>
                  <a:ext cx="607339" cy="1178538"/>
                </a:xfrm>
                <a:prstGeom prst="line">
                  <a:avLst/>
                </a:prstGeom>
                <a:ln>
                  <a:solidFill>
                    <a:srgbClr val="68822F"/>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506187" y="3018971"/>
                  <a:ext cx="684887" cy="0"/>
                </a:xfrm>
                <a:prstGeom prst="line">
                  <a:avLst/>
                </a:prstGeom>
                <a:ln>
                  <a:solidFill>
                    <a:srgbClr val="68822F"/>
                  </a:solidFill>
                  <a:prstDash val="dash"/>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flipH="1">
                <a:off x="8123829" y="2705268"/>
                <a:ext cx="1230525" cy="1119801"/>
                <a:chOff x="1506187" y="3018971"/>
                <a:chExt cx="1295070" cy="1178538"/>
              </a:xfrm>
            </p:grpSpPr>
            <p:cxnSp>
              <p:nvCxnSpPr>
                <p:cNvPr id="31" name="直接连接符 30"/>
                <p:cNvCxnSpPr/>
                <p:nvPr/>
              </p:nvCxnSpPr>
              <p:spPr>
                <a:xfrm flipH="1" flipV="1">
                  <a:off x="2193918" y="3018971"/>
                  <a:ext cx="607339" cy="1178538"/>
                </a:xfrm>
                <a:prstGeom prst="line">
                  <a:avLst/>
                </a:prstGeom>
                <a:ln>
                  <a:solidFill>
                    <a:srgbClr val="68822F"/>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506187" y="3018971"/>
                  <a:ext cx="684887" cy="0"/>
                </a:xfrm>
                <a:prstGeom prst="line">
                  <a:avLst/>
                </a:prstGeom>
                <a:ln>
                  <a:solidFill>
                    <a:srgbClr val="68822F"/>
                  </a:solidFill>
                  <a:prstDash val="dash"/>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flipH="1">
                <a:off x="9676125" y="3897878"/>
                <a:ext cx="811570" cy="738544"/>
                <a:chOff x="1506187" y="3018971"/>
                <a:chExt cx="1295070" cy="1178538"/>
              </a:xfrm>
            </p:grpSpPr>
            <p:cxnSp>
              <p:nvCxnSpPr>
                <p:cNvPr id="29" name="直接连接符 28"/>
                <p:cNvCxnSpPr/>
                <p:nvPr/>
              </p:nvCxnSpPr>
              <p:spPr>
                <a:xfrm flipH="1" flipV="1">
                  <a:off x="2193918" y="3018971"/>
                  <a:ext cx="607339" cy="1178538"/>
                </a:xfrm>
                <a:prstGeom prst="line">
                  <a:avLst/>
                </a:prstGeom>
                <a:ln>
                  <a:solidFill>
                    <a:srgbClr val="68822F"/>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06187" y="3018971"/>
                  <a:ext cx="684887" cy="0"/>
                </a:xfrm>
                <a:prstGeom prst="line">
                  <a:avLst/>
                </a:prstGeom>
                <a:ln>
                  <a:solidFill>
                    <a:srgbClr val="68822F"/>
                  </a:solidFill>
                  <a:prstDash val="dash"/>
                </a:ln>
              </p:spPr>
              <p:style>
                <a:lnRef idx="1">
                  <a:schemeClr val="accent1"/>
                </a:lnRef>
                <a:fillRef idx="0">
                  <a:schemeClr val="accent1"/>
                </a:fillRef>
                <a:effectRef idx="0">
                  <a:schemeClr val="accent1"/>
                </a:effectRef>
                <a:fontRef idx="minor">
                  <a:schemeClr val="tx1"/>
                </a:fontRef>
              </p:style>
            </p:cxnSp>
          </p:grpSp>
          <p:sp>
            <p:nvSpPr>
              <p:cNvPr id="17" name="矩形 16"/>
              <p:cNvSpPr/>
              <p:nvPr/>
            </p:nvSpPr>
            <p:spPr>
              <a:xfrm>
                <a:off x="2576184" y="1810150"/>
                <a:ext cx="2599576" cy="357190"/>
              </a:xfrm>
              <a:prstGeom prst="rect">
                <a:avLst/>
              </a:prstGeom>
            </p:spPr>
            <p:txBody>
              <a:bodyPr wrap="square">
                <a:spAutoFit/>
              </a:bodyPr>
              <a:lstStyle/>
              <a:p>
                <a:pPr>
                  <a:lnSpc>
                    <a:spcPct val="150000"/>
                  </a:lnSpc>
                </a:pPr>
                <a:endParaRPr lang="zh-CN" altLang="en-US" sz="1400" dirty="0">
                  <a:solidFill>
                    <a:srgbClr val="6B799C"/>
                  </a:solidFill>
                </a:endParaRPr>
              </a:p>
            </p:txBody>
          </p:sp>
          <p:sp>
            <p:nvSpPr>
              <p:cNvPr id="18" name="矩形 17"/>
              <p:cNvSpPr/>
              <p:nvPr/>
            </p:nvSpPr>
            <p:spPr>
              <a:xfrm>
                <a:off x="773332" y="2710081"/>
                <a:ext cx="2599576" cy="357190"/>
              </a:xfrm>
              <a:prstGeom prst="rect">
                <a:avLst/>
              </a:prstGeom>
            </p:spPr>
            <p:txBody>
              <a:bodyPr wrap="square">
                <a:spAutoFit/>
              </a:bodyPr>
              <a:lstStyle/>
              <a:p>
                <a:pPr>
                  <a:lnSpc>
                    <a:spcPct val="150000"/>
                  </a:lnSpc>
                </a:pPr>
                <a:endParaRPr lang="zh-CN" altLang="en-US" sz="1400" dirty="0">
                  <a:solidFill>
                    <a:srgbClr val="6B799C"/>
                  </a:solidFill>
                </a:endParaRPr>
              </a:p>
            </p:txBody>
          </p:sp>
          <p:sp>
            <p:nvSpPr>
              <p:cNvPr id="21" name="文本框 20"/>
              <p:cNvSpPr txBox="1"/>
              <p:nvPr/>
            </p:nvSpPr>
            <p:spPr>
              <a:xfrm>
                <a:off x="5168331" y="3244334"/>
                <a:ext cx="1803667" cy="346192"/>
              </a:xfrm>
              <a:prstGeom prst="rect">
                <a:avLst/>
              </a:prstGeom>
              <a:noFill/>
            </p:spPr>
            <p:txBody>
              <a:bodyPr wrap="square" rtlCol="0">
                <a:spAutoFit/>
              </a:bodyPr>
              <a:lstStyle/>
              <a:p>
                <a:pPr algn="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031618" y="4086464"/>
                <a:ext cx="1803667" cy="346192"/>
              </a:xfrm>
              <a:prstGeom prst="rect">
                <a:avLst/>
              </a:prstGeom>
              <a:noFill/>
            </p:spPr>
            <p:txBody>
              <a:bodyPr wrap="square" rtlCol="0">
                <a:spAutoFit/>
              </a:bodyPr>
              <a:lstStyle/>
              <a:p>
                <a:pPr algn="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8551139" y="4907519"/>
                <a:ext cx="1803667" cy="346192"/>
              </a:xfrm>
              <a:prstGeom prst="rect">
                <a:avLst/>
              </a:prstGeom>
              <a:noFill/>
            </p:spPr>
            <p:txBody>
              <a:bodyPr wrap="square" rtlCol="0">
                <a:spAutoFit/>
              </a:bodyPr>
              <a:lstStyle/>
              <a:p>
                <a:pPr algn="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986741" y="4894888"/>
                <a:ext cx="1803667" cy="212874"/>
              </a:xfrm>
              <a:prstGeom prst="rect">
                <a:avLst/>
              </a:prstGeom>
              <a:noFill/>
            </p:spPr>
            <p:txBody>
              <a:bodyPr wrap="square" rtlCol="0">
                <a:spAutoFit/>
              </a:bodyPr>
              <a:lstStyle/>
              <a:p>
                <a:pPr algn="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831128" y="4083443"/>
                <a:ext cx="1803667" cy="346192"/>
              </a:xfrm>
              <a:prstGeom prst="rect">
                <a:avLst/>
              </a:prstGeom>
              <a:noFill/>
            </p:spPr>
            <p:txBody>
              <a:bodyPr wrap="square" rtlCol="0">
                <a:spAutoFit/>
              </a:bodyPr>
              <a:lstStyle/>
              <a:p>
                <a:pPr algn="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7" name="文本框 36"/>
            <p:cNvSpPr txBox="1"/>
            <p:nvPr/>
          </p:nvSpPr>
          <p:spPr>
            <a:xfrm>
              <a:off x="1877945" y="5669178"/>
              <a:ext cx="601447" cy="584775"/>
            </a:xfrm>
            <a:prstGeom prst="rect">
              <a:avLst/>
            </a:prstGeom>
            <a:noFill/>
          </p:spPr>
          <p:txBody>
            <a:bodyPr wrap="none" rtlCol="0">
              <a:spAutoFit/>
            </a:bodyPr>
            <a:lstStyle/>
            <a:p>
              <a:r>
                <a:rPr lang="en-US" altLang="zh-CN" sz="3200" b="1" dirty="0">
                  <a:solidFill>
                    <a:schemeClr val="bg1"/>
                  </a:solidFill>
                </a:rPr>
                <a:t>01</a:t>
              </a:r>
              <a:endParaRPr lang="zh-CN" altLang="en-US" sz="3200" b="1" dirty="0">
                <a:solidFill>
                  <a:schemeClr val="bg1"/>
                </a:solidFill>
              </a:endParaRPr>
            </a:p>
          </p:txBody>
        </p:sp>
        <p:sp>
          <p:nvSpPr>
            <p:cNvPr id="38" name="文本框 37"/>
            <p:cNvSpPr txBox="1"/>
            <p:nvPr/>
          </p:nvSpPr>
          <p:spPr>
            <a:xfrm>
              <a:off x="4748130" y="3903874"/>
              <a:ext cx="601447" cy="584775"/>
            </a:xfrm>
            <a:prstGeom prst="rect">
              <a:avLst/>
            </a:prstGeom>
            <a:noFill/>
          </p:spPr>
          <p:txBody>
            <a:bodyPr wrap="none" rtlCol="0">
              <a:spAutoFit/>
            </a:bodyPr>
            <a:lstStyle/>
            <a:p>
              <a:r>
                <a:rPr lang="en-US" altLang="zh-CN" sz="3200" b="1" dirty="0">
                  <a:solidFill>
                    <a:schemeClr val="bg1"/>
                  </a:solidFill>
                </a:rPr>
                <a:t>03</a:t>
              </a:r>
              <a:endParaRPr lang="zh-CN" altLang="en-US" sz="3200" b="1" dirty="0">
                <a:solidFill>
                  <a:schemeClr val="bg1"/>
                </a:solidFill>
              </a:endParaRPr>
            </a:p>
          </p:txBody>
        </p:sp>
        <p:sp>
          <p:nvSpPr>
            <p:cNvPr id="39" name="文本框 38"/>
            <p:cNvSpPr txBox="1"/>
            <p:nvPr/>
          </p:nvSpPr>
          <p:spPr>
            <a:xfrm>
              <a:off x="6762446" y="4781652"/>
              <a:ext cx="601447" cy="584775"/>
            </a:xfrm>
            <a:prstGeom prst="rect">
              <a:avLst/>
            </a:prstGeom>
            <a:noFill/>
          </p:spPr>
          <p:txBody>
            <a:bodyPr wrap="none" rtlCol="0">
              <a:spAutoFit/>
            </a:bodyPr>
            <a:lstStyle/>
            <a:p>
              <a:r>
                <a:rPr lang="en-US" altLang="zh-CN" sz="3200" b="1" dirty="0">
                  <a:solidFill>
                    <a:schemeClr val="bg1"/>
                  </a:solidFill>
                </a:rPr>
                <a:t>04</a:t>
              </a:r>
              <a:endParaRPr lang="zh-CN" altLang="en-US" sz="3200" b="1" dirty="0">
                <a:solidFill>
                  <a:schemeClr val="bg1"/>
                </a:solidFill>
              </a:endParaRPr>
            </a:p>
          </p:txBody>
        </p:sp>
        <p:sp>
          <p:nvSpPr>
            <p:cNvPr id="43" name="文本框 42"/>
            <p:cNvSpPr txBox="1"/>
            <p:nvPr/>
          </p:nvSpPr>
          <p:spPr>
            <a:xfrm>
              <a:off x="2554172" y="5772477"/>
              <a:ext cx="1299917" cy="369332"/>
            </a:xfrm>
            <a:prstGeom prst="rect">
              <a:avLst/>
            </a:prstGeom>
            <a:noFill/>
          </p:spPr>
          <p:txBody>
            <a:bodyPr wrap="square">
              <a:spAutoFit/>
            </a:bodyPr>
            <a:lstStyle/>
            <a:p>
              <a:r>
                <a:rPr lang="zh-CN" altLang="en-US" dirty="0">
                  <a:solidFill>
                    <a:schemeClr val="bg1"/>
                  </a:solidFill>
                </a:rPr>
                <a:t>理智技能</a:t>
              </a:r>
              <a:endParaRPr lang="zh-CN" altLang="en-US" dirty="0">
                <a:solidFill>
                  <a:schemeClr val="bg1"/>
                </a:solidFill>
              </a:endParaRPr>
            </a:p>
          </p:txBody>
        </p:sp>
        <p:sp>
          <p:nvSpPr>
            <p:cNvPr id="45" name="文本框 44"/>
            <p:cNvSpPr txBox="1"/>
            <p:nvPr/>
          </p:nvSpPr>
          <p:spPr>
            <a:xfrm>
              <a:off x="-66255" y="4254360"/>
              <a:ext cx="2031498" cy="923330"/>
            </a:xfrm>
            <a:prstGeom prst="rect">
              <a:avLst/>
            </a:prstGeom>
            <a:noFill/>
          </p:spPr>
          <p:txBody>
            <a:bodyPr wrap="square">
              <a:spAutoFit/>
            </a:bodyPr>
            <a:lstStyle/>
            <a:p>
              <a:r>
                <a:rPr lang="zh-CN" altLang="en-US" dirty="0"/>
                <a:t>即学生运用概念符号与环境相互作用的能力</a:t>
              </a:r>
              <a:endParaRPr lang="zh-CN" altLang="en-US" dirty="0"/>
            </a:p>
          </p:txBody>
        </p:sp>
        <p:sp>
          <p:nvSpPr>
            <p:cNvPr id="50" name="文本框 49"/>
            <p:cNvSpPr txBox="1"/>
            <p:nvPr/>
          </p:nvSpPr>
          <p:spPr>
            <a:xfrm>
              <a:off x="3506157" y="4940711"/>
              <a:ext cx="1392373" cy="369332"/>
            </a:xfrm>
            <a:prstGeom prst="rect">
              <a:avLst/>
            </a:prstGeom>
            <a:noFill/>
          </p:spPr>
          <p:txBody>
            <a:bodyPr wrap="square">
              <a:spAutoFit/>
            </a:bodyPr>
            <a:lstStyle/>
            <a:p>
              <a:r>
                <a:rPr lang="zh-CN" altLang="en-US" dirty="0">
                  <a:solidFill>
                    <a:schemeClr val="bg1"/>
                  </a:solidFill>
                </a:rPr>
                <a:t>认知策略</a:t>
              </a:r>
              <a:endParaRPr lang="zh-CN" altLang="en-US" dirty="0">
                <a:solidFill>
                  <a:schemeClr val="bg1"/>
                </a:solidFill>
              </a:endParaRPr>
            </a:p>
          </p:txBody>
        </p:sp>
        <p:sp>
          <p:nvSpPr>
            <p:cNvPr id="52" name="文本框 51"/>
            <p:cNvSpPr txBox="1"/>
            <p:nvPr/>
          </p:nvSpPr>
          <p:spPr>
            <a:xfrm>
              <a:off x="4479550" y="3084812"/>
              <a:ext cx="3175729" cy="646331"/>
            </a:xfrm>
            <a:prstGeom prst="rect">
              <a:avLst/>
            </a:prstGeom>
            <a:noFill/>
          </p:spPr>
          <p:txBody>
            <a:bodyPr wrap="square">
              <a:spAutoFit/>
            </a:bodyPr>
            <a:lstStyle/>
            <a:p>
              <a:r>
                <a:rPr lang="zh-CN" altLang="en-US" dirty="0"/>
                <a:t>即人类把一些积累起来的知识传授给下一代的主要方式</a:t>
              </a:r>
              <a:endParaRPr lang="zh-CN" altLang="en-US" dirty="0"/>
            </a:p>
          </p:txBody>
        </p:sp>
        <p:sp>
          <p:nvSpPr>
            <p:cNvPr id="54" name="文本框 53"/>
            <p:cNvSpPr txBox="1"/>
            <p:nvPr/>
          </p:nvSpPr>
          <p:spPr>
            <a:xfrm>
              <a:off x="5730547" y="4017510"/>
              <a:ext cx="1229506" cy="369332"/>
            </a:xfrm>
            <a:prstGeom prst="rect">
              <a:avLst/>
            </a:prstGeom>
            <a:noFill/>
          </p:spPr>
          <p:txBody>
            <a:bodyPr wrap="square">
              <a:spAutoFit/>
            </a:bodyPr>
            <a:lstStyle/>
            <a:p>
              <a:r>
                <a:rPr lang="zh-CN" altLang="en-US" dirty="0">
                  <a:solidFill>
                    <a:schemeClr val="bg1"/>
                  </a:solidFill>
                </a:rPr>
                <a:t>言语信息</a:t>
              </a:r>
              <a:endParaRPr lang="zh-CN" altLang="en-US" dirty="0">
                <a:solidFill>
                  <a:schemeClr val="bg1"/>
                </a:solidFill>
              </a:endParaRPr>
            </a:p>
          </p:txBody>
        </p:sp>
        <p:sp>
          <p:nvSpPr>
            <p:cNvPr id="56" name="文本框 55"/>
            <p:cNvSpPr txBox="1"/>
            <p:nvPr/>
          </p:nvSpPr>
          <p:spPr>
            <a:xfrm>
              <a:off x="7487000" y="4919106"/>
              <a:ext cx="1100342" cy="382535"/>
            </a:xfrm>
            <a:prstGeom prst="rect">
              <a:avLst/>
            </a:prstGeom>
            <a:noFill/>
          </p:spPr>
          <p:txBody>
            <a:bodyPr wrap="square">
              <a:spAutoFit/>
            </a:bodyPr>
            <a:lstStyle/>
            <a:p>
              <a:r>
                <a:rPr lang="zh-CN" altLang="en-US" dirty="0">
                  <a:solidFill>
                    <a:schemeClr val="bg1"/>
                  </a:solidFill>
                </a:rPr>
                <a:t>动作技能</a:t>
              </a:r>
              <a:endParaRPr lang="zh-CN" altLang="en-US" dirty="0">
                <a:solidFill>
                  <a:schemeClr val="bg1"/>
                </a:solidFill>
              </a:endParaRPr>
            </a:p>
          </p:txBody>
        </p:sp>
        <p:sp>
          <p:nvSpPr>
            <p:cNvPr id="58" name="文本框 57"/>
            <p:cNvSpPr txBox="1"/>
            <p:nvPr/>
          </p:nvSpPr>
          <p:spPr>
            <a:xfrm>
              <a:off x="9214187" y="3270716"/>
              <a:ext cx="6736080" cy="369332"/>
            </a:xfrm>
            <a:prstGeom prst="rect">
              <a:avLst/>
            </a:prstGeom>
            <a:noFill/>
          </p:spPr>
          <p:txBody>
            <a:bodyPr wrap="square">
              <a:spAutoFit/>
            </a:bodyPr>
            <a:lstStyle/>
            <a:p>
              <a:r>
                <a:rPr lang="zh-CN" altLang="en-US" dirty="0"/>
                <a:t>即动手操作的能力</a:t>
              </a:r>
              <a:endParaRPr lang="zh-CN" altLang="en-US" dirty="0"/>
            </a:p>
          </p:txBody>
        </p:sp>
        <p:sp>
          <p:nvSpPr>
            <p:cNvPr id="60" name="文本框 59"/>
            <p:cNvSpPr txBox="1"/>
            <p:nvPr/>
          </p:nvSpPr>
          <p:spPr>
            <a:xfrm>
              <a:off x="10354874" y="4604900"/>
              <a:ext cx="1565544" cy="1477328"/>
            </a:xfrm>
            <a:prstGeom prst="rect">
              <a:avLst/>
            </a:prstGeom>
            <a:noFill/>
          </p:spPr>
          <p:txBody>
            <a:bodyPr wrap="square">
              <a:spAutoFit/>
            </a:bodyPr>
            <a:lstStyle/>
            <a:p>
              <a:r>
                <a:rPr lang="zh-CN" altLang="en-US" dirty="0"/>
                <a:t>即一种习得的内部状态，影响个人对某些事情采取行动的选择。</a:t>
              </a:r>
              <a:endParaRPr lang="zh-CN" altLang="en-US" dirty="0"/>
            </a:p>
          </p:txBody>
        </p:sp>
        <p:sp>
          <p:nvSpPr>
            <p:cNvPr id="62" name="文本框 61"/>
            <p:cNvSpPr txBox="1"/>
            <p:nvPr/>
          </p:nvSpPr>
          <p:spPr>
            <a:xfrm>
              <a:off x="9020612" y="5753262"/>
              <a:ext cx="1750396" cy="369332"/>
            </a:xfrm>
            <a:prstGeom prst="rect">
              <a:avLst/>
            </a:prstGeom>
            <a:noFill/>
          </p:spPr>
          <p:txBody>
            <a:bodyPr wrap="square">
              <a:spAutoFit/>
            </a:bodyPr>
            <a:lstStyle/>
            <a:p>
              <a:r>
                <a:rPr lang="zh-CN" altLang="en-US" dirty="0">
                  <a:solidFill>
                    <a:schemeClr val="bg1"/>
                  </a:solidFill>
                </a:rPr>
                <a:t>态度</a:t>
              </a:r>
              <a:endParaRPr lang="zh-CN" altLang="en-US" dirty="0">
                <a:solidFill>
                  <a:schemeClr val="bg1"/>
                </a:solidFill>
              </a:endParaRPr>
            </a:p>
          </p:txBody>
        </p:sp>
        <p:sp>
          <p:nvSpPr>
            <p:cNvPr id="64" name="矩形 7"/>
            <p:cNvSpPr/>
            <p:nvPr/>
          </p:nvSpPr>
          <p:spPr>
            <a:xfrm>
              <a:off x="6676928" y="4523635"/>
              <a:ext cx="824919" cy="280465"/>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 name="connsiteX0-21" fmla="*/ 0 w 967794"/>
                <a:gd name="connsiteY0-22" fmla="*/ 0 h 278438"/>
                <a:gd name="connsiteX1-23" fmla="*/ 967794 w 967794"/>
                <a:gd name="connsiteY1-24" fmla="*/ 23812 h 278438"/>
                <a:gd name="connsiteX2-25" fmla="*/ 772531 w 967794"/>
                <a:gd name="connsiteY2-26" fmla="*/ 278438 h 278438"/>
                <a:gd name="connsiteX3-27" fmla="*/ 142875 w 967794"/>
                <a:gd name="connsiteY3-28" fmla="*/ 273676 h 278438"/>
                <a:gd name="connsiteX4-29" fmla="*/ 0 w 967794"/>
                <a:gd name="connsiteY4-30" fmla="*/ 0 h 278438"/>
                <a:gd name="connsiteX0-31" fmla="*/ 490537 w 824919"/>
                <a:gd name="connsiteY0-32" fmla="*/ 0 h 340351"/>
                <a:gd name="connsiteX1-33" fmla="*/ 824919 w 824919"/>
                <a:gd name="connsiteY1-34" fmla="*/ 85725 h 340351"/>
                <a:gd name="connsiteX2-35" fmla="*/ 629656 w 824919"/>
                <a:gd name="connsiteY2-36" fmla="*/ 340351 h 340351"/>
                <a:gd name="connsiteX3-37" fmla="*/ 0 w 824919"/>
                <a:gd name="connsiteY3-38" fmla="*/ 335589 h 340351"/>
                <a:gd name="connsiteX4-39" fmla="*/ 490537 w 824919"/>
                <a:gd name="connsiteY4-40" fmla="*/ 0 h 340351"/>
                <a:gd name="connsiteX0-41" fmla="*/ 171450 w 824919"/>
                <a:gd name="connsiteY0-42" fmla="*/ 4763 h 254626"/>
                <a:gd name="connsiteX1-43" fmla="*/ 824919 w 824919"/>
                <a:gd name="connsiteY1-44" fmla="*/ 0 h 254626"/>
                <a:gd name="connsiteX2-45" fmla="*/ 629656 w 824919"/>
                <a:gd name="connsiteY2-46" fmla="*/ 254626 h 254626"/>
                <a:gd name="connsiteX3-47" fmla="*/ 0 w 824919"/>
                <a:gd name="connsiteY3-48" fmla="*/ 249864 h 254626"/>
                <a:gd name="connsiteX4-49" fmla="*/ 171450 w 824919"/>
                <a:gd name="connsiteY4-50" fmla="*/ 4763 h 254626"/>
                <a:gd name="connsiteX0-51" fmla="*/ 171450 w 824919"/>
                <a:gd name="connsiteY0-52" fmla="*/ 4763 h 260942"/>
                <a:gd name="connsiteX1-53" fmla="*/ 824919 w 824919"/>
                <a:gd name="connsiteY1-54" fmla="*/ 0 h 260942"/>
                <a:gd name="connsiteX2-55" fmla="*/ 629656 w 824919"/>
                <a:gd name="connsiteY2-56" fmla="*/ 254626 h 260942"/>
                <a:gd name="connsiteX3-57" fmla="*/ 0 w 824919"/>
                <a:gd name="connsiteY3-58" fmla="*/ 260942 h 260942"/>
                <a:gd name="connsiteX4-59" fmla="*/ 171450 w 824919"/>
                <a:gd name="connsiteY4-60" fmla="*/ 4763 h 2609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4919" h="260942">
                  <a:moveTo>
                    <a:pt x="171450" y="4763"/>
                  </a:moveTo>
                  <a:lnTo>
                    <a:pt x="824919" y="0"/>
                  </a:lnTo>
                  <a:lnTo>
                    <a:pt x="629656" y="254626"/>
                  </a:lnTo>
                  <a:lnTo>
                    <a:pt x="0" y="260942"/>
                  </a:lnTo>
                  <a:lnTo>
                    <a:pt x="171450" y="4763"/>
                  </a:ln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7"/>
            <p:cNvSpPr/>
            <p:nvPr/>
          </p:nvSpPr>
          <p:spPr>
            <a:xfrm>
              <a:off x="8073501" y="5362871"/>
              <a:ext cx="824919" cy="280465"/>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 name="connsiteX0-21" fmla="*/ 0 w 967794"/>
                <a:gd name="connsiteY0-22" fmla="*/ 0 h 278438"/>
                <a:gd name="connsiteX1-23" fmla="*/ 967794 w 967794"/>
                <a:gd name="connsiteY1-24" fmla="*/ 23812 h 278438"/>
                <a:gd name="connsiteX2-25" fmla="*/ 772531 w 967794"/>
                <a:gd name="connsiteY2-26" fmla="*/ 278438 h 278438"/>
                <a:gd name="connsiteX3-27" fmla="*/ 142875 w 967794"/>
                <a:gd name="connsiteY3-28" fmla="*/ 273676 h 278438"/>
                <a:gd name="connsiteX4-29" fmla="*/ 0 w 967794"/>
                <a:gd name="connsiteY4-30" fmla="*/ 0 h 278438"/>
                <a:gd name="connsiteX0-31" fmla="*/ 490537 w 824919"/>
                <a:gd name="connsiteY0-32" fmla="*/ 0 h 340351"/>
                <a:gd name="connsiteX1-33" fmla="*/ 824919 w 824919"/>
                <a:gd name="connsiteY1-34" fmla="*/ 85725 h 340351"/>
                <a:gd name="connsiteX2-35" fmla="*/ 629656 w 824919"/>
                <a:gd name="connsiteY2-36" fmla="*/ 340351 h 340351"/>
                <a:gd name="connsiteX3-37" fmla="*/ 0 w 824919"/>
                <a:gd name="connsiteY3-38" fmla="*/ 335589 h 340351"/>
                <a:gd name="connsiteX4-39" fmla="*/ 490537 w 824919"/>
                <a:gd name="connsiteY4-40" fmla="*/ 0 h 340351"/>
                <a:gd name="connsiteX0-41" fmla="*/ 171450 w 824919"/>
                <a:gd name="connsiteY0-42" fmla="*/ 4763 h 254626"/>
                <a:gd name="connsiteX1-43" fmla="*/ 824919 w 824919"/>
                <a:gd name="connsiteY1-44" fmla="*/ 0 h 254626"/>
                <a:gd name="connsiteX2-45" fmla="*/ 629656 w 824919"/>
                <a:gd name="connsiteY2-46" fmla="*/ 254626 h 254626"/>
                <a:gd name="connsiteX3-47" fmla="*/ 0 w 824919"/>
                <a:gd name="connsiteY3-48" fmla="*/ 249864 h 254626"/>
                <a:gd name="connsiteX4-49" fmla="*/ 171450 w 824919"/>
                <a:gd name="connsiteY4-50" fmla="*/ 4763 h 254626"/>
                <a:gd name="connsiteX0-51" fmla="*/ 171450 w 824919"/>
                <a:gd name="connsiteY0-52" fmla="*/ 4763 h 260942"/>
                <a:gd name="connsiteX1-53" fmla="*/ 824919 w 824919"/>
                <a:gd name="connsiteY1-54" fmla="*/ 0 h 260942"/>
                <a:gd name="connsiteX2-55" fmla="*/ 629656 w 824919"/>
                <a:gd name="connsiteY2-56" fmla="*/ 254626 h 260942"/>
                <a:gd name="connsiteX3-57" fmla="*/ 0 w 824919"/>
                <a:gd name="connsiteY3-58" fmla="*/ 260942 h 260942"/>
                <a:gd name="connsiteX4-59" fmla="*/ 171450 w 824919"/>
                <a:gd name="connsiteY4-60" fmla="*/ 4763 h 2609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4919" h="260942">
                  <a:moveTo>
                    <a:pt x="171450" y="4763"/>
                  </a:moveTo>
                  <a:lnTo>
                    <a:pt x="824919" y="0"/>
                  </a:lnTo>
                  <a:lnTo>
                    <a:pt x="629656" y="254626"/>
                  </a:lnTo>
                  <a:lnTo>
                    <a:pt x="0" y="260942"/>
                  </a:lnTo>
                  <a:lnTo>
                    <a:pt x="171450" y="4763"/>
                  </a:ln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7"/>
            <p:cNvSpPr/>
            <p:nvPr/>
          </p:nvSpPr>
          <p:spPr>
            <a:xfrm>
              <a:off x="3170046" y="5407182"/>
              <a:ext cx="772531" cy="278438"/>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2531" h="278438">
                  <a:moveTo>
                    <a:pt x="0" y="0"/>
                  </a:moveTo>
                  <a:lnTo>
                    <a:pt x="624894" y="0"/>
                  </a:lnTo>
                  <a:lnTo>
                    <a:pt x="772531" y="278438"/>
                  </a:lnTo>
                  <a:lnTo>
                    <a:pt x="142875" y="273676"/>
                  </a:lnTo>
                  <a:lnTo>
                    <a:pt x="0" y="0"/>
                  </a:ln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 （</a:t>
            </a: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一）认知取向的教学设计模式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629167" y="1322822"/>
            <a:ext cx="11116519" cy="4893647"/>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rPr>
              <a:t>信息加工理论把学习看作是对信息进行内部加工的过程，包括动机、领会、获得、保持、回忆、概括、作业和反馈八个阶段。相应地，教师的教学也可分为八个阶段，分别为：激发动机、把目标告诉学生、指导注意、刺激回忆、提供学习指导、增强保持、促进学习迁移和作业的巩固与反馈。</a:t>
            </a:r>
            <a:endParaRPr lang="zh-CN" altLang="en-US"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在中学数学教学中，教师最好能通过一定的课堂导入，让学生明确学习本节课内容的必要性和目的性。数学概念、性质和定理最好是在一定的分析和探索中得出，而不是教师直接告诉学生，如果学生能在题目的分析中归纳出知识点，那么教师就不用代劳，尽量鼓励学生用自己的语言表达即可，教师给予引导和纠正。</a:t>
            </a: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因此，认知取向的中学数学教学设计，应该以学生的认知发展为基础，创造条件让学生获得新知，而不是教师迫不及待地告诉学生新知，然后再组织学生训练巩固。当学生在教师的引导下发现了新的数学知识、性质和定理，他们对此的印象会更深刻，看似课堂教学的效率不高，实则教学的效果十分显著。</a:t>
            </a:r>
            <a:endParaRPr lang="zh-CN" altLang="en-US" sz="2400" dirty="0">
              <a:solidFill>
                <a:srgbClr val="8691AE"/>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endPar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endPar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endParaRPr>
          </a:p>
        </p:txBody>
      </p:sp>
      <p:sp>
        <p:nvSpPr>
          <p:cNvPr id="23" name="文本框 17"/>
          <p:cNvSpPr txBox="1">
            <a:spLocks noChangeArrowheads="1"/>
          </p:cNvSpPr>
          <p:nvPr>
            <p:custDataLst>
              <p:tags r:id="rId1"/>
            </p:custDataLst>
          </p:nvPr>
        </p:nvSpPr>
        <p:spPr bwMode="auto">
          <a:xfrm>
            <a:off x="6351847" y="3614139"/>
            <a:ext cx="48038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3200" b="1" dirty="0">
                <a:solidFill>
                  <a:srgbClr val="6B799C"/>
                </a:solidFill>
                <a:latin typeface="幼圆" panose="02010509060101010101" pitchFamily="49" charset="-122"/>
                <a:ea typeface="幼圆" panose="02010509060101010101" pitchFamily="49" charset="-122"/>
              </a:rPr>
              <a:t>中学数学教学设计撰写的基本步骤</a:t>
            </a:r>
            <a:endParaRPr lang="zh-CN" altLang="en-US" sz="3200" b="1" dirty="0">
              <a:solidFill>
                <a:srgbClr val="6B799C"/>
              </a:solidFill>
              <a:latin typeface="幼圆" panose="02010509060101010101" pitchFamily="49" charset="-122"/>
              <a:ea typeface="幼圆" panose="02010509060101010101" pitchFamily="49" charset="-122"/>
            </a:endParaRPr>
          </a:p>
        </p:txBody>
      </p:sp>
      <p:grpSp>
        <p:nvGrpSpPr>
          <p:cNvPr id="3" name="组合 2"/>
          <p:cNvGrpSpPr/>
          <p:nvPr/>
        </p:nvGrpSpPr>
        <p:grpSpPr>
          <a:xfrm>
            <a:off x="5418129" y="2565524"/>
            <a:ext cx="6015681" cy="674858"/>
            <a:chOff x="5418129" y="2890667"/>
            <a:chExt cx="6015681" cy="674858"/>
          </a:xfrm>
        </p:grpSpPr>
        <p:sp>
          <p:nvSpPr>
            <p:cNvPr id="22" name="文本框 15"/>
            <p:cNvSpPr txBox="1">
              <a:spLocks noChangeArrowheads="1"/>
            </p:cNvSpPr>
            <p:nvPr>
              <p:custDataLst>
                <p:tags r:id="rId2"/>
              </p:custDataLst>
            </p:nvPr>
          </p:nvSpPr>
          <p:spPr bwMode="auto">
            <a:xfrm>
              <a:off x="6073775" y="2981960"/>
              <a:ext cx="53600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3200" b="1" dirty="0">
                  <a:solidFill>
                    <a:srgbClr val="6B799C"/>
                  </a:solidFill>
                  <a:latin typeface="幼圆" panose="02010509060101010101" pitchFamily="49" charset="-122"/>
                  <a:ea typeface="幼圆" panose="02010509060101010101" pitchFamily="49" charset="-122"/>
                </a:rPr>
                <a:t>中学数学教学设计的认识</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26" name="文本框 14"/>
            <p:cNvSpPr txBox="1">
              <a:spLocks noChangeArrowheads="1"/>
            </p:cNvSpPr>
            <p:nvPr>
              <p:custDataLst>
                <p:tags r:id="rId3"/>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grpSp>
      <p:sp>
        <p:nvSpPr>
          <p:cNvPr id="27" name="文本框 16"/>
          <p:cNvSpPr txBox="1">
            <a:spLocks noChangeArrowheads="1"/>
          </p:cNvSpPr>
          <p:nvPr>
            <p:custDataLst>
              <p:tags r:id="rId4"/>
            </p:custDataLst>
          </p:nvPr>
        </p:nvSpPr>
        <p:spPr bwMode="auto">
          <a:xfrm>
            <a:off x="5418129" y="3648820"/>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7" name="组合 6"/>
          <p:cNvGrpSpPr/>
          <p:nvPr/>
        </p:nvGrpSpPr>
        <p:grpSpPr>
          <a:xfrm>
            <a:off x="5488230" y="4838715"/>
            <a:ext cx="6015681" cy="674858"/>
            <a:chOff x="5418129" y="2890667"/>
            <a:chExt cx="6015681" cy="674858"/>
          </a:xfrm>
        </p:grpSpPr>
        <p:sp>
          <p:nvSpPr>
            <p:cNvPr id="8" name="文本框 15"/>
            <p:cNvSpPr txBox="1">
              <a:spLocks noChangeArrowheads="1"/>
            </p:cNvSpPr>
            <p:nvPr>
              <p:custDataLst>
                <p:tags r:id="rId5"/>
              </p:custDataLst>
            </p:nvPr>
          </p:nvSpPr>
          <p:spPr bwMode="auto">
            <a:xfrm>
              <a:off x="6073775" y="2981960"/>
              <a:ext cx="53600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9" name="文本框 14"/>
            <p:cNvSpPr txBox="1">
              <a:spLocks noChangeArrowheads="1"/>
            </p:cNvSpPr>
            <p:nvPr>
              <p:custDataLst>
                <p:tags r:id="rId6"/>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grpSp>
      <p:sp>
        <p:nvSpPr>
          <p:cNvPr id="11" name="文本框 10"/>
          <p:cNvSpPr txBox="1"/>
          <p:nvPr/>
        </p:nvSpPr>
        <p:spPr>
          <a:xfrm>
            <a:off x="6351276" y="4809017"/>
            <a:ext cx="6130636" cy="584775"/>
          </a:xfrm>
          <a:prstGeom prst="rect">
            <a:avLst/>
          </a:prstGeom>
          <a:noFill/>
        </p:spPr>
        <p:txBody>
          <a:bodyPr wrap="square">
            <a:spAutoFit/>
          </a:bodyPr>
          <a:lstStyle/>
          <a:p>
            <a:r>
              <a:rPr lang="zh-CN" altLang="en-US" dirty="0"/>
              <a:t>  </a:t>
            </a:r>
            <a:r>
              <a:rPr lang="zh-CN" altLang="en-US" sz="3200" b="1" dirty="0">
                <a:solidFill>
                  <a:srgbClr val="6B799C"/>
                </a:solidFill>
                <a:latin typeface="幼圆" panose="02010509060101010101" pitchFamily="49" charset="-122"/>
                <a:ea typeface="幼圆" panose="02010509060101010101" pitchFamily="49" charset="-122"/>
              </a:rPr>
              <a:t>中学数学教学设计案例评析</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 （</a:t>
            </a: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二）行为取向的教学设计模式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629167" y="1176563"/>
            <a:ext cx="11014965" cy="5632311"/>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rPr>
              <a:t>行为取向的教学设计以行为主义心理学的理论为基础，这些理论包括以华生为代表的经典行为主义、以斯金纳为代表的新行为主义、以桑代克为代表的联结行为主义。</a:t>
            </a: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行为主义学习理论是从人的行为分析学习的基本规律和变化特征，然后从行为训练入手，让学生获得新知。这种学习方式虽然看似机械，是“落后”的教育理念，事实上在任何知识的学习中却都必不可少，因为要牢固掌握基本知识和基本技能都需要进行一定量的训练。</a:t>
            </a: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当然，这个度要把握好：倘若一味地让学生快乐学习，他们未必会主动通过练习巩固新知，如此导致基础不牢固，例如国外不少学生对于简单的四则运算都要依赖计算器完成，正是由于缺乏必要的训练所导致的，这不仅影响了解决问题的过程，也不利于他们数感和数学判断能力的培养；当然，给学生安排过于繁重的解题训练、大量的记忆和背诵，不仅难以激发学生的学习乐趣，而且容易导致学生对数学知识的碎片化理解，进而造成缺乏对数学思维的领悟和对数学知识的融会贯通，这是一种短视的、功利化的数学教育，不利于学生数学素养的发展。</a:t>
            </a:r>
            <a:endParaRPr lang="zh-CN" altLang="en-US" sz="2400" dirty="0">
              <a:solidFill>
                <a:srgbClr val="8691AE"/>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 （</a:t>
            </a: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二）行为取向的教学设计模式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962449" y="1201738"/>
            <a:ext cx="10879031" cy="1938992"/>
          </a:xfrm>
          <a:prstGeom prst="rect">
            <a:avLst/>
          </a:prstGeom>
          <a:noFill/>
        </p:spPr>
        <p:txBody>
          <a:bodyPr wrap="square">
            <a:spAutoFit/>
          </a:bodyPr>
          <a:lstStyle/>
          <a:p>
            <a:r>
              <a:rPr lang="zh-CN" altLang="en-US" sz="2000" dirty="0">
                <a:solidFill>
                  <a:srgbClr val="8691AE"/>
                </a:solidFill>
              </a:rPr>
              <a:t>下面以斯金纳的程序教学为例，介绍行为取向的教学设计的基本步骤。斯金纳的程序教学以操作性条件反应与强化原理为理论基础。斯金纳认为人的行为不是简单的刺激与反应的联结，人并不是总在被动地等待刺激，而是会积极地操作环境，并在这个过程中不断地改变自己的行为方式，这种反应被称为“操作条件作用”，这种学习称为“操作学习”。斯金纳认为人类的大多数有意义行为都是操作性学习的结果，而实施操作的前提是要有“强化物”。</a:t>
            </a:r>
            <a:endParaRPr lang="zh-CN" altLang="en-US" sz="2000" dirty="0">
              <a:solidFill>
                <a:srgbClr val="8691AE"/>
              </a:solidFill>
            </a:endParaRPr>
          </a:p>
          <a:p>
            <a:r>
              <a:rPr lang="zh-CN" altLang="en-US" sz="2000" dirty="0">
                <a:solidFill>
                  <a:srgbClr val="8691AE"/>
                </a:solidFill>
              </a:rPr>
              <a:t>程序教学的设计要遵循以下几个原则：</a:t>
            </a:r>
            <a:endParaRPr lang="zh-CN" altLang="en-US" sz="2000" dirty="0">
              <a:solidFill>
                <a:srgbClr val="8691AE"/>
              </a:solidFill>
            </a:endParaRPr>
          </a:p>
        </p:txBody>
      </p:sp>
      <p:grpSp>
        <p:nvGrpSpPr>
          <p:cNvPr id="45" name="组合 44"/>
          <p:cNvGrpSpPr/>
          <p:nvPr/>
        </p:nvGrpSpPr>
        <p:grpSpPr>
          <a:xfrm>
            <a:off x="1440725" y="3017520"/>
            <a:ext cx="13403035" cy="3608133"/>
            <a:chOff x="1433438" y="3958295"/>
            <a:chExt cx="13148995" cy="5266063"/>
          </a:xfrm>
        </p:grpSpPr>
        <p:grpSp>
          <p:nvGrpSpPr>
            <p:cNvPr id="2" name="组合 1"/>
            <p:cNvGrpSpPr/>
            <p:nvPr/>
          </p:nvGrpSpPr>
          <p:grpSpPr>
            <a:xfrm>
              <a:off x="1885573" y="3958295"/>
              <a:ext cx="8420853" cy="4462869"/>
              <a:chOff x="2125192" y="1099348"/>
              <a:chExt cx="8420853" cy="4462869"/>
            </a:xfrm>
          </p:grpSpPr>
          <p:sp>
            <p:nvSpPr>
              <p:cNvPr id="4" name="Freeform 260"/>
              <p:cNvSpPr/>
              <p:nvPr/>
            </p:nvSpPr>
            <p:spPr bwMode="auto">
              <a:xfrm rot="5400000">
                <a:off x="2718696" y="3169513"/>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A9BFCC"/>
              </a:solidFill>
              <a:ln>
                <a:noFill/>
              </a:ln>
            </p:spPr>
            <p:txBody>
              <a:bodyPr vert="horz" wrap="square" lIns="91440" tIns="45720" rIns="91440" bIns="45720" numCol="1" anchor="t" anchorCtr="0" compatLnSpc="1"/>
              <a:lstStyle/>
              <a:p>
                <a:endParaRPr lang="zh-CN" altLang="en-US"/>
              </a:p>
            </p:txBody>
          </p:sp>
          <p:sp>
            <p:nvSpPr>
              <p:cNvPr id="5" name="Freeform 261"/>
              <p:cNvSpPr>
                <a:spLocks noEditPoints="1"/>
              </p:cNvSpPr>
              <p:nvPr/>
            </p:nvSpPr>
            <p:spPr bwMode="auto">
              <a:xfrm rot="5400000">
                <a:off x="4143917" y="2561100"/>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6B799C"/>
              </a:solidFill>
              <a:ln>
                <a:solidFill>
                  <a:srgbClr val="6B799C"/>
                </a:solidFill>
              </a:ln>
            </p:spPr>
            <p:txBody>
              <a:bodyPr vert="horz" wrap="square" lIns="91440" tIns="45720" rIns="91440" bIns="45720" numCol="1" anchor="t" anchorCtr="0" compatLnSpc="1"/>
              <a:lstStyle/>
              <a:p>
                <a:endParaRPr lang="zh-CN" altLang="en-US"/>
              </a:p>
            </p:txBody>
          </p:sp>
          <p:sp>
            <p:nvSpPr>
              <p:cNvPr id="6" name="Freeform 260"/>
              <p:cNvSpPr/>
              <p:nvPr/>
            </p:nvSpPr>
            <p:spPr bwMode="auto">
              <a:xfrm rot="5400000">
                <a:off x="5643556" y="3169511"/>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A9BFCC"/>
              </a:solidFill>
              <a:ln>
                <a:noFill/>
              </a:ln>
            </p:spPr>
            <p:txBody>
              <a:bodyPr vert="horz" wrap="square" lIns="91440" tIns="45720" rIns="91440" bIns="45720" numCol="1" anchor="t" anchorCtr="0" compatLnSpc="1"/>
              <a:lstStyle/>
              <a:p>
                <a:endParaRPr lang="zh-CN" altLang="en-US"/>
              </a:p>
            </p:txBody>
          </p:sp>
          <p:sp>
            <p:nvSpPr>
              <p:cNvPr id="7" name="Freeform 261"/>
              <p:cNvSpPr>
                <a:spLocks noEditPoints="1"/>
              </p:cNvSpPr>
              <p:nvPr/>
            </p:nvSpPr>
            <p:spPr bwMode="auto">
              <a:xfrm rot="5400000">
                <a:off x="7282622" y="2561102"/>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6B799C"/>
              </a:solidFill>
              <a:ln>
                <a:solidFill>
                  <a:srgbClr val="6B799C"/>
                </a:solidFill>
              </a:ln>
            </p:spPr>
            <p:txBody>
              <a:bodyPr vert="horz" wrap="square" lIns="91440" tIns="45720" rIns="91440" bIns="45720" numCol="1" anchor="t" anchorCtr="0" compatLnSpc="1"/>
              <a:lstStyle/>
              <a:p>
                <a:endParaRPr lang="zh-CN" altLang="en-US"/>
              </a:p>
            </p:txBody>
          </p:sp>
          <p:sp>
            <p:nvSpPr>
              <p:cNvPr id="8" name="Freeform 260"/>
              <p:cNvSpPr/>
              <p:nvPr/>
            </p:nvSpPr>
            <p:spPr bwMode="auto">
              <a:xfrm rot="5400000">
                <a:off x="8782262" y="3169514"/>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A9BFCC"/>
              </a:solidFill>
              <a:ln>
                <a:noFill/>
              </a:ln>
            </p:spPr>
            <p:txBody>
              <a:bodyPr vert="horz" wrap="square" lIns="91440" tIns="45720" rIns="91440" bIns="45720" numCol="1" anchor="t" anchorCtr="0" compatLnSpc="1"/>
              <a:lstStyle/>
              <a:p>
                <a:endParaRPr lang="zh-CN" altLang="en-US"/>
              </a:p>
            </p:txBody>
          </p:sp>
          <p:cxnSp>
            <p:nvCxnSpPr>
              <p:cNvPr id="9" name="直接连接符 8"/>
              <p:cNvCxnSpPr/>
              <p:nvPr/>
            </p:nvCxnSpPr>
            <p:spPr>
              <a:xfrm>
                <a:off x="4450447" y="224790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988017" y="418019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912877" y="418019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558429" y="222757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9051583" y="418019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632072" y="1488336"/>
                <a:ext cx="2373347" cy="381066"/>
              </a:xfrm>
              <a:prstGeom prst="rect">
                <a:avLst/>
              </a:prstGeom>
            </p:spPr>
            <p:txBody>
              <a:bodyPr wrap="square">
                <a:spAutoFit/>
              </a:bodyPr>
              <a:lstStyle/>
              <a:p>
                <a:pPr>
                  <a:lnSpc>
                    <a:spcPct val="150000"/>
                  </a:lnSpc>
                </a:pPr>
                <a:endParaRPr lang="zh-CN" altLang="en-US" sz="1400" dirty="0"/>
              </a:p>
            </p:txBody>
          </p:sp>
          <p:sp>
            <p:nvSpPr>
              <p:cNvPr id="15" name="文本框 14"/>
              <p:cNvSpPr txBox="1"/>
              <p:nvPr/>
            </p:nvSpPr>
            <p:spPr>
              <a:xfrm>
                <a:off x="3632073" y="1099348"/>
                <a:ext cx="1725647" cy="400110"/>
              </a:xfrm>
              <a:prstGeom prst="rect">
                <a:avLst/>
              </a:prstGeom>
              <a:noFill/>
            </p:spPr>
            <p:txBody>
              <a:bodyPr wrap="square" rtlCol="0">
                <a:spAutoFit/>
              </a:bodyPr>
              <a:lstStyle/>
              <a:p>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16" name="矩形 15"/>
              <p:cNvSpPr/>
              <p:nvPr/>
            </p:nvSpPr>
            <p:spPr>
              <a:xfrm>
                <a:off x="2125192" y="5178782"/>
                <a:ext cx="2373347" cy="381066"/>
              </a:xfrm>
              <a:prstGeom prst="rect">
                <a:avLst/>
              </a:prstGeom>
            </p:spPr>
            <p:txBody>
              <a:bodyPr wrap="square">
                <a:spAutoFit/>
              </a:bodyPr>
              <a:lstStyle/>
              <a:p>
                <a:pPr>
                  <a:lnSpc>
                    <a:spcPct val="150000"/>
                  </a:lnSpc>
                </a:pPr>
                <a:endParaRPr lang="zh-CN" altLang="en-US" sz="1400" dirty="0">
                  <a:solidFill>
                    <a:srgbClr val="6B799C"/>
                  </a:solidFill>
                </a:endParaRPr>
              </a:p>
            </p:txBody>
          </p:sp>
          <p:sp>
            <p:nvSpPr>
              <p:cNvPr id="17" name="文本框 16"/>
              <p:cNvSpPr txBox="1"/>
              <p:nvPr/>
            </p:nvSpPr>
            <p:spPr>
              <a:xfrm>
                <a:off x="2125193" y="4789794"/>
                <a:ext cx="1725647" cy="400110"/>
              </a:xfrm>
              <a:prstGeom prst="rect">
                <a:avLst/>
              </a:prstGeom>
              <a:noFill/>
            </p:spPr>
            <p:txBody>
              <a:bodyPr wrap="square" rtlCol="0">
                <a:spAutoFit/>
              </a:bodyPr>
              <a:lstStyle/>
              <a:p>
                <a:pPr algn="ctr"/>
                <a:r>
                  <a:rPr lang="zh-CN" altLang="en-US" sz="2000" dirty="0"/>
                  <a:t>积极反应原则</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18" name="矩形 17"/>
              <p:cNvSpPr/>
              <p:nvPr/>
            </p:nvSpPr>
            <p:spPr>
              <a:xfrm>
                <a:off x="5091018" y="5167660"/>
                <a:ext cx="2373347" cy="381066"/>
              </a:xfrm>
              <a:prstGeom prst="rect">
                <a:avLst/>
              </a:prstGeom>
            </p:spPr>
            <p:txBody>
              <a:bodyPr wrap="square">
                <a:spAutoFit/>
              </a:bodyPr>
              <a:lstStyle/>
              <a:p>
                <a:pPr>
                  <a:lnSpc>
                    <a:spcPct val="150000"/>
                  </a:lnSpc>
                </a:pPr>
                <a:endParaRPr lang="zh-CN" altLang="en-US" sz="1400" dirty="0">
                  <a:solidFill>
                    <a:srgbClr val="6B799C"/>
                  </a:solidFill>
                </a:endParaRPr>
              </a:p>
            </p:txBody>
          </p:sp>
          <p:sp>
            <p:nvSpPr>
              <p:cNvPr id="19" name="文本框 18"/>
              <p:cNvSpPr txBox="1"/>
              <p:nvPr/>
            </p:nvSpPr>
            <p:spPr>
              <a:xfrm>
                <a:off x="5091019" y="4778672"/>
                <a:ext cx="1725647" cy="400110"/>
              </a:xfrm>
              <a:prstGeom prst="rect">
                <a:avLst/>
              </a:prstGeom>
              <a:noFill/>
            </p:spPr>
            <p:txBody>
              <a:bodyPr wrap="square" rtlCol="0">
                <a:spAutoFit/>
              </a:bodyPr>
              <a:lstStyle/>
              <a:p>
                <a:pPr algn="ct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20" name="矩形 19"/>
              <p:cNvSpPr/>
              <p:nvPr/>
            </p:nvSpPr>
            <p:spPr>
              <a:xfrm>
                <a:off x="6695604" y="1488336"/>
                <a:ext cx="2373347" cy="381066"/>
              </a:xfrm>
              <a:prstGeom prst="rect">
                <a:avLst/>
              </a:prstGeom>
            </p:spPr>
            <p:txBody>
              <a:bodyPr wrap="square">
                <a:spAutoFit/>
              </a:bodyPr>
              <a:lstStyle/>
              <a:p>
                <a:pPr>
                  <a:lnSpc>
                    <a:spcPct val="150000"/>
                  </a:lnSpc>
                </a:pPr>
                <a:endParaRPr lang="zh-CN" altLang="en-US" sz="1400" dirty="0">
                  <a:solidFill>
                    <a:srgbClr val="6B799C"/>
                  </a:solidFill>
                </a:endParaRPr>
              </a:p>
            </p:txBody>
          </p:sp>
          <p:sp>
            <p:nvSpPr>
              <p:cNvPr id="21" name="文本框 20"/>
              <p:cNvSpPr txBox="1"/>
              <p:nvPr/>
            </p:nvSpPr>
            <p:spPr>
              <a:xfrm>
                <a:off x="6695605" y="1099348"/>
                <a:ext cx="1725647" cy="400110"/>
              </a:xfrm>
              <a:prstGeom prst="rect">
                <a:avLst/>
              </a:prstGeom>
              <a:noFill/>
            </p:spPr>
            <p:txBody>
              <a:bodyPr wrap="square" rtlCol="0">
                <a:spAutoFit/>
              </a:bodyPr>
              <a:lstStyle/>
              <a:p>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24" name="矩形 23"/>
              <p:cNvSpPr/>
              <p:nvPr/>
            </p:nvSpPr>
            <p:spPr>
              <a:xfrm>
                <a:off x="8172698" y="5181151"/>
                <a:ext cx="2373347" cy="381066"/>
              </a:xfrm>
              <a:prstGeom prst="rect">
                <a:avLst/>
              </a:prstGeom>
            </p:spPr>
            <p:txBody>
              <a:bodyPr wrap="square">
                <a:spAutoFit/>
              </a:bodyPr>
              <a:lstStyle/>
              <a:p>
                <a:pPr>
                  <a:lnSpc>
                    <a:spcPct val="150000"/>
                  </a:lnSpc>
                </a:pPr>
                <a:endParaRPr lang="zh-CN" altLang="en-US" sz="1400" dirty="0">
                  <a:solidFill>
                    <a:srgbClr val="6B799C"/>
                  </a:solidFill>
                </a:endParaRPr>
              </a:p>
            </p:txBody>
          </p:sp>
          <p:sp>
            <p:nvSpPr>
              <p:cNvPr id="25" name="文本框 24"/>
              <p:cNvSpPr txBox="1"/>
              <p:nvPr/>
            </p:nvSpPr>
            <p:spPr>
              <a:xfrm>
                <a:off x="8172699" y="4792163"/>
                <a:ext cx="1725647" cy="400110"/>
              </a:xfrm>
              <a:prstGeom prst="rect">
                <a:avLst/>
              </a:prstGeom>
              <a:noFill/>
            </p:spPr>
            <p:txBody>
              <a:bodyPr wrap="square" rtlCol="0">
                <a:spAutoFit/>
              </a:bodyPr>
              <a:lstStyle/>
              <a:p>
                <a:pPr algn="ctr"/>
                <a:endParaRPr lang="zh-CN" altLang="en-US" sz="2000" b="1" dirty="0">
                  <a:solidFill>
                    <a:srgbClr val="6B799C"/>
                  </a:solidFill>
                  <a:latin typeface="微软雅黑" panose="020B0503020204020204" pitchFamily="34" charset="-122"/>
                  <a:ea typeface="微软雅黑" panose="020B0503020204020204" pitchFamily="34" charset="-122"/>
                </a:endParaRPr>
              </a:p>
            </p:txBody>
          </p:sp>
        </p:grpSp>
        <p:sp>
          <p:nvSpPr>
            <p:cNvPr id="28" name="文本框 27"/>
            <p:cNvSpPr txBox="1"/>
            <p:nvPr/>
          </p:nvSpPr>
          <p:spPr>
            <a:xfrm>
              <a:off x="3611432" y="4111545"/>
              <a:ext cx="1506669" cy="583960"/>
            </a:xfrm>
            <a:prstGeom prst="rect">
              <a:avLst/>
            </a:prstGeom>
            <a:noFill/>
          </p:spPr>
          <p:txBody>
            <a:bodyPr wrap="square">
              <a:spAutoFit/>
            </a:bodyPr>
            <a:lstStyle/>
            <a:p>
              <a:r>
                <a:rPr lang="zh-CN" altLang="en-US" sz="2000" dirty="0"/>
                <a:t>小步子原则</a:t>
              </a:r>
              <a:endParaRPr lang="zh-CN" altLang="en-US" sz="2000" dirty="0"/>
            </a:p>
          </p:txBody>
        </p:sp>
        <p:sp>
          <p:nvSpPr>
            <p:cNvPr id="30" name="文本框 29"/>
            <p:cNvSpPr txBox="1"/>
            <p:nvPr/>
          </p:nvSpPr>
          <p:spPr>
            <a:xfrm>
              <a:off x="5018864" y="7626213"/>
              <a:ext cx="1806733" cy="583960"/>
            </a:xfrm>
            <a:prstGeom prst="rect">
              <a:avLst/>
            </a:prstGeom>
            <a:noFill/>
          </p:spPr>
          <p:txBody>
            <a:bodyPr wrap="square">
              <a:spAutoFit/>
            </a:bodyPr>
            <a:lstStyle/>
            <a:p>
              <a:r>
                <a:rPr kumimoji="0" lang="zh-CN" altLang="en-US"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及时强化原则</a:t>
              </a:r>
              <a:endParaRPr lang="zh-CN" altLang="en-US" sz="2000" dirty="0"/>
            </a:p>
          </p:txBody>
        </p:sp>
        <p:sp>
          <p:nvSpPr>
            <p:cNvPr id="32" name="文本框 31"/>
            <p:cNvSpPr txBox="1"/>
            <p:nvPr/>
          </p:nvSpPr>
          <p:spPr>
            <a:xfrm>
              <a:off x="6577047" y="4081951"/>
              <a:ext cx="6195060" cy="583960"/>
            </a:xfrm>
            <a:prstGeom prst="rect">
              <a:avLst/>
            </a:prstGeom>
            <a:noFill/>
          </p:spPr>
          <p:txBody>
            <a:bodyPr wrap="square">
              <a:spAutoFit/>
            </a:bodyPr>
            <a:lstStyle/>
            <a:p>
              <a:r>
                <a:rPr kumimoji="0" lang="zh-CN" altLang="en-US"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自定步调原则</a:t>
              </a:r>
              <a:endParaRPr lang="zh-CN" altLang="en-US" sz="2000" dirty="0"/>
            </a:p>
          </p:txBody>
        </p:sp>
        <p:sp>
          <p:nvSpPr>
            <p:cNvPr id="34" name="文本框 33"/>
            <p:cNvSpPr txBox="1"/>
            <p:nvPr/>
          </p:nvSpPr>
          <p:spPr>
            <a:xfrm>
              <a:off x="8181633" y="7664130"/>
              <a:ext cx="6400800" cy="583960"/>
            </a:xfrm>
            <a:prstGeom prst="rect">
              <a:avLst/>
            </a:prstGeom>
            <a:noFill/>
          </p:spPr>
          <p:txBody>
            <a:bodyPr wrap="square">
              <a:spAutoFit/>
            </a:bodyPr>
            <a:lstStyle/>
            <a:p>
              <a:r>
                <a:rPr kumimoji="0" lang="zh-CN" altLang="en-US"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低错误率原则</a:t>
              </a:r>
              <a:endParaRPr lang="zh-CN" altLang="en-US" sz="2000" dirty="0"/>
            </a:p>
          </p:txBody>
        </p:sp>
        <p:sp>
          <p:nvSpPr>
            <p:cNvPr id="36" name="文本框 35"/>
            <p:cNvSpPr txBox="1"/>
            <p:nvPr/>
          </p:nvSpPr>
          <p:spPr>
            <a:xfrm>
              <a:off x="1433438" y="8281039"/>
              <a:ext cx="2734117" cy="943319"/>
            </a:xfrm>
            <a:prstGeom prst="rect">
              <a:avLst/>
            </a:prstGeom>
            <a:noFill/>
          </p:spPr>
          <p:txBody>
            <a:bodyPr wrap="square">
              <a:spAutoFit/>
            </a:bodyPr>
            <a:lstStyle/>
            <a:p>
              <a:r>
                <a:rPr kumimoji="0" lang="zh-CN" altLang="en-US"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教学的设计要能使学生经常处于积极反应的状态</a:t>
              </a:r>
              <a:endParaRPr lang="zh-CN" altLang="en-US" dirty="0"/>
            </a:p>
          </p:txBody>
        </p:sp>
        <p:sp>
          <p:nvSpPr>
            <p:cNvPr id="38" name="文本框 37"/>
            <p:cNvSpPr txBox="1"/>
            <p:nvPr/>
          </p:nvSpPr>
          <p:spPr>
            <a:xfrm>
              <a:off x="3172071" y="4523980"/>
              <a:ext cx="2483070" cy="943319"/>
            </a:xfrm>
            <a:prstGeom prst="rect">
              <a:avLst/>
            </a:prstGeom>
            <a:noFill/>
          </p:spPr>
          <p:txBody>
            <a:bodyPr wrap="square">
              <a:spAutoFit/>
            </a:bodyPr>
            <a:lstStyle/>
            <a:p>
              <a:r>
                <a:rPr lang="zh-CN" altLang="en-US" dirty="0"/>
                <a:t>教学内容要存在关联性、符合学生的学习过程</a:t>
              </a:r>
              <a:endParaRPr lang="zh-CN" altLang="en-US" dirty="0"/>
            </a:p>
          </p:txBody>
        </p:sp>
        <p:sp>
          <p:nvSpPr>
            <p:cNvPr id="40" name="文本框 39"/>
            <p:cNvSpPr txBox="1"/>
            <p:nvPr/>
          </p:nvSpPr>
          <p:spPr>
            <a:xfrm>
              <a:off x="4797374" y="8258885"/>
              <a:ext cx="2440998" cy="646331"/>
            </a:xfrm>
            <a:prstGeom prst="rect">
              <a:avLst/>
            </a:prstGeom>
            <a:noFill/>
          </p:spPr>
          <p:txBody>
            <a:bodyPr wrap="square">
              <a:spAutoFit/>
            </a:bodyPr>
            <a:lstStyle/>
            <a:p>
              <a:r>
                <a:rPr lang="zh-CN" altLang="en-US" dirty="0"/>
                <a:t>要让学生尽快明白自己的反应是否正确</a:t>
              </a:r>
              <a:endParaRPr lang="zh-CN" altLang="en-US" dirty="0"/>
            </a:p>
          </p:txBody>
        </p:sp>
        <p:sp>
          <p:nvSpPr>
            <p:cNvPr id="42" name="文本框 41"/>
            <p:cNvSpPr txBox="1"/>
            <p:nvPr/>
          </p:nvSpPr>
          <p:spPr>
            <a:xfrm>
              <a:off x="6255910" y="4629347"/>
              <a:ext cx="2533437" cy="943319"/>
            </a:xfrm>
            <a:prstGeom prst="rect">
              <a:avLst/>
            </a:prstGeom>
            <a:noFill/>
          </p:spPr>
          <p:txBody>
            <a:bodyPr wrap="square">
              <a:spAutoFit/>
            </a:bodyPr>
            <a:lstStyle/>
            <a:p>
              <a:r>
                <a:rPr lang="zh-CN" altLang="en-US" dirty="0"/>
                <a:t>某些教学环节可以让学生有自主性</a:t>
              </a:r>
              <a:endParaRPr lang="zh-CN" altLang="en-US" dirty="0"/>
            </a:p>
          </p:txBody>
        </p:sp>
        <p:sp>
          <p:nvSpPr>
            <p:cNvPr id="44" name="文本框 43"/>
            <p:cNvSpPr txBox="1"/>
            <p:nvPr/>
          </p:nvSpPr>
          <p:spPr>
            <a:xfrm>
              <a:off x="7990104" y="8317645"/>
              <a:ext cx="2183130" cy="646331"/>
            </a:xfrm>
            <a:prstGeom prst="rect">
              <a:avLst/>
            </a:prstGeom>
            <a:noFill/>
          </p:spPr>
          <p:txBody>
            <a:bodyPr wrap="square">
              <a:spAutoFit/>
            </a:bodyPr>
            <a:lstStyle/>
            <a:p>
              <a:r>
                <a:rPr lang="zh-CN" altLang="en-US" dirty="0"/>
                <a:t>尽量减少学生出现错误反应的可能性。</a:t>
              </a:r>
              <a:endParaRPr lang="zh-CN" altLang="en-US" dirty="0"/>
            </a:p>
          </p:txBody>
        </p:sp>
      </p:gr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二） 行为取向的教学设计模式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646462" y="1322822"/>
            <a:ext cx="11114975" cy="5262979"/>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rPr>
              <a:t>在中学数学教学中，教师要设计一定的问题，吸引学生学习，这个问题可以是带有情境的，也可以是纯学科的，如果是后者最好从复习引入。例如，之前的知识可以解决这个问题，如果问题条件改变一下，那么现有的数学工具就不够用了，需要学习新的知识，这就是我们今天要学的新内容。</a:t>
            </a: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这种设计可以让学生明确学习新内容的目的，也能在一定程度上激发学生的求知欲。引入后，主要介绍新的数学知识，这时候要避免“快”，一般教师不要直接告诉学生新的知识是怎样的，而是应首先对这个知识的本质特征进行深入分析，帮助学生厘清掌握该知识要分哪几个步骤，或者哪几个层次，然后再设计相应的教学内容。</a:t>
            </a: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当然，这些知识的巩固离不开必要的练习，而练习题的选择需要有代表性，也要有一定的层次性，让学生能逐步巩固认知，也有选择的余地。在教学实践中，课堂练习时可以让一些学生在讲台的黑板上解题，或者展示他们的答案，当学生解答正确时教师要及时表扬，回答错误时可以让其他学生指出问题所在，给予所有学生及时的反馈。</a:t>
            </a:r>
            <a:endParaRPr lang="zh-CN" altLang="en-US" sz="2400" dirty="0">
              <a:solidFill>
                <a:srgbClr val="8691AE"/>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三）人格取向的教学设计模式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23082" y="1304190"/>
            <a:ext cx="10442037" cy="1569660"/>
          </a:xfrm>
          <a:prstGeom prst="rect">
            <a:avLst/>
          </a:prstGeom>
          <a:noFill/>
        </p:spPr>
        <p:txBody>
          <a:bodyPr wrap="square">
            <a:spAutoFit/>
          </a:bodyPr>
          <a:lstStyle/>
          <a:p>
            <a:r>
              <a:rPr lang="zh-CN" altLang="en-US" sz="2400" dirty="0">
                <a:solidFill>
                  <a:srgbClr val="6B799C"/>
                </a:solidFill>
              </a:rPr>
              <a:t>人格取向的教学设计以人本主义心理学的理论为基础，认为课堂教学应该以人为本，要激发人的学习热情，引导其自主探究、挖掘自身潜能。</a:t>
            </a:r>
            <a:endParaRPr lang="en-US" altLang="zh-CN" sz="2400" dirty="0">
              <a:solidFill>
                <a:srgbClr val="6B799C"/>
              </a:solidFill>
            </a:endParaRPr>
          </a:p>
          <a:p>
            <a:r>
              <a:rPr lang="zh-CN" altLang="en-US" sz="2400" dirty="0">
                <a:solidFill>
                  <a:srgbClr val="6B799C"/>
                </a:solidFill>
              </a:rPr>
              <a:t>罗杰斯的“非指导教学”（</a:t>
            </a:r>
            <a:r>
              <a:rPr lang="en-US" altLang="zh-CN" sz="2400" dirty="0">
                <a:solidFill>
                  <a:srgbClr val="6B799C"/>
                </a:solidFill>
              </a:rPr>
              <a:t>nondirective teaching</a:t>
            </a:r>
            <a:r>
              <a:rPr lang="zh-CN" altLang="en-US" sz="2400" dirty="0">
                <a:solidFill>
                  <a:srgbClr val="6B799C"/>
                </a:solidFill>
              </a:rPr>
              <a:t>）模式是人格取向教学设计的典型代表，他主张教学应该注重儿童的自主性和主动性。</a:t>
            </a:r>
            <a:endParaRPr lang="zh-CN" altLang="en-US" sz="2400" dirty="0">
              <a:solidFill>
                <a:srgbClr val="6B799C"/>
              </a:solidFill>
            </a:endParaRPr>
          </a:p>
        </p:txBody>
      </p:sp>
      <p:grpSp>
        <p:nvGrpSpPr>
          <p:cNvPr id="5" name="组合 4"/>
          <p:cNvGrpSpPr/>
          <p:nvPr/>
        </p:nvGrpSpPr>
        <p:grpSpPr>
          <a:xfrm>
            <a:off x="2240398" y="3429000"/>
            <a:ext cx="7363867" cy="2874308"/>
            <a:chOff x="1184484" y="2275078"/>
            <a:chExt cx="7363867" cy="2874308"/>
          </a:xfrm>
        </p:grpSpPr>
        <p:sp>
          <p:nvSpPr>
            <p:cNvPr id="6" name="Rounded Rectangle 2"/>
            <p:cNvSpPr/>
            <p:nvPr/>
          </p:nvSpPr>
          <p:spPr>
            <a:xfrm>
              <a:off x="118448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7" name="Rounded Rectangle 22"/>
            <p:cNvSpPr/>
            <p:nvPr/>
          </p:nvSpPr>
          <p:spPr>
            <a:xfrm>
              <a:off x="3771709" y="2275078"/>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8" name="Rounded Rectangle 29"/>
            <p:cNvSpPr/>
            <p:nvPr/>
          </p:nvSpPr>
          <p:spPr>
            <a:xfrm>
              <a:off x="635893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grpSp>
          <p:nvGrpSpPr>
            <p:cNvPr id="9" name="组合 8"/>
            <p:cNvGrpSpPr/>
            <p:nvPr/>
          </p:nvGrpSpPr>
          <p:grpSpPr>
            <a:xfrm>
              <a:off x="1464696" y="2653775"/>
              <a:ext cx="1747731" cy="1577702"/>
              <a:chOff x="1388760" y="2263812"/>
              <a:chExt cx="1747731" cy="1577702"/>
            </a:xfrm>
          </p:grpSpPr>
          <p:sp>
            <p:nvSpPr>
              <p:cNvPr id="20"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21" name="组合 20"/>
              <p:cNvGrpSpPr/>
              <p:nvPr/>
            </p:nvGrpSpPr>
            <p:grpSpPr>
              <a:xfrm>
                <a:off x="1946370" y="2263812"/>
                <a:ext cx="513773" cy="511278"/>
                <a:chOff x="1946370" y="2263812"/>
                <a:chExt cx="513773" cy="511278"/>
              </a:xfrm>
            </p:grpSpPr>
            <p:sp>
              <p:nvSpPr>
                <p:cNvPr id="24" name="椭圆 23"/>
                <p:cNvSpPr/>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946370"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10" name="组合 9"/>
            <p:cNvGrpSpPr/>
            <p:nvPr/>
          </p:nvGrpSpPr>
          <p:grpSpPr>
            <a:xfrm>
              <a:off x="4049001" y="2653775"/>
              <a:ext cx="1747731" cy="1577702"/>
              <a:chOff x="1388760" y="2263812"/>
              <a:chExt cx="1747731" cy="1577702"/>
            </a:xfrm>
          </p:grpSpPr>
          <p:sp>
            <p:nvSpPr>
              <p:cNvPr id="16"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17" name="组合 16"/>
              <p:cNvGrpSpPr/>
              <p:nvPr/>
            </p:nvGrpSpPr>
            <p:grpSpPr>
              <a:xfrm>
                <a:off x="1947617" y="2263812"/>
                <a:ext cx="513773" cy="511278"/>
                <a:chOff x="1947617" y="2263812"/>
                <a:chExt cx="513773" cy="511278"/>
              </a:xfrm>
            </p:grpSpPr>
            <p:sp>
              <p:nvSpPr>
                <p:cNvPr id="18" name="椭圆 17"/>
                <p:cNvSpPr/>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947617"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13" name="组合 12"/>
            <p:cNvGrpSpPr/>
            <p:nvPr/>
          </p:nvGrpSpPr>
          <p:grpSpPr>
            <a:xfrm>
              <a:off x="7187995" y="2653775"/>
              <a:ext cx="513773" cy="511278"/>
              <a:chOff x="1946369" y="2263812"/>
              <a:chExt cx="513773" cy="511278"/>
            </a:xfrm>
          </p:grpSpPr>
          <p:sp>
            <p:nvSpPr>
              <p:cNvPr id="14" name="椭圆 13"/>
              <p:cNvSpPr/>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946369" y="2328831"/>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sp>
        <p:nvSpPr>
          <p:cNvPr id="28" name="文本框 27"/>
          <p:cNvSpPr txBox="1"/>
          <p:nvPr/>
        </p:nvSpPr>
        <p:spPr>
          <a:xfrm>
            <a:off x="2339095" y="4368629"/>
            <a:ext cx="2110760" cy="1754326"/>
          </a:xfrm>
          <a:prstGeom prst="rect">
            <a:avLst/>
          </a:prstGeom>
          <a:noFill/>
        </p:spPr>
        <p:txBody>
          <a:bodyPr wrap="square">
            <a:spAutoFit/>
          </a:bodyPr>
          <a:lstStyle/>
          <a:p>
            <a:r>
              <a:rPr kumimoji="0" lang="zh-CN" altLang="en-US" sz="1800" b="0" i="0" u="none" strike="noStrike" kern="1200" cap="none" spc="0" normalizeH="0" baseline="0" noProof="0" dirty="0">
                <a:ln>
                  <a:noFill/>
                </a:ln>
                <a:solidFill>
                  <a:srgbClr val="6B799C"/>
                </a:solidFill>
                <a:effectLst/>
                <a:uLnTx/>
                <a:uFillTx/>
                <a:latin typeface="Calibri" panose="020F0502020204030204"/>
                <a:ea typeface="等线" panose="02010600030101010101" pitchFamily="2" charset="-122"/>
                <a:cs typeface="+mn-cs"/>
              </a:rPr>
              <a:t>罗杰斯认为人类都具有学习的自然倾向，但是只有当学生正确了解所学习内容的用处时，学习效果才最好</a:t>
            </a:r>
            <a:endParaRPr lang="zh-CN" altLang="en-US" dirty="0">
              <a:solidFill>
                <a:srgbClr val="6B799C"/>
              </a:solidFill>
            </a:endParaRPr>
          </a:p>
        </p:txBody>
      </p:sp>
      <p:sp>
        <p:nvSpPr>
          <p:cNvPr id="30" name="文本框 29"/>
          <p:cNvSpPr txBox="1"/>
          <p:nvPr/>
        </p:nvSpPr>
        <p:spPr>
          <a:xfrm>
            <a:off x="4906280" y="4423238"/>
            <a:ext cx="2110760" cy="1521704"/>
          </a:xfrm>
          <a:prstGeom prst="rect">
            <a:avLst/>
          </a:prstGeom>
          <a:noFill/>
        </p:spPr>
        <p:txBody>
          <a:bodyPr wrap="square">
            <a:spAutoFit/>
          </a:bodyPr>
          <a:lstStyle/>
          <a:p>
            <a:r>
              <a:rPr lang="zh-CN" altLang="en-US" dirty="0">
                <a:solidFill>
                  <a:srgbClr val="6B799C"/>
                </a:solidFill>
              </a:rPr>
              <a:t>大量的学习是在学生主动参与的过程中获得的，而不是在自己不情愿的前提下教师灌输的</a:t>
            </a:r>
            <a:endParaRPr lang="zh-CN" altLang="en-US" dirty="0">
              <a:solidFill>
                <a:srgbClr val="6B799C"/>
              </a:solidFill>
            </a:endParaRPr>
          </a:p>
        </p:txBody>
      </p:sp>
      <p:sp>
        <p:nvSpPr>
          <p:cNvPr id="32" name="文本框 31"/>
          <p:cNvSpPr txBox="1"/>
          <p:nvPr/>
        </p:nvSpPr>
        <p:spPr>
          <a:xfrm>
            <a:off x="7434888" y="4460962"/>
            <a:ext cx="2292743" cy="1569660"/>
          </a:xfrm>
          <a:prstGeom prst="rect">
            <a:avLst/>
          </a:prstGeom>
          <a:noFill/>
        </p:spPr>
        <p:txBody>
          <a:bodyPr wrap="square">
            <a:spAutoFit/>
          </a:bodyPr>
          <a:lstStyle/>
          <a:p>
            <a:r>
              <a:rPr lang="zh-CN" altLang="en-US" sz="1600" dirty="0">
                <a:solidFill>
                  <a:srgbClr val="6B799C"/>
                </a:solidFill>
              </a:rPr>
              <a:t>当学生的学习具有较强主动性，且批评和自我批评的重要性大于别人的评价时，学生的独立性、创造性和自主性就更容易发展</a:t>
            </a:r>
            <a:endParaRPr lang="zh-CN" altLang="en-US" sz="16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三）人格取向的教学设计模式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240970" y="1134840"/>
            <a:ext cx="10570029" cy="1938992"/>
          </a:xfrm>
          <a:prstGeom prst="rect">
            <a:avLst/>
          </a:prstGeom>
          <a:noFill/>
        </p:spPr>
        <p:txBody>
          <a:bodyPr wrap="square">
            <a:spAutoFit/>
          </a:bodyPr>
          <a:lstStyle/>
          <a:p>
            <a:r>
              <a:rPr lang="zh-CN" altLang="en-US" sz="2400" dirty="0">
                <a:solidFill>
                  <a:srgbClr val="6B799C"/>
                </a:solidFill>
              </a:rPr>
              <a:t>人格取向的教学认为，传统的教学是教师作为先知者将知识传授给学生，而教师对学生学习特征和学习过程的认识并非完整、正确的，这就导致了教学的低效。非指导教学的要旨是教师通过创设某种活动，让学生在融洽的心理气氛中自由地表现自我、认识自我，从而改变自我、实现自我。为此，教师的教学设计应该要能为学生创造一种“安全”的心理氛围。具体表现为：</a:t>
            </a:r>
            <a:endParaRPr lang="zh-CN" altLang="en-US" sz="2400" dirty="0">
              <a:solidFill>
                <a:srgbClr val="6B799C"/>
              </a:solidFill>
            </a:endParaRPr>
          </a:p>
        </p:txBody>
      </p:sp>
      <p:grpSp>
        <p:nvGrpSpPr>
          <p:cNvPr id="2" name="组合 1"/>
          <p:cNvGrpSpPr/>
          <p:nvPr/>
        </p:nvGrpSpPr>
        <p:grpSpPr>
          <a:xfrm>
            <a:off x="1240970" y="3609562"/>
            <a:ext cx="9951092" cy="2874308"/>
            <a:chOff x="1184484" y="2275078"/>
            <a:chExt cx="9951092" cy="2874308"/>
          </a:xfrm>
        </p:grpSpPr>
        <p:sp>
          <p:nvSpPr>
            <p:cNvPr id="3" name="Rounded Rectangle 36"/>
            <p:cNvSpPr/>
            <p:nvPr/>
          </p:nvSpPr>
          <p:spPr>
            <a:xfrm>
              <a:off x="8946159" y="2275079"/>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grpSp>
          <p:nvGrpSpPr>
            <p:cNvPr id="5" name="组合 4"/>
            <p:cNvGrpSpPr/>
            <p:nvPr/>
          </p:nvGrpSpPr>
          <p:grpSpPr>
            <a:xfrm>
              <a:off x="1184484" y="2275078"/>
              <a:ext cx="7363867" cy="2874308"/>
              <a:chOff x="1184484" y="2275078"/>
              <a:chExt cx="7363867" cy="2874308"/>
            </a:xfrm>
          </p:grpSpPr>
          <p:sp>
            <p:nvSpPr>
              <p:cNvPr id="11" name="Rounded Rectangle 2"/>
              <p:cNvSpPr/>
              <p:nvPr/>
            </p:nvSpPr>
            <p:spPr>
              <a:xfrm>
                <a:off x="118448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2" name="Rounded Rectangle 22"/>
              <p:cNvSpPr/>
              <p:nvPr/>
            </p:nvSpPr>
            <p:spPr>
              <a:xfrm>
                <a:off x="3771709" y="2275078"/>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3" name="Rounded Rectangle 29"/>
              <p:cNvSpPr/>
              <p:nvPr/>
            </p:nvSpPr>
            <p:spPr>
              <a:xfrm>
                <a:off x="635893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grpSp>
            <p:nvGrpSpPr>
              <p:cNvPr id="14" name="组合 13"/>
              <p:cNvGrpSpPr/>
              <p:nvPr/>
            </p:nvGrpSpPr>
            <p:grpSpPr>
              <a:xfrm>
                <a:off x="1464696" y="2653775"/>
                <a:ext cx="1747731" cy="1577702"/>
                <a:chOff x="1388760" y="2263812"/>
                <a:chExt cx="1747731" cy="1577702"/>
              </a:xfrm>
            </p:grpSpPr>
            <p:sp>
              <p:nvSpPr>
                <p:cNvPr id="28"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29" name="组合 28"/>
                <p:cNvGrpSpPr/>
                <p:nvPr/>
              </p:nvGrpSpPr>
              <p:grpSpPr>
                <a:xfrm>
                  <a:off x="1946370" y="2263812"/>
                  <a:ext cx="513773" cy="511278"/>
                  <a:chOff x="1946370" y="2263812"/>
                  <a:chExt cx="513773" cy="511278"/>
                </a:xfrm>
              </p:grpSpPr>
              <p:sp>
                <p:nvSpPr>
                  <p:cNvPr id="30" name="椭圆 29"/>
                  <p:cNvSpPr/>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946370"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15" name="组合 14"/>
              <p:cNvGrpSpPr/>
              <p:nvPr/>
            </p:nvGrpSpPr>
            <p:grpSpPr>
              <a:xfrm>
                <a:off x="4049001" y="2653775"/>
                <a:ext cx="1747731" cy="1577702"/>
                <a:chOff x="1388760" y="2263812"/>
                <a:chExt cx="1747731" cy="1577702"/>
              </a:xfrm>
            </p:grpSpPr>
            <p:sp>
              <p:nvSpPr>
                <p:cNvPr id="21"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24" name="组合 23"/>
                <p:cNvGrpSpPr/>
                <p:nvPr/>
              </p:nvGrpSpPr>
              <p:grpSpPr>
                <a:xfrm>
                  <a:off x="1947617" y="2263812"/>
                  <a:ext cx="513773" cy="511278"/>
                  <a:chOff x="1947617" y="2263812"/>
                  <a:chExt cx="513773" cy="511278"/>
                </a:xfrm>
              </p:grpSpPr>
              <p:sp>
                <p:nvSpPr>
                  <p:cNvPr id="25" name="椭圆 24"/>
                  <p:cNvSpPr/>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947617"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16" name="组合 15"/>
              <p:cNvGrpSpPr/>
              <p:nvPr/>
            </p:nvGrpSpPr>
            <p:grpSpPr>
              <a:xfrm>
                <a:off x="6630386" y="2653775"/>
                <a:ext cx="1747731" cy="1577702"/>
                <a:chOff x="1388760" y="2263812"/>
                <a:chExt cx="1747731" cy="1577702"/>
              </a:xfrm>
            </p:grpSpPr>
            <p:sp>
              <p:nvSpPr>
                <p:cNvPr id="17"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18" name="组合 17"/>
                <p:cNvGrpSpPr/>
                <p:nvPr/>
              </p:nvGrpSpPr>
              <p:grpSpPr>
                <a:xfrm>
                  <a:off x="1946369" y="2263812"/>
                  <a:ext cx="513773" cy="511278"/>
                  <a:chOff x="1946369" y="2263812"/>
                  <a:chExt cx="513773" cy="511278"/>
                </a:xfrm>
              </p:grpSpPr>
              <p:sp>
                <p:nvSpPr>
                  <p:cNvPr id="19" name="椭圆 18"/>
                  <p:cNvSpPr/>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946369" y="2328831"/>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grpSp>
          <p:nvGrpSpPr>
            <p:cNvPr id="6" name="组合 5"/>
            <p:cNvGrpSpPr/>
            <p:nvPr/>
          </p:nvGrpSpPr>
          <p:grpSpPr>
            <a:xfrm>
              <a:off x="9214691" y="2653775"/>
              <a:ext cx="1747731" cy="1577702"/>
              <a:chOff x="1388760" y="2263812"/>
              <a:chExt cx="1747731" cy="1577702"/>
            </a:xfrm>
          </p:grpSpPr>
          <p:sp>
            <p:nvSpPr>
              <p:cNvPr id="7"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8" name="组合 7"/>
              <p:cNvGrpSpPr/>
              <p:nvPr/>
            </p:nvGrpSpPr>
            <p:grpSpPr>
              <a:xfrm>
                <a:off x="1947617" y="2263812"/>
                <a:ext cx="575054" cy="511278"/>
                <a:chOff x="1947617" y="2263812"/>
                <a:chExt cx="575054" cy="511278"/>
              </a:xfrm>
            </p:grpSpPr>
            <p:sp>
              <p:nvSpPr>
                <p:cNvPr id="9" name="椭圆 8"/>
                <p:cNvSpPr/>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947617" y="2319396"/>
                  <a:ext cx="575054"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sp>
        <p:nvSpPr>
          <p:cNvPr id="33" name="文本框 32"/>
          <p:cNvSpPr txBox="1"/>
          <p:nvPr/>
        </p:nvSpPr>
        <p:spPr>
          <a:xfrm>
            <a:off x="1423495" y="4665936"/>
            <a:ext cx="1943103"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6B799C"/>
                </a:solidFill>
                <a:effectLst/>
                <a:uLnTx/>
                <a:uFillTx/>
                <a:latin typeface="Calibri" panose="020F0502020204030204"/>
                <a:ea typeface="等线" panose="02010600030101010101" pitchFamily="2" charset="-122"/>
                <a:cs typeface="+mn-cs"/>
              </a:rPr>
              <a:t>帮助学生澄清自己想要学习什么</a:t>
            </a:r>
            <a:endParaRPr kumimoji="0" lang="zh-CN" altLang="en-US" sz="2400" b="0" i="0" u="none" strike="noStrike" kern="1200" cap="none" spc="0" normalizeH="0" baseline="0" noProof="0" dirty="0">
              <a:ln>
                <a:noFill/>
              </a:ln>
              <a:solidFill>
                <a:srgbClr val="6B799C"/>
              </a:solidFill>
              <a:effectLst/>
              <a:uLnTx/>
              <a:uFillTx/>
              <a:latin typeface="Calibri" panose="020F0502020204030204"/>
              <a:ea typeface="等线" panose="02010600030101010101" pitchFamily="2" charset="-122"/>
              <a:cs typeface="+mn-cs"/>
            </a:endParaRPr>
          </a:p>
        </p:txBody>
      </p:sp>
      <p:sp>
        <p:nvSpPr>
          <p:cNvPr id="35" name="文本框 34"/>
          <p:cNvSpPr txBox="1"/>
          <p:nvPr/>
        </p:nvSpPr>
        <p:spPr>
          <a:xfrm>
            <a:off x="3895386" y="4662928"/>
            <a:ext cx="2055034" cy="1200329"/>
          </a:xfrm>
          <a:prstGeom prst="rect">
            <a:avLst/>
          </a:prstGeom>
          <a:noFill/>
        </p:spPr>
        <p:txBody>
          <a:bodyPr wrap="square">
            <a:spAutoFit/>
          </a:bodyPr>
          <a:lstStyle/>
          <a:p>
            <a:r>
              <a:rPr lang="zh-CN" altLang="en-US" sz="2400" dirty="0">
                <a:solidFill>
                  <a:srgbClr val="6B799C"/>
                </a:solidFill>
              </a:rPr>
              <a:t>帮助学生安排适宜的学习活动与材料</a:t>
            </a:r>
            <a:endParaRPr lang="zh-CN" altLang="en-US" sz="2400" dirty="0">
              <a:solidFill>
                <a:srgbClr val="6B799C"/>
              </a:solidFill>
            </a:endParaRPr>
          </a:p>
        </p:txBody>
      </p:sp>
      <p:sp>
        <p:nvSpPr>
          <p:cNvPr id="37" name="文本框 36"/>
          <p:cNvSpPr txBox="1"/>
          <p:nvPr/>
        </p:nvSpPr>
        <p:spPr>
          <a:xfrm>
            <a:off x="6499634" y="4662927"/>
            <a:ext cx="2020988" cy="1200329"/>
          </a:xfrm>
          <a:prstGeom prst="rect">
            <a:avLst/>
          </a:prstGeom>
          <a:noFill/>
        </p:spPr>
        <p:txBody>
          <a:bodyPr wrap="square">
            <a:spAutoFit/>
          </a:bodyPr>
          <a:lstStyle/>
          <a:p>
            <a:r>
              <a:rPr lang="zh-CN" altLang="en-US" sz="2400" dirty="0">
                <a:solidFill>
                  <a:srgbClr val="6B799C"/>
                </a:solidFill>
              </a:rPr>
              <a:t>帮助学生发现自己所学的内容的个人意义</a:t>
            </a:r>
            <a:endParaRPr lang="zh-CN" altLang="en-US" sz="2400" dirty="0">
              <a:solidFill>
                <a:srgbClr val="6B799C"/>
              </a:solidFill>
            </a:endParaRPr>
          </a:p>
        </p:txBody>
      </p:sp>
      <p:sp>
        <p:nvSpPr>
          <p:cNvPr id="39" name="文本框 38"/>
          <p:cNvSpPr txBox="1"/>
          <p:nvPr/>
        </p:nvSpPr>
        <p:spPr>
          <a:xfrm>
            <a:off x="9106731" y="4659384"/>
            <a:ext cx="2021660" cy="1200329"/>
          </a:xfrm>
          <a:prstGeom prst="rect">
            <a:avLst/>
          </a:prstGeom>
          <a:noFill/>
        </p:spPr>
        <p:txBody>
          <a:bodyPr wrap="square">
            <a:spAutoFit/>
          </a:bodyPr>
          <a:lstStyle/>
          <a:p>
            <a:r>
              <a:rPr lang="zh-CN" altLang="en-US" sz="2400" dirty="0">
                <a:solidFill>
                  <a:srgbClr val="6B799C"/>
                </a:solidFill>
              </a:rPr>
              <a:t>维持某种有益于学习过程的心理气氛</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三）人格取向的教学设计模式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18935" y="1228397"/>
            <a:ext cx="10570029" cy="4401205"/>
          </a:xfrm>
          <a:prstGeom prst="rect">
            <a:avLst/>
          </a:prstGeom>
          <a:noFill/>
        </p:spPr>
        <p:txBody>
          <a:bodyPr wrap="square">
            <a:spAutoFit/>
          </a:bodyPr>
          <a:lstStyle/>
          <a:p>
            <a:pPr marL="457200" indent="-457200">
              <a:buFont typeface="Arial" panose="020B0604020202020204" pitchFamily="34" charset="0"/>
              <a:buChar char="•"/>
            </a:pPr>
            <a:r>
              <a:rPr lang="zh-CN" altLang="en-US" sz="2800" dirty="0">
                <a:solidFill>
                  <a:srgbClr val="6B799C"/>
                </a:solidFill>
              </a:rPr>
              <a:t>应该说，人格取向的教学具有一定的合理性，是对“唯理智主义”教育倾向的批判。后者认为教育的主要目的是开发智力，忽视了完美人格和完整心灵的培养，甚至在某种程度上以牺牲它们为代价，这都违背了教育的本质目的。</a:t>
            </a:r>
            <a:endParaRPr lang="en-US" altLang="zh-CN" sz="2800" dirty="0">
              <a:solidFill>
                <a:srgbClr val="6B799C"/>
              </a:solidFill>
            </a:endParaRPr>
          </a:p>
          <a:p>
            <a:pPr marL="457200" indent="-457200">
              <a:buFont typeface="Arial" panose="020B0604020202020204" pitchFamily="34" charset="0"/>
              <a:buChar char="•"/>
            </a:pPr>
            <a:endParaRPr lang="en-US" altLang="zh-CN"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在中学数学的教学设计中，教师既要注重学生对数学知识的掌握，注重学生数学解题能力的培养，也要注重数学课程对学生人格和品德发展的影响，注重数学的学科德育。这样的教学设计，可以更好地激发学生的学习热情，能让学生获得更多思想上、精神上和品德上的感悟。</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600" b="1" dirty="0">
                <a:solidFill>
                  <a:srgbClr val="6B799C"/>
                </a:solidFill>
                <a:latin typeface="幼圆" panose="02010509060101010101" pitchFamily="49" charset="-122"/>
                <a:ea typeface="幼圆" panose="02010509060101010101" pitchFamily="49" charset="-122"/>
              </a:rPr>
              <a:t>二、</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中学数学教学设计的基本内容与结构</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468665" y="1738425"/>
            <a:ext cx="8752114" cy="3539430"/>
          </a:xfrm>
          <a:prstGeom prst="rect">
            <a:avLst/>
          </a:prstGeom>
          <a:noFill/>
        </p:spPr>
        <p:txBody>
          <a:bodyPr wrap="square">
            <a:spAutoFit/>
          </a:bodyPr>
          <a:lstStyle/>
          <a:p>
            <a:r>
              <a:rPr lang="zh-CN" altLang="en-US" sz="2800" dirty="0">
                <a:solidFill>
                  <a:srgbClr val="6B799C"/>
                </a:solidFill>
              </a:rPr>
              <a:t>中学数学教学设计主要是要解决“教什么”“为什么教”和“怎么教”这三个问题。其中，“教什么”是对教学内容的分析，要掌握教学知识的数学学科本质内涵和外延；“为什么教”是对教学目的的分析，要了解针对具体的教学对象，该教学知识需要达到的教学目标；“怎么教”是在前两个步骤完成后，对教学过程的设计。因此，中学数学教学设计可分为前期分析、目标确定、过程设计与作业设计这四个部分。</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任意多边形 4"/>
          <p:cNvSpPr/>
          <p:nvPr>
            <p:custDataLst>
              <p:tags r:id="rId1"/>
            </p:custDataLst>
          </p:nvPr>
        </p:nvSpPr>
        <p:spPr>
          <a:xfrm>
            <a:off x="643618" y="2247053"/>
            <a:ext cx="2916011" cy="554001"/>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一）设计的前期分析</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643618" y="1020461"/>
            <a:ext cx="10556421" cy="1200329"/>
          </a:xfrm>
          <a:prstGeom prst="rect">
            <a:avLst/>
          </a:prstGeom>
          <a:noFill/>
        </p:spPr>
        <p:txBody>
          <a:bodyPr wrap="square">
            <a:spAutoFit/>
          </a:bodyPr>
          <a:lstStyle/>
          <a:p>
            <a:r>
              <a:rPr lang="zh-CN" altLang="en-US" sz="2400" dirty="0">
                <a:solidFill>
                  <a:srgbClr val="6B799C"/>
                </a:solidFill>
              </a:rPr>
              <a:t>前期分析是中学数学教师进行教学方案设计的基础。任何数学教学设计都要建立在对所要教学的数学知识点和教学对象有较为准确分析的基础上，只有做到胸有成竹，教师的教学才能有的放矢。</a:t>
            </a:r>
            <a:endParaRPr lang="zh-CN" altLang="en-US" sz="2400" dirty="0">
              <a:solidFill>
                <a:srgbClr val="6B799C"/>
              </a:solidFill>
            </a:endParaRPr>
          </a:p>
        </p:txBody>
      </p:sp>
      <p:sp>
        <p:nvSpPr>
          <p:cNvPr id="6" name="文本框 5"/>
          <p:cNvSpPr txBox="1"/>
          <p:nvPr/>
        </p:nvSpPr>
        <p:spPr>
          <a:xfrm>
            <a:off x="643618" y="2877999"/>
            <a:ext cx="10730593" cy="3785652"/>
          </a:xfrm>
          <a:prstGeom prst="rect">
            <a:avLst/>
          </a:prstGeom>
          <a:noFill/>
        </p:spPr>
        <p:txBody>
          <a:bodyPr wrap="square">
            <a:spAutoFit/>
          </a:bodyPr>
          <a:lstStyle/>
          <a:p>
            <a:pPr marL="342900" indent="-342900">
              <a:buFont typeface="Arial" panose="020B0604020202020204" pitchFamily="34" charset="0"/>
              <a:buChar char="•"/>
              <a:tabLst>
                <a:tab pos="6900545" algn="l"/>
              </a:tabLst>
            </a:pPr>
            <a:r>
              <a:rPr lang="zh-CN" altLang="en-US" sz="2000" dirty="0">
                <a:solidFill>
                  <a:srgbClr val="6B799C"/>
                </a:solidFill>
              </a:rPr>
              <a:t>数学教学离不开数学知识，要在对知识的教与学的过程中发展学生的各种素养。因此，教师对所要教学的数学内容要有准确而深入的了解。教师要分析数学内容有怎样的学科逻辑，教师只有知道是什么，才能正确表述，准确书写，灵活运用。</a:t>
            </a: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在对知识点本身有较为细致的分析后，教师还要分析这个知识的前序和后继分别为何。这些教学内容的分析应源于教材，而高于教材，教师要从教材中把握教学内容的范围，但是具体的学科逻辑又要超越教材。</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例如，在教学“无理数”的时候，教师首先需要分析无理数的概念是什么，怎么形成的，有什么用，为什么小学阶段学习了（正）整数、小数、分数等还不够，还需要学习无理数？如何向学生说明学习无理数的必要性？如何分析无理数有何特征，与有理数有怎样的联系？如何学习无理数能更好地为后续内容的学习打下基础？生活中哪些地方会用到无理数？</a:t>
            </a:r>
            <a:r>
              <a:rPr lang="en-US" altLang="zh-CN" sz="2000" dirty="0">
                <a:solidFill>
                  <a:srgbClr val="6B799C"/>
                </a:solidFill>
              </a:rPr>
              <a:t>……</a:t>
            </a:r>
            <a:r>
              <a:rPr lang="zh-CN" altLang="en-US" sz="2000" dirty="0">
                <a:solidFill>
                  <a:srgbClr val="6B799C"/>
                </a:solidFill>
              </a:rPr>
              <a:t>要分析这些内容，需要对教材进行解读，也需要查阅一些有关数学文化的书籍或网络资源，同时需要对课程标准进行研读，了解课程标准对该知识点的具体要求。</a:t>
            </a:r>
            <a:endParaRPr lang="zh-CN" altLang="en-US" sz="2000" dirty="0">
              <a:solidFill>
                <a:srgbClr val="6B799C"/>
              </a:solidFill>
            </a:endParaRPr>
          </a:p>
        </p:txBody>
      </p:sp>
      <p:sp>
        <p:nvSpPr>
          <p:cNvPr id="8" name="文本框 7"/>
          <p:cNvSpPr txBox="1"/>
          <p:nvPr/>
        </p:nvSpPr>
        <p:spPr>
          <a:xfrm>
            <a:off x="838200" y="2293220"/>
            <a:ext cx="272142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1.</a:t>
            </a:r>
            <a:r>
              <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教学内容的分析</a:t>
            </a:r>
            <a:endPar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a:ln>
                  <a:noFill/>
                </a:ln>
                <a:solidFill>
                  <a:srgbClr val="6B799C"/>
                </a:solidFill>
                <a:effectLst/>
                <a:uLnTx/>
                <a:uFillTx/>
                <a:latin typeface="幼圆" panose="02010509060101010101" pitchFamily="49" charset="-122"/>
                <a:ea typeface="幼圆" panose="02010509060101010101" pitchFamily="49" charset="-122"/>
                <a:cs typeface="+mn-cs"/>
              </a:rPr>
              <a:t>一）设计的前期分析</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6" name="文本框 5"/>
          <p:cNvSpPr txBox="1"/>
          <p:nvPr/>
        </p:nvSpPr>
        <p:spPr>
          <a:xfrm>
            <a:off x="1011875" y="1913808"/>
            <a:ext cx="10556421" cy="1631216"/>
          </a:xfrm>
          <a:prstGeom prst="rect">
            <a:avLst/>
          </a:prstGeom>
          <a:noFill/>
        </p:spPr>
        <p:txBody>
          <a:bodyPr wrap="square">
            <a:spAutoFit/>
          </a:bodyPr>
          <a:lstStyle/>
          <a:p>
            <a:r>
              <a:rPr lang="zh-CN" altLang="en-US" sz="2000" dirty="0">
                <a:solidFill>
                  <a:srgbClr val="6B799C"/>
                </a:solidFill>
              </a:rPr>
              <a:t>同样的教学内容针对不同的教学对象，会有不同的教学目标和教学方式，所以在教学设计时对学生进行分析是十分必要的。教师的教依赖于学生积极主动地学，学生的学又需要教师科学有效地教，教学的最终目的是实现学生的全面发展。为了保证中学数学教学的有效性，数学教师必须对学生进行分析，充分掌握学生的基本情况，做出符合学生发展实际的教学设计。在前期分析中，教师需要了解教学对象的以下内容：</a:t>
            </a:r>
            <a:endParaRPr lang="zh-CN" altLang="en-US" sz="2000" dirty="0">
              <a:solidFill>
                <a:srgbClr val="6B799C"/>
              </a:solidFill>
            </a:endParaRPr>
          </a:p>
        </p:txBody>
      </p:sp>
      <p:sp>
        <p:nvSpPr>
          <p:cNvPr id="2" name="任意多边形 8"/>
          <p:cNvSpPr/>
          <p:nvPr>
            <p:custDataLst>
              <p:tags r:id="rId1"/>
            </p:custDataLst>
          </p:nvPr>
        </p:nvSpPr>
        <p:spPr>
          <a:xfrm>
            <a:off x="923082" y="1173254"/>
            <a:ext cx="3296285" cy="688340"/>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210509" y="1276505"/>
            <a:ext cx="272142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2. </a:t>
            </a:r>
            <a:r>
              <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教学对象的分析</a:t>
            </a:r>
            <a:endPar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endParaRPr>
          </a:p>
        </p:txBody>
      </p:sp>
      <p:grpSp>
        <p:nvGrpSpPr>
          <p:cNvPr id="5" name="组合 4"/>
          <p:cNvGrpSpPr/>
          <p:nvPr/>
        </p:nvGrpSpPr>
        <p:grpSpPr>
          <a:xfrm>
            <a:off x="1210509" y="3597238"/>
            <a:ext cx="9710060" cy="2676423"/>
            <a:chOff x="1184484" y="2275078"/>
            <a:chExt cx="9951092" cy="2874308"/>
          </a:xfrm>
        </p:grpSpPr>
        <p:sp>
          <p:nvSpPr>
            <p:cNvPr id="7" name="Rounded Rectangle 36"/>
            <p:cNvSpPr/>
            <p:nvPr/>
          </p:nvSpPr>
          <p:spPr>
            <a:xfrm>
              <a:off x="8946159" y="2275079"/>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grpSp>
          <p:nvGrpSpPr>
            <p:cNvPr id="8" name="组合 7"/>
            <p:cNvGrpSpPr/>
            <p:nvPr/>
          </p:nvGrpSpPr>
          <p:grpSpPr>
            <a:xfrm>
              <a:off x="1184484" y="2275078"/>
              <a:ext cx="7363867" cy="2874308"/>
              <a:chOff x="1184484" y="2275078"/>
              <a:chExt cx="7363867" cy="2874308"/>
            </a:xfrm>
          </p:grpSpPr>
          <p:sp>
            <p:nvSpPr>
              <p:cNvPr id="14" name="Rounded Rectangle 2"/>
              <p:cNvSpPr/>
              <p:nvPr/>
            </p:nvSpPr>
            <p:spPr>
              <a:xfrm>
                <a:off x="118448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5" name="Rounded Rectangle 22"/>
              <p:cNvSpPr/>
              <p:nvPr/>
            </p:nvSpPr>
            <p:spPr>
              <a:xfrm>
                <a:off x="3771709" y="2275078"/>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6" name="Rounded Rectangle 29"/>
              <p:cNvSpPr/>
              <p:nvPr/>
            </p:nvSpPr>
            <p:spPr>
              <a:xfrm>
                <a:off x="635893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grpSp>
            <p:nvGrpSpPr>
              <p:cNvPr id="17" name="组合 16"/>
              <p:cNvGrpSpPr/>
              <p:nvPr/>
            </p:nvGrpSpPr>
            <p:grpSpPr>
              <a:xfrm>
                <a:off x="1464696" y="2653775"/>
                <a:ext cx="1747731" cy="1577702"/>
                <a:chOff x="1388760" y="2263812"/>
                <a:chExt cx="1747731" cy="1577702"/>
              </a:xfrm>
            </p:grpSpPr>
            <p:sp>
              <p:nvSpPr>
                <p:cNvPr id="31"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32" name="组合 31"/>
                <p:cNvGrpSpPr/>
                <p:nvPr/>
              </p:nvGrpSpPr>
              <p:grpSpPr>
                <a:xfrm>
                  <a:off x="1946370" y="2263812"/>
                  <a:ext cx="513773" cy="511278"/>
                  <a:chOff x="1946370" y="2263812"/>
                  <a:chExt cx="513773" cy="511278"/>
                </a:xfrm>
              </p:grpSpPr>
              <p:sp>
                <p:nvSpPr>
                  <p:cNvPr id="33" name="椭圆 32"/>
                  <p:cNvSpPr/>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946370"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18" name="组合 17"/>
              <p:cNvGrpSpPr/>
              <p:nvPr/>
            </p:nvGrpSpPr>
            <p:grpSpPr>
              <a:xfrm>
                <a:off x="4049001" y="2653775"/>
                <a:ext cx="1747731" cy="1577702"/>
                <a:chOff x="1388760" y="2263812"/>
                <a:chExt cx="1747731" cy="1577702"/>
              </a:xfrm>
            </p:grpSpPr>
            <p:sp>
              <p:nvSpPr>
                <p:cNvPr id="26"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28" name="组合 27"/>
                <p:cNvGrpSpPr/>
                <p:nvPr/>
              </p:nvGrpSpPr>
              <p:grpSpPr>
                <a:xfrm>
                  <a:off x="1947617" y="2263812"/>
                  <a:ext cx="513773" cy="511278"/>
                  <a:chOff x="1947617" y="2263812"/>
                  <a:chExt cx="513773" cy="511278"/>
                </a:xfrm>
              </p:grpSpPr>
              <p:sp>
                <p:nvSpPr>
                  <p:cNvPr id="29" name="椭圆 28"/>
                  <p:cNvSpPr/>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1947617"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6630386" y="2653775"/>
                <a:ext cx="1747731" cy="1577702"/>
                <a:chOff x="1388760" y="2263812"/>
                <a:chExt cx="1747731" cy="1577702"/>
              </a:xfrm>
            </p:grpSpPr>
            <p:sp>
              <p:nvSpPr>
                <p:cNvPr id="20"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21" name="组合 20"/>
                <p:cNvGrpSpPr/>
                <p:nvPr/>
              </p:nvGrpSpPr>
              <p:grpSpPr>
                <a:xfrm>
                  <a:off x="1946369" y="2263812"/>
                  <a:ext cx="513773" cy="511278"/>
                  <a:chOff x="1946369" y="2263812"/>
                  <a:chExt cx="513773" cy="511278"/>
                </a:xfrm>
              </p:grpSpPr>
              <p:sp>
                <p:nvSpPr>
                  <p:cNvPr id="24" name="椭圆 23"/>
                  <p:cNvSpPr/>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946369" y="2328831"/>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grpSp>
          <p:nvGrpSpPr>
            <p:cNvPr id="9" name="组合 8"/>
            <p:cNvGrpSpPr/>
            <p:nvPr/>
          </p:nvGrpSpPr>
          <p:grpSpPr>
            <a:xfrm>
              <a:off x="9214691" y="2653775"/>
              <a:ext cx="1747731" cy="1577702"/>
              <a:chOff x="1388760" y="2263812"/>
              <a:chExt cx="1747731" cy="1577702"/>
            </a:xfrm>
          </p:grpSpPr>
          <p:sp>
            <p:nvSpPr>
              <p:cNvPr id="10"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kumimoji="0" lang="en-US" sz="1100" b="0" i="0" u="none" strike="noStrike" kern="1200" cap="none" spc="0" normalizeH="0" baseline="0" noProof="0" dirty="0">
                  <a:ln>
                    <a:noFill/>
                  </a:ln>
                  <a:solidFill>
                    <a:srgbClr val="6B799C"/>
                  </a:solidFill>
                  <a:effectLst/>
                  <a:uLnTx/>
                  <a:uFillTx/>
                  <a:latin typeface="微软雅黑" panose="020B0503020204020204" pitchFamily="34" charset="-122"/>
                </a:endParaRPr>
              </a:p>
            </p:txBody>
          </p:sp>
          <p:grpSp>
            <p:nvGrpSpPr>
              <p:cNvPr id="11" name="组合 10"/>
              <p:cNvGrpSpPr/>
              <p:nvPr/>
            </p:nvGrpSpPr>
            <p:grpSpPr>
              <a:xfrm>
                <a:off x="1947617" y="2263812"/>
                <a:ext cx="575054" cy="511278"/>
                <a:chOff x="1947617" y="2263812"/>
                <a:chExt cx="575054" cy="511278"/>
              </a:xfrm>
            </p:grpSpPr>
            <p:sp>
              <p:nvSpPr>
                <p:cNvPr id="12" name="椭圆 11"/>
                <p:cNvSpPr/>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47617" y="2319396"/>
                  <a:ext cx="575054"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sp>
        <p:nvSpPr>
          <p:cNvPr id="36" name="文本框 35"/>
          <p:cNvSpPr txBox="1"/>
          <p:nvPr/>
        </p:nvSpPr>
        <p:spPr>
          <a:xfrm>
            <a:off x="1394569" y="4501050"/>
            <a:ext cx="1884128" cy="1754326"/>
          </a:xfrm>
          <a:prstGeom prst="rect">
            <a:avLst/>
          </a:prstGeom>
          <a:noFill/>
        </p:spPr>
        <p:txBody>
          <a:bodyPr wrap="square">
            <a:spAutoFit/>
          </a:bodyPr>
          <a:lstStyle/>
          <a:p>
            <a:r>
              <a:rPr lang="zh-CN" altLang="en-US" dirty="0">
                <a:solidFill>
                  <a:srgbClr val="6B799C"/>
                </a:solidFill>
              </a:rPr>
              <a:t>教学对象学习该知识所需要用到的前序知识分别是什么，何时学的，掌握的程度如何</a:t>
            </a:r>
            <a:endParaRPr lang="zh-CN" altLang="en-US" dirty="0">
              <a:solidFill>
                <a:srgbClr val="6B799C"/>
              </a:solidFill>
            </a:endParaRPr>
          </a:p>
        </p:txBody>
      </p:sp>
      <p:sp>
        <p:nvSpPr>
          <p:cNvPr id="38" name="文本框 37"/>
          <p:cNvSpPr txBox="1"/>
          <p:nvPr/>
        </p:nvSpPr>
        <p:spPr>
          <a:xfrm>
            <a:off x="3897702" y="4521709"/>
            <a:ext cx="1921280" cy="1200329"/>
          </a:xfrm>
          <a:prstGeom prst="rect">
            <a:avLst/>
          </a:prstGeom>
          <a:noFill/>
        </p:spPr>
        <p:txBody>
          <a:bodyPr wrap="square">
            <a:spAutoFit/>
          </a:bodyPr>
          <a:lstStyle/>
          <a:p>
            <a:r>
              <a:rPr lang="zh-CN" altLang="en-US" dirty="0">
                <a:solidFill>
                  <a:srgbClr val="6B799C"/>
                </a:solidFill>
              </a:rPr>
              <a:t>教学对象上一次课的学习内容是什么，是否可以建立有效联结</a:t>
            </a:r>
            <a:endParaRPr lang="zh-CN" altLang="en-US" dirty="0">
              <a:solidFill>
                <a:srgbClr val="6B799C"/>
              </a:solidFill>
            </a:endParaRPr>
          </a:p>
        </p:txBody>
      </p:sp>
      <p:sp>
        <p:nvSpPr>
          <p:cNvPr id="40" name="文本框 39"/>
          <p:cNvSpPr txBox="1"/>
          <p:nvPr/>
        </p:nvSpPr>
        <p:spPr>
          <a:xfrm>
            <a:off x="6417430" y="4495616"/>
            <a:ext cx="1812470" cy="923330"/>
          </a:xfrm>
          <a:prstGeom prst="rect">
            <a:avLst/>
          </a:prstGeom>
          <a:noFill/>
        </p:spPr>
        <p:txBody>
          <a:bodyPr wrap="square">
            <a:spAutoFit/>
          </a:bodyPr>
          <a:lstStyle/>
          <a:p>
            <a:r>
              <a:rPr lang="zh-CN" altLang="en-US" dirty="0">
                <a:solidFill>
                  <a:srgbClr val="6B799C"/>
                </a:solidFill>
              </a:rPr>
              <a:t>教学对象的学习能力如何，有怎样的思维特征</a:t>
            </a:r>
            <a:endParaRPr lang="zh-CN" altLang="en-US" dirty="0">
              <a:solidFill>
                <a:srgbClr val="6B799C"/>
              </a:solidFill>
            </a:endParaRPr>
          </a:p>
        </p:txBody>
      </p:sp>
      <p:sp>
        <p:nvSpPr>
          <p:cNvPr id="42" name="文本框 41"/>
          <p:cNvSpPr txBox="1"/>
          <p:nvPr/>
        </p:nvSpPr>
        <p:spPr>
          <a:xfrm>
            <a:off x="8995519" y="4495616"/>
            <a:ext cx="1806782" cy="923330"/>
          </a:xfrm>
          <a:prstGeom prst="rect">
            <a:avLst/>
          </a:prstGeom>
          <a:noFill/>
        </p:spPr>
        <p:txBody>
          <a:bodyPr wrap="square">
            <a:spAutoFit/>
          </a:bodyPr>
          <a:lstStyle/>
          <a:p>
            <a:r>
              <a:rPr lang="zh-CN" altLang="en-US" dirty="0">
                <a:solidFill>
                  <a:srgbClr val="6B799C"/>
                </a:solidFill>
              </a:rPr>
              <a:t>教学对象的学习主动性如何，班风和学风如何</a:t>
            </a:r>
            <a:endParaRPr lang="zh-CN" altLang="en-US" dirty="0">
              <a:solidFill>
                <a:srgbClr val="6B799C"/>
              </a:solidFill>
            </a:endParaRPr>
          </a:p>
        </p:txBody>
      </p:sp>
      <p:sp>
        <p:nvSpPr>
          <p:cNvPr id="44" name="文本框 43"/>
          <p:cNvSpPr txBox="1"/>
          <p:nvPr/>
        </p:nvSpPr>
        <p:spPr>
          <a:xfrm>
            <a:off x="1210508" y="6395092"/>
            <a:ext cx="9903805" cy="400110"/>
          </a:xfrm>
          <a:prstGeom prst="rect">
            <a:avLst/>
          </a:prstGeom>
          <a:noFill/>
        </p:spPr>
        <p:txBody>
          <a:bodyPr wrap="square">
            <a:spAutoFit/>
          </a:bodyPr>
          <a:lstStyle/>
          <a:p>
            <a:r>
              <a:rPr lang="zh-CN" altLang="en-US" sz="2000" dirty="0">
                <a:solidFill>
                  <a:srgbClr val="6B799C"/>
                </a:solidFill>
              </a:rPr>
              <a:t>围绕学生进行的学情分析是数学教学设计的前提，也是高效实施数学课堂教学的保障。</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组合 2"/>
          <p:cNvGrpSpPr/>
          <p:nvPr/>
        </p:nvGrpSpPr>
        <p:grpSpPr>
          <a:xfrm>
            <a:off x="4200753" y="2788920"/>
            <a:ext cx="3438525" cy="3427412"/>
            <a:chOff x="4135438" y="2116138"/>
            <a:chExt cx="3438525" cy="3427412"/>
          </a:xfrm>
        </p:grpSpPr>
        <p:sp>
          <p:nvSpPr>
            <p:cNvPr id="13314" name="新月形 4"/>
            <p:cNvSpPr>
              <a:spLocks noChangeArrowheads="1"/>
            </p:cNvSpPr>
            <p:nvPr/>
          </p:nvSpPr>
          <p:spPr bwMode="auto">
            <a:xfrm rot="-848703">
              <a:off x="4135438" y="2357438"/>
              <a:ext cx="1589087"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15" name="新月形 5"/>
            <p:cNvSpPr>
              <a:spLocks noChangeArrowheads="1"/>
            </p:cNvSpPr>
            <p:nvPr/>
          </p:nvSpPr>
          <p:spPr bwMode="auto">
            <a:xfrm rot="4551297">
              <a:off x="4948238" y="1322388"/>
              <a:ext cx="1589087" cy="3176587"/>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16" name="新月形 6"/>
            <p:cNvSpPr>
              <a:spLocks noChangeArrowheads="1"/>
            </p:cNvSpPr>
            <p:nvPr/>
          </p:nvSpPr>
          <p:spPr bwMode="auto">
            <a:xfrm rot="9951297">
              <a:off x="5984875" y="2136775"/>
              <a:ext cx="1589088"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17" name="新月形 7"/>
            <p:cNvSpPr>
              <a:spLocks noChangeArrowheads="1"/>
            </p:cNvSpPr>
            <p:nvPr/>
          </p:nvSpPr>
          <p:spPr bwMode="auto">
            <a:xfrm rot="-6248703">
              <a:off x="5184775" y="3160713"/>
              <a:ext cx="1589087" cy="3176588"/>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3319" name="直接连接符 24"/>
          <p:cNvSpPr>
            <a:spLocks noChangeShapeType="1"/>
          </p:cNvSpPr>
          <p:nvPr/>
        </p:nvSpPr>
        <p:spPr bwMode="auto">
          <a:xfrm flipH="1">
            <a:off x="3357036" y="4863738"/>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等线" panose="02010600030101010101" pitchFamily="2" charset="-122"/>
              <a:cs typeface="+mn-cs"/>
            </a:endParaRPr>
          </a:p>
        </p:txBody>
      </p:sp>
      <p:sp>
        <p:nvSpPr>
          <p:cNvPr id="13321" name="TextBox 13"/>
          <p:cNvSpPr txBox="1">
            <a:spLocks noChangeArrowheads="1"/>
          </p:cNvSpPr>
          <p:nvPr/>
        </p:nvSpPr>
        <p:spPr bwMode="auto">
          <a:xfrm>
            <a:off x="1021551" y="3926809"/>
            <a:ext cx="211182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spcBef>
                <a:spcPct val="20000"/>
              </a:spcBef>
            </a:pPr>
            <a:r>
              <a:rPr lang="zh-CN" altLang="en-US" dirty="0">
                <a:solidFill>
                  <a:srgbClr val="6B799C"/>
                </a:solidFill>
                <a:latin typeface="Arial" panose="020B0604020202020204" pitchFamily="34" charset="0"/>
                <a:ea typeface="微软雅黑" panose="020B0503020204020204" pitchFamily="34" charset="-122"/>
                <a:sym typeface="Arial" panose="020B0604020202020204" pitchFamily="34" charset="0"/>
              </a:rPr>
              <a:t>首先，要明确知识性目标，对于要教学的知识点学生应掌握到什么程度，哪些知识点最为关键</a:t>
            </a:r>
            <a:endParaRPr lang="zh-CN" altLang="en-US" dirty="0">
              <a:solidFill>
                <a:srgbClr val="6B799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3" name="TextBox 13"/>
          <p:cNvSpPr txBox="1">
            <a:spLocks noChangeArrowheads="1"/>
          </p:cNvSpPr>
          <p:nvPr/>
        </p:nvSpPr>
        <p:spPr bwMode="auto">
          <a:xfrm>
            <a:off x="8495112" y="2745015"/>
            <a:ext cx="315549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spcBef>
                <a:spcPct val="20000"/>
              </a:spcBef>
            </a:pPr>
            <a:r>
              <a:rPr lang="zh-CN" altLang="en-US" dirty="0">
                <a:solidFill>
                  <a:srgbClr val="6B799C"/>
                </a:solidFill>
                <a:latin typeface="Arial" panose="020B0604020202020204" pitchFamily="34" charset="0"/>
                <a:ea typeface="微软雅黑" panose="020B0503020204020204" pitchFamily="34" charset="-122"/>
                <a:sym typeface="Arial" panose="020B0604020202020204" pitchFamily="34" charset="0"/>
              </a:rPr>
              <a:t>其次，要明确能力性目标，需要发展学生的哪些能力，例如计算能力、逻辑推理能力等，可获得哪些迁移的能力，例如归纳分析和推理能力等</a:t>
            </a:r>
            <a:endParaRPr lang="zh-CN" altLang="en-US" dirty="0">
              <a:solidFill>
                <a:srgbClr val="6B799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7" name="TextBox 13"/>
          <p:cNvSpPr txBox="1">
            <a:spLocks noChangeArrowheads="1"/>
          </p:cNvSpPr>
          <p:nvPr/>
        </p:nvSpPr>
        <p:spPr bwMode="auto">
          <a:xfrm>
            <a:off x="8495112" y="4863737"/>
            <a:ext cx="315549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spcBef>
                <a:spcPct val="20000"/>
              </a:spcBef>
            </a:pPr>
            <a:r>
              <a:rPr lang="zh-CN" altLang="en-US" dirty="0">
                <a:solidFill>
                  <a:srgbClr val="6B799C"/>
                </a:solidFill>
                <a:latin typeface="Arial" panose="020B0604020202020204" pitchFamily="34" charset="0"/>
                <a:ea typeface="微软雅黑" panose="020B0503020204020204" pitchFamily="34" charset="-122"/>
                <a:sym typeface="Arial" panose="020B0604020202020204" pitchFamily="34" charset="0"/>
              </a:rPr>
              <a:t>最后，要明确情感性目标，需要在教学中提升学生的数学情感，变害怕数学为喜欢数学，同时注重培养学生的理性精神、毅力、求真务实等品质</a:t>
            </a:r>
            <a:endParaRPr kumimoji="0" lang="en-US" i="0" u="none" strike="noStrike" kern="1200" cap="none" spc="0" normalizeH="0" baseline="0" noProof="0" dirty="0">
              <a:ln>
                <a:noFill/>
              </a:ln>
              <a:solidFill>
                <a:srgbClr val="6B799C"/>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3329" name="直接连接符 24"/>
          <p:cNvSpPr>
            <a:spLocks noChangeShapeType="1"/>
          </p:cNvSpPr>
          <p:nvPr/>
        </p:nvSpPr>
        <p:spPr bwMode="auto">
          <a:xfrm flipH="1">
            <a:off x="7094538" y="3199493"/>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330" name="直接连接符 24"/>
          <p:cNvSpPr>
            <a:spLocks noChangeShapeType="1"/>
          </p:cNvSpPr>
          <p:nvPr/>
        </p:nvSpPr>
        <p:spPr bwMode="auto">
          <a:xfrm flipH="1">
            <a:off x="7306574" y="5609696"/>
            <a:ext cx="1049335"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等线" panose="02010600030101010101" pitchFamily="2" charset="-122"/>
              <a:cs typeface="+mn-cs"/>
            </a:endParaRPr>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二）教学目标的确定</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231175" y="1087958"/>
            <a:ext cx="10068196" cy="923330"/>
          </a:xfrm>
          <a:prstGeom prst="rect">
            <a:avLst/>
          </a:prstGeom>
          <a:noFill/>
        </p:spPr>
        <p:txBody>
          <a:bodyPr wrap="square">
            <a:spAutoFit/>
          </a:bodyPr>
          <a:lstStyle/>
          <a:p>
            <a:r>
              <a:rPr lang="zh-CN" altLang="en-US" dirty="0"/>
              <a:t>教学目标是在教学活动中所期待的学生学习结果，这对教学活动的设计具有明确的导向作用，目标的确定既与数学知识有关，也与教学对象有关，针对不同基础学生的教学目标肯定是存在差异的。在明确了教学内容和教学对象后，需要确定具体的教学目标，主要从以下三个方面进行思考：</a:t>
            </a:r>
            <a:endParaRPr lang="zh-CN" altLang="en-US" dirty="0"/>
          </a:p>
        </p:txBody>
      </p:sp>
      <p:sp>
        <p:nvSpPr>
          <p:cNvPr id="6" name="文本框 5"/>
          <p:cNvSpPr txBox="1"/>
          <p:nvPr/>
        </p:nvSpPr>
        <p:spPr>
          <a:xfrm>
            <a:off x="4961504" y="3804430"/>
            <a:ext cx="2166257" cy="1200329"/>
          </a:xfrm>
          <a:prstGeom prst="rect">
            <a:avLst/>
          </a:prstGeom>
          <a:noFill/>
        </p:spPr>
        <p:txBody>
          <a:bodyPr wrap="square" rtlCol="0">
            <a:spAutoFit/>
          </a:bodyPr>
          <a:lstStyle/>
          <a:p>
            <a:r>
              <a:rPr lang="zh-CN" altLang="en-US" sz="3600" b="1" dirty="0">
                <a:solidFill>
                  <a:srgbClr val="6B799C"/>
                </a:solidFill>
              </a:rPr>
              <a:t>教学目标的确定</a:t>
            </a:r>
            <a:endParaRPr lang="zh-CN" altLang="en-US" sz="3600" b="1"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3327"/>
                                        </p:tgtEl>
                                        <p:attrNameLst>
                                          <p:attrName>style.visibility</p:attrName>
                                        </p:attrNameLst>
                                      </p:cBhvr>
                                      <p:to>
                                        <p:strVal val="visible"/>
                                      </p:to>
                                    </p:set>
                                    <p:anim calcmode="lin" valueType="num">
                                      <p:cBhvr additive="base">
                                        <p:cTn id="11" dur="500" fill="hold"/>
                                        <p:tgtEl>
                                          <p:spTgt spid="13327"/>
                                        </p:tgtEl>
                                        <p:attrNameLst>
                                          <p:attrName>ppt_x</p:attrName>
                                        </p:attrNameLst>
                                      </p:cBhvr>
                                      <p:tavLst>
                                        <p:tav tm="0">
                                          <p:val>
                                            <p:strVal val="#ppt_x"/>
                                          </p:val>
                                        </p:tav>
                                        <p:tav tm="100000">
                                          <p:val>
                                            <p:strVal val="#ppt_x"/>
                                          </p:val>
                                        </p:tav>
                                      </p:tavLst>
                                    </p:anim>
                                    <p:anim calcmode="lin" valueType="num">
                                      <p:cBhvr additive="base">
                                        <p:cTn id="12" dur="500" fill="hold"/>
                                        <p:tgtEl>
                                          <p:spTgt spid="1332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1" grpId="0"/>
      <p:bldP spid="13321" grpId="1"/>
      <p:bldP spid="13323" grpId="0"/>
      <p:bldP spid="13323" grpId="1"/>
      <p:bldP spid="13327" grpId="0"/>
      <p:bldP spid="13327"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50" y="3049270"/>
            <a:ext cx="59861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教学设计</a:t>
            </a: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的认识</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5" name="文本框 7"/>
          <p:cNvSpPr txBox="1">
            <a:spLocks noChangeArrowheads="1"/>
          </p:cNvSpPr>
          <p:nvPr/>
        </p:nvSpPr>
        <p:spPr bwMode="auto">
          <a:xfrm>
            <a:off x="5731510" y="3844290"/>
            <a:ext cx="520509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457200" rtl="0" eaLnBrk="1" fontAlgn="auto" latinLnBrk="0" hangingPunct="1">
              <a:lnSpc>
                <a:spcPct val="100000"/>
              </a:lnSpc>
              <a:spcBef>
                <a:spcPct val="0"/>
              </a:spcBef>
              <a:spcAft>
                <a:spcPts val="0"/>
              </a:spcAft>
              <a:buClrTx/>
              <a:buSzTx/>
              <a:buFontTx/>
              <a:buNone/>
              <a:defRPr/>
            </a:pPr>
            <a:r>
              <a:rPr kumimoji="0" lang="en-US" altLang="zh-CN" sz="2000" b="0" i="0" u="none" strike="noStrike" kern="1200" cap="none" spc="0" normalizeH="0" baseline="0" noProof="0" dirty="0" err="1">
                <a:ln>
                  <a:noFill/>
                </a:ln>
                <a:solidFill>
                  <a:srgbClr val="6B799C"/>
                </a:solidFill>
                <a:effectLst/>
                <a:uLnTx/>
                <a:uFillTx/>
                <a:latin typeface="微软雅黑" panose="020B0503020204020204" pitchFamily="34" charset="-122"/>
                <a:ea typeface="微软雅黑" panose="020B0503020204020204" pitchFamily="34" charset="-122"/>
                <a:cs typeface="+mn-cs"/>
              </a:rPr>
              <a:t>中学数学</a:t>
            </a:r>
            <a:r>
              <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设计的目的与</a:t>
            </a:r>
            <a:r>
              <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内涵</a:t>
            </a:r>
            <a:endPar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二）教学目标的确定</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7" name="文本框 6"/>
          <p:cNvSpPr txBox="1"/>
          <p:nvPr/>
        </p:nvSpPr>
        <p:spPr>
          <a:xfrm>
            <a:off x="826881" y="1322823"/>
            <a:ext cx="11018547" cy="4893647"/>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教学目标确定后，后续教学素材的选择和组织、教学方式的运用都要围绕目标的落实来展开。所描述的教学目标最好是可观测的，能较为直观地判断是否达标，不能太笼统。</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在数学目标的制定中，一般不写数学核心素养目标是什么，但是所制定的目标都是以数学核心素养为指导的，是核心素养的分解。</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落实教学目标的过程中，教师需要结合教学内容和教学对象明确哪些是教学的重点、哪些是教学的难点。重点是对教学内容的理解十分重要的点，而难点是学生在学习过程中会产生较大困难的点。一般来说，教学重点与学科知识关系相对密切，而教学难点与学科知识和教学对象的关系都十分密切。</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值得一提的是，在一些教学参考书、学术文献或网络资源里的教学设计中也会列出有关数学内容的教学目标和教学重难点，教师可以将其作为重要参考，但一定不能照搬照抄，因为教学具有较强的特殊性，即使是相同的内容，由于教学对象的差异，也会有不同的教学目标和重难点，必定不会是千篇一律的。</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（三）教学过程的设计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23081" y="1322823"/>
            <a:ext cx="9995289" cy="830997"/>
          </a:xfrm>
          <a:prstGeom prst="rect">
            <a:avLst/>
          </a:prstGeom>
          <a:noFill/>
        </p:spPr>
        <p:txBody>
          <a:bodyPr wrap="square">
            <a:spAutoFit/>
          </a:bodyPr>
          <a:lstStyle/>
          <a:p>
            <a:r>
              <a:rPr lang="zh-CN" altLang="en-US" sz="2400" dirty="0">
                <a:solidFill>
                  <a:srgbClr val="6B799C"/>
                </a:solidFill>
              </a:rPr>
              <a:t>过程设计是在教学目标的指导下，根据教学内容、教学对象和教学环境选择教学策略的过程。在设计教学过程时，一般要进行以下几个步骤。</a:t>
            </a:r>
            <a:endParaRPr lang="zh-CN" altLang="en-US" sz="2400" dirty="0">
              <a:solidFill>
                <a:srgbClr val="6B799C"/>
              </a:solidFill>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89" name="文本框 88"/>
          <p:cNvSpPr txBox="1"/>
          <p:nvPr/>
        </p:nvSpPr>
        <p:spPr>
          <a:xfrm>
            <a:off x="923081" y="2793799"/>
            <a:ext cx="10735519" cy="1323439"/>
          </a:xfrm>
          <a:prstGeom prst="rect">
            <a:avLst/>
          </a:prstGeom>
          <a:noFill/>
        </p:spPr>
        <p:txBody>
          <a:bodyPr wrap="square">
            <a:spAutoFit/>
          </a:bodyPr>
          <a:lstStyle/>
          <a:p>
            <a:pPr marL="285750" indent="-285750">
              <a:buFont typeface="Arial" panose="020B0604020202020204" pitchFamily="34" charset="0"/>
              <a:buChar char="•"/>
            </a:pPr>
            <a:r>
              <a:rPr lang="zh-CN" altLang="en-US" sz="1600" dirty="0">
                <a:solidFill>
                  <a:srgbClr val="6B799C"/>
                </a:solidFill>
              </a:rPr>
              <a:t>在专门的备课纸上或者电脑上列出之前设计环节已经思考清楚的要点，主要包括本节课的主要知识点（尽量细致）、教学目标、教学重点和难点；然后，列出之前环节所思考的教学各环节，也就是本次教学过程要分为几个环节进行、有怎样的整体规划等。</a:t>
            </a:r>
            <a:endParaRPr lang="zh-CN" altLang="en-US" sz="1600" dirty="0">
              <a:solidFill>
                <a:srgbClr val="6B799C"/>
              </a:solidFill>
            </a:endParaRPr>
          </a:p>
          <a:p>
            <a:pPr marL="285750" indent="-285750">
              <a:buFont typeface="Arial" panose="020B0604020202020204" pitchFamily="34" charset="0"/>
              <a:buChar char="•"/>
            </a:pPr>
            <a:r>
              <a:rPr lang="zh-CN" altLang="en-US" sz="1600" dirty="0">
                <a:solidFill>
                  <a:srgbClr val="6B799C"/>
                </a:solidFill>
              </a:rPr>
              <a:t>以上这些要点之所以要单独列出，是为了更好地为后续的设计提供参考。它可以随时提醒教师，在设计具体过程的时候不要偏离目标，所选择的教学内容、所组织的教学方式要有助于学生对教学重点的理解和对教学难点的突破。</a:t>
            </a:r>
            <a:endParaRPr lang="zh-CN" altLang="en-US" sz="1600" dirty="0">
              <a:solidFill>
                <a:srgbClr val="6B799C"/>
              </a:solidFill>
            </a:endParaRPr>
          </a:p>
        </p:txBody>
      </p:sp>
      <p:sp>
        <p:nvSpPr>
          <p:cNvPr id="91" name="文本框 90"/>
          <p:cNvSpPr txBox="1"/>
          <p:nvPr/>
        </p:nvSpPr>
        <p:spPr>
          <a:xfrm>
            <a:off x="923080" y="4825353"/>
            <a:ext cx="10735519" cy="1569660"/>
          </a:xfrm>
          <a:prstGeom prst="rect">
            <a:avLst/>
          </a:prstGeom>
          <a:noFill/>
        </p:spPr>
        <p:txBody>
          <a:bodyPr wrap="square">
            <a:spAutoFit/>
          </a:bodyPr>
          <a:lstStyle/>
          <a:p>
            <a:pPr marL="285750" indent="-285750">
              <a:buFont typeface="Arial" panose="020B0604020202020204" pitchFamily="34" charset="0"/>
              <a:buChar char="•"/>
            </a:pPr>
            <a:r>
              <a:rPr lang="zh-CN" altLang="en-US" sz="1600" dirty="0">
                <a:solidFill>
                  <a:srgbClr val="6B799C"/>
                </a:solidFill>
              </a:rPr>
              <a:t>将本次课的教学内容按照适合学生认知的顺序重新进行组织，可以借鉴教材的内容，但尽量不要完全一样。教材是用来帮助教学的，不是必须要教“教材”，否则教师便失去了工作的价值，将来很可能会被人工智能完全取代。</a:t>
            </a:r>
            <a:endParaRPr lang="en-US" altLang="zh-CN" sz="1600" dirty="0">
              <a:solidFill>
                <a:srgbClr val="6B799C"/>
              </a:solidFill>
            </a:endParaRPr>
          </a:p>
          <a:p>
            <a:pPr marL="285750" indent="-285750">
              <a:buFont typeface="Arial" panose="020B0604020202020204" pitchFamily="34" charset="0"/>
              <a:buChar char="•"/>
            </a:pPr>
            <a:r>
              <a:rPr lang="zh-CN" altLang="en-US" sz="1600" dirty="0">
                <a:solidFill>
                  <a:srgbClr val="6B799C"/>
                </a:solidFill>
              </a:rPr>
              <a:t>为了让学生的学习效果最优化，结合学生的实际情况，教师需要对教材的教学内容进行适当的选择与组织，例如适当增减，适当调整次序等。</a:t>
            </a:r>
            <a:endParaRPr lang="en-US" altLang="zh-CN" sz="1600" dirty="0">
              <a:solidFill>
                <a:srgbClr val="6B799C"/>
              </a:solidFill>
            </a:endParaRPr>
          </a:p>
          <a:p>
            <a:pPr marL="285750" indent="-285750">
              <a:buFont typeface="Arial" panose="020B0604020202020204" pitchFamily="34" charset="0"/>
              <a:buChar char="•"/>
            </a:pPr>
            <a:r>
              <a:rPr lang="zh-CN" altLang="en-US" sz="1600" dirty="0">
                <a:solidFill>
                  <a:srgbClr val="6B799C"/>
                </a:solidFill>
              </a:rPr>
              <a:t>当然，重组的教学内容应该具有较强的逻辑性，能让学生的认知较好地过渡。在这个过程中，教师可以搜集相关资料进行学习、比较，例如其他版本的教材、他人的教学设计、有关该知识点的教研论文和数学文化素材等。</a:t>
            </a:r>
            <a:endParaRPr lang="zh-CN" altLang="en-US" sz="1600" dirty="0">
              <a:solidFill>
                <a:srgbClr val="6B799C"/>
              </a:solidFill>
            </a:endParaRPr>
          </a:p>
        </p:txBody>
      </p:sp>
      <p:sp>
        <p:nvSpPr>
          <p:cNvPr id="92" name="矩形: 圆角 91"/>
          <p:cNvSpPr/>
          <p:nvPr/>
        </p:nvSpPr>
        <p:spPr>
          <a:xfrm>
            <a:off x="1077489" y="2153820"/>
            <a:ext cx="2981779" cy="544286"/>
          </a:xfrm>
          <a:prstGeom prst="roundRect">
            <a:avLst>
              <a:gd name="adj" fmla="val 50000"/>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1491228" y="2239026"/>
            <a:ext cx="2236573" cy="400110"/>
          </a:xfrm>
          <a:prstGeom prst="rect">
            <a:avLst/>
          </a:prstGeom>
          <a:noFill/>
        </p:spPr>
        <p:txBody>
          <a:bodyPr wrap="square" rtlCol="0">
            <a:spAutoFit/>
          </a:bodyPr>
          <a:lstStyle/>
          <a:p>
            <a:r>
              <a:rPr lang="zh-CN" altLang="en-US" sz="2000" b="1" dirty="0">
                <a:solidFill>
                  <a:schemeClr val="bg1"/>
                </a:solidFill>
              </a:rPr>
              <a:t>第一步：列出要点</a:t>
            </a:r>
            <a:endParaRPr lang="zh-CN" altLang="en-US" sz="2000" b="1" dirty="0">
              <a:solidFill>
                <a:schemeClr val="bg1"/>
              </a:solidFill>
            </a:endParaRPr>
          </a:p>
        </p:txBody>
      </p:sp>
      <p:sp>
        <p:nvSpPr>
          <p:cNvPr id="94" name="矩形: 圆角 93"/>
          <p:cNvSpPr/>
          <p:nvPr/>
        </p:nvSpPr>
        <p:spPr>
          <a:xfrm>
            <a:off x="1118626" y="4212931"/>
            <a:ext cx="2981779" cy="544286"/>
          </a:xfrm>
          <a:prstGeom prst="roundRect">
            <a:avLst>
              <a:gd name="adj" fmla="val 50000"/>
            </a:avLst>
          </a:prstGeom>
          <a:solidFill>
            <a:srgbClr val="EAC47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94"/>
          <p:cNvSpPr txBox="1"/>
          <p:nvPr/>
        </p:nvSpPr>
        <p:spPr>
          <a:xfrm>
            <a:off x="1273630" y="4285019"/>
            <a:ext cx="2826775" cy="400110"/>
          </a:xfrm>
          <a:prstGeom prst="rect">
            <a:avLst/>
          </a:prstGeom>
          <a:noFill/>
        </p:spPr>
        <p:txBody>
          <a:bodyPr wrap="square" rtlCol="0">
            <a:spAutoFit/>
          </a:bodyPr>
          <a:lstStyle/>
          <a:p>
            <a:r>
              <a:rPr lang="zh-CN" altLang="en-US" sz="2000" b="1" dirty="0">
                <a:solidFill>
                  <a:schemeClr val="bg1"/>
                </a:solidFill>
              </a:rPr>
              <a:t>第二步：重组教学内容</a:t>
            </a:r>
            <a:endParaRPr lang="zh-CN" altLang="en-US" sz="20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三）教学过程的设计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92" name="矩形: 圆角 91"/>
          <p:cNvSpPr/>
          <p:nvPr/>
        </p:nvSpPr>
        <p:spPr>
          <a:xfrm>
            <a:off x="1001289" y="1246060"/>
            <a:ext cx="3744331" cy="544286"/>
          </a:xfrm>
          <a:prstGeom prst="roundRect">
            <a:avLst>
              <a:gd name="adj" fmla="val 50000"/>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26881" y="1619208"/>
            <a:ext cx="11267148" cy="5139869"/>
          </a:xfrm>
          <a:prstGeom prst="rect">
            <a:avLst/>
          </a:prstGeom>
          <a:noFill/>
        </p:spPr>
        <p:txBody>
          <a:bodyPr wrap="square">
            <a:spAutoFit/>
          </a:bodyPr>
          <a:lstStyle/>
          <a:p>
            <a:endParaRPr lang="zh-CN" altLang="en-US" sz="1600" dirty="0"/>
          </a:p>
          <a:p>
            <a:pPr marL="285750" indent="-285750">
              <a:buFont typeface="Arial" panose="020B0604020202020204" pitchFamily="34" charset="0"/>
              <a:buChar char="•"/>
            </a:pPr>
            <a:r>
              <a:rPr lang="zh-CN" altLang="en-US" sz="2400" dirty="0">
                <a:solidFill>
                  <a:srgbClr val="6B799C"/>
                </a:solidFill>
              </a:rPr>
              <a:t>课堂引入一定要有吸引力，最好能从中让学生明确学习今天内容的目的何在，有进一步学习的兴趣。</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常见的课堂引入有复习引入、情境引入、活动引入、问题引入、开门见山等。无论何种引入，都要符合逻辑</a:t>
            </a:r>
            <a:r>
              <a:rPr lang="en-US" altLang="zh-CN" sz="2400" dirty="0">
                <a:solidFill>
                  <a:srgbClr val="6B799C"/>
                </a:solidFill>
              </a:rPr>
              <a:t>——</a:t>
            </a:r>
            <a:r>
              <a:rPr lang="zh-CN" altLang="en-US" sz="2400" dirty="0">
                <a:solidFill>
                  <a:srgbClr val="6B799C"/>
                </a:solidFill>
              </a:rPr>
              <a:t>学科知识的逻辑，学生认知的逻辑。</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引入与新授之间要有较强的联结，过渡要自然，如果能有新意则更好，能达到意料之外、情理之中的效果。对于职前教师，课堂引入非常关键，要高度重视，多琢磨。</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另外，课堂引入不要为了引入而引入，要与后续的教学内容产生有效联结。一些教师在引入后就抛开引入的内容，这种引入更多成了一个噱头，对学生的有效学习帮助不大。例如，有些教师会采用复习引入，复习后就抛开了引入内容，然后说本节课我们学习某某内容，给出一个新的题目。这种教学就没有很好地利用课堂引入，其实完全可以对用来复习的题目进行一定的改编，引导学生对新知识与已有知识展开比较，从而帮助他们更好地理解新知识。</a:t>
            </a:r>
            <a:endParaRPr lang="zh-CN" altLang="en-US" sz="2400" dirty="0">
              <a:solidFill>
                <a:srgbClr val="6B799C"/>
              </a:solidFill>
            </a:endParaRPr>
          </a:p>
        </p:txBody>
      </p:sp>
      <p:sp>
        <p:nvSpPr>
          <p:cNvPr id="6" name="文本框 5"/>
          <p:cNvSpPr txBox="1"/>
          <p:nvPr/>
        </p:nvSpPr>
        <p:spPr>
          <a:xfrm>
            <a:off x="1284658" y="1287370"/>
            <a:ext cx="3774266" cy="461665"/>
          </a:xfrm>
          <a:prstGeom prst="rect">
            <a:avLst/>
          </a:prstGeom>
          <a:noFill/>
        </p:spPr>
        <p:txBody>
          <a:bodyPr wrap="square" rtlCol="0">
            <a:spAutoFit/>
          </a:bodyPr>
          <a:lstStyle/>
          <a:p>
            <a:r>
              <a:rPr lang="zh-CN" altLang="en-US" sz="2400" b="1" dirty="0">
                <a:solidFill>
                  <a:schemeClr val="bg1"/>
                </a:solidFill>
              </a:rPr>
              <a:t>第三步：构思课堂引入</a:t>
            </a:r>
            <a:endParaRPr lang="zh-CN" altLang="en-US" sz="24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三）教学过程的设计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8" name="文本框 7"/>
          <p:cNvSpPr txBox="1"/>
          <p:nvPr/>
        </p:nvSpPr>
        <p:spPr>
          <a:xfrm>
            <a:off x="923082" y="1873803"/>
            <a:ext cx="10598276" cy="4801314"/>
          </a:xfrm>
          <a:prstGeom prst="rect">
            <a:avLst/>
          </a:prstGeom>
          <a:noFill/>
        </p:spPr>
        <p:txBody>
          <a:bodyPr wrap="square">
            <a:spAutoFit/>
          </a:bodyPr>
          <a:lstStyle/>
          <a:p>
            <a:pPr marL="285750" indent="-285750">
              <a:buFont typeface="Arial" panose="020B0604020202020204" pitchFamily="34" charset="0"/>
              <a:buChar char="•"/>
            </a:pPr>
            <a:r>
              <a:rPr lang="zh-CN" altLang="en-US" dirty="0">
                <a:solidFill>
                  <a:srgbClr val="6B799C"/>
                </a:solidFill>
              </a:rPr>
              <a:t>课堂引入后，就进入了主体内容的教学。这时候教师可以按照之前所构思的学科逻辑进行设计，也可以从重点内容开始设计，以教学重点为中心，层层往外推，当然每一层要有逻辑关联。</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例如，在二面角内容的教学中，什么是二面角是教学的关键，教师可以以对该概念的认识为核心，进行多层级的设计，包括是否从对平面中角的大小的认识开始、是否需要对各种反例进行比较等。</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主体内容的教学一般分为知识的分析与讲解，以及知识的练习与巩固这两个部分。前者可以由教师主讲，也可以由教师引导学生归纳出新知的要点；后者主要是课堂练习的训练与分析，题目不需要太多，但是要典型，分析要有深度和高度，要能起到举一反三的效果。</a:t>
            </a:r>
            <a:endParaRPr lang="zh-CN" altLang="en-US" dirty="0">
              <a:solidFill>
                <a:srgbClr val="6B799C"/>
              </a:solidFill>
            </a:endParaRPr>
          </a:p>
          <a:p>
            <a:pPr marL="285750" indent="-285750">
              <a:buFont typeface="Arial" panose="020B0604020202020204" pitchFamily="34" charset="0"/>
              <a:buChar char="•"/>
            </a:pPr>
            <a:r>
              <a:rPr lang="zh-CN" altLang="en-US" dirty="0">
                <a:solidFill>
                  <a:srgbClr val="6B799C"/>
                </a:solidFill>
              </a:rPr>
              <a:t>值得一提的是，教学设计中可以有少量的师生互动性语言，这也是十分必要的，这些对话可以帮助教师在课堂教学时更好地提问、讲解或过渡。但是这类对话的内容不能太多，否则就会影响教学设计的指导性，因为太多的对话就容易导致内容的臃肿，从而导致教学的基本脉络以及一些启发性和指导性的内容被掩盖和削弱。</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另一方面，课堂教学本来就是一个生成的过程，不可能所有的对话内容都是可控的，教师在教学设计中只能对学生的回答进行预设，而且过多的对话内容反而会对教师产生约束，将教学限定在特定的条条框框中。</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另外，在撰写教学设计时，对于每个教学环节，最好都能写出相应的设计意图，这是一个自己说服自己的过程，也是一个把经验上升为理性的过程。只要能写出设计的理由，教师也能较好地向他人介绍这样设计的主要目的是什么。</a:t>
            </a:r>
            <a:endParaRPr lang="zh-CN" altLang="en-US" dirty="0">
              <a:solidFill>
                <a:srgbClr val="6B799C"/>
              </a:solidFill>
            </a:endParaRPr>
          </a:p>
        </p:txBody>
      </p:sp>
      <p:grpSp>
        <p:nvGrpSpPr>
          <p:cNvPr id="3" name="组合 2"/>
          <p:cNvGrpSpPr/>
          <p:nvPr/>
        </p:nvGrpSpPr>
        <p:grpSpPr>
          <a:xfrm>
            <a:off x="1200875" y="1004271"/>
            <a:ext cx="3906377" cy="752900"/>
            <a:chOff x="1001289" y="4019600"/>
            <a:chExt cx="3906377" cy="752900"/>
          </a:xfrm>
        </p:grpSpPr>
        <p:sp>
          <p:nvSpPr>
            <p:cNvPr id="94" name="矩形: 圆角 93"/>
            <p:cNvSpPr/>
            <p:nvPr/>
          </p:nvSpPr>
          <p:spPr>
            <a:xfrm>
              <a:off x="1001289" y="4228214"/>
              <a:ext cx="3761904" cy="544286"/>
            </a:xfrm>
            <a:prstGeom prst="roundRect">
              <a:avLst>
                <a:gd name="adj" fmla="val 50000"/>
              </a:avLst>
            </a:prstGeom>
            <a:solidFill>
              <a:srgbClr val="EAC47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145762" y="4019600"/>
              <a:ext cx="3761904" cy="677108"/>
            </a:xfrm>
            <a:prstGeom prst="rect">
              <a:avLst/>
            </a:prstGeom>
            <a:noFill/>
          </p:spPr>
          <p:txBody>
            <a:bodyPr wrap="square" rtlCol="0">
              <a:spAutoFit/>
            </a:bodyPr>
            <a:lstStyle/>
            <a:p>
              <a:endParaRPr lang="zh-CN" altLang="en-US" dirty="0"/>
            </a:p>
            <a:p>
              <a:r>
                <a:rPr lang="zh-CN" altLang="en-US" sz="2000" b="1" dirty="0">
                  <a:solidFill>
                    <a:schemeClr val="bg1"/>
                  </a:solidFill>
                </a:rPr>
                <a:t>第四步：设计主体内容的教学</a:t>
              </a:r>
              <a:endParaRPr lang="zh-CN" altLang="en-US" sz="2000" b="1"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三）教学过程的设计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4" name="矩形: 圆角 3"/>
          <p:cNvSpPr/>
          <p:nvPr/>
        </p:nvSpPr>
        <p:spPr>
          <a:xfrm>
            <a:off x="1187437" y="1322823"/>
            <a:ext cx="3372988" cy="646330"/>
          </a:xfrm>
          <a:prstGeom prst="roundRect">
            <a:avLst>
              <a:gd name="adj" fmla="val 50000"/>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187437" y="2069687"/>
            <a:ext cx="10347767" cy="4401205"/>
          </a:xfrm>
          <a:prstGeom prst="rect">
            <a:avLst/>
          </a:prstGeom>
          <a:noFill/>
        </p:spPr>
        <p:txBody>
          <a:bodyPr wrap="square">
            <a:spAutoFit/>
          </a:bodyPr>
          <a:lstStyle/>
          <a:p>
            <a:pPr marL="457200" indent="-457200">
              <a:buFont typeface="Arial" panose="020B0604020202020204" pitchFamily="34" charset="0"/>
              <a:buChar char="•"/>
            </a:pPr>
            <a:r>
              <a:rPr lang="zh-CN" altLang="en-US" sz="2800" dirty="0">
                <a:solidFill>
                  <a:srgbClr val="6B799C"/>
                </a:solidFill>
              </a:rPr>
              <a:t>每一节课都最好有个总结，让学生对本节课的要点有更直观的认识。因为人的记忆力是有限的，所学的知识不久后就会逐渐淡忘，所以如果有一个清晰的总结，往往可以让学生记忆得更深刻一些。</a:t>
            </a:r>
            <a:endParaRPr lang="en-US" altLang="zh-CN"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课堂小结经常与板书结合，在板书设计时，教师往往会留下一部分区域的内容不擦掉，主要涉及本节课的要点，如定义、性质等内容，课堂小结时就对着这部分区域陈述。</a:t>
            </a:r>
            <a:endParaRPr lang="en-US" altLang="zh-CN"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当然，课堂小结也可以鼓励学生自己来总结，如果有遗漏的、不准确的地方，再由教师进行补充，如此安排，教师能更好地检验学生对本节课知识的掌握情况。</a:t>
            </a:r>
            <a:endParaRPr lang="zh-CN" altLang="en-US" sz="2800" dirty="0">
              <a:solidFill>
                <a:srgbClr val="6B799C"/>
              </a:solidFill>
            </a:endParaRPr>
          </a:p>
        </p:txBody>
      </p:sp>
      <p:sp>
        <p:nvSpPr>
          <p:cNvPr id="7" name="文本框 6"/>
          <p:cNvSpPr txBox="1"/>
          <p:nvPr/>
        </p:nvSpPr>
        <p:spPr>
          <a:xfrm>
            <a:off x="1333891" y="1382153"/>
            <a:ext cx="3080080" cy="523220"/>
          </a:xfrm>
          <a:prstGeom prst="rect">
            <a:avLst/>
          </a:prstGeom>
          <a:noFill/>
        </p:spPr>
        <p:txBody>
          <a:bodyPr wrap="square" rtlCol="0">
            <a:spAutoFit/>
          </a:bodyPr>
          <a:lstStyle/>
          <a:p>
            <a:r>
              <a:rPr lang="zh-CN" altLang="en-US" sz="2800" b="1" dirty="0">
                <a:solidFill>
                  <a:schemeClr val="bg1"/>
                </a:solidFill>
              </a:rPr>
              <a:t>第五步：课堂小结</a:t>
            </a:r>
            <a:endParaRPr lang="zh-CN" altLang="en-US" sz="28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四）课外作业的设计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11" name="文本框 10"/>
          <p:cNvSpPr txBox="1"/>
          <p:nvPr/>
        </p:nvSpPr>
        <p:spPr>
          <a:xfrm>
            <a:off x="1001129" y="1322823"/>
            <a:ext cx="10405641" cy="4893647"/>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布置作业是中学数学教学中必不可少的环节，作业不仅包括书面性质的校内练习，还包括多样化的家庭作业。</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一方面，数学作业可以帮助学生巩固学习成果，养成良好的学习习惯。</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另一方面，通过批改作业，教师可以了解学生对数学知识的掌握程度，为做好下一步的教学设计提供现实依据。</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针对作业的设计，中学数学教师要牢牢把握以下两点：一是所设计的作业要紧扣教学目标、紧贴教学内容，要有助于学生的理解和掌握，要有助于培养学生的数学思维；二是要把握作业的整体性、结构性，综合思考作业的各个要素（如来源、类型、难度、数量、差异等）。</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教学实践中，教师往往会从某些习题书中选择若干题目作为课后作业，这需要教师对这些题目有较为全面的了解，题目的内容要符合本节课的教学内容，同时难度也要适合教学对象。数学习题书良莠不齐，如果某些题目不合适，教师可以自己设计若干题目作为学生的课后作业。</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三、教学设计的基本评价要点与注意事项</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6" name="文本框 5"/>
          <p:cNvSpPr txBox="1"/>
          <p:nvPr/>
        </p:nvSpPr>
        <p:spPr>
          <a:xfrm>
            <a:off x="1140813" y="1960384"/>
            <a:ext cx="10375997" cy="4708981"/>
          </a:xfrm>
          <a:prstGeom prst="rect">
            <a:avLst/>
          </a:prstGeom>
          <a:noFill/>
        </p:spPr>
        <p:txBody>
          <a:bodyPr wrap="square">
            <a:spAutoFit/>
          </a:bodyPr>
          <a:lstStyle/>
          <a:p>
            <a:r>
              <a:rPr lang="zh-CN" altLang="en-US" sz="2000" dirty="0">
                <a:solidFill>
                  <a:srgbClr val="8691AE"/>
                </a:solidFill>
              </a:rPr>
              <a:t>对教学设计的评价应结合学生基础、知识特点和教师专业，适合教学的就是最好的，因此不能简单化比较。但是，总体来说相对优秀的教学设计有以下一些基本特点。</a:t>
            </a:r>
            <a:endParaRPr lang="zh-CN" altLang="en-US" sz="2000" dirty="0">
              <a:solidFill>
                <a:srgbClr val="8691AE"/>
              </a:solidFill>
            </a:endParaRPr>
          </a:p>
          <a:p>
            <a:r>
              <a:rPr lang="en-US" altLang="zh-CN" sz="2000" dirty="0">
                <a:solidFill>
                  <a:srgbClr val="8691AE"/>
                </a:solidFill>
              </a:rPr>
              <a:t>1. </a:t>
            </a:r>
            <a:r>
              <a:rPr lang="zh-CN" altLang="en-US" sz="2000" dirty="0">
                <a:solidFill>
                  <a:srgbClr val="8691AE"/>
                </a:solidFill>
              </a:rPr>
              <a:t>教学背景分析准确、深入</a:t>
            </a:r>
            <a:endParaRPr lang="zh-CN" altLang="en-US" sz="2000" dirty="0">
              <a:solidFill>
                <a:srgbClr val="8691AE"/>
              </a:solidFill>
            </a:endParaRPr>
          </a:p>
          <a:p>
            <a:r>
              <a:rPr lang="zh-CN" altLang="en-US" sz="2000" dirty="0">
                <a:solidFill>
                  <a:srgbClr val="8691AE"/>
                </a:solidFill>
              </a:rPr>
              <a:t>对教学内容和教学对象的分析较为全面，结论合理、准确。</a:t>
            </a:r>
            <a:endParaRPr lang="zh-CN" altLang="en-US" sz="2000" dirty="0">
              <a:solidFill>
                <a:srgbClr val="8691AE"/>
              </a:solidFill>
            </a:endParaRPr>
          </a:p>
          <a:p>
            <a:r>
              <a:rPr lang="en-US" altLang="zh-CN" sz="2000" dirty="0">
                <a:solidFill>
                  <a:srgbClr val="8691AE"/>
                </a:solidFill>
              </a:rPr>
              <a:t>2. </a:t>
            </a:r>
            <a:r>
              <a:rPr lang="zh-CN" altLang="en-US" sz="2000" dirty="0">
                <a:solidFill>
                  <a:srgbClr val="8691AE"/>
                </a:solidFill>
              </a:rPr>
              <a:t>教学目标和教学重难点合理、明确</a:t>
            </a:r>
            <a:endParaRPr lang="zh-CN" altLang="en-US" sz="2000" dirty="0">
              <a:solidFill>
                <a:srgbClr val="8691AE"/>
              </a:solidFill>
            </a:endParaRPr>
          </a:p>
          <a:p>
            <a:r>
              <a:rPr lang="zh-CN" altLang="en-US" sz="2000" dirty="0">
                <a:solidFill>
                  <a:srgbClr val="8691AE"/>
                </a:solidFill>
              </a:rPr>
              <a:t>教学目标和教学重难点的定位都比较准确，刻画清晰，能较好观测。</a:t>
            </a:r>
            <a:endParaRPr lang="zh-CN" altLang="en-US" sz="2000" dirty="0">
              <a:solidFill>
                <a:srgbClr val="8691AE"/>
              </a:solidFill>
            </a:endParaRPr>
          </a:p>
          <a:p>
            <a:r>
              <a:rPr lang="en-US" altLang="zh-CN" sz="2000" dirty="0">
                <a:solidFill>
                  <a:srgbClr val="8691AE"/>
                </a:solidFill>
              </a:rPr>
              <a:t>3. </a:t>
            </a:r>
            <a:r>
              <a:rPr lang="zh-CN" altLang="en-US" sz="2000" dirty="0">
                <a:solidFill>
                  <a:srgbClr val="8691AE"/>
                </a:solidFill>
              </a:rPr>
              <a:t>教学过程脉络清晰、要点明确</a:t>
            </a:r>
            <a:endParaRPr lang="zh-CN" altLang="en-US" sz="2000" dirty="0">
              <a:solidFill>
                <a:srgbClr val="8691AE"/>
              </a:solidFill>
            </a:endParaRPr>
          </a:p>
          <a:p>
            <a:r>
              <a:rPr lang="zh-CN" altLang="en-US" sz="2000" dirty="0">
                <a:solidFill>
                  <a:srgbClr val="8691AE"/>
                </a:solidFill>
              </a:rPr>
              <a:t>教学过程能紧扣教学目标，紧贴教学内容，充分体现教学重难点，并能给教师较强的教学指引。</a:t>
            </a:r>
            <a:endParaRPr lang="zh-CN" altLang="en-US" sz="2000" dirty="0">
              <a:solidFill>
                <a:srgbClr val="8691AE"/>
              </a:solidFill>
            </a:endParaRPr>
          </a:p>
          <a:p>
            <a:r>
              <a:rPr lang="en-US" altLang="zh-CN" sz="2000" dirty="0">
                <a:solidFill>
                  <a:srgbClr val="8691AE"/>
                </a:solidFill>
              </a:rPr>
              <a:t>4. </a:t>
            </a:r>
            <a:r>
              <a:rPr lang="zh-CN" altLang="en-US" sz="2000" dirty="0">
                <a:solidFill>
                  <a:srgbClr val="8691AE"/>
                </a:solidFill>
              </a:rPr>
              <a:t>教学理念先进</a:t>
            </a:r>
            <a:endParaRPr lang="zh-CN" altLang="en-US" sz="2000" dirty="0">
              <a:solidFill>
                <a:srgbClr val="8691AE"/>
              </a:solidFill>
            </a:endParaRPr>
          </a:p>
          <a:p>
            <a:r>
              <a:rPr lang="zh-CN" altLang="en-US" sz="2000" dirty="0">
                <a:solidFill>
                  <a:srgbClr val="8691AE"/>
                </a:solidFill>
              </a:rPr>
              <a:t>体现以学生为中心，以学生发展为本，注重学生综合素养的提高。</a:t>
            </a:r>
            <a:endParaRPr lang="zh-CN" altLang="en-US" sz="2000" dirty="0">
              <a:solidFill>
                <a:srgbClr val="8691AE"/>
              </a:solidFill>
            </a:endParaRPr>
          </a:p>
          <a:p>
            <a:r>
              <a:rPr lang="en-US" altLang="zh-CN" sz="2000" dirty="0">
                <a:solidFill>
                  <a:srgbClr val="8691AE"/>
                </a:solidFill>
              </a:rPr>
              <a:t>5. </a:t>
            </a:r>
            <a:r>
              <a:rPr lang="zh-CN" altLang="en-US" sz="2000" dirty="0">
                <a:solidFill>
                  <a:srgbClr val="8691AE"/>
                </a:solidFill>
              </a:rPr>
              <a:t>教学方式合理、有效</a:t>
            </a:r>
            <a:endParaRPr lang="zh-CN" altLang="en-US" sz="2000" dirty="0">
              <a:solidFill>
                <a:srgbClr val="8691AE"/>
              </a:solidFill>
            </a:endParaRPr>
          </a:p>
          <a:p>
            <a:r>
              <a:rPr lang="zh-CN" altLang="en-US" sz="2000" dirty="0">
                <a:solidFill>
                  <a:srgbClr val="8691AE"/>
                </a:solidFill>
              </a:rPr>
              <a:t>了解并使用好各种教具，教学过程合理，具有逻辑性。</a:t>
            </a:r>
            <a:endParaRPr lang="zh-CN" altLang="en-US" sz="2000" dirty="0">
              <a:solidFill>
                <a:srgbClr val="8691AE"/>
              </a:solidFill>
            </a:endParaRPr>
          </a:p>
          <a:p>
            <a:r>
              <a:rPr lang="en-US" altLang="zh-CN" sz="2000" dirty="0">
                <a:solidFill>
                  <a:srgbClr val="8691AE"/>
                </a:solidFill>
              </a:rPr>
              <a:t>6. </a:t>
            </a:r>
            <a:r>
              <a:rPr lang="zh-CN" altLang="en-US" sz="2000" dirty="0">
                <a:solidFill>
                  <a:srgbClr val="8691AE"/>
                </a:solidFill>
              </a:rPr>
              <a:t>格式规范、结构合理</a:t>
            </a:r>
            <a:endParaRPr lang="zh-CN" altLang="en-US" sz="2000" dirty="0">
              <a:solidFill>
                <a:srgbClr val="8691AE"/>
              </a:solidFill>
            </a:endParaRPr>
          </a:p>
          <a:p>
            <a:r>
              <a:rPr lang="zh-CN" altLang="en-US" sz="2000" dirty="0">
                <a:solidFill>
                  <a:srgbClr val="8691AE"/>
                </a:solidFill>
              </a:rPr>
              <a:t>教学设计的格式规范，具有较好的可读性，结构合理、内容分布具有逻辑性。</a:t>
            </a:r>
            <a:endParaRPr lang="zh-CN" altLang="en-US" sz="2000" dirty="0">
              <a:solidFill>
                <a:srgbClr val="8691AE"/>
              </a:solidFill>
            </a:endParaRPr>
          </a:p>
        </p:txBody>
      </p:sp>
      <p:sp>
        <p:nvSpPr>
          <p:cNvPr id="7" name="矩形: 圆角 6"/>
          <p:cNvSpPr/>
          <p:nvPr/>
        </p:nvSpPr>
        <p:spPr>
          <a:xfrm>
            <a:off x="1140813" y="1123144"/>
            <a:ext cx="3234417" cy="646331"/>
          </a:xfrm>
          <a:prstGeom prst="roundRect">
            <a:avLst>
              <a:gd name="adj" fmla="val 20464"/>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246400" y="1246094"/>
            <a:ext cx="3442762" cy="398780"/>
          </a:xfrm>
          <a:prstGeom prst="rect">
            <a:avLst/>
          </a:prstGeom>
          <a:noFill/>
        </p:spPr>
        <p:txBody>
          <a:bodyPr wrap="square" rtlCol="0">
            <a:spAutoFit/>
          </a:bodyPr>
          <a:lstStyle/>
          <a:p>
            <a:r>
              <a:rPr lang="zh-CN" altLang="en-US" sz="2000" b="1" dirty="0">
                <a:solidFill>
                  <a:schemeClr val="bg1"/>
                </a:solidFill>
              </a:rPr>
              <a:t>（</a:t>
            </a:r>
            <a:r>
              <a:rPr lang="zh-CN" altLang="en-US" sz="2000" b="1" dirty="0">
                <a:solidFill>
                  <a:schemeClr val="bg1"/>
                </a:solidFill>
              </a:rPr>
              <a:t>一） 教学设计的评价要点</a:t>
            </a:r>
            <a:endParaRPr lang="zh-CN" altLang="en-US" sz="20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三、教学设计的基本评价要点与注意事项</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7" name="矩形: 圆角 6"/>
          <p:cNvSpPr/>
          <p:nvPr/>
        </p:nvSpPr>
        <p:spPr>
          <a:xfrm>
            <a:off x="1140812" y="1123144"/>
            <a:ext cx="3697405" cy="646331"/>
          </a:xfrm>
          <a:prstGeom prst="roundRect">
            <a:avLst>
              <a:gd name="adj" fmla="val 20464"/>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923082" y="1902935"/>
            <a:ext cx="10859946" cy="4708981"/>
          </a:xfrm>
          <a:prstGeom prst="rect">
            <a:avLst/>
          </a:prstGeom>
          <a:noFill/>
        </p:spPr>
        <p:txBody>
          <a:bodyPr wrap="square">
            <a:spAutoFit/>
          </a:bodyPr>
          <a:lstStyle/>
          <a:p>
            <a:r>
              <a:rPr lang="zh-CN" altLang="en-US" sz="2000" dirty="0">
                <a:solidFill>
                  <a:srgbClr val="8691AE"/>
                </a:solidFill>
              </a:rPr>
              <a:t>经过观察可以发现，一些教师的教学设计存在教学内容撰写不到位、学情分析笼统、教学目标和教学重难点定位不准确、教学过程的内容太多或太少、教学过程中有大量的师生对话、教学设计格式混乱和教学设计中包括了教学反思等问题，为此，在进行教学设计时需要在以下几个方面引起注意。</a:t>
            </a:r>
            <a:endParaRPr lang="zh-CN" altLang="en-US" sz="2000" dirty="0">
              <a:solidFill>
                <a:srgbClr val="8691AE"/>
              </a:solidFill>
            </a:endParaRPr>
          </a:p>
          <a:p>
            <a:r>
              <a:rPr lang="en-US" altLang="zh-CN" sz="2000" dirty="0">
                <a:solidFill>
                  <a:srgbClr val="8691AE"/>
                </a:solidFill>
              </a:rPr>
              <a:t>1. </a:t>
            </a:r>
            <a:r>
              <a:rPr lang="zh-CN" altLang="en-US" sz="2000" dirty="0">
                <a:solidFill>
                  <a:srgbClr val="8691AE"/>
                </a:solidFill>
              </a:rPr>
              <a:t>确定教学目标，应以学生为行为主体，而不是教师</a:t>
            </a:r>
            <a:endParaRPr lang="zh-CN" altLang="en-US" sz="2000" dirty="0">
              <a:solidFill>
                <a:srgbClr val="8691AE"/>
              </a:solidFill>
            </a:endParaRPr>
          </a:p>
          <a:p>
            <a:r>
              <a:rPr lang="zh-CN" altLang="en-US" sz="2000" dirty="0">
                <a:solidFill>
                  <a:srgbClr val="8691AE"/>
                </a:solidFill>
              </a:rPr>
              <a:t>在确定教学目标时，应以学生为行为主体，从学生的学业成就角度进行论述。尽量不使用“使学生、让学生、提高学生、培养学生</a:t>
            </a:r>
            <a:r>
              <a:rPr lang="en-US" altLang="zh-CN" sz="2000" dirty="0">
                <a:solidFill>
                  <a:srgbClr val="8691AE"/>
                </a:solidFill>
              </a:rPr>
              <a:t>……”</a:t>
            </a:r>
            <a:r>
              <a:rPr lang="zh-CN" altLang="en-US" sz="2000" dirty="0">
                <a:solidFill>
                  <a:srgbClr val="8691AE"/>
                </a:solidFill>
              </a:rPr>
              <a:t>等提法，可采用“能运用、会使用、可以自主、逐步树立</a:t>
            </a:r>
            <a:r>
              <a:rPr lang="en-US" altLang="zh-CN" sz="2000" dirty="0">
                <a:solidFill>
                  <a:srgbClr val="8691AE"/>
                </a:solidFill>
              </a:rPr>
              <a:t>……”</a:t>
            </a:r>
            <a:r>
              <a:rPr lang="zh-CN" altLang="en-US" sz="2000" dirty="0">
                <a:solidFill>
                  <a:srgbClr val="8691AE"/>
                </a:solidFill>
              </a:rPr>
              <a:t>等表述。这种变化不是玩文字游戏，而是要养成一种习惯，时刻提醒自己教学目标最终要落实到学生的身上，而不在于教师讲了多少，要真正体现以学生为中心。</a:t>
            </a:r>
            <a:endParaRPr lang="zh-CN" altLang="en-US" sz="2000" dirty="0">
              <a:solidFill>
                <a:srgbClr val="8691AE"/>
              </a:solidFill>
            </a:endParaRPr>
          </a:p>
          <a:p>
            <a:r>
              <a:rPr lang="en-US" altLang="zh-CN" sz="2000" dirty="0">
                <a:solidFill>
                  <a:srgbClr val="8691AE"/>
                </a:solidFill>
              </a:rPr>
              <a:t>2. </a:t>
            </a:r>
            <a:r>
              <a:rPr lang="zh-CN" altLang="en-US" sz="2000" dirty="0">
                <a:solidFill>
                  <a:srgbClr val="8691AE"/>
                </a:solidFill>
              </a:rPr>
              <a:t>重点和难点的撰写，应将感知或程度的词汇作为落脚点</a:t>
            </a:r>
            <a:endParaRPr lang="zh-CN" altLang="en-US" sz="2000" dirty="0">
              <a:solidFill>
                <a:srgbClr val="8691AE"/>
              </a:solidFill>
            </a:endParaRPr>
          </a:p>
          <a:p>
            <a:r>
              <a:rPr lang="zh-CN" altLang="en-US" sz="2000" dirty="0">
                <a:solidFill>
                  <a:srgbClr val="8691AE"/>
                </a:solidFill>
              </a:rPr>
              <a:t>教学重点和难点要较为明确，不能太笼统，要真正体现在“点”上。例如，将重点确定为“了解无理数和实数”，这就比较模糊。应该思考在学生的学习过程中哪些点最重要，哪些点最困难，这些点要明确、具体，且能落实到教学实际中。所以，如果将重点修改成“对无理数、实数的正确判断”会更具体，也将具体要点落脚在“正确判断”上。难点的撰写也类似，需要既明确，又能落实到较为具体的点上，尽量用感知性词汇，例如“掌握”“理解”“求解”等。</a:t>
            </a:r>
            <a:endParaRPr lang="zh-CN" altLang="en-US" sz="2000" dirty="0">
              <a:solidFill>
                <a:srgbClr val="8691AE"/>
              </a:solidFill>
            </a:endParaRPr>
          </a:p>
        </p:txBody>
      </p:sp>
      <p:sp>
        <p:nvSpPr>
          <p:cNvPr id="5" name="文本框 4"/>
          <p:cNvSpPr txBox="1"/>
          <p:nvPr/>
        </p:nvSpPr>
        <p:spPr>
          <a:xfrm>
            <a:off x="1141095" y="1261745"/>
            <a:ext cx="3927475" cy="398780"/>
          </a:xfrm>
          <a:prstGeom prst="rect">
            <a:avLst/>
          </a:prstGeom>
          <a:noFill/>
        </p:spPr>
        <p:txBody>
          <a:bodyPr wrap="square" rtlCol="0">
            <a:spAutoFit/>
          </a:bodyPr>
          <a:lstStyle/>
          <a:p>
            <a:r>
              <a:rPr lang="zh-CN" altLang="en-US" sz="2000" b="1" dirty="0">
                <a:solidFill>
                  <a:schemeClr val="bg1"/>
                </a:solidFill>
              </a:rPr>
              <a:t>（</a:t>
            </a:r>
            <a:r>
              <a:rPr lang="zh-CN" altLang="en-US" sz="2000" b="1" dirty="0">
                <a:solidFill>
                  <a:schemeClr val="bg1"/>
                </a:solidFill>
              </a:rPr>
              <a:t>二）教学设计撰写的注意事项</a:t>
            </a:r>
            <a:endParaRPr lang="zh-CN" altLang="en-US" sz="20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三、教学设计的基本评价要点与注意事项</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7" name="矩形: 圆角 6"/>
          <p:cNvSpPr/>
          <p:nvPr/>
        </p:nvSpPr>
        <p:spPr>
          <a:xfrm>
            <a:off x="1140812" y="1123144"/>
            <a:ext cx="3697405" cy="646331"/>
          </a:xfrm>
          <a:prstGeom prst="roundRect">
            <a:avLst>
              <a:gd name="adj" fmla="val 20464"/>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923082" y="2010657"/>
            <a:ext cx="10605303" cy="4401205"/>
          </a:xfrm>
          <a:prstGeom prst="rect">
            <a:avLst/>
          </a:prstGeom>
          <a:noFill/>
        </p:spPr>
        <p:txBody>
          <a:bodyPr wrap="square">
            <a:spAutoFit/>
          </a:bodyPr>
          <a:lstStyle/>
          <a:p>
            <a:r>
              <a:rPr lang="en-US" altLang="zh-CN" sz="2000" dirty="0">
                <a:solidFill>
                  <a:srgbClr val="8691AE"/>
                </a:solidFill>
              </a:rPr>
              <a:t>3. </a:t>
            </a:r>
            <a:r>
              <a:rPr lang="zh-CN" altLang="en-US" sz="2000" dirty="0">
                <a:solidFill>
                  <a:srgbClr val="8691AE"/>
                </a:solidFill>
              </a:rPr>
              <a:t>教学目标中的行为动词的表述，应是可测量、可评价、具体而明确的</a:t>
            </a:r>
            <a:endParaRPr lang="zh-CN" altLang="en-US" sz="2000" dirty="0">
              <a:solidFill>
                <a:srgbClr val="8691AE"/>
              </a:solidFill>
            </a:endParaRPr>
          </a:p>
          <a:p>
            <a:r>
              <a:rPr lang="zh-CN" altLang="en-US" sz="2000" dirty="0">
                <a:solidFill>
                  <a:srgbClr val="8691AE"/>
                </a:solidFill>
              </a:rPr>
              <a:t>教学目标是否达成是衡量教学质量的重要指标，因此表述目标的行为动词应是具体的、可观测的，尽量不要使用“了解”“理解”等较为模糊、难以准确衡量的词汇。</a:t>
            </a:r>
            <a:endParaRPr lang="zh-CN" altLang="en-US" sz="2000" dirty="0">
              <a:solidFill>
                <a:srgbClr val="8691AE"/>
              </a:solidFill>
            </a:endParaRPr>
          </a:p>
          <a:p>
            <a:r>
              <a:rPr lang="zh-CN" altLang="en-US" sz="2000" dirty="0">
                <a:solidFill>
                  <a:srgbClr val="8691AE"/>
                </a:solidFill>
              </a:rPr>
              <a:t>例如，如果将教学目标确定为“掌握二面角的定义”，这就比较模糊。要达到怎样的程度才能称为掌握？有怎样的表现可以说明学生掌握了二面角的定义？这些都是比较难观测的，因为“掌握”有不同的衡量标准。如果将其分解成“能用自己的语言说出二面角的定义；能在相交平面中准确画出二面角”，这样就会更具体，也更容易衡量是否达成了该教学目标。</a:t>
            </a:r>
            <a:endParaRPr lang="zh-CN" altLang="en-US" sz="2000" dirty="0">
              <a:solidFill>
                <a:srgbClr val="8691AE"/>
              </a:solidFill>
            </a:endParaRPr>
          </a:p>
          <a:p>
            <a:r>
              <a:rPr lang="en-US" altLang="zh-CN" sz="2000" dirty="0">
                <a:solidFill>
                  <a:srgbClr val="8691AE"/>
                </a:solidFill>
              </a:rPr>
              <a:t>4. </a:t>
            </a:r>
            <a:r>
              <a:rPr lang="zh-CN" altLang="en-US" sz="2000" dirty="0">
                <a:solidFill>
                  <a:srgbClr val="8691AE"/>
                </a:solidFill>
              </a:rPr>
              <a:t>教学目标一般要包括知识类、技能类和情感类</a:t>
            </a:r>
            <a:endParaRPr lang="zh-CN" altLang="en-US" sz="2000" dirty="0">
              <a:solidFill>
                <a:srgbClr val="8691AE"/>
              </a:solidFill>
            </a:endParaRPr>
          </a:p>
          <a:p>
            <a:r>
              <a:rPr lang="zh-CN" altLang="en-US" sz="2000" dirty="0">
                <a:solidFill>
                  <a:srgbClr val="8691AE"/>
                </a:solidFill>
              </a:rPr>
              <a:t>知识类可参考动词：（能）识别、感知、认识、为</a:t>
            </a:r>
            <a:r>
              <a:rPr lang="en-US" altLang="zh-CN" sz="2000" dirty="0">
                <a:solidFill>
                  <a:srgbClr val="8691AE"/>
                </a:solidFill>
              </a:rPr>
              <a:t>……</a:t>
            </a:r>
            <a:r>
              <a:rPr lang="zh-CN" altLang="en-US" sz="2000" dirty="0">
                <a:solidFill>
                  <a:srgbClr val="8691AE"/>
                </a:solidFill>
              </a:rPr>
              <a:t>下定义、说出（写出）</a:t>
            </a:r>
            <a:r>
              <a:rPr lang="en-US" altLang="zh-CN" sz="2000" dirty="0">
                <a:solidFill>
                  <a:srgbClr val="8691AE"/>
                </a:solidFill>
              </a:rPr>
              <a:t>……</a:t>
            </a:r>
            <a:r>
              <a:rPr lang="zh-CN" altLang="en-US" sz="2000" dirty="0">
                <a:solidFill>
                  <a:srgbClr val="8691AE"/>
                </a:solidFill>
              </a:rPr>
              <a:t>的名称、复述、阐述、解释、说明</a:t>
            </a:r>
            <a:r>
              <a:rPr lang="en-US" altLang="zh-CN" sz="2000" dirty="0">
                <a:solidFill>
                  <a:srgbClr val="8691AE"/>
                </a:solidFill>
              </a:rPr>
              <a:t>……</a:t>
            </a:r>
            <a:endParaRPr lang="en-US" altLang="zh-CN" sz="2000" dirty="0">
              <a:solidFill>
                <a:srgbClr val="8691AE"/>
              </a:solidFill>
            </a:endParaRPr>
          </a:p>
          <a:p>
            <a:r>
              <a:rPr lang="zh-CN" altLang="en-US" sz="2000" dirty="0">
                <a:solidFill>
                  <a:srgbClr val="8691AE"/>
                </a:solidFill>
              </a:rPr>
              <a:t>技能类可参考动词：（能）归纳、总结、抽象、比较、对比、判定、判断、会求、运用、模仿、尝试、改编、操作、调节</a:t>
            </a:r>
            <a:r>
              <a:rPr lang="en-US" altLang="zh-CN" sz="2000" dirty="0">
                <a:solidFill>
                  <a:srgbClr val="8691AE"/>
                </a:solidFill>
              </a:rPr>
              <a:t>……</a:t>
            </a:r>
            <a:endParaRPr lang="en-US" altLang="zh-CN" sz="2000" dirty="0">
              <a:solidFill>
                <a:srgbClr val="8691AE"/>
              </a:solidFill>
            </a:endParaRPr>
          </a:p>
          <a:p>
            <a:r>
              <a:rPr lang="zh-CN" altLang="en-US" sz="2000" dirty="0">
                <a:solidFill>
                  <a:srgbClr val="8691AE"/>
                </a:solidFill>
              </a:rPr>
              <a:t>情感类可参考动词：（能）感受、认识、了解、初步体会、体会、获得、提高、增强、形成、养成、树立、发挥、发展</a:t>
            </a:r>
            <a:r>
              <a:rPr lang="en-US" altLang="zh-CN" sz="2000" dirty="0">
                <a:solidFill>
                  <a:srgbClr val="8691AE"/>
                </a:solidFill>
              </a:rPr>
              <a:t>……</a:t>
            </a:r>
            <a:endParaRPr lang="en-US" altLang="zh-CN" sz="2000" dirty="0">
              <a:solidFill>
                <a:srgbClr val="8691AE"/>
              </a:solidFill>
            </a:endParaRPr>
          </a:p>
        </p:txBody>
      </p:sp>
      <p:sp>
        <p:nvSpPr>
          <p:cNvPr id="5" name="文本框 4"/>
          <p:cNvSpPr txBox="1"/>
          <p:nvPr/>
        </p:nvSpPr>
        <p:spPr>
          <a:xfrm>
            <a:off x="1141095" y="1261745"/>
            <a:ext cx="3998595" cy="398780"/>
          </a:xfrm>
          <a:prstGeom prst="rect">
            <a:avLst/>
          </a:prstGeom>
          <a:noFill/>
        </p:spPr>
        <p:txBody>
          <a:bodyPr wrap="square" rtlCol="0">
            <a:spAutoFit/>
          </a:bodyPr>
          <a:lstStyle/>
          <a:p>
            <a:r>
              <a:rPr lang="zh-CN" altLang="en-US" sz="2000" b="1" dirty="0">
                <a:solidFill>
                  <a:schemeClr val="bg1"/>
                </a:solidFill>
              </a:rPr>
              <a:t>（</a:t>
            </a:r>
            <a:r>
              <a:rPr lang="zh-CN" altLang="en-US" sz="2000" b="1" dirty="0">
                <a:solidFill>
                  <a:schemeClr val="bg1"/>
                </a:solidFill>
              </a:rPr>
              <a:t>二）教学设计撰写的注意事项</a:t>
            </a:r>
            <a:endParaRPr lang="zh-CN" altLang="en-US" sz="20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教学设计的基本评价要点与注意事项</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7" name="矩形: 圆角 6"/>
          <p:cNvSpPr/>
          <p:nvPr/>
        </p:nvSpPr>
        <p:spPr>
          <a:xfrm>
            <a:off x="1140812" y="1123144"/>
            <a:ext cx="3697405" cy="646331"/>
          </a:xfrm>
          <a:prstGeom prst="roundRect">
            <a:avLst>
              <a:gd name="adj" fmla="val 20464"/>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923082" y="1975933"/>
            <a:ext cx="10813647" cy="4708981"/>
          </a:xfrm>
          <a:prstGeom prst="rect">
            <a:avLst/>
          </a:prstGeom>
          <a:noFill/>
        </p:spPr>
        <p:txBody>
          <a:bodyPr wrap="square">
            <a:spAutoFit/>
          </a:bodyPr>
          <a:lstStyle/>
          <a:p>
            <a:r>
              <a:rPr lang="en-US" altLang="zh-CN" sz="2000" dirty="0">
                <a:solidFill>
                  <a:srgbClr val="8691AE"/>
                </a:solidFill>
              </a:rPr>
              <a:t>5. </a:t>
            </a:r>
            <a:r>
              <a:rPr lang="zh-CN" altLang="en-US" sz="2000" dirty="0">
                <a:solidFill>
                  <a:srgbClr val="8691AE"/>
                </a:solidFill>
              </a:rPr>
              <a:t>教学过程应分成若干环节，写出关键性步骤的教学，阐明自己的设计意图</a:t>
            </a:r>
            <a:endParaRPr lang="zh-CN" altLang="en-US" sz="2000" dirty="0">
              <a:solidFill>
                <a:srgbClr val="8691AE"/>
              </a:solidFill>
            </a:endParaRPr>
          </a:p>
          <a:p>
            <a:r>
              <a:rPr lang="zh-CN" altLang="en-US" sz="2000" dirty="0">
                <a:solidFill>
                  <a:srgbClr val="8691AE"/>
                </a:solidFill>
              </a:rPr>
              <a:t>设计教学，需要对课堂教学过程有较好的大局观认识，进行整体性规划，因此应将其分为若干环节，每个环节有明确的目的，并设定大致的时间分配。一般来说，中学数学课堂教学可分为引入、新知、讲解、练习、总结等环节。在教学设计时，每个环节中的关键性步骤可以由问答形式组成。对学生的回答需要准备若干种预设。每个环节都是一个微课堂，要做出相应的规划，并写出设计的意图，主要目的在于先说服自己为什么这么设计，这样做有助于教师对课堂教学认识的深化，从感性到理性。</a:t>
            </a:r>
            <a:endParaRPr lang="zh-CN" altLang="en-US" sz="2000" dirty="0">
              <a:solidFill>
                <a:srgbClr val="8691AE"/>
              </a:solidFill>
            </a:endParaRPr>
          </a:p>
          <a:p>
            <a:r>
              <a:rPr lang="en-US" altLang="zh-CN" sz="2000" dirty="0">
                <a:solidFill>
                  <a:srgbClr val="8691AE"/>
                </a:solidFill>
              </a:rPr>
              <a:t>6. </a:t>
            </a:r>
            <a:r>
              <a:rPr lang="zh-CN" altLang="en-US" sz="2000" dirty="0">
                <a:solidFill>
                  <a:srgbClr val="8691AE"/>
                </a:solidFill>
              </a:rPr>
              <a:t>教学设计不应包括教学反思</a:t>
            </a:r>
            <a:endParaRPr lang="zh-CN" altLang="en-US" sz="2000" dirty="0">
              <a:solidFill>
                <a:srgbClr val="8691AE"/>
              </a:solidFill>
            </a:endParaRPr>
          </a:p>
          <a:p>
            <a:r>
              <a:rPr lang="zh-CN" altLang="en-US" sz="2000" dirty="0">
                <a:solidFill>
                  <a:srgbClr val="8691AE"/>
                </a:solidFill>
              </a:rPr>
              <a:t>教学设计是对即将实施的课堂教学的计划，而反思往往是经历过后的总结。一些教师在撰写教学设计时包括了教学反思的内容，这在逻辑上是站不住脚的。有的学校印制的教学设计模板中包括了教学反思一栏，其实这个不是在教学设计时撰写的，而是在教学实施后填写的。教师在撰写完成教学设计后，如果有新的想法，只要教学还没实施都可以再对教学设计进行修改。一般来说，修改教学设计可以和教学课件相互结合，直到觉得没有更好的替代方案为止。教学实施后，如果有心得体会，可以写教学反思，这是一个重新认识自己、认识课堂教学的过程，这个过程对教师的专业发展是十分有帮助的。</a:t>
            </a:r>
            <a:endParaRPr lang="zh-CN" altLang="en-US" sz="2000" dirty="0">
              <a:solidFill>
                <a:srgbClr val="8691AE"/>
              </a:solidFill>
            </a:endParaRPr>
          </a:p>
        </p:txBody>
      </p:sp>
      <p:sp>
        <p:nvSpPr>
          <p:cNvPr id="5" name="文本框 4"/>
          <p:cNvSpPr txBox="1"/>
          <p:nvPr/>
        </p:nvSpPr>
        <p:spPr>
          <a:xfrm>
            <a:off x="1141095" y="1261745"/>
            <a:ext cx="4104005" cy="398780"/>
          </a:xfrm>
          <a:prstGeom prst="rect">
            <a:avLst/>
          </a:prstGeom>
          <a:noFill/>
        </p:spPr>
        <p:txBody>
          <a:bodyPr wrap="square" rtlCol="0">
            <a:spAutoFit/>
          </a:bodyPr>
          <a:lstStyle/>
          <a:p>
            <a:r>
              <a:rPr lang="zh-CN" altLang="en-US" sz="2000" b="1" dirty="0">
                <a:solidFill>
                  <a:schemeClr val="bg1"/>
                </a:solidFill>
              </a:rPr>
              <a:t>（</a:t>
            </a:r>
            <a:r>
              <a:rPr lang="zh-CN" altLang="en-US" sz="2000" b="1" dirty="0">
                <a:solidFill>
                  <a:schemeClr val="bg1"/>
                </a:solidFill>
              </a:rPr>
              <a:t>二）教学设计撰写的注意事项</a:t>
            </a:r>
            <a:endParaRPr lang="zh-CN" altLang="en-US" sz="20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9" name="直接连接符 8"/>
          <p:cNvCxnSpPr/>
          <p:nvPr/>
        </p:nvCxnSpPr>
        <p:spPr>
          <a:xfrm>
            <a:off x="8723630" y="2264694"/>
            <a:ext cx="27622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4095501" y="2622520"/>
            <a:ext cx="3652656" cy="2798859"/>
            <a:chOff x="4398762" y="2135773"/>
            <a:chExt cx="3652656" cy="2798859"/>
          </a:xfrm>
          <a:solidFill>
            <a:srgbClr val="6B799C"/>
          </a:solidFill>
        </p:grpSpPr>
        <p:sp>
          <p:nvSpPr>
            <p:cNvPr id="12" name="椭圆 11"/>
            <p:cNvSpPr/>
            <p:nvPr/>
          </p:nvSpPr>
          <p:spPr>
            <a:xfrm>
              <a:off x="4572232" y="4230889"/>
              <a:ext cx="487945" cy="70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 name="椭圆 12"/>
            <p:cNvSpPr/>
            <p:nvPr/>
          </p:nvSpPr>
          <p:spPr>
            <a:xfrm>
              <a:off x="7390002" y="4266014"/>
              <a:ext cx="487945" cy="70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5816099" y="4816868"/>
              <a:ext cx="817982" cy="117764"/>
            </a:xfrm>
            <a:prstGeom prst="ellips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Freeform 114"/>
            <p:cNvSpPr>
              <a:spLocks noEditPoints="1"/>
            </p:cNvSpPr>
            <p:nvPr/>
          </p:nvSpPr>
          <p:spPr bwMode="auto">
            <a:xfrm>
              <a:off x="5233649" y="2135773"/>
              <a:ext cx="1982882" cy="2739977"/>
            </a:xfrm>
            <a:custGeom>
              <a:avLst/>
              <a:gdLst>
                <a:gd name="T0" fmla="*/ 37 w 73"/>
                <a:gd name="T1" fmla="*/ 0 h 100"/>
                <a:gd name="T2" fmla="*/ 63 w 73"/>
                <a:gd name="T3" fmla="*/ 9 h 100"/>
                <a:gd name="T4" fmla="*/ 73 w 73"/>
                <a:gd name="T5" fmla="*/ 33 h 100"/>
                <a:gd name="T6" fmla="*/ 73 w 73"/>
                <a:gd name="T7" fmla="*/ 40 h 100"/>
                <a:gd name="T8" fmla="*/ 70 w 73"/>
                <a:gd name="T9" fmla="*/ 47 h 100"/>
                <a:gd name="T10" fmla="*/ 50 w 73"/>
                <a:gd name="T11" fmla="*/ 74 h 100"/>
                <a:gd name="T12" fmla="*/ 48 w 73"/>
                <a:gd name="T13" fmla="*/ 76 h 100"/>
                <a:gd name="T14" fmla="*/ 48 w 73"/>
                <a:gd name="T15" fmla="*/ 80 h 100"/>
                <a:gd name="T16" fmla="*/ 46 w 73"/>
                <a:gd name="T17" fmla="*/ 80 h 100"/>
                <a:gd name="T18" fmla="*/ 44 w 73"/>
                <a:gd name="T19" fmla="*/ 80 h 100"/>
                <a:gd name="T20" fmla="*/ 38 w 73"/>
                <a:gd name="T21" fmla="*/ 80 h 100"/>
                <a:gd name="T22" fmla="*/ 36 w 73"/>
                <a:gd name="T23" fmla="*/ 80 h 100"/>
                <a:gd name="T24" fmla="*/ 31 w 73"/>
                <a:gd name="T25" fmla="*/ 80 h 100"/>
                <a:gd name="T26" fmla="*/ 29 w 73"/>
                <a:gd name="T27" fmla="*/ 80 h 100"/>
                <a:gd name="T28" fmla="*/ 27 w 73"/>
                <a:gd name="T29" fmla="*/ 80 h 100"/>
                <a:gd name="T30" fmla="*/ 27 w 73"/>
                <a:gd name="T31" fmla="*/ 80 h 100"/>
                <a:gd name="T32" fmla="*/ 27 w 73"/>
                <a:gd name="T33" fmla="*/ 76 h 100"/>
                <a:gd name="T34" fmla="*/ 21 w 73"/>
                <a:gd name="T35" fmla="*/ 70 h 100"/>
                <a:gd name="T36" fmla="*/ 0 w 73"/>
                <a:gd name="T37" fmla="*/ 33 h 100"/>
                <a:gd name="T38" fmla="*/ 11 w 73"/>
                <a:gd name="T39" fmla="*/ 9 h 100"/>
                <a:gd name="T40" fmla="*/ 37 w 73"/>
                <a:gd name="T41" fmla="*/ 0 h 100"/>
                <a:gd name="T42" fmla="*/ 45 w 73"/>
                <a:gd name="T43" fmla="*/ 86 h 100"/>
                <a:gd name="T44" fmla="*/ 43 w 73"/>
                <a:gd name="T45" fmla="*/ 100 h 100"/>
                <a:gd name="T46" fmla="*/ 31 w 73"/>
                <a:gd name="T47" fmla="*/ 100 h 100"/>
                <a:gd name="T48" fmla="*/ 30 w 73"/>
                <a:gd name="T49" fmla="*/ 86 h 100"/>
                <a:gd name="T50" fmla="*/ 45 w 73"/>
                <a:gd name="T51" fmla="*/ 86 h 100"/>
                <a:gd name="T52" fmla="*/ 37 w 73"/>
                <a:gd name="T53" fmla="*/ 74 h 100"/>
                <a:gd name="T54" fmla="*/ 43 w 73"/>
                <a:gd name="T55" fmla="*/ 74 h 100"/>
                <a:gd name="T56" fmla="*/ 48 w 73"/>
                <a:gd name="T57" fmla="*/ 6 h 100"/>
                <a:gd name="T58" fmla="*/ 37 w 73"/>
                <a:gd name="T59" fmla="*/ 4 h 100"/>
                <a:gd name="T60" fmla="*/ 36 w 73"/>
                <a:gd name="T61" fmla="*/ 4 h 100"/>
                <a:gd name="T62" fmla="*/ 37 w 73"/>
                <a:gd name="T63" fmla="*/ 74 h 100"/>
                <a:gd name="T64" fmla="*/ 17 w 73"/>
                <a:gd name="T65" fmla="*/ 10 h 100"/>
                <a:gd name="T66" fmla="*/ 16 w 73"/>
                <a:gd name="T67" fmla="*/ 58 h 100"/>
                <a:gd name="T68" fmla="*/ 25 w 73"/>
                <a:gd name="T69" fmla="*/ 67 h 100"/>
                <a:gd name="T70" fmla="*/ 30 w 73"/>
                <a:gd name="T71" fmla="*/ 72 h 100"/>
                <a:gd name="T72" fmla="*/ 27 w 73"/>
                <a:gd name="T73" fmla="*/ 5 h 100"/>
                <a:gd name="T74" fmla="*/ 17 w 73"/>
                <a:gd name="T75" fmla="*/ 10 h 100"/>
                <a:gd name="T76" fmla="*/ 60 w 73"/>
                <a:gd name="T77" fmla="*/ 13 h 100"/>
                <a:gd name="T78" fmla="*/ 56 w 73"/>
                <a:gd name="T79" fmla="*/ 60 h 100"/>
                <a:gd name="T80" fmla="*/ 66 w 73"/>
                <a:gd name="T81" fmla="*/ 45 h 100"/>
                <a:gd name="T82" fmla="*/ 68 w 73"/>
                <a:gd name="T83" fmla="*/ 39 h 100"/>
                <a:gd name="T84" fmla="*/ 69 w 73"/>
                <a:gd name="T85" fmla="*/ 33 h 100"/>
                <a:gd name="T86" fmla="*/ 60 w 73"/>
                <a:gd name="T87" fmla="*/ 1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 h="100">
                  <a:moveTo>
                    <a:pt x="37" y="0"/>
                  </a:moveTo>
                  <a:cubicBezTo>
                    <a:pt x="47" y="0"/>
                    <a:pt x="56" y="3"/>
                    <a:pt x="63" y="9"/>
                  </a:cubicBezTo>
                  <a:cubicBezTo>
                    <a:pt x="69" y="15"/>
                    <a:pt x="73" y="24"/>
                    <a:pt x="73" y="33"/>
                  </a:cubicBezTo>
                  <a:cubicBezTo>
                    <a:pt x="73" y="36"/>
                    <a:pt x="73" y="38"/>
                    <a:pt x="73" y="40"/>
                  </a:cubicBezTo>
                  <a:cubicBezTo>
                    <a:pt x="72" y="43"/>
                    <a:pt x="71" y="45"/>
                    <a:pt x="70" y="47"/>
                  </a:cubicBezTo>
                  <a:cubicBezTo>
                    <a:pt x="68" y="53"/>
                    <a:pt x="56" y="67"/>
                    <a:pt x="50" y="74"/>
                  </a:cubicBezTo>
                  <a:cubicBezTo>
                    <a:pt x="49" y="75"/>
                    <a:pt x="48" y="75"/>
                    <a:pt x="48" y="76"/>
                  </a:cubicBezTo>
                  <a:cubicBezTo>
                    <a:pt x="48" y="80"/>
                    <a:pt x="48" y="80"/>
                    <a:pt x="48" y="80"/>
                  </a:cubicBezTo>
                  <a:cubicBezTo>
                    <a:pt x="46" y="80"/>
                    <a:pt x="46" y="80"/>
                    <a:pt x="46" y="80"/>
                  </a:cubicBezTo>
                  <a:cubicBezTo>
                    <a:pt x="44" y="80"/>
                    <a:pt x="44" y="80"/>
                    <a:pt x="44" y="80"/>
                  </a:cubicBezTo>
                  <a:cubicBezTo>
                    <a:pt x="38" y="80"/>
                    <a:pt x="38" y="80"/>
                    <a:pt x="38" y="80"/>
                  </a:cubicBezTo>
                  <a:cubicBezTo>
                    <a:pt x="36" y="80"/>
                    <a:pt x="36" y="80"/>
                    <a:pt x="36" y="80"/>
                  </a:cubicBezTo>
                  <a:cubicBezTo>
                    <a:pt x="31" y="80"/>
                    <a:pt x="31" y="80"/>
                    <a:pt x="31" y="80"/>
                  </a:cubicBezTo>
                  <a:cubicBezTo>
                    <a:pt x="29" y="80"/>
                    <a:pt x="29" y="80"/>
                    <a:pt x="29" y="80"/>
                  </a:cubicBezTo>
                  <a:cubicBezTo>
                    <a:pt x="27" y="80"/>
                    <a:pt x="27" y="80"/>
                    <a:pt x="27" y="80"/>
                  </a:cubicBezTo>
                  <a:cubicBezTo>
                    <a:pt x="27" y="80"/>
                    <a:pt x="27" y="80"/>
                    <a:pt x="27" y="80"/>
                  </a:cubicBezTo>
                  <a:cubicBezTo>
                    <a:pt x="27" y="76"/>
                    <a:pt x="27" y="76"/>
                    <a:pt x="27" y="76"/>
                  </a:cubicBezTo>
                  <a:cubicBezTo>
                    <a:pt x="25" y="74"/>
                    <a:pt x="23" y="72"/>
                    <a:pt x="21" y="70"/>
                  </a:cubicBezTo>
                  <a:cubicBezTo>
                    <a:pt x="11" y="60"/>
                    <a:pt x="0" y="48"/>
                    <a:pt x="0" y="33"/>
                  </a:cubicBezTo>
                  <a:cubicBezTo>
                    <a:pt x="0" y="24"/>
                    <a:pt x="4" y="15"/>
                    <a:pt x="11" y="9"/>
                  </a:cubicBezTo>
                  <a:cubicBezTo>
                    <a:pt x="18" y="3"/>
                    <a:pt x="27" y="0"/>
                    <a:pt x="37" y="0"/>
                  </a:cubicBezTo>
                  <a:close/>
                  <a:moveTo>
                    <a:pt x="45" y="86"/>
                  </a:moveTo>
                  <a:cubicBezTo>
                    <a:pt x="43" y="100"/>
                    <a:pt x="43" y="100"/>
                    <a:pt x="43" y="100"/>
                  </a:cubicBezTo>
                  <a:cubicBezTo>
                    <a:pt x="31" y="100"/>
                    <a:pt x="31" y="100"/>
                    <a:pt x="31" y="100"/>
                  </a:cubicBezTo>
                  <a:cubicBezTo>
                    <a:pt x="30" y="86"/>
                    <a:pt x="30" y="86"/>
                    <a:pt x="30" y="86"/>
                  </a:cubicBezTo>
                  <a:cubicBezTo>
                    <a:pt x="45" y="86"/>
                    <a:pt x="45" y="86"/>
                    <a:pt x="45" y="86"/>
                  </a:cubicBezTo>
                  <a:close/>
                  <a:moveTo>
                    <a:pt x="37" y="74"/>
                  </a:moveTo>
                  <a:cubicBezTo>
                    <a:pt x="43" y="74"/>
                    <a:pt x="43" y="74"/>
                    <a:pt x="43" y="74"/>
                  </a:cubicBezTo>
                  <a:cubicBezTo>
                    <a:pt x="49" y="49"/>
                    <a:pt x="54" y="27"/>
                    <a:pt x="48" y="6"/>
                  </a:cubicBezTo>
                  <a:cubicBezTo>
                    <a:pt x="44" y="5"/>
                    <a:pt x="41" y="4"/>
                    <a:pt x="37" y="4"/>
                  </a:cubicBezTo>
                  <a:cubicBezTo>
                    <a:pt x="37" y="4"/>
                    <a:pt x="36" y="4"/>
                    <a:pt x="36" y="4"/>
                  </a:cubicBezTo>
                  <a:cubicBezTo>
                    <a:pt x="34" y="27"/>
                    <a:pt x="36" y="51"/>
                    <a:pt x="37" y="74"/>
                  </a:cubicBezTo>
                  <a:close/>
                  <a:moveTo>
                    <a:pt x="17" y="10"/>
                  </a:moveTo>
                  <a:cubicBezTo>
                    <a:pt x="5" y="25"/>
                    <a:pt x="6" y="41"/>
                    <a:pt x="16" y="58"/>
                  </a:cubicBezTo>
                  <a:cubicBezTo>
                    <a:pt x="19" y="61"/>
                    <a:pt x="22" y="64"/>
                    <a:pt x="25" y="67"/>
                  </a:cubicBezTo>
                  <a:cubicBezTo>
                    <a:pt x="26" y="69"/>
                    <a:pt x="28" y="70"/>
                    <a:pt x="30" y="72"/>
                  </a:cubicBezTo>
                  <a:cubicBezTo>
                    <a:pt x="24" y="52"/>
                    <a:pt x="13" y="25"/>
                    <a:pt x="27" y="5"/>
                  </a:cubicBezTo>
                  <a:cubicBezTo>
                    <a:pt x="23" y="6"/>
                    <a:pt x="20" y="8"/>
                    <a:pt x="17" y="10"/>
                  </a:cubicBezTo>
                  <a:close/>
                  <a:moveTo>
                    <a:pt x="60" y="13"/>
                  </a:moveTo>
                  <a:cubicBezTo>
                    <a:pt x="66" y="27"/>
                    <a:pt x="63" y="45"/>
                    <a:pt x="56" y="60"/>
                  </a:cubicBezTo>
                  <a:cubicBezTo>
                    <a:pt x="60" y="54"/>
                    <a:pt x="65" y="49"/>
                    <a:pt x="66" y="45"/>
                  </a:cubicBezTo>
                  <a:cubicBezTo>
                    <a:pt x="67" y="43"/>
                    <a:pt x="67" y="41"/>
                    <a:pt x="68" y="39"/>
                  </a:cubicBezTo>
                  <a:cubicBezTo>
                    <a:pt x="68" y="37"/>
                    <a:pt x="69" y="35"/>
                    <a:pt x="69" y="33"/>
                  </a:cubicBezTo>
                  <a:cubicBezTo>
                    <a:pt x="69" y="25"/>
                    <a:pt x="65" y="18"/>
                    <a:pt x="60" y="13"/>
                  </a:cubicBezTo>
                  <a:close/>
                </a:path>
              </a:pathLst>
            </a:custGeom>
            <a:solidFill>
              <a:srgbClr val="9B8E95"/>
            </a:solidFill>
            <a:ln>
              <a:noFill/>
            </a:ln>
          </p:spPr>
          <p:txBody>
            <a:bodyPr lIns="80296" tIns="40148" rIns="80296" bIns="40148"/>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16" name="Freeform 114"/>
            <p:cNvSpPr>
              <a:spLocks noEditPoints="1"/>
            </p:cNvSpPr>
            <p:nvPr/>
          </p:nvSpPr>
          <p:spPr bwMode="auto">
            <a:xfrm>
              <a:off x="7216531" y="3112354"/>
              <a:ext cx="834887" cy="1153660"/>
            </a:xfrm>
            <a:custGeom>
              <a:avLst/>
              <a:gdLst>
                <a:gd name="T0" fmla="*/ 37 w 73"/>
                <a:gd name="T1" fmla="*/ 0 h 100"/>
                <a:gd name="T2" fmla="*/ 63 w 73"/>
                <a:gd name="T3" fmla="*/ 9 h 100"/>
                <a:gd name="T4" fmla="*/ 73 w 73"/>
                <a:gd name="T5" fmla="*/ 33 h 100"/>
                <a:gd name="T6" fmla="*/ 73 w 73"/>
                <a:gd name="T7" fmla="*/ 40 h 100"/>
                <a:gd name="T8" fmla="*/ 70 w 73"/>
                <a:gd name="T9" fmla="*/ 47 h 100"/>
                <a:gd name="T10" fmla="*/ 50 w 73"/>
                <a:gd name="T11" fmla="*/ 74 h 100"/>
                <a:gd name="T12" fmla="*/ 48 w 73"/>
                <a:gd name="T13" fmla="*/ 76 h 100"/>
                <a:gd name="T14" fmla="*/ 48 w 73"/>
                <a:gd name="T15" fmla="*/ 80 h 100"/>
                <a:gd name="T16" fmla="*/ 46 w 73"/>
                <a:gd name="T17" fmla="*/ 80 h 100"/>
                <a:gd name="T18" fmla="*/ 44 w 73"/>
                <a:gd name="T19" fmla="*/ 80 h 100"/>
                <a:gd name="T20" fmla="*/ 38 w 73"/>
                <a:gd name="T21" fmla="*/ 80 h 100"/>
                <a:gd name="T22" fmla="*/ 36 w 73"/>
                <a:gd name="T23" fmla="*/ 80 h 100"/>
                <a:gd name="T24" fmla="*/ 31 w 73"/>
                <a:gd name="T25" fmla="*/ 80 h 100"/>
                <a:gd name="T26" fmla="*/ 29 w 73"/>
                <a:gd name="T27" fmla="*/ 80 h 100"/>
                <a:gd name="T28" fmla="*/ 27 w 73"/>
                <a:gd name="T29" fmla="*/ 80 h 100"/>
                <a:gd name="T30" fmla="*/ 27 w 73"/>
                <a:gd name="T31" fmla="*/ 80 h 100"/>
                <a:gd name="T32" fmla="*/ 27 w 73"/>
                <a:gd name="T33" fmla="*/ 76 h 100"/>
                <a:gd name="T34" fmla="*/ 21 w 73"/>
                <a:gd name="T35" fmla="*/ 70 h 100"/>
                <a:gd name="T36" fmla="*/ 0 w 73"/>
                <a:gd name="T37" fmla="*/ 33 h 100"/>
                <a:gd name="T38" fmla="*/ 11 w 73"/>
                <a:gd name="T39" fmla="*/ 9 h 100"/>
                <a:gd name="T40" fmla="*/ 37 w 73"/>
                <a:gd name="T41" fmla="*/ 0 h 100"/>
                <a:gd name="T42" fmla="*/ 45 w 73"/>
                <a:gd name="T43" fmla="*/ 86 h 100"/>
                <a:gd name="T44" fmla="*/ 43 w 73"/>
                <a:gd name="T45" fmla="*/ 100 h 100"/>
                <a:gd name="T46" fmla="*/ 31 w 73"/>
                <a:gd name="T47" fmla="*/ 100 h 100"/>
                <a:gd name="T48" fmla="*/ 30 w 73"/>
                <a:gd name="T49" fmla="*/ 86 h 100"/>
                <a:gd name="T50" fmla="*/ 45 w 73"/>
                <a:gd name="T51" fmla="*/ 86 h 100"/>
                <a:gd name="T52" fmla="*/ 37 w 73"/>
                <a:gd name="T53" fmla="*/ 74 h 100"/>
                <a:gd name="T54" fmla="*/ 43 w 73"/>
                <a:gd name="T55" fmla="*/ 74 h 100"/>
                <a:gd name="T56" fmla="*/ 48 w 73"/>
                <a:gd name="T57" fmla="*/ 6 h 100"/>
                <a:gd name="T58" fmla="*/ 37 w 73"/>
                <a:gd name="T59" fmla="*/ 4 h 100"/>
                <a:gd name="T60" fmla="*/ 36 w 73"/>
                <a:gd name="T61" fmla="*/ 4 h 100"/>
                <a:gd name="T62" fmla="*/ 37 w 73"/>
                <a:gd name="T63" fmla="*/ 74 h 100"/>
                <a:gd name="T64" fmla="*/ 17 w 73"/>
                <a:gd name="T65" fmla="*/ 10 h 100"/>
                <a:gd name="T66" fmla="*/ 16 w 73"/>
                <a:gd name="T67" fmla="*/ 58 h 100"/>
                <a:gd name="T68" fmla="*/ 25 w 73"/>
                <a:gd name="T69" fmla="*/ 67 h 100"/>
                <a:gd name="T70" fmla="*/ 30 w 73"/>
                <a:gd name="T71" fmla="*/ 72 h 100"/>
                <a:gd name="T72" fmla="*/ 27 w 73"/>
                <a:gd name="T73" fmla="*/ 5 h 100"/>
                <a:gd name="T74" fmla="*/ 17 w 73"/>
                <a:gd name="T75" fmla="*/ 10 h 100"/>
                <a:gd name="T76" fmla="*/ 60 w 73"/>
                <a:gd name="T77" fmla="*/ 13 h 100"/>
                <a:gd name="T78" fmla="*/ 56 w 73"/>
                <a:gd name="T79" fmla="*/ 60 h 100"/>
                <a:gd name="T80" fmla="*/ 66 w 73"/>
                <a:gd name="T81" fmla="*/ 45 h 100"/>
                <a:gd name="T82" fmla="*/ 68 w 73"/>
                <a:gd name="T83" fmla="*/ 39 h 100"/>
                <a:gd name="T84" fmla="*/ 69 w 73"/>
                <a:gd name="T85" fmla="*/ 33 h 100"/>
                <a:gd name="T86" fmla="*/ 60 w 73"/>
                <a:gd name="T87" fmla="*/ 1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 h="100">
                  <a:moveTo>
                    <a:pt x="37" y="0"/>
                  </a:moveTo>
                  <a:cubicBezTo>
                    <a:pt x="47" y="0"/>
                    <a:pt x="56" y="3"/>
                    <a:pt x="63" y="9"/>
                  </a:cubicBezTo>
                  <a:cubicBezTo>
                    <a:pt x="69" y="15"/>
                    <a:pt x="73" y="24"/>
                    <a:pt x="73" y="33"/>
                  </a:cubicBezTo>
                  <a:cubicBezTo>
                    <a:pt x="73" y="36"/>
                    <a:pt x="73" y="38"/>
                    <a:pt x="73" y="40"/>
                  </a:cubicBezTo>
                  <a:cubicBezTo>
                    <a:pt x="72" y="43"/>
                    <a:pt x="71" y="45"/>
                    <a:pt x="70" y="47"/>
                  </a:cubicBezTo>
                  <a:cubicBezTo>
                    <a:pt x="68" y="53"/>
                    <a:pt x="56" y="67"/>
                    <a:pt x="50" y="74"/>
                  </a:cubicBezTo>
                  <a:cubicBezTo>
                    <a:pt x="49" y="75"/>
                    <a:pt x="48" y="75"/>
                    <a:pt x="48" y="76"/>
                  </a:cubicBezTo>
                  <a:cubicBezTo>
                    <a:pt x="48" y="80"/>
                    <a:pt x="48" y="80"/>
                    <a:pt x="48" y="80"/>
                  </a:cubicBezTo>
                  <a:cubicBezTo>
                    <a:pt x="46" y="80"/>
                    <a:pt x="46" y="80"/>
                    <a:pt x="46" y="80"/>
                  </a:cubicBezTo>
                  <a:cubicBezTo>
                    <a:pt x="44" y="80"/>
                    <a:pt x="44" y="80"/>
                    <a:pt x="44" y="80"/>
                  </a:cubicBezTo>
                  <a:cubicBezTo>
                    <a:pt x="38" y="80"/>
                    <a:pt x="38" y="80"/>
                    <a:pt x="38" y="80"/>
                  </a:cubicBezTo>
                  <a:cubicBezTo>
                    <a:pt x="36" y="80"/>
                    <a:pt x="36" y="80"/>
                    <a:pt x="36" y="80"/>
                  </a:cubicBezTo>
                  <a:cubicBezTo>
                    <a:pt x="31" y="80"/>
                    <a:pt x="31" y="80"/>
                    <a:pt x="31" y="80"/>
                  </a:cubicBezTo>
                  <a:cubicBezTo>
                    <a:pt x="29" y="80"/>
                    <a:pt x="29" y="80"/>
                    <a:pt x="29" y="80"/>
                  </a:cubicBezTo>
                  <a:cubicBezTo>
                    <a:pt x="27" y="80"/>
                    <a:pt x="27" y="80"/>
                    <a:pt x="27" y="80"/>
                  </a:cubicBezTo>
                  <a:cubicBezTo>
                    <a:pt x="27" y="80"/>
                    <a:pt x="27" y="80"/>
                    <a:pt x="27" y="80"/>
                  </a:cubicBezTo>
                  <a:cubicBezTo>
                    <a:pt x="27" y="76"/>
                    <a:pt x="27" y="76"/>
                    <a:pt x="27" y="76"/>
                  </a:cubicBezTo>
                  <a:cubicBezTo>
                    <a:pt x="25" y="74"/>
                    <a:pt x="23" y="72"/>
                    <a:pt x="21" y="70"/>
                  </a:cubicBezTo>
                  <a:cubicBezTo>
                    <a:pt x="11" y="60"/>
                    <a:pt x="0" y="48"/>
                    <a:pt x="0" y="33"/>
                  </a:cubicBezTo>
                  <a:cubicBezTo>
                    <a:pt x="0" y="24"/>
                    <a:pt x="4" y="15"/>
                    <a:pt x="11" y="9"/>
                  </a:cubicBezTo>
                  <a:cubicBezTo>
                    <a:pt x="18" y="3"/>
                    <a:pt x="27" y="0"/>
                    <a:pt x="37" y="0"/>
                  </a:cubicBezTo>
                  <a:close/>
                  <a:moveTo>
                    <a:pt x="45" y="86"/>
                  </a:moveTo>
                  <a:cubicBezTo>
                    <a:pt x="43" y="100"/>
                    <a:pt x="43" y="100"/>
                    <a:pt x="43" y="100"/>
                  </a:cubicBezTo>
                  <a:cubicBezTo>
                    <a:pt x="31" y="100"/>
                    <a:pt x="31" y="100"/>
                    <a:pt x="31" y="100"/>
                  </a:cubicBezTo>
                  <a:cubicBezTo>
                    <a:pt x="30" y="86"/>
                    <a:pt x="30" y="86"/>
                    <a:pt x="30" y="86"/>
                  </a:cubicBezTo>
                  <a:cubicBezTo>
                    <a:pt x="45" y="86"/>
                    <a:pt x="45" y="86"/>
                    <a:pt x="45" y="86"/>
                  </a:cubicBezTo>
                  <a:close/>
                  <a:moveTo>
                    <a:pt x="37" y="74"/>
                  </a:moveTo>
                  <a:cubicBezTo>
                    <a:pt x="43" y="74"/>
                    <a:pt x="43" y="74"/>
                    <a:pt x="43" y="74"/>
                  </a:cubicBezTo>
                  <a:cubicBezTo>
                    <a:pt x="49" y="49"/>
                    <a:pt x="54" y="27"/>
                    <a:pt x="48" y="6"/>
                  </a:cubicBezTo>
                  <a:cubicBezTo>
                    <a:pt x="44" y="5"/>
                    <a:pt x="41" y="4"/>
                    <a:pt x="37" y="4"/>
                  </a:cubicBezTo>
                  <a:cubicBezTo>
                    <a:pt x="37" y="4"/>
                    <a:pt x="36" y="4"/>
                    <a:pt x="36" y="4"/>
                  </a:cubicBezTo>
                  <a:cubicBezTo>
                    <a:pt x="34" y="27"/>
                    <a:pt x="36" y="51"/>
                    <a:pt x="37" y="74"/>
                  </a:cubicBezTo>
                  <a:close/>
                  <a:moveTo>
                    <a:pt x="17" y="10"/>
                  </a:moveTo>
                  <a:cubicBezTo>
                    <a:pt x="5" y="25"/>
                    <a:pt x="6" y="41"/>
                    <a:pt x="16" y="58"/>
                  </a:cubicBezTo>
                  <a:cubicBezTo>
                    <a:pt x="19" y="61"/>
                    <a:pt x="22" y="64"/>
                    <a:pt x="25" y="67"/>
                  </a:cubicBezTo>
                  <a:cubicBezTo>
                    <a:pt x="26" y="69"/>
                    <a:pt x="28" y="70"/>
                    <a:pt x="30" y="72"/>
                  </a:cubicBezTo>
                  <a:cubicBezTo>
                    <a:pt x="24" y="52"/>
                    <a:pt x="13" y="25"/>
                    <a:pt x="27" y="5"/>
                  </a:cubicBezTo>
                  <a:cubicBezTo>
                    <a:pt x="23" y="6"/>
                    <a:pt x="20" y="8"/>
                    <a:pt x="17" y="10"/>
                  </a:cubicBezTo>
                  <a:close/>
                  <a:moveTo>
                    <a:pt x="60" y="13"/>
                  </a:moveTo>
                  <a:cubicBezTo>
                    <a:pt x="66" y="27"/>
                    <a:pt x="63" y="45"/>
                    <a:pt x="56" y="60"/>
                  </a:cubicBezTo>
                  <a:cubicBezTo>
                    <a:pt x="60" y="54"/>
                    <a:pt x="65" y="49"/>
                    <a:pt x="66" y="45"/>
                  </a:cubicBezTo>
                  <a:cubicBezTo>
                    <a:pt x="67" y="43"/>
                    <a:pt x="67" y="41"/>
                    <a:pt x="68" y="39"/>
                  </a:cubicBezTo>
                  <a:cubicBezTo>
                    <a:pt x="68" y="37"/>
                    <a:pt x="69" y="35"/>
                    <a:pt x="69" y="33"/>
                  </a:cubicBezTo>
                  <a:cubicBezTo>
                    <a:pt x="69" y="25"/>
                    <a:pt x="65" y="18"/>
                    <a:pt x="60" y="13"/>
                  </a:cubicBezTo>
                  <a:close/>
                </a:path>
              </a:pathLst>
            </a:custGeom>
            <a:grpFill/>
            <a:ln>
              <a:noFill/>
            </a:ln>
          </p:spPr>
          <p:txBody>
            <a:bodyPr lIns="80296" tIns="40148" rIns="80296" bIns="40148"/>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7" name="Freeform 114"/>
            <p:cNvSpPr>
              <a:spLocks noEditPoints="1"/>
            </p:cNvSpPr>
            <p:nvPr/>
          </p:nvSpPr>
          <p:spPr bwMode="auto">
            <a:xfrm>
              <a:off x="4398762" y="3112354"/>
              <a:ext cx="834887" cy="1153660"/>
            </a:xfrm>
            <a:custGeom>
              <a:avLst/>
              <a:gdLst>
                <a:gd name="T0" fmla="*/ 37 w 73"/>
                <a:gd name="T1" fmla="*/ 0 h 100"/>
                <a:gd name="T2" fmla="*/ 63 w 73"/>
                <a:gd name="T3" fmla="*/ 9 h 100"/>
                <a:gd name="T4" fmla="*/ 73 w 73"/>
                <a:gd name="T5" fmla="*/ 33 h 100"/>
                <a:gd name="T6" fmla="*/ 73 w 73"/>
                <a:gd name="T7" fmla="*/ 40 h 100"/>
                <a:gd name="T8" fmla="*/ 70 w 73"/>
                <a:gd name="T9" fmla="*/ 47 h 100"/>
                <a:gd name="T10" fmla="*/ 50 w 73"/>
                <a:gd name="T11" fmla="*/ 74 h 100"/>
                <a:gd name="T12" fmla="*/ 48 w 73"/>
                <a:gd name="T13" fmla="*/ 76 h 100"/>
                <a:gd name="T14" fmla="*/ 48 w 73"/>
                <a:gd name="T15" fmla="*/ 80 h 100"/>
                <a:gd name="T16" fmla="*/ 46 w 73"/>
                <a:gd name="T17" fmla="*/ 80 h 100"/>
                <a:gd name="T18" fmla="*/ 44 w 73"/>
                <a:gd name="T19" fmla="*/ 80 h 100"/>
                <a:gd name="T20" fmla="*/ 38 w 73"/>
                <a:gd name="T21" fmla="*/ 80 h 100"/>
                <a:gd name="T22" fmla="*/ 36 w 73"/>
                <a:gd name="T23" fmla="*/ 80 h 100"/>
                <a:gd name="T24" fmla="*/ 31 w 73"/>
                <a:gd name="T25" fmla="*/ 80 h 100"/>
                <a:gd name="T26" fmla="*/ 29 w 73"/>
                <a:gd name="T27" fmla="*/ 80 h 100"/>
                <a:gd name="T28" fmla="*/ 27 w 73"/>
                <a:gd name="T29" fmla="*/ 80 h 100"/>
                <a:gd name="T30" fmla="*/ 27 w 73"/>
                <a:gd name="T31" fmla="*/ 80 h 100"/>
                <a:gd name="T32" fmla="*/ 27 w 73"/>
                <a:gd name="T33" fmla="*/ 76 h 100"/>
                <a:gd name="T34" fmla="*/ 21 w 73"/>
                <a:gd name="T35" fmla="*/ 70 h 100"/>
                <a:gd name="T36" fmla="*/ 0 w 73"/>
                <a:gd name="T37" fmla="*/ 33 h 100"/>
                <a:gd name="T38" fmla="*/ 11 w 73"/>
                <a:gd name="T39" fmla="*/ 9 h 100"/>
                <a:gd name="T40" fmla="*/ 37 w 73"/>
                <a:gd name="T41" fmla="*/ 0 h 100"/>
                <a:gd name="T42" fmla="*/ 45 w 73"/>
                <a:gd name="T43" fmla="*/ 86 h 100"/>
                <a:gd name="T44" fmla="*/ 43 w 73"/>
                <a:gd name="T45" fmla="*/ 100 h 100"/>
                <a:gd name="T46" fmla="*/ 31 w 73"/>
                <a:gd name="T47" fmla="*/ 100 h 100"/>
                <a:gd name="T48" fmla="*/ 30 w 73"/>
                <a:gd name="T49" fmla="*/ 86 h 100"/>
                <a:gd name="T50" fmla="*/ 45 w 73"/>
                <a:gd name="T51" fmla="*/ 86 h 100"/>
                <a:gd name="T52" fmla="*/ 37 w 73"/>
                <a:gd name="T53" fmla="*/ 74 h 100"/>
                <a:gd name="T54" fmla="*/ 43 w 73"/>
                <a:gd name="T55" fmla="*/ 74 h 100"/>
                <a:gd name="T56" fmla="*/ 48 w 73"/>
                <a:gd name="T57" fmla="*/ 6 h 100"/>
                <a:gd name="T58" fmla="*/ 37 w 73"/>
                <a:gd name="T59" fmla="*/ 4 h 100"/>
                <a:gd name="T60" fmla="*/ 36 w 73"/>
                <a:gd name="T61" fmla="*/ 4 h 100"/>
                <a:gd name="T62" fmla="*/ 37 w 73"/>
                <a:gd name="T63" fmla="*/ 74 h 100"/>
                <a:gd name="T64" fmla="*/ 17 w 73"/>
                <a:gd name="T65" fmla="*/ 10 h 100"/>
                <a:gd name="T66" fmla="*/ 16 w 73"/>
                <a:gd name="T67" fmla="*/ 58 h 100"/>
                <a:gd name="T68" fmla="*/ 25 w 73"/>
                <a:gd name="T69" fmla="*/ 67 h 100"/>
                <a:gd name="T70" fmla="*/ 30 w 73"/>
                <a:gd name="T71" fmla="*/ 72 h 100"/>
                <a:gd name="T72" fmla="*/ 27 w 73"/>
                <a:gd name="T73" fmla="*/ 5 h 100"/>
                <a:gd name="T74" fmla="*/ 17 w 73"/>
                <a:gd name="T75" fmla="*/ 10 h 100"/>
                <a:gd name="T76" fmla="*/ 60 w 73"/>
                <a:gd name="T77" fmla="*/ 13 h 100"/>
                <a:gd name="T78" fmla="*/ 56 w 73"/>
                <a:gd name="T79" fmla="*/ 60 h 100"/>
                <a:gd name="T80" fmla="*/ 66 w 73"/>
                <a:gd name="T81" fmla="*/ 45 h 100"/>
                <a:gd name="T82" fmla="*/ 68 w 73"/>
                <a:gd name="T83" fmla="*/ 39 h 100"/>
                <a:gd name="T84" fmla="*/ 69 w 73"/>
                <a:gd name="T85" fmla="*/ 33 h 100"/>
                <a:gd name="T86" fmla="*/ 60 w 73"/>
                <a:gd name="T87" fmla="*/ 1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 h="100">
                  <a:moveTo>
                    <a:pt x="37" y="0"/>
                  </a:moveTo>
                  <a:cubicBezTo>
                    <a:pt x="47" y="0"/>
                    <a:pt x="56" y="3"/>
                    <a:pt x="63" y="9"/>
                  </a:cubicBezTo>
                  <a:cubicBezTo>
                    <a:pt x="69" y="15"/>
                    <a:pt x="73" y="24"/>
                    <a:pt x="73" y="33"/>
                  </a:cubicBezTo>
                  <a:cubicBezTo>
                    <a:pt x="73" y="36"/>
                    <a:pt x="73" y="38"/>
                    <a:pt x="73" y="40"/>
                  </a:cubicBezTo>
                  <a:cubicBezTo>
                    <a:pt x="72" y="43"/>
                    <a:pt x="71" y="45"/>
                    <a:pt x="70" y="47"/>
                  </a:cubicBezTo>
                  <a:cubicBezTo>
                    <a:pt x="68" y="53"/>
                    <a:pt x="56" y="67"/>
                    <a:pt x="50" y="74"/>
                  </a:cubicBezTo>
                  <a:cubicBezTo>
                    <a:pt x="49" y="75"/>
                    <a:pt x="48" y="75"/>
                    <a:pt x="48" y="76"/>
                  </a:cubicBezTo>
                  <a:cubicBezTo>
                    <a:pt x="48" y="80"/>
                    <a:pt x="48" y="80"/>
                    <a:pt x="48" y="80"/>
                  </a:cubicBezTo>
                  <a:cubicBezTo>
                    <a:pt x="46" y="80"/>
                    <a:pt x="46" y="80"/>
                    <a:pt x="46" y="80"/>
                  </a:cubicBezTo>
                  <a:cubicBezTo>
                    <a:pt x="44" y="80"/>
                    <a:pt x="44" y="80"/>
                    <a:pt x="44" y="80"/>
                  </a:cubicBezTo>
                  <a:cubicBezTo>
                    <a:pt x="38" y="80"/>
                    <a:pt x="38" y="80"/>
                    <a:pt x="38" y="80"/>
                  </a:cubicBezTo>
                  <a:cubicBezTo>
                    <a:pt x="36" y="80"/>
                    <a:pt x="36" y="80"/>
                    <a:pt x="36" y="80"/>
                  </a:cubicBezTo>
                  <a:cubicBezTo>
                    <a:pt x="31" y="80"/>
                    <a:pt x="31" y="80"/>
                    <a:pt x="31" y="80"/>
                  </a:cubicBezTo>
                  <a:cubicBezTo>
                    <a:pt x="29" y="80"/>
                    <a:pt x="29" y="80"/>
                    <a:pt x="29" y="80"/>
                  </a:cubicBezTo>
                  <a:cubicBezTo>
                    <a:pt x="27" y="80"/>
                    <a:pt x="27" y="80"/>
                    <a:pt x="27" y="80"/>
                  </a:cubicBezTo>
                  <a:cubicBezTo>
                    <a:pt x="27" y="80"/>
                    <a:pt x="27" y="80"/>
                    <a:pt x="27" y="80"/>
                  </a:cubicBezTo>
                  <a:cubicBezTo>
                    <a:pt x="27" y="76"/>
                    <a:pt x="27" y="76"/>
                    <a:pt x="27" y="76"/>
                  </a:cubicBezTo>
                  <a:cubicBezTo>
                    <a:pt x="25" y="74"/>
                    <a:pt x="23" y="72"/>
                    <a:pt x="21" y="70"/>
                  </a:cubicBezTo>
                  <a:cubicBezTo>
                    <a:pt x="11" y="60"/>
                    <a:pt x="0" y="48"/>
                    <a:pt x="0" y="33"/>
                  </a:cubicBezTo>
                  <a:cubicBezTo>
                    <a:pt x="0" y="24"/>
                    <a:pt x="4" y="15"/>
                    <a:pt x="11" y="9"/>
                  </a:cubicBezTo>
                  <a:cubicBezTo>
                    <a:pt x="18" y="3"/>
                    <a:pt x="27" y="0"/>
                    <a:pt x="37" y="0"/>
                  </a:cubicBezTo>
                  <a:close/>
                  <a:moveTo>
                    <a:pt x="45" y="86"/>
                  </a:moveTo>
                  <a:cubicBezTo>
                    <a:pt x="43" y="100"/>
                    <a:pt x="43" y="100"/>
                    <a:pt x="43" y="100"/>
                  </a:cubicBezTo>
                  <a:cubicBezTo>
                    <a:pt x="31" y="100"/>
                    <a:pt x="31" y="100"/>
                    <a:pt x="31" y="100"/>
                  </a:cubicBezTo>
                  <a:cubicBezTo>
                    <a:pt x="30" y="86"/>
                    <a:pt x="30" y="86"/>
                    <a:pt x="30" y="86"/>
                  </a:cubicBezTo>
                  <a:cubicBezTo>
                    <a:pt x="45" y="86"/>
                    <a:pt x="45" y="86"/>
                    <a:pt x="45" y="86"/>
                  </a:cubicBezTo>
                  <a:close/>
                  <a:moveTo>
                    <a:pt x="37" y="74"/>
                  </a:moveTo>
                  <a:cubicBezTo>
                    <a:pt x="43" y="74"/>
                    <a:pt x="43" y="74"/>
                    <a:pt x="43" y="74"/>
                  </a:cubicBezTo>
                  <a:cubicBezTo>
                    <a:pt x="49" y="49"/>
                    <a:pt x="54" y="27"/>
                    <a:pt x="48" y="6"/>
                  </a:cubicBezTo>
                  <a:cubicBezTo>
                    <a:pt x="44" y="5"/>
                    <a:pt x="41" y="4"/>
                    <a:pt x="37" y="4"/>
                  </a:cubicBezTo>
                  <a:cubicBezTo>
                    <a:pt x="37" y="4"/>
                    <a:pt x="36" y="4"/>
                    <a:pt x="36" y="4"/>
                  </a:cubicBezTo>
                  <a:cubicBezTo>
                    <a:pt x="34" y="27"/>
                    <a:pt x="36" y="51"/>
                    <a:pt x="37" y="74"/>
                  </a:cubicBezTo>
                  <a:close/>
                  <a:moveTo>
                    <a:pt x="17" y="10"/>
                  </a:moveTo>
                  <a:cubicBezTo>
                    <a:pt x="5" y="25"/>
                    <a:pt x="6" y="41"/>
                    <a:pt x="16" y="58"/>
                  </a:cubicBezTo>
                  <a:cubicBezTo>
                    <a:pt x="19" y="61"/>
                    <a:pt x="22" y="64"/>
                    <a:pt x="25" y="67"/>
                  </a:cubicBezTo>
                  <a:cubicBezTo>
                    <a:pt x="26" y="69"/>
                    <a:pt x="28" y="70"/>
                    <a:pt x="30" y="72"/>
                  </a:cubicBezTo>
                  <a:cubicBezTo>
                    <a:pt x="24" y="52"/>
                    <a:pt x="13" y="25"/>
                    <a:pt x="27" y="5"/>
                  </a:cubicBezTo>
                  <a:cubicBezTo>
                    <a:pt x="23" y="6"/>
                    <a:pt x="20" y="8"/>
                    <a:pt x="17" y="10"/>
                  </a:cubicBezTo>
                  <a:close/>
                  <a:moveTo>
                    <a:pt x="60" y="13"/>
                  </a:moveTo>
                  <a:cubicBezTo>
                    <a:pt x="66" y="27"/>
                    <a:pt x="63" y="45"/>
                    <a:pt x="56" y="60"/>
                  </a:cubicBezTo>
                  <a:cubicBezTo>
                    <a:pt x="60" y="54"/>
                    <a:pt x="65" y="49"/>
                    <a:pt x="66" y="45"/>
                  </a:cubicBezTo>
                  <a:cubicBezTo>
                    <a:pt x="67" y="43"/>
                    <a:pt x="67" y="41"/>
                    <a:pt x="68" y="39"/>
                  </a:cubicBezTo>
                  <a:cubicBezTo>
                    <a:pt x="68" y="37"/>
                    <a:pt x="69" y="35"/>
                    <a:pt x="69" y="33"/>
                  </a:cubicBezTo>
                  <a:cubicBezTo>
                    <a:pt x="69" y="25"/>
                    <a:pt x="65" y="18"/>
                    <a:pt x="60" y="13"/>
                  </a:cubicBezTo>
                  <a:close/>
                </a:path>
              </a:pathLst>
            </a:custGeom>
            <a:grpFill/>
            <a:ln>
              <a:noFill/>
            </a:ln>
          </p:spPr>
          <p:txBody>
            <a:bodyPr lIns="80296" tIns="40148" rIns="80296" bIns="40148"/>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cxnSp>
        <p:nvCxnSpPr>
          <p:cNvPr id="18" name="直接连接符 17"/>
          <p:cNvCxnSpPr/>
          <p:nvPr/>
        </p:nvCxnSpPr>
        <p:spPr>
          <a:xfrm>
            <a:off x="898842" y="2239855"/>
            <a:ext cx="27622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875030" y="2132663"/>
            <a:ext cx="2835275" cy="203499"/>
            <a:chOff x="1013327" y="3493257"/>
            <a:chExt cx="2835275" cy="203499"/>
          </a:xfrm>
        </p:grpSpPr>
        <p:sp>
          <p:nvSpPr>
            <p:cNvPr id="19" name="椭圆 18"/>
            <p:cNvSpPr/>
            <p:nvPr/>
          </p:nvSpPr>
          <p:spPr>
            <a:xfrm>
              <a:off x="1013327" y="3551237"/>
              <a:ext cx="98425" cy="984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椭圆 19"/>
            <p:cNvSpPr/>
            <p:nvPr/>
          </p:nvSpPr>
          <p:spPr>
            <a:xfrm>
              <a:off x="3750177" y="3551237"/>
              <a:ext cx="98425" cy="984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椭圆 20"/>
            <p:cNvSpPr/>
            <p:nvPr/>
          </p:nvSpPr>
          <p:spPr>
            <a:xfrm>
              <a:off x="3311015" y="3493257"/>
              <a:ext cx="192613" cy="192613"/>
            </a:xfrm>
            <a:prstGeom prst="ellipse">
              <a:avLst/>
            </a:prstGeom>
            <a:solidFill>
              <a:srgbClr val="695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2" name="椭圆 21"/>
            <p:cNvSpPr/>
            <p:nvPr/>
          </p:nvSpPr>
          <p:spPr>
            <a:xfrm>
              <a:off x="1494699" y="3504143"/>
              <a:ext cx="192613" cy="192613"/>
            </a:xfrm>
            <a:prstGeom prst="ellipse">
              <a:avLst/>
            </a:prstGeom>
            <a:solidFill>
              <a:srgbClr val="695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39" name="等腰三角形 38"/>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10900"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中学数学教学设计的认识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grpSp>
        <p:nvGrpSpPr>
          <p:cNvPr id="4" name="组合 3"/>
          <p:cNvGrpSpPr/>
          <p:nvPr/>
        </p:nvGrpSpPr>
        <p:grpSpPr>
          <a:xfrm>
            <a:off x="8723630" y="2143549"/>
            <a:ext cx="2835275" cy="203499"/>
            <a:chOff x="1013327" y="3493257"/>
            <a:chExt cx="2835275" cy="203499"/>
          </a:xfrm>
        </p:grpSpPr>
        <p:sp>
          <p:nvSpPr>
            <p:cNvPr id="5" name="椭圆 4"/>
            <p:cNvSpPr/>
            <p:nvPr/>
          </p:nvSpPr>
          <p:spPr>
            <a:xfrm>
              <a:off x="1013327" y="3551237"/>
              <a:ext cx="98425" cy="984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椭圆 5"/>
            <p:cNvSpPr/>
            <p:nvPr/>
          </p:nvSpPr>
          <p:spPr>
            <a:xfrm>
              <a:off x="3750177" y="3551237"/>
              <a:ext cx="98425" cy="984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椭圆 6"/>
            <p:cNvSpPr/>
            <p:nvPr/>
          </p:nvSpPr>
          <p:spPr>
            <a:xfrm>
              <a:off x="3311015" y="3493257"/>
              <a:ext cx="192613" cy="192613"/>
            </a:xfrm>
            <a:prstGeom prst="ellipse">
              <a:avLst/>
            </a:prstGeom>
            <a:solidFill>
              <a:srgbClr val="695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椭圆 7"/>
            <p:cNvSpPr/>
            <p:nvPr/>
          </p:nvSpPr>
          <p:spPr>
            <a:xfrm>
              <a:off x="1494699" y="3504143"/>
              <a:ext cx="192613" cy="192613"/>
            </a:xfrm>
            <a:prstGeom prst="ellipse">
              <a:avLst/>
            </a:prstGeom>
            <a:solidFill>
              <a:srgbClr val="695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 name="TextBox 13"/>
          <p:cNvSpPr txBox="1">
            <a:spLocks noChangeArrowheads="1"/>
          </p:cNvSpPr>
          <p:nvPr/>
        </p:nvSpPr>
        <p:spPr bwMode="auto">
          <a:xfrm>
            <a:off x="809624" y="2824300"/>
            <a:ext cx="294068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r" eaLnBrk="1" hangingPunct="1">
              <a:spcBef>
                <a:spcPct val="20000"/>
              </a:spcBef>
            </a:pPr>
            <a:r>
              <a:rPr lang="zh-CN" altLang="en-US" sz="2800" b="1" dirty="0">
                <a:solidFill>
                  <a:srgbClr val="6B799C"/>
                </a:solidFill>
                <a:latin typeface="幼圆" panose="02010509060101010101" pitchFamily="49" charset="-122"/>
                <a:ea typeface="幼圆" panose="02010509060101010101" pitchFamily="49" charset="-122"/>
              </a:rPr>
              <a:t>更有效地落实中学数学的教学目标</a:t>
            </a:r>
            <a:endParaRPr kumimoji="0" lang="zh-CN" altLang="en-US" sz="2800" b="1" i="0" u="none" strike="noStrike" kern="1200" cap="none" spc="0" normalizeH="0" baseline="0" noProof="0" dirty="0">
              <a:ln>
                <a:noFill/>
              </a:ln>
              <a:solidFill>
                <a:srgbClr val="6B799C"/>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6" name="TextBox 13"/>
          <p:cNvSpPr txBox="1">
            <a:spLocks noChangeArrowheads="1"/>
          </p:cNvSpPr>
          <p:nvPr/>
        </p:nvSpPr>
        <p:spPr bwMode="auto">
          <a:xfrm>
            <a:off x="8093349" y="2824300"/>
            <a:ext cx="361124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spcBef>
                <a:spcPct val="20000"/>
              </a:spcBef>
            </a:pPr>
            <a:r>
              <a:rPr lang="zh-CN" altLang="en-US" sz="2800" b="1" dirty="0">
                <a:solidFill>
                  <a:srgbClr val="6B799C"/>
                </a:solidFill>
                <a:latin typeface="幼圆" panose="02010509060101010101" pitchFamily="49" charset="-122"/>
                <a:ea typeface="幼圆" panose="02010509060101010101" pitchFamily="49" charset="-122"/>
              </a:rPr>
              <a:t>更有效促进中学数学教师的专业发展</a:t>
            </a:r>
            <a:endParaRPr kumimoji="0" lang="en-US" sz="2800" b="1" i="0" u="none" strike="noStrike" kern="1200" cap="none" spc="0" normalizeH="0" baseline="0" noProof="0" dirty="0">
              <a:ln>
                <a:noFill/>
              </a:ln>
              <a:solidFill>
                <a:srgbClr val="6B799C"/>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7" name="TextBox 11"/>
          <p:cNvSpPr>
            <a:spLocks noChangeArrowheads="1"/>
          </p:cNvSpPr>
          <p:nvPr/>
        </p:nvSpPr>
        <p:spPr bwMode="auto">
          <a:xfrm flipH="1">
            <a:off x="4756916" y="1787563"/>
            <a:ext cx="2679700" cy="51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中学数学教学设计的目的</a:t>
            </a:r>
            <a:endParaRPr kumimoji="0" lang="zh-CN" altLang="en-US" sz="24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1000"/>
                                        <p:tgtEl>
                                          <p:spTgt spid="37"/>
                                        </p:tgtEl>
                                      </p:cBhvr>
                                    </p:animEffect>
                                    <p:anim calcmode="lin" valueType="num">
                                      <p:cBhvr>
                                        <p:cTn id="17" dur="1000" fill="hold"/>
                                        <p:tgtEl>
                                          <p:spTgt spid="37"/>
                                        </p:tgtEl>
                                        <p:attrNameLst>
                                          <p:attrName>ppt_x</p:attrName>
                                        </p:attrNameLst>
                                      </p:cBhvr>
                                      <p:tavLst>
                                        <p:tav tm="0">
                                          <p:val>
                                            <p:strVal val="#ppt_x"/>
                                          </p:val>
                                        </p:tav>
                                        <p:tav tm="100000">
                                          <p:val>
                                            <p:strVal val="#ppt_x"/>
                                          </p:val>
                                        </p:tav>
                                      </p:tavLst>
                                    </p:anim>
                                    <p:anim calcmode="lin" valueType="num">
                                      <p:cBhvr>
                                        <p:cTn id="1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36" grpId="0"/>
      <p:bldP spid="36" grpId="1"/>
      <p:bldP spid="37" grpId="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四、中学数学教学设计的基本格式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9" name="文本框 8"/>
          <p:cNvSpPr txBox="1"/>
          <p:nvPr/>
        </p:nvSpPr>
        <p:spPr>
          <a:xfrm>
            <a:off x="923082" y="1173254"/>
            <a:ext cx="10080198" cy="707886"/>
          </a:xfrm>
          <a:prstGeom prst="rect">
            <a:avLst/>
          </a:prstGeom>
          <a:noFill/>
        </p:spPr>
        <p:txBody>
          <a:bodyPr wrap="square">
            <a:spAutoFit/>
          </a:bodyPr>
          <a:lstStyle/>
          <a:p>
            <a:r>
              <a:rPr lang="zh-CN" altLang="en-US" sz="2000" dirty="0">
                <a:solidFill>
                  <a:srgbClr val="8691AE"/>
                </a:solidFill>
              </a:rPr>
              <a:t>教学设计没有统一的格式，只要各种要素都兼顾了，写成怎样的格式都可以，以下为三种常见的教学设计格式：表格型、文本型和混合型。</a:t>
            </a:r>
            <a:endParaRPr lang="zh-CN" altLang="en-US" sz="2000" dirty="0">
              <a:solidFill>
                <a:srgbClr val="8691AE"/>
              </a:solidFill>
            </a:endParaRPr>
          </a:p>
        </p:txBody>
      </p:sp>
      <p:sp>
        <p:nvSpPr>
          <p:cNvPr id="11" name="文本框 10"/>
          <p:cNvSpPr txBox="1"/>
          <p:nvPr/>
        </p:nvSpPr>
        <p:spPr>
          <a:xfrm>
            <a:off x="923082" y="1901216"/>
            <a:ext cx="10678913" cy="3784600"/>
          </a:xfrm>
          <a:prstGeom prst="rect">
            <a:avLst/>
          </a:prstGeom>
          <a:noFill/>
        </p:spPr>
        <p:txBody>
          <a:bodyPr wrap="square">
            <a:spAutoFit/>
          </a:bodyPr>
          <a:lstStyle/>
          <a:p>
            <a:r>
              <a:rPr lang="zh-CN" altLang="en-US" sz="2000" b="1" dirty="0">
                <a:solidFill>
                  <a:srgbClr val="8691AE"/>
                </a:solidFill>
              </a:rPr>
              <a:t>（一） 表格型</a:t>
            </a:r>
            <a:endParaRPr lang="zh-CN" altLang="en-US" sz="2000" b="1" dirty="0">
              <a:solidFill>
                <a:srgbClr val="8691AE"/>
              </a:solidFill>
            </a:endParaRPr>
          </a:p>
          <a:p>
            <a:r>
              <a:rPr lang="zh-CN" altLang="en-US" sz="2000" dirty="0">
                <a:solidFill>
                  <a:srgbClr val="8691AE"/>
                </a:solidFill>
              </a:rPr>
              <a:t>顾名思义，表格型就是采用表格形式，将课堂教学各要素填写进去，大致如表</a:t>
            </a:r>
            <a:r>
              <a:rPr lang="en-US" altLang="zh-CN" sz="2000" dirty="0">
                <a:solidFill>
                  <a:srgbClr val="8691AE"/>
                </a:solidFill>
              </a:rPr>
              <a:t>2-1</a:t>
            </a:r>
            <a:r>
              <a:rPr lang="zh-CN" altLang="en-US" sz="2000" dirty="0">
                <a:solidFill>
                  <a:srgbClr val="8691AE"/>
                </a:solidFill>
              </a:rPr>
              <a:t>所示。</a:t>
            </a:r>
            <a:endParaRPr lang="en-US" altLang="zh-CN" sz="2000" dirty="0">
              <a:solidFill>
                <a:srgbClr val="8691AE"/>
              </a:solidFill>
            </a:endParaRPr>
          </a:p>
          <a:p>
            <a:endParaRPr lang="zh-CN" altLang="en-US" sz="2000" dirty="0">
              <a:solidFill>
                <a:srgbClr val="8691AE"/>
              </a:solidFill>
            </a:endParaRPr>
          </a:p>
          <a:p>
            <a:pPr algn="ctr"/>
            <a:r>
              <a:rPr lang="zh-CN" altLang="en-US" sz="2000" dirty="0">
                <a:solidFill>
                  <a:srgbClr val="8691AE"/>
                </a:solidFill>
              </a:rPr>
              <a:t>表</a:t>
            </a:r>
            <a:r>
              <a:rPr lang="en-US" altLang="zh-CN" sz="2000" dirty="0">
                <a:solidFill>
                  <a:srgbClr val="8691AE"/>
                </a:solidFill>
              </a:rPr>
              <a:t>2-1  </a:t>
            </a:r>
            <a:r>
              <a:rPr lang="zh-CN" altLang="en-US" sz="2000" dirty="0">
                <a:solidFill>
                  <a:srgbClr val="8691AE"/>
                </a:solidFill>
              </a:rPr>
              <a:t>表格型教学设计格式</a:t>
            </a:r>
            <a:endParaRPr lang="en-US" altLang="zh-CN" sz="2000" dirty="0">
              <a:solidFill>
                <a:srgbClr val="8691AE"/>
              </a:solidFill>
            </a:endParaRPr>
          </a:p>
          <a:p>
            <a:r>
              <a:rPr lang="en-US" altLang="zh-CN" sz="2000" dirty="0">
                <a:solidFill>
                  <a:srgbClr val="8691AE"/>
                </a:solidFill>
              </a:rPr>
              <a:t>  </a:t>
            </a:r>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p:txBody>
      </p:sp>
      <p:graphicFrame>
        <p:nvGraphicFramePr>
          <p:cNvPr id="3" name="表格 2"/>
          <p:cNvGraphicFramePr>
            <a:graphicFrameLocks noGrp="1"/>
          </p:cNvGraphicFramePr>
          <p:nvPr/>
        </p:nvGraphicFramePr>
        <p:xfrm>
          <a:off x="1507524" y="3643184"/>
          <a:ext cx="9403492" cy="2840684"/>
        </p:xfrm>
        <a:graphic>
          <a:graphicData uri="http://schemas.openxmlformats.org/drawingml/2006/table">
            <a:tbl>
              <a:tblPr firstRow="1" bandRow="1">
                <a:tableStyleId>{5C22544A-7EE6-4342-B048-85BDC9FD1C3A}</a:tableStyleId>
              </a:tblPr>
              <a:tblGrid>
                <a:gridCol w="1943667"/>
                <a:gridCol w="7459825"/>
              </a:tblGrid>
              <a:tr h="442704">
                <a:tc>
                  <a:txBody>
                    <a:bodyPr/>
                    <a:lstStyle/>
                    <a:p>
                      <a:pPr algn="ctr"/>
                      <a:r>
                        <a:rPr lang="zh-CN" altLang="en-US" dirty="0">
                          <a:solidFill>
                            <a:srgbClr val="8691AE"/>
                          </a:solidFill>
                        </a:rPr>
                        <a:t>标题</a:t>
                      </a:r>
                      <a:endParaRPr lang="zh-CN" altLang="en-US" dirty="0">
                        <a:solidFill>
                          <a:srgbClr val="8691AE"/>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9596">
                <a:tc>
                  <a:txBody>
                    <a:bodyPr/>
                    <a:lstStyle/>
                    <a:p>
                      <a:pPr algn="ctr"/>
                      <a:r>
                        <a:rPr kumimoji="0" lang="zh-CN" altLang="en-US" sz="2000" b="0" i="0" u="none" strike="noStrike" kern="1200" cap="none" spc="0" normalizeH="0" baseline="0" noProof="0" dirty="0">
                          <a:ln>
                            <a:noFill/>
                          </a:ln>
                          <a:solidFill>
                            <a:srgbClr val="8691AE"/>
                          </a:solidFill>
                          <a:effectLst/>
                          <a:uLnTx/>
                          <a:uFillTx/>
                          <a:latin typeface="+mn-lt"/>
                          <a:ea typeface="+mn-ea"/>
                          <a:cs typeface="+mn-cs"/>
                        </a:rPr>
                        <a:t>教学内容</a:t>
                      </a:r>
                      <a:endParaRPr lang="zh-CN" altLang="en-US" dirty="0">
                        <a:solidFill>
                          <a:srgbClr val="8691AE"/>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959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8691AE"/>
                          </a:solidFill>
                          <a:effectLst/>
                          <a:uLnTx/>
                          <a:uFillTx/>
                          <a:latin typeface="+mn-lt"/>
                          <a:ea typeface="+mn-ea"/>
                          <a:cs typeface="+mn-cs"/>
                        </a:rPr>
                        <a:t>学情分析</a:t>
                      </a:r>
                      <a:endParaRPr kumimoji="0" lang="zh-CN" altLang="en-US" sz="2000" b="0" i="0" u="none" strike="noStrike" kern="1200" cap="none" spc="0" normalizeH="0" baseline="0" noProof="0" dirty="0">
                        <a:ln>
                          <a:noFill/>
                        </a:ln>
                        <a:solidFill>
                          <a:srgbClr val="8691AE"/>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959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8691AE"/>
                          </a:solidFill>
                          <a:effectLst/>
                          <a:uLnTx/>
                          <a:uFillTx/>
                          <a:latin typeface="+mn-lt"/>
                          <a:ea typeface="+mn-ea"/>
                          <a:cs typeface="+mn-cs"/>
                        </a:rPr>
                        <a:t>教学目标</a:t>
                      </a:r>
                      <a:endParaRPr kumimoji="0" lang="zh-CN" altLang="en-US" sz="2000" b="0" i="0" u="none" strike="noStrike" kern="1200" cap="none" spc="0" normalizeH="0" baseline="0" noProof="0" dirty="0">
                        <a:ln>
                          <a:noFill/>
                        </a:ln>
                        <a:solidFill>
                          <a:srgbClr val="8691AE"/>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959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8691AE"/>
                          </a:solidFill>
                          <a:effectLst/>
                          <a:uLnTx/>
                          <a:uFillTx/>
                          <a:latin typeface="+mn-lt"/>
                          <a:ea typeface="+mn-ea"/>
                          <a:cs typeface="+mn-cs"/>
                        </a:rPr>
                        <a:t>教学重难点</a:t>
                      </a:r>
                      <a:endParaRPr kumimoji="0" lang="zh-CN" altLang="en-US" sz="2000" b="0" i="0" u="none" strike="noStrike" kern="1200" cap="none" spc="0" normalizeH="0" baseline="0" noProof="0" dirty="0">
                        <a:ln>
                          <a:noFill/>
                        </a:ln>
                        <a:solidFill>
                          <a:srgbClr val="8691AE"/>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959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8691AE"/>
                          </a:solidFill>
                          <a:effectLst/>
                          <a:uLnTx/>
                          <a:uFillTx/>
                          <a:latin typeface="+mn-lt"/>
                          <a:ea typeface="+mn-ea"/>
                          <a:cs typeface="+mn-cs"/>
                        </a:rPr>
                        <a:t>……</a:t>
                      </a:r>
                      <a:endParaRPr kumimoji="0" lang="en-US" altLang="zh-CN" sz="2000" b="0" i="0" u="none" strike="noStrike" kern="1200" cap="none" spc="0" normalizeH="0" baseline="0" noProof="0" dirty="0">
                        <a:ln>
                          <a:noFill/>
                        </a:ln>
                        <a:solidFill>
                          <a:srgbClr val="8691AE"/>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四、中学数学教学设计的基本格式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graphicFrame>
        <p:nvGraphicFramePr>
          <p:cNvPr id="4" name="表格 3"/>
          <p:cNvGraphicFramePr>
            <a:graphicFrameLocks noGrp="1"/>
          </p:cNvGraphicFramePr>
          <p:nvPr/>
        </p:nvGraphicFramePr>
        <p:xfrm>
          <a:off x="1396312" y="1420307"/>
          <a:ext cx="9218140" cy="2966720"/>
        </p:xfrm>
        <a:graphic>
          <a:graphicData uri="http://schemas.openxmlformats.org/drawingml/2006/table">
            <a:tbl>
              <a:tblPr firstRow="1" bandRow="1">
                <a:tableStyleId>{5C22544A-7EE6-4342-B048-85BDC9FD1C3A}</a:tableStyleId>
              </a:tblPr>
              <a:tblGrid>
                <a:gridCol w="1843628"/>
                <a:gridCol w="1843628"/>
                <a:gridCol w="1843628"/>
                <a:gridCol w="1843628"/>
                <a:gridCol w="1843628"/>
              </a:tblGrid>
              <a:tr h="370840">
                <a:tc gridSpan="5">
                  <a:txBody>
                    <a:bodyPr/>
                    <a:lstStyle/>
                    <a:p>
                      <a:pPr algn="ctr"/>
                      <a:r>
                        <a:rPr lang="zh-CN" altLang="en-US" dirty="0">
                          <a:solidFill>
                            <a:srgbClr val="6B799C"/>
                          </a:solidFill>
                        </a:rPr>
                        <a:t>教学过程</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环节</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内容</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教学形式</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设计意图</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计划用时</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作业</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文本框 4"/>
          <p:cNvSpPr txBox="1"/>
          <p:nvPr/>
        </p:nvSpPr>
        <p:spPr>
          <a:xfrm>
            <a:off x="10441460" y="1035718"/>
            <a:ext cx="914400" cy="369332"/>
          </a:xfrm>
          <a:prstGeom prst="rect">
            <a:avLst/>
          </a:prstGeom>
          <a:noFill/>
        </p:spPr>
        <p:txBody>
          <a:bodyPr wrap="square" rtlCol="0">
            <a:spAutoFit/>
          </a:bodyPr>
          <a:lstStyle/>
          <a:p>
            <a:r>
              <a:rPr lang="zh-CN" altLang="en-US" dirty="0"/>
              <a:t>续表</a:t>
            </a:r>
            <a:endParaRPr lang="zh-CN" altLang="en-US" dirty="0"/>
          </a:p>
        </p:txBody>
      </p:sp>
      <p:sp>
        <p:nvSpPr>
          <p:cNvPr id="7" name="文本框 6"/>
          <p:cNvSpPr txBox="1"/>
          <p:nvPr/>
        </p:nvSpPr>
        <p:spPr>
          <a:xfrm>
            <a:off x="1507524" y="5001128"/>
            <a:ext cx="9106928" cy="1200329"/>
          </a:xfrm>
          <a:prstGeom prst="rect">
            <a:avLst/>
          </a:prstGeom>
          <a:noFill/>
        </p:spPr>
        <p:txBody>
          <a:bodyPr wrap="square">
            <a:spAutoFit/>
          </a:bodyPr>
          <a:lstStyle/>
          <a:p>
            <a:r>
              <a:rPr lang="zh-CN" altLang="en-US" sz="2400" dirty="0">
                <a:solidFill>
                  <a:srgbClr val="6B799C"/>
                </a:solidFill>
              </a:rPr>
              <a:t>表格型的优势是清晰、不容易忘记、便于转写到新的教学内容中。但是也存在不足，尤其是内容中有较多数学公式和图片时，某一栏就会显得特别长，不便于阅读。</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四、中学数学教学设计的基本格式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11" name="文本框 10"/>
          <p:cNvSpPr txBox="1"/>
          <p:nvPr/>
        </p:nvSpPr>
        <p:spPr>
          <a:xfrm>
            <a:off x="413440" y="1020461"/>
            <a:ext cx="11412800" cy="5939155"/>
          </a:xfrm>
          <a:prstGeom prst="rect">
            <a:avLst/>
          </a:prstGeom>
          <a:noFill/>
        </p:spPr>
        <p:txBody>
          <a:bodyPr wrap="square">
            <a:spAutoFit/>
          </a:bodyPr>
          <a:lstStyle/>
          <a:p>
            <a:r>
              <a:rPr lang="zh-CN" altLang="en-US" sz="2000" b="1" dirty="0">
                <a:solidFill>
                  <a:srgbClr val="8691AE"/>
                </a:solidFill>
              </a:rPr>
              <a:t>（二） 文本型</a:t>
            </a:r>
            <a:endParaRPr lang="zh-CN" altLang="en-US" sz="2000" b="1" dirty="0">
              <a:solidFill>
                <a:srgbClr val="8691AE"/>
              </a:solidFill>
            </a:endParaRPr>
          </a:p>
          <a:p>
            <a:r>
              <a:rPr lang="zh-CN" altLang="en-US" sz="2000" dirty="0">
                <a:solidFill>
                  <a:srgbClr val="8691AE"/>
                </a:solidFill>
              </a:rPr>
              <a:t>文本型就是去掉表格的外框后，用文字表述课堂教学的各要素，各条内容用栏目区分。大致包括标题、教学内容分析、教学对象分析、教学目标、教学重难点、教学过程和板书设计等栏目内容。</a:t>
            </a:r>
            <a:endParaRPr lang="zh-CN" altLang="en-US" sz="2000" dirty="0">
              <a:solidFill>
                <a:srgbClr val="8691AE"/>
              </a:solidFill>
            </a:endParaRPr>
          </a:p>
          <a:p>
            <a:r>
              <a:rPr lang="zh-CN" altLang="en-US" sz="2000" dirty="0">
                <a:solidFill>
                  <a:srgbClr val="8691AE"/>
                </a:solidFill>
              </a:rPr>
              <a:t>例如，大致格式可如下所示：</a:t>
            </a:r>
            <a:endParaRPr lang="zh-CN" altLang="en-US" sz="2000" dirty="0">
              <a:solidFill>
                <a:srgbClr val="8691AE"/>
              </a:solidFill>
            </a:endParaRPr>
          </a:p>
          <a:p>
            <a:r>
              <a:rPr lang="en-US" altLang="zh-CN" sz="2000" dirty="0">
                <a:solidFill>
                  <a:srgbClr val="8691AE"/>
                </a:solidFill>
              </a:rPr>
              <a:t>1.3  </a:t>
            </a:r>
            <a:r>
              <a:rPr lang="zh-CN" altLang="en-US" sz="2000" dirty="0">
                <a:solidFill>
                  <a:srgbClr val="8691AE"/>
                </a:solidFill>
              </a:rPr>
              <a:t>三角函数的诱导公式</a:t>
            </a:r>
            <a:endParaRPr lang="zh-CN" altLang="en-US" sz="2000" dirty="0">
              <a:solidFill>
                <a:srgbClr val="8691AE"/>
              </a:solidFill>
            </a:endParaRPr>
          </a:p>
          <a:p>
            <a:r>
              <a:rPr lang="zh-CN" altLang="en-US" sz="2000" dirty="0">
                <a:solidFill>
                  <a:srgbClr val="8691AE"/>
                </a:solidFill>
              </a:rPr>
              <a:t>一、 教材分析</a:t>
            </a:r>
            <a:endParaRPr lang="zh-CN" altLang="en-US" sz="2000" dirty="0">
              <a:solidFill>
                <a:srgbClr val="8691AE"/>
              </a:solidFill>
            </a:endParaRPr>
          </a:p>
          <a:p>
            <a:r>
              <a:rPr lang="zh-CN" altLang="en-US" sz="2000" dirty="0">
                <a:solidFill>
                  <a:srgbClr val="8691AE"/>
                </a:solidFill>
              </a:rPr>
              <a:t>二、 学情分析</a:t>
            </a:r>
            <a:endParaRPr lang="zh-CN" altLang="en-US" sz="2000" dirty="0">
              <a:solidFill>
                <a:srgbClr val="8691AE"/>
              </a:solidFill>
            </a:endParaRPr>
          </a:p>
          <a:p>
            <a:r>
              <a:rPr lang="zh-CN" altLang="en-US" sz="2000" dirty="0">
                <a:solidFill>
                  <a:srgbClr val="8691AE"/>
                </a:solidFill>
              </a:rPr>
              <a:t>三、 教学目标</a:t>
            </a:r>
            <a:endParaRPr lang="zh-CN" altLang="en-US" sz="2000" dirty="0">
              <a:solidFill>
                <a:srgbClr val="8691AE"/>
              </a:solidFill>
            </a:endParaRPr>
          </a:p>
          <a:p>
            <a:r>
              <a:rPr lang="zh-CN" altLang="en-US" sz="2000" dirty="0">
                <a:solidFill>
                  <a:srgbClr val="8691AE"/>
                </a:solidFill>
              </a:rPr>
              <a:t>四、 教学重难点</a:t>
            </a:r>
            <a:endParaRPr lang="zh-CN" altLang="en-US" sz="2000" dirty="0">
              <a:solidFill>
                <a:srgbClr val="8691AE"/>
              </a:solidFill>
            </a:endParaRPr>
          </a:p>
          <a:p>
            <a:r>
              <a:rPr lang="zh-CN" altLang="en-US" sz="2000" dirty="0">
                <a:solidFill>
                  <a:srgbClr val="8691AE"/>
                </a:solidFill>
              </a:rPr>
              <a:t>五、 教学过程</a:t>
            </a:r>
            <a:endParaRPr lang="zh-CN" altLang="en-US" sz="2000" dirty="0">
              <a:solidFill>
                <a:srgbClr val="8691AE"/>
              </a:solidFill>
            </a:endParaRPr>
          </a:p>
          <a:p>
            <a:r>
              <a:rPr lang="zh-CN" altLang="en-US" sz="2000" dirty="0">
                <a:solidFill>
                  <a:srgbClr val="8691AE"/>
                </a:solidFill>
              </a:rPr>
              <a:t>（一） 提出问题，导入新课（</a:t>
            </a:r>
            <a:r>
              <a:rPr lang="en-US" altLang="zh-CN" sz="2000" dirty="0">
                <a:solidFill>
                  <a:srgbClr val="8691AE"/>
                </a:solidFill>
              </a:rPr>
              <a:t>5</a:t>
            </a:r>
            <a:r>
              <a:rPr lang="zh-CN" altLang="en-US" sz="2000" dirty="0">
                <a:solidFill>
                  <a:srgbClr val="8691AE"/>
                </a:solidFill>
              </a:rPr>
              <a:t>分钟）</a:t>
            </a:r>
            <a:endParaRPr lang="zh-CN" altLang="en-US" sz="2000" dirty="0">
              <a:solidFill>
                <a:srgbClr val="8691AE"/>
              </a:solidFill>
            </a:endParaRPr>
          </a:p>
          <a:p>
            <a:r>
              <a:rPr lang="zh-CN" altLang="en-US" sz="2000" dirty="0">
                <a:solidFill>
                  <a:srgbClr val="8691AE"/>
                </a:solidFill>
              </a:rPr>
              <a:t>（二） 探究问题，习得新知（</a:t>
            </a:r>
            <a:r>
              <a:rPr lang="en-US" altLang="zh-CN" sz="2000" dirty="0">
                <a:solidFill>
                  <a:srgbClr val="8691AE"/>
                </a:solidFill>
              </a:rPr>
              <a:t>10</a:t>
            </a:r>
            <a:r>
              <a:rPr lang="zh-CN" altLang="en-US" sz="2000" dirty="0">
                <a:solidFill>
                  <a:srgbClr val="8691AE"/>
                </a:solidFill>
              </a:rPr>
              <a:t>分钟）</a:t>
            </a:r>
            <a:endParaRPr lang="zh-CN" altLang="en-US" sz="2000" dirty="0">
              <a:solidFill>
                <a:srgbClr val="8691AE"/>
              </a:solidFill>
            </a:endParaRPr>
          </a:p>
          <a:p>
            <a:r>
              <a:rPr lang="zh-CN" altLang="en-US" sz="2000" dirty="0">
                <a:solidFill>
                  <a:srgbClr val="8691AE"/>
                </a:solidFill>
              </a:rPr>
              <a:t>（三） 合作学习，得出结论（</a:t>
            </a:r>
            <a:r>
              <a:rPr lang="en-US" altLang="zh-CN" sz="2000" dirty="0">
                <a:solidFill>
                  <a:srgbClr val="8691AE"/>
                </a:solidFill>
              </a:rPr>
              <a:t>15</a:t>
            </a:r>
            <a:r>
              <a:rPr lang="zh-CN" altLang="en-US" sz="2000" dirty="0">
                <a:solidFill>
                  <a:srgbClr val="8691AE"/>
                </a:solidFill>
              </a:rPr>
              <a:t>分钟）</a:t>
            </a:r>
            <a:endParaRPr lang="zh-CN" altLang="en-US" sz="2000" dirty="0">
              <a:solidFill>
                <a:srgbClr val="8691AE"/>
              </a:solidFill>
            </a:endParaRPr>
          </a:p>
          <a:p>
            <a:r>
              <a:rPr lang="zh-CN" altLang="en-US" sz="2000" dirty="0">
                <a:solidFill>
                  <a:srgbClr val="8691AE"/>
                </a:solidFill>
              </a:rPr>
              <a:t>（四） 精选讲练，提升能力（</a:t>
            </a:r>
            <a:r>
              <a:rPr lang="en-US" altLang="zh-CN" sz="2000" dirty="0">
                <a:solidFill>
                  <a:srgbClr val="8691AE"/>
                </a:solidFill>
              </a:rPr>
              <a:t>10</a:t>
            </a:r>
            <a:r>
              <a:rPr lang="zh-CN" altLang="en-US" sz="2000" dirty="0">
                <a:solidFill>
                  <a:srgbClr val="8691AE"/>
                </a:solidFill>
              </a:rPr>
              <a:t>分钟）</a:t>
            </a:r>
            <a:endParaRPr lang="zh-CN" altLang="en-US" sz="2000" dirty="0">
              <a:solidFill>
                <a:srgbClr val="8691AE"/>
              </a:solidFill>
            </a:endParaRPr>
          </a:p>
          <a:p>
            <a:r>
              <a:rPr lang="zh-CN" altLang="en-US" sz="2000" dirty="0">
                <a:solidFill>
                  <a:srgbClr val="8691AE"/>
                </a:solidFill>
              </a:rPr>
              <a:t>（五） 课堂小结，布置作业（</a:t>
            </a:r>
            <a:r>
              <a:rPr lang="en-US" altLang="zh-CN" sz="2000" dirty="0">
                <a:solidFill>
                  <a:srgbClr val="8691AE"/>
                </a:solidFill>
              </a:rPr>
              <a:t>5</a:t>
            </a:r>
            <a:r>
              <a:rPr lang="zh-CN" altLang="en-US" sz="2000" dirty="0">
                <a:solidFill>
                  <a:srgbClr val="8691AE"/>
                </a:solidFill>
              </a:rPr>
              <a:t>分钟）</a:t>
            </a:r>
            <a:endParaRPr lang="zh-CN" altLang="en-US" sz="2000" dirty="0">
              <a:solidFill>
                <a:srgbClr val="8691AE"/>
              </a:solidFill>
            </a:endParaRPr>
          </a:p>
          <a:p>
            <a:r>
              <a:rPr lang="zh-CN" altLang="en-US" sz="2000" dirty="0">
                <a:solidFill>
                  <a:srgbClr val="8691AE"/>
                </a:solidFill>
              </a:rPr>
              <a:t>六、 板书设计</a:t>
            </a:r>
            <a:endParaRPr lang="zh-CN" altLang="en-US" sz="2000" dirty="0">
              <a:solidFill>
                <a:srgbClr val="8691AE"/>
              </a:solidFill>
            </a:endParaRPr>
          </a:p>
          <a:p>
            <a:r>
              <a:rPr lang="zh-CN" altLang="en-US" sz="2000" dirty="0">
                <a:solidFill>
                  <a:srgbClr val="8691AE"/>
                </a:solidFill>
              </a:rPr>
              <a:t>文本型的优势是格式可根据自己的需要调整，适合文字、图片和公式符号等各种表达方式。但是，在直观性方面会略差一些，而且容易忘记一些内容的表述，例如设计意图等，在撰写过程中教师要时刻提醒自己。</a:t>
            </a:r>
            <a:endParaRPr lang="zh-CN" altLang="en-US" sz="2000" dirty="0">
              <a:solidFill>
                <a:srgbClr val="8691AE"/>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714738" y="261849"/>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四、中学数学教学设计的基本格式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11" name="文本框 10"/>
          <p:cNvSpPr txBox="1"/>
          <p:nvPr/>
        </p:nvSpPr>
        <p:spPr>
          <a:xfrm>
            <a:off x="629167" y="1098258"/>
            <a:ext cx="10639751" cy="4092575"/>
          </a:xfrm>
          <a:prstGeom prst="rect">
            <a:avLst/>
          </a:prstGeom>
          <a:noFill/>
        </p:spPr>
        <p:txBody>
          <a:bodyPr wrap="square">
            <a:spAutoFit/>
          </a:bodyPr>
          <a:lstStyle/>
          <a:p>
            <a:r>
              <a:rPr lang="zh-CN" altLang="en-US" b="1" dirty="0">
                <a:solidFill>
                  <a:srgbClr val="8691AE"/>
                </a:solidFill>
              </a:rPr>
              <a:t>（三） 混合型</a:t>
            </a:r>
            <a:endParaRPr lang="zh-CN" altLang="en-US" dirty="0">
              <a:solidFill>
                <a:srgbClr val="8691AE"/>
              </a:solidFill>
            </a:endParaRPr>
          </a:p>
          <a:p>
            <a:r>
              <a:rPr lang="zh-CN" altLang="en-US" sz="2000" dirty="0">
                <a:solidFill>
                  <a:srgbClr val="8691AE"/>
                </a:solidFill>
              </a:rPr>
              <a:t>混合型就是将上面两种类型的优势结合在一起，教学过程之前的内容采用表格型，教学过程部分采用文本型。因为多数符号和图片会出现在教学过程部分，将其改为文本型后就避免了格式上的混乱。</a:t>
            </a:r>
            <a:endParaRPr lang="zh-CN" altLang="en-US" sz="2000" dirty="0">
              <a:solidFill>
                <a:srgbClr val="8691AE"/>
              </a:solidFill>
            </a:endParaRPr>
          </a:p>
          <a:p>
            <a:r>
              <a:rPr lang="zh-CN" altLang="en-US" sz="2000" dirty="0">
                <a:solidFill>
                  <a:srgbClr val="8691AE"/>
                </a:solidFill>
              </a:rPr>
              <a:t>例如，大致格式可如下所示：</a:t>
            </a:r>
            <a:endParaRPr lang="zh-CN" altLang="en-US" sz="2000"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p:txBody>
      </p:sp>
      <p:graphicFrame>
        <p:nvGraphicFramePr>
          <p:cNvPr id="3" name="表格 2"/>
          <p:cNvGraphicFramePr>
            <a:graphicFrameLocks noGrp="1"/>
          </p:cNvGraphicFramePr>
          <p:nvPr/>
        </p:nvGraphicFramePr>
        <p:xfrm>
          <a:off x="1275614" y="2994302"/>
          <a:ext cx="9346855" cy="2727130"/>
        </p:xfrm>
        <a:graphic>
          <a:graphicData uri="http://schemas.openxmlformats.org/drawingml/2006/table">
            <a:tbl>
              <a:tblPr firstRow="1" bandRow="1">
                <a:tableStyleId>{5C22544A-7EE6-4342-B048-85BDC9FD1C3A}</a:tableStyleId>
              </a:tblPr>
              <a:tblGrid>
                <a:gridCol w="1806781"/>
                <a:gridCol w="2015418"/>
                <a:gridCol w="5524656"/>
              </a:tblGrid>
              <a:tr h="545426">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标题</a:t>
                      </a:r>
                      <a:endParaRPr kumimoji="0" lang="zh-CN" altLang="en-US" sz="1800" b="0" i="0" u="none" strike="noStrike" kern="1200" cap="none" spc="0" normalizeH="0" baseline="0" noProof="0" dirty="0">
                        <a:ln>
                          <a:noFill/>
                        </a:ln>
                        <a:solidFill>
                          <a:srgbClr val="6B799C"/>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5426">
                <a:tc>
                  <a:txBody>
                    <a:bodyPr/>
                    <a:lstStyle/>
                    <a:p>
                      <a:pPr algn="ctr"/>
                      <a:r>
                        <a:rPr lang="en-US" altLang="zh-CN" dirty="0">
                          <a:solidFill>
                            <a:srgbClr val="6B799C"/>
                          </a:solidFill>
                        </a:rPr>
                        <a:t>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教学内容</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5426">
                <a:tc>
                  <a:txBody>
                    <a:bodyPr/>
                    <a:lstStyle/>
                    <a:p>
                      <a:pPr algn="ctr"/>
                      <a:r>
                        <a:rPr lang="en-US" altLang="zh-CN" dirty="0">
                          <a:solidFill>
                            <a:srgbClr val="6B799C"/>
                          </a:solidFill>
                        </a:rPr>
                        <a:t>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学情分析</a:t>
                      </a:r>
                      <a:endParaRPr kumimoji="0" lang="zh-CN" altLang="en-US" sz="1800" b="0" i="0" u="none" strike="noStrike" kern="1200" cap="none" spc="0" normalizeH="0" baseline="0" noProof="0" dirty="0">
                        <a:ln>
                          <a:noFill/>
                        </a:ln>
                        <a:solidFill>
                          <a:srgbClr val="6B799C"/>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5426">
                <a:tc>
                  <a:txBody>
                    <a:bodyPr/>
                    <a:lstStyle/>
                    <a:p>
                      <a:pPr algn="ctr"/>
                      <a:r>
                        <a:rPr lang="en-US" altLang="zh-CN" dirty="0">
                          <a:solidFill>
                            <a:srgbClr val="6B799C"/>
                          </a:solidFill>
                        </a:rPr>
                        <a:t>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教学目标</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5426">
                <a:tc>
                  <a:txBody>
                    <a:bodyPr/>
                    <a:lstStyle/>
                    <a:p>
                      <a:pPr algn="ctr"/>
                      <a:r>
                        <a:rPr lang="en-US" altLang="zh-CN" dirty="0">
                          <a:solidFill>
                            <a:srgbClr val="6B799C"/>
                          </a:solidFill>
                        </a:rPr>
                        <a:t>4</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教学重难点 </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714738" y="261849"/>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四、中学数学教学设计的基本格式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5" name="文本框 4"/>
          <p:cNvSpPr txBox="1"/>
          <p:nvPr/>
        </p:nvSpPr>
        <p:spPr>
          <a:xfrm>
            <a:off x="1382485" y="1305342"/>
            <a:ext cx="9927771" cy="526297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5. </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教学过程</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1</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 提出问题，导入新课（</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5</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分钟）</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2</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 探究问题，习得新知（</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10</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分钟）</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3</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 合作学习，得出结论（</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15</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分钟）</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4</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 精选讲练，提升能力（</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10</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分钟）</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5</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 课堂小结，布置作业（</a:t>
            </a: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5</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分钟）</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6. </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板书设计</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无论是何种类型的教学设计格式，都是提供给教师参考的，教师在撰写时可以根据需要选择使用。但是内容分析、学情分析、教学目标、教学重难点和教学过程这些是教学设计的基本内容，在任何类型的格式中都必不可少。另外，在教学设计中，教学过程部分的篇幅一般是最长的，因为教学设计是为了更好地指导教师的教学，所以过程部分需要构思得更为细致。当然，这种细致并非将每句话都写出来，只需写出关键性语言即可，尤其是如何提问、如何设计问题串等可以在教学设计中写明。</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314399" y="3125492"/>
            <a:ext cx="67469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r>
              <a:rPr lang="zh-CN" altLang="en-US" sz="4000" dirty="0">
                <a:solidFill>
                  <a:srgbClr val="6B799C"/>
                </a:solidFill>
                <a:latin typeface="幼圆" panose="02010509060101010101" pitchFamily="49" charset="-122"/>
                <a:ea typeface="幼圆" panose="02010509060101010101" pitchFamily="49" charset="-122"/>
              </a:rPr>
              <a:t> 中学数学教学设计案例评析</a:t>
            </a:r>
            <a:endParaRPr lang="zh-CN" altLang="en-US" sz="4000" dirty="0">
              <a:solidFill>
                <a:srgbClr val="6B799C"/>
              </a:solidFill>
              <a:latin typeface="幼圆" panose="02010509060101010101" pitchFamily="49" charset="-122"/>
              <a:ea typeface="幼圆" panose="02010509060101010101" pitchFamily="49" charset="-122"/>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26881" y="239406"/>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一、“用公式法解一元二次方程”的教学设计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3" name="文本框 2"/>
          <p:cNvSpPr txBox="1"/>
          <p:nvPr/>
        </p:nvSpPr>
        <p:spPr>
          <a:xfrm>
            <a:off x="4180114" y="1621972"/>
            <a:ext cx="6270172" cy="707886"/>
          </a:xfrm>
          <a:prstGeom prst="rect">
            <a:avLst/>
          </a:prstGeom>
          <a:noFill/>
        </p:spPr>
        <p:txBody>
          <a:bodyPr wrap="square" rtlCol="0">
            <a:spAutoFit/>
          </a:bodyPr>
          <a:lstStyle/>
          <a:p>
            <a:r>
              <a:rPr lang="zh-CN" altLang="en-US" sz="4000" dirty="0">
                <a:solidFill>
                  <a:srgbClr val="6B799C"/>
                </a:solidFill>
              </a:rPr>
              <a:t>内容见</a:t>
            </a:r>
            <a:r>
              <a:rPr lang="en-US" altLang="zh-CN" sz="4000" dirty="0">
                <a:solidFill>
                  <a:srgbClr val="6B799C"/>
                </a:solidFill>
              </a:rPr>
              <a:t>p43-p51</a:t>
            </a:r>
            <a:endParaRPr lang="zh-CN" altLang="en-US" sz="4000" dirty="0">
              <a:solidFill>
                <a:srgbClr val="6B799C"/>
              </a:solidFill>
            </a:endParaRPr>
          </a:p>
        </p:txBody>
      </p:sp>
      <p:sp>
        <p:nvSpPr>
          <p:cNvPr id="5" name="文本框 4"/>
          <p:cNvSpPr txBox="1"/>
          <p:nvPr/>
        </p:nvSpPr>
        <p:spPr>
          <a:xfrm>
            <a:off x="1376135" y="2819983"/>
            <a:ext cx="9655630" cy="3415030"/>
          </a:xfrm>
          <a:prstGeom prst="rect">
            <a:avLst/>
          </a:prstGeom>
          <a:noFill/>
        </p:spPr>
        <p:txBody>
          <a:bodyPr wrap="square">
            <a:spAutoFit/>
          </a:bodyPr>
          <a:lstStyle/>
          <a:p>
            <a:r>
              <a:rPr lang="zh-CN" altLang="en-US" sz="2400" b="1" dirty="0">
                <a:solidFill>
                  <a:srgbClr val="6B799C"/>
                </a:solidFill>
              </a:rPr>
              <a:t>评析：</a:t>
            </a:r>
            <a:r>
              <a:rPr lang="zh-CN" altLang="en-US" sz="2400" dirty="0">
                <a:solidFill>
                  <a:srgbClr val="6B799C"/>
                </a:solidFill>
              </a:rPr>
              <a:t>用公式法解一元二次方程”这一教学设计是一个表格型的教学设计，该设计包括了内容分析、学情分析、教学目标、教学重难点、问题框架、教学方法策略、教学环节、板书设计等教学要素，结构上较为完整。教材分析和学情分析都比较具体丰富。对于教学目标，虽然没有用知识、能力和情感等小标题明确区分，但是目标内容却也涵盖了这三个方面。教学过程的各环节活动设计丰富，并阐述了设计意图，能较好体现教学目标的具体要求，较为合理，说明教师对于为何这么设计有充分的考虑，不是简单地凭经验而是经过了一定的思考的。总体来说，这是一份比较好的中学数学教学设计。</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167" y="287211"/>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二、“可能性的大小”的教学设计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3" name="文本框 2"/>
          <p:cNvSpPr txBox="1"/>
          <p:nvPr/>
        </p:nvSpPr>
        <p:spPr>
          <a:xfrm>
            <a:off x="4180114" y="1785258"/>
            <a:ext cx="6270172" cy="707886"/>
          </a:xfrm>
          <a:prstGeom prst="rect">
            <a:avLst/>
          </a:prstGeom>
          <a:noFill/>
        </p:spPr>
        <p:txBody>
          <a:bodyPr wrap="square" rtlCol="0">
            <a:spAutoFit/>
          </a:bodyPr>
          <a:lstStyle/>
          <a:p>
            <a:r>
              <a:rPr lang="zh-CN" altLang="en-US" sz="4000" dirty="0">
                <a:solidFill>
                  <a:srgbClr val="6B799C"/>
                </a:solidFill>
              </a:rPr>
              <a:t>内容见</a:t>
            </a:r>
            <a:r>
              <a:rPr lang="en-US" altLang="zh-CN" sz="4000" dirty="0">
                <a:solidFill>
                  <a:srgbClr val="6B799C"/>
                </a:solidFill>
              </a:rPr>
              <a:t>p52-p58</a:t>
            </a:r>
            <a:endParaRPr lang="zh-CN" altLang="en-US" sz="4000" dirty="0">
              <a:solidFill>
                <a:srgbClr val="6B799C"/>
              </a:solidFill>
            </a:endParaRPr>
          </a:p>
        </p:txBody>
      </p:sp>
      <p:sp>
        <p:nvSpPr>
          <p:cNvPr id="5" name="文本框 4"/>
          <p:cNvSpPr txBox="1"/>
          <p:nvPr/>
        </p:nvSpPr>
        <p:spPr>
          <a:xfrm>
            <a:off x="1153453" y="2692804"/>
            <a:ext cx="10265662" cy="3784600"/>
          </a:xfrm>
          <a:prstGeom prst="rect">
            <a:avLst/>
          </a:prstGeom>
          <a:noFill/>
        </p:spPr>
        <p:txBody>
          <a:bodyPr wrap="square">
            <a:spAutoFit/>
          </a:bodyPr>
          <a:lstStyle/>
          <a:p>
            <a:r>
              <a:rPr lang="zh-CN" altLang="en-US" sz="2000" b="1" dirty="0">
                <a:solidFill>
                  <a:srgbClr val="6B799C"/>
                </a:solidFill>
              </a:rPr>
              <a:t>评析：</a:t>
            </a:r>
            <a:r>
              <a:rPr lang="zh-CN" altLang="en-US" sz="2000" dirty="0">
                <a:solidFill>
                  <a:srgbClr val="6B799C"/>
                </a:solidFill>
              </a:rPr>
              <a:t>“可能性的大小”这一教学设计是一个文本型的教学设计，该设计包括了内容分析、学情分析、教学目标、教学重难点、教学方法、教学过程、板书设计等教学设计的基本要素，结构上较为完整。教材分析比较全面，能充分地考虑到所学内容的前后关联性，说明在设计教学之前教师对背景内容已有较好的了解。教学目标和教学重难点也比较明确，并在教学中得到了较好的体现。教学过程的内容丰富，既有动手操作活动，又有提问和预设回答等，且体现出层次性，每个环节能写出设计意图，说明教师的设计较为理性，思路清晰。总体来说，这是一份比较好的数学教学设计。</a:t>
            </a:r>
            <a:endParaRPr lang="zh-CN" altLang="en-US" sz="2000" dirty="0">
              <a:solidFill>
                <a:srgbClr val="6B799C"/>
              </a:solidFill>
            </a:endParaRPr>
          </a:p>
          <a:p>
            <a:r>
              <a:rPr lang="zh-CN" altLang="en-US" sz="2000" dirty="0">
                <a:solidFill>
                  <a:srgbClr val="6B799C"/>
                </a:solidFill>
              </a:rPr>
              <a:t>但是，该设计仍存在些许不足，主要表现在两个方面：一方面，教学内容的设计对于八年级学生来说略显简单，重复性内容较多，环节二和环节三中的例子在作用上是重复的，可以减少一些，然后适当增加易理解不到位的例子；另一方面，在教学设计中缺乏对要点的总结归纳，在若干题目讲解后应考虑引导学生对同类事件的数学本质进行分析，让学生能举一反三，而不是见木不见林。</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167" y="287211"/>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600" b="1" dirty="0">
                <a:solidFill>
                  <a:srgbClr val="6B799C"/>
                </a:solidFill>
                <a:latin typeface="幼圆" panose="02010509060101010101" pitchFamily="49" charset="-122"/>
                <a:ea typeface="幼圆" panose="02010509060101010101" pitchFamily="49" charset="-122"/>
              </a:rPr>
              <a:t>三、</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“线段的垂直平分线的性质”的教学设计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3" name="文本框 2"/>
          <p:cNvSpPr txBox="1"/>
          <p:nvPr/>
        </p:nvSpPr>
        <p:spPr>
          <a:xfrm>
            <a:off x="4659085" y="1134587"/>
            <a:ext cx="6270172" cy="523220"/>
          </a:xfrm>
          <a:prstGeom prst="rect">
            <a:avLst/>
          </a:prstGeom>
          <a:noFill/>
        </p:spPr>
        <p:txBody>
          <a:bodyPr wrap="square" rtlCol="0">
            <a:spAutoFit/>
          </a:bodyPr>
          <a:lstStyle/>
          <a:p>
            <a:r>
              <a:rPr lang="zh-CN" altLang="en-US" sz="2800" dirty="0">
                <a:solidFill>
                  <a:srgbClr val="6B799C"/>
                </a:solidFill>
              </a:rPr>
              <a:t>内容见</a:t>
            </a:r>
            <a:r>
              <a:rPr lang="en-US" altLang="zh-CN" sz="2800" dirty="0">
                <a:solidFill>
                  <a:srgbClr val="6B799C"/>
                </a:solidFill>
              </a:rPr>
              <a:t>p58-p62</a:t>
            </a:r>
            <a:endParaRPr lang="zh-CN" altLang="en-US" sz="2800" dirty="0">
              <a:solidFill>
                <a:srgbClr val="6B799C"/>
              </a:solidFill>
            </a:endParaRPr>
          </a:p>
        </p:txBody>
      </p:sp>
      <p:sp>
        <p:nvSpPr>
          <p:cNvPr id="5" name="文本框 4"/>
          <p:cNvSpPr txBox="1"/>
          <p:nvPr/>
        </p:nvSpPr>
        <p:spPr>
          <a:xfrm>
            <a:off x="713105" y="1522095"/>
            <a:ext cx="10766425" cy="4940300"/>
          </a:xfrm>
          <a:prstGeom prst="rect">
            <a:avLst/>
          </a:prstGeom>
          <a:noFill/>
        </p:spPr>
        <p:txBody>
          <a:bodyPr wrap="square">
            <a:noAutofit/>
          </a:bodyPr>
          <a:lstStyle/>
          <a:p>
            <a:r>
              <a:rPr lang="zh-CN" altLang="en-US" sz="2000" dirty="0">
                <a:solidFill>
                  <a:srgbClr val="6B799C"/>
                </a:solidFill>
                <a:sym typeface="+mn-ea"/>
              </a:rPr>
              <a:t>类型：</a:t>
            </a:r>
            <a:r>
              <a:rPr lang="zh-CN" altLang="en-US" sz="2000" dirty="0">
                <a:solidFill>
                  <a:srgbClr val="6B799C"/>
                </a:solidFill>
              </a:rPr>
              <a:t>混合型教学设计</a:t>
            </a:r>
            <a:endParaRPr lang="zh-CN" altLang="en-US" sz="2000" dirty="0">
              <a:solidFill>
                <a:srgbClr val="6B799C"/>
              </a:solidFill>
            </a:endParaRPr>
          </a:p>
          <a:p>
            <a:endParaRPr lang="zh-CN" altLang="en-US" sz="2000" dirty="0">
              <a:solidFill>
                <a:srgbClr val="6B799C"/>
              </a:solidFill>
            </a:endParaRPr>
          </a:p>
          <a:p>
            <a:r>
              <a:rPr lang="zh-CN" altLang="en-US" sz="2000" dirty="0">
                <a:solidFill>
                  <a:srgbClr val="6B799C"/>
                </a:solidFill>
              </a:rPr>
              <a:t>优点：</a:t>
            </a:r>
            <a:r>
              <a:rPr lang="en-US" altLang="zh-CN" sz="2000" dirty="0">
                <a:solidFill>
                  <a:srgbClr val="6B799C"/>
                </a:solidFill>
              </a:rPr>
              <a:t>1.</a:t>
            </a:r>
            <a:r>
              <a:rPr lang="zh-CN" altLang="en-US" sz="2000" dirty="0">
                <a:solidFill>
                  <a:srgbClr val="6B799C"/>
                </a:solidFill>
              </a:rPr>
              <a:t>结构较为完整、教学要素阐述较为准确；</a:t>
            </a:r>
            <a:endParaRPr lang="zh-CN" altLang="en-US" sz="2000" dirty="0">
              <a:solidFill>
                <a:srgbClr val="6B799C"/>
              </a:solidFill>
            </a:endParaRPr>
          </a:p>
          <a:p>
            <a:r>
              <a:rPr lang="zh-CN" altLang="en-US" sz="2000" dirty="0">
                <a:solidFill>
                  <a:srgbClr val="6B799C"/>
                </a:solidFill>
              </a:rPr>
              <a:t> </a:t>
            </a:r>
            <a:r>
              <a:rPr lang="en-US" altLang="zh-CN" sz="2000" dirty="0">
                <a:solidFill>
                  <a:srgbClr val="6B799C"/>
                </a:solidFill>
              </a:rPr>
              <a:t>            2.</a:t>
            </a:r>
            <a:r>
              <a:rPr lang="zh-CN" altLang="en-US" sz="2000" dirty="0">
                <a:solidFill>
                  <a:srgbClr val="6B799C"/>
                </a:solidFill>
              </a:rPr>
              <a:t>教学环节起到良好效果</a:t>
            </a:r>
            <a:endParaRPr lang="zh-CN" altLang="en-US" sz="2000" dirty="0">
              <a:solidFill>
                <a:srgbClr val="6B799C"/>
              </a:solidFill>
            </a:endParaRPr>
          </a:p>
          <a:p>
            <a:r>
              <a:rPr lang="zh-CN" altLang="en-US" sz="2000" dirty="0">
                <a:solidFill>
                  <a:srgbClr val="6B799C"/>
                </a:solidFill>
              </a:rPr>
              <a:t> </a:t>
            </a:r>
            <a:r>
              <a:rPr lang="en-US" altLang="zh-CN" sz="2000" dirty="0">
                <a:solidFill>
                  <a:srgbClr val="6B799C"/>
                </a:solidFill>
              </a:rPr>
              <a:t>            3.</a:t>
            </a:r>
            <a:r>
              <a:rPr lang="zh-CN" altLang="en-US" sz="2000" dirty="0">
                <a:solidFill>
                  <a:srgbClr val="6B799C"/>
                </a:solidFill>
              </a:rPr>
              <a:t>使用几何画板，培养学生的几何直观。</a:t>
            </a:r>
            <a:endParaRPr lang="zh-CN" altLang="en-US" sz="2000" dirty="0">
              <a:solidFill>
                <a:srgbClr val="6B799C"/>
              </a:solidFill>
            </a:endParaRPr>
          </a:p>
          <a:p>
            <a:r>
              <a:rPr lang="en-US" altLang="zh-CN" sz="2000" dirty="0">
                <a:solidFill>
                  <a:srgbClr val="6B799C"/>
                </a:solidFill>
              </a:rPr>
              <a:t>             4.</a:t>
            </a:r>
            <a:r>
              <a:rPr lang="zh-CN" altLang="en-US" sz="2000" dirty="0">
                <a:solidFill>
                  <a:srgbClr val="6B799C"/>
                </a:solidFill>
              </a:rPr>
              <a:t>设计的系列变式和问题，引导学生体会数学思想方法。</a:t>
            </a:r>
            <a:endParaRPr lang="zh-CN" altLang="en-US" sz="2000" dirty="0">
              <a:solidFill>
                <a:srgbClr val="6B799C"/>
              </a:solidFill>
            </a:endParaRPr>
          </a:p>
          <a:p>
            <a:endParaRPr lang="zh-CN" altLang="en-US" sz="2000" dirty="0">
              <a:solidFill>
                <a:srgbClr val="6B799C"/>
              </a:solidFill>
            </a:endParaRPr>
          </a:p>
          <a:p>
            <a:r>
              <a:rPr lang="zh-CN" altLang="en-US" sz="2000" dirty="0">
                <a:solidFill>
                  <a:srgbClr val="6B799C"/>
                </a:solidFill>
              </a:rPr>
              <a:t>不足：</a:t>
            </a:r>
            <a:r>
              <a:rPr lang="en-US" altLang="zh-CN" sz="2000" dirty="0">
                <a:solidFill>
                  <a:srgbClr val="6B799C"/>
                </a:solidFill>
              </a:rPr>
              <a:t>1.</a:t>
            </a:r>
            <a:r>
              <a:rPr lang="zh-CN" altLang="en-US" sz="2000" dirty="0">
                <a:solidFill>
                  <a:srgbClr val="6B799C"/>
                </a:solidFill>
              </a:rPr>
              <a:t>教学目标的设计，可进一步明确本节课指向的数学核心素养要素，要渗透的主要数学</a:t>
            </a:r>
            <a:r>
              <a:rPr lang="en-US" altLang="zh-CN" sz="2000" dirty="0">
                <a:solidFill>
                  <a:srgbClr val="6B799C"/>
                </a:solidFill>
              </a:rPr>
              <a:t> </a:t>
            </a:r>
            <a:endParaRPr lang="en-US" altLang="zh-CN" sz="2000" dirty="0">
              <a:solidFill>
                <a:srgbClr val="6B799C"/>
              </a:solidFill>
            </a:endParaRPr>
          </a:p>
          <a:p>
            <a:r>
              <a:rPr lang="en-US" altLang="zh-CN" sz="2000" dirty="0">
                <a:solidFill>
                  <a:srgbClr val="6B799C"/>
                </a:solidFill>
              </a:rPr>
              <a:t>                 </a:t>
            </a:r>
            <a:r>
              <a:rPr lang="zh-CN" altLang="en-US" sz="2000" dirty="0">
                <a:solidFill>
                  <a:srgbClr val="6B799C"/>
                </a:solidFill>
              </a:rPr>
              <a:t>思想方法；</a:t>
            </a:r>
            <a:endParaRPr lang="zh-CN" altLang="en-US" sz="2000" dirty="0">
              <a:solidFill>
                <a:srgbClr val="6B799C"/>
              </a:solidFill>
            </a:endParaRPr>
          </a:p>
          <a:p>
            <a:r>
              <a:rPr lang="zh-CN" altLang="en-US" sz="2000" dirty="0">
                <a:solidFill>
                  <a:srgbClr val="6B799C"/>
                </a:solidFill>
              </a:rPr>
              <a:t> </a:t>
            </a:r>
            <a:r>
              <a:rPr lang="en-US" altLang="zh-CN" sz="2000" dirty="0">
                <a:solidFill>
                  <a:srgbClr val="6B799C"/>
                </a:solidFill>
              </a:rPr>
              <a:t>            2.</a:t>
            </a:r>
            <a:r>
              <a:rPr lang="zh-CN" altLang="en-US" sz="2000" dirty="0">
                <a:solidFill>
                  <a:srgbClr val="6B799C"/>
                </a:solidFill>
              </a:rPr>
              <a:t>教学活动形式的设计还可以更加丰富，在注重变式训练的同时，可以考虑设计一些引</a:t>
            </a:r>
            <a:endParaRPr lang="zh-CN" altLang="en-US" sz="2000" dirty="0">
              <a:solidFill>
                <a:srgbClr val="6B799C"/>
              </a:solidFill>
            </a:endParaRPr>
          </a:p>
          <a:p>
            <a:r>
              <a:rPr lang="zh-CN" altLang="en-US" sz="2000" dirty="0">
                <a:solidFill>
                  <a:srgbClr val="6B799C"/>
                </a:solidFill>
              </a:rPr>
              <a:t> </a:t>
            </a:r>
            <a:r>
              <a:rPr lang="en-US" altLang="zh-CN" sz="2000" dirty="0">
                <a:solidFill>
                  <a:srgbClr val="6B799C"/>
                </a:solidFill>
              </a:rPr>
              <a:t>               </a:t>
            </a:r>
            <a:r>
              <a:rPr lang="zh-CN" altLang="en-US" sz="2000" dirty="0">
                <a:solidFill>
                  <a:srgbClr val="6B799C"/>
                </a:solidFill>
              </a:rPr>
              <a:t>导学生自主合作探究的任务；</a:t>
            </a:r>
            <a:endParaRPr lang="zh-CN" altLang="en-US" sz="2000" dirty="0">
              <a:solidFill>
                <a:srgbClr val="6B799C"/>
              </a:solidFill>
            </a:endParaRPr>
          </a:p>
          <a:p>
            <a:r>
              <a:rPr lang="zh-CN" altLang="en-US" sz="2000" dirty="0">
                <a:solidFill>
                  <a:srgbClr val="6B799C"/>
                </a:solidFill>
              </a:rPr>
              <a:t> </a:t>
            </a:r>
            <a:r>
              <a:rPr lang="en-US" altLang="zh-CN" sz="2000" dirty="0">
                <a:solidFill>
                  <a:srgbClr val="6B799C"/>
                </a:solidFill>
              </a:rPr>
              <a:t>           </a:t>
            </a:r>
            <a:r>
              <a:rPr lang="en-US" sz="2000" dirty="0">
                <a:solidFill>
                  <a:srgbClr val="6B799C"/>
                </a:solidFill>
              </a:rPr>
              <a:t>3.</a:t>
            </a:r>
            <a:r>
              <a:rPr lang="zh-CN" altLang="en-US" sz="2000" dirty="0">
                <a:solidFill>
                  <a:srgbClr val="6B799C"/>
                </a:solidFill>
              </a:rPr>
              <a:t>教学内容的设计，在变式问题的选择上可以给学生设置一定的梯度，如例</a:t>
            </a:r>
            <a:r>
              <a:rPr lang="en-US" altLang="zh-CN" sz="2000" dirty="0">
                <a:solidFill>
                  <a:srgbClr val="6B799C"/>
                </a:solidFill>
              </a:rPr>
              <a:t>2</a:t>
            </a:r>
            <a:r>
              <a:rPr lang="zh-CN" altLang="en-US" sz="2000" dirty="0">
                <a:solidFill>
                  <a:srgbClr val="6B799C"/>
                </a:solidFill>
              </a:rPr>
              <a:t>的变式在例</a:t>
            </a:r>
            <a:r>
              <a:rPr lang="en-US" altLang="zh-CN" sz="2000" dirty="0">
                <a:solidFill>
                  <a:srgbClr val="6B799C"/>
                </a:solidFill>
              </a:rPr>
              <a:t>2</a:t>
            </a:r>
            <a:endParaRPr lang="en-US" altLang="zh-CN" sz="2000" dirty="0">
              <a:solidFill>
                <a:srgbClr val="6B799C"/>
              </a:solidFill>
            </a:endParaRPr>
          </a:p>
          <a:p>
            <a:r>
              <a:rPr lang="en-US" altLang="zh-CN" sz="2000" dirty="0">
                <a:solidFill>
                  <a:srgbClr val="6B799C"/>
                </a:solidFill>
              </a:rPr>
              <a:t>                </a:t>
            </a:r>
            <a:r>
              <a:rPr lang="zh-CN" altLang="en-US" sz="2000" dirty="0">
                <a:solidFill>
                  <a:srgbClr val="6B799C"/>
                </a:solidFill>
              </a:rPr>
              <a:t>的暗示下给学生的思考空间就相对有限；</a:t>
            </a:r>
            <a:endParaRPr lang="zh-CN" altLang="en-US" sz="2000" dirty="0">
              <a:solidFill>
                <a:srgbClr val="6B799C"/>
              </a:solidFill>
            </a:endParaRPr>
          </a:p>
          <a:p>
            <a:r>
              <a:rPr lang="zh-CN" altLang="en-US" sz="2000" dirty="0">
                <a:solidFill>
                  <a:srgbClr val="6B799C"/>
                </a:solidFill>
              </a:rPr>
              <a:t> </a:t>
            </a:r>
            <a:r>
              <a:rPr lang="en-US" altLang="zh-CN" sz="2000" dirty="0">
                <a:solidFill>
                  <a:srgbClr val="6B799C"/>
                </a:solidFill>
              </a:rPr>
              <a:t>           </a:t>
            </a:r>
            <a:r>
              <a:rPr lang="en-US" sz="2000" dirty="0">
                <a:solidFill>
                  <a:srgbClr val="6B799C"/>
                </a:solidFill>
              </a:rPr>
              <a:t>4.</a:t>
            </a:r>
            <a:r>
              <a:rPr lang="zh-CN" altLang="en-US" sz="2000" dirty="0">
                <a:solidFill>
                  <a:srgbClr val="6B799C"/>
                </a:solidFill>
              </a:rPr>
              <a:t>重点内容的突出还有待加强，从特殊到一般、分类讨论、转化与化归等数学思想方法在</a:t>
            </a:r>
            <a:endParaRPr lang="zh-CN" altLang="en-US" sz="2000" dirty="0">
              <a:solidFill>
                <a:srgbClr val="6B799C"/>
              </a:solidFill>
            </a:endParaRPr>
          </a:p>
          <a:p>
            <a:r>
              <a:rPr lang="zh-CN" altLang="en-US" sz="2000" dirty="0">
                <a:solidFill>
                  <a:srgbClr val="6B799C"/>
                </a:solidFill>
              </a:rPr>
              <a:t> </a:t>
            </a:r>
            <a:r>
              <a:rPr lang="en-US" altLang="zh-CN" sz="2000" dirty="0">
                <a:solidFill>
                  <a:srgbClr val="6B799C"/>
                </a:solidFill>
              </a:rPr>
              <a:t>               </a:t>
            </a:r>
            <a:r>
              <a:rPr lang="zh-CN" altLang="en-US" sz="2000" dirty="0">
                <a:solidFill>
                  <a:srgbClr val="6B799C"/>
                </a:solidFill>
              </a:rPr>
              <a:t>教学中虽然都有渗透，但是在教学过程及板书设计环节体现得都还不够充分。</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167" y="287211"/>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600" b="1" dirty="0">
                <a:solidFill>
                  <a:srgbClr val="6B799C"/>
                </a:solidFill>
                <a:latin typeface="幼圆" panose="02010509060101010101" pitchFamily="49" charset="-122"/>
                <a:ea typeface="幼圆" panose="02010509060101010101" pitchFamily="49" charset="-122"/>
              </a:rPr>
              <a:t>四、案例评析小结</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5" name="文本框 4"/>
          <p:cNvSpPr txBox="1"/>
          <p:nvPr/>
        </p:nvSpPr>
        <p:spPr>
          <a:xfrm>
            <a:off x="376304" y="1173404"/>
            <a:ext cx="10735952" cy="4646295"/>
          </a:xfrm>
          <a:prstGeom prst="rect">
            <a:avLst/>
          </a:prstGeom>
          <a:noFill/>
        </p:spPr>
        <p:txBody>
          <a:bodyPr wrap="square">
            <a:spAutoFit/>
          </a:bodyPr>
          <a:lstStyle/>
          <a:p>
            <a:pPr algn="ctr"/>
            <a:r>
              <a:rPr lang="zh-CN" altLang="en-US" sz="3600" b="1" dirty="0">
                <a:solidFill>
                  <a:srgbClr val="6B799C"/>
                </a:solidFill>
              </a:rPr>
              <a:t>教学设计仅供参考，切勿“拿来主义”。</a:t>
            </a:r>
            <a:endParaRPr lang="zh-CN" altLang="en-US" sz="3600" b="1" dirty="0">
              <a:solidFill>
                <a:srgbClr val="6B799C"/>
              </a:solidFill>
            </a:endParaRPr>
          </a:p>
          <a:p>
            <a:pPr algn="ctr"/>
            <a:endParaRPr lang="zh-CN" altLang="en-US" sz="3600" b="1" dirty="0">
              <a:solidFill>
                <a:srgbClr val="6B799C"/>
              </a:solidFill>
            </a:endParaRPr>
          </a:p>
          <a:p>
            <a:r>
              <a:rPr lang="zh-CN" altLang="en-US" sz="2800" dirty="0">
                <a:solidFill>
                  <a:srgbClr val="6B799C"/>
                </a:solidFill>
              </a:rPr>
              <a:t>在撰写教学设计之前，前端分析很重要，教师应该仔细思考以下几个方面的问题：</a:t>
            </a:r>
            <a:endParaRPr lang="zh-CN" altLang="en-US" sz="2800" dirty="0">
              <a:solidFill>
                <a:srgbClr val="6B799C"/>
              </a:solidFill>
            </a:endParaRPr>
          </a:p>
          <a:p>
            <a:r>
              <a:rPr lang="zh-CN" altLang="en-US" sz="2800" dirty="0">
                <a:solidFill>
                  <a:srgbClr val="6B799C"/>
                </a:solidFill>
              </a:rPr>
              <a:t>    </a:t>
            </a:r>
            <a:r>
              <a:rPr lang="zh-CN" altLang="en-US" sz="2800" b="1" dirty="0">
                <a:solidFill>
                  <a:srgbClr val="6B799C"/>
                </a:solidFill>
              </a:rPr>
              <a:t>（一） 这个教学知识点的学科内涵到底是什么</a:t>
            </a:r>
            <a:endParaRPr lang="zh-CN" altLang="en-US" sz="2800" dirty="0">
              <a:solidFill>
                <a:srgbClr val="6B799C"/>
              </a:solidFill>
            </a:endParaRPr>
          </a:p>
          <a:p>
            <a:pPr indent="711200" fontAlgn="auto">
              <a:extLst>
                <a:ext uri="{35155182-B16C-46BC-9424-99874614C6A1}">
                  <wpsdc:indentchars xmlns:wpsdc="http://www.wps.cn/officeDocument/2017/drawingmlCustomData" val="200" checksum="3773799597"/>
                </a:ext>
              </a:extLst>
            </a:pPr>
            <a:r>
              <a:rPr lang="zh-CN" altLang="en-US" sz="2800" dirty="0">
                <a:solidFill>
                  <a:srgbClr val="6B799C"/>
                </a:solidFill>
              </a:rPr>
              <a:t>这是教师实施教学的基础。教师需要明确这个教学知识点的本质是什么、是属于哪种类型的知识、具体表述了什么、是否有不同的表述等。例如，在教学“负数”时，既要明确“负数”的概念是怎么表述的，也要理解其本质内涵，并分析什么是本节课所需要传递的学科重点。</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875030" y="398780"/>
            <a:ext cx="11010900" cy="1548765"/>
          </a:xfrm>
          <a:prstGeom prst="rect">
            <a:avLst/>
          </a:prstGeom>
          <a:noFill/>
        </p:spPr>
        <p:txBody>
          <a:bodyPr wrap="square" rtlCol="0">
            <a:no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一、中学数学</a:t>
            </a:r>
            <a:r>
              <a:rPr lang="zh-CN" altLang="en-US" sz="2800" b="1" dirty="0">
                <a:solidFill>
                  <a:srgbClr val="6B799C"/>
                </a:solidFill>
                <a:latin typeface="幼圆" panose="02010509060101010101" pitchFamily="49" charset="-122"/>
                <a:ea typeface="幼圆" panose="02010509060101010101" pitchFamily="49" charset="-122"/>
              </a:rPr>
              <a:t>教学设计的目的</a:t>
            </a:r>
            <a:endParaRPr kumimoji="0" lang="en-US" altLang="zh-CN"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一）更有效地落实中学数学的教学目标</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042483" y="2358799"/>
            <a:ext cx="9961490" cy="4092575"/>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8691AE"/>
                </a:solidFill>
                <a:latin typeface="Open Sans" panose="020B0606030504020204" pitchFamily="34" charset="0"/>
                <a:cs typeface="Open Sans" panose="020B0606030504020204" pitchFamily="34" charset="0"/>
              </a:rPr>
              <a:t>每个教师或者准教师在上课前，哪怕是模拟上课前都会对如何上课，要达到怎样的目标有所思考。如果没有深入思考，没有对教材进行解读，也没有对学情进行分析，那么教学目标就会比较笼统，对教学过程的思考也没那么深入，在教学过程中容易偏离教学目标，或者难以应对突发情况。</a:t>
            </a:r>
            <a:endParaRPr lang="en-US" altLang="zh-CN" sz="20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endParaRPr lang="zh-CN" altLang="en-US" sz="20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000" dirty="0">
                <a:solidFill>
                  <a:srgbClr val="8691AE"/>
                </a:solidFill>
                <a:latin typeface="Open Sans" panose="020B0606030504020204" pitchFamily="34" charset="0"/>
                <a:cs typeface="Open Sans" panose="020B0606030504020204" pitchFamily="34" charset="0"/>
              </a:rPr>
              <a:t>我们在听课过程中发现，有的教师在课堂中讲着讲着就偏离了教学目标，也有的教师对课堂中的一些突发情况缺乏应对措施，手忙脚乱或者“简单粗暴”地处理，这些都与他们的教学设计不够细致有关。</a:t>
            </a:r>
            <a:endParaRPr lang="en-US" altLang="zh-CN" sz="20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endParaRPr lang="en-US" altLang="zh-CN" sz="20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000" dirty="0">
                <a:solidFill>
                  <a:srgbClr val="8691AE"/>
                </a:solidFill>
                <a:latin typeface="Open Sans" panose="020B0606030504020204" pitchFamily="34" charset="0"/>
                <a:cs typeface="Open Sans" panose="020B0606030504020204" pitchFamily="34" charset="0"/>
              </a:rPr>
              <a:t>细致的教学设计并不是要求教师把准备讲的每句话都写下来，而是要对授课的知识点有全面而深入的分析，并根据教学知识点的学科特征和学生基础确定合理的教学目标，然后以该目标为核心选择合适的教学内容和教学方式。这些目标的确定、过程的构思都是在探究和理性分析基础上做出的，而不是单纯基于已有的经验。</a:t>
            </a:r>
            <a:endParaRPr lang="zh-CN" altLang="en-US" sz="2000" dirty="0">
              <a:solidFill>
                <a:srgbClr val="8691AE"/>
              </a:solidFill>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167" y="287211"/>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600" b="1" dirty="0">
                <a:solidFill>
                  <a:srgbClr val="6B799C"/>
                </a:solidFill>
                <a:latin typeface="幼圆" panose="02010509060101010101" pitchFamily="49" charset="-122"/>
                <a:ea typeface="幼圆" panose="02010509060101010101" pitchFamily="49" charset="-122"/>
              </a:rPr>
              <a:t>四、案例评析小结</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endParaRPr lang="zh-CN" altLang="en-US" dirty="0">
              <a:solidFill>
                <a:schemeClr val="bg1"/>
              </a:solidFill>
            </a:endParaRPr>
          </a:p>
        </p:txBody>
      </p:sp>
      <p:sp>
        <p:nvSpPr>
          <p:cNvPr id="4" name="文本框 3"/>
          <p:cNvSpPr txBox="1"/>
          <p:nvPr/>
        </p:nvSpPr>
        <p:spPr>
          <a:xfrm>
            <a:off x="542401" y="931954"/>
            <a:ext cx="10603119" cy="5939155"/>
          </a:xfrm>
          <a:prstGeom prst="rect">
            <a:avLst/>
          </a:prstGeom>
          <a:noFill/>
        </p:spPr>
        <p:txBody>
          <a:bodyPr wrap="square">
            <a:spAutoFit/>
          </a:bodyPr>
          <a:lstStyle/>
          <a:p>
            <a:r>
              <a:rPr lang="zh-CN" altLang="en-US" dirty="0"/>
              <a:t>    </a:t>
            </a:r>
            <a:r>
              <a:rPr lang="zh-CN" altLang="en-US" sz="2000" b="1" dirty="0">
                <a:solidFill>
                  <a:srgbClr val="6B799C"/>
                </a:solidFill>
              </a:rPr>
              <a:t>（二） 学生学过哪些和这个教学知识点有关的内容，在教学中要讲到什么深度</a:t>
            </a:r>
            <a:endParaRPr lang="zh-CN" altLang="en-US" sz="2000" dirty="0">
              <a:solidFill>
                <a:srgbClr val="6B799C"/>
              </a:solidFill>
            </a:endParaRPr>
          </a:p>
          <a:p>
            <a:pPr indent="508000" fontAlgn="auto">
              <a:extLst>
                <a:ext uri="{35155182-B16C-46BC-9424-99874614C6A1}">
                  <wpsdc:indentchars xmlns:wpsdc="http://www.wps.cn/officeDocument/2017/drawingmlCustomData" val="200" checksum="282533468"/>
                </a:ext>
              </a:extLst>
            </a:pPr>
            <a:r>
              <a:rPr lang="zh-CN" altLang="en-US" sz="2000" dirty="0">
                <a:solidFill>
                  <a:srgbClr val="6B799C"/>
                </a:solidFill>
              </a:rPr>
              <a:t>在教学中，从已知到未知是一个重要过程，经由此学生才能建立起知识的有效联结，所以在设计教学时教师需要思考学生之前已学过哪些知识，包括上节课学了什么知识，和这个主题相关的知识学生学了哪些等。</a:t>
            </a:r>
            <a:endParaRPr lang="zh-CN" altLang="en-US" sz="2000" dirty="0">
              <a:solidFill>
                <a:srgbClr val="6B799C"/>
              </a:solidFill>
            </a:endParaRPr>
          </a:p>
          <a:p>
            <a:r>
              <a:rPr lang="zh-CN" altLang="en-US" sz="2000" dirty="0">
                <a:solidFill>
                  <a:srgbClr val="6B799C"/>
                </a:solidFill>
              </a:rPr>
              <a:t>    </a:t>
            </a:r>
            <a:r>
              <a:rPr lang="zh-CN" altLang="en-US" sz="2000" b="1" dirty="0">
                <a:solidFill>
                  <a:srgbClr val="6B799C"/>
                </a:solidFill>
              </a:rPr>
              <a:t>（三） 这节课要达到什么目标</a:t>
            </a:r>
            <a:endParaRPr lang="zh-CN" altLang="en-US" sz="2000" b="1" dirty="0">
              <a:solidFill>
                <a:srgbClr val="6B799C"/>
              </a:solidFill>
            </a:endParaRPr>
          </a:p>
          <a:p>
            <a:pPr indent="508000" fontAlgn="auto">
              <a:extLst>
                <a:ext uri="{35155182-B16C-46BC-9424-99874614C6A1}">
                  <wpsdc:indentchars xmlns:wpsdc="http://www.wps.cn/officeDocument/2017/drawingmlCustomData" val="200" checksum="282533468"/>
                </a:ext>
              </a:extLst>
            </a:pPr>
            <a:r>
              <a:rPr lang="zh-CN" altLang="en-US" sz="2000" dirty="0">
                <a:solidFill>
                  <a:srgbClr val="6B799C"/>
                </a:solidFill>
              </a:rPr>
              <a:t>教学目标要相对具体，不能太笼统、太宽泛。目标的确定以知识性为主，但不能仅仅限于知识性目标，也要兼顾能力性和情感性教学目标。同时，可以对目标进行分级，设置对数学知识的不同程度的掌握要求，而教学环节的设计与各知识的不同程度掌握情况相对应，这样的教学设计就较为严谨。</a:t>
            </a:r>
            <a:endParaRPr lang="zh-CN" altLang="en-US" sz="2000" dirty="0">
              <a:solidFill>
                <a:srgbClr val="6B799C"/>
              </a:solidFill>
            </a:endParaRPr>
          </a:p>
          <a:p>
            <a:r>
              <a:rPr lang="zh-CN" altLang="en-US" sz="2000" dirty="0">
                <a:solidFill>
                  <a:srgbClr val="6B799C"/>
                </a:solidFill>
              </a:rPr>
              <a:t>    </a:t>
            </a:r>
            <a:r>
              <a:rPr lang="zh-CN" altLang="en-US" sz="2000" b="1" dirty="0">
                <a:solidFill>
                  <a:srgbClr val="6B799C"/>
                </a:solidFill>
              </a:rPr>
              <a:t>（四） 这节课的大致授课进程如何</a:t>
            </a:r>
            <a:endParaRPr lang="zh-CN" altLang="en-US" sz="2000" b="1" dirty="0">
              <a:solidFill>
                <a:srgbClr val="6B799C"/>
              </a:solidFill>
            </a:endParaRPr>
          </a:p>
          <a:p>
            <a:pPr indent="508000" fontAlgn="auto">
              <a:extLst>
                <a:ext uri="{35155182-B16C-46BC-9424-99874614C6A1}">
                  <wpsdc:indentchars xmlns:wpsdc="http://www.wps.cn/officeDocument/2017/drawingmlCustomData" val="200" checksum="282533468"/>
                </a:ext>
              </a:extLst>
            </a:pPr>
            <a:r>
              <a:rPr lang="zh-CN" altLang="en-US" sz="2000" dirty="0">
                <a:solidFill>
                  <a:srgbClr val="6B799C"/>
                </a:solidFill>
              </a:rPr>
              <a:t>围绕教学目标思考教学的大致流程主要从大局观角度思考教学过程大致分为几个环节，再安排每个环节的时间比例和大致目的。大框架确定后，就可以搜集资料来制作教学课件和教具。在制作教学课件过程中可以反过来修改教学设计的框架结构，教学课件制作完毕后可以撰写详细的教学设计，争取做到既满足教学设计的合理性，又达到课堂教学实施的有效性。</a:t>
            </a:r>
            <a:endParaRPr lang="zh-CN" altLang="en-US" sz="2000" dirty="0">
              <a:solidFill>
                <a:srgbClr val="6B799C"/>
              </a:solidFill>
            </a:endParaRPr>
          </a:p>
          <a:p>
            <a:r>
              <a:rPr lang="zh-CN" altLang="en-US" sz="2000" dirty="0">
                <a:solidFill>
                  <a:srgbClr val="6B799C"/>
                </a:solidFill>
              </a:rPr>
              <a:t>     </a:t>
            </a:r>
            <a:endParaRPr lang="zh-CN" altLang="en-US" sz="2000" dirty="0">
              <a:solidFill>
                <a:srgbClr val="6B799C"/>
              </a:solidFill>
            </a:endParaRPr>
          </a:p>
          <a:p>
            <a:r>
              <a:rPr lang="zh-CN" altLang="en-US" sz="2000" b="1" dirty="0">
                <a:solidFill>
                  <a:srgbClr val="6B799C"/>
                </a:solidFill>
              </a:rPr>
              <a:t> 思考与练习</a:t>
            </a:r>
            <a:endParaRPr lang="zh-CN" altLang="en-US" sz="2000" b="1" dirty="0">
              <a:solidFill>
                <a:srgbClr val="6B799C"/>
              </a:solidFill>
            </a:endParaRPr>
          </a:p>
          <a:p>
            <a:r>
              <a:rPr lang="en-US" altLang="zh-CN" sz="2000" dirty="0">
                <a:solidFill>
                  <a:srgbClr val="6B799C"/>
                </a:solidFill>
              </a:rPr>
              <a:t>1. </a:t>
            </a:r>
            <a:r>
              <a:rPr lang="zh-CN" altLang="en-US" sz="2000" dirty="0">
                <a:solidFill>
                  <a:srgbClr val="6B799C"/>
                </a:solidFill>
              </a:rPr>
              <a:t>什么是数学教学设计？</a:t>
            </a:r>
            <a:endParaRPr lang="zh-CN" altLang="en-US" sz="2000" dirty="0">
              <a:solidFill>
                <a:srgbClr val="6B799C"/>
              </a:solidFill>
            </a:endParaRPr>
          </a:p>
          <a:p>
            <a:r>
              <a:rPr lang="en-US" altLang="zh-CN" sz="2000" dirty="0">
                <a:solidFill>
                  <a:srgbClr val="6B799C"/>
                </a:solidFill>
              </a:rPr>
              <a:t>2. </a:t>
            </a:r>
            <a:r>
              <a:rPr lang="zh-CN" altLang="en-US" sz="2000" dirty="0">
                <a:solidFill>
                  <a:srgbClr val="6B799C"/>
                </a:solidFill>
              </a:rPr>
              <a:t>数学教学设计的基本结构有哪些？</a:t>
            </a:r>
            <a:endParaRPr lang="zh-CN" altLang="en-US" sz="2000" dirty="0">
              <a:solidFill>
                <a:srgbClr val="6B799C"/>
              </a:solidFill>
            </a:endParaRPr>
          </a:p>
          <a:p>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椭圆 3"/>
          <p:cNvSpPr/>
          <p:nvPr/>
        </p:nvSpPr>
        <p:spPr>
          <a:xfrm>
            <a:off x="1052599" y="1010862"/>
            <a:ext cx="7447165" cy="1329856"/>
          </a:xfrm>
          <a:prstGeom prst="ellipse">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875030" y="398780"/>
            <a:ext cx="11010900" cy="5219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（一）更有效地落实中学数学的教学目标</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153390" y="1416342"/>
            <a:ext cx="9497291" cy="452431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rPr>
              <a:t>因此，好的教学设计是教学成功的关键</a:t>
            </a:r>
            <a:endParaRPr kumimoji="0" lang="en-US" altLang="zh-CN"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28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rPr>
              <a:t>教学设计的过程也是中学数学教师深入了解学科知识、熟悉学情的过程，教师对教学内容更熟悉、对教学过程的思考更细致也更贴切后，在教学过程中自然也就会更自信、更从容。</a:t>
            </a:r>
            <a:endParaRPr kumimoji="0" lang="zh-CN" altLang="en-US" sz="28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28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rPr>
              <a:t>现如今，中学数学课堂教学中依然存在着“教教材”的情况，还有少数数学教师的课堂教学行为与撰写的教学设计极不一致，这些问题的存在皆给数学课堂的教学质量带来了不利的影响</a:t>
            </a:r>
            <a:r>
              <a:rPr lang="zh-CN" altLang="en-US" sz="2800" dirty="0">
                <a:solidFill>
                  <a:srgbClr val="8691AE"/>
                </a:solidFill>
                <a:latin typeface="Open Sans" panose="020B0606030504020204" pitchFamily="34" charset="0"/>
                <a:ea typeface="等线" panose="02010600030101010101" pitchFamily="2" charset="-122"/>
                <a:cs typeface="Open Sans" panose="020B0606030504020204" pitchFamily="34" charset="0"/>
              </a:rPr>
              <a:t>。</a:t>
            </a:r>
            <a:endParaRPr kumimoji="0" lang="zh-CN" altLang="en-US" sz="28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椭圆 8"/>
          <p:cNvSpPr/>
          <p:nvPr/>
        </p:nvSpPr>
        <p:spPr>
          <a:xfrm>
            <a:off x="754145" y="1005441"/>
            <a:ext cx="4122656" cy="951915"/>
          </a:xfrm>
          <a:prstGeom prst="ellipse">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875030" y="398780"/>
            <a:ext cx="11010900" cy="5219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（一）更有效地落实中学数学的教学目标</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8" name="文本框 7"/>
          <p:cNvSpPr txBox="1"/>
          <p:nvPr/>
        </p:nvSpPr>
        <p:spPr>
          <a:xfrm>
            <a:off x="1226127" y="1173254"/>
            <a:ext cx="9559636" cy="513986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rPr>
              <a:t>实际的调研显示</a:t>
            </a:r>
            <a:endParaRPr kumimoji="0" lang="en-US" altLang="zh-CN"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3200" b="0" i="0" u="none" strike="noStrike" kern="1200" cap="none" spc="0" normalizeH="0" baseline="0" noProof="0" dirty="0">
              <a:ln>
                <a:noFill/>
              </a:ln>
              <a:solidFill>
                <a:srgbClr val="8691AE"/>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24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rPr>
              <a:t>部分教师持有“将备课与上课分离”的观念，直接抄袭优秀教师的教案或从网上下载的教案，或者文本教案形同虚设，纯粹为应付学校检查而写，在实际教学过程中并没有达到预期目标。</a:t>
            </a:r>
            <a:endParaRPr kumimoji="0" lang="en-US" altLang="zh-CN" sz="24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24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rPr>
              <a:t>这些都是对教学设计的重要性认识不够而导致的，教师应意识到数学教学设计是将教学原理转化为教学实践的重要纽带，数学教师在课前要能针对学生情况，进行完备的、科学的教学设计，这种在教学规律指导下的课前设计会令课堂教学效果事半功倍；同时，教师在进行数学教学设计时，会对教学各要素进行系统化的分析与设计，从而解决数学课堂中应该教什么和怎么教的问题，避免教师在教学实施过程中的随意性，改变中学数学课堂中“练习</a:t>
            </a:r>
            <a:r>
              <a:rPr kumimoji="0" lang="en-US" altLang="zh-CN" sz="2400" b="0" i="0" u="none" strike="noStrike" kern="1200" cap="none" spc="0" normalizeH="0" baseline="0" noProof="0" dirty="0">
                <a:ln>
                  <a:noFill/>
                </a:ln>
                <a:solidFill>
                  <a:srgbClr val="8691AE"/>
                </a:solidFill>
                <a:effectLst/>
                <a:uLnTx/>
                <a:uFillTx/>
                <a:latin typeface="Open Sans" panose="020B0606030504020204" pitchFamily="34" charset="0"/>
                <a:ea typeface="Open Sans" panose="020B0606030504020204" pitchFamily="34" charset="0"/>
                <a:cs typeface="Open Sans" panose="020B0606030504020204" pitchFamily="34" charset="0"/>
              </a:rPr>
              <a:t>+</a:t>
            </a:r>
            <a:r>
              <a:rPr kumimoji="0" lang="zh-CN" altLang="en-US" sz="24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rPr>
              <a:t>讲题”的单一形式，有效落实中学数学的教学目标。</a:t>
            </a:r>
            <a:endParaRPr kumimoji="0" lang="zh-CN" altLang="en-US" sz="24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5219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二）更有效促进中学数学教师的专业发展</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945625" y="1173253"/>
            <a:ext cx="10810937" cy="5262979"/>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教师专业水平的高低对教学成效有着直接的影响，而专业水平并不会随着教学实践经历的增加自然而然地提升，需要教师在教学实践过程中深入思考，以知识点的教学为中心，丰富教学知识，不断尝试，进而找到契合自身的提升方式，这个过程对教师的专业发展有着重要的促进作用。</a:t>
            </a:r>
            <a:endPar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在教学设计中，教师需要查阅资料，不断学习，并从各个角度进行分析和思考；教学实践完成后，教师需要针对教学设计中预设的效果与实际效果的差异进行反思，从中获得有益经验。</a:t>
            </a:r>
            <a:endPar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因此，设计教学的过程是丰富学科教学知识的过程，是更好了解学生数学基础和认知特征的过程，是提高教师教学反思能力和分析能力的过程，也是树立更合理的教育观的过程。在这个过程中，教师思考越深入，准备越充分，体会也就越深，会更有收获，成长也更快。</a:t>
            </a:r>
            <a:endPar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在职前学习或者教学实践阶段开展中学数学课堂教学时，如果能对每个知识点都深入思考，都进行较为细致的教学设计，那么教师将逐步丰富教学知识、提高各项能力，并以点带面，逐渐成为熟手教师，进而发展为专家型教师</a:t>
            </a:r>
            <a:r>
              <a:rPr lang="zh-CN" altLang="en-US" sz="2400" dirty="0">
                <a:solidFill>
                  <a:srgbClr val="8691AE"/>
                </a:solidFill>
                <a:latin typeface="Calibri" panose="020F0502020204030204"/>
                <a:ea typeface="等线" panose="02010600030101010101" pitchFamily="2" charset="-122"/>
              </a:rPr>
              <a:t>。</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5219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a:t>
            </a: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二）更有效</a:t>
            </a:r>
            <a:r>
              <a:rPr lang="zh-CN" altLang="en-US" sz="2800" b="1" dirty="0">
                <a:solidFill>
                  <a:srgbClr val="6B799C"/>
                </a:solidFill>
                <a:latin typeface="幼圆" panose="02010509060101010101" pitchFamily="49" charset="-122"/>
                <a:ea typeface="幼圆" panose="02010509060101010101" pitchFamily="49" charset="-122"/>
              </a:rPr>
              <a:t>促进中学数学教师的专业发展</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20934" y="1065757"/>
            <a:ext cx="11060319" cy="5632311"/>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教学设计能力是教师专业的重要组成部分，设计教学的过程与教师的信念、知识和其他能力都密切相关，也可认为是教师专业水平的重要体现。</a:t>
            </a:r>
            <a:endParaRPr lang="en-US" altLang="zh-CN" sz="2400" dirty="0">
              <a:solidFill>
                <a:srgbClr val="8691AE"/>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中学数学教师只有具备较高的教学设计能力，才能较好地履行教育教学的职业活动。但是，在教育实践中，部分教师的教学设计能力还存在不足。例如：有的教师虽然会在教学前进行设计，但只是粗略地构思，并未细致思考和深入探索，这在本质上是未能充分认识教学设计的重要性；有的教师的教学设计更多关注学科知识本身，注重的是自己该怎么教，未能较好分析学生的学情；有的教师虽然会设计学生活动，但是未能与教学内容紧密结合，实则“两张皮”，设计的教学活动也游离于学生主体之外，致使教学实施过程无法摆脱“教师中心”的窠臼，学生学习效率较为低下。</a:t>
            </a:r>
            <a:endParaRPr lang="en-US" altLang="zh-CN" sz="2400" dirty="0">
              <a:solidFill>
                <a:srgbClr val="8691AE"/>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应该看到，教师的教学设计能力是在教学实践的经验中发展起来的，教师要想切实地提高其教学设计能力，还须对日常教学工作中的教学设计予以高度重视。因此，教学设计不仅对教育教学质量有着重要的影响，也对教师自身的专业发展有着重要的影响。教师应该充分认识到教学设计的重要性，认真对待教学设计，将其落到实处，这不仅是学生发展的需要，也是教师自身发展的需要。</a:t>
            </a:r>
            <a:endParaRPr lang="zh-CN" altLang="en-US" sz="2400" dirty="0">
              <a:solidFill>
                <a:srgbClr val="8691AE"/>
              </a:solidFill>
              <a:latin typeface="Open Sans" panose="020B0606030504020204" pitchFamily="34" charset="0"/>
              <a:cs typeface="Open Sans" panose="020B0606030504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tags/tag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p="http://schemas.openxmlformats.org/presentationml/2006/main">
  <p:tag name="KSO_WM_DIAGRAM_VIRTUALLY_FRAME" val="{&quot;height&quot;:330.80141732283465,&quot;left&quot;:100.02622047244094,&quot;top&quot;:112.7,&quot;width&quot;:712.4237795275591}"/>
</p:tagLst>
</file>

<file path=ppt/tags/tag8.xml><?xml version="1.0" encoding="utf-8"?>
<p:tagLst xmlns:p="http://schemas.openxmlformats.org/presentationml/2006/main">
  <p:tag name="KSO_WM_DIAGRAM_VIRTUALLY_FRAME" val="{&quot;height&quot;:330.80141732283465,&quot;left&quot;:100.02622047244094,&quot;top&quot;:112.7,&quot;width&quot;:712.4237795275591}"/>
</p:tagLst>
</file>

<file path=ppt/tags/tag9.xml><?xml version="1.0" encoding="utf-8"?>
<p:tagLst xmlns:p="http://schemas.openxmlformats.org/presentationml/2006/main">
  <p:tag name="commondata" val="eyJoZGlkIjoiNzg5YWViYmRjNzU0MGQ2MzRmODJhODg4YzY2MjM1MTkifQ=="/>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16814</Words>
  <Application>WPS 演示</Application>
  <PresentationFormat>宽屏</PresentationFormat>
  <Paragraphs>644</Paragraphs>
  <Slides>50</Slides>
  <Notes>2</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50</vt:i4>
      </vt:variant>
    </vt:vector>
  </HeadingPairs>
  <TitlesOfParts>
    <vt:vector size="68" baseType="lpstr">
      <vt:lpstr>Arial</vt:lpstr>
      <vt:lpstr>宋体</vt:lpstr>
      <vt:lpstr>Wingdings</vt:lpstr>
      <vt:lpstr>Calibri</vt:lpstr>
      <vt:lpstr>等线</vt:lpstr>
      <vt:lpstr>幼圆</vt:lpstr>
      <vt:lpstr>Calibri</vt:lpstr>
      <vt:lpstr>微软雅黑</vt:lpstr>
      <vt:lpstr>Open Sans</vt:lpstr>
      <vt:lpstr>Segoe Print</vt:lpstr>
      <vt:lpstr>Arial Unicode MS</vt:lpstr>
      <vt:lpstr>Times New Roman</vt:lpstr>
      <vt:lpstr>Impact</vt:lpstr>
      <vt:lpstr>Gill Sans</vt:lpstr>
      <vt:lpstr>Calibri Light</vt:lpstr>
      <vt:lpstr>等线 Light</vt:lpstr>
      <vt:lpstr>Gill Sans MT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丽娜 赵</dc:creator>
  <cp:lastModifiedBy>陌左</cp:lastModifiedBy>
  <cp:revision>20</cp:revision>
  <dcterms:created xsi:type="dcterms:W3CDTF">2024-08-12T06:04:00Z</dcterms:created>
  <dcterms:modified xsi:type="dcterms:W3CDTF">2024-09-22T02:15:33Z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DC67A159B6B34073AA02D4C4C77E9B42_12</vt:lpwstr>
  </property>
  <property fmtid="{D5CDD505-2E9C-101B-9397-08002B2CF9AE}" pid="3" name="KSOProductBuildVer">
    <vt:lpwstr>2052-12.1.0.18240</vt:lpwstr>
  </property>
</Properties>
</file>