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5.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notesSlides/notesSlide6.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7.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notesSlides/notesSlide8.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9.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10.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notesSlides/notesSlide11.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notesSlides/notesSlide12.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13.xml" ContentType="application/vnd.openxmlformats-officedocument.presentationml.notesSlide+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notesSlides/notesSlide14.xml" ContentType="application/vnd.openxmlformats-officedocument.presentationml.notesSlide+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notesSlides/notesSlide15.xml" ContentType="application/vnd.openxmlformats-officedocument.presentationml.notesSlide+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notesSlides/notesSlide16.xml" ContentType="application/vnd.openxmlformats-officedocument.presentationml.notesSlide+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notesSlides/notesSlide19.xml" ContentType="application/vnd.openxmlformats-officedocument.presentationml.notesSlide+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notesSlides/notesSlide20.xml" ContentType="application/vnd.openxmlformats-officedocument.presentationml.notesSlide+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notesSlides/notesSlide21.xml" ContentType="application/vnd.openxmlformats-officedocument.presentationml.notesSlide+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notesSlides/notesSlide22.xml" ContentType="application/vnd.openxmlformats-officedocument.presentationml.notesSlide+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notesSlides/notesSlide23.xml" ContentType="application/vnd.openxmlformats-officedocument.presentationml.notesSlide+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notesSlides/notesSlide24.xml" ContentType="application/vnd.openxmlformats-officedocument.presentationml.notesSlide+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notesSlides/notesSlide25.xml" ContentType="application/vnd.openxmlformats-officedocument.presentationml.notesSlide+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notesSlides/notesSlide26.xml" ContentType="application/vnd.openxmlformats-officedocument.presentationml.notesSlide+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notesSlides/notesSlide27.xml" ContentType="application/vnd.openxmlformats-officedocument.presentationml.notesSlide+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notesSlides/notesSlide28.xml" ContentType="application/vnd.openxmlformats-officedocument.presentationml.notesSlide+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notesSlides/notesSlide29.xml" ContentType="application/vnd.openxmlformats-officedocument.presentationml.notesSl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30.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notesSlides/notesSlide31.xml" ContentType="application/vnd.openxmlformats-officedocument.presentationml.notesSlide+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notesSlides/notesSlide32.xml" ContentType="application/vnd.openxmlformats-officedocument.presentationml.notesSlide+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notesSlides/notesSlide35.xml" ContentType="application/vnd.openxmlformats-officedocument.presentationml.notesSlide+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notesSlides/notesSlide36.xml" ContentType="application/vnd.openxmlformats-officedocument.presentationml.notesSlide+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notesSlides/notesSlide37.xml" ContentType="application/vnd.openxmlformats-officedocument.presentationml.notesSlide+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notesSlides/notesSlide38.xml" ContentType="application/vnd.openxmlformats-officedocument.presentationml.notesSlide+xml"/>
  <Override PartName="/ppt/tags/tag206.xml" ContentType="application/vnd.openxmlformats-officedocument.presentationml.tags+xml"/>
  <Override PartName="/ppt/tags/tag207.xml" ContentType="application/vnd.openxmlformats-officedocument.presentationml.tags+xml"/>
  <Override PartName="/ppt/notesSlides/notesSlide39.xml" ContentType="application/vnd.openxmlformats-officedocument.presentationml.notesSlide+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40.xml" ContentType="application/vnd.openxmlformats-officedocument.presentationml.notesSlide+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notesSlides/notesSlide41.xml" ContentType="application/vnd.openxmlformats-officedocument.presentationml.notesSlide+xml"/>
  <Override PartName="/ppt/tags/tag228.xml" ContentType="application/vnd.openxmlformats-officedocument.presentationml.tags+xml"/>
  <Override PartName="/ppt/tags/tag229.xml" ContentType="application/vnd.openxmlformats-officedocument.presentationml.tag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notesSlides/notesSlide44.xml" ContentType="application/vnd.openxmlformats-officedocument.presentationml.notesSlide+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notesSlides/notesSlide45.xml" ContentType="application/vnd.openxmlformats-officedocument.presentationml.notesSlide+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notesSlides/notesSlide46.xml" ContentType="application/vnd.openxmlformats-officedocument.presentationml.notesSlide+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notesSlides/notesSlide47.xml" ContentType="application/vnd.openxmlformats-officedocument.presentationml.notesSlide+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notesSlides/notesSlide48.xml" ContentType="application/vnd.openxmlformats-officedocument.presentationml.notesSlide+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notesSlides/notesSlide49.xml" ContentType="application/vnd.openxmlformats-officedocument.presentationml.notesSlide+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notesSlides/notesSlide50.xml" ContentType="application/vnd.openxmlformats-officedocument.presentationml.notesSlide+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notesSlides/notesSlide51.xml" ContentType="application/vnd.openxmlformats-officedocument.presentationml.notesSlide+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notesSlides/notesSlide52.xml" ContentType="application/vnd.openxmlformats-officedocument.presentationml.notesSlide+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notesSlides/notesSlide53.xml" ContentType="application/vnd.openxmlformats-officedocument.presentationml.notesSlide+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notesSlides/notesSlide54.xml" ContentType="application/vnd.openxmlformats-officedocument.presentationml.notesSlide+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notesSlides/notesSlide55.xml" ContentType="application/vnd.openxmlformats-officedocument.presentationml.notesSlide+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notesSlides/notesSlide56.xml" ContentType="application/vnd.openxmlformats-officedocument.presentationml.notesSlide+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notesSlides/notesSlide57.xml" ContentType="application/vnd.openxmlformats-officedocument.presentationml.notesSlide+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notesSlides/notesSlide58.xml" ContentType="application/vnd.openxmlformats-officedocument.presentationml.notesSlide+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notesSlides/notesSlide59.xml" ContentType="application/vnd.openxmlformats-officedocument.presentationml.notesSlide+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notesSlides/notesSlide60.xml" ContentType="application/vnd.openxmlformats-officedocument.presentationml.notesSlide+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notesSlides/notesSlide61.xml" ContentType="application/vnd.openxmlformats-officedocument.presentationml.notesSlide+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notesSlides/notesSlide62.xml" ContentType="application/vnd.openxmlformats-officedocument.presentationml.notesSlide+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notesSlides/notesSlide63.xml" ContentType="application/vnd.openxmlformats-officedocument.presentationml.notesSlide+xml"/>
  <Override PartName="/ppt/tags/tag323.xml" ContentType="application/vnd.openxmlformats-officedocument.presentationml.tags+xml"/>
  <Override PartName="/ppt/notesSlides/notesSlide6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6"/>
  </p:notesMasterIdLst>
  <p:handoutMasterIdLst>
    <p:handoutMasterId r:id="rId67"/>
  </p:handoutMasterIdLst>
  <p:sldIdLst>
    <p:sldId id="331" r:id="rId2"/>
    <p:sldId id="257" r:id="rId3"/>
    <p:sldId id="258" r:id="rId4"/>
    <p:sldId id="298" r:id="rId5"/>
    <p:sldId id="335" r:id="rId6"/>
    <p:sldId id="336" r:id="rId7"/>
    <p:sldId id="370" r:id="rId8"/>
    <p:sldId id="371" r:id="rId9"/>
    <p:sldId id="372" r:id="rId10"/>
    <p:sldId id="376" r:id="rId11"/>
    <p:sldId id="375" r:id="rId12"/>
    <p:sldId id="377" r:id="rId13"/>
    <p:sldId id="378" r:id="rId14"/>
    <p:sldId id="379" r:id="rId15"/>
    <p:sldId id="380" r:id="rId16"/>
    <p:sldId id="338" r:id="rId17"/>
    <p:sldId id="381" r:id="rId18"/>
    <p:sldId id="383" r:id="rId19"/>
    <p:sldId id="343" r:id="rId20"/>
    <p:sldId id="384" r:id="rId21"/>
    <p:sldId id="385" r:id="rId22"/>
    <p:sldId id="388" r:id="rId23"/>
    <p:sldId id="386" r:id="rId24"/>
    <p:sldId id="387" r:id="rId25"/>
    <p:sldId id="389" r:id="rId26"/>
    <p:sldId id="390" r:id="rId27"/>
    <p:sldId id="392" r:id="rId28"/>
    <p:sldId id="393" r:id="rId29"/>
    <p:sldId id="394" r:id="rId30"/>
    <p:sldId id="395" r:id="rId31"/>
    <p:sldId id="396" r:id="rId32"/>
    <p:sldId id="397" r:id="rId33"/>
    <p:sldId id="399" r:id="rId34"/>
    <p:sldId id="401" r:id="rId35"/>
    <p:sldId id="402" r:id="rId36"/>
    <p:sldId id="403" r:id="rId37"/>
    <p:sldId id="404" r:id="rId38"/>
    <p:sldId id="405" r:id="rId39"/>
    <p:sldId id="348" r:id="rId40"/>
    <p:sldId id="406" r:id="rId41"/>
    <p:sldId id="407" r:id="rId42"/>
    <p:sldId id="408" r:id="rId43"/>
    <p:sldId id="409" r:id="rId44"/>
    <p:sldId id="410" r:id="rId45"/>
    <p:sldId id="411" r:id="rId46"/>
    <p:sldId id="414" r:id="rId47"/>
    <p:sldId id="415" r:id="rId48"/>
    <p:sldId id="416" r:id="rId49"/>
    <p:sldId id="417" r:id="rId50"/>
    <p:sldId id="418" r:id="rId51"/>
    <p:sldId id="419" r:id="rId52"/>
    <p:sldId id="420" r:id="rId53"/>
    <p:sldId id="421" r:id="rId54"/>
    <p:sldId id="422" r:id="rId55"/>
    <p:sldId id="433" r:id="rId56"/>
    <p:sldId id="423" r:id="rId57"/>
    <p:sldId id="425" r:id="rId58"/>
    <p:sldId id="426" r:id="rId59"/>
    <p:sldId id="427" r:id="rId60"/>
    <p:sldId id="428" r:id="rId61"/>
    <p:sldId id="429" r:id="rId62"/>
    <p:sldId id="430" r:id="rId63"/>
    <p:sldId id="431" r:id="rId64"/>
    <p:sldId id="330" r:id="rId65"/>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36" userDrawn="1">
          <p15:clr>
            <a:srgbClr val="A4A3A4"/>
          </p15:clr>
        </p15:guide>
        <p15:guide id="2" pos="281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8A92"/>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0" autoAdjust="0"/>
    <p:restoredTop sz="94660"/>
  </p:normalViewPr>
  <p:slideViewPr>
    <p:cSldViewPr showGuides="1">
      <p:cViewPr varScale="1">
        <p:scale>
          <a:sx n="141" d="100"/>
          <a:sy n="141" d="100"/>
        </p:scale>
        <p:origin x="726" y="108"/>
      </p:cViewPr>
      <p:guideLst>
        <p:guide orient="horz" pos="1636"/>
        <p:guide pos="2812"/>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2025/6/19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14F398-E279-4563-97D7-CD45B0F01439}" type="datetimeFigureOut">
              <a:rPr lang="zh-CN" altLang="en-US" smtClean="0"/>
              <a:t>2025/6/19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30D575-0996-4A75-BB26-7F3A64A1010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30D575-0996-4A75-BB26-7F3A64A10107}"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FD833F6-39CB-47A6-A5EC-FEA82D01737A}"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32</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33</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34</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30D575-0996-4A75-BB26-7F3A64A10107}" type="slidenum">
              <a:rPr lang="zh-CN" altLang="en-US" smtClean="0"/>
              <a:t>35</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36</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37</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38</a:t>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39</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40</a:t>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41</a:t>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42</a:t>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43</a:t>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30D575-0996-4A75-BB26-7F3A64A10107}" type="slidenum">
              <a:rPr lang="zh-CN" altLang="en-US" smtClean="0"/>
              <a:t>44</a:t>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45</a:t>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46</a:t>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47</a:t>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48</a:t>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49</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a:t>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50</a:t>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51</a:t>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52</a:t>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53</a:t>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54</a:t>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55</a:t>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56</a:t>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30D575-0996-4A75-BB26-7F3A64A10107}" type="slidenum">
              <a:rPr lang="zh-CN" altLang="en-US" smtClean="0"/>
              <a:t>57</a:t>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58</a:t>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59</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6</a:t>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60</a:t>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61</a:t>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62</a:t>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63</a:t>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64</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8" name="矩形 7"/>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9" name="文本框 37"/>
          <p:cNvSpPr txBox="1"/>
          <p:nvPr userDrawn="1"/>
        </p:nvSpPr>
        <p:spPr>
          <a:xfrm>
            <a:off x="467360" y="291465"/>
            <a:ext cx="3279140" cy="299085"/>
          </a:xfrm>
          <a:prstGeom prst="rect">
            <a:avLst/>
          </a:prstGeom>
          <a:noFill/>
        </p:spPr>
        <p:txBody>
          <a:bodyPr wrap="square" lIns="68584" tIns="34292" rIns="68584" bIns="34292" rtlCol="0">
            <a:spAutoFit/>
          </a:bodyPr>
          <a:lstStyle/>
          <a:p>
            <a:pPr lvl="0" algn="l"/>
            <a:r>
              <a:rPr lang="zh-CN" altLang="en-US" sz="1500" dirty="0">
                <a:solidFill>
                  <a:schemeClr val="accent1"/>
                </a:solidFill>
                <a:latin typeface="微软雅黑" panose="020B0503020204020204" pitchFamily="34" charset="-122"/>
                <a:ea typeface="微软雅黑" panose="020B0503020204020204" pitchFamily="34" charset="-122"/>
              </a:rPr>
              <a:t>第四章　人工智能</a:t>
            </a: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73"/>
            <a:ext cx="3276600" cy="2313387"/>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969"/>
            <a:ext cx="3383973" cy="323935"/>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2966029" y="3289953"/>
            <a:ext cx="3383973" cy="171391"/>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4484"/>
            <a:ext cx="3366029" cy="1153007"/>
          </a:xfrm>
          <a:prstGeom prst="rect">
            <a:avLst/>
          </a:prstGeom>
        </p:spPr>
        <p:txBody>
          <a:bodyPr vert="horz" lIns="0" tIns="0" rIns="0" bIns="0"/>
          <a:lstStyle>
            <a:lvl1pPr marL="0" indent="0" algn="ctr">
              <a:lnSpc>
                <a:spcPct val="130000"/>
              </a:lnSpc>
              <a:buNone/>
              <a:defRPr sz="12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2" name="矩形 1"/>
          <p:cNvSpPr/>
          <p:nvPr userDrawn="1"/>
        </p:nvSpPr>
        <p:spPr>
          <a:xfrm>
            <a:off x="-2925" y="0"/>
            <a:ext cx="9146672" cy="5145088"/>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Full Screen Image">
    <p:spTree>
      <p:nvGrpSpPr>
        <p:cNvPr id="1" name=""/>
        <p:cNvGrpSpPr/>
        <p:nvPr/>
      </p:nvGrpSpPr>
      <p:grpSpPr>
        <a:xfrm>
          <a:off x="0" y="0"/>
          <a:ext cx="0" cy="0"/>
          <a:chOff x="0" y="0"/>
          <a:chExt cx="0" cy="0"/>
        </a:xfrm>
      </p:grpSpPr>
      <p:pic>
        <p:nvPicPr>
          <p:cNvPr id="5" name="图片 4"/>
          <p:cNvPicPr>
            <a:picLocks noChangeAspect="1"/>
          </p:cNvPicPr>
          <p:nvPr userDrawn="1"/>
        </p:nvPicPr>
        <p:blipFill>
          <a:blip/>
          <a:stretch>
            <a:fillRect/>
          </a:stretch>
        </p:blipFill>
        <p:spPr>
          <a:xfrm>
            <a:off x="0" y="0"/>
            <a:ext cx="9144000" cy="5145088"/>
          </a:xfrm>
          <a:prstGeom prst="rect">
            <a:avLst/>
          </a:prstGeom>
        </p:spPr>
      </p:pic>
      <p:sp>
        <p:nvSpPr>
          <p:cNvPr id="2" name="矩形 1"/>
          <p:cNvSpPr/>
          <p:nvPr userDrawn="1"/>
        </p:nvSpPr>
        <p:spPr>
          <a:xfrm>
            <a:off x="0" y="0"/>
            <a:ext cx="9144000" cy="5145088"/>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TextBox 1"/>
          <p:cNvSpPr txBox="1"/>
          <p:nvPr userDrawn="1"/>
        </p:nvSpPr>
        <p:spPr>
          <a:xfrm>
            <a:off x="3842567" y="368823"/>
            <a:ext cx="1338829" cy="323165"/>
          </a:xfrm>
          <a:prstGeom prst="rect">
            <a:avLst/>
          </a:prstGeom>
          <a:noFill/>
        </p:spPr>
        <p:txBody>
          <a:bodyPr wrap="none" rtlCol="0">
            <a:spAutoFit/>
          </a:bodyPr>
          <a:lstStyle/>
          <a:p>
            <a:pPr lvl="0" algn="ctr"/>
            <a:r>
              <a:rPr lang="zh-CN" altLang="en-US" sz="1500" b="1">
                <a:solidFill>
                  <a:prstClr val="black">
                    <a:lumMod val="65000"/>
                    <a:lumOff val="35000"/>
                  </a:prstClr>
                </a:solidFill>
                <a:latin typeface="Arial" panose="020B0604020202090204" pitchFamily="34" charset="0"/>
                <a:ea typeface="微软雅黑" panose="020B0503020204020204" pitchFamily="34" charset="-122"/>
                <a:sym typeface="Arial" panose="020B0604020202090204" pitchFamily="34" charset="0"/>
              </a:rPr>
              <a:t>点击添加标题</a:t>
            </a:r>
            <a:endParaRPr lang="en-US" altLang="zh-CN" sz="1500" b="1">
              <a:solidFill>
                <a:prstClr val="black">
                  <a:lumMod val="65000"/>
                  <a:lumOff val="35000"/>
                </a:prstClr>
              </a:solidFill>
              <a:latin typeface="Arial" panose="020B0604020202090204" pitchFamily="34" charset="0"/>
              <a:ea typeface="微软雅黑" panose="020B0503020204020204" pitchFamily="34" charset="-122"/>
              <a:sym typeface="Arial" panose="020B0604020202090204" pitchFamily="34" charset="0"/>
            </a:endParaRPr>
          </a:p>
        </p:txBody>
      </p:sp>
      <p:sp>
        <p:nvSpPr>
          <p:cNvPr id="4" name="TextBox 2"/>
          <p:cNvSpPr txBox="1"/>
          <p:nvPr userDrawn="1"/>
        </p:nvSpPr>
        <p:spPr>
          <a:xfrm>
            <a:off x="3274747" y="710766"/>
            <a:ext cx="2562233" cy="369332"/>
          </a:xfrm>
          <a:prstGeom prst="rect">
            <a:avLst/>
          </a:prstGeom>
          <a:noFill/>
        </p:spPr>
        <p:txBody>
          <a:bodyPr wrap="square" rtlCol="0">
            <a:spAutoFit/>
          </a:bodyPr>
          <a:lstStyle/>
          <a:p>
            <a:pPr algn="ctr"/>
            <a:r>
              <a:rPr lang="zh-CN" altLang="en-US" sz="9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您的内容打在这里，或通过复制文本后在此选择粘贴，并选择只保留文字。</a:t>
            </a:r>
            <a:endParaRPr lang="en-US" sz="9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8" name="矩形 7"/>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8" name="矩形 7"/>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9" name="文本框 37"/>
          <p:cNvSpPr txBox="1"/>
          <p:nvPr userDrawn="1"/>
        </p:nvSpPr>
        <p:spPr>
          <a:xfrm>
            <a:off x="467360" y="291465"/>
            <a:ext cx="3279140" cy="299085"/>
          </a:xfrm>
          <a:prstGeom prst="rect">
            <a:avLst/>
          </a:prstGeom>
          <a:noFill/>
        </p:spPr>
        <p:txBody>
          <a:bodyPr wrap="square" lIns="68584" tIns="34292" rIns="68584" bIns="34292" rtlCol="0">
            <a:spAutoFit/>
          </a:bodyPr>
          <a:lstStyle/>
          <a:p>
            <a:pPr lvl="0" algn="l"/>
            <a:r>
              <a:rPr lang="zh-CN" altLang="en-US" sz="1500" dirty="0">
                <a:solidFill>
                  <a:schemeClr val="accent1"/>
                </a:solidFill>
                <a:latin typeface="微软雅黑" panose="020B0503020204020204" pitchFamily="34" charset="-122"/>
                <a:ea typeface="微软雅黑" panose="020B0503020204020204" pitchFamily="34" charset="-122"/>
              </a:rPr>
              <a:t>第三章　人工智能</a:t>
            </a: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D7F5BB56-9B96-4394-98D1-089DE868BDA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9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9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9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2.jpe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notesSlide" Target="../notesSlides/notesSlide10.xml"/><Relationship Id="rId5" Type="http://schemas.openxmlformats.org/officeDocument/2006/relationships/slideLayout" Target="../slideLayouts/slideLayout7.xml"/><Relationship Id="rId4" Type="http://schemas.openxmlformats.org/officeDocument/2006/relationships/tags" Target="../tags/tag57.xml"/></Relationships>
</file>

<file path=ppt/slides/_rels/slide11.xml.rels><?xml version="1.0" encoding="UTF-8" standalone="yes"?>
<Relationships xmlns="http://schemas.openxmlformats.org/package/2006/relationships"><Relationship Id="rId3" Type="http://schemas.openxmlformats.org/officeDocument/2006/relationships/tags" Target="../tags/tag60.xml"/><Relationship Id="rId7" Type="http://schemas.openxmlformats.org/officeDocument/2006/relationships/image" Target="../media/image4.png"/><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tags" Target="../tags/tag61.xml"/></Relationships>
</file>

<file path=ppt/slides/_rels/slide12.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notesSlide" Target="../notesSlides/notesSlide12.xml"/><Relationship Id="rId5" Type="http://schemas.openxmlformats.org/officeDocument/2006/relationships/slideLayout" Target="../slideLayouts/slideLayout7.xml"/><Relationship Id="rId4" Type="http://schemas.openxmlformats.org/officeDocument/2006/relationships/tags" Target="../tags/tag65.xml"/></Relationships>
</file>

<file path=ppt/slides/_rels/slide13.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notesSlide" Target="../notesSlides/notesSlide13.xml"/><Relationship Id="rId5" Type="http://schemas.openxmlformats.org/officeDocument/2006/relationships/slideLayout" Target="../slideLayouts/slideLayout7.xml"/><Relationship Id="rId4" Type="http://schemas.openxmlformats.org/officeDocument/2006/relationships/tags" Target="../tags/tag69.xml"/></Relationships>
</file>

<file path=ppt/slides/_rels/slide14.xml.rels><?xml version="1.0" encoding="UTF-8" standalone="yes"?>
<Relationships xmlns="http://schemas.openxmlformats.org/package/2006/relationships"><Relationship Id="rId3" Type="http://schemas.openxmlformats.org/officeDocument/2006/relationships/tags" Target="../tags/tag72.xml"/><Relationship Id="rId7" Type="http://schemas.openxmlformats.org/officeDocument/2006/relationships/notesSlide" Target="../notesSlides/notesSlide14.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slideLayout" Target="../slideLayouts/slideLayout7.xml"/><Relationship Id="rId5" Type="http://schemas.openxmlformats.org/officeDocument/2006/relationships/tags" Target="../tags/tag74.xml"/><Relationship Id="rId4" Type="http://schemas.openxmlformats.org/officeDocument/2006/relationships/tags" Target="../tags/tag73.xml"/></Relationships>
</file>

<file path=ppt/slides/_rels/slide15.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notesSlide" Target="../notesSlides/notesSlide15.xml"/><Relationship Id="rId5" Type="http://schemas.openxmlformats.org/officeDocument/2006/relationships/slideLayout" Target="../slideLayouts/slideLayout7.xml"/><Relationship Id="rId4" Type="http://schemas.openxmlformats.org/officeDocument/2006/relationships/tags" Target="../tags/tag78.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81.xml"/><Relationship Id="rId7" Type="http://schemas.openxmlformats.org/officeDocument/2006/relationships/tags" Target="../tags/tag85.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9"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tags" Target="../tags/tag88.xml"/><Relationship Id="rId2" Type="http://schemas.openxmlformats.org/officeDocument/2006/relationships/tags" Target="../tags/tag87.xml"/><Relationship Id="rId1" Type="http://schemas.openxmlformats.org/officeDocument/2006/relationships/tags" Target="../tags/tag86.xml"/><Relationship Id="rId6" Type="http://schemas.openxmlformats.org/officeDocument/2006/relationships/notesSlide" Target="../notesSlides/notesSlide17.xml"/><Relationship Id="rId5" Type="http://schemas.openxmlformats.org/officeDocument/2006/relationships/slideLayout" Target="../slideLayouts/slideLayout7.xml"/><Relationship Id="rId4" Type="http://schemas.openxmlformats.org/officeDocument/2006/relationships/tags" Target="../tags/tag89.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tags" Target="../tags/tag97.xml"/><Relationship Id="rId13" Type="http://schemas.openxmlformats.org/officeDocument/2006/relationships/notesSlide" Target="../notesSlides/notesSlide19.xml"/><Relationship Id="rId3" Type="http://schemas.openxmlformats.org/officeDocument/2006/relationships/tags" Target="../tags/tag92.xml"/><Relationship Id="rId7" Type="http://schemas.openxmlformats.org/officeDocument/2006/relationships/tags" Target="../tags/tag96.xml"/><Relationship Id="rId12" Type="http://schemas.openxmlformats.org/officeDocument/2006/relationships/slideLayout" Target="../slideLayouts/slideLayout7.xml"/><Relationship Id="rId2" Type="http://schemas.openxmlformats.org/officeDocument/2006/relationships/tags" Target="../tags/tag91.xml"/><Relationship Id="rId1" Type="http://schemas.openxmlformats.org/officeDocument/2006/relationships/tags" Target="../tags/tag90.xml"/><Relationship Id="rId6" Type="http://schemas.openxmlformats.org/officeDocument/2006/relationships/tags" Target="../tags/tag95.xml"/><Relationship Id="rId11" Type="http://schemas.openxmlformats.org/officeDocument/2006/relationships/tags" Target="../tags/tag100.xml"/><Relationship Id="rId5" Type="http://schemas.openxmlformats.org/officeDocument/2006/relationships/tags" Target="../tags/tag94.xml"/><Relationship Id="rId10" Type="http://schemas.openxmlformats.org/officeDocument/2006/relationships/tags" Target="../tags/tag99.xml"/><Relationship Id="rId4" Type="http://schemas.openxmlformats.org/officeDocument/2006/relationships/tags" Target="../tags/tag93.xml"/><Relationship Id="rId9" Type="http://schemas.openxmlformats.org/officeDocument/2006/relationships/tags" Target="../tags/tag98.xml"/></Relationships>
</file>

<file path=ppt/slides/_rels/slide2.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tags" Target="../tags/tag18.xml"/><Relationship Id="rId18" Type="http://schemas.openxmlformats.org/officeDocument/2006/relationships/notesSlide" Target="../notesSlides/notesSlide2.xml"/><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tags" Target="../tags/tag17.xml"/><Relationship Id="rId17" Type="http://schemas.openxmlformats.org/officeDocument/2006/relationships/slideLayout" Target="../slideLayouts/slideLayout6.xml"/><Relationship Id="rId2" Type="http://schemas.openxmlformats.org/officeDocument/2006/relationships/tags" Target="../tags/tag7.xml"/><Relationship Id="rId16" Type="http://schemas.openxmlformats.org/officeDocument/2006/relationships/tags" Target="../tags/tag21.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5" Type="http://schemas.openxmlformats.org/officeDocument/2006/relationships/tags" Target="../tags/tag20.xml"/><Relationship Id="rId10" Type="http://schemas.openxmlformats.org/officeDocument/2006/relationships/tags" Target="../tags/tag15.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tags" Target="../tags/tag19.xml"/></Relationships>
</file>

<file path=ppt/slides/_rels/slide20.xml.rels><?xml version="1.0" encoding="UTF-8" standalone="yes"?>
<Relationships xmlns="http://schemas.openxmlformats.org/package/2006/relationships"><Relationship Id="rId3" Type="http://schemas.openxmlformats.org/officeDocument/2006/relationships/tags" Target="../tags/tag103.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notesSlide" Target="../notesSlides/notesSlide20.xml"/><Relationship Id="rId5" Type="http://schemas.openxmlformats.org/officeDocument/2006/relationships/slideLayout" Target="../slideLayouts/slideLayout7.xml"/><Relationship Id="rId4" Type="http://schemas.openxmlformats.org/officeDocument/2006/relationships/tags" Target="../tags/tag104.xml"/></Relationships>
</file>

<file path=ppt/slides/_rels/slide21.xml.rels><?xml version="1.0" encoding="UTF-8" standalone="yes"?>
<Relationships xmlns="http://schemas.openxmlformats.org/package/2006/relationships"><Relationship Id="rId3" Type="http://schemas.openxmlformats.org/officeDocument/2006/relationships/tags" Target="../tags/tag107.xml"/><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tags" Target="../tags/tag108.xml"/></Relationships>
</file>

<file path=ppt/slides/_rels/slide22.xml.rels><?xml version="1.0" encoding="UTF-8" standalone="yes"?>
<Relationships xmlns="http://schemas.openxmlformats.org/package/2006/relationships"><Relationship Id="rId3" Type="http://schemas.openxmlformats.org/officeDocument/2006/relationships/tags" Target="../tags/tag111.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notesSlide" Target="../notesSlides/notesSlide22.xml"/><Relationship Id="rId5" Type="http://schemas.openxmlformats.org/officeDocument/2006/relationships/slideLayout" Target="../slideLayouts/slideLayout7.xml"/><Relationship Id="rId4" Type="http://schemas.openxmlformats.org/officeDocument/2006/relationships/tags" Target="../tags/tag112.xml"/></Relationships>
</file>

<file path=ppt/slides/_rels/slide23.xml.rels><?xml version="1.0" encoding="UTF-8" standalone="yes"?>
<Relationships xmlns="http://schemas.openxmlformats.org/package/2006/relationships"><Relationship Id="rId3" Type="http://schemas.openxmlformats.org/officeDocument/2006/relationships/tags" Target="../tags/tag115.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notesSlide" Target="../notesSlides/notesSlide23.xml"/><Relationship Id="rId5" Type="http://schemas.openxmlformats.org/officeDocument/2006/relationships/slideLayout" Target="../slideLayouts/slideLayout7.xml"/><Relationship Id="rId4" Type="http://schemas.openxmlformats.org/officeDocument/2006/relationships/tags" Target="../tags/tag116.xml"/></Relationships>
</file>

<file path=ppt/slides/_rels/slide24.xml.rels><?xml version="1.0" encoding="UTF-8" standalone="yes"?>
<Relationships xmlns="http://schemas.openxmlformats.org/package/2006/relationships"><Relationship Id="rId3" Type="http://schemas.openxmlformats.org/officeDocument/2006/relationships/tags" Target="../tags/tag119.xml"/><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tags" Target="../tags/tag120.xml"/></Relationships>
</file>

<file path=ppt/slides/_rels/slide25.xml.rels><?xml version="1.0" encoding="UTF-8" standalone="yes"?>
<Relationships xmlns="http://schemas.openxmlformats.org/package/2006/relationships"><Relationship Id="rId3" Type="http://schemas.openxmlformats.org/officeDocument/2006/relationships/tags" Target="../tags/tag123.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notesSlide" Target="../notesSlides/notesSlide25.xml"/><Relationship Id="rId5" Type="http://schemas.openxmlformats.org/officeDocument/2006/relationships/slideLayout" Target="../slideLayouts/slideLayout7.xml"/><Relationship Id="rId4" Type="http://schemas.openxmlformats.org/officeDocument/2006/relationships/tags" Target="../tags/tag124.xml"/></Relationships>
</file>

<file path=ppt/slides/_rels/slide26.xml.rels><?xml version="1.0" encoding="UTF-8" standalone="yes"?>
<Relationships xmlns="http://schemas.openxmlformats.org/package/2006/relationships"><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 Id="rId6" Type="http://schemas.openxmlformats.org/officeDocument/2006/relationships/notesSlide" Target="../notesSlides/notesSlide26.xml"/><Relationship Id="rId5" Type="http://schemas.openxmlformats.org/officeDocument/2006/relationships/slideLayout" Target="../slideLayouts/slideLayout7.xml"/><Relationship Id="rId4" Type="http://schemas.openxmlformats.org/officeDocument/2006/relationships/tags" Target="../tags/tag128.xml"/></Relationships>
</file>

<file path=ppt/slides/_rels/slide27.xml.rels><?xml version="1.0" encoding="UTF-8" standalone="yes"?>
<Relationships xmlns="http://schemas.openxmlformats.org/package/2006/relationships"><Relationship Id="rId3" Type="http://schemas.openxmlformats.org/officeDocument/2006/relationships/tags" Target="../tags/tag131.xml"/><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notesSlide" Target="../notesSlides/notesSlide27.xml"/><Relationship Id="rId5" Type="http://schemas.openxmlformats.org/officeDocument/2006/relationships/slideLayout" Target="../slideLayouts/slideLayout7.xml"/><Relationship Id="rId4" Type="http://schemas.openxmlformats.org/officeDocument/2006/relationships/tags" Target="../tags/tag132.xml"/></Relationships>
</file>

<file path=ppt/slides/_rels/slide28.xml.rels><?xml version="1.0" encoding="UTF-8" standalone="yes"?>
<Relationships xmlns="http://schemas.openxmlformats.org/package/2006/relationships"><Relationship Id="rId3" Type="http://schemas.openxmlformats.org/officeDocument/2006/relationships/tags" Target="../tags/tag135.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notesSlide" Target="../notesSlides/notesSlide28.xml"/><Relationship Id="rId5" Type="http://schemas.openxmlformats.org/officeDocument/2006/relationships/slideLayout" Target="../slideLayouts/slideLayout7.xml"/><Relationship Id="rId4" Type="http://schemas.openxmlformats.org/officeDocument/2006/relationships/tags" Target="../tags/tag136.xml"/></Relationships>
</file>

<file path=ppt/slides/_rels/slide29.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notesSlide" Target="../notesSlides/notesSlide29.xml"/><Relationship Id="rId5" Type="http://schemas.openxmlformats.org/officeDocument/2006/relationships/slideLayout" Target="../slideLayouts/slideLayout7.xml"/><Relationship Id="rId4" Type="http://schemas.openxmlformats.org/officeDocument/2006/relationships/tags" Target="../tags/tag140.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tags" Target="../tags/tag143.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notesSlide" Target="../notesSlides/notesSlide30.xml"/><Relationship Id="rId5" Type="http://schemas.openxmlformats.org/officeDocument/2006/relationships/slideLayout" Target="../slideLayouts/slideLayout7.xml"/><Relationship Id="rId4" Type="http://schemas.openxmlformats.org/officeDocument/2006/relationships/tags" Target="../tags/tag144.xml"/></Relationships>
</file>

<file path=ppt/slides/_rels/slide31.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47.xml"/><Relationship Id="rId7" Type="http://schemas.openxmlformats.org/officeDocument/2006/relationships/tags" Target="../tags/tag151.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9"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8" Type="http://schemas.openxmlformats.org/officeDocument/2006/relationships/tags" Target="../tags/tag159.xml"/><Relationship Id="rId3" Type="http://schemas.openxmlformats.org/officeDocument/2006/relationships/tags" Target="../tags/tag154.xml"/><Relationship Id="rId7" Type="http://schemas.openxmlformats.org/officeDocument/2006/relationships/tags" Target="../tags/tag158.xml"/><Relationship Id="rId12" Type="http://schemas.openxmlformats.org/officeDocument/2006/relationships/notesSlide" Target="../notesSlides/notesSlide32.xml"/><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tags" Target="../tags/tag157.xml"/><Relationship Id="rId11" Type="http://schemas.openxmlformats.org/officeDocument/2006/relationships/slideLayout" Target="../slideLayouts/slideLayout7.xml"/><Relationship Id="rId5" Type="http://schemas.openxmlformats.org/officeDocument/2006/relationships/tags" Target="../tags/tag156.xml"/><Relationship Id="rId10" Type="http://schemas.openxmlformats.org/officeDocument/2006/relationships/tags" Target="../tags/tag161.xml"/><Relationship Id="rId4" Type="http://schemas.openxmlformats.org/officeDocument/2006/relationships/tags" Target="../tags/tag155.xml"/><Relationship Id="rId9" Type="http://schemas.openxmlformats.org/officeDocument/2006/relationships/tags" Target="../tags/tag160.xml"/></Relationships>
</file>

<file path=ppt/slides/_rels/slide33.xml.rels><?xml version="1.0" encoding="UTF-8" standalone="yes"?>
<Relationships xmlns="http://schemas.openxmlformats.org/package/2006/relationships"><Relationship Id="rId8" Type="http://schemas.openxmlformats.org/officeDocument/2006/relationships/tags" Target="../tags/tag169.xml"/><Relationship Id="rId13" Type="http://schemas.openxmlformats.org/officeDocument/2006/relationships/slideLayout" Target="../slideLayouts/slideLayout7.xml"/><Relationship Id="rId3" Type="http://schemas.openxmlformats.org/officeDocument/2006/relationships/tags" Target="../tags/tag164.xml"/><Relationship Id="rId7" Type="http://schemas.openxmlformats.org/officeDocument/2006/relationships/tags" Target="../tags/tag168.xml"/><Relationship Id="rId12" Type="http://schemas.openxmlformats.org/officeDocument/2006/relationships/tags" Target="../tags/tag173.xml"/><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tags" Target="../tags/tag167.xml"/><Relationship Id="rId11" Type="http://schemas.openxmlformats.org/officeDocument/2006/relationships/tags" Target="../tags/tag172.xml"/><Relationship Id="rId5" Type="http://schemas.openxmlformats.org/officeDocument/2006/relationships/tags" Target="../tags/tag166.xml"/><Relationship Id="rId10" Type="http://schemas.openxmlformats.org/officeDocument/2006/relationships/tags" Target="../tags/tag171.xml"/><Relationship Id="rId4" Type="http://schemas.openxmlformats.org/officeDocument/2006/relationships/tags" Target="../tags/tag165.xml"/><Relationship Id="rId9" Type="http://schemas.openxmlformats.org/officeDocument/2006/relationships/tags" Target="../tags/tag170.xml"/><Relationship Id="rId14"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tags" Target="../tags/tag181.xml"/><Relationship Id="rId13" Type="http://schemas.openxmlformats.org/officeDocument/2006/relationships/notesSlide" Target="../notesSlides/notesSlide35.xml"/><Relationship Id="rId3" Type="http://schemas.openxmlformats.org/officeDocument/2006/relationships/tags" Target="../tags/tag176.xml"/><Relationship Id="rId7" Type="http://schemas.openxmlformats.org/officeDocument/2006/relationships/tags" Target="../tags/tag180.xml"/><Relationship Id="rId12" Type="http://schemas.openxmlformats.org/officeDocument/2006/relationships/slideLayout" Target="../slideLayouts/slideLayout7.xml"/><Relationship Id="rId2" Type="http://schemas.openxmlformats.org/officeDocument/2006/relationships/tags" Target="../tags/tag175.xml"/><Relationship Id="rId1" Type="http://schemas.openxmlformats.org/officeDocument/2006/relationships/tags" Target="../tags/tag174.xml"/><Relationship Id="rId6" Type="http://schemas.openxmlformats.org/officeDocument/2006/relationships/tags" Target="../tags/tag179.xml"/><Relationship Id="rId11" Type="http://schemas.openxmlformats.org/officeDocument/2006/relationships/tags" Target="../tags/tag184.xml"/><Relationship Id="rId5" Type="http://schemas.openxmlformats.org/officeDocument/2006/relationships/tags" Target="../tags/tag178.xml"/><Relationship Id="rId10" Type="http://schemas.openxmlformats.org/officeDocument/2006/relationships/tags" Target="../tags/tag183.xml"/><Relationship Id="rId4" Type="http://schemas.openxmlformats.org/officeDocument/2006/relationships/tags" Target="../tags/tag177.xml"/><Relationship Id="rId9" Type="http://schemas.openxmlformats.org/officeDocument/2006/relationships/tags" Target="../tags/tag182.xml"/></Relationships>
</file>

<file path=ppt/slides/_rels/slide36.xml.rels><?xml version="1.0" encoding="UTF-8" standalone="yes"?>
<Relationships xmlns="http://schemas.openxmlformats.org/package/2006/relationships"><Relationship Id="rId8" Type="http://schemas.openxmlformats.org/officeDocument/2006/relationships/tags" Target="../tags/tag192.xml"/><Relationship Id="rId3" Type="http://schemas.openxmlformats.org/officeDocument/2006/relationships/tags" Target="../tags/tag187.xml"/><Relationship Id="rId7" Type="http://schemas.openxmlformats.org/officeDocument/2006/relationships/tags" Target="../tags/tag191.xml"/><Relationship Id="rId12" Type="http://schemas.openxmlformats.org/officeDocument/2006/relationships/notesSlide" Target="../notesSlides/notesSlide36.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tags" Target="../tags/tag190.xml"/><Relationship Id="rId11" Type="http://schemas.openxmlformats.org/officeDocument/2006/relationships/slideLayout" Target="../slideLayouts/slideLayout7.xml"/><Relationship Id="rId5" Type="http://schemas.openxmlformats.org/officeDocument/2006/relationships/tags" Target="../tags/tag189.xml"/><Relationship Id="rId10" Type="http://schemas.openxmlformats.org/officeDocument/2006/relationships/tags" Target="../tags/tag194.xml"/><Relationship Id="rId4" Type="http://schemas.openxmlformats.org/officeDocument/2006/relationships/tags" Target="../tags/tag188.xml"/><Relationship Id="rId9" Type="http://schemas.openxmlformats.org/officeDocument/2006/relationships/tags" Target="../tags/tag193.xml"/></Relationships>
</file>

<file path=ppt/slides/_rels/slide37.xml.rels><?xml version="1.0" encoding="UTF-8" standalone="yes"?>
<Relationships xmlns="http://schemas.openxmlformats.org/package/2006/relationships"><Relationship Id="rId3" Type="http://schemas.openxmlformats.org/officeDocument/2006/relationships/tags" Target="../tags/tag197.xml"/><Relationship Id="rId7" Type="http://schemas.openxmlformats.org/officeDocument/2006/relationships/image" Target="../media/image5.png"/><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notesSlide" Target="../notesSlides/notesSlide37.xml"/><Relationship Id="rId5" Type="http://schemas.openxmlformats.org/officeDocument/2006/relationships/slideLayout" Target="../slideLayouts/slideLayout7.xml"/><Relationship Id="rId4" Type="http://schemas.openxmlformats.org/officeDocument/2006/relationships/tags" Target="../tags/tag198.xml"/></Relationships>
</file>

<file path=ppt/slides/_rels/slide38.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201.xml"/><Relationship Id="rId7" Type="http://schemas.openxmlformats.org/officeDocument/2006/relationships/tags" Target="../tags/tag205.xml"/><Relationship Id="rId2" Type="http://schemas.openxmlformats.org/officeDocument/2006/relationships/tags" Target="../tags/tag200.xml"/><Relationship Id="rId1" Type="http://schemas.openxmlformats.org/officeDocument/2006/relationships/tags" Target="../tags/tag199.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9"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07.xml"/><Relationship Id="rId1" Type="http://schemas.openxmlformats.org/officeDocument/2006/relationships/tags" Target="../tags/tag206.xml"/><Relationship Id="rId5" Type="http://schemas.openxmlformats.org/officeDocument/2006/relationships/image" Target="../media/image6.png"/><Relationship Id="rId4"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notesSlide" Target="../notesSlides/notesSlide4.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slideLayout" Target="../slideLayouts/slideLayout7.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s>
</file>

<file path=ppt/slides/_rels/slide40.xml.rels><?xml version="1.0" encoding="UTF-8" standalone="yes"?>
<Relationships xmlns="http://schemas.openxmlformats.org/package/2006/relationships"><Relationship Id="rId8" Type="http://schemas.openxmlformats.org/officeDocument/2006/relationships/tags" Target="../tags/tag215.xml"/><Relationship Id="rId13" Type="http://schemas.openxmlformats.org/officeDocument/2006/relationships/image" Target="../media/image7.png"/><Relationship Id="rId3" Type="http://schemas.openxmlformats.org/officeDocument/2006/relationships/tags" Target="../tags/tag210.xml"/><Relationship Id="rId7" Type="http://schemas.openxmlformats.org/officeDocument/2006/relationships/tags" Target="../tags/tag214.xml"/><Relationship Id="rId12" Type="http://schemas.openxmlformats.org/officeDocument/2006/relationships/notesSlide" Target="../notesSlides/notesSlide40.xml"/><Relationship Id="rId2" Type="http://schemas.openxmlformats.org/officeDocument/2006/relationships/tags" Target="../tags/tag209.xml"/><Relationship Id="rId1" Type="http://schemas.openxmlformats.org/officeDocument/2006/relationships/tags" Target="../tags/tag208.xml"/><Relationship Id="rId6" Type="http://schemas.openxmlformats.org/officeDocument/2006/relationships/tags" Target="../tags/tag213.xml"/><Relationship Id="rId11" Type="http://schemas.openxmlformats.org/officeDocument/2006/relationships/slideLayout" Target="../slideLayouts/slideLayout7.xml"/><Relationship Id="rId5" Type="http://schemas.openxmlformats.org/officeDocument/2006/relationships/tags" Target="../tags/tag212.xml"/><Relationship Id="rId10" Type="http://schemas.openxmlformats.org/officeDocument/2006/relationships/tags" Target="../tags/tag217.xml"/><Relationship Id="rId4" Type="http://schemas.openxmlformats.org/officeDocument/2006/relationships/tags" Target="../tags/tag211.xml"/><Relationship Id="rId9" Type="http://schemas.openxmlformats.org/officeDocument/2006/relationships/tags" Target="../tags/tag216.xml"/></Relationships>
</file>

<file path=ppt/slides/_rels/slide41.xml.rels><?xml version="1.0" encoding="UTF-8" standalone="yes"?>
<Relationships xmlns="http://schemas.openxmlformats.org/package/2006/relationships"><Relationship Id="rId8" Type="http://schemas.openxmlformats.org/officeDocument/2006/relationships/tags" Target="../tags/tag225.xml"/><Relationship Id="rId3" Type="http://schemas.openxmlformats.org/officeDocument/2006/relationships/tags" Target="../tags/tag220.xml"/><Relationship Id="rId7" Type="http://schemas.openxmlformats.org/officeDocument/2006/relationships/tags" Target="../tags/tag224.xml"/><Relationship Id="rId12" Type="http://schemas.openxmlformats.org/officeDocument/2006/relationships/notesSlide" Target="../notesSlides/notesSlide41.xml"/><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tags" Target="../tags/tag223.xml"/><Relationship Id="rId11" Type="http://schemas.openxmlformats.org/officeDocument/2006/relationships/slideLayout" Target="../slideLayouts/slideLayout7.xml"/><Relationship Id="rId5" Type="http://schemas.openxmlformats.org/officeDocument/2006/relationships/tags" Target="../tags/tag222.xml"/><Relationship Id="rId10" Type="http://schemas.openxmlformats.org/officeDocument/2006/relationships/tags" Target="../tags/tag227.xml"/><Relationship Id="rId4" Type="http://schemas.openxmlformats.org/officeDocument/2006/relationships/tags" Target="../tags/tag221.xml"/><Relationship Id="rId9" Type="http://schemas.openxmlformats.org/officeDocument/2006/relationships/tags" Target="../tags/tag226.xml"/></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29.xml"/><Relationship Id="rId1" Type="http://schemas.openxmlformats.org/officeDocument/2006/relationships/tags" Target="../tags/tag228.xml"/><Relationship Id="rId4"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tags" Target="../tags/tag237.xml"/><Relationship Id="rId13" Type="http://schemas.openxmlformats.org/officeDocument/2006/relationships/notesSlide" Target="../notesSlides/notesSlide44.xml"/><Relationship Id="rId3" Type="http://schemas.openxmlformats.org/officeDocument/2006/relationships/tags" Target="../tags/tag232.xml"/><Relationship Id="rId7" Type="http://schemas.openxmlformats.org/officeDocument/2006/relationships/tags" Target="../tags/tag236.xml"/><Relationship Id="rId12" Type="http://schemas.openxmlformats.org/officeDocument/2006/relationships/slideLayout" Target="../slideLayouts/slideLayout7.xml"/><Relationship Id="rId2" Type="http://schemas.openxmlformats.org/officeDocument/2006/relationships/tags" Target="../tags/tag231.xml"/><Relationship Id="rId1" Type="http://schemas.openxmlformats.org/officeDocument/2006/relationships/tags" Target="../tags/tag230.xml"/><Relationship Id="rId6" Type="http://schemas.openxmlformats.org/officeDocument/2006/relationships/tags" Target="../tags/tag235.xml"/><Relationship Id="rId11" Type="http://schemas.openxmlformats.org/officeDocument/2006/relationships/tags" Target="../tags/tag240.xml"/><Relationship Id="rId5" Type="http://schemas.openxmlformats.org/officeDocument/2006/relationships/tags" Target="../tags/tag234.xml"/><Relationship Id="rId10" Type="http://schemas.openxmlformats.org/officeDocument/2006/relationships/tags" Target="../tags/tag239.xml"/><Relationship Id="rId4" Type="http://schemas.openxmlformats.org/officeDocument/2006/relationships/tags" Target="../tags/tag233.xml"/><Relationship Id="rId9" Type="http://schemas.openxmlformats.org/officeDocument/2006/relationships/tags" Target="../tags/tag238.xml"/></Relationships>
</file>

<file path=ppt/slides/_rels/slide45.xml.rels><?xml version="1.0" encoding="UTF-8" standalone="yes"?>
<Relationships xmlns="http://schemas.openxmlformats.org/package/2006/relationships"><Relationship Id="rId8" Type="http://schemas.openxmlformats.org/officeDocument/2006/relationships/notesSlide" Target="../notesSlides/notesSlide45.xml"/><Relationship Id="rId3" Type="http://schemas.openxmlformats.org/officeDocument/2006/relationships/tags" Target="../tags/tag243.xml"/><Relationship Id="rId7" Type="http://schemas.openxmlformats.org/officeDocument/2006/relationships/slideLayout" Target="../slideLayouts/slideLayout7.xml"/><Relationship Id="rId2" Type="http://schemas.openxmlformats.org/officeDocument/2006/relationships/tags" Target="../tags/tag242.xml"/><Relationship Id="rId1" Type="http://schemas.openxmlformats.org/officeDocument/2006/relationships/tags" Target="../tags/tag241.xml"/><Relationship Id="rId6" Type="http://schemas.openxmlformats.org/officeDocument/2006/relationships/tags" Target="../tags/tag246.xml"/><Relationship Id="rId5" Type="http://schemas.openxmlformats.org/officeDocument/2006/relationships/tags" Target="../tags/tag245.xml"/><Relationship Id="rId10" Type="http://schemas.openxmlformats.org/officeDocument/2006/relationships/image" Target="../media/image9.png"/><Relationship Id="rId4" Type="http://schemas.openxmlformats.org/officeDocument/2006/relationships/tags" Target="../tags/tag244.xml"/><Relationship Id="rId9" Type="http://schemas.openxmlformats.org/officeDocument/2006/relationships/image" Target="../media/image8.png"/></Relationships>
</file>

<file path=ppt/slides/_rels/slide46.xml.rels><?xml version="1.0" encoding="UTF-8" standalone="yes"?>
<Relationships xmlns="http://schemas.openxmlformats.org/package/2006/relationships"><Relationship Id="rId3" Type="http://schemas.openxmlformats.org/officeDocument/2006/relationships/tags" Target="../tags/tag249.xml"/><Relationship Id="rId7" Type="http://schemas.openxmlformats.org/officeDocument/2006/relationships/image" Target="../media/image10.png"/><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notesSlide" Target="../notesSlides/notesSlide46.xml"/><Relationship Id="rId5" Type="http://schemas.openxmlformats.org/officeDocument/2006/relationships/slideLayout" Target="../slideLayouts/slideLayout7.xml"/><Relationship Id="rId4" Type="http://schemas.openxmlformats.org/officeDocument/2006/relationships/tags" Target="../tags/tag250.xml"/></Relationships>
</file>

<file path=ppt/slides/_rels/slide47.xml.rels><?xml version="1.0" encoding="UTF-8" standalone="yes"?>
<Relationships xmlns="http://schemas.openxmlformats.org/package/2006/relationships"><Relationship Id="rId3" Type="http://schemas.openxmlformats.org/officeDocument/2006/relationships/tags" Target="../tags/tag253.xml"/><Relationship Id="rId2" Type="http://schemas.openxmlformats.org/officeDocument/2006/relationships/tags" Target="../tags/tag252.xml"/><Relationship Id="rId1" Type="http://schemas.openxmlformats.org/officeDocument/2006/relationships/tags" Target="../tags/tag251.xml"/><Relationship Id="rId6" Type="http://schemas.openxmlformats.org/officeDocument/2006/relationships/notesSlide" Target="../notesSlides/notesSlide47.xml"/><Relationship Id="rId5" Type="http://schemas.openxmlformats.org/officeDocument/2006/relationships/slideLayout" Target="../slideLayouts/slideLayout7.xml"/><Relationship Id="rId4" Type="http://schemas.openxmlformats.org/officeDocument/2006/relationships/tags" Target="../tags/tag254.xml"/></Relationships>
</file>

<file path=ppt/slides/_rels/slide48.xml.rels><?xml version="1.0" encoding="UTF-8" standalone="yes"?>
<Relationships xmlns="http://schemas.openxmlformats.org/package/2006/relationships"><Relationship Id="rId3" Type="http://schemas.openxmlformats.org/officeDocument/2006/relationships/tags" Target="../tags/tag257.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notesSlide" Target="../notesSlides/notesSlide48.xml"/><Relationship Id="rId5" Type="http://schemas.openxmlformats.org/officeDocument/2006/relationships/slideLayout" Target="../slideLayouts/slideLayout7.xml"/><Relationship Id="rId4" Type="http://schemas.openxmlformats.org/officeDocument/2006/relationships/tags" Target="../tags/tag258.xml"/></Relationships>
</file>

<file path=ppt/slides/_rels/slide49.xml.rels><?xml version="1.0" encoding="UTF-8" standalone="yes"?>
<Relationships xmlns="http://schemas.openxmlformats.org/package/2006/relationships"><Relationship Id="rId3" Type="http://schemas.openxmlformats.org/officeDocument/2006/relationships/tags" Target="../tags/tag261.xml"/><Relationship Id="rId2" Type="http://schemas.openxmlformats.org/officeDocument/2006/relationships/tags" Target="../tags/tag260.xml"/><Relationship Id="rId1" Type="http://schemas.openxmlformats.org/officeDocument/2006/relationships/tags" Target="../tags/tag259.xml"/><Relationship Id="rId6" Type="http://schemas.openxmlformats.org/officeDocument/2006/relationships/notesSlide" Target="../notesSlides/notesSlide49.xml"/><Relationship Id="rId5" Type="http://schemas.openxmlformats.org/officeDocument/2006/relationships/slideLayout" Target="../slideLayouts/slideLayout7.xml"/><Relationship Id="rId4" Type="http://schemas.openxmlformats.org/officeDocument/2006/relationships/tags" Target="../tags/tag262.xml"/></Relationships>
</file>

<file path=ppt/slides/_rels/slide5.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36.xml"/></Relationships>
</file>

<file path=ppt/slides/_rels/slide50.xml.rels><?xml version="1.0" encoding="UTF-8" standalone="yes"?>
<Relationships xmlns="http://schemas.openxmlformats.org/package/2006/relationships"><Relationship Id="rId3" Type="http://schemas.openxmlformats.org/officeDocument/2006/relationships/tags" Target="../tags/tag265.xml"/><Relationship Id="rId7" Type="http://schemas.openxmlformats.org/officeDocument/2006/relationships/image" Target="../media/image11.png"/><Relationship Id="rId2" Type="http://schemas.openxmlformats.org/officeDocument/2006/relationships/tags" Target="../tags/tag264.xml"/><Relationship Id="rId1" Type="http://schemas.openxmlformats.org/officeDocument/2006/relationships/tags" Target="../tags/tag263.xml"/><Relationship Id="rId6" Type="http://schemas.openxmlformats.org/officeDocument/2006/relationships/notesSlide" Target="../notesSlides/notesSlide50.xml"/><Relationship Id="rId5" Type="http://schemas.openxmlformats.org/officeDocument/2006/relationships/slideLayout" Target="../slideLayouts/slideLayout7.xml"/><Relationship Id="rId4" Type="http://schemas.openxmlformats.org/officeDocument/2006/relationships/tags" Target="../tags/tag266.xml"/></Relationships>
</file>

<file path=ppt/slides/_rels/slide51.xml.rels><?xml version="1.0" encoding="UTF-8" standalone="yes"?>
<Relationships xmlns="http://schemas.openxmlformats.org/package/2006/relationships"><Relationship Id="rId3" Type="http://schemas.openxmlformats.org/officeDocument/2006/relationships/tags" Target="../tags/tag269.xml"/><Relationship Id="rId7" Type="http://schemas.openxmlformats.org/officeDocument/2006/relationships/image" Target="../media/image12.png"/><Relationship Id="rId2" Type="http://schemas.openxmlformats.org/officeDocument/2006/relationships/tags" Target="../tags/tag268.xml"/><Relationship Id="rId1" Type="http://schemas.openxmlformats.org/officeDocument/2006/relationships/tags" Target="../tags/tag267.xml"/><Relationship Id="rId6" Type="http://schemas.openxmlformats.org/officeDocument/2006/relationships/notesSlide" Target="../notesSlides/notesSlide51.xml"/><Relationship Id="rId5" Type="http://schemas.openxmlformats.org/officeDocument/2006/relationships/slideLayout" Target="../slideLayouts/slideLayout7.xml"/><Relationship Id="rId4" Type="http://schemas.openxmlformats.org/officeDocument/2006/relationships/tags" Target="../tags/tag270.xml"/></Relationships>
</file>

<file path=ppt/slides/_rels/slide52.xml.rels><?xml version="1.0" encoding="UTF-8" standalone="yes"?>
<Relationships xmlns="http://schemas.openxmlformats.org/package/2006/relationships"><Relationship Id="rId3" Type="http://schemas.openxmlformats.org/officeDocument/2006/relationships/tags" Target="../tags/tag273.xml"/><Relationship Id="rId7" Type="http://schemas.openxmlformats.org/officeDocument/2006/relationships/image" Target="../media/image13.png"/><Relationship Id="rId2" Type="http://schemas.openxmlformats.org/officeDocument/2006/relationships/tags" Target="../tags/tag272.xml"/><Relationship Id="rId1" Type="http://schemas.openxmlformats.org/officeDocument/2006/relationships/tags" Target="../tags/tag271.xml"/><Relationship Id="rId6" Type="http://schemas.openxmlformats.org/officeDocument/2006/relationships/notesSlide" Target="../notesSlides/notesSlide52.xml"/><Relationship Id="rId5" Type="http://schemas.openxmlformats.org/officeDocument/2006/relationships/slideLayout" Target="../slideLayouts/slideLayout7.xml"/><Relationship Id="rId4" Type="http://schemas.openxmlformats.org/officeDocument/2006/relationships/tags" Target="../tags/tag274.xml"/></Relationships>
</file>

<file path=ppt/slides/_rels/slide53.xml.rels><?xml version="1.0" encoding="UTF-8" standalone="yes"?>
<Relationships xmlns="http://schemas.openxmlformats.org/package/2006/relationships"><Relationship Id="rId3" Type="http://schemas.openxmlformats.org/officeDocument/2006/relationships/tags" Target="../tags/tag277.xml"/><Relationship Id="rId2" Type="http://schemas.openxmlformats.org/officeDocument/2006/relationships/tags" Target="../tags/tag276.xml"/><Relationship Id="rId1" Type="http://schemas.openxmlformats.org/officeDocument/2006/relationships/tags" Target="../tags/tag275.xml"/><Relationship Id="rId6" Type="http://schemas.openxmlformats.org/officeDocument/2006/relationships/notesSlide" Target="../notesSlides/notesSlide53.xml"/><Relationship Id="rId5" Type="http://schemas.openxmlformats.org/officeDocument/2006/relationships/slideLayout" Target="../slideLayouts/slideLayout7.xml"/><Relationship Id="rId4" Type="http://schemas.openxmlformats.org/officeDocument/2006/relationships/tags" Target="../tags/tag278.xml"/></Relationships>
</file>

<file path=ppt/slides/_rels/slide54.xml.rels><?xml version="1.0" encoding="UTF-8" standalone="yes"?>
<Relationships xmlns="http://schemas.openxmlformats.org/package/2006/relationships"><Relationship Id="rId3" Type="http://schemas.openxmlformats.org/officeDocument/2006/relationships/tags" Target="../tags/tag281.xml"/><Relationship Id="rId7" Type="http://schemas.openxmlformats.org/officeDocument/2006/relationships/image" Target="../media/image14.png"/><Relationship Id="rId2" Type="http://schemas.openxmlformats.org/officeDocument/2006/relationships/tags" Target="../tags/tag280.xml"/><Relationship Id="rId1" Type="http://schemas.openxmlformats.org/officeDocument/2006/relationships/tags" Target="../tags/tag279.xml"/><Relationship Id="rId6" Type="http://schemas.openxmlformats.org/officeDocument/2006/relationships/notesSlide" Target="../notesSlides/notesSlide54.xml"/><Relationship Id="rId5" Type="http://schemas.openxmlformats.org/officeDocument/2006/relationships/slideLayout" Target="../slideLayouts/slideLayout7.xml"/><Relationship Id="rId4" Type="http://schemas.openxmlformats.org/officeDocument/2006/relationships/tags" Target="../tags/tag282.xml"/></Relationships>
</file>

<file path=ppt/slides/_rels/slide55.xml.rels><?xml version="1.0" encoding="UTF-8" standalone="yes"?>
<Relationships xmlns="http://schemas.openxmlformats.org/package/2006/relationships"><Relationship Id="rId3" Type="http://schemas.openxmlformats.org/officeDocument/2006/relationships/tags" Target="../tags/tag285.xml"/><Relationship Id="rId2" Type="http://schemas.openxmlformats.org/officeDocument/2006/relationships/tags" Target="../tags/tag284.xml"/><Relationship Id="rId1" Type="http://schemas.openxmlformats.org/officeDocument/2006/relationships/tags" Target="../tags/tag283.xml"/><Relationship Id="rId6" Type="http://schemas.openxmlformats.org/officeDocument/2006/relationships/notesSlide" Target="../notesSlides/notesSlide55.xml"/><Relationship Id="rId5" Type="http://schemas.openxmlformats.org/officeDocument/2006/relationships/slideLayout" Target="../slideLayouts/slideLayout7.xml"/><Relationship Id="rId4" Type="http://schemas.openxmlformats.org/officeDocument/2006/relationships/tags" Target="../tags/tag286.xml"/></Relationships>
</file>

<file path=ppt/slides/_rels/slide56.xml.rels><?xml version="1.0" encoding="UTF-8" standalone="yes"?>
<Relationships xmlns="http://schemas.openxmlformats.org/package/2006/relationships"><Relationship Id="rId3" Type="http://schemas.openxmlformats.org/officeDocument/2006/relationships/tags" Target="../tags/tag289.xml"/><Relationship Id="rId2" Type="http://schemas.openxmlformats.org/officeDocument/2006/relationships/tags" Target="../tags/tag288.xml"/><Relationship Id="rId1" Type="http://schemas.openxmlformats.org/officeDocument/2006/relationships/tags" Target="../tags/tag287.xml"/><Relationship Id="rId6" Type="http://schemas.openxmlformats.org/officeDocument/2006/relationships/notesSlide" Target="../notesSlides/notesSlide56.xml"/><Relationship Id="rId5" Type="http://schemas.openxmlformats.org/officeDocument/2006/relationships/slideLayout" Target="../slideLayouts/slideLayout7.xml"/><Relationship Id="rId4" Type="http://schemas.openxmlformats.org/officeDocument/2006/relationships/tags" Target="../tags/tag290.xml"/></Relationships>
</file>

<file path=ppt/slides/_rels/slide57.xml.rels><?xml version="1.0" encoding="UTF-8" standalone="yes"?>
<Relationships xmlns="http://schemas.openxmlformats.org/package/2006/relationships"><Relationship Id="rId3" Type="http://schemas.openxmlformats.org/officeDocument/2006/relationships/tags" Target="../tags/tag293.xml"/><Relationship Id="rId2" Type="http://schemas.openxmlformats.org/officeDocument/2006/relationships/tags" Target="../tags/tag292.xml"/><Relationship Id="rId1" Type="http://schemas.openxmlformats.org/officeDocument/2006/relationships/tags" Target="../tags/tag291.xml"/><Relationship Id="rId6" Type="http://schemas.openxmlformats.org/officeDocument/2006/relationships/notesSlide" Target="../notesSlides/notesSlide57.xml"/><Relationship Id="rId5" Type="http://schemas.openxmlformats.org/officeDocument/2006/relationships/slideLayout" Target="../slideLayouts/slideLayout7.xml"/><Relationship Id="rId4" Type="http://schemas.openxmlformats.org/officeDocument/2006/relationships/tags" Target="../tags/tag294.xml"/></Relationships>
</file>

<file path=ppt/slides/_rels/slide58.xml.rels><?xml version="1.0" encoding="UTF-8" standalone="yes"?>
<Relationships xmlns="http://schemas.openxmlformats.org/package/2006/relationships"><Relationship Id="rId3" Type="http://schemas.openxmlformats.org/officeDocument/2006/relationships/tags" Target="../tags/tag297.xml"/><Relationship Id="rId2" Type="http://schemas.openxmlformats.org/officeDocument/2006/relationships/tags" Target="../tags/tag296.xml"/><Relationship Id="rId1" Type="http://schemas.openxmlformats.org/officeDocument/2006/relationships/tags" Target="../tags/tag295.xml"/><Relationship Id="rId6" Type="http://schemas.openxmlformats.org/officeDocument/2006/relationships/notesSlide" Target="../notesSlides/notesSlide58.xml"/><Relationship Id="rId5" Type="http://schemas.openxmlformats.org/officeDocument/2006/relationships/slideLayout" Target="../slideLayouts/slideLayout7.xml"/><Relationship Id="rId4" Type="http://schemas.openxmlformats.org/officeDocument/2006/relationships/tags" Target="../tags/tag298.xml"/></Relationships>
</file>

<file path=ppt/slides/_rels/slide59.xml.rels><?xml version="1.0" encoding="UTF-8" standalone="yes"?>
<Relationships xmlns="http://schemas.openxmlformats.org/package/2006/relationships"><Relationship Id="rId3" Type="http://schemas.openxmlformats.org/officeDocument/2006/relationships/tags" Target="../tags/tag301.xml"/><Relationship Id="rId2" Type="http://schemas.openxmlformats.org/officeDocument/2006/relationships/tags" Target="../tags/tag300.xml"/><Relationship Id="rId1" Type="http://schemas.openxmlformats.org/officeDocument/2006/relationships/tags" Target="../tags/tag299.xml"/><Relationship Id="rId6" Type="http://schemas.openxmlformats.org/officeDocument/2006/relationships/notesSlide" Target="../notesSlides/notesSlide59.xml"/><Relationship Id="rId5" Type="http://schemas.openxmlformats.org/officeDocument/2006/relationships/slideLayout" Target="../slideLayouts/slideLayout7.xml"/><Relationship Id="rId4" Type="http://schemas.openxmlformats.org/officeDocument/2006/relationships/tags" Target="../tags/tag302.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9.xml"/><Relationship Id="rId7" Type="http://schemas.openxmlformats.org/officeDocument/2006/relationships/notesSlide" Target="../notesSlides/notesSlide6.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slideLayout" Target="../slideLayouts/slideLayout7.xml"/><Relationship Id="rId5" Type="http://schemas.openxmlformats.org/officeDocument/2006/relationships/tags" Target="../tags/tag41.xml"/><Relationship Id="rId4" Type="http://schemas.openxmlformats.org/officeDocument/2006/relationships/tags" Target="../tags/tag40.xml"/></Relationships>
</file>

<file path=ppt/slides/_rels/slide60.xml.rels><?xml version="1.0" encoding="UTF-8" standalone="yes"?>
<Relationships xmlns="http://schemas.openxmlformats.org/package/2006/relationships"><Relationship Id="rId3" Type="http://schemas.openxmlformats.org/officeDocument/2006/relationships/tags" Target="../tags/tag305.xml"/><Relationship Id="rId2" Type="http://schemas.openxmlformats.org/officeDocument/2006/relationships/tags" Target="../tags/tag304.xml"/><Relationship Id="rId1" Type="http://schemas.openxmlformats.org/officeDocument/2006/relationships/tags" Target="../tags/tag303.xml"/><Relationship Id="rId6" Type="http://schemas.openxmlformats.org/officeDocument/2006/relationships/notesSlide" Target="../notesSlides/notesSlide60.xml"/><Relationship Id="rId5" Type="http://schemas.openxmlformats.org/officeDocument/2006/relationships/slideLayout" Target="../slideLayouts/slideLayout7.xml"/><Relationship Id="rId4" Type="http://schemas.openxmlformats.org/officeDocument/2006/relationships/tags" Target="../tags/tag306.xml"/></Relationships>
</file>

<file path=ppt/slides/_rels/slide61.xml.rels><?xml version="1.0" encoding="UTF-8" standalone="yes"?>
<Relationships xmlns="http://schemas.openxmlformats.org/package/2006/relationships"><Relationship Id="rId3" Type="http://schemas.openxmlformats.org/officeDocument/2006/relationships/tags" Target="../tags/tag309.xml"/><Relationship Id="rId2" Type="http://schemas.openxmlformats.org/officeDocument/2006/relationships/tags" Target="../tags/tag308.xml"/><Relationship Id="rId1" Type="http://schemas.openxmlformats.org/officeDocument/2006/relationships/tags" Target="../tags/tag307.xml"/><Relationship Id="rId6" Type="http://schemas.openxmlformats.org/officeDocument/2006/relationships/notesSlide" Target="../notesSlides/notesSlide61.xml"/><Relationship Id="rId5" Type="http://schemas.openxmlformats.org/officeDocument/2006/relationships/slideLayout" Target="../slideLayouts/slideLayout7.xml"/><Relationship Id="rId4" Type="http://schemas.openxmlformats.org/officeDocument/2006/relationships/tags" Target="../tags/tag310.xml"/></Relationships>
</file>

<file path=ppt/slides/_rels/slide62.xml.rels><?xml version="1.0" encoding="UTF-8" standalone="yes"?>
<Relationships xmlns="http://schemas.openxmlformats.org/package/2006/relationships"><Relationship Id="rId3" Type="http://schemas.openxmlformats.org/officeDocument/2006/relationships/tags" Target="../tags/tag313.xml"/><Relationship Id="rId2" Type="http://schemas.openxmlformats.org/officeDocument/2006/relationships/tags" Target="../tags/tag312.xml"/><Relationship Id="rId1" Type="http://schemas.openxmlformats.org/officeDocument/2006/relationships/tags" Target="../tags/tag311.xml"/><Relationship Id="rId6" Type="http://schemas.openxmlformats.org/officeDocument/2006/relationships/notesSlide" Target="../notesSlides/notesSlide62.xml"/><Relationship Id="rId5" Type="http://schemas.openxmlformats.org/officeDocument/2006/relationships/slideLayout" Target="../slideLayouts/slideLayout7.xml"/><Relationship Id="rId4" Type="http://schemas.openxmlformats.org/officeDocument/2006/relationships/tags" Target="../tags/tag314.xml"/></Relationships>
</file>

<file path=ppt/slides/_rels/slide63.xml.rels><?xml version="1.0" encoding="UTF-8" standalone="yes"?>
<Relationships xmlns="http://schemas.openxmlformats.org/package/2006/relationships"><Relationship Id="rId8" Type="http://schemas.openxmlformats.org/officeDocument/2006/relationships/tags" Target="../tags/tag322.xml"/><Relationship Id="rId3" Type="http://schemas.openxmlformats.org/officeDocument/2006/relationships/tags" Target="../tags/tag317.xml"/><Relationship Id="rId7" Type="http://schemas.openxmlformats.org/officeDocument/2006/relationships/tags" Target="../tags/tag321.xml"/><Relationship Id="rId2" Type="http://schemas.openxmlformats.org/officeDocument/2006/relationships/tags" Target="../tags/tag316.xml"/><Relationship Id="rId1" Type="http://schemas.openxmlformats.org/officeDocument/2006/relationships/tags" Target="../tags/tag315.xml"/><Relationship Id="rId6" Type="http://schemas.openxmlformats.org/officeDocument/2006/relationships/tags" Target="../tags/tag320.xml"/><Relationship Id="rId11" Type="http://schemas.openxmlformats.org/officeDocument/2006/relationships/image" Target="../media/image15.png"/><Relationship Id="rId5" Type="http://schemas.openxmlformats.org/officeDocument/2006/relationships/tags" Target="../tags/tag319.xml"/><Relationship Id="rId10" Type="http://schemas.openxmlformats.org/officeDocument/2006/relationships/notesSlide" Target="../notesSlides/notesSlide63.xml"/><Relationship Id="rId4" Type="http://schemas.openxmlformats.org/officeDocument/2006/relationships/tags" Target="../tags/tag318.xml"/><Relationship Id="rId9"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2.xml"/><Relationship Id="rId1" Type="http://schemas.openxmlformats.org/officeDocument/2006/relationships/tags" Target="../tags/tag323.xml"/><Relationship Id="rId5" Type="http://schemas.openxmlformats.org/officeDocument/2006/relationships/image" Target="../media/image2.jpe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tags" Target="../tags/tag45.xml"/></Relationships>
</file>

<file path=ppt/slides/_rels/slide8.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notesSlide" Target="../notesSlides/notesSlide8.xml"/><Relationship Id="rId5" Type="http://schemas.openxmlformats.org/officeDocument/2006/relationships/slideLayout" Target="../slideLayouts/slideLayout7.xml"/><Relationship Id="rId4" Type="http://schemas.openxmlformats.org/officeDocument/2006/relationships/tags" Target="../tags/tag49.xml"/></Relationships>
</file>

<file path=ppt/slides/_rels/slide9.xml.rels><?xml version="1.0" encoding="UTF-8" standalone="yes"?>
<Relationships xmlns="http://schemas.openxmlformats.org/package/2006/relationships"><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tags" Target="../tags/tag5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4104456" y="3007497"/>
            <a:ext cx="4798677" cy="0"/>
          </a:xfrm>
          <a:prstGeom prst="line">
            <a:avLst/>
          </a:prstGeom>
          <a:ln>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069521" y="1802812"/>
            <a:ext cx="4868545" cy="1200329"/>
          </a:xfrm>
          <a:prstGeom prst="rect">
            <a:avLst/>
          </a:prstGeom>
          <a:noFill/>
        </p:spPr>
        <p:txBody>
          <a:bodyPr wrap="square" rtlCol="0">
            <a:spAutoFit/>
          </a:bodyPr>
          <a:lstStyle/>
          <a:p>
            <a:pPr algn="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项目</a:t>
            </a:r>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4 </a:t>
            </a: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探索人工智能的行业应用</a:t>
            </a:r>
          </a:p>
        </p:txBody>
      </p:sp>
      <p:pic>
        <p:nvPicPr>
          <p:cNvPr id="3" name="图片 2"/>
          <p:cNvPicPr>
            <a:picLocks noChangeAspect="1"/>
          </p:cNvPicPr>
          <p:nvPr>
            <p:custDataLst>
              <p:tags r:id="rId1"/>
            </p:custDataLst>
          </p:nvPr>
        </p:nvPicPr>
        <p:blipFill>
          <a:blip r:embed="rId4" cstate="screen">
            <a:extLst>
              <a:ext uri="{28A0092B-C50C-407E-A947-70E740481C1C}">
                <a14:useLocalDpi xmlns:a14="http://schemas.microsoft.com/office/drawing/2010/main" val="0"/>
              </a:ext>
            </a:extLst>
          </a:blip>
          <a:stretch>
            <a:fillRect/>
          </a:stretch>
        </p:blipFill>
        <p:spPr>
          <a:xfrm>
            <a:off x="5872480" y="4443095"/>
            <a:ext cx="2138045" cy="335915"/>
          </a:xfrm>
          <a:prstGeom prst="rect">
            <a:avLst/>
          </a:prstGeom>
        </p:spPr>
      </p:pic>
      <p:pic>
        <p:nvPicPr>
          <p:cNvPr id="6" name="图片 5" descr="摄图网_601306538_计算机处理器(企业商用)"/>
          <p:cNvPicPr>
            <a:picLocks noChangeAspect="1"/>
          </p:cNvPicPr>
          <p:nvPr/>
        </p:nvPicPr>
        <p:blipFill>
          <a:blip r:embed="rId5"/>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1425003" cy="355576"/>
            <a:chOff x="1814" y="2612"/>
            <a:chExt cx="2244"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2096"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自动化检测</a:t>
              </a:r>
            </a:p>
          </p:txBody>
        </p:sp>
      </p:grpSp>
      <p:sp>
        <p:nvSpPr>
          <p:cNvPr id="3" name="TextBox 36"/>
          <p:cNvSpPr txBox="1"/>
          <p:nvPr>
            <p:custDataLst>
              <p:tags r:id="rId1"/>
            </p:custDataLst>
          </p:nvPr>
        </p:nvSpPr>
        <p:spPr>
          <a:xfrm>
            <a:off x="1023730" y="1427946"/>
            <a:ext cx="6212566" cy="315214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）自动化检测的应用案例</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2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华为工业</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质检方案凭借其强大的</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、云计算和大数据能力，结合</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200</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多条生产线的实践经验，提炼出</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800</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多种工业级图像处理算子，成为业内领先的自动化检测解决方案。该方案被广泛应用于汽车制造、电子制造等行业。</a:t>
            </a:r>
          </a:p>
          <a:p>
            <a:pPr indent="0" algn="just" fontAlgn="auto">
              <a:lnSpc>
                <a:spcPct val="120000"/>
              </a:lnSpc>
              <a:spcAft>
                <a:spcPts val="600"/>
              </a:spcAft>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在汽车制造领域</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，华为工业</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质检通过自动扫描技术和图像处理技术，显著提高了间隙面差测量的效率和精度，将检测时间缩短至</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53</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秒</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台，精度优于</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0.1</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毫米。同时，它还能检测发动机装配行为的规范性，错误动作检出率超过</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99%</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，确保发动机装配质量。</a:t>
            </a:r>
          </a:p>
          <a:p>
            <a:pPr indent="0" algn="just" fontAlgn="auto">
              <a:lnSpc>
                <a:spcPct val="120000"/>
              </a:lnSpc>
              <a:spcAft>
                <a:spcPts val="600"/>
              </a:spcAft>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在电子制造领域</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，华为与富士康开展合作，在智能光伏控制器产线上引入</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质检技术，针对硅脂涂刷和铭牌粘贴等关键环节进行检测，月检测量超</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6000</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台，准确率高达</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99%</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以上，实现了从自动化到智能化的升级。</a:t>
            </a: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认识生产流程智能化</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1425003" cy="355576"/>
            <a:chOff x="1814" y="2612"/>
            <a:chExt cx="2244"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1724" cy="483"/>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无人工厂</a:t>
              </a:r>
            </a:p>
          </p:txBody>
        </p:sp>
      </p:grpSp>
      <p:sp>
        <p:nvSpPr>
          <p:cNvPr id="3" name="TextBox 36"/>
          <p:cNvSpPr txBox="1"/>
          <p:nvPr>
            <p:custDataLst>
              <p:tags r:id="rId1"/>
            </p:custDataLst>
          </p:nvPr>
        </p:nvSpPr>
        <p:spPr>
          <a:xfrm>
            <a:off x="1023730" y="1427946"/>
            <a:ext cx="4304354" cy="2676525"/>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无人工厂的定义</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无人工厂是指通过高度自动化和智能化的设备和技术，实现生产流程中的无人化或少人化操作。</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无人工厂的核心技术</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①人工智能技术。</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②物联网技术。</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③大数据技术。</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④机器人技术。</a:t>
            </a: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认识生产流程智能化</a:t>
            </a:r>
          </a:p>
        </p:txBody>
      </p:sp>
      <p:pic>
        <p:nvPicPr>
          <p:cNvPr id="5" name="图片 4"/>
          <p:cNvPicPr>
            <a:picLocks noChangeAspect="1"/>
          </p:cNvPicPr>
          <p:nvPr/>
        </p:nvPicPr>
        <p:blipFill>
          <a:blip r:embed="rId7"/>
          <a:stretch>
            <a:fillRect/>
          </a:stretch>
        </p:blipFill>
        <p:spPr>
          <a:xfrm>
            <a:off x="5345672" y="1852464"/>
            <a:ext cx="3388268" cy="2675352"/>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1425003" cy="355576"/>
            <a:chOff x="1814" y="2612"/>
            <a:chExt cx="2244"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1724" cy="483"/>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无人工厂</a:t>
              </a:r>
            </a:p>
          </p:txBody>
        </p:sp>
      </p:grpSp>
      <p:sp>
        <p:nvSpPr>
          <p:cNvPr id="3" name="TextBox 36"/>
          <p:cNvSpPr txBox="1"/>
          <p:nvPr>
            <p:custDataLst>
              <p:tags r:id="rId1"/>
            </p:custDataLst>
          </p:nvPr>
        </p:nvSpPr>
        <p:spPr>
          <a:xfrm>
            <a:off x="1023730" y="1427946"/>
            <a:ext cx="6104554" cy="170688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无人工厂的应用案例</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富士康的无人化生产过程是其智能制造战略的核心。富士康通过自动化和智能化技术的应用，实现了从传统制造向智能制造的转型。</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在生产线上，工业机器人被广泛应用，能够执行镭射、焊接、包装、检测、组装、涂装、堆栈、压铸、冲压、塑艺、机加、打磨等多种任务。</a:t>
            </a:r>
            <a:endPar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认识生产流程智能化</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1689810" cy="355576"/>
            <a:chOff x="1814" y="2612"/>
            <a:chExt cx="2661"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2661"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供应链管理概述</a:t>
              </a:r>
            </a:p>
          </p:txBody>
        </p:sp>
      </p:grpSp>
      <p:sp>
        <p:nvSpPr>
          <p:cNvPr id="3" name="TextBox 36"/>
          <p:cNvSpPr txBox="1"/>
          <p:nvPr>
            <p:custDataLst>
              <p:tags r:id="rId1"/>
            </p:custDataLst>
          </p:nvPr>
        </p:nvSpPr>
        <p:spPr>
          <a:xfrm>
            <a:off x="1023730" y="1427946"/>
            <a:ext cx="6212566" cy="3285515"/>
          </a:xfrm>
          <a:prstGeom prst="rect">
            <a:avLst/>
          </a:prstGeom>
          <a:noFill/>
        </p:spPr>
        <p:txBody>
          <a:bodyPr wrap="square" rtlCol="0">
            <a:spAutoFit/>
          </a:bodyPr>
          <a:lstStyle/>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）供应链管理的定义</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供应链管理是指对供应链涉及的全部活动进行计划、组织、协调与控制，以最合理的成本将原材料转化为最终产品，并通过运输、仓储等环节将产品送到客户手中，同时达到客户满意的服务水平。</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）供应链管理的关键环节</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①采购管理。</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②生产计划与控制。</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③库存管理。</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④物流管理。</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⑤销售与客户服务。</a:t>
            </a: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三、了解供应链管理优化</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1689810" cy="355576"/>
            <a:chOff x="1814" y="2612"/>
            <a:chExt cx="2661" cy="560"/>
          </a:xfrm>
        </p:grpSpPr>
        <p:cxnSp>
          <p:nvCxnSpPr>
            <p:cNvPr id="35" name="Straight Connector 34"/>
            <p:cNvCxnSpPr/>
            <p:nvPr>
              <p:custDataLst>
                <p:tags r:id="rId4"/>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5"/>
              </p:custDataLst>
            </p:nvPr>
          </p:nvSpPr>
          <p:spPr>
            <a:xfrm>
              <a:off x="1814" y="2612"/>
              <a:ext cx="2661"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供应链管理概述</a:t>
              </a:r>
            </a:p>
          </p:txBody>
        </p:sp>
      </p:grpSp>
      <p:sp>
        <p:nvSpPr>
          <p:cNvPr id="3" name="TextBox 36"/>
          <p:cNvSpPr txBox="1"/>
          <p:nvPr>
            <p:custDataLst>
              <p:tags r:id="rId1"/>
            </p:custDataLst>
          </p:nvPr>
        </p:nvSpPr>
        <p:spPr>
          <a:xfrm>
            <a:off x="1043940" y="1557655"/>
            <a:ext cx="3490595" cy="2030095"/>
          </a:xfrm>
          <a:prstGeom prst="rect">
            <a:avLst/>
          </a:prstGeom>
          <a:noFill/>
        </p:spPr>
        <p:txBody>
          <a:bodyPr wrap="square" rtlCol="0">
            <a:spAutoFit/>
          </a:bodyPr>
          <a:lstStyle/>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）供应链管理的目标</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①提高客户满意度；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②降低成本；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③提高灵活性；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④增强竞争力。</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三、了解供应链管理优化</a:t>
            </a:r>
          </a:p>
        </p:txBody>
      </p:sp>
      <p:sp>
        <p:nvSpPr>
          <p:cNvPr id="5" name="TextBox 36"/>
          <p:cNvSpPr txBox="1"/>
          <p:nvPr>
            <p:custDataLst>
              <p:tags r:id="rId3"/>
            </p:custDataLst>
          </p:nvPr>
        </p:nvSpPr>
        <p:spPr>
          <a:xfrm>
            <a:off x="4427855" y="1557655"/>
            <a:ext cx="3902710" cy="2030095"/>
          </a:xfrm>
          <a:prstGeom prst="rect">
            <a:avLst/>
          </a:prstGeom>
          <a:noFill/>
        </p:spPr>
        <p:txBody>
          <a:bodyPr wrap="square" rtlCol="0">
            <a:spAutoFit/>
          </a:bodyPr>
          <a:lstStyle/>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）供应链管理的策略</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 供应商管理；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 需求预测；</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③ 库存优化；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 物流优化；</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⑤ 信息共享。</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34335" y="1060071"/>
            <a:ext cx="1999068" cy="355576"/>
            <a:chOff x="1814" y="2612"/>
            <a:chExt cx="3148"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3148"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供应链管理应用案例</a:t>
              </a:r>
            </a:p>
          </p:txBody>
        </p:sp>
      </p:grpSp>
      <p:sp>
        <p:nvSpPr>
          <p:cNvPr id="3" name="TextBox 36"/>
          <p:cNvSpPr txBox="1"/>
          <p:nvPr>
            <p:custDataLst>
              <p:tags r:id="rId1"/>
            </p:custDataLst>
          </p:nvPr>
        </p:nvSpPr>
        <p:spPr>
          <a:xfrm>
            <a:off x="1450450" y="1463506"/>
            <a:ext cx="6212566" cy="3076575"/>
          </a:xfrm>
          <a:prstGeom prst="rect">
            <a:avLst/>
          </a:prstGeom>
          <a:noFill/>
        </p:spPr>
        <p:txBody>
          <a:bodyPr wrap="square" rtlCol="0">
            <a:spAutoFit/>
          </a:bodyPr>
          <a:lstStyle/>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海尔卡奥斯</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工业大脑作为海尔集团工业互联网平台</a:t>
            </a:r>
            <a:r>
              <a:rPr lang="en-US" altLang="zh-CN" sz="1400" dirty="0" err="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COSMOPlat</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的核心技术，为供应链协同提供了有力支持。该平台通过</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技术实现柔性换产，有效应对生产过程中不同型号产品在原材料需求、组装工序及质检标准上的差异。卡奥斯</a:t>
            </a:r>
            <a:r>
              <a:rPr lang="en-US" altLang="zh-CN" sz="1400" dirty="0" err="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COSMOPlat</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能够将这些新信息通过云端系统实时下发给生产线的各个工站，确保生产流程的顺畅与高效。</a:t>
            </a: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此外，卡奥斯</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BaaS</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工业大脑通过集成创新，构建了产业机理生态，沉淀了大量工业机理模型与算法。这些模型与算法涵盖家电、化工、模具等</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15</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个行业的数据，数据类型包括语音、视频等。这些数据具备高度的可迁移性和可复制性，为供应链协同提供了强大的数据支持。</a:t>
            </a: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三、了解供应链管理优化</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四、认识工业互联网 </a:t>
            </a:r>
          </a:p>
        </p:txBody>
      </p:sp>
      <p:grpSp>
        <p:nvGrpSpPr>
          <p:cNvPr id="2" name="组合 1"/>
          <p:cNvGrpSpPr/>
          <p:nvPr/>
        </p:nvGrpSpPr>
        <p:grpSpPr>
          <a:xfrm>
            <a:off x="1007615" y="1202310"/>
            <a:ext cx="7163753" cy="1396272"/>
            <a:chOff x="1814" y="2612"/>
            <a:chExt cx="11281" cy="2199"/>
          </a:xfrm>
        </p:grpSpPr>
        <p:cxnSp>
          <p:nvCxnSpPr>
            <p:cNvPr id="35" name="Straight Connector 34"/>
            <p:cNvCxnSpPr/>
            <p:nvPr>
              <p:custDataLst>
                <p:tags r:id="rId5"/>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6"/>
              </p:custDataLst>
            </p:nvPr>
          </p:nvSpPr>
          <p:spPr>
            <a:xfrm>
              <a:off x="1814" y="2612"/>
              <a:ext cx="2866"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工业互联网的定义</a:t>
              </a:r>
            </a:p>
          </p:txBody>
        </p:sp>
        <p:sp>
          <p:nvSpPr>
            <p:cNvPr id="37" name="TextBox 36"/>
            <p:cNvSpPr txBox="1"/>
            <p:nvPr>
              <p:custDataLst>
                <p:tags r:id="rId7"/>
              </p:custDataLst>
            </p:nvPr>
          </p:nvSpPr>
          <p:spPr>
            <a:xfrm>
              <a:off x="1814" y="3199"/>
              <a:ext cx="11281" cy="1612"/>
            </a:xfrm>
            <a:prstGeom prst="rect">
              <a:avLst/>
            </a:prstGeom>
            <a:noFill/>
          </p:spPr>
          <p:txBody>
            <a:bodyPr wrap="square" rtlCol="0">
              <a:spAutoFit/>
            </a:bodyPr>
            <a:lstStyle/>
            <a:p>
              <a:pPr algn="just">
                <a:lnSpc>
                  <a:spcPct val="150000"/>
                </a:lnSpc>
              </a:pP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工业互联网是新一代信息通信技术与工业经济深度融合的新型基础设施、应用模式和工业生态。它通过全面连接人、机、物、系统等要素，构建起覆盖全产业链、全价值链的全新制造与服务体系。工业互联网在智能制造发展中发挥着至关重要的作用。</a:t>
              </a:r>
              <a:endParaRPr 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grpSp>
        <p:nvGrpSpPr>
          <p:cNvPr id="8" name="组合 7"/>
          <p:cNvGrpSpPr/>
          <p:nvPr/>
        </p:nvGrpSpPr>
        <p:grpSpPr>
          <a:xfrm>
            <a:off x="1007615" y="2815343"/>
            <a:ext cx="7240591" cy="847390"/>
            <a:chOff x="1814" y="2612"/>
            <a:chExt cx="11402" cy="1336"/>
          </a:xfrm>
        </p:grpSpPr>
        <p:cxnSp>
          <p:nvCxnSpPr>
            <p:cNvPr id="9" name="Straight Connector 34"/>
            <p:cNvCxnSpPr/>
            <p:nvPr>
              <p:custDataLst>
                <p:tags r:id="rId2"/>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0" name="TextBox 35"/>
            <p:cNvSpPr txBox="1"/>
            <p:nvPr>
              <p:custDataLst>
                <p:tags r:id="rId3"/>
              </p:custDataLst>
            </p:nvPr>
          </p:nvSpPr>
          <p:spPr>
            <a:xfrm>
              <a:off x="1814" y="2612"/>
              <a:ext cx="3509" cy="485"/>
            </a:xfrm>
            <a:prstGeom prst="rect">
              <a:avLst/>
            </a:prstGeom>
            <a:noFill/>
          </p:spPr>
          <p:txBody>
            <a:bodyPr wrap="none" rtlCol="0">
              <a:spAutoFit/>
            </a:bodyPr>
            <a:lstStyle/>
            <a:p>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工业互联网的体系架构</a:t>
              </a:r>
            </a:p>
          </p:txBody>
        </p:sp>
        <p:sp>
          <p:nvSpPr>
            <p:cNvPr id="12" name="TextBox 36"/>
            <p:cNvSpPr txBox="1"/>
            <p:nvPr>
              <p:custDataLst>
                <p:tags r:id="rId4"/>
              </p:custDataLst>
            </p:nvPr>
          </p:nvSpPr>
          <p:spPr>
            <a:xfrm>
              <a:off x="1814" y="3199"/>
              <a:ext cx="11402" cy="749"/>
            </a:xfrm>
            <a:prstGeom prst="rect">
              <a:avLst/>
            </a:prstGeom>
            <a:noFill/>
          </p:spPr>
          <p:txBody>
            <a:bodyPr wrap="square" rtlCol="0">
              <a:noAutofit/>
            </a:bodyPr>
            <a:lstStyle/>
            <a:p>
              <a:pPr algn="just">
                <a:lnSpc>
                  <a:spcPct val="150000"/>
                </a:lnSpc>
              </a:pP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工业互联网的体系架构包括网络、平台和安全三大部分。</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2178783" cy="355576"/>
            <a:chOff x="1814" y="2612"/>
            <a:chExt cx="3431"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3431"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工业互联网的应用案例</a:t>
              </a:r>
            </a:p>
          </p:txBody>
        </p:sp>
      </p:grpSp>
      <p:sp>
        <p:nvSpPr>
          <p:cNvPr id="3" name="TextBox 36"/>
          <p:cNvSpPr txBox="1"/>
          <p:nvPr>
            <p:custDataLst>
              <p:tags r:id="rId1"/>
            </p:custDataLst>
          </p:nvPr>
        </p:nvSpPr>
        <p:spPr>
          <a:xfrm>
            <a:off x="1023620" y="1428115"/>
            <a:ext cx="6960235" cy="3553460"/>
          </a:xfrm>
          <a:prstGeom prst="rect">
            <a:avLst/>
          </a:prstGeom>
          <a:noFill/>
        </p:spPr>
        <p:txBody>
          <a:bodyPr wrap="square" rtlCol="0">
            <a:spAutoFit/>
          </a:bodyPr>
          <a:lstStyle/>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创新奇智的“</a:t>
            </a:r>
            <a:r>
              <a:rPr lang="en-US" altLang="zh-CN" sz="1400" dirty="0" err="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AInnoGC</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工业大模型技术平台”是专为制造业量身打造的工业平台，旨在通过先进的</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技术提升制造业的智能化水平。该平台由工业大模型、引擎和应用构成，具有行业化、轻量化、多模态的特点。</a:t>
            </a:r>
          </a:p>
          <a:p>
            <a:pPr indent="0" algn="just" fontAlgn="auto">
              <a:lnSpc>
                <a:spcPct val="150000"/>
              </a:lnSpc>
              <a:spcAft>
                <a:spcPts val="600"/>
              </a:spcAft>
            </a:pPr>
            <a:r>
              <a:rPr lang="en-US" altLang="zh-CN" sz="1400" dirty="0" err="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AInnoGC</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工业大模型技术平台的架构设计注重快捷高效、易构建、简单易用和低成本。平台提供完善的工具链，针对企业大模型应用开发落地过程中的需求和挑战，快速实现场景化落地。同时，平台提供用户界面体验，并开放</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API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SDK</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等接口，便于将</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大模型应用集成到其他系统中。</a:t>
            </a:r>
          </a:p>
          <a:p>
            <a:pPr indent="0" algn="just" fontAlgn="auto">
              <a:lnSpc>
                <a:spcPct val="150000"/>
              </a:lnSpc>
              <a:spcAft>
                <a:spcPts val="600"/>
              </a:spcAft>
            </a:pPr>
            <a:r>
              <a:rPr lang="en-US" altLang="zh-CN" sz="1400" dirty="0" err="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AInnoGC</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工业大模型技术平台被广泛应用于多个工业领域，包括汽车装备、面板半导体、钢铁冶金、能源电力、食品饮料及新材料等。</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endPar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四、认识工业互联网 </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20172" y="1996480"/>
            <a:ext cx="814070" cy="345440"/>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2</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nvGrpSpPr>
          <p:cNvPr id="2" name="Group 14"/>
          <p:cNvGrpSpPr/>
          <p:nvPr/>
        </p:nvGrpSpPr>
        <p:grpSpPr>
          <a:xfrm>
            <a:off x="4792980" y="2378709"/>
            <a:ext cx="3803650" cy="566420"/>
            <a:chOff x="5349226" y="2010956"/>
            <a:chExt cx="6099898" cy="671026"/>
          </a:xfrm>
          <a:solidFill>
            <a:schemeClr val="accent1"/>
          </a:solidFill>
        </p:grpSpPr>
        <p:sp>
          <p:nvSpPr>
            <p:cNvPr id="6" name="燕尾形 18"/>
            <p:cNvSpPr/>
            <p:nvPr/>
          </p:nvSpPr>
          <p:spPr>
            <a:xfrm rot="10800000">
              <a:off x="5349226" y="2010956"/>
              <a:ext cx="6099898" cy="671026"/>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5428657" y="2120788"/>
              <a:ext cx="5458340" cy="452867"/>
            </a:xfrm>
            <a:prstGeom prst="rect">
              <a:avLst/>
            </a:prstGeom>
            <a:noFill/>
            <a:ln>
              <a:noFill/>
            </a:ln>
            <a:extLst>
              <a:ext uri="{909E8E84-426E-40DD-AFC4-6F175D3DCCD1}">
                <a14:hiddenFill xmlns:a14="http://schemas.microsoft.com/office/drawing/2010/main">
                  <a:grpFill/>
                </a14:hiddenFill>
              </a:ext>
            </a:extLst>
          </p:spPr>
          <p:txBody>
            <a:bodyPr wrap="square" rtlCol="0">
              <a:noAutofit/>
            </a:bodyPr>
            <a:lstStyle/>
            <a:p>
              <a:pPr lvl="0" algn="ctr"/>
              <a:r>
                <a:rPr lang="zh-CN" altLang="en-US" sz="2000" dirty="0">
                  <a:solidFill>
                    <a:schemeClr val="bg1"/>
                  </a:solidFill>
                  <a:latin typeface="微软雅黑" panose="020B0503020204020204" pitchFamily="34" charset="-122"/>
                  <a:ea typeface="微软雅黑" panose="020B0503020204020204" pitchFamily="34" charset="-122"/>
                  <a:sym typeface="+mn-ea"/>
                </a:rPr>
                <a:t>人工智能在医疗行业的应用</a:t>
              </a:r>
              <a:endParaRPr lang="zh-CN" altLang="zh-CN" sz="2000" dirty="0">
                <a:solidFill>
                  <a:schemeClr val="bg1"/>
                </a:solidFill>
                <a:latin typeface="微软雅黑" panose="020B0503020204020204" pitchFamily="34" charset="-122"/>
                <a:ea typeface="微软雅黑" panose="020B0503020204020204" pitchFamily="34" charset="-122"/>
              </a:endParaRPr>
            </a:p>
          </p:txBody>
        </p:sp>
      </p:grpSp>
      <p:pic>
        <p:nvPicPr>
          <p:cNvPr id="8" name="图片 7" descr="摄图网_601306538_计算机处理器(企业商用)"/>
          <p:cNvPicPr>
            <a:picLocks noChangeAspect="1"/>
          </p:cNvPicPr>
          <p:nvPr/>
        </p:nvPicPr>
        <p:blipFill>
          <a:blip r:embed="rId3"/>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学习目标</a:t>
            </a:r>
          </a:p>
        </p:txBody>
      </p:sp>
      <p:sp>
        <p:nvSpPr>
          <p:cNvPr id="44" name="PA_淘宝店chenying0907 43"/>
          <p:cNvSpPr txBox="1"/>
          <p:nvPr>
            <p:custDataLst>
              <p:tags r:id="rId2"/>
            </p:custDataLst>
          </p:nvPr>
        </p:nvSpPr>
        <p:spPr>
          <a:xfrm>
            <a:off x="2835910" y="1313815"/>
            <a:ext cx="5281930" cy="2680970"/>
          </a:xfrm>
          <a:prstGeom prst="rect">
            <a:avLst/>
          </a:prstGeom>
          <a:noFill/>
        </p:spPr>
        <p:txBody>
          <a:bodyPr wrap="square" lIns="68580" tIns="34290" rIns="68580" bIns="34290" rtlCol="0">
            <a:noAutofit/>
          </a:bodyPr>
          <a:lstStyle/>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了解人工智能在智能诊断技术、个性化医疗、药物研发及医疗管理系统等领域的典型应用场景</a:t>
            </a:r>
          </a:p>
          <a:p>
            <a:pPr>
              <a:lnSpc>
                <a:spcPct val="15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能够识别医疗场景中常见的人工智能技术，并阐述其作用</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能够运用智慧医疗服务，提升就医效率和就医体验</a:t>
            </a:r>
          </a:p>
          <a:p>
            <a:pPr>
              <a:lnSpc>
                <a:spcPct val="15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树立智慧医疗领域中的</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技术应用意识，认可其应用价值</a:t>
            </a:r>
          </a:p>
        </p:txBody>
      </p:sp>
      <p:grpSp>
        <p:nvGrpSpPr>
          <p:cNvPr id="17" name="Group 14"/>
          <p:cNvGrpSpPr/>
          <p:nvPr>
            <p:custDataLst>
              <p:tags r:id="rId3"/>
            </p:custDataLst>
          </p:nvPr>
        </p:nvGrpSpPr>
        <p:grpSpPr>
          <a:xfrm>
            <a:off x="1359535" y="1360398"/>
            <a:ext cx="1371600" cy="581432"/>
            <a:chOff x="5349226" y="2010956"/>
            <a:chExt cx="4272984" cy="701546"/>
          </a:xfrm>
          <a:solidFill>
            <a:schemeClr val="accent1"/>
          </a:solidFill>
        </p:grpSpPr>
        <p:sp>
          <p:nvSpPr>
            <p:cNvPr id="94" name="燕尾形 18"/>
            <p:cNvSpPr/>
            <p:nvPr>
              <p:custDataLst>
                <p:tags r:id="rId10"/>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1"/>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知识目标</a:t>
              </a:r>
            </a:p>
          </p:txBody>
        </p:sp>
      </p:grpSp>
      <p:grpSp>
        <p:nvGrpSpPr>
          <p:cNvPr id="18" name="Group 14"/>
          <p:cNvGrpSpPr/>
          <p:nvPr>
            <p:custDataLst>
              <p:tags r:id="rId4"/>
            </p:custDataLst>
          </p:nvPr>
        </p:nvGrpSpPr>
        <p:grpSpPr>
          <a:xfrm>
            <a:off x="1363980" y="2394178"/>
            <a:ext cx="1371600" cy="581432"/>
            <a:chOff x="5349226" y="2010956"/>
            <a:chExt cx="4272984" cy="701546"/>
          </a:xfrm>
          <a:solidFill>
            <a:schemeClr val="accent1"/>
          </a:solidFill>
        </p:grpSpPr>
        <p:sp>
          <p:nvSpPr>
            <p:cNvPr id="19" name="燕尾形 18"/>
            <p:cNvSpPr/>
            <p:nvPr>
              <p:custDataLst>
                <p:tags r:id="rId8"/>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0" name="TextBox 94"/>
            <p:cNvSpPr txBox="1"/>
            <p:nvPr>
              <p:custDataLst>
                <p:tags r:id="rId9"/>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能力目标</a:t>
              </a:r>
            </a:p>
          </p:txBody>
        </p:sp>
      </p:grpSp>
      <p:grpSp>
        <p:nvGrpSpPr>
          <p:cNvPr id="21" name="Group 14"/>
          <p:cNvGrpSpPr/>
          <p:nvPr>
            <p:custDataLst>
              <p:tags r:id="rId5"/>
            </p:custDataLst>
          </p:nvPr>
        </p:nvGrpSpPr>
        <p:grpSpPr>
          <a:xfrm>
            <a:off x="1363980" y="3365728"/>
            <a:ext cx="1371600" cy="581432"/>
            <a:chOff x="5349226" y="2010956"/>
            <a:chExt cx="4272984" cy="701546"/>
          </a:xfrm>
          <a:solidFill>
            <a:schemeClr val="accent1"/>
          </a:solidFill>
        </p:grpSpPr>
        <p:sp>
          <p:nvSpPr>
            <p:cNvPr id="23" name="燕尾形 22"/>
            <p:cNvSpPr/>
            <p:nvPr>
              <p:custDataLst>
                <p:tags r:id="rId6"/>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7" name="TextBox 94"/>
            <p:cNvSpPr txBox="1"/>
            <p:nvPr>
              <p:custDataLst>
                <p:tags r:id="rId7"/>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素养目标</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356520"/>
            <a:ext cx="1835696" cy="4680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5" name="组合 4"/>
          <p:cNvGrpSpPr/>
          <p:nvPr/>
        </p:nvGrpSpPr>
        <p:grpSpPr>
          <a:xfrm>
            <a:off x="2952115" y="1191260"/>
            <a:ext cx="4882515" cy="1767205"/>
            <a:chOff x="4649" y="2772"/>
            <a:chExt cx="7689" cy="2783"/>
          </a:xfrm>
        </p:grpSpPr>
        <p:sp>
          <p:nvSpPr>
            <p:cNvPr id="81" name="TextBox 80"/>
            <p:cNvSpPr txBox="1"/>
            <p:nvPr>
              <p:custDataLst>
                <p:tags r:id="rId5"/>
              </p:custDataLst>
            </p:nvPr>
          </p:nvSpPr>
          <p:spPr>
            <a:xfrm>
              <a:off x="4649" y="2772"/>
              <a:ext cx="1400" cy="592"/>
            </a:xfrm>
            <a:prstGeom prst="rect">
              <a:avLst/>
            </a:prstGeom>
            <a:noFill/>
          </p:spPr>
          <p:txBody>
            <a:bodyPr wrap="none" lIns="68580" tIns="34290" rIns="68580" bIns="34290" rtlCol="0">
              <a:spAutoFit/>
            </a:bodyPr>
            <a:lstStyle/>
            <a:p>
              <a:r>
                <a:rPr lang="zh-CN" altLang="en-US" sz="2000" b="1" dirty="0">
                  <a:solidFill>
                    <a:schemeClr val="accent1"/>
                  </a:solidFill>
                  <a:latin typeface="微软雅黑" panose="020B0503020204020204" pitchFamily="34" charset="-122"/>
                  <a:ea typeface="微软雅黑" panose="020B0503020204020204" pitchFamily="34" charset="-122"/>
                </a:rPr>
                <a:t>任务</a:t>
              </a:r>
              <a:r>
                <a:rPr lang="en-US" altLang="zh-CN" sz="2000" b="1" dirty="0">
                  <a:solidFill>
                    <a:schemeClr val="accent1"/>
                  </a:solidFill>
                  <a:latin typeface="微软雅黑" panose="020B0503020204020204" pitchFamily="34" charset="-122"/>
                  <a:ea typeface="微软雅黑" panose="020B0503020204020204" pitchFamily="34" charset="-122"/>
                </a:rPr>
                <a:t> 1</a:t>
              </a:r>
              <a:endParaRPr lang="zh-CN" altLang="en-US" sz="2000" b="1" dirty="0">
                <a:solidFill>
                  <a:schemeClr val="accent1"/>
                </a:solidFill>
                <a:latin typeface="微软雅黑" panose="020B0503020204020204" pitchFamily="34" charset="-122"/>
                <a:ea typeface="微软雅黑" panose="020B0503020204020204" pitchFamily="34" charset="-122"/>
              </a:endParaRPr>
            </a:p>
          </p:txBody>
        </p:sp>
        <p:sp>
          <p:nvSpPr>
            <p:cNvPr id="82" name="TextBox 81"/>
            <p:cNvSpPr txBox="1"/>
            <p:nvPr>
              <p:custDataLst>
                <p:tags r:id="rId6"/>
              </p:custDataLst>
            </p:nvPr>
          </p:nvSpPr>
          <p:spPr>
            <a:xfrm>
              <a:off x="11056" y="3876"/>
              <a:ext cx="1282" cy="544"/>
            </a:xfrm>
            <a:prstGeom prst="rect">
              <a:avLst/>
            </a:prstGeom>
            <a:noFill/>
          </p:spPr>
          <p:txBody>
            <a:bodyPr wrap="none" lIns="68580" tIns="34290" rIns="68580" bIns="34290" rtlCol="0">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任务</a:t>
              </a:r>
              <a:r>
                <a:rPr lang="en-US" altLang="zh-CN" b="1" dirty="0">
                  <a:solidFill>
                    <a:schemeClr val="accent2"/>
                  </a:solidFill>
                  <a:latin typeface="微软雅黑" panose="020B0503020204020204" pitchFamily="34" charset="-122"/>
                  <a:ea typeface="微软雅黑" panose="020B0503020204020204" pitchFamily="34" charset="-122"/>
                </a:rPr>
                <a:t> 2</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83" name="TextBox 82"/>
            <p:cNvSpPr txBox="1"/>
            <p:nvPr>
              <p:custDataLst>
                <p:tags r:id="rId7"/>
              </p:custDataLst>
            </p:nvPr>
          </p:nvSpPr>
          <p:spPr>
            <a:xfrm>
              <a:off x="4705" y="5011"/>
              <a:ext cx="1282" cy="544"/>
            </a:xfrm>
            <a:prstGeom prst="rect">
              <a:avLst/>
            </a:prstGeom>
            <a:noFill/>
          </p:spPr>
          <p:txBody>
            <a:bodyPr wrap="none" lIns="68580" tIns="34290" rIns="68580" bIns="34290" rtlCol="0">
              <a:spAutoFit/>
            </a:bodyPr>
            <a:lstStyle/>
            <a:p>
              <a:r>
                <a:rPr lang="zh-CN" altLang="en-US" b="1" dirty="0">
                  <a:solidFill>
                    <a:schemeClr val="accent3"/>
                  </a:solidFill>
                  <a:latin typeface="微软雅黑" panose="020B0503020204020204" pitchFamily="34" charset="-122"/>
                  <a:ea typeface="微软雅黑" panose="020B0503020204020204" pitchFamily="34" charset="-122"/>
                </a:rPr>
                <a:t>任务</a:t>
              </a:r>
              <a:r>
                <a:rPr lang="en-US" altLang="zh-CN" b="1" dirty="0">
                  <a:solidFill>
                    <a:schemeClr val="accent3"/>
                  </a:solidFill>
                  <a:latin typeface="微软雅黑" panose="020B0503020204020204" pitchFamily="34" charset="-122"/>
                  <a:ea typeface="微软雅黑" panose="020B0503020204020204" pitchFamily="34" charset="-122"/>
                </a:rPr>
                <a:t> 3</a:t>
              </a:r>
              <a:endParaRPr lang="zh-CN" altLang="en-US" b="1" dirty="0">
                <a:solidFill>
                  <a:schemeClr val="accent3"/>
                </a:solidFill>
                <a:latin typeface="微软雅黑" panose="020B0503020204020204" pitchFamily="34" charset="-122"/>
                <a:ea typeface="微软雅黑" panose="020B0503020204020204" pitchFamily="34" charset="-122"/>
              </a:endParaRPr>
            </a:p>
          </p:txBody>
        </p:sp>
        <p:grpSp>
          <p:nvGrpSpPr>
            <p:cNvPr id="2" name="Group 14"/>
            <p:cNvGrpSpPr/>
            <p:nvPr>
              <p:custDataLst>
                <p:tags r:id="rId8"/>
              </p:custDataLst>
            </p:nvPr>
          </p:nvGrpSpPr>
          <p:grpSpPr>
            <a:xfrm>
              <a:off x="6176" y="2859"/>
              <a:ext cx="4593" cy="485"/>
              <a:chOff x="5349226" y="2003251"/>
              <a:chExt cx="4272984" cy="731102"/>
            </a:xfrm>
            <a:solidFill>
              <a:schemeClr val="accent1"/>
            </a:solidFill>
          </p:grpSpPr>
          <p:sp>
            <p:nvSpPr>
              <p:cNvPr id="94" name="燕尾形 18"/>
              <p:cNvSpPr/>
              <p:nvPr>
                <p:custDataLst>
                  <p:tags r:id="rId15"/>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6"/>
                </p:custDataLst>
              </p:nvPr>
            </p:nvSpPr>
            <p:spPr>
              <a:xfrm>
                <a:off x="6000012" y="2003251"/>
                <a:ext cx="3163935" cy="731102"/>
              </a:xfrm>
              <a:prstGeom prst="rect">
                <a:avLst/>
              </a:prstGeom>
              <a:noFill/>
            </p:spPr>
            <p:txBody>
              <a:bodyPr wrap="none" rtlCol="0">
                <a:spAutoFit/>
              </a:bodyPr>
              <a:lstStyle/>
              <a:p>
                <a:pPr lvl="0"/>
                <a:r>
                  <a:rPr lang="zh-CN" altLang="en-US" sz="1400" dirty="0">
                    <a:solidFill>
                      <a:schemeClr val="bg1"/>
                    </a:solidFill>
                    <a:latin typeface="微软雅黑" panose="020B0503020204020204" pitchFamily="34" charset="-122"/>
                    <a:ea typeface="微软雅黑" panose="020B0503020204020204" pitchFamily="34" charset="-122"/>
                  </a:rPr>
                  <a:t>人工智能在制造业的应用</a:t>
                </a:r>
              </a:p>
            </p:txBody>
          </p:sp>
        </p:grpSp>
        <p:grpSp>
          <p:nvGrpSpPr>
            <p:cNvPr id="3" name="Group 15"/>
            <p:cNvGrpSpPr/>
            <p:nvPr>
              <p:custDataLst>
                <p:tags r:id="rId9"/>
              </p:custDataLst>
            </p:nvPr>
          </p:nvGrpSpPr>
          <p:grpSpPr>
            <a:xfrm>
              <a:off x="6201" y="3931"/>
              <a:ext cx="4710" cy="483"/>
              <a:chOff x="2569789" y="3646464"/>
              <a:chExt cx="4381605" cy="728556"/>
            </a:xfrm>
            <a:solidFill>
              <a:schemeClr val="accent2"/>
            </a:solidFill>
          </p:grpSpPr>
          <p:sp>
            <p:nvSpPr>
              <p:cNvPr id="97" name="燕尾形 20"/>
              <p:cNvSpPr/>
              <p:nvPr>
                <p:custDataLst>
                  <p:tags r:id="rId13"/>
                </p:custDataLst>
              </p:nvPr>
            </p:nvSpPr>
            <p:spPr>
              <a:xfrm>
                <a:off x="2569789" y="3646467"/>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8" name="TextBox 97"/>
              <p:cNvSpPr txBox="1"/>
              <p:nvPr>
                <p:custDataLst>
                  <p:tags r:id="rId14"/>
                </p:custDataLst>
              </p:nvPr>
            </p:nvSpPr>
            <p:spPr>
              <a:xfrm>
                <a:off x="2607000" y="3646464"/>
                <a:ext cx="4344394" cy="728556"/>
              </a:xfrm>
              <a:prstGeom prst="rect">
                <a:avLst/>
              </a:prstGeom>
              <a:noFill/>
            </p:spPr>
            <p:txBody>
              <a:bodyPr wrap="square" rtlCol="0">
                <a:spAutoFit/>
              </a:bodyPr>
              <a:lstStyle/>
              <a:p>
                <a:pPr lvl="0" algn="ctr"/>
                <a:r>
                  <a:rPr lang="zh-CN" altLang="en-US" sz="1400" dirty="0">
                    <a:solidFill>
                      <a:schemeClr val="bg1"/>
                    </a:solidFill>
                    <a:latin typeface="微软雅黑" panose="020B0503020204020204" pitchFamily="34" charset="-122"/>
                    <a:ea typeface="微软雅黑" panose="020B0503020204020204" pitchFamily="34" charset="-122"/>
                  </a:rPr>
                  <a:t>人工智能在医疗行业的应用</a:t>
                </a:r>
                <a:endParaRPr lang="zh-CN" altLang="zh-CN" sz="1400" dirty="0">
                  <a:solidFill>
                    <a:schemeClr val="bg1"/>
                  </a:solidFill>
                  <a:latin typeface="微软雅黑" panose="020B0503020204020204" pitchFamily="34" charset="-122"/>
                  <a:ea typeface="微软雅黑" panose="020B0503020204020204" pitchFamily="34" charset="-122"/>
                </a:endParaRPr>
              </a:p>
            </p:txBody>
          </p:sp>
        </p:grpSp>
        <p:grpSp>
          <p:nvGrpSpPr>
            <p:cNvPr id="4" name="Group 17"/>
            <p:cNvGrpSpPr/>
            <p:nvPr>
              <p:custDataLst>
                <p:tags r:id="rId10"/>
              </p:custDataLst>
            </p:nvPr>
          </p:nvGrpSpPr>
          <p:grpSpPr>
            <a:xfrm>
              <a:off x="6120" y="5033"/>
              <a:ext cx="4789" cy="483"/>
              <a:chOff x="5349226" y="5317911"/>
              <a:chExt cx="4455681" cy="728556"/>
            </a:xfrm>
            <a:solidFill>
              <a:schemeClr val="accent3"/>
            </a:solidFill>
          </p:grpSpPr>
          <p:sp>
            <p:nvSpPr>
              <p:cNvPr id="100" name="燕尾形 23"/>
              <p:cNvSpPr/>
              <p:nvPr>
                <p:custDataLst>
                  <p:tags r:id="rId11"/>
                </p:custDataLst>
              </p:nvPr>
            </p:nvSpPr>
            <p:spPr>
              <a:xfrm rot="10800000">
                <a:off x="5349226" y="5365450"/>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101" name="TextBox 100"/>
              <p:cNvSpPr txBox="1"/>
              <p:nvPr>
                <p:custDataLst>
                  <p:tags r:id="rId12"/>
                </p:custDataLst>
              </p:nvPr>
            </p:nvSpPr>
            <p:spPr>
              <a:xfrm>
                <a:off x="5423658" y="5317911"/>
                <a:ext cx="4381249" cy="728556"/>
              </a:xfrm>
              <a:prstGeom prst="rect">
                <a:avLst/>
              </a:prstGeom>
              <a:noFill/>
            </p:spPr>
            <p:txBody>
              <a:bodyPr wrap="square" rtlCol="0">
                <a:spAutoFit/>
              </a:bodyPr>
              <a:lstStyle/>
              <a:p>
                <a:pPr lvl="0" algn="ctr"/>
                <a:r>
                  <a:rPr lang="zh-CN" altLang="en-US" sz="1400" dirty="0">
                    <a:solidFill>
                      <a:schemeClr val="bg1"/>
                    </a:solidFill>
                    <a:latin typeface="微软雅黑" panose="020B0503020204020204" pitchFamily="34" charset="-122"/>
                    <a:ea typeface="微软雅黑" panose="020B0503020204020204" pitchFamily="34" charset="-122"/>
                  </a:rPr>
                  <a:t>人工智能在教育行业的应用</a:t>
                </a:r>
                <a:endParaRPr lang="zh-CN" altLang="zh-CN" sz="1400" dirty="0">
                  <a:solidFill>
                    <a:schemeClr val="bg1"/>
                  </a:solidFill>
                  <a:latin typeface="微软雅黑" panose="020B0503020204020204" pitchFamily="34" charset="-122"/>
                  <a:ea typeface="微软雅黑" panose="020B0503020204020204" pitchFamily="34" charset="-122"/>
                </a:endParaRPr>
              </a:p>
            </p:txBody>
          </p:sp>
        </p:grpSp>
      </p:grpSp>
      <p:sp>
        <p:nvSpPr>
          <p:cNvPr id="30" name="TextBox 29"/>
          <p:cNvSpPr txBox="1">
            <a:spLocks noChangeArrowheads="1"/>
          </p:cNvSpPr>
          <p:nvPr/>
        </p:nvSpPr>
        <p:spPr bwMode="auto">
          <a:xfrm>
            <a:off x="323528" y="2362907"/>
            <a:ext cx="1332148" cy="461665"/>
          </a:xfrm>
          <a:prstGeom prst="rect">
            <a:avLst/>
          </a:prstGeom>
          <a:noFill/>
          <a:ln w="9525">
            <a:noFill/>
            <a:miter lim="800000"/>
          </a:ln>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目  录</a:t>
            </a:r>
          </a:p>
        </p:txBody>
      </p:sp>
      <p:grpSp>
        <p:nvGrpSpPr>
          <p:cNvPr id="8" name="组合 7"/>
          <p:cNvGrpSpPr/>
          <p:nvPr/>
        </p:nvGrpSpPr>
        <p:grpSpPr>
          <a:xfrm>
            <a:off x="3904912" y="3325765"/>
            <a:ext cx="3894455" cy="346075"/>
            <a:chOff x="6201" y="3876"/>
            <a:chExt cx="6133" cy="545"/>
          </a:xfrm>
        </p:grpSpPr>
        <p:sp>
          <p:nvSpPr>
            <p:cNvPr id="10" name="TextBox 81"/>
            <p:cNvSpPr txBox="1"/>
            <p:nvPr>
              <p:custDataLst>
                <p:tags r:id="rId1"/>
              </p:custDataLst>
            </p:nvPr>
          </p:nvSpPr>
          <p:spPr>
            <a:xfrm>
              <a:off x="11056" y="3876"/>
              <a:ext cx="1278" cy="545"/>
            </a:xfrm>
            <a:prstGeom prst="rect">
              <a:avLst/>
            </a:prstGeom>
            <a:noFill/>
          </p:spPr>
          <p:txBody>
            <a:bodyPr wrap="none" lIns="68580" tIns="34290" rIns="68580" bIns="34290" rtlCol="0">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任务</a:t>
              </a:r>
              <a:r>
                <a:rPr lang="en-US" altLang="zh-CN" b="1" dirty="0">
                  <a:solidFill>
                    <a:schemeClr val="accent2"/>
                  </a:solidFill>
                  <a:latin typeface="微软雅黑" panose="020B0503020204020204" pitchFamily="34" charset="-122"/>
                  <a:ea typeface="微软雅黑" panose="020B0503020204020204" pitchFamily="34" charset="-122"/>
                </a:rPr>
                <a:t> 4</a:t>
              </a:r>
              <a:endParaRPr lang="zh-CN" altLang="en-US" b="1" dirty="0">
                <a:solidFill>
                  <a:schemeClr val="accent2"/>
                </a:solidFill>
                <a:latin typeface="微软雅黑" panose="020B0503020204020204" pitchFamily="34" charset="-122"/>
                <a:ea typeface="微软雅黑" panose="020B0503020204020204" pitchFamily="34" charset="-122"/>
              </a:endParaRPr>
            </a:p>
          </p:txBody>
        </p:sp>
        <p:grpSp>
          <p:nvGrpSpPr>
            <p:cNvPr id="13" name="Group 15"/>
            <p:cNvGrpSpPr/>
            <p:nvPr>
              <p:custDataLst>
                <p:tags r:id="rId2"/>
              </p:custDataLst>
            </p:nvPr>
          </p:nvGrpSpPr>
          <p:grpSpPr>
            <a:xfrm>
              <a:off x="6201" y="3931"/>
              <a:ext cx="4710" cy="483"/>
              <a:chOff x="2569789" y="3646464"/>
              <a:chExt cx="4381605" cy="728556"/>
            </a:xfrm>
            <a:solidFill>
              <a:schemeClr val="accent2"/>
            </a:solidFill>
          </p:grpSpPr>
          <p:sp>
            <p:nvSpPr>
              <p:cNvPr id="17" name="燕尾形 20"/>
              <p:cNvSpPr/>
              <p:nvPr>
                <p:custDataLst>
                  <p:tags r:id="rId3"/>
                </p:custDataLst>
              </p:nvPr>
            </p:nvSpPr>
            <p:spPr>
              <a:xfrm>
                <a:off x="2569789" y="3646467"/>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18" name="TextBox 97"/>
              <p:cNvSpPr txBox="1"/>
              <p:nvPr>
                <p:custDataLst>
                  <p:tags r:id="rId4"/>
                </p:custDataLst>
              </p:nvPr>
            </p:nvSpPr>
            <p:spPr>
              <a:xfrm>
                <a:off x="2607000" y="3646464"/>
                <a:ext cx="4344394" cy="728556"/>
              </a:xfrm>
              <a:prstGeom prst="rect">
                <a:avLst/>
              </a:prstGeom>
              <a:noFill/>
            </p:spPr>
            <p:txBody>
              <a:bodyPr wrap="square" rtlCol="0">
                <a:spAutoFit/>
              </a:bodyPr>
              <a:lstStyle/>
              <a:p>
                <a:pPr lvl="0" algn="ctr"/>
                <a:r>
                  <a:rPr lang="zh-CN" altLang="en-US" sz="1400" dirty="0">
                    <a:solidFill>
                      <a:schemeClr val="bg1"/>
                    </a:solidFill>
                    <a:latin typeface="微软雅黑" panose="020B0503020204020204" pitchFamily="34" charset="-122"/>
                    <a:ea typeface="微软雅黑" panose="020B0503020204020204" pitchFamily="34" charset="-122"/>
                  </a:rPr>
                  <a:t>人工智能在交通行业的应用</a:t>
                </a:r>
                <a:endParaRPr lang="zh-CN" altLang="zh-CN" sz="1400" dirty="0">
                  <a:solidFill>
                    <a:schemeClr val="bg1"/>
                  </a:solidFill>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1999070" cy="355576"/>
            <a:chOff x="1814" y="2612"/>
            <a:chExt cx="3148"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3148"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智能诊断技术的应用</a:t>
              </a:r>
            </a:p>
          </p:txBody>
        </p:sp>
      </p:grpSp>
      <p:sp>
        <p:nvSpPr>
          <p:cNvPr id="3" name="TextBox 36"/>
          <p:cNvSpPr txBox="1"/>
          <p:nvPr>
            <p:custDataLst>
              <p:tags r:id="rId1"/>
            </p:custDataLst>
          </p:nvPr>
        </p:nvSpPr>
        <p:spPr>
          <a:xfrm>
            <a:off x="1079500" y="1379855"/>
            <a:ext cx="6882765" cy="3322955"/>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）医学影像智能辅助诊断</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医学影像智能辅助诊断是指利用计算机视觉、神经网络等技术，对</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X</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射线、</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CT</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MRI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PET-CT</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、超声等影像数据进行分析，旨在快速发现病灶并生成结构化诊断报告。</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）临床专病智能辅助决策</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临床专病智能辅助决策系统通过机器学习和大数据挖掘技术，整合患者的病历、检验检查结果、基因测序数据等多模态信息，为医生提供精准的诊疗方案。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）基层全科医生智能辅助决策</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针对基层医疗资源不足的问题，智能诊断技术可以为全科医生提供诊断建议和治疗方案，以提高医疗服务的可及性和质量。</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一、 认识智能诊断技术</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1999070" cy="355576"/>
            <a:chOff x="1814" y="2612"/>
            <a:chExt cx="3148"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3148"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智能诊断技术的应用</a:t>
              </a:r>
            </a:p>
          </p:txBody>
        </p:sp>
      </p:grpSp>
      <p:sp>
        <p:nvSpPr>
          <p:cNvPr id="3" name="TextBox 36"/>
          <p:cNvSpPr txBox="1"/>
          <p:nvPr>
            <p:custDataLst>
              <p:tags r:id="rId1"/>
            </p:custDataLst>
          </p:nvPr>
        </p:nvSpPr>
        <p:spPr>
          <a:xfrm>
            <a:off x="1023730" y="1427946"/>
            <a:ext cx="6212566" cy="2030095"/>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）多模态智能诊断</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多模态智能诊断通过融合文本、影像、生理信号等多种数据，为临床诊断提供更为全面的支持。</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）中医智能诊断</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中医智能诊断技术通过智能设备采集中医“四诊”数据，结合中医药知识库，为患者提供中医诊疗方案。</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一、 认识智能诊断技术</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15590" y="1808736"/>
            <a:ext cx="2537574" cy="355576"/>
            <a:chOff x="1814" y="2612"/>
            <a:chExt cx="3996"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3996"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智能诊断技术的优势与挑战</a:t>
              </a:r>
            </a:p>
          </p:txBody>
        </p:sp>
      </p:grpSp>
      <p:sp>
        <p:nvSpPr>
          <p:cNvPr id="3" name="TextBox 36"/>
          <p:cNvSpPr txBox="1"/>
          <p:nvPr>
            <p:custDataLst>
              <p:tags r:id="rId1"/>
            </p:custDataLst>
          </p:nvPr>
        </p:nvSpPr>
        <p:spPr>
          <a:xfrm>
            <a:off x="1331705" y="2212171"/>
            <a:ext cx="6212566" cy="1383665"/>
          </a:xfrm>
          <a:prstGeom prst="rect">
            <a:avLst/>
          </a:prstGeom>
          <a:noFill/>
        </p:spPr>
        <p:txBody>
          <a:bodyPr wrap="square" rtlCol="0">
            <a:spAutoFit/>
          </a:bodyPr>
          <a:lstStyle/>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智能诊断技术能够快速处理大量数据，提供精准、一致的诊断建议，减少人为误差，提高诊断效率。此外，它还能使医疗服务更加普及，尤其是在医疗资源匮乏的地区。然而，尽管</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在诊断方面展现出巨大潜力，但其在临床应用中仍面临一些挑战，如数据隐私保护、模型可解释性以及监管合规性。</a:t>
            </a: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一、 认识智能诊断技术</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2178783" cy="402699"/>
            <a:chOff x="1814" y="1658508"/>
            <a:chExt cx="3431" cy="402699"/>
          </a:xfrm>
        </p:grpSpPr>
        <p:cxnSp>
          <p:nvCxnSpPr>
            <p:cNvPr id="35" name="Straight Connector 34"/>
            <p:cNvCxnSpPr/>
            <p:nvPr>
              <p:custDataLst>
                <p:tags r:id="rId3"/>
              </p:custDataLst>
            </p:nvPr>
          </p:nvCxnSpPr>
          <p:spPr>
            <a:xfrm>
              <a:off x="2097" y="206120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1658508"/>
              <a:ext cx="3431"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个性化医疗的技术进展</a:t>
              </a:r>
            </a:p>
          </p:txBody>
        </p:sp>
      </p:grpSp>
      <p:sp>
        <p:nvSpPr>
          <p:cNvPr id="3" name="TextBox 36"/>
          <p:cNvSpPr txBox="1"/>
          <p:nvPr>
            <p:custDataLst>
              <p:tags r:id="rId1"/>
            </p:custDataLst>
          </p:nvPr>
        </p:nvSpPr>
        <p:spPr>
          <a:xfrm>
            <a:off x="1023730" y="1427946"/>
            <a:ext cx="6212566" cy="299974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）基因测序技术</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基因测序技术的进步是个性化医疗发展的关键。全基因组测序（</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WGS</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）和新一代测序技术（如单分子实时测序和纳米孔测序）能够提供更全面、更精准的遗传信息，为疾病的诊断和治疗提供科学依据。</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）人工智能与大数据</a:t>
            </a: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和大数据技术在个性化医疗中发挥着重要作用。通过深度学习和数据挖掘技术，</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能够分析患者的基因组、临床数据和生活习惯，为医生提供精准的诊断与治疗建议。此外，</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还可应用于实时监测患者健康状况，并据此优化治疗方案。</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二、了解个性化医疗</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2178783" cy="383014"/>
            <a:chOff x="1814" y="1658508"/>
            <a:chExt cx="3431" cy="383014"/>
          </a:xfrm>
        </p:grpSpPr>
        <p:cxnSp>
          <p:nvCxnSpPr>
            <p:cNvPr id="35" name="Straight Connector 34"/>
            <p:cNvCxnSpPr/>
            <p:nvPr>
              <p:custDataLst>
                <p:tags r:id="rId3"/>
              </p:custDataLst>
            </p:nvPr>
          </p:nvCxnSpPr>
          <p:spPr>
            <a:xfrm>
              <a:off x="1984" y="204152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1658508"/>
              <a:ext cx="3431"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个性化医疗的技术进展</a:t>
              </a:r>
            </a:p>
          </p:txBody>
        </p:sp>
      </p:grpSp>
      <p:sp>
        <p:nvSpPr>
          <p:cNvPr id="3" name="TextBox 36"/>
          <p:cNvSpPr txBox="1"/>
          <p:nvPr>
            <p:custDataLst>
              <p:tags r:id="rId1"/>
            </p:custDataLst>
          </p:nvPr>
        </p:nvSpPr>
        <p:spPr>
          <a:xfrm>
            <a:off x="1023620" y="1428115"/>
            <a:ext cx="7014210" cy="235331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）多模态数据整合</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个性化医疗注重整合多模态数据，包括基因组数据、蛋白质组数据、代谢组数据和临床数据等，旨在提供更为全面的健康评估与治疗方案。</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）数字孪生技术</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数字孪生技术通过创建患者的“数字双胞胎”，对疾病进展与治疗反应进行模拟，为个性化医疗提供了全新的技术手段。该技术能够实时动态反映患者的健康状况，辅助优化治疗策略。</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二、了解个性化医疗</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2178783" cy="382379"/>
            <a:chOff x="1814" y="1658508"/>
            <a:chExt cx="3431" cy="382379"/>
          </a:xfrm>
        </p:grpSpPr>
        <p:cxnSp>
          <p:nvCxnSpPr>
            <p:cNvPr id="35" name="Straight Connector 34"/>
            <p:cNvCxnSpPr/>
            <p:nvPr>
              <p:custDataLst>
                <p:tags r:id="rId3"/>
              </p:custDataLst>
            </p:nvPr>
          </p:nvCxnSpPr>
          <p:spPr>
            <a:xfrm>
              <a:off x="1984" y="204088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1658508"/>
              <a:ext cx="3431"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个性化医疗的应用场景</a:t>
              </a:r>
            </a:p>
          </p:txBody>
        </p:sp>
      </p:grpSp>
      <p:sp>
        <p:nvSpPr>
          <p:cNvPr id="3" name="TextBox 36"/>
          <p:cNvSpPr txBox="1"/>
          <p:nvPr>
            <p:custDataLst>
              <p:tags r:id="rId1"/>
            </p:custDataLst>
          </p:nvPr>
        </p:nvSpPr>
        <p:spPr>
          <a:xfrm>
            <a:off x="1023620" y="1428115"/>
            <a:ext cx="6758940" cy="3322955"/>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精准诊断</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借助基因测序、影像学分析和生物标志物检测等技术，个性化医疗能够为患者提供精准的诊断结果。</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）个性化治疗方案</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个性化医疗可根据患者的基因特征和疾病类型，推荐最适合的治疗方案。</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）疾病预测与早期干预</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利用大数据与</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技术，个性化医疗能够从海量健康数据中提取潜在的疾病风险，为患者提供早期预警和干预方案。</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）实时健康监控</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数字孪生技术等新兴应用能够实时监控患者的健康状况，并提供动态的健康指导。</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二、了解个性化医疗</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2178782" cy="358884"/>
            <a:chOff x="1814" y="1658508"/>
            <a:chExt cx="3431" cy="358884"/>
          </a:xfrm>
        </p:grpSpPr>
        <p:cxnSp>
          <p:nvCxnSpPr>
            <p:cNvPr id="35" name="Straight Connector 34"/>
            <p:cNvCxnSpPr/>
            <p:nvPr>
              <p:custDataLst>
                <p:tags r:id="rId3"/>
              </p:custDataLst>
            </p:nvPr>
          </p:nvCxnSpPr>
          <p:spPr>
            <a:xfrm>
              <a:off x="1984" y="201739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1658508"/>
              <a:ext cx="3431"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个性化医疗的未来趋势</a:t>
              </a:r>
            </a:p>
          </p:txBody>
        </p:sp>
      </p:grpSp>
      <p:sp>
        <p:nvSpPr>
          <p:cNvPr id="3" name="TextBox 36"/>
          <p:cNvSpPr txBox="1"/>
          <p:nvPr>
            <p:custDataLst>
              <p:tags r:id="rId1"/>
            </p:custDataLst>
          </p:nvPr>
        </p:nvSpPr>
        <p:spPr>
          <a:xfrm>
            <a:off x="1023620" y="1428115"/>
            <a:ext cx="6828155" cy="299974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）技术普及与成本降低</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随着技术的进步，基因测序和</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分析的成本将持续降低，推动个性化医疗实现更广泛的临床应用。</a:t>
            </a: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）多学科融合</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个性化医疗将与生物学、计算机科学、信息科学等领域深度融合，驱动技术创新并加速临床转化。</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）数据安全与隐私保护</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随着个性化医疗的广泛应用，数据安全与隐私保护将成为重要课题。</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二、了解个性化医疗</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2178782" cy="402699"/>
            <a:chOff x="1814" y="1658508"/>
            <a:chExt cx="3431" cy="402699"/>
          </a:xfrm>
        </p:grpSpPr>
        <p:cxnSp>
          <p:nvCxnSpPr>
            <p:cNvPr id="35" name="Straight Connector 34"/>
            <p:cNvCxnSpPr/>
            <p:nvPr>
              <p:custDataLst>
                <p:tags r:id="rId3"/>
              </p:custDataLst>
            </p:nvPr>
          </p:nvCxnSpPr>
          <p:spPr>
            <a:xfrm>
              <a:off x="1984" y="206120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1658508"/>
              <a:ext cx="3431"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个性化医疗的未来趋势</a:t>
              </a:r>
            </a:p>
          </p:txBody>
        </p:sp>
      </p:grpSp>
      <p:sp>
        <p:nvSpPr>
          <p:cNvPr id="3" name="TextBox 36"/>
          <p:cNvSpPr txBox="1"/>
          <p:nvPr>
            <p:custDataLst>
              <p:tags r:id="rId1"/>
            </p:custDataLst>
          </p:nvPr>
        </p:nvSpPr>
        <p:spPr>
          <a:xfrm>
            <a:off x="1023730" y="1427946"/>
            <a:ext cx="6140558" cy="2030095"/>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）个性化药物研发革新</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未来，个性化药物有望成为主流发展趋势。</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p>
          <a:p>
            <a:pPr algn="just">
              <a:lnSpc>
                <a:spcPct val="150000"/>
              </a:lnSpc>
            </a:pPr>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医疗服务智能化升级</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智能健康监测设备、虚拟医疗服务和机器人辅助手术等技术将广泛应用于个性化医疗，以提高医疗服务的效率和质量。</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二、了解个性化医疗</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3076713" cy="383014"/>
            <a:chOff x="1814" y="1658508"/>
            <a:chExt cx="4845" cy="383014"/>
          </a:xfrm>
        </p:grpSpPr>
        <p:cxnSp>
          <p:nvCxnSpPr>
            <p:cNvPr id="35" name="Straight Connector 34"/>
            <p:cNvCxnSpPr/>
            <p:nvPr>
              <p:custDataLst>
                <p:tags r:id="rId3"/>
              </p:custDataLst>
            </p:nvPr>
          </p:nvCxnSpPr>
          <p:spPr>
            <a:xfrm>
              <a:off x="2041" y="204152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1658508"/>
              <a:ext cx="4845"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人工智能在药物研发中的应用场景</a:t>
              </a:r>
            </a:p>
          </p:txBody>
        </p:sp>
      </p:grpSp>
      <p:sp>
        <p:nvSpPr>
          <p:cNvPr id="3" name="TextBox 36"/>
          <p:cNvSpPr txBox="1"/>
          <p:nvPr>
            <p:custDataLst>
              <p:tags r:id="rId1"/>
            </p:custDataLst>
          </p:nvPr>
        </p:nvSpPr>
        <p:spPr>
          <a:xfrm>
            <a:off x="1023730" y="1427946"/>
            <a:ext cx="6212566" cy="3322955"/>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）靶点发现与验证</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人工智能技术通过自然语言处理技术和机器学习算法，能够从海量的文献、专利和临床试验数据中挖掘潜在的药物靶点。</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）药物活性预测</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通过深度学习模型，如卷积神经网络、循环神经网络、深度神经网络和长短期记忆网络等，研究人员可以快速筛选出具有高活性的化合物，从而提高药物发现的效率。</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）数据安全与隐私保护</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随着个性化医疗的广泛应用，数据安全与隐私保护将成为重要课题。</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623252"/>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三、了解</a:t>
            </a:r>
            <a:r>
              <a:rPr lang="en-US" altLang="zh-CN" dirty="0">
                <a:solidFill>
                  <a:schemeClr val="accent1"/>
                </a:solidFill>
                <a:latin typeface="微软雅黑" panose="020B0503020204020204" pitchFamily="34" charset="-122"/>
                <a:ea typeface="微软雅黑" panose="020B0503020204020204" pitchFamily="34" charset="-122"/>
              </a:rPr>
              <a:t>AI</a:t>
            </a:r>
            <a:r>
              <a:rPr lang="zh-CN" altLang="en-US" dirty="0">
                <a:solidFill>
                  <a:schemeClr val="accent1"/>
                </a:solidFill>
                <a:latin typeface="微软雅黑" panose="020B0503020204020204" pitchFamily="34" charset="-122"/>
                <a:ea typeface="微软雅黑" panose="020B0503020204020204" pitchFamily="34" charset="-122"/>
              </a:rPr>
              <a:t>在药物研发中的应用</a:t>
            </a:r>
          </a:p>
          <a:p>
            <a:pPr lvl="0"/>
            <a:endParaRPr lang="zh-CN" altLang="en-US"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024511"/>
            <a:ext cx="3076713" cy="383014"/>
            <a:chOff x="1814" y="1658508"/>
            <a:chExt cx="4845" cy="383014"/>
          </a:xfrm>
        </p:grpSpPr>
        <p:cxnSp>
          <p:nvCxnSpPr>
            <p:cNvPr id="35" name="Straight Connector 34"/>
            <p:cNvCxnSpPr/>
            <p:nvPr>
              <p:custDataLst>
                <p:tags r:id="rId3"/>
              </p:custDataLst>
            </p:nvPr>
          </p:nvCxnSpPr>
          <p:spPr>
            <a:xfrm>
              <a:off x="1984" y="204152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1658508"/>
              <a:ext cx="4845"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人工智能在药物研发中的应用场景</a:t>
              </a:r>
            </a:p>
          </p:txBody>
        </p:sp>
      </p:grpSp>
      <p:sp>
        <p:nvSpPr>
          <p:cNvPr id="3" name="TextBox 36"/>
          <p:cNvSpPr txBox="1"/>
          <p:nvPr>
            <p:custDataLst>
              <p:tags r:id="rId1"/>
            </p:custDataLst>
          </p:nvPr>
        </p:nvSpPr>
        <p:spPr>
          <a:xfrm>
            <a:off x="1023730" y="1427946"/>
            <a:ext cx="6212566" cy="235331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）个性化药物研发革新</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未来，个性化药物有望成为主流发展趋势。</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医疗服务智能化升级</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智能健康监测设备、虚拟医疗服务和机器人辅助手术等技术将广泛应用于个性化医疗，以提高医疗服务的效率和质量。</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6</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加速新药发现</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在新药发现中，</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技术展现出巨大潜力。</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623252"/>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三、了解</a:t>
            </a:r>
            <a:r>
              <a:rPr lang="en-US" altLang="zh-CN" dirty="0">
                <a:solidFill>
                  <a:schemeClr val="accent1"/>
                </a:solidFill>
                <a:latin typeface="微软雅黑" panose="020B0503020204020204" pitchFamily="34" charset="-122"/>
                <a:ea typeface="微软雅黑" panose="020B0503020204020204" pitchFamily="34" charset="-122"/>
              </a:rPr>
              <a:t>AI</a:t>
            </a:r>
            <a:r>
              <a:rPr lang="zh-CN" altLang="en-US" dirty="0">
                <a:solidFill>
                  <a:schemeClr val="accent1"/>
                </a:solidFill>
                <a:latin typeface="微软雅黑" panose="020B0503020204020204" pitchFamily="34" charset="-122"/>
                <a:ea typeface="微软雅黑" panose="020B0503020204020204" pitchFamily="34" charset="-122"/>
              </a:rPr>
              <a:t>在药物研发中的应用</a:t>
            </a:r>
          </a:p>
          <a:p>
            <a:pPr lvl="0"/>
            <a:endParaRPr lang="zh-CN" altLang="en-US"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20172" y="1996480"/>
            <a:ext cx="814070" cy="345440"/>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1</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nvGrpSpPr>
          <p:cNvPr id="2" name="Group 14"/>
          <p:cNvGrpSpPr/>
          <p:nvPr/>
        </p:nvGrpSpPr>
        <p:grpSpPr>
          <a:xfrm>
            <a:off x="4678680" y="2392045"/>
            <a:ext cx="3672336" cy="800774"/>
            <a:chOff x="5349226" y="2010956"/>
            <a:chExt cx="4272984" cy="948660"/>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5428662" y="2120998"/>
              <a:ext cx="4101137" cy="838618"/>
            </a:xfrm>
            <a:prstGeom prst="rect">
              <a:avLst/>
            </a:prstGeom>
            <a:noFill/>
            <a:ln>
              <a:noFill/>
            </a:ln>
            <a:extLst>
              <a:ext uri="{909E8E84-426E-40DD-AFC4-6F175D3DCCD1}">
                <a14:hiddenFill xmlns:a14="http://schemas.microsoft.com/office/drawing/2010/main">
                  <a:grpFill/>
                </a14:hiddenFill>
              </a:ext>
            </a:extLst>
          </p:spPr>
          <p:txBody>
            <a:bodyPr wrap="square" rtlCol="0">
              <a:spAutoFit/>
            </a:bodyPr>
            <a:lstStyle/>
            <a:p>
              <a:pPr lvl="0" algn="ctr"/>
              <a:r>
                <a:rPr lang="zh-CN" altLang="en-US" sz="2000" dirty="0">
                  <a:solidFill>
                    <a:schemeClr val="bg1"/>
                  </a:solidFill>
                  <a:latin typeface="微软雅黑" panose="020B0503020204020204" pitchFamily="34" charset="-122"/>
                  <a:ea typeface="微软雅黑" panose="020B0503020204020204" pitchFamily="34" charset="-122"/>
                </a:rPr>
                <a:t>人工智能在制造业的应用</a:t>
              </a:r>
            </a:p>
          </p:txBody>
        </p:sp>
      </p:grpSp>
      <p:pic>
        <p:nvPicPr>
          <p:cNvPr id="8" name="图片 7" descr="摄图网_601306538_计算机处理器(企业商用)"/>
          <p:cNvPicPr>
            <a:picLocks noChangeAspect="1"/>
          </p:cNvPicPr>
          <p:nvPr/>
        </p:nvPicPr>
        <p:blipFill>
          <a:blip r:embed="rId3"/>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1522351"/>
            <a:ext cx="2717287" cy="402064"/>
            <a:chOff x="1814" y="1658508"/>
            <a:chExt cx="4279" cy="402064"/>
          </a:xfrm>
        </p:grpSpPr>
        <p:cxnSp>
          <p:nvCxnSpPr>
            <p:cNvPr id="35" name="Straight Connector 34"/>
            <p:cNvCxnSpPr/>
            <p:nvPr>
              <p:custDataLst>
                <p:tags r:id="rId3"/>
              </p:custDataLst>
            </p:nvPr>
          </p:nvCxnSpPr>
          <p:spPr>
            <a:xfrm>
              <a:off x="1927" y="20605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1658508"/>
              <a:ext cx="4279"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人工智能在药物研发中的作用</a:t>
              </a:r>
            </a:p>
          </p:txBody>
        </p:sp>
      </p:grpSp>
      <p:sp>
        <p:nvSpPr>
          <p:cNvPr id="3" name="TextBox 36"/>
          <p:cNvSpPr txBox="1"/>
          <p:nvPr>
            <p:custDataLst>
              <p:tags r:id="rId1"/>
            </p:custDataLst>
          </p:nvPr>
        </p:nvSpPr>
        <p:spPr>
          <a:xfrm>
            <a:off x="1023730" y="1925786"/>
            <a:ext cx="7616722" cy="1669688"/>
          </a:xfrm>
          <a:prstGeom prst="rect">
            <a:avLst/>
          </a:prstGeom>
          <a:noFill/>
        </p:spPr>
        <p:txBody>
          <a:bodyPr wrap="square" rtlCol="0">
            <a:spAutoFit/>
          </a:bodyPr>
          <a:lstStyle/>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人工智能通过以下方式显著改变了药物研发的格局。</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①提升研发效率：人工智能能够快速处理和分析海量数据，缩短药物发现与筛选的时间。</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②降低成本：通过虚拟筛选和精准预测，可显著降低药物研发的失败率，降低实验成本。</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③优化临床试验：人工智能可以优化试验设计和患者选择，提高临床试验的成功率。</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④推动个性化医疗：人工智能可结合基因组学和多组学数据，为患者提供个性化的治疗方案。</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623252"/>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三、了解</a:t>
            </a:r>
            <a:r>
              <a:rPr lang="en-US" altLang="zh-CN" dirty="0">
                <a:solidFill>
                  <a:schemeClr val="accent1"/>
                </a:solidFill>
                <a:latin typeface="微软雅黑" panose="020B0503020204020204" pitchFamily="34" charset="-122"/>
                <a:ea typeface="微软雅黑" panose="020B0503020204020204" pitchFamily="34" charset="-122"/>
              </a:rPr>
              <a:t>AI</a:t>
            </a:r>
            <a:r>
              <a:rPr lang="zh-CN" altLang="en-US" dirty="0">
                <a:solidFill>
                  <a:schemeClr val="accent1"/>
                </a:solidFill>
                <a:latin typeface="微软雅黑" panose="020B0503020204020204" pitchFamily="34" charset="-122"/>
                <a:ea typeface="微软雅黑" panose="020B0503020204020204" pitchFamily="34" charset="-122"/>
              </a:rPr>
              <a:t>在药物研发中的应用</a:t>
            </a:r>
          </a:p>
          <a:p>
            <a:pPr lvl="0"/>
            <a:endParaRPr lang="zh-CN" altLang="en-US" dirty="0">
              <a:solidFill>
                <a:schemeClr val="accent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7"/>
          <p:cNvSpPr txBox="1"/>
          <p:nvPr userDrawn="1">
            <p:custDataLst>
              <p:tags r:id="rId1"/>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四、认识</a:t>
            </a:r>
            <a:r>
              <a:rPr lang="en-US" altLang="zh-CN" dirty="0">
                <a:solidFill>
                  <a:schemeClr val="accent1"/>
                </a:solidFill>
                <a:latin typeface="微软雅黑" panose="020B0503020204020204" pitchFamily="34" charset="-122"/>
                <a:ea typeface="微软雅黑" panose="020B0503020204020204" pitchFamily="34" charset="-122"/>
              </a:rPr>
              <a:t>AI</a:t>
            </a:r>
            <a:r>
              <a:rPr lang="zh-CN" altLang="en-US" dirty="0">
                <a:solidFill>
                  <a:schemeClr val="accent1"/>
                </a:solidFill>
                <a:latin typeface="微软雅黑" panose="020B0503020204020204" pitchFamily="34" charset="-122"/>
                <a:ea typeface="微软雅黑" panose="020B0503020204020204" pitchFamily="34" charset="-122"/>
              </a:rPr>
              <a:t>在医疗管理系统中的应用</a:t>
            </a:r>
          </a:p>
        </p:txBody>
      </p:sp>
      <p:grpSp>
        <p:nvGrpSpPr>
          <p:cNvPr id="7" name="组合 6"/>
          <p:cNvGrpSpPr/>
          <p:nvPr/>
        </p:nvGrpSpPr>
        <p:grpSpPr>
          <a:xfrm>
            <a:off x="938750" y="2853637"/>
            <a:ext cx="7288021" cy="943610"/>
            <a:chOff x="1307" y="1669"/>
            <a:chExt cx="11477" cy="1487"/>
          </a:xfrm>
        </p:grpSpPr>
        <p:grpSp>
          <p:nvGrpSpPr>
            <p:cNvPr id="8" name="组合 7"/>
            <p:cNvGrpSpPr/>
            <p:nvPr/>
          </p:nvGrpSpPr>
          <p:grpSpPr>
            <a:xfrm>
              <a:off x="1330" y="1669"/>
              <a:ext cx="2286" cy="560"/>
              <a:chOff x="1893" y="2612"/>
              <a:chExt cx="2286" cy="560"/>
            </a:xfrm>
          </p:grpSpPr>
          <p:cxnSp>
            <p:nvCxnSpPr>
              <p:cNvPr id="9" name="Straight Connector 34"/>
              <p:cNvCxnSpPr/>
              <p:nvPr>
                <p:custDataLst>
                  <p:tags r:id="rId6"/>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0" name="TextBox 35"/>
              <p:cNvSpPr txBox="1"/>
              <p:nvPr>
                <p:custDataLst>
                  <p:tags r:id="rId7"/>
                </p:custDataLst>
              </p:nvPr>
            </p:nvSpPr>
            <p:spPr>
              <a:xfrm>
                <a:off x="1893" y="2612"/>
                <a:ext cx="2286" cy="483"/>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电子病历系统</a:t>
                </a:r>
              </a:p>
            </p:txBody>
          </p:sp>
        </p:grpSp>
        <p:sp>
          <p:nvSpPr>
            <p:cNvPr id="11" name="TextBox 36"/>
            <p:cNvSpPr txBox="1"/>
            <p:nvPr>
              <p:custDataLst>
                <p:tags r:id="rId5"/>
              </p:custDataLst>
            </p:nvPr>
          </p:nvSpPr>
          <p:spPr>
            <a:xfrm>
              <a:off x="1307" y="2368"/>
              <a:ext cx="11477"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人工智能技术在电子病历系统中的应用主要包括智能病历生成和病历质量控制。通过自然语言处理技术，系统能够自动生成结构化的病历信息，减轻医生的文书负担。同时，通过机器学习算法，系统能够分析病历数据，提醒医生补充或修改病历内容，确保病历的完整性和准确性。 </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18" name="组合 17"/>
          <p:cNvGrpSpPr/>
          <p:nvPr/>
        </p:nvGrpSpPr>
        <p:grpSpPr>
          <a:xfrm>
            <a:off x="938749" y="1246161"/>
            <a:ext cx="7380098" cy="943610"/>
            <a:chOff x="1307" y="1669"/>
            <a:chExt cx="11622" cy="1487"/>
          </a:xfrm>
        </p:grpSpPr>
        <p:grpSp>
          <p:nvGrpSpPr>
            <p:cNvPr id="19" name="组合 18"/>
            <p:cNvGrpSpPr/>
            <p:nvPr/>
          </p:nvGrpSpPr>
          <p:grpSpPr>
            <a:xfrm>
              <a:off x="1330" y="1669"/>
              <a:ext cx="2286" cy="560"/>
              <a:chOff x="1893" y="2612"/>
              <a:chExt cx="2286" cy="560"/>
            </a:xfrm>
          </p:grpSpPr>
          <p:cxnSp>
            <p:nvCxnSpPr>
              <p:cNvPr id="21"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35"/>
              <p:cNvSpPr txBox="1"/>
              <p:nvPr>
                <p:custDataLst>
                  <p:tags r:id="rId4"/>
                </p:custDataLst>
              </p:nvPr>
            </p:nvSpPr>
            <p:spPr>
              <a:xfrm>
                <a:off x="1893" y="2612"/>
                <a:ext cx="2286" cy="483"/>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医院信息系统</a:t>
                </a:r>
              </a:p>
            </p:txBody>
          </p:sp>
        </p:grpSp>
        <p:sp>
          <p:nvSpPr>
            <p:cNvPr id="20" name="TextBox 36"/>
            <p:cNvSpPr txBox="1"/>
            <p:nvPr>
              <p:custDataLst>
                <p:tags r:id="rId2"/>
              </p:custDataLst>
            </p:nvPr>
          </p:nvSpPr>
          <p:spPr>
            <a:xfrm>
              <a:off x="1307" y="2368"/>
              <a:ext cx="11622"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人工智能技术在医院信息系统中的应用主要包括智能分诊、智能导诊和智能问诊等。通过自然语言处理和机器学习算法等技术，系统能够根据患者的症状和病史提供初步的诊断建议，优化诊疗流程，减少患者的等待时间。 </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7"/>
          <p:cNvSpPr txBox="1"/>
          <p:nvPr userDrawn="1">
            <p:custDataLst>
              <p:tags r:id="rId1"/>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四、认识</a:t>
            </a:r>
            <a:r>
              <a:rPr lang="en-US" altLang="zh-CN" dirty="0">
                <a:solidFill>
                  <a:schemeClr val="accent1"/>
                </a:solidFill>
                <a:latin typeface="微软雅黑" panose="020B0503020204020204" pitchFamily="34" charset="-122"/>
                <a:ea typeface="微软雅黑" panose="020B0503020204020204" pitchFamily="34" charset="-122"/>
              </a:rPr>
              <a:t>AI</a:t>
            </a:r>
            <a:r>
              <a:rPr lang="zh-CN" altLang="en-US" dirty="0">
                <a:solidFill>
                  <a:schemeClr val="accent1"/>
                </a:solidFill>
                <a:latin typeface="微软雅黑" panose="020B0503020204020204" pitchFamily="34" charset="-122"/>
                <a:ea typeface="微软雅黑" panose="020B0503020204020204" pitchFamily="34" charset="-122"/>
              </a:rPr>
              <a:t>在医疗管理系统中的应用</a:t>
            </a:r>
          </a:p>
        </p:txBody>
      </p:sp>
      <p:grpSp>
        <p:nvGrpSpPr>
          <p:cNvPr id="7" name="组合 6"/>
          <p:cNvGrpSpPr/>
          <p:nvPr/>
        </p:nvGrpSpPr>
        <p:grpSpPr>
          <a:xfrm>
            <a:off x="936077" y="2409109"/>
            <a:ext cx="7168004" cy="943610"/>
            <a:chOff x="1307" y="1669"/>
            <a:chExt cx="11288" cy="1487"/>
          </a:xfrm>
        </p:grpSpPr>
        <p:grpSp>
          <p:nvGrpSpPr>
            <p:cNvPr id="8" name="组合 7"/>
            <p:cNvGrpSpPr/>
            <p:nvPr/>
          </p:nvGrpSpPr>
          <p:grpSpPr>
            <a:xfrm>
              <a:off x="1330" y="1669"/>
              <a:ext cx="2866" cy="560"/>
              <a:chOff x="1893" y="2612"/>
              <a:chExt cx="2866" cy="560"/>
            </a:xfrm>
          </p:grpSpPr>
          <p:cxnSp>
            <p:nvCxnSpPr>
              <p:cNvPr id="9" name="Straight Connector 34"/>
              <p:cNvCxnSpPr/>
              <p:nvPr>
                <p:custDataLst>
                  <p:tags r:id="rId9"/>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0" name="TextBox 35"/>
              <p:cNvSpPr txBox="1"/>
              <p:nvPr>
                <p:custDataLst>
                  <p:tags r:id="rId10"/>
                </p:custDataLst>
              </p:nvPr>
            </p:nvSpPr>
            <p:spPr>
              <a:xfrm>
                <a:off x="1893" y="2612"/>
                <a:ext cx="2866"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临床决策支持系统</a:t>
                </a:r>
              </a:p>
            </p:txBody>
          </p:sp>
        </p:grpSp>
        <p:sp>
          <p:nvSpPr>
            <p:cNvPr id="11" name="TextBox 36"/>
            <p:cNvSpPr txBox="1"/>
            <p:nvPr>
              <p:custDataLst>
                <p:tags r:id="rId8"/>
              </p:custDataLst>
            </p:nvPr>
          </p:nvSpPr>
          <p:spPr>
            <a:xfrm>
              <a:off x="1307" y="2368"/>
              <a:ext cx="11288"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在该系统中，人工智能技术发挥着关键作用。系统运用机器学习和深度学习算法，对庞大的医疗数据集进行深入分析，从而为医生提供更为个性化的诊疗建议。</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18" name="组合 17"/>
          <p:cNvGrpSpPr/>
          <p:nvPr/>
        </p:nvGrpSpPr>
        <p:grpSpPr>
          <a:xfrm>
            <a:off x="936077" y="1092744"/>
            <a:ext cx="7111488" cy="943610"/>
            <a:chOff x="1307" y="1669"/>
            <a:chExt cx="11199" cy="1487"/>
          </a:xfrm>
        </p:grpSpPr>
        <p:grpSp>
          <p:nvGrpSpPr>
            <p:cNvPr id="19" name="组合 18"/>
            <p:cNvGrpSpPr/>
            <p:nvPr/>
          </p:nvGrpSpPr>
          <p:grpSpPr>
            <a:xfrm>
              <a:off x="1330" y="1669"/>
              <a:ext cx="2286" cy="560"/>
              <a:chOff x="1893" y="2612"/>
              <a:chExt cx="2286" cy="560"/>
            </a:xfrm>
          </p:grpSpPr>
          <p:cxnSp>
            <p:nvCxnSpPr>
              <p:cNvPr id="21" name="Straight Connector 34"/>
              <p:cNvCxnSpPr/>
              <p:nvPr>
                <p:custDataLst>
                  <p:tags r:id="rId6"/>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35"/>
              <p:cNvSpPr txBox="1"/>
              <p:nvPr>
                <p:custDataLst>
                  <p:tags r:id="rId7"/>
                </p:custDataLst>
              </p:nvPr>
            </p:nvSpPr>
            <p:spPr>
              <a:xfrm>
                <a:off x="1893" y="2612"/>
                <a:ext cx="2286" cy="483"/>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医疗影像系统</a:t>
                </a:r>
              </a:p>
            </p:txBody>
          </p:sp>
        </p:grpSp>
        <p:sp>
          <p:nvSpPr>
            <p:cNvPr id="20" name="TextBox 36"/>
            <p:cNvSpPr txBox="1"/>
            <p:nvPr>
              <p:custDataLst>
                <p:tags r:id="rId5"/>
              </p:custDataLst>
            </p:nvPr>
          </p:nvSpPr>
          <p:spPr>
            <a:xfrm>
              <a:off x="1307" y="2368"/>
              <a:ext cx="11199"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在医疗影像系统中，人工智能技术的应用主要为影像辅助诊断。借助深度学习算法，系统能够对影像数据进行智能分析，辅助医生发现病变、完成疾病诊断并开展风险评估。</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5" name="组合 4"/>
          <p:cNvGrpSpPr/>
          <p:nvPr/>
        </p:nvGrpSpPr>
        <p:grpSpPr>
          <a:xfrm>
            <a:off x="950682" y="3811238"/>
            <a:ext cx="7096248" cy="943610"/>
            <a:chOff x="1307" y="1669"/>
            <a:chExt cx="11175" cy="1487"/>
          </a:xfrm>
        </p:grpSpPr>
        <p:grpSp>
          <p:nvGrpSpPr>
            <p:cNvPr id="6" name="组合 5"/>
            <p:cNvGrpSpPr/>
            <p:nvPr/>
          </p:nvGrpSpPr>
          <p:grpSpPr>
            <a:xfrm>
              <a:off x="1330" y="1669"/>
              <a:ext cx="2866" cy="560"/>
              <a:chOff x="1893" y="2612"/>
              <a:chExt cx="2866" cy="560"/>
            </a:xfrm>
          </p:grpSpPr>
          <p:cxnSp>
            <p:nvCxnSpPr>
              <p:cNvPr id="13"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4" name="TextBox 35"/>
              <p:cNvSpPr txBox="1"/>
              <p:nvPr>
                <p:custDataLst>
                  <p:tags r:id="rId4"/>
                </p:custDataLst>
              </p:nvPr>
            </p:nvSpPr>
            <p:spPr>
              <a:xfrm>
                <a:off x="1893" y="2612"/>
                <a:ext cx="2866"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医疗资源管理系统</a:t>
                </a:r>
              </a:p>
            </p:txBody>
          </p:sp>
        </p:grpSp>
        <p:sp>
          <p:nvSpPr>
            <p:cNvPr id="12" name="TextBox 36"/>
            <p:cNvSpPr txBox="1"/>
            <p:nvPr>
              <p:custDataLst>
                <p:tags r:id="rId2"/>
              </p:custDataLst>
            </p:nvPr>
          </p:nvSpPr>
          <p:spPr>
            <a:xfrm>
              <a:off x="1307" y="2368"/>
              <a:ext cx="11175"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人工智能技术在医疗资源管理系统中的应用主要包括资源需求预测和资源优化调配。</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7"/>
          <p:cNvSpPr txBox="1"/>
          <p:nvPr userDrawn="1">
            <p:custDataLst>
              <p:tags r:id="rId1"/>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五、人工智能在医疗行业的应用案例</a:t>
            </a:r>
          </a:p>
        </p:txBody>
      </p:sp>
      <p:grpSp>
        <p:nvGrpSpPr>
          <p:cNvPr id="7" name="组合 6"/>
          <p:cNvGrpSpPr/>
          <p:nvPr/>
        </p:nvGrpSpPr>
        <p:grpSpPr>
          <a:xfrm>
            <a:off x="899561" y="1148080"/>
            <a:ext cx="7117715" cy="730393"/>
            <a:chOff x="1307" y="1669"/>
            <a:chExt cx="7538" cy="1151"/>
          </a:xfrm>
        </p:grpSpPr>
        <p:sp>
          <p:nvSpPr>
            <p:cNvPr id="10" name="TextBox 35"/>
            <p:cNvSpPr txBox="1"/>
            <p:nvPr>
              <p:custDataLst>
                <p:tags r:id="rId11"/>
              </p:custDataLst>
            </p:nvPr>
          </p:nvSpPr>
          <p:spPr>
            <a:xfrm>
              <a:off x="1330" y="1669"/>
              <a:ext cx="1813" cy="483"/>
            </a:xfrm>
            <a:prstGeom prst="rect">
              <a:avLst/>
            </a:prstGeom>
            <a:noFill/>
          </p:spPr>
          <p:txBody>
            <a:bodyPr wrap="squar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辅助诊断</a:t>
              </a:r>
            </a:p>
          </p:txBody>
        </p:sp>
        <p:sp>
          <p:nvSpPr>
            <p:cNvPr id="11" name="TextBox 36"/>
            <p:cNvSpPr txBox="1"/>
            <p:nvPr>
              <p:custDataLst>
                <p:tags r:id="rId12"/>
              </p:custDataLst>
            </p:nvPr>
          </p:nvSpPr>
          <p:spPr>
            <a:xfrm>
              <a:off x="1307" y="2032"/>
              <a:ext cx="7538" cy="788"/>
            </a:xfrm>
            <a:prstGeom prst="rect">
              <a:avLst/>
            </a:prstGeom>
            <a:noFill/>
          </p:spPr>
          <p:txBody>
            <a:bodyPr wrap="square" rtlCol="0">
              <a:noAutofit/>
            </a:bodyPr>
            <a:lstStyle/>
            <a:p>
              <a:pPr indent="0" algn="just" fontAlgn="auto">
                <a:lnSpc>
                  <a:spcPct val="12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百度灵医大模型通过</a:t>
              </a:r>
              <a:r>
                <a:rPr lang="en-US" altLang="zh-CN" sz="1400" dirty="0">
                  <a:solidFill>
                    <a:srgbClr val="808080"/>
                  </a:solidFill>
                  <a:latin typeface="微软雅黑" charset="0"/>
                  <a:ea typeface="微软雅黑" charset="0"/>
                  <a:cs typeface="微软雅黑" charset="0"/>
                  <a:sym typeface="Arial" panose="020B0604020202090204" pitchFamily="34" charset="0"/>
                </a:rPr>
                <a:t>API</a:t>
              </a:r>
              <a:r>
                <a:rPr lang="zh-CN" altLang="en-US" sz="1400" dirty="0">
                  <a:solidFill>
                    <a:srgbClr val="808080"/>
                  </a:solidFill>
                  <a:latin typeface="微软雅黑" charset="0"/>
                  <a:ea typeface="微软雅黑" charset="0"/>
                  <a:cs typeface="微软雅黑" charset="0"/>
                  <a:sym typeface="Arial" panose="020B0604020202090204" pitchFamily="34" charset="0"/>
                </a:rPr>
                <a:t>或插件嵌入的方式，与医疗机构的系统进行集成。它能够分析患者的病历、检查结果等多源数据，为医生提供详细的诊断建议。</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sp>
        <p:nvSpPr>
          <p:cNvPr id="20" name="TextBox 36"/>
          <p:cNvSpPr txBox="1"/>
          <p:nvPr>
            <p:custDataLst>
              <p:tags r:id="rId2"/>
            </p:custDataLst>
          </p:nvPr>
        </p:nvSpPr>
        <p:spPr>
          <a:xfrm>
            <a:off x="939165" y="792480"/>
            <a:ext cx="7378700" cy="516255"/>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百度灵医大模型是百度公司开发的一款人工智能医疗产品</a:t>
            </a:r>
            <a:r>
              <a:rPr lang="en-US" altLang="zh-CN" sz="1400" dirty="0">
                <a:solidFill>
                  <a:srgbClr val="808080"/>
                </a:solidFill>
                <a:latin typeface="微软雅黑" charset="0"/>
                <a:ea typeface="微软雅黑" charset="0"/>
                <a:cs typeface="微软雅黑" charset="0"/>
                <a:sym typeface="Arial" panose="020B0604020202090204" pitchFamily="34" charset="0"/>
              </a:rPr>
              <a:t>，</a:t>
            </a:r>
            <a:r>
              <a:rPr lang="zh-CN" altLang="en-US" sz="1400" dirty="0">
                <a:solidFill>
                  <a:srgbClr val="808080"/>
                </a:solidFill>
                <a:latin typeface="微软雅黑" charset="0"/>
                <a:ea typeface="微软雅黑" charset="0"/>
                <a:cs typeface="微软雅黑" charset="0"/>
                <a:sym typeface="Arial" panose="020B0604020202090204" pitchFamily="34" charset="0"/>
              </a:rPr>
              <a:t>其提供的服务主要有以下几方面：</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nvGrpSpPr>
          <p:cNvPr id="5" name="组合 4"/>
          <p:cNvGrpSpPr/>
          <p:nvPr/>
        </p:nvGrpSpPr>
        <p:grpSpPr>
          <a:xfrm>
            <a:off x="877964" y="1989598"/>
            <a:ext cx="7078345" cy="697314"/>
            <a:chOff x="1307" y="1669"/>
            <a:chExt cx="7538" cy="1099"/>
          </a:xfrm>
        </p:grpSpPr>
        <p:sp>
          <p:nvSpPr>
            <p:cNvPr id="14" name="TextBox 35"/>
            <p:cNvSpPr txBox="1"/>
            <p:nvPr>
              <p:custDataLst>
                <p:tags r:id="rId9"/>
              </p:custDataLst>
            </p:nvPr>
          </p:nvSpPr>
          <p:spPr>
            <a:xfrm>
              <a:off x="1330" y="1669"/>
              <a:ext cx="3148" cy="483"/>
            </a:xfrm>
            <a:prstGeom prst="rect">
              <a:avLst/>
            </a:prstGeom>
            <a:noFill/>
          </p:spPr>
          <p:txBody>
            <a:bodyPr wrap="squar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个性化治疗方案制定</a:t>
              </a:r>
            </a:p>
          </p:txBody>
        </p:sp>
        <p:sp>
          <p:nvSpPr>
            <p:cNvPr id="12" name="TextBox 36"/>
            <p:cNvSpPr txBox="1"/>
            <p:nvPr>
              <p:custDataLst>
                <p:tags r:id="rId10"/>
              </p:custDataLst>
            </p:nvPr>
          </p:nvSpPr>
          <p:spPr>
            <a:xfrm>
              <a:off x="1307" y="1980"/>
              <a:ext cx="7538"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该模型可以通过为患者构建精准画像，制定个性化的治疗方案。</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sp>
        <p:nvSpPr>
          <p:cNvPr id="2" name="文本框 1"/>
          <p:cNvSpPr txBox="1"/>
          <p:nvPr/>
        </p:nvSpPr>
        <p:spPr>
          <a:xfrm>
            <a:off x="6048164" y="1640000"/>
            <a:ext cx="2700300" cy="382092"/>
          </a:xfrm>
          <a:prstGeom prst="rect">
            <a:avLst/>
          </a:prstGeom>
          <a:noFill/>
        </p:spPr>
        <p:txBody>
          <a:bodyPr wrap="square" rtlCol="0">
            <a:spAutoFit/>
          </a:bodyPr>
          <a:lstStyle/>
          <a:p>
            <a:pPr>
              <a:lnSpc>
                <a:spcPct val="150000"/>
              </a:lnSpc>
            </a:pPr>
            <a:endParaRPr lang="zh-CN" altLang="en-US" sz="1400" dirty="0"/>
          </a:p>
        </p:txBody>
      </p:sp>
      <p:grpSp>
        <p:nvGrpSpPr>
          <p:cNvPr id="3" name="组合 2"/>
          <p:cNvGrpSpPr/>
          <p:nvPr/>
        </p:nvGrpSpPr>
        <p:grpSpPr>
          <a:xfrm>
            <a:off x="899561" y="2620153"/>
            <a:ext cx="7230758" cy="747395"/>
            <a:chOff x="1364" y="1529"/>
            <a:chExt cx="7540" cy="1178"/>
          </a:xfrm>
        </p:grpSpPr>
        <p:sp>
          <p:nvSpPr>
            <p:cNvPr id="17" name="TextBox 35"/>
            <p:cNvSpPr txBox="1"/>
            <p:nvPr>
              <p:custDataLst>
                <p:tags r:id="rId7"/>
              </p:custDataLst>
            </p:nvPr>
          </p:nvSpPr>
          <p:spPr>
            <a:xfrm>
              <a:off x="1364" y="1529"/>
              <a:ext cx="2378" cy="406"/>
            </a:xfrm>
            <a:prstGeom prst="rect">
              <a:avLst/>
            </a:prstGeom>
            <a:noFill/>
          </p:spPr>
          <p:txBody>
            <a:bodyPr wrap="square" rtlCol="0">
              <a:no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临床决策支持</a:t>
              </a:r>
            </a:p>
          </p:txBody>
        </p:sp>
        <p:sp>
          <p:nvSpPr>
            <p:cNvPr id="18" name="TextBox 36"/>
            <p:cNvSpPr txBox="1"/>
            <p:nvPr>
              <p:custDataLst>
                <p:tags r:id="rId8"/>
              </p:custDataLst>
            </p:nvPr>
          </p:nvSpPr>
          <p:spPr>
            <a:xfrm>
              <a:off x="1366" y="1919"/>
              <a:ext cx="7538" cy="788"/>
            </a:xfrm>
            <a:prstGeom prst="rect">
              <a:avLst/>
            </a:prstGeom>
            <a:noFill/>
          </p:spPr>
          <p:txBody>
            <a:bodyPr wrap="square" rtlCol="0">
              <a:noAutofit/>
            </a:bodyPr>
            <a:lstStyle/>
            <a:p>
              <a:pPr indent="0" algn="just" fontAlgn="auto">
                <a:lnSpc>
                  <a:spcPct val="12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百度灵医大模型具备临床决策支持功能，可辅助医生在复杂临床情境下作出更科学合理的诊疗决策。</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19" name="组合 18"/>
          <p:cNvGrpSpPr/>
          <p:nvPr/>
        </p:nvGrpSpPr>
        <p:grpSpPr>
          <a:xfrm>
            <a:off x="899561" y="3525564"/>
            <a:ext cx="7255636" cy="870634"/>
            <a:chOff x="1307" y="2029"/>
            <a:chExt cx="11426" cy="1372"/>
          </a:xfrm>
        </p:grpSpPr>
        <p:sp>
          <p:nvSpPr>
            <p:cNvPr id="23" name="TextBox 35"/>
            <p:cNvSpPr txBox="1"/>
            <p:nvPr>
              <p:custDataLst>
                <p:tags r:id="rId5"/>
              </p:custDataLst>
            </p:nvPr>
          </p:nvSpPr>
          <p:spPr>
            <a:xfrm>
              <a:off x="1359" y="2029"/>
              <a:ext cx="1735"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患者服务</a:t>
              </a:r>
            </a:p>
          </p:txBody>
        </p:sp>
        <p:sp>
          <p:nvSpPr>
            <p:cNvPr id="24" name="TextBox 36"/>
            <p:cNvSpPr txBox="1"/>
            <p:nvPr>
              <p:custDataLst>
                <p:tags r:id="rId6"/>
              </p:custDataLst>
            </p:nvPr>
          </p:nvSpPr>
          <p:spPr>
            <a:xfrm>
              <a:off x="1307" y="2368"/>
              <a:ext cx="11426" cy="1033"/>
            </a:xfrm>
            <a:prstGeom prst="rect">
              <a:avLst/>
            </a:prstGeom>
            <a:noFill/>
          </p:spPr>
          <p:txBody>
            <a:bodyPr wrap="square" rtlCol="0">
              <a:noAutofit/>
            </a:bodyPr>
            <a:lstStyle/>
            <a:p>
              <a:pPr indent="0" algn="just" fontAlgn="auto">
                <a:lnSpc>
                  <a:spcPct val="12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百度灵医大模型能够为患者提供智能导诊、症状自查、就医指导等服务，从而改善患者的就医体验。</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25" name="组合 24"/>
          <p:cNvGrpSpPr/>
          <p:nvPr/>
        </p:nvGrpSpPr>
        <p:grpSpPr>
          <a:xfrm>
            <a:off x="899561" y="4368004"/>
            <a:ext cx="7255636" cy="730393"/>
            <a:chOff x="1307" y="1781"/>
            <a:chExt cx="11426" cy="1151"/>
          </a:xfrm>
        </p:grpSpPr>
        <p:sp>
          <p:nvSpPr>
            <p:cNvPr id="28" name="TextBox 35"/>
            <p:cNvSpPr txBox="1"/>
            <p:nvPr>
              <p:custDataLst>
                <p:tags r:id="rId3"/>
              </p:custDataLst>
            </p:nvPr>
          </p:nvSpPr>
          <p:spPr>
            <a:xfrm>
              <a:off x="1330" y="1781"/>
              <a:ext cx="1735"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医院管理</a:t>
              </a:r>
            </a:p>
          </p:txBody>
        </p:sp>
        <p:sp>
          <p:nvSpPr>
            <p:cNvPr id="29" name="TextBox 36"/>
            <p:cNvSpPr txBox="1"/>
            <p:nvPr>
              <p:custDataLst>
                <p:tags r:id="rId4"/>
              </p:custDataLst>
            </p:nvPr>
          </p:nvSpPr>
          <p:spPr>
            <a:xfrm>
              <a:off x="1307" y="2144"/>
              <a:ext cx="11426"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在智慧医院建设进程中，百度灵医大模型可以优化医院管理与资源配置。</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20172" y="1996480"/>
            <a:ext cx="811761" cy="346249"/>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3</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nvGrpSpPr>
          <p:cNvPr id="2" name="Group 14"/>
          <p:cNvGrpSpPr/>
          <p:nvPr/>
        </p:nvGrpSpPr>
        <p:grpSpPr>
          <a:xfrm>
            <a:off x="4721860" y="2378710"/>
            <a:ext cx="3916680" cy="566420"/>
            <a:chOff x="5349226" y="2010956"/>
            <a:chExt cx="5922706" cy="671026"/>
          </a:xfrm>
          <a:solidFill>
            <a:schemeClr val="accent1"/>
          </a:solidFill>
        </p:grpSpPr>
        <p:sp>
          <p:nvSpPr>
            <p:cNvPr id="6" name="燕尾形 18"/>
            <p:cNvSpPr/>
            <p:nvPr/>
          </p:nvSpPr>
          <p:spPr>
            <a:xfrm rot="10800000">
              <a:off x="5349226" y="2010956"/>
              <a:ext cx="5922706" cy="671026"/>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5428657" y="2120788"/>
              <a:ext cx="5762826" cy="472426"/>
            </a:xfrm>
            <a:prstGeom prst="rect">
              <a:avLst/>
            </a:prstGeom>
            <a:noFill/>
            <a:ln>
              <a:noFill/>
            </a:ln>
            <a:extLst>
              <a:ext uri="{909E8E84-426E-40DD-AFC4-6F175D3DCCD1}">
                <a14:hiddenFill xmlns:a14="http://schemas.microsoft.com/office/drawing/2010/main">
                  <a:grpFill/>
                </a14:hiddenFill>
              </a:ext>
            </a:extLst>
          </p:spPr>
          <p:txBody>
            <a:bodyPr wrap="square" rtlCol="0">
              <a:spAutoFit/>
            </a:bodyPr>
            <a:lstStyle/>
            <a:p>
              <a:pPr lvl="0" algn="ctr"/>
              <a:r>
                <a:rPr lang="zh-CN" altLang="en-US" sz="2000" dirty="0">
                  <a:solidFill>
                    <a:schemeClr val="bg1"/>
                  </a:solidFill>
                  <a:latin typeface="微软雅黑" panose="020B0503020204020204" pitchFamily="34" charset="-122"/>
                  <a:ea typeface="微软雅黑" panose="020B0503020204020204" pitchFamily="34" charset="-122"/>
                  <a:sym typeface="+mn-ea"/>
                </a:rPr>
                <a:t>人工智能在教育行业的应用</a:t>
              </a:r>
              <a:endParaRPr lang="zh-CN" altLang="zh-CN" sz="2000" dirty="0">
                <a:solidFill>
                  <a:schemeClr val="bg1"/>
                </a:solidFill>
                <a:latin typeface="微软雅黑" panose="020B0503020204020204" pitchFamily="34" charset="-122"/>
                <a:ea typeface="微软雅黑" panose="020B0503020204020204" pitchFamily="34" charset="-122"/>
              </a:endParaRPr>
            </a:p>
          </p:txBody>
        </p:sp>
      </p:grpSp>
      <p:pic>
        <p:nvPicPr>
          <p:cNvPr id="8" name="图片 7" descr="摄图网_601306538_计算机处理器(企业商用)"/>
          <p:cNvPicPr>
            <a:picLocks noChangeAspect="1"/>
          </p:cNvPicPr>
          <p:nvPr/>
        </p:nvPicPr>
        <p:blipFill>
          <a:blip r:embed="rId3"/>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学习目标</a:t>
            </a:r>
          </a:p>
        </p:txBody>
      </p:sp>
      <p:sp>
        <p:nvSpPr>
          <p:cNvPr id="44" name="PA_淘宝店chenying0907 43"/>
          <p:cNvSpPr txBox="1"/>
          <p:nvPr>
            <p:custDataLst>
              <p:tags r:id="rId2"/>
            </p:custDataLst>
          </p:nvPr>
        </p:nvSpPr>
        <p:spPr>
          <a:xfrm>
            <a:off x="2835910" y="1313815"/>
            <a:ext cx="5281930" cy="2680970"/>
          </a:xfrm>
          <a:prstGeom prst="rect">
            <a:avLst/>
          </a:prstGeom>
          <a:noFill/>
        </p:spPr>
        <p:txBody>
          <a:bodyPr wrap="square" lIns="68580" tIns="34290" rIns="68580" bIns="34290" rtlCol="0">
            <a:noAutofit/>
          </a:bodyPr>
          <a:lstStyle/>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了解人工智能在智能教学系统、虚拟助教系统以及智能教育管理系统等领域的典型应用场景</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能够识别教育场景中常见的人工智能技术，并阐述其作用</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能够运用智能学习工具，提升学习效率与学习体验</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树立智能教育领域中的</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技术应用意识，认可其应用价值</a:t>
            </a:r>
          </a:p>
        </p:txBody>
      </p:sp>
      <p:grpSp>
        <p:nvGrpSpPr>
          <p:cNvPr id="17" name="Group 14"/>
          <p:cNvGrpSpPr/>
          <p:nvPr>
            <p:custDataLst>
              <p:tags r:id="rId3"/>
            </p:custDataLst>
          </p:nvPr>
        </p:nvGrpSpPr>
        <p:grpSpPr>
          <a:xfrm>
            <a:off x="1359535" y="1360398"/>
            <a:ext cx="1371600" cy="581432"/>
            <a:chOff x="5349226" y="2010956"/>
            <a:chExt cx="4272984" cy="701546"/>
          </a:xfrm>
          <a:solidFill>
            <a:schemeClr val="accent1"/>
          </a:solidFill>
        </p:grpSpPr>
        <p:sp>
          <p:nvSpPr>
            <p:cNvPr id="94" name="燕尾形 18"/>
            <p:cNvSpPr/>
            <p:nvPr>
              <p:custDataLst>
                <p:tags r:id="rId10"/>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1"/>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知识目标</a:t>
              </a:r>
            </a:p>
          </p:txBody>
        </p:sp>
      </p:grpSp>
      <p:grpSp>
        <p:nvGrpSpPr>
          <p:cNvPr id="18" name="Group 14"/>
          <p:cNvGrpSpPr/>
          <p:nvPr>
            <p:custDataLst>
              <p:tags r:id="rId4"/>
            </p:custDataLst>
          </p:nvPr>
        </p:nvGrpSpPr>
        <p:grpSpPr>
          <a:xfrm>
            <a:off x="1363980" y="2394178"/>
            <a:ext cx="1371600" cy="581432"/>
            <a:chOff x="5349226" y="2010956"/>
            <a:chExt cx="4272984" cy="701546"/>
          </a:xfrm>
          <a:solidFill>
            <a:schemeClr val="accent1"/>
          </a:solidFill>
        </p:grpSpPr>
        <p:sp>
          <p:nvSpPr>
            <p:cNvPr id="19" name="燕尾形 18"/>
            <p:cNvSpPr/>
            <p:nvPr>
              <p:custDataLst>
                <p:tags r:id="rId8"/>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0" name="TextBox 94"/>
            <p:cNvSpPr txBox="1"/>
            <p:nvPr>
              <p:custDataLst>
                <p:tags r:id="rId9"/>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能力目标</a:t>
              </a:r>
            </a:p>
          </p:txBody>
        </p:sp>
      </p:grpSp>
      <p:grpSp>
        <p:nvGrpSpPr>
          <p:cNvPr id="21" name="Group 14"/>
          <p:cNvGrpSpPr/>
          <p:nvPr>
            <p:custDataLst>
              <p:tags r:id="rId5"/>
            </p:custDataLst>
          </p:nvPr>
        </p:nvGrpSpPr>
        <p:grpSpPr>
          <a:xfrm>
            <a:off x="1363980" y="3365728"/>
            <a:ext cx="1371600" cy="581432"/>
            <a:chOff x="5349226" y="2010956"/>
            <a:chExt cx="4272984" cy="701546"/>
          </a:xfrm>
          <a:solidFill>
            <a:schemeClr val="accent1"/>
          </a:solidFill>
        </p:grpSpPr>
        <p:sp>
          <p:nvSpPr>
            <p:cNvPr id="23" name="燕尾形 22"/>
            <p:cNvSpPr/>
            <p:nvPr>
              <p:custDataLst>
                <p:tags r:id="rId6"/>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7" name="TextBox 94"/>
            <p:cNvSpPr txBox="1"/>
            <p:nvPr>
              <p:custDataLst>
                <p:tags r:id="rId7"/>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素养目标</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7"/>
          <p:cNvSpPr txBox="1"/>
          <p:nvPr userDrawn="1">
            <p:custDataLst>
              <p:tags r:id="rId1"/>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一、认识智能教学系统</a:t>
            </a:r>
          </a:p>
        </p:txBody>
      </p:sp>
      <p:grpSp>
        <p:nvGrpSpPr>
          <p:cNvPr id="7" name="组合 6"/>
          <p:cNvGrpSpPr/>
          <p:nvPr/>
        </p:nvGrpSpPr>
        <p:grpSpPr>
          <a:xfrm>
            <a:off x="938748" y="2547914"/>
            <a:ext cx="7046082" cy="943610"/>
            <a:chOff x="1307" y="1669"/>
            <a:chExt cx="11096" cy="1487"/>
          </a:xfrm>
        </p:grpSpPr>
        <p:grpSp>
          <p:nvGrpSpPr>
            <p:cNvPr id="8" name="组合 7"/>
            <p:cNvGrpSpPr/>
            <p:nvPr/>
          </p:nvGrpSpPr>
          <p:grpSpPr>
            <a:xfrm>
              <a:off x="1330" y="1669"/>
              <a:ext cx="2378" cy="560"/>
              <a:chOff x="1893" y="2612"/>
              <a:chExt cx="2378" cy="560"/>
            </a:xfrm>
          </p:grpSpPr>
          <p:cxnSp>
            <p:nvCxnSpPr>
              <p:cNvPr id="9" name="Straight Connector 34"/>
              <p:cNvCxnSpPr/>
              <p:nvPr>
                <p:custDataLst>
                  <p:tags r:id="rId9"/>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0" name="TextBox 35"/>
              <p:cNvSpPr txBox="1"/>
              <p:nvPr>
                <p:custDataLst>
                  <p:tags r:id="rId10"/>
                </p:custDataLst>
              </p:nvPr>
            </p:nvSpPr>
            <p:spPr>
              <a:xfrm>
                <a:off x="1893" y="2612"/>
                <a:ext cx="2378" cy="485"/>
              </a:xfrm>
              <a:prstGeom prst="rect">
                <a:avLst/>
              </a:prstGeom>
              <a:noFill/>
            </p:spPr>
            <p:txBody>
              <a:bodyPr wrap="none" rtlCol="0">
                <a:spAutoFit/>
              </a:bodyPr>
              <a:lstStyle/>
              <a:p>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智能内容推荐</a:t>
                </a:r>
              </a:p>
            </p:txBody>
          </p:sp>
        </p:grpSp>
        <p:sp>
          <p:nvSpPr>
            <p:cNvPr id="11" name="TextBox 36"/>
            <p:cNvSpPr txBox="1"/>
            <p:nvPr>
              <p:custDataLst>
                <p:tags r:id="rId8"/>
              </p:custDataLst>
            </p:nvPr>
          </p:nvSpPr>
          <p:spPr>
            <a:xfrm>
              <a:off x="1307" y="2368"/>
              <a:ext cx="11096"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人工智能能够根据学生的学习行为和兴趣，推荐相关的学习资源和课程。</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18" name="组合 17"/>
          <p:cNvGrpSpPr/>
          <p:nvPr/>
        </p:nvGrpSpPr>
        <p:grpSpPr>
          <a:xfrm>
            <a:off x="938748" y="890561"/>
            <a:ext cx="7485510" cy="1526783"/>
            <a:chOff x="1307" y="1669"/>
            <a:chExt cx="11788" cy="2406"/>
          </a:xfrm>
        </p:grpSpPr>
        <p:grpSp>
          <p:nvGrpSpPr>
            <p:cNvPr id="19" name="组合 18"/>
            <p:cNvGrpSpPr/>
            <p:nvPr/>
          </p:nvGrpSpPr>
          <p:grpSpPr>
            <a:xfrm>
              <a:off x="1330" y="1669"/>
              <a:ext cx="3148" cy="560"/>
              <a:chOff x="1893" y="2612"/>
              <a:chExt cx="3148" cy="560"/>
            </a:xfrm>
          </p:grpSpPr>
          <p:cxnSp>
            <p:nvCxnSpPr>
              <p:cNvPr id="21" name="Straight Connector 34"/>
              <p:cNvCxnSpPr/>
              <p:nvPr>
                <p:custDataLst>
                  <p:tags r:id="rId6"/>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35"/>
              <p:cNvSpPr txBox="1"/>
              <p:nvPr>
                <p:custDataLst>
                  <p:tags r:id="rId7"/>
                </p:custDataLst>
              </p:nvPr>
            </p:nvSpPr>
            <p:spPr>
              <a:xfrm>
                <a:off x="1893" y="2612"/>
                <a:ext cx="3148"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个性化学习路径规划</a:t>
                </a:r>
              </a:p>
            </p:txBody>
          </p:sp>
        </p:grpSp>
        <p:sp>
          <p:nvSpPr>
            <p:cNvPr id="20" name="TextBox 36"/>
            <p:cNvSpPr txBox="1"/>
            <p:nvPr>
              <p:custDataLst>
                <p:tags r:id="rId5"/>
              </p:custDataLst>
            </p:nvPr>
          </p:nvSpPr>
          <p:spPr>
            <a:xfrm>
              <a:off x="1307" y="2368"/>
              <a:ext cx="11788" cy="1707"/>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人工智能可以通过分析学生的学习数据（如学习进度、知识掌握程度、学习风格等），为每个学生制定个性化的学习路径。自适应学习平台可以根据学生的表现动态调整学习内容和难度，让学生以适合自己的节奏学习。</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2" name="组合 1"/>
          <p:cNvGrpSpPr/>
          <p:nvPr/>
        </p:nvGrpSpPr>
        <p:grpSpPr>
          <a:xfrm>
            <a:off x="938748" y="3576747"/>
            <a:ext cx="7665853" cy="943610"/>
            <a:chOff x="1307" y="1669"/>
            <a:chExt cx="12072" cy="1487"/>
          </a:xfrm>
        </p:grpSpPr>
        <p:grpSp>
          <p:nvGrpSpPr>
            <p:cNvPr id="3" name="组合 2"/>
            <p:cNvGrpSpPr/>
            <p:nvPr/>
          </p:nvGrpSpPr>
          <p:grpSpPr>
            <a:xfrm>
              <a:off x="1330" y="1669"/>
              <a:ext cx="2583" cy="560"/>
              <a:chOff x="1893" y="2612"/>
              <a:chExt cx="2583" cy="560"/>
            </a:xfrm>
          </p:grpSpPr>
          <p:cxnSp>
            <p:nvCxnSpPr>
              <p:cNvPr id="6"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 name="TextBox 35"/>
              <p:cNvSpPr txBox="1"/>
              <p:nvPr>
                <p:custDataLst>
                  <p:tags r:id="rId4"/>
                </p:custDataLst>
              </p:nvPr>
            </p:nvSpPr>
            <p:spPr>
              <a:xfrm>
                <a:off x="1893" y="2612"/>
                <a:ext cx="2583"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实时反馈与辅导</a:t>
                </a:r>
              </a:p>
            </p:txBody>
          </p:sp>
        </p:grpSp>
        <p:sp>
          <p:nvSpPr>
            <p:cNvPr id="5" name="TextBox 36"/>
            <p:cNvSpPr txBox="1"/>
            <p:nvPr>
              <p:custDataLst>
                <p:tags r:id="rId2"/>
              </p:custDataLst>
            </p:nvPr>
          </p:nvSpPr>
          <p:spPr>
            <a:xfrm>
              <a:off x="1307" y="2368"/>
              <a:ext cx="12072"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人工智能可以实时监测学生的学习行为和成绩，及时发现问题并提供富有针对性的反馈和辅导。</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7"/>
          <p:cNvSpPr txBox="1"/>
          <p:nvPr userDrawn="1">
            <p:custDataLst>
              <p:tags r:id="rId1"/>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一、认识智能教学系统</a:t>
            </a:r>
          </a:p>
        </p:txBody>
      </p:sp>
      <p:grpSp>
        <p:nvGrpSpPr>
          <p:cNvPr id="18" name="组合 17"/>
          <p:cNvGrpSpPr/>
          <p:nvPr/>
        </p:nvGrpSpPr>
        <p:grpSpPr>
          <a:xfrm>
            <a:off x="967609" y="1348661"/>
            <a:ext cx="3117028" cy="3057373"/>
            <a:chOff x="1307" y="1668"/>
            <a:chExt cx="6835" cy="4818"/>
          </a:xfrm>
        </p:grpSpPr>
        <p:grpSp>
          <p:nvGrpSpPr>
            <p:cNvPr id="19" name="组合 18"/>
            <p:cNvGrpSpPr/>
            <p:nvPr/>
          </p:nvGrpSpPr>
          <p:grpSpPr>
            <a:xfrm>
              <a:off x="1386" y="1668"/>
              <a:ext cx="2378" cy="561"/>
              <a:chOff x="1949" y="2611"/>
              <a:chExt cx="2378" cy="561"/>
            </a:xfrm>
          </p:grpSpPr>
          <p:cxnSp>
            <p:nvCxnSpPr>
              <p:cNvPr id="21" name="Straight Connector 34"/>
              <p:cNvCxnSpPr/>
              <p:nvPr>
                <p:custDataLst>
                  <p:tags r:id="rId3"/>
                </p:custDataLst>
              </p:nvPr>
            </p:nvCxnSpPr>
            <p:spPr>
              <a:xfrm>
                <a:off x="2083"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35"/>
              <p:cNvSpPr txBox="1"/>
              <p:nvPr>
                <p:custDataLst>
                  <p:tags r:id="rId4"/>
                </p:custDataLst>
              </p:nvPr>
            </p:nvSpPr>
            <p:spPr>
              <a:xfrm>
                <a:off x="1949" y="2611"/>
                <a:ext cx="2378" cy="485"/>
              </a:xfrm>
              <a:prstGeom prst="rect">
                <a:avLst/>
              </a:prstGeom>
              <a:noFill/>
            </p:spPr>
            <p:txBody>
              <a:bodyPr wrap="none" rtlCol="0">
                <a:spAutoFit/>
              </a:bodyPr>
              <a:lstStyle/>
              <a:p>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智能教学辅助</a:t>
                </a:r>
              </a:p>
            </p:txBody>
          </p:sp>
        </p:grpSp>
        <p:sp>
          <p:nvSpPr>
            <p:cNvPr id="20" name="TextBox 36"/>
            <p:cNvSpPr txBox="1"/>
            <p:nvPr>
              <p:custDataLst>
                <p:tags r:id="rId2"/>
              </p:custDataLst>
            </p:nvPr>
          </p:nvSpPr>
          <p:spPr>
            <a:xfrm>
              <a:off x="1307" y="2368"/>
              <a:ext cx="6835" cy="411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人工智能能够协助教师进行教学设计、备课以及智能出题等工作，有效提升教学效率。此外，通过收集并分析学生的学习数据，人工智能可以为教师提供直观清晰的学情图表，帮助教师更全面地了解学生的学习情况，进而优化教学策略。</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pic>
        <p:nvPicPr>
          <p:cNvPr id="13" name="图片 12"/>
          <p:cNvPicPr>
            <a:picLocks noChangeAspect="1"/>
          </p:cNvPicPr>
          <p:nvPr/>
        </p:nvPicPr>
        <p:blipFill>
          <a:blip r:embed="rId7"/>
          <a:srcRect l="3636" r="4871"/>
          <a:stretch>
            <a:fillRect/>
          </a:stretch>
        </p:blipFill>
        <p:spPr>
          <a:xfrm>
            <a:off x="4283968" y="1704656"/>
            <a:ext cx="4222115" cy="237553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7"/>
          <p:cNvSpPr txBox="1"/>
          <p:nvPr userDrawn="1">
            <p:custDataLst>
              <p:tags r:id="rId1"/>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一、认识智能教学系统</a:t>
            </a:r>
          </a:p>
        </p:txBody>
      </p:sp>
      <p:grpSp>
        <p:nvGrpSpPr>
          <p:cNvPr id="18" name="组合 17"/>
          <p:cNvGrpSpPr/>
          <p:nvPr/>
        </p:nvGrpSpPr>
        <p:grpSpPr>
          <a:xfrm>
            <a:off x="938749" y="1388401"/>
            <a:ext cx="7387083" cy="943610"/>
            <a:chOff x="1307" y="1669"/>
            <a:chExt cx="11633" cy="1487"/>
          </a:xfrm>
        </p:grpSpPr>
        <p:grpSp>
          <p:nvGrpSpPr>
            <p:cNvPr id="19" name="组合 18"/>
            <p:cNvGrpSpPr/>
            <p:nvPr/>
          </p:nvGrpSpPr>
          <p:grpSpPr>
            <a:xfrm>
              <a:off x="1330" y="1669"/>
              <a:ext cx="2300" cy="560"/>
              <a:chOff x="1893" y="2612"/>
              <a:chExt cx="2300" cy="560"/>
            </a:xfrm>
          </p:grpSpPr>
          <p:cxnSp>
            <p:nvCxnSpPr>
              <p:cNvPr id="21" name="Straight Connector 34"/>
              <p:cNvCxnSpPr/>
              <p:nvPr>
                <p:custDataLst>
                  <p:tags r:id="rId6"/>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35"/>
              <p:cNvSpPr txBox="1"/>
              <p:nvPr>
                <p:custDataLst>
                  <p:tags r:id="rId7"/>
                </p:custDataLst>
              </p:nvPr>
            </p:nvSpPr>
            <p:spPr>
              <a:xfrm>
                <a:off x="1893" y="2612"/>
                <a:ext cx="2300"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虚拟学习环境</a:t>
                </a:r>
              </a:p>
            </p:txBody>
          </p:sp>
        </p:grpSp>
        <p:sp>
          <p:nvSpPr>
            <p:cNvPr id="20" name="TextBox 36"/>
            <p:cNvSpPr txBox="1"/>
            <p:nvPr>
              <p:custDataLst>
                <p:tags r:id="rId5"/>
              </p:custDataLst>
            </p:nvPr>
          </p:nvSpPr>
          <p:spPr>
            <a:xfrm>
              <a:off x="1307" y="2368"/>
              <a:ext cx="11633"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人工智能可以创建高度仿真的虚拟实验场景，让学生在安全的环境中进行各种实验操作，如化学实验、物理实验等，以避免实际操作中的危险因素和资源限制。同时，人工智能还可以模拟真实的职业场景，如医疗护理、机械操作等，帮助学生提前了解职业工作内容与要求。</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2" name="组合 1"/>
          <p:cNvGrpSpPr/>
          <p:nvPr/>
        </p:nvGrpSpPr>
        <p:grpSpPr>
          <a:xfrm>
            <a:off x="921604" y="3142246"/>
            <a:ext cx="7432804" cy="943610"/>
            <a:chOff x="1307" y="1669"/>
            <a:chExt cx="11705" cy="1487"/>
          </a:xfrm>
        </p:grpSpPr>
        <p:grpSp>
          <p:nvGrpSpPr>
            <p:cNvPr id="3" name="组合 2"/>
            <p:cNvGrpSpPr/>
            <p:nvPr/>
          </p:nvGrpSpPr>
          <p:grpSpPr>
            <a:xfrm>
              <a:off x="1330" y="1669"/>
              <a:ext cx="3227" cy="560"/>
              <a:chOff x="1893" y="2612"/>
              <a:chExt cx="3227" cy="560"/>
            </a:xfrm>
          </p:grpSpPr>
          <p:cxnSp>
            <p:nvCxnSpPr>
              <p:cNvPr id="6"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 name="TextBox 35"/>
              <p:cNvSpPr txBox="1"/>
              <p:nvPr>
                <p:custDataLst>
                  <p:tags r:id="rId4"/>
                </p:custDataLst>
              </p:nvPr>
            </p:nvSpPr>
            <p:spPr>
              <a:xfrm>
                <a:off x="1893" y="2612"/>
                <a:ext cx="3227" cy="485"/>
              </a:xfrm>
              <a:prstGeom prst="rect">
                <a:avLst/>
              </a:prstGeom>
              <a:noFill/>
            </p:spPr>
            <p:txBody>
              <a:bodyPr wrap="none" rtlCol="0">
                <a:spAutoFit/>
              </a:bodyPr>
              <a:lstStyle/>
              <a:p>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6.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教育公平与资源优化</a:t>
                </a:r>
              </a:p>
            </p:txBody>
          </p:sp>
        </p:grpSp>
        <p:sp>
          <p:nvSpPr>
            <p:cNvPr id="5" name="TextBox 36"/>
            <p:cNvSpPr txBox="1"/>
            <p:nvPr>
              <p:custDataLst>
                <p:tags r:id="rId2"/>
              </p:custDataLst>
            </p:nvPr>
          </p:nvSpPr>
          <p:spPr>
            <a:xfrm>
              <a:off x="1307" y="2368"/>
              <a:ext cx="11705"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通过深度学习算法与大数据分析，人工智能技术能够构建覆盖城乡的智能教育网络，从而打破传统教育的地域壁垒。</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36"/>
          <p:cNvSpPr txBox="1"/>
          <p:nvPr>
            <p:custDataLst>
              <p:tags r:id="rId1"/>
            </p:custDataLst>
          </p:nvPr>
        </p:nvSpPr>
        <p:spPr>
          <a:xfrm>
            <a:off x="971550" y="1348740"/>
            <a:ext cx="2954020" cy="2676525"/>
          </a:xfrm>
          <a:prstGeom prst="rect">
            <a:avLst/>
          </a:prstGeom>
          <a:noFill/>
        </p:spPr>
        <p:txBody>
          <a:bodyPr wrap="square" rtlCol="0">
            <a:spAutoFit/>
          </a:bodyPr>
          <a:lstStyle/>
          <a:p>
            <a:pPr indent="0" algn="just" fontAlgn="auto">
              <a:lnSpc>
                <a:spcPct val="150000"/>
              </a:lnSpc>
              <a:spcAft>
                <a:spcPts val="600"/>
              </a:spcAft>
            </a:pP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虚拟助教系统是一种基于人工智能技术的教育辅助工具，能够模拟人类教师的行为和交互方式，为学生提供个性化的学习支持和教学服务。它通过自然语言处理、机器学习和大数据分析等技术，实现与学生的对话交流，并提供即时答疑、个性化学习指导、智能测评等功能。</a:t>
            </a: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了解虚拟助教系统</a:t>
            </a:r>
            <a:endParaRPr lang="en-US" altLang="zh-CN" dirty="0">
              <a:solidFill>
                <a:schemeClr val="accent1"/>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5"/>
          <a:stretch>
            <a:fillRect/>
          </a:stretch>
        </p:blipFill>
        <p:spPr>
          <a:xfrm>
            <a:off x="4283710" y="1528445"/>
            <a:ext cx="3893185" cy="200723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学习目标</a:t>
            </a:r>
          </a:p>
        </p:txBody>
      </p:sp>
      <p:sp>
        <p:nvSpPr>
          <p:cNvPr id="44" name="PA_淘宝店chenying0907 43"/>
          <p:cNvSpPr txBox="1"/>
          <p:nvPr>
            <p:custDataLst>
              <p:tags r:id="rId2"/>
            </p:custDataLst>
          </p:nvPr>
        </p:nvSpPr>
        <p:spPr>
          <a:xfrm>
            <a:off x="2762885" y="1129982"/>
            <a:ext cx="5948558" cy="2680970"/>
          </a:xfrm>
          <a:prstGeom prst="rect">
            <a:avLst/>
          </a:prstGeom>
          <a:noFill/>
        </p:spPr>
        <p:txBody>
          <a:bodyPr wrap="square" lIns="68580" tIns="34290" rIns="68580" bIns="34290" rtlCol="0">
            <a:noAutofit/>
          </a:bodyPr>
          <a:lstStyle/>
          <a:p>
            <a:pPr>
              <a:lnSpc>
                <a:spcPct val="15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了解智能制造在产品设计与研发、生产流程智能化、供应链管理优化以及工业互</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网等领域的典型应用场景</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能够识别制造业场景中常见的人工智能技术，并阐述其作用</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能够运用工业机器人仿真软件创建机器人模型，体会机器人的运动过程</a:t>
            </a:r>
          </a:p>
          <a:p>
            <a:pPr>
              <a:lnSpc>
                <a:spcPct val="150000"/>
              </a:lnSpc>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培养智能制造场景下的</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技术应用意识，认同其应用价值</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17" name="Group 14"/>
          <p:cNvGrpSpPr/>
          <p:nvPr>
            <p:custDataLst>
              <p:tags r:id="rId3"/>
            </p:custDataLst>
          </p:nvPr>
        </p:nvGrpSpPr>
        <p:grpSpPr>
          <a:xfrm>
            <a:off x="1359535" y="1502638"/>
            <a:ext cx="1371600" cy="581432"/>
            <a:chOff x="5349226" y="2010956"/>
            <a:chExt cx="4272984" cy="701546"/>
          </a:xfrm>
          <a:solidFill>
            <a:schemeClr val="accent1"/>
          </a:solidFill>
        </p:grpSpPr>
        <p:sp>
          <p:nvSpPr>
            <p:cNvPr id="94" name="燕尾形 18"/>
            <p:cNvSpPr/>
            <p:nvPr>
              <p:custDataLst>
                <p:tags r:id="rId10"/>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1"/>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知识目标</a:t>
              </a:r>
            </a:p>
          </p:txBody>
        </p:sp>
      </p:grpSp>
      <p:grpSp>
        <p:nvGrpSpPr>
          <p:cNvPr id="18" name="Group 14"/>
          <p:cNvGrpSpPr/>
          <p:nvPr>
            <p:custDataLst>
              <p:tags r:id="rId4"/>
            </p:custDataLst>
          </p:nvPr>
        </p:nvGrpSpPr>
        <p:grpSpPr>
          <a:xfrm>
            <a:off x="1363980" y="2536418"/>
            <a:ext cx="1371600" cy="581432"/>
            <a:chOff x="5349226" y="2010956"/>
            <a:chExt cx="4272984" cy="701546"/>
          </a:xfrm>
          <a:solidFill>
            <a:schemeClr val="accent1"/>
          </a:solidFill>
        </p:grpSpPr>
        <p:sp>
          <p:nvSpPr>
            <p:cNvPr id="19" name="燕尾形 18"/>
            <p:cNvSpPr/>
            <p:nvPr>
              <p:custDataLst>
                <p:tags r:id="rId8"/>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0" name="TextBox 94"/>
            <p:cNvSpPr txBox="1"/>
            <p:nvPr>
              <p:custDataLst>
                <p:tags r:id="rId9"/>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能力目标</a:t>
              </a:r>
            </a:p>
          </p:txBody>
        </p:sp>
      </p:grpSp>
      <p:grpSp>
        <p:nvGrpSpPr>
          <p:cNvPr id="21" name="Group 14"/>
          <p:cNvGrpSpPr/>
          <p:nvPr>
            <p:custDataLst>
              <p:tags r:id="rId5"/>
            </p:custDataLst>
          </p:nvPr>
        </p:nvGrpSpPr>
        <p:grpSpPr>
          <a:xfrm>
            <a:off x="1363980" y="3507968"/>
            <a:ext cx="1371600" cy="581432"/>
            <a:chOff x="5349226" y="2010956"/>
            <a:chExt cx="4272984" cy="701546"/>
          </a:xfrm>
          <a:solidFill>
            <a:schemeClr val="accent1"/>
          </a:solidFill>
        </p:grpSpPr>
        <p:sp>
          <p:nvSpPr>
            <p:cNvPr id="23" name="燕尾形 22"/>
            <p:cNvSpPr/>
            <p:nvPr>
              <p:custDataLst>
                <p:tags r:id="rId6"/>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7" name="TextBox 94"/>
            <p:cNvSpPr txBox="1"/>
            <p:nvPr>
              <p:custDataLst>
                <p:tags r:id="rId7"/>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素养目标</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7"/>
          <p:cNvSpPr txBox="1"/>
          <p:nvPr userDrawn="1">
            <p:custDataLst>
              <p:tags r:id="rId1"/>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三、认识智能教育管理系统</a:t>
            </a:r>
          </a:p>
        </p:txBody>
      </p:sp>
      <p:grpSp>
        <p:nvGrpSpPr>
          <p:cNvPr id="18" name="组合 17"/>
          <p:cNvGrpSpPr/>
          <p:nvPr/>
        </p:nvGrpSpPr>
        <p:grpSpPr>
          <a:xfrm>
            <a:off x="1071879" y="1111243"/>
            <a:ext cx="3348202" cy="943610"/>
            <a:chOff x="1307" y="1669"/>
            <a:chExt cx="4470" cy="1487"/>
          </a:xfrm>
        </p:grpSpPr>
        <p:grpSp>
          <p:nvGrpSpPr>
            <p:cNvPr id="19" name="组合 18"/>
            <p:cNvGrpSpPr/>
            <p:nvPr/>
          </p:nvGrpSpPr>
          <p:grpSpPr>
            <a:xfrm>
              <a:off x="1330" y="1669"/>
              <a:ext cx="3148" cy="560"/>
              <a:chOff x="1893" y="2612"/>
              <a:chExt cx="3148" cy="560"/>
            </a:xfrm>
          </p:grpSpPr>
          <p:cxnSp>
            <p:nvCxnSpPr>
              <p:cNvPr id="21" name="Straight Connector 34"/>
              <p:cNvCxnSpPr/>
              <p:nvPr>
                <p:custDataLst>
                  <p:tags r:id="rId9"/>
                </p:custDataLst>
              </p:nvPr>
            </p:nvCxnSpPr>
            <p:spPr>
              <a:xfrm>
                <a:off x="2021"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35"/>
              <p:cNvSpPr txBox="1"/>
              <p:nvPr>
                <p:custDataLst>
                  <p:tags r:id="rId10"/>
                </p:custDataLst>
              </p:nvPr>
            </p:nvSpPr>
            <p:spPr>
              <a:xfrm>
                <a:off x="1893" y="2612"/>
                <a:ext cx="3148"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资源可视化与透明化</a:t>
                </a:r>
              </a:p>
            </p:txBody>
          </p:sp>
        </p:grpSp>
        <p:sp>
          <p:nvSpPr>
            <p:cNvPr id="20" name="TextBox 36"/>
            <p:cNvSpPr txBox="1"/>
            <p:nvPr>
              <p:custDataLst>
                <p:tags r:id="rId8"/>
              </p:custDataLst>
            </p:nvPr>
          </p:nvSpPr>
          <p:spPr>
            <a:xfrm>
              <a:off x="1307" y="2368"/>
              <a:ext cx="4470"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智能教育管理系统可以将各类教育资源（如师资、设备、资金等）进行数字化管理，实现资源的可视化与透明化，</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pic>
        <p:nvPicPr>
          <p:cNvPr id="13" name="图片 12"/>
          <p:cNvPicPr>
            <a:picLocks noChangeAspect="1"/>
          </p:cNvPicPr>
          <p:nvPr/>
        </p:nvPicPr>
        <p:blipFill>
          <a:blip r:embed="rId13"/>
          <a:stretch>
            <a:fillRect/>
          </a:stretch>
        </p:blipFill>
        <p:spPr>
          <a:xfrm>
            <a:off x="4987925" y="952500"/>
            <a:ext cx="3496945" cy="2072640"/>
          </a:xfrm>
          <a:prstGeom prst="rect">
            <a:avLst/>
          </a:prstGeom>
        </p:spPr>
      </p:pic>
      <p:grpSp>
        <p:nvGrpSpPr>
          <p:cNvPr id="14" name="组合 13"/>
          <p:cNvGrpSpPr/>
          <p:nvPr/>
        </p:nvGrpSpPr>
        <p:grpSpPr>
          <a:xfrm>
            <a:off x="1071879" y="2785613"/>
            <a:ext cx="7325417" cy="943610"/>
            <a:chOff x="1307" y="1669"/>
            <a:chExt cx="9075" cy="1487"/>
          </a:xfrm>
        </p:grpSpPr>
        <p:grpSp>
          <p:nvGrpSpPr>
            <p:cNvPr id="15" name="组合 14"/>
            <p:cNvGrpSpPr/>
            <p:nvPr/>
          </p:nvGrpSpPr>
          <p:grpSpPr>
            <a:xfrm>
              <a:off x="1330" y="1669"/>
              <a:ext cx="3148" cy="560"/>
              <a:chOff x="1893" y="2612"/>
              <a:chExt cx="3148" cy="560"/>
            </a:xfrm>
          </p:grpSpPr>
          <p:cxnSp>
            <p:nvCxnSpPr>
              <p:cNvPr id="17" name="Straight Connector 34"/>
              <p:cNvCxnSpPr/>
              <p:nvPr>
                <p:custDataLst>
                  <p:tags r:id="rId6"/>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3" name="TextBox 35"/>
              <p:cNvSpPr txBox="1"/>
              <p:nvPr>
                <p:custDataLst>
                  <p:tags r:id="rId7"/>
                </p:custDataLst>
              </p:nvPr>
            </p:nvSpPr>
            <p:spPr>
              <a:xfrm>
                <a:off x="1893" y="2612"/>
                <a:ext cx="3148"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智能分配与动态调整</a:t>
                </a:r>
              </a:p>
            </p:txBody>
          </p:sp>
        </p:grpSp>
        <p:sp>
          <p:nvSpPr>
            <p:cNvPr id="16" name="TextBox 36"/>
            <p:cNvSpPr txBox="1"/>
            <p:nvPr>
              <p:custDataLst>
                <p:tags r:id="rId5"/>
              </p:custDataLst>
            </p:nvPr>
          </p:nvSpPr>
          <p:spPr>
            <a:xfrm>
              <a:off x="1307" y="2368"/>
              <a:ext cx="9075"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智能教育管理系统能够根据实际需求，智能分配教育资源。</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24" name="组合 23"/>
          <p:cNvGrpSpPr/>
          <p:nvPr/>
        </p:nvGrpSpPr>
        <p:grpSpPr>
          <a:xfrm>
            <a:off x="1036319" y="3823335"/>
            <a:ext cx="7245350" cy="943610"/>
            <a:chOff x="1307" y="1669"/>
            <a:chExt cx="4134" cy="1487"/>
          </a:xfrm>
        </p:grpSpPr>
        <p:grpSp>
          <p:nvGrpSpPr>
            <p:cNvPr id="25" name="组合 24"/>
            <p:cNvGrpSpPr/>
            <p:nvPr/>
          </p:nvGrpSpPr>
          <p:grpSpPr>
            <a:xfrm>
              <a:off x="1330" y="1669"/>
              <a:ext cx="3148" cy="560"/>
              <a:chOff x="1893" y="2612"/>
              <a:chExt cx="3148" cy="560"/>
            </a:xfrm>
          </p:grpSpPr>
          <p:cxnSp>
            <p:nvCxnSpPr>
              <p:cNvPr id="27"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8" name="TextBox 35"/>
              <p:cNvSpPr txBox="1"/>
              <p:nvPr>
                <p:custDataLst>
                  <p:tags r:id="rId4"/>
                </p:custDataLst>
              </p:nvPr>
            </p:nvSpPr>
            <p:spPr>
              <a:xfrm>
                <a:off x="1893" y="2612"/>
                <a:ext cx="3148" cy="483"/>
              </a:xfrm>
              <a:prstGeom prst="rect">
                <a:avLst/>
              </a:prstGeom>
              <a:noFill/>
            </p:spPr>
            <p:txBody>
              <a:bodyPr wrap="squar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数据分析与决策支持</a:t>
                </a:r>
              </a:p>
            </p:txBody>
          </p:sp>
        </p:grpSp>
        <p:sp>
          <p:nvSpPr>
            <p:cNvPr id="26" name="TextBox 36"/>
            <p:cNvSpPr txBox="1"/>
            <p:nvPr>
              <p:custDataLst>
                <p:tags r:id="rId2"/>
              </p:custDataLst>
            </p:nvPr>
          </p:nvSpPr>
          <p:spPr>
            <a:xfrm>
              <a:off x="1307" y="2368"/>
              <a:ext cx="4134"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智能教育管理系统能够收集和分析大量数据，为教育管理者提供科学的决策支持。</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7"/>
          <p:cNvSpPr txBox="1"/>
          <p:nvPr userDrawn="1">
            <p:custDataLst>
              <p:tags r:id="rId1"/>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三、认识智能教育管理系统</a:t>
            </a:r>
          </a:p>
        </p:txBody>
      </p:sp>
      <p:grpSp>
        <p:nvGrpSpPr>
          <p:cNvPr id="7" name="组合 6"/>
          <p:cNvGrpSpPr/>
          <p:nvPr/>
        </p:nvGrpSpPr>
        <p:grpSpPr>
          <a:xfrm>
            <a:off x="938748" y="2215750"/>
            <a:ext cx="6931145" cy="943610"/>
            <a:chOff x="1307" y="1669"/>
            <a:chExt cx="10915" cy="1487"/>
          </a:xfrm>
        </p:grpSpPr>
        <p:grpSp>
          <p:nvGrpSpPr>
            <p:cNvPr id="8" name="组合 7"/>
            <p:cNvGrpSpPr/>
            <p:nvPr/>
          </p:nvGrpSpPr>
          <p:grpSpPr>
            <a:xfrm>
              <a:off x="1330" y="1669"/>
              <a:ext cx="3148" cy="560"/>
              <a:chOff x="1893" y="2612"/>
              <a:chExt cx="3148" cy="560"/>
            </a:xfrm>
          </p:grpSpPr>
          <p:cxnSp>
            <p:nvCxnSpPr>
              <p:cNvPr id="9" name="Straight Connector 34"/>
              <p:cNvCxnSpPr/>
              <p:nvPr>
                <p:custDataLst>
                  <p:tags r:id="rId9"/>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0" name="TextBox 35"/>
              <p:cNvSpPr txBox="1"/>
              <p:nvPr>
                <p:custDataLst>
                  <p:tags r:id="rId10"/>
                </p:custDataLst>
              </p:nvPr>
            </p:nvSpPr>
            <p:spPr>
              <a:xfrm>
                <a:off x="1893" y="2612"/>
                <a:ext cx="3148"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均衡设备与设施分配</a:t>
                </a:r>
              </a:p>
            </p:txBody>
          </p:sp>
        </p:grpSp>
        <p:sp>
          <p:nvSpPr>
            <p:cNvPr id="11" name="TextBox 36"/>
            <p:cNvSpPr txBox="1"/>
            <p:nvPr>
              <p:custDataLst>
                <p:tags r:id="rId8"/>
              </p:custDataLst>
            </p:nvPr>
          </p:nvSpPr>
          <p:spPr>
            <a:xfrm>
              <a:off x="1307" y="2368"/>
              <a:ext cx="10915"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教学设备和设施的分配不均，是影响教育质量的重要因素。智能教育管理系统可以通过数据分析，识别出设备短缺的学校，并制定合理的设备采购与分配计划。</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18" name="组合 17"/>
          <p:cNvGrpSpPr/>
          <p:nvPr/>
        </p:nvGrpSpPr>
        <p:grpSpPr>
          <a:xfrm>
            <a:off x="938749" y="890561"/>
            <a:ext cx="6915905" cy="943610"/>
            <a:chOff x="1307" y="1669"/>
            <a:chExt cx="10891" cy="1487"/>
          </a:xfrm>
        </p:grpSpPr>
        <p:grpSp>
          <p:nvGrpSpPr>
            <p:cNvPr id="19" name="组合 18"/>
            <p:cNvGrpSpPr/>
            <p:nvPr/>
          </p:nvGrpSpPr>
          <p:grpSpPr>
            <a:xfrm>
              <a:off x="1330" y="1669"/>
              <a:ext cx="2300" cy="560"/>
              <a:chOff x="1893" y="2612"/>
              <a:chExt cx="2300" cy="560"/>
            </a:xfrm>
          </p:grpSpPr>
          <p:cxnSp>
            <p:nvCxnSpPr>
              <p:cNvPr id="21" name="Straight Connector 34"/>
              <p:cNvCxnSpPr/>
              <p:nvPr>
                <p:custDataLst>
                  <p:tags r:id="rId6"/>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22" name="TextBox 35"/>
              <p:cNvSpPr txBox="1"/>
              <p:nvPr>
                <p:custDataLst>
                  <p:tags r:id="rId7"/>
                </p:custDataLst>
              </p:nvPr>
            </p:nvSpPr>
            <p:spPr>
              <a:xfrm>
                <a:off x="1893" y="2612"/>
                <a:ext cx="2300"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优化师资分配</a:t>
                </a:r>
              </a:p>
            </p:txBody>
          </p:sp>
        </p:grpSp>
        <p:sp>
          <p:nvSpPr>
            <p:cNvPr id="20" name="TextBox 36"/>
            <p:cNvSpPr txBox="1"/>
            <p:nvPr>
              <p:custDataLst>
                <p:tags r:id="rId5"/>
              </p:custDataLst>
            </p:nvPr>
          </p:nvSpPr>
          <p:spPr>
            <a:xfrm>
              <a:off x="1307" y="2368"/>
              <a:ext cx="10891" cy="788"/>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师资力量是教育资源的核心组成部分。通过智能教育管理系统，教育部门可以实时掌握教师的分布情况，并根据实际需求进行调配。</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grpSp>
        <p:nvGrpSpPr>
          <p:cNvPr id="2" name="组合 1"/>
          <p:cNvGrpSpPr/>
          <p:nvPr/>
        </p:nvGrpSpPr>
        <p:grpSpPr>
          <a:xfrm>
            <a:off x="938747" y="3512701"/>
            <a:ext cx="6991471" cy="943610"/>
            <a:chOff x="1307" y="1669"/>
            <a:chExt cx="11010" cy="1487"/>
          </a:xfrm>
        </p:grpSpPr>
        <p:grpSp>
          <p:nvGrpSpPr>
            <p:cNvPr id="3" name="组合 2"/>
            <p:cNvGrpSpPr/>
            <p:nvPr/>
          </p:nvGrpSpPr>
          <p:grpSpPr>
            <a:xfrm>
              <a:off x="1330" y="1669"/>
              <a:ext cx="2944" cy="560"/>
              <a:chOff x="1893" y="2612"/>
              <a:chExt cx="2944" cy="560"/>
            </a:xfrm>
          </p:grpSpPr>
          <p:cxnSp>
            <p:nvCxnSpPr>
              <p:cNvPr id="6"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2" name="TextBox 35"/>
              <p:cNvSpPr txBox="1"/>
              <p:nvPr>
                <p:custDataLst>
                  <p:tags r:id="rId4"/>
                </p:custDataLst>
              </p:nvPr>
            </p:nvSpPr>
            <p:spPr>
              <a:xfrm>
                <a:off x="1893" y="2612"/>
                <a:ext cx="2944" cy="485"/>
              </a:xfrm>
              <a:prstGeom prst="rect">
                <a:avLst/>
              </a:prstGeom>
              <a:noFill/>
            </p:spPr>
            <p:txBody>
              <a:bodyPr wrap="none" rtlCol="0">
                <a:spAutoFit/>
              </a:bodyPr>
              <a:lstStyle/>
              <a:p>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6.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提升教育管理效率</a:t>
                </a:r>
              </a:p>
            </p:txBody>
          </p:sp>
        </p:grpSp>
        <p:sp>
          <p:nvSpPr>
            <p:cNvPr id="5" name="TextBox 36"/>
            <p:cNvSpPr txBox="1"/>
            <p:nvPr>
              <p:custDataLst>
                <p:tags r:id="rId2"/>
              </p:custDataLst>
            </p:nvPr>
          </p:nvSpPr>
          <p:spPr>
            <a:xfrm>
              <a:off x="1307" y="2368"/>
              <a:ext cx="11010" cy="788"/>
            </a:xfrm>
            <a:prstGeom prst="rect">
              <a:avLst/>
            </a:prstGeom>
            <a:noFill/>
          </p:spPr>
          <p:txBody>
            <a:bodyPr wrap="square" rtlCol="0">
              <a:noAutofit/>
            </a:bodyPr>
            <a:lstStyle/>
            <a:p>
              <a:pPr indent="0" algn="just" fontAlgn="auto">
                <a:lnSpc>
                  <a:spcPct val="150000"/>
                </a:lnSpc>
                <a:spcAft>
                  <a:spcPts val="600"/>
                </a:spcAft>
              </a:pPr>
              <a:r>
                <a:rPr lang="en-US" altLang="zh-CN" sz="1400" dirty="0">
                  <a:solidFill>
                    <a:srgbClr val="808080"/>
                  </a:solidFill>
                  <a:latin typeface="微软雅黑" charset="0"/>
                  <a:ea typeface="微软雅黑" charset="0"/>
                  <a:cs typeface="微软雅黑" charset="0"/>
                  <a:sym typeface="Arial" panose="020B0604020202090204" pitchFamily="34" charset="0"/>
                </a:rPr>
                <a:t>AI</a:t>
              </a:r>
              <a:r>
                <a:rPr lang="zh-CN" altLang="en-US" sz="1400" dirty="0">
                  <a:solidFill>
                    <a:srgbClr val="808080"/>
                  </a:solidFill>
                  <a:latin typeface="微软雅黑" charset="0"/>
                  <a:ea typeface="微软雅黑" charset="0"/>
                  <a:cs typeface="微软雅黑" charset="0"/>
                  <a:sym typeface="Arial" panose="020B0604020202090204" pitchFamily="34" charset="0"/>
                </a:rPr>
                <a:t>技术的引入可以有效提升教育管理的效率，并在一定程度上避免人为偏差，促进教育公平。</a:t>
              </a:r>
              <a:endParaRPr sz="1400" dirty="0">
                <a:solidFill>
                  <a:srgbClr val="808080"/>
                </a:solidFill>
                <a:latin typeface="微软雅黑" charset="0"/>
                <a:ea typeface="微软雅黑" charset="0"/>
                <a:cs typeface="微软雅黑" charset="0"/>
                <a:sym typeface="Arial" panose="020B060402020209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7"/>
          <p:cNvSpPr txBox="1"/>
          <p:nvPr userDrawn="1">
            <p:custDataLst>
              <p:tags r:id="rId1"/>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四、了解人工智能在教育行业中的应用案例</a:t>
            </a:r>
          </a:p>
        </p:txBody>
      </p:sp>
      <p:sp>
        <p:nvSpPr>
          <p:cNvPr id="20" name="TextBox 36"/>
          <p:cNvSpPr txBox="1"/>
          <p:nvPr>
            <p:custDataLst>
              <p:tags r:id="rId2"/>
            </p:custDataLst>
          </p:nvPr>
        </p:nvSpPr>
        <p:spPr>
          <a:xfrm>
            <a:off x="1223645" y="1204595"/>
            <a:ext cx="6521450" cy="3077845"/>
          </a:xfrm>
          <a:prstGeom prst="rect">
            <a:avLst/>
          </a:prstGeom>
          <a:noFill/>
        </p:spPr>
        <p:txBody>
          <a:bodyPr wrap="square" rtlCol="0">
            <a:noAutofit/>
          </a:bodyPr>
          <a:lstStyle/>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阅面科技提出的一体化智慧校园方案，将人工智能、物联网与大数据技术深度融合，旨在构建全场景数字化的校园生态体系。该方案的核心目标是推动教育智能化升级，在教学、管理、安防和生活服务等领域实现高效整合。其典型应用场景包括如下几方面：</a:t>
            </a:r>
            <a:endParaRPr lang="en-US" altLang="zh-CN" sz="1400" dirty="0">
              <a:solidFill>
                <a:srgbClr val="808080"/>
              </a:solidFill>
              <a:latin typeface="微软雅黑" charset="0"/>
              <a:ea typeface="微软雅黑" charset="0"/>
              <a:cs typeface="微软雅黑" charset="0"/>
              <a:sym typeface="Arial" panose="020B0604020202090204" pitchFamily="34" charset="0"/>
            </a:endParaRPr>
          </a:p>
          <a:p>
            <a:pPr indent="0" algn="just" fontAlgn="auto">
              <a:lnSpc>
                <a:spcPct val="150000"/>
              </a:lnSpc>
              <a:spcAft>
                <a:spcPts val="600"/>
              </a:spcAft>
            </a:pPr>
            <a:r>
              <a:rPr lang="en-US" altLang="zh-CN" sz="1400" dirty="0">
                <a:solidFill>
                  <a:srgbClr val="808080"/>
                </a:solidFill>
                <a:latin typeface="微软雅黑" charset="0"/>
                <a:ea typeface="微软雅黑" charset="0"/>
                <a:cs typeface="微软雅黑" charset="0"/>
                <a:sym typeface="Arial" panose="020B0604020202090204" pitchFamily="34" charset="0"/>
              </a:rPr>
              <a:t> </a:t>
            </a:r>
            <a:r>
              <a:rPr lang="zh-CN" altLang="en-US" sz="1400" dirty="0">
                <a:solidFill>
                  <a:srgbClr val="808080"/>
                </a:solidFill>
                <a:latin typeface="微软雅黑" charset="0"/>
                <a:ea typeface="微软雅黑" charset="0"/>
                <a:cs typeface="微软雅黑" charset="0"/>
                <a:sym typeface="Arial" panose="020B0604020202090204" pitchFamily="34" charset="0"/>
              </a:rPr>
              <a:t>① 智能安防体系；   </a:t>
            </a:r>
            <a:endParaRPr lang="en-US" altLang="zh-CN" sz="1400" dirty="0">
              <a:solidFill>
                <a:srgbClr val="808080"/>
              </a:solidFill>
              <a:latin typeface="微软雅黑" charset="0"/>
              <a:ea typeface="微软雅黑" charset="0"/>
              <a:cs typeface="微软雅黑" charset="0"/>
              <a:sym typeface="Arial" panose="020B0604020202090204" pitchFamily="34" charset="0"/>
            </a:endParaRPr>
          </a:p>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 ② 精准教学管理； </a:t>
            </a:r>
            <a:endParaRPr lang="en-US" altLang="zh-CN" sz="1400" dirty="0">
              <a:solidFill>
                <a:srgbClr val="808080"/>
              </a:solidFill>
              <a:latin typeface="微软雅黑" charset="0"/>
              <a:ea typeface="微软雅黑" charset="0"/>
              <a:cs typeface="微软雅黑" charset="0"/>
              <a:sym typeface="Arial" panose="020B0604020202090204" pitchFamily="34" charset="0"/>
            </a:endParaRPr>
          </a:p>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 ③ 无感化校园服务；   </a:t>
            </a:r>
            <a:endParaRPr lang="en-US" altLang="zh-CN" sz="1400" dirty="0">
              <a:solidFill>
                <a:srgbClr val="808080"/>
              </a:solidFill>
              <a:latin typeface="微软雅黑" charset="0"/>
              <a:ea typeface="微软雅黑" charset="0"/>
              <a:cs typeface="微软雅黑" charset="0"/>
              <a:sym typeface="Arial" panose="020B0604020202090204" pitchFamily="34" charset="0"/>
            </a:endParaRPr>
          </a:p>
          <a:p>
            <a:pPr indent="0" algn="just" fontAlgn="auto">
              <a:lnSpc>
                <a:spcPct val="150000"/>
              </a:lnSpc>
              <a:spcAft>
                <a:spcPts val="600"/>
              </a:spcAft>
            </a:pPr>
            <a:r>
              <a:rPr lang="en-US" altLang="zh-CN" sz="1400" dirty="0">
                <a:solidFill>
                  <a:srgbClr val="808080"/>
                </a:solidFill>
                <a:latin typeface="微软雅黑" charset="0"/>
                <a:ea typeface="微软雅黑" charset="0"/>
                <a:cs typeface="微软雅黑" charset="0"/>
                <a:sym typeface="Arial" panose="020B0604020202090204" pitchFamily="34" charset="0"/>
              </a:rPr>
              <a:t> </a:t>
            </a:r>
            <a:r>
              <a:rPr lang="zh-CN" altLang="en-US" sz="1400" dirty="0">
                <a:solidFill>
                  <a:srgbClr val="808080"/>
                </a:solidFill>
                <a:latin typeface="微软雅黑" charset="0"/>
                <a:ea typeface="微软雅黑" charset="0"/>
                <a:cs typeface="微软雅黑" charset="0"/>
                <a:sym typeface="Arial" panose="020B0604020202090204" pitchFamily="34" charset="0"/>
              </a:rPr>
              <a:t>④ 家校协同网络。</a:t>
            </a:r>
          </a:p>
          <a:p>
            <a:pPr indent="0" algn="just" fontAlgn="auto">
              <a:lnSpc>
                <a:spcPct val="150000"/>
              </a:lnSpc>
              <a:spcAft>
                <a:spcPts val="600"/>
              </a:spcAft>
            </a:pPr>
            <a:endParaRPr lang="zh-CN" altLang="en-US" sz="1400" dirty="0">
              <a:solidFill>
                <a:srgbClr val="808080"/>
              </a:solidFill>
              <a:latin typeface="微软雅黑" charset="0"/>
              <a:ea typeface="微软雅黑" charset="0"/>
              <a:cs typeface="微软雅黑" charset="0"/>
              <a:sym typeface="Arial" panose="020B0604020202090204" pitchFamily="34" charset="0"/>
            </a:endParaRPr>
          </a:p>
          <a:p>
            <a:pPr indent="0" algn="just" fontAlgn="auto">
              <a:lnSpc>
                <a:spcPct val="150000"/>
              </a:lnSpc>
              <a:spcAft>
                <a:spcPts val="600"/>
              </a:spcAft>
            </a:pPr>
            <a:endParaRPr sz="1400" dirty="0">
              <a:solidFill>
                <a:srgbClr val="808080"/>
              </a:solidFill>
              <a:latin typeface="微软雅黑" charset="0"/>
              <a:ea typeface="微软雅黑" charset="0"/>
              <a:cs typeface="微软雅黑" charset="0"/>
              <a:sym typeface="Arial" panose="020B0604020202090204" pitchFamily="34" charset="0"/>
            </a:endParaRPr>
          </a:p>
        </p:txBody>
      </p:sp>
      <p:sp>
        <p:nvSpPr>
          <p:cNvPr id="2" name="文本框 1"/>
          <p:cNvSpPr txBox="1"/>
          <p:nvPr/>
        </p:nvSpPr>
        <p:spPr>
          <a:xfrm>
            <a:off x="6048164" y="1640000"/>
            <a:ext cx="2700300" cy="382092"/>
          </a:xfrm>
          <a:prstGeom prst="rect">
            <a:avLst/>
          </a:prstGeom>
          <a:noFill/>
        </p:spPr>
        <p:txBody>
          <a:bodyPr wrap="square" rtlCol="0">
            <a:spAutoFit/>
          </a:bodyPr>
          <a:lstStyle/>
          <a:p>
            <a:pPr>
              <a:lnSpc>
                <a:spcPct val="150000"/>
              </a:lnSpc>
            </a:pPr>
            <a:endParaRPr lang="zh-CN" altLang="en-US" sz="1400" dirty="0"/>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20172" y="1996480"/>
            <a:ext cx="811761" cy="346249"/>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4</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nvGrpSpPr>
          <p:cNvPr id="2" name="Group 14"/>
          <p:cNvGrpSpPr/>
          <p:nvPr/>
        </p:nvGrpSpPr>
        <p:grpSpPr>
          <a:xfrm>
            <a:off x="4792980" y="2378710"/>
            <a:ext cx="3949700" cy="566420"/>
            <a:chOff x="5349226" y="2010956"/>
            <a:chExt cx="5922706" cy="671026"/>
          </a:xfrm>
          <a:solidFill>
            <a:schemeClr val="accent1"/>
          </a:solidFill>
        </p:grpSpPr>
        <p:sp>
          <p:nvSpPr>
            <p:cNvPr id="6" name="燕尾形 18"/>
            <p:cNvSpPr/>
            <p:nvPr/>
          </p:nvSpPr>
          <p:spPr>
            <a:xfrm rot="10800000">
              <a:off x="5349226" y="2010956"/>
              <a:ext cx="5922706" cy="671026"/>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5428657" y="2120788"/>
              <a:ext cx="5762826" cy="472426"/>
            </a:xfrm>
            <a:prstGeom prst="rect">
              <a:avLst/>
            </a:prstGeom>
            <a:noFill/>
            <a:ln>
              <a:noFill/>
            </a:ln>
            <a:extLst>
              <a:ext uri="{909E8E84-426E-40DD-AFC4-6F175D3DCCD1}">
                <a14:hiddenFill xmlns:a14="http://schemas.microsoft.com/office/drawing/2010/main">
                  <a:grpFill/>
                </a14:hiddenFill>
              </a:ext>
            </a:extLst>
          </p:spPr>
          <p:txBody>
            <a:bodyPr wrap="square" rtlCol="0">
              <a:spAutoFit/>
            </a:bodyPr>
            <a:lstStyle/>
            <a:p>
              <a:pPr lvl="0" algn="ctr"/>
              <a:r>
                <a:rPr lang="zh-CN" altLang="en-US" sz="2000" dirty="0">
                  <a:solidFill>
                    <a:schemeClr val="bg1"/>
                  </a:solidFill>
                  <a:latin typeface="微软雅黑" panose="020B0503020204020204" pitchFamily="34" charset="-122"/>
                  <a:ea typeface="微软雅黑" panose="020B0503020204020204" pitchFamily="34" charset="-122"/>
                  <a:sym typeface="+mn-ea"/>
                </a:rPr>
                <a:t>人工智能在交通行业的应用</a:t>
              </a:r>
              <a:endParaRPr lang="zh-CN" altLang="zh-CN" sz="2000" dirty="0">
                <a:solidFill>
                  <a:schemeClr val="bg1"/>
                </a:solidFill>
                <a:latin typeface="微软雅黑" panose="020B0503020204020204" pitchFamily="34" charset="-122"/>
                <a:ea typeface="微软雅黑" panose="020B0503020204020204" pitchFamily="34" charset="-122"/>
              </a:endParaRPr>
            </a:p>
          </p:txBody>
        </p:sp>
      </p:grpSp>
      <p:pic>
        <p:nvPicPr>
          <p:cNvPr id="8" name="图片 7" descr="摄图网_601306538_计算机处理器(企业商用)"/>
          <p:cNvPicPr>
            <a:picLocks noChangeAspect="1"/>
          </p:cNvPicPr>
          <p:nvPr/>
        </p:nvPicPr>
        <p:blipFill>
          <a:blip r:embed="rId3"/>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学习目标</a:t>
            </a:r>
          </a:p>
        </p:txBody>
      </p:sp>
      <p:sp>
        <p:nvSpPr>
          <p:cNvPr id="44" name="PA_淘宝店chenying0907 43"/>
          <p:cNvSpPr txBox="1"/>
          <p:nvPr>
            <p:custDataLst>
              <p:tags r:id="rId2"/>
            </p:custDataLst>
          </p:nvPr>
        </p:nvSpPr>
        <p:spPr>
          <a:xfrm>
            <a:off x="2835910" y="1313815"/>
            <a:ext cx="5264482" cy="2680970"/>
          </a:xfrm>
          <a:prstGeom prst="rect">
            <a:avLst/>
          </a:prstGeom>
          <a:noFill/>
        </p:spPr>
        <p:txBody>
          <a:bodyPr wrap="square" lIns="68580" tIns="34290" rIns="68580" bIns="34290" rtlCol="0">
            <a:noAutofit/>
          </a:bodyPr>
          <a:lstStyle/>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了解人工智能在交通行业的核心应用技术</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了解当下人工智能技术在交通行业的典型应用及相关技术</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a:lnSpc>
                <a:spcPct val="150000"/>
              </a:lnSpc>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能够通过使用</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Python</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代码实现基于</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OpenCV</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的车辆检测与计数功能</a:t>
            </a: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endPar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树立智能交通领域中的</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技术应用意识，认可其应用价值</a:t>
            </a:r>
          </a:p>
        </p:txBody>
      </p:sp>
      <p:grpSp>
        <p:nvGrpSpPr>
          <p:cNvPr id="17" name="Group 14"/>
          <p:cNvGrpSpPr/>
          <p:nvPr>
            <p:custDataLst>
              <p:tags r:id="rId3"/>
            </p:custDataLst>
          </p:nvPr>
        </p:nvGrpSpPr>
        <p:grpSpPr>
          <a:xfrm>
            <a:off x="1359535" y="1360398"/>
            <a:ext cx="1371600" cy="581432"/>
            <a:chOff x="5349226" y="2010956"/>
            <a:chExt cx="4272984" cy="701546"/>
          </a:xfrm>
          <a:solidFill>
            <a:schemeClr val="accent1"/>
          </a:solidFill>
        </p:grpSpPr>
        <p:sp>
          <p:nvSpPr>
            <p:cNvPr id="94" name="燕尾形 18"/>
            <p:cNvSpPr/>
            <p:nvPr>
              <p:custDataLst>
                <p:tags r:id="rId10"/>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1"/>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知识目标</a:t>
              </a:r>
            </a:p>
          </p:txBody>
        </p:sp>
      </p:grpSp>
      <p:grpSp>
        <p:nvGrpSpPr>
          <p:cNvPr id="18" name="Group 14"/>
          <p:cNvGrpSpPr/>
          <p:nvPr>
            <p:custDataLst>
              <p:tags r:id="rId4"/>
            </p:custDataLst>
          </p:nvPr>
        </p:nvGrpSpPr>
        <p:grpSpPr>
          <a:xfrm>
            <a:off x="1363980" y="2394178"/>
            <a:ext cx="1371600" cy="581432"/>
            <a:chOff x="5349226" y="2010956"/>
            <a:chExt cx="4272984" cy="701546"/>
          </a:xfrm>
          <a:solidFill>
            <a:schemeClr val="accent1"/>
          </a:solidFill>
        </p:grpSpPr>
        <p:sp>
          <p:nvSpPr>
            <p:cNvPr id="19" name="燕尾形 18"/>
            <p:cNvSpPr/>
            <p:nvPr>
              <p:custDataLst>
                <p:tags r:id="rId8"/>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0" name="TextBox 94"/>
            <p:cNvSpPr txBox="1"/>
            <p:nvPr>
              <p:custDataLst>
                <p:tags r:id="rId9"/>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能力目标</a:t>
              </a:r>
            </a:p>
          </p:txBody>
        </p:sp>
      </p:grpSp>
      <p:grpSp>
        <p:nvGrpSpPr>
          <p:cNvPr id="21" name="Group 14"/>
          <p:cNvGrpSpPr/>
          <p:nvPr>
            <p:custDataLst>
              <p:tags r:id="rId5"/>
            </p:custDataLst>
          </p:nvPr>
        </p:nvGrpSpPr>
        <p:grpSpPr>
          <a:xfrm>
            <a:off x="1363980" y="3365728"/>
            <a:ext cx="1371600" cy="581432"/>
            <a:chOff x="5349226" y="2010956"/>
            <a:chExt cx="4272984" cy="701546"/>
          </a:xfrm>
          <a:solidFill>
            <a:schemeClr val="accent1"/>
          </a:solidFill>
        </p:grpSpPr>
        <p:sp>
          <p:nvSpPr>
            <p:cNvPr id="23" name="燕尾形 22"/>
            <p:cNvSpPr/>
            <p:nvPr>
              <p:custDataLst>
                <p:tags r:id="rId6"/>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7" name="TextBox 94"/>
            <p:cNvSpPr txBox="1"/>
            <p:nvPr>
              <p:custDataLst>
                <p:tags r:id="rId7"/>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素养目标</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07589" y="1096835"/>
            <a:ext cx="3187856" cy="1473645"/>
            <a:chOff x="650" y="1586"/>
            <a:chExt cx="5020" cy="2321"/>
          </a:xfrm>
        </p:grpSpPr>
        <p:grpSp>
          <p:nvGrpSpPr>
            <p:cNvPr id="2" name="组合 1"/>
            <p:cNvGrpSpPr/>
            <p:nvPr/>
          </p:nvGrpSpPr>
          <p:grpSpPr>
            <a:xfrm>
              <a:off x="650" y="1586"/>
              <a:ext cx="2944" cy="593"/>
              <a:chOff x="877" y="1641297"/>
              <a:chExt cx="2944" cy="376730"/>
            </a:xfrm>
          </p:grpSpPr>
          <p:cxnSp>
            <p:nvCxnSpPr>
              <p:cNvPr id="35" name="Straight Connector 34"/>
              <p:cNvCxnSpPr/>
              <p:nvPr>
                <p:custDataLst>
                  <p:tags r:id="rId5"/>
                </p:custDataLst>
              </p:nvPr>
            </p:nvCxnSpPr>
            <p:spPr>
              <a:xfrm>
                <a:off x="1020" y="201802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6"/>
                </p:custDataLst>
              </p:nvPr>
            </p:nvSpPr>
            <p:spPr>
              <a:xfrm>
                <a:off x="877" y="1641297"/>
                <a:ext cx="2944"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自动驾驶关键组件</a:t>
                </a:r>
              </a:p>
            </p:txBody>
          </p:sp>
        </p:grpSp>
        <p:sp>
          <p:nvSpPr>
            <p:cNvPr id="3" name="TextBox 36"/>
            <p:cNvSpPr txBox="1"/>
            <p:nvPr>
              <p:custDataLst>
                <p:tags r:id="rId4"/>
              </p:custDataLst>
            </p:nvPr>
          </p:nvSpPr>
          <p:spPr>
            <a:xfrm>
              <a:off x="650" y="2237"/>
              <a:ext cx="5020" cy="167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）激光雷达</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激光雷达是自动驾驶汽车感知环境的关键传感器之一。</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p>
          </p:txBody>
        </p:sp>
      </p:grpSp>
      <p:sp>
        <p:nvSpPr>
          <p:cNvPr id="4" name="文本框 37"/>
          <p:cNvSpPr txBox="1"/>
          <p:nvPr userDrawn="1">
            <p:custDataLst>
              <p:tags r:id="rId1"/>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一、了解自动驾驶技术</a:t>
            </a:r>
          </a:p>
        </p:txBody>
      </p:sp>
      <p:pic>
        <p:nvPicPr>
          <p:cNvPr id="5" name="图片 4"/>
          <p:cNvPicPr>
            <a:picLocks noChangeAspect="1"/>
          </p:cNvPicPr>
          <p:nvPr/>
        </p:nvPicPr>
        <p:blipFill>
          <a:blip r:embed="rId9"/>
          <a:srcRect l="3048" t="3202" r="1984"/>
          <a:stretch>
            <a:fillRect/>
          </a:stretch>
        </p:blipFill>
        <p:spPr>
          <a:xfrm>
            <a:off x="4968240" y="1132840"/>
            <a:ext cx="2854960" cy="1588770"/>
          </a:xfrm>
          <a:prstGeom prst="rect">
            <a:avLst/>
          </a:prstGeom>
        </p:spPr>
      </p:pic>
      <p:sp>
        <p:nvSpPr>
          <p:cNvPr id="7" name="TextBox 36"/>
          <p:cNvSpPr txBox="1"/>
          <p:nvPr>
            <p:custDataLst>
              <p:tags r:id="rId2"/>
            </p:custDataLst>
          </p:nvPr>
        </p:nvSpPr>
        <p:spPr>
          <a:xfrm>
            <a:off x="1007745" y="2644775"/>
            <a:ext cx="3208655" cy="1383665"/>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）摄像头</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摄像头是自动驾驶汽车感知环境的另一类重要传感器，用于捕捉道路图像信息，包括交通标志、车道线、车辆和行人等。</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pic>
        <p:nvPicPr>
          <p:cNvPr id="8" name="图片 7"/>
          <p:cNvPicPr>
            <a:picLocks noChangeAspect="1"/>
          </p:cNvPicPr>
          <p:nvPr>
            <p:custDataLst>
              <p:tags r:id="rId3"/>
            </p:custDataLst>
          </p:nvPr>
        </p:nvPicPr>
        <p:blipFill>
          <a:blip r:embed="rId10">
            <a:clrChange>
              <a:clrFrom>
                <a:srgbClr val="FFFFFF">
                  <a:alpha val="100000"/>
                </a:srgbClr>
              </a:clrFrom>
              <a:clrTo>
                <a:srgbClr val="FFFFFF">
                  <a:alpha val="100000"/>
                  <a:alpha val="0"/>
                </a:srgbClr>
              </a:clrTo>
            </a:clrChange>
          </a:blip>
          <a:stretch>
            <a:fillRect/>
          </a:stretch>
        </p:blipFill>
        <p:spPr>
          <a:xfrm>
            <a:off x="5436235" y="2860040"/>
            <a:ext cx="2004060" cy="200025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935199" y="1348295"/>
            <a:ext cx="3583461" cy="2120075"/>
            <a:chOff x="650" y="1586"/>
            <a:chExt cx="5643" cy="3339"/>
          </a:xfrm>
        </p:grpSpPr>
        <p:grpSp>
          <p:nvGrpSpPr>
            <p:cNvPr id="2" name="组合 1"/>
            <p:cNvGrpSpPr/>
            <p:nvPr/>
          </p:nvGrpSpPr>
          <p:grpSpPr>
            <a:xfrm>
              <a:off x="650" y="1586"/>
              <a:ext cx="2944" cy="567"/>
              <a:chOff x="877" y="1641297"/>
              <a:chExt cx="2944" cy="360220"/>
            </a:xfrm>
          </p:grpSpPr>
          <p:cxnSp>
            <p:nvCxnSpPr>
              <p:cNvPr id="35" name="Straight Connector 34"/>
              <p:cNvCxnSpPr/>
              <p:nvPr>
                <p:custDataLst>
                  <p:tags r:id="rId3"/>
                </p:custDataLst>
              </p:nvPr>
            </p:nvCxnSpPr>
            <p:spPr>
              <a:xfrm>
                <a:off x="1020" y="200151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944"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自动驾驶关键组件</a:t>
                </a:r>
              </a:p>
            </p:txBody>
          </p:sp>
        </p:grpSp>
        <p:sp>
          <p:nvSpPr>
            <p:cNvPr id="3" name="TextBox 36"/>
            <p:cNvSpPr txBox="1"/>
            <p:nvPr>
              <p:custDataLst>
                <p:tags r:id="rId2"/>
              </p:custDataLst>
            </p:nvPr>
          </p:nvSpPr>
          <p:spPr>
            <a:xfrm>
              <a:off x="650" y="2237"/>
              <a:ext cx="5643" cy="2688"/>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）毫米波雷达</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毫米波雷达同样是自动驾驶汽车感知环境的重要传感器类型。毫米波雷达的工作原理是发射毫米波频段的电磁波，当这些电磁波遇到物体时，会被反射回来。</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一、了解自动驾驶技术</a:t>
            </a:r>
          </a:p>
        </p:txBody>
      </p:sp>
      <p:pic>
        <p:nvPicPr>
          <p:cNvPr id="5" name="图片 4"/>
          <p:cNvPicPr>
            <a:picLocks noChangeAspect="1"/>
          </p:cNvPicPr>
          <p:nvPr/>
        </p:nvPicPr>
        <p:blipFill>
          <a:blip r:embed="rId7"/>
          <a:stretch>
            <a:fillRect/>
          </a:stretch>
        </p:blipFill>
        <p:spPr>
          <a:xfrm>
            <a:off x="4860290" y="1276350"/>
            <a:ext cx="3199130" cy="305498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95244" y="1132395"/>
            <a:ext cx="1869524" cy="376095"/>
            <a:chOff x="877" y="1641297"/>
            <a:chExt cx="2944" cy="376095"/>
          </a:xfrm>
        </p:grpSpPr>
        <p:cxnSp>
          <p:nvCxnSpPr>
            <p:cNvPr id="35" name="Straight Connector 34"/>
            <p:cNvCxnSpPr/>
            <p:nvPr>
              <p:custDataLst>
                <p:tags r:id="rId3"/>
              </p:custDataLst>
            </p:nvPr>
          </p:nvCxnSpPr>
          <p:spPr>
            <a:xfrm>
              <a:off x="1020" y="201739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944"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自动驾驶决策算法</a:t>
              </a:r>
            </a:p>
          </p:txBody>
        </p:sp>
      </p:grpSp>
      <p:sp>
        <p:nvSpPr>
          <p:cNvPr id="3" name="TextBox 36"/>
          <p:cNvSpPr txBox="1"/>
          <p:nvPr>
            <p:custDataLst>
              <p:tags r:id="rId1"/>
            </p:custDataLst>
          </p:nvPr>
        </p:nvSpPr>
        <p:spPr>
          <a:xfrm>
            <a:off x="1295400" y="1545590"/>
            <a:ext cx="6738620" cy="2830195"/>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）路径规划</a:t>
            </a: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路径规划主要包括全局路径规划和局部路径规划。</a:t>
            </a:r>
          </a:p>
          <a:p>
            <a:pPr indent="0" algn="just" fontAlgn="auto">
              <a:lnSpc>
                <a:spcPct val="150000"/>
              </a:lnSpc>
              <a:spcAft>
                <a:spcPts val="600"/>
              </a:spcAft>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全局路径规划</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中，自动驾驶汽车依赖先进的算法，计算并确定从起点到终点的最优行驶路径。常用的路径规划算法包括</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算法和</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Dijkstra</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算法。全局路径规划不仅依赖于算法，还需要考虑地图匹配和交通规则。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局部路径规划</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致力于解决在复杂的交通环境中的各种突发情况，如前方车辆突然减速或变道、行人横穿马路等。它通过实时感知环境信息来动态调整车辆的行驶路径。局部路径规划还具备避障和应对复杂路况的能力。</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一、了解自动驾驶技术</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15695" y="1422400"/>
            <a:ext cx="6793230" cy="2273935"/>
            <a:chOff x="650" y="1586"/>
            <a:chExt cx="10698" cy="3581"/>
          </a:xfrm>
        </p:grpSpPr>
        <p:grpSp>
          <p:nvGrpSpPr>
            <p:cNvPr id="2" name="组合 1"/>
            <p:cNvGrpSpPr/>
            <p:nvPr/>
          </p:nvGrpSpPr>
          <p:grpSpPr>
            <a:xfrm>
              <a:off x="650" y="1586"/>
              <a:ext cx="2944" cy="592"/>
              <a:chOff x="877" y="1641297"/>
              <a:chExt cx="2944" cy="376095"/>
            </a:xfrm>
          </p:grpSpPr>
          <p:cxnSp>
            <p:nvCxnSpPr>
              <p:cNvPr id="35" name="Straight Connector 34"/>
              <p:cNvCxnSpPr/>
              <p:nvPr>
                <p:custDataLst>
                  <p:tags r:id="rId3"/>
                </p:custDataLst>
              </p:nvPr>
            </p:nvCxnSpPr>
            <p:spPr>
              <a:xfrm>
                <a:off x="1020" y="201739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944"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自动驾驶决策算法</a:t>
                </a:r>
              </a:p>
            </p:txBody>
          </p:sp>
        </p:grpSp>
        <p:sp>
          <p:nvSpPr>
            <p:cNvPr id="3" name="TextBox 36"/>
            <p:cNvSpPr txBox="1"/>
            <p:nvPr>
              <p:custDataLst>
                <p:tags r:id="rId2"/>
              </p:custDataLst>
            </p:nvPr>
          </p:nvSpPr>
          <p:spPr>
            <a:xfrm>
              <a:off x="650" y="2237"/>
              <a:ext cx="10699" cy="2931"/>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）行为决策</a:t>
              </a: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自动驾驶汽车在行驶过程中需要做出多种决策，如超车、变道、跟车和停车等。这些决策不仅涉及车辆自身的状态，还与周围的交通环境和交通规则密切相关。</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基于规则的决策模型</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是自动驾驶汽车行为决策的一种传统方法。</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基于机器学习的决策模型</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是近年来自动驾驶领域的一个重要发展方向。</a:t>
              </a:r>
            </a:p>
          </p:txBody>
        </p:sp>
      </p:grpSp>
      <p:sp>
        <p:nvSpPr>
          <p:cNvPr id="4" name="文本框 37"/>
          <p:cNvSpPr txBox="1"/>
          <p:nvPr userDrawn="1">
            <p:custDataLst>
              <p:tags r:id="rId1"/>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一、了解自动驾驶技术</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372870" y="1022985"/>
            <a:ext cx="6398260" cy="3585845"/>
            <a:chOff x="650" y="1586"/>
            <a:chExt cx="10076" cy="5647"/>
          </a:xfrm>
        </p:grpSpPr>
        <p:grpSp>
          <p:nvGrpSpPr>
            <p:cNvPr id="2" name="组合 1"/>
            <p:cNvGrpSpPr/>
            <p:nvPr/>
          </p:nvGrpSpPr>
          <p:grpSpPr>
            <a:xfrm>
              <a:off x="650" y="1586"/>
              <a:ext cx="2944" cy="592"/>
              <a:chOff x="877" y="1641297"/>
              <a:chExt cx="2944" cy="376095"/>
            </a:xfrm>
          </p:grpSpPr>
          <p:cxnSp>
            <p:nvCxnSpPr>
              <p:cNvPr id="35" name="Straight Connector 34"/>
              <p:cNvCxnSpPr/>
              <p:nvPr>
                <p:custDataLst>
                  <p:tags r:id="rId3"/>
                </p:custDataLst>
              </p:nvPr>
            </p:nvCxnSpPr>
            <p:spPr>
              <a:xfrm>
                <a:off x="1020" y="201739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944"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自动驾驶控制策略</a:t>
                </a:r>
              </a:p>
            </p:txBody>
          </p:sp>
        </p:grpSp>
        <p:sp>
          <p:nvSpPr>
            <p:cNvPr id="3" name="TextBox 36"/>
            <p:cNvSpPr txBox="1"/>
            <p:nvPr>
              <p:custDataLst>
                <p:tags r:id="rId2"/>
              </p:custDataLst>
            </p:nvPr>
          </p:nvSpPr>
          <p:spPr>
            <a:xfrm>
              <a:off x="650" y="2237"/>
              <a:ext cx="10076" cy="4996"/>
            </a:xfrm>
            <a:prstGeom prst="rect">
              <a:avLst/>
            </a:prstGeom>
            <a:noFill/>
          </p:spPr>
          <p:txBody>
            <a:bodyPr wrap="square" rtlCol="0">
              <a:no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）控制方法</a:t>
              </a: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自动驾驶汽车的控制方法主要包括速度控制方法和转向控制方法两类。</a:t>
              </a:r>
            </a:p>
            <a:p>
              <a:pPr indent="0" algn="just" fontAlgn="auto">
                <a:lnSpc>
                  <a:spcPct val="150000"/>
                </a:lnSpc>
                <a:spcAft>
                  <a:spcPts val="600"/>
                </a:spcAft>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速度控制方法</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旨在根据决策算法的指令和实时路况，精确调整车辆速度。</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转向控制方法</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则侧重于根据路径规划和决策算法的要求，准确控制车辆转向。</a:t>
              </a:r>
            </a:p>
            <a:p>
              <a:pPr indent="0" algn="just" fontAlgn="auto">
                <a:lnSpc>
                  <a:spcPct val="150000"/>
                </a:lnSpc>
                <a:spcAft>
                  <a:spcPts val="600"/>
                </a:spcAft>
              </a:pP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）控制策略优化</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优化自动驾驶汽车的控制算法是提高车辆行驶稳定性和安全性的关键。</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评估自动驾驶汽车的控制策略是验证其有效性和可靠性的必要步骤。</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一、了解自动驾驶技术</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5076748" cy="346253"/>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一、 了解</a:t>
            </a:r>
            <a:r>
              <a:rPr lang="en-US" altLang="zh-CN" dirty="0">
                <a:solidFill>
                  <a:schemeClr val="accent1"/>
                </a:solidFill>
                <a:latin typeface="微软雅黑" panose="020B0503020204020204" pitchFamily="34" charset="-122"/>
                <a:ea typeface="微软雅黑" panose="020B0503020204020204" pitchFamily="34" charset="-122"/>
              </a:rPr>
              <a:t>AI</a:t>
            </a:r>
            <a:r>
              <a:rPr lang="zh-CN" altLang="en-US" dirty="0">
                <a:solidFill>
                  <a:schemeClr val="accent1"/>
                </a:solidFill>
                <a:latin typeface="微软雅黑" panose="020B0503020204020204" pitchFamily="34" charset="-122"/>
                <a:ea typeface="微软雅黑" panose="020B0503020204020204" pitchFamily="34" charset="-122"/>
              </a:rPr>
              <a:t>在产品设计与研发的应用</a:t>
            </a:r>
          </a:p>
        </p:txBody>
      </p:sp>
      <p:cxnSp>
        <p:nvCxnSpPr>
          <p:cNvPr id="35" name="Straight Connector 34"/>
          <p:cNvCxnSpPr/>
          <p:nvPr>
            <p:custDataLst>
              <p:tags r:id="rId2"/>
            </p:custDataLst>
          </p:nvPr>
        </p:nvCxnSpPr>
        <p:spPr>
          <a:xfrm>
            <a:off x="935531" y="1775638"/>
            <a:ext cx="1352993"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863588" y="1420416"/>
            <a:ext cx="1460656"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设计辅助系统</a:t>
            </a:r>
          </a:p>
        </p:txBody>
      </p:sp>
      <p:sp>
        <p:nvSpPr>
          <p:cNvPr id="37" name="TextBox 36"/>
          <p:cNvSpPr txBox="1"/>
          <p:nvPr>
            <p:custDataLst>
              <p:tags r:id="rId4"/>
            </p:custDataLst>
          </p:nvPr>
        </p:nvSpPr>
        <p:spPr>
          <a:xfrm>
            <a:off x="935531" y="1924472"/>
            <a:ext cx="6755765" cy="2316019"/>
          </a:xfrm>
          <a:prstGeom prst="rect">
            <a:avLst/>
          </a:prstGeom>
          <a:noFill/>
        </p:spPr>
        <p:txBody>
          <a:bodyPr wrap="square" rtlCol="0">
            <a:spAutoFit/>
          </a:bodyPr>
          <a:lstStyle/>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设计辅助系统是一种利用计算机技术和人工智能算法来帮助设计师完成设计任务的系统。它广泛应用于多个领域，包括工业设计、建筑设计、机械设计、电子电路设计等。设计辅助系统可通过智能化算法自动分析设计需求，提供多种设计方案。这些方案不仅基于设计师的创意和灵感，还结合了大数据分析和机器学习算法的优化结果，从而确保设计方案的可行性和创新性。此外，设计辅助系统还能够实时监测设计过程中的各项参数，如材料成本、生产效率等，为设计师提供实时反馈与建议，帮助他们在设计阶段就能充分考虑到生产和制造的实际需求。</a:t>
            </a:r>
            <a:endParaRPr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935355" y="970915"/>
            <a:ext cx="3186430" cy="3756025"/>
            <a:chOff x="650" y="1586"/>
            <a:chExt cx="5018" cy="5915"/>
          </a:xfrm>
        </p:grpSpPr>
        <p:grpSp>
          <p:nvGrpSpPr>
            <p:cNvPr id="2" name="组合 1"/>
            <p:cNvGrpSpPr/>
            <p:nvPr/>
          </p:nvGrpSpPr>
          <p:grpSpPr>
            <a:xfrm>
              <a:off x="650" y="1586"/>
              <a:ext cx="2866" cy="593"/>
              <a:chOff x="877" y="1641297"/>
              <a:chExt cx="2866" cy="376730"/>
            </a:xfrm>
          </p:grpSpPr>
          <p:cxnSp>
            <p:nvCxnSpPr>
              <p:cNvPr id="35" name="Straight Connector 34"/>
              <p:cNvCxnSpPr/>
              <p:nvPr>
                <p:custDataLst>
                  <p:tags r:id="rId3"/>
                </p:custDataLst>
              </p:nvPr>
            </p:nvCxnSpPr>
            <p:spPr>
              <a:xfrm>
                <a:off x="1077" y="201802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866"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智慧公路技术架构</a:t>
                </a:r>
              </a:p>
            </p:txBody>
          </p:sp>
        </p:grpSp>
        <p:sp>
          <p:nvSpPr>
            <p:cNvPr id="3" name="TextBox 36"/>
            <p:cNvSpPr txBox="1"/>
            <p:nvPr>
              <p:custDataLst>
                <p:tags r:id="rId2"/>
              </p:custDataLst>
            </p:nvPr>
          </p:nvSpPr>
          <p:spPr>
            <a:xfrm>
              <a:off x="650" y="2237"/>
              <a:ext cx="5019" cy="5265"/>
            </a:xfrm>
            <a:prstGeom prst="rect">
              <a:avLst/>
            </a:prstGeom>
            <a:noFill/>
          </p:spPr>
          <p:txBody>
            <a:bodyPr wrap="square" rtlCol="0">
              <a:no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）车路协同</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车路协同是智慧公路的核心技术之一，旨在通过车辆与道路基础设施之间的信息交互，实现交通系统的智能化管理。这一技术涵盖了车辆与基础设施（</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V2I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）、车辆与车辆（</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V2V</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）、车辆与行人（</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V2P</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）等多种通信方式。在实际应用中，车路协同系统能够使车辆实时获取前方道路的交通状况、交通信号灯信息等，从而提前做出决策。</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二、知晓智慧公路建设</a:t>
            </a:r>
          </a:p>
        </p:txBody>
      </p:sp>
      <p:pic>
        <p:nvPicPr>
          <p:cNvPr id="7" name="图片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92295" y="1816735"/>
            <a:ext cx="3723640" cy="254698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255239" y="1133030"/>
            <a:ext cx="2971321" cy="3089720"/>
            <a:chOff x="650" y="1586"/>
            <a:chExt cx="4679" cy="4866"/>
          </a:xfrm>
        </p:grpSpPr>
        <p:grpSp>
          <p:nvGrpSpPr>
            <p:cNvPr id="2" name="组合 1"/>
            <p:cNvGrpSpPr/>
            <p:nvPr/>
          </p:nvGrpSpPr>
          <p:grpSpPr>
            <a:xfrm>
              <a:off x="650" y="1586"/>
              <a:ext cx="2866" cy="593"/>
              <a:chOff x="877" y="1641297"/>
              <a:chExt cx="2866" cy="376730"/>
            </a:xfrm>
          </p:grpSpPr>
          <p:cxnSp>
            <p:nvCxnSpPr>
              <p:cNvPr id="35" name="Straight Connector 34"/>
              <p:cNvCxnSpPr/>
              <p:nvPr>
                <p:custDataLst>
                  <p:tags r:id="rId3"/>
                </p:custDataLst>
              </p:nvPr>
            </p:nvCxnSpPr>
            <p:spPr>
              <a:xfrm>
                <a:off x="1020" y="201802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866"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智慧公路技术架构</a:t>
                </a:r>
              </a:p>
            </p:txBody>
          </p:sp>
        </p:grpSp>
        <p:sp>
          <p:nvSpPr>
            <p:cNvPr id="3" name="TextBox 36"/>
            <p:cNvSpPr txBox="1"/>
            <p:nvPr>
              <p:custDataLst>
                <p:tags r:id="rId2"/>
              </p:custDataLst>
            </p:nvPr>
          </p:nvSpPr>
          <p:spPr>
            <a:xfrm>
              <a:off x="650" y="2237"/>
              <a:ext cx="4679" cy="4215"/>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）智能感知</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感知是智慧公路的关键技术之一，它通过在道路上部署各类传感器及监测设备，实现对道路和交通状况的实时感知。这些传感器包括摄像头、雷达、激光扫描仪、地磁传感器等，能够从不同角度和层面获取交通信息。</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二、知晓智慧公路建设</a:t>
            </a:r>
          </a:p>
        </p:txBody>
      </p:sp>
      <p:pic>
        <p:nvPicPr>
          <p:cNvPr id="5" name="图片 4"/>
          <p:cNvPicPr>
            <a:picLocks noChangeAspect="1"/>
          </p:cNvPicPr>
          <p:nvPr/>
        </p:nvPicPr>
        <p:blipFill>
          <a:blip r:embed="rId7"/>
          <a:stretch>
            <a:fillRect/>
          </a:stretch>
        </p:blipFill>
        <p:spPr>
          <a:xfrm>
            <a:off x="4747895" y="1546225"/>
            <a:ext cx="3205480" cy="256095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223489" y="1001585"/>
            <a:ext cx="6677181" cy="1473645"/>
            <a:chOff x="650" y="1586"/>
            <a:chExt cx="10515" cy="2321"/>
          </a:xfrm>
        </p:grpSpPr>
        <p:grpSp>
          <p:nvGrpSpPr>
            <p:cNvPr id="2" name="组合 1"/>
            <p:cNvGrpSpPr/>
            <p:nvPr/>
          </p:nvGrpSpPr>
          <p:grpSpPr>
            <a:xfrm>
              <a:off x="650" y="1586"/>
              <a:ext cx="2866" cy="567"/>
              <a:chOff x="877" y="1641297"/>
              <a:chExt cx="2866" cy="360220"/>
            </a:xfrm>
          </p:grpSpPr>
          <p:cxnSp>
            <p:nvCxnSpPr>
              <p:cNvPr id="35" name="Straight Connector 34"/>
              <p:cNvCxnSpPr/>
              <p:nvPr>
                <p:custDataLst>
                  <p:tags r:id="rId3"/>
                </p:custDataLst>
              </p:nvPr>
            </p:nvCxnSpPr>
            <p:spPr>
              <a:xfrm>
                <a:off x="1077" y="200151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866"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智慧公路技术架构</a:t>
                </a:r>
              </a:p>
            </p:txBody>
          </p:sp>
        </p:grpSp>
        <p:sp>
          <p:nvSpPr>
            <p:cNvPr id="3" name="TextBox 36"/>
            <p:cNvSpPr txBox="1"/>
            <p:nvPr>
              <p:custDataLst>
                <p:tags r:id="rId2"/>
              </p:custDataLst>
            </p:nvPr>
          </p:nvSpPr>
          <p:spPr>
            <a:xfrm>
              <a:off x="650" y="2237"/>
              <a:ext cx="10515" cy="167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）智能分析</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智能分析是智慧公路的关键技术之一，它通过收集和分析大量的交通数据，为交通管理部门提供决策支持。这一技术包括数据收集、数据存储、数据分析等方面。</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二、知晓智慧公路建设</a:t>
            </a:r>
          </a:p>
        </p:txBody>
      </p:sp>
      <p:pic>
        <p:nvPicPr>
          <p:cNvPr id="5" name="图片 4"/>
          <p:cNvPicPr>
            <a:picLocks noChangeAspect="1"/>
          </p:cNvPicPr>
          <p:nvPr/>
        </p:nvPicPr>
        <p:blipFill>
          <a:blip r:embed="rId7"/>
          <a:stretch>
            <a:fillRect/>
          </a:stretch>
        </p:blipFill>
        <p:spPr>
          <a:xfrm>
            <a:off x="1799590" y="2696845"/>
            <a:ext cx="5507990" cy="181927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949325" y="1454785"/>
            <a:ext cx="7174230" cy="2596515"/>
            <a:chOff x="650" y="1586"/>
            <a:chExt cx="11298" cy="4089"/>
          </a:xfrm>
        </p:grpSpPr>
        <p:grpSp>
          <p:nvGrpSpPr>
            <p:cNvPr id="2" name="组合 1"/>
            <p:cNvGrpSpPr/>
            <p:nvPr/>
          </p:nvGrpSpPr>
          <p:grpSpPr>
            <a:xfrm>
              <a:off x="650" y="1586"/>
              <a:ext cx="2866" cy="629"/>
              <a:chOff x="877" y="1641297"/>
              <a:chExt cx="2866" cy="399590"/>
            </a:xfrm>
          </p:grpSpPr>
          <p:cxnSp>
            <p:nvCxnSpPr>
              <p:cNvPr id="35" name="Straight Connector 34"/>
              <p:cNvCxnSpPr/>
              <p:nvPr>
                <p:custDataLst>
                  <p:tags r:id="rId3"/>
                </p:custDataLst>
              </p:nvPr>
            </p:nvCxnSpPr>
            <p:spPr>
              <a:xfrm>
                <a:off x="1077" y="204088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866"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智慧公路技术架构</a:t>
                </a:r>
              </a:p>
            </p:txBody>
          </p:sp>
        </p:grpSp>
        <p:sp>
          <p:nvSpPr>
            <p:cNvPr id="3" name="TextBox 36"/>
            <p:cNvSpPr txBox="1"/>
            <p:nvPr>
              <p:custDataLst>
                <p:tags r:id="rId2"/>
              </p:custDataLst>
            </p:nvPr>
          </p:nvSpPr>
          <p:spPr>
            <a:xfrm>
              <a:off x="650" y="2237"/>
              <a:ext cx="11299" cy="3439"/>
            </a:xfrm>
            <a:prstGeom prst="rect">
              <a:avLst/>
            </a:prstGeom>
            <a:noFill/>
          </p:spPr>
          <p:txBody>
            <a:bodyPr wrap="square" rtlCol="0">
              <a:spAutoFit/>
            </a:bodyPr>
            <a:lstStyle/>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）通信技术</a:t>
              </a: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通信技术是智慧公路的关键技术之一，为车路协同、智能感知和智能分析等系统提供信息传输支持。通信技术涵盖</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5G</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V2X</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等多种类型。其中，</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5G</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通信技术以其高速率、低延迟和大容量的特点，为智慧公路提供了强大的通信保障。</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此外，智能感知系统和智能分析系统之间的信息传输也需要通信技术的支持。</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二、知晓智慧公路建设</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043940" y="1096645"/>
            <a:ext cx="3619500" cy="3797935"/>
            <a:chOff x="650" y="1586"/>
            <a:chExt cx="5700" cy="5981"/>
          </a:xfrm>
        </p:grpSpPr>
        <p:grpSp>
          <p:nvGrpSpPr>
            <p:cNvPr id="2" name="组合 1"/>
            <p:cNvGrpSpPr/>
            <p:nvPr/>
          </p:nvGrpSpPr>
          <p:grpSpPr>
            <a:xfrm>
              <a:off x="650" y="1586"/>
              <a:ext cx="2866" cy="593"/>
              <a:chOff x="877" y="1641297"/>
              <a:chExt cx="2866" cy="376730"/>
            </a:xfrm>
          </p:grpSpPr>
          <p:cxnSp>
            <p:nvCxnSpPr>
              <p:cNvPr id="35" name="Straight Connector 34"/>
              <p:cNvCxnSpPr/>
              <p:nvPr>
                <p:custDataLst>
                  <p:tags r:id="rId3"/>
                </p:custDataLst>
              </p:nvPr>
            </p:nvCxnSpPr>
            <p:spPr>
              <a:xfrm>
                <a:off x="1020" y="201802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866"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智能交通管理系统</a:t>
                </a:r>
              </a:p>
            </p:txBody>
          </p:sp>
        </p:grpSp>
        <p:sp>
          <p:nvSpPr>
            <p:cNvPr id="3" name="TextBox 36"/>
            <p:cNvSpPr txBox="1"/>
            <p:nvPr>
              <p:custDataLst>
                <p:tags r:id="rId2"/>
              </p:custDataLst>
            </p:nvPr>
          </p:nvSpPr>
          <p:spPr>
            <a:xfrm>
              <a:off x="650" y="2237"/>
              <a:ext cx="5700" cy="533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）智能交通分层架构</a:t>
              </a: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智能交通管理系统通过分层架构实现高效的数据分析功能，涵盖感知层、网络层、平台层和应用层。</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①感知层：数据采集与预处理。</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②网络层：数据传输与初步处理。    </a:t>
              </a: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③平台层：数据存储与管理。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④应用层：数据分析与挖掘。</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indent="0" algn="just" fontAlgn="auto">
                <a:lnSpc>
                  <a:spcPct val="150000"/>
                </a:lnSpc>
                <a:spcAft>
                  <a:spcPts val="600"/>
                </a:spcAft>
              </a:pP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二、知晓智慧公路建设</a:t>
            </a:r>
          </a:p>
        </p:txBody>
      </p:sp>
      <p:pic>
        <p:nvPicPr>
          <p:cNvPr id="5" name="图片 4"/>
          <p:cNvPicPr>
            <a:picLocks noChangeAspect="1"/>
          </p:cNvPicPr>
          <p:nvPr/>
        </p:nvPicPr>
        <p:blipFill>
          <a:blip r:embed="rId7"/>
          <a:stretch>
            <a:fillRect/>
          </a:stretch>
        </p:blipFill>
        <p:spPr>
          <a:xfrm>
            <a:off x="4752340" y="1708150"/>
            <a:ext cx="3531235" cy="260858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295400" y="1240155"/>
            <a:ext cx="6643370" cy="3051175"/>
            <a:chOff x="650" y="1586"/>
            <a:chExt cx="10462" cy="4805"/>
          </a:xfrm>
        </p:grpSpPr>
        <p:grpSp>
          <p:nvGrpSpPr>
            <p:cNvPr id="2" name="组合 1"/>
            <p:cNvGrpSpPr/>
            <p:nvPr/>
          </p:nvGrpSpPr>
          <p:grpSpPr>
            <a:xfrm>
              <a:off x="650" y="1586"/>
              <a:ext cx="2866" cy="592"/>
              <a:chOff x="877" y="1641297"/>
              <a:chExt cx="2866" cy="376095"/>
            </a:xfrm>
          </p:grpSpPr>
          <p:cxnSp>
            <p:nvCxnSpPr>
              <p:cNvPr id="35" name="Straight Connector 34"/>
              <p:cNvCxnSpPr/>
              <p:nvPr>
                <p:custDataLst>
                  <p:tags r:id="rId3"/>
                </p:custDataLst>
              </p:nvPr>
            </p:nvCxnSpPr>
            <p:spPr>
              <a:xfrm>
                <a:off x="1020" y="201739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866"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智能交通管理系统</a:t>
                </a:r>
              </a:p>
            </p:txBody>
          </p:sp>
        </p:grpSp>
        <p:sp>
          <p:nvSpPr>
            <p:cNvPr id="3" name="TextBox 36"/>
            <p:cNvSpPr txBox="1"/>
            <p:nvPr>
              <p:custDataLst>
                <p:tags r:id="rId2"/>
              </p:custDataLst>
            </p:nvPr>
          </p:nvSpPr>
          <p:spPr>
            <a:xfrm>
              <a:off x="650" y="2237"/>
              <a:ext cx="10462" cy="4154"/>
            </a:xfrm>
            <a:prstGeom prst="rect">
              <a:avLst/>
            </a:prstGeom>
            <a:noFill/>
          </p:spPr>
          <p:txBody>
            <a:bodyPr wrap="square" rtlCol="0">
              <a:spAutoFit/>
            </a:bodyPr>
            <a:lstStyle/>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智能交通信号控制技术</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智能交通信号控制技术通过引入先进的算法和通信技术，实现交通信号的自适应控制和动态优化。自适应控制算法可以根据实时交通数据动态调整信号灯的配时，优化交通流量。</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智能交通信息交互技术</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智能交通信息交互技术通过多种渠道向驾驶员和乘客提供实时交通信息，帮助他们做出合理的出行决策。常见的信息发布渠道包括电子显示屏、广播和手机应用。</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4597400"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二、知晓智慧公路建设</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00455" y="1094105"/>
            <a:ext cx="6943090" cy="3413125"/>
            <a:chOff x="650" y="1586"/>
            <a:chExt cx="10934" cy="5375"/>
          </a:xfrm>
        </p:grpSpPr>
        <p:grpSp>
          <p:nvGrpSpPr>
            <p:cNvPr id="2" name="组合 1"/>
            <p:cNvGrpSpPr/>
            <p:nvPr/>
          </p:nvGrpSpPr>
          <p:grpSpPr>
            <a:xfrm>
              <a:off x="650" y="1586"/>
              <a:ext cx="4262" cy="593"/>
              <a:chOff x="877" y="1641297"/>
              <a:chExt cx="4262" cy="376730"/>
            </a:xfrm>
          </p:grpSpPr>
          <p:cxnSp>
            <p:nvCxnSpPr>
              <p:cNvPr id="35" name="Straight Connector 34"/>
              <p:cNvCxnSpPr/>
              <p:nvPr>
                <p:custDataLst>
                  <p:tags r:id="rId3"/>
                </p:custDataLst>
              </p:nvPr>
            </p:nvCxnSpPr>
            <p:spPr>
              <a:xfrm>
                <a:off x="1077" y="201802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4262"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OpenCV</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相关概念及核心功能</a:t>
                </a:r>
              </a:p>
            </p:txBody>
          </p:sp>
        </p:grpSp>
        <p:sp>
          <p:nvSpPr>
            <p:cNvPr id="3" name="TextBox 36"/>
            <p:cNvSpPr txBox="1"/>
            <p:nvPr>
              <p:custDataLst>
                <p:tags r:id="rId2"/>
              </p:custDataLst>
            </p:nvPr>
          </p:nvSpPr>
          <p:spPr>
            <a:xfrm>
              <a:off x="650" y="2237"/>
              <a:ext cx="10934" cy="4724"/>
            </a:xfrm>
            <a:prstGeom prst="rect">
              <a:avLst/>
            </a:prstGeom>
            <a:noFill/>
          </p:spPr>
          <p:txBody>
            <a:bodyPr wrap="square" rtlCol="0">
              <a:spAutoFit/>
            </a:bodyPr>
            <a:lstStyle/>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 Source Computer Vision Library</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）是一个开源的计算机视觉与机器学习软件库，被广泛应用于图像与视频处理领域。</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）图像处理功能</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提供了图像的读取、显示、保存和颜色空间转换等功能。</a:t>
              </a: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）视频处理功能</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视频处理也是</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的重要功能之一。它支持视频的读取、帧处理和保存。</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）特征检测功能</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特征检测是计算机视觉中的一个关键任务。</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提供了多种特征检测算法，如边缘检测、角点检测和轮廓检测等。</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5328776"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三、体验基于</a:t>
            </a:r>
            <a:r>
              <a:rPr lang="en-US" altLang="zh-CN" dirty="0">
                <a:solidFill>
                  <a:schemeClr val="accent1"/>
                </a:solidFill>
                <a:latin typeface="微软雅黑" panose="020B0503020204020204" pitchFamily="34" charset="-122"/>
                <a:ea typeface="微软雅黑" panose="020B0503020204020204" pitchFamily="34" charset="-122"/>
              </a:rPr>
              <a:t>OpenCV</a:t>
            </a:r>
            <a:r>
              <a:rPr lang="zh-CN" altLang="en-US" dirty="0">
                <a:solidFill>
                  <a:schemeClr val="accent1"/>
                </a:solidFill>
                <a:latin typeface="微软雅黑" panose="020B0503020204020204" pitchFamily="34" charset="-122"/>
                <a:ea typeface="微软雅黑" panose="020B0503020204020204" pitchFamily="34" charset="-122"/>
              </a:rPr>
              <a:t>的车辆检测与计数实践</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351280" y="1060450"/>
            <a:ext cx="6441440" cy="3578225"/>
            <a:chOff x="650" y="1586"/>
            <a:chExt cx="10144" cy="5635"/>
          </a:xfrm>
        </p:grpSpPr>
        <p:grpSp>
          <p:nvGrpSpPr>
            <p:cNvPr id="2" name="组合 1"/>
            <p:cNvGrpSpPr/>
            <p:nvPr/>
          </p:nvGrpSpPr>
          <p:grpSpPr>
            <a:xfrm>
              <a:off x="650" y="1586"/>
              <a:ext cx="4262" cy="567"/>
              <a:chOff x="877" y="1641297"/>
              <a:chExt cx="4262" cy="360220"/>
            </a:xfrm>
          </p:grpSpPr>
          <p:cxnSp>
            <p:nvCxnSpPr>
              <p:cNvPr id="35" name="Straight Connector 34"/>
              <p:cNvCxnSpPr/>
              <p:nvPr>
                <p:custDataLst>
                  <p:tags r:id="rId3"/>
                </p:custDataLst>
              </p:nvPr>
            </p:nvCxnSpPr>
            <p:spPr>
              <a:xfrm>
                <a:off x="1077" y="200151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4262"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OpenCV</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相关概念及核心功能</a:t>
                </a:r>
              </a:p>
            </p:txBody>
          </p:sp>
        </p:grpSp>
        <p:sp>
          <p:nvSpPr>
            <p:cNvPr id="3" name="TextBox 36"/>
            <p:cNvSpPr txBox="1"/>
            <p:nvPr>
              <p:custDataLst>
                <p:tags r:id="rId2"/>
              </p:custDataLst>
            </p:nvPr>
          </p:nvSpPr>
          <p:spPr>
            <a:xfrm>
              <a:off x="650" y="2237"/>
              <a:ext cx="10144" cy="4984"/>
            </a:xfrm>
            <a:prstGeom prst="rect">
              <a:avLst/>
            </a:prstGeom>
            <a:noFill/>
          </p:spPr>
          <p:txBody>
            <a:bodyPr wrap="square" rtlCol="0">
              <a:no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）图像变换功能</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图像变换是图像处理中的另一个重要领域。</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提供了多种图像变换功能，如平移、旋转和缩放等。</a:t>
              </a:r>
            </a:p>
            <a:p>
              <a:pPr algn="just">
                <a:lnSpc>
                  <a:spcPct val="150000"/>
                </a:lnSpc>
              </a:pP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①窗口展示。使用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cv2.imshow()</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函数可以创建窗口并显示图像或视频帧。</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②图像（视频）的加载。使用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cv2.imread()</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函数加载图像文件；使用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cv2.VideoCapture()</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函数加载视频文件。</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③图像与文本绘制。使用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cv2.rectangle()</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函数绘制矩形框；使用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cv2.putText()</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函数在图像上绘制文本。</a:t>
              </a:r>
            </a:p>
            <a:p>
              <a:pPr algn="just">
                <a:lnSpc>
                  <a:spcPct val="150000"/>
                </a:lnSpc>
              </a:pPr>
              <a:endPar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5328776"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三、体验基于</a:t>
            </a:r>
            <a:r>
              <a:rPr lang="en-US" altLang="zh-CN" dirty="0">
                <a:solidFill>
                  <a:schemeClr val="accent1"/>
                </a:solidFill>
                <a:latin typeface="微软雅黑" panose="020B0503020204020204" pitchFamily="34" charset="-122"/>
                <a:ea typeface="微软雅黑" panose="020B0503020204020204" pitchFamily="34" charset="-122"/>
              </a:rPr>
              <a:t>OpenCV</a:t>
            </a:r>
            <a:r>
              <a:rPr lang="zh-CN" altLang="en-US" dirty="0">
                <a:solidFill>
                  <a:schemeClr val="accent1"/>
                </a:solidFill>
                <a:latin typeface="微软雅黑" panose="020B0503020204020204" pitchFamily="34" charset="-122"/>
                <a:ea typeface="微软雅黑" panose="020B0503020204020204" pitchFamily="34" charset="-122"/>
              </a:rPr>
              <a:t>的车辆检测与计数实践</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134110" y="1059815"/>
            <a:ext cx="6875780" cy="3413125"/>
            <a:chOff x="650" y="1586"/>
            <a:chExt cx="10828" cy="5375"/>
          </a:xfrm>
        </p:grpSpPr>
        <p:grpSp>
          <p:nvGrpSpPr>
            <p:cNvPr id="2" name="组合 1"/>
            <p:cNvGrpSpPr/>
            <p:nvPr/>
          </p:nvGrpSpPr>
          <p:grpSpPr>
            <a:xfrm>
              <a:off x="650" y="1586"/>
              <a:ext cx="4262" cy="650"/>
              <a:chOff x="877" y="1641297"/>
              <a:chExt cx="4262" cy="412925"/>
            </a:xfrm>
          </p:grpSpPr>
          <p:cxnSp>
            <p:nvCxnSpPr>
              <p:cNvPr id="35" name="Straight Connector 34"/>
              <p:cNvCxnSpPr/>
              <p:nvPr>
                <p:custDataLst>
                  <p:tags r:id="rId3"/>
                </p:custDataLst>
              </p:nvPr>
            </p:nvCxnSpPr>
            <p:spPr>
              <a:xfrm>
                <a:off x="1020" y="205422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4262"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基于</a:t>
                </a:r>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库的图像预处理</a:t>
                </a:r>
              </a:p>
            </p:txBody>
          </p:sp>
        </p:grpSp>
        <p:sp>
          <p:nvSpPr>
            <p:cNvPr id="3" name="TextBox 36"/>
            <p:cNvSpPr txBox="1"/>
            <p:nvPr>
              <p:custDataLst>
                <p:tags r:id="rId2"/>
              </p:custDataLst>
            </p:nvPr>
          </p:nvSpPr>
          <p:spPr>
            <a:xfrm>
              <a:off x="650" y="2237"/>
              <a:ext cx="10828" cy="4724"/>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）基于</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库的基本图像运算与处理</a:t>
              </a:r>
              <a:endPar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图像运算与处理是计算机视觉中的基础步骤，用于对图像进行预处理，以便后续执行分析、特征提取以及更高级的处理任务。这些操作可以显著改善图像质量，减少噪声，增强特征，从而提升后续算法的准确性和效率。</a:t>
              </a:r>
            </a:p>
            <a:p>
              <a:pPr algn="just">
                <a:lnSpc>
                  <a:spcPct val="150000"/>
                </a:lnSpc>
              </a:pP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①颜色空间转换：使用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cv2.cvtColor()</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函数将图像从一种颜色空间转换为另一种颜色空间，从而降低计算成本，提高图片或视频的处理效率。</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②高斯模糊：使用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cv2.GaussianBlur()</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函数对图像进行高斯模糊处理，去除噪声。</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5328776"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三、体验基于</a:t>
            </a:r>
            <a:r>
              <a:rPr lang="en-US" altLang="zh-CN" dirty="0">
                <a:solidFill>
                  <a:schemeClr val="accent1"/>
                </a:solidFill>
                <a:latin typeface="微软雅黑" panose="020B0503020204020204" pitchFamily="34" charset="-122"/>
                <a:ea typeface="微软雅黑" panose="020B0503020204020204" pitchFamily="34" charset="-122"/>
              </a:rPr>
              <a:t>OpenCV</a:t>
            </a:r>
            <a:r>
              <a:rPr lang="zh-CN" altLang="en-US" dirty="0">
                <a:solidFill>
                  <a:schemeClr val="accent1"/>
                </a:solidFill>
                <a:latin typeface="微软雅黑" panose="020B0503020204020204" pitchFamily="34" charset="-122"/>
                <a:ea typeface="微软雅黑" panose="020B0503020204020204" pitchFamily="34" charset="-122"/>
              </a:rPr>
              <a:t>的车辆检测与计数实践</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9500" y="1203960"/>
            <a:ext cx="6743700" cy="3089275"/>
            <a:chOff x="650" y="1586"/>
            <a:chExt cx="10620" cy="4865"/>
          </a:xfrm>
        </p:grpSpPr>
        <p:grpSp>
          <p:nvGrpSpPr>
            <p:cNvPr id="2" name="组合 1"/>
            <p:cNvGrpSpPr/>
            <p:nvPr/>
          </p:nvGrpSpPr>
          <p:grpSpPr>
            <a:xfrm>
              <a:off x="650" y="1586"/>
              <a:ext cx="4262" cy="567"/>
              <a:chOff x="877" y="1641297"/>
              <a:chExt cx="4262" cy="360220"/>
            </a:xfrm>
          </p:grpSpPr>
          <p:cxnSp>
            <p:nvCxnSpPr>
              <p:cNvPr id="35" name="Straight Connector 34"/>
              <p:cNvCxnSpPr/>
              <p:nvPr>
                <p:custDataLst>
                  <p:tags r:id="rId3"/>
                </p:custDataLst>
              </p:nvPr>
            </p:nvCxnSpPr>
            <p:spPr>
              <a:xfrm>
                <a:off x="1020" y="200151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4262"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基于</a:t>
                </a:r>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库的图像预处理</a:t>
                </a:r>
              </a:p>
            </p:txBody>
          </p:sp>
        </p:grpSp>
        <p:sp>
          <p:nvSpPr>
            <p:cNvPr id="3" name="TextBox 36"/>
            <p:cNvSpPr txBox="1"/>
            <p:nvPr>
              <p:custDataLst>
                <p:tags r:id="rId2"/>
              </p:custDataLst>
            </p:nvPr>
          </p:nvSpPr>
          <p:spPr>
            <a:xfrm>
              <a:off x="650" y="2237"/>
              <a:ext cx="10620" cy="4215"/>
            </a:xfrm>
            <a:prstGeom prst="rect">
              <a:avLst/>
            </a:prstGeom>
            <a:noFill/>
          </p:spPr>
          <p:txBody>
            <a:bodyPr wrap="square" rtlCol="0">
              <a:spAutoFit/>
            </a:bodyPr>
            <a:lstStyle/>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）基于</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库的形态学操作</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形态学操作是图像处理领域中一种基于形状特征的重要技术，其核心是结构元素，通过</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cv2.getStructuringElement()</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函数创建。</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endPar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①结构元素：使用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cv2.getStructuringElement()</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函数创建结构元素。</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②</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腐蚀操作：使用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cv2.erode()</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函数对图像进行腐蚀操作，去除小的噪声。</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③</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膨胀操作：使用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cv2.dilate()</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函数对图像进行膨胀操作，恢复前景物体。</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④</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闭运算：    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cv2.morphologyEx()</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函数进行闭运算，消除内部的小方块。</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5328776"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三、体验基于</a:t>
            </a:r>
            <a:r>
              <a:rPr lang="en-US" altLang="zh-CN" dirty="0">
                <a:solidFill>
                  <a:schemeClr val="accent1"/>
                </a:solidFill>
                <a:latin typeface="微软雅黑" panose="020B0503020204020204" pitchFamily="34" charset="-122"/>
                <a:ea typeface="微软雅黑" panose="020B0503020204020204" pitchFamily="34" charset="-122"/>
              </a:rPr>
              <a:t>OpenCV</a:t>
            </a:r>
            <a:r>
              <a:rPr lang="zh-CN" altLang="en-US" dirty="0">
                <a:solidFill>
                  <a:schemeClr val="accent1"/>
                </a:solidFill>
                <a:latin typeface="微软雅黑" panose="020B0503020204020204" pitchFamily="34" charset="-122"/>
                <a:ea typeface="微软雅黑" panose="020B0503020204020204" pitchFamily="34" charset="-122"/>
              </a:rPr>
              <a:t>的车辆检测与计数实践</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888616" cy="346253"/>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一</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了解</a:t>
            </a:r>
            <a:r>
              <a:rPr lang="en-US" altLang="zh-CN" dirty="0">
                <a:solidFill>
                  <a:schemeClr val="accent1"/>
                </a:solidFill>
                <a:latin typeface="微软雅黑" panose="020B0503020204020204" pitchFamily="34" charset="-122"/>
                <a:ea typeface="微软雅黑" panose="020B0503020204020204" pitchFamily="34" charset="-122"/>
              </a:rPr>
              <a:t>AI</a:t>
            </a:r>
            <a:r>
              <a:rPr lang="zh-CN" altLang="en-US" dirty="0">
                <a:solidFill>
                  <a:schemeClr val="accent1"/>
                </a:solidFill>
                <a:latin typeface="微软雅黑" panose="020B0503020204020204" pitchFamily="34" charset="-122"/>
                <a:ea typeface="微软雅黑" panose="020B0503020204020204" pitchFamily="34" charset="-122"/>
              </a:rPr>
              <a:t>在产品设计与研发的应用</a:t>
            </a:r>
          </a:p>
        </p:txBody>
      </p:sp>
      <p:grpSp>
        <p:nvGrpSpPr>
          <p:cNvPr id="2" name="组合 1"/>
          <p:cNvGrpSpPr/>
          <p:nvPr/>
        </p:nvGrpSpPr>
        <p:grpSpPr>
          <a:xfrm>
            <a:off x="891600" y="910858"/>
            <a:ext cx="4457955" cy="3786887"/>
            <a:chOff x="1814" y="2441"/>
            <a:chExt cx="5633" cy="5964"/>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441"/>
              <a:ext cx="2917" cy="824"/>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设计辅助系统的应用案例</a:t>
              </a:r>
            </a:p>
            <a:p>
              <a:endPar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37" name="TextBox 36"/>
            <p:cNvSpPr txBox="1"/>
            <p:nvPr>
              <p:custDataLst>
                <p:tags r:id="rId5"/>
              </p:custDataLst>
            </p:nvPr>
          </p:nvSpPr>
          <p:spPr>
            <a:xfrm>
              <a:off x="1814" y="3172"/>
              <a:ext cx="5633" cy="5233"/>
            </a:xfrm>
            <a:prstGeom prst="rect">
              <a:avLst/>
            </a:prstGeom>
            <a:noFill/>
          </p:spPr>
          <p:txBody>
            <a:bodyPr wrap="square" rtlCol="0">
              <a:spAutoFit/>
            </a:bodyPr>
            <a:lstStyle/>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某品牌汽车的“</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造型优化系统”是人工智能与汽车设计深度融合的创新成果。该系统通过</a:t>
              </a: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参数化建模、生成对抗网络和强化学习</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等技术，将美学与工程性能相结合，从而优化车身造型。</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参数化建模</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能够将设计师的创意以精确的数学模型呈现。</a:t>
              </a:r>
              <a:endPar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生成对抗网络</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可以生成大量多样化的车身造型方案，为设计提供丰富的创意灵感。</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强化学习</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则根据预设的优化目标，如降低风阻系数等，不断调整和优化车身造型参数。</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pic>
        <p:nvPicPr>
          <p:cNvPr id="4" name="图片 3"/>
          <p:cNvPicPr>
            <a:picLocks noChangeAspect="1"/>
          </p:cNvPicPr>
          <p:nvPr>
            <p:custDataLst>
              <p:tags r:id="rId2"/>
            </p:custDataLst>
          </p:nvPr>
        </p:nvPicPr>
        <p:blipFill>
          <a:blip r:embed="rId8">
            <a:clrChange>
              <a:clrFrom>
                <a:srgbClr val="FFFFFF">
                  <a:alpha val="100000"/>
                </a:srgbClr>
              </a:clrFrom>
              <a:clrTo>
                <a:srgbClr val="FFFFFF">
                  <a:alpha val="100000"/>
                  <a:alpha val="0"/>
                </a:srgbClr>
              </a:clrTo>
            </a:clrChange>
            <a:extLst>
              <a:ext uri="{28A0092B-C50C-407E-A947-70E740481C1C}">
                <a14:useLocalDpi xmlns:a14="http://schemas.microsoft.com/office/drawing/2010/main" val="0"/>
              </a:ext>
            </a:extLst>
          </a:blip>
          <a:srcRect/>
          <a:stretch>
            <a:fillRect/>
          </a:stretch>
        </p:blipFill>
        <p:spPr>
          <a:xfrm>
            <a:off x="5292090" y="1419860"/>
            <a:ext cx="3359785" cy="3142615"/>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331439" y="1240345"/>
            <a:ext cx="6567961" cy="2120075"/>
            <a:chOff x="650" y="1586"/>
            <a:chExt cx="10343" cy="3339"/>
          </a:xfrm>
        </p:grpSpPr>
        <p:grpSp>
          <p:nvGrpSpPr>
            <p:cNvPr id="2" name="组合 1"/>
            <p:cNvGrpSpPr/>
            <p:nvPr/>
          </p:nvGrpSpPr>
          <p:grpSpPr>
            <a:xfrm>
              <a:off x="650" y="1586"/>
              <a:ext cx="4262" cy="630"/>
              <a:chOff x="877" y="1641297"/>
              <a:chExt cx="4262" cy="400225"/>
            </a:xfrm>
          </p:grpSpPr>
          <p:cxnSp>
            <p:nvCxnSpPr>
              <p:cNvPr id="35" name="Straight Connector 34"/>
              <p:cNvCxnSpPr/>
              <p:nvPr>
                <p:custDataLst>
                  <p:tags r:id="rId3"/>
                </p:custDataLst>
              </p:nvPr>
            </p:nvCxnSpPr>
            <p:spPr>
              <a:xfrm>
                <a:off x="1077" y="204152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4262"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基于</a:t>
                </a:r>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库的图像预处理</a:t>
                </a:r>
              </a:p>
            </p:txBody>
          </p:sp>
        </p:grpSp>
        <p:sp>
          <p:nvSpPr>
            <p:cNvPr id="3" name="TextBox 36"/>
            <p:cNvSpPr txBox="1"/>
            <p:nvPr>
              <p:custDataLst>
                <p:tags r:id="rId2"/>
              </p:custDataLst>
            </p:nvPr>
          </p:nvSpPr>
          <p:spPr>
            <a:xfrm>
              <a:off x="650" y="2237"/>
              <a:ext cx="10343" cy="2688"/>
            </a:xfrm>
            <a:prstGeom prst="rect">
              <a:avLst/>
            </a:prstGeom>
            <a:noFill/>
          </p:spPr>
          <p:txBody>
            <a:bodyPr wrap="square" rtlCol="0">
              <a:spAutoFit/>
            </a:bodyPr>
            <a:lstStyle/>
            <a:p>
              <a:pPr algn="just">
                <a:lnSpc>
                  <a:spcPct val="150000"/>
                </a:lnSpc>
              </a:pP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基于</a:t>
              </a: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库的轮廓查找</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轮廓查找是图像分割的重要步骤之一，它可以帮助我们识别和分离图像中的不同对象。轮廓通常表示物体的边界，通过查找轮廓，我们可以确定物体的位置、形状和大小。在实践应用中，轮廓查找技术被广泛应用于目标检测、形状分析、字符识别等领域。</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5328776"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三、体验基于</a:t>
            </a:r>
            <a:r>
              <a:rPr lang="en-US" altLang="zh-CN" dirty="0">
                <a:solidFill>
                  <a:schemeClr val="accent1"/>
                </a:solidFill>
                <a:latin typeface="微软雅黑" panose="020B0503020204020204" pitchFamily="34" charset="-122"/>
                <a:ea typeface="微软雅黑" panose="020B0503020204020204" pitchFamily="34" charset="-122"/>
              </a:rPr>
              <a:t>OpenCV</a:t>
            </a:r>
            <a:r>
              <a:rPr lang="zh-CN" altLang="en-US" dirty="0">
                <a:solidFill>
                  <a:schemeClr val="accent1"/>
                </a:solidFill>
                <a:latin typeface="微软雅黑" panose="020B0503020204020204" pitchFamily="34" charset="-122"/>
                <a:ea typeface="微软雅黑" panose="020B0503020204020204" pitchFamily="34" charset="-122"/>
              </a:rPr>
              <a:t>的车辆检测与计数实践</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367790" y="1422400"/>
            <a:ext cx="6535420" cy="2442845"/>
            <a:chOff x="650" y="1586"/>
            <a:chExt cx="10292" cy="3847"/>
          </a:xfrm>
        </p:grpSpPr>
        <p:grpSp>
          <p:nvGrpSpPr>
            <p:cNvPr id="2" name="组合 1"/>
            <p:cNvGrpSpPr/>
            <p:nvPr/>
          </p:nvGrpSpPr>
          <p:grpSpPr>
            <a:xfrm>
              <a:off x="650" y="1586"/>
              <a:ext cx="5471" cy="650"/>
              <a:chOff x="877" y="1641297"/>
              <a:chExt cx="5471" cy="412925"/>
            </a:xfrm>
          </p:grpSpPr>
          <p:cxnSp>
            <p:nvCxnSpPr>
              <p:cNvPr id="35" name="Straight Connector 34"/>
              <p:cNvCxnSpPr/>
              <p:nvPr>
                <p:custDataLst>
                  <p:tags r:id="rId3"/>
                </p:custDataLst>
              </p:nvPr>
            </p:nvCxnSpPr>
            <p:spPr>
              <a:xfrm>
                <a:off x="1020" y="205422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5471"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运用</a:t>
                </a:r>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库的形态学方法识别车辆</a:t>
                </a:r>
              </a:p>
            </p:txBody>
          </p:sp>
        </p:grpSp>
        <p:sp>
          <p:nvSpPr>
            <p:cNvPr id="3" name="TextBox 36"/>
            <p:cNvSpPr txBox="1"/>
            <p:nvPr>
              <p:custDataLst>
                <p:tags r:id="rId2"/>
              </p:custDataLst>
            </p:nvPr>
          </p:nvSpPr>
          <p:spPr>
            <a:xfrm>
              <a:off x="650" y="2237"/>
              <a:ext cx="10292" cy="3197"/>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）前景</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背景分割算法</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使用</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cv2.createBackgroundSubtractorMOG2()</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函数进行前景</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背景分割。</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去噪、腐蚀、膨胀以及闭运算操作</a:t>
              </a:r>
            </a:p>
            <a:p>
              <a:pPr algn="just">
                <a:lnSpc>
                  <a:spcPct val="150000"/>
                </a:lnSpc>
              </a:pP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使用相关函数对前景分割后的车辆视频进行去噪、腐蚀、膨胀、闭运算等操作。</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识别车辆</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使用相关函数获取汽车轮廓。</a:t>
              </a:r>
              <a:endParaRPr lang="en-US" altLang="zh-CN"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5328776"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三、体验基于</a:t>
            </a:r>
            <a:r>
              <a:rPr lang="en-US" altLang="zh-CN" dirty="0">
                <a:solidFill>
                  <a:schemeClr val="accent1"/>
                </a:solidFill>
                <a:latin typeface="微软雅黑" panose="020B0503020204020204" pitchFamily="34" charset="-122"/>
                <a:ea typeface="微软雅黑" panose="020B0503020204020204" pitchFamily="34" charset="-122"/>
              </a:rPr>
              <a:t>OpenCV</a:t>
            </a:r>
            <a:r>
              <a:rPr lang="zh-CN" altLang="en-US" dirty="0">
                <a:solidFill>
                  <a:schemeClr val="accent1"/>
                </a:solidFill>
                <a:latin typeface="微软雅黑" panose="020B0503020204020204" pitchFamily="34" charset="-122"/>
                <a:ea typeface="微软雅黑" panose="020B0503020204020204" pitchFamily="34" charset="-122"/>
              </a:rPr>
              <a:t>的车辆检测与计数实践</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80135" y="1007110"/>
            <a:ext cx="7005320" cy="3413125"/>
            <a:chOff x="650" y="1586"/>
            <a:chExt cx="11032" cy="5375"/>
          </a:xfrm>
        </p:grpSpPr>
        <p:grpSp>
          <p:nvGrpSpPr>
            <p:cNvPr id="2" name="组合 1"/>
            <p:cNvGrpSpPr/>
            <p:nvPr/>
          </p:nvGrpSpPr>
          <p:grpSpPr>
            <a:xfrm>
              <a:off x="650" y="1586"/>
              <a:ext cx="2866" cy="567"/>
              <a:chOff x="877" y="1641297"/>
              <a:chExt cx="2866" cy="360220"/>
            </a:xfrm>
          </p:grpSpPr>
          <p:cxnSp>
            <p:nvCxnSpPr>
              <p:cNvPr id="35" name="Straight Connector 34"/>
              <p:cNvCxnSpPr/>
              <p:nvPr>
                <p:custDataLst>
                  <p:tags r:id="rId3"/>
                </p:custDataLst>
              </p:nvPr>
            </p:nvCxnSpPr>
            <p:spPr>
              <a:xfrm>
                <a:off x="1077" y="200151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877" y="1641297"/>
                <a:ext cx="2866"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进行车辆计数统计</a:t>
                </a:r>
              </a:p>
            </p:txBody>
          </p:sp>
        </p:grpSp>
        <p:sp>
          <p:nvSpPr>
            <p:cNvPr id="3" name="TextBox 36"/>
            <p:cNvSpPr txBox="1"/>
            <p:nvPr>
              <p:custDataLst>
                <p:tags r:id="rId2"/>
              </p:custDataLst>
            </p:nvPr>
          </p:nvSpPr>
          <p:spPr>
            <a:xfrm>
              <a:off x="650" y="2237"/>
              <a:ext cx="11032" cy="4724"/>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）实现逻辑</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在距离摄像头较近的视频画面位置放置一条虚拟实线，假设当车辆越过该虚拟实线时，对车辆进行计数操作。同时，在检测到车辆（矩形框）时，为其设置一个中心点。当中心点的高度超过所设定虚拟实线的垂直高度时，判定有车辆经过，此时车辆计数加</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）设定统计区域</a:t>
              </a:r>
            </a:p>
            <a:p>
              <a:pPr algn="just">
                <a:lnSpc>
                  <a:spcPct val="150000"/>
                </a:lnSpc>
              </a:pP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定义检测线的高度位置和偏移量。</a:t>
              </a:r>
              <a:endParaRPr lang="en-US" altLang="zh-CN"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）车辆计数逻辑</a:t>
              </a:r>
            </a:p>
            <a:p>
              <a:pPr algn="just">
                <a:lnSpc>
                  <a:spcPct val="150000"/>
                </a:lnSpc>
              </a:pP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当检测到车辆时，计算其矩形框的中心点，并将这些中心点的数据存储在一个列表中（</a:t>
              </a:r>
              <a:r>
                <a:rPr lang="en-US" altLang="zh-CN"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cars</a:t>
              </a: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）。我们可以通过遍历这个列表来跟踪每辆车的位置。</a:t>
              </a:r>
              <a:endParaRPr lang="en-US" altLang="zh-CN"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5328776"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三、体验基于</a:t>
            </a:r>
            <a:r>
              <a:rPr lang="en-US" altLang="zh-CN" dirty="0">
                <a:solidFill>
                  <a:schemeClr val="accent1"/>
                </a:solidFill>
                <a:latin typeface="微软雅黑" panose="020B0503020204020204" pitchFamily="34" charset="-122"/>
                <a:ea typeface="微软雅黑" panose="020B0503020204020204" pitchFamily="34" charset="-122"/>
              </a:rPr>
              <a:t>OpenCV</a:t>
            </a:r>
            <a:r>
              <a:rPr lang="zh-CN" altLang="en-US" dirty="0">
                <a:solidFill>
                  <a:schemeClr val="accent1"/>
                </a:solidFill>
                <a:latin typeface="微软雅黑" panose="020B0503020204020204" pitchFamily="34" charset="-122"/>
                <a:ea typeface="微软雅黑" panose="020B0503020204020204" pitchFamily="34" charset="-122"/>
              </a:rPr>
              <a:t>的车辆检测与计数实践</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079500" y="917575"/>
            <a:ext cx="4888230" cy="1796415"/>
            <a:chOff x="650" y="1586"/>
            <a:chExt cx="7698" cy="2829"/>
          </a:xfrm>
        </p:grpSpPr>
        <p:grpSp>
          <p:nvGrpSpPr>
            <p:cNvPr id="2" name="组合 1"/>
            <p:cNvGrpSpPr/>
            <p:nvPr/>
          </p:nvGrpSpPr>
          <p:grpSpPr>
            <a:xfrm>
              <a:off x="650" y="1586"/>
              <a:ext cx="2866" cy="567"/>
              <a:chOff x="877" y="1641297"/>
              <a:chExt cx="2866" cy="360220"/>
            </a:xfrm>
          </p:grpSpPr>
          <p:cxnSp>
            <p:nvCxnSpPr>
              <p:cNvPr id="35" name="Straight Connector 34"/>
              <p:cNvCxnSpPr/>
              <p:nvPr>
                <p:custDataLst>
                  <p:tags r:id="rId7"/>
                </p:custDataLst>
              </p:nvPr>
            </p:nvCxnSpPr>
            <p:spPr>
              <a:xfrm>
                <a:off x="1020" y="2001517"/>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8"/>
                </p:custDataLst>
              </p:nvPr>
            </p:nvSpPr>
            <p:spPr>
              <a:xfrm>
                <a:off x="877" y="1641297"/>
                <a:ext cx="2866"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进行车辆计数统计</a:t>
                </a:r>
              </a:p>
            </p:txBody>
          </p:sp>
        </p:grpSp>
        <p:sp>
          <p:nvSpPr>
            <p:cNvPr id="3" name="TextBox 36"/>
            <p:cNvSpPr txBox="1"/>
            <p:nvPr>
              <p:custDataLst>
                <p:tags r:id="rId6"/>
              </p:custDataLst>
            </p:nvPr>
          </p:nvSpPr>
          <p:spPr>
            <a:xfrm>
              <a:off x="650" y="2237"/>
              <a:ext cx="7698" cy="2179"/>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显示统计信息</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使用</a:t>
              </a:r>
              <a:r>
                <a:rPr lang="en-US" altLang="zh-CN"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cv2.putText()</a:t>
              </a: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函数在图像上显示车辆计数信息。</a:t>
              </a:r>
              <a:endPar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展示处理后的各步骤图像窗口</a:t>
              </a:r>
            </a:p>
            <a:p>
              <a:pPr algn="just">
                <a:lnSpc>
                  <a:spcPct val="150000"/>
                </a:lnSpc>
              </a:pPr>
              <a:r>
                <a:rPr lang="zh-CN" altLang="en-US"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使用相关函数展示处理后的各步骤图像窗口。</a:t>
              </a:r>
              <a:endParaRPr lang="en-US" altLang="zh-CN" sz="1400" dirty="0">
                <a:solidFill>
                  <a:srgbClr val="808080"/>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grpSp>
      <p:sp>
        <p:nvSpPr>
          <p:cNvPr id="4" name="文本框 37"/>
          <p:cNvSpPr txBox="1"/>
          <p:nvPr userDrawn="1">
            <p:custDataLst>
              <p:tags r:id="rId1"/>
            </p:custDataLst>
          </p:nvPr>
        </p:nvSpPr>
        <p:spPr>
          <a:xfrm>
            <a:off x="467360" y="291465"/>
            <a:ext cx="5328776" cy="346253"/>
          </a:xfrm>
          <a:prstGeom prst="rect">
            <a:avLst/>
          </a:prstGeom>
          <a:noFill/>
        </p:spPr>
        <p:txBody>
          <a:bodyPr wrap="square" lIns="68584" tIns="34292" rIns="68584" bIns="34292" rtlCol="0">
            <a:spAutoFit/>
          </a:bodyPr>
          <a:lstStyle/>
          <a:p>
            <a:r>
              <a:rPr lang="zh-CN" altLang="en-US" dirty="0">
                <a:solidFill>
                  <a:schemeClr val="accent1"/>
                </a:solidFill>
                <a:latin typeface="微软雅黑" panose="020B0503020204020204" pitchFamily="34" charset="-122"/>
                <a:ea typeface="微软雅黑" panose="020B0503020204020204" pitchFamily="34" charset="-122"/>
              </a:rPr>
              <a:t>三、体验基于</a:t>
            </a:r>
            <a:r>
              <a:rPr lang="en-US" altLang="zh-CN" dirty="0">
                <a:solidFill>
                  <a:schemeClr val="accent1"/>
                </a:solidFill>
                <a:latin typeface="微软雅黑" panose="020B0503020204020204" pitchFamily="34" charset="-122"/>
                <a:ea typeface="微软雅黑" panose="020B0503020204020204" pitchFamily="34" charset="-122"/>
              </a:rPr>
              <a:t>OpenCV</a:t>
            </a:r>
            <a:r>
              <a:rPr lang="zh-CN" altLang="en-US" dirty="0">
                <a:solidFill>
                  <a:schemeClr val="accent1"/>
                </a:solidFill>
                <a:latin typeface="微软雅黑" panose="020B0503020204020204" pitchFamily="34" charset="-122"/>
                <a:ea typeface="微软雅黑" panose="020B0503020204020204" pitchFamily="34" charset="-122"/>
              </a:rPr>
              <a:t>的车辆检测与计数实践</a:t>
            </a:r>
          </a:p>
        </p:txBody>
      </p:sp>
      <p:grpSp>
        <p:nvGrpSpPr>
          <p:cNvPr id="6" name="组合 5"/>
          <p:cNvGrpSpPr/>
          <p:nvPr/>
        </p:nvGrpSpPr>
        <p:grpSpPr>
          <a:xfrm>
            <a:off x="1115695" y="2840990"/>
            <a:ext cx="3655060" cy="2145665"/>
            <a:chOff x="624" y="1586"/>
            <a:chExt cx="5756" cy="3379"/>
          </a:xfrm>
        </p:grpSpPr>
        <p:grpSp>
          <p:nvGrpSpPr>
            <p:cNvPr id="7" name="组合 6"/>
            <p:cNvGrpSpPr/>
            <p:nvPr/>
          </p:nvGrpSpPr>
          <p:grpSpPr>
            <a:xfrm>
              <a:off x="650" y="1586"/>
              <a:ext cx="2274" cy="650"/>
              <a:chOff x="877" y="1641297"/>
              <a:chExt cx="2274" cy="412925"/>
            </a:xfrm>
          </p:grpSpPr>
          <p:cxnSp>
            <p:nvCxnSpPr>
              <p:cNvPr id="8" name="Straight Connector 34"/>
              <p:cNvCxnSpPr/>
              <p:nvPr>
                <p:custDataLst>
                  <p:tags r:id="rId4"/>
                </p:custDataLst>
              </p:nvPr>
            </p:nvCxnSpPr>
            <p:spPr>
              <a:xfrm>
                <a:off x="1020" y="205422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9" name="TextBox 35"/>
              <p:cNvSpPr txBox="1"/>
              <p:nvPr>
                <p:custDataLst>
                  <p:tags r:id="rId5"/>
                </p:custDataLst>
              </p:nvPr>
            </p:nvSpPr>
            <p:spPr>
              <a:xfrm>
                <a:off x="877" y="1641297"/>
                <a:ext cx="1735" cy="307777"/>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运行结果</a:t>
                </a:r>
              </a:p>
            </p:txBody>
          </p:sp>
        </p:grpSp>
        <p:sp>
          <p:nvSpPr>
            <p:cNvPr id="10" name="TextBox 36"/>
            <p:cNvSpPr txBox="1"/>
            <p:nvPr>
              <p:custDataLst>
                <p:tags r:id="rId3"/>
              </p:custDataLst>
            </p:nvPr>
          </p:nvSpPr>
          <p:spPr>
            <a:xfrm>
              <a:off x="624" y="2277"/>
              <a:ext cx="5756" cy="2688"/>
            </a:xfrm>
            <a:prstGeom prst="rect">
              <a:avLst/>
            </a:prstGeom>
            <a:noFill/>
          </p:spPr>
          <p:txBody>
            <a:bodyPr wrap="square" rtlCol="0">
              <a:spAutoFit/>
            </a:bodyPr>
            <a:lstStyle/>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程序运行后，会显示六个窗口，分别是：视频灰度图像、高斯模糊去除噪声图像、获取前景掩码图像、腐蚀后图像、膨胀操作后图像，以及一个基于</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OpenCV</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的车辆检测与计数的彩色检测主窗口</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p>
          </p:txBody>
        </p:sp>
      </p:grpSp>
      <p:pic>
        <p:nvPicPr>
          <p:cNvPr id="11" name="图片 10"/>
          <p:cNvPicPr>
            <a:picLocks noChangeAspect="1"/>
          </p:cNvPicPr>
          <p:nvPr>
            <p:custDataLst>
              <p:tags r:id="rId2"/>
            </p:custDataLst>
          </p:nvPr>
        </p:nvPicPr>
        <p:blipFill>
          <a:blip r:embed="rId11"/>
          <a:stretch>
            <a:fillRect/>
          </a:stretch>
        </p:blipFill>
        <p:spPr>
          <a:xfrm>
            <a:off x="5220335" y="1564640"/>
            <a:ext cx="3166745" cy="300736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4104456" y="2536327"/>
            <a:ext cx="4798677" cy="0"/>
          </a:xfrm>
          <a:prstGeom prst="line">
            <a:avLst/>
          </a:prstGeom>
          <a:ln>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140460" y="1817988"/>
            <a:ext cx="4701514" cy="645160"/>
          </a:xfrm>
          <a:prstGeom prst="rect">
            <a:avLst/>
          </a:prstGeom>
          <a:noFill/>
        </p:spPr>
        <p:txBody>
          <a:bodyPr wrap="square" rtlCol="0">
            <a:spAutoFit/>
          </a:bodyPr>
          <a:lstStyle/>
          <a:p>
            <a:pPr algn="ct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感谢观看 </a:t>
            </a:r>
          </a:p>
        </p:txBody>
      </p:sp>
      <p:pic>
        <p:nvPicPr>
          <p:cNvPr id="3" name="图片 2"/>
          <p:cNvPicPr>
            <a:picLocks noChangeAspect="1"/>
          </p:cNvPicPr>
          <p:nvPr>
            <p:custDataLst>
              <p:tags r:id="rId1"/>
            </p:custDataLst>
          </p:nvPr>
        </p:nvPicPr>
        <p:blipFill>
          <a:blip r:embed="rId4" cstate="screen">
            <a:extLst>
              <a:ext uri="{28A0092B-C50C-407E-A947-70E740481C1C}">
                <a14:useLocalDpi xmlns:a14="http://schemas.microsoft.com/office/drawing/2010/main" val="0"/>
              </a:ext>
            </a:extLst>
          </a:blip>
          <a:stretch>
            <a:fillRect/>
          </a:stretch>
        </p:blipFill>
        <p:spPr>
          <a:xfrm>
            <a:off x="5872480" y="4443095"/>
            <a:ext cx="2138045" cy="335915"/>
          </a:xfrm>
          <a:prstGeom prst="rect">
            <a:avLst/>
          </a:prstGeom>
        </p:spPr>
      </p:pic>
      <p:pic>
        <p:nvPicPr>
          <p:cNvPr id="8" name="图片 7" descr="摄图网_601306538_计算机处理器(企业商用)"/>
          <p:cNvPicPr>
            <a:picLocks noChangeAspect="1"/>
          </p:cNvPicPr>
          <p:nvPr/>
        </p:nvPicPr>
        <p:blipFill>
          <a:blip r:embed="rId5"/>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007615" y="882271"/>
            <a:ext cx="1425003" cy="355576"/>
            <a:chOff x="1814" y="2612"/>
            <a:chExt cx="2244"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2017"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预测性维护</a:t>
              </a:r>
            </a:p>
          </p:txBody>
        </p:sp>
      </p:grpSp>
      <p:sp>
        <p:nvSpPr>
          <p:cNvPr id="3" name="TextBox 36"/>
          <p:cNvSpPr txBox="1"/>
          <p:nvPr>
            <p:custDataLst>
              <p:tags r:id="rId1"/>
            </p:custDataLst>
          </p:nvPr>
        </p:nvSpPr>
        <p:spPr>
          <a:xfrm>
            <a:off x="1023620" y="1285875"/>
            <a:ext cx="7197090" cy="364617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预测性维护的定义</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智能制造中的预测性维护是一种基于设备运行状态的实时监测策略，它通过数据分析和建模技术来预测设备的未来工作状况，从而提前进行维护操作，以避免由设备故障导致的生产中断或安全事故。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预测性维护的实施步骤</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①确定目标，做好前期评估。</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②选择合适且可迅速见效的切入场景。</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③数据收集与分析。</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④模型训练与优化。</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⑤故障预测与决策支持。</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⑥实施与持续改进。</a:t>
            </a:r>
            <a:endParaRPr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认识生产流程智能化</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3215" y="1095631"/>
            <a:ext cx="1425003" cy="355576"/>
            <a:chOff x="1814" y="2612"/>
            <a:chExt cx="2244"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2017"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预测性维护</a:t>
              </a:r>
            </a:p>
          </p:txBody>
        </p:sp>
      </p:grpSp>
      <p:sp>
        <p:nvSpPr>
          <p:cNvPr id="3" name="TextBox 36"/>
          <p:cNvSpPr txBox="1"/>
          <p:nvPr>
            <p:custDataLst>
              <p:tags r:id="rId1"/>
            </p:custDataLst>
          </p:nvPr>
        </p:nvSpPr>
        <p:spPr>
          <a:xfrm>
            <a:off x="1376971" y="1498830"/>
            <a:ext cx="6373012" cy="2999740"/>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预测性维护的应用案例</a:t>
            </a: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某零食生产企业与一家提供</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机器健康解决方案的公司合作，成功实施了基于</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的预测性维护技术。该零食生产企业在关键设备上安装了传感器（用于识别设备在不同生命周期阶段的声音特征），并将收集到的数据通过高速网络传输到云端平台进行模式和趋势分析，预测潜在故障。</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这项技术显著减少了设备意外停机时间，每年为企业增加约</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4000</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小时的制造产能，同时降低了维护成本。该零食生产企业计划将此技术推广到全国所有子工厂。随着大数据、云计算和</a:t>
            </a: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AI</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技术的发展，预测性维护将更加智能化和自动化，应用范围也将拓展到更多行业。 </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认识生产流程智能化</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85415" y="1166751"/>
            <a:ext cx="1425003" cy="355576"/>
            <a:chOff x="1814" y="2612"/>
            <a:chExt cx="2244" cy="560"/>
          </a:xfrm>
        </p:grpSpPr>
        <p:cxnSp>
          <p:nvCxnSpPr>
            <p:cNvPr id="35" name="Straight Connector 34"/>
            <p:cNvCxnSpPr/>
            <p:nvPr>
              <p:custDataLst>
                <p:tags r:id="rId3"/>
              </p:custDataLst>
            </p:nvPr>
          </p:nvCxnSpPr>
          <p:spPr>
            <a:xfrm>
              <a:off x="1927" y="317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814" y="2612"/>
              <a:ext cx="2096" cy="485"/>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自动化检测</a:t>
              </a:r>
            </a:p>
          </p:txBody>
        </p:sp>
      </p:grpSp>
      <p:sp>
        <p:nvSpPr>
          <p:cNvPr id="3" name="TextBox 36"/>
          <p:cNvSpPr txBox="1"/>
          <p:nvPr>
            <p:custDataLst>
              <p:tags r:id="rId1"/>
            </p:custDataLst>
          </p:nvPr>
        </p:nvSpPr>
        <p:spPr>
          <a:xfrm>
            <a:off x="1201530" y="1570186"/>
            <a:ext cx="6644614" cy="2676525"/>
          </a:xfrm>
          <a:prstGeom prst="rect">
            <a:avLst/>
          </a:prstGeom>
          <a:noFill/>
        </p:spPr>
        <p:txBody>
          <a:bodyPr wrap="square" rtlCol="0">
            <a:spAutoFit/>
          </a:bodyPr>
          <a:lstStyle/>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自动化检测的定义</a:t>
            </a:r>
            <a:endPar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自动化检测是指利用先进的传感器、计算机及人工智能等设备与技术，实现对产品、环境或过程的实时监测与评估。</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r>
              <a:rPr lang="en-US" altLang="zh-CN"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a:t>
            </a:r>
            <a:r>
              <a:rPr lang="zh-CN" altLang="en-US" sz="1400" b="1"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自动化检测的特点与任务</a:t>
            </a:r>
            <a:endParaRPr lang="zh-CN" altLang="en-US" sz="1400" dirty="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①高效率，能够快速完成检测任务，提高生产效率；</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②高准确度，通过先进的传感器和数据处理技术，减少人为误差，提高检测精度；</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③低成本，显著降低了人力成本；</a:t>
            </a:r>
            <a:endPar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en-US" altLang="zh-CN"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   </a:t>
            </a:r>
            <a:r>
              <a:rPr lang="zh-CN" altLang="en-US" sz="1400"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④无须人工干预，实现自动测量、记录、分析和处理。</a:t>
            </a:r>
          </a:p>
        </p:txBody>
      </p:sp>
      <p:sp>
        <p:nvSpPr>
          <p:cNvPr id="4" name="文本框 37"/>
          <p:cNvSpPr txBox="1"/>
          <p:nvPr userDrawn="1">
            <p:custDataLst>
              <p:tags r:id="rId2"/>
            </p:custDataLst>
          </p:nvPr>
        </p:nvSpPr>
        <p:spPr>
          <a:xfrm>
            <a:off x="467360" y="291465"/>
            <a:ext cx="4597400" cy="345440"/>
          </a:xfrm>
          <a:prstGeom prst="rect">
            <a:avLst/>
          </a:prstGeom>
          <a:noFill/>
        </p:spPr>
        <p:txBody>
          <a:bodyPr wrap="square" lIns="68584" tIns="34292" rIns="68584" bIns="34292" rtlCol="0">
            <a:spAutoFit/>
          </a:bodyPr>
          <a:lstStyle/>
          <a:p>
            <a:pPr lvl="0"/>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认识生产流程智能化</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0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5.xml><?xml version="1.0" encoding="utf-8"?>
<p:tagLst xmlns:a="http://schemas.openxmlformats.org/drawingml/2006/main" xmlns:r="http://schemas.openxmlformats.org/officeDocument/2006/relationships" xmlns:p="http://schemas.openxmlformats.org/presentationml/2006/main">
  <p:tag name="PA" val="v3.0.0"/>
  <p:tag name="KSO_WM_DIAGRAM_VIRTUALLY_FRAME" val="{&quot;height&quot;:306.1193700787402,&quot;left&quot;:51.32299212598425,&quot;top&quot;:90.17094488188977,&quot;width&quot;:634.0037007874016}"/>
  <p:tag name="KSO_WM_BEAUTIFY_FLAG" val=""/>
</p:tagLst>
</file>

<file path=ppt/tags/tag17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7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7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7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8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8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8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8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8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xml><?xml version="1.0" encoding="utf-8"?>
<p:tagLst xmlns:a="http://schemas.openxmlformats.org/drawingml/2006/main" xmlns:r="http://schemas.openxmlformats.org/officeDocument/2006/relationships" xmlns:p="http://schemas.openxmlformats.org/presentationml/2006/main">
  <p:tag name="PA" val="v3.0.0"/>
  <p:tag name="KSO_WM_DIAGRAM_VIRTUALLY_FRAME" val="{&quot;height&quot;:306.1193700787402,&quot;left&quot;:51.32299212598425,&quot;top&quot;:90.17094488188977,&quot;width&quot;:634.0037007874016}"/>
  <p:tag name="KSO_WM_BEAUTIFY_FLAG" val=""/>
</p:tagLst>
</file>

<file path=ppt/tags/tag2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31.xml><?xml version="1.0" encoding="utf-8"?>
<p:tagLst xmlns:a="http://schemas.openxmlformats.org/drawingml/2006/main" xmlns:r="http://schemas.openxmlformats.org/officeDocument/2006/relationships" xmlns:p="http://schemas.openxmlformats.org/presentationml/2006/main">
  <p:tag name="PA" val="v3.0.0"/>
  <p:tag name="KSO_WM_DIAGRAM_VIRTUALLY_FRAME" val="{&quot;height&quot;:306.1193700787402,&quot;left&quot;:51.32299212598425,&quot;top&quot;:90.17094488188977,&quot;width&quot;:634.0037007874016}"/>
  <p:tag name="KSO_WM_BEAUTIFY_FLAG" val=""/>
</p:tagLst>
</file>

<file path=ppt/tags/tag23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3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3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35.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3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3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3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3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4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9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3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3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3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PA" val="v3.0.0"/>
  <p:tag name="KSO_WM_DIAGRAM_VIRTUALLY_FRAME" val="{&quot;height&quot;:306.1193700787402,&quot;left&quot;:51.32299212598425,&quot;top&quot;:90.17094488188977,&quot;width&quot;:634.0037007874016}"/>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9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9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95.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heme/theme1.xml><?xml version="1.0" encoding="utf-8"?>
<a:theme xmlns:a="http://schemas.openxmlformats.org/drawingml/2006/main" name="Office 主题">
  <a:themeElements>
    <a:clrScheme name="自定义 1234">
      <a:dk1>
        <a:sysClr val="windowText" lastClr="000000"/>
      </a:dk1>
      <a:lt1>
        <a:sysClr val="window" lastClr="FFFFFF"/>
      </a:lt1>
      <a:dk2>
        <a:srgbClr val="44546A"/>
      </a:dk2>
      <a:lt2>
        <a:srgbClr val="E7E6E6"/>
      </a:lt2>
      <a:accent1>
        <a:srgbClr val="468A92"/>
      </a:accent1>
      <a:accent2>
        <a:srgbClr val="BFBFBF"/>
      </a:accent2>
      <a:accent3>
        <a:srgbClr val="468A92"/>
      </a:accent3>
      <a:accent4>
        <a:srgbClr val="BFBFBF"/>
      </a:accent4>
      <a:accent5>
        <a:srgbClr val="468A92"/>
      </a:accent5>
      <a:accent6>
        <a:srgbClr val="BFBFBF"/>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6408</Words>
  <Application>Microsoft Office PowerPoint</Application>
  <PresentationFormat>自定义</PresentationFormat>
  <Paragraphs>483</Paragraphs>
  <Slides>64</Slides>
  <Notes>64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64</vt:i4>
      </vt:variant>
    </vt:vector>
  </HeadingPairs>
  <TitlesOfParts>
    <vt:vector size="71" baseType="lpstr">
      <vt:lpstr>Lato Hairline</vt:lpstr>
      <vt:lpstr>微软雅黑</vt:lpstr>
      <vt:lpstr>Arial</vt:lpstr>
      <vt:lpstr>Calibri</vt:lpstr>
      <vt:lpstr>Lato Light</vt:lpstr>
      <vt:lpstr>Lato Regular</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摄图网</dc:title>
  <dc:creator>小熊摄图网</dc:creator>
  <cp:lastModifiedBy>ecnup</cp:lastModifiedBy>
  <cp:revision>144</cp:revision>
  <dcterms:created xsi:type="dcterms:W3CDTF">2025-06-19T02:55:01Z</dcterms:created>
  <dcterms:modified xsi:type="dcterms:W3CDTF">2025-06-19T07:52:40Z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2052-6.11.0.8885</vt:lpwstr>
  </property>
  <property fmtid="{D5CDD505-2E9C-101B-9397-08002B2CF9AE}" pid="3" name="ICV">
    <vt:lpwstr>3674C350B6E210015ACE4E688875A956_43</vt:lpwstr>
  </property>
</Properties>
</file>