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5.xml" ContentType="application/vnd.openxmlformats-officedocument.presentationml.tags+xml"/>
  <Override PartName="/ppt/notesSlides/notesSlide1.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notesSlides/notesSlide4.xml" ContentType="application/vnd.openxmlformats-officedocument.presentationml.notesSlide+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notesSlides/notesSlide5.xml" ContentType="application/vnd.openxmlformats-officedocument.presentationml.notesSlide+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notesSlides/notesSlide6.xml" ContentType="application/vnd.openxmlformats-officedocument.presentationml.notesSlide+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notesSlides/notesSlide7.xml" ContentType="application/vnd.openxmlformats-officedocument.presentationml.notesSlide+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notesSlides/notesSlide8.xml" ContentType="application/vnd.openxmlformats-officedocument.presentationml.notesSlide+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notesSlides/notesSlide9.xml" ContentType="application/vnd.openxmlformats-officedocument.presentationml.notesSlide+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notesSlides/notesSlide10.xml" ContentType="application/vnd.openxmlformats-officedocument.presentationml.notesSlide+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notesSlides/notesSlide13.xml" ContentType="application/vnd.openxmlformats-officedocument.presentationml.notesSlide+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notesSlides/notesSlide14.xml" ContentType="application/vnd.openxmlformats-officedocument.presentationml.notesSlide+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notesSlides/notesSlide15.xml" ContentType="application/vnd.openxmlformats-officedocument.presentationml.notesSlide+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notesSlides/notesSlide16.xml" ContentType="application/vnd.openxmlformats-officedocument.presentationml.notesSlide+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notesSlides/notesSlide17.xml" ContentType="application/vnd.openxmlformats-officedocument.presentationml.notesSlide+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notesSlides/notesSlide18.xml" ContentType="application/vnd.openxmlformats-officedocument.presentationml.notesSlide+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notesSlides/notesSlide21.xml" ContentType="application/vnd.openxmlformats-officedocument.presentationml.notesSlide+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notesSlides/notesSlide22.xml" ContentType="application/vnd.openxmlformats-officedocument.presentationml.notesSlide+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notesSlides/notesSlide23.xml" ContentType="application/vnd.openxmlformats-officedocument.presentationml.notesSlide+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notesSlides/notesSlide24.xml" ContentType="application/vnd.openxmlformats-officedocument.presentationml.notesSlide+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notesSlides/notesSlide25.xml" ContentType="application/vnd.openxmlformats-officedocument.presentationml.notesSlide+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notesSlides/notesSlide26.xml" ContentType="application/vnd.openxmlformats-officedocument.presentationml.notesSlide+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notesSlides/notesSlide27.xml" ContentType="application/vnd.openxmlformats-officedocument.presentationml.notesSlide+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notesSlides/notesSlide28.xml" ContentType="application/vnd.openxmlformats-officedocument.presentationml.notesSlide+xml"/>
  <Override PartName="/ppt/tags/tag171.xml" ContentType="application/vnd.openxmlformats-officedocument.presentationml.tags+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1"/>
  </p:notesMasterIdLst>
  <p:handoutMasterIdLst>
    <p:handoutMasterId r:id="rId32"/>
  </p:handoutMasterIdLst>
  <p:sldIdLst>
    <p:sldId id="331" r:id="rId2"/>
    <p:sldId id="257" r:id="rId3"/>
    <p:sldId id="258" r:id="rId4"/>
    <p:sldId id="298" r:id="rId5"/>
    <p:sldId id="335" r:id="rId6"/>
    <p:sldId id="370" r:id="rId7"/>
    <p:sldId id="372" r:id="rId8"/>
    <p:sldId id="373" r:id="rId9"/>
    <p:sldId id="374" r:id="rId10"/>
    <p:sldId id="375" r:id="rId11"/>
    <p:sldId id="379" r:id="rId12"/>
    <p:sldId id="344" r:id="rId13"/>
    <p:sldId id="380" r:id="rId14"/>
    <p:sldId id="381" r:id="rId15"/>
    <p:sldId id="382" r:id="rId16"/>
    <p:sldId id="383" r:id="rId17"/>
    <p:sldId id="384" r:id="rId18"/>
    <p:sldId id="385" r:id="rId19"/>
    <p:sldId id="386" r:id="rId20"/>
    <p:sldId id="371" r:id="rId21"/>
    <p:sldId id="387" r:id="rId22"/>
    <p:sldId id="388" r:id="rId23"/>
    <p:sldId id="389" r:id="rId24"/>
    <p:sldId id="390" r:id="rId25"/>
    <p:sldId id="391" r:id="rId26"/>
    <p:sldId id="392" r:id="rId27"/>
    <p:sldId id="393" r:id="rId28"/>
    <p:sldId id="394" r:id="rId29"/>
    <p:sldId id="330" r:id="rId30"/>
  </p:sldIdLst>
  <p:sldSz cx="9144000" cy="5145088"/>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41" userDrawn="1">
          <p15:clr>
            <a:srgbClr val="A4A3A4"/>
          </p15:clr>
        </p15:guide>
        <p15:guide id="2" pos="289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68A92"/>
    <a:srgbClr val="8080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0" autoAdjust="0"/>
    <p:restoredTop sz="94660"/>
  </p:normalViewPr>
  <p:slideViewPr>
    <p:cSldViewPr showGuides="1">
      <p:cViewPr varScale="1">
        <p:scale>
          <a:sx n="141" d="100"/>
          <a:sy n="141" d="100"/>
        </p:scale>
        <p:origin x="726" y="108"/>
      </p:cViewPr>
      <p:guideLst>
        <p:guide orient="horz" pos="1641"/>
        <p:guide pos="2894"/>
      </p:guideLst>
    </p:cSldViewPr>
  </p:slideViewPr>
  <p:notesTextViewPr>
    <p:cViewPr>
      <p:scale>
        <a:sx n="100" d="100"/>
        <a:sy n="100" d="100"/>
      </p:scale>
      <p:origin x="0" y="0"/>
    </p:cViewPr>
  </p:notesTextViewPr>
  <p:sorterViewPr>
    <p:cViewPr>
      <p:scale>
        <a:sx n="66" d="100"/>
        <a:sy n="66" d="100"/>
      </p:scale>
      <p:origin x="0" y="0"/>
    </p:cViewPr>
  </p:sorterViewPr>
  <p:gridSpacing cx="36004" cy="36004"/>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t>2025/6/19</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t>‹#›</a:t>
            </a:fld>
            <a:endParaRPr lang="zh-CN"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A14F398-E279-4563-97D7-CD45B0F01439}" type="datetimeFigureOut">
              <a:rPr lang="zh-CN" altLang="en-US" smtClean="0"/>
              <a:t>2025/6/19</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F30D575-0996-4A75-BB26-7F3A64A10107}"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30D575-0996-4A75-BB26-7F3A64A10107}" type="slidenum">
              <a:rPr lang="zh-CN" altLang="en-US" smtClean="0"/>
              <a:t>1</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30D575-0996-4A75-BB26-7F3A64A10107}" type="slidenum">
              <a:rPr lang="zh-CN" altLang="en-US" smtClean="0"/>
              <a:t>10</a:t>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30D575-0996-4A75-BB26-7F3A64A10107}" type="slidenum">
              <a:rPr lang="zh-CN" altLang="en-US" smtClean="0"/>
              <a:t>11</a:t>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30D575-0996-4A75-BB26-7F3A64A10107}" type="slidenum">
              <a:rPr lang="zh-CN" altLang="en-US" smtClean="0"/>
              <a:t>12</a:t>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30D575-0996-4A75-BB26-7F3A64A10107}" type="slidenum">
              <a:rPr lang="zh-CN" altLang="en-US" smtClean="0"/>
              <a:t>13</a:t>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30D575-0996-4A75-BB26-7F3A64A10107}" type="slidenum">
              <a:rPr lang="zh-CN" altLang="en-US" smtClean="0"/>
              <a:t>14</a:t>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30D575-0996-4A75-BB26-7F3A64A10107}" type="slidenum">
              <a:rPr lang="zh-CN" altLang="en-US" smtClean="0"/>
              <a:t>15</a:t>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30D575-0996-4A75-BB26-7F3A64A10107}" type="slidenum">
              <a:rPr lang="zh-CN" altLang="en-US" smtClean="0"/>
              <a:t>16</a:t>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30D575-0996-4A75-BB26-7F3A64A10107}" type="slidenum">
              <a:rPr lang="zh-CN" altLang="en-US" smtClean="0"/>
              <a:t>17</a:t>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30D575-0996-4A75-BB26-7F3A64A10107}" type="slidenum">
              <a:rPr lang="zh-CN" altLang="en-US" smtClean="0"/>
              <a:t>18</a:t>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30D575-0996-4A75-BB26-7F3A64A10107}" type="slidenum">
              <a:rPr lang="zh-CN" altLang="en-US" smtClean="0"/>
              <a:t>19</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CFD833F6-39CB-47A6-A5EC-FEA82D01737A}" type="slidenum">
              <a:rPr lang="zh-CN" altLang="en-US" smtClean="0"/>
              <a:t>2</a:t>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30D575-0996-4A75-BB26-7F3A64A10107}" type="slidenum">
              <a:rPr lang="zh-CN" altLang="en-US" smtClean="0"/>
              <a:t>20</a:t>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30D575-0996-4A75-BB26-7F3A64A10107}" type="slidenum">
              <a:rPr lang="zh-CN" altLang="en-US" smtClean="0"/>
              <a:t>21</a:t>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30D575-0996-4A75-BB26-7F3A64A10107}" type="slidenum">
              <a:rPr lang="zh-CN" altLang="en-US" smtClean="0"/>
              <a:t>22</a:t>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30D575-0996-4A75-BB26-7F3A64A10107}" type="slidenum">
              <a:rPr lang="zh-CN" altLang="en-US" smtClean="0"/>
              <a:t>23</a:t>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30D575-0996-4A75-BB26-7F3A64A10107}" type="slidenum">
              <a:rPr lang="zh-CN" altLang="en-US" smtClean="0"/>
              <a:t>24</a:t>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30D575-0996-4A75-BB26-7F3A64A10107}" type="slidenum">
              <a:rPr lang="zh-CN" altLang="en-US" smtClean="0"/>
              <a:t>25</a:t>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30D575-0996-4A75-BB26-7F3A64A10107}" type="slidenum">
              <a:rPr lang="zh-CN" altLang="en-US" smtClean="0"/>
              <a:t>26</a:t>
            </a:fld>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30D575-0996-4A75-BB26-7F3A64A10107}" type="slidenum">
              <a:rPr lang="zh-CN" altLang="en-US" smtClean="0"/>
              <a:t>27</a:t>
            </a:fld>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30D575-0996-4A75-BB26-7F3A64A10107}" type="slidenum">
              <a:rPr lang="zh-CN" altLang="en-US" smtClean="0"/>
              <a:t>28</a:t>
            </a:fld>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30D575-0996-4A75-BB26-7F3A64A10107}" type="slidenum">
              <a:rPr lang="zh-CN" altLang="en-US" smtClean="0"/>
              <a:t>29</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30D575-0996-4A75-BB26-7F3A64A10107}" type="slidenum">
              <a:rPr lang="zh-CN" altLang="en-US" smtClean="0"/>
              <a:t>3</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30D575-0996-4A75-BB26-7F3A64A10107}" type="slidenum">
              <a:rPr lang="zh-CN" altLang="en-US" smtClean="0"/>
              <a:t>4</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30D575-0996-4A75-BB26-7F3A64A10107}" type="slidenum">
              <a:rPr lang="zh-CN" altLang="en-US" smtClean="0"/>
              <a:t>5</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30D575-0996-4A75-BB26-7F3A64A10107}" type="slidenum">
              <a:rPr lang="zh-CN" altLang="en-US" smtClean="0"/>
              <a:t>6</a:t>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30D575-0996-4A75-BB26-7F3A64A10107}" type="slidenum">
              <a:rPr lang="zh-CN" altLang="en-US" smtClean="0"/>
              <a:t>7</a:t>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30D575-0996-4A75-BB26-7F3A64A10107}" type="slidenum">
              <a:rPr lang="zh-CN" altLang="en-US" smtClean="0"/>
              <a:t>8</a:t>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F30D575-0996-4A75-BB26-7F3A64A10107}" type="slidenum">
              <a:rPr lang="zh-CN" altLang="en-US" smtClean="0"/>
              <a:t>9</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2.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ags" Target="../tags/tag3.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313"/>
            <a:ext cx="7772400" cy="1102859"/>
          </a:xfrm>
          <a:prstGeom prst="rect">
            <a:avLst/>
          </a:prstGeom>
        </p:spPr>
        <p:txBody>
          <a:bodyPr/>
          <a:lstStyle/>
          <a:p>
            <a:r>
              <a:rPr lang="zh-CN" altLang="en-US"/>
              <a:t>单击此处编辑母版标题样式</a:t>
            </a:r>
          </a:p>
        </p:txBody>
      </p:sp>
      <p:sp>
        <p:nvSpPr>
          <p:cNvPr id="3" name="副标题 2"/>
          <p:cNvSpPr>
            <a:spLocks noGrp="1"/>
          </p:cNvSpPr>
          <p:nvPr>
            <p:ph type="subTitle" idx="1"/>
          </p:nvPr>
        </p:nvSpPr>
        <p:spPr>
          <a:xfrm>
            <a:off x="1371600" y="2915550"/>
            <a:ext cx="6400800" cy="1314856"/>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p:txBody>
          <a:bodyPr/>
          <a:lstStyle/>
          <a:p>
            <a:fld id="{2702115E-07FC-47AE-8678-8B681C689199}" type="datetimeFigureOut">
              <a:rPr lang="zh-CN" altLang="en-US" smtClean="0"/>
              <a:t>2025/6/19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7F5BB56-9B96-4394-98D1-089DE868BDAA}" type="slidenum">
              <a:rPr lang="zh-CN" altLang="en-US" smtClean="0"/>
              <a:t>‹#›</a:t>
            </a:fld>
            <a:endParaRPr lang="zh-CN" altLang="en-US"/>
          </a:p>
        </p:txBody>
      </p:sp>
    </p:spTree>
  </p:cSld>
  <p:clrMapOvr>
    <a:masterClrMapping/>
  </p:clrMapOvr>
  <p:transition spd="med" advClick="0" advTm="0">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3_空白">
    <p:spTree>
      <p:nvGrpSpPr>
        <p:cNvPr id="1" name=""/>
        <p:cNvGrpSpPr/>
        <p:nvPr/>
      </p:nvGrpSpPr>
      <p:grpSpPr>
        <a:xfrm>
          <a:off x="0" y="0"/>
          <a:ext cx="0" cy="0"/>
          <a:chOff x="0" y="0"/>
          <a:chExt cx="0" cy="0"/>
        </a:xfrm>
      </p:grpSpPr>
      <p:sp>
        <p:nvSpPr>
          <p:cNvPr id="8" name="矩形 7"/>
          <p:cNvSpPr/>
          <p:nvPr userDrawn="1"/>
        </p:nvSpPr>
        <p:spPr>
          <a:xfrm>
            <a:off x="251460" y="232410"/>
            <a:ext cx="144145" cy="40259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rtlCol="0" anchor="ctr"/>
          <a:lstStyle/>
          <a:p>
            <a:pPr algn="ctr" defTabSz="685165"/>
            <a:endParaRPr lang="zh-CN" altLang="en-US" sz="1400" dirty="0">
              <a:solidFill>
                <a:srgbClr val="E7E6E6">
                  <a:lumMod val="50000"/>
                </a:srgbClr>
              </a:solidFill>
              <a:cs typeface="+mn-ea"/>
              <a:sym typeface="+mn-lt"/>
            </a:endParaRPr>
          </a:p>
        </p:txBody>
      </p:sp>
      <p:sp>
        <p:nvSpPr>
          <p:cNvPr id="9" name="文本框 37"/>
          <p:cNvSpPr txBox="1"/>
          <p:nvPr userDrawn="1"/>
        </p:nvSpPr>
        <p:spPr>
          <a:xfrm>
            <a:off x="467360" y="291465"/>
            <a:ext cx="3279140" cy="299085"/>
          </a:xfrm>
          <a:prstGeom prst="rect">
            <a:avLst/>
          </a:prstGeom>
          <a:noFill/>
        </p:spPr>
        <p:txBody>
          <a:bodyPr wrap="square" lIns="68584" tIns="34292" rIns="68584" bIns="34292" rtlCol="0">
            <a:spAutoFit/>
          </a:bodyPr>
          <a:lstStyle/>
          <a:p>
            <a:pPr lvl="0" algn="l"/>
            <a:r>
              <a:rPr lang="zh-CN" altLang="en-US" sz="1500" dirty="0">
                <a:solidFill>
                  <a:schemeClr val="accent1"/>
                </a:solidFill>
                <a:latin typeface="微软雅黑" panose="020B0503020204020204" pitchFamily="34" charset="-122"/>
                <a:ea typeface="微软雅黑" panose="020B0503020204020204" pitchFamily="34" charset="-122"/>
              </a:rPr>
              <a:t>第四章　人工智能</a:t>
            </a:r>
          </a:p>
        </p:txBody>
      </p:sp>
      <p:pic>
        <p:nvPicPr>
          <p:cNvPr id="3" name="图片 2"/>
          <p:cNvPicPr>
            <a:picLocks noChangeAspect="1"/>
          </p:cNvPicPr>
          <p:nvPr userDrawn="1">
            <p:custDataLst>
              <p:tags r:id="rId1"/>
            </p:custDataLst>
          </p:nvPr>
        </p:nvPicPr>
        <p:blipFill>
          <a:blip r:embed="rId3" cstate="screen">
            <a:extLst>
              <a:ext uri="{28A0092B-C50C-407E-A947-70E740481C1C}">
                <a14:useLocalDpi xmlns:a14="http://schemas.microsoft.com/office/drawing/2010/main" val="0"/>
              </a:ext>
            </a:extLst>
          </a:blip>
          <a:stretch>
            <a:fillRect/>
          </a:stretch>
        </p:blipFill>
        <p:spPr>
          <a:xfrm>
            <a:off x="7200265" y="232410"/>
            <a:ext cx="1851660" cy="290830"/>
          </a:xfrm>
          <a:prstGeom prst="rect">
            <a:avLst/>
          </a:prstGeom>
        </p:spPr>
      </p:pic>
    </p:spTree>
  </p:cSld>
  <p:clrMapOvr>
    <a:masterClrMapping/>
  </p:clrMapOvr>
  <p:transition spd="med" advClick="0" advTm="0">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851"/>
            <a:ext cx="3008313" cy="871807"/>
          </a:xfrm>
          <a:prstGeom prst="rect">
            <a:avLst/>
          </a:prstGeo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04851"/>
            <a:ext cx="5111750" cy="439119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1" y="1076658"/>
            <a:ext cx="3008313" cy="351938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2702115E-07FC-47AE-8678-8B681C689199}" type="datetimeFigureOut">
              <a:rPr lang="zh-CN" altLang="en-US" smtClean="0"/>
              <a:t>2025/6/19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7F5BB56-9B96-4394-98D1-089DE868BDAA}" type="slidenum">
              <a:rPr lang="zh-CN" altLang="en-US" smtClean="0"/>
              <a:t>‹#›</a:t>
            </a:fld>
            <a:endParaRPr lang="zh-CN" altLang="en-US"/>
          </a:p>
        </p:txBody>
      </p:sp>
    </p:spTree>
  </p:cSld>
  <p:clrMapOvr>
    <a:masterClrMapping/>
  </p:clrMapOvr>
  <p:transition spd="med" advClick="0" advTm="0">
    <p:random/>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1561"/>
            <a:ext cx="5486400" cy="425185"/>
          </a:xfrm>
          <a:prstGeom prst="rect">
            <a:avLst/>
          </a:prstGeo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459723"/>
            <a:ext cx="5486400" cy="308705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6746"/>
            <a:ext cx="5486400" cy="60383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2702115E-07FC-47AE-8678-8B681C689199}" type="datetimeFigureOut">
              <a:rPr lang="zh-CN" altLang="en-US" smtClean="0"/>
              <a:t>2025/6/19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7F5BB56-9B96-4394-98D1-089DE868BDAA}" type="slidenum">
              <a:rPr lang="zh-CN" altLang="en-US" smtClean="0"/>
              <a:t>‹#›</a:t>
            </a:fld>
            <a:endParaRPr lang="zh-CN" altLang="en-US"/>
          </a:p>
        </p:txBody>
      </p:sp>
    </p:spTree>
  </p:cSld>
  <p:clrMapOvr>
    <a:masterClrMapping/>
  </p:clrMapOvr>
  <p:transition spd="med" advClick="0" advTm="0">
    <p:random/>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042"/>
            <a:ext cx="8229600" cy="857515"/>
          </a:xfrm>
          <a:prstGeom prst="rect">
            <a:avLst/>
          </a:prstGeom>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2702115E-07FC-47AE-8678-8B681C689199}" type="datetimeFigureOut">
              <a:rPr lang="zh-CN" altLang="en-US" smtClean="0"/>
              <a:t>2025/6/19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7F5BB56-9B96-4394-98D1-089DE868BDAA}" type="slidenum">
              <a:rPr lang="zh-CN" altLang="en-US" smtClean="0"/>
              <a:t>‹#›</a:t>
            </a:fld>
            <a:endParaRPr lang="zh-CN" altLang="en-US"/>
          </a:p>
        </p:txBody>
      </p:sp>
    </p:spTree>
  </p:cSld>
  <p:clrMapOvr>
    <a:masterClrMapping/>
  </p:clrMapOvr>
  <p:transition spd="med" advClick="0" advTm="0">
    <p:random/>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54829"/>
            <a:ext cx="2057400" cy="3293095"/>
          </a:xfrm>
          <a:prstGeom prst="rect">
            <a:avLst/>
          </a:prstGeo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154829"/>
            <a:ext cx="6019800" cy="3293095"/>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2702115E-07FC-47AE-8678-8B681C689199}" type="datetimeFigureOut">
              <a:rPr lang="zh-CN" altLang="en-US" smtClean="0"/>
              <a:t>2025/6/19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7F5BB56-9B96-4394-98D1-089DE868BDAA}" type="slidenum">
              <a:rPr lang="zh-CN" altLang="en-US" smtClean="0"/>
              <a:t>‹#›</a:t>
            </a:fld>
            <a:endParaRPr lang="zh-CN" altLang="en-US"/>
          </a:p>
        </p:txBody>
      </p:sp>
    </p:spTree>
  </p:cSld>
  <p:clrMapOvr>
    <a:masterClrMapping/>
  </p:clrMapOvr>
  <p:transition spd="med" advClick="0" advTm="0">
    <p:random/>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7_标题和内容">
    <p:spTree>
      <p:nvGrpSpPr>
        <p:cNvPr id="1" name=""/>
        <p:cNvGrpSpPr/>
        <p:nvPr/>
      </p:nvGrpSpPr>
      <p:grpSpPr>
        <a:xfrm>
          <a:off x="0" y="0"/>
          <a:ext cx="0" cy="0"/>
          <a:chOff x="0" y="0"/>
          <a:chExt cx="0" cy="0"/>
        </a:xfrm>
      </p:grpSpPr>
    </p:spTree>
  </p:cSld>
  <p:clrMapOvr>
    <a:masterClrMapping/>
  </p:clrMapOvr>
  <p:transition spd="med" advClick="0" advTm="0">
    <p:random/>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21_标题和内容">
    <p:spTree>
      <p:nvGrpSpPr>
        <p:cNvPr id="1" name=""/>
        <p:cNvGrpSpPr/>
        <p:nvPr/>
      </p:nvGrpSpPr>
      <p:grpSpPr>
        <a:xfrm>
          <a:off x="0" y="0"/>
          <a:ext cx="0" cy="0"/>
          <a:chOff x="0" y="0"/>
          <a:chExt cx="0" cy="0"/>
        </a:xfrm>
      </p:grpSpPr>
    </p:spTree>
  </p:cSld>
  <p:clrMapOvr>
    <a:masterClrMapping/>
  </p:clrMapOvr>
  <p:transition spd="med" advClick="0" advTm="0">
    <p:random/>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22_标题和内容">
    <p:spTree>
      <p:nvGrpSpPr>
        <p:cNvPr id="1" name=""/>
        <p:cNvGrpSpPr/>
        <p:nvPr/>
      </p:nvGrpSpPr>
      <p:grpSpPr>
        <a:xfrm>
          <a:off x="0" y="0"/>
          <a:ext cx="0" cy="0"/>
          <a:chOff x="0" y="0"/>
          <a:chExt cx="0" cy="0"/>
        </a:xfrm>
      </p:grpSpPr>
    </p:spTree>
  </p:cSld>
  <p:clrMapOvr>
    <a:masterClrMapping/>
  </p:clrMapOvr>
  <p:transition spd="med" advClick="0" advTm="0">
    <p:random/>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23_标题和内容">
    <p:spTree>
      <p:nvGrpSpPr>
        <p:cNvPr id="1" name=""/>
        <p:cNvGrpSpPr/>
        <p:nvPr/>
      </p:nvGrpSpPr>
      <p:grpSpPr>
        <a:xfrm>
          <a:off x="0" y="0"/>
          <a:ext cx="0" cy="0"/>
          <a:chOff x="0" y="0"/>
          <a:chExt cx="0" cy="0"/>
        </a:xfrm>
      </p:grpSpPr>
    </p:spTree>
  </p:cSld>
  <p:clrMapOvr>
    <a:masterClrMapping/>
  </p:clrMapOvr>
  <p:transition spd="med" advClick="0" advTm="0">
    <p:random/>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24_标题和内容">
    <p:spTree>
      <p:nvGrpSpPr>
        <p:cNvPr id="1" name=""/>
        <p:cNvGrpSpPr/>
        <p:nvPr/>
      </p:nvGrpSpPr>
      <p:grpSpPr>
        <a:xfrm>
          <a:off x="0" y="0"/>
          <a:ext cx="0" cy="0"/>
          <a:chOff x="0" y="0"/>
          <a:chExt cx="0" cy="0"/>
        </a:xfrm>
      </p:grpSpPr>
    </p:spTree>
  </p:cSld>
  <p:clrMapOvr>
    <a:masterClrMapping/>
  </p:clrMapOvr>
  <p:transition spd="med" advClick="0" advTm="0">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042"/>
            <a:ext cx="8229600" cy="857515"/>
          </a:xfrm>
          <a:prstGeom prst="rect">
            <a:avLst/>
          </a:prstGeom>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2702115E-07FC-47AE-8678-8B681C689199}" type="datetimeFigureOut">
              <a:rPr lang="zh-CN" altLang="en-US" smtClean="0"/>
              <a:t>2025/6/19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7F5BB56-9B96-4394-98D1-089DE868BDAA}" type="slidenum">
              <a:rPr lang="zh-CN" altLang="en-US" smtClean="0"/>
              <a:t>‹#›</a:t>
            </a:fld>
            <a:endParaRPr lang="zh-CN" altLang="en-US"/>
          </a:p>
        </p:txBody>
      </p:sp>
    </p:spTree>
  </p:cSld>
  <p:clrMapOvr>
    <a:masterClrMapping/>
  </p:clrMapOvr>
  <p:transition spd="med" advClick="0" advTm="0">
    <p:random/>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First Slide">
    <p:spTree>
      <p:nvGrpSpPr>
        <p:cNvPr id="1" name=""/>
        <p:cNvGrpSpPr/>
        <p:nvPr/>
      </p:nvGrpSpPr>
      <p:grpSpPr>
        <a:xfrm>
          <a:off x="0" y="0"/>
          <a:ext cx="0" cy="0"/>
          <a:chOff x="0" y="0"/>
          <a:chExt cx="0" cy="0"/>
        </a:xfrm>
      </p:grpSpPr>
      <p:sp>
        <p:nvSpPr>
          <p:cNvPr id="15" name="Picture Placeholder 2"/>
          <p:cNvSpPr>
            <a:spLocks noGrp="1"/>
          </p:cNvSpPr>
          <p:nvPr>
            <p:ph type="pic" sz="quarter" idx="17"/>
          </p:nvPr>
        </p:nvSpPr>
        <p:spPr>
          <a:xfrm>
            <a:off x="3048000" y="331573"/>
            <a:ext cx="3276600" cy="2313387"/>
          </a:xfrm>
          <a:custGeom>
            <a:avLst/>
            <a:gdLst/>
            <a:ahLst/>
            <a:cxnLst/>
            <a:rect l="l" t="t" r="r" b="b"/>
            <a:pathLst>
              <a:path w="3276600" h="3124200">
                <a:moveTo>
                  <a:pt x="3028950" y="0"/>
                </a:moveTo>
                <a:cubicBezTo>
                  <a:pt x="3165723" y="0"/>
                  <a:pt x="3276600" y="110877"/>
                  <a:pt x="3276600" y="247650"/>
                </a:cubicBezTo>
                <a:lnTo>
                  <a:pt x="3276600" y="2876550"/>
                </a:lnTo>
                <a:cubicBezTo>
                  <a:pt x="3276600" y="3013323"/>
                  <a:pt x="3165723" y="3124200"/>
                  <a:pt x="3028950" y="3124200"/>
                </a:cubicBezTo>
                <a:cubicBezTo>
                  <a:pt x="2892177" y="3124200"/>
                  <a:pt x="2781300" y="3013323"/>
                  <a:pt x="2781300" y="2876550"/>
                </a:cubicBezTo>
                <a:lnTo>
                  <a:pt x="2781300" y="247650"/>
                </a:lnTo>
                <a:cubicBezTo>
                  <a:pt x="2781300" y="110877"/>
                  <a:pt x="2892177" y="0"/>
                  <a:pt x="3028950" y="0"/>
                </a:cubicBezTo>
                <a:close/>
                <a:moveTo>
                  <a:pt x="2317750" y="0"/>
                </a:moveTo>
                <a:cubicBezTo>
                  <a:pt x="2454523" y="0"/>
                  <a:pt x="2565400" y="110877"/>
                  <a:pt x="2565400" y="247650"/>
                </a:cubicBezTo>
                <a:lnTo>
                  <a:pt x="2565400" y="2876550"/>
                </a:lnTo>
                <a:cubicBezTo>
                  <a:pt x="2565400" y="3013323"/>
                  <a:pt x="2454523" y="3124200"/>
                  <a:pt x="2317750" y="3124200"/>
                </a:cubicBezTo>
                <a:cubicBezTo>
                  <a:pt x="2180977" y="3124200"/>
                  <a:pt x="2070100" y="3013323"/>
                  <a:pt x="2070100" y="2876550"/>
                </a:cubicBezTo>
                <a:lnTo>
                  <a:pt x="2070100" y="247650"/>
                </a:lnTo>
                <a:cubicBezTo>
                  <a:pt x="2070100" y="110877"/>
                  <a:pt x="2180977" y="0"/>
                  <a:pt x="2317750" y="0"/>
                </a:cubicBezTo>
                <a:close/>
                <a:moveTo>
                  <a:pt x="1606550" y="0"/>
                </a:moveTo>
                <a:cubicBezTo>
                  <a:pt x="1743323" y="0"/>
                  <a:pt x="1854200" y="110877"/>
                  <a:pt x="1854200" y="247650"/>
                </a:cubicBezTo>
                <a:lnTo>
                  <a:pt x="1854200" y="2876550"/>
                </a:lnTo>
                <a:cubicBezTo>
                  <a:pt x="1854200" y="3013323"/>
                  <a:pt x="1743323" y="3124200"/>
                  <a:pt x="1606550" y="3124200"/>
                </a:cubicBezTo>
                <a:cubicBezTo>
                  <a:pt x="1469777" y="3124200"/>
                  <a:pt x="1358900" y="3013323"/>
                  <a:pt x="1358900" y="2876550"/>
                </a:cubicBezTo>
                <a:lnTo>
                  <a:pt x="1358900" y="247650"/>
                </a:lnTo>
                <a:cubicBezTo>
                  <a:pt x="1358900" y="110877"/>
                  <a:pt x="1469777" y="0"/>
                  <a:pt x="1606550" y="0"/>
                </a:cubicBezTo>
                <a:close/>
                <a:moveTo>
                  <a:pt x="958850" y="0"/>
                </a:moveTo>
                <a:cubicBezTo>
                  <a:pt x="1095623" y="0"/>
                  <a:pt x="1206500" y="110877"/>
                  <a:pt x="1206500" y="247650"/>
                </a:cubicBezTo>
                <a:lnTo>
                  <a:pt x="1206500" y="2876550"/>
                </a:lnTo>
                <a:cubicBezTo>
                  <a:pt x="1206500" y="3013323"/>
                  <a:pt x="1095623" y="3124200"/>
                  <a:pt x="958850" y="3124200"/>
                </a:cubicBezTo>
                <a:cubicBezTo>
                  <a:pt x="822077" y="3124200"/>
                  <a:pt x="711200" y="3013323"/>
                  <a:pt x="711200" y="2876550"/>
                </a:cubicBezTo>
                <a:lnTo>
                  <a:pt x="711200" y="247650"/>
                </a:lnTo>
                <a:cubicBezTo>
                  <a:pt x="711200" y="110877"/>
                  <a:pt x="822077" y="0"/>
                  <a:pt x="958850" y="0"/>
                </a:cubicBezTo>
                <a:close/>
                <a:moveTo>
                  <a:pt x="247650" y="0"/>
                </a:moveTo>
                <a:cubicBezTo>
                  <a:pt x="384423" y="0"/>
                  <a:pt x="495300" y="110877"/>
                  <a:pt x="495300" y="247650"/>
                </a:cubicBezTo>
                <a:lnTo>
                  <a:pt x="495300" y="2876550"/>
                </a:lnTo>
                <a:cubicBezTo>
                  <a:pt x="495300" y="3013323"/>
                  <a:pt x="384423" y="3124200"/>
                  <a:pt x="247650" y="3124200"/>
                </a:cubicBezTo>
                <a:cubicBezTo>
                  <a:pt x="110877" y="3124200"/>
                  <a:pt x="0" y="3013323"/>
                  <a:pt x="0" y="2876550"/>
                </a:cubicBezTo>
                <a:lnTo>
                  <a:pt x="0" y="247650"/>
                </a:lnTo>
                <a:cubicBezTo>
                  <a:pt x="0" y="110877"/>
                  <a:pt x="110877" y="0"/>
                  <a:pt x="247650" y="0"/>
                </a:cubicBezTo>
                <a:close/>
              </a:path>
            </a:pathLst>
          </a:custGeom>
          <a:effectLst/>
        </p:spPr>
        <p:txBody>
          <a:bodyPr vert="horz" lIns="95057" tIns="47529" rIns="95057" bIns="47529"/>
          <a:lstStyle>
            <a:lvl1pPr marL="0" indent="0" algn="ctr">
              <a:buNone/>
              <a:defRPr sz="900">
                <a:solidFill>
                  <a:srgbClr val="7F7F7F"/>
                </a:solidFill>
                <a:latin typeface="Lato Regular"/>
                <a:cs typeface="Lato Regular"/>
              </a:defRPr>
            </a:lvl1pPr>
          </a:lstStyle>
          <a:p>
            <a:endParaRPr lang="en-US" dirty="0"/>
          </a:p>
        </p:txBody>
      </p:sp>
      <p:sp>
        <p:nvSpPr>
          <p:cNvPr id="8" name="Text Placeholder 7"/>
          <p:cNvSpPr>
            <a:spLocks noGrp="1"/>
          </p:cNvSpPr>
          <p:nvPr>
            <p:ph type="body" sz="quarter" idx="10" hasCustomPrompt="1"/>
          </p:nvPr>
        </p:nvSpPr>
        <p:spPr>
          <a:xfrm>
            <a:off x="2966029" y="2851969"/>
            <a:ext cx="3383973" cy="323935"/>
          </a:xfrm>
          <a:prstGeom prst="rect">
            <a:avLst/>
          </a:prstGeom>
        </p:spPr>
        <p:txBody>
          <a:bodyPr vert="horz" lIns="0" tIns="40504" rIns="0" bIns="40504" anchor="ctr"/>
          <a:lstStyle>
            <a:lvl1pPr marL="0" indent="0" algn="ctr">
              <a:lnSpc>
                <a:spcPct val="100000"/>
              </a:lnSpc>
              <a:spcBef>
                <a:spcPts val="0"/>
              </a:spcBef>
              <a:buNone/>
              <a:defRPr sz="3500" b="1">
                <a:solidFill>
                  <a:schemeClr val="bg1"/>
                </a:solidFill>
                <a:latin typeface="Lato Hairline"/>
                <a:cs typeface="Lato Hairline"/>
              </a:defRPr>
            </a:lvl1pPr>
          </a:lstStyle>
          <a:p>
            <a:pPr lvl="0"/>
            <a:r>
              <a:rPr lang="es-ES_tradnl" dirty="0"/>
              <a:t>TITLE HERE</a:t>
            </a:r>
          </a:p>
        </p:txBody>
      </p:sp>
      <p:sp>
        <p:nvSpPr>
          <p:cNvPr id="9" name="Text Placeholder 7"/>
          <p:cNvSpPr>
            <a:spLocks noGrp="1"/>
          </p:cNvSpPr>
          <p:nvPr>
            <p:ph type="body" sz="quarter" idx="11" hasCustomPrompt="1"/>
          </p:nvPr>
        </p:nvSpPr>
        <p:spPr>
          <a:xfrm>
            <a:off x="2966029" y="3289953"/>
            <a:ext cx="3383973" cy="171391"/>
          </a:xfrm>
          <a:prstGeom prst="rect">
            <a:avLst/>
          </a:prstGeom>
        </p:spPr>
        <p:txBody>
          <a:bodyPr vert="horz" lIns="0" tIns="40504" rIns="0" bIns="40504" anchor="ctr"/>
          <a:lstStyle>
            <a:lvl1pPr marL="0" indent="0" algn="ctr">
              <a:lnSpc>
                <a:spcPct val="100000"/>
              </a:lnSpc>
              <a:spcBef>
                <a:spcPts val="0"/>
              </a:spcBef>
              <a:spcAft>
                <a:spcPts val="0"/>
              </a:spcAft>
              <a:buNone/>
              <a:defRPr sz="1500" b="0">
                <a:solidFill>
                  <a:schemeClr val="accent3"/>
                </a:solidFill>
                <a:latin typeface="Lato Light"/>
                <a:cs typeface="Lato Light"/>
              </a:defRPr>
            </a:lvl1pPr>
          </a:lstStyle>
          <a:p>
            <a:pPr lvl="0"/>
            <a:r>
              <a:rPr lang="es-ES_tradnl" dirty="0" err="1"/>
              <a:t>Ultimate</a:t>
            </a:r>
            <a:r>
              <a:rPr lang="es-ES_tradnl" dirty="0"/>
              <a:t> </a:t>
            </a:r>
            <a:r>
              <a:rPr lang="es-ES_tradnl" dirty="0" err="1"/>
              <a:t>Powerpoint</a:t>
            </a:r>
            <a:r>
              <a:rPr lang="es-ES_tradnl" dirty="0"/>
              <a:t> </a:t>
            </a:r>
            <a:r>
              <a:rPr lang="es-ES_tradnl" dirty="0" err="1"/>
              <a:t>Template</a:t>
            </a:r>
            <a:endParaRPr lang="es-ES_tradnl" dirty="0"/>
          </a:p>
        </p:txBody>
      </p:sp>
      <p:sp>
        <p:nvSpPr>
          <p:cNvPr id="10" name="Text Placeholder 2"/>
          <p:cNvSpPr>
            <a:spLocks noGrp="1"/>
          </p:cNvSpPr>
          <p:nvPr>
            <p:ph type="body" sz="quarter" idx="16" hasCustomPrompt="1"/>
          </p:nvPr>
        </p:nvSpPr>
        <p:spPr>
          <a:xfrm>
            <a:off x="2981375" y="3614484"/>
            <a:ext cx="3366029" cy="1153007"/>
          </a:xfrm>
          <a:prstGeom prst="rect">
            <a:avLst/>
          </a:prstGeom>
        </p:spPr>
        <p:txBody>
          <a:bodyPr vert="horz" lIns="0" tIns="0" rIns="0" bIns="0"/>
          <a:lstStyle>
            <a:lvl1pPr marL="0" indent="0" algn="ctr">
              <a:lnSpc>
                <a:spcPct val="130000"/>
              </a:lnSpc>
              <a:buNone/>
              <a:defRPr sz="120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r>
              <a:rPr lang="en-US" dirty="0"/>
              <a:t> </a:t>
            </a:r>
            <a:r>
              <a:rPr lang="en-US" dirty="0" err="1"/>
              <a:t>quis</a:t>
            </a:r>
            <a:r>
              <a:rPr lang="en-US" dirty="0"/>
              <a:t> </a:t>
            </a:r>
            <a:r>
              <a:rPr lang="en-US" dirty="0" err="1"/>
              <a:t>dapibus</a:t>
            </a:r>
            <a:r>
              <a:rPr lang="en-US" dirty="0"/>
              <a:t> vitae, </a:t>
            </a:r>
            <a:r>
              <a:rPr lang="en-US" dirty="0" err="1"/>
              <a:t>euismod</a:t>
            </a:r>
            <a:r>
              <a:rPr lang="en-US" dirty="0"/>
              <a:t> non </a:t>
            </a:r>
            <a:r>
              <a:rPr lang="en-US" dirty="0" err="1"/>
              <a:t>purus</a:t>
            </a:r>
            <a:r>
              <a:rPr lang="en-US" dirty="0"/>
              <a:t>. Maecenas </a:t>
            </a:r>
            <a:r>
              <a:rPr lang="en-US" dirty="0" err="1"/>
              <a:t>ut</a:t>
            </a:r>
            <a:r>
              <a:rPr lang="en-US" dirty="0"/>
              <a:t> lacus </a:t>
            </a:r>
            <a:r>
              <a:rPr lang="en-US" dirty="0" err="1"/>
              <a:t>nec</a:t>
            </a:r>
            <a:r>
              <a:rPr lang="en-US" dirty="0"/>
              <a:t> </a:t>
            </a:r>
            <a:r>
              <a:rPr lang="en-US" dirty="0" err="1"/>
              <a:t>mauris</a:t>
            </a:r>
            <a:r>
              <a:rPr lang="en-US" dirty="0"/>
              <a:t> </a:t>
            </a:r>
            <a:r>
              <a:rPr lang="en-US" dirty="0" err="1"/>
              <a:t>feugiat</a:t>
            </a:r>
            <a:r>
              <a:rPr lang="en-US" dirty="0"/>
              <a:t> </a:t>
            </a:r>
            <a:r>
              <a:rPr lang="en-US" dirty="0" err="1"/>
              <a:t>tristique</a:t>
            </a:r>
            <a:r>
              <a:rPr lang="en-US" dirty="0"/>
              <a:t>.</a:t>
            </a:r>
          </a:p>
        </p:txBody>
      </p:sp>
    </p:spTree>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nodePh="1">
                                  <p:stCondLst>
                                    <p:cond delay="0"/>
                                  </p:stCondLst>
                                  <p:endCondLst>
                                    <p:cond evt="begin" delay="0">
                                      <p:tn val="5"/>
                                    </p:cond>
                                  </p:end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1400"/>
                                        <p:tgtEl>
                                          <p:spTgt spid="15"/>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fade">
                                      <p:cBhvr>
                                        <p:cTn id="15" dur="500"/>
                                        <p:tgtEl>
                                          <p:spTgt spid="9">
                                            <p:txEl>
                                              <p:pRg st="0" end="0"/>
                                            </p:txEl>
                                          </p:spTgt>
                                        </p:tgtEl>
                                      </p:cBhvr>
                                    </p:animEffect>
                                    <p:anim calcmode="lin" valueType="num">
                                      <p:cBhvr>
                                        <p:cTn id="16"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9">
                                            <p:txEl>
                                              <p:pRg st="0" end="0"/>
                                            </p:txEl>
                                          </p:spTgt>
                                        </p:tgtEl>
                                        <p:attrNameLst>
                                          <p:attrName>ppt_y</p:attrName>
                                        </p:attrNameLst>
                                      </p:cBhvr>
                                      <p:tavLst>
                                        <p:tav tm="0">
                                          <p:val>
                                            <p:strVal val="#ppt_y+.1"/>
                                          </p:val>
                                        </p:tav>
                                        <p:tav tm="100000">
                                          <p:val>
                                            <p:strVal val="#ppt_y"/>
                                          </p:val>
                                        </p:tav>
                                      </p:tavLst>
                                    </p:anim>
                                  </p:childTnLst>
                                </p:cTn>
                              </p:par>
                              <p:par>
                                <p:cTn id="18" presetID="10" presetClass="entr" presetSubtype="0" fill="hold" grpId="0" nodeType="withEffect">
                                  <p:stCondLst>
                                    <p:cond delay="800"/>
                                  </p:stCondLst>
                                  <p:childTnLst>
                                    <p:set>
                                      <p:cBhvr>
                                        <p:cTn id="19" dur="1" fill="hold">
                                          <p:stCondLst>
                                            <p:cond delay="0"/>
                                          </p:stCondLst>
                                        </p:cTn>
                                        <p:tgtEl>
                                          <p:spTgt spid="10">
                                            <p:txEl>
                                              <p:pRg st="0" end="0"/>
                                            </p:txEl>
                                          </p:spTgt>
                                        </p:tgtEl>
                                        <p:attrNameLst>
                                          <p:attrName>style.visibility</p:attrName>
                                        </p:attrNameLst>
                                      </p:cBhvr>
                                      <p:to>
                                        <p:strVal val="visible"/>
                                      </p:to>
                                    </p:set>
                                    <p:animEffect transition="in" filter="fade">
                                      <p:cBhvr>
                                        <p:cTn id="2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2" presetClass="entr" presetSubtype="0" fill="hold" nodeType="withEffect">
                  <p:stCondLst>
                    <p:cond delay="2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10" grpId="0" build="p">
        <p:tmplLst>
          <p:tmpl lvl="1">
            <p:tnLst>
              <p:par>
                <p:cTn presetID="10" presetClass="entr" presetSubtype="0" fill="hold" nodeType="withEffect">
                  <p:stCondLst>
                    <p:cond delay="80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Lst>
      </p:bldP>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3_仅标题">
    <p:spTree>
      <p:nvGrpSpPr>
        <p:cNvPr id="1" name=""/>
        <p:cNvGrpSpPr/>
        <p:nvPr/>
      </p:nvGrpSpPr>
      <p:grpSpPr>
        <a:xfrm>
          <a:off x="0" y="0"/>
          <a:ext cx="0" cy="0"/>
          <a:chOff x="0" y="0"/>
          <a:chExt cx="0" cy="0"/>
        </a:xfrm>
      </p:grpSpPr>
      <p:sp>
        <p:nvSpPr>
          <p:cNvPr id="2" name="矩形 1"/>
          <p:cNvSpPr/>
          <p:nvPr userDrawn="1"/>
        </p:nvSpPr>
        <p:spPr>
          <a:xfrm>
            <a:off x="-2925" y="0"/>
            <a:ext cx="9146672" cy="5145088"/>
          </a:xfrm>
          <a:prstGeom prst="rect">
            <a:avLst/>
          </a:prstGeom>
          <a:solidFill>
            <a:srgbClr val="FCFCFC"/>
          </a:solidFill>
          <a:ln>
            <a:noFill/>
          </a:ln>
        </p:spPr>
        <p:style>
          <a:lnRef idx="2">
            <a:schemeClr val="accent1">
              <a:shade val="50000"/>
            </a:schemeClr>
          </a:lnRef>
          <a:fillRef idx="1">
            <a:schemeClr val="accent1"/>
          </a:fillRef>
          <a:effectRef idx="0">
            <a:schemeClr val="accent1"/>
          </a:effectRef>
          <a:fontRef idx="minor">
            <a:schemeClr val="lt1"/>
          </a:fontRef>
        </p:style>
        <p:txBody>
          <a:bodyPr lIns="65032" tIns="32516" rIns="65032" bIns="32516"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Full Screen Image">
    <p:spTree>
      <p:nvGrpSpPr>
        <p:cNvPr id="1" name=""/>
        <p:cNvGrpSpPr/>
        <p:nvPr/>
      </p:nvGrpSpPr>
      <p:grpSpPr>
        <a:xfrm>
          <a:off x="0" y="0"/>
          <a:ext cx="0" cy="0"/>
          <a:chOff x="0" y="0"/>
          <a:chExt cx="0" cy="0"/>
        </a:xfrm>
      </p:grpSpPr>
      <p:pic>
        <p:nvPicPr>
          <p:cNvPr id="5" name="图片 4"/>
          <p:cNvPicPr>
            <a:picLocks noChangeAspect="1"/>
          </p:cNvPicPr>
          <p:nvPr userDrawn="1"/>
        </p:nvPicPr>
        <p:blipFill>
          <a:blip/>
          <a:stretch>
            <a:fillRect/>
          </a:stretch>
        </p:blipFill>
        <p:spPr>
          <a:xfrm>
            <a:off x="0" y="0"/>
            <a:ext cx="9144000" cy="5145088"/>
          </a:xfrm>
          <a:prstGeom prst="rect">
            <a:avLst/>
          </a:prstGeom>
        </p:spPr>
      </p:pic>
      <p:sp>
        <p:nvSpPr>
          <p:cNvPr id="2" name="矩形 1"/>
          <p:cNvSpPr/>
          <p:nvPr userDrawn="1"/>
        </p:nvSpPr>
        <p:spPr>
          <a:xfrm>
            <a:off x="0" y="0"/>
            <a:ext cx="9144000" cy="5145088"/>
          </a:xfrm>
          <a:prstGeom prst="rect">
            <a:avLst/>
          </a:prstGeom>
          <a:solidFill>
            <a:schemeClr val="bg1">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3" name="TextBox 1"/>
          <p:cNvSpPr txBox="1"/>
          <p:nvPr userDrawn="1"/>
        </p:nvSpPr>
        <p:spPr>
          <a:xfrm>
            <a:off x="3842567" y="368823"/>
            <a:ext cx="1338829" cy="323165"/>
          </a:xfrm>
          <a:prstGeom prst="rect">
            <a:avLst/>
          </a:prstGeom>
          <a:noFill/>
        </p:spPr>
        <p:txBody>
          <a:bodyPr wrap="none" rtlCol="0">
            <a:spAutoFit/>
          </a:bodyPr>
          <a:lstStyle/>
          <a:p>
            <a:pPr lvl="0" algn="ctr"/>
            <a:r>
              <a:rPr lang="zh-CN" altLang="en-US" sz="1500" b="1">
                <a:solidFill>
                  <a:prstClr val="black">
                    <a:lumMod val="65000"/>
                    <a:lumOff val="35000"/>
                  </a:prstClr>
                </a:solidFill>
                <a:latin typeface="Arial" panose="020B0604020202090204" pitchFamily="34" charset="0"/>
                <a:ea typeface="微软雅黑" panose="020B0503020204020204" pitchFamily="34" charset="-122"/>
                <a:sym typeface="Arial" panose="020B0604020202090204" pitchFamily="34" charset="0"/>
              </a:rPr>
              <a:t>点击添加标题</a:t>
            </a:r>
            <a:endParaRPr lang="en-US" altLang="zh-CN" sz="1500" b="1">
              <a:solidFill>
                <a:prstClr val="black">
                  <a:lumMod val="65000"/>
                  <a:lumOff val="35000"/>
                </a:prstClr>
              </a:solidFill>
              <a:latin typeface="Arial" panose="020B0604020202090204" pitchFamily="34" charset="0"/>
              <a:ea typeface="微软雅黑" panose="020B0503020204020204" pitchFamily="34" charset="-122"/>
              <a:sym typeface="Arial" panose="020B0604020202090204" pitchFamily="34" charset="0"/>
            </a:endParaRPr>
          </a:p>
        </p:txBody>
      </p:sp>
      <p:sp>
        <p:nvSpPr>
          <p:cNvPr id="4" name="TextBox 2"/>
          <p:cNvSpPr txBox="1"/>
          <p:nvPr userDrawn="1"/>
        </p:nvSpPr>
        <p:spPr>
          <a:xfrm>
            <a:off x="3274747" y="710766"/>
            <a:ext cx="2562233" cy="369332"/>
          </a:xfrm>
          <a:prstGeom prst="rect">
            <a:avLst/>
          </a:prstGeom>
          <a:noFill/>
        </p:spPr>
        <p:txBody>
          <a:bodyPr wrap="square" rtlCol="0">
            <a:spAutoFit/>
          </a:bodyPr>
          <a:lstStyle/>
          <a:p>
            <a:pPr algn="ctr"/>
            <a:r>
              <a:rPr lang="zh-CN" altLang="en-US" sz="90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您的内容打在这里，或通过复制文本后在此选择粘贴，并选择只保留文字。</a:t>
            </a:r>
            <a:endParaRPr lang="en-US" sz="90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6196"/>
            <a:ext cx="7772400" cy="1021872"/>
          </a:xfrm>
          <a:prstGeom prst="rect">
            <a:avLst/>
          </a:prstGeo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180708"/>
            <a:ext cx="7772400" cy="112548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2702115E-07FC-47AE-8678-8B681C689199}" type="datetimeFigureOut">
              <a:rPr lang="zh-CN" altLang="en-US" smtClean="0"/>
              <a:t>2025/6/19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7F5BB56-9B96-4394-98D1-089DE868BDAA}" type="slidenum">
              <a:rPr lang="zh-CN" altLang="en-US" smtClean="0"/>
              <a:t>‹#›</a:t>
            </a:fld>
            <a:endParaRPr lang="zh-CN" altLang="en-US"/>
          </a:p>
        </p:txBody>
      </p:sp>
    </p:spTree>
  </p:cSld>
  <p:clrMapOvr>
    <a:masterClrMapping/>
  </p:clrMapOvr>
  <p:transition spd="med" advClick="0" advTm="0">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042"/>
            <a:ext cx="8229600" cy="857515"/>
          </a:xfrm>
          <a:prstGeom prst="rect">
            <a:avLst/>
          </a:prstGeom>
        </p:spPr>
        <p:txBody>
          <a:bodyPr/>
          <a:lstStyle/>
          <a:p>
            <a:r>
              <a:rPr lang="zh-CN" altLang="en-US"/>
              <a:t>单击此处编辑母版标题样式</a:t>
            </a:r>
          </a:p>
        </p:txBody>
      </p:sp>
      <p:sp>
        <p:nvSpPr>
          <p:cNvPr id="3" name="内容占位符 2"/>
          <p:cNvSpPr>
            <a:spLocks noGrp="1"/>
          </p:cNvSpPr>
          <p:nvPr>
            <p:ph sz="half" idx="1"/>
          </p:nvPr>
        </p:nvSpPr>
        <p:spPr>
          <a:xfrm>
            <a:off x="457200" y="900391"/>
            <a:ext cx="4038600" cy="254753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900391"/>
            <a:ext cx="4038600" cy="254753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2702115E-07FC-47AE-8678-8B681C689199}" type="datetimeFigureOut">
              <a:rPr lang="zh-CN" altLang="en-US" smtClean="0"/>
              <a:t>2025/6/19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7F5BB56-9B96-4394-98D1-089DE868BDAA}" type="slidenum">
              <a:rPr lang="zh-CN" altLang="en-US" smtClean="0"/>
              <a:t>‹#›</a:t>
            </a:fld>
            <a:endParaRPr lang="zh-CN" altLang="en-US"/>
          </a:p>
        </p:txBody>
      </p:sp>
    </p:spTree>
  </p:cSld>
  <p:clrMapOvr>
    <a:masterClrMapping/>
  </p:clrMapOvr>
  <p:transition spd="med" advClick="0" advTm="0">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042"/>
            <a:ext cx="8229600" cy="857515"/>
          </a:xfrm>
          <a:prstGeom prst="rect">
            <a:avLst/>
          </a:prstGeo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151690"/>
            <a:ext cx="4040188" cy="47997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1631660"/>
            <a:ext cx="4040188" cy="296438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6" y="1151690"/>
            <a:ext cx="4041775" cy="47997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6" y="1631660"/>
            <a:ext cx="4041775" cy="296438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2702115E-07FC-47AE-8678-8B681C689199}" type="datetimeFigureOut">
              <a:rPr lang="zh-CN" altLang="en-US" smtClean="0"/>
              <a:t>2025/6/19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D7F5BB56-9B96-4394-98D1-089DE868BDAA}" type="slidenum">
              <a:rPr lang="zh-CN" altLang="en-US" smtClean="0"/>
              <a:t>‹#›</a:t>
            </a:fld>
            <a:endParaRPr lang="zh-CN" altLang="en-US"/>
          </a:p>
        </p:txBody>
      </p:sp>
    </p:spTree>
  </p:cSld>
  <p:clrMapOvr>
    <a:masterClrMapping/>
  </p:clrMapOvr>
  <p:transition spd="med" advClick="0" advTm="0">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042"/>
            <a:ext cx="8229600" cy="857515"/>
          </a:xfrm>
          <a:prstGeom prst="rect">
            <a:avLst/>
          </a:prstGeom>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2702115E-07FC-47AE-8678-8B681C689199}" type="datetimeFigureOut">
              <a:rPr lang="zh-CN" altLang="en-US" smtClean="0"/>
              <a:t>2025/6/19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D7F5BB56-9B96-4394-98D1-089DE868BDAA}" type="slidenum">
              <a:rPr lang="zh-CN" altLang="en-US" smtClean="0"/>
              <a:t>‹#›</a:t>
            </a:fld>
            <a:endParaRPr lang="zh-CN" altLang="en-US"/>
          </a:p>
        </p:txBody>
      </p:sp>
    </p:spTree>
  </p:cSld>
  <p:clrMapOvr>
    <a:masterClrMapping/>
  </p:clrMapOvr>
  <p:transition spd="med" advClick="0" advTm="0">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5" name="矩形 4"/>
          <p:cNvSpPr/>
          <p:nvPr userDrawn="1"/>
        </p:nvSpPr>
        <p:spPr>
          <a:xfrm>
            <a:off x="251460" y="232410"/>
            <a:ext cx="144145" cy="40259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rtlCol="0" anchor="ctr"/>
          <a:lstStyle/>
          <a:p>
            <a:pPr algn="ctr" defTabSz="685165"/>
            <a:endParaRPr lang="zh-CN" altLang="en-US" sz="1400" dirty="0">
              <a:solidFill>
                <a:srgbClr val="E7E6E6">
                  <a:lumMod val="50000"/>
                </a:srgbClr>
              </a:solidFill>
              <a:cs typeface="+mn-ea"/>
              <a:sym typeface="+mn-lt"/>
            </a:endParaRPr>
          </a:p>
        </p:txBody>
      </p:sp>
      <p:pic>
        <p:nvPicPr>
          <p:cNvPr id="3" name="图片 2"/>
          <p:cNvPicPr>
            <a:picLocks noChangeAspect="1"/>
          </p:cNvPicPr>
          <p:nvPr userDrawn="1">
            <p:custDataLst>
              <p:tags r:id="rId1"/>
            </p:custDataLst>
          </p:nvPr>
        </p:nvPicPr>
        <p:blipFill>
          <a:blip r:embed="rId3" cstate="screen">
            <a:extLst>
              <a:ext uri="{28A0092B-C50C-407E-A947-70E740481C1C}">
                <a14:useLocalDpi xmlns:a14="http://schemas.microsoft.com/office/drawing/2010/main" val="0"/>
              </a:ext>
            </a:extLst>
          </a:blip>
          <a:stretch>
            <a:fillRect/>
          </a:stretch>
        </p:blipFill>
        <p:spPr>
          <a:xfrm>
            <a:off x="7200265" y="232410"/>
            <a:ext cx="1851660" cy="290830"/>
          </a:xfrm>
          <a:prstGeom prst="rect">
            <a:avLst/>
          </a:prstGeom>
        </p:spPr>
      </p:pic>
    </p:spTree>
  </p:cSld>
  <p:clrMapOvr>
    <a:masterClrMapping/>
  </p:clrMapOvr>
  <p:transition spd="med" advClick="0" advTm="0">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
        <p:nvSpPr>
          <p:cNvPr id="8" name="矩形 7"/>
          <p:cNvSpPr/>
          <p:nvPr userDrawn="1"/>
        </p:nvSpPr>
        <p:spPr>
          <a:xfrm>
            <a:off x="251460" y="232410"/>
            <a:ext cx="144145" cy="40259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rtlCol="0" anchor="ctr"/>
          <a:lstStyle/>
          <a:p>
            <a:pPr algn="ctr" defTabSz="685165"/>
            <a:endParaRPr lang="zh-CN" altLang="en-US" sz="1400" dirty="0">
              <a:solidFill>
                <a:srgbClr val="E7E6E6">
                  <a:lumMod val="50000"/>
                </a:srgbClr>
              </a:solidFill>
              <a:cs typeface="+mn-ea"/>
              <a:sym typeface="+mn-lt"/>
            </a:endParaRPr>
          </a:p>
        </p:txBody>
      </p:sp>
      <p:pic>
        <p:nvPicPr>
          <p:cNvPr id="3" name="图片 2"/>
          <p:cNvPicPr>
            <a:picLocks noChangeAspect="1"/>
          </p:cNvPicPr>
          <p:nvPr userDrawn="1">
            <p:custDataLst>
              <p:tags r:id="rId1"/>
            </p:custDataLst>
          </p:nvPr>
        </p:nvPicPr>
        <p:blipFill>
          <a:blip r:embed="rId3" cstate="screen">
            <a:extLst>
              <a:ext uri="{28A0092B-C50C-407E-A947-70E740481C1C}">
                <a14:useLocalDpi xmlns:a14="http://schemas.microsoft.com/office/drawing/2010/main" val="0"/>
              </a:ext>
            </a:extLst>
          </a:blip>
          <a:stretch>
            <a:fillRect/>
          </a:stretch>
        </p:blipFill>
        <p:spPr>
          <a:xfrm>
            <a:off x="7200265" y="232410"/>
            <a:ext cx="1851660" cy="290830"/>
          </a:xfrm>
          <a:prstGeom prst="rect">
            <a:avLst/>
          </a:prstGeom>
        </p:spPr>
      </p:pic>
    </p:spTree>
  </p:cSld>
  <p:clrMapOvr>
    <a:masterClrMapping/>
  </p:clrMapOvr>
  <p:transition spd="med" advClick="0" advTm="0">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2_空白">
    <p:spTree>
      <p:nvGrpSpPr>
        <p:cNvPr id="1" name=""/>
        <p:cNvGrpSpPr/>
        <p:nvPr/>
      </p:nvGrpSpPr>
      <p:grpSpPr>
        <a:xfrm>
          <a:off x="0" y="0"/>
          <a:ext cx="0" cy="0"/>
          <a:chOff x="0" y="0"/>
          <a:chExt cx="0" cy="0"/>
        </a:xfrm>
      </p:grpSpPr>
      <p:sp>
        <p:nvSpPr>
          <p:cNvPr id="8" name="矩形 7"/>
          <p:cNvSpPr/>
          <p:nvPr userDrawn="1"/>
        </p:nvSpPr>
        <p:spPr>
          <a:xfrm>
            <a:off x="251460" y="232410"/>
            <a:ext cx="144145" cy="40259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rtlCol="0" anchor="ctr"/>
          <a:lstStyle/>
          <a:p>
            <a:pPr algn="ctr" defTabSz="685165"/>
            <a:endParaRPr lang="zh-CN" altLang="en-US" sz="1400" dirty="0">
              <a:solidFill>
                <a:srgbClr val="E7E6E6">
                  <a:lumMod val="50000"/>
                </a:srgbClr>
              </a:solidFill>
              <a:cs typeface="+mn-ea"/>
              <a:sym typeface="+mn-lt"/>
            </a:endParaRPr>
          </a:p>
        </p:txBody>
      </p:sp>
      <p:sp>
        <p:nvSpPr>
          <p:cNvPr id="9" name="文本框 37"/>
          <p:cNvSpPr txBox="1"/>
          <p:nvPr userDrawn="1"/>
        </p:nvSpPr>
        <p:spPr>
          <a:xfrm>
            <a:off x="467360" y="291465"/>
            <a:ext cx="3279140" cy="299085"/>
          </a:xfrm>
          <a:prstGeom prst="rect">
            <a:avLst/>
          </a:prstGeom>
          <a:noFill/>
        </p:spPr>
        <p:txBody>
          <a:bodyPr wrap="square" lIns="68584" tIns="34292" rIns="68584" bIns="34292" rtlCol="0">
            <a:spAutoFit/>
          </a:bodyPr>
          <a:lstStyle/>
          <a:p>
            <a:pPr lvl="0" algn="l"/>
            <a:r>
              <a:rPr lang="zh-CN" altLang="en-US" sz="1500" dirty="0">
                <a:solidFill>
                  <a:schemeClr val="accent1"/>
                </a:solidFill>
                <a:latin typeface="微软雅黑" panose="020B0503020204020204" pitchFamily="34" charset="-122"/>
                <a:ea typeface="微软雅黑" panose="020B0503020204020204" pitchFamily="34" charset="-122"/>
              </a:rPr>
              <a:t>第三章　人工智能</a:t>
            </a:r>
          </a:p>
        </p:txBody>
      </p:sp>
      <p:pic>
        <p:nvPicPr>
          <p:cNvPr id="3" name="图片 2"/>
          <p:cNvPicPr>
            <a:picLocks noChangeAspect="1"/>
          </p:cNvPicPr>
          <p:nvPr userDrawn="1">
            <p:custDataLst>
              <p:tags r:id="rId1"/>
            </p:custDataLst>
          </p:nvPr>
        </p:nvPicPr>
        <p:blipFill>
          <a:blip r:embed="rId3" cstate="screen">
            <a:extLst>
              <a:ext uri="{28A0092B-C50C-407E-A947-70E740481C1C}">
                <a14:useLocalDpi xmlns:a14="http://schemas.microsoft.com/office/drawing/2010/main" val="0"/>
              </a:ext>
            </a:extLst>
          </a:blip>
          <a:stretch>
            <a:fillRect/>
          </a:stretch>
        </p:blipFill>
        <p:spPr>
          <a:xfrm>
            <a:off x="7200265" y="232410"/>
            <a:ext cx="1851660" cy="290830"/>
          </a:xfrm>
          <a:prstGeom prst="rect">
            <a:avLst/>
          </a:prstGeom>
        </p:spPr>
      </p:pic>
    </p:spTree>
  </p:cSld>
  <p:clrMapOvr>
    <a:masterClrMapping/>
  </p:clrMapOvr>
  <p:transition spd="med" advClick="0" advTm="0">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文本占位符 2"/>
          <p:cNvSpPr>
            <a:spLocks noGrp="1"/>
          </p:cNvSpPr>
          <p:nvPr>
            <p:ph type="body" idx="1"/>
          </p:nvPr>
        </p:nvSpPr>
        <p:spPr>
          <a:xfrm>
            <a:off x="457200" y="1200521"/>
            <a:ext cx="8229600" cy="3395520"/>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457200" y="4768735"/>
            <a:ext cx="2133600" cy="273928"/>
          </a:xfrm>
          <a:prstGeom prst="rect">
            <a:avLst/>
          </a:prstGeom>
        </p:spPr>
        <p:txBody>
          <a:bodyPr vert="horz" lIns="91440" tIns="45720" rIns="91440" bIns="45720" rtlCol="0" anchor="ctr"/>
          <a:lstStyle>
            <a:lvl1pPr algn="l">
              <a:defRPr sz="1200">
                <a:solidFill>
                  <a:schemeClr val="tx1">
                    <a:tint val="75000"/>
                  </a:schemeClr>
                </a:solidFill>
              </a:defRPr>
            </a:lvl1pPr>
          </a:lstStyle>
          <a:p>
            <a:fld id="{2702115E-07FC-47AE-8678-8B681C689199}" type="datetimeFigureOut">
              <a:rPr lang="zh-CN" altLang="en-US" smtClean="0"/>
              <a:t>2025/6/19</a:t>
            </a:fld>
            <a:endParaRPr lang="zh-CN" altLang="en-US"/>
          </a:p>
        </p:txBody>
      </p:sp>
      <p:sp>
        <p:nvSpPr>
          <p:cNvPr id="5" name="页脚占位符 4"/>
          <p:cNvSpPr>
            <a:spLocks noGrp="1"/>
          </p:cNvSpPr>
          <p:nvPr>
            <p:ph type="ftr" sz="quarter" idx="3"/>
          </p:nvPr>
        </p:nvSpPr>
        <p:spPr>
          <a:xfrm>
            <a:off x="3124200" y="4768735"/>
            <a:ext cx="2895600" cy="273928"/>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8735"/>
            <a:ext cx="2133600" cy="273928"/>
          </a:xfrm>
          <a:prstGeom prst="rect">
            <a:avLst/>
          </a:prstGeom>
        </p:spPr>
        <p:txBody>
          <a:bodyPr vert="horz" lIns="91440" tIns="45720" rIns="91440" bIns="45720" rtlCol="0" anchor="ctr"/>
          <a:lstStyle>
            <a:lvl1pPr algn="r">
              <a:defRPr sz="1200">
                <a:solidFill>
                  <a:schemeClr val="tx1">
                    <a:tint val="75000"/>
                  </a:schemeClr>
                </a:solidFill>
              </a:defRPr>
            </a:lvl1pPr>
          </a:lstStyle>
          <a:p>
            <a:fld id="{D7F5BB56-9B96-4394-98D1-089DE868BDAA}"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Lst>
  <p:transition spd="med" advClick="0" advTm="0">
    <p:random/>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9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9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9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9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9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9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9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9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9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tags" Target="../tags/tag5.xml"/><Relationship Id="rId5" Type="http://schemas.openxmlformats.org/officeDocument/2006/relationships/image" Target="../media/image2.jpe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8" Type="http://schemas.openxmlformats.org/officeDocument/2006/relationships/slideLayout" Target="../slideLayouts/slideLayout7.xml"/><Relationship Id="rId3" Type="http://schemas.openxmlformats.org/officeDocument/2006/relationships/tags" Target="../tags/tag60.xml"/><Relationship Id="rId7" Type="http://schemas.openxmlformats.org/officeDocument/2006/relationships/tags" Target="../tags/tag64.xml"/><Relationship Id="rId2" Type="http://schemas.openxmlformats.org/officeDocument/2006/relationships/tags" Target="../tags/tag59.xml"/><Relationship Id="rId1" Type="http://schemas.openxmlformats.org/officeDocument/2006/relationships/tags" Target="../tags/tag58.xml"/><Relationship Id="rId6" Type="http://schemas.openxmlformats.org/officeDocument/2006/relationships/tags" Target="../tags/tag63.xml"/><Relationship Id="rId5" Type="http://schemas.openxmlformats.org/officeDocument/2006/relationships/tags" Target="../tags/tag62.xml"/><Relationship Id="rId4" Type="http://schemas.openxmlformats.org/officeDocument/2006/relationships/tags" Target="../tags/tag61.xml"/><Relationship Id="rId9"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8" Type="http://schemas.openxmlformats.org/officeDocument/2006/relationships/tags" Target="../tags/tag72.xml"/><Relationship Id="rId13" Type="http://schemas.openxmlformats.org/officeDocument/2006/relationships/slideLayout" Target="../slideLayouts/slideLayout7.xml"/><Relationship Id="rId3" Type="http://schemas.openxmlformats.org/officeDocument/2006/relationships/tags" Target="../tags/tag67.xml"/><Relationship Id="rId7" Type="http://schemas.openxmlformats.org/officeDocument/2006/relationships/tags" Target="../tags/tag71.xml"/><Relationship Id="rId12" Type="http://schemas.openxmlformats.org/officeDocument/2006/relationships/tags" Target="../tags/tag76.xml"/><Relationship Id="rId2" Type="http://schemas.openxmlformats.org/officeDocument/2006/relationships/tags" Target="../tags/tag66.xml"/><Relationship Id="rId1" Type="http://schemas.openxmlformats.org/officeDocument/2006/relationships/tags" Target="../tags/tag65.xml"/><Relationship Id="rId6" Type="http://schemas.openxmlformats.org/officeDocument/2006/relationships/tags" Target="../tags/tag70.xml"/><Relationship Id="rId11" Type="http://schemas.openxmlformats.org/officeDocument/2006/relationships/tags" Target="../tags/tag75.xml"/><Relationship Id="rId5" Type="http://schemas.openxmlformats.org/officeDocument/2006/relationships/tags" Target="../tags/tag69.xml"/><Relationship Id="rId10" Type="http://schemas.openxmlformats.org/officeDocument/2006/relationships/tags" Target="../tags/tag74.xml"/><Relationship Id="rId4" Type="http://schemas.openxmlformats.org/officeDocument/2006/relationships/tags" Target="../tags/tag68.xml"/><Relationship Id="rId9" Type="http://schemas.openxmlformats.org/officeDocument/2006/relationships/tags" Target="../tags/tag73.xml"/><Relationship Id="rId14"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tags" Target="../tags/tag84.xml"/><Relationship Id="rId13" Type="http://schemas.openxmlformats.org/officeDocument/2006/relationships/notesSlide" Target="../notesSlides/notesSlide13.xml"/><Relationship Id="rId3" Type="http://schemas.openxmlformats.org/officeDocument/2006/relationships/tags" Target="../tags/tag79.xml"/><Relationship Id="rId7" Type="http://schemas.openxmlformats.org/officeDocument/2006/relationships/tags" Target="../tags/tag83.xml"/><Relationship Id="rId12" Type="http://schemas.openxmlformats.org/officeDocument/2006/relationships/slideLayout" Target="../slideLayouts/slideLayout7.xml"/><Relationship Id="rId2" Type="http://schemas.openxmlformats.org/officeDocument/2006/relationships/tags" Target="../tags/tag78.xml"/><Relationship Id="rId1" Type="http://schemas.openxmlformats.org/officeDocument/2006/relationships/tags" Target="../tags/tag77.xml"/><Relationship Id="rId6" Type="http://schemas.openxmlformats.org/officeDocument/2006/relationships/tags" Target="../tags/tag82.xml"/><Relationship Id="rId11" Type="http://schemas.openxmlformats.org/officeDocument/2006/relationships/tags" Target="../tags/tag87.xml"/><Relationship Id="rId5" Type="http://schemas.openxmlformats.org/officeDocument/2006/relationships/tags" Target="../tags/tag81.xml"/><Relationship Id="rId10" Type="http://schemas.openxmlformats.org/officeDocument/2006/relationships/tags" Target="../tags/tag86.xml"/><Relationship Id="rId4" Type="http://schemas.openxmlformats.org/officeDocument/2006/relationships/tags" Target="../tags/tag80.xml"/><Relationship Id="rId9" Type="http://schemas.openxmlformats.org/officeDocument/2006/relationships/tags" Target="../tags/tag85.xml"/></Relationships>
</file>

<file path=ppt/slides/_rels/slide14.xml.rels><?xml version="1.0" encoding="UTF-8" standalone="yes"?>
<Relationships xmlns="http://schemas.openxmlformats.org/package/2006/relationships"><Relationship Id="rId8" Type="http://schemas.openxmlformats.org/officeDocument/2006/relationships/slideLayout" Target="../slideLayouts/slideLayout7.xml"/><Relationship Id="rId3" Type="http://schemas.openxmlformats.org/officeDocument/2006/relationships/tags" Target="../tags/tag90.xml"/><Relationship Id="rId7" Type="http://schemas.openxmlformats.org/officeDocument/2006/relationships/tags" Target="../tags/tag94.xml"/><Relationship Id="rId2" Type="http://schemas.openxmlformats.org/officeDocument/2006/relationships/tags" Target="../tags/tag89.xml"/><Relationship Id="rId1" Type="http://schemas.openxmlformats.org/officeDocument/2006/relationships/tags" Target="../tags/tag88.xml"/><Relationship Id="rId6" Type="http://schemas.openxmlformats.org/officeDocument/2006/relationships/tags" Target="../tags/tag93.xml"/><Relationship Id="rId5" Type="http://schemas.openxmlformats.org/officeDocument/2006/relationships/tags" Target="../tags/tag92.xml"/><Relationship Id="rId4" Type="http://schemas.openxmlformats.org/officeDocument/2006/relationships/tags" Target="../tags/tag91.xml"/><Relationship Id="rId9"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8" Type="http://schemas.openxmlformats.org/officeDocument/2006/relationships/tags" Target="../tags/tag102.xml"/><Relationship Id="rId3" Type="http://schemas.openxmlformats.org/officeDocument/2006/relationships/tags" Target="../tags/tag97.xml"/><Relationship Id="rId7" Type="http://schemas.openxmlformats.org/officeDocument/2006/relationships/tags" Target="../tags/tag101.xml"/><Relationship Id="rId2" Type="http://schemas.openxmlformats.org/officeDocument/2006/relationships/tags" Target="../tags/tag96.xml"/><Relationship Id="rId1" Type="http://schemas.openxmlformats.org/officeDocument/2006/relationships/tags" Target="../tags/tag95.xml"/><Relationship Id="rId6" Type="http://schemas.openxmlformats.org/officeDocument/2006/relationships/tags" Target="../tags/tag100.xml"/><Relationship Id="rId11" Type="http://schemas.openxmlformats.org/officeDocument/2006/relationships/image" Target="../media/image4.png"/><Relationship Id="rId5" Type="http://schemas.openxmlformats.org/officeDocument/2006/relationships/tags" Target="../tags/tag99.xml"/><Relationship Id="rId10" Type="http://schemas.openxmlformats.org/officeDocument/2006/relationships/notesSlide" Target="../notesSlides/notesSlide15.xml"/><Relationship Id="rId4" Type="http://schemas.openxmlformats.org/officeDocument/2006/relationships/tags" Target="../tags/tag98.xml"/><Relationship Id="rId9"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tags" Target="../tags/tag105.xml"/><Relationship Id="rId2" Type="http://schemas.openxmlformats.org/officeDocument/2006/relationships/tags" Target="../tags/tag104.xml"/><Relationship Id="rId1" Type="http://schemas.openxmlformats.org/officeDocument/2006/relationships/tags" Target="../tags/tag103.xml"/><Relationship Id="rId6" Type="http://schemas.openxmlformats.org/officeDocument/2006/relationships/notesSlide" Target="../notesSlides/notesSlide16.xml"/><Relationship Id="rId5" Type="http://schemas.openxmlformats.org/officeDocument/2006/relationships/slideLayout" Target="../slideLayouts/slideLayout7.xml"/><Relationship Id="rId4" Type="http://schemas.openxmlformats.org/officeDocument/2006/relationships/tags" Target="../tags/tag106.xml"/></Relationships>
</file>

<file path=ppt/slides/_rels/slide17.xml.rels><?xml version="1.0" encoding="UTF-8" standalone="yes"?>
<Relationships xmlns="http://schemas.openxmlformats.org/package/2006/relationships"><Relationship Id="rId3" Type="http://schemas.openxmlformats.org/officeDocument/2006/relationships/tags" Target="../tags/tag109.xml"/><Relationship Id="rId2" Type="http://schemas.openxmlformats.org/officeDocument/2006/relationships/tags" Target="../tags/tag108.xml"/><Relationship Id="rId1" Type="http://schemas.openxmlformats.org/officeDocument/2006/relationships/tags" Target="../tags/tag107.xml"/><Relationship Id="rId6" Type="http://schemas.openxmlformats.org/officeDocument/2006/relationships/notesSlide" Target="../notesSlides/notesSlide17.xml"/><Relationship Id="rId5" Type="http://schemas.openxmlformats.org/officeDocument/2006/relationships/slideLayout" Target="../slideLayouts/slideLayout7.xml"/><Relationship Id="rId4" Type="http://schemas.openxmlformats.org/officeDocument/2006/relationships/tags" Target="../tags/tag110.xml"/></Relationships>
</file>

<file path=ppt/slides/_rels/slide18.xml.rels><?xml version="1.0" encoding="UTF-8" standalone="yes"?>
<Relationships xmlns="http://schemas.openxmlformats.org/package/2006/relationships"><Relationship Id="rId3" Type="http://schemas.openxmlformats.org/officeDocument/2006/relationships/tags" Target="../tags/tag113.xml"/><Relationship Id="rId2" Type="http://schemas.openxmlformats.org/officeDocument/2006/relationships/tags" Target="../tags/tag112.xml"/><Relationship Id="rId1" Type="http://schemas.openxmlformats.org/officeDocument/2006/relationships/tags" Target="../tags/tag111.xml"/><Relationship Id="rId6" Type="http://schemas.openxmlformats.org/officeDocument/2006/relationships/notesSlide" Target="../notesSlides/notesSlide18.xml"/><Relationship Id="rId5" Type="http://schemas.openxmlformats.org/officeDocument/2006/relationships/slideLayout" Target="../slideLayouts/slideLayout7.xml"/><Relationship Id="rId4" Type="http://schemas.openxmlformats.org/officeDocument/2006/relationships/tags" Target="../tags/tag114.xml"/></Relationships>
</file>

<file path=ppt/slides/_rels/slide19.xml.rels><?xml version="1.0" encoding="UTF-8" standalone="yes"?>
<Relationships xmlns="http://schemas.openxmlformats.org/package/2006/relationships"><Relationship Id="rId3" Type="http://schemas.openxmlformats.org/officeDocument/2006/relationships/tags" Target="../tags/tag117.xml"/><Relationship Id="rId2" Type="http://schemas.openxmlformats.org/officeDocument/2006/relationships/tags" Target="../tags/tag116.xml"/><Relationship Id="rId1" Type="http://schemas.openxmlformats.org/officeDocument/2006/relationships/tags" Target="../tags/tag115.xml"/><Relationship Id="rId6" Type="http://schemas.openxmlformats.org/officeDocument/2006/relationships/notesSlide" Target="../notesSlides/notesSlide19.xml"/><Relationship Id="rId5" Type="http://schemas.openxmlformats.org/officeDocument/2006/relationships/slideLayout" Target="../slideLayouts/slideLayout7.xml"/><Relationship Id="rId4" Type="http://schemas.openxmlformats.org/officeDocument/2006/relationships/tags" Target="../tags/tag118.xml"/></Relationships>
</file>

<file path=ppt/slides/_rels/slide2.xml.rels><?xml version="1.0" encoding="UTF-8" standalone="yes"?>
<Relationships xmlns="http://schemas.openxmlformats.org/package/2006/relationships"><Relationship Id="rId8" Type="http://schemas.openxmlformats.org/officeDocument/2006/relationships/tags" Target="../tags/tag13.xml"/><Relationship Id="rId13" Type="http://schemas.openxmlformats.org/officeDocument/2006/relationships/slideLayout" Target="../slideLayouts/slideLayout6.xml"/><Relationship Id="rId3" Type="http://schemas.openxmlformats.org/officeDocument/2006/relationships/tags" Target="../tags/tag8.xml"/><Relationship Id="rId7" Type="http://schemas.openxmlformats.org/officeDocument/2006/relationships/tags" Target="../tags/tag12.xml"/><Relationship Id="rId12" Type="http://schemas.openxmlformats.org/officeDocument/2006/relationships/tags" Target="../tags/tag17.xml"/><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tags" Target="../tags/tag11.xml"/><Relationship Id="rId11" Type="http://schemas.openxmlformats.org/officeDocument/2006/relationships/tags" Target="../tags/tag16.xml"/><Relationship Id="rId5" Type="http://schemas.openxmlformats.org/officeDocument/2006/relationships/tags" Target="../tags/tag10.xml"/><Relationship Id="rId10" Type="http://schemas.openxmlformats.org/officeDocument/2006/relationships/tags" Target="../tags/tag15.xml"/><Relationship Id="rId4" Type="http://schemas.openxmlformats.org/officeDocument/2006/relationships/tags" Target="../tags/tag9.xml"/><Relationship Id="rId9" Type="http://schemas.openxmlformats.org/officeDocument/2006/relationships/tags" Target="../tags/tag14.xml"/><Relationship Id="rId14"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tags" Target="../tags/tag126.xml"/><Relationship Id="rId13" Type="http://schemas.openxmlformats.org/officeDocument/2006/relationships/notesSlide" Target="../notesSlides/notesSlide21.xml"/><Relationship Id="rId3" Type="http://schemas.openxmlformats.org/officeDocument/2006/relationships/tags" Target="../tags/tag121.xml"/><Relationship Id="rId7" Type="http://schemas.openxmlformats.org/officeDocument/2006/relationships/tags" Target="../tags/tag125.xml"/><Relationship Id="rId12" Type="http://schemas.openxmlformats.org/officeDocument/2006/relationships/slideLayout" Target="../slideLayouts/slideLayout7.xml"/><Relationship Id="rId2" Type="http://schemas.openxmlformats.org/officeDocument/2006/relationships/tags" Target="../tags/tag120.xml"/><Relationship Id="rId1" Type="http://schemas.openxmlformats.org/officeDocument/2006/relationships/tags" Target="../tags/tag119.xml"/><Relationship Id="rId6" Type="http://schemas.openxmlformats.org/officeDocument/2006/relationships/tags" Target="../tags/tag124.xml"/><Relationship Id="rId11" Type="http://schemas.openxmlformats.org/officeDocument/2006/relationships/tags" Target="../tags/tag129.xml"/><Relationship Id="rId5" Type="http://schemas.openxmlformats.org/officeDocument/2006/relationships/tags" Target="../tags/tag123.xml"/><Relationship Id="rId10" Type="http://schemas.openxmlformats.org/officeDocument/2006/relationships/tags" Target="../tags/tag128.xml"/><Relationship Id="rId4" Type="http://schemas.openxmlformats.org/officeDocument/2006/relationships/tags" Target="../tags/tag122.xml"/><Relationship Id="rId9" Type="http://schemas.openxmlformats.org/officeDocument/2006/relationships/tags" Target="../tags/tag127.xml"/></Relationships>
</file>

<file path=ppt/slides/_rels/slide22.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tags" Target="../tags/tag132.xml"/><Relationship Id="rId7" Type="http://schemas.openxmlformats.org/officeDocument/2006/relationships/notesSlide" Target="../notesSlides/notesSlide22.xml"/><Relationship Id="rId2" Type="http://schemas.openxmlformats.org/officeDocument/2006/relationships/tags" Target="../tags/tag131.xml"/><Relationship Id="rId1" Type="http://schemas.openxmlformats.org/officeDocument/2006/relationships/tags" Target="../tags/tag130.xml"/><Relationship Id="rId6" Type="http://schemas.openxmlformats.org/officeDocument/2006/relationships/slideLayout" Target="../slideLayouts/slideLayout7.xml"/><Relationship Id="rId5" Type="http://schemas.openxmlformats.org/officeDocument/2006/relationships/tags" Target="../tags/tag134.xml"/><Relationship Id="rId4" Type="http://schemas.openxmlformats.org/officeDocument/2006/relationships/tags" Target="../tags/tag133.xml"/></Relationships>
</file>

<file path=ppt/slides/_rels/slide23.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tags" Target="../tags/tag137.xml"/><Relationship Id="rId7" Type="http://schemas.openxmlformats.org/officeDocument/2006/relationships/notesSlide" Target="../notesSlides/notesSlide23.xml"/><Relationship Id="rId2" Type="http://schemas.openxmlformats.org/officeDocument/2006/relationships/tags" Target="../tags/tag136.xml"/><Relationship Id="rId1" Type="http://schemas.openxmlformats.org/officeDocument/2006/relationships/tags" Target="../tags/tag135.xml"/><Relationship Id="rId6" Type="http://schemas.openxmlformats.org/officeDocument/2006/relationships/slideLayout" Target="../slideLayouts/slideLayout7.xml"/><Relationship Id="rId5" Type="http://schemas.openxmlformats.org/officeDocument/2006/relationships/tags" Target="../tags/tag139.xml"/><Relationship Id="rId4" Type="http://schemas.openxmlformats.org/officeDocument/2006/relationships/tags" Target="../tags/tag138.xml"/></Relationships>
</file>

<file path=ppt/slides/_rels/slide24.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tags" Target="../tags/tag142.xml"/><Relationship Id="rId7" Type="http://schemas.openxmlformats.org/officeDocument/2006/relationships/notesSlide" Target="../notesSlides/notesSlide24.xml"/><Relationship Id="rId2" Type="http://schemas.openxmlformats.org/officeDocument/2006/relationships/tags" Target="../tags/tag141.xml"/><Relationship Id="rId1" Type="http://schemas.openxmlformats.org/officeDocument/2006/relationships/tags" Target="../tags/tag140.xml"/><Relationship Id="rId6" Type="http://schemas.openxmlformats.org/officeDocument/2006/relationships/slideLayout" Target="../slideLayouts/slideLayout7.xml"/><Relationship Id="rId5" Type="http://schemas.openxmlformats.org/officeDocument/2006/relationships/tags" Target="../tags/tag144.xml"/><Relationship Id="rId4" Type="http://schemas.openxmlformats.org/officeDocument/2006/relationships/tags" Target="../tags/tag143.xml"/></Relationships>
</file>

<file path=ppt/slides/_rels/slide25.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tags" Target="../tags/tag147.xml"/><Relationship Id="rId7" Type="http://schemas.openxmlformats.org/officeDocument/2006/relationships/notesSlide" Target="../notesSlides/notesSlide25.xml"/><Relationship Id="rId2" Type="http://schemas.openxmlformats.org/officeDocument/2006/relationships/tags" Target="../tags/tag146.xml"/><Relationship Id="rId1" Type="http://schemas.openxmlformats.org/officeDocument/2006/relationships/tags" Target="../tags/tag145.xml"/><Relationship Id="rId6" Type="http://schemas.openxmlformats.org/officeDocument/2006/relationships/slideLayout" Target="../slideLayouts/slideLayout7.xml"/><Relationship Id="rId5" Type="http://schemas.openxmlformats.org/officeDocument/2006/relationships/tags" Target="../tags/tag149.xml"/><Relationship Id="rId4" Type="http://schemas.openxmlformats.org/officeDocument/2006/relationships/tags" Target="../tags/tag148.xml"/></Relationships>
</file>

<file path=ppt/slides/_rels/slide26.xml.rels><?xml version="1.0" encoding="UTF-8" standalone="yes"?>
<Relationships xmlns="http://schemas.openxmlformats.org/package/2006/relationships"><Relationship Id="rId8" Type="http://schemas.openxmlformats.org/officeDocument/2006/relationships/tags" Target="../tags/tag157.xml"/><Relationship Id="rId3" Type="http://schemas.openxmlformats.org/officeDocument/2006/relationships/tags" Target="../tags/tag152.xml"/><Relationship Id="rId7" Type="http://schemas.openxmlformats.org/officeDocument/2006/relationships/tags" Target="../tags/tag156.xml"/><Relationship Id="rId12" Type="http://schemas.openxmlformats.org/officeDocument/2006/relationships/notesSlide" Target="../notesSlides/notesSlide26.xml"/><Relationship Id="rId2" Type="http://schemas.openxmlformats.org/officeDocument/2006/relationships/tags" Target="../tags/tag151.xml"/><Relationship Id="rId1" Type="http://schemas.openxmlformats.org/officeDocument/2006/relationships/tags" Target="../tags/tag150.xml"/><Relationship Id="rId6" Type="http://schemas.openxmlformats.org/officeDocument/2006/relationships/tags" Target="../tags/tag155.xml"/><Relationship Id="rId11" Type="http://schemas.openxmlformats.org/officeDocument/2006/relationships/slideLayout" Target="../slideLayouts/slideLayout7.xml"/><Relationship Id="rId5" Type="http://schemas.openxmlformats.org/officeDocument/2006/relationships/tags" Target="../tags/tag154.xml"/><Relationship Id="rId10" Type="http://schemas.openxmlformats.org/officeDocument/2006/relationships/tags" Target="../tags/tag159.xml"/><Relationship Id="rId4" Type="http://schemas.openxmlformats.org/officeDocument/2006/relationships/tags" Target="../tags/tag153.xml"/><Relationship Id="rId9" Type="http://schemas.openxmlformats.org/officeDocument/2006/relationships/tags" Target="../tags/tag158.xml"/></Relationships>
</file>

<file path=ppt/slides/_rels/slide27.xml.rels><?xml version="1.0" encoding="UTF-8" standalone="yes"?>
<Relationships xmlns="http://schemas.openxmlformats.org/package/2006/relationships"><Relationship Id="rId8" Type="http://schemas.openxmlformats.org/officeDocument/2006/relationships/slideLayout" Target="../slideLayouts/slideLayout7.xml"/><Relationship Id="rId3" Type="http://schemas.openxmlformats.org/officeDocument/2006/relationships/tags" Target="../tags/tag162.xml"/><Relationship Id="rId7" Type="http://schemas.openxmlformats.org/officeDocument/2006/relationships/tags" Target="../tags/tag166.xml"/><Relationship Id="rId2" Type="http://schemas.openxmlformats.org/officeDocument/2006/relationships/tags" Target="../tags/tag161.xml"/><Relationship Id="rId1" Type="http://schemas.openxmlformats.org/officeDocument/2006/relationships/tags" Target="../tags/tag160.xml"/><Relationship Id="rId6" Type="http://schemas.openxmlformats.org/officeDocument/2006/relationships/tags" Target="../tags/tag165.xml"/><Relationship Id="rId5" Type="http://schemas.openxmlformats.org/officeDocument/2006/relationships/tags" Target="../tags/tag164.xml"/><Relationship Id="rId4" Type="http://schemas.openxmlformats.org/officeDocument/2006/relationships/tags" Target="../tags/tag163.xml"/><Relationship Id="rId9"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3" Type="http://schemas.openxmlformats.org/officeDocument/2006/relationships/tags" Target="../tags/tag169.xml"/><Relationship Id="rId2" Type="http://schemas.openxmlformats.org/officeDocument/2006/relationships/tags" Target="../tags/tag168.xml"/><Relationship Id="rId1" Type="http://schemas.openxmlformats.org/officeDocument/2006/relationships/tags" Target="../tags/tag167.xml"/><Relationship Id="rId6" Type="http://schemas.openxmlformats.org/officeDocument/2006/relationships/notesSlide" Target="../notesSlides/notesSlide28.xml"/><Relationship Id="rId5" Type="http://schemas.openxmlformats.org/officeDocument/2006/relationships/slideLayout" Target="../slideLayouts/slideLayout7.xml"/><Relationship Id="rId4" Type="http://schemas.openxmlformats.org/officeDocument/2006/relationships/tags" Target="../tags/tag170.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2.xml"/><Relationship Id="rId1" Type="http://schemas.openxmlformats.org/officeDocument/2006/relationships/tags" Target="../tags/tag171.xml"/><Relationship Id="rId5" Type="http://schemas.openxmlformats.org/officeDocument/2006/relationships/image" Target="../media/image2.jpe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tags" Target="../tags/tag25.xml"/><Relationship Id="rId13" Type="http://schemas.openxmlformats.org/officeDocument/2006/relationships/notesSlide" Target="../notesSlides/notesSlide4.xml"/><Relationship Id="rId3" Type="http://schemas.openxmlformats.org/officeDocument/2006/relationships/tags" Target="../tags/tag20.xml"/><Relationship Id="rId7" Type="http://schemas.openxmlformats.org/officeDocument/2006/relationships/tags" Target="../tags/tag24.xml"/><Relationship Id="rId12" Type="http://schemas.openxmlformats.org/officeDocument/2006/relationships/slideLayout" Target="../slideLayouts/slideLayout7.xml"/><Relationship Id="rId2" Type="http://schemas.openxmlformats.org/officeDocument/2006/relationships/tags" Target="../tags/tag19.xml"/><Relationship Id="rId1" Type="http://schemas.openxmlformats.org/officeDocument/2006/relationships/tags" Target="../tags/tag18.xml"/><Relationship Id="rId6" Type="http://schemas.openxmlformats.org/officeDocument/2006/relationships/tags" Target="../tags/tag23.xml"/><Relationship Id="rId11" Type="http://schemas.openxmlformats.org/officeDocument/2006/relationships/tags" Target="../tags/tag28.xml"/><Relationship Id="rId5" Type="http://schemas.openxmlformats.org/officeDocument/2006/relationships/tags" Target="../tags/tag22.xml"/><Relationship Id="rId10" Type="http://schemas.openxmlformats.org/officeDocument/2006/relationships/tags" Target="../tags/tag27.xml"/><Relationship Id="rId4" Type="http://schemas.openxmlformats.org/officeDocument/2006/relationships/tags" Target="../tags/tag21.xml"/><Relationship Id="rId9" Type="http://schemas.openxmlformats.org/officeDocument/2006/relationships/tags" Target="../tags/tag26.xml"/></Relationships>
</file>

<file path=ppt/slides/_rels/slide5.xml.rels><?xml version="1.0" encoding="UTF-8" standalone="yes"?>
<Relationships xmlns="http://schemas.openxmlformats.org/package/2006/relationships"><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tags" Target="../tags/tag29.xml"/><Relationship Id="rId6" Type="http://schemas.openxmlformats.org/officeDocument/2006/relationships/notesSlide" Target="../notesSlides/notesSlide5.xml"/><Relationship Id="rId5" Type="http://schemas.openxmlformats.org/officeDocument/2006/relationships/slideLayout" Target="../slideLayouts/slideLayout7.xml"/><Relationship Id="rId4" Type="http://schemas.openxmlformats.org/officeDocument/2006/relationships/tags" Target="../tags/tag32.xml"/></Relationships>
</file>

<file path=ppt/slides/_rels/slide6.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tags" Target="../tags/tag35.xml"/><Relationship Id="rId7" Type="http://schemas.openxmlformats.org/officeDocument/2006/relationships/notesSlide" Target="../notesSlides/notesSlide6.xml"/><Relationship Id="rId2" Type="http://schemas.openxmlformats.org/officeDocument/2006/relationships/tags" Target="../tags/tag34.xml"/><Relationship Id="rId1" Type="http://schemas.openxmlformats.org/officeDocument/2006/relationships/tags" Target="../tags/tag33.xml"/><Relationship Id="rId6" Type="http://schemas.openxmlformats.org/officeDocument/2006/relationships/slideLayout" Target="../slideLayouts/slideLayout7.xml"/><Relationship Id="rId5" Type="http://schemas.openxmlformats.org/officeDocument/2006/relationships/tags" Target="../tags/tag37.xml"/><Relationship Id="rId4" Type="http://schemas.openxmlformats.org/officeDocument/2006/relationships/tags" Target="../tags/tag36.xml"/></Relationships>
</file>

<file path=ppt/slides/_rels/slide7.xml.rels><?xml version="1.0" encoding="UTF-8" standalone="yes"?>
<Relationships xmlns="http://schemas.openxmlformats.org/package/2006/relationships"><Relationship Id="rId8" Type="http://schemas.openxmlformats.org/officeDocument/2006/relationships/tags" Target="../tags/tag45.xml"/><Relationship Id="rId3" Type="http://schemas.openxmlformats.org/officeDocument/2006/relationships/tags" Target="../tags/tag40.xml"/><Relationship Id="rId7" Type="http://schemas.openxmlformats.org/officeDocument/2006/relationships/tags" Target="../tags/tag44.xml"/><Relationship Id="rId2" Type="http://schemas.openxmlformats.org/officeDocument/2006/relationships/tags" Target="../tags/tag39.xml"/><Relationship Id="rId1" Type="http://schemas.openxmlformats.org/officeDocument/2006/relationships/tags" Target="../tags/tag38.xml"/><Relationship Id="rId6" Type="http://schemas.openxmlformats.org/officeDocument/2006/relationships/tags" Target="../tags/tag43.xml"/><Relationship Id="rId11" Type="http://schemas.openxmlformats.org/officeDocument/2006/relationships/notesSlide" Target="../notesSlides/notesSlide7.xml"/><Relationship Id="rId5" Type="http://schemas.openxmlformats.org/officeDocument/2006/relationships/tags" Target="../tags/tag42.xml"/><Relationship Id="rId10" Type="http://schemas.openxmlformats.org/officeDocument/2006/relationships/slideLayout" Target="../slideLayouts/slideLayout7.xml"/><Relationship Id="rId4" Type="http://schemas.openxmlformats.org/officeDocument/2006/relationships/tags" Target="../tags/tag41.xml"/><Relationship Id="rId9" Type="http://schemas.openxmlformats.org/officeDocument/2006/relationships/tags" Target="../tags/tag46.xml"/></Relationships>
</file>

<file path=ppt/slides/_rels/slide8.xml.rels><?xml version="1.0" encoding="UTF-8" standalone="yes"?>
<Relationships xmlns="http://schemas.openxmlformats.org/package/2006/relationships"><Relationship Id="rId8" Type="http://schemas.openxmlformats.org/officeDocument/2006/relationships/slideLayout" Target="../slideLayouts/slideLayout7.xml"/><Relationship Id="rId3" Type="http://schemas.openxmlformats.org/officeDocument/2006/relationships/tags" Target="../tags/tag49.xml"/><Relationship Id="rId7" Type="http://schemas.openxmlformats.org/officeDocument/2006/relationships/tags" Target="../tags/tag53.xml"/><Relationship Id="rId2" Type="http://schemas.openxmlformats.org/officeDocument/2006/relationships/tags" Target="../tags/tag48.xml"/><Relationship Id="rId1" Type="http://schemas.openxmlformats.org/officeDocument/2006/relationships/tags" Target="../tags/tag47.xml"/><Relationship Id="rId6" Type="http://schemas.openxmlformats.org/officeDocument/2006/relationships/tags" Target="../tags/tag52.xml"/><Relationship Id="rId5" Type="http://schemas.openxmlformats.org/officeDocument/2006/relationships/tags" Target="../tags/tag51.xml"/><Relationship Id="rId4" Type="http://schemas.openxmlformats.org/officeDocument/2006/relationships/tags" Target="../tags/tag50.xml"/><Relationship Id="rId9"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tags" Target="../tags/tag56.xml"/><Relationship Id="rId2" Type="http://schemas.openxmlformats.org/officeDocument/2006/relationships/tags" Target="../tags/tag55.xml"/><Relationship Id="rId1" Type="http://schemas.openxmlformats.org/officeDocument/2006/relationships/tags" Target="../tags/tag54.xml"/><Relationship Id="rId6" Type="http://schemas.openxmlformats.org/officeDocument/2006/relationships/notesSlide" Target="../notesSlides/notesSlide9.xml"/><Relationship Id="rId5" Type="http://schemas.openxmlformats.org/officeDocument/2006/relationships/slideLayout" Target="../slideLayouts/slideLayout7.xml"/><Relationship Id="rId4" Type="http://schemas.openxmlformats.org/officeDocument/2006/relationships/tags" Target="../tags/tag5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直接连接符 6"/>
          <p:cNvCxnSpPr/>
          <p:nvPr/>
        </p:nvCxnSpPr>
        <p:spPr>
          <a:xfrm>
            <a:off x="4104456" y="3007497"/>
            <a:ext cx="4798677" cy="0"/>
          </a:xfrm>
          <a:prstGeom prst="line">
            <a:avLst/>
          </a:prstGeom>
          <a:ln>
            <a:solidFill>
              <a:schemeClr val="tx1">
                <a:lumMod val="65000"/>
                <a:lumOff val="35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3808900" y="1720215"/>
            <a:ext cx="5094233" cy="1198880"/>
          </a:xfrm>
          <a:prstGeom prst="rect">
            <a:avLst/>
          </a:prstGeom>
          <a:noFill/>
        </p:spPr>
        <p:txBody>
          <a:bodyPr wrap="square" rtlCol="0">
            <a:spAutoFit/>
          </a:bodyPr>
          <a:lstStyle/>
          <a:p>
            <a:pPr algn="r"/>
            <a:r>
              <a:rPr lang="zh-CN" altLang="en-US" sz="3600" b="1" dirty="0">
                <a:solidFill>
                  <a:schemeClr val="tx1">
                    <a:lumMod val="75000"/>
                    <a:lumOff val="25000"/>
                  </a:schemeClr>
                </a:solidFill>
                <a:latin typeface="微软雅黑" panose="020B0503020204020204" pitchFamily="34" charset="-122"/>
                <a:ea typeface="微软雅黑" panose="020B0503020204020204" pitchFamily="34" charset="-122"/>
              </a:rPr>
              <a:t>项目</a:t>
            </a:r>
            <a:r>
              <a:rPr lang="en-US" altLang="zh-CN" sz="3600" b="1" dirty="0">
                <a:solidFill>
                  <a:schemeClr val="tx1">
                    <a:lumMod val="75000"/>
                    <a:lumOff val="25000"/>
                  </a:schemeClr>
                </a:solidFill>
                <a:latin typeface="微软雅黑" panose="020B0503020204020204" pitchFamily="34" charset="-122"/>
                <a:ea typeface="微软雅黑" panose="020B0503020204020204" pitchFamily="34" charset="-122"/>
              </a:rPr>
              <a:t>2 </a:t>
            </a:r>
            <a:r>
              <a:rPr lang="zh-CN" altLang="en-US" sz="3600" b="1" dirty="0">
                <a:solidFill>
                  <a:schemeClr val="tx1">
                    <a:lumMod val="75000"/>
                    <a:lumOff val="25000"/>
                  </a:schemeClr>
                </a:solidFill>
                <a:latin typeface="微软雅黑" panose="020B0503020204020204" pitchFamily="34" charset="-122"/>
                <a:ea typeface="微软雅黑" panose="020B0503020204020204" pitchFamily="34" charset="-122"/>
              </a:rPr>
              <a:t>认知人工智能的</a:t>
            </a:r>
          </a:p>
          <a:p>
            <a:pPr algn="r"/>
            <a:r>
              <a:rPr lang="zh-CN" altLang="en-US" sz="3600" b="1" dirty="0">
                <a:solidFill>
                  <a:schemeClr val="tx1">
                    <a:lumMod val="75000"/>
                    <a:lumOff val="25000"/>
                  </a:schemeClr>
                </a:solidFill>
                <a:latin typeface="微软雅黑" panose="020B0503020204020204" pitchFamily="34" charset="-122"/>
                <a:ea typeface="微软雅黑" panose="020B0503020204020204" pitchFamily="34" charset="-122"/>
              </a:rPr>
              <a:t>基础支撑</a:t>
            </a:r>
          </a:p>
        </p:txBody>
      </p:sp>
      <p:pic>
        <p:nvPicPr>
          <p:cNvPr id="3" name="图片 2"/>
          <p:cNvPicPr>
            <a:picLocks noChangeAspect="1"/>
          </p:cNvPicPr>
          <p:nvPr>
            <p:custDataLst>
              <p:tags r:id="rId1"/>
            </p:custDataLst>
          </p:nvPr>
        </p:nvPicPr>
        <p:blipFill>
          <a:blip r:embed="rId4" cstate="screen">
            <a:extLst>
              <a:ext uri="{28A0092B-C50C-407E-A947-70E740481C1C}">
                <a14:useLocalDpi xmlns:a14="http://schemas.microsoft.com/office/drawing/2010/main" val="0"/>
              </a:ext>
            </a:extLst>
          </a:blip>
          <a:stretch>
            <a:fillRect/>
          </a:stretch>
        </p:blipFill>
        <p:spPr>
          <a:xfrm>
            <a:off x="5872480" y="4443095"/>
            <a:ext cx="2138045" cy="335915"/>
          </a:xfrm>
          <a:prstGeom prst="rect">
            <a:avLst/>
          </a:prstGeom>
        </p:spPr>
      </p:pic>
      <p:pic>
        <p:nvPicPr>
          <p:cNvPr id="6" name="图片 5" descr="摄图网_601306538_计算机处理器(企业商用)"/>
          <p:cNvPicPr>
            <a:picLocks noChangeAspect="1"/>
          </p:cNvPicPr>
          <p:nvPr/>
        </p:nvPicPr>
        <p:blipFill>
          <a:blip r:embed="rId5"/>
          <a:srcRect l="27993" r="5124"/>
          <a:stretch>
            <a:fillRect/>
          </a:stretch>
        </p:blipFill>
        <p:spPr>
          <a:xfrm>
            <a:off x="0" y="0"/>
            <a:ext cx="5161486" cy="5144770"/>
          </a:xfrm>
          <a:custGeom>
            <a:avLst/>
            <a:gdLst/>
            <a:ahLst/>
            <a:cxnLst>
              <a:cxn ang="3">
                <a:pos x="hc" y="t"/>
              </a:cxn>
              <a:cxn ang="cd2">
                <a:pos x="l" y="vc"/>
              </a:cxn>
              <a:cxn ang="cd4">
                <a:pos x="hc" y="b"/>
              </a:cxn>
              <a:cxn ang="0">
                <a:pos x="r" y="vc"/>
              </a:cxn>
            </a:cxnLst>
            <a:rect l="l" t="t" r="r" b="b"/>
            <a:pathLst>
              <a:path w="8128" h="8102">
                <a:moveTo>
                  <a:pt x="0" y="0"/>
                </a:moveTo>
                <a:lnTo>
                  <a:pt x="8116" y="0"/>
                </a:lnTo>
                <a:lnTo>
                  <a:pt x="5666" y="4045"/>
                </a:lnTo>
                <a:lnTo>
                  <a:pt x="8128" y="8102"/>
                </a:lnTo>
                <a:lnTo>
                  <a:pt x="0" y="8102"/>
                </a:lnTo>
                <a:lnTo>
                  <a:pt x="0" y="0"/>
                </a:lnTo>
                <a:close/>
              </a:path>
            </a:pathLst>
          </a:custGeom>
        </p:spPr>
      </p:pic>
    </p:spTree>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37"/>
          <p:cNvSpPr txBox="1"/>
          <p:nvPr userDrawn="1">
            <p:custDataLst>
              <p:tags r:id="rId1"/>
            </p:custDataLst>
          </p:nvPr>
        </p:nvSpPr>
        <p:spPr>
          <a:xfrm>
            <a:off x="467360" y="291465"/>
            <a:ext cx="3279140" cy="345440"/>
          </a:xfrm>
          <a:prstGeom prst="rect">
            <a:avLst/>
          </a:prstGeom>
          <a:noFill/>
        </p:spPr>
        <p:txBody>
          <a:bodyPr wrap="square" lIns="68584" tIns="34292" rIns="68584" bIns="34292" rtlCol="0">
            <a:spAutoFit/>
          </a:bodyPr>
          <a:lstStyle/>
          <a:p>
            <a:pPr lvl="0" algn="l"/>
            <a:r>
              <a:rPr lang="zh-CN" altLang="en-US" dirty="0">
                <a:solidFill>
                  <a:schemeClr val="accent1"/>
                </a:solidFill>
                <a:latin typeface="微软雅黑" panose="020B0503020204020204" pitchFamily="34" charset="-122"/>
                <a:ea typeface="微软雅黑" panose="020B0503020204020204" pitchFamily="34" charset="-122"/>
              </a:rPr>
              <a:t>三</a:t>
            </a:r>
            <a:r>
              <a:rPr lang="en-US" altLang="zh-CN" dirty="0">
                <a:solidFill>
                  <a:schemeClr val="accent1"/>
                </a:solidFill>
                <a:latin typeface="微软雅黑" panose="020B0503020204020204" pitchFamily="34" charset="-122"/>
                <a:ea typeface="微软雅黑" panose="020B0503020204020204" pitchFamily="34" charset="-122"/>
              </a:rPr>
              <a:t>、</a:t>
            </a:r>
            <a:r>
              <a:rPr lang="zh-CN" altLang="en-US" dirty="0">
                <a:solidFill>
                  <a:schemeClr val="accent1"/>
                </a:solidFill>
                <a:latin typeface="微软雅黑" panose="020B0503020204020204" pitchFamily="34" charset="-122"/>
                <a:ea typeface="微软雅黑" panose="020B0503020204020204" pitchFamily="34" charset="-122"/>
              </a:rPr>
              <a:t>处理与应用数据</a:t>
            </a:r>
          </a:p>
        </p:txBody>
      </p:sp>
      <p:grpSp>
        <p:nvGrpSpPr>
          <p:cNvPr id="3" name="组合 2"/>
          <p:cNvGrpSpPr/>
          <p:nvPr/>
        </p:nvGrpSpPr>
        <p:grpSpPr>
          <a:xfrm>
            <a:off x="1080770" y="947420"/>
            <a:ext cx="7032625" cy="1252220"/>
            <a:chOff x="1702" y="1772"/>
            <a:chExt cx="11075" cy="1972"/>
          </a:xfrm>
        </p:grpSpPr>
        <p:cxnSp>
          <p:nvCxnSpPr>
            <p:cNvPr id="35" name="Straight Connector 34"/>
            <p:cNvCxnSpPr/>
            <p:nvPr>
              <p:custDataLst>
                <p:tags r:id="rId5"/>
              </p:custDataLst>
            </p:nvPr>
          </p:nvCxnSpPr>
          <p:spPr>
            <a:xfrm>
              <a:off x="1815" y="2332"/>
              <a:ext cx="2131" cy="0"/>
            </a:xfrm>
            <a:prstGeom prst="line">
              <a:avLst/>
            </a:prstGeom>
            <a:ln w="3175">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6" name="TextBox 35"/>
            <p:cNvSpPr txBox="1"/>
            <p:nvPr>
              <p:custDataLst>
                <p:tags r:id="rId6"/>
              </p:custDataLst>
            </p:nvPr>
          </p:nvSpPr>
          <p:spPr>
            <a:xfrm>
              <a:off x="1702" y="1772"/>
              <a:ext cx="1724" cy="483"/>
            </a:xfrm>
            <a:prstGeom prst="rect">
              <a:avLst/>
            </a:prstGeom>
            <a:noFill/>
          </p:spPr>
          <p:txBody>
            <a:bodyPr wrap="none" rtlCol="0">
              <a:spAutoFit/>
            </a:bodyPr>
            <a:lstStyle/>
            <a:p>
              <a:r>
                <a:rPr lang="en-US" altLang="zh-CN" sz="1400" b="1">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4. </a:t>
              </a:r>
              <a:r>
                <a:rPr lang="zh-CN" altLang="en-US" sz="1400" b="1">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数据分析</a:t>
              </a:r>
            </a:p>
          </p:txBody>
        </p:sp>
        <p:sp>
          <p:nvSpPr>
            <p:cNvPr id="37" name="TextBox 36"/>
            <p:cNvSpPr txBox="1"/>
            <p:nvPr>
              <p:custDataLst>
                <p:tags r:id="rId7"/>
              </p:custDataLst>
            </p:nvPr>
          </p:nvSpPr>
          <p:spPr>
            <a:xfrm>
              <a:off x="1702" y="2583"/>
              <a:ext cx="11075" cy="1161"/>
            </a:xfrm>
            <a:prstGeom prst="rect">
              <a:avLst/>
            </a:prstGeom>
            <a:noFill/>
          </p:spPr>
          <p:txBody>
            <a:bodyPr wrap="square" rtlCol="0">
              <a:spAutoFit/>
            </a:bodyPr>
            <a:lstStyle/>
            <a:p>
              <a:pPr indent="0" algn="just" fontAlgn="auto">
                <a:lnSpc>
                  <a:spcPct val="150000"/>
                </a:lnSpc>
                <a:spcAft>
                  <a:spcPts val="600"/>
                </a:spcAft>
              </a:pPr>
              <a:r>
                <a:rPr sz="1400">
                  <a:solidFill>
                    <a:srgbClr val="808080"/>
                  </a:solidFill>
                  <a:latin typeface="微软雅黑" charset="0"/>
                  <a:ea typeface="微软雅黑" charset="0"/>
                  <a:cs typeface="微软雅黑" charset="0"/>
                  <a:sym typeface="Arial" panose="020B0604020202090204" pitchFamily="34" charset="0"/>
                </a:rPr>
                <a:t>数据分析是从处理过的数据中提取有意义信息的过程，其核心目的是发现数据中的规律和模式，为决策提供科学依据。</a:t>
              </a:r>
            </a:p>
          </p:txBody>
        </p:sp>
      </p:grpSp>
      <p:grpSp>
        <p:nvGrpSpPr>
          <p:cNvPr id="2" name="组合 1"/>
          <p:cNvGrpSpPr/>
          <p:nvPr/>
        </p:nvGrpSpPr>
        <p:grpSpPr>
          <a:xfrm>
            <a:off x="1080770" y="2466340"/>
            <a:ext cx="7032625" cy="2129790"/>
            <a:chOff x="1702" y="1772"/>
            <a:chExt cx="11075" cy="3354"/>
          </a:xfrm>
        </p:grpSpPr>
        <p:cxnSp>
          <p:nvCxnSpPr>
            <p:cNvPr id="4" name="Straight Connector 34"/>
            <p:cNvCxnSpPr/>
            <p:nvPr>
              <p:custDataLst>
                <p:tags r:id="rId2"/>
              </p:custDataLst>
            </p:nvPr>
          </p:nvCxnSpPr>
          <p:spPr>
            <a:xfrm>
              <a:off x="1815" y="2332"/>
              <a:ext cx="2131" cy="0"/>
            </a:xfrm>
            <a:prstGeom prst="line">
              <a:avLst/>
            </a:prstGeom>
            <a:ln w="3175">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5" name="TextBox 35"/>
            <p:cNvSpPr txBox="1"/>
            <p:nvPr>
              <p:custDataLst>
                <p:tags r:id="rId3"/>
              </p:custDataLst>
            </p:nvPr>
          </p:nvSpPr>
          <p:spPr>
            <a:xfrm>
              <a:off x="1702" y="1772"/>
              <a:ext cx="2848" cy="483"/>
            </a:xfrm>
            <a:prstGeom prst="rect">
              <a:avLst/>
            </a:prstGeom>
            <a:noFill/>
          </p:spPr>
          <p:txBody>
            <a:bodyPr wrap="none" rtlCol="0">
              <a:spAutoFit/>
            </a:bodyPr>
            <a:lstStyle/>
            <a:p>
              <a:r>
                <a:rPr lang="en-US" altLang="zh-CN" sz="1400" b="1">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5. </a:t>
              </a:r>
              <a:r>
                <a:rPr lang="zh-CN" altLang="en-US" sz="1400" b="1">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数据应用与智能化</a:t>
              </a:r>
            </a:p>
          </p:txBody>
        </p:sp>
        <p:sp>
          <p:nvSpPr>
            <p:cNvPr id="6" name="TextBox 36"/>
            <p:cNvSpPr txBox="1"/>
            <p:nvPr>
              <p:custDataLst>
                <p:tags r:id="rId4"/>
              </p:custDataLst>
            </p:nvPr>
          </p:nvSpPr>
          <p:spPr>
            <a:xfrm>
              <a:off x="1702" y="2583"/>
              <a:ext cx="11075" cy="2543"/>
            </a:xfrm>
            <a:prstGeom prst="rect">
              <a:avLst/>
            </a:prstGeom>
            <a:noFill/>
          </p:spPr>
          <p:txBody>
            <a:bodyPr wrap="square" rtlCol="0">
              <a:spAutoFit/>
            </a:bodyPr>
            <a:lstStyle/>
            <a:p>
              <a:pPr indent="0" algn="just" fontAlgn="auto">
                <a:lnSpc>
                  <a:spcPct val="150000"/>
                </a:lnSpc>
                <a:spcAft>
                  <a:spcPts val="600"/>
                </a:spcAft>
              </a:pPr>
              <a:r>
                <a:rPr lang="en-US" sz="1400">
                  <a:solidFill>
                    <a:srgbClr val="808080"/>
                  </a:solidFill>
                  <a:latin typeface="微软雅黑" charset="0"/>
                  <a:ea typeface="微软雅黑" charset="0"/>
                  <a:cs typeface="微软雅黑" charset="0"/>
                  <a:sym typeface="Arial" panose="020B0604020202090204" pitchFamily="34" charset="0"/>
                </a:rPr>
                <a:t>（1）</a:t>
              </a:r>
              <a:r>
                <a:rPr lang="zh-CN" altLang="en-US" sz="1400">
                  <a:solidFill>
                    <a:srgbClr val="808080"/>
                  </a:solidFill>
                  <a:latin typeface="微软雅黑" charset="0"/>
                  <a:ea typeface="微软雅黑" charset="0"/>
                  <a:cs typeface="微软雅黑" charset="0"/>
                  <a:sym typeface="Arial" panose="020B0604020202090204" pitchFamily="34" charset="0"/>
                </a:rPr>
                <a:t>预测与决策</a:t>
              </a:r>
            </a:p>
            <a:p>
              <a:pPr indent="0" algn="just" fontAlgn="auto">
                <a:lnSpc>
                  <a:spcPct val="150000"/>
                </a:lnSpc>
                <a:spcAft>
                  <a:spcPts val="600"/>
                </a:spcAft>
              </a:pPr>
              <a:r>
                <a:rPr lang="en-US" altLang="zh-CN" sz="1400">
                  <a:solidFill>
                    <a:srgbClr val="808080"/>
                  </a:solidFill>
                  <a:latin typeface="微软雅黑" charset="0"/>
                  <a:ea typeface="微软雅黑" charset="0"/>
                  <a:cs typeface="微软雅黑" charset="0"/>
                  <a:sym typeface="Arial" panose="020B0604020202090204" pitchFamily="34" charset="0"/>
                </a:rPr>
                <a:t>（2）</a:t>
              </a:r>
              <a:r>
                <a:rPr lang="zh-CN" altLang="en-US" sz="1400">
                  <a:solidFill>
                    <a:srgbClr val="808080"/>
                  </a:solidFill>
                  <a:latin typeface="微软雅黑" charset="0"/>
                  <a:ea typeface="微软雅黑" charset="0"/>
                  <a:cs typeface="微软雅黑" charset="0"/>
                  <a:sym typeface="Arial" panose="020B0604020202090204" pitchFamily="34" charset="0"/>
                </a:rPr>
                <a:t>模式识别与分类</a:t>
              </a:r>
            </a:p>
            <a:p>
              <a:pPr indent="0" algn="just" fontAlgn="auto">
                <a:lnSpc>
                  <a:spcPct val="150000"/>
                </a:lnSpc>
                <a:spcAft>
                  <a:spcPts val="600"/>
                </a:spcAft>
              </a:pPr>
              <a:r>
                <a:rPr lang="en-US" altLang="zh-CN" sz="1400">
                  <a:solidFill>
                    <a:srgbClr val="808080"/>
                  </a:solidFill>
                  <a:latin typeface="微软雅黑" charset="0"/>
                  <a:ea typeface="微软雅黑" charset="0"/>
                  <a:cs typeface="微软雅黑" charset="0"/>
                  <a:sym typeface="Arial" panose="020B0604020202090204" pitchFamily="34" charset="0"/>
                </a:rPr>
                <a:t>（3）</a:t>
              </a:r>
              <a:r>
                <a:rPr lang="zh-CN" altLang="en-US" sz="1400">
                  <a:solidFill>
                    <a:srgbClr val="808080"/>
                  </a:solidFill>
                  <a:latin typeface="微软雅黑" charset="0"/>
                  <a:ea typeface="微软雅黑" charset="0"/>
                  <a:cs typeface="微软雅黑" charset="0"/>
                  <a:sym typeface="Arial" panose="020B0604020202090204" pitchFamily="34" charset="0"/>
                </a:rPr>
                <a:t>优化与自动化</a:t>
              </a:r>
            </a:p>
            <a:p>
              <a:pPr indent="0" algn="just" fontAlgn="auto">
                <a:lnSpc>
                  <a:spcPct val="150000"/>
                </a:lnSpc>
                <a:spcAft>
                  <a:spcPts val="600"/>
                </a:spcAft>
              </a:pPr>
              <a:r>
                <a:rPr lang="en-US" altLang="zh-CN" sz="1400">
                  <a:solidFill>
                    <a:srgbClr val="808080"/>
                  </a:solidFill>
                  <a:latin typeface="微软雅黑" charset="0"/>
                  <a:ea typeface="微软雅黑" charset="0"/>
                  <a:cs typeface="微软雅黑" charset="0"/>
                  <a:sym typeface="Arial" panose="020B0604020202090204" pitchFamily="34" charset="0"/>
                </a:rPr>
                <a:t>（4）</a:t>
              </a:r>
              <a:r>
                <a:rPr lang="zh-CN" altLang="en-US" sz="1400">
                  <a:solidFill>
                    <a:srgbClr val="808080"/>
                  </a:solidFill>
                  <a:latin typeface="微软雅黑" charset="0"/>
                  <a:ea typeface="微软雅黑" charset="0"/>
                  <a:cs typeface="微软雅黑" charset="0"/>
                  <a:sym typeface="Arial" panose="020B0604020202090204" pitchFamily="34" charset="0"/>
                </a:rPr>
                <a:t>个性化与推荐</a:t>
              </a:r>
            </a:p>
          </p:txBody>
        </p:sp>
      </p:grpSp>
    </p:spTree>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37"/>
          <p:cNvSpPr txBox="1"/>
          <p:nvPr userDrawn="1">
            <p:custDataLst>
              <p:tags r:id="rId1"/>
            </p:custDataLst>
          </p:nvPr>
        </p:nvSpPr>
        <p:spPr>
          <a:xfrm>
            <a:off x="467360" y="291465"/>
            <a:ext cx="3279140" cy="345440"/>
          </a:xfrm>
          <a:prstGeom prst="rect">
            <a:avLst/>
          </a:prstGeom>
          <a:noFill/>
        </p:spPr>
        <p:txBody>
          <a:bodyPr wrap="square" lIns="68584" tIns="34292" rIns="68584" bIns="34292" rtlCol="0">
            <a:spAutoFit/>
          </a:bodyPr>
          <a:lstStyle/>
          <a:p>
            <a:pPr lvl="0" algn="l"/>
            <a:r>
              <a:rPr lang="zh-CN" altLang="en-US" dirty="0">
                <a:solidFill>
                  <a:schemeClr val="accent1"/>
                </a:solidFill>
                <a:latin typeface="微软雅黑" panose="020B0503020204020204" pitchFamily="34" charset="-122"/>
                <a:ea typeface="微软雅黑" panose="020B0503020204020204" pitchFamily="34" charset="-122"/>
              </a:rPr>
              <a:t>四</a:t>
            </a:r>
            <a:r>
              <a:rPr lang="en-US" altLang="zh-CN" dirty="0">
                <a:solidFill>
                  <a:schemeClr val="accent1"/>
                </a:solidFill>
                <a:latin typeface="微软雅黑" panose="020B0503020204020204" pitchFamily="34" charset="-122"/>
                <a:ea typeface="微软雅黑" panose="020B0503020204020204" pitchFamily="34" charset="-122"/>
              </a:rPr>
              <a:t>、</a:t>
            </a:r>
            <a:r>
              <a:rPr lang="zh-CN" altLang="en-US" dirty="0">
                <a:solidFill>
                  <a:schemeClr val="accent1"/>
                </a:solidFill>
                <a:latin typeface="微软雅黑" panose="020B0503020204020204" pitchFamily="34" charset="-122"/>
                <a:ea typeface="微软雅黑" panose="020B0503020204020204" pitchFamily="34" charset="-122"/>
              </a:rPr>
              <a:t>大数据技术</a:t>
            </a:r>
          </a:p>
        </p:txBody>
      </p:sp>
      <p:grpSp>
        <p:nvGrpSpPr>
          <p:cNvPr id="3" name="组合 2"/>
          <p:cNvGrpSpPr/>
          <p:nvPr/>
        </p:nvGrpSpPr>
        <p:grpSpPr>
          <a:xfrm>
            <a:off x="1080770" y="947420"/>
            <a:ext cx="7032625" cy="822325"/>
            <a:chOff x="1702" y="1772"/>
            <a:chExt cx="11075" cy="1295"/>
          </a:xfrm>
        </p:grpSpPr>
        <p:cxnSp>
          <p:nvCxnSpPr>
            <p:cNvPr id="35" name="Straight Connector 34"/>
            <p:cNvCxnSpPr/>
            <p:nvPr>
              <p:custDataLst>
                <p:tags r:id="rId10"/>
              </p:custDataLst>
            </p:nvPr>
          </p:nvCxnSpPr>
          <p:spPr>
            <a:xfrm>
              <a:off x="1815" y="2332"/>
              <a:ext cx="2131" cy="0"/>
            </a:xfrm>
            <a:prstGeom prst="line">
              <a:avLst/>
            </a:prstGeom>
            <a:ln w="3175">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6" name="TextBox 35"/>
            <p:cNvSpPr txBox="1"/>
            <p:nvPr>
              <p:custDataLst>
                <p:tags r:id="rId11"/>
              </p:custDataLst>
            </p:nvPr>
          </p:nvSpPr>
          <p:spPr>
            <a:xfrm>
              <a:off x="1702" y="1772"/>
              <a:ext cx="2567" cy="483"/>
            </a:xfrm>
            <a:prstGeom prst="rect">
              <a:avLst/>
            </a:prstGeom>
            <a:noFill/>
          </p:spPr>
          <p:txBody>
            <a:bodyPr wrap="none" rtlCol="0">
              <a:spAutoFit/>
            </a:bodyPr>
            <a:lstStyle/>
            <a:p>
              <a:r>
                <a:rPr lang="en-US" altLang="zh-CN" sz="1400" b="1">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1. </a:t>
              </a:r>
              <a:r>
                <a:rPr lang="zh-CN" altLang="en-US" sz="1400" b="1">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大数据处理技术</a:t>
              </a:r>
            </a:p>
          </p:txBody>
        </p:sp>
        <p:sp>
          <p:nvSpPr>
            <p:cNvPr id="37" name="TextBox 36"/>
            <p:cNvSpPr txBox="1"/>
            <p:nvPr>
              <p:custDataLst>
                <p:tags r:id="rId12"/>
              </p:custDataLst>
            </p:nvPr>
          </p:nvSpPr>
          <p:spPr>
            <a:xfrm>
              <a:off x="1702" y="2415"/>
              <a:ext cx="11075" cy="652"/>
            </a:xfrm>
            <a:prstGeom prst="rect">
              <a:avLst/>
            </a:prstGeom>
            <a:noFill/>
          </p:spPr>
          <p:txBody>
            <a:bodyPr wrap="square" rtlCol="0">
              <a:spAutoFit/>
            </a:bodyPr>
            <a:lstStyle/>
            <a:p>
              <a:pPr indent="0" algn="just" fontAlgn="auto">
                <a:lnSpc>
                  <a:spcPct val="150000"/>
                </a:lnSpc>
                <a:spcAft>
                  <a:spcPts val="600"/>
                </a:spcAft>
              </a:pPr>
              <a:r>
                <a:rPr sz="1400">
                  <a:solidFill>
                    <a:srgbClr val="808080"/>
                  </a:solidFill>
                  <a:latin typeface="微软雅黑" charset="0"/>
                  <a:ea typeface="微软雅黑" charset="0"/>
                  <a:cs typeface="微软雅黑" charset="0"/>
                  <a:sym typeface="Arial" panose="020B0604020202090204" pitchFamily="34" charset="0"/>
                </a:rPr>
                <a:t>大数据的处理不仅要求处理速度快，还需要能够高效地处理多种数据类型。</a:t>
              </a:r>
            </a:p>
          </p:txBody>
        </p:sp>
      </p:grpSp>
      <p:grpSp>
        <p:nvGrpSpPr>
          <p:cNvPr id="2" name="组合 1"/>
          <p:cNvGrpSpPr/>
          <p:nvPr/>
        </p:nvGrpSpPr>
        <p:grpSpPr>
          <a:xfrm>
            <a:off x="1080770" y="1854835"/>
            <a:ext cx="7032625" cy="1145540"/>
            <a:chOff x="1702" y="1772"/>
            <a:chExt cx="11075" cy="1804"/>
          </a:xfrm>
        </p:grpSpPr>
        <p:cxnSp>
          <p:nvCxnSpPr>
            <p:cNvPr id="4" name="Straight Connector 34"/>
            <p:cNvCxnSpPr/>
            <p:nvPr>
              <p:custDataLst>
                <p:tags r:id="rId7"/>
              </p:custDataLst>
            </p:nvPr>
          </p:nvCxnSpPr>
          <p:spPr>
            <a:xfrm>
              <a:off x="1815" y="2332"/>
              <a:ext cx="2131" cy="0"/>
            </a:xfrm>
            <a:prstGeom prst="line">
              <a:avLst/>
            </a:prstGeom>
            <a:ln w="3175">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5" name="TextBox 35"/>
            <p:cNvSpPr txBox="1"/>
            <p:nvPr>
              <p:custDataLst>
                <p:tags r:id="rId8"/>
              </p:custDataLst>
            </p:nvPr>
          </p:nvSpPr>
          <p:spPr>
            <a:xfrm>
              <a:off x="1702" y="1772"/>
              <a:ext cx="2567" cy="483"/>
            </a:xfrm>
            <a:prstGeom prst="rect">
              <a:avLst/>
            </a:prstGeom>
            <a:noFill/>
          </p:spPr>
          <p:txBody>
            <a:bodyPr wrap="none" rtlCol="0">
              <a:spAutoFit/>
            </a:bodyPr>
            <a:lstStyle/>
            <a:p>
              <a:r>
                <a:rPr lang="en-US" altLang="zh-CN" sz="1400" b="1">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2. </a:t>
              </a:r>
              <a:r>
                <a:rPr lang="zh-CN" altLang="en-US" sz="1400" b="1">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大数据分析技术</a:t>
              </a:r>
            </a:p>
          </p:txBody>
        </p:sp>
        <p:sp>
          <p:nvSpPr>
            <p:cNvPr id="6" name="TextBox 36"/>
            <p:cNvSpPr txBox="1"/>
            <p:nvPr>
              <p:custDataLst>
                <p:tags r:id="rId9"/>
              </p:custDataLst>
            </p:nvPr>
          </p:nvSpPr>
          <p:spPr>
            <a:xfrm>
              <a:off x="1702" y="2415"/>
              <a:ext cx="11075" cy="1161"/>
            </a:xfrm>
            <a:prstGeom prst="rect">
              <a:avLst/>
            </a:prstGeom>
            <a:noFill/>
          </p:spPr>
          <p:txBody>
            <a:bodyPr wrap="square" rtlCol="0">
              <a:spAutoFit/>
            </a:bodyPr>
            <a:lstStyle/>
            <a:p>
              <a:pPr indent="0" algn="just" fontAlgn="auto">
                <a:lnSpc>
                  <a:spcPct val="150000"/>
                </a:lnSpc>
                <a:spcAft>
                  <a:spcPts val="600"/>
                </a:spcAft>
              </a:pPr>
              <a:r>
                <a:rPr sz="1400">
                  <a:solidFill>
                    <a:srgbClr val="808080"/>
                  </a:solidFill>
                  <a:latin typeface="微软雅黑" charset="0"/>
                  <a:ea typeface="微软雅黑" charset="0"/>
                  <a:cs typeface="微软雅黑" charset="0"/>
                  <a:sym typeface="Arial" panose="020B0604020202090204" pitchFamily="34" charset="0"/>
                </a:rPr>
                <a:t>大数据分析技术能够从海量数据中提取出有价值的信息，为决策者提供有力支持，帮助他们做出更好的选择。数据挖掘就是其中的核心技术之一。</a:t>
              </a:r>
            </a:p>
          </p:txBody>
        </p:sp>
      </p:grpSp>
      <p:grpSp>
        <p:nvGrpSpPr>
          <p:cNvPr id="7" name="组合 6"/>
          <p:cNvGrpSpPr/>
          <p:nvPr/>
        </p:nvGrpSpPr>
        <p:grpSpPr>
          <a:xfrm>
            <a:off x="1080770" y="3085465"/>
            <a:ext cx="7032625" cy="1093470"/>
            <a:chOff x="1702" y="1772"/>
            <a:chExt cx="11075" cy="1722"/>
          </a:xfrm>
        </p:grpSpPr>
        <p:cxnSp>
          <p:nvCxnSpPr>
            <p:cNvPr id="8" name="Straight Connector 34"/>
            <p:cNvCxnSpPr/>
            <p:nvPr>
              <p:custDataLst>
                <p:tags r:id="rId4"/>
              </p:custDataLst>
            </p:nvPr>
          </p:nvCxnSpPr>
          <p:spPr>
            <a:xfrm>
              <a:off x="1815" y="2332"/>
              <a:ext cx="2131" cy="0"/>
            </a:xfrm>
            <a:prstGeom prst="line">
              <a:avLst/>
            </a:prstGeom>
            <a:ln w="3175">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9" name="TextBox 35"/>
            <p:cNvSpPr txBox="1"/>
            <p:nvPr>
              <p:custDataLst>
                <p:tags r:id="rId5"/>
              </p:custDataLst>
            </p:nvPr>
          </p:nvSpPr>
          <p:spPr>
            <a:xfrm>
              <a:off x="1702" y="1772"/>
              <a:ext cx="2848" cy="483"/>
            </a:xfrm>
            <a:prstGeom prst="rect">
              <a:avLst/>
            </a:prstGeom>
            <a:noFill/>
          </p:spPr>
          <p:txBody>
            <a:bodyPr wrap="none" rtlCol="0">
              <a:spAutoFit/>
            </a:bodyPr>
            <a:lstStyle/>
            <a:p>
              <a:r>
                <a:rPr lang="en-US" altLang="zh-CN" sz="1400" b="1">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3. </a:t>
              </a:r>
              <a:r>
                <a:rPr lang="zh-CN" altLang="en-US" sz="1400" b="1">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大数据可视化技术</a:t>
              </a:r>
            </a:p>
          </p:txBody>
        </p:sp>
        <p:sp>
          <p:nvSpPr>
            <p:cNvPr id="10" name="TextBox 36"/>
            <p:cNvSpPr txBox="1"/>
            <p:nvPr>
              <p:custDataLst>
                <p:tags r:id="rId6"/>
              </p:custDataLst>
            </p:nvPr>
          </p:nvSpPr>
          <p:spPr>
            <a:xfrm>
              <a:off x="1702" y="2415"/>
              <a:ext cx="11075" cy="1079"/>
            </a:xfrm>
            <a:prstGeom prst="rect">
              <a:avLst/>
            </a:prstGeom>
            <a:noFill/>
          </p:spPr>
          <p:txBody>
            <a:bodyPr wrap="square" rtlCol="0">
              <a:spAutoFit/>
            </a:bodyPr>
            <a:lstStyle/>
            <a:p>
              <a:pPr indent="0" algn="just" fontAlgn="auto">
                <a:lnSpc>
                  <a:spcPct val="120000"/>
                </a:lnSpc>
                <a:spcBef>
                  <a:spcPts val="0"/>
                </a:spcBef>
                <a:spcAft>
                  <a:spcPts val="600"/>
                </a:spcAft>
              </a:pPr>
              <a:r>
                <a:rPr sz="1400">
                  <a:solidFill>
                    <a:srgbClr val="808080"/>
                  </a:solidFill>
                  <a:latin typeface="微软雅黑" charset="0"/>
                  <a:ea typeface="微软雅黑" charset="0"/>
                  <a:cs typeface="微软雅黑" charset="0"/>
                  <a:sym typeface="Arial" panose="020B0604020202090204" pitchFamily="34" charset="0"/>
                </a:rPr>
                <a:t>大数据可视化技术将复杂的数据转化为易于理解的图形</a:t>
              </a:r>
              <a:r>
                <a:rPr lang="en-US" sz="1400">
                  <a:solidFill>
                    <a:srgbClr val="808080"/>
                  </a:solidFill>
                  <a:latin typeface="微软雅黑" charset="0"/>
                  <a:ea typeface="微软雅黑" charset="0"/>
                  <a:cs typeface="微软雅黑" charset="0"/>
                  <a:sym typeface="Arial" panose="020B0604020202090204" pitchFamily="34" charset="0"/>
                </a:rPr>
                <a:t>、</a:t>
              </a:r>
              <a:r>
                <a:rPr sz="1400">
                  <a:solidFill>
                    <a:srgbClr val="808080"/>
                  </a:solidFill>
                  <a:latin typeface="微软雅黑" charset="0"/>
                  <a:ea typeface="微软雅黑" charset="0"/>
                  <a:cs typeface="微软雅黑" charset="0"/>
                  <a:sym typeface="Arial" panose="020B0604020202090204" pitchFamily="34" charset="0"/>
                </a:rPr>
                <a:t>图表等形式</a:t>
              </a:r>
              <a:r>
                <a:rPr lang="en-US" sz="1400">
                  <a:solidFill>
                    <a:srgbClr val="808080"/>
                  </a:solidFill>
                  <a:latin typeface="微软雅黑" charset="0"/>
                  <a:ea typeface="微软雅黑" charset="0"/>
                  <a:cs typeface="微软雅黑" charset="0"/>
                  <a:sym typeface="Arial" panose="020B0604020202090204" pitchFamily="34" charset="0"/>
                </a:rPr>
                <a:t>，</a:t>
              </a:r>
              <a:r>
                <a:rPr sz="1400">
                  <a:solidFill>
                    <a:srgbClr val="808080"/>
                  </a:solidFill>
                  <a:latin typeface="微软雅黑" charset="0"/>
                  <a:ea typeface="微软雅黑" charset="0"/>
                  <a:cs typeface="微软雅黑" charset="0"/>
                  <a:sym typeface="Arial" panose="020B0604020202090204" pitchFamily="34" charset="0"/>
                </a:rPr>
                <a:t>帮助决策者更直</a:t>
              </a:r>
            </a:p>
            <a:p>
              <a:pPr indent="0" algn="just" fontAlgn="auto">
                <a:lnSpc>
                  <a:spcPct val="120000"/>
                </a:lnSpc>
                <a:spcBef>
                  <a:spcPts val="0"/>
                </a:spcBef>
                <a:spcAft>
                  <a:spcPts val="600"/>
                </a:spcAft>
              </a:pPr>
              <a:r>
                <a:rPr sz="1400">
                  <a:solidFill>
                    <a:srgbClr val="808080"/>
                  </a:solidFill>
                  <a:latin typeface="微软雅黑" charset="0"/>
                  <a:ea typeface="微软雅黑" charset="0"/>
                  <a:cs typeface="微软雅黑" charset="0"/>
                  <a:sym typeface="Arial" panose="020B0604020202090204" pitchFamily="34" charset="0"/>
                </a:rPr>
                <a:t>观地理解数据背后的深层含义</a:t>
              </a:r>
              <a:r>
                <a:rPr lang="en-US" sz="1400">
                  <a:solidFill>
                    <a:srgbClr val="808080"/>
                  </a:solidFill>
                  <a:latin typeface="微软雅黑" charset="0"/>
                  <a:ea typeface="微软雅黑" charset="0"/>
                  <a:cs typeface="微软雅黑" charset="0"/>
                  <a:sym typeface="Arial" panose="020B0604020202090204" pitchFamily="34" charset="0"/>
                </a:rPr>
                <a:t>。</a:t>
              </a:r>
            </a:p>
          </p:txBody>
        </p:sp>
      </p:grpSp>
      <p:grpSp>
        <p:nvGrpSpPr>
          <p:cNvPr id="12" name="组合 11"/>
          <p:cNvGrpSpPr/>
          <p:nvPr/>
        </p:nvGrpSpPr>
        <p:grpSpPr>
          <a:xfrm>
            <a:off x="1080770" y="4264025"/>
            <a:ext cx="1630045" cy="355600"/>
            <a:chOff x="1702" y="1772"/>
            <a:chExt cx="2567" cy="560"/>
          </a:xfrm>
        </p:grpSpPr>
        <p:cxnSp>
          <p:nvCxnSpPr>
            <p:cNvPr id="13" name="Straight Connector 34"/>
            <p:cNvCxnSpPr/>
            <p:nvPr>
              <p:custDataLst>
                <p:tags r:id="rId2"/>
              </p:custDataLst>
            </p:nvPr>
          </p:nvCxnSpPr>
          <p:spPr>
            <a:xfrm>
              <a:off x="1815" y="2332"/>
              <a:ext cx="2131" cy="0"/>
            </a:xfrm>
            <a:prstGeom prst="line">
              <a:avLst/>
            </a:prstGeom>
            <a:ln w="3175">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14" name="TextBox 35"/>
            <p:cNvSpPr txBox="1"/>
            <p:nvPr>
              <p:custDataLst>
                <p:tags r:id="rId3"/>
              </p:custDataLst>
            </p:nvPr>
          </p:nvSpPr>
          <p:spPr>
            <a:xfrm>
              <a:off x="1702" y="1772"/>
              <a:ext cx="2567" cy="483"/>
            </a:xfrm>
            <a:prstGeom prst="rect">
              <a:avLst/>
            </a:prstGeom>
            <a:noFill/>
          </p:spPr>
          <p:txBody>
            <a:bodyPr wrap="none" rtlCol="0">
              <a:spAutoFit/>
            </a:bodyPr>
            <a:lstStyle/>
            <a:p>
              <a:r>
                <a:rPr lang="en-US" altLang="zh-CN" sz="1400" b="1">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4. </a:t>
              </a:r>
              <a:r>
                <a:rPr lang="zh-CN" altLang="en-US" sz="1400" b="1">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大数据安全技术</a:t>
              </a:r>
            </a:p>
          </p:txBody>
        </p:sp>
      </p:grpSp>
    </p:spTree>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120172" y="1996480"/>
            <a:ext cx="814070" cy="345440"/>
          </a:xfrm>
          <a:prstGeom prst="rect">
            <a:avLst/>
          </a:prstGeom>
          <a:noFill/>
        </p:spPr>
        <p:txBody>
          <a:bodyPr wrap="none" lIns="68580" tIns="34290" rIns="68580" bIns="34290" rtlCol="0">
            <a:spAutoFit/>
          </a:bodyPr>
          <a:lstStyle/>
          <a:p>
            <a:r>
              <a:rPr lang="zh-CN" altLang="en-US" b="1" dirty="0">
                <a:solidFill>
                  <a:schemeClr val="accent1"/>
                </a:solidFill>
                <a:latin typeface="微软雅黑" panose="020B0503020204020204" pitchFamily="34" charset="-122"/>
                <a:ea typeface="微软雅黑" panose="020B0503020204020204" pitchFamily="34" charset="-122"/>
              </a:rPr>
              <a:t>任务</a:t>
            </a:r>
            <a:r>
              <a:rPr lang="en-US" altLang="zh-CN" b="1" dirty="0">
                <a:solidFill>
                  <a:schemeClr val="accent1"/>
                </a:solidFill>
                <a:latin typeface="微软雅黑" panose="020B0503020204020204" pitchFamily="34" charset="-122"/>
                <a:ea typeface="微软雅黑" panose="020B0503020204020204" pitchFamily="34" charset="-122"/>
              </a:rPr>
              <a:t> 2</a:t>
            </a:r>
            <a:endParaRPr lang="zh-CN" altLang="en-US" b="1" dirty="0">
              <a:solidFill>
                <a:schemeClr val="accent1"/>
              </a:solidFill>
              <a:latin typeface="微软雅黑" panose="020B0503020204020204" pitchFamily="34" charset="-122"/>
              <a:ea typeface="微软雅黑" panose="020B0503020204020204" pitchFamily="34" charset="-122"/>
            </a:endParaRPr>
          </a:p>
        </p:txBody>
      </p:sp>
      <p:grpSp>
        <p:nvGrpSpPr>
          <p:cNvPr id="2" name="Group 14"/>
          <p:cNvGrpSpPr/>
          <p:nvPr/>
        </p:nvGrpSpPr>
        <p:grpSpPr>
          <a:xfrm>
            <a:off x="4458970" y="2378710"/>
            <a:ext cx="4286250" cy="799465"/>
            <a:chOff x="5349226" y="2010956"/>
            <a:chExt cx="5922706" cy="947109"/>
          </a:xfrm>
          <a:solidFill>
            <a:schemeClr val="accent1"/>
          </a:solidFill>
        </p:grpSpPr>
        <p:sp>
          <p:nvSpPr>
            <p:cNvPr id="6" name="燕尾形 18"/>
            <p:cNvSpPr/>
            <p:nvPr/>
          </p:nvSpPr>
          <p:spPr>
            <a:xfrm rot="10800000">
              <a:off x="5349226" y="2010956"/>
              <a:ext cx="5922706" cy="671026"/>
            </a:xfrm>
            <a:prstGeom prst="chevron">
              <a:avLst>
                <a:gd name="adj" fmla="val 67746"/>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7" name="TextBox 6"/>
            <p:cNvSpPr txBox="1"/>
            <p:nvPr/>
          </p:nvSpPr>
          <p:spPr>
            <a:xfrm>
              <a:off x="5428657" y="2120788"/>
              <a:ext cx="5762826" cy="837277"/>
            </a:xfrm>
            <a:prstGeom prst="rect">
              <a:avLst/>
            </a:prstGeom>
            <a:noFill/>
            <a:ln>
              <a:noFill/>
            </a:ln>
            <a:extLst>
              <a:ext uri="{909E8E84-426E-40DD-AFC4-6F175D3DCCD1}">
                <a14:hiddenFill xmlns:a14="http://schemas.microsoft.com/office/drawing/2010/main">
                  <a:grpFill/>
                </a14:hiddenFill>
              </a:ext>
            </a:extLst>
          </p:spPr>
          <p:txBody>
            <a:bodyPr wrap="square" rtlCol="0">
              <a:spAutoFit/>
            </a:bodyPr>
            <a:lstStyle/>
            <a:p>
              <a:pPr lvl="0" algn="ctr"/>
              <a:r>
                <a:rPr lang="zh-CN" altLang="zh-CN" sz="2000" dirty="0">
                  <a:solidFill>
                    <a:schemeClr val="bg1"/>
                  </a:solidFill>
                  <a:latin typeface="微软雅黑" panose="020B0503020204020204" pitchFamily="34" charset="-122"/>
                  <a:ea typeface="微软雅黑" panose="020B0503020204020204" pitchFamily="34" charset="-122"/>
                  <a:sym typeface="+mn-ea"/>
                </a:rPr>
                <a:t>认识算法——人工智能的灵魂</a:t>
              </a:r>
            </a:p>
            <a:p>
              <a:pPr lvl="0" algn="ctr"/>
              <a:endParaRPr lang="zh-CN" altLang="zh-CN" sz="2000" dirty="0">
                <a:solidFill>
                  <a:schemeClr val="bg1"/>
                </a:solidFill>
                <a:latin typeface="微软雅黑" panose="020B0503020204020204" pitchFamily="34" charset="-122"/>
                <a:ea typeface="微软雅黑" panose="020B0503020204020204" pitchFamily="34" charset="-122"/>
              </a:endParaRPr>
            </a:p>
          </p:txBody>
        </p:sp>
      </p:grpSp>
      <p:pic>
        <p:nvPicPr>
          <p:cNvPr id="8" name="图片 7" descr="摄图网_601306538_计算机处理器(企业商用)"/>
          <p:cNvPicPr>
            <a:picLocks noChangeAspect="1"/>
          </p:cNvPicPr>
          <p:nvPr/>
        </p:nvPicPr>
        <p:blipFill>
          <a:blip r:embed="rId3"/>
          <a:srcRect l="27993" r="5124"/>
          <a:stretch>
            <a:fillRect/>
          </a:stretch>
        </p:blipFill>
        <p:spPr>
          <a:xfrm>
            <a:off x="0" y="0"/>
            <a:ext cx="5161486" cy="5144770"/>
          </a:xfrm>
          <a:custGeom>
            <a:avLst/>
            <a:gdLst/>
            <a:ahLst/>
            <a:cxnLst>
              <a:cxn ang="3">
                <a:pos x="hc" y="t"/>
              </a:cxn>
              <a:cxn ang="cd2">
                <a:pos x="l" y="vc"/>
              </a:cxn>
              <a:cxn ang="cd4">
                <a:pos x="hc" y="b"/>
              </a:cxn>
              <a:cxn ang="0">
                <a:pos x="r" y="vc"/>
              </a:cxn>
            </a:cxnLst>
            <a:rect l="l" t="t" r="r" b="b"/>
            <a:pathLst>
              <a:path w="8128" h="8102">
                <a:moveTo>
                  <a:pt x="0" y="0"/>
                </a:moveTo>
                <a:lnTo>
                  <a:pt x="8116" y="0"/>
                </a:lnTo>
                <a:lnTo>
                  <a:pt x="5666" y="4045"/>
                </a:lnTo>
                <a:lnTo>
                  <a:pt x="8128" y="8102"/>
                </a:lnTo>
                <a:lnTo>
                  <a:pt x="0" y="8102"/>
                </a:lnTo>
                <a:lnTo>
                  <a:pt x="0" y="0"/>
                </a:lnTo>
                <a:close/>
              </a:path>
            </a:pathLst>
          </a:custGeom>
        </p:spPr>
      </p:pic>
    </p:spTree>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37"/>
          <p:cNvSpPr txBox="1"/>
          <p:nvPr userDrawn="1">
            <p:custDataLst>
              <p:tags r:id="rId1"/>
            </p:custDataLst>
          </p:nvPr>
        </p:nvSpPr>
        <p:spPr>
          <a:xfrm>
            <a:off x="467360" y="291465"/>
            <a:ext cx="3279140" cy="345440"/>
          </a:xfrm>
          <a:prstGeom prst="rect">
            <a:avLst/>
          </a:prstGeom>
          <a:noFill/>
        </p:spPr>
        <p:txBody>
          <a:bodyPr wrap="square" lIns="68584" tIns="34292" rIns="68584" bIns="34292" rtlCol="0">
            <a:spAutoFit/>
          </a:bodyPr>
          <a:lstStyle/>
          <a:p>
            <a:pPr lvl="0" algn="l"/>
            <a:r>
              <a:rPr lang="zh-CN" altLang="en-US" dirty="0">
                <a:solidFill>
                  <a:schemeClr val="accent1"/>
                </a:solidFill>
                <a:latin typeface="微软雅黑" panose="020B0503020204020204" pitchFamily="34" charset="-122"/>
                <a:ea typeface="微软雅黑" panose="020B0503020204020204" pitchFamily="34" charset="-122"/>
              </a:rPr>
              <a:t>学习目标</a:t>
            </a:r>
          </a:p>
        </p:txBody>
      </p:sp>
      <p:sp>
        <p:nvSpPr>
          <p:cNvPr id="44" name="PA_淘宝店chenying0907 43"/>
          <p:cNvSpPr txBox="1"/>
          <p:nvPr>
            <p:custDataLst>
              <p:tags r:id="rId2"/>
            </p:custDataLst>
          </p:nvPr>
        </p:nvSpPr>
        <p:spPr>
          <a:xfrm>
            <a:off x="2835910" y="1456055"/>
            <a:ext cx="5281930" cy="2680970"/>
          </a:xfrm>
          <a:prstGeom prst="rect">
            <a:avLst/>
          </a:prstGeom>
          <a:noFill/>
        </p:spPr>
        <p:txBody>
          <a:bodyPr wrap="square" lIns="68580" tIns="34290" rIns="68580" bIns="34290" rtlCol="0">
            <a:noAutofit/>
          </a:bodyPr>
          <a:lstStyle/>
          <a:p>
            <a:pPr marL="171450" indent="-171450">
              <a:lnSpc>
                <a:spcPct val="150000"/>
              </a:lnSpc>
              <a:buFont typeface="Arial" panose="020B0604020202090204" pitchFamily="34" charset="0"/>
              <a:buChar char="•"/>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理解人工智能算法的定义</a:t>
            </a:r>
            <a:r>
              <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特点及其重要性</a:t>
            </a:r>
          </a:p>
          <a:p>
            <a:pPr marL="171450" indent="-171450">
              <a:lnSpc>
                <a:spcPct val="150000"/>
              </a:lnSpc>
              <a:buFont typeface="Arial" panose="020B0604020202090204" pitchFamily="34" charset="0"/>
              <a:buChar char="•"/>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掌握常见的人工智能算法类型及其应用场景</a:t>
            </a:r>
          </a:p>
          <a:p>
            <a:pPr marL="171450" indent="-171450">
              <a:lnSpc>
                <a:spcPct val="150000"/>
              </a:lnSpc>
              <a:buFont typeface="Arial" panose="020B0604020202090204" pitchFamily="34" charset="0"/>
              <a:buChar char="•"/>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了解人工智能算法的发展现状和未来趋势</a:t>
            </a:r>
          </a:p>
          <a:p>
            <a:pPr marL="171450" indent="-171450">
              <a:lnSpc>
                <a:spcPct val="150000"/>
              </a:lnSpc>
              <a:buFont typeface="Arial" panose="020B0604020202090204" pitchFamily="34" charset="0"/>
              <a:buChar char="•"/>
            </a:pP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a:p>
            <a:pPr marL="171450" indent="-171450">
              <a:lnSpc>
                <a:spcPct val="150000"/>
              </a:lnSpc>
              <a:buFont typeface="Arial" panose="020B0604020202090204" pitchFamily="34" charset="0"/>
              <a:buChar char="•"/>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能够识别应用场景中的常见人工智能算法</a:t>
            </a:r>
            <a:r>
              <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并对这些算法的应用情况进行简要分析</a:t>
            </a:r>
          </a:p>
          <a:p>
            <a:pPr marL="171450" indent="-171450">
              <a:lnSpc>
                <a:spcPct val="150000"/>
              </a:lnSpc>
              <a:buFont typeface="Arial" panose="020B0604020202090204" pitchFamily="34" charset="0"/>
              <a:buChar char="•"/>
            </a:pP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a:p>
            <a:pPr marL="171450" indent="-171450">
              <a:lnSpc>
                <a:spcPct val="150000"/>
              </a:lnSpc>
              <a:buFont typeface="Arial" panose="020B0604020202090204" pitchFamily="34" charset="0"/>
              <a:buChar char="•"/>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具备算法思维</a:t>
            </a:r>
            <a:r>
              <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创新意识和问题解决能力</a:t>
            </a:r>
          </a:p>
          <a:p>
            <a:pPr marL="171450" indent="-171450">
              <a:lnSpc>
                <a:spcPct val="150000"/>
              </a:lnSpc>
              <a:buFont typeface="Arial" panose="020B0604020202090204" pitchFamily="34" charset="0"/>
              <a:buChar char="•"/>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具备对人工智能技术的学习兴趣和探索精神</a:t>
            </a:r>
          </a:p>
        </p:txBody>
      </p:sp>
      <p:grpSp>
        <p:nvGrpSpPr>
          <p:cNvPr id="17" name="Group 14"/>
          <p:cNvGrpSpPr/>
          <p:nvPr>
            <p:custDataLst>
              <p:tags r:id="rId3"/>
            </p:custDataLst>
          </p:nvPr>
        </p:nvGrpSpPr>
        <p:grpSpPr>
          <a:xfrm>
            <a:off x="1359535" y="1502638"/>
            <a:ext cx="1371600" cy="581432"/>
            <a:chOff x="5349226" y="2010956"/>
            <a:chExt cx="4272984" cy="701546"/>
          </a:xfrm>
          <a:solidFill>
            <a:schemeClr val="accent1"/>
          </a:solidFill>
        </p:grpSpPr>
        <p:sp>
          <p:nvSpPr>
            <p:cNvPr id="94" name="燕尾形 18"/>
            <p:cNvSpPr/>
            <p:nvPr>
              <p:custDataLst>
                <p:tags r:id="rId10"/>
              </p:custDataLst>
            </p:nvPr>
          </p:nvSpPr>
          <p:spPr>
            <a:xfrm rot="10800000">
              <a:off x="5349226" y="2010956"/>
              <a:ext cx="4272984" cy="670899"/>
            </a:xfrm>
            <a:prstGeom prst="chevron">
              <a:avLst>
                <a:gd name="adj" fmla="val 67746"/>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b="1">
                <a:solidFill>
                  <a:schemeClr val="bg1"/>
                </a:solidFill>
                <a:latin typeface="微软雅黑" panose="020B0503020204020204" pitchFamily="34" charset="-122"/>
                <a:ea typeface="微软雅黑" panose="020B0503020204020204" pitchFamily="34" charset="-122"/>
              </a:endParaRPr>
            </a:p>
          </p:txBody>
        </p:sp>
        <p:sp>
          <p:nvSpPr>
            <p:cNvPr id="95" name="TextBox 94"/>
            <p:cNvSpPr txBox="1"/>
            <p:nvPr>
              <p:custDataLst>
                <p:tags r:id="rId11"/>
              </p:custDataLst>
            </p:nvPr>
          </p:nvSpPr>
          <p:spPr>
            <a:xfrm>
              <a:off x="6619252" y="2040562"/>
              <a:ext cx="1831844" cy="671940"/>
            </a:xfrm>
            <a:prstGeom prst="rect">
              <a:avLst/>
            </a:prstGeom>
            <a:noFill/>
          </p:spPr>
          <p:txBody>
            <a:bodyPr wrap="square" rtlCol="0">
              <a:noAutofit/>
            </a:bodyPr>
            <a:lstStyle/>
            <a:p>
              <a:pPr lvl="0" algn="ctr"/>
              <a:r>
                <a:rPr lang="zh-CN" altLang="zh-CN" sz="1400" dirty="0">
                  <a:solidFill>
                    <a:schemeClr val="bg1"/>
                  </a:solidFill>
                  <a:latin typeface="微软雅黑" panose="020B0503020204020204" pitchFamily="34" charset="-122"/>
                  <a:ea typeface="微软雅黑" panose="020B0503020204020204" pitchFamily="34" charset="-122"/>
                </a:rPr>
                <a:t>知识目标</a:t>
              </a:r>
            </a:p>
          </p:txBody>
        </p:sp>
      </p:grpSp>
      <p:grpSp>
        <p:nvGrpSpPr>
          <p:cNvPr id="18" name="Group 14"/>
          <p:cNvGrpSpPr/>
          <p:nvPr>
            <p:custDataLst>
              <p:tags r:id="rId4"/>
            </p:custDataLst>
          </p:nvPr>
        </p:nvGrpSpPr>
        <p:grpSpPr>
          <a:xfrm>
            <a:off x="1363980" y="2856458"/>
            <a:ext cx="1371600" cy="581432"/>
            <a:chOff x="5349226" y="2010956"/>
            <a:chExt cx="4272984" cy="701546"/>
          </a:xfrm>
          <a:solidFill>
            <a:schemeClr val="accent1"/>
          </a:solidFill>
        </p:grpSpPr>
        <p:sp>
          <p:nvSpPr>
            <p:cNvPr id="19" name="燕尾形 18"/>
            <p:cNvSpPr/>
            <p:nvPr>
              <p:custDataLst>
                <p:tags r:id="rId8"/>
              </p:custDataLst>
            </p:nvPr>
          </p:nvSpPr>
          <p:spPr>
            <a:xfrm rot="10800000">
              <a:off x="5349226" y="2010956"/>
              <a:ext cx="4272984" cy="670899"/>
            </a:xfrm>
            <a:prstGeom prst="chevron">
              <a:avLst>
                <a:gd name="adj" fmla="val 67746"/>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b="1">
                <a:solidFill>
                  <a:schemeClr val="bg1"/>
                </a:solidFill>
                <a:latin typeface="微软雅黑" panose="020B0503020204020204" pitchFamily="34" charset="-122"/>
                <a:ea typeface="微软雅黑" panose="020B0503020204020204" pitchFamily="34" charset="-122"/>
              </a:endParaRPr>
            </a:p>
          </p:txBody>
        </p:sp>
        <p:sp>
          <p:nvSpPr>
            <p:cNvPr id="20" name="TextBox 94"/>
            <p:cNvSpPr txBox="1"/>
            <p:nvPr>
              <p:custDataLst>
                <p:tags r:id="rId9"/>
              </p:custDataLst>
            </p:nvPr>
          </p:nvSpPr>
          <p:spPr>
            <a:xfrm>
              <a:off x="6619252" y="2040562"/>
              <a:ext cx="1831844" cy="671940"/>
            </a:xfrm>
            <a:prstGeom prst="rect">
              <a:avLst/>
            </a:prstGeom>
            <a:noFill/>
          </p:spPr>
          <p:txBody>
            <a:bodyPr wrap="square" rtlCol="0">
              <a:noAutofit/>
            </a:bodyPr>
            <a:lstStyle/>
            <a:p>
              <a:pPr lvl="0" algn="ctr"/>
              <a:r>
                <a:rPr lang="zh-CN" altLang="zh-CN" sz="1400" dirty="0">
                  <a:solidFill>
                    <a:schemeClr val="bg1"/>
                  </a:solidFill>
                  <a:latin typeface="微软雅黑" panose="020B0503020204020204" pitchFamily="34" charset="-122"/>
                  <a:ea typeface="微软雅黑" panose="020B0503020204020204" pitchFamily="34" charset="-122"/>
                </a:rPr>
                <a:t>能力目标</a:t>
              </a:r>
            </a:p>
          </p:txBody>
        </p:sp>
      </p:grpSp>
      <p:grpSp>
        <p:nvGrpSpPr>
          <p:cNvPr id="21" name="Group 14"/>
          <p:cNvGrpSpPr/>
          <p:nvPr>
            <p:custDataLst>
              <p:tags r:id="rId5"/>
            </p:custDataLst>
          </p:nvPr>
        </p:nvGrpSpPr>
        <p:grpSpPr>
          <a:xfrm>
            <a:off x="1363980" y="3828008"/>
            <a:ext cx="1371600" cy="581432"/>
            <a:chOff x="5349226" y="2010956"/>
            <a:chExt cx="4272984" cy="701546"/>
          </a:xfrm>
          <a:solidFill>
            <a:schemeClr val="accent1"/>
          </a:solidFill>
        </p:grpSpPr>
        <p:sp>
          <p:nvSpPr>
            <p:cNvPr id="23" name="燕尾形 22"/>
            <p:cNvSpPr/>
            <p:nvPr>
              <p:custDataLst>
                <p:tags r:id="rId6"/>
              </p:custDataLst>
            </p:nvPr>
          </p:nvSpPr>
          <p:spPr>
            <a:xfrm rot="10800000">
              <a:off x="5349226" y="2010956"/>
              <a:ext cx="4272984" cy="670899"/>
            </a:xfrm>
            <a:prstGeom prst="chevron">
              <a:avLst>
                <a:gd name="adj" fmla="val 67746"/>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b="1">
                <a:solidFill>
                  <a:schemeClr val="bg1"/>
                </a:solidFill>
                <a:latin typeface="微软雅黑" panose="020B0503020204020204" pitchFamily="34" charset="-122"/>
                <a:ea typeface="微软雅黑" panose="020B0503020204020204" pitchFamily="34" charset="-122"/>
              </a:endParaRPr>
            </a:p>
          </p:txBody>
        </p:sp>
        <p:sp>
          <p:nvSpPr>
            <p:cNvPr id="27" name="TextBox 94"/>
            <p:cNvSpPr txBox="1"/>
            <p:nvPr>
              <p:custDataLst>
                <p:tags r:id="rId7"/>
              </p:custDataLst>
            </p:nvPr>
          </p:nvSpPr>
          <p:spPr>
            <a:xfrm>
              <a:off x="6619252" y="2040562"/>
              <a:ext cx="1831844" cy="671940"/>
            </a:xfrm>
            <a:prstGeom prst="rect">
              <a:avLst/>
            </a:prstGeom>
            <a:noFill/>
          </p:spPr>
          <p:txBody>
            <a:bodyPr wrap="square" rtlCol="0">
              <a:noAutofit/>
            </a:bodyPr>
            <a:lstStyle/>
            <a:p>
              <a:pPr lvl="0" algn="ctr"/>
              <a:r>
                <a:rPr lang="zh-CN" altLang="zh-CN" sz="1400" dirty="0">
                  <a:solidFill>
                    <a:schemeClr val="bg1"/>
                  </a:solidFill>
                  <a:latin typeface="微软雅黑" panose="020B0503020204020204" pitchFamily="34" charset="-122"/>
                  <a:ea typeface="微软雅黑" panose="020B0503020204020204" pitchFamily="34" charset="-122"/>
                </a:rPr>
                <a:t>素养目标</a:t>
              </a:r>
            </a:p>
          </p:txBody>
        </p:sp>
      </p:grpSp>
    </p:spTree>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37"/>
          <p:cNvSpPr txBox="1"/>
          <p:nvPr userDrawn="1">
            <p:custDataLst>
              <p:tags r:id="rId1"/>
            </p:custDataLst>
          </p:nvPr>
        </p:nvSpPr>
        <p:spPr>
          <a:xfrm>
            <a:off x="467360" y="291465"/>
            <a:ext cx="3279140" cy="345440"/>
          </a:xfrm>
          <a:prstGeom prst="rect">
            <a:avLst/>
          </a:prstGeom>
          <a:noFill/>
        </p:spPr>
        <p:txBody>
          <a:bodyPr wrap="square" lIns="68584" tIns="34292" rIns="68584" bIns="34292" rtlCol="0">
            <a:spAutoFit/>
          </a:bodyPr>
          <a:lstStyle/>
          <a:p>
            <a:pPr lvl="0" algn="l"/>
            <a:r>
              <a:rPr lang="zh-CN" altLang="en-US" dirty="0">
                <a:solidFill>
                  <a:schemeClr val="accent1"/>
                </a:solidFill>
                <a:latin typeface="微软雅黑" panose="020B0503020204020204" pitchFamily="34" charset="-122"/>
                <a:ea typeface="微软雅黑" panose="020B0503020204020204" pitchFamily="34" charset="-122"/>
              </a:rPr>
              <a:t>一</a:t>
            </a:r>
            <a:r>
              <a:rPr lang="en-US" altLang="zh-CN" dirty="0">
                <a:solidFill>
                  <a:schemeClr val="accent1"/>
                </a:solidFill>
                <a:latin typeface="微软雅黑" panose="020B0503020204020204" pitchFamily="34" charset="-122"/>
                <a:ea typeface="微软雅黑" panose="020B0503020204020204" pitchFamily="34" charset="-122"/>
              </a:rPr>
              <a:t>、</a:t>
            </a:r>
            <a:r>
              <a:rPr lang="zh-CN" altLang="en-US" dirty="0">
                <a:solidFill>
                  <a:schemeClr val="accent1"/>
                </a:solidFill>
                <a:latin typeface="微软雅黑" panose="020B0503020204020204" pitchFamily="34" charset="-122"/>
                <a:ea typeface="微软雅黑" panose="020B0503020204020204" pitchFamily="34" charset="-122"/>
              </a:rPr>
              <a:t>认识人工智能算法</a:t>
            </a:r>
          </a:p>
        </p:txBody>
      </p:sp>
      <p:grpSp>
        <p:nvGrpSpPr>
          <p:cNvPr id="3" name="组合 2"/>
          <p:cNvGrpSpPr/>
          <p:nvPr/>
        </p:nvGrpSpPr>
        <p:grpSpPr>
          <a:xfrm>
            <a:off x="1080770" y="947420"/>
            <a:ext cx="7032625" cy="1145540"/>
            <a:chOff x="1702" y="1772"/>
            <a:chExt cx="11075" cy="1804"/>
          </a:xfrm>
        </p:grpSpPr>
        <p:cxnSp>
          <p:nvCxnSpPr>
            <p:cNvPr id="35" name="Straight Connector 34"/>
            <p:cNvCxnSpPr/>
            <p:nvPr>
              <p:custDataLst>
                <p:tags r:id="rId5"/>
              </p:custDataLst>
            </p:nvPr>
          </p:nvCxnSpPr>
          <p:spPr>
            <a:xfrm>
              <a:off x="1815" y="2332"/>
              <a:ext cx="2131" cy="0"/>
            </a:xfrm>
            <a:prstGeom prst="line">
              <a:avLst/>
            </a:prstGeom>
            <a:ln w="3175">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6" name="TextBox 35"/>
            <p:cNvSpPr txBox="1"/>
            <p:nvPr>
              <p:custDataLst>
                <p:tags r:id="rId6"/>
              </p:custDataLst>
            </p:nvPr>
          </p:nvSpPr>
          <p:spPr>
            <a:xfrm>
              <a:off x="1702" y="1772"/>
              <a:ext cx="3129" cy="483"/>
            </a:xfrm>
            <a:prstGeom prst="rect">
              <a:avLst/>
            </a:prstGeom>
            <a:noFill/>
          </p:spPr>
          <p:txBody>
            <a:bodyPr wrap="none" rtlCol="0">
              <a:spAutoFit/>
            </a:bodyPr>
            <a:lstStyle/>
            <a:p>
              <a:r>
                <a:rPr lang="en-US" altLang="zh-CN" sz="1400" b="1">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1. </a:t>
              </a:r>
              <a:r>
                <a:rPr lang="zh-CN" altLang="en-US" sz="1400" b="1">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人工智能算法的定义</a:t>
              </a:r>
            </a:p>
          </p:txBody>
        </p:sp>
        <p:sp>
          <p:nvSpPr>
            <p:cNvPr id="37" name="TextBox 36"/>
            <p:cNvSpPr txBox="1"/>
            <p:nvPr>
              <p:custDataLst>
                <p:tags r:id="rId7"/>
              </p:custDataLst>
            </p:nvPr>
          </p:nvSpPr>
          <p:spPr>
            <a:xfrm>
              <a:off x="1702" y="2415"/>
              <a:ext cx="11075" cy="1161"/>
            </a:xfrm>
            <a:prstGeom prst="rect">
              <a:avLst/>
            </a:prstGeom>
            <a:noFill/>
          </p:spPr>
          <p:txBody>
            <a:bodyPr wrap="square" rtlCol="0">
              <a:spAutoFit/>
            </a:bodyPr>
            <a:lstStyle/>
            <a:p>
              <a:pPr indent="0" algn="just" fontAlgn="auto">
                <a:lnSpc>
                  <a:spcPct val="150000"/>
                </a:lnSpc>
                <a:spcAft>
                  <a:spcPts val="600"/>
                </a:spcAft>
              </a:pPr>
              <a:r>
                <a:rPr sz="1400">
                  <a:solidFill>
                    <a:srgbClr val="808080"/>
                  </a:solidFill>
                  <a:latin typeface="微软雅黑" charset="0"/>
                  <a:ea typeface="微软雅黑" charset="0"/>
                  <a:cs typeface="微软雅黑" charset="0"/>
                  <a:sym typeface="Arial" panose="020B0604020202090204" pitchFamily="34" charset="0"/>
                </a:rPr>
                <a:t>人工智能算法是指用于实现人工智能功能的算法，是人工智能技术的核心组成部分。它体现为一系列指令和步骤的集合，用于解决特定问题或实现特定目标。</a:t>
              </a:r>
            </a:p>
          </p:txBody>
        </p:sp>
      </p:grpSp>
      <p:grpSp>
        <p:nvGrpSpPr>
          <p:cNvPr id="2" name="组合 1"/>
          <p:cNvGrpSpPr/>
          <p:nvPr/>
        </p:nvGrpSpPr>
        <p:grpSpPr>
          <a:xfrm>
            <a:off x="1080770" y="2352675"/>
            <a:ext cx="7032625" cy="2438400"/>
            <a:chOff x="1702" y="1772"/>
            <a:chExt cx="11075" cy="3840"/>
          </a:xfrm>
        </p:grpSpPr>
        <p:cxnSp>
          <p:nvCxnSpPr>
            <p:cNvPr id="4" name="Straight Connector 34"/>
            <p:cNvCxnSpPr/>
            <p:nvPr>
              <p:custDataLst>
                <p:tags r:id="rId2"/>
              </p:custDataLst>
            </p:nvPr>
          </p:nvCxnSpPr>
          <p:spPr>
            <a:xfrm>
              <a:off x="1815" y="2332"/>
              <a:ext cx="2131" cy="0"/>
            </a:xfrm>
            <a:prstGeom prst="line">
              <a:avLst/>
            </a:prstGeom>
            <a:ln w="3175">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5" name="TextBox 35"/>
            <p:cNvSpPr txBox="1"/>
            <p:nvPr>
              <p:custDataLst>
                <p:tags r:id="rId3"/>
              </p:custDataLst>
            </p:nvPr>
          </p:nvSpPr>
          <p:spPr>
            <a:xfrm>
              <a:off x="1702" y="1772"/>
              <a:ext cx="3129" cy="483"/>
            </a:xfrm>
            <a:prstGeom prst="rect">
              <a:avLst/>
            </a:prstGeom>
            <a:noFill/>
          </p:spPr>
          <p:txBody>
            <a:bodyPr wrap="none" rtlCol="0">
              <a:spAutoFit/>
            </a:bodyPr>
            <a:lstStyle/>
            <a:p>
              <a:r>
                <a:rPr lang="en-US" altLang="zh-CN" sz="1400" b="1">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2. </a:t>
              </a:r>
              <a:r>
                <a:rPr lang="zh-CN" altLang="en-US" sz="1400" b="1">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人工智能算法的特点</a:t>
              </a:r>
            </a:p>
          </p:txBody>
        </p:sp>
        <p:sp>
          <p:nvSpPr>
            <p:cNvPr id="6" name="TextBox 36"/>
            <p:cNvSpPr txBox="1"/>
            <p:nvPr>
              <p:custDataLst>
                <p:tags r:id="rId4"/>
              </p:custDataLst>
            </p:nvPr>
          </p:nvSpPr>
          <p:spPr>
            <a:xfrm>
              <a:off x="1702" y="2415"/>
              <a:ext cx="11075" cy="3197"/>
            </a:xfrm>
            <a:prstGeom prst="rect">
              <a:avLst/>
            </a:prstGeom>
            <a:noFill/>
          </p:spPr>
          <p:txBody>
            <a:bodyPr wrap="square" rtlCol="0">
              <a:spAutoFit/>
            </a:bodyPr>
            <a:lstStyle/>
            <a:p>
              <a:pPr indent="0" algn="just" fontAlgn="auto">
                <a:lnSpc>
                  <a:spcPct val="150000"/>
                </a:lnSpc>
                <a:spcAft>
                  <a:spcPts val="0"/>
                </a:spcAft>
              </a:pPr>
              <a:r>
                <a:rPr sz="1400">
                  <a:solidFill>
                    <a:srgbClr val="468A92"/>
                  </a:solidFill>
                  <a:latin typeface="微软雅黑" charset="0"/>
                  <a:ea typeface="微软雅黑" charset="0"/>
                  <a:cs typeface="微软雅黑" charset="0"/>
                  <a:sym typeface="Arial" panose="020B0604020202090204" pitchFamily="34" charset="0"/>
                </a:rPr>
                <a:t>（1） 适应性强</a:t>
              </a:r>
            </a:p>
            <a:p>
              <a:pPr indent="0" algn="just" fontAlgn="auto">
                <a:lnSpc>
                  <a:spcPct val="150000"/>
                </a:lnSpc>
                <a:spcAft>
                  <a:spcPts val="0"/>
                </a:spcAft>
              </a:pPr>
              <a:r>
                <a:rPr sz="1400">
                  <a:solidFill>
                    <a:srgbClr val="468A92"/>
                  </a:solidFill>
                  <a:latin typeface="微软雅黑" charset="0"/>
                  <a:ea typeface="微软雅黑" charset="0"/>
                  <a:cs typeface="微软雅黑" charset="0"/>
                  <a:sym typeface="Arial" panose="020B0604020202090204" pitchFamily="34" charset="0"/>
                </a:rPr>
                <a:t>（2） 处理复杂问题</a:t>
              </a:r>
            </a:p>
            <a:p>
              <a:pPr indent="0" algn="just" fontAlgn="auto">
                <a:lnSpc>
                  <a:spcPct val="150000"/>
                </a:lnSpc>
                <a:spcAft>
                  <a:spcPts val="0"/>
                </a:spcAft>
              </a:pPr>
              <a:r>
                <a:rPr sz="1400">
                  <a:solidFill>
                    <a:srgbClr val="468A92"/>
                  </a:solidFill>
                  <a:latin typeface="微软雅黑" charset="0"/>
                  <a:ea typeface="微软雅黑" charset="0"/>
                  <a:cs typeface="微软雅黑" charset="0"/>
                  <a:sym typeface="Arial" panose="020B0604020202090204" pitchFamily="34" charset="0"/>
                </a:rPr>
                <a:t>（3） 高精度与高速度</a:t>
              </a:r>
            </a:p>
            <a:p>
              <a:pPr indent="0" algn="just" fontAlgn="auto">
                <a:lnSpc>
                  <a:spcPct val="150000"/>
                </a:lnSpc>
                <a:spcAft>
                  <a:spcPts val="0"/>
                </a:spcAft>
              </a:pPr>
              <a:r>
                <a:rPr sz="1400">
                  <a:solidFill>
                    <a:srgbClr val="468A92"/>
                  </a:solidFill>
                  <a:latin typeface="微软雅黑" charset="0"/>
                  <a:ea typeface="微软雅黑" charset="0"/>
                  <a:cs typeface="微软雅黑" charset="0"/>
                  <a:sym typeface="Arial" panose="020B0604020202090204" pitchFamily="34" charset="0"/>
                </a:rPr>
                <a:t>（4） 自动化处理</a:t>
              </a:r>
            </a:p>
            <a:p>
              <a:pPr indent="0" algn="just" fontAlgn="auto">
                <a:lnSpc>
                  <a:spcPct val="150000"/>
                </a:lnSpc>
                <a:spcAft>
                  <a:spcPts val="0"/>
                </a:spcAft>
              </a:pPr>
              <a:r>
                <a:rPr sz="1400">
                  <a:solidFill>
                    <a:srgbClr val="468A92"/>
                  </a:solidFill>
                  <a:latin typeface="微软雅黑" charset="0"/>
                  <a:ea typeface="微软雅黑" charset="0"/>
                  <a:cs typeface="微软雅黑" charset="0"/>
                  <a:sym typeface="Arial" panose="020B0604020202090204" pitchFamily="34" charset="0"/>
                </a:rPr>
                <a:t>（5） 持续学习与优化</a:t>
              </a:r>
            </a:p>
            <a:p>
              <a:pPr indent="0" algn="just" fontAlgn="auto">
                <a:lnSpc>
                  <a:spcPct val="150000"/>
                </a:lnSpc>
                <a:spcAft>
                  <a:spcPts val="0"/>
                </a:spcAft>
              </a:pPr>
              <a:r>
                <a:rPr sz="1400">
                  <a:solidFill>
                    <a:srgbClr val="468A92"/>
                  </a:solidFill>
                  <a:latin typeface="微软雅黑" charset="0"/>
                  <a:ea typeface="微软雅黑" charset="0"/>
                  <a:cs typeface="微软雅黑" charset="0"/>
                  <a:sym typeface="Arial" panose="020B0604020202090204" pitchFamily="34" charset="0"/>
                </a:rPr>
                <a:t>（6） 跨学科融合</a:t>
              </a:r>
            </a:p>
          </p:txBody>
        </p:sp>
      </p:grpSp>
    </p:spTree>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37"/>
          <p:cNvSpPr txBox="1"/>
          <p:nvPr userDrawn="1">
            <p:custDataLst>
              <p:tags r:id="rId1"/>
            </p:custDataLst>
          </p:nvPr>
        </p:nvSpPr>
        <p:spPr>
          <a:xfrm>
            <a:off x="467360" y="291465"/>
            <a:ext cx="3279140" cy="345440"/>
          </a:xfrm>
          <a:prstGeom prst="rect">
            <a:avLst/>
          </a:prstGeom>
          <a:noFill/>
        </p:spPr>
        <p:txBody>
          <a:bodyPr wrap="square" lIns="68584" tIns="34292" rIns="68584" bIns="34292" rtlCol="0">
            <a:spAutoFit/>
          </a:bodyPr>
          <a:lstStyle/>
          <a:p>
            <a:pPr lvl="0" algn="l"/>
            <a:r>
              <a:rPr lang="zh-CN" altLang="en-US" dirty="0">
                <a:solidFill>
                  <a:schemeClr val="accent1"/>
                </a:solidFill>
                <a:latin typeface="微软雅黑" panose="020B0503020204020204" pitchFamily="34" charset="-122"/>
                <a:ea typeface="微软雅黑" panose="020B0503020204020204" pitchFamily="34" charset="-122"/>
              </a:rPr>
              <a:t>一</a:t>
            </a:r>
            <a:r>
              <a:rPr lang="en-US" altLang="zh-CN" dirty="0">
                <a:solidFill>
                  <a:schemeClr val="accent1"/>
                </a:solidFill>
                <a:latin typeface="微软雅黑" panose="020B0503020204020204" pitchFamily="34" charset="-122"/>
                <a:ea typeface="微软雅黑" panose="020B0503020204020204" pitchFamily="34" charset="-122"/>
              </a:rPr>
              <a:t>、</a:t>
            </a:r>
            <a:r>
              <a:rPr lang="zh-CN" altLang="en-US" dirty="0">
                <a:solidFill>
                  <a:schemeClr val="accent1"/>
                </a:solidFill>
                <a:latin typeface="微软雅黑" panose="020B0503020204020204" pitchFamily="34" charset="-122"/>
                <a:ea typeface="微软雅黑" panose="020B0503020204020204" pitchFamily="34" charset="-122"/>
              </a:rPr>
              <a:t>认识人工智能算法</a:t>
            </a:r>
          </a:p>
        </p:txBody>
      </p:sp>
      <p:grpSp>
        <p:nvGrpSpPr>
          <p:cNvPr id="3" name="组合 2"/>
          <p:cNvGrpSpPr/>
          <p:nvPr/>
        </p:nvGrpSpPr>
        <p:grpSpPr>
          <a:xfrm>
            <a:off x="1080770" y="947420"/>
            <a:ext cx="7067550" cy="1791970"/>
            <a:chOff x="1702" y="1772"/>
            <a:chExt cx="11130" cy="2822"/>
          </a:xfrm>
        </p:grpSpPr>
        <p:cxnSp>
          <p:nvCxnSpPr>
            <p:cNvPr id="35" name="Straight Connector 34"/>
            <p:cNvCxnSpPr/>
            <p:nvPr>
              <p:custDataLst>
                <p:tags r:id="rId6"/>
              </p:custDataLst>
            </p:nvPr>
          </p:nvCxnSpPr>
          <p:spPr>
            <a:xfrm>
              <a:off x="1815" y="2332"/>
              <a:ext cx="2131" cy="0"/>
            </a:xfrm>
            <a:prstGeom prst="line">
              <a:avLst/>
            </a:prstGeom>
            <a:ln w="3175">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6" name="TextBox 35"/>
            <p:cNvSpPr txBox="1"/>
            <p:nvPr>
              <p:custDataLst>
                <p:tags r:id="rId7"/>
              </p:custDataLst>
            </p:nvPr>
          </p:nvSpPr>
          <p:spPr>
            <a:xfrm>
              <a:off x="1702" y="1772"/>
              <a:ext cx="4534" cy="483"/>
            </a:xfrm>
            <a:prstGeom prst="rect">
              <a:avLst/>
            </a:prstGeom>
            <a:noFill/>
          </p:spPr>
          <p:txBody>
            <a:bodyPr wrap="none" rtlCol="0">
              <a:spAutoFit/>
            </a:bodyPr>
            <a:lstStyle/>
            <a:p>
              <a:pPr algn="l"/>
              <a:r>
                <a:rPr lang="en-US" altLang="zh-CN" sz="1400" b="1">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3. </a:t>
              </a:r>
              <a:r>
                <a:rPr lang="zh-CN" altLang="en-US" sz="1400" b="1">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人工智能算法与传统算法的区别</a:t>
              </a:r>
            </a:p>
          </p:txBody>
        </p:sp>
        <p:sp>
          <p:nvSpPr>
            <p:cNvPr id="37" name="TextBox 36"/>
            <p:cNvSpPr txBox="1"/>
            <p:nvPr>
              <p:custDataLst>
                <p:tags r:id="rId8"/>
              </p:custDataLst>
            </p:nvPr>
          </p:nvSpPr>
          <p:spPr>
            <a:xfrm>
              <a:off x="1702" y="2415"/>
              <a:ext cx="11130" cy="2179"/>
            </a:xfrm>
            <a:prstGeom prst="rect">
              <a:avLst/>
            </a:prstGeom>
            <a:noFill/>
          </p:spPr>
          <p:txBody>
            <a:bodyPr wrap="square" rtlCol="0">
              <a:spAutoFit/>
            </a:bodyPr>
            <a:lstStyle/>
            <a:p>
              <a:pPr indent="0" algn="just" fontAlgn="auto">
                <a:lnSpc>
                  <a:spcPct val="150000"/>
                </a:lnSpc>
                <a:spcAft>
                  <a:spcPts val="600"/>
                </a:spcAft>
              </a:pPr>
              <a:r>
                <a:rPr sz="1400">
                  <a:solidFill>
                    <a:srgbClr val="808080"/>
                  </a:solidFill>
                  <a:latin typeface="微软雅黑" charset="0"/>
                  <a:ea typeface="微软雅黑" charset="0"/>
                  <a:cs typeface="微软雅黑" charset="0"/>
                  <a:sym typeface="Arial" panose="020B0604020202090204" pitchFamily="34" charset="0"/>
                </a:rPr>
                <a:t>传统算法通常针对具体问题设计，如排序、搜索、数值计算等。它们依赖于明确的规则和逻辑来处理结构化数据，强调精确性和效率。而人工智能算法则具有更强的灵活性和自适应性，能够处理复杂、不确定和非结构化的数据。它们依赖于机器学习、深度学习、强化学习等技术，通过训练和优化来改进性能。两者的具体区别，如表2.2.1所示。</a:t>
              </a:r>
            </a:p>
          </p:txBody>
        </p:sp>
      </p:grpSp>
      <p:grpSp>
        <p:nvGrpSpPr>
          <p:cNvPr id="2" name="组合 1"/>
          <p:cNvGrpSpPr/>
          <p:nvPr/>
        </p:nvGrpSpPr>
        <p:grpSpPr>
          <a:xfrm>
            <a:off x="1080770" y="2992755"/>
            <a:ext cx="7032625" cy="1623060"/>
            <a:chOff x="1702" y="1772"/>
            <a:chExt cx="11075" cy="2556"/>
          </a:xfrm>
        </p:grpSpPr>
        <p:cxnSp>
          <p:nvCxnSpPr>
            <p:cNvPr id="4" name="Straight Connector 34"/>
            <p:cNvCxnSpPr/>
            <p:nvPr>
              <p:custDataLst>
                <p:tags r:id="rId3"/>
              </p:custDataLst>
            </p:nvPr>
          </p:nvCxnSpPr>
          <p:spPr>
            <a:xfrm>
              <a:off x="1815" y="2332"/>
              <a:ext cx="2131" cy="0"/>
            </a:xfrm>
            <a:prstGeom prst="line">
              <a:avLst/>
            </a:prstGeom>
            <a:ln w="3175">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5" name="TextBox 35"/>
            <p:cNvSpPr txBox="1"/>
            <p:nvPr>
              <p:custDataLst>
                <p:tags r:id="rId4"/>
              </p:custDataLst>
            </p:nvPr>
          </p:nvSpPr>
          <p:spPr>
            <a:xfrm>
              <a:off x="1702" y="1772"/>
              <a:ext cx="3410" cy="483"/>
            </a:xfrm>
            <a:prstGeom prst="rect">
              <a:avLst/>
            </a:prstGeom>
            <a:noFill/>
          </p:spPr>
          <p:txBody>
            <a:bodyPr wrap="none" rtlCol="0">
              <a:spAutoFit/>
            </a:bodyPr>
            <a:lstStyle/>
            <a:p>
              <a:r>
                <a:rPr lang="en-US" sz="1400" b="1">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4. </a:t>
              </a:r>
              <a:r>
                <a:rPr lang="zh-CN" altLang="en-US" sz="1400" b="1">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人工智能算法的重要性</a:t>
              </a:r>
            </a:p>
          </p:txBody>
        </p:sp>
        <p:sp>
          <p:nvSpPr>
            <p:cNvPr id="6" name="TextBox 36"/>
            <p:cNvSpPr txBox="1"/>
            <p:nvPr>
              <p:custDataLst>
                <p:tags r:id="rId5"/>
              </p:custDataLst>
            </p:nvPr>
          </p:nvSpPr>
          <p:spPr>
            <a:xfrm>
              <a:off x="1702" y="2415"/>
              <a:ext cx="11075" cy="1913"/>
            </a:xfrm>
            <a:prstGeom prst="rect">
              <a:avLst/>
            </a:prstGeom>
            <a:noFill/>
          </p:spPr>
          <p:txBody>
            <a:bodyPr wrap="square" rtlCol="0">
              <a:spAutoFit/>
            </a:bodyPr>
            <a:lstStyle/>
            <a:p>
              <a:pPr indent="0" algn="just" fontAlgn="auto">
                <a:lnSpc>
                  <a:spcPct val="150000"/>
                </a:lnSpc>
                <a:spcAft>
                  <a:spcPts val="600"/>
                </a:spcAft>
              </a:pPr>
              <a:r>
                <a:rPr sz="1400">
                  <a:solidFill>
                    <a:srgbClr val="808080"/>
                  </a:solidFill>
                  <a:latin typeface="微软雅黑" charset="0"/>
                  <a:ea typeface="微软雅黑" charset="0"/>
                  <a:cs typeface="微软雅黑" charset="0"/>
                  <a:sym typeface="Arial" panose="020B0604020202090204" pitchFamily="34" charset="0"/>
                </a:rPr>
                <a:t>① 推动技术进步。</a:t>
              </a:r>
            </a:p>
            <a:p>
              <a:pPr indent="0" algn="just" fontAlgn="auto">
                <a:lnSpc>
                  <a:spcPct val="150000"/>
                </a:lnSpc>
                <a:spcAft>
                  <a:spcPts val="600"/>
                </a:spcAft>
              </a:pPr>
              <a:r>
                <a:rPr sz="1400">
                  <a:solidFill>
                    <a:srgbClr val="808080"/>
                  </a:solidFill>
                  <a:latin typeface="微软雅黑" charset="0"/>
                  <a:ea typeface="微软雅黑" charset="0"/>
                  <a:cs typeface="微软雅黑" charset="0"/>
                  <a:sym typeface="Arial" panose="020B0604020202090204" pitchFamily="34" charset="0"/>
                </a:rPr>
                <a:t>②</a:t>
              </a:r>
              <a:r>
                <a:rPr lang="en-US" sz="1400">
                  <a:solidFill>
                    <a:srgbClr val="808080"/>
                  </a:solidFill>
                  <a:latin typeface="微软雅黑" charset="0"/>
                  <a:ea typeface="微软雅黑" charset="0"/>
                  <a:cs typeface="微软雅黑" charset="0"/>
                  <a:sym typeface="Arial" panose="020B0604020202090204" pitchFamily="34" charset="0"/>
                </a:rPr>
                <a:t> </a:t>
              </a:r>
              <a:r>
                <a:rPr sz="1400">
                  <a:solidFill>
                    <a:srgbClr val="808080"/>
                  </a:solidFill>
                  <a:latin typeface="微软雅黑" charset="0"/>
                  <a:ea typeface="微软雅黑" charset="0"/>
                  <a:cs typeface="微软雅黑" charset="0"/>
                  <a:sym typeface="Arial" panose="020B0604020202090204" pitchFamily="34" charset="0"/>
                </a:rPr>
                <a:t>促进产业升级。</a:t>
              </a:r>
            </a:p>
            <a:p>
              <a:pPr indent="0" algn="just" fontAlgn="auto">
                <a:lnSpc>
                  <a:spcPct val="150000"/>
                </a:lnSpc>
                <a:spcAft>
                  <a:spcPts val="600"/>
                </a:spcAft>
              </a:pPr>
              <a:r>
                <a:rPr sz="1400">
                  <a:solidFill>
                    <a:srgbClr val="808080"/>
                  </a:solidFill>
                  <a:latin typeface="微软雅黑" charset="0"/>
                  <a:ea typeface="微软雅黑" charset="0"/>
                  <a:cs typeface="微软雅黑" charset="0"/>
                  <a:sym typeface="Arial" panose="020B0604020202090204" pitchFamily="34" charset="0"/>
                </a:rPr>
                <a:t>③ 引领未来趋势</a:t>
              </a:r>
              <a:r>
                <a:rPr lang="en-US" sz="1400">
                  <a:solidFill>
                    <a:srgbClr val="808080"/>
                  </a:solidFill>
                  <a:latin typeface="微软雅黑" charset="0"/>
                  <a:ea typeface="微软雅黑" charset="0"/>
                  <a:cs typeface="微软雅黑" charset="0"/>
                  <a:sym typeface="Arial" panose="020B0604020202090204" pitchFamily="34" charset="0"/>
                </a:rPr>
                <a:t>。</a:t>
              </a:r>
            </a:p>
          </p:txBody>
        </p:sp>
      </p:grpSp>
      <p:pic>
        <p:nvPicPr>
          <p:cNvPr id="13" name="图片 12"/>
          <p:cNvPicPr>
            <a:picLocks noChangeAspect="1"/>
          </p:cNvPicPr>
          <p:nvPr>
            <p:custDataLst>
              <p:tags r:id="rId2"/>
            </p:custDataLst>
          </p:nvPr>
        </p:nvPicPr>
        <p:blipFill>
          <a:blip r:embed="rId11">
            <a:clrChange>
              <a:clrFrom>
                <a:srgbClr val="FFFFFF">
                  <a:alpha val="100000"/>
                </a:srgbClr>
              </a:clrFrom>
              <a:clrTo>
                <a:srgbClr val="FFFFFF">
                  <a:alpha val="100000"/>
                  <a:alpha val="0"/>
                </a:srgbClr>
              </a:clrTo>
            </a:clrChange>
          </a:blip>
          <a:stretch>
            <a:fillRect/>
          </a:stretch>
        </p:blipFill>
        <p:spPr>
          <a:xfrm>
            <a:off x="3167380" y="2962275"/>
            <a:ext cx="5439410" cy="1694180"/>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37"/>
          <p:cNvSpPr txBox="1"/>
          <p:nvPr userDrawn="1">
            <p:custDataLst>
              <p:tags r:id="rId1"/>
            </p:custDataLst>
          </p:nvPr>
        </p:nvSpPr>
        <p:spPr>
          <a:xfrm>
            <a:off x="467360" y="291465"/>
            <a:ext cx="4314825" cy="345440"/>
          </a:xfrm>
          <a:prstGeom prst="rect">
            <a:avLst/>
          </a:prstGeom>
          <a:noFill/>
        </p:spPr>
        <p:txBody>
          <a:bodyPr wrap="square" lIns="68584" tIns="34292" rIns="68584" bIns="34292" rtlCol="0">
            <a:spAutoFit/>
          </a:bodyPr>
          <a:lstStyle/>
          <a:p>
            <a:pPr lvl="0" algn="l"/>
            <a:r>
              <a:rPr lang="zh-CN" altLang="en-US" dirty="0">
                <a:solidFill>
                  <a:schemeClr val="accent1"/>
                </a:solidFill>
                <a:latin typeface="微软雅黑" panose="020B0503020204020204" pitchFamily="34" charset="-122"/>
                <a:ea typeface="微软雅黑" panose="020B0503020204020204" pitchFamily="34" charset="-122"/>
              </a:rPr>
              <a:t>二</a:t>
            </a:r>
            <a:r>
              <a:rPr lang="en-US" altLang="zh-CN" dirty="0">
                <a:solidFill>
                  <a:schemeClr val="accent1"/>
                </a:solidFill>
                <a:latin typeface="微软雅黑" panose="020B0503020204020204" pitchFamily="34" charset="-122"/>
                <a:ea typeface="微软雅黑" panose="020B0503020204020204" pitchFamily="34" charset="-122"/>
              </a:rPr>
              <a:t>、</a:t>
            </a:r>
            <a:r>
              <a:rPr lang="zh-CN" altLang="en-US" dirty="0">
                <a:solidFill>
                  <a:schemeClr val="accent1"/>
                </a:solidFill>
                <a:latin typeface="微软雅黑" panose="020B0503020204020204" pitchFamily="34" charset="-122"/>
                <a:ea typeface="微软雅黑" panose="020B0503020204020204" pitchFamily="34" charset="-122"/>
              </a:rPr>
              <a:t>了解人工智能常见的算法类型</a:t>
            </a:r>
          </a:p>
        </p:txBody>
      </p:sp>
      <p:grpSp>
        <p:nvGrpSpPr>
          <p:cNvPr id="3" name="组合 2"/>
          <p:cNvGrpSpPr/>
          <p:nvPr/>
        </p:nvGrpSpPr>
        <p:grpSpPr>
          <a:xfrm>
            <a:off x="874395" y="876300"/>
            <a:ext cx="7426960" cy="4116070"/>
            <a:chOff x="1702" y="1772"/>
            <a:chExt cx="11371" cy="6482"/>
          </a:xfrm>
        </p:grpSpPr>
        <p:cxnSp>
          <p:nvCxnSpPr>
            <p:cNvPr id="35" name="Straight Connector 34"/>
            <p:cNvCxnSpPr/>
            <p:nvPr>
              <p:custDataLst>
                <p:tags r:id="rId2"/>
              </p:custDataLst>
            </p:nvPr>
          </p:nvCxnSpPr>
          <p:spPr>
            <a:xfrm>
              <a:off x="1815" y="2332"/>
              <a:ext cx="2131" cy="0"/>
            </a:xfrm>
            <a:prstGeom prst="line">
              <a:avLst/>
            </a:prstGeom>
            <a:ln w="3175">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6" name="TextBox 35"/>
            <p:cNvSpPr txBox="1"/>
            <p:nvPr>
              <p:custDataLst>
                <p:tags r:id="rId3"/>
              </p:custDataLst>
            </p:nvPr>
          </p:nvSpPr>
          <p:spPr>
            <a:xfrm>
              <a:off x="1702" y="1772"/>
              <a:ext cx="2286" cy="483"/>
            </a:xfrm>
            <a:prstGeom prst="rect">
              <a:avLst/>
            </a:prstGeom>
            <a:noFill/>
          </p:spPr>
          <p:txBody>
            <a:bodyPr wrap="square" rtlCol="0">
              <a:spAutoFit/>
            </a:bodyPr>
            <a:lstStyle/>
            <a:p>
              <a:r>
                <a:rPr lang="en-US" altLang="zh-CN" sz="1400" b="1">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1. </a:t>
              </a:r>
              <a:r>
                <a:rPr lang="zh-CN" altLang="en-US" sz="1400" b="1">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监督学习算法</a:t>
              </a:r>
            </a:p>
          </p:txBody>
        </p:sp>
        <p:sp>
          <p:nvSpPr>
            <p:cNvPr id="37" name="TextBox 36"/>
            <p:cNvSpPr txBox="1"/>
            <p:nvPr>
              <p:custDataLst>
                <p:tags r:id="rId4"/>
              </p:custDataLst>
            </p:nvPr>
          </p:nvSpPr>
          <p:spPr>
            <a:xfrm>
              <a:off x="1702" y="2415"/>
              <a:ext cx="11371" cy="5839"/>
            </a:xfrm>
            <a:prstGeom prst="rect">
              <a:avLst/>
            </a:prstGeom>
            <a:noFill/>
          </p:spPr>
          <p:txBody>
            <a:bodyPr wrap="square" rtlCol="0">
              <a:spAutoFit/>
            </a:bodyPr>
            <a:lstStyle/>
            <a:p>
              <a:pPr indent="0" algn="just" fontAlgn="auto">
                <a:lnSpc>
                  <a:spcPct val="150000"/>
                </a:lnSpc>
                <a:spcAft>
                  <a:spcPts val="600"/>
                </a:spcAft>
              </a:pPr>
              <a:r>
                <a:rPr lang="en-US" sz="1400">
                  <a:solidFill>
                    <a:srgbClr val="468A92"/>
                  </a:solidFill>
                  <a:latin typeface="微软雅黑" charset="0"/>
                  <a:ea typeface="微软雅黑" charset="0"/>
                  <a:cs typeface="微软雅黑" charset="0"/>
                  <a:sym typeface="Arial" panose="020B0604020202090204" pitchFamily="34" charset="0"/>
                </a:rPr>
                <a:t>（</a:t>
              </a:r>
              <a:r>
                <a:rPr sz="1400">
                  <a:solidFill>
                    <a:srgbClr val="468A92"/>
                  </a:solidFill>
                  <a:latin typeface="微软雅黑" charset="0"/>
                  <a:ea typeface="微软雅黑" charset="0"/>
                  <a:cs typeface="微软雅黑" charset="0"/>
                  <a:sym typeface="Arial" panose="020B0604020202090204" pitchFamily="34" charset="0"/>
                </a:rPr>
                <a:t>1</a:t>
              </a:r>
              <a:r>
                <a:rPr lang="en-US" sz="1400">
                  <a:solidFill>
                    <a:srgbClr val="468A92"/>
                  </a:solidFill>
                  <a:latin typeface="微软雅黑" charset="0"/>
                  <a:ea typeface="微软雅黑" charset="0"/>
                  <a:cs typeface="微软雅黑" charset="0"/>
                  <a:sym typeface="Arial" panose="020B0604020202090204" pitchFamily="34" charset="0"/>
                </a:rPr>
                <a:t>）</a:t>
              </a:r>
              <a:r>
                <a:rPr sz="1400">
                  <a:solidFill>
                    <a:srgbClr val="468A92"/>
                  </a:solidFill>
                  <a:latin typeface="微软雅黑" charset="0"/>
                  <a:ea typeface="微软雅黑" charset="0"/>
                  <a:cs typeface="微软雅黑" charset="0"/>
                  <a:sym typeface="Arial" panose="020B0604020202090204" pitchFamily="34" charset="0"/>
                </a:rPr>
                <a:t>线性回归</a:t>
              </a:r>
            </a:p>
            <a:p>
              <a:pPr indent="0" algn="just" fontAlgn="auto">
                <a:lnSpc>
                  <a:spcPct val="150000"/>
                </a:lnSpc>
                <a:spcAft>
                  <a:spcPts val="600"/>
                </a:spcAft>
              </a:pPr>
              <a:r>
                <a:rPr sz="1400">
                  <a:solidFill>
                    <a:srgbClr val="808080"/>
                  </a:solidFill>
                  <a:latin typeface="微软雅黑" charset="0"/>
                  <a:ea typeface="微软雅黑" charset="0"/>
                  <a:cs typeface="微软雅黑" charset="0"/>
                  <a:sym typeface="Arial" panose="020B0604020202090204" pitchFamily="34" charset="0"/>
                </a:rPr>
                <a:t>线性回归</a:t>
              </a:r>
              <a:r>
                <a:rPr lang="en-US" sz="1400">
                  <a:solidFill>
                    <a:srgbClr val="808080"/>
                  </a:solidFill>
                  <a:latin typeface="微软雅黑" charset="0"/>
                  <a:ea typeface="微软雅黑" charset="0"/>
                  <a:cs typeface="微软雅黑" charset="0"/>
                  <a:sym typeface="Arial" panose="020B0604020202090204" pitchFamily="34" charset="0"/>
                </a:rPr>
                <a:t>（Linear Refression）</a:t>
              </a:r>
              <a:r>
                <a:rPr sz="1400">
                  <a:solidFill>
                    <a:srgbClr val="808080"/>
                  </a:solidFill>
                  <a:latin typeface="微软雅黑" charset="0"/>
                  <a:ea typeface="微软雅黑" charset="0"/>
                  <a:cs typeface="微软雅黑" charset="0"/>
                  <a:sym typeface="Arial" panose="020B0604020202090204" pitchFamily="34" charset="0"/>
                </a:rPr>
                <a:t>是一种非常基础且常用的算法</a:t>
              </a:r>
              <a:r>
                <a:rPr lang="en-US" sz="1400">
                  <a:solidFill>
                    <a:srgbClr val="808080"/>
                  </a:solidFill>
                  <a:latin typeface="微软雅黑" charset="0"/>
                  <a:ea typeface="微软雅黑" charset="0"/>
                  <a:cs typeface="微软雅黑" charset="0"/>
                  <a:sym typeface="Arial" panose="020B0604020202090204" pitchFamily="34" charset="0"/>
                </a:rPr>
                <a:t>，</a:t>
              </a:r>
              <a:r>
                <a:rPr sz="1400">
                  <a:solidFill>
                    <a:srgbClr val="808080"/>
                  </a:solidFill>
                  <a:latin typeface="微软雅黑" charset="0"/>
                  <a:ea typeface="微软雅黑" charset="0"/>
                  <a:cs typeface="微软雅黑" charset="0"/>
                  <a:sym typeface="Arial" panose="020B0604020202090204" pitchFamily="34" charset="0"/>
                </a:rPr>
                <a:t>也是数据挖掘和统计学中的一个非常重要的方法</a:t>
              </a:r>
              <a:r>
                <a:rPr lang="en-US" sz="1400">
                  <a:solidFill>
                    <a:srgbClr val="808080"/>
                  </a:solidFill>
                  <a:latin typeface="微软雅黑" charset="0"/>
                  <a:ea typeface="微软雅黑" charset="0"/>
                  <a:cs typeface="微软雅黑" charset="0"/>
                  <a:sym typeface="Arial" panose="020B0604020202090204" pitchFamily="34" charset="0"/>
                </a:rPr>
                <a:t>。</a:t>
              </a:r>
              <a:r>
                <a:rPr sz="1400">
                  <a:solidFill>
                    <a:srgbClr val="808080"/>
                  </a:solidFill>
                  <a:latin typeface="微软雅黑" charset="0"/>
                  <a:ea typeface="微软雅黑" charset="0"/>
                  <a:cs typeface="微软雅黑" charset="0"/>
                  <a:sym typeface="Arial" panose="020B0604020202090204" pitchFamily="34" charset="0"/>
                </a:rPr>
                <a:t>它利用线性回归方程对一个或多个自变量</a:t>
              </a:r>
              <a:r>
                <a:rPr lang="en-US" sz="1400">
                  <a:solidFill>
                    <a:srgbClr val="808080"/>
                  </a:solidFill>
                  <a:latin typeface="微软雅黑" charset="0"/>
                  <a:ea typeface="微软雅黑" charset="0"/>
                  <a:cs typeface="微软雅黑" charset="0"/>
                  <a:sym typeface="Arial" panose="020B0604020202090204" pitchFamily="34" charset="0"/>
                </a:rPr>
                <a:t>（</a:t>
              </a:r>
              <a:r>
                <a:rPr lang="en-US" sz="1400" i="1">
                  <a:solidFill>
                    <a:srgbClr val="808080"/>
                  </a:solidFill>
                  <a:latin typeface="微软雅黑" charset="0"/>
                  <a:ea typeface="微软雅黑" charset="0"/>
                  <a:cs typeface="微软雅黑" charset="0"/>
                  <a:sym typeface="Arial" panose="020B0604020202090204" pitchFamily="34" charset="0"/>
                </a:rPr>
                <a:t>X</a:t>
              </a:r>
              <a:r>
                <a:rPr lang="en-US" sz="1400">
                  <a:solidFill>
                    <a:srgbClr val="808080"/>
                  </a:solidFill>
                  <a:latin typeface="微软雅黑" charset="0"/>
                  <a:ea typeface="微软雅黑" charset="0"/>
                  <a:cs typeface="微软雅黑" charset="0"/>
                  <a:sym typeface="Arial" panose="020B0604020202090204" pitchFamily="34" charset="0"/>
                </a:rPr>
                <a:t>）</a:t>
              </a:r>
              <a:r>
                <a:rPr sz="1400">
                  <a:solidFill>
                    <a:srgbClr val="808080"/>
                  </a:solidFill>
                  <a:latin typeface="微软雅黑" charset="0"/>
                  <a:ea typeface="微软雅黑" charset="0"/>
                  <a:cs typeface="微软雅黑" charset="0"/>
                  <a:sym typeface="Arial" panose="020B0604020202090204" pitchFamily="34" charset="0"/>
                </a:rPr>
                <a:t>和因变量</a:t>
              </a:r>
              <a:r>
                <a:rPr lang="en-US" sz="1400">
                  <a:solidFill>
                    <a:srgbClr val="808080"/>
                  </a:solidFill>
                  <a:latin typeface="微软雅黑" charset="0"/>
                  <a:ea typeface="微软雅黑" charset="0"/>
                  <a:cs typeface="微软雅黑" charset="0"/>
                  <a:sym typeface="Arial" panose="020B0604020202090204" pitchFamily="34" charset="0"/>
                </a:rPr>
                <a:t>（</a:t>
              </a:r>
              <a:r>
                <a:rPr lang="en-US" sz="1400" i="1">
                  <a:solidFill>
                    <a:srgbClr val="808080"/>
                  </a:solidFill>
                  <a:latin typeface="微软雅黑" charset="0"/>
                  <a:ea typeface="微软雅黑" charset="0"/>
                  <a:cs typeface="微软雅黑" charset="0"/>
                  <a:sym typeface="Arial" panose="020B0604020202090204" pitchFamily="34" charset="0"/>
                </a:rPr>
                <a:t>Y</a:t>
              </a:r>
              <a:r>
                <a:rPr lang="en-US" sz="1400">
                  <a:solidFill>
                    <a:srgbClr val="808080"/>
                  </a:solidFill>
                  <a:latin typeface="微软雅黑" charset="0"/>
                  <a:ea typeface="微软雅黑" charset="0"/>
                  <a:cs typeface="微软雅黑" charset="0"/>
                  <a:sym typeface="Arial" panose="020B0604020202090204" pitchFamily="34" charset="0"/>
                </a:rPr>
                <a:t>）</a:t>
              </a:r>
              <a:r>
                <a:rPr sz="1400">
                  <a:solidFill>
                    <a:srgbClr val="808080"/>
                  </a:solidFill>
                  <a:latin typeface="微软雅黑" charset="0"/>
                  <a:ea typeface="微软雅黑" charset="0"/>
                  <a:cs typeface="微软雅黑" charset="0"/>
                  <a:sym typeface="Arial" panose="020B0604020202090204" pitchFamily="34" charset="0"/>
                </a:rPr>
                <a:t>之间的关系进行建模</a:t>
              </a:r>
              <a:r>
                <a:rPr lang="en-US" sz="1400">
                  <a:solidFill>
                    <a:srgbClr val="808080"/>
                  </a:solidFill>
                  <a:latin typeface="微软雅黑" charset="0"/>
                  <a:ea typeface="微软雅黑" charset="0"/>
                  <a:cs typeface="微软雅黑" charset="0"/>
                  <a:sym typeface="Arial" panose="020B0604020202090204" pitchFamily="34" charset="0"/>
                </a:rPr>
                <a:t>。</a:t>
              </a:r>
            </a:p>
            <a:p>
              <a:pPr indent="0" algn="just" fontAlgn="auto">
                <a:lnSpc>
                  <a:spcPct val="150000"/>
                </a:lnSpc>
                <a:spcAft>
                  <a:spcPts val="600"/>
                </a:spcAft>
              </a:pPr>
              <a:r>
                <a:rPr lang="en-US" sz="1400">
                  <a:solidFill>
                    <a:srgbClr val="468A92"/>
                  </a:solidFill>
                  <a:latin typeface="微软雅黑" charset="0"/>
                  <a:ea typeface="微软雅黑" charset="0"/>
                  <a:cs typeface="微软雅黑" charset="0"/>
                  <a:sym typeface="Arial" panose="020B0604020202090204" pitchFamily="34" charset="0"/>
                </a:rPr>
                <a:t>（2）逻辑回归</a:t>
              </a:r>
            </a:p>
            <a:p>
              <a:pPr indent="0" algn="just" fontAlgn="auto">
                <a:lnSpc>
                  <a:spcPct val="150000"/>
                </a:lnSpc>
                <a:spcAft>
                  <a:spcPts val="600"/>
                </a:spcAft>
              </a:pPr>
              <a:r>
                <a:rPr lang="en-US" sz="1400">
                  <a:solidFill>
                    <a:srgbClr val="808080"/>
                  </a:solidFill>
                  <a:latin typeface="微软雅黑" charset="0"/>
                  <a:ea typeface="微软雅黑" charset="0"/>
                  <a:cs typeface="微软雅黑" charset="0"/>
                  <a:sym typeface="Arial" panose="020B0604020202090204" pitchFamily="34" charset="0"/>
                </a:rPr>
                <a:t>逻辑回归（Logistic Regression）是一种用于解决二分类问题的监督学习算法，通常用于预测某个事件发生的概率，判断输入数据属于两个类别中的哪一个。</a:t>
              </a:r>
            </a:p>
            <a:p>
              <a:pPr indent="0" algn="just" fontAlgn="auto">
                <a:lnSpc>
                  <a:spcPct val="150000"/>
                </a:lnSpc>
                <a:spcAft>
                  <a:spcPts val="600"/>
                </a:spcAft>
              </a:pPr>
              <a:r>
                <a:rPr lang="en-US" sz="1400">
                  <a:solidFill>
                    <a:srgbClr val="468A92"/>
                  </a:solidFill>
                  <a:latin typeface="微软雅黑" charset="0"/>
                  <a:ea typeface="微软雅黑" charset="0"/>
                  <a:cs typeface="微软雅黑" charset="0"/>
                  <a:sym typeface="Arial" panose="020B0604020202090204" pitchFamily="34" charset="0"/>
                </a:rPr>
                <a:t>（3）支持向量机</a:t>
              </a:r>
            </a:p>
            <a:p>
              <a:pPr indent="0" algn="just" fontAlgn="auto">
                <a:lnSpc>
                  <a:spcPct val="150000"/>
                </a:lnSpc>
                <a:spcAft>
                  <a:spcPts val="600"/>
                </a:spcAft>
              </a:pPr>
              <a:r>
                <a:rPr lang="en-US" sz="1400">
                  <a:solidFill>
                    <a:srgbClr val="808080"/>
                  </a:solidFill>
                  <a:latin typeface="微软雅黑" charset="0"/>
                  <a:ea typeface="微软雅黑" charset="0"/>
                  <a:cs typeface="微软雅黑" charset="0"/>
                  <a:sym typeface="Arial" panose="020B0604020202090204" pitchFamily="34" charset="0"/>
                </a:rPr>
                <a:t>支持向量机（Support Vector Machine, SVM）也是一种强大的分类算法。它的核心思想是在数据空间中找到一个最优的分类超平面，将不同类别的数据分开。</a:t>
              </a:r>
            </a:p>
          </p:txBody>
        </p:sp>
      </p:grpSp>
    </p:spTree>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37"/>
          <p:cNvSpPr txBox="1"/>
          <p:nvPr userDrawn="1">
            <p:custDataLst>
              <p:tags r:id="rId1"/>
            </p:custDataLst>
          </p:nvPr>
        </p:nvSpPr>
        <p:spPr>
          <a:xfrm>
            <a:off x="467360" y="291465"/>
            <a:ext cx="4314825" cy="345440"/>
          </a:xfrm>
          <a:prstGeom prst="rect">
            <a:avLst/>
          </a:prstGeom>
          <a:noFill/>
        </p:spPr>
        <p:txBody>
          <a:bodyPr wrap="square" lIns="68584" tIns="34292" rIns="68584" bIns="34292" rtlCol="0">
            <a:spAutoFit/>
          </a:bodyPr>
          <a:lstStyle/>
          <a:p>
            <a:pPr lvl="0" algn="l"/>
            <a:r>
              <a:rPr lang="zh-CN" altLang="en-US" dirty="0">
                <a:solidFill>
                  <a:schemeClr val="accent1"/>
                </a:solidFill>
                <a:latin typeface="微软雅黑" panose="020B0503020204020204" pitchFamily="34" charset="-122"/>
                <a:ea typeface="微软雅黑" panose="020B0503020204020204" pitchFamily="34" charset="-122"/>
              </a:rPr>
              <a:t>二</a:t>
            </a:r>
            <a:r>
              <a:rPr lang="en-US" altLang="zh-CN" dirty="0">
                <a:solidFill>
                  <a:schemeClr val="accent1"/>
                </a:solidFill>
                <a:latin typeface="微软雅黑" panose="020B0503020204020204" pitchFamily="34" charset="-122"/>
                <a:ea typeface="微软雅黑" panose="020B0503020204020204" pitchFamily="34" charset="-122"/>
              </a:rPr>
              <a:t>、</a:t>
            </a:r>
            <a:r>
              <a:rPr lang="zh-CN" altLang="en-US" dirty="0">
                <a:solidFill>
                  <a:schemeClr val="accent1"/>
                </a:solidFill>
                <a:latin typeface="微软雅黑" panose="020B0503020204020204" pitchFamily="34" charset="-122"/>
                <a:ea typeface="微软雅黑" panose="020B0503020204020204" pitchFamily="34" charset="-122"/>
              </a:rPr>
              <a:t>了解人工智能常见的算法类型</a:t>
            </a:r>
          </a:p>
        </p:txBody>
      </p:sp>
      <p:grpSp>
        <p:nvGrpSpPr>
          <p:cNvPr id="3" name="组合 2"/>
          <p:cNvGrpSpPr/>
          <p:nvPr/>
        </p:nvGrpSpPr>
        <p:grpSpPr>
          <a:xfrm>
            <a:off x="874395" y="876300"/>
            <a:ext cx="7426960" cy="4063365"/>
            <a:chOff x="1702" y="1772"/>
            <a:chExt cx="11371" cy="6399"/>
          </a:xfrm>
        </p:grpSpPr>
        <p:cxnSp>
          <p:nvCxnSpPr>
            <p:cNvPr id="35" name="Straight Connector 34"/>
            <p:cNvCxnSpPr/>
            <p:nvPr>
              <p:custDataLst>
                <p:tags r:id="rId2"/>
              </p:custDataLst>
            </p:nvPr>
          </p:nvCxnSpPr>
          <p:spPr>
            <a:xfrm>
              <a:off x="1815" y="2332"/>
              <a:ext cx="2131" cy="0"/>
            </a:xfrm>
            <a:prstGeom prst="line">
              <a:avLst/>
            </a:prstGeom>
            <a:ln w="3175">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6" name="TextBox 35"/>
            <p:cNvSpPr txBox="1"/>
            <p:nvPr>
              <p:custDataLst>
                <p:tags r:id="rId3"/>
              </p:custDataLst>
            </p:nvPr>
          </p:nvSpPr>
          <p:spPr>
            <a:xfrm>
              <a:off x="1702" y="1772"/>
              <a:ext cx="2286" cy="483"/>
            </a:xfrm>
            <a:prstGeom prst="rect">
              <a:avLst/>
            </a:prstGeom>
            <a:noFill/>
          </p:spPr>
          <p:txBody>
            <a:bodyPr wrap="square" rtlCol="0">
              <a:spAutoFit/>
            </a:bodyPr>
            <a:lstStyle/>
            <a:p>
              <a:r>
                <a:rPr lang="en-US" altLang="zh-CN" sz="1400" b="1">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2. </a:t>
              </a:r>
              <a:r>
                <a:rPr lang="zh-CN" altLang="en-US" sz="1400" b="1">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无监督算法</a:t>
              </a:r>
            </a:p>
          </p:txBody>
        </p:sp>
        <p:sp>
          <p:nvSpPr>
            <p:cNvPr id="37" name="TextBox 36"/>
            <p:cNvSpPr txBox="1"/>
            <p:nvPr>
              <p:custDataLst>
                <p:tags r:id="rId4"/>
              </p:custDataLst>
            </p:nvPr>
          </p:nvSpPr>
          <p:spPr>
            <a:xfrm>
              <a:off x="1702" y="2415"/>
              <a:ext cx="11371" cy="5756"/>
            </a:xfrm>
            <a:prstGeom prst="rect">
              <a:avLst/>
            </a:prstGeom>
            <a:noFill/>
          </p:spPr>
          <p:txBody>
            <a:bodyPr wrap="square" rtlCol="0">
              <a:spAutoFit/>
            </a:bodyPr>
            <a:lstStyle/>
            <a:p>
              <a:pPr indent="0" algn="just" fontAlgn="auto">
                <a:lnSpc>
                  <a:spcPct val="150000"/>
                </a:lnSpc>
                <a:spcAft>
                  <a:spcPts val="600"/>
                </a:spcAft>
              </a:pPr>
              <a:r>
                <a:rPr lang="en-US" sz="1400">
                  <a:solidFill>
                    <a:srgbClr val="468A92"/>
                  </a:solidFill>
                  <a:latin typeface="微软雅黑" charset="0"/>
                  <a:ea typeface="微软雅黑" charset="0"/>
                  <a:cs typeface="微软雅黑" charset="0"/>
                  <a:sym typeface="Arial" panose="020B0604020202090204" pitchFamily="34" charset="0"/>
                </a:rPr>
                <a:t>（</a:t>
              </a:r>
              <a:r>
                <a:rPr sz="1400">
                  <a:solidFill>
                    <a:srgbClr val="468A92"/>
                  </a:solidFill>
                  <a:latin typeface="微软雅黑" charset="0"/>
                  <a:ea typeface="微软雅黑" charset="0"/>
                  <a:cs typeface="微软雅黑" charset="0"/>
                  <a:sym typeface="Arial" panose="020B0604020202090204" pitchFamily="34" charset="0"/>
                </a:rPr>
                <a:t>1</a:t>
              </a:r>
              <a:r>
                <a:rPr lang="en-US" sz="1400">
                  <a:solidFill>
                    <a:srgbClr val="468A92"/>
                  </a:solidFill>
                  <a:latin typeface="微软雅黑" charset="0"/>
                  <a:ea typeface="微软雅黑" charset="0"/>
                  <a:cs typeface="微软雅黑" charset="0"/>
                  <a:sym typeface="Arial" panose="020B0604020202090204" pitchFamily="34" charset="0"/>
                </a:rPr>
                <a:t>）</a:t>
              </a:r>
              <a:r>
                <a:rPr lang="zh-CN" altLang="en-US" sz="1400">
                  <a:solidFill>
                    <a:srgbClr val="468A92"/>
                  </a:solidFill>
                  <a:latin typeface="微软雅黑" charset="0"/>
                  <a:ea typeface="微软雅黑" charset="0"/>
                  <a:cs typeface="微软雅黑" charset="0"/>
                  <a:sym typeface="Arial" panose="020B0604020202090204" pitchFamily="34" charset="0"/>
                </a:rPr>
                <a:t>聚类算法</a:t>
              </a:r>
              <a:endParaRPr sz="1400">
                <a:solidFill>
                  <a:srgbClr val="468A92"/>
                </a:solidFill>
                <a:latin typeface="微软雅黑" charset="0"/>
                <a:ea typeface="微软雅黑" charset="0"/>
                <a:cs typeface="微软雅黑" charset="0"/>
                <a:sym typeface="Arial" panose="020B0604020202090204" pitchFamily="34" charset="0"/>
              </a:endParaRPr>
            </a:p>
            <a:p>
              <a:pPr indent="0" algn="just" fontAlgn="auto">
                <a:lnSpc>
                  <a:spcPct val="120000"/>
                </a:lnSpc>
                <a:spcAft>
                  <a:spcPts val="600"/>
                </a:spcAft>
              </a:pPr>
              <a:r>
                <a:rPr sz="1400">
                  <a:solidFill>
                    <a:srgbClr val="808080"/>
                  </a:solidFill>
                  <a:latin typeface="微软雅黑" charset="0"/>
                  <a:ea typeface="微软雅黑" charset="0"/>
                  <a:cs typeface="微软雅黑" charset="0"/>
                  <a:sym typeface="Arial" panose="020B0604020202090204" pitchFamily="34" charset="0"/>
                </a:rPr>
                <a:t>聚类算法的目标是将数据集中的样本依据某种相似性度量分成若干个簇</a:t>
              </a:r>
              <a:r>
                <a:rPr lang="en-US" sz="1400">
                  <a:solidFill>
                    <a:srgbClr val="808080"/>
                  </a:solidFill>
                  <a:latin typeface="微软雅黑" charset="0"/>
                  <a:ea typeface="微软雅黑" charset="0"/>
                  <a:cs typeface="微软雅黑" charset="0"/>
                  <a:sym typeface="Arial" panose="020B0604020202090204" pitchFamily="34" charset="0"/>
                </a:rPr>
                <a:t>，</a:t>
              </a:r>
              <a:r>
                <a:rPr sz="1400">
                  <a:solidFill>
                    <a:srgbClr val="808080"/>
                  </a:solidFill>
                  <a:latin typeface="微软雅黑" charset="0"/>
                  <a:ea typeface="微软雅黑" charset="0"/>
                  <a:cs typeface="微软雅黑" charset="0"/>
                  <a:sym typeface="Arial" panose="020B0604020202090204" pitchFamily="34" charset="0"/>
                </a:rPr>
                <a:t>使得同一簇</a:t>
              </a:r>
            </a:p>
            <a:p>
              <a:pPr indent="0" algn="just" fontAlgn="auto">
                <a:lnSpc>
                  <a:spcPct val="120000"/>
                </a:lnSpc>
                <a:spcAft>
                  <a:spcPts val="600"/>
                </a:spcAft>
              </a:pPr>
              <a:r>
                <a:rPr sz="1400">
                  <a:solidFill>
                    <a:srgbClr val="808080"/>
                  </a:solidFill>
                  <a:latin typeface="微软雅黑" charset="0"/>
                  <a:ea typeface="微软雅黑" charset="0"/>
                  <a:cs typeface="微软雅黑" charset="0"/>
                  <a:sym typeface="Arial" panose="020B0604020202090204" pitchFamily="34" charset="0"/>
                </a:rPr>
                <a:t>内的样本尽可能相似</a:t>
              </a:r>
              <a:r>
                <a:rPr lang="en-US" sz="1400">
                  <a:solidFill>
                    <a:srgbClr val="808080"/>
                  </a:solidFill>
                  <a:latin typeface="微软雅黑" charset="0"/>
                  <a:ea typeface="微软雅黑" charset="0"/>
                  <a:cs typeface="微软雅黑" charset="0"/>
                  <a:sym typeface="Arial" panose="020B0604020202090204" pitchFamily="34" charset="0"/>
                </a:rPr>
                <a:t>，</a:t>
              </a:r>
              <a:r>
                <a:rPr sz="1400">
                  <a:solidFill>
                    <a:srgbClr val="808080"/>
                  </a:solidFill>
                  <a:latin typeface="微软雅黑" charset="0"/>
                  <a:ea typeface="微软雅黑" charset="0"/>
                  <a:cs typeface="微软雅黑" charset="0"/>
                  <a:sym typeface="Arial" panose="020B0604020202090204" pitchFamily="34" charset="0"/>
                </a:rPr>
                <a:t>而不同簇之间的样本差异尽可能大</a:t>
              </a:r>
              <a:r>
                <a:rPr lang="en-US" sz="1400">
                  <a:solidFill>
                    <a:srgbClr val="808080"/>
                  </a:solidFill>
                  <a:latin typeface="微软雅黑" charset="0"/>
                  <a:ea typeface="微软雅黑" charset="0"/>
                  <a:cs typeface="微软雅黑" charset="0"/>
                  <a:sym typeface="Arial" panose="020B0604020202090204" pitchFamily="34" charset="0"/>
                </a:rPr>
                <a:t>。</a:t>
              </a:r>
              <a:endParaRPr sz="1400">
                <a:solidFill>
                  <a:srgbClr val="808080"/>
                </a:solidFill>
                <a:latin typeface="微软雅黑" charset="0"/>
                <a:ea typeface="微软雅黑" charset="0"/>
                <a:cs typeface="微软雅黑" charset="0"/>
                <a:sym typeface="Arial" panose="020B0604020202090204" pitchFamily="34" charset="0"/>
              </a:endParaRPr>
            </a:p>
            <a:p>
              <a:pPr indent="0" algn="just" fontAlgn="auto">
                <a:lnSpc>
                  <a:spcPct val="150000"/>
                </a:lnSpc>
                <a:spcAft>
                  <a:spcPts val="600"/>
                </a:spcAft>
              </a:pPr>
              <a:r>
                <a:rPr lang="en-US" sz="1400">
                  <a:solidFill>
                    <a:srgbClr val="468A92"/>
                  </a:solidFill>
                  <a:latin typeface="微软雅黑" charset="0"/>
                  <a:ea typeface="微软雅黑" charset="0"/>
                  <a:cs typeface="微软雅黑" charset="0"/>
                  <a:sym typeface="Arial" panose="020B0604020202090204" pitchFamily="34" charset="0"/>
                </a:rPr>
                <a:t>（2）</a:t>
              </a:r>
              <a:r>
                <a:rPr lang="zh-CN" altLang="en-US" sz="1400">
                  <a:solidFill>
                    <a:srgbClr val="468A92"/>
                  </a:solidFill>
                  <a:latin typeface="微软雅黑" charset="0"/>
                  <a:ea typeface="微软雅黑" charset="0"/>
                  <a:cs typeface="微软雅黑" charset="0"/>
                  <a:sym typeface="Arial" panose="020B0604020202090204" pitchFamily="34" charset="0"/>
                </a:rPr>
                <a:t>关联规则挖掘算法</a:t>
              </a:r>
              <a:endParaRPr lang="en-US" sz="1400">
                <a:solidFill>
                  <a:srgbClr val="468A92"/>
                </a:solidFill>
                <a:latin typeface="微软雅黑" charset="0"/>
                <a:ea typeface="微软雅黑" charset="0"/>
                <a:cs typeface="微软雅黑" charset="0"/>
                <a:sym typeface="Arial" panose="020B0604020202090204" pitchFamily="34" charset="0"/>
              </a:endParaRPr>
            </a:p>
            <a:p>
              <a:pPr indent="0" algn="just" fontAlgn="auto">
                <a:lnSpc>
                  <a:spcPct val="150000"/>
                </a:lnSpc>
                <a:spcAft>
                  <a:spcPts val="600"/>
                </a:spcAft>
              </a:pPr>
              <a:r>
                <a:rPr lang="en-US" sz="1400">
                  <a:solidFill>
                    <a:srgbClr val="808080"/>
                  </a:solidFill>
                  <a:latin typeface="微软雅黑" charset="0"/>
                  <a:ea typeface="微软雅黑" charset="0"/>
                  <a:cs typeface="微软雅黑" charset="0"/>
                  <a:sym typeface="Arial" panose="020B0604020202090204" pitchFamily="34" charset="0"/>
                </a:rPr>
                <a:t>关联规则挖掘（Association Rule Mining）是数据挖掘中的一项重要技术，旨在从大量数据中发现隐藏的关联关系。</a:t>
              </a:r>
            </a:p>
            <a:p>
              <a:pPr indent="0" algn="just" fontAlgn="auto">
                <a:lnSpc>
                  <a:spcPct val="150000"/>
                </a:lnSpc>
                <a:spcAft>
                  <a:spcPts val="600"/>
                </a:spcAft>
              </a:pPr>
              <a:r>
                <a:rPr lang="en-US" sz="1400">
                  <a:solidFill>
                    <a:srgbClr val="468A92"/>
                  </a:solidFill>
                  <a:latin typeface="微软雅黑" charset="0"/>
                  <a:ea typeface="微软雅黑" charset="0"/>
                  <a:cs typeface="微软雅黑" charset="0"/>
                  <a:sym typeface="Arial" panose="020B0604020202090204" pitchFamily="34" charset="0"/>
                </a:rPr>
                <a:t>（3）</a:t>
              </a:r>
              <a:r>
                <a:rPr lang="zh-CN" altLang="en-US" sz="1400">
                  <a:solidFill>
                    <a:srgbClr val="468A92"/>
                  </a:solidFill>
                  <a:latin typeface="微软雅黑" charset="0"/>
                  <a:ea typeface="微软雅黑" charset="0"/>
                  <a:cs typeface="微软雅黑" charset="0"/>
                  <a:sym typeface="Arial" panose="020B0604020202090204" pitchFamily="34" charset="0"/>
                </a:rPr>
                <a:t>降维算法</a:t>
              </a:r>
              <a:endParaRPr lang="en-US" sz="1400">
                <a:solidFill>
                  <a:srgbClr val="468A92"/>
                </a:solidFill>
                <a:latin typeface="微软雅黑" charset="0"/>
                <a:ea typeface="微软雅黑" charset="0"/>
                <a:cs typeface="微软雅黑" charset="0"/>
                <a:sym typeface="Arial" panose="020B0604020202090204" pitchFamily="34" charset="0"/>
              </a:endParaRPr>
            </a:p>
            <a:p>
              <a:pPr indent="0" algn="just" fontAlgn="auto">
                <a:lnSpc>
                  <a:spcPct val="150000"/>
                </a:lnSpc>
                <a:spcAft>
                  <a:spcPts val="600"/>
                </a:spcAft>
              </a:pPr>
              <a:r>
                <a:rPr lang="zh-CN" altLang="en-US" sz="1400">
                  <a:solidFill>
                    <a:srgbClr val="808080"/>
                  </a:solidFill>
                  <a:latin typeface="微软雅黑" charset="0"/>
                  <a:ea typeface="微软雅黑" charset="0"/>
                  <a:cs typeface="微软雅黑" charset="0"/>
                  <a:sym typeface="Arial" panose="020B0604020202090204" pitchFamily="34" charset="0"/>
                </a:rPr>
                <a:t>主</a:t>
              </a:r>
              <a:r>
                <a:rPr lang="en-US" sz="1400">
                  <a:solidFill>
                    <a:srgbClr val="808080"/>
                  </a:solidFill>
                  <a:latin typeface="微软雅黑" charset="0"/>
                  <a:ea typeface="微软雅黑" charset="0"/>
                  <a:cs typeface="微软雅黑" charset="0"/>
                  <a:sym typeface="Arial" panose="020B0604020202090204" pitchFamily="34" charset="0"/>
                </a:rPr>
                <a:t>成分分析（Principal Component Analysis，PCA）是一种常用的降维算法。它通过识别数据中变化最大的方向（即主成分），并将数据投影到这些主成分上，从而实现数据的降维。</a:t>
              </a:r>
            </a:p>
          </p:txBody>
        </p:sp>
      </p:grpSp>
    </p:spTree>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37"/>
          <p:cNvSpPr txBox="1"/>
          <p:nvPr userDrawn="1">
            <p:custDataLst>
              <p:tags r:id="rId1"/>
            </p:custDataLst>
          </p:nvPr>
        </p:nvSpPr>
        <p:spPr>
          <a:xfrm>
            <a:off x="467360" y="291465"/>
            <a:ext cx="4314825" cy="345440"/>
          </a:xfrm>
          <a:prstGeom prst="rect">
            <a:avLst/>
          </a:prstGeom>
          <a:noFill/>
        </p:spPr>
        <p:txBody>
          <a:bodyPr wrap="square" lIns="68584" tIns="34292" rIns="68584" bIns="34292" rtlCol="0">
            <a:spAutoFit/>
          </a:bodyPr>
          <a:lstStyle/>
          <a:p>
            <a:pPr lvl="0" algn="l"/>
            <a:r>
              <a:rPr lang="zh-CN" altLang="en-US" dirty="0">
                <a:solidFill>
                  <a:schemeClr val="accent1"/>
                </a:solidFill>
                <a:latin typeface="微软雅黑" panose="020B0503020204020204" pitchFamily="34" charset="-122"/>
                <a:ea typeface="微软雅黑" panose="020B0503020204020204" pitchFamily="34" charset="-122"/>
              </a:rPr>
              <a:t>二</a:t>
            </a:r>
            <a:r>
              <a:rPr lang="en-US" altLang="zh-CN" dirty="0">
                <a:solidFill>
                  <a:schemeClr val="accent1"/>
                </a:solidFill>
                <a:latin typeface="微软雅黑" panose="020B0503020204020204" pitchFamily="34" charset="-122"/>
                <a:ea typeface="微软雅黑" panose="020B0503020204020204" pitchFamily="34" charset="-122"/>
              </a:rPr>
              <a:t>、</a:t>
            </a:r>
            <a:r>
              <a:rPr lang="zh-CN" altLang="en-US" dirty="0">
                <a:solidFill>
                  <a:schemeClr val="accent1"/>
                </a:solidFill>
                <a:latin typeface="微软雅黑" panose="020B0503020204020204" pitchFamily="34" charset="-122"/>
                <a:ea typeface="微软雅黑" panose="020B0503020204020204" pitchFamily="34" charset="-122"/>
              </a:rPr>
              <a:t>了解人工智能常见的算法类型</a:t>
            </a:r>
          </a:p>
        </p:txBody>
      </p:sp>
      <p:grpSp>
        <p:nvGrpSpPr>
          <p:cNvPr id="3" name="组合 2"/>
          <p:cNvGrpSpPr/>
          <p:nvPr/>
        </p:nvGrpSpPr>
        <p:grpSpPr>
          <a:xfrm>
            <a:off x="874395" y="876300"/>
            <a:ext cx="7426960" cy="2552065"/>
            <a:chOff x="1702" y="1772"/>
            <a:chExt cx="11371" cy="4019"/>
          </a:xfrm>
        </p:grpSpPr>
        <p:cxnSp>
          <p:nvCxnSpPr>
            <p:cNvPr id="35" name="Straight Connector 34"/>
            <p:cNvCxnSpPr/>
            <p:nvPr>
              <p:custDataLst>
                <p:tags r:id="rId2"/>
              </p:custDataLst>
            </p:nvPr>
          </p:nvCxnSpPr>
          <p:spPr>
            <a:xfrm>
              <a:off x="1815" y="2332"/>
              <a:ext cx="2131" cy="0"/>
            </a:xfrm>
            <a:prstGeom prst="line">
              <a:avLst/>
            </a:prstGeom>
            <a:ln w="3175">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6" name="TextBox 35"/>
            <p:cNvSpPr txBox="1"/>
            <p:nvPr>
              <p:custDataLst>
                <p:tags r:id="rId3"/>
              </p:custDataLst>
            </p:nvPr>
          </p:nvSpPr>
          <p:spPr>
            <a:xfrm>
              <a:off x="1702" y="1772"/>
              <a:ext cx="2286" cy="483"/>
            </a:xfrm>
            <a:prstGeom prst="rect">
              <a:avLst/>
            </a:prstGeom>
            <a:noFill/>
          </p:spPr>
          <p:txBody>
            <a:bodyPr wrap="square" rtlCol="0">
              <a:spAutoFit/>
            </a:bodyPr>
            <a:lstStyle/>
            <a:p>
              <a:r>
                <a:rPr lang="en-US" altLang="zh-CN" sz="1400" b="1">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3. </a:t>
              </a:r>
              <a:r>
                <a:rPr lang="zh-CN" altLang="en-US" sz="1400" b="1">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强化学习算法</a:t>
              </a:r>
            </a:p>
          </p:txBody>
        </p:sp>
        <p:sp>
          <p:nvSpPr>
            <p:cNvPr id="37" name="TextBox 36"/>
            <p:cNvSpPr txBox="1"/>
            <p:nvPr>
              <p:custDataLst>
                <p:tags r:id="rId4"/>
              </p:custDataLst>
            </p:nvPr>
          </p:nvSpPr>
          <p:spPr>
            <a:xfrm>
              <a:off x="1702" y="2415"/>
              <a:ext cx="11371" cy="3376"/>
            </a:xfrm>
            <a:prstGeom prst="rect">
              <a:avLst/>
            </a:prstGeom>
            <a:noFill/>
          </p:spPr>
          <p:txBody>
            <a:bodyPr wrap="square" rtlCol="0">
              <a:spAutoFit/>
            </a:bodyPr>
            <a:lstStyle/>
            <a:p>
              <a:pPr indent="0" algn="just" fontAlgn="auto">
                <a:lnSpc>
                  <a:spcPct val="150000"/>
                </a:lnSpc>
                <a:spcAft>
                  <a:spcPts val="600"/>
                </a:spcAft>
              </a:pPr>
              <a:r>
                <a:rPr lang="en-US" sz="1400">
                  <a:solidFill>
                    <a:srgbClr val="468A92"/>
                  </a:solidFill>
                  <a:latin typeface="微软雅黑" charset="0"/>
                  <a:ea typeface="微软雅黑" charset="0"/>
                  <a:cs typeface="微软雅黑" charset="0"/>
                  <a:sym typeface="Arial" panose="020B0604020202090204" pitchFamily="34" charset="0"/>
                </a:rPr>
                <a:t>（</a:t>
              </a:r>
              <a:r>
                <a:rPr sz="1400">
                  <a:solidFill>
                    <a:srgbClr val="468A92"/>
                  </a:solidFill>
                  <a:latin typeface="微软雅黑" charset="0"/>
                  <a:ea typeface="微软雅黑" charset="0"/>
                  <a:cs typeface="微软雅黑" charset="0"/>
                  <a:sym typeface="Arial" panose="020B0604020202090204" pitchFamily="34" charset="0"/>
                </a:rPr>
                <a:t>1</a:t>
              </a:r>
              <a:r>
                <a:rPr lang="en-US" sz="1400">
                  <a:solidFill>
                    <a:srgbClr val="468A92"/>
                  </a:solidFill>
                  <a:latin typeface="微软雅黑" charset="0"/>
                  <a:ea typeface="微软雅黑" charset="0"/>
                  <a:cs typeface="微软雅黑" charset="0"/>
                  <a:sym typeface="Arial" panose="020B0604020202090204" pitchFamily="34" charset="0"/>
                </a:rPr>
                <a:t>）Q</a:t>
              </a:r>
              <a:r>
                <a:rPr lang="zh-CN" altLang="en-US" sz="1400">
                  <a:solidFill>
                    <a:srgbClr val="468A92"/>
                  </a:solidFill>
                  <a:latin typeface="微软雅黑" charset="0"/>
                  <a:ea typeface="微软雅黑" charset="0"/>
                  <a:cs typeface="微软雅黑" charset="0"/>
                  <a:sym typeface="Arial" panose="020B0604020202090204" pitchFamily="34" charset="0"/>
                </a:rPr>
                <a:t>学习</a:t>
              </a:r>
              <a:endParaRPr sz="1400">
                <a:solidFill>
                  <a:srgbClr val="468A92"/>
                </a:solidFill>
                <a:latin typeface="微软雅黑" charset="0"/>
                <a:ea typeface="微软雅黑" charset="0"/>
                <a:cs typeface="微软雅黑" charset="0"/>
                <a:sym typeface="Arial" panose="020B0604020202090204" pitchFamily="34" charset="0"/>
              </a:endParaRPr>
            </a:p>
            <a:p>
              <a:pPr indent="0" algn="just" fontAlgn="auto">
                <a:lnSpc>
                  <a:spcPct val="120000"/>
                </a:lnSpc>
                <a:spcAft>
                  <a:spcPts val="600"/>
                </a:spcAft>
              </a:pPr>
              <a:r>
                <a:rPr sz="1400">
                  <a:solidFill>
                    <a:srgbClr val="808080"/>
                  </a:solidFill>
                  <a:latin typeface="微软雅黑" charset="0"/>
                  <a:ea typeface="微软雅黑" charset="0"/>
                  <a:cs typeface="微软雅黑" charset="0"/>
                  <a:sym typeface="Arial" panose="020B0604020202090204" pitchFamily="34" charset="0"/>
                </a:rPr>
                <a:t>Q学习是一种无模型的强化学习算法，它通过学习一个被称为Q值（或动作值）的函数来找到最优策略。</a:t>
              </a:r>
            </a:p>
            <a:p>
              <a:pPr indent="0" algn="just" fontAlgn="auto">
                <a:lnSpc>
                  <a:spcPct val="120000"/>
                </a:lnSpc>
                <a:spcAft>
                  <a:spcPts val="600"/>
                </a:spcAft>
              </a:pPr>
              <a:r>
                <a:rPr lang="en-US" sz="1400">
                  <a:solidFill>
                    <a:srgbClr val="468A92"/>
                  </a:solidFill>
                  <a:latin typeface="微软雅黑" charset="0"/>
                  <a:ea typeface="微软雅黑" charset="0"/>
                  <a:cs typeface="微软雅黑" charset="0"/>
                  <a:sym typeface="Arial" panose="020B0604020202090204" pitchFamily="34" charset="0"/>
                </a:rPr>
                <a:t>（2）</a:t>
              </a:r>
              <a:r>
                <a:rPr lang="zh-CN" altLang="en-US" sz="1400">
                  <a:solidFill>
                    <a:srgbClr val="468A92"/>
                  </a:solidFill>
                  <a:latin typeface="微软雅黑" charset="0"/>
                  <a:ea typeface="微软雅黑" charset="0"/>
                  <a:cs typeface="微软雅黑" charset="0"/>
                  <a:sym typeface="Arial" panose="020B0604020202090204" pitchFamily="34" charset="0"/>
                </a:rPr>
                <a:t>深度</a:t>
              </a:r>
              <a:r>
                <a:rPr lang="en-US" altLang="zh-CN" sz="1400">
                  <a:solidFill>
                    <a:srgbClr val="468A92"/>
                  </a:solidFill>
                  <a:latin typeface="微软雅黑" charset="0"/>
                  <a:ea typeface="微软雅黑" charset="0"/>
                  <a:cs typeface="微软雅黑" charset="0"/>
                  <a:sym typeface="Arial" panose="020B0604020202090204" pitchFamily="34" charset="0"/>
                </a:rPr>
                <a:t>Q</a:t>
              </a:r>
              <a:r>
                <a:rPr lang="zh-CN" altLang="en-US" sz="1400">
                  <a:solidFill>
                    <a:srgbClr val="468A92"/>
                  </a:solidFill>
                  <a:latin typeface="微软雅黑" charset="0"/>
                  <a:ea typeface="微软雅黑" charset="0"/>
                  <a:cs typeface="微软雅黑" charset="0"/>
                  <a:sym typeface="Arial" panose="020B0604020202090204" pitchFamily="34" charset="0"/>
                </a:rPr>
                <a:t>网络</a:t>
              </a:r>
              <a:endParaRPr lang="en-US" sz="1400">
                <a:solidFill>
                  <a:srgbClr val="468A92"/>
                </a:solidFill>
                <a:latin typeface="微软雅黑" charset="0"/>
                <a:ea typeface="微软雅黑" charset="0"/>
                <a:cs typeface="微软雅黑" charset="0"/>
                <a:sym typeface="Arial" panose="020B0604020202090204" pitchFamily="34" charset="0"/>
              </a:endParaRPr>
            </a:p>
            <a:p>
              <a:pPr indent="0" algn="just" fontAlgn="auto">
                <a:lnSpc>
                  <a:spcPct val="150000"/>
                </a:lnSpc>
                <a:spcAft>
                  <a:spcPts val="600"/>
                </a:spcAft>
              </a:pPr>
              <a:r>
                <a:rPr lang="en-US" sz="1400">
                  <a:solidFill>
                    <a:srgbClr val="808080"/>
                  </a:solidFill>
                  <a:latin typeface="微软雅黑" charset="0"/>
                  <a:ea typeface="微软雅黑" charset="0"/>
                  <a:cs typeface="微软雅黑" charset="0"/>
                  <a:sym typeface="Arial" panose="020B0604020202090204" pitchFamily="34" charset="0"/>
                </a:rPr>
                <a:t>DQN是在Q学习的基础上发展而来的，它就像是给Q学习装上了一个超级大脑。</a:t>
              </a:r>
            </a:p>
            <a:p>
              <a:pPr indent="0" algn="just" fontAlgn="auto">
                <a:lnSpc>
                  <a:spcPct val="150000"/>
                </a:lnSpc>
                <a:spcAft>
                  <a:spcPts val="600"/>
                </a:spcAft>
              </a:pPr>
              <a:endParaRPr lang="en-US" sz="1400">
                <a:solidFill>
                  <a:srgbClr val="808080"/>
                </a:solidFill>
                <a:latin typeface="微软雅黑" charset="0"/>
                <a:ea typeface="微软雅黑" charset="0"/>
                <a:cs typeface="微软雅黑" charset="0"/>
                <a:sym typeface="Arial" panose="020B0604020202090204" pitchFamily="34" charset="0"/>
              </a:endParaRPr>
            </a:p>
          </p:txBody>
        </p:sp>
      </p:grpSp>
    </p:spTree>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37"/>
          <p:cNvSpPr txBox="1"/>
          <p:nvPr userDrawn="1">
            <p:custDataLst>
              <p:tags r:id="rId1"/>
            </p:custDataLst>
          </p:nvPr>
        </p:nvSpPr>
        <p:spPr>
          <a:xfrm>
            <a:off x="467360" y="291465"/>
            <a:ext cx="4314825" cy="345440"/>
          </a:xfrm>
          <a:prstGeom prst="rect">
            <a:avLst/>
          </a:prstGeom>
          <a:noFill/>
        </p:spPr>
        <p:txBody>
          <a:bodyPr wrap="square" lIns="68584" tIns="34292" rIns="68584" bIns="34292" rtlCol="0">
            <a:spAutoFit/>
          </a:bodyPr>
          <a:lstStyle/>
          <a:p>
            <a:pPr lvl="0" algn="l"/>
            <a:r>
              <a:rPr lang="zh-CN" altLang="en-US" dirty="0">
                <a:solidFill>
                  <a:schemeClr val="accent1"/>
                </a:solidFill>
                <a:latin typeface="微软雅黑" panose="020B0503020204020204" pitchFamily="34" charset="-122"/>
                <a:ea typeface="微软雅黑" panose="020B0503020204020204" pitchFamily="34" charset="-122"/>
              </a:rPr>
              <a:t>二</a:t>
            </a:r>
            <a:r>
              <a:rPr lang="en-US" altLang="zh-CN" dirty="0">
                <a:solidFill>
                  <a:schemeClr val="accent1"/>
                </a:solidFill>
                <a:latin typeface="微软雅黑" panose="020B0503020204020204" pitchFamily="34" charset="-122"/>
                <a:ea typeface="微软雅黑" panose="020B0503020204020204" pitchFamily="34" charset="-122"/>
              </a:rPr>
              <a:t>、</a:t>
            </a:r>
            <a:r>
              <a:rPr lang="zh-CN" altLang="en-US" dirty="0">
                <a:solidFill>
                  <a:schemeClr val="accent1"/>
                </a:solidFill>
                <a:latin typeface="微软雅黑" panose="020B0503020204020204" pitchFamily="34" charset="-122"/>
                <a:ea typeface="微软雅黑" panose="020B0503020204020204" pitchFamily="34" charset="-122"/>
              </a:rPr>
              <a:t>了解人工智能常见的算法类型</a:t>
            </a:r>
          </a:p>
        </p:txBody>
      </p:sp>
      <p:grpSp>
        <p:nvGrpSpPr>
          <p:cNvPr id="3" name="组合 2"/>
          <p:cNvGrpSpPr/>
          <p:nvPr/>
        </p:nvGrpSpPr>
        <p:grpSpPr>
          <a:xfrm>
            <a:off x="874395" y="876300"/>
            <a:ext cx="7730021" cy="3561715"/>
            <a:chOff x="1702" y="1772"/>
            <a:chExt cx="11835" cy="5609"/>
          </a:xfrm>
        </p:grpSpPr>
        <p:cxnSp>
          <p:nvCxnSpPr>
            <p:cNvPr id="35" name="Straight Connector 34"/>
            <p:cNvCxnSpPr/>
            <p:nvPr>
              <p:custDataLst>
                <p:tags r:id="rId2"/>
              </p:custDataLst>
            </p:nvPr>
          </p:nvCxnSpPr>
          <p:spPr>
            <a:xfrm>
              <a:off x="1815" y="2332"/>
              <a:ext cx="2131" cy="0"/>
            </a:xfrm>
            <a:prstGeom prst="line">
              <a:avLst/>
            </a:prstGeom>
            <a:ln w="3175">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6" name="TextBox 35"/>
            <p:cNvSpPr txBox="1"/>
            <p:nvPr>
              <p:custDataLst>
                <p:tags r:id="rId3"/>
              </p:custDataLst>
            </p:nvPr>
          </p:nvSpPr>
          <p:spPr>
            <a:xfrm>
              <a:off x="1702" y="1772"/>
              <a:ext cx="2286" cy="483"/>
            </a:xfrm>
            <a:prstGeom prst="rect">
              <a:avLst/>
            </a:prstGeom>
            <a:noFill/>
          </p:spPr>
          <p:txBody>
            <a:bodyPr wrap="square" rtlCol="0">
              <a:spAutoFit/>
            </a:bodyPr>
            <a:lstStyle/>
            <a:p>
              <a:r>
                <a:rPr lang="en-US" altLang="zh-CN" sz="1400" b="1">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4. </a:t>
              </a:r>
              <a:r>
                <a:rPr lang="zh-CN" altLang="en-US" sz="1400" b="1">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深度学习算法</a:t>
              </a:r>
            </a:p>
          </p:txBody>
        </p:sp>
        <p:sp>
          <p:nvSpPr>
            <p:cNvPr id="37" name="TextBox 36"/>
            <p:cNvSpPr txBox="1"/>
            <p:nvPr>
              <p:custDataLst>
                <p:tags r:id="rId4"/>
              </p:custDataLst>
            </p:nvPr>
          </p:nvSpPr>
          <p:spPr>
            <a:xfrm>
              <a:off x="1702" y="2415"/>
              <a:ext cx="11835" cy="4966"/>
            </a:xfrm>
            <a:prstGeom prst="rect">
              <a:avLst/>
            </a:prstGeom>
            <a:noFill/>
          </p:spPr>
          <p:txBody>
            <a:bodyPr wrap="square" rtlCol="0">
              <a:spAutoFit/>
            </a:bodyPr>
            <a:lstStyle/>
            <a:p>
              <a:pPr indent="0" algn="just" fontAlgn="auto">
                <a:lnSpc>
                  <a:spcPct val="150000"/>
                </a:lnSpc>
                <a:spcAft>
                  <a:spcPts val="600"/>
                </a:spcAft>
              </a:pPr>
              <a:r>
                <a:rPr lang="en-US" sz="1400" dirty="0">
                  <a:solidFill>
                    <a:srgbClr val="468A92"/>
                  </a:solidFill>
                  <a:latin typeface="微软雅黑" charset="0"/>
                  <a:ea typeface="微软雅黑" charset="0"/>
                  <a:cs typeface="微软雅黑" charset="0"/>
                  <a:sym typeface="Arial" panose="020B0604020202090204" pitchFamily="34" charset="0"/>
                </a:rPr>
                <a:t>（</a:t>
              </a:r>
              <a:r>
                <a:rPr sz="1400" dirty="0">
                  <a:solidFill>
                    <a:srgbClr val="468A92"/>
                  </a:solidFill>
                  <a:latin typeface="微软雅黑" charset="0"/>
                  <a:ea typeface="微软雅黑" charset="0"/>
                  <a:cs typeface="微软雅黑" charset="0"/>
                  <a:sym typeface="Arial" panose="020B0604020202090204" pitchFamily="34" charset="0"/>
                </a:rPr>
                <a:t>1</a:t>
              </a:r>
              <a:r>
                <a:rPr lang="en-US" sz="1400" dirty="0">
                  <a:solidFill>
                    <a:srgbClr val="468A92"/>
                  </a:solidFill>
                  <a:latin typeface="微软雅黑" charset="0"/>
                  <a:ea typeface="微软雅黑" charset="0"/>
                  <a:cs typeface="微软雅黑" charset="0"/>
                  <a:sym typeface="Arial" panose="020B0604020202090204" pitchFamily="34" charset="0"/>
                </a:rPr>
                <a:t>）</a:t>
              </a:r>
              <a:r>
                <a:rPr lang="zh-CN" altLang="en-US" sz="1400" dirty="0">
                  <a:solidFill>
                    <a:srgbClr val="468A92"/>
                  </a:solidFill>
                  <a:latin typeface="微软雅黑" charset="0"/>
                  <a:ea typeface="微软雅黑" charset="0"/>
                  <a:cs typeface="微软雅黑" charset="0"/>
                  <a:sym typeface="Arial" panose="020B0604020202090204" pitchFamily="34" charset="0"/>
                </a:rPr>
                <a:t>卷积神经网络</a:t>
              </a:r>
              <a:endParaRPr sz="1400" dirty="0">
                <a:solidFill>
                  <a:srgbClr val="468A92"/>
                </a:solidFill>
                <a:latin typeface="微软雅黑" charset="0"/>
                <a:ea typeface="微软雅黑" charset="0"/>
                <a:cs typeface="微软雅黑" charset="0"/>
                <a:sym typeface="Arial" panose="020B0604020202090204" pitchFamily="34" charset="0"/>
              </a:endParaRPr>
            </a:p>
            <a:p>
              <a:pPr indent="0" algn="just" fontAlgn="auto">
                <a:lnSpc>
                  <a:spcPct val="120000"/>
                </a:lnSpc>
                <a:spcAft>
                  <a:spcPts val="600"/>
                </a:spcAft>
              </a:pPr>
              <a:r>
                <a:rPr sz="1400" dirty="0">
                  <a:solidFill>
                    <a:srgbClr val="808080"/>
                  </a:solidFill>
                  <a:latin typeface="微软雅黑" charset="0"/>
                  <a:ea typeface="微软雅黑" charset="0"/>
                  <a:cs typeface="微软雅黑" charset="0"/>
                  <a:sym typeface="Arial" panose="020B0604020202090204" pitchFamily="34" charset="0"/>
                </a:rPr>
                <a:t>卷积神经网络是一种专门用来处理具有网格状拓扑结构数据（如图像）的深度学习算法。它通过卷积层、池化层和全连接层等结构，自动提取图像中的特征，并进行分类或回归等任务。</a:t>
              </a:r>
            </a:p>
            <a:p>
              <a:pPr indent="0" algn="just" fontAlgn="auto">
                <a:lnSpc>
                  <a:spcPct val="120000"/>
                </a:lnSpc>
                <a:spcAft>
                  <a:spcPts val="600"/>
                </a:spcAft>
              </a:pPr>
              <a:r>
                <a:rPr lang="en-US" sz="1400" dirty="0">
                  <a:solidFill>
                    <a:srgbClr val="468A92"/>
                  </a:solidFill>
                  <a:latin typeface="微软雅黑" charset="0"/>
                  <a:ea typeface="微软雅黑" charset="0"/>
                  <a:cs typeface="微软雅黑" charset="0"/>
                  <a:sym typeface="Arial" panose="020B0604020202090204" pitchFamily="34" charset="0"/>
                </a:rPr>
                <a:t>（2）</a:t>
              </a:r>
              <a:r>
                <a:rPr lang="zh-CN" altLang="en-US" sz="1400" dirty="0">
                  <a:solidFill>
                    <a:srgbClr val="468A92"/>
                  </a:solidFill>
                  <a:latin typeface="微软雅黑" charset="0"/>
                  <a:ea typeface="微软雅黑" charset="0"/>
                  <a:cs typeface="微软雅黑" charset="0"/>
                  <a:sym typeface="Arial" panose="020B0604020202090204" pitchFamily="34" charset="0"/>
                </a:rPr>
                <a:t>循环神经网络</a:t>
              </a:r>
              <a:endParaRPr lang="en-US" sz="1400" dirty="0">
                <a:solidFill>
                  <a:srgbClr val="468A92"/>
                </a:solidFill>
                <a:latin typeface="微软雅黑" charset="0"/>
                <a:ea typeface="微软雅黑" charset="0"/>
                <a:cs typeface="微软雅黑" charset="0"/>
                <a:sym typeface="Arial" panose="020B0604020202090204" pitchFamily="34" charset="0"/>
              </a:endParaRPr>
            </a:p>
            <a:p>
              <a:pPr indent="0" algn="just" fontAlgn="auto">
                <a:lnSpc>
                  <a:spcPct val="150000"/>
                </a:lnSpc>
                <a:spcAft>
                  <a:spcPts val="600"/>
                </a:spcAft>
              </a:pPr>
              <a:r>
                <a:rPr lang="en-US" sz="1400" dirty="0">
                  <a:solidFill>
                    <a:srgbClr val="808080"/>
                  </a:solidFill>
                  <a:latin typeface="微软雅黑" charset="0"/>
                  <a:ea typeface="微软雅黑" charset="0"/>
                  <a:cs typeface="微软雅黑" charset="0"/>
                  <a:sym typeface="Arial" panose="020B0604020202090204" pitchFamily="34" charset="0"/>
                </a:rPr>
                <a:t>循环神经网络是一种专门用于处理序列数据（如时间序列、文本序列等）的深度学习算法。RNN在处理序列中的每个元素时，能够保留之前元素的信息，这使得RNN能够捕捉序列数据中的时间依赖性和上下文信息。</a:t>
              </a:r>
            </a:p>
            <a:p>
              <a:pPr indent="0" algn="just" fontAlgn="auto">
                <a:lnSpc>
                  <a:spcPct val="150000"/>
                </a:lnSpc>
                <a:spcAft>
                  <a:spcPts val="600"/>
                </a:spcAft>
              </a:pPr>
              <a:r>
                <a:rPr lang="en-US" sz="1400" dirty="0">
                  <a:solidFill>
                    <a:srgbClr val="468A92"/>
                  </a:solidFill>
                  <a:latin typeface="微软雅黑" charset="0"/>
                  <a:ea typeface="微软雅黑" charset="0"/>
                  <a:cs typeface="微软雅黑" charset="0"/>
                  <a:sym typeface="Arial" panose="020B0604020202090204" pitchFamily="34" charset="0"/>
                </a:rPr>
                <a:t>（3）</a:t>
              </a:r>
              <a:r>
                <a:rPr lang="zh-CN" altLang="en-US" sz="1400" dirty="0">
                  <a:solidFill>
                    <a:srgbClr val="468A92"/>
                  </a:solidFill>
                  <a:latin typeface="微软雅黑" charset="0"/>
                  <a:ea typeface="微软雅黑" charset="0"/>
                  <a:cs typeface="微软雅黑" charset="0"/>
                  <a:sym typeface="Arial" panose="020B0604020202090204" pitchFamily="34" charset="0"/>
                </a:rPr>
                <a:t>生成对抗网络</a:t>
              </a:r>
            </a:p>
            <a:p>
              <a:pPr indent="0" algn="just" fontAlgn="auto">
                <a:lnSpc>
                  <a:spcPct val="150000"/>
                </a:lnSpc>
                <a:spcAft>
                  <a:spcPts val="600"/>
                </a:spcAft>
              </a:pPr>
              <a:r>
                <a:rPr lang="zh-CN" altLang="en-US" sz="1400" dirty="0">
                  <a:solidFill>
                    <a:srgbClr val="808080"/>
                  </a:solidFill>
                  <a:latin typeface="微软雅黑" charset="0"/>
                  <a:ea typeface="微软雅黑" charset="0"/>
                  <a:cs typeface="微软雅黑" charset="0"/>
                  <a:sym typeface="Arial" panose="020B0604020202090204" pitchFamily="34" charset="0"/>
                </a:rPr>
                <a:t>生成对抗网络通过对抗训练的方式，使生成器能够生成逼真的数据样本，如图像、文本和音频等。</a:t>
              </a:r>
            </a:p>
          </p:txBody>
        </p:sp>
      </p:grpSp>
    </p:spTree>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0" y="2356520"/>
            <a:ext cx="1835696" cy="46805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81" name="TextBox 80"/>
          <p:cNvSpPr txBox="1"/>
          <p:nvPr>
            <p:custDataLst>
              <p:tags r:id="rId1"/>
            </p:custDataLst>
          </p:nvPr>
        </p:nvSpPr>
        <p:spPr>
          <a:xfrm>
            <a:off x="2951820" y="1724358"/>
            <a:ext cx="814070" cy="345440"/>
          </a:xfrm>
          <a:prstGeom prst="rect">
            <a:avLst/>
          </a:prstGeom>
          <a:noFill/>
        </p:spPr>
        <p:txBody>
          <a:bodyPr wrap="none" lIns="68580" tIns="34290" rIns="68580" bIns="34290" rtlCol="0">
            <a:spAutoFit/>
          </a:bodyPr>
          <a:lstStyle/>
          <a:p>
            <a:r>
              <a:rPr lang="zh-CN" altLang="en-US" b="1" dirty="0">
                <a:solidFill>
                  <a:schemeClr val="accent1"/>
                </a:solidFill>
                <a:latin typeface="微软雅黑" panose="020B0503020204020204" pitchFamily="34" charset="-122"/>
                <a:ea typeface="微软雅黑" panose="020B0503020204020204" pitchFamily="34" charset="-122"/>
              </a:rPr>
              <a:t>任务</a:t>
            </a:r>
            <a:r>
              <a:rPr lang="en-US" altLang="zh-CN" b="1" dirty="0">
                <a:solidFill>
                  <a:schemeClr val="accent1"/>
                </a:solidFill>
                <a:latin typeface="微软雅黑" panose="020B0503020204020204" pitchFamily="34" charset="-122"/>
                <a:ea typeface="微软雅黑" panose="020B0503020204020204" pitchFamily="34" charset="-122"/>
              </a:rPr>
              <a:t> 1</a:t>
            </a:r>
          </a:p>
        </p:txBody>
      </p:sp>
      <p:sp>
        <p:nvSpPr>
          <p:cNvPr id="82" name="TextBox 81"/>
          <p:cNvSpPr txBox="1"/>
          <p:nvPr>
            <p:custDataLst>
              <p:tags r:id="rId2"/>
            </p:custDataLst>
          </p:nvPr>
        </p:nvSpPr>
        <p:spPr>
          <a:xfrm>
            <a:off x="7020272" y="2425420"/>
            <a:ext cx="814070" cy="345440"/>
          </a:xfrm>
          <a:prstGeom prst="rect">
            <a:avLst/>
          </a:prstGeom>
          <a:noFill/>
        </p:spPr>
        <p:txBody>
          <a:bodyPr wrap="none" lIns="68580" tIns="34290" rIns="68580" bIns="34290" rtlCol="0">
            <a:spAutoFit/>
          </a:bodyPr>
          <a:lstStyle/>
          <a:p>
            <a:r>
              <a:rPr lang="zh-CN" altLang="en-US" b="1" dirty="0">
                <a:solidFill>
                  <a:schemeClr val="accent2"/>
                </a:solidFill>
                <a:latin typeface="微软雅黑" panose="020B0503020204020204" pitchFamily="34" charset="-122"/>
                <a:ea typeface="微软雅黑" panose="020B0503020204020204" pitchFamily="34" charset="-122"/>
              </a:rPr>
              <a:t>任务</a:t>
            </a:r>
            <a:r>
              <a:rPr lang="en-US" altLang="zh-CN" b="1" dirty="0">
                <a:solidFill>
                  <a:schemeClr val="accent2"/>
                </a:solidFill>
                <a:latin typeface="微软雅黑" panose="020B0503020204020204" pitchFamily="34" charset="-122"/>
                <a:ea typeface="微软雅黑" panose="020B0503020204020204" pitchFamily="34" charset="-122"/>
              </a:rPr>
              <a:t> 2</a:t>
            </a:r>
            <a:endParaRPr lang="zh-CN" altLang="en-US" b="1" dirty="0">
              <a:solidFill>
                <a:schemeClr val="accent2"/>
              </a:solidFill>
              <a:latin typeface="微软雅黑" panose="020B0503020204020204" pitchFamily="34" charset="-122"/>
              <a:ea typeface="微软雅黑" panose="020B0503020204020204" pitchFamily="34" charset="-122"/>
            </a:endParaRPr>
          </a:p>
        </p:txBody>
      </p:sp>
      <p:sp>
        <p:nvSpPr>
          <p:cNvPr id="83" name="TextBox 82"/>
          <p:cNvSpPr txBox="1"/>
          <p:nvPr>
            <p:custDataLst>
              <p:tags r:id="rId3"/>
            </p:custDataLst>
          </p:nvPr>
        </p:nvSpPr>
        <p:spPr>
          <a:xfrm>
            <a:off x="2987824" y="3146227"/>
            <a:ext cx="814070" cy="345440"/>
          </a:xfrm>
          <a:prstGeom prst="rect">
            <a:avLst/>
          </a:prstGeom>
          <a:noFill/>
        </p:spPr>
        <p:txBody>
          <a:bodyPr wrap="none" lIns="68580" tIns="34290" rIns="68580" bIns="34290" rtlCol="0">
            <a:spAutoFit/>
          </a:bodyPr>
          <a:lstStyle/>
          <a:p>
            <a:r>
              <a:rPr lang="zh-CN" altLang="en-US" b="1" dirty="0">
                <a:solidFill>
                  <a:schemeClr val="accent3"/>
                </a:solidFill>
                <a:latin typeface="微软雅黑" panose="020B0503020204020204" pitchFamily="34" charset="-122"/>
                <a:ea typeface="微软雅黑" panose="020B0503020204020204" pitchFamily="34" charset="-122"/>
              </a:rPr>
              <a:t>任务</a:t>
            </a:r>
            <a:r>
              <a:rPr lang="en-US" altLang="zh-CN" b="1" dirty="0">
                <a:solidFill>
                  <a:schemeClr val="accent3"/>
                </a:solidFill>
                <a:latin typeface="微软雅黑" panose="020B0503020204020204" pitchFamily="34" charset="-122"/>
                <a:ea typeface="微软雅黑" panose="020B0503020204020204" pitchFamily="34" charset="-122"/>
              </a:rPr>
              <a:t> 3</a:t>
            </a:r>
            <a:endParaRPr lang="zh-CN" altLang="en-US" b="1" dirty="0">
              <a:solidFill>
                <a:schemeClr val="accent3"/>
              </a:solidFill>
              <a:latin typeface="微软雅黑" panose="020B0503020204020204" pitchFamily="34" charset="-122"/>
              <a:ea typeface="微软雅黑" panose="020B0503020204020204" pitchFamily="34" charset="-122"/>
            </a:endParaRPr>
          </a:p>
        </p:txBody>
      </p:sp>
      <p:grpSp>
        <p:nvGrpSpPr>
          <p:cNvPr id="2" name="Group 14"/>
          <p:cNvGrpSpPr/>
          <p:nvPr>
            <p:custDataLst>
              <p:tags r:id="rId4"/>
            </p:custDataLst>
          </p:nvPr>
        </p:nvGrpSpPr>
        <p:grpSpPr>
          <a:xfrm>
            <a:off x="3921921" y="1749790"/>
            <a:ext cx="2957195" cy="314702"/>
            <a:chOff x="5349226" y="1934303"/>
            <a:chExt cx="4332868" cy="747552"/>
          </a:xfrm>
          <a:solidFill>
            <a:schemeClr val="accent1"/>
          </a:solidFill>
        </p:grpSpPr>
        <p:sp>
          <p:nvSpPr>
            <p:cNvPr id="94" name="燕尾形 18"/>
            <p:cNvSpPr/>
            <p:nvPr>
              <p:custDataLst>
                <p:tags r:id="rId11"/>
              </p:custDataLst>
            </p:nvPr>
          </p:nvSpPr>
          <p:spPr>
            <a:xfrm rot="10800000">
              <a:off x="5349226" y="2010956"/>
              <a:ext cx="4272984" cy="670899"/>
            </a:xfrm>
            <a:prstGeom prst="chevron">
              <a:avLst>
                <a:gd name="adj" fmla="val 67746"/>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b="1">
                <a:solidFill>
                  <a:schemeClr val="bg1"/>
                </a:solidFill>
                <a:latin typeface="微软雅黑" panose="020B0503020204020204" pitchFamily="34" charset="-122"/>
                <a:ea typeface="微软雅黑" panose="020B0503020204020204" pitchFamily="34" charset="-122"/>
              </a:endParaRPr>
            </a:p>
          </p:txBody>
        </p:sp>
        <p:sp>
          <p:nvSpPr>
            <p:cNvPr id="95" name="TextBox 94"/>
            <p:cNvSpPr txBox="1"/>
            <p:nvPr>
              <p:custDataLst>
                <p:tags r:id="rId12"/>
              </p:custDataLst>
            </p:nvPr>
          </p:nvSpPr>
          <p:spPr>
            <a:xfrm>
              <a:off x="5384581" y="1934303"/>
              <a:ext cx="4297513" cy="728556"/>
            </a:xfrm>
            <a:prstGeom prst="rect">
              <a:avLst/>
            </a:prstGeom>
            <a:noFill/>
          </p:spPr>
          <p:txBody>
            <a:bodyPr wrap="none" rtlCol="0">
              <a:noAutofit/>
            </a:bodyPr>
            <a:lstStyle/>
            <a:p>
              <a:pPr lvl="0" algn="ctr"/>
              <a:r>
                <a:rPr lang="zh-CN" altLang="zh-CN" sz="1400" dirty="0">
                  <a:solidFill>
                    <a:schemeClr val="bg1"/>
                  </a:solidFill>
                  <a:latin typeface="微软雅黑" panose="020B0503020204020204" pitchFamily="34" charset="-122"/>
                  <a:ea typeface="微软雅黑" panose="020B0503020204020204" pitchFamily="34" charset="-122"/>
                </a:rPr>
                <a:t>认识数据</a:t>
              </a:r>
              <a:r>
                <a:rPr lang="en-US" altLang="zh-CN" sz="1400" dirty="0">
                  <a:solidFill>
                    <a:schemeClr val="bg1"/>
                  </a:solidFill>
                  <a:latin typeface="微软雅黑" panose="020B0503020204020204" pitchFamily="34" charset="-122"/>
                  <a:ea typeface="微软雅黑" panose="020B0503020204020204" pitchFamily="34" charset="-122"/>
                </a:rPr>
                <a:t>——</a:t>
              </a:r>
              <a:r>
                <a:rPr lang="zh-CN" altLang="en-US" sz="1400" dirty="0">
                  <a:solidFill>
                    <a:schemeClr val="bg1"/>
                  </a:solidFill>
                  <a:latin typeface="微软雅黑" panose="020B0503020204020204" pitchFamily="34" charset="-122"/>
                  <a:ea typeface="微软雅黑" panose="020B0503020204020204" pitchFamily="34" charset="-122"/>
                </a:rPr>
                <a:t>人工智能的燃料</a:t>
              </a:r>
            </a:p>
          </p:txBody>
        </p:sp>
      </p:grpSp>
      <p:grpSp>
        <p:nvGrpSpPr>
          <p:cNvPr id="3" name="Group 15"/>
          <p:cNvGrpSpPr/>
          <p:nvPr>
            <p:custDataLst>
              <p:tags r:id="rId5"/>
            </p:custDataLst>
          </p:nvPr>
        </p:nvGrpSpPr>
        <p:grpSpPr>
          <a:xfrm>
            <a:off x="3937319" y="2460536"/>
            <a:ext cx="2990850" cy="306705"/>
            <a:chOff x="2569789" y="3646464"/>
            <a:chExt cx="4381605" cy="728556"/>
          </a:xfrm>
          <a:solidFill>
            <a:schemeClr val="accent2"/>
          </a:solidFill>
        </p:grpSpPr>
        <p:sp>
          <p:nvSpPr>
            <p:cNvPr id="97" name="燕尾形 20"/>
            <p:cNvSpPr/>
            <p:nvPr>
              <p:custDataLst>
                <p:tags r:id="rId9"/>
              </p:custDataLst>
            </p:nvPr>
          </p:nvSpPr>
          <p:spPr>
            <a:xfrm>
              <a:off x="2569789" y="3646467"/>
              <a:ext cx="4272984" cy="670899"/>
            </a:xfrm>
            <a:prstGeom prst="chevron">
              <a:avLst>
                <a:gd name="adj" fmla="val 67746"/>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b="1">
                <a:solidFill>
                  <a:schemeClr val="bg1"/>
                </a:solidFill>
                <a:latin typeface="微软雅黑" panose="020B0503020204020204" pitchFamily="34" charset="-122"/>
                <a:ea typeface="微软雅黑" panose="020B0503020204020204" pitchFamily="34" charset="-122"/>
              </a:endParaRPr>
            </a:p>
          </p:txBody>
        </p:sp>
        <p:sp>
          <p:nvSpPr>
            <p:cNvPr id="98" name="TextBox 97"/>
            <p:cNvSpPr txBox="1"/>
            <p:nvPr>
              <p:custDataLst>
                <p:tags r:id="rId10"/>
              </p:custDataLst>
            </p:nvPr>
          </p:nvSpPr>
          <p:spPr>
            <a:xfrm>
              <a:off x="2607000" y="3646464"/>
              <a:ext cx="4344394" cy="728556"/>
            </a:xfrm>
            <a:prstGeom prst="rect">
              <a:avLst/>
            </a:prstGeom>
            <a:noFill/>
          </p:spPr>
          <p:txBody>
            <a:bodyPr wrap="square" rtlCol="0">
              <a:spAutoFit/>
            </a:bodyPr>
            <a:lstStyle/>
            <a:p>
              <a:pPr lvl="0" algn="ctr"/>
              <a:r>
                <a:rPr lang="zh-CN" altLang="zh-CN" sz="1400" dirty="0">
                  <a:solidFill>
                    <a:schemeClr val="bg1"/>
                  </a:solidFill>
                  <a:latin typeface="微软雅黑" panose="020B0503020204020204" pitchFamily="34" charset="-122"/>
                  <a:ea typeface="微软雅黑" panose="020B0503020204020204" pitchFamily="34" charset="-122"/>
                </a:rPr>
                <a:t>认识算法</a:t>
              </a:r>
              <a:r>
                <a:rPr lang="en-US" altLang="zh-CN" sz="1400" dirty="0">
                  <a:solidFill>
                    <a:schemeClr val="bg1"/>
                  </a:solidFill>
                  <a:latin typeface="微软雅黑" panose="020B0503020204020204" pitchFamily="34" charset="-122"/>
                  <a:ea typeface="微软雅黑" panose="020B0503020204020204" pitchFamily="34" charset="-122"/>
                </a:rPr>
                <a:t>——</a:t>
              </a:r>
              <a:r>
                <a:rPr lang="zh-CN" altLang="en-US" sz="1400" dirty="0">
                  <a:solidFill>
                    <a:schemeClr val="bg1"/>
                  </a:solidFill>
                  <a:latin typeface="微软雅黑" panose="020B0503020204020204" pitchFamily="34" charset="-122"/>
                  <a:ea typeface="微软雅黑" panose="020B0503020204020204" pitchFamily="34" charset="-122"/>
                </a:rPr>
                <a:t>人工智能的灵魂</a:t>
              </a:r>
            </a:p>
          </p:txBody>
        </p:sp>
      </p:grpSp>
      <p:grpSp>
        <p:nvGrpSpPr>
          <p:cNvPr id="4" name="Group 17"/>
          <p:cNvGrpSpPr/>
          <p:nvPr>
            <p:custDataLst>
              <p:tags r:id="rId6"/>
            </p:custDataLst>
          </p:nvPr>
        </p:nvGrpSpPr>
        <p:grpSpPr>
          <a:xfrm>
            <a:off x="3865598" y="3160605"/>
            <a:ext cx="2990215" cy="306705"/>
            <a:chOff x="5319454" y="5317911"/>
            <a:chExt cx="4381249" cy="728556"/>
          </a:xfrm>
          <a:solidFill>
            <a:schemeClr val="accent3"/>
          </a:solidFill>
        </p:grpSpPr>
        <p:sp>
          <p:nvSpPr>
            <p:cNvPr id="100" name="燕尾形 23"/>
            <p:cNvSpPr/>
            <p:nvPr>
              <p:custDataLst>
                <p:tags r:id="rId7"/>
              </p:custDataLst>
            </p:nvPr>
          </p:nvSpPr>
          <p:spPr>
            <a:xfrm rot="10800000">
              <a:off x="5349226" y="5365450"/>
              <a:ext cx="4272984" cy="670899"/>
            </a:xfrm>
            <a:prstGeom prst="chevron">
              <a:avLst>
                <a:gd name="adj" fmla="val 67746"/>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bg1"/>
                </a:solidFill>
                <a:latin typeface="微软雅黑" panose="020B0503020204020204" pitchFamily="34" charset="-122"/>
                <a:ea typeface="微软雅黑" panose="020B0503020204020204" pitchFamily="34" charset="-122"/>
              </a:endParaRPr>
            </a:p>
          </p:txBody>
        </p:sp>
        <p:sp>
          <p:nvSpPr>
            <p:cNvPr id="101" name="TextBox 100"/>
            <p:cNvSpPr txBox="1"/>
            <p:nvPr>
              <p:custDataLst>
                <p:tags r:id="rId8"/>
              </p:custDataLst>
            </p:nvPr>
          </p:nvSpPr>
          <p:spPr>
            <a:xfrm>
              <a:off x="5319454" y="5317911"/>
              <a:ext cx="4381249" cy="728556"/>
            </a:xfrm>
            <a:prstGeom prst="rect">
              <a:avLst/>
            </a:prstGeom>
            <a:noFill/>
          </p:spPr>
          <p:txBody>
            <a:bodyPr wrap="square" rtlCol="0">
              <a:spAutoFit/>
            </a:bodyPr>
            <a:lstStyle/>
            <a:p>
              <a:pPr lvl="0" algn="ctr"/>
              <a:r>
                <a:rPr lang="zh-CN" altLang="zh-CN" sz="1400" dirty="0">
                  <a:solidFill>
                    <a:schemeClr val="bg1"/>
                  </a:solidFill>
                  <a:latin typeface="微软雅黑" panose="020B0503020204020204" pitchFamily="34" charset="-122"/>
                  <a:ea typeface="微软雅黑" panose="020B0503020204020204" pitchFamily="34" charset="-122"/>
                </a:rPr>
                <a:t>认识算力</a:t>
              </a:r>
              <a:r>
                <a:rPr lang="en-US" altLang="zh-CN" sz="1400" dirty="0">
                  <a:solidFill>
                    <a:schemeClr val="bg1"/>
                  </a:solidFill>
                  <a:latin typeface="微软雅黑" panose="020B0503020204020204" pitchFamily="34" charset="-122"/>
                  <a:ea typeface="微软雅黑" panose="020B0503020204020204" pitchFamily="34" charset="-122"/>
                </a:rPr>
                <a:t>——</a:t>
              </a:r>
              <a:r>
                <a:rPr lang="zh-CN" altLang="en-US" sz="1400" dirty="0">
                  <a:solidFill>
                    <a:schemeClr val="bg1"/>
                  </a:solidFill>
                  <a:latin typeface="微软雅黑" panose="020B0503020204020204" pitchFamily="34" charset="-122"/>
                  <a:ea typeface="微软雅黑" panose="020B0503020204020204" pitchFamily="34" charset="-122"/>
                </a:rPr>
                <a:t>人工智能的加速器</a:t>
              </a:r>
            </a:p>
          </p:txBody>
        </p:sp>
      </p:grpSp>
      <p:sp>
        <p:nvSpPr>
          <p:cNvPr id="30" name="TextBox 29"/>
          <p:cNvSpPr txBox="1">
            <a:spLocks noChangeArrowheads="1"/>
          </p:cNvSpPr>
          <p:nvPr/>
        </p:nvSpPr>
        <p:spPr bwMode="auto">
          <a:xfrm>
            <a:off x="323528" y="2362907"/>
            <a:ext cx="1332148" cy="461665"/>
          </a:xfrm>
          <a:prstGeom prst="rect">
            <a:avLst/>
          </a:prstGeom>
          <a:noFill/>
          <a:ln w="9525">
            <a:noFill/>
            <a:miter lim="800000"/>
          </a:ln>
        </p:spPr>
        <p:txBody>
          <a:bodyPr wrap="square">
            <a:spAutoFit/>
          </a:bodyPr>
          <a:lstStyle/>
          <a:p>
            <a:r>
              <a:rPr lang="zh-CN" altLang="en-US" sz="2400" dirty="0">
                <a:solidFill>
                  <a:schemeClr val="bg1"/>
                </a:solidFill>
                <a:latin typeface="微软雅黑" panose="020B0503020204020204" pitchFamily="34" charset="-122"/>
                <a:ea typeface="微软雅黑" panose="020B0503020204020204" pitchFamily="34" charset="-122"/>
              </a:rPr>
              <a:t>目  录</a:t>
            </a:r>
          </a:p>
        </p:txBody>
      </p:sp>
    </p:spTree>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120172" y="1996480"/>
            <a:ext cx="814070" cy="345440"/>
          </a:xfrm>
          <a:prstGeom prst="rect">
            <a:avLst/>
          </a:prstGeom>
          <a:noFill/>
        </p:spPr>
        <p:txBody>
          <a:bodyPr wrap="none" lIns="68580" tIns="34290" rIns="68580" bIns="34290" rtlCol="0">
            <a:spAutoFit/>
          </a:bodyPr>
          <a:lstStyle/>
          <a:p>
            <a:r>
              <a:rPr lang="zh-CN" altLang="en-US" b="1" dirty="0">
                <a:solidFill>
                  <a:schemeClr val="accent1"/>
                </a:solidFill>
                <a:latin typeface="微软雅黑" panose="020B0503020204020204" pitchFamily="34" charset="-122"/>
                <a:ea typeface="微软雅黑" panose="020B0503020204020204" pitchFamily="34" charset="-122"/>
              </a:rPr>
              <a:t>任务</a:t>
            </a:r>
            <a:r>
              <a:rPr lang="en-US" altLang="zh-CN" b="1" dirty="0">
                <a:solidFill>
                  <a:schemeClr val="accent1"/>
                </a:solidFill>
                <a:latin typeface="微软雅黑" panose="020B0503020204020204" pitchFamily="34" charset="-122"/>
                <a:ea typeface="微软雅黑" panose="020B0503020204020204" pitchFamily="34" charset="-122"/>
              </a:rPr>
              <a:t> 3</a:t>
            </a:r>
            <a:endParaRPr lang="zh-CN" altLang="en-US" b="1" dirty="0">
              <a:solidFill>
                <a:schemeClr val="accent1"/>
              </a:solidFill>
              <a:latin typeface="微软雅黑" panose="020B0503020204020204" pitchFamily="34" charset="-122"/>
              <a:ea typeface="微软雅黑" panose="020B0503020204020204" pitchFamily="34" charset="-122"/>
            </a:endParaRPr>
          </a:p>
        </p:txBody>
      </p:sp>
      <p:grpSp>
        <p:nvGrpSpPr>
          <p:cNvPr id="2" name="Group 14"/>
          <p:cNvGrpSpPr/>
          <p:nvPr/>
        </p:nvGrpSpPr>
        <p:grpSpPr>
          <a:xfrm>
            <a:off x="4458970" y="2378710"/>
            <a:ext cx="4370070" cy="799465"/>
            <a:chOff x="5349226" y="2010956"/>
            <a:chExt cx="5922706" cy="947109"/>
          </a:xfrm>
          <a:solidFill>
            <a:schemeClr val="accent1"/>
          </a:solidFill>
        </p:grpSpPr>
        <p:sp>
          <p:nvSpPr>
            <p:cNvPr id="6" name="燕尾形 18"/>
            <p:cNvSpPr/>
            <p:nvPr/>
          </p:nvSpPr>
          <p:spPr>
            <a:xfrm rot="10800000">
              <a:off x="5349226" y="2010956"/>
              <a:ext cx="5922706" cy="671026"/>
            </a:xfrm>
            <a:prstGeom prst="chevron">
              <a:avLst>
                <a:gd name="adj" fmla="val 67746"/>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7" name="TextBox 6"/>
            <p:cNvSpPr txBox="1"/>
            <p:nvPr/>
          </p:nvSpPr>
          <p:spPr>
            <a:xfrm>
              <a:off x="5428657" y="2120788"/>
              <a:ext cx="5762826" cy="837277"/>
            </a:xfrm>
            <a:prstGeom prst="rect">
              <a:avLst/>
            </a:prstGeom>
            <a:noFill/>
            <a:ln>
              <a:noFill/>
            </a:ln>
            <a:extLst>
              <a:ext uri="{909E8E84-426E-40DD-AFC4-6F175D3DCCD1}">
                <a14:hiddenFill xmlns:a14="http://schemas.microsoft.com/office/drawing/2010/main">
                  <a:grpFill/>
                </a14:hiddenFill>
              </a:ext>
            </a:extLst>
          </p:spPr>
          <p:txBody>
            <a:bodyPr wrap="square" rtlCol="0">
              <a:spAutoFit/>
            </a:bodyPr>
            <a:lstStyle/>
            <a:p>
              <a:pPr lvl="0" algn="ctr"/>
              <a:r>
                <a:rPr lang="zh-CN" altLang="zh-CN" sz="2000" dirty="0">
                  <a:solidFill>
                    <a:schemeClr val="bg1"/>
                  </a:solidFill>
                  <a:latin typeface="微软雅黑" panose="020B0503020204020204" pitchFamily="34" charset="-122"/>
                  <a:ea typeface="微软雅黑" panose="020B0503020204020204" pitchFamily="34" charset="-122"/>
                  <a:sym typeface="+mn-ea"/>
                </a:rPr>
                <a:t>认识算力</a:t>
              </a:r>
              <a:r>
                <a:rPr lang="en-US" altLang="zh-CN" sz="2000" dirty="0">
                  <a:solidFill>
                    <a:schemeClr val="bg1"/>
                  </a:solidFill>
                  <a:latin typeface="微软雅黑" panose="020B0503020204020204" pitchFamily="34" charset="-122"/>
                  <a:ea typeface="微软雅黑" panose="020B0503020204020204" pitchFamily="34" charset="-122"/>
                  <a:sym typeface="+mn-ea"/>
                </a:rPr>
                <a:t>——</a:t>
              </a:r>
              <a:r>
                <a:rPr lang="zh-CN" altLang="en-US" sz="2000" dirty="0">
                  <a:solidFill>
                    <a:schemeClr val="bg1"/>
                  </a:solidFill>
                  <a:latin typeface="微软雅黑" panose="020B0503020204020204" pitchFamily="34" charset="-122"/>
                  <a:ea typeface="微软雅黑" panose="020B0503020204020204" pitchFamily="34" charset="-122"/>
                  <a:sym typeface="+mn-ea"/>
                </a:rPr>
                <a:t>人工智能的加速器</a:t>
              </a:r>
              <a:endParaRPr lang="zh-CN" altLang="zh-CN" sz="2000" dirty="0">
                <a:solidFill>
                  <a:schemeClr val="bg1"/>
                </a:solidFill>
                <a:latin typeface="微软雅黑" panose="020B0503020204020204" pitchFamily="34" charset="-122"/>
                <a:ea typeface="微软雅黑" panose="020B0503020204020204" pitchFamily="34" charset="-122"/>
                <a:sym typeface="+mn-ea"/>
              </a:endParaRPr>
            </a:p>
            <a:p>
              <a:pPr lvl="0" algn="ctr"/>
              <a:endParaRPr lang="zh-CN" altLang="zh-CN" sz="2000" dirty="0">
                <a:solidFill>
                  <a:schemeClr val="bg1"/>
                </a:solidFill>
                <a:latin typeface="微软雅黑" panose="020B0503020204020204" pitchFamily="34" charset="-122"/>
                <a:ea typeface="微软雅黑" panose="020B0503020204020204" pitchFamily="34" charset="-122"/>
              </a:endParaRPr>
            </a:p>
          </p:txBody>
        </p:sp>
      </p:grpSp>
      <p:pic>
        <p:nvPicPr>
          <p:cNvPr id="8" name="图片 7" descr="摄图网_601306538_计算机处理器(企业商用)"/>
          <p:cNvPicPr>
            <a:picLocks noChangeAspect="1"/>
          </p:cNvPicPr>
          <p:nvPr/>
        </p:nvPicPr>
        <p:blipFill>
          <a:blip r:embed="rId3"/>
          <a:srcRect l="27993" r="5124"/>
          <a:stretch>
            <a:fillRect/>
          </a:stretch>
        </p:blipFill>
        <p:spPr>
          <a:xfrm>
            <a:off x="0" y="0"/>
            <a:ext cx="5161486" cy="5144770"/>
          </a:xfrm>
          <a:custGeom>
            <a:avLst/>
            <a:gdLst/>
            <a:ahLst/>
            <a:cxnLst>
              <a:cxn ang="3">
                <a:pos x="hc" y="t"/>
              </a:cxn>
              <a:cxn ang="cd2">
                <a:pos x="l" y="vc"/>
              </a:cxn>
              <a:cxn ang="cd4">
                <a:pos x="hc" y="b"/>
              </a:cxn>
              <a:cxn ang="0">
                <a:pos x="r" y="vc"/>
              </a:cxn>
            </a:cxnLst>
            <a:rect l="l" t="t" r="r" b="b"/>
            <a:pathLst>
              <a:path w="8128" h="8102">
                <a:moveTo>
                  <a:pt x="0" y="0"/>
                </a:moveTo>
                <a:lnTo>
                  <a:pt x="8116" y="0"/>
                </a:lnTo>
                <a:lnTo>
                  <a:pt x="5666" y="4045"/>
                </a:lnTo>
                <a:lnTo>
                  <a:pt x="8128" y="8102"/>
                </a:lnTo>
                <a:lnTo>
                  <a:pt x="0" y="8102"/>
                </a:lnTo>
                <a:lnTo>
                  <a:pt x="0" y="0"/>
                </a:lnTo>
                <a:close/>
              </a:path>
            </a:pathLst>
          </a:custGeom>
        </p:spPr>
      </p:pic>
    </p:spTree>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37"/>
          <p:cNvSpPr txBox="1"/>
          <p:nvPr userDrawn="1">
            <p:custDataLst>
              <p:tags r:id="rId1"/>
            </p:custDataLst>
          </p:nvPr>
        </p:nvSpPr>
        <p:spPr>
          <a:xfrm>
            <a:off x="467360" y="291465"/>
            <a:ext cx="3279140" cy="345440"/>
          </a:xfrm>
          <a:prstGeom prst="rect">
            <a:avLst/>
          </a:prstGeom>
          <a:noFill/>
        </p:spPr>
        <p:txBody>
          <a:bodyPr wrap="square" lIns="68584" tIns="34292" rIns="68584" bIns="34292" rtlCol="0">
            <a:spAutoFit/>
          </a:bodyPr>
          <a:lstStyle/>
          <a:p>
            <a:pPr lvl="0" algn="l"/>
            <a:r>
              <a:rPr lang="zh-CN" altLang="en-US" dirty="0">
                <a:solidFill>
                  <a:schemeClr val="accent1"/>
                </a:solidFill>
                <a:latin typeface="微软雅黑" panose="020B0503020204020204" pitchFamily="34" charset="-122"/>
                <a:ea typeface="微软雅黑" panose="020B0503020204020204" pitchFamily="34" charset="-122"/>
              </a:rPr>
              <a:t>学习目标</a:t>
            </a:r>
          </a:p>
        </p:txBody>
      </p:sp>
      <p:sp>
        <p:nvSpPr>
          <p:cNvPr id="44" name="PA_淘宝店chenying0907 43"/>
          <p:cNvSpPr txBox="1"/>
          <p:nvPr>
            <p:custDataLst>
              <p:tags r:id="rId2"/>
            </p:custDataLst>
          </p:nvPr>
        </p:nvSpPr>
        <p:spPr>
          <a:xfrm>
            <a:off x="2835910" y="1456055"/>
            <a:ext cx="5281930" cy="2680970"/>
          </a:xfrm>
          <a:prstGeom prst="rect">
            <a:avLst/>
          </a:prstGeom>
          <a:noFill/>
        </p:spPr>
        <p:txBody>
          <a:bodyPr wrap="square" lIns="68580" tIns="34290" rIns="68580" bIns="34290" rtlCol="0">
            <a:noAutofit/>
          </a:bodyPr>
          <a:lstStyle/>
          <a:p>
            <a:pPr marL="171450" indent="-171450">
              <a:lnSpc>
                <a:spcPct val="150000"/>
              </a:lnSpc>
              <a:buFont typeface="Arial" panose="020B0604020202090204" pitchFamily="34" charset="0"/>
              <a:buChar char="•"/>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理解算力的定义</a:t>
            </a:r>
            <a:r>
              <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类型及其在人工智能中的核心地位</a:t>
            </a:r>
          </a:p>
          <a:p>
            <a:pPr marL="171450" indent="-171450">
              <a:lnSpc>
                <a:spcPct val="150000"/>
              </a:lnSpc>
              <a:buFont typeface="Arial" panose="020B0604020202090204" pitchFamily="34" charset="0"/>
              <a:buChar char="•"/>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了解算力的基础技术</a:t>
            </a:r>
          </a:p>
          <a:p>
            <a:pPr marL="171450" indent="-171450">
              <a:lnSpc>
                <a:spcPct val="150000"/>
              </a:lnSpc>
              <a:buFont typeface="Arial" panose="020B0604020202090204" pitchFamily="34" charset="0"/>
              <a:buChar char="•"/>
            </a:pP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a:p>
            <a:pPr marL="171450" indent="-171450">
              <a:lnSpc>
                <a:spcPct val="150000"/>
              </a:lnSpc>
              <a:buFont typeface="Arial" panose="020B0604020202090204" pitchFamily="34" charset="0"/>
              <a:buChar char="•"/>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能够根据任务需求选择合适的算力平台</a:t>
            </a:r>
          </a:p>
          <a:p>
            <a:pPr marL="171450" indent="-171450">
              <a:lnSpc>
                <a:spcPct val="150000"/>
              </a:lnSpc>
              <a:buFont typeface="Arial" panose="020B0604020202090204" pitchFamily="34" charset="0"/>
              <a:buChar char="•"/>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能够初步评估常见设备的算力</a:t>
            </a:r>
          </a:p>
          <a:p>
            <a:pPr marL="171450" indent="-171450">
              <a:lnSpc>
                <a:spcPct val="150000"/>
              </a:lnSpc>
              <a:buFont typeface="Arial" panose="020B0604020202090204" pitchFamily="34" charset="0"/>
              <a:buChar char="•"/>
            </a:pP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a:p>
            <a:pPr marL="171450" indent="-171450">
              <a:lnSpc>
                <a:spcPct val="150000"/>
              </a:lnSpc>
              <a:buFont typeface="Arial" panose="020B0604020202090204" pitchFamily="34" charset="0"/>
              <a:buChar char="•"/>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具备算力意识和工程素养</a:t>
            </a:r>
          </a:p>
          <a:p>
            <a:pPr marL="171450" indent="-171450">
              <a:lnSpc>
                <a:spcPct val="150000"/>
              </a:lnSpc>
              <a:buFont typeface="Arial" panose="020B0604020202090204" pitchFamily="34" charset="0"/>
              <a:buChar char="•"/>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具备对人工智能技术的学习兴趣和探索精神</a:t>
            </a:r>
          </a:p>
        </p:txBody>
      </p:sp>
      <p:grpSp>
        <p:nvGrpSpPr>
          <p:cNvPr id="17" name="Group 14"/>
          <p:cNvGrpSpPr/>
          <p:nvPr>
            <p:custDataLst>
              <p:tags r:id="rId3"/>
            </p:custDataLst>
          </p:nvPr>
        </p:nvGrpSpPr>
        <p:grpSpPr>
          <a:xfrm>
            <a:off x="1359535" y="1502638"/>
            <a:ext cx="1371600" cy="581432"/>
            <a:chOff x="5349226" y="2010956"/>
            <a:chExt cx="4272984" cy="701546"/>
          </a:xfrm>
          <a:solidFill>
            <a:schemeClr val="accent1"/>
          </a:solidFill>
        </p:grpSpPr>
        <p:sp>
          <p:nvSpPr>
            <p:cNvPr id="94" name="燕尾形 18"/>
            <p:cNvSpPr/>
            <p:nvPr>
              <p:custDataLst>
                <p:tags r:id="rId10"/>
              </p:custDataLst>
            </p:nvPr>
          </p:nvSpPr>
          <p:spPr>
            <a:xfrm rot="10800000">
              <a:off x="5349226" y="2010956"/>
              <a:ext cx="4272984" cy="670899"/>
            </a:xfrm>
            <a:prstGeom prst="chevron">
              <a:avLst>
                <a:gd name="adj" fmla="val 67746"/>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b="1">
                <a:solidFill>
                  <a:schemeClr val="bg1"/>
                </a:solidFill>
                <a:latin typeface="微软雅黑" panose="020B0503020204020204" pitchFamily="34" charset="-122"/>
                <a:ea typeface="微软雅黑" panose="020B0503020204020204" pitchFamily="34" charset="-122"/>
              </a:endParaRPr>
            </a:p>
          </p:txBody>
        </p:sp>
        <p:sp>
          <p:nvSpPr>
            <p:cNvPr id="95" name="TextBox 94"/>
            <p:cNvSpPr txBox="1"/>
            <p:nvPr>
              <p:custDataLst>
                <p:tags r:id="rId11"/>
              </p:custDataLst>
            </p:nvPr>
          </p:nvSpPr>
          <p:spPr>
            <a:xfrm>
              <a:off x="6619252" y="2040562"/>
              <a:ext cx="1831844" cy="671940"/>
            </a:xfrm>
            <a:prstGeom prst="rect">
              <a:avLst/>
            </a:prstGeom>
            <a:noFill/>
          </p:spPr>
          <p:txBody>
            <a:bodyPr wrap="square" rtlCol="0">
              <a:noAutofit/>
            </a:bodyPr>
            <a:lstStyle/>
            <a:p>
              <a:pPr lvl="0" algn="ctr"/>
              <a:r>
                <a:rPr lang="zh-CN" altLang="zh-CN" sz="1400" dirty="0">
                  <a:solidFill>
                    <a:schemeClr val="bg1"/>
                  </a:solidFill>
                  <a:latin typeface="微软雅黑" panose="020B0503020204020204" pitchFamily="34" charset="-122"/>
                  <a:ea typeface="微软雅黑" panose="020B0503020204020204" pitchFamily="34" charset="-122"/>
                </a:rPr>
                <a:t>知识目标</a:t>
              </a:r>
            </a:p>
          </p:txBody>
        </p:sp>
      </p:grpSp>
      <p:grpSp>
        <p:nvGrpSpPr>
          <p:cNvPr id="18" name="Group 14"/>
          <p:cNvGrpSpPr/>
          <p:nvPr>
            <p:custDataLst>
              <p:tags r:id="rId4"/>
            </p:custDataLst>
          </p:nvPr>
        </p:nvGrpSpPr>
        <p:grpSpPr>
          <a:xfrm>
            <a:off x="1363980" y="2536418"/>
            <a:ext cx="1371600" cy="581432"/>
            <a:chOff x="5349226" y="2010956"/>
            <a:chExt cx="4272984" cy="701546"/>
          </a:xfrm>
          <a:solidFill>
            <a:schemeClr val="accent1"/>
          </a:solidFill>
        </p:grpSpPr>
        <p:sp>
          <p:nvSpPr>
            <p:cNvPr id="19" name="燕尾形 18"/>
            <p:cNvSpPr/>
            <p:nvPr>
              <p:custDataLst>
                <p:tags r:id="rId8"/>
              </p:custDataLst>
            </p:nvPr>
          </p:nvSpPr>
          <p:spPr>
            <a:xfrm rot="10800000">
              <a:off x="5349226" y="2010956"/>
              <a:ext cx="4272984" cy="670899"/>
            </a:xfrm>
            <a:prstGeom prst="chevron">
              <a:avLst>
                <a:gd name="adj" fmla="val 67746"/>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b="1">
                <a:solidFill>
                  <a:schemeClr val="bg1"/>
                </a:solidFill>
                <a:latin typeface="微软雅黑" panose="020B0503020204020204" pitchFamily="34" charset="-122"/>
                <a:ea typeface="微软雅黑" panose="020B0503020204020204" pitchFamily="34" charset="-122"/>
              </a:endParaRPr>
            </a:p>
          </p:txBody>
        </p:sp>
        <p:sp>
          <p:nvSpPr>
            <p:cNvPr id="20" name="TextBox 94"/>
            <p:cNvSpPr txBox="1"/>
            <p:nvPr>
              <p:custDataLst>
                <p:tags r:id="rId9"/>
              </p:custDataLst>
            </p:nvPr>
          </p:nvSpPr>
          <p:spPr>
            <a:xfrm>
              <a:off x="6619252" y="2040562"/>
              <a:ext cx="1831844" cy="671940"/>
            </a:xfrm>
            <a:prstGeom prst="rect">
              <a:avLst/>
            </a:prstGeom>
            <a:noFill/>
          </p:spPr>
          <p:txBody>
            <a:bodyPr wrap="square" rtlCol="0">
              <a:noAutofit/>
            </a:bodyPr>
            <a:lstStyle/>
            <a:p>
              <a:pPr lvl="0" algn="ctr"/>
              <a:r>
                <a:rPr lang="zh-CN" altLang="zh-CN" sz="1400" dirty="0">
                  <a:solidFill>
                    <a:schemeClr val="bg1"/>
                  </a:solidFill>
                  <a:latin typeface="微软雅黑" panose="020B0503020204020204" pitchFamily="34" charset="-122"/>
                  <a:ea typeface="微软雅黑" panose="020B0503020204020204" pitchFamily="34" charset="-122"/>
                </a:rPr>
                <a:t>能力目标</a:t>
              </a:r>
            </a:p>
          </p:txBody>
        </p:sp>
      </p:grpSp>
      <p:grpSp>
        <p:nvGrpSpPr>
          <p:cNvPr id="21" name="Group 14"/>
          <p:cNvGrpSpPr/>
          <p:nvPr>
            <p:custDataLst>
              <p:tags r:id="rId5"/>
            </p:custDataLst>
          </p:nvPr>
        </p:nvGrpSpPr>
        <p:grpSpPr>
          <a:xfrm>
            <a:off x="1363980" y="3507968"/>
            <a:ext cx="1371600" cy="581432"/>
            <a:chOff x="5349226" y="2010956"/>
            <a:chExt cx="4272984" cy="701546"/>
          </a:xfrm>
          <a:solidFill>
            <a:schemeClr val="accent1"/>
          </a:solidFill>
        </p:grpSpPr>
        <p:sp>
          <p:nvSpPr>
            <p:cNvPr id="23" name="燕尾形 22"/>
            <p:cNvSpPr/>
            <p:nvPr>
              <p:custDataLst>
                <p:tags r:id="rId6"/>
              </p:custDataLst>
            </p:nvPr>
          </p:nvSpPr>
          <p:spPr>
            <a:xfrm rot="10800000">
              <a:off x="5349226" y="2010956"/>
              <a:ext cx="4272984" cy="670899"/>
            </a:xfrm>
            <a:prstGeom prst="chevron">
              <a:avLst>
                <a:gd name="adj" fmla="val 67746"/>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b="1">
                <a:solidFill>
                  <a:schemeClr val="bg1"/>
                </a:solidFill>
                <a:latin typeface="微软雅黑" panose="020B0503020204020204" pitchFamily="34" charset="-122"/>
                <a:ea typeface="微软雅黑" panose="020B0503020204020204" pitchFamily="34" charset="-122"/>
              </a:endParaRPr>
            </a:p>
          </p:txBody>
        </p:sp>
        <p:sp>
          <p:nvSpPr>
            <p:cNvPr id="27" name="TextBox 94"/>
            <p:cNvSpPr txBox="1"/>
            <p:nvPr>
              <p:custDataLst>
                <p:tags r:id="rId7"/>
              </p:custDataLst>
            </p:nvPr>
          </p:nvSpPr>
          <p:spPr>
            <a:xfrm>
              <a:off x="6619252" y="2040562"/>
              <a:ext cx="1831844" cy="671940"/>
            </a:xfrm>
            <a:prstGeom prst="rect">
              <a:avLst/>
            </a:prstGeom>
            <a:noFill/>
          </p:spPr>
          <p:txBody>
            <a:bodyPr wrap="square" rtlCol="0">
              <a:noAutofit/>
            </a:bodyPr>
            <a:lstStyle/>
            <a:p>
              <a:pPr lvl="0" algn="ctr"/>
              <a:r>
                <a:rPr lang="zh-CN" altLang="zh-CN" sz="1400" dirty="0">
                  <a:solidFill>
                    <a:schemeClr val="bg1"/>
                  </a:solidFill>
                  <a:latin typeface="微软雅黑" panose="020B0503020204020204" pitchFamily="34" charset="-122"/>
                  <a:ea typeface="微软雅黑" panose="020B0503020204020204" pitchFamily="34" charset="-122"/>
                </a:rPr>
                <a:t>素养目标</a:t>
              </a:r>
            </a:p>
          </p:txBody>
        </p:sp>
      </p:grpSp>
    </p:spTree>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37"/>
          <p:cNvSpPr txBox="1"/>
          <p:nvPr userDrawn="1">
            <p:custDataLst>
              <p:tags r:id="rId1"/>
            </p:custDataLst>
          </p:nvPr>
        </p:nvSpPr>
        <p:spPr>
          <a:xfrm>
            <a:off x="467360" y="291465"/>
            <a:ext cx="3279140" cy="345440"/>
          </a:xfrm>
          <a:prstGeom prst="rect">
            <a:avLst/>
          </a:prstGeom>
          <a:noFill/>
        </p:spPr>
        <p:txBody>
          <a:bodyPr wrap="square" lIns="68584" tIns="34292" rIns="68584" bIns="34292" rtlCol="0">
            <a:spAutoFit/>
          </a:bodyPr>
          <a:lstStyle/>
          <a:p>
            <a:pPr lvl="0" algn="l"/>
            <a:r>
              <a:rPr lang="zh-CN" altLang="en-US" dirty="0">
                <a:solidFill>
                  <a:schemeClr val="accent1"/>
                </a:solidFill>
                <a:latin typeface="微软雅黑" panose="020B0503020204020204" pitchFamily="34" charset="-122"/>
                <a:ea typeface="微软雅黑" panose="020B0503020204020204" pitchFamily="34" charset="-122"/>
              </a:rPr>
              <a:t>一</a:t>
            </a:r>
            <a:r>
              <a:rPr lang="en-US" altLang="zh-CN" dirty="0">
                <a:solidFill>
                  <a:schemeClr val="accent1"/>
                </a:solidFill>
                <a:latin typeface="微软雅黑" panose="020B0503020204020204" pitchFamily="34" charset="-122"/>
                <a:ea typeface="微软雅黑" panose="020B0503020204020204" pitchFamily="34" charset="-122"/>
              </a:rPr>
              <a:t>、</a:t>
            </a:r>
            <a:r>
              <a:rPr lang="zh-CN" altLang="en-US" dirty="0">
                <a:solidFill>
                  <a:schemeClr val="accent1"/>
                </a:solidFill>
                <a:latin typeface="微软雅黑" panose="020B0503020204020204" pitchFamily="34" charset="-122"/>
                <a:ea typeface="微软雅黑" panose="020B0503020204020204" pitchFamily="34" charset="-122"/>
              </a:rPr>
              <a:t>认识算力</a:t>
            </a:r>
          </a:p>
        </p:txBody>
      </p:sp>
      <p:grpSp>
        <p:nvGrpSpPr>
          <p:cNvPr id="3" name="组合 2"/>
          <p:cNvGrpSpPr/>
          <p:nvPr/>
        </p:nvGrpSpPr>
        <p:grpSpPr>
          <a:xfrm>
            <a:off x="1080770" y="947420"/>
            <a:ext cx="7032625" cy="1145540"/>
            <a:chOff x="1702" y="1772"/>
            <a:chExt cx="11075" cy="1804"/>
          </a:xfrm>
        </p:grpSpPr>
        <p:cxnSp>
          <p:nvCxnSpPr>
            <p:cNvPr id="35" name="Straight Connector 34"/>
            <p:cNvCxnSpPr/>
            <p:nvPr>
              <p:custDataLst>
                <p:tags r:id="rId3"/>
              </p:custDataLst>
            </p:nvPr>
          </p:nvCxnSpPr>
          <p:spPr>
            <a:xfrm>
              <a:off x="1815" y="2332"/>
              <a:ext cx="2131" cy="0"/>
            </a:xfrm>
            <a:prstGeom prst="line">
              <a:avLst/>
            </a:prstGeom>
            <a:ln w="3175">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6" name="TextBox 35"/>
            <p:cNvSpPr txBox="1"/>
            <p:nvPr>
              <p:custDataLst>
                <p:tags r:id="rId4"/>
              </p:custDataLst>
            </p:nvPr>
          </p:nvSpPr>
          <p:spPr>
            <a:xfrm>
              <a:off x="1702" y="1772"/>
              <a:ext cx="2005" cy="483"/>
            </a:xfrm>
            <a:prstGeom prst="rect">
              <a:avLst/>
            </a:prstGeom>
            <a:noFill/>
          </p:spPr>
          <p:txBody>
            <a:bodyPr wrap="none" rtlCol="0">
              <a:spAutoFit/>
            </a:bodyPr>
            <a:lstStyle/>
            <a:p>
              <a:r>
                <a:rPr lang="en-US" altLang="zh-CN" sz="1400" b="1">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1. </a:t>
              </a:r>
              <a:r>
                <a:rPr lang="zh-CN" altLang="en-US" sz="1400" b="1">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算力的定义</a:t>
              </a:r>
            </a:p>
          </p:txBody>
        </p:sp>
        <p:sp>
          <p:nvSpPr>
            <p:cNvPr id="37" name="TextBox 36"/>
            <p:cNvSpPr txBox="1"/>
            <p:nvPr>
              <p:custDataLst>
                <p:tags r:id="rId5"/>
              </p:custDataLst>
            </p:nvPr>
          </p:nvSpPr>
          <p:spPr>
            <a:xfrm>
              <a:off x="1702" y="2415"/>
              <a:ext cx="11075" cy="1161"/>
            </a:xfrm>
            <a:prstGeom prst="rect">
              <a:avLst/>
            </a:prstGeom>
            <a:noFill/>
          </p:spPr>
          <p:txBody>
            <a:bodyPr wrap="square" rtlCol="0">
              <a:spAutoFit/>
            </a:bodyPr>
            <a:lstStyle/>
            <a:p>
              <a:pPr indent="0" algn="just" fontAlgn="auto">
                <a:lnSpc>
                  <a:spcPct val="150000"/>
                </a:lnSpc>
                <a:spcAft>
                  <a:spcPts val="600"/>
                </a:spcAft>
              </a:pPr>
              <a:r>
                <a:rPr sz="1400">
                  <a:solidFill>
                    <a:srgbClr val="808080"/>
                  </a:solidFill>
                  <a:latin typeface="微软雅黑" charset="0"/>
                  <a:ea typeface="微软雅黑" charset="0"/>
                  <a:cs typeface="微软雅黑" charset="0"/>
                  <a:sym typeface="Arial" panose="020B0604020202090204" pitchFamily="34" charset="0"/>
                </a:rPr>
                <a:t>算力是指计算机执行计算</a:t>
              </a:r>
              <a:r>
                <a:rPr lang="en-US" sz="1400">
                  <a:solidFill>
                    <a:srgbClr val="808080"/>
                  </a:solidFill>
                  <a:latin typeface="微软雅黑" charset="0"/>
                  <a:ea typeface="微软雅黑" charset="0"/>
                  <a:cs typeface="微软雅黑" charset="0"/>
                  <a:sym typeface="Arial" panose="020B0604020202090204" pitchFamily="34" charset="0"/>
                </a:rPr>
                <a:t>、</a:t>
              </a:r>
              <a:r>
                <a:rPr sz="1400">
                  <a:solidFill>
                    <a:srgbClr val="808080"/>
                  </a:solidFill>
                  <a:latin typeface="微软雅黑" charset="0"/>
                  <a:ea typeface="微软雅黑" charset="0"/>
                  <a:cs typeface="微软雅黑" charset="0"/>
                  <a:sym typeface="Arial" panose="020B0604020202090204" pitchFamily="34" charset="0"/>
                </a:rPr>
                <a:t>处理信息和解决问题的能力</a:t>
              </a:r>
              <a:r>
                <a:rPr lang="en-US" sz="1400">
                  <a:solidFill>
                    <a:srgbClr val="808080"/>
                  </a:solidFill>
                  <a:latin typeface="微软雅黑" charset="0"/>
                  <a:ea typeface="微软雅黑" charset="0"/>
                  <a:cs typeface="微软雅黑" charset="0"/>
                  <a:sym typeface="Arial" panose="020B0604020202090204" pitchFamily="34" charset="0"/>
                </a:rPr>
                <a:t>。</a:t>
              </a:r>
              <a:r>
                <a:rPr sz="1400">
                  <a:solidFill>
                    <a:srgbClr val="808080"/>
                  </a:solidFill>
                  <a:latin typeface="微软雅黑" charset="0"/>
                  <a:ea typeface="微软雅黑" charset="0"/>
                  <a:cs typeface="微软雅黑" charset="0"/>
                  <a:sym typeface="Arial" panose="020B0604020202090204" pitchFamily="34" charset="0"/>
                </a:rPr>
                <a:t>在人工智能领域</a:t>
              </a:r>
              <a:r>
                <a:rPr lang="en-US" sz="1400">
                  <a:solidFill>
                    <a:srgbClr val="808080"/>
                  </a:solidFill>
                  <a:latin typeface="微软雅黑" charset="0"/>
                  <a:ea typeface="微软雅黑" charset="0"/>
                  <a:cs typeface="微软雅黑" charset="0"/>
                  <a:sym typeface="Arial" panose="020B0604020202090204" pitchFamily="34" charset="0"/>
                </a:rPr>
                <a:t>，</a:t>
              </a:r>
              <a:r>
                <a:rPr sz="1400">
                  <a:solidFill>
                    <a:srgbClr val="808080"/>
                  </a:solidFill>
                  <a:latin typeface="微软雅黑" charset="0"/>
                  <a:ea typeface="微软雅黑" charset="0"/>
                  <a:cs typeface="微软雅黑" charset="0"/>
                  <a:sym typeface="Arial" panose="020B0604020202090204" pitchFamily="34" charset="0"/>
                </a:rPr>
                <a:t>算力特指在执行人工智能算法</a:t>
              </a:r>
              <a:r>
                <a:rPr lang="en-US" sz="1400">
                  <a:solidFill>
                    <a:srgbClr val="808080"/>
                  </a:solidFill>
                  <a:latin typeface="微软雅黑" charset="0"/>
                  <a:ea typeface="微软雅黑" charset="0"/>
                  <a:cs typeface="微软雅黑" charset="0"/>
                  <a:sym typeface="Arial" panose="020B0604020202090204" pitchFamily="34" charset="0"/>
                </a:rPr>
                <a:t>、</a:t>
              </a:r>
              <a:r>
                <a:rPr sz="1400">
                  <a:solidFill>
                    <a:srgbClr val="808080"/>
                  </a:solidFill>
                  <a:latin typeface="微软雅黑" charset="0"/>
                  <a:ea typeface="微软雅黑" charset="0"/>
                  <a:cs typeface="微软雅黑" charset="0"/>
                  <a:sym typeface="Arial" panose="020B0604020202090204" pitchFamily="34" charset="0"/>
                </a:rPr>
                <a:t>训练模型</a:t>
              </a:r>
              <a:r>
                <a:rPr lang="en-US" sz="1400">
                  <a:solidFill>
                    <a:srgbClr val="808080"/>
                  </a:solidFill>
                  <a:latin typeface="微软雅黑" charset="0"/>
                  <a:ea typeface="微软雅黑" charset="0"/>
                  <a:cs typeface="微软雅黑" charset="0"/>
                  <a:sym typeface="Arial" panose="020B0604020202090204" pitchFamily="34" charset="0"/>
                </a:rPr>
                <a:t>、</a:t>
              </a:r>
              <a:r>
                <a:rPr sz="1400">
                  <a:solidFill>
                    <a:srgbClr val="808080"/>
                  </a:solidFill>
                  <a:latin typeface="微软雅黑" charset="0"/>
                  <a:ea typeface="微软雅黑" charset="0"/>
                  <a:cs typeface="微软雅黑" charset="0"/>
                  <a:sym typeface="Arial" panose="020B0604020202090204" pitchFamily="34" charset="0"/>
                </a:rPr>
                <a:t>进行推理分析等过程中所需的计算资源总和</a:t>
              </a:r>
              <a:r>
                <a:rPr lang="en-US" sz="1400">
                  <a:solidFill>
                    <a:srgbClr val="808080"/>
                  </a:solidFill>
                  <a:latin typeface="微软雅黑" charset="0"/>
                  <a:ea typeface="微软雅黑" charset="0"/>
                  <a:cs typeface="微软雅黑" charset="0"/>
                  <a:sym typeface="Arial" panose="020B0604020202090204" pitchFamily="34" charset="0"/>
                </a:rPr>
                <a:t>。</a:t>
              </a:r>
            </a:p>
          </p:txBody>
        </p:sp>
      </p:grpSp>
      <p:pic>
        <p:nvPicPr>
          <p:cNvPr id="7" name="图片 6"/>
          <p:cNvPicPr>
            <a:picLocks noChangeAspect="1"/>
          </p:cNvPicPr>
          <p:nvPr>
            <p:custDataLst>
              <p:tags r:id="rId2"/>
            </p:custDataLst>
          </p:nvPr>
        </p:nvPicPr>
        <p:blipFill>
          <a:blip r:embed="rId8">
            <a:clrChange>
              <a:clrFrom>
                <a:srgbClr val="FFFFFF">
                  <a:alpha val="100000"/>
                </a:srgbClr>
              </a:clrFrom>
              <a:clrTo>
                <a:srgbClr val="FFFFFF">
                  <a:alpha val="100000"/>
                  <a:alpha val="0"/>
                </a:srgbClr>
              </a:clrTo>
            </a:clrChange>
          </a:blip>
          <a:stretch>
            <a:fillRect/>
          </a:stretch>
        </p:blipFill>
        <p:spPr>
          <a:xfrm>
            <a:off x="1115060" y="2500630"/>
            <a:ext cx="7048500" cy="1803400"/>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37"/>
          <p:cNvSpPr txBox="1"/>
          <p:nvPr userDrawn="1">
            <p:custDataLst>
              <p:tags r:id="rId1"/>
            </p:custDataLst>
          </p:nvPr>
        </p:nvSpPr>
        <p:spPr>
          <a:xfrm>
            <a:off x="467360" y="291465"/>
            <a:ext cx="3279140" cy="345440"/>
          </a:xfrm>
          <a:prstGeom prst="rect">
            <a:avLst/>
          </a:prstGeom>
          <a:noFill/>
        </p:spPr>
        <p:txBody>
          <a:bodyPr wrap="square" lIns="68584" tIns="34292" rIns="68584" bIns="34292" rtlCol="0">
            <a:spAutoFit/>
          </a:bodyPr>
          <a:lstStyle/>
          <a:p>
            <a:pPr lvl="0" algn="l"/>
            <a:r>
              <a:rPr lang="zh-CN" altLang="en-US" dirty="0">
                <a:solidFill>
                  <a:schemeClr val="accent1"/>
                </a:solidFill>
                <a:latin typeface="微软雅黑" panose="020B0503020204020204" pitchFamily="34" charset="-122"/>
                <a:ea typeface="微软雅黑" panose="020B0503020204020204" pitchFamily="34" charset="-122"/>
              </a:rPr>
              <a:t>一</a:t>
            </a:r>
            <a:r>
              <a:rPr lang="en-US" altLang="zh-CN" dirty="0">
                <a:solidFill>
                  <a:schemeClr val="accent1"/>
                </a:solidFill>
                <a:latin typeface="微软雅黑" panose="020B0503020204020204" pitchFamily="34" charset="-122"/>
                <a:ea typeface="微软雅黑" panose="020B0503020204020204" pitchFamily="34" charset="-122"/>
              </a:rPr>
              <a:t>、</a:t>
            </a:r>
            <a:r>
              <a:rPr lang="zh-CN" altLang="en-US" dirty="0">
                <a:solidFill>
                  <a:schemeClr val="accent1"/>
                </a:solidFill>
                <a:latin typeface="微软雅黑" panose="020B0503020204020204" pitchFamily="34" charset="-122"/>
                <a:ea typeface="微软雅黑" panose="020B0503020204020204" pitchFamily="34" charset="-122"/>
              </a:rPr>
              <a:t>认识算力</a:t>
            </a:r>
          </a:p>
        </p:txBody>
      </p:sp>
      <p:grpSp>
        <p:nvGrpSpPr>
          <p:cNvPr id="2" name="组合 1"/>
          <p:cNvGrpSpPr/>
          <p:nvPr/>
        </p:nvGrpSpPr>
        <p:grpSpPr>
          <a:xfrm>
            <a:off x="536575" y="880110"/>
            <a:ext cx="8211711" cy="1468755"/>
            <a:chOff x="1702" y="1772"/>
            <a:chExt cx="12024" cy="2313"/>
          </a:xfrm>
        </p:grpSpPr>
        <p:cxnSp>
          <p:nvCxnSpPr>
            <p:cNvPr id="4" name="Straight Connector 34"/>
            <p:cNvCxnSpPr/>
            <p:nvPr>
              <p:custDataLst>
                <p:tags r:id="rId3"/>
              </p:custDataLst>
            </p:nvPr>
          </p:nvCxnSpPr>
          <p:spPr>
            <a:xfrm>
              <a:off x="1815" y="2332"/>
              <a:ext cx="2131" cy="0"/>
            </a:xfrm>
            <a:prstGeom prst="line">
              <a:avLst/>
            </a:prstGeom>
            <a:ln w="3175">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5" name="TextBox 35"/>
            <p:cNvSpPr txBox="1"/>
            <p:nvPr>
              <p:custDataLst>
                <p:tags r:id="rId4"/>
              </p:custDataLst>
            </p:nvPr>
          </p:nvSpPr>
          <p:spPr>
            <a:xfrm>
              <a:off x="1702" y="1772"/>
              <a:ext cx="2005" cy="483"/>
            </a:xfrm>
            <a:prstGeom prst="rect">
              <a:avLst/>
            </a:prstGeom>
            <a:noFill/>
          </p:spPr>
          <p:txBody>
            <a:bodyPr wrap="square" rtlCol="0">
              <a:spAutoFit/>
            </a:bodyPr>
            <a:lstStyle/>
            <a:p>
              <a:r>
                <a:rPr lang="en-US" altLang="zh-CN" sz="1400" b="1">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2. </a:t>
              </a:r>
              <a:r>
                <a:rPr lang="zh-CN" altLang="en-US" sz="1400" b="1">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算力的类型</a:t>
              </a:r>
            </a:p>
          </p:txBody>
        </p:sp>
        <p:sp>
          <p:nvSpPr>
            <p:cNvPr id="6" name="TextBox 36"/>
            <p:cNvSpPr txBox="1"/>
            <p:nvPr>
              <p:custDataLst>
                <p:tags r:id="rId5"/>
              </p:custDataLst>
            </p:nvPr>
          </p:nvSpPr>
          <p:spPr>
            <a:xfrm>
              <a:off x="1702" y="2415"/>
              <a:ext cx="12024" cy="1670"/>
            </a:xfrm>
            <a:prstGeom prst="rect">
              <a:avLst/>
            </a:prstGeom>
            <a:noFill/>
          </p:spPr>
          <p:txBody>
            <a:bodyPr wrap="square" rtlCol="0">
              <a:spAutoFit/>
            </a:bodyPr>
            <a:lstStyle/>
            <a:p>
              <a:pPr indent="0" algn="just" fontAlgn="auto">
                <a:lnSpc>
                  <a:spcPct val="150000"/>
                </a:lnSpc>
                <a:spcAft>
                  <a:spcPts val="0"/>
                </a:spcAft>
              </a:pPr>
              <a:r>
                <a:rPr sz="1400" dirty="0">
                  <a:solidFill>
                    <a:srgbClr val="468A92"/>
                  </a:solidFill>
                  <a:latin typeface="微软雅黑" charset="0"/>
                  <a:ea typeface="微软雅黑" charset="0"/>
                  <a:cs typeface="微软雅黑" charset="0"/>
                  <a:sym typeface="Arial" panose="020B0604020202090204" pitchFamily="34" charset="0"/>
                </a:rPr>
                <a:t>（1） </a:t>
              </a:r>
              <a:r>
                <a:rPr lang="zh-CN" sz="1400" dirty="0">
                  <a:solidFill>
                    <a:srgbClr val="468A92"/>
                  </a:solidFill>
                  <a:latin typeface="微软雅黑" charset="0"/>
                  <a:ea typeface="微软雅黑" charset="0"/>
                  <a:cs typeface="微软雅黑" charset="0"/>
                  <a:sym typeface="Arial" panose="020B0604020202090204" pitchFamily="34" charset="0"/>
                </a:rPr>
                <a:t>通用算力与专用算力</a:t>
              </a:r>
            </a:p>
            <a:p>
              <a:pPr indent="0" algn="just" fontAlgn="auto">
                <a:lnSpc>
                  <a:spcPct val="150000"/>
                </a:lnSpc>
                <a:spcAft>
                  <a:spcPts val="0"/>
                </a:spcAft>
              </a:pPr>
              <a:r>
                <a:rPr sz="1400" dirty="0">
                  <a:solidFill>
                    <a:srgbClr val="808080"/>
                  </a:solidFill>
                  <a:latin typeface="微软雅黑" charset="0"/>
                  <a:ea typeface="微软雅黑" charset="0"/>
                  <a:cs typeface="微软雅黑" charset="0"/>
                  <a:sym typeface="Arial" panose="020B0604020202090204" pitchFamily="34" charset="0"/>
                </a:rPr>
                <a:t> ① </a:t>
              </a:r>
              <a:r>
                <a:rPr sz="1400" dirty="0" err="1">
                  <a:solidFill>
                    <a:srgbClr val="808080"/>
                  </a:solidFill>
                  <a:latin typeface="微软雅黑" charset="0"/>
                  <a:ea typeface="微软雅黑" charset="0"/>
                  <a:cs typeface="微软雅黑" charset="0"/>
                  <a:sym typeface="Arial" panose="020B0604020202090204" pitchFamily="34" charset="0"/>
                </a:rPr>
                <a:t>通用算力：指能够处理多种类型计算任务的算力资源</a:t>
              </a:r>
              <a:r>
                <a:rPr lang="en-US" sz="1400" dirty="0" err="1">
                  <a:solidFill>
                    <a:srgbClr val="808080"/>
                  </a:solidFill>
                  <a:latin typeface="微软雅黑" charset="0"/>
                  <a:ea typeface="微软雅黑" charset="0"/>
                  <a:cs typeface="微软雅黑" charset="0"/>
                  <a:sym typeface="Arial" panose="020B0604020202090204" pitchFamily="34" charset="0"/>
                </a:rPr>
                <a:t>，</a:t>
              </a:r>
              <a:r>
                <a:rPr sz="1400" dirty="0" err="1">
                  <a:solidFill>
                    <a:srgbClr val="808080"/>
                  </a:solidFill>
                  <a:latin typeface="微软雅黑" charset="0"/>
                  <a:ea typeface="微软雅黑" charset="0"/>
                  <a:cs typeface="微软雅黑" charset="0"/>
                  <a:sym typeface="Arial" panose="020B0604020202090204" pitchFamily="34" charset="0"/>
                </a:rPr>
                <a:t>通常由通用处理器提供，如CPU、GPU等</a:t>
              </a:r>
              <a:r>
                <a:rPr sz="1400" dirty="0">
                  <a:solidFill>
                    <a:srgbClr val="808080"/>
                  </a:solidFill>
                  <a:latin typeface="微软雅黑" charset="0"/>
                  <a:ea typeface="微软雅黑" charset="0"/>
                  <a:cs typeface="微软雅黑" charset="0"/>
                  <a:sym typeface="Arial" panose="020B0604020202090204" pitchFamily="34" charset="0"/>
                </a:rPr>
                <a:t>。</a:t>
              </a:r>
            </a:p>
            <a:p>
              <a:pPr indent="0" algn="just" fontAlgn="auto">
                <a:lnSpc>
                  <a:spcPct val="150000"/>
                </a:lnSpc>
                <a:spcAft>
                  <a:spcPts val="0"/>
                </a:spcAft>
              </a:pPr>
              <a:r>
                <a:rPr sz="1400" dirty="0">
                  <a:solidFill>
                    <a:srgbClr val="808080"/>
                  </a:solidFill>
                  <a:latin typeface="微软雅黑" charset="0"/>
                  <a:ea typeface="微软雅黑" charset="0"/>
                  <a:cs typeface="微软雅黑" charset="0"/>
                  <a:sym typeface="Arial" panose="020B0604020202090204" pitchFamily="34" charset="0"/>
                </a:rPr>
                <a:t> ② </a:t>
              </a:r>
              <a:r>
                <a:rPr sz="1400" dirty="0" err="1">
                  <a:solidFill>
                    <a:srgbClr val="808080"/>
                  </a:solidFill>
                  <a:latin typeface="微软雅黑" charset="0"/>
                  <a:ea typeface="微软雅黑" charset="0"/>
                  <a:cs typeface="微软雅黑" charset="0"/>
                  <a:sym typeface="Arial" panose="020B0604020202090204" pitchFamily="34" charset="0"/>
                </a:rPr>
                <a:t>专用算力：指针对特定类型计算任务进行优化的算力资源</a:t>
              </a:r>
              <a:r>
                <a:rPr lang="en-US" sz="1400" dirty="0" err="1">
                  <a:solidFill>
                    <a:srgbClr val="808080"/>
                  </a:solidFill>
                  <a:latin typeface="微软雅黑" charset="0"/>
                  <a:ea typeface="微软雅黑" charset="0"/>
                  <a:cs typeface="微软雅黑" charset="0"/>
                  <a:sym typeface="Arial" panose="020B0604020202090204" pitchFamily="34" charset="0"/>
                </a:rPr>
                <a:t>，</a:t>
              </a:r>
              <a:r>
                <a:rPr sz="1400" dirty="0" err="1">
                  <a:solidFill>
                    <a:srgbClr val="808080"/>
                  </a:solidFill>
                  <a:latin typeface="微软雅黑" charset="0"/>
                  <a:ea typeface="微软雅黑" charset="0"/>
                  <a:cs typeface="微软雅黑" charset="0"/>
                  <a:sym typeface="Arial" panose="020B0604020202090204" pitchFamily="34" charset="0"/>
                </a:rPr>
                <a:t>通常由专用处理器提供，如TPU等</a:t>
              </a:r>
              <a:r>
                <a:rPr sz="1400" dirty="0">
                  <a:solidFill>
                    <a:srgbClr val="808080"/>
                  </a:solidFill>
                  <a:latin typeface="微软雅黑" charset="0"/>
                  <a:ea typeface="微软雅黑" charset="0"/>
                  <a:cs typeface="微软雅黑" charset="0"/>
                  <a:sym typeface="Arial" panose="020B0604020202090204" pitchFamily="34" charset="0"/>
                </a:rPr>
                <a:t>。</a:t>
              </a:r>
            </a:p>
          </p:txBody>
        </p:sp>
      </p:grpSp>
      <p:pic>
        <p:nvPicPr>
          <p:cNvPr id="7" name="图片 6"/>
          <p:cNvPicPr>
            <a:picLocks noChangeAspect="1"/>
          </p:cNvPicPr>
          <p:nvPr>
            <p:custDataLst>
              <p:tags r:id="rId2"/>
            </p:custDataLst>
          </p:nvPr>
        </p:nvPicPr>
        <p:blipFill>
          <a:blip r:embed="rId8">
            <a:clrChange>
              <a:clrFrom>
                <a:srgbClr val="FFFFFF">
                  <a:alpha val="100000"/>
                </a:srgbClr>
              </a:clrFrom>
              <a:clrTo>
                <a:srgbClr val="FFFFFF">
                  <a:alpha val="100000"/>
                  <a:alpha val="0"/>
                </a:srgbClr>
              </a:clrTo>
            </a:clrChange>
          </a:blip>
          <a:stretch>
            <a:fillRect/>
          </a:stretch>
        </p:blipFill>
        <p:spPr>
          <a:xfrm>
            <a:off x="1871345" y="2428240"/>
            <a:ext cx="5704205" cy="2545080"/>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37"/>
          <p:cNvSpPr txBox="1"/>
          <p:nvPr userDrawn="1">
            <p:custDataLst>
              <p:tags r:id="rId1"/>
            </p:custDataLst>
          </p:nvPr>
        </p:nvSpPr>
        <p:spPr>
          <a:xfrm>
            <a:off x="467360" y="291465"/>
            <a:ext cx="3279140" cy="345440"/>
          </a:xfrm>
          <a:prstGeom prst="rect">
            <a:avLst/>
          </a:prstGeom>
          <a:noFill/>
        </p:spPr>
        <p:txBody>
          <a:bodyPr wrap="square" lIns="68584" tIns="34292" rIns="68584" bIns="34292" rtlCol="0">
            <a:spAutoFit/>
          </a:bodyPr>
          <a:lstStyle/>
          <a:p>
            <a:pPr lvl="0" algn="l"/>
            <a:r>
              <a:rPr lang="zh-CN" altLang="en-US" dirty="0">
                <a:solidFill>
                  <a:schemeClr val="accent1"/>
                </a:solidFill>
                <a:latin typeface="微软雅黑" panose="020B0503020204020204" pitchFamily="34" charset="-122"/>
                <a:ea typeface="微软雅黑" panose="020B0503020204020204" pitchFamily="34" charset="-122"/>
              </a:rPr>
              <a:t>一</a:t>
            </a:r>
            <a:r>
              <a:rPr lang="en-US" altLang="zh-CN" dirty="0">
                <a:solidFill>
                  <a:schemeClr val="accent1"/>
                </a:solidFill>
                <a:latin typeface="微软雅黑" panose="020B0503020204020204" pitchFamily="34" charset="-122"/>
                <a:ea typeface="微软雅黑" panose="020B0503020204020204" pitchFamily="34" charset="-122"/>
              </a:rPr>
              <a:t>、</a:t>
            </a:r>
            <a:r>
              <a:rPr lang="zh-CN" altLang="en-US" dirty="0">
                <a:solidFill>
                  <a:schemeClr val="accent1"/>
                </a:solidFill>
                <a:latin typeface="微软雅黑" panose="020B0503020204020204" pitchFamily="34" charset="-122"/>
                <a:ea typeface="微软雅黑" panose="020B0503020204020204" pitchFamily="34" charset="-122"/>
              </a:rPr>
              <a:t>认识算力</a:t>
            </a:r>
          </a:p>
        </p:txBody>
      </p:sp>
      <p:grpSp>
        <p:nvGrpSpPr>
          <p:cNvPr id="2" name="组合 1"/>
          <p:cNvGrpSpPr/>
          <p:nvPr/>
        </p:nvGrpSpPr>
        <p:grpSpPr>
          <a:xfrm>
            <a:off x="536575" y="880110"/>
            <a:ext cx="8240395" cy="1468755"/>
            <a:chOff x="1702" y="1772"/>
            <a:chExt cx="12066" cy="2313"/>
          </a:xfrm>
        </p:grpSpPr>
        <p:cxnSp>
          <p:nvCxnSpPr>
            <p:cNvPr id="4" name="Straight Connector 34"/>
            <p:cNvCxnSpPr/>
            <p:nvPr>
              <p:custDataLst>
                <p:tags r:id="rId3"/>
              </p:custDataLst>
            </p:nvPr>
          </p:nvCxnSpPr>
          <p:spPr>
            <a:xfrm>
              <a:off x="1815" y="2332"/>
              <a:ext cx="2131" cy="0"/>
            </a:xfrm>
            <a:prstGeom prst="line">
              <a:avLst/>
            </a:prstGeom>
            <a:ln w="3175">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5" name="TextBox 35"/>
            <p:cNvSpPr txBox="1"/>
            <p:nvPr>
              <p:custDataLst>
                <p:tags r:id="rId4"/>
              </p:custDataLst>
            </p:nvPr>
          </p:nvSpPr>
          <p:spPr>
            <a:xfrm>
              <a:off x="1702" y="1772"/>
              <a:ext cx="2005" cy="483"/>
            </a:xfrm>
            <a:prstGeom prst="rect">
              <a:avLst/>
            </a:prstGeom>
            <a:noFill/>
          </p:spPr>
          <p:txBody>
            <a:bodyPr wrap="square" rtlCol="0">
              <a:spAutoFit/>
            </a:bodyPr>
            <a:lstStyle/>
            <a:p>
              <a:r>
                <a:rPr lang="en-US" altLang="zh-CN" sz="1400" b="1">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2. </a:t>
              </a:r>
              <a:r>
                <a:rPr lang="zh-CN" altLang="en-US" sz="1400" b="1">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算力的类型</a:t>
              </a:r>
            </a:p>
          </p:txBody>
        </p:sp>
        <p:sp>
          <p:nvSpPr>
            <p:cNvPr id="6" name="TextBox 36"/>
            <p:cNvSpPr txBox="1"/>
            <p:nvPr>
              <p:custDataLst>
                <p:tags r:id="rId5"/>
              </p:custDataLst>
            </p:nvPr>
          </p:nvSpPr>
          <p:spPr>
            <a:xfrm>
              <a:off x="1702" y="2415"/>
              <a:ext cx="12066" cy="1670"/>
            </a:xfrm>
            <a:prstGeom prst="rect">
              <a:avLst/>
            </a:prstGeom>
            <a:noFill/>
          </p:spPr>
          <p:txBody>
            <a:bodyPr wrap="square" rtlCol="0">
              <a:spAutoFit/>
            </a:bodyPr>
            <a:lstStyle/>
            <a:p>
              <a:pPr indent="0" algn="just" fontAlgn="auto">
                <a:lnSpc>
                  <a:spcPct val="150000"/>
                </a:lnSpc>
                <a:spcAft>
                  <a:spcPts val="0"/>
                </a:spcAft>
              </a:pPr>
              <a:r>
                <a:rPr sz="1400">
                  <a:solidFill>
                    <a:srgbClr val="468A92"/>
                  </a:solidFill>
                  <a:latin typeface="微软雅黑" charset="0"/>
                  <a:ea typeface="微软雅黑" charset="0"/>
                  <a:cs typeface="微软雅黑" charset="0"/>
                  <a:sym typeface="Arial" panose="020B0604020202090204" pitchFamily="34" charset="0"/>
                </a:rPr>
                <a:t>（</a:t>
              </a:r>
              <a:r>
                <a:rPr lang="en-US" sz="1400">
                  <a:solidFill>
                    <a:srgbClr val="468A92"/>
                  </a:solidFill>
                  <a:latin typeface="微软雅黑" charset="0"/>
                  <a:ea typeface="微软雅黑" charset="0"/>
                  <a:cs typeface="微软雅黑" charset="0"/>
                  <a:sym typeface="Arial" panose="020B0604020202090204" pitchFamily="34" charset="0"/>
                </a:rPr>
                <a:t>2</a:t>
              </a:r>
              <a:r>
                <a:rPr sz="1400">
                  <a:solidFill>
                    <a:srgbClr val="468A92"/>
                  </a:solidFill>
                  <a:latin typeface="微软雅黑" charset="0"/>
                  <a:ea typeface="微软雅黑" charset="0"/>
                  <a:cs typeface="微软雅黑" charset="0"/>
                  <a:sym typeface="Arial" panose="020B0604020202090204" pitchFamily="34" charset="0"/>
                </a:rPr>
                <a:t>） </a:t>
              </a:r>
              <a:r>
                <a:rPr lang="zh-CN" sz="1400">
                  <a:solidFill>
                    <a:srgbClr val="468A92"/>
                  </a:solidFill>
                  <a:latin typeface="微软雅黑" charset="0"/>
                  <a:ea typeface="微软雅黑" charset="0"/>
                  <a:cs typeface="微软雅黑" charset="0"/>
                  <a:sym typeface="Arial" panose="020B0604020202090204" pitchFamily="34" charset="0"/>
                </a:rPr>
                <a:t>集中式算力与分布式算力</a:t>
              </a:r>
            </a:p>
            <a:p>
              <a:pPr indent="0" algn="just" fontAlgn="auto">
                <a:lnSpc>
                  <a:spcPct val="150000"/>
                </a:lnSpc>
                <a:spcAft>
                  <a:spcPts val="0"/>
                </a:spcAft>
              </a:pPr>
              <a:r>
                <a:rPr sz="1400">
                  <a:solidFill>
                    <a:srgbClr val="808080"/>
                  </a:solidFill>
                  <a:latin typeface="微软雅黑" charset="0"/>
                  <a:ea typeface="微软雅黑" charset="0"/>
                  <a:cs typeface="微软雅黑" charset="0"/>
                  <a:sym typeface="Arial" panose="020B0604020202090204" pitchFamily="34" charset="0"/>
                </a:rPr>
                <a:t>① 集中式算力：将所有计算任务集中在一台或少数几台高性能计算机上处理，如图2.3.1（a）所示。</a:t>
              </a:r>
            </a:p>
            <a:p>
              <a:pPr indent="0" algn="just" fontAlgn="auto">
                <a:lnSpc>
                  <a:spcPct val="150000"/>
                </a:lnSpc>
                <a:spcAft>
                  <a:spcPts val="0"/>
                </a:spcAft>
              </a:pPr>
              <a:r>
                <a:rPr sz="1400">
                  <a:solidFill>
                    <a:srgbClr val="808080"/>
                  </a:solidFill>
                  <a:latin typeface="微软雅黑" charset="0"/>
                  <a:ea typeface="微软雅黑" charset="0"/>
                  <a:cs typeface="微软雅黑" charset="0"/>
                  <a:sym typeface="Arial" panose="020B0604020202090204" pitchFamily="34" charset="0"/>
                </a:rPr>
                <a:t>② 分布式算力：将计算任务拆分并分配到多个计算节点上进行并行计算的模式，如图2.3.1（b）所示。</a:t>
              </a:r>
            </a:p>
          </p:txBody>
        </p:sp>
      </p:grpSp>
      <p:pic>
        <p:nvPicPr>
          <p:cNvPr id="3" name="图片 2"/>
          <p:cNvPicPr>
            <a:picLocks noChangeAspect="1"/>
          </p:cNvPicPr>
          <p:nvPr>
            <p:custDataLst>
              <p:tags r:id="rId2"/>
            </p:custDataLst>
          </p:nvPr>
        </p:nvPicPr>
        <p:blipFill>
          <a:blip r:embed="rId8">
            <a:clrChange>
              <a:clrFrom>
                <a:srgbClr val="FCFCFC">
                  <a:alpha val="100000"/>
                </a:srgbClr>
              </a:clrFrom>
              <a:clrTo>
                <a:srgbClr val="FCFCFC">
                  <a:alpha val="100000"/>
                  <a:alpha val="0"/>
                </a:srgbClr>
              </a:clrTo>
            </a:clrChange>
          </a:blip>
          <a:stretch>
            <a:fillRect/>
          </a:stretch>
        </p:blipFill>
        <p:spPr>
          <a:xfrm>
            <a:off x="1835150" y="2392680"/>
            <a:ext cx="5524500" cy="2692400"/>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37"/>
          <p:cNvSpPr txBox="1"/>
          <p:nvPr userDrawn="1">
            <p:custDataLst>
              <p:tags r:id="rId1"/>
            </p:custDataLst>
          </p:nvPr>
        </p:nvSpPr>
        <p:spPr>
          <a:xfrm>
            <a:off x="467360" y="291465"/>
            <a:ext cx="3279140" cy="345440"/>
          </a:xfrm>
          <a:prstGeom prst="rect">
            <a:avLst/>
          </a:prstGeom>
          <a:noFill/>
        </p:spPr>
        <p:txBody>
          <a:bodyPr wrap="square" lIns="68584" tIns="34292" rIns="68584" bIns="34292" rtlCol="0">
            <a:spAutoFit/>
          </a:bodyPr>
          <a:lstStyle/>
          <a:p>
            <a:pPr lvl="0" algn="l"/>
            <a:r>
              <a:rPr lang="zh-CN" altLang="en-US" dirty="0">
                <a:solidFill>
                  <a:schemeClr val="accent1"/>
                </a:solidFill>
                <a:latin typeface="微软雅黑" panose="020B0503020204020204" pitchFamily="34" charset="-122"/>
                <a:ea typeface="微软雅黑" panose="020B0503020204020204" pitchFamily="34" charset="-122"/>
              </a:rPr>
              <a:t>一</a:t>
            </a:r>
            <a:r>
              <a:rPr lang="en-US" altLang="zh-CN" dirty="0">
                <a:solidFill>
                  <a:schemeClr val="accent1"/>
                </a:solidFill>
                <a:latin typeface="微软雅黑" panose="020B0503020204020204" pitchFamily="34" charset="-122"/>
                <a:ea typeface="微软雅黑" panose="020B0503020204020204" pitchFamily="34" charset="-122"/>
              </a:rPr>
              <a:t>、</a:t>
            </a:r>
            <a:r>
              <a:rPr lang="zh-CN" altLang="en-US" dirty="0">
                <a:solidFill>
                  <a:schemeClr val="accent1"/>
                </a:solidFill>
                <a:latin typeface="微软雅黑" panose="020B0503020204020204" pitchFamily="34" charset="-122"/>
                <a:ea typeface="微软雅黑" panose="020B0503020204020204" pitchFamily="34" charset="-122"/>
              </a:rPr>
              <a:t>认识算力</a:t>
            </a:r>
          </a:p>
        </p:txBody>
      </p:sp>
      <p:grpSp>
        <p:nvGrpSpPr>
          <p:cNvPr id="2" name="组合 1"/>
          <p:cNvGrpSpPr/>
          <p:nvPr/>
        </p:nvGrpSpPr>
        <p:grpSpPr>
          <a:xfrm>
            <a:off x="536575" y="880110"/>
            <a:ext cx="8240395" cy="1468755"/>
            <a:chOff x="1702" y="1772"/>
            <a:chExt cx="12066" cy="2313"/>
          </a:xfrm>
        </p:grpSpPr>
        <p:cxnSp>
          <p:nvCxnSpPr>
            <p:cNvPr id="4" name="Straight Connector 34"/>
            <p:cNvCxnSpPr/>
            <p:nvPr>
              <p:custDataLst>
                <p:tags r:id="rId3"/>
              </p:custDataLst>
            </p:nvPr>
          </p:nvCxnSpPr>
          <p:spPr>
            <a:xfrm>
              <a:off x="1815" y="2332"/>
              <a:ext cx="2131" cy="0"/>
            </a:xfrm>
            <a:prstGeom prst="line">
              <a:avLst/>
            </a:prstGeom>
            <a:ln w="3175">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5" name="TextBox 35"/>
            <p:cNvSpPr txBox="1"/>
            <p:nvPr>
              <p:custDataLst>
                <p:tags r:id="rId4"/>
              </p:custDataLst>
            </p:nvPr>
          </p:nvSpPr>
          <p:spPr>
            <a:xfrm>
              <a:off x="1702" y="1772"/>
              <a:ext cx="2005" cy="483"/>
            </a:xfrm>
            <a:prstGeom prst="rect">
              <a:avLst/>
            </a:prstGeom>
            <a:noFill/>
          </p:spPr>
          <p:txBody>
            <a:bodyPr wrap="square" rtlCol="0">
              <a:spAutoFit/>
            </a:bodyPr>
            <a:lstStyle/>
            <a:p>
              <a:r>
                <a:rPr lang="en-US" altLang="zh-CN" sz="1400" b="1">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2. </a:t>
              </a:r>
              <a:r>
                <a:rPr lang="zh-CN" altLang="en-US" sz="1400" b="1">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算力的类型</a:t>
              </a:r>
            </a:p>
          </p:txBody>
        </p:sp>
        <p:sp>
          <p:nvSpPr>
            <p:cNvPr id="6" name="TextBox 36"/>
            <p:cNvSpPr txBox="1"/>
            <p:nvPr>
              <p:custDataLst>
                <p:tags r:id="rId5"/>
              </p:custDataLst>
            </p:nvPr>
          </p:nvSpPr>
          <p:spPr>
            <a:xfrm>
              <a:off x="1702" y="2415"/>
              <a:ext cx="12066" cy="1670"/>
            </a:xfrm>
            <a:prstGeom prst="rect">
              <a:avLst/>
            </a:prstGeom>
            <a:noFill/>
          </p:spPr>
          <p:txBody>
            <a:bodyPr wrap="square" rtlCol="0">
              <a:spAutoFit/>
            </a:bodyPr>
            <a:lstStyle/>
            <a:p>
              <a:pPr indent="0" algn="just" fontAlgn="auto">
                <a:lnSpc>
                  <a:spcPct val="150000"/>
                </a:lnSpc>
                <a:spcAft>
                  <a:spcPts val="0"/>
                </a:spcAft>
              </a:pPr>
              <a:r>
                <a:rPr sz="1400">
                  <a:solidFill>
                    <a:srgbClr val="468A92"/>
                  </a:solidFill>
                  <a:latin typeface="微软雅黑" charset="0"/>
                  <a:ea typeface="微软雅黑" charset="0"/>
                  <a:cs typeface="微软雅黑" charset="0"/>
                  <a:sym typeface="Arial" panose="020B0604020202090204" pitchFamily="34" charset="0"/>
                </a:rPr>
                <a:t>（</a:t>
              </a:r>
              <a:r>
                <a:rPr lang="en-US" sz="1400">
                  <a:solidFill>
                    <a:srgbClr val="468A92"/>
                  </a:solidFill>
                  <a:latin typeface="微软雅黑" charset="0"/>
                  <a:ea typeface="微软雅黑" charset="0"/>
                  <a:cs typeface="微软雅黑" charset="0"/>
                  <a:sym typeface="Arial" panose="020B0604020202090204" pitchFamily="34" charset="0"/>
                </a:rPr>
                <a:t>3</a:t>
              </a:r>
              <a:r>
                <a:rPr sz="1400">
                  <a:solidFill>
                    <a:srgbClr val="468A92"/>
                  </a:solidFill>
                  <a:latin typeface="微软雅黑" charset="0"/>
                  <a:ea typeface="微软雅黑" charset="0"/>
                  <a:cs typeface="微软雅黑" charset="0"/>
                  <a:sym typeface="Arial" panose="020B0604020202090204" pitchFamily="34" charset="0"/>
                </a:rPr>
                <a:t>） </a:t>
              </a:r>
              <a:r>
                <a:rPr lang="zh-CN" sz="1400">
                  <a:solidFill>
                    <a:srgbClr val="468A92"/>
                  </a:solidFill>
                  <a:latin typeface="微软雅黑" charset="0"/>
                  <a:ea typeface="微软雅黑" charset="0"/>
                  <a:cs typeface="微软雅黑" charset="0"/>
                  <a:sym typeface="Arial" panose="020B0604020202090204" pitchFamily="34" charset="0"/>
                </a:rPr>
                <a:t>云端算力与边缘算力</a:t>
              </a:r>
            </a:p>
            <a:p>
              <a:pPr indent="0" algn="just" fontAlgn="auto">
                <a:lnSpc>
                  <a:spcPct val="150000"/>
                </a:lnSpc>
                <a:spcAft>
                  <a:spcPts val="0"/>
                </a:spcAft>
              </a:pPr>
              <a:r>
                <a:rPr sz="1400">
                  <a:solidFill>
                    <a:srgbClr val="808080"/>
                  </a:solidFill>
                  <a:latin typeface="微软雅黑" charset="0"/>
                  <a:ea typeface="微软雅黑" charset="0"/>
                  <a:cs typeface="微软雅黑" charset="0"/>
                  <a:sym typeface="Arial" panose="020B0604020202090204" pitchFamily="34" charset="0"/>
                </a:rPr>
                <a:t>① 云端算力：依托于大型数据中心，为用户提供强大的计算能力和存储资源。</a:t>
              </a:r>
            </a:p>
            <a:p>
              <a:pPr indent="0" algn="just" fontAlgn="auto">
                <a:lnSpc>
                  <a:spcPct val="150000"/>
                </a:lnSpc>
                <a:spcAft>
                  <a:spcPts val="0"/>
                </a:spcAft>
              </a:pPr>
              <a:r>
                <a:rPr sz="1400">
                  <a:solidFill>
                    <a:srgbClr val="808080"/>
                  </a:solidFill>
                  <a:latin typeface="微软雅黑" charset="0"/>
                  <a:ea typeface="微软雅黑" charset="0"/>
                  <a:cs typeface="微软雅黑" charset="0"/>
                  <a:sym typeface="Arial" panose="020B0604020202090204" pitchFamily="34" charset="0"/>
                </a:rPr>
                <a:t>② 边缘算力：将计算任务从远程云端数据中心转移到更接近数据源的本地设备或边缘服务器上</a:t>
              </a:r>
              <a:r>
                <a:rPr lang="en-US" sz="1400">
                  <a:solidFill>
                    <a:srgbClr val="808080"/>
                  </a:solidFill>
                  <a:latin typeface="微软雅黑" charset="0"/>
                  <a:ea typeface="微软雅黑" charset="0"/>
                  <a:cs typeface="微软雅黑" charset="0"/>
                  <a:sym typeface="Arial" panose="020B0604020202090204" pitchFamily="34" charset="0"/>
                </a:rPr>
                <a:t>。</a:t>
              </a:r>
            </a:p>
          </p:txBody>
        </p:sp>
      </p:grpSp>
      <p:pic>
        <p:nvPicPr>
          <p:cNvPr id="7" name="图片 6"/>
          <p:cNvPicPr>
            <a:picLocks noChangeAspect="1"/>
          </p:cNvPicPr>
          <p:nvPr>
            <p:custDataLst>
              <p:tags r:id="rId2"/>
            </p:custDataLst>
          </p:nvPr>
        </p:nvPicPr>
        <p:blipFill>
          <a:blip r:embed="rId8">
            <a:clrChange>
              <a:clrFrom>
                <a:srgbClr val="FFFFFF">
                  <a:alpha val="100000"/>
                </a:srgbClr>
              </a:clrFrom>
              <a:clrTo>
                <a:srgbClr val="FFFFFF">
                  <a:alpha val="100000"/>
                  <a:alpha val="0"/>
                </a:srgbClr>
              </a:clrTo>
            </a:clrChange>
          </a:blip>
          <a:stretch>
            <a:fillRect/>
          </a:stretch>
        </p:blipFill>
        <p:spPr>
          <a:xfrm>
            <a:off x="2447290" y="2401570"/>
            <a:ext cx="4508500" cy="2562860"/>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37"/>
          <p:cNvSpPr txBox="1"/>
          <p:nvPr userDrawn="1">
            <p:custDataLst>
              <p:tags r:id="rId1"/>
            </p:custDataLst>
          </p:nvPr>
        </p:nvSpPr>
        <p:spPr>
          <a:xfrm>
            <a:off x="467360" y="291465"/>
            <a:ext cx="3279140" cy="345440"/>
          </a:xfrm>
          <a:prstGeom prst="rect">
            <a:avLst/>
          </a:prstGeom>
          <a:noFill/>
        </p:spPr>
        <p:txBody>
          <a:bodyPr wrap="square" lIns="68584" tIns="34292" rIns="68584" bIns="34292" rtlCol="0">
            <a:spAutoFit/>
          </a:bodyPr>
          <a:lstStyle/>
          <a:p>
            <a:pPr lvl="0" algn="l"/>
            <a:r>
              <a:rPr lang="zh-CN" altLang="en-US" dirty="0">
                <a:solidFill>
                  <a:schemeClr val="accent1"/>
                </a:solidFill>
                <a:latin typeface="微软雅黑" panose="020B0503020204020204" pitchFamily="34" charset="-122"/>
                <a:ea typeface="微软雅黑" panose="020B0503020204020204" pitchFamily="34" charset="-122"/>
              </a:rPr>
              <a:t>二</a:t>
            </a:r>
            <a:r>
              <a:rPr lang="en-US" altLang="zh-CN" dirty="0">
                <a:solidFill>
                  <a:schemeClr val="accent1"/>
                </a:solidFill>
                <a:latin typeface="微软雅黑" panose="020B0503020204020204" pitchFamily="34" charset="-122"/>
                <a:ea typeface="微软雅黑" panose="020B0503020204020204" pitchFamily="34" charset="-122"/>
              </a:rPr>
              <a:t>、</a:t>
            </a:r>
            <a:r>
              <a:rPr lang="zh-CN" altLang="en-US" dirty="0">
                <a:solidFill>
                  <a:schemeClr val="accent1"/>
                </a:solidFill>
                <a:latin typeface="微软雅黑" panose="020B0503020204020204" pitchFamily="34" charset="-122"/>
                <a:ea typeface="微软雅黑" panose="020B0503020204020204" pitchFamily="34" charset="-122"/>
              </a:rPr>
              <a:t>了解算力的基础技术</a:t>
            </a:r>
          </a:p>
        </p:txBody>
      </p:sp>
      <p:grpSp>
        <p:nvGrpSpPr>
          <p:cNvPr id="3" name="组合 2"/>
          <p:cNvGrpSpPr/>
          <p:nvPr/>
        </p:nvGrpSpPr>
        <p:grpSpPr>
          <a:xfrm>
            <a:off x="1078230" y="947420"/>
            <a:ext cx="7310120" cy="1108710"/>
            <a:chOff x="1702" y="1772"/>
            <a:chExt cx="11512" cy="1746"/>
          </a:xfrm>
        </p:grpSpPr>
        <p:cxnSp>
          <p:nvCxnSpPr>
            <p:cNvPr id="35" name="Straight Connector 34"/>
            <p:cNvCxnSpPr/>
            <p:nvPr>
              <p:custDataLst>
                <p:tags r:id="rId8"/>
              </p:custDataLst>
            </p:nvPr>
          </p:nvCxnSpPr>
          <p:spPr>
            <a:xfrm>
              <a:off x="1815" y="2332"/>
              <a:ext cx="2131" cy="0"/>
            </a:xfrm>
            <a:prstGeom prst="line">
              <a:avLst/>
            </a:prstGeom>
            <a:ln w="3175">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6" name="TextBox 35"/>
            <p:cNvSpPr txBox="1"/>
            <p:nvPr>
              <p:custDataLst>
                <p:tags r:id="rId9"/>
              </p:custDataLst>
            </p:nvPr>
          </p:nvSpPr>
          <p:spPr>
            <a:xfrm>
              <a:off x="1702" y="1772"/>
              <a:ext cx="1724" cy="483"/>
            </a:xfrm>
            <a:prstGeom prst="rect">
              <a:avLst/>
            </a:prstGeom>
            <a:noFill/>
          </p:spPr>
          <p:txBody>
            <a:bodyPr wrap="none" rtlCol="0">
              <a:spAutoFit/>
            </a:bodyPr>
            <a:lstStyle/>
            <a:p>
              <a:r>
                <a:rPr lang="en-US" altLang="zh-CN" sz="1400" b="1">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1. </a:t>
              </a:r>
              <a:r>
                <a:rPr lang="zh-CN" altLang="en-US" sz="1400" b="1">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硬件基础</a:t>
              </a:r>
            </a:p>
          </p:txBody>
        </p:sp>
        <p:sp>
          <p:nvSpPr>
            <p:cNvPr id="37" name="TextBox 36"/>
            <p:cNvSpPr txBox="1"/>
            <p:nvPr>
              <p:custDataLst>
                <p:tags r:id="rId10"/>
              </p:custDataLst>
            </p:nvPr>
          </p:nvSpPr>
          <p:spPr>
            <a:xfrm>
              <a:off x="1702" y="2415"/>
              <a:ext cx="11512" cy="1103"/>
            </a:xfrm>
            <a:prstGeom prst="rect">
              <a:avLst/>
            </a:prstGeom>
            <a:noFill/>
          </p:spPr>
          <p:txBody>
            <a:bodyPr wrap="square" rtlCol="0">
              <a:spAutoFit/>
            </a:bodyPr>
            <a:lstStyle/>
            <a:p>
              <a:pPr indent="0" algn="just" fontAlgn="auto">
                <a:lnSpc>
                  <a:spcPct val="150000"/>
                </a:lnSpc>
                <a:spcAft>
                  <a:spcPts val="600"/>
                </a:spcAft>
              </a:pPr>
              <a:r>
                <a:rPr sz="1400" dirty="0" err="1">
                  <a:solidFill>
                    <a:srgbClr val="808080"/>
                  </a:solidFill>
                  <a:latin typeface="微软雅黑" charset="0"/>
                  <a:ea typeface="微软雅黑" charset="0"/>
                  <a:cs typeface="微软雅黑" charset="0"/>
                  <a:sym typeface="Arial" panose="020B0604020202090204" pitchFamily="34" charset="0"/>
                </a:rPr>
                <a:t>硬件是支撑人工智能计算的物理载体，其核心构成包含四大模块：计算单元、存储设备、传输组件和能源系统</a:t>
              </a:r>
              <a:r>
                <a:rPr sz="1400" dirty="0">
                  <a:solidFill>
                    <a:srgbClr val="808080"/>
                  </a:solidFill>
                  <a:latin typeface="微软雅黑" charset="0"/>
                  <a:ea typeface="微软雅黑" charset="0"/>
                  <a:cs typeface="微软雅黑" charset="0"/>
                  <a:sym typeface="Arial" panose="020B0604020202090204" pitchFamily="34" charset="0"/>
                </a:rPr>
                <a:t>。</a:t>
              </a:r>
            </a:p>
          </p:txBody>
        </p:sp>
      </p:grpSp>
      <p:grpSp>
        <p:nvGrpSpPr>
          <p:cNvPr id="2" name="组合 1"/>
          <p:cNvGrpSpPr/>
          <p:nvPr/>
        </p:nvGrpSpPr>
        <p:grpSpPr>
          <a:xfrm>
            <a:off x="1078230" y="2302510"/>
            <a:ext cx="7032625" cy="1145540"/>
            <a:chOff x="1702" y="1772"/>
            <a:chExt cx="11075" cy="1804"/>
          </a:xfrm>
        </p:grpSpPr>
        <p:cxnSp>
          <p:nvCxnSpPr>
            <p:cNvPr id="4" name="Straight Connector 34"/>
            <p:cNvCxnSpPr/>
            <p:nvPr>
              <p:custDataLst>
                <p:tags r:id="rId5"/>
              </p:custDataLst>
            </p:nvPr>
          </p:nvCxnSpPr>
          <p:spPr>
            <a:xfrm>
              <a:off x="1815" y="2332"/>
              <a:ext cx="2131" cy="0"/>
            </a:xfrm>
            <a:prstGeom prst="line">
              <a:avLst/>
            </a:prstGeom>
            <a:ln w="3175">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5" name="TextBox 35"/>
            <p:cNvSpPr txBox="1"/>
            <p:nvPr>
              <p:custDataLst>
                <p:tags r:id="rId6"/>
              </p:custDataLst>
            </p:nvPr>
          </p:nvSpPr>
          <p:spPr>
            <a:xfrm>
              <a:off x="1702" y="1772"/>
              <a:ext cx="1724" cy="483"/>
            </a:xfrm>
            <a:prstGeom prst="rect">
              <a:avLst/>
            </a:prstGeom>
            <a:noFill/>
          </p:spPr>
          <p:txBody>
            <a:bodyPr wrap="none" rtlCol="0">
              <a:spAutoFit/>
            </a:bodyPr>
            <a:lstStyle/>
            <a:p>
              <a:r>
                <a:rPr lang="en-US" altLang="zh-CN" sz="1400" b="1">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2. </a:t>
              </a:r>
              <a:r>
                <a:rPr lang="zh-CN" altLang="en-US" sz="1400" b="1">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网络技术</a:t>
              </a:r>
            </a:p>
          </p:txBody>
        </p:sp>
        <p:sp>
          <p:nvSpPr>
            <p:cNvPr id="6" name="TextBox 36"/>
            <p:cNvSpPr txBox="1"/>
            <p:nvPr>
              <p:custDataLst>
                <p:tags r:id="rId7"/>
              </p:custDataLst>
            </p:nvPr>
          </p:nvSpPr>
          <p:spPr>
            <a:xfrm>
              <a:off x="1702" y="2415"/>
              <a:ext cx="11075" cy="1161"/>
            </a:xfrm>
            <a:prstGeom prst="rect">
              <a:avLst/>
            </a:prstGeom>
            <a:noFill/>
          </p:spPr>
          <p:txBody>
            <a:bodyPr wrap="square" rtlCol="0">
              <a:spAutoFit/>
            </a:bodyPr>
            <a:lstStyle/>
            <a:p>
              <a:pPr indent="0" algn="just" fontAlgn="auto">
                <a:lnSpc>
                  <a:spcPct val="150000"/>
                </a:lnSpc>
                <a:spcAft>
                  <a:spcPts val="600"/>
                </a:spcAft>
              </a:pPr>
              <a:r>
                <a:rPr sz="1400">
                  <a:solidFill>
                    <a:srgbClr val="808080"/>
                  </a:solidFill>
                  <a:latin typeface="微软雅黑" charset="0"/>
                  <a:ea typeface="微软雅黑" charset="0"/>
                  <a:cs typeface="微软雅黑" charset="0"/>
                  <a:sym typeface="Arial" panose="020B0604020202090204" pitchFamily="34" charset="0"/>
                </a:rPr>
                <a:t>在算力基础技术中，网络技术扮演着至关重要的角色。它不仅连接着各个计算节点，确保数据的流畅传输，还是实现分布式计算、云计算和边缘计算等先进计算模式的基础。</a:t>
              </a:r>
            </a:p>
          </p:txBody>
        </p:sp>
      </p:grpSp>
      <p:grpSp>
        <p:nvGrpSpPr>
          <p:cNvPr id="8" name="组合 7"/>
          <p:cNvGrpSpPr/>
          <p:nvPr/>
        </p:nvGrpSpPr>
        <p:grpSpPr>
          <a:xfrm>
            <a:off x="1078230" y="3657600"/>
            <a:ext cx="7032625" cy="1145540"/>
            <a:chOff x="1702" y="1772"/>
            <a:chExt cx="11075" cy="1804"/>
          </a:xfrm>
        </p:grpSpPr>
        <p:cxnSp>
          <p:nvCxnSpPr>
            <p:cNvPr id="9" name="Straight Connector 34"/>
            <p:cNvCxnSpPr/>
            <p:nvPr>
              <p:custDataLst>
                <p:tags r:id="rId2"/>
              </p:custDataLst>
            </p:nvPr>
          </p:nvCxnSpPr>
          <p:spPr>
            <a:xfrm>
              <a:off x="1815" y="2332"/>
              <a:ext cx="2131" cy="0"/>
            </a:xfrm>
            <a:prstGeom prst="line">
              <a:avLst/>
            </a:prstGeom>
            <a:ln w="3175">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10" name="TextBox 35"/>
            <p:cNvSpPr txBox="1"/>
            <p:nvPr>
              <p:custDataLst>
                <p:tags r:id="rId3"/>
              </p:custDataLst>
            </p:nvPr>
          </p:nvSpPr>
          <p:spPr>
            <a:xfrm>
              <a:off x="1702" y="1772"/>
              <a:ext cx="1724" cy="483"/>
            </a:xfrm>
            <a:prstGeom prst="rect">
              <a:avLst/>
            </a:prstGeom>
            <a:noFill/>
          </p:spPr>
          <p:txBody>
            <a:bodyPr wrap="none" rtlCol="0">
              <a:spAutoFit/>
            </a:bodyPr>
            <a:lstStyle/>
            <a:p>
              <a:r>
                <a:rPr lang="en-US" altLang="zh-CN" sz="1400" b="1">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3. </a:t>
              </a:r>
              <a:r>
                <a:rPr lang="zh-CN" altLang="en-US" sz="1400" b="1">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开发框架</a:t>
              </a:r>
            </a:p>
          </p:txBody>
        </p:sp>
        <p:sp>
          <p:nvSpPr>
            <p:cNvPr id="12" name="TextBox 36"/>
            <p:cNvSpPr txBox="1"/>
            <p:nvPr>
              <p:custDataLst>
                <p:tags r:id="rId4"/>
              </p:custDataLst>
            </p:nvPr>
          </p:nvSpPr>
          <p:spPr>
            <a:xfrm>
              <a:off x="1702" y="2415"/>
              <a:ext cx="11075" cy="1161"/>
            </a:xfrm>
            <a:prstGeom prst="rect">
              <a:avLst/>
            </a:prstGeom>
            <a:noFill/>
          </p:spPr>
          <p:txBody>
            <a:bodyPr wrap="square" rtlCol="0">
              <a:spAutoFit/>
            </a:bodyPr>
            <a:lstStyle/>
            <a:p>
              <a:pPr indent="0" algn="just" fontAlgn="auto">
                <a:lnSpc>
                  <a:spcPct val="150000"/>
                </a:lnSpc>
                <a:spcAft>
                  <a:spcPts val="600"/>
                </a:spcAft>
              </a:pPr>
              <a:r>
                <a:rPr sz="1400">
                  <a:solidFill>
                    <a:srgbClr val="808080"/>
                  </a:solidFill>
                  <a:latin typeface="微软雅黑" charset="0"/>
                  <a:ea typeface="微软雅黑" charset="0"/>
                  <a:cs typeface="微软雅黑" charset="0"/>
                  <a:sym typeface="Arial" panose="020B0604020202090204" pitchFamily="34" charset="0"/>
                </a:rPr>
                <a:t>开发框架是一种为开发者提供预定义功能模块和代码库的软件工具包。它在人工智能和大规模计算中扮演着重要的角色，特别是在支持算力方面。</a:t>
              </a:r>
            </a:p>
          </p:txBody>
        </p:sp>
      </p:grpSp>
    </p:spTree>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37"/>
          <p:cNvSpPr txBox="1"/>
          <p:nvPr userDrawn="1">
            <p:custDataLst>
              <p:tags r:id="rId1"/>
            </p:custDataLst>
          </p:nvPr>
        </p:nvSpPr>
        <p:spPr>
          <a:xfrm>
            <a:off x="467360" y="291465"/>
            <a:ext cx="5819140" cy="345440"/>
          </a:xfrm>
          <a:prstGeom prst="rect">
            <a:avLst/>
          </a:prstGeom>
          <a:noFill/>
        </p:spPr>
        <p:txBody>
          <a:bodyPr wrap="square" lIns="68584" tIns="34292" rIns="68584" bIns="34292" rtlCol="0">
            <a:spAutoFit/>
          </a:bodyPr>
          <a:lstStyle/>
          <a:p>
            <a:pPr lvl="0" algn="l"/>
            <a:r>
              <a:rPr lang="zh-CN" altLang="en-US" dirty="0">
                <a:solidFill>
                  <a:schemeClr val="accent1"/>
                </a:solidFill>
                <a:latin typeface="微软雅黑" panose="020B0503020204020204" pitchFamily="34" charset="-122"/>
                <a:ea typeface="微软雅黑" panose="020B0503020204020204" pitchFamily="34" charset="-122"/>
              </a:rPr>
              <a:t>三</a:t>
            </a:r>
            <a:r>
              <a:rPr lang="en-US" altLang="zh-CN" dirty="0">
                <a:solidFill>
                  <a:schemeClr val="accent1"/>
                </a:solidFill>
                <a:latin typeface="微软雅黑" panose="020B0503020204020204" pitchFamily="34" charset="-122"/>
                <a:ea typeface="微软雅黑" panose="020B0503020204020204" pitchFamily="34" charset="-122"/>
              </a:rPr>
              <a:t>、</a:t>
            </a:r>
            <a:r>
              <a:rPr lang="zh-CN" altLang="en-US" dirty="0">
                <a:solidFill>
                  <a:schemeClr val="accent1"/>
                </a:solidFill>
                <a:latin typeface="微软雅黑" panose="020B0503020204020204" pitchFamily="34" charset="-122"/>
                <a:ea typeface="微软雅黑" panose="020B0503020204020204" pitchFamily="34" charset="-122"/>
              </a:rPr>
              <a:t>理解算力在人工智能中的应用</a:t>
            </a:r>
          </a:p>
        </p:txBody>
      </p:sp>
      <p:grpSp>
        <p:nvGrpSpPr>
          <p:cNvPr id="3" name="组合 2"/>
          <p:cNvGrpSpPr/>
          <p:nvPr/>
        </p:nvGrpSpPr>
        <p:grpSpPr>
          <a:xfrm>
            <a:off x="1078230" y="738505"/>
            <a:ext cx="7032625" cy="2669540"/>
            <a:chOff x="1702" y="1772"/>
            <a:chExt cx="11075" cy="4204"/>
          </a:xfrm>
        </p:grpSpPr>
        <p:cxnSp>
          <p:nvCxnSpPr>
            <p:cNvPr id="35" name="Straight Connector 34"/>
            <p:cNvCxnSpPr/>
            <p:nvPr>
              <p:custDataLst>
                <p:tags r:id="rId5"/>
              </p:custDataLst>
            </p:nvPr>
          </p:nvCxnSpPr>
          <p:spPr>
            <a:xfrm>
              <a:off x="1815" y="2332"/>
              <a:ext cx="2131" cy="0"/>
            </a:xfrm>
            <a:prstGeom prst="line">
              <a:avLst/>
            </a:prstGeom>
            <a:ln w="3175">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6" name="TextBox 35"/>
            <p:cNvSpPr txBox="1"/>
            <p:nvPr>
              <p:custDataLst>
                <p:tags r:id="rId6"/>
              </p:custDataLst>
            </p:nvPr>
          </p:nvSpPr>
          <p:spPr>
            <a:xfrm>
              <a:off x="1702" y="1772"/>
              <a:ext cx="1724" cy="483"/>
            </a:xfrm>
            <a:prstGeom prst="rect">
              <a:avLst/>
            </a:prstGeom>
            <a:noFill/>
          </p:spPr>
          <p:txBody>
            <a:bodyPr wrap="none" rtlCol="0">
              <a:spAutoFit/>
            </a:bodyPr>
            <a:lstStyle/>
            <a:p>
              <a:r>
                <a:rPr lang="en-US" altLang="zh-CN" sz="1400" b="1">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1. </a:t>
              </a:r>
              <a:r>
                <a:rPr lang="zh-CN" altLang="en-US" sz="1400" b="1">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模型训练</a:t>
              </a:r>
            </a:p>
          </p:txBody>
        </p:sp>
        <p:sp>
          <p:nvSpPr>
            <p:cNvPr id="37" name="TextBox 36"/>
            <p:cNvSpPr txBox="1"/>
            <p:nvPr>
              <p:custDataLst>
                <p:tags r:id="rId7"/>
              </p:custDataLst>
            </p:nvPr>
          </p:nvSpPr>
          <p:spPr>
            <a:xfrm>
              <a:off x="1702" y="2415"/>
              <a:ext cx="11075" cy="3561"/>
            </a:xfrm>
            <a:prstGeom prst="rect">
              <a:avLst/>
            </a:prstGeom>
            <a:noFill/>
          </p:spPr>
          <p:txBody>
            <a:bodyPr wrap="square" rtlCol="0">
              <a:spAutoFit/>
            </a:bodyPr>
            <a:lstStyle/>
            <a:p>
              <a:pPr indent="0" algn="just" fontAlgn="auto">
                <a:lnSpc>
                  <a:spcPct val="150000"/>
                </a:lnSpc>
                <a:spcAft>
                  <a:spcPts val="600"/>
                </a:spcAft>
              </a:pPr>
              <a:r>
                <a:rPr lang="en-US" sz="1400" dirty="0">
                  <a:solidFill>
                    <a:srgbClr val="468A92"/>
                  </a:solidFill>
                  <a:latin typeface="微软雅黑" charset="0"/>
                  <a:ea typeface="微软雅黑" charset="0"/>
                  <a:cs typeface="微软雅黑" charset="0"/>
                  <a:sym typeface="Arial" panose="020B0604020202090204" pitchFamily="34" charset="0"/>
                </a:rPr>
                <a:t>（1）</a:t>
              </a:r>
              <a:r>
                <a:rPr lang="zh-CN" altLang="en-US" sz="1400" dirty="0">
                  <a:solidFill>
                    <a:srgbClr val="468A92"/>
                  </a:solidFill>
                  <a:latin typeface="微软雅黑" charset="0"/>
                  <a:ea typeface="微软雅黑" charset="0"/>
                  <a:cs typeface="微软雅黑" charset="0"/>
                  <a:sym typeface="Arial" panose="020B0604020202090204" pitchFamily="34" charset="0"/>
                </a:rPr>
                <a:t>大规模模型训练</a:t>
              </a:r>
            </a:p>
            <a:p>
              <a:pPr indent="0" algn="just" fontAlgn="auto">
                <a:lnSpc>
                  <a:spcPct val="150000"/>
                </a:lnSpc>
                <a:spcAft>
                  <a:spcPts val="600"/>
                </a:spcAft>
              </a:pPr>
              <a:r>
                <a:rPr sz="1400" dirty="0" err="1">
                  <a:solidFill>
                    <a:srgbClr val="808080"/>
                  </a:solidFill>
                  <a:latin typeface="微软雅黑" charset="0"/>
                  <a:ea typeface="微软雅黑" charset="0"/>
                  <a:cs typeface="微软雅黑" charset="0"/>
                  <a:sym typeface="Arial" panose="020B0604020202090204" pitchFamily="34" charset="0"/>
                </a:rPr>
                <a:t>大规模模型训练对算力的需求和挑战是多方面的，涵盖了硬件、存储、计算资源调度、能源消耗等多个领域</a:t>
              </a:r>
              <a:r>
                <a:rPr sz="1400" dirty="0">
                  <a:solidFill>
                    <a:srgbClr val="808080"/>
                  </a:solidFill>
                  <a:latin typeface="微软雅黑" charset="0"/>
                  <a:ea typeface="微软雅黑" charset="0"/>
                  <a:cs typeface="微软雅黑" charset="0"/>
                  <a:sym typeface="Arial" panose="020B0604020202090204" pitchFamily="34" charset="0"/>
                </a:rPr>
                <a:t>。</a:t>
              </a:r>
            </a:p>
            <a:p>
              <a:pPr indent="0" algn="just" fontAlgn="auto">
                <a:lnSpc>
                  <a:spcPct val="150000"/>
                </a:lnSpc>
                <a:spcAft>
                  <a:spcPts val="600"/>
                </a:spcAft>
              </a:pPr>
              <a:r>
                <a:rPr lang="en-US" sz="1400" dirty="0">
                  <a:solidFill>
                    <a:srgbClr val="468A92"/>
                  </a:solidFill>
                  <a:latin typeface="微软雅黑" charset="0"/>
                  <a:ea typeface="微软雅黑" charset="0"/>
                  <a:cs typeface="微软雅黑" charset="0"/>
                  <a:sym typeface="Arial" panose="020B0604020202090204" pitchFamily="34" charset="0"/>
                </a:rPr>
                <a:t>（2）</a:t>
              </a:r>
              <a:r>
                <a:rPr lang="zh-CN" altLang="en-US" sz="1400" dirty="0">
                  <a:solidFill>
                    <a:srgbClr val="468A92"/>
                  </a:solidFill>
                  <a:latin typeface="微软雅黑" charset="0"/>
                  <a:ea typeface="微软雅黑" charset="0"/>
                  <a:cs typeface="微软雅黑" charset="0"/>
                  <a:sym typeface="Arial" panose="020B0604020202090204" pitchFamily="34" charset="0"/>
                </a:rPr>
                <a:t>分布式训练</a:t>
              </a:r>
            </a:p>
            <a:p>
              <a:pPr indent="0" algn="just" fontAlgn="auto">
                <a:lnSpc>
                  <a:spcPct val="150000"/>
                </a:lnSpc>
                <a:spcAft>
                  <a:spcPts val="600"/>
                </a:spcAft>
              </a:pPr>
              <a:r>
                <a:rPr lang="zh-CN" altLang="en-US" sz="1400" dirty="0">
                  <a:solidFill>
                    <a:srgbClr val="808080"/>
                  </a:solidFill>
                  <a:latin typeface="微软雅黑" charset="0"/>
                  <a:ea typeface="微软雅黑" charset="0"/>
                  <a:cs typeface="微软雅黑" charset="0"/>
                  <a:sym typeface="Arial" panose="020B0604020202090204" pitchFamily="34" charset="0"/>
                </a:rPr>
                <a:t>分布式训练方法利用多个计算节点共同完成模型的训练。分布式训练主要有两种常见的方式：数据并行和模型并行。它们各有特点，适用于不同的场景。</a:t>
              </a:r>
            </a:p>
          </p:txBody>
        </p:sp>
      </p:grpSp>
      <p:grpSp>
        <p:nvGrpSpPr>
          <p:cNvPr id="8" name="组合 7"/>
          <p:cNvGrpSpPr/>
          <p:nvPr/>
        </p:nvGrpSpPr>
        <p:grpSpPr>
          <a:xfrm>
            <a:off x="1077630" y="3448261"/>
            <a:ext cx="7032625" cy="1468755"/>
            <a:chOff x="1702" y="1772"/>
            <a:chExt cx="11075" cy="2313"/>
          </a:xfrm>
        </p:grpSpPr>
        <p:cxnSp>
          <p:nvCxnSpPr>
            <p:cNvPr id="9" name="Straight Connector 34"/>
            <p:cNvCxnSpPr/>
            <p:nvPr>
              <p:custDataLst>
                <p:tags r:id="rId2"/>
              </p:custDataLst>
            </p:nvPr>
          </p:nvCxnSpPr>
          <p:spPr>
            <a:xfrm>
              <a:off x="1815" y="2332"/>
              <a:ext cx="2131" cy="0"/>
            </a:xfrm>
            <a:prstGeom prst="line">
              <a:avLst/>
            </a:prstGeom>
            <a:ln w="3175">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10" name="TextBox 35"/>
            <p:cNvSpPr txBox="1"/>
            <p:nvPr>
              <p:custDataLst>
                <p:tags r:id="rId3"/>
              </p:custDataLst>
            </p:nvPr>
          </p:nvSpPr>
          <p:spPr>
            <a:xfrm>
              <a:off x="1702" y="1772"/>
              <a:ext cx="2005" cy="483"/>
            </a:xfrm>
            <a:prstGeom prst="rect">
              <a:avLst/>
            </a:prstGeom>
            <a:noFill/>
          </p:spPr>
          <p:txBody>
            <a:bodyPr wrap="none" rtlCol="0">
              <a:spAutoFit/>
            </a:bodyPr>
            <a:lstStyle/>
            <a:p>
              <a:r>
                <a:rPr lang="en-US" altLang="zh-CN" sz="1400" b="1">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2. </a:t>
              </a:r>
              <a:r>
                <a:rPr lang="zh-CN" altLang="en-US" sz="1400" b="1">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推理与部署</a:t>
              </a:r>
            </a:p>
          </p:txBody>
        </p:sp>
        <p:sp>
          <p:nvSpPr>
            <p:cNvPr id="12" name="TextBox 36"/>
            <p:cNvSpPr txBox="1"/>
            <p:nvPr>
              <p:custDataLst>
                <p:tags r:id="rId4"/>
              </p:custDataLst>
            </p:nvPr>
          </p:nvSpPr>
          <p:spPr>
            <a:xfrm>
              <a:off x="1702" y="2415"/>
              <a:ext cx="11075" cy="1670"/>
            </a:xfrm>
            <a:prstGeom prst="rect">
              <a:avLst/>
            </a:prstGeom>
            <a:noFill/>
          </p:spPr>
          <p:txBody>
            <a:bodyPr wrap="square" rtlCol="0">
              <a:spAutoFit/>
            </a:bodyPr>
            <a:lstStyle/>
            <a:p>
              <a:pPr indent="0" algn="just" fontAlgn="auto">
                <a:lnSpc>
                  <a:spcPct val="150000"/>
                </a:lnSpc>
                <a:spcAft>
                  <a:spcPts val="600"/>
                </a:spcAft>
              </a:pPr>
              <a:r>
                <a:rPr sz="1400" dirty="0">
                  <a:solidFill>
                    <a:srgbClr val="808080"/>
                  </a:solidFill>
                  <a:latin typeface="微软雅黑" charset="0"/>
                  <a:ea typeface="微软雅黑" charset="0"/>
                  <a:cs typeface="微软雅黑" charset="0"/>
                  <a:sym typeface="Arial" panose="020B0604020202090204" pitchFamily="34" charset="0"/>
                </a:rPr>
                <a:t>在人工智能的世界里，模型就像一个聪明的“大脑”，通过学习大量的数据来获得解决问题的能力。但如果这个“大脑”仅停留在实验室里，它就无法发挥其真正的作用。为此，模型需要“走出去”，应用到实际场景中，这就是模型的推理与部署。</a:t>
              </a:r>
            </a:p>
          </p:txBody>
        </p:sp>
      </p:grpSp>
    </p:spTree>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37"/>
          <p:cNvSpPr txBox="1"/>
          <p:nvPr userDrawn="1">
            <p:custDataLst>
              <p:tags r:id="rId1"/>
            </p:custDataLst>
          </p:nvPr>
        </p:nvSpPr>
        <p:spPr>
          <a:xfrm>
            <a:off x="467360" y="291465"/>
            <a:ext cx="5819140" cy="345440"/>
          </a:xfrm>
          <a:prstGeom prst="rect">
            <a:avLst/>
          </a:prstGeom>
          <a:noFill/>
        </p:spPr>
        <p:txBody>
          <a:bodyPr wrap="square" lIns="68584" tIns="34292" rIns="68584" bIns="34292" rtlCol="0">
            <a:spAutoFit/>
          </a:bodyPr>
          <a:lstStyle/>
          <a:p>
            <a:pPr lvl="0" algn="l"/>
            <a:r>
              <a:rPr lang="zh-CN" altLang="en-US" dirty="0">
                <a:solidFill>
                  <a:schemeClr val="accent1"/>
                </a:solidFill>
                <a:latin typeface="微软雅黑" panose="020B0503020204020204" pitchFamily="34" charset="-122"/>
                <a:ea typeface="微软雅黑" panose="020B0503020204020204" pitchFamily="34" charset="-122"/>
              </a:rPr>
              <a:t>四</a:t>
            </a:r>
            <a:r>
              <a:rPr lang="en-US" altLang="zh-CN" dirty="0">
                <a:solidFill>
                  <a:schemeClr val="accent1"/>
                </a:solidFill>
                <a:latin typeface="微软雅黑" panose="020B0503020204020204" pitchFamily="34" charset="-122"/>
                <a:ea typeface="微软雅黑" panose="020B0503020204020204" pitchFamily="34" charset="-122"/>
              </a:rPr>
              <a:t>、</a:t>
            </a:r>
            <a:r>
              <a:rPr lang="zh-CN" altLang="en-US" dirty="0">
                <a:solidFill>
                  <a:schemeClr val="accent1"/>
                </a:solidFill>
                <a:latin typeface="微软雅黑" panose="020B0503020204020204" pitchFamily="34" charset="-122"/>
                <a:ea typeface="微软雅黑" panose="020B0503020204020204" pitchFamily="34" charset="-122"/>
              </a:rPr>
              <a:t>了解云计算平台</a:t>
            </a:r>
          </a:p>
        </p:txBody>
      </p:sp>
      <p:grpSp>
        <p:nvGrpSpPr>
          <p:cNvPr id="3" name="组合 2"/>
          <p:cNvGrpSpPr/>
          <p:nvPr/>
        </p:nvGrpSpPr>
        <p:grpSpPr>
          <a:xfrm>
            <a:off x="1078230" y="805180"/>
            <a:ext cx="7032625" cy="3498850"/>
            <a:chOff x="1702" y="1772"/>
            <a:chExt cx="11075" cy="5510"/>
          </a:xfrm>
        </p:grpSpPr>
        <p:cxnSp>
          <p:nvCxnSpPr>
            <p:cNvPr id="35" name="Straight Connector 34"/>
            <p:cNvCxnSpPr/>
            <p:nvPr>
              <p:custDataLst>
                <p:tags r:id="rId2"/>
              </p:custDataLst>
            </p:nvPr>
          </p:nvCxnSpPr>
          <p:spPr>
            <a:xfrm>
              <a:off x="1815" y="3284"/>
              <a:ext cx="2131" cy="0"/>
            </a:xfrm>
            <a:prstGeom prst="line">
              <a:avLst/>
            </a:prstGeom>
            <a:ln w="3175">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6" name="TextBox 35"/>
            <p:cNvSpPr txBox="1"/>
            <p:nvPr>
              <p:custDataLst>
                <p:tags r:id="rId3"/>
              </p:custDataLst>
            </p:nvPr>
          </p:nvSpPr>
          <p:spPr>
            <a:xfrm>
              <a:off x="1702" y="1772"/>
              <a:ext cx="10875" cy="1478"/>
            </a:xfrm>
            <a:prstGeom prst="rect">
              <a:avLst/>
            </a:prstGeom>
            <a:noFill/>
          </p:spPr>
          <p:txBody>
            <a:bodyPr wrap="square" rtlCol="0">
              <a:normAutofit/>
            </a:bodyPr>
            <a:lstStyle/>
            <a:p>
              <a:pPr indent="0" algn="l" fontAlgn="auto">
                <a:lnSpc>
                  <a:spcPct val="120000"/>
                </a:lnSpc>
              </a:pPr>
              <a:r>
                <a:rPr lang="en-US" altLang="zh-CN" sz="1400" b="1">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云计算平台是硬件基础、网络技术、开发框架等基础技术的集成体现。通过虚拟化、资源池化等技术，将分散的算力资源转化为可弹性调用的服务，最终支撑上层人工智能应用。</a:t>
              </a:r>
            </a:p>
          </p:txBody>
        </p:sp>
        <p:sp>
          <p:nvSpPr>
            <p:cNvPr id="37" name="TextBox 36"/>
            <p:cNvSpPr txBox="1"/>
            <p:nvPr>
              <p:custDataLst>
                <p:tags r:id="rId4"/>
              </p:custDataLst>
            </p:nvPr>
          </p:nvSpPr>
          <p:spPr>
            <a:xfrm>
              <a:off x="1702" y="3479"/>
              <a:ext cx="11075" cy="3803"/>
            </a:xfrm>
            <a:prstGeom prst="rect">
              <a:avLst/>
            </a:prstGeom>
            <a:noFill/>
          </p:spPr>
          <p:txBody>
            <a:bodyPr wrap="square" rtlCol="0">
              <a:spAutoFit/>
            </a:bodyPr>
            <a:lstStyle/>
            <a:p>
              <a:pPr indent="0" algn="just" fontAlgn="auto">
                <a:lnSpc>
                  <a:spcPct val="150000"/>
                </a:lnSpc>
                <a:spcAft>
                  <a:spcPts val="600"/>
                </a:spcAft>
              </a:pPr>
              <a:r>
                <a:rPr lang="en-US" sz="1400">
                  <a:solidFill>
                    <a:srgbClr val="468A92"/>
                  </a:solidFill>
                  <a:latin typeface="微软雅黑" charset="0"/>
                  <a:ea typeface="微软雅黑" charset="0"/>
                  <a:cs typeface="微软雅黑" charset="0"/>
                  <a:sym typeface="Arial" panose="020B0604020202090204" pitchFamily="34" charset="0"/>
                </a:rPr>
                <a:t>（1）</a:t>
              </a:r>
              <a:r>
                <a:rPr lang="zh-CN" altLang="en-US" sz="1400">
                  <a:solidFill>
                    <a:srgbClr val="468A92"/>
                  </a:solidFill>
                  <a:latin typeface="微软雅黑" charset="0"/>
                  <a:ea typeface="微软雅黑" charset="0"/>
                  <a:cs typeface="微软雅黑" charset="0"/>
                  <a:sym typeface="Arial" panose="020B0604020202090204" pitchFamily="34" charset="0"/>
                </a:rPr>
                <a:t>阿里云</a:t>
              </a:r>
            </a:p>
            <a:p>
              <a:pPr indent="0" algn="just" fontAlgn="auto">
                <a:lnSpc>
                  <a:spcPct val="150000"/>
                </a:lnSpc>
                <a:spcAft>
                  <a:spcPts val="600"/>
                </a:spcAft>
              </a:pPr>
              <a:r>
                <a:rPr lang="en-US" sz="1400">
                  <a:solidFill>
                    <a:srgbClr val="468A92"/>
                  </a:solidFill>
                  <a:latin typeface="微软雅黑" charset="0"/>
                  <a:ea typeface="微软雅黑" charset="0"/>
                  <a:cs typeface="微软雅黑" charset="0"/>
                  <a:sym typeface="Arial" panose="020B0604020202090204" pitchFamily="34" charset="0"/>
                </a:rPr>
                <a:t>（2）</a:t>
              </a:r>
              <a:r>
                <a:rPr lang="zh-CN" altLang="en-US" sz="1400">
                  <a:solidFill>
                    <a:srgbClr val="468A92"/>
                  </a:solidFill>
                  <a:latin typeface="微软雅黑" charset="0"/>
                  <a:ea typeface="微软雅黑" charset="0"/>
                  <a:cs typeface="微软雅黑" charset="0"/>
                  <a:sym typeface="Arial" panose="020B0604020202090204" pitchFamily="34" charset="0"/>
                </a:rPr>
                <a:t>腾讯云</a:t>
              </a:r>
            </a:p>
            <a:p>
              <a:pPr indent="0" algn="just" fontAlgn="auto">
                <a:lnSpc>
                  <a:spcPct val="150000"/>
                </a:lnSpc>
                <a:spcAft>
                  <a:spcPts val="600"/>
                </a:spcAft>
              </a:pPr>
              <a:r>
                <a:rPr lang="en-US" altLang="zh-CN" sz="1400">
                  <a:solidFill>
                    <a:srgbClr val="468A92"/>
                  </a:solidFill>
                  <a:latin typeface="微软雅黑" charset="0"/>
                  <a:ea typeface="微软雅黑" charset="0"/>
                  <a:cs typeface="微软雅黑" charset="0"/>
                  <a:sym typeface="Arial" panose="020B0604020202090204" pitchFamily="34" charset="0"/>
                </a:rPr>
                <a:t>（3）</a:t>
              </a:r>
              <a:r>
                <a:rPr lang="zh-CN" altLang="en-US" sz="1400">
                  <a:solidFill>
                    <a:srgbClr val="468A92"/>
                  </a:solidFill>
                  <a:latin typeface="微软雅黑" charset="0"/>
                  <a:ea typeface="微软雅黑" charset="0"/>
                  <a:cs typeface="微软雅黑" charset="0"/>
                  <a:sym typeface="Arial" panose="020B0604020202090204" pitchFamily="34" charset="0"/>
                </a:rPr>
                <a:t>华为云</a:t>
              </a:r>
            </a:p>
            <a:p>
              <a:pPr indent="0" algn="just" fontAlgn="auto">
                <a:lnSpc>
                  <a:spcPct val="150000"/>
                </a:lnSpc>
                <a:spcAft>
                  <a:spcPts val="600"/>
                </a:spcAft>
              </a:pPr>
              <a:r>
                <a:rPr lang="en-US" altLang="zh-CN" sz="1400">
                  <a:solidFill>
                    <a:srgbClr val="468A92"/>
                  </a:solidFill>
                  <a:latin typeface="微软雅黑" charset="0"/>
                  <a:ea typeface="微软雅黑" charset="0"/>
                  <a:cs typeface="微软雅黑" charset="0"/>
                  <a:sym typeface="Arial" panose="020B0604020202090204" pitchFamily="34" charset="0"/>
                </a:rPr>
                <a:t>（4）</a:t>
              </a:r>
              <a:r>
                <a:rPr lang="zh-CN" altLang="en-US" sz="1400">
                  <a:solidFill>
                    <a:srgbClr val="468A92"/>
                  </a:solidFill>
                  <a:latin typeface="微软雅黑" charset="0"/>
                  <a:ea typeface="微软雅黑" charset="0"/>
                  <a:cs typeface="微软雅黑" charset="0"/>
                  <a:sym typeface="Arial" panose="020B0604020202090204" pitchFamily="34" charset="0"/>
                </a:rPr>
                <a:t>亚马逊云服务</a:t>
              </a:r>
            </a:p>
            <a:p>
              <a:pPr indent="0" algn="just" fontAlgn="auto">
                <a:lnSpc>
                  <a:spcPct val="150000"/>
                </a:lnSpc>
                <a:spcAft>
                  <a:spcPts val="600"/>
                </a:spcAft>
              </a:pPr>
              <a:r>
                <a:rPr lang="en-US" altLang="zh-CN" sz="1400">
                  <a:solidFill>
                    <a:srgbClr val="468A92"/>
                  </a:solidFill>
                  <a:latin typeface="微软雅黑" charset="0"/>
                  <a:ea typeface="微软雅黑" charset="0"/>
                  <a:cs typeface="微软雅黑" charset="0"/>
                  <a:sym typeface="Arial" panose="020B0604020202090204" pitchFamily="34" charset="0"/>
                </a:rPr>
                <a:t>（5）</a:t>
              </a:r>
              <a:r>
                <a:rPr lang="zh-CN" altLang="en-US" sz="1400">
                  <a:solidFill>
                    <a:srgbClr val="468A92"/>
                  </a:solidFill>
                  <a:latin typeface="微软雅黑" charset="0"/>
                  <a:ea typeface="微软雅黑" charset="0"/>
                  <a:cs typeface="微软雅黑" charset="0"/>
                  <a:sym typeface="Arial" panose="020B0604020202090204" pitchFamily="34" charset="0"/>
                </a:rPr>
                <a:t>微软云服务</a:t>
              </a:r>
            </a:p>
            <a:p>
              <a:pPr indent="0" algn="just" fontAlgn="auto">
                <a:lnSpc>
                  <a:spcPct val="150000"/>
                </a:lnSpc>
                <a:spcAft>
                  <a:spcPts val="600"/>
                </a:spcAft>
              </a:pPr>
              <a:r>
                <a:rPr lang="en-US" altLang="zh-CN" sz="1400">
                  <a:solidFill>
                    <a:srgbClr val="468A92"/>
                  </a:solidFill>
                  <a:latin typeface="微软雅黑" charset="0"/>
                  <a:ea typeface="微软雅黑" charset="0"/>
                  <a:cs typeface="微软雅黑" charset="0"/>
                  <a:sym typeface="Arial" panose="020B0604020202090204" pitchFamily="34" charset="0"/>
                </a:rPr>
                <a:t>（6）</a:t>
              </a:r>
              <a:r>
                <a:rPr lang="zh-CN" altLang="en-US" sz="1400">
                  <a:solidFill>
                    <a:srgbClr val="468A92"/>
                  </a:solidFill>
                  <a:latin typeface="微软雅黑" charset="0"/>
                  <a:ea typeface="微软雅黑" charset="0"/>
                  <a:cs typeface="微软雅黑" charset="0"/>
                  <a:sym typeface="Arial" panose="020B0604020202090204" pitchFamily="34" charset="0"/>
                </a:rPr>
                <a:t>谷歌云服务</a:t>
              </a:r>
            </a:p>
          </p:txBody>
        </p:sp>
      </p:grpSp>
    </p:spTree>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直接连接符 6"/>
          <p:cNvCxnSpPr/>
          <p:nvPr/>
        </p:nvCxnSpPr>
        <p:spPr>
          <a:xfrm>
            <a:off x="4104456" y="2536327"/>
            <a:ext cx="4798677" cy="0"/>
          </a:xfrm>
          <a:prstGeom prst="line">
            <a:avLst/>
          </a:prstGeom>
          <a:ln>
            <a:solidFill>
              <a:schemeClr val="tx1">
                <a:lumMod val="65000"/>
                <a:lumOff val="35000"/>
              </a:schemeClr>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4140460" y="1817988"/>
            <a:ext cx="4701514" cy="645160"/>
          </a:xfrm>
          <a:prstGeom prst="rect">
            <a:avLst/>
          </a:prstGeom>
          <a:noFill/>
        </p:spPr>
        <p:txBody>
          <a:bodyPr wrap="square" rtlCol="0">
            <a:spAutoFit/>
          </a:bodyPr>
          <a:lstStyle/>
          <a:p>
            <a:pPr algn="ctr"/>
            <a:r>
              <a:rPr lang="zh-CN" altLang="en-US" sz="3600" b="1" dirty="0">
                <a:solidFill>
                  <a:schemeClr val="tx1">
                    <a:lumMod val="75000"/>
                    <a:lumOff val="25000"/>
                  </a:schemeClr>
                </a:solidFill>
                <a:latin typeface="微软雅黑" panose="020B0503020204020204" pitchFamily="34" charset="-122"/>
                <a:ea typeface="微软雅黑" panose="020B0503020204020204" pitchFamily="34" charset="-122"/>
              </a:rPr>
              <a:t>感谢观看 </a:t>
            </a:r>
          </a:p>
        </p:txBody>
      </p:sp>
      <p:pic>
        <p:nvPicPr>
          <p:cNvPr id="3" name="图片 2"/>
          <p:cNvPicPr>
            <a:picLocks noChangeAspect="1"/>
          </p:cNvPicPr>
          <p:nvPr>
            <p:custDataLst>
              <p:tags r:id="rId1"/>
            </p:custDataLst>
          </p:nvPr>
        </p:nvPicPr>
        <p:blipFill>
          <a:blip r:embed="rId4" cstate="screen">
            <a:extLst>
              <a:ext uri="{28A0092B-C50C-407E-A947-70E740481C1C}">
                <a14:useLocalDpi xmlns:a14="http://schemas.microsoft.com/office/drawing/2010/main" val="0"/>
              </a:ext>
            </a:extLst>
          </a:blip>
          <a:stretch>
            <a:fillRect/>
          </a:stretch>
        </p:blipFill>
        <p:spPr>
          <a:xfrm>
            <a:off x="5872480" y="4443095"/>
            <a:ext cx="2138045" cy="335915"/>
          </a:xfrm>
          <a:prstGeom prst="rect">
            <a:avLst/>
          </a:prstGeom>
        </p:spPr>
      </p:pic>
      <p:pic>
        <p:nvPicPr>
          <p:cNvPr id="8" name="图片 7" descr="摄图网_601306538_计算机处理器(企业商用)"/>
          <p:cNvPicPr>
            <a:picLocks noChangeAspect="1"/>
          </p:cNvPicPr>
          <p:nvPr/>
        </p:nvPicPr>
        <p:blipFill>
          <a:blip r:embed="rId5"/>
          <a:srcRect l="27993" r="5124"/>
          <a:stretch>
            <a:fillRect/>
          </a:stretch>
        </p:blipFill>
        <p:spPr>
          <a:xfrm>
            <a:off x="0" y="0"/>
            <a:ext cx="5161486" cy="5144770"/>
          </a:xfrm>
          <a:custGeom>
            <a:avLst/>
            <a:gdLst/>
            <a:ahLst/>
            <a:cxnLst>
              <a:cxn ang="3">
                <a:pos x="hc" y="t"/>
              </a:cxn>
              <a:cxn ang="cd2">
                <a:pos x="l" y="vc"/>
              </a:cxn>
              <a:cxn ang="cd4">
                <a:pos x="hc" y="b"/>
              </a:cxn>
              <a:cxn ang="0">
                <a:pos x="r" y="vc"/>
              </a:cxn>
            </a:cxnLst>
            <a:rect l="l" t="t" r="r" b="b"/>
            <a:pathLst>
              <a:path w="8128" h="8102">
                <a:moveTo>
                  <a:pt x="0" y="0"/>
                </a:moveTo>
                <a:lnTo>
                  <a:pt x="8116" y="0"/>
                </a:lnTo>
                <a:lnTo>
                  <a:pt x="5666" y="4045"/>
                </a:lnTo>
                <a:lnTo>
                  <a:pt x="8128" y="8102"/>
                </a:lnTo>
                <a:lnTo>
                  <a:pt x="0" y="8102"/>
                </a:lnTo>
                <a:lnTo>
                  <a:pt x="0" y="0"/>
                </a:lnTo>
                <a:close/>
              </a:path>
            </a:pathLst>
          </a:custGeom>
        </p:spPr>
      </p:pic>
    </p:spTree>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120172" y="1996480"/>
            <a:ext cx="814070" cy="345440"/>
          </a:xfrm>
          <a:prstGeom prst="rect">
            <a:avLst/>
          </a:prstGeom>
          <a:noFill/>
        </p:spPr>
        <p:txBody>
          <a:bodyPr wrap="none" lIns="68580" tIns="34290" rIns="68580" bIns="34290" rtlCol="0">
            <a:spAutoFit/>
          </a:bodyPr>
          <a:lstStyle/>
          <a:p>
            <a:r>
              <a:rPr lang="zh-CN" altLang="en-US" b="1" dirty="0">
                <a:solidFill>
                  <a:schemeClr val="accent1"/>
                </a:solidFill>
                <a:latin typeface="微软雅黑" panose="020B0503020204020204" pitchFamily="34" charset="-122"/>
                <a:ea typeface="微软雅黑" panose="020B0503020204020204" pitchFamily="34" charset="-122"/>
              </a:rPr>
              <a:t>任务</a:t>
            </a:r>
            <a:r>
              <a:rPr lang="en-US" altLang="zh-CN" b="1" dirty="0">
                <a:solidFill>
                  <a:schemeClr val="accent1"/>
                </a:solidFill>
                <a:latin typeface="微软雅黑" panose="020B0503020204020204" pitchFamily="34" charset="-122"/>
                <a:ea typeface="微软雅黑" panose="020B0503020204020204" pitchFamily="34" charset="-122"/>
              </a:rPr>
              <a:t> 1</a:t>
            </a:r>
            <a:endParaRPr lang="zh-CN" altLang="en-US" b="1" dirty="0">
              <a:solidFill>
                <a:schemeClr val="accent1"/>
              </a:solidFill>
              <a:latin typeface="微软雅黑" panose="020B0503020204020204" pitchFamily="34" charset="-122"/>
              <a:ea typeface="微软雅黑" panose="020B0503020204020204" pitchFamily="34" charset="-122"/>
            </a:endParaRPr>
          </a:p>
        </p:txBody>
      </p:sp>
      <p:grpSp>
        <p:nvGrpSpPr>
          <p:cNvPr id="2" name="Group 14"/>
          <p:cNvGrpSpPr/>
          <p:nvPr/>
        </p:nvGrpSpPr>
        <p:grpSpPr>
          <a:xfrm>
            <a:off x="4457700" y="2378710"/>
            <a:ext cx="4296410" cy="799604"/>
            <a:chOff x="5349226" y="2010956"/>
            <a:chExt cx="4272984" cy="947673"/>
          </a:xfrm>
          <a:solidFill>
            <a:schemeClr val="accent1"/>
          </a:solidFill>
        </p:grpSpPr>
        <p:sp>
          <p:nvSpPr>
            <p:cNvPr id="6" name="燕尾形 18"/>
            <p:cNvSpPr/>
            <p:nvPr/>
          </p:nvSpPr>
          <p:spPr>
            <a:xfrm rot="10800000">
              <a:off x="5349226" y="2010956"/>
              <a:ext cx="4272984" cy="670899"/>
            </a:xfrm>
            <a:prstGeom prst="chevron">
              <a:avLst>
                <a:gd name="adj" fmla="val 67746"/>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7" name="TextBox 6"/>
            <p:cNvSpPr txBox="1"/>
            <p:nvPr/>
          </p:nvSpPr>
          <p:spPr>
            <a:xfrm>
              <a:off x="5428662" y="2120999"/>
              <a:ext cx="4101136" cy="837630"/>
            </a:xfrm>
            <a:prstGeom prst="rect">
              <a:avLst/>
            </a:prstGeom>
            <a:noFill/>
            <a:ln>
              <a:noFill/>
            </a:ln>
            <a:extLst>
              <a:ext uri="{909E8E84-426E-40DD-AFC4-6F175D3DCCD1}">
                <a14:hiddenFill xmlns:a14="http://schemas.microsoft.com/office/drawing/2010/main">
                  <a:grpFill/>
                </a14:hiddenFill>
              </a:ext>
            </a:extLst>
          </p:spPr>
          <p:txBody>
            <a:bodyPr wrap="square" rtlCol="0">
              <a:spAutoFit/>
            </a:bodyPr>
            <a:lstStyle/>
            <a:p>
              <a:pPr lvl="0" algn="ctr"/>
              <a:r>
                <a:rPr lang="zh-CN" altLang="zh-CN" sz="2000" dirty="0">
                  <a:solidFill>
                    <a:schemeClr val="bg1"/>
                  </a:solidFill>
                  <a:latin typeface="微软雅黑" panose="020B0503020204020204" pitchFamily="34" charset="-122"/>
                  <a:ea typeface="微软雅黑" panose="020B0503020204020204" pitchFamily="34" charset="-122"/>
                </a:rPr>
                <a:t>认识数据</a:t>
              </a:r>
              <a:r>
                <a:rPr lang="en-US" altLang="zh-CN" sz="2000" dirty="0">
                  <a:solidFill>
                    <a:schemeClr val="bg1"/>
                  </a:solidFill>
                  <a:latin typeface="微软雅黑" panose="020B0503020204020204" pitchFamily="34" charset="-122"/>
                  <a:ea typeface="微软雅黑" panose="020B0503020204020204" pitchFamily="34" charset="-122"/>
                </a:rPr>
                <a:t>——</a:t>
              </a:r>
              <a:r>
                <a:rPr lang="zh-CN" altLang="en-US" sz="2000" dirty="0">
                  <a:solidFill>
                    <a:schemeClr val="bg1"/>
                  </a:solidFill>
                  <a:latin typeface="微软雅黑" panose="020B0503020204020204" pitchFamily="34" charset="-122"/>
                  <a:ea typeface="微软雅黑" panose="020B0503020204020204" pitchFamily="34" charset="-122"/>
                </a:rPr>
                <a:t>人工智能的燃料</a:t>
              </a:r>
            </a:p>
          </p:txBody>
        </p:sp>
      </p:grpSp>
      <p:pic>
        <p:nvPicPr>
          <p:cNvPr id="8" name="图片 7" descr="摄图网_601306538_计算机处理器(企业商用)"/>
          <p:cNvPicPr>
            <a:picLocks noChangeAspect="1"/>
          </p:cNvPicPr>
          <p:nvPr/>
        </p:nvPicPr>
        <p:blipFill>
          <a:blip r:embed="rId3"/>
          <a:srcRect l="27993" r="5124"/>
          <a:stretch>
            <a:fillRect/>
          </a:stretch>
        </p:blipFill>
        <p:spPr>
          <a:xfrm>
            <a:off x="0" y="0"/>
            <a:ext cx="5161486" cy="5144770"/>
          </a:xfrm>
          <a:custGeom>
            <a:avLst/>
            <a:gdLst/>
            <a:ahLst/>
            <a:cxnLst>
              <a:cxn ang="3">
                <a:pos x="hc" y="t"/>
              </a:cxn>
              <a:cxn ang="cd2">
                <a:pos x="l" y="vc"/>
              </a:cxn>
              <a:cxn ang="cd4">
                <a:pos x="hc" y="b"/>
              </a:cxn>
              <a:cxn ang="0">
                <a:pos x="r" y="vc"/>
              </a:cxn>
            </a:cxnLst>
            <a:rect l="l" t="t" r="r" b="b"/>
            <a:pathLst>
              <a:path w="8128" h="8102">
                <a:moveTo>
                  <a:pt x="0" y="0"/>
                </a:moveTo>
                <a:lnTo>
                  <a:pt x="8116" y="0"/>
                </a:lnTo>
                <a:lnTo>
                  <a:pt x="5666" y="4045"/>
                </a:lnTo>
                <a:lnTo>
                  <a:pt x="8128" y="8102"/>
                </a:lnTo>
                <a:lnTo>
                  <a:pt x="0" y="8102"/>
                </a:lnTo>
                <a:lnTo>
                  <a:pt x="0" y="0"/>
                </a:lnTo>
                <a:close/>
              </a:path>
            </a:pathLst>
          </a:custGeom>
        </p:spPr>
      </p:pic>
    </p:spTree>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37"/>
          <p:cNvSpPr txBox="1"/>
          <p:nvPr userDrawn="1">
            <p:custDataLst>
              <p:tags r:id="rId1"/>
            </p:custDataLst>
          </p:nvPr>
        </p:nvSpPr>
        <p:spPr>
          <a:xfrm>
            <a:off x="467360" y="291465"/>
            <a:ext cx="3279140" cy="345440"/>
          </a:xfrm>
          <a:prstGeom prst="rect">
            <a:avLst/>
          </a:prstGeom>
          <a:noFill/>
        </p:spPr>
        <p:txBody>
          <a:bodyPr wrap="square" lIns="68584" tIns="34292" rIns="68584" bIns="34292" rtlCol="0">
            <a:spAutoFit/>
          </a:bodyPr>
          <a:lstStyle/>
          <a:p>
            <a:pPr lvl="0" algn="l"/>
            <a:r>
              <a:rPr lang="zh-CN" altLang="en-US" dirty="0">
                <a:solidFill>
                  <a:schemeClr val="accent1"/>
                </a:solidFill>
                <a:latin typeface="微软雅黑" panose="020B0503020204020204" pitchFamily="34" charset="-122"/>
                <a:ea typeface="微软雅黑" panose="020B0503020204020204" pitchFamily="34" charset="-122"/>
              </a:rPr>
              <a:t>学习目标</a:t>
            </a:r>
          </a:p>
        </p:txBody>
      </p:sp>
      <p:sp>
        <p:nvSpPr>
          <p:cNvPr id="44" name="PA_淘宝店chenying0907 43"/>
          <p:cNvSpPr txBox="1"/>
          <p:nvPr>
            <p:custDataLst>
              <p:tags r:id="rId2"/>
            </p:custDataLst>
          </p:nvPr>
        </p:nvSpPr>
        <p:spPr>
          <a:xfrm>
            <a:off x="2835910" y="1456055"/>
            <a:ext cx="5281930" cy="2680970"/>
          </a:xfrm>
          <a:prstGeom prst="rect">
            <a:avLst/>
          </a:prstGeom>
          <a:noFill/>
        </p:spPr>
        <p:txBody>
          <a:bodyPr wrap="square" lIns="68580" tIns="34290" rIns="68580" bIns="34290" rtlCol="0">
            <a:noAutofit/>
          </a:bodyPr>
          <a:lstStyle/>
          <a:p>
            <a:pPr marL="171450" indent="-171450">
              <a:lnSpc>
                <a:spcPct val="150000"/>
              </a:lnSpc>
              <a:buFont typeface="Arial" panose="020B0604020202090204" pitchFamily="34" charset="0"/>
              <a:buChar char="•"/>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掌握数据的含义</a:t>
            </a:r>
            <a:r>
              <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特点和类型</a:t>
            </a:r>
          </a:p>
          <a:p>
            <a:pPr marL="171450" indent="-171450">
              <a:lnSpc>
                <a:spcPct val="150000"/>
              </a:lnSpc>
              <a:buFont typeface="Arial" panose="020B0604020202090204" pitchFamily="34" charset="0"/>
              <a:buChar char="•"/>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理解数据在人工智能应用中的作用和价值</a:t>
            </a:r>
          </a:p>
          <a:p>
            <a:pPr marL="171450" indent="-171450">
              <a:lnSpc>
                <a:spcPct val="150000"/>
              </a:lnSpc>
              <a:buFont typeface="Arial" panose="020B0604020202090204" pitchFamily="34" charset="0"/>
              <a:buChar char="•"/>
            </a:pP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a:p>
            <a:pPr marL="171450" indent="-171450">
              <a:lnSpc>
                <a:spcPct val="150000"/>
              </a:lnSpc>
              <a:buFont typeface="Arial" panose="020B0604020202090204" pitchFamily="34" charset="0"/>
              <a:buChar char="•"/>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能够从互联网中采集数据</a:t>
            </a:r>
            <a:r>
              <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并对数据进行初步的处理和分析</a:t>
            </a:r>
          </a:p>
          <a:p>
            <a:pPr marL="171450" indent="-171450">
              <a:lnSpc>
                <a:spcPct val="150000"/>
              </a:lnSpc>
              <a:buFont typeface="Arial" panose="020B0604020202090204" pitchFamily="34" charset="0"/>
              <a:buChar char="•"/>
            </a:pP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a:p>
            <a:pPr marL="171450" indent="-171450">
              <a:lnSpc>
                <a:spcPct val="150000"/>
              </a:lnSpc>
              <a:buFont typeface="Arial" panose="020B0604020202090204" pitchFamily="34" charset="0"/>
              <a:buChar char="•"/>
            </a:pPr>
            <a:endPar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endParaRPr>
          </a:p>
          <a:p>
            <a:pPr marL="171450" indent="-171450">
              <a:lnSpc>
                <a:spcPct val="150000"/>
              </a:lnSpc>
              <a:buFont typeface="Arial" panose="020B0604020202090204" pitchFamily="34" charset="0"/>
              <a:buChar char="•"/>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具备数据意识和数据素养</a:t>
            </a:r>
          </a:p>
          <a:p>
            <a:pPr marL="171450" indent="-171450">
              <a:lnSpc>
                <a:spcPct val="150000"/>
              </a:lnSpc>
              <a:buFont typeface="Arial" panose="020B0604020202090204" pitchFamily="34" charset="0"/>
              <a:buChar char="•"/>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具备对人工智能技术的学习兴趣和探索精神</a:t>
            </a:r>
          </a:p>
        </p:txBody>
      </p:sp>
      <p:grpSp>
        <p:nvGrpSpPr>
          <p:cNvPr id="17" name="Group 14"/>
          <p:cNvGrpSpPr/>
          <p:nvPr>
            <p:custDataLst>
              <p:tags r:id="rId3"/>
            </p:custDataLst>
          </p:nvPr>
        </p:nvGrpSpPr>
        <p:grpSpPr>
          <a:xfrm>
            <a:off x="1359535" y="1502638"/>
            <a:ext cx="1371600" cy="581432"/>
            <a:chOff x="5349226" y="2010956"/>
            <a:chExt cx="4272984" cy="701546"/>
          </a:xfrm>
          <a:solidFill>
            <a:schemeClr val="accent1"/>
          </a:solidFill>
        </p:grpSpPr>
        <p:sp>
          <p:nvSpPr>
            <p:cNvPr id="94" name="燕尾形 18"/>
            <p:cNvSpPr/>
            <p:nvPr>
              <p:custDataLst>
                <p:tags r:id="rId10"/>
              </p:custDataLst>
            </p:nvPr>
          </p:nvSpPr>
          <p:spPr>
            <a:xfrm rot="10800000">
              <a:off x="5349226" y="2010956"/>
              <a:ext cx="4272984" cy="670899"/>
            </a:xfrm>
            <a:prstGeom prst="chevron">
              <a:avLst>
                <a:gd name="adj" fmla="val 67746"/>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b="1">
                <a:solidFill>
                  <a:schemeClr val="bg1"/>
                </a:solidFill>
                <a:latin typeface="微软雅黑" panose="020B0503020204020204" pitchFamily="34" charset="-122"/>
                <a:ea typeface="微软雅黑" panose="020B0503020204020204" pitchFamily="34" charset="-122"/>
              </a:endParaRPr>
            </a:p>
          </p:txBody>
        </p:sp>
        <p:sp>
          <p:nvSpPr>
            <p:cNvPr id="95" name="TextBox 94"/>
            <p:cNvSpPr txBox="1"/>
            <p:nvPr>
              <p:custDataLst>
                <p:tags r:id="rId11"/>
              </p:custDataLst>
            </p:nvPr>
          </p:nvSpPr>
          <p:spPr>
            <a:xfrm>
              <a:off x="6619252" y="2040562"/>
              <a:ext cx="1831844" cy="671940"/>
            </a:xfrm>
            <a:prstGeom prst="rect">
              <a:avLst/>
            </a:prstGeom>
            <a:noFill/>
          </p:spPr>
          <p:txBody>
            <a:bodyPr wrap="square" rtlCol="0">
              <a:noAutofit/>
            </a:bodyPr>
            <a:lstStyle/>
            <a:p>
              <a:pPr lvl="0" algn="ctr"/>
              <a:r>
                <a:rPr lang="zh-CN" altLang="zh-CN" sz="1400" dirty="0">
                  <a:solidFill>
                    <a:schemeClr val="bg1"/>
                  </a:solidFill>
                  <a:latin typeface="微软雅黑" panose="020B0503020204020204" pitchFamily="34" charset="-122"/>
                  <a:ea typeface="微软雅黑" panose="020B0503020204020204" pitchFamily="34" charset="-122"/>
                </a:rPr>
                <a:t>知识目标</a:t>
              </a:r>
            </a:p>
          </p:txBody>
        </p:sp>
      </p:grpSp>
      <p:grpSp>
        <p:nvGrpSpPr>
          <p:cNvPr id="18" name="Group 14"/>
          <p:cNvGrpSpPr/>
          <p:nvPr>
            <p:custDataLst>
              <p:tags r:id="rId4"/>
            </p:custDataLst>
          </p:nvPr>
        </p:nvGrpSpPr>
        <p:grpSpPr>
          <a:xfrm>
            <a:off x="1363980" y="2536418"/>
            <a:ext cx="1371600" cy="581432"/>
            <a:chOff x="5349226" y="2010956"/>
            <a:chExt cx="4272984" cy="701546"/>
          </a:xfrm>
          <a:solidFill>
            <a:schemeClr val="accent1"/>
          </a:solidFill>
        </p:grpSpPr>
        <p:sp>
          <p:nvSpPr>
            <p:cNvPr id="19" name="燕尾形 18"/>
            <p:cNvSpPr/>
            <p:nvPr>
              <p:custDataLst>
                <p:tags r:id="rId8"/>
              </p:custDataLst>
            </p:nvPr>
          </p:nvSpPr>
          <p:spPr>
            <a:xfrm rot="10800000">
              <a:off x="5349226" y="2010956"/>
              <a:ext cx="4272984" cy="670899"/>
            </a:xfrm>
            <a:prstGeom prst="chevron">
              <a:avLst>
                <a:gd name="adj" fmla="val 67746"/>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b="1">
                <a:solidFill>
                  <a:schemeClr val="bg1"/>
                </a:solidFill>
                <a:latin typeface="微软雅黑" panose="020B0503020204020204" pitchFamily="34" charset="-122"/>
                <a:ea typeface="微软雅黑" panose="020B0503020204020204" pitchFamily="34" charset="-122"/>
              </a:endParaRPr>
            </a:p>
          </p:txBody>
        </p:sp>
        <p:sp>
          <p:nvSpPr>
            <p:cNvPr id="20" name="TextBox 94"/>
            <p:cNvSpPr txBox="1"/>
            <p:nvPr>
              <p:custDataLst>
                <p:tags r:id="rId9"/>
              </p:custDataLst>
            </p:nvPr>
          </p:nvSpPr>
          <p:spPr>
            <a:xfrm>
              <a:off x="6619252" y="2040562"/>
              <a:ext cx="1831844" cy="671940"/>
            </a:xfrm>
            <a:prstGeom prst="rect">
              <a:avLst/>
            </a:prstGeom>
            <a:noFill/>
          </p:spPr>
          <p:txBody>
            <a:bodyPr wrap="square" rtlCol="0">
              <a:noAutofit/>
            </a:bodyPr>
            <a:lstStyle/>
            <a:p>
              <a:pPr lvl="0" algn="ctr"/>
              <a:r>
                <a:rPr lang="zh-CN" altLang="zh-CN" sz="1400" dirty="0">
                  <a:solidFill>
                    <a:schemeClr val="bg1"/>
                  </a:solidFill>
                  <a:latin typeface="微软雅黑" panose="020B0503020204020204" pitchFamily="34" charset="-122"/>
                  <a:ea typeface="微软雅黑" panose="020B0503020204020204" pitchFamily="34" charset="-122"/>
                </a:rPr>
                <a:t>能力目标</a:t>
              </a:r>
            </a:p>
          </p:txBody>
        </p:sp>
      </p:grpSp>
      <p:grpSp>
        <p:nvGrpSpPr>
          <p:cNvPr id="21" name="Group 14"/>
          <p:cNvGrpSpPr/>
          <p:nvPr>
            <p:custDataLst>
              <p:tags r:id="rId5"/>
            </p:custDataLst>
          </p:nvPr>
        </p:nvGrpSpPr>
        <p:grpSpPr>
          <a:xfrm>
            <a:off x="1363980" y="3507968"/>
            <a:ext cx="1371600" cy="581432"/>
            <a:chOff x="5349226" y="2010956"/>
            <a:chExt cx="4272984" cy="701546"/>
          </a:xfrm>
          <a:solidFill>
            <a:schemeClr val="accent1"/>
          </a:solidFill>
        </p:grpSpPr>
        <p:sp>
          <p:nvSpPr>
            <p:cNvPr id="23" name="燕尾形 22"/>
            <p:cNvSpPr/>
            <p:nvPr>
              <p:custDataLst>
                <p:tags r:id="rId6"/>
              </p:custDataLst>
            </p:nvPr>
          </p:nvSpPr>
          <p:spPr>
            <a:xfrm rot="10800000">
              <a:off x="5349226" y="2010956"/>
              <a:ext cx="4272984" cy="670899"/>
            </a:xfrm>
            <a:prstGeom prst="chevron">
              <a:avLst>
                <a:gd name="adj" fmla="val 67746"/>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b="1">
                <a:solidFill>
                  <a:schemeClr val="bg1"/>
                </a:solidFill>
                <a:latin typeface="微软雅黑" panose="020B0503020204020204" pitchFamily="34" charset="-122"/>
                <a:ea typeface="微软雅黑" panose="020B0503020204020204" pitchFamily="34" charset="-122"/>
              </a:endParaRPr>
            </a:p>
          </p:txBody>
        </p:sp>
        <p:sp>
          <p:nvSpPr>
            <p:cNvPr id="27" name="TextBox 94"/>
            <p:cNvSpPr txBox="1"/>
            <p:nvPr>
              <p:custDataLst>
                <p:tags r:id="rId7"/>
              </p:custDataLst>
            </p:nvPr>
          </p:nvSpPr>
          <p:spPr>
            <a:xfrm>
              <a:off x="6619252" y="2040562"/>
              <a:ext cx="1831844" cy="671940"/>
            </a:xfrm>
            <a:prstGeom prst="rect">
              <a:avLst/>
            </a:prstGeom>
            <a:noFill/>
          </p:spPr>
          <p:txBody>
            <a:bodyPr wrap="square" rtlCol="0">
              <a:noAutofit/>
            </a:bodyPr>
            <a:lstStyle/>
            <a:p>
              <a:pPr lvl="0" algn="ctr"/>
              <a:r>
                <a:rPr lang="zh-CN" altLang="zh-CN" sz="1400" dirty="0">
                  <a:solidFill>
                    <a:schemeClr val="bg1"/>
                  </a:solidFill>
                  <a:latin typeface="微软雅黑" panose="020B0503020204020204" pitchFamily="34" charset="-122"/>
                  <a:ea typeface="微软雅黑" panose="020B0503020204020204" pitchFamily="34" charset="-122"/>
                </a:rPr>
                <a:t>素养目标</a:t>
              </a:r>
            </a:p>
          </p:txBody>
        </p:sp>
      </p:grpSp>
    </p:spTree>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37"/>
          <p:cNvSpPr txBox="1"/>
          <p:nvPr userDrawn="1">
            <p:custDataLst>
              <p:tags r:id="rId1"/>
            </p:custDataLst>
          </p:nvPr>
        </p:nvSpPr>
        <p:spPr>
          <a:xfrm>
            <a:off x="467360" y="291465"/>
            <a:ext cx="3279140" cy="345440"/>
          </a:xfrm>
          <a:prstGeom prst="rect">
            <a:avLst/>
          </a:prstGeom>
          <a:noFill/>
        </p:spPr>
        <p:txBody>
          <a:bodyPr wrap="square" lIns="68584" tIns="34292" rIns="68584" bIns="34292" rtlCol="0">
            <a:spAutoFit/>
          </a:bodyPr>
          <a:lstStyle/>
          <a:p>
            <a:pPr lvl="0" algn="l"/>
            <a:r>
              <a:rPr lang="zh-CN" altLang="en-US" dirty="0">
                <a:solidFill>
                  <a:schemeClr val="accent1"/>
                </a:solidFill>
                <a:latin typeface="微软雅黑" panose="020B0503020204020204" pitchFamily="34" charset="-122"/>
                <a:ea typeface="微软雅黑" panose="020B0503020204020204" pitchFamily="34" charset="-122"/>
              </a:rPr>
              <a:t>一</a:t>
            </a:r>
            <a:r>
              <a:rPr lang="en-US" altLang="zh-CN" dirty="0">
                <a:solidFill>
                  <a:schemeClr val="accent1"/>
                </a:solidFill>
                <a:latin typeface="微软雅黑" panose="020B0503020204020204" pitchFamily="34" charset="-122"/>
                <a:ea typeface="微软雅黑" panose="020B0503020204020204" pitchFamily="34" charset="-122"/>
              </a:rPr>
              <a:t>、</a:t>
            </a:r>
            <a:r>
              <a:rPr lang="zh-CN" altLang="en-US" dirty="0">
                <a:solidFill>
                  <a:schemeClr val="accent1"/>
                </a:solidFill>
                <a:latin typeface="微软雅黑" panose="020B0503020204020204" pitchFamily="34" charset="-122"/>
                <a:ea typeface="微软雅黑" panose="020B0503020204020204" pitchFamily="34" charset="-122"/>
              </a:rPr>
              <a:t>认识数据</a:t>
            </a:r>
          </a:p>
        </p:txBody>
      </p:sp>
      <p:cxnSp>
        <p:nvCxnSpPr>
          <p:cNvPr id="35" name="Straight Connector 34"/>
          <p:cNvCxnSpPr/>
          <p:nvPr>
            <p:custDataLst>
              <p:tags r:id="rId2"/>
            </p:custDataLst>
          </p:nvPr>
        </p:nvCxnSpPr>
        <p:spPr>
          <a:xfrm>
            <a:off x="1223703" y="1658498"/>
            <a:ext cx="1352993" cy="0"/>
          </a:xfrm>
          <a:prstGeom prst="line">
            <a:avLst/>
          </a:prstGeom>
          <a:ln w="3175">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6" name="TextBox 35"/>
          <p:cNvSpPr txBox="1"/>
          <p:nvPr>
            <p:custDataLst>
              <p:tags r:id="rId3"/>
            </p:custDataLst>
          </p:nvPr>
        </p:nvSpPr>
        <p:spPr>
          <a:xfrm>
            <a:off x="1151760" y="1303276"/>
            <a:ext cx="1808480" cy="306705"/>
          </a:xfrm>
          <a:prstGeom prst="rect">
            <a:avLst/>
          </a:prstGeom>
          <a:noFill/>
        </p:spPr>
        <p:txBody>
          <a:bodyPr wrap="none" rtlCol="0">
            <a:spAutoFit/>
          </a:bodyPr>
          <a:lstStyle/>
          <a:p>
            <a:r>
              <a:rPr lang="en-US" altLang="zh-CN" sz="1400" b="1">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1. </a:t>
            </a:r>
            <a:r>
              <a:rPr lang="zh-CN" altLang="en-US" sz="1400" b="1">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数据的定义与特点</a:t>
            </a:r>
          </a:p>
        </p:txBody>
      </p:sp>
      <p:sp>
        <p:nvSpPr>
          <p:cNvPr id="37" name="TextBox 36"/>
          <p:cNvSpPr txBox="1"/>
          <p:nvPr>
            <p:custDataLst>
              <p:tags r:id="rId4"/>
            </p:custDataLst>
          </p:nvPr>
        </p:nvSpPr>
        <p:spPr>
          <a:xfrm>
            <a:off x="1151890" y="1924685"/>
            <a:ext cx="5092700" cy="2353310"/>
          </a:xfrm>
          <a:prstGeom prst="rect">
            <a:avLst/>
          </a:prstGeom>
          <a:noFill/>
        </p:spPr>
        <p:txBody>
          <a:bodyPr wrap="square" rtlCol="0">
            <a:spAutoFit/>
          </a:bodyPr>
          <a:lstStyle/>
          <a:p>
            <a:pPr algn="just">
              <a:lnSpc>
                <a:spcPct val="150000"/>
              </a:lnSpc>
            </a:pPr>
            <a:r>
              <a:rPr sz="140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数据</a:t>
            </a:r>
            <a:r>
              <a:rPr sz="140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是用来描述或记录世界上一切事物的事实、数字或信息。</a:t>
            </a:r>
          </a:p>
          <a:p>
            <a:pPr algn="just">
              <a:lnSpc>
                <a:spcPct val="150000"/>
              </a:lnSpc>
            </a:pPr>
            <a:endParaRPr sz="140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a:p>
            <a:pPr algn="just">
              <a:lnSpc>
                <a:spcPct val="150000"/>
              </a:lnSpc>
            </a:pPr>
            <a:r>
              <a:rPr lang="zh-CN" sz="140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数据的特点</a:t>
            </a:r>
            <a:r>
              <a:rPr lang="en-US" altLang="zh-CN" sz="140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a:t>
            </a:r>
            <a:endParaRPr sz="1400">
              <a:solidFill>
                <a:srgbClr val="468A92"/>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endParaRPr>
          </a:p>
          <a:p>
            <a:pPr algn="just">
              <a:lnSpc>
                <a:spcPct val="150000"/>
              </a:lnSpc>
            </a:pPr>
            <a:r>
              <a:rPr sz="140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① 原始性</a:t>
            </a:r>
          </a:p>
          <a:p>
            <a:pPr algn="just">
              <a:lnSpc>
                <a:spcPct val="150000"/>
              </a:lnSpc>
            </a:pPr>
            <a:r>
              <a:rPr sz="140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② 多样性</a:t>
            </a:r>
          </a:p>
          <a:p>
            <a:pPr algn="just">
              <a:lnSpc>
                <a:spcPct val="150000"/>
              </a:lnSpc>
            </a:pPr>
            <a:r>
              <a:rPr sz="140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③ 可测量性</a:t>
            </a:r>
          </a:p>
          <a:p>
            <a:pPr algn="just">
              <a:lnSpc>
                <a:spcPct val="150000"/>
              </a:lnSpc>
            </a:pPr>
            <a:r>
              <a:rPr sz="140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④ 可能存在的不完整性</a:t>
            </a:r>
          </a:p>
        </p:txBody>
      </p:sp>
    </p:spTree>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37"/>
          <p:cNvSpPr txBox="1"/>
          <p:nvPr userDrawn="1">
            <p:custDataLst>
              <p:tags r:id="rId1"/>
            </p:custDataLst>
          </p:nvPr>
        </p:nvSpPr>
        <p:spPr>
          <a:xfrm>
            <a:off x="467360" y="291465"/>
            <a:ext cx="3279140" cy="345440"/>
          </a:xfrm>
          <a:prstGeom prst="rect">
            <a:avLst/>
          </a:prstGeom>
          <a:noFill/>
        </p:spPr>
        <p:txBody>
          <a:bodyPr wrap="square" lIns="68584" tIns="34292" rIns="68584" bIns="34292" rtlCol="0">
            <a:spAutoFit/>
          </a:bodyPr>
          <a:lstStyle/>
          <a:p>
            <a:pPr lvl="0" algn="l"/>
            <a:r>
              <a:rPr lang="zh-CN" altLang="en-US" dirty="0">
                <a:solidFill>
                  <a:schemeClr val="accent1"/>
                </a:solidFill>
                <a:latin typeface="微软雅黑" panose="020B0503020204020204" pitchFamily="34" charset="-122"/>
                <a:ea typeface="微软雅黑" panose="020B0503020204020204" pitchFamily="34" charset="-122"/>
              </a:rPr>
              <a:t>一</a:t>
            </a:r>
            <a:r>
              <a:rPr lang="en-US" altLang="zh-CN" dirty="0">
                <a:solidFill>
                  <a:schemeClr val="accent1"/>
                </a:solidFill>
                <a:latin typeface="微软雅黑" panose="020B0503020204020204" pitchFamily="34" charset="-122"/>
                <a:ea typeface="微软雅黑" panose="020B0503020204020204" pitchFamily="34" charset="-122"/>
              </a:rPr>
              <a:t>、</a:t>
            </a:r>
            <a:r>
              <a:rPr lang="zh-CN" altLang="en-US" dirty="0">
                <a:solidFill>
                  <a:schemeClr val="accent1"/>
                </a:solidFill>
                <a:latin typeface="微软雅黑" panose="020B0503020204020204" pitchFamily="34" charset="-122"/>
                <a:ea typeface="微软雅黑" panose="020B0503020204020204" pitchFamily="34" charset="-122"/>
              </a:rPr>
              <a:t>认识数据</a:t>
            </a:r>
          </a:p>
        </p:txBody>
      </p:sp>
      <p:cxnSp>
        <p:nvCxnSpPr>
          <p:cNvPr id="35" name="Straight Connector 34"/>
          <p:cNvCxnSpPr/>
          <p:nvPr>
            <p:custDataLst>
              <p:tags r:id="rId2"/>
            </p:custDataLst>
          </p:nvPr>
        </p:nvCxnSpPr>
        <p:spPr>
          <a:xfrm>
            <a:off x="1152583" y="1480698"/>
            <a:ext cx="1352993" cy="0"/>
          </a:xfrm>
          <a:prstGeom prst="line">
            <a:avLst/>
          </a:prstGeom>
          <a:ln w="3175">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6" name="TextBox 35"/>
          <p:cNvSpPr txBox="1"/>
          <p:nvPr>
            <p:custDataLst>
              <p:tags r:id="rId3"/>
            </p:custDataLst>
          </p:nvPr>
        </p:nvSpPr>
        <p:spPr>
          <a:xfrm>
            <a:off x="1080640" y="1125476"/>
            <a:ext cx="1273175" cy="306705"/>
          </a:xfrm>
          <a:prstGeom prst="rect">
            <a:avLst/>
          </a:prstGeom>
          <a:noFill/>
        </p:spPr>
        <p:txBody>
          <a:bodyPr wrap="none" rtlCol="0">
            <a:spAutoFit/>
          </a:bodyPr>
          <a:lstStyle/>
          <a:p>
            <a:r>
              <a:rPr lang="en-US" altLang="zh-CN" sz="1400" b="1">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1. </a:t>
            </a:r>
            <a:r>
              <a:rPr lang="zh-CN" altLang="en-US" sz="1400" b="1">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数据的类型</a:t>
            </a:r>
          </a:p>
        </p:txBody>
      </p:sp>
      <p:sp>
        <p:nvSpPr>
          <p:cNvPr id="37" name="TextBox 36"/>
          <p:cNvSpPr txBox="1"/>
          <p:nvPr>
            <p:custDataLst>
              <p:tags r:id="rId4"/>
            </p:custDataLst>
          </p:nvPr>
        </p:nvSpPr>
        <p:spPr>
          <a:xfrm>
            <a:off x="1080770" y="1640205"/>
            <a:ext cx="7032625" cy="1706880"/>
          </a:xfrm>
          <a:prstGeom prst="rect">
            <a:avLst/>
          </a:prstGeom>
          <a:noFill/>
        </p:spPr>
        <p:txBody>
          <a:bodyPr wrap="square" rtlCol="0">
            <a:spAutoFit/>
          </a:bodyPr>
          <a:lstStyle/>
          <a:p>
            <a:pPr algn="just">
              <a:lnSpc>
                <a:spcPct val="150000"/>
              </a:lnSpc>
            </a:pPr>
            <a:r>
              <a:rPr sz="1400">
                <a:solidFill>
                  <a:srgbClr val="808080"/>
                </a:solidFill>
                <a:latin typeface="微软雅黑" charset="0"/>
                <a:ea typeface="微软雅黑" charset="0"/>
                <a:cs typeface="微软雅黑" charset="0"/>
                <a:sym typeface="Arial" panose="020B0604020202090204" pitchFamily="34" charset="0"/>
              </a:rPr>
              <a:t>① 结构化数据：是指具有明确的结构模式，可以使用关系型数据库进行表示、存储和管理的数据。</a:t>
            </a:r>
          </a:p>
          <a:p>
            <a:pPr algn="just">
              <a:lnSpc>
                <a:spcPct val="150000"/>
              </a:lnSpc>
            </a:pPr>
            <a:r>
              <a:rPr sz="1400">
                <a:solidFill>
                  <a:srgbClr val="808080"/>
                </a:solidFill>
                <a:latin typeface="微软雅黑" charset="0"/>
                <a:ea typeface="微软雅黑" charset="0"/>
                <a:cs typeface="微软雅黑" charset="0"/>
                <a:sym typeface="Arial" panose="020B0604020202090204" pitchFamily="34" charset="0"/>
              </a:rPr>
              <a:t>② 非结构化数据：是指那些没有预定义的数据模型，结构不规则或不完整，难以通过传统关系型数据库的二维表形式存储和管理的数据。</a:t>
            </a:r>
          </a:p>
          <a:p>
            <a:pPr algn="just">
              <a:lnSpc>
                <a:spcPct val="150000"/>
              </a:lnSpc>
            </a:pPr>
            <a:r>
              <a:rPr sz="1400">
                <a:solidFill>
                  <a:srgbClr val="808080"/>
                </a:solidFill>
                <a:latin typeface="微软雅黑" charset="0"/>
                <a:ea typeface="微软雅黑" charset="0"/>
                <a:cs typeface="微软雅黑" charset="0"/>
                <a:sym typeface="Arial" panose="020B0604020202090204" pitchFamily="34" charset="0"/>
              </a:rPr>
              <a:t>③ 半结构化数据：是指介于结构化数据与非结构化数据之间的数据形式。</a:t>
            </a:r>
          </a:p>
        </p:txBody>
      </p:sp>
      <p:pic>
        <p:nvPicPr>
          <p:cNvPr id="2" name="图片 1"/>
          <p:cNvPicPr>
            <a:picLocks noChangeAspect="1"/>
          </p:cNvPicPr>
          <p:nvPr>
            <p:custDataLst>
              <p:tags r:id="rId5"/>
            </p:custDataLst>
          </p:nvPr>
        </p:nvPicPr>
        <p:blipFill>
          <a:blip r:embed="rId8">
            <a:clrChange>
              <a:clrFrom>
                <a:srgbClr val="FFFFFF">
                  <a:alpha val="100000"/>
                </a:srgbClr>
              </a:clrFrom>
              <a:clrTo>
                <a:srgbClr val="FFFFFF">
                  <a:alpha val="100000"/>
                  <a:alpha val="0"/>
                </a:srgbClr>
              </a:clrTo>
            </a:clrChange>
          </a:blip>
          <a:stretch>
            <a:fillRect/>
          </a:stretch>
        </p:blipFill>
        <p:spPr>
          <a:xfrm>
            <a:off x="1329690" y="3324225"/>
            <a:ext cx="6871970" cy="1445260"/>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37"/>
          <p:cNvSpPr txBox="1"/>
          <p:nvPr userDrawn="1">
            <p:custDataLst>
              <p:tags r:id="rId1"/>
            </p:custDataLst>
          </p:nvPr>
        </p:nvSpPr>
        <p:spPr>
          <a:xfrm>
            <a:off x="467360" y="291465"/>
            <a:ext cx="3279140" cy="345440"/>
          </a:xfrm>
          <a:prstGeom prst="rect">
            <a:avLst/>
          </a:prstGeom>
          <a:noFill/>
        </p:spPr>
        <p:txBody>
          <a:bodyPr wrap="square" lIns="68584" tIns="34292" rIns="68584" bIns="34292" rtlCol="0">
            <a:spAutoFit/>
          </a:bodyPr>
          <a:lstStyle/>
          <a:p>
            <a:pPr lvl="0" algn="l"/>
            <a:r>
              <a:rPr lang="zh-CN" altLang="en-US" dirty="0">
                <a:solidFill>
                  <a:schemeClr val="accent1"/>
                </a:solidFill>
                <a:latin typeface="微软雅黑" panose="020B0503020204020204" pitchFamily="34" charset="-122"/>
                <a:ea typeface="微软雅黑" panose="020B0503020204020204" pitchFamily="34" charset="-122"/>
              </a:rPr>
              <a:t>二</a:t>
            </a:r>
            <a:r>
              <a:rPr lang="en-US" altLang="zh-CN" dirty="0">
                <a:solidFill>
                  <a:schemeClr val="accent1"/>
                </a:solidFill>
                <a:latin typeface="微软雅黑" panose="020B0503020204020204" pitchFamily="34" charset="-122"/>
                <a:ea typeface="微软雅黑" panose="020B0503020204020204" pitchFamily="34" charset="-122"/>
              </a:rPr>
              <a:t>、</a:t>
            </a:r>
            <a:r>
              <a:rPr lang="zh-CN" altLang="en-US" dirty="0">
                <a:solidFill>
                  <a:schemeClr val="accent1"/>
                </a:solidFill>
                <a:latin typeface="微软雅黑" panose="020B0503020204020204" pitchFamily="34" charset="-122"/>
                <a:ea typeface="微软雅黑" panose="020B0503020204020204" pitchFamily="34" charset="-122"/>
              </a:rPr>
              <a:t>数据对人工智能的作用</a:t>
            </a:r>
          </a:p>
        </p:txBody>
      </p:sp>
      <p:grpSp>
        <p:nvGrpSpPr>
          <p:cNvPr id="3" name="组合 2"/>
          <p:cNvGrpSpPr/>
          <p:nvPr/>
        </p:nvGrpSpPr>
        <p:grpSpPr>
          <a:xfrm>
            <a:off x="3107690" y="1231900"/>
            <a:ext cx="2514600" cy="355478"/>
            <a:chOff x="1702" y="1772"/>
            <a:chExt cx="3960" cy="560"/>
          </a:xfrm>
        </p:grpSpPr>
        <p:cxnSp>
          <p:nvCxnSpPr>
            <p:cNvPr id="35" name="Straight Connector 34"/>
            <p:cNvCxnSpPr>
              <a:cxnSpLocks/>
            </p:cNvCxnSpPr>
            <p:nvPr>
              <p:custDataLst>
                <p:tags r:id="rId8"/>
              </p:custDataLst>
            </p:nvPr>
          </p:nvCxnSpPr>
          <p:spPr>
            <a:xfrm>
              <a:off x="1815" y="2332"/>
              <a:ext cx="3610" cy="0"/>
            </a:xfrm>
            <a:prstGeom prst="line">
              <a:avLst/>
            </a:prstGeom>
            <a:ln w="3175">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6" name="TextBox 35"/>
            <p:cNvSpPr txBox="1"/>
            <p:nvPr>
              <p:custDataLst>
                <p:tags r:id="rId9"/>
              </p:custDataLst>
            </p:nvPr>
          </p:nvSpPr>
          <p:spPr>
            <a:xfrm>
              <a:off x="1702" y="1772"/>
              <a:ext cx="3960" cy="483"/>
            </a:xfrm>
            <a:prstGeom prst="rect">
              <a:avLst/>
            </a:prstGeom>
            <a:noFill/>
          </p:spPr>
          <p:txBody>
            <a:bodyPr wrap="none" rtlCol="0">
              <a:spAutoFit/>
            </a:bodyPr>
            <a:lstStyle/>
            <a:p>
              <a:r>
                <a:rPr lang="en-US" altLang="zh-CN" sz="140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1. </a:t>
              </a:r>
              <a:r>
                <a:rPr lang="zh-CN" altLang="en-US" sz="140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数据是人工智能的“燃料”</a:t>
              </a:r>
            </a:p>
          </p:txBody>
        </p:sp>
      </p:grpSp>
      <p:grpSp>
        <p:nvGrpSpPr>
          <p:cNvPr id="4" name="组合 3"/>
          <p:cNvGrpSpPr/>
          <p:nvPr/>
        </p:nvGrpSpPr>
        <p:grpSpPr>
          <a:xfrm>
            <a:off x="3107690" y="2110105"/>
            <a:ext cx="2514600" cy="355600"/>
            <a:chOff x="1702" y="1772"/>
            <a:chExt cx="3960" cy="560"/>
          </a:xfrm>
        </p:grpSpPr>
        <p:cxnSp>
          <p:nvCxnSpPr>
            <p:cNvPr id="5" name="Straight Connector 34"/>
            <p:cNvCxnSpPr>
              <a:cxnSpLocks/>
            </p:cNvCxnSpPr>
            <p:nvPr>
              <p:custDataLst>
                <p:tags r:id="rId6"/>
              </p:custDataLst>
            </p:nvPr>
          </p:nvCxnSpPr>
          <p:spPr>
            <a:xfrm>
              <a:off x="1815" y="2332"/>
              <a:ext cx="3610" cy="0"/>
            </a:xfrm>
            <a:prstGeom prst="line">
              <a:avLst/>
            </a:prstGeom>
            <a:ln w="3175">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6" name="TextBox 35"/>
            <p:cNvSpPr txBox="1"/>
            <p:nvPr>
              <p:custDataLst>
                <p:tags r:id="rId7"/>
              </p:custDataLst>
            </p:nvPr>
          </p:nvSpPr>
          <p:spPr>
            <a:xfrm>
              <a:off x="1702" y="1772"/>
              <a:ext cx="3960" cy="483"/>
            </a:xfrm>
            <a:prstGeom prst="rect">
              <a:avLst/>
            </a:prstGeom>
            <a:noFill/>
          </p:spPr>
          <p:txBody>
            <a:bodyPr wrap="none" rtlCol="0">
              <a:spAutoFit/>
            </a:bodyPr>
            <a:lstStyle/>
            <a:p>
              <a:r>
                <a:rPr lang="en-US" altLang="zh-CN" sz="140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2. </a:t>
              </a:r>
              <a:r>
                <a:rPr lang="zh-CN" altLang="en-US" sz="140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数据驱动模型的学习与优化</a:t>
              </a:r>
            </a:p>
          </p:txBody>
        </p:sp>
      </p:grpSp>
      <p:grpSp>
        <p:nvGrpSpPr>
          <p:cNvPr id="7" name="组合 6"/>
          <p:cNvGrpSpPr/>
          <p:nvPr/>
        </p:nvGrpSpPr>
        <p:grpSpPr>
          <a:xfrm>
            <a:off x="3107690" y="2988310"/>
            <a:ext cx="2514600" cy="355600"/>
            <a:chOff x="1702" y="1772"/>
            <a:chExt cx="3960" cy="560"/>
          </a:xfrm>
        </p:grpSpPr>
        <p:cxnSp>
          <p:nvCxnSpPr>
            <p:cNvPr id="8" name="Straight Connector 34"/>
            <p:cNvCxnSpPr>
              <a:cxnSpLocks/>
            </p:cNvCxnSpPr>
            <p:nvPr>
              <p:custDataLst>
                <p:tags r:id="rId4"/>
              </p:custDataLst>
            </p:nvPr>
          </p:nvCxnSpPr>
          <p:spPr>
            <a:xfrm>
              <a:off x="1815" y="2332"/>
              <a:ext cx="3610" cy="0"/>
            </a:xfrm>
            <a:prstGeom prst="line">
              <a:avLst/>
            </a:prstGeom>
            <a:ln w="3175">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9" name="TextBox 35"/>
            <p:cNvSpPr txBox="1"/>
            <p:nvPr>
              <p:custDataLst>
                <p:tags r:id="rId5"/>
              </p:custDataLst>
            </p:nvPr>
          </p:nvSpPr>
          <p:spPr>
            <a:xfrm>
              <a:off x="1702" y="1772"/>
              <a:ext cx="3960" cy="483"/>
            </a:xfrm>
            <a:prstGeom prst="rect">
              <a:avLst/>
            </a:prstGeom>
            <a:noFill/>
          </p:spPr>
          <p:txBody>
            <a:bodyPr wrap="none" rtlCol="0">
              <a:spAutoFit/>
            </a:bodyPr>
            <a:lstStyle/>
            <a:p>
              <a:r>
                <a:rPr lang="en-US" altLang="zh-CN" sz="140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3. </a:t>
              </a:r>
              <a:r>
                <a:rPr lang="zh-CN" altLang="en-US" sz="140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数据支持模型的验证与评估</a:t>
              </a:r>
            </a:p>
          </p:txBody>
        </p:sp>
      </p:grpSp>
      <p:grpSp>
        <p:nvGrpSpPr>
          <p:cNvPr id="10" name="组合 9"/>
          <p:cNvGrpSpPr/>
          <p:nvPr/>
        </p:nvGrpSpPr>
        <p:grpSpPr>
          <a:xfrm>
            <a:off x="3107690" y="3866515"/>
            <a:ext cx="3403600" cy="355600"/>
            <a:chOff x="1702" y="1772"/>
            <a:chExt cx="5360" cy="560"/>
          </a:xfrm>
        </p:grpSpPr>
        <p:cxnSp>
          <p:nvCxnSpPr>
            <p:cNvPr id="12" name="Straight Connector 34"/>
            <p:cNvCxnSpPr>
              <a:cxnSpLocks/>
            </p:cNvCxnSpPr>
            <p:nvPr>
              <p:custDataLst>
                <p:tags r:id="rId2"/>
              </p:custDataLst>
            </p:nvPr>
          </p:nvCxnSpPr>
          <p:spPr>
            <a:xfrm>
              <a:off x="1815" y="2332"/>
              <a:ext cx="5247" cy="0"/>
            </a:xfrm>
            <a:prstGeom prst="line">
              <a:avLst/>
            </a:prstGeom>
            <a:ln w="3175">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13" name="TextBox 35"/>
            <p:cNvSpPr txBox="1"/>
            <p:nvPr>
              <p:custDataLst>
                <p:tags r:id="rId3"/>
              </p:custDataLst>
            </p:nvPr>
          </p:nvSpPr>
          <p:spPr>
            <a:xfrm>
              <a:off x="1702" y="1772"/>
              <a:ext cx="5360" cy="483"/>
            </a:xfrm>
            <a:prstGeom prst="rect">
              <a:avLst/>
            </a:prstGeom>
            <a:noFill/>
          </p:spPr>
          <p:txBody>
            <a:bodyPr wrap="none" rtlCol="0">
              <a:spAutoFit/>
            </a:bodyPr>
            <a:lstStyle/>
            <a:p>
              <a:r>
                <a:rPr lang="en-US" altLang="zh-CN" sz="140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4. </a:t>
              </a:r>
              <a:r>
                <a:rPr lang="zh-CN" altLang="en-US" sz="140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数据推动人工智能应用拓展与技术创新</a:t>
              </a:r>
            </a:p>
          </p:txBody>
        </p:sp>
      </p:grpSp>
    </p:spTree>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37"/>
          <p:cNvSpPr txBox="1"/>
          <p:nvPr userDrawn="1">
            <p:custDataLst>
              <p:tags r:id="rId1"/>
            </p:custDataLst>
          </p:nvPr>
        </p:nvSpPr>
        <p:spPr>
          <a:xfrm>
            <a:off x="467360" y="291465"/>
            <a:ext cx="3279140" cy="345440"/>
          </a:xfrm>
          <a:prstGeom prst="rect">
            <a:avLst/>
          </a:prstGeom>
          <a:noFill/>
        </p:spPr>
        <p:txBody>
          <a:bodyPr wrap="square" lIns="68584" tIns="34292" rIns="68584" bIns="34292" rtlCol="0">
            <a:spAutoFit/>
          </a:bodyPr>
          <a:lstStyle/>
          <a:p>
            <a:pPr lvl="0" algn="l"/>
            <a:r>
              <a:rPr lang="zh-CN" altLang="en-US" dirty="0">
                <a:solidFill>
                  <a:schemeClr val="accent1"/>
                </a:solidFill>
                <a:latin typeface="微软雅黑" panose="020B0503020204020204" pitchFamily="34" charset="-122"/>
                <a:ea typeface="微软雅黑" panose="020B0503020204020204" pitchFamily="34" charset="-122"/>
              </a:rPr>
              <a:t>三</a:t>
            </a:r>
            <a:r>
              <a:rPr lang="en-US" altLang="zh-CN" dirty="0">
                <a:solidFill>
                  <a:schemeClr val="accent1"/>
                </a:solidFill>
                <a:latin typeface="微软雅黑" panose="020B0503020204020204" pitchFamily="34" charset="-122"/>
                <a:ea typeface="微软雅黑" panose="020B0503020204020204" pitchFamily="34" charset="-122"/>
              </a:rPr>
              <a:t>、</a:t>
            </a:r>
            <a:r>
              <a:rPr lang="zh-CN" altLang="en-US" dirty="0">
                <a:solidFill>
                  <a:schemeClr val="accent1"/>
                </a:solidFill>
                <a:latin typeface="微软雅黑" panose="020B0503020204020204" pitchFamily="34" charset="-122"/>
                <a:ea typeface="微软雅黑" panose="020B0503020204020204" pitchFamily="34" charset="-122"/>
              </a:rPr>
              <a:t>处理与应用数据</a:t>
            </a:r>
          </a:p>
        </p:txBody>
      </p:sp>
      <p:grpSp>
        <p:nvGrpSpPr>
          <p:cNvPr id="3" name="组合 2"/>
          <p:cNvGrpSpPr/>
          <p:nvPr/>
        </p:nvGrpSpPr>
        <p:grpSpPr>
          <a:xfrm>
            <a:off x="1080770" y="947420"/>
            <a:ext cx="7032625" cy="1145540"/>
            <a:chOff x="1702" y="1772"/>
            <a:chExt cx="11075" cy="1804"/>
          </a:xfrm>
        </p:grpSpPr>
        <p:cxnSp>
          <p:nvCxnSpPr>
            <p:cNvPr id="35" name="Straight Connector 34"/>
            <p:cNvCxnSpPr/>
            <p:nvPr>
              <p:custDataLst>
                <p:tags r:id="rId5"/>
              </p:custDataLst>
            </p:nvPr>
          </p:nvCxnSpPr>
          <p:spPr>
            <a:xfrm>
              <a:off x="1815" y="2332"/>
              <a:ext cx="2131" cy="0"/>
            </a:xfrm>
            <a:prstGeom prst="line">
              <a:avLst/>
            </a:prstGeom>
            <a:ln w="3175">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6" name="TextBox 35"/>
            <p:cNvSpPr txBox="1"/>
            <p:nvPr>
              <p:custDataLst>
                <p:tags r:id="rId6"/>
              </p:custDataLst>
            </p:nvPr>
          </p:nvSpPr>
          <p:spPr>
            <a:xfrm>
              <a:off x="1702" y="1772"/>
              <a:ext cx="1724" cy="483"/>
            </a:xfrm>
            <a:prstGeom prst="rect">
              <a:avLst/>
            </a:prstGeom>
            <a:noFill/>
          </p:spPr>
          <p:txBody>
            <a:bodyPr wrap="none" rtlCol="0">
              <a:spAutoFit/>
            </a:bodyPr>
            <a:lstStyle/>
            <a:p>
              <a:r>
                <a:rPr lang="en-US" altLang="zh-CN" sz="1400" b="1">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1. </a:t>
              </a:r>
              <a:r>
                <a:rPr lang="zh-CN" altLang="en-US" sz="1400" b="1">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数据采集</a:t>
              </a:r>
            </a:p>
          </p:txBody>
        </p:sp>
        <p:sp>
          <p:nvSpPr>
            <p:cNvPr id="37" name="TextBox 36"/>
            <p:cNvSpPr txBox="1"/>
            <p:nvPr>
              <p:custDataLst>
                <p:tags r:id="rId7"/>
              </p:custDataLst>
            </p:nvPr>
          </p:nvSpPr>
          <p:spPr>
            <a:xfrm>
              <a:off x="1702" y="2415"/>
              <a:ext cx="11075" cy="1161"/>
            </a:xfrm>
            <a:prstGeom prst="rect">
              <a:avLst/>
            </a:prstGeom>
            <a:noFill/>
          </p:spPr>
          <p:txBody>
            <a:bodyPr wrap="square" rtlCol="0">
              <a:spAutoFit/>
            </a:bodyPr>
            <a:lstStyle/>
            <a:p>
              <a:pPr algn="just">
                <a:lnSpc>
                  <a:spcPct val="150000"/>
                </a:lnSpc>
              </a:pPr>
              <a:r>
                <a:rPr sz="1400">
                  <a:solidFill>
                    <a:srgbClr val="808080"/>
                  </a:solidFill>
                  <a:latin typeface="微软雅黑" charset="0"/>
                  <a:ea typeface="微软雅黑" charset="0"/>
                  <a:cs typeface="微软雅黑" charset="0"/>
                  <a:sym typeface="Arial" panose="020B0604020202090204" pitchFamily="34" charset="0"/>
                </a:rPr>
                <a:t>数据采集，又称数据获取，是指从各类数据库、机器设备、传感器等多样化数据源中自动提取信息的过程，是人工智能项目的起点。</a:t>
              </a:r>
            </a:p>
          </p:txBody>
        </p:sp>
      </p:grpSp>
      <p:grpSp>
        <p:nvGrpSpPr>
          <p:cNvPr id="4" name="组合 3"/>
          <p:cNvGrpSpPr/>
          <p:nvPr/>
        </p:nvGrpSpPr>
        <p:grpSpPr>
          <a:xfrm>
            <a:off x="1079500" y="2284512"/>
            <a:ext cx="7032625" cy="2438400"/>
            <a:chOff x="1702" y="1772"/>
            <a:chExt cx="11075" cy="3840"/>
          </a:xfrm>
        </p:grpSpPr>
        <p:cxnSp>
          <p:nvCxnSpPr>
            <p:cNvPr id="5" name="Straight Connector 34"/>
            <p:cNvCxnSpPr/>
            <p:nvPr>
              <p:custDataLst>
                <p:tags r:id="rId2"/>
              </p:custDataLst>
            </p:nvPr>
          </p:nvCxnSpPr>
          <p:spPr>
            <a:xfrm>
              <a:off x="1815" y="2332"/>
              <a:ext cx="2131" cy="0"/>
            </a:xfrm>
            <a:prstGeom prst="line">
              <a:avLst/>
            </a:prstGeom>
            <a:ln w="3175">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6" name="TextBox 35"/>
            <p:cNvSpPr txBox="1"/>
            <p:nvPr>
              <p:custDataLst>
                <p:tags r:id="rId3"/>
              </p:custDataLst>
            </p:nvPr>
          </p:nvSpPr>
          <p:spPr>
            <a:xfrm>
              <a:off x="1702" y="1772"/>
              <a:ext cx="1724" cy="483"/>
            </a:xfrm>
            <a:prstGeom prst="rect">
              <a:avLst/>
            </a:prstGeom>
            <a:noFill/>
          </p:spPr>
          <p:txBody>
            <a:bodyPr wrap="none" rtlCol="0">
              <a:spAutoFit/>
            </a:bodyPr>
            <a:lstStyle/>
            <a:p>
              <a:r>
                <a:rPr lang="en-US" altLang="zh-CN"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2. </a:t>
              </a:r>
              <a:r>
                <a:rPr lang="zh-CN" altLang="en-US" sz="1400" b="1" dirty="0">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数据存储</a:t>
              </a:r>
            </a:p>
          </p:txBody>
        </p:sp>
        <p:sp>
          <p:nvSpPr>
            <p:cNvPr id="7" name="TextBox 36"/>
            <p:cNvSpPr txBox="1"/>
            <p:nvPr>
              <p:custDataLst>
                <p:tags r:id="rId4"/>
              </p:custDataLst>
            </p:nvPr>
          </p:nvSpPr>
          <p:spPr>
            <a:xfrm>
              <a:off x="1702" y="2415"/>
              <a:ext cx="11075" cy="3197"/>
            </a:xfrm>
            <a:prstGeom prst="rect">
              <a:avLst/>
            </a:prstGeom>
            <a:noFill/>
          </p:spPr>
          <p:txBody>
            <a:bodyPr wrap="square" rtlCol="0">
              <a:spAutoFit/>
            </a:bodyPr>
            <a:lstStyle/>
            <a:p>
              <a:pPr algn="just">
                <a:lnSpc>
                  <a:spcPct val="150000"/>
                </a:lnSpc>
              </a:pPr>
              <a:r>
                <a:rPr sz="1400">
                  <a:solidFill>
                    <a:srgbClr val="808080"/>
                  </a:solidFill>
                  <a:latin typeface="微软雅黑" charset="0"/>
                  <a:ea typeface="微软雅黑" charset="0"/>
                  <a:cs typeface="微软雅黑" charset="0"/>
                  <a:sym typeface="Arial" panose="020B0604020202090204" pitchFamily="34" charset="0"/>
                </a:rPr>
                <a:t>数据存储是支撑数据处理与应用的基础，尤其在大数据和人工智能蓬勃发展的当下，其作用在于实现海量数据的高效存储、管理和访问。</a:t>
              </a:r>
            </a:p>
            <a:p>
              <a:pPr algn="just">
                <a:lnSpc>
                  <a:spcPct val="150000"/>
                </a:lnSpc>
              </a:pPr>
              <a:r>
                <a:rPr sz="1400">
                  <a:solidFill>
                    <a:srgbClr val="808080"/>
                  </a:solidFill>
                  <a:latin typeface="微软雅黑" charset="0"/>
                  <a:ea typeface="微软雅黑" charset="0"/>
                  <a:cs typeface="微软雅黑" charset="0"/>
                  <a:sym typeface="Arial" panose="020B0604020202090204" pitchFamily="34" charset="0"/>
                </a:rPr>
                <a:t>① 数据库存储技术</a:t>
              </a:r>
            </a:p>
            <a:p>
              <a:pPr algn="just">
                <a:lnSpc>
                  <a:spcPct val="150000"/>
                </a:lnSpc>
              </a:pPr>
              <a:r>
                <a:rPr sz="1400">
                  <a:solidFill>
                    <a:srgbClr val="808080"/>
                  </a:solidFill>
                  <a:latin typeface="微软雅黑" charset="0"/>
                  <a:ea typeface="微软雅黑" charset="0"/>
                  <a:cs typeface="微软雅黑" charset="0"/>
                  <a:sym typeface="Arial" panose="020B0604020202090204" pitchFamily="34" charset="0"/>
                </a:rPr>
                <a:t>② 分布式存储技术</a:t>
              </a:r>
            </a:p>
            <a:p>
              <a:pPr algn="just">
                <a:lnSpc>
                  <a:spcPct val="150000"/>
                </a:lnSpc>
              </a:pPr>
              <a:r>
                <a:rPr sz="1400">
                  <a:solidFill>
                    <a:srgbClr val="808080"/>
                  </a:solidFill>
                  <a:latin typeface="微软雅黑" charset="0"/>
                  <a:ea typeface="微软雅黑" charset="0"/>
                  <a:cs typeface="微软雅黑" charset="0"/>
                  <a:sym typeface="Arial" panose="020B0604020202090204" pitchFamily="34" charset="0"/>
                </a:rPr>
                <a:t>③ 云存储技术</a:t>
              </a:r>
            </a:p>
            <a:p>
              <a:pPr algn="just">
                <a:lnSpc>
                  <a:spcPct val="150000"/>
                </a:lnSpc>
              </a:pPr>
              <a:r>
                <a:rPr sz="1400">
                  <a:solidFill>
                    <a:srgbClr val="808080"/>
                  </a:solidFill>
                  <a:latin typeface="微软雅黑" charset="0"/>
                  <a:ea typeface="微软雅黑" charset="0"/>
                  <a:cs typeface="微软雅黑" charset="0"/>
                  <a:sym typeface="Arial" panose="020B0604020202090204" pitchFamily="34" charset="0"/>
                </a:rPr>
                <a:t>④ 对象存储技术</a:t>
              </a:r>
            </a:p>
          </p:txBody>
        </p:sp>
      </p:grpSp>
    </p:spTree>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37"/>
          <p:cNvSpPr txBox="1"/>
          <p:nvPr userDrawn="1">
            <p:custDataLst>
              <p:tags r:id="rId1"/>
            </p:custDataLst>
          </p:nvPr>
        </p:nvSpPr>
        <p:spPr>
          <a:xfrm>
            <a:off x="467360" y="291465"/>
            <a:ext cx="3279140" cy="345440"/>
          </a:xfrm>
          <a:prstGeom prst="rect">
            <a:avLst/>
          </a:prstGeom>
          <a:noFill/>
        </p:spPr>
        <p:txBody>
          <a:bodyPr wrap="square" lIns="68584" tIns="34292" rIns="68584" bIns="34292" rtlCol="0">
            <a:spAutoFit/>
          </a:bodyPr>
          <a:lstStyle/>
          <a:p>
            <a:pPr lvl="0" algn="l"/>
            <a:r>
              <a:rPr lang="zh-CN" altLang="en-US" dirty="0">
                <a:solidFill>
                  <a:schemeClr val="accent1"/>
                </a:solidFill>
                <a:latin typeface="微软雅黑" panose="020B0503020204020204" pitchFamily="34" charset="-122"/>
                <a:ea typeface="微软雅黑" panose="020B0503020204020204" pitchFamily="34" charset="-122"/>
              </a:rPr>
              <a:t>三</a:t>
            </a:r>
            <a:r>
              <a:rPr lang="en-US" altLang="zh-CN" dirty="0">
                <a:solidFill>
                  <a:schemeClr val="accent1"/>
                </a:solidFill>
                <a:latin typeface="微软雅黑" panose="020B0503020204020204" pitchFamily="34" charset="-122"/>
                <a:ea typeface="微软雅黑" panose="020B0503020204020204" pitchFamily="34" charset="-122"/>
              </a:rPr>
              <a:t>、</a:t>
            </a:r>
            <a:r>
              <a:rPr lang="zh-CN" altLang="en-US" dirty="0">
                <a:solidFill>
                  <a:schemeClr val="accent1"/>
                </a:solidFill>
                <a:latin typeface="微软雅黑" panose="020B0503020204020204" pitchFamily="34" charset="-122"/>
                <a:ea typeface="微软雅黑" panose="020B0503020204020204" pitchFamily="34" charset="-122"/>
              </a:rPr>
              <a:t>处理与应用数据</a:t>
            </a:r>
          </a:p>
        </p:txBody>
      </p:sp>
      <p:grpSp>
        <p:nvGrpSpPr>
          <p:cNvPr id="3" name="组合 2"/>
          <p:cNvGrpSpPr/>
          <p:nvPr/>
        </p:nvGrpSpPr>
        <p:grpSpPr>
          <a:xfrm>
            <a:off x="1080770" y="947420"/>
            <a:ext cx="7032625" cy="3822700"/>
            <a:chOff x="1702" y="1772"/>
            <a:chExt cx="11075" cy="6020"/>
          </a:xfrm>
        </p:grpSpPr>
        <p:cxnSp>
          <p:nvCxnSpPr>
            <p:cNvPr id="35" name="Straight Connector 34"/>
            <p:cNvCxnSpPr/>
            <p:nvPr>
              <p:custDataLst>
                <p:tags r:id="rId2"/>
              </p:custDataLst>
            </p:nvPr>
          </p:nvCxnSpPr>
          <p:spPr>
            <a:xfrm>
              <a:off x="1815" y="2332"/>
              <a:ext cx="2131" cy="0"/>
            </a:xfrm>
            <a:prstGeom prst="line">
              <a:avLst/>
            </a:prstGeom>
            <a:ln w="3175">
              <a:solidFill>
                <a:srgbClr val="7F8C8D"/>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36" name="TextBox 35"/>
            <p:cNvSpPr txBox="1"/>
            <p:nvPr>
              <p:custDataLst>
                <p:tags r:id="rId3"/>
              </p:custDataLst>
            </p:nvPr>
          </p:nvSpPr>
          <p:spPr>
            <a:xfrm>
              <a:off x="1702" y="1772"/>
              <a:ext cx="2005" cy="483"/>
            </a:xfrm>
            <a:prstGeom prst="rect">
              <a:avLst/>
            </a:prstGeom>
            <a:noFill/>
          </p:spPr>
          <p:txBody>
            <a:bodyPr wrap="none" rtlCol="0">
              <a:spAutoFit/>
            </a:bodyPr>
            <a:lstStyle/>
            <a:p>
              <a:r>
                <a:rPr lang="en-US" altLang="zh-CN" sz="1400" b="1">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3. </a:t>
              </a:r>
              <a:r>
                <a:rPr lang="zh-CN" altLang="en-US" sz="1400" b="1">
                  <a:solidFill>
                    <a:schemeClr val="tx1">
                      <a:lumMod val="50000"/>
                      <a:lumOff val="50000"/>
                    </a:schemeClr>
                  </a:solidFill>
                  <a:latin typeface="Arial" panose="020B0604020202090204" pitchFamily="34" charset="0"/>
                  <a:ea typeface="微软雅黑" panose="020B0503020204020204" pitchFamily="34" charset="-122"/>
                  <a:cs typeface="Open Sans" panose="020B0606030504020204" pitchFamily="34" charset="0"/>
                  <a:sym typeface="Arial" panose="020B0604020202090204" pitchFamily="34" charset="0"/>
                </a:rPr>
                <a:t>数据预处理</a:t>
              </a:r>
            </a:p>
          </p:txBody>
        </p:sp>
        <p:sp>
          <p:nvSpPr>
            <p:cNvPr id="37" name="TextBox 36"/>
            <p:cNvSpPr txBox="1"/>
            <p:nvPr>
              <p:custDataLst>
                <p:tags r:id="rId4"/>
              </p:custDataLst>
            </p:nvPr>
          </p:nvSpPr>
          <p:spPr>
            <a:xfrm>
              <a:off x="1702" y="2583"/>
              <a:ext cx="11075" cy="5209"/>
            </a:xfrm>
            <a:prstGeom prst="rect">
              <a:avLst/>
            </a:prstGeom>
            <a:noFill/>
          </p:spPr>
          <p:txBody>
            <a:bodyPr wrap="square" rtlCol="0">
              <a:spAutoFit/>
            </a:bodyPr>
            <a:lstStyle/>
            <a:p>
              <a:pPr indent="0" algn="just" fontAlgn="auto">
                <a:lnSpc>
                  <a:spcPct val="150000"/>
                </a:lnSpc>
                <a:spcAft>
                  <a:spcPts val="600"/>
                </a:spcAft>
              </a:pPr>
              <a:r>
                <a:rPr sz="1400">
                  <a:solidFill>
                    <a:srgbClr val="468A92"/>
                  </a:solidFill>
                  <a:latin typeface="微软雅黑" charset="0"/>
                  <a:ea typeface="微软雅黑" charset="0"/>
                  <a:cs typeface="微软雅黑" charset="0"/>
                  <a:sym typeface="Arial" panose="020B0604020202090204" pitchFamily="34" charset="0"/>
                </a:rPr>
                <a:t>① 数据清洗：</a:t>
              </a:r>
              <a:r>
                <a:rPr sz="1400">
                  <a:solidFill>
                    <a:srgbClr val="808080"/>
                  </a:solidFill>
                  <a:latin typeface="微软雅黑" charset="0"/>
                  <a:ea typeface="微软雅黑" charset="0"/>
                  <a:cs typeface="微软雅黑" charset="0"/>
                  <a:sym typeface="Arial" panose="020B0604020202090204" pitchFamily="34" charset="0"/>
                </a:rPr>
                <a:t>数据处理的首要步骤，旨在消除数据中的错误、重复项和缺失值，确保数据的准确性和完整性。</a:t>
              </a:r>
            </a:p>
            <a:p>
              <a:pPr indent="0" algn="just" fontAlgn="auto">
                <a:lnSpc>
                  <a:spcPct val="150000"/>
                </a:lnSpc>
                <a:spcAft>
                  <a:spcPts val="600"/>
                </a:spcAft>
              </a:pPr>
              <a:r>
                <a:rPr sz="1400">
                  <a:solidFill>
                    <a:srgbClr val="468A92"/>
                  </a:solidFill>
                  <a:latin typeface="微软雅黑" charset="0"/>
                  <a:ea typeface="微软雅黑" charset="0"/>
                  <a:cs typeface="微软雅黑" charset="0"/>
                  <a:sym typeface="Arial" panose="020B0604020202090204" pitchFamily="34" charset="0"/>
                </a:rPr>
                <a:t>② 数据集成：</a:t>
              </a:r>
              <a:r>
                <a:rPr sz="1400">
                  <a:solidFill>
                    <a:srgbClr val="808080"/>
                  </a:solidFill>
                  <a:latin typeface="微软雅黑" charset="0"/>
                  <a:ea typeface="微软雅黑" charset="0"/>
                  <a:cs typeface="微软雅黑" charset="0"/>
                  <a:sym typeface="Arial" panose="020B0604020202090204" pitchFamily="34" charset="0"/>
                </a:rPr>
                <a:t>将来自不同渠道的数据进行合并和统一处理的过程。</a:t>
              </a:r>
            </a:p>
            <a:p>
              <a:pPr indent="0" algn="just" fontAlgn="auto">
                <a:lnSpc>
                  <a:spcPct val="150000"/>
                </a:lnSpc>
                <a:spcAft>
                  <a:spcPts val="600"/>
                </a:spcAft>
              </a:pPr>
              <a:r>
                <a:rPr sz="1400">
                  <a:solidFill>
                    <a:srgbClr val="468A92"/>
                  </a:solidFill>
                  <a:latin typeface="微软雅黑" charset="0"/>
                  <a:ea typeface="微软雅黑" charset="0"/>
                  <a:cs typeface="微软雅黑" charset="0"/>
                  <a:sym typeface="Arial" panose="020B0604020202090204" pitchFamily="34" charset="0"/>
                </a:rPr>
                <a:t>③ 数据转换：</a:t>
              </a:r>
              <a:r>
                <a:rPr sz="1400">
                  <a:solidFill>
                    <a:srgbClr val="808080"/>
                  </a:solidFill>
                  <a:latin typeface="微软雅黑" charset="0"/>
                  <a:ea typeface="微软雅黑" charset="0"/>
                  <a:cs typeface="微软雅黑" charset="0"/>
                  <a:sym typeface="Arial" panose="020B0604020202090204" pitchFamily="34" charset="0"/>
                </a:rPr>
                <a:t>将数据转化为适合分析和建模的格式。</a:t>
              </a:r>
            </a:p>
            <a:p>
              <a:pPr indent="0" algn="just" fontAlgn="auto">
                <a:lnSpc>
                  <a:spcPct val="150000"/>
                </a:lnSpc>
                <a:spcAft>
                  <a:spcPts val="600"/>
                </a:spcAft>
              </a:pPr>
              <a:r>
                <a:rPr sz="1400">
                  <a:solidFill>
                    <a:srgbClr val="468A92"/>
                  </a:solidFill>
                  <a:latin typeface="微软雅黑" charset="0"/>
                  <a:ea typeface="微软雅黑" charset="0"/>
                  <a:cs typeface="微软雅黑" charset="0"/>
                  <a:sym typeface="Arial" panose="020B0604020202090204" pitchFamily="34" charset="0"/>
                </a:rPr>
                <a:t>④ 数据降维：</a:t>
              </a:r>
              <a:r>
                <a:rPr sz="1400">
                  <a:solidFill>
                    <a:srgbClr val="808080"/>
                  </a:solidFill>
                  <a:latin typeface="微软雅黑" charset="0"/>
                  <a:ea typeface="微软雅黑" charset="0"/>
                  <a:cs typeface="微软雅黑" charset="0"/>
                  <a:sym typeface="Arial" panose="020B0604020202090204" pitchFamily="34" charset="0"/>
                </a:rPr>
                <a:t>数据预备处理中的一项重要技术。数据的维度是指数据在不同方面上的独立特征数。降维技术能够帮助用户从高维数据中提取最具代表性的特征，减少数据的复杂性，从而提高模型的效率与效果。</a:t>
              </a:r>
            </a:p>
            <a:p>
              <a:pPr indent="0" algn="just" fontAlgn="auto">
                <a:lnSpc>
                  <a:spcPct val="150000"/>
                </a:lnSpc>
                <a:spcAft>
                  <a:spcPts val="600"/>
                </a:spcAft>
              </a:pPr>
              <a:r>
                <a:rPr sz="1400">
                  <a:solidFill>
                    <a:srgbClr val="468A92"/>
                  </a:solidFill>
                  <a:latin typeface="微软雅黑" charset="0"/>
                  <a:ea typeface="微软雅黑" charset="0"/>
                  <a:cs typeface="微软雅黑" charset="0"/>
                  <a:sym typeface="Arial" panose="020B0604020202090204" pitchFamily="34" charset="0"/>
                </a:rPr>
                <a:t>⑤ 数据标注：</a:t>
              </a:r>
              <a:r>
                <a:rPr sz="1400">
                  <a:solidFill>
                    <a:srgbClr val="808080"/>
                  </a:solidFill>
                  <a:latin typeface="微软雅黑" charset="0"/>
                  <a:ea typeface="微软雅黑" charset="0"/>
                  <a:cs typeface="微软雅黑" charset="0"/>
                  <a:sym typeface="Arial" panose="020B0604020202090204" pitchFamily="34" charset="0"/>
                </a:rPr>
                <a:t>为数据添加标签或类别信息，以帮助人工智能理解数据的具体含义，是监督学习中的关键环节。</a:t>
              </a:r>
            </a:p>
          </p:txBody>
        </p:sp>
      </p:grpSp>
    </p:spTree>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xml><?xml version="1.0" encoding="utf-8"?>
<p:tagLst xmlns:a="http://schemas.openxmlformats.org/drawingml/2006/main" xmlns:r="http://schemas.openxmlformats.org/officeDocument/2006/relationships" xmlns:p="http://schemas.openxmlformats.org/presentationml/2006/main">
  <p:tag name="KSO_WM_DIAGRAM_VIRTUALLY_FRAME" val="{&quot;height&quot;:200.25354330708657,&quot;left&quot;:232.4267716535433,&quot;top&quot;:114.67874015748032,&quot;width&quot;:391.3825984251969}"/>
</p:tagLst>
</file>

<file path=ppt/tags/tag10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0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xml><?xml version="1.0" encoding="utf-8"?>
<p:tagLst xmlns:a="http://schemas.openxmlformats.org/drawingml/2006/main" xmlns:r="http://schemas.openxmlformats.org/officeDocument/2006/relationships" xmlns:p="http://schemas.openxmlformats.org/presentationml/2006/main">
  <p:tag name="KSO_WM_DIAGRAM_VIRTUALLY_FRAME" val="{&quot;height&quot;:200.25354330708657,&quot;left&quot;:232.4267716535433,&quot;top&quot;:114.67874015748032,&quot;width&quot;:391.3825984251969}"/>
</p:tagLst>
</file>

<file path=ppt/tags/tag11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xml><?xml version="1.0" encoding="utf-8"?>
<p:tagLst xmlns:a="http://schemas.openxmlformats.org/drawingml/2006/main" xmlns:r="http://schemas.openxmlformats.org/officeDocument/2006/relationships" xmlns:p="http://schemas.openxmlformats.org/presentationml/2006/main">
  <p:tag name="KSO_WM_DIAGRAM_VIRTUALLY_FRAME" val="{&quot;height&quot;:200.25354330708657,&quot;left&quot;:232.4267716535433,&quot;top&quot;:114.67874015748032,&quot;width&quot;:391.3825984251969}"/>
</p:tagLst>
</file>

<file path=ppt/tags/tag120.xml><?xml version="1.0" encoding="utf-8"?>
<p:tagLst xmlns:a="http://schemas.openxmlformats.org/drawingml/2006/main" xmlns:r="http://schemas.openxmlformats.org/officeDocument/2006/relationships" xmlns:p="http://schemas.openxmlformats.org/presentationml/2006/main">
  <p:tag name="PA" val="v3.0.0"/>
  <p:tag name="KSO_WM_DIAGRAM_VIRTUALLY_FRAME" val="{&quot;height&quot;:306.1193700787402,&quot;left&quot;:51.32299212598425,&quot;top&quot;:90.17094488188977,&quot;width&quot;:634.0037007874016}"/>
  <p:tag name="KSO_WM_BEAUTIFY_FLAG" val=""/>
</p:tagLst>
</file>

<file path=ppt/tags/tag121.xml><?xml version="1.0" encoding="utf-8"?>
<p:tagLst xmlns:a="http://schemas.openxmlformats.org/drawingml/2006/main" xmlns:r="http://schemas.openxmlformats.org/officeDocument/2006/relationships" xmlns:p="http://schemas.openxmlformats.org/presentationml/2006/main">
  <p:tag name="KSO_WM_DIAGRAM_VIRTUALLY_FRAME" val="{&quot;height&quot;:200.25354330708657,&quot;left&quot;:232.4267716535433,&quot;top&quot;:114.67874015748032,&quot;width&quot;:391.3825984251969}"/>
</p:tagLst>
</file>

<file path=ppt/tags/tag122.xml><?xml version="1.0" encoding="utf-8"?>
<p:tagLst xmlns:a="http://schemas.openxmlformats.org/drawingml/2006/main" xmlns:r="http://schemas.openxmlformats.org/officeDocument/2006/relationships" xmlns:p="http://schemas.openxmlformats.org/presentationml/2006/main">
  <p:tag name="KSO_WM_DIAGRAM_VIRTUALLY_FRAME" val="{&quot;height&quot;:200.25354330708657,&quot;left&quot;:232.4267716535433,&quot;top&quot;:114.67874015748032,&quot;width&quot;:391.3825984251969}"/>
</p:tagLst>
</file>

<file path=ppt/tags/tag123.xml><?xml version="1.0" encoding="utf-8"?>
<p:tagLst xmlns:a="http://schemas.openxmlformats.org/drawingml/2006/main" xmlns:r="http://schemas.openxmlformats.org/officeDocument/2006/relationships" xmlns:p="http://schemas.openxmlformats.org/presentationml/2006/main">
  <p:tag name="KSO_WM_DIAGRAM_VIRTUALLY_FRAME" val="{&quot;height&quot;:200.25354330708657,&quot;left&quot;:232.4267716535433,&quot;top&quot;:114.67874015748032,&quot;width&quot;:391.3825984251969}"/>
</p:tagLst>
</file>

<file path=ppt/tags/tag124.xml><?xml version="1.0" encoding="utf-8"?>
<p:tagLst xmlns:a="http://schemas.openxmlformats.org/drawingml/2006/main" xmlns:r="http://schemas.openxmlformats.org/officeDocument/2006/relationships" xmlns:p="http://schemas.openxmlformats.org/presentationml/2006/main">
  <p:tag name="KSO_WM_DIAGRAM_VIRTUALLY_FRAME" val="{&quot;height&quot;:200.25354330708657,&quot;left&quot;:232.4267716535433,&quot;top&quot;:114.67874015748032,&quot;width&quot;:391.3825984251969}"/>
  <p:tag name="KSO_WM_BEAUTIFY_FLAG" val=""/>
</p:tagLst>
</file>

<file path=ppt/tags/tag125.xml><?xml version="1.0" encoding="utf-8"?>
<p:tagLst xmlns:a="http://schemas.openxmlformats.org/drawingml/2006/main" xmlns:r="http://schemas.openxmlformats.org/officeDocument/2006/relationships" xmlns:p="http://schemas.openxmlformats.org/presentationml/2006/main">
  <p:tag name="KSO_WM_DIAGRAM_VIRTUALLY_FRAME" val="{&quot;height&quot;:200.25354330708657,&quot;left&quot;:232.4267716535433,&quot;top&quot;:114.67874015748032,&quot;width&quot;:391.3825984251969}"/>
  <p:tag name="KSO_WM_BEAUTIFY_FLAG" val=""/>
</p:tagLst>
</file>

<file path=ppt/tags/tag126.xml><?xml version="1.0" encoding="utf-8"?>
<p:tagLst xmlns:a="http://schemas.openxmlformats.org/drawingml/2006/main" xmlns:r="http://schemas.openxmlformats.org/officeDocument/2006/relationships" xmlns:p="http://schemas.openxmlformats.org/presentationml/2006/main">
  <p:tag name="KSO_WM_DIAGRAM_VIRTUALLY_FRAME" val="{&quot;height&quot;:200.25354330708657,&quot;left&quot;:232.4267716535433,&quot;top&quot;:114.67874015748032,&quot;width&quot;:391.3825984251969}"/>
  <p:tag name="KSO_WM_BEAUTIFY_FLAG" val=""/>
</p:tagLst>
</file>

<file path=ppt/tags/tag127.xml><?xml version="1.0" encoding="utf-8"?>
<p:tagLst xmlns:a="http://schemas.openxmlformats.org/drawingml/2006/main" xmlns:r="http://schemas.openxmlformats.org/officeDocument/2006/relationships" xmlns:p="http://schemas.openxmlformats.org/presentationml/2006/main">
  <p:tag name="KSO_WM_DIAGRAM_VIRTUALLY_FRAME" val="{&quot;height&quot;:200.25354330708657,&quot;left&quot;:232.4267716535433,&quot;top&quot;:114.67874015748032,&quot;width&quot;:391.3825984251969}"/>
  <p:tag name="KSO_WM_BEAUTIFY_FLAG" val=""/>
</p:tagLst>
</file>

<file path=ppt/tags/tag128.xml><?xml version="1.0" encoding="utf-8"?>
<p:tagLst xmlns:a="http://schemas.openxmlformats.org/drawingml/2006/main" xmlns:r="http://schemas.openxmlformats.org/officeDocument/2006/relationships" xmlns:p="http://schemas.openxmlformats.org/presentationml/2006/main">
  <p:tag name="KSO_WM_DIAGRAM_VIRTUALLY_FRAME" val="{&quot;height&quot;:200.25354330708657,&quot;left&quot;:232.4267716535433,&quot;top&quot;:114.67874015748032,&quot;width&quot;:391.3825984251969}"/>
  <p:tag name="KSO_WM_BEAUTIFY_FLAG" val=""/>
</p:tagLst>
</file>

<file path=ppt/tags/tag129.xml><?xml version="1.0" encoding="utf-8"?>
<p:tagLst xmlns:a="http://schemas.openxmlformats.org/drawingml/2006/main" xmlns:r="http://schemas.openxmlformats.org/officeDocument/2006/relationships" xmlns:p="http://schemas.openxmlformats.org/presentationml/2006/main">
  <p:tag name="KSO_WM_DIAGRAM_VIRTUALLY_FRAME" val="{&quot;height&quot;:200.25354330708657,&quot;left&quot;:232.4267716535433,&quot;top&quot;:114.67874015748032,&quot;width&quot;:391.3825984251969}"/>
  <p:tag name="KSO_WM_BEAUTIFY_FLAG" val=""/>
</p:tagLst>
</file>

<file path=ppt/tags/tag13.xml><?xml version="1.0" encoding="utf-8"?>
<p:tagLst xmlns:a="http://schemas.openxmlformats.org/drawingml/2006/main" xmlns:r="http://schemas.openxmlformats.org/officeDocument/2006/relationships" xmlns:p="http://schemas.openxmlformats.org/presentationml/2006/main">
  <p:tag name="KSO_WM_DIAGRAM_VIRTUALLY_FRAME" val="{&quot;height&quot;:200.25354330708657,&quot;left&quot;:232.4267716535433,&quot;top&quot;:114.67874015748032,&quot;width&quot;:391.3825984251969}"/>
</p:tagLst>
</file>

<file path=ppt/tags/tag13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xml><?xml version="1.0" encoding="utf-8"?>
<p:tagLst xmlns:a="http://schemas.openxmlformats.org/drawingml/2006/main" xmlns:r="http://schemas.openxmlformats.org/officeDocument/2006/relationships" xmlns:p="http://schemas.openxmlformats.org/presentationml/2006/main">
  <p:tag name="KSO_WM_DIAGRAM_VIRTUALLY_FRAME" val="{&quot;height&quot;:200.25354330708657,&quot;left&quot;:232.4267716535433,&quot;top&quot;:114.67874015748032,&quot;width&quot;:391.3825984251969}"/>
</p:tagLst>
</file>

<file path=ppt/tags/tag14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xml><?xml version="1.0" encoding="utf-8"?>
<p:tagLst xmlns:a="http://schemas.openxmlformats.org/drawingml/2006/main" xmlns:r="http://schemas.openxmlformats.org/officeDocument/2006/relationships" xmlns:p="http://schemas.openxmlformats.org/presentationml/2006/main">
  <p:tag name="KSO_WM_DIAGRAM_VIRTUALLY_FRAME" val="{&quot;height&quot;:200.25354330708657,&quot;left&quot;:232.4267716535433,&quot;top&quot;:114.67874015748032,&quot;width&quot;:391.3825984251969}"/>
</p:tagLst>
</file>

<file path=ppt/tags/tag15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xml><?xml version="1.0" encoding="utf-8"?>
<p:tagLst xmlns:a="http://schemas.openxmlformats.org/drawingml/2006/main" xmlns:r="http://schemas.openxmlformats.org/officeDocument/2006/relationships" xmlns:p="http://schemas.openxmlformats.org/presentationml/2006/main">
  <p:tag name="KSO_WM_DIAGRAM_VIRTUALLY_FRAME" val="{&quot;height&quot;:200.25354330708657,&quot;left&quot;:232.4267716535433,&quot;top&quot;:114.67874015748032,&quot;width&quot;:391.3825984251969}"/>
</p:tagLst>
</file>

<file path=ppt/tags/tag16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xml><?xml version="1.0" encoding="utf-8"?>
<p:tagLst xmlns:a="http://schemas.openxmlformats.org/drawingml/2006/main" xmlns:r="http://schemas.openxmlformats.org/officeDocument/2006/relationships" xmlns:p="http://schemas.openxmlformats.org/presentationml/2006/main">
  <p:tag name="KSO_WM_DIAGRAM_VIRTUALLY_FRAME" val="{&quot;height&quot;:200.25354330708657,&quot;left&quot;:232.4267716535433,&quot;top&quot;:114.67874015748032,&quot;width&quot;:391.3825984251969}"/>
</p:tagLst>
</file>

<file path=ppt/tags/tag17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9.xml><?xml version="1.0" encoding="utf-8"?>
<p:tagLst xmlns:a="http://schemas.openxmlformats.org/drawingml/2006/main" xmlns:r="http://schemas.openxmlformats.org/officeDocument/2006/relationships" xmlns:p="http://schemas.openxmlformats.org/presentationml/2006/main">
  <p:tag name="PA" val="v3.0.0"/>
  <p:tag name="KSO_WM_DIAGRAM_VIRTUALLY_FRAME" val="{&quot;height&quot;:306.1193700787402,&quot;left&quot;:51.32299212598425,&quot;top&quot;:90.17094488188977,&quot;width&quot;:634.0037007874016}"/>
  <p:tag name="KSO_WM_BEAUTIFY_FLAG" val=""/>
</p:tagLst>
</file>

<file path=ppt/tags/tag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0.xml><?xml version="1.0" encoding="utf-8"?>
<p:tagLst xmlns:a="http://schemas.openxmlformats.org/drawingml/2006/main" xmlns:r="http://schemas.openxmlformats.org/officeDocument/2006/relationships" xmlns:p="http://schemas.openxmlformats.org/presentationml/2006/main">
  <p:tag name="KSO_WM_DIAGRAM_VIRTUALLY_FRAME" val="{&quot;height&quot;:200.25354330708657,&quot;left&quot;:232.4267716535433,&quot;top&quot;:114.67874015748032,&quot;width&quot;:391.3825984251969}"/>
</p:tagLst>
</file>

<file path=ppt/tags/tag21.xml><?xml version="1.0" encoding="utf-8"?>
<p:tagLst xmlns:a="http://schemas.openxmlformats.org/drawingml/2006/main" xmlns:r="http://schemas.openxmlformats.org/officeDocument/2006/relationships" xmlns:p="http://schemas.openxmlformats.org/presentationml/2006/main">
  <p:tag name="KSO_WM_DIAGRAM_VIRTUALLY_FRAME" val="{&quot;height&quot;:200.25354330708657,&quot;left&quot;:232.4267716535433,&quot;top&quot;:114.67874015748032,&quot;width&quot;:391.3825984251969}"/>
</p:tagLst>
</file>

<file path=ppt/tags/tag22.xml><?xml version="1.0" encoding="utf-8"?>
<p:tagLst xmlns:a="http://schemas.openxmlformats.org/drawingml/2006/main" xmlns:r="http://schemas.openxmlformats.org/officeDocument/2006/relationships" xmlns:p="http://schemas.openxmlformats.org/presentationml/2006/main">
  <p:tag name="KSO_WM_DIAGRAM_VIRTUALLY_FRAME" val="{&quot;height&quot;:200.25354330708657,&quot;left&quot;:232.4267716535433,&quot;top&quot;:114.67874015748032,&quot;width&quot;:391.3825984251969}"/>
</p:tagLst>
</file>

<file path=ppt/tags/tag23.xml><?xml version="1.0" encoding="utf-8"?>
<p:tagLst xmlns:a="http://schemas.openxmlformats.org/drawingml/2006/main" xmlns:r="http://schemas.openxmlformats.org/officeDocument/2006/relationships" xmlns:p="http://schemas.openxmlformats.org/presentationml/2006/main">
  <p:tag name="KSO_WM_DIAGRAM_VIRTUALLY_FRAME" val="{&quot;height&quot;:200.25354330708657,&quot;left&quot;:232.4267716535433,&quot;top&quot;:114.67874015748032,&quot;width&quot;:391.3825984251969}"/>
  <p:tag name="KSO_WM_BEAUTIFY_FLAG" val=""/>
</p:tagLst>
</file>

<file path=ppt/tags/tag24.xml><?xml version="1.0" encoding="utf-8"?>
<p:tagLst xmlns:a="http://schemas.openxmlformats.org/drawingml/2006/main" xmlns:r="http://schemas.openxmlformats.org/officeDocument/2006/relationships" xmlns:p="http://schemas.openxmlformats.org/presentationml/2006/main">
  <p:tag name="KSO_WM_DIAGRAM_VIRTUALLY_FRAME" val="{&quot;height&quot;:200.25354330708657,&quot;left&quot;:232.4267716535433,&quot;top&quot;:114.67874015748032,&quot;width&quot;:391.3825984251969}"/>
  <p:tag name="KSO_WM_BEAUTIFY_FLAG" val=""/>
</p:tagLst>
</file>

<file path=ppt/tags/tag25.xml><?xml version="1.0" encoding="utf-8"?>
<p:tagLst xmlns:a="http://schemas.openxmlformats.org/drawingml/2006/main" xmlns:r="http://schemas.openxmlformats.org/officeDocument/2006/relationships" xmlns:p="http://schemas.openxmlformats.org/presentationml/2006/main">
  <p:tag name="KSO_WM_DIAGRAM_VIRTUALLY_FRAME" val="{&quot;height&quot;:200.25354330708657,&quot;left&quot;:232.4267716535433,&quot;top&quot;:114.67874015748032,&quot;width&quot;:391.3825984251969}"/>
  <p:tag name="KSO_WM_BEAUTIFY_FLAG" val=""/>
</p:tagLst>
</file>

<file path=ppt/tags/tag26.xml><?xml version="1.0" encoding="utf-8"?>
<p:tagLst xmlns:a="http://schemas.openxmlformats.org/drawingml/2006/main" xmlns:r="http://schemas.openxmlformats.org/officeDocument/2006/relationships" xmlns:p="http://schemas.openxmlformats.org/presentationml/2006/main">
  <p:tag name="KSO_WM_DIAGRAM_VIRTUALLY_FRAME" val="{&quot;height&quot;:200.25354330708657,&quot;left&quot;:232.4267716535433,&quot;top&quot;:114.67874015748032,&quot;width&quot;:391.3825984251969}"/>
  <p:tag name="KSO_WM_BEAUTIFY_FLAG" val=""/>
</p:tagLst>
</file>

<file path=ppt/tags/tag27.xml><?xml version="1.0" encoding="utf-8"?>
<p:tagLst xmlns:a="http://schemas.openxmlformats.org/drawingml/2006/main" xmlns:r="http://schemas.openxmlformats.org/officeDocument/2006/relationships" xmlns:p="http://schemas.openxmlformats.org/presentationml/2006/main">
  <p:tag name="KSO_WM_DIAGRAM_VIRTUALLY_FRAME" val="{&quot;height&quot;:200.25354330708657,&quot;left&quot;:232.4267716535433,&quot;top&quot;:114.67874015748032,&quot;width&quot;:391.3825984251969}"/>
  <p:tag name="KSO_WM_BEAUTIFY_FLAG" val=""/>
</p:tagLst>
</file>

<file path=ppt/tags/tag28.xml><?xml version="1.0" encoding="utf-8"?>
<p:tagLst xmlns:a="http://schemas.openxmlformats.org/drawingml/2006/main" xmlns:r="http://schemas.openxmlformats.org/officeDocument/2006/relationships" xmlns:p="http://schemas.openxmlformats.org/presentationml/2006/main">
  <p:tag name="KSO_WM_DIAGRAM_VIRTUALLY_FRAME" val="{&quot;height&quot;:200.25354330708657,&quot;left&quot;:232.4267716535433,&quot;top&quot;:114.67874015748032,&quot;width&quot;:391.3825984251969}"/>
  <p:tag name="KSO_WM_BEAUTIFY_FLAG" val=""/>
</p:tagLst>
</file>

<file path=ppt/tags/tag2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xml><?xml version="1.0" encoding="utf-8"?>
<p:tagLst xmlns:a="http://schemas.openxmlformats.org/drawingml/2006/main" xmlns:r="http://schemas.openxmlformats.org/officeDocument/2006/relationships" xmlns:p="http://schemas.openxmlformats.org/presentationml/2006/main">
  <p:tag name="KSO_WM_DIAGRAM_VIRTUALLY_FRAME" val="{&quot;height&quot;:200.25354330708657,&quot;left&quot;:232.4267716535433,&quot;top&quot;:114.67874015748032,&quot;width&quot;:391.3825984251969}"/>
</p:tagLst>
</file>

<file path=ppt/tags/tag6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6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xml><?xml version="1.0" encoding="utf-8"?>
<p:tagLst xmlns:a="http://schemas.openxmlformats.org/drawingml/2006/main" xmlns:r="http://schemas.openxmlformats.org/officeDocument/2006/relationships" xmlns:p="http://schemas.openxmlformats.org/presentationml/2006/main">
  <p:tag name="KSO_WM_DIAGRAM_VIRTUALLY_FRAME" val="{&quot;height&quot;:200.25354330708657,&quot;left&quot;:232.4267716535433,&quot;top&quot;:114.67874015748032,&quot;width&quot;:391.3825984251969}"/>
</p:tagLst>
</file>

<file path=ppt/tags/tag7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8.xml><?xml version="1.0" encoding="utf-8"?>
<p:tagLst xmlns:a="http://schemas.openxmlformats.org/drawingml/2006/main" xmlns:r="http://schemas.openxmlformats.org/officeDocument/2006/relationships" xmlns:p="http://schemas.openxmlformats.org/presentationml/2006/main">
  <p:tag name="PA" val="v3.0.0"/>
  <p:tag name="KSO_WM_DIAGRAM_VIRTUALLY_FRAME" val="{&quot;height&quot;:306.1193700787402,&quot;left&quot;:51.32299212598425,&quot;top&quot;:90.17094488188977,&quot;width&quot;:634.0037007874016}"/>
  <p:tag name="KSO_WM_BEAUTIFY_FLAG" val=""/>
</p:tagLst>
</file>

<file path=ppt/tags/tag79.xml><?xml version="1.0" encoding="utf-8"?>
<p:tagLst xmlns:a="http://schemas.openxmlformats.org/drawingml/2006/main" xmlns:r="http://schemas.openxmlformats.org/officeDocument/2006/relationships" xmlns:p="http://schemas.openxmlformats.org/presentationml/2006/main">
  <p:tag name="KSO_WM_DIAGRAM_VIRTUALLY_FRAME" val="{&quot;height&quot;:200.25354330708657,&quot;left&quot;:232.4267716535433,&quot;top&quot;:114.67874015748032,&quot;width&quot;:391.3825984251969}"/>
</p:tagLst>
</file>

<file path=ppt/tags/tag8.xml><?xml version="1.0" encoding="utf-8"?>
<p:tagLst xmlns:a="http://schemas.openxmlformats.org/drawingml/2006/main" xmlns:r="http://schemas.openxmlformats.org/officeDocument/2006/relationships" xmlns:p="http://schemas.openxmlformats.org/presentationml/2006/main">
  <p:tag name="KSO_WM_DIAGRAM_VIRTUALLY_FRAME" val="{&quot;height&quot;:200.25354330708657,&quot;left&quot;:232.4267716535433,&quot;top&quot;:114.67874015748032,&quot;width&quot;:391.3825984251969}"/>
</p:tagLst>
</file>

<file path=ppt/tags/tag80.xml><?xml version="1.0" encoding="utf-8"?>
<p:tagLst xmlns:a="http://schemas.openxmlformats.org/drawingml/2006/main" xmlns:r="http://schemas.openxmlformats.org/officeDocument/2006/relationships" xmlns:p="http://schemas.openxmlformats.org/presentationml/2006/main">
  <p:tag name="KSO_WM_DIAGRAM_VIRTUALLY_FRAME" val="{&quot;height&quot;:200.25354330708657,&quot;left&quot;:232.4267716535433,&quot;top&quot;:114.67874015748032,&quot;width&quot;:391.3825984251969}"/>
</p:tagLst>
</file>

<file path=ppt/tags/tag81.xml><?xml version="1.0" encoding="utf-8"?>
<p:tagLst xmlns:a="http://schemas.openxmlformats.org/drawingml/2006/main" xmlns:r="http://schemas.openxmlformats.org/officeDocument/2006/relationships" xmlns:p="http://schemas.openxmlformats.org/presentationml/2006/main">
  <p:tag name="KSO_WM_DIAGRAM_VIRTUALLY_FRAME" val="{&quot;height&quot;:200.25354330708657,&quot;left&quot;:232.4267716535433,&quot;top&quot;:114.67874015748032,&quot;width&quot;:391.3825984251969}"/>
</p:tagLst>
</file>

<file path=ppt/tags/tag82.xml><?xml version="1.0" encoding="utf-8"?>
<p:tagLst xmlns:a="http://schemas.openxmlformats.org/drawingml/2006/main" xmlns:r="http://schemas.openxmlformats.org/officeDocument/2006/relationships" xmlns:p="http://schemas.openxmlformats.org/presentationml/2006/main">
  <p:tag name="KSO_WM_DIAGRAM_VIRTUALLY_FRAME" val="{&quot;height&quot;:200.25354330708657,&quot;left&quot;:232.4267716535433,&quot;top&quot;:114.67874015748032,&quot;width&quot;:391.3825984251969}"/>
  <p:tag name="KSO_WM_BEAUTIFY_FLAG" val=""/>
</p:tagLst>
</file>

<file path=ppt/tags/tag83.xml><?xml version="1.0" encoding="utf-8"?>
<p:tagLst xmlns:a="http://schemas.openxmlformats.org/drawingml/2006/main" xmlns:r="http://schemas.openxmlformats.org/officeDocument/2006/relationships" xmlns:p="http://schemas.openxmlformats.org/presentationml/2006/main">
  <p:tag name="KSO_WM_DIAGRAM_VIRTUALLY_FRAME" val="{&quot;height&quot;:200.25354330708657,&quot;left&quot;:232.4267716535433,&quot;top&quot;:114.67874015748032,&quot;width&quot;:391.3825984251969}"/>
  <p:tag name="KSO_WM_BEAUTIFY_FLAG" val=""/>
</p:tagLst>
</file>

<file path=ppt/tags/tag84.xml><?xml version="1.0" encoding="utf-8"?>
<p:tagLst xmlns:a="http://schemas.openxmlformats.org/drawingml/2006/main" xmlns:r="http://schemas.openxmlformats.org/officeDocument/2006/relationships" xmlns:p="http://schemas.openxmlformats.org/presentationml/2006/main">
  <p:tag name="KSO_WM_DIAGRAM_VIRTUALLY_FRAME" val="{&quot;height&quot;:200.25354330708657,&quot;left&quot;:232.4267716535433,&quot;top&quot;:114.67874015748032,&quot;width&quot;:391.3825984251969}"/>
  <p:tag name="KSO_WM_BEAUTIFY_FLAG" val=""/>
</p:tagLst>
</file>

<file path=ppt/tags/tag85.xml><?xml version="1.0" encoding="utf-8"?>
<p:tagLst xmlns:a="http://schemas.openxmlformats.org/drawingml/2006/main" xmlns:r="http://schemas.openxmlformats.org/officeDocument/2006/relationships" xmlns:p="http://schemas.openxmlformats.org/presentationml/2006/main">
  <p:tag name="KSO_WM_DIAGRAM_VIRTUALLY_FRAME" val="{&quot;height&quot;:200.25354330708657,&quot;left&quot;:232.4267716535433,&quot;top&quot;:114.67874015748032,&quot;width&quot;:391.3825984251969}"/>
  <p:tag name="KSO_WM_BEAUTIFY_FLAG" val=""/>
</p:tagLst>
</file>

<file path=ppt/tags/tag86.xml><?xml version="1.0" encoding="utf-8"?>
<p:tagLst xmlns:a="http://schemas.openxmlformats.org/drawingml/2006/main" xmlns:r="http://schemas.openxmlformats.org/officeDocument/2006/relationships" xmlns:p="http://schemas.openxmlformats.org/presentationml/2006/main">
  <p:tag name="KSO_WM_DIAGRAM_VIRTUALLY_FRAME" val="{&quot;height&quot;:200.25354330708657,&quot;left&quot;:232.4267716535433,&quot;top&quot;:114.67874015748032,&quot;width&quot;:391.3825984251969}"/>
  <p:tag name="KSO_WM_BEAUTIFY_FLAG" val=""/>
</p:tagLst>
</file>

<file path=ppt/tags/tag87.xml><?xml version="1.0" encoding="utf-8"?>
<p:tagLst xmlns:a="http://schemas.openxmlformats.org/drawingml/2006/main" xmlns:r="http://schemas.openxmlformats.org/officeDocument/2006/relationships" xmlns:p="http://schemas.openxmlformats.org/presentationml/2006/main">
  <p:tag name="KSO_WM_DIAGRAM_VIRTUALLY_FRAME" val="{&quot;height&quot;:200.25354330708657,&quot;left&quot;:232.4267716535433,&quot;top&quot;:114.67874015748032,&quot;width&quot;:391.3825984251969}"/>
  <p:tag name="KSO_WM_BEAUTIFY_FLAG" val=""/>
</p:tagLst>
</file>

<file path=ppt/tags/tag8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xml><?xml version="1.0" encoding="utf-8"?>
<p:tagLst xmlns:a="http://schemas.openxmlformats.org/drawingml/2006/main" xmlns:r="http://schemas.openxmlformats.org/officeDocument/2006/relationships" xmlns:p="http://schemas.openxmlformats.org/presentationml/2006/main">
  <p:tag name="KSO_WM_DIAGRAM_VIRTUALLY_FRAME" val="{&quot;height&quot;:200.25354330708657,&quot;left&quot;:232.4267716535433,&quot;top&quot;:114.67874015748032,&quot;width&quot;:391.3825984251969}"/>
</p:tagLst>
</file>

<file path=ppt/tags/tag9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9.xml><?xml version="1.0" encoding="utf-8"?>
<p:tagLst xmlns:a="http://schemas.openxmlformats.org/drawingml/2006/main" xmlns:r="http://schemas.openxmlformats.org/officeDocument/2006/relationships" xmlns:p="http://schemas.openxmlformats.org/presentationml/2006/main">
  <p:tag name="KSO_WM_BEAUTIFY_FLAG" val=""/>
</p:tagLst>
</file>

<file path=ppt/theme/theme1.xml><?xml version="1.0" encoding="utf-8"?>
<a:theme xmlns:a="http://schemas.openxmlformats.org/drawingml/2006/main" name="Office 主题">
  <a:themeElements>
    <a:clrScheme name="自定义 1234">
      <a:dk1>
        <a:sysClr val="windowText" lastClr="000000"/>
      </a:dk1>
      <a:lt1>
        <a:sysClr val="window" lastClr="FFFFFF"/>
      </a:lt1>
      <a:dk2>
        <a:srgbClr val="44546A"/>
      </a:dk2>
      <a:lt2>
        <a:srgbClr val="E7E6E6"/>
      </a:lt2>
      <a:accent1>
        <a:srgbClr val="468A92"/>
      </a:accent1>
      <a:accent2>
        <a:srgbClr val="BFBFBF"/>
      </a:accent2>
      <a:accent3>
        <a:srgbClr val="468A92"/>
      </a:accent3>
      <a:accent4>
        <a:srgbClr val="BFBFBF"/>
      </a:accent4>
      <a:accent5>
        <a:srgbClr val="468A92"/>
      </a:accent5>
      <a:accent6>
        <a:srgbClr val="BFBFBF"/>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TotalTime>
  <Words>1303</Words>
  <Application>Microsoft Office PowerPoint</Application>
  <PresentationFormat>自定义</PresentationFormat>
  <Paragraphs>222</Paragraphs>
  <Slides>29</Slides>
  <Notes>29</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29</vt:i4>
      </vt:variant>
    </vt:vector>
  </HeadingPairs>
  <TitlesOfParts>
    <vt:vector size="36" baseType="lpstr">
      <vt:lpstr>Lato Hairline</vt:lpstr>
      <vt:lpstr>微软雅黑</vt:lpstr>
      <vt:lpstr>Arial</vt:lpstr>
      <vt:lpstr>Calibri</vt:lpstr>
      <vt:lpstr>Lato Light</vt:lpstr>
      <vt:lpstr>Lato Regular</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摄图网</dc:title>
  <dc:creator>小熊摄图网</dc:creator>
  <cp:lastModifiedBy>ecnup</cp:lastModifiedBy>
  <cp:revision>142</cp:revision>
  <dcterms:created xsi:type="dcterms:W3CDTF">2025-06-17T14:51:24Z</dcterms:created>
  <dcterms:modified xsi:type="dcterms:W3CDTF">2025-06-19T07:46:10Z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2052-6.11.0.8885</vt:lpwstr>
  </property>
  <property fmtid="{D5CDD505-2E9C-101B-9397-08002B2CF9AE}" pid="3" name="ICV">
    <vt:lpwstr>3674C350B6E210015ACE4E688875A956_43</vt:lpwstr>
  </property>
</Properties>
</file>