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4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5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notesSlides/notesSlide7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notesSlides/notesSlide8.xml" ContentType="application/vnd.openxmlformats-officedocument.presentationml.notesSlide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9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0.xml" ContentType="application/vnd.openxmlformats-officedocument.presentationml.notesSlide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notesSlides/notesSlide11.xml" ContentType="application/vnd.openxmlformats-officedocument.presentationml.notesSlide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4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notesSlides/notesSlide15.xml" ContentType="application/vnd.openxmlformats-officedocument.presentationml.notesSlide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notesSlides/notesSlide16.xml" ContentType="application/vnd.openxmlformats-officedocument.presentationml.notesSlide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17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notesSlides/notesSlide18.xml" ContentType="application/vnd.openxmlformats-officedocument.presentationml.notesSlide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9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20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21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22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notesSlides/notesSlide23.xml" ContentType="application/vnd.openxmlformats-officedocument.presentationml.notesSlide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notesSlides/notesSlide24.xml" ContentType="application/vnd.openxmlformats-officedocument.presentationml.notesSlide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25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notesSlides/notesSlide26.xml" ContentType="application/vnd.openxmlformats-officedocument.presentationml.notesSlide+xml"/>
  <Override PartName="/ppt/tags/tag128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31" r:id="rId2"/>
    <p:sldId id="257" r:id="rId3"/>
    <p:sldId id="258" r:id="rId4"/>
    <p:sldId id="298" r:id="rId5"/>
    <p:sldId id="335" r:id="rId6"/>
    <p:sldId id="444" r:id="rId7"/>
    <p:sldId id="445" r:id="rId8"/>
    <p:sldId id="446" r:id="rId9"/>
    <p:sldId id="447" r:id="rId10"/>
    <p:sldId id="448" r:id="rId11"/>
    <p:sldId id="449" r:id="rId12"/>
    <p:sldId id="450" r:id="rId13"/>
    <p:sldId id="429" r:id="rId14"/>
    <p:sldId id="430" r:id="rId15"/>
    <p:sldId id="451" r:id="rId16"/>
    <p:sldId id="452" r:id="rId17"/>
    <p:sldId id="453" r:id="rId18"/>
    <p:sldId id="454" r:id="rId19"/>
    <p:sldId id="455" r:id="rId20"/>
    <p:sldId id="456" r:id="rId21"/>
    <p:sldId id="457" r:id="rId22"/>
    <p:sldId id="458" r:id="rId23"/>
    <p:sldId id="460" r:id="rId24"/>
    <p:sldId id="459" r:id="rId25"/>
    <p:sldId id="462" r:id="rId26"/>
    <p:sldId id="463" r:id="rId27"/>
    <p:sldId id="330" r:id="rId28"/>
  </p:sldIdLst>
  <p:sldSz cx="9144000" cy="5145088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468A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0" autoAdjust="0"/>
    <p:restoredTop sz="94660"/>
  </p:normalViewPr>
  <p:slideViewPr>
    <p:cSldViewPr showGuides="1">
      <p:cViewPr varScale="1">
        <p:scale>
          <a:sx n="141" d="100"/>
          <a:sy n="141" d="100"/>
        </p:scale>
        <p:origin x="726" y="108"/>
      </p:cViewPr>
      <p:guideLst>
        <p:guide orient="horz" pos="167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4F398-E279-4563-97D7-CD45B0F0143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0D575-0996-4A75-BB26-7F3A64A10107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19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833F6-39CB-47A6-A5EC-FEA82D01737A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20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27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8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30D575-0996-4A75-BB26-7F3A64A10107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313"/>
            <a:ext cx="7772400" cy="1102859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5550"/>
            <a:ext cx="6400800" cy="131485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51460" y="232410"/>
            <a:ext cx="144145" cy="40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" name="文本框 37"/>
          <p:cNvSpPr txBox="1"/>
          <p:nvPr userDrawn="1"/>
        </p:nvSpPr>
        <p:spPr>
          <a:xfrm>
            <a:off x="467360" y="291465"/>
            <a:ext cx="3279140" cy="29908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altLang="en-US" sz="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　人工智能</a:t>
            </a:r>
          </a:p>
        </p:txBody>
      </p:sp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265" y="232410"/>
            <a:ext cx="1851660" cy="29083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851"/>
            <a:ext cx="3008313" cy="87180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851"/>
            <a:ext cx="5111750" cy="439119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658"/>
            <a:ext cx="3008313" cy="351938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1561"/>
            <a:ext cx="5486400" cy="42518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723"/>
            <a:ext cx="5486400" cy="30870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6746"/>
            <a:ext cx="5486400" cy="60383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829"/>
            <a:ext cx="2057400" cy="329309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829"/>
            <a:ext cx="6019800" cy="329309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3048000" y="331573"/>
            <a:ext cx="3276600" cy="2313387"/>
          </a:xfrm>
          <a:custGeom>
            <a:avLst/>
            <a:gdLst/>
            <a:ahLst/>
            <a:cxnLst/>
            <a:rect l="l" t="t" r="r" b="b"/>
            <a:pathLst>
              <a:path w="3276600" h="3124200">
                <a:moveTo>
                  <a:pt x="3028950" y="0"/>
                </a:moveTo>
                <a:cubicBezTo>
                  <a:pt x="3165723" y="0"/>
                  <a:pt x="3276600" y="110877"/>
                  <a:pt x="3276600" y="247650"/>
                </a:cubicBezTo>
                <a:lnTo>
                  <a:pt x="3276600" y="2876550"/>
                </a:lnTo>
                <a:cubicBezTo>
                  <a:pt x="3276600" y="3013323"/>
                  <a:pt x="3165723" y="3124200"/>
                  <a:pt x="3028950" y="3124200"/>
                </a:cubicBezTo>
                <a:cubicBezTo>
                  <a:pt x="2892177" y="3124200"/>
                  <a:pt x="2781300" y="3013323"/>
                  <a:pt x="2781300" y="2876550"/>
                </a:cubicBezTo>
                <a:lnTo>
                  <a:pt x="2781300" y="247650"/>
                </a:lnTo>
                <a:cubicBezTo>
                  <a:pt x="2781300" y="110877"/>
                  <a:pt x="2892177" y="0"/>
                  <a:pt x="3028950" y="0"/>
                </a:cubicBezTo>
                <a:close/>
                <a:moveTo>
                  <a:pt x="2317750" y="0"/>
                </a:moveTo>
                <a:cubicBezTo>
                  <a:pt x="2454523" y="0"/>
                  <a:pt x="2565400" y="110877"/>
                  <a:pt x="2565400" y="247650"/>
                </a:cubicBezTo>
                <a:lnTo>
                  <a:pt x="2565400" y="2876550"/>
                </a:lnTo>
                <a:cubicBezTo>
                  <a:pt x="2565400" y="3013323"/>
                  <a:pt x="2454523" y="3124200"/>
                  <a:pt x="2317750" y="3124200"/>
                </a:cubicBezTo>
                <a:cubicBezTo>
                  <a:pt x="2180977" y="3124200"/>
                  <a:pt x="2070100" y="3013323"/>
                  <a:pt x="2070100" y="2876550"/>
                </a:cubicBezTo>
                <a:lnTo>
                  <a:pt x="2070100" y="247650"/>
                </a:lnTo>
                <a:cubicBezTo>
                  <a:pt x="2070100" y="110877"/>
                  <a:pt x="2180977" y="0"/>
                  <a:pt x="2317750" y="0"/>
                </a:cubicBezTo>
                <a:close/>
                <a:moveTo>
                  <a:pt x="1606550" y="0"/>
                </a:moveTo>
                <a:cubicBezTo>
                  <a:pt x="1743323" y="0"/>
                  <a:pt x="1854200" y="110877"/>
                  <a:pt x="1854200" y="247650"/>
                </a:cubicBezTo>
                <a:lnTo>
                  <a:pt x="1854200" y="2876550"/>
                </a:lnTo>
                <a:cubicBezTo>
                  <a:pt x="1854200" y="3013323"/>
                  <a:pt x="1743323" y="3124200"/>
                  <a:pt x="1606550" y="3124200"/>
                </a:cubicBezTo>
                <a:cubicBezTo>
                  <a:pt x="1469777" y="3124200"/>
                  <a:pt x="1358900" y="3013323"/>
                  <a:pt x="1358900" y="2876550"/>
                </a:cubicBezTo>
                <a:lnTo>
                  <a:pt x="1358900" y="247650"/>
                </a:lnTo>
                <a:cubicBezTo>
                  <a:pt x="1358900" y="110877"/>
                  <a:pt x="1469777" y="0"/>
                  <a:pt x="1606550" y="0"/>
                </a:cubicBezTo>
                <a:close/>
                <a:moveTo>
                  <a:pt x="958850" y="0"/>
                </a:moveTo>
                <a:cubicBezTo>
                  <a:pt x="1095623" y="0"/>
                  <a:pt x="1206500" y="110877"/>
                  <a:pt x="1206500" y="247650"/>
                </a:cubicBezTo>
                <a:lnTo>
                  <a:pt x="1206500" y="2876550"/>
                </a:lnTo>
                <a:cubicBezTo>
                  <a:pt x="1206500" y="3013323"/>
                  <a:pt x="1095623" y="3124200"/>
                  <a:pt x="958850" y="3124200"/>
                </a:cubicBezTo>
                <a:cubicBezTo>
                  <a:pt x="822077" y="3124200"/>
                  <a:pt x="711200" y="3013323"/>
                  <a:pt x="711200" y="2876550"/>
                </a:cubicBezTo>
                <a:lnTo>
                  <a:pt x="711200" y="247650"/>
                </a:lnTo>
                <a:cubicBezTo>
                  <a:pt x="711200" y="110877"/>
                  <a:pt x="822077" y="0"/>
                  <a:pt x="958850" y="0"/>
                </a:cubicBezTo>
                <a:close/>
                <a:moveTo>
                  <a:pt x="247650" y="0"/>
                </a:moveTo>
                <a:cubicBezTo>
                  <a:pt x="384423" y="0"/>
                  <a:pt x="495300" y="110877"/>
                  <a:pt x="495300" y="247650"/>
                </a:cubicBezTo>
                <a:lnTo>
                  <a:pt x="495300" y="2876550"/>
                </a:lnTo>
                <a:cubicBezTo>
                  <a:pt x="495300" y="3013323"/>
                  <a:pt x="384423" y="3124200"/>
                  <a:pt x="247650" y="3124200"/>
                </a:cubicBezTo>
                <a:cubicBezTo>
                  <a:pt x="110877" y="3124200"/>
                  <a:pt x="0" y="3013323"/>
                  <a:pt x="0" y="2876550"/>
                </a:cubicBezTo>
                <a:lnTo>
                  <a:pt x="0" y="247650"/>
                </a:lnTo>
                <a:cubicBezTo>
                  <a:pt x="0" y="110877"/>
                  <a:pt x="110877" y="0"/>
                  <a:pt x="247650" y="0"/>
                </a:cubicBezTo>
                <a:close/>
              </a:path>
            </a:pathLst>
          </a:custGeom>
          <a:effectLst/>
        </p:spPr>
        <p:txBody>
          <a:bodyPr vert="horz" lIns="95057" tIns="47529" rIns="95057" bIns="47529"/>
          <a:lstStyle>
            <a:lvl1pPr marL="0" indent="0" algn="ctr">
              <a:buNone/>
              <a:defRPr sz="900">
                <a:solidFill>
                  <a:srgbClr val="7F7F7F"/>
                </a:solidFill>
                <a:latin typeface="Lato Regular"/>
                <a:cs typeface="Lato Regular"/>
              </a:defRPr>
            </a:lvl1pPr>
          </a:lstStyle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2966029" y="2851969"/>
            <a:ext cx="3383973" cy="323935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3500" b="1">
                <a:solidFill>
                  <a:schemeClr val="bg1"/>
                </a:solidFill>
                <a:latin typeface="Lato Hairline"/>
                <a:cs typeface="Lato Hairline"/>
              </a:defRPr>
            </a:lvl1pPr>
          </a:lstStyle>
          <a:p>
            <a:pPr lvl="0"/>
            <a:r>
              <a:rPr lang="es-ES_tradnl" dirty="0"/>
              <a:t>TITLE HERE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2966029" y="3289953"/>
            <a:ext cx="3383973" cy="171391"/>
          </a:xfrm>
          <a:prstGeom prst="rect">
            <a:avLst/>
          </a:prstGeom>
        </p:spPr>
        <p:txBody>
          <a:bodyPr vert="horz" lIns="0" tIns="40504" rIns="0" bIns="40504"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 b="0">
                <a:solidFill>
                  <a:schemeClr val="accent3"/>
                </a:solidFill>
                <a:latin typeface="Lato Light"/>
                <a:cs typeface="Lato Light"/>
              </a:defRPr>
            </a:lvl1pPr>
          </a:lstStyle>
          <a:p>
            <a:pPr lvl="0"/>
            <a:r>
              <a:rPr lang="es-ES_tradnl" dirty="0" err="1"/>
              <a:t>Ultimate</a:t>
            </a:r>
            <a:r>
              <a:rPr lang="es-ES_tradnl" dirty="0"/>
              <a:t> </a:t>
            </a:r>
            <a:r>
              <a:rPr lang="es-ES_tradnl" dirty="0" err="1"/>
              <a:t>Powerpoint</a:t>
            </a:r>
            <a:r>
              <a:rPr lang="es-ES_tradnl" dirty="0"/>
              <a:t> </a:t>
            </a:r>
            <a:r>
              <a:rPr lang="es-ES_tradnl" dirty="0" err="1"/>
              <a:t>Template</a:t>
            </a:r>
            <a:endParaRPr lang="es-ES_tradnl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2981375" y="3614484"/>
            <a:ext cx="3366029" cy="1153007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>
              <a:lnSpc>
                <a:spcPct val="130000"/>
              </a:lnSpc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cs typeface="Lato Regular"/>
              </a:defRPr>
            </a:lvl1pPr>
          </a:lstStyle>
          <a:p>
            <a:pPr lvl="0"/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Fusce</a:t>
            </a:r>
            <a:r>
              <a:rPr lang="en-US" dirty="0"/>
              <a:t> </a:t>
            </a:r>
            <a:r>
              <a:rPr lang="en-US" dirty="0" err="1"/>
              <a:t>diam</a:t>
            </a:r>
            <a:r>
              <a:rPr lang="en-US" dirty="0"/>
              <a:t> </a:t>
            </a:r>
            <a:r>
              <a:rPr lang="en-US" dirty="0" err="1"/>
              <a:t>tortor</a:t>
            </a:r>
            <a:r>
              <a:rPr lang="en-US" dirty="0"/>
              <a:t>,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dapibus</a:t>
            </a:r>
            <a:r>
              <a:rPr lang="en-US" dirty="0"/>
              <a:t> vitae, </a:t>
            </a:r>
            <a:r>
              <a:rPr lang="en-US" dirty="0" err="1"/>
              <a:t>euismod</a:t>
            </a:r>
            <a:r>
              <a:rPr lang="en-US" dirty="0"/>
              <a:t> non </a:t>
            </a:r>
            <a:r>
              <a:rPr lang="en-US" dirty="0" err="1"/>
              <a:t>purus</a:t>
            </a:r>
            <a:r>
              <a:rPr lang="en-US" dirty="0"/>
              <a:t>. Maecenas </a:t>
            </a:r>
            <a:r>
              <a:rPr lang="en-US" dirty="0" err="1"/>
              <a:t>ut</a:t>
            </a:r>
            <a:r>
              <a:rPr lang="en-US" dirty="0"/>
              <a:t> lacus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mauris</a:t>
            </a:r>
            <a:r>
              <a:rPr lang="en-US" dirty="0"/>
              <a:t> </a:t>
            </a:r>
            <a:r>
              <a:rPr lang="en-US" dirty="0" err="1"/>
              <a:t>feugiat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ransition spd="med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925" y="0"/>
            <a:ext cx="9146672" cy="5145088"/>
          </a:xfrm>
          <a:prstGeom prst="rect">
            <a:avLst/>
          </a:prstGeom>
          <a:solidFill>
            <a:srgbClr val="FCFC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5032" tIns="32516" rIns="65032" bIns="32516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/>
          <a:stretch>
            <a:fillRect/>
          </a:stretch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0" y="0"/>
            <a:ext cx="9144000" cy="5145088"/>
          </a:xfrm>
          <a:prstGeom prst="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3" name="TextBox 1"/>
          <p:cNvSpPr txBox="1"/>
          <p:nvPr userDrawn="1"/>
        </p:nvSpPr>
        <p:spPr>
          <a:xfrm>
            <a:off x="3842567" y="368823"/>
            <a:ext cx="13388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500" b="1">
                <a:solidFill>
                  <a:prstClr val="black">
                    <a:lumMod val="65000"/>
                    <a:lumOff val="35000"/>
                  </a:prstClr>
                </a:solidFill>
                <a:latin typeface="Arial" panose="020B0604020202090204" pitchFamily="34" charset="0"/>
                <a:ea typeface="微软雅黑" panose="020B0503020204020204" pitchFamily="34" charset="-122"/>
                <a:sym typeface="Arial" panose="020B0604020202090204" pitchFamily="34" charset="0"/>
              </a:rPr>
              <a:t>点击添加标题</a:t>
            </a:r>
            <a:endParaRPr lang="en-US" altLang="zh-CN" sz="1500" b="1">
              <a:solidFill>
                <a:prstClr val="black">
                  <a:lumMod val="65000"/>
                  <a:lumOff val="35000"/>
                </a:prstClr>
              </a:solidFill>
              <a:latin typeface="Arial" panose="020B0604020202090204" pitchFamily="34" charset="0"/>
              <a:ea typeface="微软雅黑" panose="020B0503020204020204" pitchFamily="34" charset="-122"/>
              <a:sym typeface="Arial" panose="020B0604020202090204" pitchFamily="34" charset="0"/>
            </a:endParaRPr>
          </a:p>
        </p:txBody>
      </p:sp>
      <p:sp>
        <p:nvSpPr>
          <p:cNvPr id="4" name="TextBox 2"/>
          <p:cNvSpPr txBox="1"/>
          <p:nvPr userDrawn="1"/>
        </p:nvSpPr>
        <p:spPr>
          <a:xfrm>
            <a:off x="3274747" y="710766"/>
            <a:ext cx="2562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您的内容打在这里，或通过复制文本后在此选择粘贴，并选择只保留文字。</a:t>
            </a:r>
            <a:endParaRPr lang="en-US" sz="9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9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9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6196"/>
            <a:ext cx="7772400" cy="102187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708"/>
            <a:ext cx="7772400" cy="112548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391"/>
            <a:ext cx="4038600" cy="254753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690"/>
            <a:ext cx="4040188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60"/>
            <a:ext cx="4040188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690"/>
            <a:ext cx="4041775" cy="47997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60"/>
            <a:ext cx="4041775" cy="2964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042"/>
            <a:ext cx="8229600" cy="857515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med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251460" y="232410"/>
            <a:ext cx="144145" cy="40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265" y="232410"/>
            <a:ext cx="1851660" cy="29083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51460" y="232410"/>
            <a:ext cx="144145" cy="40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265" y="232410"/>
            <a:ext cx="1851660" cy="29083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251460" y="232410"/>
            <a:ext cx="144145" cy="40259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4" tIns="34292" rIns="68584" bIns="34292" rtlCol="0" anchor="ctr"/>
          <a:lstStyle/>
          <a:p>
            <a:pPr algn="ctr" defTabSz="685165"/>
            <a:endParaRPr lang="zh-CN" altLang="en-US" sz="1400" dirty="0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" name="文本框 37"/>
          <p:cNvSpPr txBox="1"/>
          <p:nvPr userDrawn="1"/>
        </p:nvSpPr>
        <p:spPr>
          <a:xfrm>
            <a:off x="467360" y="291465"/>
            <a:ext cx="3279140" cy="299085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altLang="en-US" sz="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　人工智能</a:t>
            </a:r>
          </a:p>
        </p:txBody>
      </p:sp>
      <p:pic>
        <p:nvPicPr>
          <p:cNvPr id="3" name="图片 2"/>
          <p:cNvPicPr>
            <a:picLocks noChangeAspect="1"/>
          </p:cNvPicPr>
          <p:nvPr userDrawn="1">
            <p:custDataLst>
              <p:tags r:id="rId1"/>
            </p:custDataLst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265" y="232410"/>
            <a:ext cx="1851660" cy="290830"/>
          </a:xfrm>
          <a:prstGeom prst="rect">
            <a:avLst/>
          </a:prstGeom>
        </p:spPr>
      </p:pic>
    </p:spTree>
  </p:cSld>
  <p:clrMapOvr>
    <a:masterClrMapping/>
  </p:clrMapOvr>
  <p:transition spd="med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521"/>
            <a:ext cx="8229600" cy="3395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2115E-07FC-47AE-8678-8B681C689199}" type="datetimeFigureOut">
              <a:rPr lang="zh-CN" altLang="en-US" smtClean="0"/>
              <a:t>2025/6/19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8735"/>
            <a:ext cx="2895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8735"/>
            <a:ext cx="2133600" cy="2739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5BB56-9B96-4394-98D1-089DE868BD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spd="med" advClick="0" advTm="0">
    <p:rand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6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notesSlide" Target="../notesSlides/notesSlide14.xml"/><Relationship Id="rId3" Type="http://schemas.openxmlformats.org/officeDocument/2006/relationships/tags" Target="../tags/tag63.xml"/><Relationship Id="rId7" Type="http://schemas.openxmlformats.org/officeDocument/2006/relationships/tags" Target="../tags/tag67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5" Type="http://schemas.openxmlformats.org/officeDocument/2006/relationships/tags" Target="../tags/tag65.xml"/><Relationship Id="rId10" Type="http://schemas.openxmlformats.org/officeDocument/2006/relationships/tags" Target="../tags/tag70.xml"/><Relationship Id="rId4" Type="http://schemas.openxmlformats.org/officeDocument/2006/relationships/tags" Target="../tags/tag64.xml"/><Relationship Id="rId9" Type="http://schemas.openxmlformats.org/officeDocument/2006/relationships/tags" Target="../tags/tag6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73.xml"/><Relationship Id="rId1" Type="http://schemas.openxmlformats.org/officeDocument/2006/relationships/tags" Target="../tags/tag72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3" Type="http://schemas.openxmlformats.org/officeDocument/2006/relationships/tags" Target="../tags/tag7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6" Type="http://schemas.openxmlformats.org/officeDocument/2006/relationships/tags" Target="../tags/tag79.xml"/><Relationship Id="rId5" Type="http://schemas.openxmlformats.org/officeDocument/2006/relationships/tags" Target="../tags/tag78.xml"/><Relationship Id="rId10" Type="http://schemas.openxmlformats.org/officeDocument/2006/relationships/image" Target="../media/image8.png"/><Relationship Id="rId4" Type="http://schemas.openxmlformats.org/officeDocument/2006/relationships/tags" Target="../tags/tag77.xml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82.xml"/><Relationship Id="rId7" Type="http://schemas.openxmlformats.org/officeDocument/2006/relationships/notesSlide" Target="../notesSlides/notesSlide17.xml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4.xml"/><Relationship Id="rId4" Type="http://schemas.openxmlformats.org/officeDocument/2006/relationships/tags" Target="../tags/tag8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87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9.xml"/><Relationship Id="rId4" Type="http://schemas.openxmlformats.org/officeDocument/2006/relationships/tags" Target="../tags/tag8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9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9.xml"/><Relationship Id="rId9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96.xml"/><Relationship Id="rId7" Type="http://schemas.openxmlformats.org/officeDocument/2006/relationships/notesSlide" Target="../notesSlides/notesSlide20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01.xml"/><Relationship Id="rId7" Type="http://schemas.openxmlformats.org/officeDocument/2006/relationships/notesSlide" Target="../notesSlides/notesSlide21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3.xml"/><Relationship Id="rId4" Type="http://schemas.openxmlformats.org/officeDocument/2006/relationships/tags" Target="../tags/tag10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2.xml"/><Relationship Id="rId3" Type="http://schemas.openxmlformats.org/officeDocument/2006/relationships/tags" Target="../tags/tag10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9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12.xml"/><Relationship Id="rId7" Type="http://schemas.openxmlformats.org/officeDocument/2006/relationships/notesSlide" Target="../notesSlides/notesSlide23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14.xml"/><Relationship Id="rId4" Type="http://schemas.openxmlformats.org/officeDocument/2006/relationships/tags" Target="../tags/tag1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17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notesSlide" Target="../notesSlides/notesSlide24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21.xml"/><Relationship Id="rId7" Type="http://schemas.openxmlformats.org/officeDocument/2006/relationships/notesSlide" Target="../notesSlides/notesSlide25.xml"/><Relationship Id="rId2" Type="http://schemas.openxmlformats.org/officeDocument/2006/relationships/tags" Target="../tags/tag120.xml"/><Relationship Id="rId1" Type="http://schemas.openxmlformats.org/officeDocument/2006/relationships/tags" Target="../tags/tag119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23.xml"/><Relationship Id="rId4" Type="http://schemas.openxmlformats.org/officeDocument/2006/relationships/tags" Target="../tags/tag1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notesSlide" Target="../notesSlides/notesSlide2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12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8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notesSlide" Target="../notesSlides/notesSlide4.xml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27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3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3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10" Type="http://schemas.openxmlformats.org/officeDocument/2006/relationships/image" Target="../media/image5.png"/><Relationship Id="rId4" Type="http://schemas.openxmlformats.org/officeDocument/2006/relationships/tags" Target="../tags/tag37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46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8.xml"/><Relationship Id="rId4" Type="http://schemas.openxmlformats.org/officeDocument/2006/relationships/tags" Target="../tags/tag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104456" y="3007497"/>
            <a:ext cx="479867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077335" y="1791335"/>
            <a:ext cx="48685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 </a:t>
            </a:r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认知</a:t>
            </a:r>
            <a:r>
              <a:rPr lang="en-US" altLang="zh-CN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AIGC</a:t>
            </a:r>
          </a:p>
          <a:p>
            <a:pPr algn="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基础与应用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80" y="4443095"/>
            <a:ext cx="2138045" cy="335915"/>
          </a:xfrm>
          <a:prstGeom prst="rect">
            <a:avLst/>
          </a:prstGeom>
        </p:spPr>
      </p:pic>
      <p:pic>
        <p:nvPicPr>
          <p:cNvPr id="6" name="图片 5" descr="摄图网_601306538_计算机处理器(企业商用)"/>
          <p:cNvPicPr>
            <a:picLocks noChangeAspect="1"/>
          </p:cNvPicPr>
          <p:nvPr/>
        </p:nvPicPr>
        <p:blipFill>
          <a:blip r:embed="rId5"/>
          <a:srcRect l="27993" r="5124"/>
          <a:stretch>
            <a:fillRect/>
          </a:stretch>
        </p:blipFill>
        <p:spPr>
          <a:xfrm>
            <a:off x="0" y="0"/>
            <a:ext cx="5161486" cy="51447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28" h="8102">
                <a:moveTo>
                  <a:pt x="0" y="0"/>
                </a:moveTo>
                <a:lnTo>
                  <a:pt x="8116" y="0"/>
                </a:lnTo>
                <a:lnTo>
                  <a:pt x="5666" y="4045"/>
                </a:lnTo>
                <a:lnTo>
                  <a:pt x="8128" y="8102"/>
                </a:lnTo>
                <a:lnTo>
                  <a:pt x="0" y="8102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学习使用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07852" y="1342390"/>
            <a:ext cx="7136023" cy="2269490"/>
            <a:chOff x="1535" y="1828"/>
            <a:chExt cx="10931" cy="3574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005" cy="476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常见的</a:t>
              </a:r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  <a:r>
                <a:rPr lang="zh-CN" alt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工具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535" y="2471"/>
              <a:ext cx="10931" cy="29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在文本生成方面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，文心一言、DeepSeek、智谱清言和ChatGPT等通用型工具表现出色，它们能够进行对话、写作甚至编写代码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lang="zh-CN" sz="1400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</a:t>
              </a:r>
              <a:r>
                <a:rPr sz="1400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图像生成领域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，可灵AI、即梦AI和MidJourney等通用型工具引领着行业发展的潮流；海螺AI和PhotoSonic等图像编辑工具备受用户青睐。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lang="zh-CN" sz="1400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</a:t>
              </a:r>
              <a:r>
                <a:rPr sz="1400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音频生成</a:t>
              </a:r>
              <a:r>
                <a:rPr lang="zh-CN" sz="1400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方面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，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网易天音、Sora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 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Opera等工具的诞生为创作者提供了更多的可能性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   </a:t>
              </a: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学习使用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89860" y="1164846"/>
            <a:ext cx="6764229" cy="2746191"/>
            <a:chOff x="1814" y="1828"/>
            <a:chExt cx="10652" cy="4325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897" cy="386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l"/>
              <a:r>
                <a:rPr sz="1400" b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2. AIGC的使用方法</a:t>
              </a:r>
            </a:p>
            <a:p>
              <a:pPr algn="l"/>
              <a:endParaRPr lang="zh-CN" altLang="en-US" sz="1400" b="1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814" y="2471"/>
              <a:ext cx="10652" cy="3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①根据需求选择合适的工具，如文本生成选择DeepSeek，图像生成选择即梦AI。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②注册并登录所选工具的账号，熟悉其用户界面和各项功能。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③根据需求输入清晰明确的提示词，这是引导模型生成内容的关键。如有需要，还可以进一步调整生成的参数，包括风格、格式等。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④点击“生成”按钮，等待模型生成内容。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⑤仔细查看生成结果，并根据需要进行修改和调整，直到满意为止。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学习使用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99656" y="1164846"/>
            <a:ext cx="7054433" cy="3392577"/>
            <a:chOff x="1357" y="1828"/>
            <a:chExt cx="11109" cy="5343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005" cy="476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3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提示词工程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357" y="2471"/>
              <a:ext cx="11109" cy="47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认识提示词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提示词是用户向AIGC模型传递指令或提出问题的文本内容，是引导模型生成特定内容的关键。提示词工程是一种通过优化输入文本，从而改进模型生成结果质量的方法。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提示词设计参考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设计提示词时，首要任务是明确目标。用户需要清晰地思考自己期望生成何种类型的内容，比如是文章、故事、诗歌和代码，还是图片、音乐等。同时，要确定内容的主题是什么，呈现出怎样的风格，对格式有哪些具体要求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一个优质的提示词通常涵盖指令、主题、风格、格式、关键词和限制等要素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0172" y="1996480"/>
            <a:ext cx="814070" cy="345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4792980" y="2378710"/>
            <a:ext cx="3693160" cy="566420"/>
            <a:chOff x="5349226" y="2010956"/>
            <a:chExt cx="5922706" cy="671026"/>
          </a:xfrm>
          <a:solidFill>
            <a:schemeClr val="accent1"/>
          </a:solidFill>
        </p:grpSpPr>
        <p:sp>
          <p:nvSpPr>
            <p:cNvPr id="6" name="燕尾形 18"/>
            <p:cNvSpPr/>
            <p:nvPr/>
          </p:nvSpPr>
          <p:spPr>
            <a:xfrm rot="10800000">
              <a:off x="5349226" y="2010956"/>
              <a:ext cx="5922706" cy="671026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28657" y="2120788"/>
              <a:ext cx="5762826" cy="47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AIGC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工具应用技巧</a:t>
              </a:r>
            </a:p>
          </p:txBody>
        </p:sp>
      </p:grpSp>
      <p:pic>
        <p:nvPicPr>
          <p:cNvPr id="8" name="图片 7" descr="摄图网_601306538_计算机处理器(企业商用)"/>
          <p:cNvPicPr>
            <a:picLocks noChangeAspect="1"/>
          </p:cNvPicPr>
          <p:nvPr/>
        </p:nvPicPr>
        <p:blipFill>
          <a:blip r:embed="rId3"/>
          <a:srcRect l="27993" r="5124"/>
          <a:stretch>
            <a:fillRect/>
          </a:stretch>
        </p:blipFill>
        <p:spPr>
          <a:xfrm>
            <a:off x="0" y="0"/>
            <a:ext cx="5161486" cy="51447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28" h="8102">
                <a:moveTo>
                  <a:pt x="0" y="0"/>
                </a:moveTo>
                <a:lnTo>
                  <a:pt x="8116" y="0"/>
                </a:lnTo>
                <a:lnTo>
                  <a:pt x="5666" y="4045"/>
                </a:lnTo>
                <a:lnTo>
                  <a:pt x="8128" y="8102"/>
                </a:lnTo>
                <a:lnTo>
                  <a:pt x="0" y="8102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44" name="PA_淘宝店chenying0907 43"/>
          <p:cNvSpPr txBox="1"/>
          <p:nvPr>
            <p:custDataLst>
              <p:tags r:id="rId2"/>
            </p:custDataLst>
          </p:nvPr>
        </p:nvSpPr>
        <p:spPr>
          <a:xfrm>
            <a:off x="2586990" y="1313815"/>
            <a:ext cx="6182360" cy="37503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了解AIGC工具的分类，以及这些工具的基本概念、功能和工作原理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了解AIGC工具的局限性，如内容质量不稳定、创新性受限等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能够熟练使用常用的AIGC工具进行创作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能够根据不同的任务要求，灵活选用AIGC工具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能够通过优化提示词，不断提升生成内容的质量和创意水平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能够将AIGC工具与自身的设计理念、创意思维相结合，并进行创新性应用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具备独立学习和自我提升的能力，能够不断更新自己的AIGC知识与技能</a:t>
            </a:r>
          </a:p>
        </p:txBody>
      </p:sp>
      <p:grpSp>
        <p:nvGrpSpPr>
          <p:cNvPr id="17" name="Group 14"/>
          <p:cNvGrpSpPr/>
          <p:nvPr>
            <p:custDataLst>
              <p:tags r:id="rId3"/>
            </p:custDataLst>
          </p:nvPr>
        </p:nvGrpSpPr>
        <p:grpSpPr>
          <a:xfrm>
            <a:off x="1110615" y="1360398"/>
            <a:ext cx="1371600" cy="581432"/>
            <a:chOff x="5349226" y="2010956"/>
            <a:chExt cx="4272984" cy="701546"/>
          </a:xfrm>
          <a:solidFill>
            <a:schemeClr val="accent1"/>
          </a:solidFill>
        </p:grpSpPr>
        <p:sp>
          <p:nvSpPr>
            <p:cNvPr id="94" name="燕尾形 18"/>
            <p:cNvSpPr/>
            <p:nvPr>
              <p:custDataLst>
                <p:tags r:id="rId10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TextBox 94"/>
            <p:cNvSpPr txBox="1"/>
            <p:nvPr>
              <p:custDataLst>
                <p:tags r:id="rId11"/>
              </p:custDataLst>
            </p:nvPr>
          </p:nvSpPr>
          <p:spPr>
            <a:xfrm>
              <a:off x="6619252" y="2040562"/>
              <a:ext cx="1831844" cy="6719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知识目标</a:t>
              </a:r>
            </a:p>
          </p:txBody>
        </p:sp>
      </p:grpSp>
      <p:grpSp>
        <p:nvGrpSpPr>
          <p:cNvPr id="18" name="Group 14"/>
          <p:cNvGrpSpPr/>
          <p:nvPr>
            <p:custDataLst>
              <p:tags r:id="rId4"/>
            </p:custDataLst>
          </p:nvPr>
        </p:nvGrpSpPr>
        <p:grpSpPr>
          <a:xfrm>
            <a:off x="1115060" y="2394178"/>
            <a:ext cx="1371600" cy="581432"/>
            <a:chOff x="5349226" y="2010956"/>
            <a:chExt cx="4272984" cy="701546"/>
          </a:xfrm>
          <a:solidFill>
            <a:schemeClr val="accent1"/>
          </a:solidFill>
        </p:grpSpPr>
        <p:sp>
          <p:nvSpPr>
            <p:cNvPr id="19" name="燕尾形 18"/>
            <p:cNvSpPr/>
            <p:nvPr>
              <p:custDataLst>
                <p:tags r:id="rId8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94"/>
            <p:cNvSpPr txBox="1"/>
            <p:nvPr>
              <p:custDataLst>
                <p:tags r:id="rId9"/>
              </p:custDataLst>
            </p:nvPr>
          </p:nvSpPr>
          <p:spPr>
            <a:xfrm>
              <a:off x="6619252" y="2040562"/>
              <a:ext cx="1831844" cy="6719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能力目标</a:t>
              </a:r>
            </a:p>
          </p:txBody>
        </p:sp>
      </p:grpSp>
      <p:grpSp>
        <p:nvGrpSpPr>
          <p:cNvPr id="21" name="Group 14"/>
          <p:cNvGrpSpPr/>
          <p:nvPr>
            <p:custDataLst>
              <p:tags r:id="rId5"/>
            </p:custDataLst>
          </p:nvPr>
        </p:nvGrpSpPr>
        <p:grpSpPr>
          <a:xfrm>
            <a:off x="1115060" y="3650208"/>
            <a:ext cx="1371600" cy="581432"/>
            <a:chOff x="5349226" y="2010956"/>
            <a:chExt cx="4272984" cy="701546"/>
          </a:xfrm>
          <a:solidFill>
            <a:schemeClr val="accent1"/>
          </a:solidFill>
        </p:grpSpPr>
        <p:sp>
          <p:nvSpPr>
            <p:cNvPr id="23" name="燕尾形 22"/>
            <p:cNvSpPr/>
            <p:nvPr>
              <p:custDataLst>
                <p:tags r:id="rId6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94"/>
            <p:cNvSpPr txBox="1"/>
            <p:nvPr>
              <p:custDataLst>
                <p:tags r:id="rId7"/>
              </p:custDataLst>
            </p:nvPr>
          </p:nvSpPr>
          <p:spPr>
            <a:xfrm>
              <a:off x="6619252" y="2040562"/>
              <a:ext cx="1831844" cy="6719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素养目标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工具的分类</a:t>
            </a:r>
          </a:p>
        </p:txBody>
      </p:sp>
      <p:sp>
        <p:nvSpPr>
          <p:cNvPr id="37" name="TextBox 36"/>
          <p:cNvSpPr txBox="1"/>
          <p:nvPr>
            <p:custDataLst>
              <p:tags r:id="rId2"/>
            </p:custDataLst>
          </p:nvPr>
        </p:nvSpPr>
        <p:spPr>
          <a:xfrm>
            <a:off x="1151890" y="1355725"/>
            <a:ext cx="7052310" cy="2183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l" fontAlgn="auto">
              <a:lnSpc>
                <a:spcPct val="150000"/>
              </a:lnSpc>
              <a:spcAft>
                <a:spcPts val="600"/>
              </a:spcAft>
            </a:pPr>
            <a:r>
              <a:rPr sz="1400" b="1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① 图像生成工具。</a:t>
            </a:r>
            <a:r>
              <a: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这类工具能够根据用户输入的文字描述或上传的图像，生成各种风格的图片，无论是写实照片还是抽象艺术，都能轻松实现。</a:t>
            </a:r>
          </a:p>
          <a:p>
            <a:pPr indent="0" algn="just" fontAlgn="auto">
              <a:lnSpc>
                <a:spcPct val="150000"/>
              </a:lnSpc>
              <a:spcAft>
                <a:spcPts val="600"/>
              </a:spcAft>
            </a:pPr>
            <a:r>
              <a:rPr sz="1400" b="1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② 文本生成工具。</a:t>
            </a:r>
            <a:r>
              <a: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文本生成工具借助自然语言处理技术，能够根据用户输入的关键词或主题，自动生成营销文案、故事、新闻报道、代码等文本内容。</a:t>
            </a:r>
          </a:p>
          <a:p>
            <a:pPr indent="0" algn="just" fontAlgn="auto">
              <a:lnSpc>
                <a:spcPct val="150000"/>
              </a:lnSpc>
              <a:spcAft>
                <a:spcPts val="600"/>
              </a:spcAft>
            </a:pPr>
            <a:r>
              <a:rPr sz="1400" b="1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③ 音频与音乐创作工具。</a:t>
            </a:r>
            <a:r>
              <a: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AIGC工具通过深度学习算法，能够生成高质量的音频与音乐作品，涵盖音乐创作、语音合成等领域。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665" y="947676"/>
            <a:ext cx="2766781" cy="3238283"/>
            <a:chOff x="1814" y="1828"/>
            <a:chExt cx="4357" cy="5100"/>
          </a:xfrm>
        </p:grpSpPr>
        <p:cxnSp>
          <p:nvCxnSpPr>
            <p:cNvPr id="35" name="Straight Connector 34"/>
            <p:cNvCxnSpPr/>
            <p:nvPr>
              <p:custDataLst>
                <p:tags r:id="rId4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5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图像生成与编辑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6"/>
              </p:custDataLst>
            </p:nvPr>
          </p:nvSpPr>
          <p:spPr>
            <a:xfrm>
              <a:off x="1814" y="2471"/>
              <a:ext cx="4357" cy="44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精准控制图像内容生成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提示词是引导AIGC模型生成图像的关键，它会直接影响生成画面的风格及内容。为此，用户应明确描述图像的主题和风格。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用户也可以在生成的过程中不断优化提示词，引导AIGC逐步完善画面。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6228080" y="1303020"/>
            <a:ext cx="2459355" cy="30359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3780155" y="2032635"/>
            <a:ext cx="2562860" cy="1740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665" y="947676"/>
            <a:ext cx="2766781" cy="3807840"/>
            <a:chOff x="1814" y="1828"/>
            <a:chExt cx="4357" cy="5997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图像生成与编辑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814" y="2471"/>
              <a:ext cx="4357" cy="5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修复与修改图像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工具可以去除图像中的噪点、修复破损的区域、增强图像的清晰度。此外，有些AIGC工具还支持图像编辑功能，如调整图像的亮度、对比度、饱和度，以及进行裁剪、旋转等操作。利用AIGC工具，可以更加高效地完成图像修复和编辑任务，提升图像质量，如图5.2.3所示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88105" y="1600835"/>
            <a:ext cx="4559300" cy="2806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83758" y="947676"/>
            <a:ext cx="3408151" cy="3884670"/>
            <a:chOff x="1474" y="1828"/>
            <a:chExt cx="5367" cy="6118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文本生成与编辑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474" y="2471"/>
              <a:ext cx="5367" cy="5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生成准确的文本内容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在编写文本生成任务的提示词时，应该包含明确的任务指令、详细的主题描述、具体的字数与风格要求以及其他必要的限制等要素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在编写提示词时，应当尽可能地具体、明确，避免模糊不清的描述。此外，还可以尝试使用一些高级技巧，并提供示例，如“按照鲁迅的风格，重写上述文章”，以更精准地控制生成的内容。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92295" y="1456690"/>
            <a:ext cx="4204335" cy="3317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19319" y="947676"/>
            <a:ext cx="7261451" cy="3315748"/>
            <a:chOff x="1530" y="1828"/>
            <a:chExt cx="11435" cy="5222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文本生成与编辑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530" y="2471"/>
              <a:ext cx="11435" cy="45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提升文本内容的流畅度与创意性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AIGC生成的文本虽在一定程度上符合主题要求，但可能存在流畅度欠佳与创意性不足的情况。在优化AIGC生成的内容时，可以从提升文本流畅度和文本创意两个方面进行修改。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文本流畅度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可以从以下几个方面入手：检查语法和拼写错误、调整句子结构、使用更恰当的词汇和短语，以及保持逻辑连贯等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提升文本创意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则需要注重以下几点：增加细节描述、运用修辞手法、挖掘深层含义，以及尝试不同的表达方式等。通过精心的优化与修改，可以使AIGC生成的文本更加自然流畅、生动有趣。  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356520"/>
            <a:ext cx="1835696" cy="4680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1" name="TextBox 80"/>
          <p:cNvSpPr txBox="1"/>
          <p:nvPr>
            <p:custDataLst>
              <p:tags r:id="rId1"/>
            </p:custDataLst>
          </p:nvPr>
        </p:nvSpPr>
        <p:spPr>
          <a:xfrm>
            <a:off x="2650490" y="1944370"/>
            <a:ext cx="814070" cy="345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</a:p>
        </p:txBody>
      </p:sp>
      <p:sp>
        <p:nvSpPr>
          <p:cNvPr id="82" name="TextBox 81"/>
          <p:cNvSpPr txBox="1"/>
          <p:nvPr>
            <p:custDataLst>
              <p:tags r:id="rId2"/>
            </p:custDataLst>
          </p:nvPr>
        </p:nvSpPr>
        <p:spPr>
          <a:xfrm>
            <a:off x="6683375" y="2645410"/>
            <a:ext cx="814070" cy="345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2</a:t>
            </a:r>
            <a:endParaRPr lang="zh-CN" altLang="en-US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4"/>
          <p:cNvGrpSpPr/>
          <p:nvPr>
            <p:custDataLst>
              <p:tags r:id="rId3"/>
            </p:custDataLst>
          </p:nvPr>
        </p:nvGrpSpPr>
        <p:grpSpPr>
          <a:xfrm>
            <a:off x="3584575" y="1996440"/>
            <a:ext cx="2916555" cy="306705"/>
            <a:chOff x="5349226" y="1997656"/>
            <a:chExt cx="4272984" cy="728556"/>
          </a:xfrm>
          <a:solidFill>
            <a:schemeClr val="accent1"/>
          </a:solidFill>
        </p:grpSpPr>
        <p:sp>
          <p:nvSpPr>
            <p:cNvPr id="94" name="燕尾形 18"/>
            <p:cNvSpPr/>
            <p:nvPr>
              <p:custDataLst>
                <p:tags r:id="rId7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TextBox 94"/>
            <p:cNvSpPr txBox="1"/>
            <p:nvPr>
              <p:custDataLst>
                <p:tags r:id="rId8"/>
              </p:custDataLst>
            </p:nvPr>
          </p:nvSpPr>
          <p:spPr>
            <a:xfrm>
              <a:off x="5405046" y="1997656"/>
              <a:ext cx="4197628" cy="728556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认识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AIGC</a:t>
              </a:r>
            </a:p>
          </p:txBody>
        </p:sp>
      </p:grpSp>
      <p:grpSp>
        <p:nvGrpSpPr>
          <p:cNvPr id="3" name="Group 15"/>
          <p:cNvGrpSpPr/>
          <p:nvPr>
            <p:custDataLst>
              <p:tags r:id="rId4"/>
            </p:custDataLst>
          </p:nvPr>
        </p:nvGrpSpPr>
        <p:grpSpPr>
          <a:xfrm>
            <a:off x="3600450" y="2680335"/>
            <a:ext cx="2990850" cy="306705"/>
            <a:chOff x="2569789" y="3646464"/>
            <a:chExt cx="4381605" cy="728556"/>
          </a:xfrm>
          <a:solidFill>
            <a:schemeClr val="accent2"/>
          </a:solidFill>
        </p:grpSpPr>
        <p:sp>
          <p:nvSpPr>
            <p:cNvPr id="97" name="燕尾形 20"/>
            <p:cNvSpPr/>
            <p:nvPr>
              <p:custDataLst>
                <p:tags r:id="rId5"/>
              </p:custDataLst>
            </p:nvPr>
          </p:nvSpPr>
          <p:spPr>
            <a:xfrm>
              <a:off x="2569789" y="3646467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TextBox 97"/>
            <p:cNvSpPr txBox="1"/>
            <p:nvPr>
              <p:custDataLst>
                <p:tags r:id="rId6"/>
              </p:custDataLst>
            </p:nvPr>
          </p:nvSpPr>
          <p:spPr>
            <a:xfrm>
              <a:off x="2607000" y="3646464"/>
              <a:ext cx="4344394" cy="728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AIGC</a:t>
              </a:r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工具应用技巧</a:t>
              </a:r>
            </a:p>
          </p:txBody>
        </p:sp>
      </p:grp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323528" y="2362907"/>
            <a:ext cx="133214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录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55515" y="947676"/>
            <a:ext cx="4133343" cy="3638306"/>
            <a:chOff x="1587" y="1828"/>
            <a:chExt cx="6509" cy="5730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3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音频与音乐创作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587" y="2471"/>
              <a:ext cx="6509" cy="5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生成原创音乐与音效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用户只需给出相应的提示词，AIGC工具便可以生成音乐与音效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编辑与优化音频作品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生成的音乐与音效虽已具备一定的创意性和质量，但为契合多样化的创作需求，往往仍需经过后期编辑与处理。用户可以借助专业的音频编辑软件，对AIGC生成的音频进行剪辑、混音、音量调整、效果添加等处理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4968240" y="1528445"/>
            <a:ext cx="3562350" cy="27711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99665" y="947676"/>
            <a:ext cx="3989194" cy="3638306"/>
            <a:chOff x="1814" y="1828"/>
            <a:chExt cx="6282" cy="5730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4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视频与动画制作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814" y="2471"/>
              <a:ext cx="6282" cy="5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视频的多样化生成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用户可以通过输入文本描述、上传图片素材、选择模板等方式，快速生成各种类型的视频内容。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视频的智能化编辑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AIGC视频平台通常提供丰富的视频编辑功能，如剪辑、拼接、添加特效、调整色彩等，可以帮助用户制作高质量的视频作品。此外，有些平台还支持智能配音、字幕生成等功能，进一步简化了视频制作流程</a:t>
              </a:r>
              <a:r>
                <a:rPr lang="en-US"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  <p:pic>
        <p:nvPicPr>
          <p:cNvPr id="5" name="图片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076190" y="1852930"/>
            <a:ext cx="3526790" cy="21634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55515" y="947676"/>
            <a:ext cx="3903466" cy="2191873"/>
            <a:chOff x="1587" y="1828"/>
            <a:chExt cx="6147" cy="3452"/>
          </a:xfrm>
        </p:grpSpPr>
        <p:cxnSp>
          <p:nvCxnSpPr>
            <p:cNvPr id="35" name="Straight Connector 34"/>
            <p:cNvCxnSpPr/>
            <p:nvPr>
              <p:custDataLst>
                <p:tags r:id="rId4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5"/>
              </p:custDataLst>
            </p:nvPr>
          </p:nvSpPr>
          <p:spPr>
            <a:xfrm>
              <a:off x="1814" y="1828"/>
              <a:ext cx="2567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5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文档编辑与处理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6"/>
              </p:custDataLst>
            </p:nvPr>
          </p:nvSpPr>
          <p:spPr>
            <a:xfrm>
              <a:off x="1587" y="2471"/>
              <a:ext cx="6147" cy="28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精准输入引导高质量输出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使用AI文档排版工具制作PPT时，需确保输入的文字内容准确、清晰。同时，通过提供明确的主题、大纲要点和风格要求，可引导工具准确识别内容层级，生成更符合预期的演示文稿</a:t>
              </a:r>
              <a:r>
                <a:rPr lang="en-US"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  <a:endParaRPr sz="1400" dirty="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工具的应用技巧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065" y="3305175"/>
            <a:ext cx="3980815" cy="1648460"/>
          </a:xfrm>
          <a:prstGeom prst="rect">
            <a:avLst/>
          </a:prstGeom>
        </p:spPr>
      </p:pic>
      <p:sp>
        <p:nvSpPr>
          <p:cNvPr id="6" name="TextBox 36"/>
          <p:cNvSpPr txBox="1"/>
          <p:nvPr>
            <p:custDataLst>
              <p:tags r:id="rId3"/>
            </p:custDataLst>
          </p:nvPr>
        </p:nvSpPr>
        <p:spPr>
          <a:xfrm>
            <a:off x="5074920" y="1384935"/>
            <a:ext cx="3404235" cy="1783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just" fontAlgn="auto">
              <a:lnSpc>
                <a:spcPct val="150000"/>
              </a:lnSpc>
              <a:spcAft>
                <a:spcPts val="600"/>
              </a:spcAft>
            </a:pPr>
            <a:r>
              <a:rPr sz="1400" b="1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（2） 选择合适模板加速文档创建</a:t>
            </a:r>
          </a:p>
          <a:p>
            <a:pPr indent="0" algn="just" fontAlgn="auto">
              <a:lnSpc>
                <a:spcPct val="150000"/>
              </a:lnSpc>
              <a:spcAft>
                <a:spcPts val="600"/>
              </a:spcAft>
            </a:pPr>
            <a:r>
              <a: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rPr>
              <a:t>AI文档排版工具通常提供丰富的文档模板库。创建新文档时，可从模板库中选择与需求最接近的模板，并在此基础上进行修改和完善，以节省时间和精力。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55515" y="947676"/>
            <a:ext cx="3537059" cy="2591896"/>
            <a:chOff x="1587" y="1828"/>
            <a:chExt cx="5570" cy="4082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4253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在数字媒体艺术设计中的应用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587" y="2471"/>
              <a:ext cx="5570" cy="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为设计项目提供创意灵感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设计师可以利用AIGC工具生成各种风格的图像、音乐或文本，从中寻找设计灵感；也可以通过直接询问AIGC工具，寻找创意来源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 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endParaRPr sz="1400" dirty="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工具的创意应用</a:t>
            </a:r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35805" y="1355725"/>
            <a:ext cx="3902075" cy="3486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23515" y="1402336"/>
            <a:ext cx="6855038" cy="2915090"/>
            <a:chOff x="1814" y="1828"/>
            <a:chExt cx="10795" cy="4591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4253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在数字媒体艺术设计中的应用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814" y="2471"/>
              <a:ext cx="10795" cy="39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在视觉艺术创作中的多元应用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工具在视觉艺术创作中的应用范围日益广泛。例如，艺术家可以利用AIGC工具生成独特的艺术画作，并通过数字画廊或社交媒体平台进行展示和销售；利用AIGC工具为电影、游戏或广告制作特效，创造出令人惊艳的视觉效果。此外，AIGC工具还被应用于艺术教育领域，帮助学生更好地理解艺术概念，提升创作能力。通过分析这些应用实例可以发现，AIGC工具在视觉艺术创作中具有重要价值和无限潜力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endPara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工具的创意应用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55515" y="947676"/>
            <a:ext cx="3537059" cy="3638306"/>
            <a:chOff x="1587" y="1828"/>
            <a:chExt cx="5570" cy="5730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3129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在文创设计中的应用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587" y="2471"/>
              <a:ext cx="5570" cy="50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设计文创产品原型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通过输入产品概念、风格描述或参考图像，AIGC工具可以自动生成多种设计方案，供设计师选择和修改。此外，AIGC工具还可以根据用户反馈和市场调研数据，不断优化产品设计，使其更符合用户需求。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将生成的图像与文本转化为产品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由AIGC工具生成的图像与文本，可以通过多种方式转化为实际产品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工具的创意应用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7900" y="988060"/>
            <a:ext cx="3219450" cy="3552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90495" y="1528701"/>
            <a:ext cx="6763594" cy="2115043"/>
            <a:chOff x="1814" y="1828"/>
            <a:chExt cx="10651" cy="3331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848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3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</a:t>
              </a:r>
              <a:r>
                <a:rPr lang="zh-CN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跨学科应用与创新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814" y="2471"/>
              <a:ext cx="10651" cy="2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工具的应用范围广泛，不仅限于艺术设计与文创产品设计领域。在教育领域，AIGC工具可以用于智能教学、个性化辅导等方面；在娱乐领域，AIGC工具可以用于游戏设计、电影制作等方面；在广告领域，AIGC工具可以用于创意生成、营销推广等方面。通过跨学科融合应用，AIGC工具可以与其他领域的技术体系和专业知识相结合，衍生出更具创新性的应用场景，为人类社会的可持续发展注入新动力。</a:t>
              </a:r>
            </a:p>
          </p:txBody>
        </p:sp>
      </p:grpSp>
      <p:sp>
        <p:nvSpPr>
          <p:cNvPr id="4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 AIGC</a:t>
            </a:r>
            <a:r>
              <a:rPr 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工具的创意应用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4104456" y="2536327"/>
            <a:ext cx="4798677" cy="0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140460" y="1817988"/>
            <a:ext cx="4701514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 </a:t>
            </a: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480" y="4443095"/>
            <a:ext cx="2138045" cy="335915"/>
          </a:xfrm>
          <a:prstGeom prst="rect">
            <a:avLst/>
          </a:prstGeom>
        </p:spPr>
      </p:pic>
      <p:pic>
        <p:nvPicPr>
          <p:cNvPr id="8" name="图片 7" descr="摄图网_601306538_计算机处理器(企业商用)"/>
          <p:cNvPicPr>
            <a:picLocks noChangeAspect="1"/>
          </p:cNvPicPr>
          <p:nvPr/>
        </p:nvPicPr>
        <p:blipFill>
          <a:blip r:embed="rId5"/>
          <a:srcRect l="27993" r="5124"/>
          <a:stretch>
            <a:fillRect/>
          </a:stretch>
        </p:blipFill>
        <p:spPr>
          <a:xfrm>
            <a:off x="0" y="0"/>
            <a:ext cx="5161486" cy="51447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28" h="8102">
                <a:moveTo>
                  <a:pt x="0" y="0"/>
                </a:moveTo>
                <a:lnTo>
                  <a:pt x="8116" y="0"/>
                </a:lnTo>
                <a:lnTo>
                  <a:pt x="5666" y="4045"/>
                </a:lnTo>
                <a:lnTo>
                  <a:pt x="8128" y="8102"/>
                </a:lnTo>
                <a:lnTo>
                  <a:pt x="0" y="8102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20172" y="1996480"/>
            <a:ext cx="814070" cy="34544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</a:t>
            </a:r>
            <a:r>
              <a:rPr lang="en-US" altLang="zh-CN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1</a:t>
            </a:r>
            <a:endParaRPr lang="zh-CN" altLang="en-US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Group 14"/>
          <p:cNvGrpSpPr/>
          <p:nvPr/>
        </p:nvGrpSpPr>
        <p:grpSpPr>
          <a:xfrm>
            <a:off x="5184140" y="2378710"/>
            <a:ext cx="2794000" cy="566420"/>
            <a:chOff x="5349226" y="2010956"/>
            <a:chExt cx="4272984" cy="670899"/>
          </a:xfrm>
          <a:solidFill>
            <a:schemeClr val="accent1"/>
          </a:solidFill>
        </p:grpSpPr>
        <p:sp>
          <p:nvSpPr>
            <p:cNvPr id="6" name="燕尾形 18"/>
            <p:cNvSpPr/>
            <p:nvPr/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428662" y="2120999"/>
              <a:ext cx="4101136" cy="472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pFill/>
                </a14:hiddenFill>
              </a:ext>
            </a:extLst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认识</a:t>
              </a:r>
              <a:r>
                <a:rPr lang="en-US" altLang="zh-CN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AIGC</a:t>
              </a:r>
            </a:p>
          </p:txBody>
        </p:sp>
      </p:grpSp>
      <p:pic>
        <p:nvPicPr>
          <p:cNvPr id="8" name="图片 7" descr="摄图网_601306538_计算机处理器(企业商用)"/>
          <p:cNvPicPr>
            <a:picLocks noChangeAspect="1"/>
          </p:cNvPicPr>
          <p:nvPr/>
        </p:nvPicPr>
        <p:blipFill>
          <a:blip r:embed="rId3"/>
          <a:srcRect l="27993" r="5124"/>
          <a:stretch>
            <a:fillRect/>
          </a:stretch>
        </p:blipFill>
        <p:spPr>
          <a:xfrm>
            <a:off x="0" y="0"/>
            <a:ext cx="5161486" cy="5144770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8128" h="8102">
                <a:moveTo>
                  <a:pt x="0" y="0"/>
                </a:moveTo>
                <a:lnTo>
                  <a:pt x="8116" y="0"/>
                </a:lnTo>
                <a:lnTo>
                  <a:pt x="5666" y="4045"/>
                </a:lnTo>
                <a:lnTo>
                  <a:pt x="8128" y="8102"/>
                </a:lnTo>
                <a:lnTo>
                  <a:pt x="0" y="8102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</a:p>
        </p:txBody>
      </p:sp>
      <p:sp>
        <p:nvSpPr>
          <p:cNvPr id="44" name="PA_淘宝店chenying0907 43"/>
          <p:cNvSpPr txBox="1"/>
          <p:nvPr>
            <p:custDataLst>
              <p:tags r:id="rId2"/>
            </p:custDataLst>
          </p:nvPr>
        </p:nvSpPr>
        <p:spPr>
          <a:xfrm>
            <a:off x="2586990" y="1207135"/>
            <a:ext cx="5724525" cy="39649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noAutofit/>
          </a:bodyPr>
          <a:lstStyle/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了解AIGC的定义，以及其背后所依赖的人工智能大模型的基础概念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理解AIGC工具的算法体系和工作流程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掌握主流AIGC工具的使用方法，包括提示词的使用和优化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能够使用DeepSeek解决复杂推理问题，并学会使用深度思考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关注人工智能领域的发展动态，主动了解大模型和AIGC的最新进展</a:t>
            </a:r>
          </a:p>
          <a:p>
            <a:pPr marL="171450" indent="-1714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培养利用AIGC进行内容创作的创新思维，勇于尝试使用新的AIGC工具，并将其运用于生活、学习与工作中</a:t>
            </a:r>
          </a:p>
        </p:txBody>
      </p:sp>
      <p:grpSp>
        <p:nvGrpSpPr>
          <p:cNvPr id="17" name="Group 14"/>
          <p:cNvGrpSpPr/>
          <p:nvPr>
            <p:custDataLst>
              <p:tags r:id="rId3"/>
            </p:custDataLst>
          </p:nvPr>
        </p:nvGrpSpPr>
        <p:grpSpPr>
          <a:xfrm>
            <a:off x="1155065" y="1335633"/>
            <a:ext cx="1371600" cy="581432"/>
            <a:chOff x="5349226" y="2010956"/>
            <a:chExt cx="4272984" cy="701546"/>
          </a:xfrm>
          <a:solidFill>
            <a:schemeClr val="accent1"/>
          </a:solidFill>
        </p:grpSpPr>
        <p:sp>
          <p:nvSpPr>
            <p:cNvPr id="94" name="燕尾形 18"/>
            <p:cNvSpPr/>
            <p:nvPr>
              <p:custDataLst>
                <p:tags r:id="rId10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TextBox 94"/>
            <p:cNvSpPr txBox="1"/>
            <p:nvPr>
              <p:custDataLst>
                <p:tags r:id="rId11"/>
              </p:custDataLst>
            </p:nvPr>
          </p:nvSpPr>
          <p:spPr>
            <a:xfrm>
              <a:off x="6619252" y="2040562"/>
              <a:ext cx="1831844" cy="6719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知识目标</a:t>
              </a:r>
            </a:p>
          </p:txBody>
        </p:sp>
      </p:grpSp>
      <p:grpSp>
        <p:nvGrpSpPr>
          <p:cNvPr id="18" name="Group 14"/>
          <p:cNvGrpSpPr/>
          <p:nvPr>
            <p:custDataLst>
              <p:tags r:id="rId4"/>
            </p:custDataLst>
          </p:nvPr>
        </p:nvGrpSpPr>
        <p:grpSpPr>
          <a:xfrm>
            <a:off x="1115060" y="2287498"/>
            <a:ext cx="1371600" cy="581432"/>
            <a:chOff x="5349226" y="2010956"/>
            <a:chExt cx="4272984" cy="701546"/>
          </a:xfrm>
          <a:solidFill>
            <a:schemeClr val="accent1"/>
          </a:solidFill>
        </p:grpSpPr>
        <p:sp>
          <p:nvSpPr>
            <p:cNvPr id="19" name="燕尾形 18"/>
            <p:cNvSpPr/>
            <p:nvPr>
              <p:custDataLst>
                <p:tags r:id="rId8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94"/>
            <p:cNvSpPr txBox="1"/>
            <p:nvPr>
              <p:custDataLst>
                <p:tags r:id="rId9"/>
              </p:custDataLst>
            </p:nvPr>
          </p:nvSpPr>
          <p:spPr>
            <a:xfrm>
              <a:off x="6619252" y="2040562"/>
              <a:ext cx="1831844" cy="6719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能力目标</a:t>
              </a:r>
            </a:p>
          </p:txBody>
        </p:sp>
      </p:grpSp>
      <p:grpSp>
        <p:nvGrpSpPr>
          <p:cNvPr id="21" name="Group 14"/>
          <p:cNvGrpSpPr/>
          <p:nvPr>
            <p:custDataLst>
              <p:tags r:id="rId5"/>
            </p:custDataLst>
          </p:nvPr>
        </p:nvGrpSpPr>
        <p:grpSpPr>
          <a:xfrm>
            <a:off x="1115060" y="3294608"/>
            <a:ext cx="1371600" cy="581432"/>
            <a:chOff x="5349226" y="2010956"/>
            <a:chExt cx="4272984" cy="701546"/>
          </a:xfrm>
          <a:solidFill>
            <a:schemeClr val="accent1"/>
          </a:solidFill>
        </p:grpSpPr>
        <p:sp>
          <p:nvSpPr>
            <p:cNvPr id="23" name="燕尾形 22"/>
            <p:cNvSpPr/>
            <p:nvPr>
              <p:custDataLst>
                <p:tags r:id="rId6"/>
              </p:custDataLst>
            </p:nvPr>
          </p:nvSpPr>
          <p:spPr>
            <a:xfrm rot="10800000">
              <a:off x="5349226" y="2010956"/>
              <a:ext cx="4272984" cy="670899"/>
            </a:xfrm>
            <a:prstGeom prst="chevron">
              <a:avLst>
                <a:gd name="adj" fmla="val 67746"/>
              </a:avLst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TextBox 94"/>
            <p:cNvSpPr txBox="1"/>
            <p:nvPr>
              <p:custDataLst>
                <p:tags r:id="rId7"/>
              </p:custDataLst>
            </p:nvPr>
          </p:nvSpPr>
          <p:spPr>
            <a:xfrm>
              <a:off x="6619252" y="2040562"/>
              <a:ext cx="1831844" cy="67194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lvl="0" algn="ctr"/>
              <a:r>
                <a:rPr lang="zh-CN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素养目标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了解AIGC技术概况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99665" y="947676"/>
            <a:ext cx="4198115" cy="3818634"/>
            <a:chOff x="1814" y="1828"/>
            <a:chExt cx="6611" cy="6014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2005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1. 认识大模型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814" y="2471"/>
              <a:ext cx="6611" cy="5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（1） 大模型概述</a:t>
              </a:r>
            </a:p>
            <a:p>
              <a:pPr indent="0" algn="just" fontAlgn="auto">
                <a:lnSpc>
                  <a:spcPct val="12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大模型是AIGC背后的核心驱动力，为AIGC提供了强大的内容生成能力。简单来说，AIGC就是利用大模型等人工智能技术实现多元化内容创作。</a:t>
              </a:r>
            </a:p>
            <a:p>
              <a:pPr indent="0" algn="just" fontAlgn="auto">
                <a:lnSpc>
                  <a:spcPct val="120000"/>
                </a:lnSpc>
                <a:spcAft>
                  <a:spcPts val="600"/>
                </a:spcAft>
              </a:pPr>
              <a:r>
                <a:rPr sz="140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大模型是指具有庞大参数量的深度学习模型，通常包含数亿到数千亿个参数。这种庞大的参数规模赋予了大模型更强大的学习与表达能力，使其能够在海量数据中捕捉到复杂的模式和规律。大模型不仅需要规模庞大的参数，还需要在海量数据中进行训练。通过学习大量的文本、图像、音频等数据，大模型能够理解和生成人类语言、识别图像，甚至进行跨模态的内容创作。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5147945" y="1816100"/>
            <a:ext cx="3542665" cy="20383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了解AIGC技术概况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971413" y="880366"/>
            <a:ext cx="6982676" cy="3715771"/>
            <a:chOff x="1470" y="1828"/>
            <a:chExt cx="10996" cy="5852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005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1. 认识大模型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470" y="2471"/>
              <a:ext cx="10996" cy="52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sz="1400" b="1" dirty="0" err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大模型的发展现状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在技术层面，模型架构持续创新，其中Transformer架构及其变体仍占据主导地位。国内外的主流模型（如DeepSeek、文心一言、豆包、ChatGPT等）均构建于Transformer架构之上。此外，在图像生成领域，扩散模型（Diffusion 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Model）正逐步取代传统的生成对抗网络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    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在应用层面，大模型已渗透到自然语言处理、内容生成、科学研究等诸多领域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大模型的发展仍面临诸多亟待解决的问题，如计算成本高昂、数据偏见、伦理问题、可解释性不足以及对抗性攻击等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未来，模型小型化、多模态融合、人机协作、伦理与监管将是大模型重要的发展趋势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了解AIGC技术概况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89860" y="880366"/>
            <a:ext cx="6764229" cy="822270"/>
            <a:chOff x="1814" y="1828"/>
            <a:chExt cx="10652" cy="1295"/>
          </a:xfrm>
        </p:grpSpPr>
        <p:cxnSp>
          <p:nvCxnSpPr>
            <p:cNvPr id="35" name="Straight Connector 34"/>
            <p:cNvCxnSpPr/>
            <p:nvPr>
              <p:custDataLst>
                <p:tags r:id="rId4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5"/>
              </p:custDataLst>
            </p:nvPr>
          </p:nvSpPr>
          <p:spPr>
            <a:xfrm>
              <a:off x="1814" y="1828"/>
              <a:ext cx="1862" cy="4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认识</a:t>
              </a:r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6"/>
              </p:custDataLst>
            </p:nvPr>
          </p:nvSpPr>
          <p:spPr>
            <a:xfrm>
              <a:off x="1814" y="2471"/>
              <a:ext cx="10652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</a:t>
              </a:r>
              <a:r>
                <a:rPr lang="en-US"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1</a:t>
              </a: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） </a:t>
              </a:r>
              <a:r>
                <a:rPr lang="en-US"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的发展</a:t>
              </a:r>
              <a:r>
                <a:rPr lang="zh-CN"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历程</a:t>
              </a:r>
              <a:endPara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719455" y="2104390"/>
            <a:ext cx="3683000" cy="20828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4572000" y="2140585"/>
            <a:ext cx="3979545" cy="20205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了解AIGC技术概况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43806" y="880366"/>
            <a:ext cx="6910284" cy="2823021"/>
            <a:chOff x="1584" y="1828"/>
            <a:chExt cx="10882" cy="4446"/>
          </a:xfrm>
        </p:grpSpPr>
        <p:cxnSp>
          <p:nvCxnSpPr>
            <p:cNvPr id="35" name="Straight Connector 34"/>
            <p:cNvCxnSpPr/>
            <p:nvPr>
              <p:custDataLst>
                <p:tags r:id="rId2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3"/>
              </p:custDataLst>
            </p:nvPr>
          </p:nvSpPr>
          <p:spPr>
            <a:xfrm>
              <a:off x="1814" y="1828"/>
              <a:ext cx="2005" cy="45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认识</a:t>
              </a:r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4"/>
              </p:custDataLst>
            </p:nvPr>
          </p:nvSpPr>
          <p:spPr>
            <a:xfrm>
              <a:off x="1584" y="2471"/>
              <a:ext cx="10882" cy="38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lang="en-US"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  <a:r>
                <a:rPr lang="zh-CN" altLang="en-US" sz="1400" b="1" dirty="0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的算法体系</a:t>
              </a:r>
              <a:endParaRPr sz="1400" b="1" dirty="0">
                <a:solidFill>
                  <a:srgbClr val="468A92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AIGC的算法体系庞杂，且处于持续发展的进程中，其核心内容主要可归为以下几类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① 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表征学习：负责将数据转换为模型可理解的表示形式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② 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生成模型：这是AIGC的核心，负责学习数据的内在规律并生成新的内容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③ 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优化算法：负责调整模型参数，使其生成的内容更符合要求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④ </a:t>
              </a:r>
              <a:r>
                <a:rPr sz="1400" dirty="0" err="1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评估指标：用于衡量AIGC生成内容的质量</a:t>
              </a:r>
              <a:r>
                <a:rPr sz="1400" dirty="0">
                  <a:solidFill>
                    <a:srgbClr val="808080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。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37"/>
          <p:cNvSpPr txBox="1"/>
          <p:nvPr userDrawn="1">
            <p:custDataLst>
              <p:tags r:id="rId1"/>
            </p:custDataLst>
          </p:nvPr>
        </p:nvSpPr>
        <p:spPr>
          <a:xfrm>
            <a:off x="467360" y="291465"/>
            <a:ext cx="3279140" cy="345440"/>
          </a:xfrm>
          <a:prstGeom prst="rect">
            <a:avLst/>
          </a:prstGeom>
          <a:noFill/>
        </p:spPr>
        <p:txBody>
          <a:bodyPr wrap="square" lIns="68584" tIns="34292" rIns="68584" bIns="34292" rtlCol="0">
            <a:spAutoFit/>
          </a:bodyPr>
          <a:lstStyle/>
          <a:p>
            <a:pPr lvl="0" algn="l"/>
            <a:r>
              <a:rPr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 了解AIGC技术概况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89860" y="880366"/>
            <a:ext cx="6764229" cy="822270"/>
            <a:chOff x="1814" y="1828"/>
            <a:chExt cx="10652" cy="1295"/>
          </a:xfrm>
        </p:grpSpPr>
        <p:cxnSp>
          <p:nvCxnSpPr>
            <p:cNvPr id="35" name="Straight Connector 34"/>
            <p:cNvCxnSpPr/>
            <p:nvPr>
              <p:custDataLst>
                <p:tags r:id="rId3"/>
              </p:custDataLst>
            </p:nvPr>
          </p:nvCxnSpPr>
          <p:spPr>
            <a:xfrm>
              <a:off x="1927" y="2388"/>
              <a:ext cx="2131" cy="0"/>
            </a:xfrm>
            <a:prstGeom prst="line">
              <a:avLst/>
            </a:prstGeom>
            <a:ln w="3175">
              <a:solidFill>
                <a:srgbClr val="7F8C8D"/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>
              <p:custDataLst>
                <p:tags r:id="rId4"/>
              </p:custDataLst>
            </p:nvPr>
          </p:nvSpPr>
          <p:spPr>
            <a:xfrm>
              <a:off x="1814" y="1828"/>
              <a:ext cx="2005" cy="455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l"/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2</a:t>
              </a:r>
              <a:r>
                <a:rPr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. 认识</a:t>
              </a:r>
              <a:r>
                <a:rPr lang="en-US" sz="1400" b="1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</a:p>
          </p:txBody>
        </p:sp>
        <p:sp>
          <p:nvSpPr>
            <p:cNvPr id="37" name="TextBox 36"/>
            <p:cNvSpPr txBox="1"/>
            <p:nvPr>
              <p:custDataLst>
                <p:tags r:id="rId5"/>
              </p:custDataLst>
            </p:nvPr>
          </p:nvSpPr>
          <p:spPr>
            <a:xfrm>
              <a:off x="1814" y="2471"/>
              <a:ext cx="10652" cy="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0" algn="just" fontAlgn="auto">
                <a:lnSpc>
                  <a:spcPct val="150000"/>
                </a:lnSpc>
                <a:spcAft>
                  <a:spcPts val="600"/>
                </a:spcAft>
              </a:pPr>
              <a:r>
                <a:rPr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（2） </a:t>
              </a:r>
              <a:r>
                <a:rPr lang="en-US"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AIGC</a:t>
              </a:r>
              <a:r>
                <a:rPr lang="zh-CN" altLang="en-US" sz="1400" b="1">
                  <a:solidFill>
                    <a:srgbClr val="468A92"/>
                  </a:solidFill>
                  <a:latin typeface="Arial" panose="020B0604020202090204" pitchFamily="34" charset="0"/>
                  <a:ea typeface="微软雅黑" panose="020B0503020204020204" pitchFamily="34" charset="-122"/>
                  <a:cs typeface="Open Sans" panose="020B0606030504020204" pitchFamily="34" charset="0"/>
                  <a:sym typeface="Arial" panose="020B0604020202090204" pitchFamily="34" charset="0"/>
                </a:rPr>
                <a:t>的工作流程</a:t>
              </a:r>
              <a:endParaRPr sz="1400">
                <a:solidFill>
                  <a:srgbClr val="808080"/>
                </a:solidFill>
                <a:latin typeface="Arial" panose="020B060402020209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90204" pitchFamily="34" charset="0"/>
              </a:endParaRPr>
            </a:p>
          </p:txBody>
        </p:sp>
      </p:grp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740" y="1744345"/>
            <a:ext cx="6196965" cy="29171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  <p:tag name="KSO_WM_DIAGRAM_VIRTUALLY_FRAME" val="{&quot;height&quot;:306.1193700787402,&quot;left&quot;:51.32299212598425,&quot;top&quot;:90.17094488188977,&quot;width&quot;:634.0037007874016}"/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0"/>
  <p:tag name="KSO_WM_DIAGRAM_VIRTUALLY_FRAME" val="{&quot;height&quot;:306.1193700787402,&quot;left&quot;:51.32299212598425,&quot;top&quot;:90.17094488188977,&quot;width&quot;:634.0037007874016}"/>
  <p:tag name="KSO_WM_BEAUTIFY_FLAG" val="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IAGRAM_VIRTUALLY_FRAME" val="{&quot;height&quot;:200.25354330708657,&quot;left&quot;:232.4267716535433,&quot;top&quot;:114.67874015748032,&quot;width&quot;:391.3825984251969}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自定义 12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68A92"/>
      </a:accent1>
      <a:accent2>
        <a:srgbClr val="BFBFBF"/>
      </a:accent2>
      <a:accent3>
        <a:srgbClr val="468A92"/>
      </a:accent3>
      <a:accent4>
        <a:srgbClr val="BFBFBF"/>
      </a:accent4>
      <a:accent5>
        <a:srgbClr val="468A92"/>
      </a:accent5>
      <a:accent6>
        <a:srgbClr val="BFBFBF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1217</Words>
  <Application>Microsoft Office PowerPoint</Application>
  <PresentationFormat>自定义</PresentationFormat>
  <Paragraphs>168</Paragraphs>
  <Slides>27</Slides>
  <Notes>27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4" baseType="lpstr">
      <vt:lpstr>Lato Hairline</vt:lpstr>
      <vt:lpstr>微软雅黑</vt:lpstr>
      <vt:lpstr>Arial</vt:lpstr>
      <vt:lpstr>Calibri</vt:lpstr>
      <vt:lpstr>Lato Light</vt:lpstr>
      <vt:lpstr>Lato Regular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摄图网</dc:title>
  <dc:creator>小熊摄图网</dc:creator>
  <cp:lastModifiedBy>ecnup</cp:lastModifiedBy>
  <cp:revision>149</cp:revision>
  <dcterms:created xsi:type="dcterms:W3CDTF">2025-06-19T06:01:54Z</dcterms:created>
  <dcterms:modified xsi:type="dcterms:W3CDTF">2025-06-19T07:53:46Z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2052-6.11.0.8885</vt:lpwstr>
  </property>
  <property fmtid="{D5CDD505-2E9C-101B-9397-08002B2CF9AE}" pid="3" name="ICV">
    <vt:lpwstr>3674C350B6E210015ACE4E688875A956_43</vt:lpwstr>
  </property>
</Properties>
</file>