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8.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9.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10.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1.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2.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15.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7.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8.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9.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20.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21.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22.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23.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24.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25.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26.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7.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30.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31.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32.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33.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34.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35.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36.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notesSlides/notesSlide37.xml" ContentType="application/vnd.openxmlformats-officedocument.presentationml.notesSlide+xml"/>
  <Override PartName="/ppt/tags/tag216.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handoutMasterIdLst>
    <p:handoutMasterId r:id="rId41"/>
  </p:handoutMasterIdLst>
  <p:sldIdLst>
    <p:sldId id="264" r:id="rId2"/>
    <p:sldId id="331" r:id="rId3"/>
    <p:sldId id="257" r:id="rId4"/>
    <p:sldId id="258" r:id="rId5"/>
    <p:sldId id="298" r:id="rId6"/>
    <p:sldId id="335" r:id="rId7"/>
    <p:sldId id="336" r:id="rId8"/>
    <p:sldId id="339" r:id="rId9"/>
    <p:sldId id="337" r:id="rId10"/>
    <p:sldId id="338" r:id="rId11"/>
    <p:sldId id="340" r:id="rId12"/>
    <p:sldId id="341" r:id="rId13"/>
    <p:sldId id="342" r:id="rId14"/>
    <p:sldId id="344" r:id="rId15"/>
    <p:sldId id="343" r:id="rId16"/>
    <p:sldId id="345" r:id="rId17"/>
    <p:sldId id="346" r:id="rId18"/>
    <p:sldId id="347" r:id="rId19"/>
    <p:sldId id="348" r:id="rId20"/>
    <p:sldId id="349" r:id="rId21"/>
    <p:sldId id="350" r:id="rId22"/>
    <p:sldId id="352" r:id="rId23"/>
    <p:sldId id="353" r:id="rId24"/>
    <p:sldId id="354" r:id="rId25"/>
    <p:sldId id="355" r:id="rId26"/>
    <p:sldId id="356" r:id="rId27"/>
    <p:sldId id="357" r:id="rId28"/>
    <p:sldId id="358" r:id="rId29"/>
    <p:sldId id="359" r:id="rId30"/>
    <p:sldId id="360" r:id="rId31"/>
    <p:sldId id="361" r:id="rId32"/>
    <p:sldId id="362" r:id="rId33"/>
    <p:sldId id="363" r:id="rId34"/>
    <p:sldId id="364" r:id="rId35"/>
    <p:sldId id="365" r:id="rId36"/>
    <p:sldId id="366" r:id="rId37"/>
    <p:sldId id="368" r:id="rId38"/>
    <p:sldId id="330" r:id="rId39"/>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4" userDrawn="1">
          <p15:clr>
            <a:srgbClr val="A4A3A4"/>
          </p15:clr>
        </p15:guide>
        <p15:guide id="2" pos="28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468A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0" autoAdjust="0"/>
    <p:restoredTop sz="94660"/>
  </p:normalViewPr>
  <p:slideViewPr>
    <p:cSldViewPr showGuides="1">
      <p:cViewPr varScale="1">
        <p:scale>
          <a:sx n="141" d="100"/>
          <a:sy n="141" d="100"/>
        </p:scale>
        <p:origin x="726" y="108"/>
      </p:cViewPr>
      <p:guideLst>
        <p:guide orient="horz" pos="1634"/>
        <p:guide pos="2891"/>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2025/6/19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14F398-E279-4563-97D7-CD45B0F01439}" type="datetimeFigureOut">
              <a:rPr lang="zh-CN" altLang="en-US" smtClean="0"/>
              <a:t>2025/6/19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30D575-0996-4A75-BB26-7F3A64A1010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0D575-0996-4A75-BB26-7F3A64A1010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8" name="矩形 7"/>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9" name="文本框 37"/>
          <p:cNvSpPr txBox="1"/>
          <p:nvPr userDrawn="1"/>
        </p:nvSpPr>
        <p:spPr>
          <a:xfrm>
            <a:off x="467360" y="291465"/>
            <a:ext cx="3279140" cy="299085"/>
          </a:xfrm>
          <a:prstGeom prst="rect">
            <a:avLst/>
          </a:prstGeom>
          <a:noFill/>
        </p:spPr>
        <p:txBody>
          <a:bodyPr wrap="square" lIns="68584" tIns="34292" rIns="68584" bIns="34292" rtlCol="0">
            <a:spAutoFit/>
          </a:bodyPr>
          <a:lstStyle/>
          <a:p>
            <a:pPr lvl="0" algn="l"/>
            <a:r>
              <a:rPr lang="zh-CN" altLang="en-US" sz="1500" dirty="0">
                <a:solidFill>
                  <a:schemeClr val="accent1"/>
                </a:solidFill>
                <a:latin typeface="微软雅黑" panose="020B0503020204020204" pitchFamily="34" charset="-122"/>
                <a:ea typeface="微软雅黑" panose="020B0503020204020204" pitchFamily="34" charset="-122"/>
              </a:rPr>
              <a:t>第四章　人工智能</a:t>
            </a: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矩形 1"/>
          <p:cNvSpPr/>
          <p:nvPr userDrawn="1"/>
        </p:nvSpPr>
        <p:spPr>
          <a:xfrm>
            <a:off x="-2925" y="0"/>
            <a:ext cx="9146672" cy="5145088"/>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extBox 1"/>
          <p:cNvSpPr txBox="1"/>
          <p:nvPr userDrawn="1"/>
        </p:nvSpPr>
        <p:spPr>
          <a:xfrm>
            <a:off x="3842567" y="368823"/>
            <a:ext cx="1338829" cy="323165"/>
          </a:xfrm>
          <a:prstGeom prst="rect">
            <a:avLst/>
          </a:prstGeom>
          <a:noFill/>
        </p:spPr>
        <p:txBody>
          <a:bodyPr wrap="none" rtlCol="0">
            <a:spAutoFit/>
          </a:bodyPr>
          <a:lstStyle/>
          <a:p>
            <a:pPr lvl="0" algn="ctr"/>
            <a:r>
              <a:rPr lang="zh-CN" altLang="en-US" sz="1500" b="1">
                <a:solidFill>
                  <a:prstClr val="black">
                    <a:lumMod val="65000"/>
                    <a:lumOff val="35000"/>
                  </a:prstClr>
                </a:solidFill>
                <a:latin typeface="Arial" panose="020B0604020202090204" pitchFamily="34" charset="0"/>
                <a:ea typeface="微软雅黑" panose="020B0503020204020204" pitchFamily="34" charset="-122"/>
                <a:sym typeface="Arial" panose="020B0604020202090204" pitchFamily="34" charset="0"/>
              </a:rPr>
              <a:t>点击添加标题</a:t>
            </a:r>
            <a:endParaRPr lang="en-US" altLang="zh-CN" sz="1500" b="1">
              <a:solidFill>
                <a:prstClr val="black">
                  <a:lumMod val="65000"/>
                  <a:lumOff val="35000"/>
                </a:prstClr>
              </a:solidFill>
              <a:latin typeface="Arial" panose="020B0604020202090204" pitchFamily="34" charset="0"/>
              <a:ea typeface="微软雅黑" panose="020B0503020204020204" pitchFamily="34" charset="-122"/>
              <a:sym typeface="Arial" panose="020B0604020202090204" pitchFamily="34" charset="0"/>
            </a:endParaRPr>
          </a:p>
        </p:txBody>
      </p:sp>
      <p:sp>
        <p:nvSpPr>
          <p:cNvPr id="4" name="TextBox 2"/>
          <p:cNvSpPr txBox="1"/>
          <p:nvPr userDrawn="1"/>
        </p:nvSpPr>
        <p:spPr>
          <a:xfrm>
            <a:off x="3274747" y="710766"/>
            <a:ext cx="2562233" cy="369332"/>
          </a:xfrm>
          <a:prstGeom prst="rect">
            <a:avLst/>
          </a:prstGeom>
          <a:noFill/>
        </p:spPr>
        <p:txBody>
          <a:bodyPr wrap="square" rtlCol="0">
            <a:spAutoFit/>
          </a:bodyPr>
          <a:lstStyle/>
          <a:p>
            <a:pPr algn="ctr"/>
            <a:r>
              <a:rPr lang="zh-CN" altLang="en-US" sz="9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您的内容打在这里，或通过复制文本后在此选择粘贴，并选择只保留文字。</a:t>
            </a:r>
            <a:endParaRPr lang="en-US" sz="9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702115E-07FC-47AE-8678-8B681C689199}" type="datetimeFigureOut">
              <a:rPr lang="zh-CN" altLang="en-US" smtClean="0"/>
              <a:t>2025/6/19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F5BB56-9B96-4394-98D1-089DE868BDAA}" type="slidenum">
              <a:rPr lang="zh-CN" altLang="en-US" smtClean="0"/>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8" name="矩形 7"/>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8" name="矩形 7"/>
          <p:cNvSpPr/>
          <p:nvPr userDrawn="1"/>
        </p:nvSpPr>
        <p:spPr>
          <a:xfrm>
            <a:off x="251460" y="232410"/>
            <a:ext cx="144145"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9" name="文本框 37"/>
          <p:cNvSpPr txBox="1"/>
          <p:nvPr userDrawn="1"/>
        </p:nvSpPr>
        <p:spPr>
          <a:xfrm>
            <a:off x="467360" y="291465"/>
            <a:ext cx="3279140" cy="299085"/>
          </a:xfrm>
          <a:prstGeom prst="rect">
            <a:avLst/>
          </a:prstGeom>
          <a:noFill/>
        </p:spPr>
        <p:txBody>
          <a:bodyPr wrap="square" lIns="68584" tIns="34292" rIns="68584" bIns="34292" rtlCol="0">
            <a:spAutoFit/>
          </a:bodyPr>
          <a:lstStyle/>
          <a:p>
            <a:pPr lvl="0" algn="l"/>
            <a:r>
              <a:rPr lang="zh-CN" altLang="en-US" sz="1500" dirty="0">
                <a:solidFill>
                  <a:schemeClr val="accent1"/>
                </a:solidFill>
                <a:latin typeface="微软雅黑" panose="020B0503020204020204" pitchFamily="34" charset="-122"/>
                <a:ea typeface="微软雅黑" panose="020B0503020204020204" pitchFamily="34" charset="-122"/>
              </a:rPr>
              <a:t>第三章　人工智能</a:t>
            </a:r>
          </a:p>
        </p:txBody>
      </p:sp>
      <p:pic>
        <p:nvPicPr>
          <p:cNvPr id="3" name="图片 2"/>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7200265" y="232410"/>
            <a:ext cx="1851660" cy="290830"/>
          </a:xfrm>
          <a:prstGeom prst="rect">
            <a:avLst/>
          </a:prstGeom>
        </p:spPr>
      </p:pic>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702115E-07FC-47AE-8678-8B681C689199}" type="datetimeFigureOut">
              <a:rPr lang="zh-CN" altLang="en-US" smtClean="0"/>
              <a:t>2025/6/19</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D7F5BB56-9B96-4394-98D1-089DE868BDA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notesSlide" Target="../notesSlides/notesSlide10.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7.xml"/><Relationship Id="rId7" Type="http://schemas.openxmlformats.org/officeDocument/2006/relationships/notesSlide" Target="../notesSlides/notesSlide1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Layout" Target="../slideLayouts/slideLayout7.xml"/><Relationship Id="rId5" Type="http://schemas.openxmlformats.org/officeDocument/2006/relationships/tags" Target="../tags/tag69.xml"/><Relationship Id="rId4" Type="http://schemas.openxmlformats.org/officeDocument/2006/relationships/tags" Target="../tags/tag68.xml"/></Relationships>
</file>

<file path=ppt/slides/_rels/slide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73.xml"/></Relationships>
</file>

<file path=ppt/slides/_rels/slide13.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7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notesSlide" Target="../notesSlides/notesSlide15.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slideLayout" Target="../slideLayouts/slideLayout7.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5" Type="http://schemas.openxmlformats.org/officeDocument/2006/relationships/tags" Target="../tags/tag82.xml"/><Relationship Id="rId10" Type="http://schemas.openxmlformats.org/officeDocument/2006/relationships/tags" Target="../tags/tag87.xml"/><Relationship Id="rId4" Type="http://schemas.openxmlformats.org/officeDocument/2006/relationships/tags" Target="../tags/tag81.xml"/><Relationship Id="rId9" Type="http://schemas.openxmlformats.org/officeDocument/2006/relationships/tags" Target="../tags/tag86.xml"/></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91.xml"/><Relationship Id="rId7" Type="http://schemas.openxmlformats.org/officeDocument/2006/relationships/notesSlide" Target="../notesSlides/notesSlide16.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Layout" Target="../slideLayouts/slideLayout7.xml"/><Relationship Id="rId5" Type="http://schemas.openxmlformats.org/officeDocument/2006/relationships/tags" Target="../tags/tag93.xml"/><Relationship Id="rId4" Type="http://schemas.openxmlformats.org/officeDocument/2006/relationships/tags" Target="../tags/tag92.xml"/></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96.xml"/><Relationship Id="rId7" Type="http://schemas.openxmlformats.org/officeDocument/2006/relationships/notesSlide" Target="../notesSlides/notesSlide17.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slideLayout" Target="../slideLayouts/slideLayout7.xml"/><Relationship Id="rId5" Type="http://schemas.openxmlformats.org/officeDocument/2006/relationships/tags" Target="../tags/tag98.xml"/><Relationship Id="rId4" Type="http://schemas.openxmlformats.org/officeDocument/2006/relationships/tags" Target="../tags/tag9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101.xml"/><Relationship Id="rId7" Type="http://schemas.openxmlformats.org/officeDocument/2006/relationships/slideLayout" Target="../slideLayouts/slideLayout7.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10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2.jpe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11.xml"/><Relationship Id="rId7" Type="http://schemas.openxmlformats.org/officeDocument/2006/relationships/notesSlide" Target="../notesSlides/notesSlide20.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Layout" Target="../slideLayouts/slideLayout7.xml"/><Relationship Id="rId5" Type="http://schemas.openxmlformats.org/officeDocument/2006/relationships/tags" Target="../tags/tag113.xml"/><Relationship Id="rId4" Type="http://schemas.openxmlformats.org/officeDocument/2006/relationships/tags" Target="../tags/tag112.xml"/></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16.xml"/><Relationship Id="rId7" Type="http://schemas.openxmlformats.org/officeDocument/2006/relationships/notesSlide" Target="../notesSlides/notesSlide21.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slideLayout" Target="../slideLayouts/slideLayout7.xml"/><Relationship Id="rId5" Type="http://schemas.openxmlformats.org/officeDocument/2006/relationships/tags" Target="../tags/tag118.xml"/><Relationship Id="rId4" Type="http://schemas.openxmlformats.org/officeDocument/2006/relationships/tags" Target="../tags/tag117.xml"/></Relationships>
</file>

<file path=ppt/slides/_rels/slide22.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tags" Target="../tags/tag122.xml"/></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25.xml"/><Relationship Id="rId7" Type="http://schemas.openxmlformats.org/officeDocument/2006/relationships/notesSlide" Target="../notesSlides/notesSlide23.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Layout" Target="../slideLayouts/slideLayout7.xml"/><Relationship Id="rId5" Type="http://schemas.openxmlformats.org/officeDocument/2006/relationships/tags" Target="../tags/tag127.xml"/><Relationship Id="rId4" Type="http://schemas.openxmlformats.org/officeDocument/2006/relationships/tags" Target="../tags/tag126.xml"/></Relationships>
</file>

<file path=ppt/slides/_rels/slide24.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tags" Target="../tags/tag131.xml"/></Relationships>
</file>

<file path=ppt/slides/_rels/slide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34.xml"/><Relationship Id="rId7" Type="http://schemas.openxmlformats.org/officeDocument/2006/relationships/notesSlide" Target="../notesSlides/notesSlide25.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slideLayout" Target="../slideLayouts/slideLayout7.xml"/><Relationship Id="rId5" Type="http://schemas.openxmlformats.org/officeDocument/2006/relationships/tags" Target="../tags/tag136.xml"/><Relationship Id="rId4" Type="http://schemas.openxmlformats.org/officeDocument/2006/relationships/tags" Target="../tags/tag135.xml"/></Relationships>
</file>

<file path=ppt/slides/_rels/slide2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39.xml"/><Relationship Id="rId7" Type="http://schemas.openxmlformats.org/officeDocument/2006/relationships/notesSlide" Target="../notesSlides/notesSlide26.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Layout" Target="../slideLayouts/slideLayout7.xml"/><Relationship Id="rId5" Type="http://schemas.openxmlformats.org/officeDocument/2006/relationships/tags" Target="../tags/tag141.xml"/><Relationship Id="rId4" Type="http://schemas.openxmlformats.org/officeDocument/2006/relationships/tags" Target="../tags/tag14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44.xml"/><Relationship Id="rId7" Type="http://schemas.openxmlformats.org/officeDocument/2006/relationships/tags" Target="../tags/tag148.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9"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tags" Target="../tags/tag15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Layout" Target="../slideLayouts/slideLayout6.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notesSlide" Target="../notesSlides/notesSlide30.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slideLayout" Target="../slideLayouts/slideLayout7.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s>
</file>

<file path=ppt/slides/_rels/slide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66.xml"/><Relationship Id="rId7" Type="http://schemas.openxmlformats.org/officeDocument/2006/relationships/notesSlide" Target="../notesSlides/notesSlide31.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Layout" Target="../slideLayouts/slideLayout7.xml"/><Relationship Id="rId5" Type="http://schemas.openxmlformats.org/officeDocument/2006/relationships/tags" Target="../tags/tag168.xml"/><Relationship Id="rId4" Type="http://schemas.openxmlformats.org/officeDocument/2006/relationships/tags" Target="../tags/tag167.xml"/></Relationships>
</file>

<file path=ppt/slides/_rels/slide32.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image" Target="../media/image15.png"/><Relationship Id="rId5" Type="http://schemas.openxmlformats.org/officeDocument/2006/relationships/tags" Target="../tags/tag173.xml"/><Relationship Id="rId10" Type="http://schemas.openxmlformats.org/officeDocument/2006/relationships/notesSlide" Target="../notesSlides/notesSlide32.xml"/><Relationship Id="rId4" Type="http://schemas.openxmlformats.org/officeDocument/2006/relationships/tags" Target="../tags/tag172.xml"/><Relationship Id="rId9"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notesSlide" Target="../notesSlides/notesSlide33.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slideLayout" Target="../slideLayouts/slideLayout7.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image" Target="../media/image16.png"/></Relationships>
</file>

<file path=ppt/slides/_rels/slide34.xml.rels><?xml version="1.0" encoding="UTF-8" standalone="yes"?>
<Relationships xmlns="http://schemas.openxmlformats.org/package/2006/relationships"><Relationship Id="rId8" Type="http://schemas.openxmlformats.org/officeDocument/2006/relationships/tags" Target="../tags/tag195.xml"/><Relationship Id="rId3" Type="http://schemas.openxmlformats.org/officeDocument/2006/relationships/tags" Target="../tags/tag190.xml"/><Relationship Id="rId7" Type="http://schemas.openxmlformats.org/officeDocument/2006/relationships/tags" Target="../tags/tag194.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image" Target="../media/image17.png"/><Relationship Id="rId5" Type="http://schemas.openxmlformats.org/officeDocument/2006/relationships/tags" Target="../tags/tag192.xml"/><Relationship Id="rId10" Type="http://schemas.openxmlformats.org/officeDocument/2006/relationships/notesSlide" Target="../notesSlides/notesSlide34.xml"/><Relationship Id="rId4" Type="http://schemas.openxmlformats.org/officeDocument/2006/relationships/tags" Target="../tags/tag191.xml"/><Relationship Id="rId9"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notesSlide" Target="../notesSlides/notesSlide35.xml"/><Relationship Id="rId5" Type="http://schemas.openxmlformats.org/officeDocument/2006/relationships/slideLayout" Target="../slideLayouts/slideLayout7.xml"/><Relationship Id="rId4" Type="http://schemas.openxmlformats.org/officeDocument/2006/relationships/tags" Target="../tags/tag199.xml"/></Relationships>
</file>

<file path=ppt/slides/_rels/slide36.xml.rels><?xml version="1.0" encoding="UTF-8" standalone="yes"?>
<Relationships xmlns="http://schemas.openxmlformats.org/package/2006/relationships"><Relationship Id="rId8" Type="http://schemas.openxmlformats.org/officeDocument/2006/relationships/tags" Target="../tags/tag207.xml"/><Relationship Id="rId3" Type="http://schemas.openxmlformats.org/officeDocument/2006/relationships/tags" Target="../tags/tag202.xml"/><Relationship Id="rId7" Type="http://schemas.openxmlformats.org/officeDocument/2006/relationships/tags" Target="../tags/tag206.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image" Target="../media/image18.png"/><Relationship Id="rId5" Type="http://schemas.openxmlformats.org/officeDocument/2006/relationships/tags" Target="../tags/tag204.xml"/><Relationship Id="rId10" Type="http://schemas.openxmlformats.org/officeDocument/2006/relationships/notesSlide" Target="../notesSlides/notesSlide36.xml"/><Relationship Id="rId4" Type="http://schemas.openxmlformats.org/officeDocument/2006/relationships/tags" Target="../tags/tag203.xml"/><Relationship Id="rId9"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215.xml"/><Relationship Id="rId3" Type="http://schemas.openxmlformats.org/officeDocument/2006/relationships/tags" Target="../tags/tag210.xml"/><Relationship Id="rId7" Type="http://schemas.openxmlformats.org/officeDocument/2006/relationships/tags" Target="../tags/tag214.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image" Target="../media/image19.png"/><Relationship Id="rId5" Type="http://schemas.openxmlformats.org/officeDocument/2006/relationships/tags" Target="../tags/tag212.xml"/><Relationship Id="rId10" Type="http://schemas.openxmlformats.org/officeDocument/2006/relationships/notesSlide" Target="../notesSlides/notesSlide37.xml"/><Relationship Id="rId4" Type="http://schemas.openxmlformats.org/officeDocument/2006/relationships/tags" Target="../tags/tag211.xml"/><Relationship Id="rId9"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16.xml"/><Relationship Id="rId5" Type="http://schemas.openxmlformats.org/officeDocument/2006/relationships/image" Target="../media/image2.jpe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5.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s>
</file>

<file path=ppt/slides/_rels/slide6.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34.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7.xml"/><Relationship Id="rId7" Type="http://schemas.openxmlformats.org/officeDocument/2006/relationships/notesSlide" Target="../notesSlides/notesSlide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7.xml"/><Relationship Id="rId5" Type="http://schemas.openxmlformats.org/officeDocument/2006/relationships/tags" Target="../tags/tag39.xml"/><Relationship Id="rId4" Type="http://schemas.openxmlformats.org/officeDocument/2006/relationships/tags" Target="../tags/tag38.xml"/></Relationships>
</file>

<file path=ppt/slides/_rels/slide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43.xml"/></Relationships>
</file>

<file path=ppt/slides/_rels/slide9.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notesSlide" Target="../notesSlides/notesSlide9.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slideLayout" Target="../slideLayouts/slideLayout7.xml"/><Relationship Id="rId5" Type="http://schemas.openxmlformats.org/officeDocument/2006/relationships/tags" Target="../tags/tag48.xml"/><Relationship Id="rId10" Type="http://schemas.openxmlformats.org/officeDocument/2006/relationships/tags" Target="../tags/tag53.xml"/><Relationship Id="rId4" Type="http://schemas.openxmlformats.org/officeDocument/2006/relationships/tags" Target="../tags/tag47.xml"/><Relationship Id="rId9" Type="http://schemas.openxmlformats.org/officeDocument/2006/relationships/tags" Target="../tags/tag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4104456" y="3007497"/>
            <a:ext cx="4798677" cy="0"/>
          </a:xfrm>
          <a:prstGeom prst="line">
            <a:avLst/>
          </a:prstGeom>
          <a:ln>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077335" y="2289175"/>
            <a:ext cx="4868545" cy="645160"/>
          </a:xfrm>
          <a:prstGeom prst="rect">
            <a:avLst/>
          </a:prstGeom>
          <a:noFill/>
        </p:spPr>
        <p:txBody>
          <a:bodyPr wrap="square" rtlCol="0">
            <a:spAutoFit/>
          </a:bodyPr>
          <a:lstStyle/>
          <a:p>
            <a:pPr algn="ctr"/>
            <a:r>
              <a:rPr sz="3600" b="1" dirty="0">
                <a:solidFill>
                  <a:schemeClr val="tx1">
                    <a:lumMod val="75000"/>
                    <a:lumOff val="25000"/>
                  </a:schemeClr>
                </a:solidFill>
                <a:latin typeface="微软雅黑" panose="020B0503020204020204" pitchFamily="34" charset="-122"/>
                <a:ea typeface="微软雅黑" panose="020B0503020204020204" pitchFamily="34" charset="-122"/>
              </a:rPr>
              <a:t>人工智能基础与应用</a:t>
            </a:r>
          </a:p>
        </p:txBody>
      </p:sp>
      <p:pic>
        <p:nvPicPr>
          <p:cNvPr id="3" name="图片 2"/>
          <p:cNvPicPr>
            <a:picLocks noChangeAspect="1"/>
          </p:cNvPicPr>
          <p:nvPr>
            <p:custDataLst>
              <p:tags r:id="rId1"/>
            </p:custDataLst>
          </p:nvPr>
        </p:nvPicPr>
        <p:blipFill>
          <a:blip r:embed="rId5" cstate="screen">
            <a:extLst>
              <a:ext uri="{28A0092B-C50C-407E-A947-70E740481C1C}">
                <a14:useLocalDpi xmlns:a14="http://schemas.microsoft.com/office/drawing/2010/main" val="0"/>
              </a:ext>
            </a:extLst>
          </a:blip>
          <a:stretch>
            <a:fillRect/>
          </a:stretch>
        </p:blipFill>
        <p:spPr>
          <a:xfrm>
            <a:off x="5872480" y="4443095"/>
            <a:ext cx="2138045" cy="335915"/>
          </a:xfrm>
          <a:prstGeom prst="rect">
            <a:avLst/>
          </a:prstGeom>
        </p:spPr>
      </p:pic>
      <p:pic>
        <p:nvPicPr>
          <p:cNvPr id="6" name="图片 5" descr="摄图网_601306538_计算机处理器(企业商用)"/>
          <p:cNvPicPr>
            <a:picLocks noChangeAspect="1"/>
          </p:cNvPicPr>
          <p:nvPr/>
        </p:nvPicPr>
        <p:blipFill>
          <a:blip r:embed="rId6"/>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
        <p:nvSpPr>
          <p:cNvPr id="2" name="TextBox 4"/>
          <p:cNvSpPr txBox="1"/>
          <p:nvPr>
            <p:custDataLst>
              <p:tags r:id="rId2"/>
            </p:custDataLst>
          </p:nvPr>
        </p:nvSpPr>
        <p:spPr>
          <a:xfrm>
            <a:off x="4067810" y="3112135"/>
            <a:ext cx="4868545" cy="368300"/>
          </a:xfrm>
          <a:prstGeom prst="rect">
            <a:avLst/>
          </a:prstGeom>
          <a:noFill/>
        </p:spPr>
        <p:txBody>
          <a:bodyPr wrap="square" rtlCol="0">
            <a:spAutoFit/>
          </a:bodyPr>
          <a:lstStyle/>
          <a:p>
            <a:pPr algn="ctr"/>
            <a:r>
              <a:rPr lang="zh-CN" dirty="0">
                <a:solidFill>
                  <a:schemeClr val="tx1">
                    <a:lumMod val="75000"/>
                    <a:lumOff val="25000"/>
                  </a:schemeClr>
                </a:solidFill>
                <a:latin typeface="微软雅黑" panose="020B0503020204020204" pitchFamily="34" charset="-122"/>
                <a:ea typeface="微软雅黑" panose="020B0503020204020204" pitchFamily="34" charset="-122"/>
              </a:rPr>
              <a:t>主编</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赵儒林</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孙宾</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孙岳岳</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了解人工智能的应用领域</a:t>
            </a:r>
          </a:p>
        </p:txBody>
      </p:sp>
      <p:grpSp>
        <p:nvGrpSpPr>
          <p:cNvPr id="2" name="组合 1"/>
          <p:cNvGrpSpPr/>
          <p:nvPr/>
        </p:nvGrpSpPr>
        <p:grpSpPr>
          <a:xfrm>
            <a:off x="1007615" y="1202311"/>
            <a:ext cx="7163753" cy="786713"/>
            <a:chOff x="1814" y="2612"/>
            <a:chExt cx="11281" cy="1239"/>
          </a:xfrm>
        </p:grpSpPr>
        <p:cxnSp>
          <p:nvCxnSpPr>
            <p:cNvPr id="35" name="Straight Connector 34"/>
            <p:cNvCxnSpPr/>
            <p:nvPr>
              <p:custDataLst>
                <p:tags r:id="rId9"/>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10"/>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专家系统</a:t>
              </a:r>
            </a:p>
          </p:txBody>
        </p:sp>
        <p:sp>
          <p:nvSpPr>
            <p:cNvPr id="37" name="TextBox 36"/>
            <p:cNvSpPr txBox="1"/>
            <p:nvPr>
              <p:custDataLst>
                <p:tags r:id="rId11"/>
              </p:custDataLst>
            </p:nvPr>
          </p:nvSpPr>
          <p:spPr>
            <a:xfrm>
              <a:off x="1814" y="3199"/>
              <a:ext cx="11281" cy="652"/>
            </a:xfrm>
            <a:prstGeom prst="rect">
              <a:avLst/>
            </a:prstGeom>
            <a:noFill/>
          </p:spPr>
          <p:txBody>
            <a:bodyPr wrap="square" rtlCol="0">
              <a:sp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专家系统是基于领域专家知识构建的智能系统</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grpSp>
        <p:nvGrpSpPr>
          <p:cNvPr id="4" name="组合 3"/>
          <p:cNvGrpSpPr/>
          <p:nvPr/>
        </p:nvGrpSpPr>
        <p:grpSpPr>
          <a:xfrm>
            <a:off x="1006980" y="2302714"/>
            <a:ext cx="4130223" cy="1111622"/>
            <a:chOff x="1814" y="2612"/>
            <a:chExt cx="6504" cy="1752"/>
          </a:xfrm>
        </p:grpSpPr>
        <p:cxnSp>
          <p:nvCxnSpPr>
            <p:cNvPr id="5" name="Straight Connector 34"/>
            <p:cNvCxnSpPr/>
            <p:nvPr>
              <p:custDataLst>
                <p:tags r:id="rId6"/>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 name="TextBox 35"/>
            <p:cNvSpPr txBox="1"/>
            <p:nvPr>
              <p:custDataLst>
                <p:tags r:id="rId7"/>
              </p:custDataLst>
            </p:nvPr>
          </p:nvSpPr>
          <p:spPr>
            <a:xfrm>
              <a:off x="1814" y="2612"/>
              <a:ext cx="2005"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智能机器人</a:t>
              </a:r>
            </a:p>
          </p:txBody>
        </p:sp>
        <p:sp>
          <p:nvSpPr>
            <p:cNvPr id="7" name="TextBox 36"/>
            <p:cNvSpPr txBox="1"/>
            <p:nvPr>
              <p:custDataLst>
                <p:tags r:id="rId8"/>
              </p:custDataLst>
            </p:nvPr>
          </p:nvSpPr>
          <p:spPr>
            <a:xfrm>
              <a:off x="1814" y="3199"/>
              <a:ext cx="6504" cy="1165"/>
            </a:xfrm>
            <a:prstGeom prst="rect">
              <a:avLst/>
            </a:prstGeom>
            <a:noFill/>
          </p:spPr>
          <p:txBody>
            <a:bodyPr wrap="square" rtlCol="0">
              <a:no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智能机器人融合多种人工智能技术! 具备自主决策和行动能</a:t>
              </a:r>
              <a:r>
                <a:rPr lang="zh-CN"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力</a:t>
              </a:r>
              <a:r>
                <a:rPr lang="en-US" altLang="zh-CN"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grpSp>
        <p:nvGrpSpPr>
          <p:cNvPr id="8" name="组合 7"/>
          <p:cNvGrpSpPr/>
          <p:nvPr/>
        </p:nvGrpSpPr>
        <p:grpSpPr>
          <a:xfrm>
            <a:off x="1006345" y="3647009"/>
            <a:ext cx="4125778" cy="819482"/>
            <a:chOff x="1814" y="2612"/>
            <a:chExt cx="6497" cy="1292"/>
          </a:xfrm>
        </p:grpSpPr>
        <p:cxnSp>
          <p:nvCxnSpPr>
            <p:cNvPr id="9"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4"/>
              </p:custDataLst>
            </p:nvPr>
          </p:nvSpPr>
          <p:spPr>
            <a:xfrm>
              <a:off x="1814" y="2612"/>
              <a:ext cx="1724" cy="483"/>
            </a:xfrm>
            <a:prstGeom prst="rect">
              <a:avLst/>
            </a:prstGeom>
            <a:noFill/>
          </p:spPr>
          <p:txBody>
            <a:bodyPr wrap="none" rtlCol="0">
              <a:spAutoFit/>
            </a:bodyPr>
            <a:lstStyle/>
            <a:p>
              <a:r>
                <a:rPr lang="en-US" altLang="zh-CN" sz="1400" b="1"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t>
              </a:r>
              <a:r>
                <a:rPr lang="zh-CN" altLang="en-US" sz="1400" b="1"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虚拟助手</a:t>
              </a:r>
            </a:p>
          </p:txBody>
        </p:sp>
        <p:sp>
          <p:nvSpPr>
            <p:cNvPr id="12" name="TextBox 36"/>
            <p:cNvSpPr txBox="1"/>
            <p:nvPr>
              <p:custDataLst>
                <p:tags r:id="rId5"/>
              </p:custDataLst>
            </p:nvPr>
          </p:nvSpPr>
          <p:spPr>
            <a:xfrm>
              <a:off x="1814" y="3199"/>
              <a:ext cx="6497" cy="705"/>
            </a:xfrm>
            <a:prstGeom prst="rect">
              <a:avLst/>
            </a:prstGeom>
            <a:noFill/>
          </p:spPr>
          <p:txBody>
            <a:bodyPr wrap="square" rtlCol="0">
              <a:no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机器学习的目的是让计算机通过数据来学习规律并进行预测</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pic>
        <p:nvPicPr>
          <p:cNvPr id="3" name="图片 2"/>
          <p:cNvPicPr>
            <a:picLocks noChangeAspect="1"/>
          </p:cNvPicPr>
          <p:nvPr>
            <p:custDataLst>
              <p:tags r:id="rId2"/>
            </p:custDataLst>
          </p:nvPr>
        </p:nvPicPr>
        <p:blipFill>
          <a:blip r:embed="rId14">
            <a:clrChange>
              <a:clrFrom>
                <a:srgbClr val="FFFFFF">
                  <a:alpha val="100000"/>
                </a:srgbClr>
              </a:clrFrom>
              <a:clrTo>
                <a:srgbClr val="FFFFFF">
                  <a:alpha val="100000"/>
                  <a:alpha val="0"/>
                </a:srgbClr>
              </a:clrTo>
            </a:clrChange>
          </a:blip>
          <a:stretch>
            <a:fillRect/>
          </a:stretch>
        </p:blipFill>
        <p:spPr>
          <a:xfrm>
            <a:off x="5262880" y="1708150"/>
            <a:ext cx="3630295" cy="26130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了解人工智能的发展与分类</a:t>
            </a:r>
          </a:p>
        </p:txBody>
      </p:sp>
      <p:grpSp>
        <p:nvGrpSpPr>
          <p:cNvPr id="2" name="组合 1"/>
          <p:cNvGrpSpPr/>
          <p:nvPr/>
        </p:nvGrpSpPr>
        <p:grpSpPr>
          <a:xfrm>
            <a:off x="1007615" y="1024511"/>
            <a:ext cx="2581389" cy="355576"/>
            <a:chOff x="1814" y="2612"/>
            <a:chExt cx="4065"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4065"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创始人艾伦</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图灵与图灵测试</a:t>
              </a:r>
            </a:p>
          </p:txBody>
        </p:sp>
      </p:grpSp>
      <p:sp>
        <p:nvSpPr>
          <p:cNvPr id="3" name="TextBox 36"/>
          <p:cNvSpPr txBox="1"/>
          <p:nvPr>
            <p:custDataLst>
              <p:tags r:id="rId2"/>
            </p:custDataLst>
          </p:nvPr>
        </p:nvSpPr>
        <p:spPr>
          <a:xfrm>
            <a:off x="1043305" y="1574800"/>
            <a:ext cx="4222115" cy="3322955"/>
          </a:xfrm>
          <a:prstGeom prst="rect">
            <a:avLst/>
          </a:prstGeom>
          <a:noFill/>
        </p:spPr>
        <p:txBody>
          <a:bodyPr wrap="square" rtlCol="0">
            <a:spAutoFit/>
          </a:bodyPr>
          <a:lstStyle/>
          <a:p>
            <a:pPr algn="just">
              <a:lnSpc>
                <a:spcPct val="150000"/>
              </a:lnSpc>
            </a:pPr>
            <a:r>
              <a:rPr lang="en-US" altLang="zh-CN"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艾伦·图灵（如图1.1.3所示）是英国数学家、逻辑学家，被广泛认为是“人工智能之父”。他为20世纪的计算机科学和人工智能领域做出了奠基性的贡献。图灵测试是图灵在1950年发表的《计算机器与智能》一文中提出的概念。这个测试的目的是判断机器是否能够表现出与人类同等的智能。在测试中，一个人类询问者通过文本交流（如打字聊天）的方式分别与一个机器和一个真人进行对话。如果询问者无法区分哪个是机器回答、哪个是真人回答，那么这台机器就通过了图灵测试。</a:t>
            </a:r>
          </a:p>
        </p:txBody>
      </p:sp>
      <p:pic>
        <p:nvPicPr>
          <p:cNvPr id="4" name="图片 3"/>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5580380" y="1456690"/>
            <a:ext cx="2606675" cy="328041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305" y="808348"/>
            <a:ext cx="2522331" cy="355576"/>
            <a:chOff x="1814" y="2612"/>
            <a:chExt cx="3972"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3972" cy="483"/>
            </a:xfrm>
            <a:prstGeom prst="rect">
              <a:avLst/>
            </a:prstGeom>
            <a:noFill/>
          </p:spPr>
          <p:txBody>
            <a:bodyPr wrap="none" rtlCol="0">
              <a:spAutoFit/>
            </a:bodyPr>
            <a:lstStyle/>
            <a:p>
              <a:r>
                <a:rPr lang="en-US" altLang="zh-CN" sz="1400" b="1"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人工智能的诞生与蓬勃发展</a:t>
              </a:r>
            </a:p>
          </p:txBody>
        </p:sp>
      </p:grpSp>
      <p:sp>
        <p:nvSpPr>
          <p:cNvPr id="3" name="TextBox 36"/>
          <p:cNvSpPr txBox="1"/>
          <p:nvPr>
            <p:custDataLst>
              <p:tags r:id="rId1"/>
            </p:custDataLst>
          </p:nvPr>
        </p:nvSpPr>
        <p:spPr>
          <a:xfrm>
            <a:off x="1187624" y="1212817"/>
            <a:ext cx="7308812" cy="3322955"/>
          </a:xfrm>
          <a:prstGeom prst="rect">
            <a:avLst/>
          </a:prstGeom>
          <a:noFill/>
        </p:spPr>
        <p:txBody>
          <a:bodyPr wrap="square" rtlCol="0">
            <a:spAutoFit/>
          </a:bodyPr>
          <a:lstStyle/>
          <a:p>
            <a:pPr algn="just">
              <a:lnSpc>
                <a:spcPct val="150000"/>
              </a:lnSpc>
            </a:pPr>
            <a:r>
              <a:rPr lang="en-US" altLang="zh-CN"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lang="zh-CN" altLang="en-US"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孕育期</a:t>
            </a:r>
            <a:endParaRPr lang="en-US" altLang="zh-CN"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lang="en-US" altLang="zh-CN"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人工智能的诞生可追溯至1956年召开的达特茅斯会议。</a:t>
            </a:r>
          </a:p>
          <a:p>
            <a:pPr algn="just">
              <a:lnSpc>
                <a:spcPct val="150000"/>
              </a:lnSpc>
            </a:pPr>
            <a:r>
              <a:rPr lang="en-US" altLang="zh-CN"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lang="zh-CN" altLang="en-US"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形成期</a:t>
            </a:r>
          </a:p>
          <a:p>
            <a:pPr marL="285750" indent="-285750" algn="just">
              <a:lnSpc>
                <a:spcPct val="150000"/>
              </a:lnSpc>
              <a:buFont typeface="Arial" panose="020B0604020202090204" pitchFamily="34" charset="0"/>
              <a:buChar char="•"/>
            </a:pP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第一次大发展（1956年至20世纪60年代初期）</a:t>
            </a:r>
          </a:p>
          <a:p>
            <a:pPr marL="285750" indent="-285750" algn="just">
              <a:lnSpc>
                <a:spcPct val="150000"/>
              </a:lnSpc>
              <a:buFont typeface="Arial" panose="020B0604020202090204" pitchFamily="34" charset="0"/>
              <a:buChar char="•"/>
            </a:pP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第一次低谷（20世纪60年代初期至20世纪70年代初期）</a:t>
            </a:r>
          </a:p>
          <a:p>
            <a:pPr marL="285750" indent="-285750" algn="just">
              <a:lnSpc>
                <a:spcPct val="150000"/>
              </a:lnSpc>
              <a:buFont typeface="Arial" panose="020B0604020202090204" pitchFamily="34" charset="0"/>
              <a:buChar char="•"/>
            </a:pP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第二次大发展（20世纪70年代初期至20世纪80年代中期）</a:t>
            </a:r>
          </a:p>
          <a:p>
            <a:pPr marL="285750" indent="-285750" algn="just">
              <a:lnSpc>
                <a:spcPct val="150000"/>
              </a:lnSpc>
              <a:buFont typeface="Arial" panose="020B0604020202090204" pitchFamily="34" charset="0"/>
              <a:buChar char="•"/>
            </a:pP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第二次低谷（20世纪80年代中期</a:t>
            </a:r>
            <a:r>
              <a:rPr lang="en-US"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zzzzz</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至20世纪90年代中期）</a:t>
            </a:r>
          </a:p>
          <a:p>
            <a:pPr algn="just">
              <a:lnSpc>
                <a:spcPct val="150000"/>
              </a:lnSpc>
            </a:pPr>
            <a:r>
              <a:rPr lang="en-US" altLang="zh-CN"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lang="zh-CN" altLang="en-US"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发展期</a:t>
            </a:r>
          </a:p>
          <a:p>
            <a:pPr marL="285750" indent="-285750" algn="just">
              <a:lnSpc>
                <a:spcPct val="150000"/>
              </a:lnSpc>
              <a:buFont typeface="Arial" panose="020B0604020202090204" pitchFamily="34" charset="0"/>
              <a:buChar char="•"/>
            </a:pPr>
            <a:r>
              <a:rPr lang="en-US" altLang="zh-CN"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复苏与互联网赋能（20世纪90年代中期至2010年）</a:t>
            </a:r>
          </a:p>
          <a:p>
            <a:pPr marL="285750" indent="-285750" algn="just">
              <a:lnSpc>
                <a:spcPct val="150000"/>
              </a:lnSpc>
              <a:buFont typeface="Arial" panose="020B0604020202090204" pitchFamily="34" charset="0"/>
              <a:buChar char="•"/>
            </a:pPr>
            <a:r>
              <a:rPr lang="en-US" altLang="zh-CN"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深度革命与生态重构（2010年至今）</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了解人工智能的发展与分类</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7615" y="1024511"/>
            <a:ext cx="1630117" cy="355576"/>
            <a:chOff x="1814" y="2612"/>
            <a:chExt cx="2567"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人工智能的分类</a:t>
              </a:r>
            </a:p>
          </p:txBody>
        </p:sp>
      </p:grpSp>
      <p:sp>
        <p:nvSpPr>
          <p:cNvPr id="3" name="TextBox 36"/>
          <p:cNvSpPr txBox="1"/>
          <p:nvPr>
            <p:custDataLst>
              <p:tags r:id="rId1"/>
            </p:custDataLst>
          </p:nvPr>
        </p:nvSpPr>
        <p:spPr>
          <a:xfrm>
            <a:off x="1043305" y="1574800"/>
            <a:ext cx="6988810" cy="2999740"/>
          </a:xfrm>
          <a:prstGeom prst="rect">
            <a:avLst/>
          </a:prstGeom>
          <a:noFill/>
        </p:spPr>
        <p:txBody>
          <a:bodyPr wrap="square" rtlCol="0">
            <a:sp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人工智能按智能程度可分为弱人工智能、强人工智能和超人工智能。</a:t>
            </a:r>
          </a:p>
          <a:p>
            <a:pPr algn="just">
              <a:lnSpc>
                <a:spcPct val="150000"/>
              </a:lnSpc>
            </a:pPr>
            <a:endPar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① 弱人工智能：</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专注于单一任务或特定领域的人工智能系统，其能力局限于预设的规则或训练数据范围内，不具备自主意识、情感或跨领域推理能力。</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② 强人工智能：</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具备与人类相当的广泛认知能力，能够自主学习、进行跨领域推理，并适应新环境的智能系统。</a:t>
            </a:r>
            <a:endPar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③ 超人工智能：</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智能水平远超人类的人工智能系统，它几乎在所有领域都能超越最聪明的人类大脑。它不仅具备卓越的推理、创造和决策能力，还能进行自我进化，不断突破算法</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了解人工智能的发展与分类</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2</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799466"/>
            <a:chOff x="5349226" y="2010956"/>
            <a:chExt cx="5922706" cy="947110"/>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837278"/>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认知人工智能的产业结构</a:t>
              </a:r>
              <a:endParaRPr lang="zh-CN" altLang="zh-CN" sz="2000" dirty="0">
                <a:solidFill>
                  <a:schemeClr val="bg1"/>
                </a:solidFill>
                <a:latin typeface="微软雅黑" panose="020B0503020204020204" pitchFamily="34" charset="-122"/>
                <a:ea typeface="微软雅黑" panose="020B0503020204020204" pitchFamily="34" charset="-122"/>
              </a:endParaRPr>
            </a:p>
            <a:p>
              <a:pPr lvl="0" algn="ctr"/>
              <a:endParaRPr lang="zh-CN" altLang="zh-CN" sz="2000" dirty="0">
                <a:solidFill>
                  <a:schemeClr val="bg1"/>
                </a:solidFill>
                <a:latin typeface="微软雅黑" panose="020B0503020204020204" pitchFamily="34" charset="-122"/>
                <a:ea typeface="微软雅黑" panose="020B0503020204020204" pitchFamily="34" charset="-122"/>
              </a:endParaRP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313815"/>
            <a:ext cx="5281930" cy="268097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掌握人工智能产业结构的组成及其各层次的作用</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理解感知智能与认知智能的主要功能和技术特点</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能够分析人工智能各类技术在特定领域中的应用情况</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能够初步体验人工智能的感知智能与认知智能技术</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提升对人工智能产业结构的整体认识与全局意识</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能够理解技术和产业发展的逻辑与潜力</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培养跨学科思维和产业洞察能力</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能够关注人工智能技术的社会价值及其对产业发展</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经济转型的贡献</a:t>
            </a:r>
          </a:p>
        </p:txBody>
      </p:sp>
      <p:grpSp>
        <p:nvGrpSpPr>
          <p:cNvPr id="17" name="Group 14"/>
          <p:cNvGrpSpPr/>
          <p:nvPr>
            <p:custDataLst>
              <p:tags r:id="rId3"/>
            </p:custDataLst>
          </p:nvPr>
        </p:nvGrpSpPr>
        <p:grpSpPr>
          <a:xfrm>
            <a:off x="1359535" y="136039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39417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36572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7615" y="102451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计算硬件</a:t>
              </a:r>
            </a:p>
          </p:txBody>
        </p:sp>
      </p:grpSp>
      <p:sp>
        <p:nvSpPr>
          <p:cNvPr id="3" name="TextBox 36"/>
          <p:cNvSpPr txBox="1"/>
          <p:nvPr>
            <p:custDataLst>
              <p:tags r:id="rId1"/>
            </p:custDataLst>
          </p:nvPr>
        </p:nvSpPr>
        <p:spPr>
          <a:xfrm>
            <a:off x="1043304" y="1574800"/>
            <a:ext cx="3600703" cy="2030095"/>
          </a:xfrm>
          <a:prstGeom prst="rect">
            <a:avLst/>
          </a:prstGeom>
          <a:noFill/>
        </p:spPr>
        <p:txBody>
          <a:bodyPr wrap="square" rtlCol="0">
            <a:spAutoFit/>
          </a:bodyPr>
          <a:lstStyle/>
          <a:p>
            <a:pPr algn="just">
              <a:lnSpc>
                <a:spcPct val="150000"/>
              </a:lnSpc>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en-US"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a:t>
            </a:r>
            <a:r>
              <a:rPr lang="zh-CN"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芯片</a:t>
            </a:r>
          </a:p>
          <a:p>
            <a:pPr algn="just">
              <a:lnSpc>
                <a:spcPct val="150000"/>
              </a:lnSpc>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人工智能芯片是专为执行机器学习算法和神经网络计算而设计的。相比传统的中央处理器（CPU</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），它具有更高的计算效率，且能耗更低，如图1.2.2所示。</a:t>
            </a:r>
          </a:p>
          <a:p>
            <a:pPr algn="just">
              <a:lnSpc>
                <a:spcPct val="150000"/>
              </a:lnSpc>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了解基础支撑层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基础层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5" name="图片 4"/>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5003800" y="916305"/>
            <a:ext cx="3429635" cy="386461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7615" y="102451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计算硬件</a:t>
              </a:r>
            </a:p>
          </p:txBody>
        </p:sp>
      </p:grpSp>
      <p:sp>
        <p:nvSpPr>
          <p:cNvPr id="3" name="TextBox 36"/>
          <p:cNvSpPr txBox="1"/>
          <p:nvPr>
            <p:custDataLst>
              <p:tags r:id="rId1"/>
            </p:custDataLst>
          </p:nvPr>
        </p:nvSpPr>
        <p:spPr>
          <a:xfrm>
            <a:off x="1043305" y="1574800"/>
            <a:ext cx="3450590" cy="1706880"/>
          </a:xfrm>
          <a:prstGeom prst="rect">
            <a:avLst/>
          </a:prstGeom>
          <a:noFill/>
        </p:spPr>
        <p:txBody>
          <a:bodyPr wrap="square" rtlCol="0">
            <a:spAutoFit/>
          </a:bodyPr>
          <a:lstStyle/>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传感器</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传感器是用于收集环境数据（如温度、光线、声音、运动等）的设备，这些数据可被人工智能系统用来进行分析和决策，如图1.2.3所示。</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了解基础支撑层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基础层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6" name="图片 5"/>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4787900" y="1311910"/>
            <a:ext cx="3637915" cy="26447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1451674" cy="355576"/>
            <a:chOff x="1814" y="2612"/>
            <a:chExt cx="2286" cy="560"/>
          </a:xfrm>
        </p:grpSpPr>
        <p:cxnSp>
          <p:nvCxnSpPr>
            <p:cNvPr id="35" name="Straight Connector 34"/>
            <p:cNvCxnSpPr/>
            <p:nvPr>
              <p:custDataLst>
                <p:tags r:id="rId5"/>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6"/>
              </p:custDataLst>
            </p:nvPr>
          </p:nvSpPr>
          <p:spPr>
            <a:xfrm>
              <a:off x="1814" y="2612"/>
              <a:ext cx="228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计算支撑技术</a:t>
              </a:r>
            </a:p>
          </p:txBody>
        </p:sp>
      </p:grpSp>
      <p:sp>
        <p:nvSpPr>
          <p:cNvPr id="3" name="TextBox 36"/>
          <p:cNvSpPr txBox="1"/>
          <p:nvPr>
            <p:custDataLst>
              <p:tags r:id="rId1"/>
            </p:custDataLst>
          </p:nvPr>
        </p:nvSpPr>
        <p:spPr>
          <a:xfrm>
            <a:off x="829945" y="1610360"/>
            <a:ext cx="3881120" cy="2999740"/>
          </a:xfrm>
          <a:prstGeom prst="rect">
            <a:avLst/>
          </a:prstGeom>
          <a:noFill/>
        </p:spPr>
        <p:txBody>
          <a:bodyPr wrap="square" rtlCol="0">
            <a:spAutoFit/>
          </a:bodyPr>
          <a:lstStyle/>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r>
              <a:rPr 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en-US" alt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大数据技术</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大数据技术涵盖数据的收集、存储、管理和分析，已成为人工智能领域不可或缺的基石。</a:t>
            </a:r>
          </a:p>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云计算技术</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云计算作为一项革命性的技术，为人工智能领域提供了前所未有的资源获取与服务模式。</a:t>
            </a:r>
          </a:p>
          <a:p>
            <a:pPr algn="just">
              <a:lnSpc>
                <a:spcPct val="150000"/>
              </a:lnSpc>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通信技术</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通信技术的演进，尤其是5G、6G以及未来的7G技术，对人工智能等领域产生了深远影响。</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了解基础支撑层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基础层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5" name="图片 4"/>
          <p:cNvPicPr>
            <a:picLocks noChangeAspect="1"/>
          </p:cNvPicPr>
          <p:nvPr>
            <p:custDataLst>
              <p:tags r:id="rId3"/>
            </p:custDataLst>
          </p:nvPr>
        </p:nvPicPr>
        <p:blipFill>
          <a:blip r:embed="rId9">
            <a:clrChange>
              <a:clrFrom>
                <a:srgbClr val="FFFFFF">
                  <a:alpha val="100000"/>
                </a:srgbClr>
              </a:clrFrom>
              <a:clrTo>
                <a:srgbClr val="FFFFFF">
                  <a:alpha val="100000"/>
                  <a:alpha val="0"/>
                </a:srgbClr>
              </a:clrTo>
            </a:clrChange>
          </a:blip>
          <a:srcRect b="11865"/>
          <a:stretch>
            <a:fillRect/>
          </a:stretch>
        </p:blipFill>
        <p:spPr>
          <a:xfrm>
            <a:off x="4752975" y="1708150"/>
            <a:ext cx="4227830" cy="2103755"/>
          </a:xfrm>
          <a:prstGeom prst="rect">
            <a:avLst/>
          </a:prstGeom>
        </p:spPr>
      </p:pic>
      <p:pic>
        <p:nvPicPr>
          <p:cNvPr id="7" name="图片 6"/>
          <p:cNvPicPr>
            <a:picLocks noChangeAspect="1"/>
          </p:cNvPicPr>
          <p:nvPr>
            <p:custDataLst>
              <p:tags r:id="rId4"/>
            </p:custDataLst>
          </p:nvPr>
        </p:nvPicPr>
        <p:blipFill>
          <a:blip r:embed="rId9">
            <a:clrChange>
              <a:clrFrom>
                <a:srgbClr val="FEFEFE">
                  <a:alpha val="100000"/>
                </a:srgbClr>
              </a:clrFrom>
              <a:clrTo>
                <a:srgbClr val="FEFEFE">
                  <a:alpha val="100000"/>
                  <a:alpha val="0"/>
                </a:srgbClr>
              </a:clrTo>
            </a:clrChange>
          </a:blip>
          <a:srcRect l="29519" t="88116" r="26464"/>
          <a:stretch>
            <a:fillRect/>
          </a:stretch>
        </p:blipFill>
        <p:spPr>
          <a:xfrm>
            <a:off x="5459095" y="3949065"/>
            <a:ext cx="3006090" cy="45847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2165445" cy="355576"/>
            <a:chOff x="1814" y="2612"/>
            <a:chExt cx="3410"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3410"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a:t>
              </a:r>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算法与软件平台</a:t>
              </a:r>
            </a:p>
          </p:txBody>
        </p:sp>
      </p:grpSp>
      <p:sp>
        <p:nvSpPr>
          <p:cNvPr id="3" name="TextBox 36"/>
          <p:cNvSpPr txBox="1"/>
          <p:nvPr>
            <p:custDataLst>
              <p:tags r:id="rId1"/>
            </p:custDataLst>
          </p:nvPr>
        </p:nvSpPr>
        <p:spPr>
          <a:xfrm>
            <a:off x="829945" y="1610360"/>
            <a:ext cx="7774503" cy="2584450"/>
          </a:xfrm>
          <a:prstGeom prst="rect">
            <a:avLst/>
          </a:prstGeom>
          <a:noFill/>
        </p:spPr>
        <p:txBody>
          <a:bodyPr wrap="square" rtlCol="0">
            <a:spAutoFit/>
          </a:bodyPr>
          <a:lstStyle/>
          <a:p>
            <a:pPr indent="0" algn="just" fontAlgn="auto">
              <a:lnSpc>
                <a:spcPct val="150000"/>
              </a:lnSpc>
              <a:spcAft>
                <a:spcPts val="600"/>
              </a:spcAft>
            </a:pP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是人工智能技术不可或缺的基础资源。经过清洗、标注和处理后，这些数据为上层的技术开发和模型训练奠定基础</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算法</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是一系列解决问题的步骤或规则，决定了如何利用数据完成特定任务</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软件平台</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由系统软件和开发框架两部分组成。其中，系统软件是指那些直接管理、监控或维护计算机硬件及其他系统组件的软件，为人工智能模型的训练和推理提供了稳定的运行环境。</a:t>
            </a: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数据、算法与软件平台分别提供数据基础、计算方法以及运行环境和支持工具，三者协同合作，才能实现高效的模型构建与应用部署</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了解基础支撑层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基础层</a:t>
            </a:r>
            <a:r>
              <a:rPr lang="en-US" altLang="zh-CN" dirty="0">
                <a:solidFill>
                  <a:schemeClr val="accent1"/>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4104456" y="3007497"/>
            <a:ext cx="4798677" cy="0"/>
          </a:xfrm>
          <a:prstGeom prst="line">
            <a:avLst/>
          </a:prstGeom>
          <a:ln>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077335" y="2289175"/>
            <a:ext cx="4868545" cy="645160"/>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项目</a:t>
            </a:r>
            <a:r>
              <a:rPr lang="en-US" altLang="zh-CN" sz="3600" b="1"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初探人工智能</a:t>
            </a:r>
          </a:p>
        </p:txBody>
      </p:sp>
      <p:pic>
        <p:nvPicPr>
          <p:cNvPr id="3" name="图片 2"/>
          <p:cNvPicPr>
            <a:picLocks noChangeAspect="1"/>
          </p:cNvPicPr>
          <p:nvPr>
            <p:custDataLst>
              <p:tags r:id="rId1"/>
            </p:custDataLst>
          </p:nvPr>
        </p:nvPicPr>
        <p:blipFill>
          <a:blip r:embed="rId4" cstate="screen">
            <a:extLst>
              <a:ext uri="{28A0092B-C50C-407E-A947-70E740481C1C}">
                <a14:useLocalDpi xmlns:a14="http://schemas.microsoft.com/office/drawing/2010/main" val="0"/>
              </a:ext>
            </a:extLst>
          </a:blip>
          <a:stretch>
            <a:fillRect/>
          </a:stretch>
        </p:blipFill>
        <p:spPr>
          <a:xfrm>
            <a:off x="5872480" y="4443095"/>
            <a:ext cx="2138045" cy="335915"/>
          </a:xfrm>
          <a:prstGeom prst="rect">
            <a:avLst/>
          </a:prstGeom>
        </p:spPr>
      </p:pic>
      <p:pic>
        <p:nvPicPr>
          <p:cNvPr id="6" name="图片 5" descr="摄图网_601306538_计算机处理器(企业商用)"/>
          <p:cNvPicPr>
            <a:picLocks noChangeAspect="1"/>
          </p:cNvPicPr>
          <p:nvPr/>
        </p:nvPicPr>
        <p:blipFill>
          <a:blip r:embed="rId5"/>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7575" y="91783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感知智能</a:t>
              </a:r>
            </a:p>
          </p:txBody>
        </p:sp>
      </p:grpSp>
      <p:sp>
        <p:nvSpPr>
          <p:cNvPr id="3" name="TextBox 36"/>
          <p:cNvSpPr txBox="1"/>
          <p:nvPr>
            <p:custDataLst>
              <p:tags r:id="rId1"/>
            </p:custDataLst>
          </p:nvPr>
        </p:nvSpPr>
        <p:spPr>
          <a:xfrm>
            <a:off x="687575" y="1324591"/>
            <a:ext cx="4598035" cy="4030980"/>
          </a:xfrm>
          <a:prstGeom prst="rect">
            <a:avLst/>
          </a:prstGeom>
          <a:noFill/>
        </p:spPr>
        <p:txBody>
          <a:bodyPr wrap="square" rtlCol="0">
            <a:spAutoFit/>
          </a:bodyPr>
          <a:lstStyle/>
          <a:p>
            <a:pPr indent="0" algn="just" fontAlgn="auto">
              <a:lnSpc>
                <a:spcPct val="150000"/>
              </a:lnSpc>
              <a:spcAft>
                <a:spcPts val="600"/>
              </a:spcAft>
            </a:pP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感知智能是指机器通过模拟人类的感官系统来理解和解释外部世界的能力</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lang="en-US"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lang="zh-CN" altLang="en-US"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图像识别技术</a:t>
            </a:r>
          </a:p>
          <a:p>
            <a:pPr indent="0" algn="just" fontAlgn="auto">
              <a:lnSpc>
                <a:spcPct val="150000"/>
              </a:lnSpc>
              <a:spcAft>
                <a:spcPts val="600"/>
              </a:spcAft>
            </a:pPr>
            <a:r>
              <a:rPr lang="zh-CN" alt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图像识别技术使机器能够识别和理解视觉信息，具体包括对图像中的物体、场景和活动的辨别。</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文字识别技术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文字识别技术，又称光学字符识别技术，它基于人工智能算法，对包含文字符号的数字影像进行识别，并将其转换为对应的数字文本，实现文字的可识别、可编辑与可转化应用。</a:t>
            </a:r>
          </a:p>
          <a:p>
            <a:pPr indent="0" algn="just" fontAlgn="auto">
              <a:lnSpc>
                <a:spcPct val="150000"/>
              </a:lnSpc>
              <a:spcAft>
                <a:spcPts val="600"/>
              </a:spcAft>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了解技术驱动层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技术层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6" name="图片 5"/>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5506720" y="1638300"/>
            <a:ext cx="3598545" cy="241236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2015" y="81115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感知智能</a:t>
              </a:r>
            </a:p>
          </p:txBody>
        </p:sp>
      </p:grpSp>
      <p:sp>
        <p:nvSpPr>
          <p:cNvPr id="3" name="TextBox 36"/>
          <p:cNvSpPr txBox="1"/>
          <p:nvPr>
            <p:custDataLst>
              <p:tags r:id="rId1"/>
            </p:custDataLst>
          </p:nvPr>
        </p:nvSpPr>
        <p:spPr>
          <a:xfrm>
            <a:off x="467360" y="1248409"/>
            <a:ext cx="4354195" cy="3707765"/>
          </a:xfrm>
          <a:prstGeom prst="rect">
            <a:avLst/>
          </a:prstGeom>
          <a:noFill/>
        </p:spPr>
        <p:txBody>
          <a:bodyPr wrap="square" rtlCol="0">
            <a:spAutoFit/>
          </a:bodyPr>
          <a:lstStyle/>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语音识别技术</a:t>
            </a: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语音识别技术可将语音精准转化为文本，使机器迅速响应口头指令</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生物特征识别技术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生物特征识别技术通过指纹、面部特征、虹膜或声音等生物特征来识别个体身份，为安全认证、个人设备解锁等领域提供了一种安全且便捷的认证方式。</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环境感知技术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环境感知技术使机器能够感知周围环境，如温度、湿度、光线等，以便做出相应的反应</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了解技术驱动层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技术层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5" name="图片 4"/>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5147945" y="1671955"/>
            <a:ext cx="3849370" cy="28606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1425003" cy="355576"/>
            <a:chOff x="1814" y="2612"/>
            <a:chExt cx="2244"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认知智能</a:t>
              </a:r>
            </a:p>
          </p:txBody>
        </p:sp>
      </p:grpSp>
      <p:sp>
        <p:nvSpPr>
          <p:cNvPr id="3" name="TextBox 36"/>
          <p:cNvSpPr txBox="1"/>
          <p:nvPr>
            <p:custDataLst>
              <p:tags r:id="rId1"/>
            </p:custDataLst>
          </p:nvPr>
        </p:nvSpPr>
        <p:spPr>
          <a:xfrm>
            <a:off x="829944" y="1610360"/>
            <a:ext cx="7666491" cy="2738120"/>
          </a:xfrm>
          <a:prstGeom prst="rect">
            <a:avLst/>
          </a:prstGeom>
          <a:noFill/>
        </p:spPr>
        <p:txBody>
          <a:bodyPr wrap="square" rtlCol="0">
            <a:spAutoFit/>
          </a:bodyPr>
          <a:lstStyle/>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认知智能是指机器模拟人类的认知过程</a:t>
            </a:r>
            <a:r>
              <a:rPr lang="en-US"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理解和处理信息的能力</a:t>
            </a:r>
            <a:r>
              <a:rPr lang="en-US"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自然语言处理技术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自然语言处理使机器能够理解人类语言，包括语言的语法、语义和语境，并在此基础上生成人类语言</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知识图谱技术通过构建知识图谱存储和表示信息，使机器能够进行推理并提供更丰富的信息</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endPar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了解技术驱动层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技术层</a:t>
            </a:r>
            <a:r>
              <a:rPr lang="en-US" altLang="zh-CN" dirty="0">
                <a:solidFill>
                  <a:schemeClr val="accent1"/>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认知智能</a:t>
              </a:r>
            </a:p>
          </p:txBody>
        </p:sp>
      </p:grpSp>
      <p:sp>
        <p:nvSpPr>
          <p:cNvPr id="3" name="TextBox 36"/>
          <p:cNvSpPr txBox="1"/>
          <p:nvPr>
            <p:custDataLst>
              <p:tags r:id="rId1"/>
            </p:custDataLst>
          </p:nvPr>
        </p:nvSpPr>
        <p:spPr>
          <a:xfrm>
            <a:off x="467361" y="1610360"/>
            <a:ext cx="3744600" cy="2584450"/>
          </a:xfrm>
          <a:prstGeom prst="rect">
            <a:avLst/>
          </a:prstGeom>
          <a:noFill/>
        </p:spPr>
        <p:txBody>
          <a:bodyPr wrap="square" rtlCol="0">
            <a:spAutoFit/>
          </a:bodyPr>
          <a:lstStyle/>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机器问答技术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机器问答技术能够让机器理解用户提问，并据此提供信息或解决方案</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机器学习技术</a:t>
            </a:r>
            <a:endPar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机器学习是指利用某些算法指导计算机基于已知数据构建合适的模型，并运用此模型对新情境做出判断的过程</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了解技术驱动层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技术层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6" name="图片 5"/>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4067944" y="1564432"/>
            <a:ext cx="4927600" cy="24511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1425003" cy="355576"/>
            <a:chOff x="1814" y="2612"/>
            <a:chExt cx="2244"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160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制造</a:t>
              </a:r>
            </a:p>
          </p:txBody>
        </p:sp>
      </p:grpSp>
      <p:sp>
        <p:nvSpPr>
          <p:cNvPr id="3" name="TextBox 36"/>
          <p:cNvSpPr txBox="1"/>
          <p:nvPr>
            <p:custDataLst>
              <p:tags r:id="rId1"/>
            </p:custDataLst>
          </p:nvPr>
        </p:nvSpPr>
        <p:spPr>
          <a:xfrm>
            <a:off x="829945" y="1610360"/>
            <a:ext cx="7449820" cy="2261235"/>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“AI+制造”的应用主要包括以下三个方面</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endPar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 预测性维护：</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通过分析设备的历史数据和实时运行数据，人工智能能够预测潜在的故障，并据此提前进行维护，从而降低意外停机的风险和维修成本。</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 自动化生产线：</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借助机器人和自动化系统，可有效提升生产效率，加强质量控制。</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 供应链优化：</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人工智能可以帮助企业预测产品需求，优化库存水平，降低库存过剩或缺货的发生概率，同时还能优化物流路径，削减运输成本。 </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知道场景应用层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应用层</a:t>
            </a:r>
            <a:r>
              <a:rPr lang="en-US" altLang="zh-CN" dirty="0">
                <a:solidFill>
                  <a:schemeClr val="accent1"/>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60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交通</a:t>
              </a:r>
            </a:p>
          </p:txBody>
        </p:sp>
      </p:grpSp>
      <p:sp>
        <p:nvSpPr>
          <p:cNvPr id="3" name="TextBox 36"/>
          <p:cNvSpPr txBox="1"/>
          <p:nvPr>
            <p:custDataLst>
              <p:tags r:id="rId1"/>
            </p:custDataLst>
          </p:nvPr>
        </p:nvSpPr>
        <p:spPr>
          <a:xfrm>
            <a:off x="611561" y="1610360"/>
            <a:ext cx="3917260" cy="2907665"/>
          </a:xfrm>
          <a:prstGeom prst="rect">
            <a:avLst/>
          </a:prstGeom>
          <a:noFill/>
        </p:spPr>
        <p:txBody>
          <a:bodyPr wrap="square" rtlCol="0">
            <a:spAutoFit/>
          </a:bodyPr>
          <a:lstStyle/>
          <a:p>
            <a:pPr indent="0" algn="just" fontAlgn="auto">
              <a:lnSpc>
                <a:spcPct val="150000"/>
              </a:lnSpc>
              <a:spcAft>
                <a:spcPts val="600"/>
              </a:spcAft>
            </a:pP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“AI+交通”系统的具体内容，如图1.2.8所示。</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自动驾驶汽车：</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实现车辆的自主导航和驾驶，显著提升交通的安全性和便利性</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智能交通系统：</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凭借对交通数据的深度分析，实时灵活地调整交通信号，智能引导车辆绕开拥堵路段，从而整体提升交通流畅度</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车辆维护预测：</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通过分析车辆数据预测维护需求</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知道场景应用层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应用层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6" name="图片 5"/>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4499610" y="1276350"/>
            <a:ext cx="4512945" cy="319532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255" y="1060071"/>
            <a:ext cx="1425003" cy="355576"/>
            <a:chOff x="1814" y="2612"/>
            <a:chExt cx="2244"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160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安防</a:t>
              </a:r>
            </a:p>
          </p:txBody>
        </p:sp>
      </p:grpSp>
      <p:sp>
        <p:nvSpPr>
          <p:cNvPr id="3" name="TextBox 36"/>
          <p:cNvSpPr txBox="1"/>
          <p:nvPr>
            <p:custDataLst>
              <p:tags r:id="rId1"/>
            </p:custDataLst>
          </p:nvPr>
        </p:nvSpPr>
        <p:spPr>
          <a:xfrm>
            <a:off x="829945" y="1610360"/>
            <a:ext cx="3759835" cy="2907665"/>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小区安防智能一体化系统的工作原理，如图1.2.9所示。</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①视频监控分析：</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利用图像识别技术实时分析监控视频，识别异常行为。</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②入侵检测系统：</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分析网络流量，识别异常模式，及时发现并阻止网络攻击。</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③身份验证：</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通过生物识别技术提高访问控制的安全性。 </a:t>
            </a:r>
          </a:p>
        </p:txBody>
      </p:sp>
      <p:sp>
        <p:nvSpPr>
          <p:cNvPr id="4" name="文本框 37"/>
          <p:cNvSpPr txBox="1"/>
          <p:nvPr userDrawn="1">
            <p:custDataLst>
              <p:tags r:id="rId2"/>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知道场景应用层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应用层</a:t>
            </a:r>
            <a:r>
              <a:rPr lang="en-US" altLang="zh-CN" dirty="0">
                <a:solidFill>
                  <a:schemeClr val="accent1"/>
                </a:solidFill>
                <a:latin typeface="微软雅黑" panose="020B0503020204020204" pitchFamily="34" charset="-122"/>
                <a:ea typeface="微软雅黑" panose="020B0503020204020204" pitchFamily="34" charset="-122"/>
              </a:rPr>
              <a:t>）</a:t>
            </a:r>
          </a:p>
        </p:txBody>
      </p:sp>
      <p:pic>
        <p:nvPicPr>
          <p:cNvPr id="5" name="图片 4"/>
          <p:cNvPicPr>
            <a:picLocks noChangeAspect="1"/>
          </p:cNvPicPr>
          <p:nvPr>
            <p:custDataLst>
              <p:tags r:id="rId3"/>
            </p:custDataLst>
          </p:nvPr>
        </p:nvPicPr>
        <p:blipFill>
          <a:blip r:embed="rId8">
            <a:clrChange>
              <a:clrFrom>
                <a:srgbClr val="FFFFFF">
                  <a:alpha val="100000"/>
                </a:srgbClr>
              </a:clrFrom>
              <a:clrTo>
                <a:srgbClr val="FFFFFF">
                  <a:alpha val="100000"/>
                  <a:alpha val="0"/>
                </a:srgbClr>
              </a:clrTo>
            </a:clrChange>
          </a:blip>
          <a:stretch>
            <a:fillRect/>
          </a:stretch>
        </p:blipFill>
        <p:spPr>
          <a:xfrm>
            <a:off x="4607560" y="1348105"/>
            <a:ext cx="4276725" cy="314706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7917951" cy="1765044"/>
            <a:chOff x="1251" y="1669"/>
            <a:chExt cx="12469" cy="2780"/>
          </a:xfrm>
        </p:grpSpPr>
        <p:grpSp>
          <p:nvGrpSpPr>
            <p:cNvPr id="2" name="组合 1"/>
            <p:cNvGrpSpPr/>
            <p:nvPr/>
          </p:nvGrpSpPr>
          <p:grpSpPr>
            <a:xfrm>
              <a:off x="1251" y="1669"/>
              <a:ext cx="2244" cy="560"/>
              <a:chOff x="1814" y="2612"/>
              <a:chExt cx="2244" cy="560"/>
            </a:xfrm>
          </p:grpSpPr>
          <p:cxnSp>
            <p:nvCxnSpPr>
              <p:cNvPr id="35" name="Straight Connector 34"/>
              <p:cNvCxnSpPr/>
              <p:nvPr>
                <p:custDataLst>
                  <p:tags r:id="rId6"/>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7"/>
                </p:custDataLst>
              </p:nvPr>
            </p:nvSpPr>
            <p:spPr>
              <a:xfrm>
                <a:off x="1814" y="2612"/>
                <a:ext cx="160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医疗</a:t>
                </a:r>
              </a:p>
            </p:txBody>
          </p:sp>
        </p:grpSp>
        <p:sp>
          <p:nvSpPr>
            <p:cNvPr id="3" name="TextBox 36"/>
            <p:cNvSpPr txBox="1"/>
            <p:nvPr>
              <p:custDataLst>
                <p:tags r:id="rId5"/>
              </p:custDataLst>
            </p:nvPr>
          </p:nvSpPr>
          <p:spPr>
            <a:xfrm>
              <a:off x="1307" y="2536"/>
              <a:ext cx="12413" cy="1913"/>
            </a:xfrm>
            <a:prstGeom prst="rect">
              <a:avLst/>
            </a:prstGeom>
            <a:noFill/>
          </p:spPr>
          <p:txBody>
            <a:bodyPr wrap="square" rtlCol="0">
              <a:spAutoFit/>
            </a:bodyPr>
            <a:lstStyle/>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疾病诊断：</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辅助医生深入分析X光片、CT扫描等医学图像，从而显著提升疾病诊断的精确度</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个性化治疗：</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根据患者的遗传信息和病史，为其定制治疗方案，优化治疗效果</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药物研发：</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通过对海量化合物数据深度挖掘，预测药物疗效及潜在副作用，加速新药研发</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知道场景应用层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应用层</a:t>
            </a:r>
            <a:r>
              <a:rPr lang="en-US" altLang="zh-CN" dirty="0">
                <a:solidFill>
                  <a:schemeClr val="accent1"/>
                </a:solidFill>
                <a:latin typeface="微软雅黑" panose="020B0503020204020204" pitchFamily="34" charset="-122"/>
                <a:ea typeface="微软雅黑" panose="020B0503020204020204" pitchFamily="34" charset="-122"/>
              </a:rPr>
              <a:t>）</a:t>
            </a:r>
          </a:p>
        </p:txBody>
      </p:sp>
      <p:grpSp>
        <p:nvGrpSpPr>
          <p:cNvPr id="7" name="组合 6"/>
          <p:cNvGrpSpPr/>
          <p:nvPr/>
        </p:nvGrpSpPr>
        <p:grpSpPr>
          <a:xfrm>
            <a:off x="794255" y="3020031"/>
            <a:ext cx="8098155" cy="1765300"/>
            <a:chOff x="1251" y="1669"/>
            <a:chExt cx="12753" cy="2780"/>
          </a:xfrm>
        </p:grpSpPr>
        <p:grpSp>
          <p:nvGrpSpPr>
            <p:cNvPr id="8" name="组合 7"/>
            <p:cNvGrpSpPr/>
            <p:nvPr/>
          </p:nvGrpSpPr>
          <p:grpSpPr>
            <a:xfrm>
              <a:off x="1251" y="1669"/>
              <a:ext cx="2244" cy="560"/>
              <a:chOff x="1814" y="2612"/>
              <a:chExt cx="2244" cy="560"/>
            </a:xfrm>
          </p:grpSpPr>
          <p:cxnSp>
            <p:nvCxnSpPr>
              <p:cNvPr id="9"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4"/>
                </p:custDataLst>
              </p:nvPr>
            </p:nvSpPr>
            <p:spPr>
              <a:xfrm>
                <a:off x="1814" y="2612"/>
                <a:ext cx="160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物流</a:t>
                </a:r>
              </a:p>
            </p:txBody>
          </p:sp>
        </p:grpSp>
        <p:sp>
          <p:nvSpPr>
            <p:cNvPr id="11" name="TextBox 36"/>
            <p:cNvSpPr txBox="1"/>
            <p:nvPr>
              <p:custDataLst>
                <p:tags r:id="rId2"/>
              </p:custDataLst>
            </p:nvPr>
          </p:nvSpPr>
          <p:spPr>
            <a:xfrm>
              <a:off x="1307" y="2536"/>
              <a:ext cx="12697" cy="1913"/>
            </a:xfrm>
            <a:prstGeom prst="rect">
              <a:avLst/>
            </a:prstGeom>
            <a:noFill/>
          </p:spPr>
          <p:txBody>
            <a:bodyPr wrap="square" rtlCol="0">
              <a:spAutoFit/>
            </a:bodyPr>
            <a:lstStyle/>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路线规划：</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凭借实时交通数据与货物详情，智能规划出最优配送路径</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仓库自动化：</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使用机器人和自动化系统，提高仓库操作效率</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indent="0" algn="just" fontAlgn="auto">
                <a:lnSpc>
                  <a:spcPct val="150000"/>
                </a:lnSpc>
                <a:spcAft>
                  <a:spcPts val="600"/>
                </a:spcAft>
              </a:pPr>
              <a:r>
                <a:rPr sz="1400" dirty="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a:t>
              </a:r>
              <a:r>
                <a:rPr sz="1400" dirty="0" err="1">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需求预测：</a:t>
              </a:r>
              <a:r>
                <a:rPr sz="1400" dirty="0" err="1">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分析历史数据，预测物流需求，优化库存和物流计划，降低库存积压和缺货风险</a:t>
              </a:r>
              <a:r>
                <a:rPr sz="1400" dirty="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7545200" cy="1765044"/>
            <a:chOff x="1251" y="1669"/>
            <a:chExt cx="11882" cy="2780"/>
          </a:xfrm>
        </p:grpSpPr>
        <p:grpSp>
          <p:nvGrpSpPr>
            <p:cNvPr id="2" name="组合 1"/>
            <p:cNvGrpSpPr/>
            <p:nvPr/>
          </p:nvGrpSpPr>
          <p:grpSpPr>
            <a:xfrm>
              <a:off x="1251" y="1669"/>
              <a:ext cx="2244" cy="560"/>
              <a:chOff x="1814" y="2612"/>
              <a:chExt cx="2244"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160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AI+</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零售</a:t>
                </a:r>
              </a:p>
            </p:txBody>
          </p:sp>
        </p:grpSp>
        <p:sp>
          <p:nvSpPr>
            <p:cNvPr id="3" name="TextBox 36"/>
            <p:cNvSpPr txBox="1"/>
            <p:nvPr>
              <p:custDataLst>
                <p:tags r:id="rId2"/>
              </p:custDataLst>
            </p:nvPr>
          </p:nvSpPr>
          <p:spPr>
            <a:xfrm>
              <a:off x="1307" y="2536"/>
              <a:ext cx="11826" cy="1913"/>
            </a:xfrm>
            <a:prstGeom prst="rect">
              <a:avLst/>
            </a:prstGeom>
            <a:noFill/>
          </p:spPr>
          <p:txBody>
            <a:bodyPr wrap="square" rtlCol="0">
              <a:spAutoFit/>
            </a:bodyPr>
            <a:lstStyle/>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①个性化推荐：</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基于顾客的购物历史与偏好，智能推荐适宜的产品。</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②库存管理：</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精准预测产品需求，灵活调整库存，从而有效防止库存过剩或缺货现象的发生。</a:t>
              </a:r>
            </a:p>
            <a:p>
              <a:pPr indent="0" algn="just" fontAlgn="auto">
                <a:lnSpc>
                  <a:spcPct val="150000"/>
                </a:lnSpc>
                <a:spcAft>
                  <a:spcPts val="600"/>
                </a:spcAft>
              </a:pPr>
              <a:r>
                <a:rPr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③顾客服务：</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通过聊天机器人，提供全天24小时不间断的客户支持，提升顾客满意度。 </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三</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知道场景应用层</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应用层</a:t>
            </a:r>
            <a:r>
              <a:rPr lang="en-US" altLang="zh-CN" dirty="0">
                <a:solidFill>
                  <a:schemeClr val="accent1"/>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3</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4792980" y="2378710"/>
            <a:ext cx="3693160" cy="566420"/>
            <a:chOff x="5349226" y="2010956"/>
            <a:chExt cx="5922706" cy="671026"/>
          </a:xfrm>
          <a:solidFill>
            <a:schemeClr val="accent1"/>
          </a:solidFill>
        </p:grpSpPr>
        <p:sp>
          <p:nvSpPr>
            <p:cNvPr id="6" name="燕尾形 18"/>
            <p:cNvSpPr/>
            <p:nvPr/>
          </p:nvSpPr>
          <p:spPr>
            <a:xfrm rot="10800000">
              <a:off x="5349226" y="2010956"/>
              <a:ext cx="5922706" cy="671026"/>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57" y="2120788"/>
              <a:ext cx="5762826" cy="472426"/>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sym typeface="+mn-ea"/>
                </a:rPr>
                <a:t>展望人工智能的应用未来</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356520"/>
            <a:ext cx="1835696" cy="4680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5" name="组合 4"/>
          <p:cNvGrpSpPr/>
          <p:nvPr/>
        </p:nvGrpSpPr>
        <p:grpSpPr>
          <a:xfrm>
            <a:off x="2952115" y="1760220"/>
            <a:ext cx="4882515" cy="1767205"/>
            <a:chOff x="4649" y="2772"/>
            <a:chExt cx="7689" cy="2783"/>
          </a:xfrm>
        </p:grpSpPr>
        <p:sp>
          <p:nvSpPr>
            <p:cNvPr id="81" name="TextBox 80"/>
            <p:cNvSpPr txBox="1"/>
            <p:nvPr>
              <p:custDataLst>
                <p:tags r:id="rId1"/>
              </p:custDataLst>
            </p:nvPr>
          </p:nvSpPr>
          <p:spPr>
            <a:xfrm>
              <a:off x="4649" y="2772"/>
              <a:ext cx="1282" cy="544"/>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1</a:t>
              </a:r>
            </a:p>
          </p:txBody>
        </p:sp>
        <p:sp>
          <p:nvSpPr>
            <p:cNvPr id="82" name="TextBox 81"/>
            <p:cNvSpPr txBox="1"/>
            <p:nvPr>
              <p:custDataLst>
                <p:tags r:id="rId2"/>
              </p:custDataLst>
            </p:nvPr>
          </p:nvSpPr>
          <p:spPr>
            <a:xfrm>
              <a:off x="11056" y="3876"/>
              <a:ext cx="1282" cy="544"/>
            </a:xfrm>
            <a:prstGeom prst="rect">
              <a:avLst/>
            </a:prstGeom>
            <a:noFill/>
          </p:spPr>
          <p:txBody>
            <a:bodyPr wrap="non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任务</a:t>
              </a:r>
              <a:r>
                <a:rPr lang="en-US" altLang="zh-CN" b="1" dirty="0">
                  <a:solidFill>
                    <a:schemeClr val="accent2"/>
                  </a:solidFill>
                  <a:latin typeface="微软雅黑" panose="020B0503020204020204" pitchFamily="34" charset="-122"/>
                  <a:ea typeface="微软雅黑" panose="020B0503020204020204" pitchFamily="34" charset="-122"/>
                </a:rPr>
                <a:t> 2</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83" name="TextBox 82"/>
            <p:cNvSpPr txBox="1"/>
            <p:nvPr>
              <p:custDataLst>
                <p:tags r:id="rId3"/>
              </p:custDataLst>
            </p:nvPr>
          </p:nvSpPr>
          <p:spPr>
            <a:xfrm>
              <a:off x="4705" y="5011"/>
              <a:ext cx="1282" cy="544"/>
            </a:xfrm>
            <a:prstGeom prst="rect">
              <a:avLst/>
            </a:prstGeom>
            <a:noFill/>
          </p:spPr>
          <p:txBody>
            <a:bodyPr wrap="none" lIns="68580" tIns="34290" rIns="68580" bIns="34290" rtlCol="0">
              <a:spAutoFit/>
            </a:bodyPr>
            <a:lstStyle/>
            <a:p>
              <a:r>
                <a:rPr lang="zh-CN" altLang="en-US" b="1" dirty="0">
                  <a:solidFill>
                    <a:schemeClr val="accent3"/>
                  </a:solidFill>
                  <a:latin typeface="微软雅黑" panose="020B0503020204020204" pitchFamily="34" charset="-122"/>
                  <a:ea typeface="微软雅黑" panose="020B0503020204020204" pitchFamily="34" charset="-122"/>
                </a:rPr>
                <a:t>任务</a:t>
              </a:r>
              <a:r>
                <a:rPr lang="en-US" altLang="zh-CN" b="1" dirty="0">
                  <a:solidFill>
                    <a:schemeClr val="accent3"/>
                  </a:solidFill>
                  <a:latin typeface="微软雅黑" panose="020B0503020204020204" pitchFamily="34" charset="-122"/>
                  <a:ea typeface="微软雅黑" panose="020B0503020204020204" pitchFamily="34" charset="-122"/>
                </a:rPr>
                <a:t> 3</a:t>
              </a:r>
              <a:endParaRPr lang="zh-CN" altLang="en-US" b="1" dirty="0">
                <a:solidFill>
                  <a:schemeClr val="accent3"/>
                </a:solidFill>
                <a:latin typeface="微软雅黑" panose="020B0503020204020204" pitchFamily="34" charset="-122"/>
                <a:ea typeface="微软雅黑" panose="020B0503020204020204" pitchFamily="34" charset="-122"/>
              </a:endParaRPr>
            </a:p>
          </p:txBody>
        </p:sp>
        <p:grpSp>
          <p:nvGrpSpPr>
            <p:cNvPr id="2" name="Group 14"/>
            <p:cNvGrpSpPr/>
            <p:nvPr>
              <p:custDataLst>
                <p:tags r:id="rId4"/>
              </p:custDataLst>
            </p:nvPr>
          </p:nvGrpSpPr>
          <p:grpSpPr>
            <a:xfrm>
              <a:off x="6176" y="2854"/>
              <a:ext cx="4593" cy="483"/>
              <a:chOff x="5349226" y="1997656"/>
              <a:chExt cx="4272984" cy="728556"/>
            </a:xfrm>
            <a:solidFill>
              <a:schemeClr val="accent1"/>
            </a:solidFill>
          </p:grpSpPr>
          <p:sp>
            <p:nvSpPr>
              <p:cNvPr id="94" name="燕尾形 18"/>
              <p:cNvSpPr/>
              <p:nvPr>
                <p:custDataLst>
                  <p:tags r:id="rId11"/>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2"/>
                </p:custDataLst>
              </p:nvPr>
            </p:nvSpPr>
            <p:spPr>
              <a:xfrm>
                <a:off x="6618236" y="1997656"/>
                <a:ext cx="1831025" cy="728556"/>
              </a:xfrm>
              <a:prstGeom prst="rect">
                <a:avLst/>
              </a:prstGeom>
              <a:noFill/>
            </p:spPr>
            <p:txBody>
              <a:bodyPr wrap="none" rtlCol="0">
                <a:spAutoFit/>
              </a:bodyPr>
              <a:lstStyle/>
              <a:p>
                <a:pPr lvl="0"/>
                <a:r>
                  <a:rPr lang="zh-CN" altLang="zh-CN" sz="1400" dirty="0">
                    <a:solidFill>
                      <a:schemeClr val="bg1"/>
                    </a:solidFill>
                    <a:latin typeface="微软雅黑" panose="020B0503020204020204" pitchFamily="34" charset="-122"/>
                    <a:ea typeface="微软雅黑" panose="020B0503020204020204" pitchFamily="34" charset="-122"/>
                  </a:rPr>
                  <a:t>认识人工智能</a:t>
                </a:r>
              </a:p>
            </p:txBody>
          </p:sp>
        </p:grpSp>
        <p:grpSp>
          <p:nvGrpSpPr>
            <p:cNvPr id="3" name="Group 15"/>
            <p:cNvGrpSpPr/>
            <p:nvPr>
              <p:custDataLst>
                <p:tags r:id="rId5"/>
              </p:custDataLst>
            </p:nvPr>
          </p:nvGrpSpPr>
          <p:grpSpPr>
            <a:xfrm>
              <a:off x="6201" y="3931"/>
              <a:ext cx="4710" cy="483"/>
              <a:chOff x="2569789" y="3646464"/>
              <a:chExt cx="4381605" cy="728556"/>
            </a:xfrm>
            <a:solidFill>
              <a:schemeClr val="accent2"/>
            </a:solidFill>
          </p:grpSpPr>
          <p:sp>
            <p:nvSpPr>
              <p:cNvPr id="97" name="燕尾形 20"/>
              <p:cNvSpPr/>
              <p:nvPr>
                <p:custDataLst>
                  <p:tags r:id="rId9"/>
                </p:custDataLst>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8" name="TextBox 97"/>
              <p:cNvSpPr txBox="1"/>
              <p:nvPr>
                <p:custDataLst>
                  <p:tags r:id="rId10"/>
                </p:custDataLst>
              </p:nvPr>
            </p:nvSpPr>
            <p:spPr>
              <a:xfrm>
                <a:off x="2607000" y="3646464"/>
                <a:ext cx="4344394"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认知人工智能的产业结构</a:t>
                </a:r>
              </a:p>
            </p:txBody>
          </p:sp>
        </p:grpSp>
        <p:grpSp>
          <p:nvGrpSpPr>
            <p:cNvPr id="4" name="Group 17"/>
            <p:cNvGrpSpPr/>
            <p:nvPr>
              <p:custDataLst>
                <p:tags r:id="rId6"/>
              </p:custDataLst>
            </p:nvPr>
          </p:nvGrpSpPr>
          <p:grpSpPr>
            <a:xfrm>
              <a:off x="6120" y="5033"/>
              <a:ext cx="4789" cy="483"/>
              <a:chOff x="5349226" y="5317911"/>
              <a:chExt cx="4455681" cy="728556"/>
            </a:xfrm>
            <a:solidFill>
              <a:schemeClr val="accent3"/>
            </a:solidFill>
          </p:grpSpPr>
          <p:sp>
            <p:nvSpPr>
              <p:cNvPr id="100" name="燕尾形 23"/>
              <p:cNvSpPr/>
              <p:nvPr>
                <p:custDataLst>
                  <p:tags r:id="rId7"/>
                </p:custDataLst>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custDataLst>
                  <p:tags r:id="rId8"/>
                </p:custDataLst>
              </p:nvPr>
            </p:nvSpPr>
            <p:spPr>
              <a:xfrm>
                <a:off x="5423658" y="5317911"/>
                <a:ext cx="4381249" cy="728556"/>
              </a:xfrm>
              <a:prstGeom prst="rect">
                <a:avLst/>
              </a:prstGeom>
              <a:noFill/>
            </p:spPr>
            <p:txBody>
              <a:bodyPr wrap="square" rtlCol="0">
                <a:sp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展望人工智能的应用未来</a:t>
                </a:r>
              </a:p>
            </p:txBody>
          </p:sp>
        </p:grpSp>
      </p:grpSp>
      <p:sp>
        <p:nvSpPr>
          <p:cNvPr id="30" name="TextBox 29"/>
          <p:cNvSpPr txBox="1">
            <a:spLocks noChangeArrowheads="1"/>
          </p:cNvSpPr>
          <p:nvPr/>
        </p:nvSpPr>
        <p:spPr bwMode="auto">
          <a:xfrm>
            <a:off x="323528" y="2362907"/>
            <a:ext cx="1332148" cy="461665"/>
          </a:xfrm>
          <a:prstGeom prst="rect">
            <a:avLst/>
          </a:prstGeom>
          <a:noFill/>
          <a:ln w="9525">
            <a:noFill/>
            <a:miter lim="800000"/>
          </a:ln>
        </p:spPr>
        <p:txBody>
          <a:bodyPr wrap="squar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目  录</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064895"/>
            <a:ext cx="5281930" cy="268097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了解人工智能未来的发展趋势及其核心领域</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了解人工智能对社会的影响和未来</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能够结合实际案例</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尝试提出未来人工智能在某一领域的应用场景或解决方案</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能够辩证地看待人工智能技术对职业与工作形态的重塑</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以及由此带来的潜在社会风险与机遇</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提升科技意识与社会责任感</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培养对人工智能技术未来发展的敏锐洞察力</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培养批判性思维和创新精神</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能够从多角度审视人工智能技术的进步与挑战</a:t>
            </a:r>
          </a:p>
        </p:txBody>
      </p:sp>
      <p:grpSp>
        <p:nvGrpSpPr>
          <p:cNvPr id="17" name="Group 14"/>
          <p:cNvGrpSpPr/>
          <p:nvPr>
            <p:custDataLst>
              <p:tags r:id="rId3"/>
            </p:custDataLst>
          </p:nvPr>
        </p:nvGrpSpPr>
        <p:grpSpPr>
          <a:xfrm>
            <a:off x="1359535" y="111147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14525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75688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3644328" cy="1610761"/>
            <a:chOff x="1251" y="1669"/>
            <a:chExt cx="5739" cy="2537"/>
          </a:xfrm>
        </p:grpSpPr>
        <p:grpSp>
          <p:nvGrpSpPr>
            <p:cNvPr id="2" name="组合 1"/>
            <p:cNvGrpSpPr/>
            <p:nvPr/>
          </p:nvGrpSpPr>
          <p:grpSpPr>
            <a:xfrm>
              <a:off x="1251" y="1669"/>
              <a:ext cx="2848" cy="560"/>
              <a:chOff x="1814" y="2612"/>
              <a:chExt cx="2848" cy="560"/>
            </a:xfrm>
          </p:grpSpPr>
          <p:cxnSp>
            <p:nvCxnSpPr>
              <p:cNvPr id="35"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5"/>
                </p:custDataLst>
              </p:nvPr>
            </p:nvSpPr>
            <p:spPr>
              <a:xfrm>
                <a:off x="1814" y="2612"/>
                <a:ext cx="2848"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人机混合增强智能</a:t>
                </a:r>
              </a:p>
            </p:txBody>
          </p:sp>
        </p:grpSp>
        <p:sp>
          <p:nvSpPr>
            <p:cNvPr id="3" name="TextBox 36"/>
            <p:cNvSpPr txBox="1"/>
            <p:nvPr>
              <p:custDataLst>
                <p:tags r:id="rId3"/>
              </p:custDataLst>
            </p:nvPr>
          </p:nvSpPr>
          <p:spPr>
            <a:xfrm>
              <a:off x="1307" y="2536"/>
              <a:ext cx="5683" cy="1670"/>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人机混合增强智能通过人机协同的方式，旨在提升人类的认知能力与工作效率，已成为推动创新、提高生产力的关键因素。</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了解人工智能未来的发展趋势</a:t>
            </a:r>
          </a:p>
        </p:txBody>
      </p:sp>
      <p:pic>
        <p:nvPicPr>
          <p:cNvPr id="5" name="图片 4"/>
          <p:cNvPicPr>
            <a:picLocks noChangeAspect="1"/>
          </p:cNvPicPr>
          <p:nvPr>
            <p:custDataLst>
              <p:tags r:id="rId2"/>
            </p:custDataLst>
          </p:nvPr>
        </p:nvPicPr>
        <p:blipFill>
          <a:blip r:embed="rId8">
            <a:clrChange>
              <a:clrFrom>
                <a:srgbClr val="FFFFFF">
                  <a:alpha val="100000"/>
                </a:srgbClr>
              </a:clrFrom>
              <a:clrTo>
                <a:srgbClr val="FFFFFF">
                  <a:alpha val="100000"/>
                  <a:alpha val="0"/>
                </a:srgbClr>
              </a:clrTo>
            </a:clrChange>
          </a:blip>
          <a:stretch>
            <a:fillRect/>
          </a:stretch>
        </p:blipFill>
        <p:spPr>
          <a:xfrm>
            <a:off x="4715510" y="1276350"/>
            <a:ext cx="3728720" cy="30403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3893887" cy="2257097"/>
            <a:chOff x="1251" y="1669"/>
            <a:chExt cx="6132" cy="3555"/>
          </a:xfrm>
        </p:grpSpPr>
        <p:grpSp>
          <p:nvGrpSpPr>
            <p:cNvPr id="2" name="组合 1"/>
            <p:cNvGrpSpPr/>
            <p:nvPr/>
          </p:nvGrpSpPr>
          <p:grpSpPr>
            <a:xfrm>
              <a:off x="1251" y="1669"/>
              <a:ext cx="2567" cy="560"/>
              <a:chOff x="1814" y="2612"/>
              <a:chExt cx="2567" cy="560"/>
            </a:xfrm>
          </p:grpSpPr>
          <p:cxnSp>
            <p:nvCxnSpPr>
              <p:cNvPr id="35" name="Straight Connector 34"/>
              <p:cNvCxnSpPr/>
              <p:nvPr>
                <p:custDataLst>
                  <p:tags r:id="rId7"/>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8"/>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自适应决策智能</a:t>
                </a:r>
              </a:p>
            </p:txBody>
          </p:sp>
        </p:grpSp>
        <p:sp>
          <p:nvSpPr>
            <p:cNvPr id="3" name="TextBox 36"/>
            <p:cNvSpPr txBox="1"/>
            <p:nvPr>
              <p:custDataLst>
                <p:tags r:id="rId6"/>
              </p:custDataLst>
            </p:nvPr>
          </p:nvSpPr>
          <p:spPr>
            <a:xfrm>
              <a:off x="1307" y="2536"/>
              <a:ext cx="6076" cy="2688"/>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在企业数字化转型进程中，自适应决策这一前沿领域，正借助人工智能算法推动物流、客户支持和营销等关键业务流程实现自动化。这一决策模式不仅显著提升了运营效率，还为快速响应市场动态提供了有力支撑。 </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了解人工智能未来的发展趋势</a:t>
            </a:r>
          </a:p>
        </p:txBody>
      </p:sp>
      <p:grpSp>
        <p:nvGrpSpPr>
          <p:cNvPr id="7" name="组合 6"/>
          <p:cNvGrpSpPr/>
          <p:nvPr/>
        </p:nvGrpSpPr>
        <p:grpSpPr>
          <a:xfrm>
            <a:off x="794255" y="3491486"/>
            <a:ext cx="3817686" cy="1050772"/>
            <a:chOff x="1307" y="1669"/>
            <a:chExt cx="6012" cy="1655"/>
          </a:xfrm>
        </p:grpSpPr>
        <p:grpSp>
          <p:nvGrpSpPr>
            <p:cNvPr id="8" name="组合 7"/>
            <p:cNvGrpSpPr/>
            <p:nvPr/>
          </p:nvGrpSpPr>
          <p:grpSpPr>
            <a:xfrm>
              <a:off x="1330" y="1669"/>
              <a:ext cx="2567" cy="560"/>
              <a:chOff x="1893" y="2612"/>
              <a:chExt cx="2567" cy="560"/>
            </a:xfrm>
          </p:grpSpPr>
          <p:cxnSp>
            <p:nvCxnSpPr>
              <p:cNvPr id="9"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5"/>
                </p:custDataLst>
              </p:nvPr>
            </p:nvSpPr>
            <p:spPr>
              <a:xfrm>
                <a:off x="1893"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生成式人工智能</a:t>
                </a:r>
              </a:p>
            </p:txBody>
          </p:sp>
        </p:grpSp>
        <p:sp>
          <p:nvSpPr>
            <p:cNvPr id="11" name="TextBox 36"/>
            <p:cNvSpPr txBox="1"/>
            <p:nvPr>
              <p:custDataLst>
                <p:tags r:id="rId3"/>
              </p:custDataLst>
            </p:nvPr>
          </p:nvSpPr>
          <p:spPr>
            <a:xfrm>
              <a:off x="1307" y="2536"/>
              <a:ext cx="6012" cy="788"/>
            </a:xfrm>
            <a:prstGeom prst="rect">
              <a:avLst/>
            </a:prstGeom>
            <a:noFill/>
          </p:spPr>
          <p:txBody>
            <a:bodyPr wrap="square" rtlCol="0">
              <a:no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文生视频与新一代语音助手正成为生成式人工智能技术在实践应用中的前沿领域。</a:t>
              </a:r>
            </a:p>
          </p:txBody>
        </p:sp>
      </p:grpSp>
      <p:pic>
        <p:nvPicPr>
          <p:cNvPr id="12" name="图片 11"/>
          <p:cNvPicPr>
            <a:picLocks noChangeAspect="1"/>
          </p:cNvPicPr>
          <p:nvPr>
            <p:custDataLst>
              <p:tags r:id="rId2"/>
            </p:custDataLst>
          </p:nvPr>
        </p:nvPicPr>
        <p:blipFill>
          <a:blip r:embed="rId11">
            <a:clrChange>
              <a:clrFrom>
                <a:srgbClr val="FFFFFF">
                  <a:alpha val="100000"/>
                </a:srgbClr>
              </a:clrFrom>
              <a:clrTo>
                <a:srgbClr val="FFFFFF">
                  <a:alpha val="100000"/>
                  <a:alpha val="0"/>
                </a:srgbClr>
              </a:clrTo>
            </a:clrChange>
          </a:blip>
          <a:stretch>
            <a:fillRect/>
          </a:stretch>
        </p:blipFill>
        <p:spPr>
          <a:xfrm>
            <a:off x="4751705" y="1600200"/>
            <a:ext cx="4328795" cy="27197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1713" y="917831"/>
            <a:ext cx="4426026" cy="1144103"/>
            <a:chOff x="1084" y="1669"/>
            <a:chExt cx="6970" cy="1802"/>
          </a:xfrm>
        </p:grpSpPr>
        <p:grpSp>
          <p:nvGrpSpPr>
            <p:cNvPr id="2" name="组合 1"/>
            <p:cNvGrpSpPr/>
            <p:nvPr/>
          </p:nvGrpSpPr>
          <p:grpSpPr>
            <a:xfrm>
              <a:off x="1251" y="1669"/>
              <a:ext cx="2244" cy="560"/>
              <a:chOff x="1814" y="2612"/>
              <a:chExt cx="2244" cy="560"/>
            </a:xfrm>
          </p:grpSpPr>
          <p:cxnSp>
            <p:nvCxnSpPr>
              <p:cNvPr id="35" name="Straight Connector 34"/>
              <p:cNvCxnSpPr/>
              <p:nvPr>
                <p:custDataLst>
                  <p:tags r:id="rId10"/>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11"/>
                </p:custDataLst>
              </p:nvPr>
            </p:nvSpPr>
            <p:spPr>
              <a:xfrm>
                <a:off x="1814" y="2612"/>
                <a:ext cx="1958"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人工智能体</a:t>
                </a:r>
              </a:p>
            </p:txBody>
          </p:sp>
        </p:grpSp>
        <p:sp>
          <p:nvSpPr>
            <p:cNvPr id="3" name="TextBox 36"/>
            <p:cNvSpPr txBox="1"/>
            <p:nvPr>
              <p:custDataLst>
                <p:tags r:id="rId9"/>
              </p:custDataLst>
            </p:nvPr>
          </p:nvSpPr>
          <p:spPr>
            <a:xfrm>
              <a:off x="1084" y="2368"/>
              <a:ext cx="6970" cy="1103"/>
            </a:xfrm>
            <a:prstGeom prst="rect">
              <a:avLst/>
            </a:prstGeom>
            <a:noFill/>
          </p:spPr>
          <p:txBody>
            <a:bodyPr wrap="square" rtlCol="0">
              <a:spAutoFit/>
            </a:bodyPr>
            <a:lstStyle/>
            <a:p>
              <a:pPr indent="0" algn="just" fontAlgn="auto">
                <a:lnSpc>
                  <a:spcPct val="150000"/>
                </a:lnSpc>
                <a:spcAft>
                  <a:spcPts val="600"/>
                </a:spcAft>
              </a:pPr>
              <a:r>
                <a:rPr sz="1400" dirty="0" err="1">
                  <a:solidFill>
                    <a:srgbClr val="808080"/>
                  </a:solidFill>
                  <a:latin typeface="微软雅黑" charset="0"/>
                  <a:ea typeface="微软雅黑" charset="0"/>
                  <a:cs typeface="微软雅黑" charset="0"/>
                  <a:sym typeface="Arial" panose="020B0604020202090204" pitchFamily="34" charset="0"/>
                </a:rPr>
                <a:t>人工智能体（AI</a:t>
              </a:r>
              <a:r>
                <a:rPr sz="1400" dirty="0">
                  <a:solidFill>
                    <a:srgbClr val="808080"/>
                  </a:solidFill>
                  <a:latin typeface="微软雅黑" charset="0"/>
                  <a:ea typeface="微软雅黑" charset="0"/>
                  <a:cs typeface="微软雅黑" charset="0"/>
                  <a:sym typeface="Arial" panose="020B0604020202090204" pitchFamily="34" charset="0"/>
                </a:rPr>
                <a:t> </a:t>
              </a:r>
              <a:r>
                <a:rPr sz="1400" dirty="0" err="1">
                  <a:solidFill>
                    <a:srgbClr val="808080"/>
                  </a:solidFill>
                  <a:latin typeface="微软雅黑" charset="0"/>
                  <a:ea typeface="微软雅黑" charset="0"/>
                  <a:cs typeface="微软雅黑" charset="0"/>
                  <a:sym typeface="Arial" panose="020B0604020202090204" pitchFamily="34" charset="0"/>
                </a:rPr>
                <a:t>agents）是一种能够模拟或替代人类行为，具备自主决策和执行任务能力的智能系统</a:t>
              </a:r>
              <a:r>
                <a:rPr sz="1400" dirty="0">
                  <a:solidFill>
                    <a:srgbClr val="808080"/>
                  </a:solidFill>
                  <a:latin typeface="微软雅黑" charset="0"/>
                  <a:ea typeface="微软雅黑" charset="0"/>
                  <a:cs typeface="微软雅黑" charset="0"/>
                  <a:sym typeface="Arial" panose="020B0604020202090204" pitchFamily="34" charset="0"/>
                </a:rPr>
                <a:t>。</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了解人工智能未来的发展趋势</a:t>
            </a:r>
          </a:p>
        </p:txBody>
      </p:sp>
      <p:grpSp>
        <p:nvGrpSpPr>
          <p:cNvPr id="7" name="组合 6"/>
          <p:cNvGrpSpPr/>
          <p:nvPr/>
        </p:nvGrpSpPr>
        <p:grpSpPr>
          <a:xfrm>
            <a:off x="755517" y="2211154"/>
            <a:ext cx="4486987" cy="943610"/>
            <a:chOff x="1083" y="1669"/>
            <a:chExt cx="7066" cy="1487"/>
          </a:xfrm>
        </p:grpSpPr>
        <p:grpSp>
          <p:nvGrpSpPr>
            <p:cNvPr id="8" name="组合 7"/>
            <p:cNvGrpSpPr/>
            <p:nvPr/>
          </p:nvGrpSpPr>
          <p:grpSpPr>
            <a:xfrm>
              <a:off x="1330" y="1669"/>
              <a:ext cx="2286" cy="560"/>
              <a:chOff x="1893" y="2612"/>
              <a:chExt cx="2286" cy="560"/>
            </a:xfrm>
          </p:grpSpPr>
          <p:cxnSp>
            <p:nvCxnSpPr>
              <p:cNvPr id="9" name="Straight Connector 34"/>
              <p:cNvCxnSpPr/>
              <p:nvPr>
                <p:custDataLst>
                  <p:tags r:id="rId7"/>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8"/>
                </p:custDataLst>
              </p:nvPr>
            </p:nvSpPr>
            <p:spPr>
              <a:xfrm>
                <a:off x="1893" y="2612"/>
                <a:ext cx="228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人工通用智能</a:t>
                </a:r>
              </a:p>
            </p:txBody>
          </p:sp>
        </p:grpSp>
        <p:sp>
          <p:nvSpPr>
            <p:cNvPr id="11" name="TextBox 36"/>
            <p:cNvSpPr txBox="1"/>
            <p:nvPr>
              <p:custDataLst>
                <p:tags r:id="rId6"/>
              </p:custDataLst>
            </p:nvPr>
          </p:nvSpPr>
          <p:spPr>
            <a:xfrm>
              <a:off x="1083" y="2368"/>
              <a:ext cx="7066" cy="788"/>
            </a:xfrm>
            <a:prstGeom prst="rect">
              <a:avLst/>
            </a:prstGeom>
            <a:noFill/>
          </p:spPr>
          <p:txBody>
            <a:bodyPr wrap="square" rtlCol="0">
              <a:noAutofit/>
            </a:bodyPr>
            <a:lstStyle/>
            <a:p>
              <a:pPr indent="0" algn="just" fontAlgn="auto">
                <a:lnSpc>
                  <a:spcPct val="150000"/>
                </a:lnSpc>
                <a:spcAft>
                  <a:spcPts val="600"/>
                </a:spcAft>
              </a:pPr>
              <a:r>
                <a:rPr sz="1400" dirty="0" err="1">
                  <a:solidFill>
                    <a:srgbClr val="808080"/>
                  </a:solidFill>
                  <a:latin typeface="微软雅黑" charset="0"/>
                  <a:ea typeface="微软雅黑" charset="0"/>
                  <a:cs typeface="微软雅黑" charset="0"/>
                  <a:sym typeface="Arial" panose="020B0604020202090204" pitchFamily="34" charset="0"/>
                </a:rPr>
                <a:t>人工通用智能（Artificial</a:t>
              </a:r>
              <a:r>
                <a:rPr sz="1400" dirty="0">
                  <a:solidFill>
                    <a:srgbClr val="808080"/>
                  </a:solidFill>
                  <a:latin typeface="微软雅黑" charset="0"/>
                  <a:ea typeface="微软雅黑" charset="0"/>
                  <a:cs typeface="微软雅黑" charset="0"/>
                  <a:sym typeface="Arial" panose="020B0604020202090204" pitchFamily="34" charset="0"/>
                </a:rPr>
                <a:t> General Intelligence, </a:t>
              </a:r>
              <a:r>
                <a:rPr sz="1400" dirty="0" err="1">
                  <a:solidFill>
                    <a:srgbClr val="808080"/>
                  </a:solidFill>
                  <a:latin typeface="微软雅黑" charset="0"/>
                  <a:ea typeface="微软雅黑" charset="0"/>
                  <a:cs typeface="微软雅黑" charset="0"/>
                  <a:sym typeface="Arial" panose="020B0604020202090204" pitchFamily="34" charset="0"/>
                </a:rPr>
                <a:t>AGI）超越了传统AI的局限性，标志着机器智能迈出了向人类智能全面看齐的重要一步</a:t>
              </a:r>
              <a:r>
                <a:rPr sz="1400" dirty="0">
                  <a:solidFill>
                    <a:srgbClr val="808080"/>
                  </a:solidFill>
                  <a:latin typeface="微软雅黑" charset="0"/>
                  <a:ea typeface="微软雅黑" charset="0"/>
                  <a:cs typeface="微软雅黑" charset="0"/>
                  <a:sym typeface="Arial" panose="020B0604020202090204" pitchFamily="34" charset="0"/>
                </a:rPr>
                <a:t>。</a:t>
              </a:r>
            </a:p>
          </p:txBody>
        </p:sp>
      </p:grpSp>
      <p:grpSp>
        <p:nvGrpSpPr>
          <p:cNvPr id="5" name="组合 4"/>
          <p:cNvGrpSpPr/>
          <p:nvPr/>
        </p:nvGrpSpPr>
        <p:grpSpPr>
          <a:xfrm>
            <a:off x="826004" y="3800559"/>
            <a:ext cx="4486987" cy="943610"/>
            <a:chOff x="1194" y="1669"/>
            <a:chExt cx="7066" cy="1487"/>
          </a:xfrm>
        </p:grpSpPr>
        <p:grpSp>
          <p:nvGrpSpPr>
            <p:cNvPr id="13" name="组合 12"/>
            <p:cNvGrpSpPr/>
            <p:nvPr/>
          </p:nvGrpSpPr>
          <p:grpSpPr>
            <a:xfrm>
              <a:off x="1330" y="1669"/>
              <a:ext cx="2165" cy="560"/>
              <a:chOff x="1893" y="2612"/>
              <a:chExt cx="2165" cy="560"/>
            </a:xfrm>
          </p:grpSpPr>
          <p:cxnSp>
            <p:nvCxnSpPr>
              <p:cNvPr id="14"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TextBox 35"/>
              <p:cNvSpPr txBox="1"/>
              <p:nvPr>
                <p:custDataLst>
                  <p:tags r:id="rId5"/>
                </p:custDataLst>
              </p:nvPr>
            </p:nvSpPr>
            <p:spPr>
              <a:xfrm>
                <a:off x="1893" y="2612"/>
                <a:ext cx="2060"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量子人工智能</a:t>
                </a:r>
              </a:p>
            </p:txBody>
          </p:sp>
        </p:grpSp>
        <p:sp>
          <p:nvSpPr>
            <p:cNvPr id="16" name="TextBox 36"/>
            <p:cNvSpPr txBox="1"/>
            <p:nvPr>
              <p:custDataLst>
                <p:tags r:id="rId3"/>
              </p:custDataLst>
            </p:nvPr>
          </p:nvSpPr>
          <p:spPr>
            <a:xfrm>
              <a:off x="1194" y="2368"/>
              <a:ext cx="7066" cy="788"/>
            </a:xfrm>
            <a:prstGeom prst="rect">
              <a:avLst/>
            </a:prstGeom>
            <a:noFill/>
          </p:spPr>
          <p:txBody>
            <a:bodyPr wrap="square" rtlCol="0">
              <a:noAutofit/>
            </a:bodyPr>
            <a:lstStyle/>
            <a:p>
              <a:pPr indent="0" algn="just" fontAlgn="auto">
                <a:lnSpc>
                  <a:spcPct val="150000"/>
                </a:lnSpc>
                <a:spcAft>
                  <a:spcPts val="600"/>
                </a:spcAft>
              </a:pPr>
              <a:r>
                <a:rPr sz="1400" dirty="0" err="1">
                  <a:solidFill>
                    <a:srgbClr val="808080"/>
                  </a:solidFill>
                  <a:latin typeface="微软雅黑" charset="0"/>
                  <a:ea typeface="微软雅黑" charset="0"/>
                  <a:cs typeface="微软雅黑" charset="0"/>
                  <a:sym typeface="Arial" panose="020B0604020202090204" pitchFamily="34" charset="0"/>
                </a:rPr>
                <a:t>量子人工智能（Quantum</a:t>
              </a:r>
              <a:r>
                <a:rPr sz="1400" dirty="0">
                  <a:solidFill>
                    <a:srgbClr val="808080"/>
                  </a:solidFill>
                  <a:latin typeface="微软雅黑" charset="0"/>
                  <a:ea typeface="微软雅黑" charset="0"/>
                  <a:cs typeface="微软雅黑" charset="0"/>
                  <a:sym typeface="Arial" panose="020B0604020202090204" pitchFamily="34" charset="0"/>
                </a:rPr>
                <a:t> </a:t>
              </a:r>
              <a:r>
                <a:rPr sz="1400" dirty="0" err="1">
                  <a:solidFill>
                    <a:srgbClr val="808080"/>
                  </a:solidFill>
                  <a:latin typeface="微软雅黑" charset="0"/>
                  <a:ea typeface="微软雅黑" charset="0"/>
                  <a:cs typeface="微软雅黑" charset="0"/>
                  <a:sym typeface="Arial" panose="020B0604020202090204" pitchFamily="34" charset="0"/>
                </a:rPr>
                <a:t>AI）作为量子计算与人工智能结合的前沿领域，预示着一场技术革命的到来</a:t>
              </a:r>
              <a:r>
                <a:rPr sz="1400" dirty="0">
                  <a:solidFill>
                    <a:srgbClr val="808080"/>
                  </a:solidFill>
                  <a:latin typeface="微软雅黑" charset="0"/>
                  <a:ea typeface="微软雅黑" charset="0"/>
                  <a:cs typeface="微软雅黑" charset="0"/>
                  <a:sym typeface="Arial" panose="020B0604020202090204" pitchFamily="34" charset="0"/>
                </a:rPr>
                <a:t>。</a:t>
              </a:r>
            </a:p>
          </p:txBody>
        </p:sp>
      </p:grpSp>
      <p:pic>
        <p:nvPicPr>
          <p:cNvPr id="17" name="图片 16"/>
          <p:cNvPicPr>
            <a:picLocks noChangeAspect="1"/>
          </p:cNvPicPr>
          <p:nvPr>
            <p:custDataLst>
              <p:tags r:id="rId2"/>
            </p:custDataLst>
          </p:nvPr>
        </p:nvPicPr>
        <p:blipFill>
          <a:blip r:embed="rId14">
            <a:clrChange>
              <a:clrFrom>
                <a:srgbClr val="FFFFFF">
                  <a:alpha val="100000"/>
                </a:srgbClr>
              </a:clrFrom>
              <a:clrTo>
                <a:srgbClr val="FFFFFF">
                  <a:alpha val="100000"/>
                  <a:alpha val="0"/>
                </a:srgbClr>
              </a:clrTo>
            </a:clrChange>
          </a:blip>
          <a:stretch>
            <a:fillRect/>
          </a:stretch>
        </p:blipFill>
        <p:spPr>
          <a:xfrm>
            <a:off x="5222240" y="1492250"/>
            <a:ext cx="3432810" cy="22282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97760" y="1166751"/>
            <a:ext cx="3700209" cy="1504096"/>
            <a:chOff x="1251" y="1669"/>
            <a:chExt cx="5827" cy="2369"/>
          </a:xfrm>
        </p:grpSpPr>
        <p:grpSp>
          <p:nvGrpSpPr>
            <p:cNvPr id="2" name="组合 1"/>
            <p:cNvGrpSpPr/>
            <p:nvPr/>
          </p:nvGrpSpPr>
          <p:grpSpPr>
            <a:xfrm>
              <a:off x="1251" y="1669"/>
              <a:ext cx="2286" cy="560"/>
              <a:chOff x="1814" y="2612"/>
              <a:chExt cx="2286" cy="560"/>
            </a:xfrm>
          </p:grpSpPr>
          <p:cxnSp>
            <p:nvCxnSpPr>
              <p:cNvPr id="35" name="Straight Connector 34"/>
              <p:cNvCxnSpPr/>
              <p:nvPr>
                <p:custDataLst>
                  <p:tags r:id="rId7"/>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8"/>
                </p:custDataLst>
              </p:nvPr>
            </p:nvSpPr>
            <p:spPr>
              <a:xfrm>
                <a:off x="1814" y="2612"/>
                <a:ext cx="228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7.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安全协防智能</a:t>
                </a:r>
              </a:p>
            </p:txBody>
          </p:sp>
        </p:grpSp>
        <p:sp>
          <p:nvSpPr>
            <p:cNvPr id="3" name="TextBox 36"/>
            <p:cNvSpPr txBox="1"/>
            <p:nvPr>
              <p:custDataLst>
                <p:tags r:id="rId6"/>
              </p:custDataLst>
            </p:nvPr>
          </p:nvSpPr>
          <p:spPr>
            <a:xfrm>
              <a:off x="1307" y="2368"/>
              <a:ext cx="5771" cy="1670"/>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在数字时代，人工智能在网络安全领域的应用变得尤为重要，它能助力识别潜藏的漏洞与异常状况。</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了解人工智能未来的发展趋势</a:t>
            </a:r>
          </a:p>
        </p:txBody>
      </p:sp>
      <p:grpSp>
        <p:nvGrpSpPr>
          <p:cNvPr id="7" name="组合 6"/>
          <p:cNvGrpSpPr/>
          <p:nvPr/>
        </p:nvGrpSpPr>
        <p:grpSpPr>
          <a:xfrm>
            <a:off x="897760" y="2957914"/>
            <a:ext cx="3625277" cy="943610"/>
            <a:chOff x="1307" y="1669"/>
            <a:chExt cx="5709" cy="1487"/>
          </a:xfrm>
        </p:grpSpPr>
        <p:grpSp>
          <p:nvGrpSpPr>
            <p:cNvPr id="8" name="组合 7"/>
            <p:cNvGrpSpPr/>
            <p:nvPr/>
          </p:nvGrpSpPr>
          <p:grpSpPr>
            <a:xfrm>
              <a:off x="1330" y="1669"/>
              <a:ext cx="3410" cy="560"/>
              <a:chOff x="1893" y="2612"/>
              <a:chExt cx="3410" cy="560"/>
            </a:xfrm>
          </p:grpSpPr>
          <p:cxnSp>
            <p:nvCxnSpPr>
              <p:cNvPr id="9"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5"/>
                </p:custDataLst>
              </p:nvPr>
            </p:nvSpPr>
            <p:spPr>
              <a:xfrm>
                <a:off x="1893" y="2612"/>
                <a:ext cx="3410"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8.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“可持续”的人工智能</a:t>
                </a:r>
              </a:p>
            </p:txBody>
          </p:sp>
        </p:grpSp>
        <p:sp>
          <p:nvSpPr>
            <p:cNvPr id="11" name="TextBox 36"/>
            <p:cNvSpPr txBox="1"/>
            <p:nvPr>
              <p:custDataLst>
                <p:tags r:id="rId3"/>
              </p:custDataLst>
            </p:nvPr>
          </p:nvSpPr>
          <p:spPr>
            <a:xfrm>
              <a:off x="1307" y="2368"/>
              <a:ext cx="5709" cy="788"/>
            </a:xfrm>
            <a:prstGeom prst="rect">
              <a:avLst/>
            </a:prstGeom>
            <a:noFill/>
          </p:spPr>
          <p:txBody>
            <a:bodyPr wrap="square" rtlCol="0">
              <a:no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“可持续”的人工智能正逐渐成为技术发展的关键方向，它强调在人工智能系统的设计和运行中融入可持续性原则，注重可再生能源的使用以及减少对环境的影响。</a:t>
              </a:r>
            </a:p>
          </p:txBody>
        </p:sp>
      </p:grpSp>
      <p:pic>
        <p:nvPicPr>
          <p:cNvPr id="12" name="图片 11"/>
          <p:cNvPicPr>
            <a:picLocks noChangeAspect="1"/>
          </p:cNvPicPr>
          <p:nvPr>
            <p:custDataLst>
              <p:tags r:id="rId2"/>
            </p:custDataLst>
          </p:nvPr>
        </p:nvPicPr>
        <p:blipFill>
          <a:blip r:embed="rId11">
            <a:clrChange>
              <a:clrFrom>
                <a:srgbClr val="FFFFFF">
                  <a:alpha val="100000"/>
                </a:srgbClr>
              </a:clrFrom>
              <a:clrTo>
                <a:srgbClr val="FFFFFF">
                  <a:alpha val="100000"/>
                  <a:alpha val="0"/>
                </a:srgbClr>
              </a:clrTo>
            </a:clrChange>
          </a:blip>
          <a:stretch>
            <a:fillRect/>
          </a:stretch>
        </p:blipFill>
        <p:spPr>
          <a:xfrm>
            <a:off x="4679950" y="1420495"/>
            <a:ext cx="4614545" cy="264033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7662677" cy="3535166"/>
            <a:chOff x="1251" y="1669"/>
            <a:chExt cx="12067" cy="5568"/>
          </a:xfrm>
        </p:grpSpPr>
        <p:grpSp>
          <p:nvGrpSpPr>
            <p:cNvPr id="2" name="组合 1"/>
            <p:cNvGrpSpPr/>
            <p:nvPr/>
          </p:nvGrpSpPr>
          <p:grpSpPr>
            <a:xfrm>
              <a:off x="1251" y="1669"/>
              <a:ext cx="2567" cy="560"/>
              <a:chOff x="1814" y="2612"/>
              <a:chExt cx="2567"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生活方式的改变</a:t>
                </a:r>
              </a:p>
            </p:txBody>
          </p:sp>
        </p:grpSp>
        <p:sp>
          <p:nvSpPr>
            <p:cNvPr id="3" name="TextBox 36"/>
            <p:cNvSpPr txBox="1"/>
            <p:nvPr>
              <p:custDataLst>
                <p:tags r:id="rId2"/>
              </p:custDataLst>
            </p:nvPr>
          </p:nvSpPr>
          <p:spPr>
            <a:xfrm>
              <a:off x="1307" y="2536"/>
              <a:ext cx="12011" cy="4701"/>
            </a:xfrm>
            <a:prstGeom prst="rect">
              <a:avLst/>
            </a:prstGeom>
            <a:noFill/>
          </p:spPr>
          <p:txBody>
            <a:bodyPr wrap="square" rtlCol="0">
              <a:spAutoFit/>
            </a:bodyPr>
            <a:lstStyle/>
            <a:p>
              <a:pPr indent="0" algn="just" fontAlgn="auto">
                <a:lnSpc>
                  <a:spcPct val="150000"/>
                </a:lnSpc>
                <a:spcAft>
                  <a:spcPts val="600"/>
                </a:spcAft>
              </a:pPr>
              <a:r>
                <a:rPr sz="1400">
                  <a:solidFill>
                    <a:srgbClr val="468A92"/>
                  </a:solidFill>
                  <a:latin typeface="微软雅黑" charset="0"/>
                  <a:ea typeface="微软雅黑" charset="0"/>
                  <a:cs typeface="微软雅黑" charset="0"/>
                  <a:sym typeface="Arial" panose="020B0604020202090204" pitchFamily="34" charset="0"/>
                </a:rPr>
                <a:t>智能家居系统</a:t>
              </a:r>
              <a:r>
                <a:rPr sz="1400">
                  <a:solidFill>
                    <a:srgbClr val="808080"/>
                  </a:solidFill>
                  <a:latin typeface="微软雅黑" charset="0"/>
                  <a:ea typeface="微软雅黑" charset="0"/>
                  <a:cs typeface="微软雅黑" charset="0"/>
                  <a:sym typeface="Arial" panose="020B0604020202090204" pitchFamily="34" charset="0"/>
                </a:rPr>
                <a:t>通过集成智能灯光、智能安防、智能娱乐等设备，不仅提高了家庭生活的便利性和安全性，还通过自动化和远程控制功能，为居住者提供了更加舒适和个性化的居住环境。</a:t>
              </a:r>
            </a:p>
            <a:p>
              <a:pPr indent="0" algn="just" fontAlgn="auto">
                <a:lnSpc>
                  <a:spcPct val="150000"/>
                </a:lnSpc>
                <a:spcAft>
                  <a:spcPts val="600"/>
                </a:spcAft>
              </a:pPr>
              <a:r>
                <a:rPr sz="1400">
                  <a:solidFill>
                    <a:srgbClr val="468A92"/>
                  </a:solidFill>
                  <a:latin typeface="微软雅黑" charset="0"/>
                  <a:ea typeface="微软雅黑" charset="0"/>
                  <a:cs typeface="微软雅黑" charset="0"/>
                  <a:sym typeface="Arial" panose="020B0604020202090204" pitchFamily="34" charset="0"/>
                </a:rPr>
                <a:t>在健康管理方面，</a:t>
              </a:r>
              <a:r>
                <a:rPr sz="1400">
                  <a:solidFill>
                    <a:srgbClr val="808080"/>
                  </a:solidFill>
                  <a:latin typeface="微软雅黑" charset="0"/>
                  <a:ea typeface="微软雅黑" charset="0"/>
                  <a:cs typeface="微软雅黑" charset="0"/>
                  <a:sym typeface="Arial" panose="020B0604020202090204" pitchFamily="34" charset="0"/>
                </a:rPr>
                <a:t>人工智能通过智能可穿戴设备实时监测用户的健康数据并分析其健康状况，提供定制化的健康建议，从而帮助用户更好地管理自己的健康。</a:t>
              </a:r>
            </a:p>
            <a:p>
              <a:pPr indent="0" algn="just" fontAlgn="auto">
                <a:lnSpc>
                  <a:spcPct val="150000"/>
                </a:lnSpc>
                <a:spcAft>
                  <a:spcPts val="600"/>
                </a:spcAft>
              </a:pPr>
              <a:r>
                <a:rPr sz="1400">
                  <a:solidFill>
                    <a:srgbClr val="468A92"/>
                  </a:solidFill>
                  <a:latin typeface="微软雅黑" charset="0"/>
                  <a:ea typeface="微软雅黑" charset="0"/>
                  <a:cs typeface="微软雅黑" charset="0"/>
                  <a:sym typeface="Arial" panose="020B0604020202090204" pitchFamily="34" charset="0"/>
                </a:rPr>
                <a:t>个性化推荐系统</a:t>
              </a:r>
              <a:r>
                <a:rPr sz="1400">
                  <a:solidFill>
                    <a:srgbClr val="808080"/>
                  </a:solidFill>
                  <a:latin typeface="微软雅黑" charset="0"/>
                  <a:ea typeface="微软雅黑" charset="0"/>
                  <a:cs typeface="微软雅黑" charset="0"/>
                  <a:sym typeface="Arial" panose="020B0604020202090204" pitchFamily="34" charset="0"/>
                </a:rPr>
                <a:t>通过分析用户的行为和偏好，为用户提供定制化的娱乐体验。</a:t>
              </a:r>
            </a:p>
            <a:p>
              <a:pPr indent="0" algn="just" fontAlgn="auto">
                <a:lnSpc>
                  <a:spcPct val="150000"/>
                </a:lnSpc>
                <a:spcAft>
                  <a:spcPts val="600"/>
                </a:spcAft>
              </a:pPr>
              <a:r>
                <a:rPr sz="1400">
                  <a:solidFill>
                    <a:srgbClr val="468A92"/>
                  </a:solidFill>
                  <a:latin typeface="微软雅黑" charset="0"/>
                  <a:ea typeface="微软雅黑" charset="0"/>
                  <a:cs typeface="微软雅黑" charset="0"/>
                  <a:sym typeface="Arial" panose="020B0604020202090204" pitchFamily="34" charset="0"/>
                </a:rPr>
                <a:t>智能出行系统</a:t>
              </a:r>
              <a:r>
                <a:rPr sz="1400">
                  <a:solidFill>
                    <a:srgbClr val="808080"/>
                  </a:solidFill>
                  <a:latin typeface="微软雅黑" charset="0"/>
                  <a:ea typeface="微软雅黑" charset="0"/>
                  <a:cs typeface="微软雅黑" charset="0"/>
                  <a:sym typeface="Arial" panose="020B0604020202090204" pitchFamily="34" charset="0"/>
                </a:rPr>
                <a:t>凭借精准的路线规划、有效的交通疏导，让人们的出行之路变得更加顺畅。</a:t>
              </a:r>
            </a:p>
            <a:p>
              <a:pPr indent="0" algn="just" fontAlgn="auto">
                <a:lnSpc>
                  <a:spcPct val="150000"/>
                </a:lnSpc>
                <a:spcAft>
                  <a:spcPts val="600"/>
                </a:spcAft>
              </a:pPr>
              <a:r>
                <a:rPr sz="1400">
                  <a:solidFill>
                    <a:srgbClr val="468A92"/>
                  </a:solidFill>
                  <a:latin typeface="微软雅黑" charset="0"/>
                  <a:ea typeface="微软雅黑" charset="0"/>
                  <a:cs typeface="微软雅黑" charset="0"/>
                  <a:sym typeface="Arial" panose="020B0604020202090204" pitchFamily="34" charset="0"/>
                </a:rPr>
                <a:t>智能物流</a:t>
              </a:r>
              <a:r>
                <a:rPr sz="1400">
                  <a:solidFill>
                    <a:srgbClr val="808080"/>
                  </a:solidFill>
                  <a:latin typeface="微软雅黑" charset="0"/>
                  <a:ea typeface="微软雅黑" charset="0"/>
                  <a:cs typeface="微软雅黑" charset="0"/>
                  <a:sym typeface="Arial" panose="020B0604020202090204" pitchFamily="34" charset="0"/>
                </a:rPr>
                <a:t>借助自动化的仓储管理、高效的配送网络，以及实时的货物追踪技术，大幅提升了物流效率，为消费者带来了更加迅速、安心的服务体验。</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了解人工智能对社会的影响与变革</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3796095" cy="2010753"/>
            <a:chOff x="1251" y="1669"/>
            <a:chExt cx="5978" cy="3167"/>
          </a:xfrm>
        </p:grpSpPr>
        <p:grpSp>
          <p:nvGrpSpPr>
            <p:cNvPr id="2" name="组合 1"/>
            <p:cNvGrpSpPr/>
            <p:nvPr/>
          </p:nvGrpSpPr>
          <p:grpSpPr>
            <a:xfrm>
              <a:off x="1251" y="1669"/>
              <a:ext cx="2567" cy="560"/>
              <a:chOff x="1814" y="2612"/>
              <a:chExt cx="2567" cy="560"/>
            </a:xfrm>
          </p:grpSpPr>
          <p:cxnSp>
            <p:nvCxnSpPr>
              <p:cNvPr id="35" name="Straight Connector 34"/>
              <p:cNvCxnSpPr/>
              <p:nvPr>
                <p:custDataLst>
                  <p:tags r:id="rId7"/>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8"/>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行业形象的塑造</a:t>
                </a:r>
              </a:p>
            </p:txBody>
          </p:sp>
        </p:grpSp>
        <p:sp>
          <p:nvSpPr>
            <p:cNvPr id="3" name="TextBox 36"/>
            <p:cNvSpPr txBox="1"/>
            <p:nvPr>
              <p:custDataLst>
                <p:tags r:id="rId6"/>
              </p:custDataLst>
            </p:nvPr>
          </p:nvSpPr>
          <p:spPr>
            <a:xfrm>
              <a:off x="1307" y="2536"/>
              <a:ext cx="5922" cy="2300"/>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人工智能对行业形象的塑造起着至关重要的作用，它通过提升服务质量和效率，显著推动了行业变革与品牌建设。</a:t>
              </a:r>
            </a:p>
            <a:p>
              <a:pPr indent="0" algn="just" fontAlgn="auto">
                <a:lnSpc>
                  <a:spcPct val="150000"/>
                </a:lnSpc>
                <a:spcAft>
                  <a:spcPts val="600"/>
                </a:spcAft>
              </a:pPr>
              <a:endParaRPr sz="1400">
                <a:solidFill>
                  <a:srgbClr val="808080"/>
                </a:solidFill>
                <a:latin typeface="微软雅黑" charset="0"/>
                <a:ea typeface="微软雅黑" charset="0"/>
                <a:cs typeface="微软雅黑" charset="0"/>
                <a:sym typeface="Arial" panose="020B0604020202090204" pitchFamily="34" charset="0"/>
              </a:endParaRP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了解人工智能对社会的影响与变革</a:t>
            </a:r>
          </a:p>
        </p:txBody>
      </p:sp>
      <p:pic>
        <p:nvPicPr>
          <p:cNvPr id="5" name="图片 4"/>
          <p:cNvPicPr>
            <a:picLocks noChangeAspect="1"/>
          </p:cNvPicPr>
          <p:nvPr>
            <p:custDataLst>
              <p:tags r:id="rId2"/>
            </p:custDataLst>
          </p:nvPr>
        </p:nvPicPr>
        <p:blipFill>
          <a:blip r:embed="rId11">
            <a:clrChange>
              <a:clrFrom>
                <a:srgbClr val="FCFCFC">
                  <a:alpha val="100000"/>
                </a:srgbClr>
              </a:clrFrom>
              <a:clrTo>
                <a:srgbClr val="FCFCFC">
                  <a:alpha val="100000"/>
                  <a:alpha val="0"/>
                </a:srgbClr>
              </a:clrTo>
            </a:clrChange>
          </a:blip>
          <a:stretch>
            <a:fillRect/>
          </a:stretch>
        </p:blipFill>
        <p:spPr>
          <a:xfrm>
            <a:off x="5720715" y="988695"/>
            <a:ext cx="2228850" cy="3715385"/>
          </a:xfrm>
          <a:prstGeom prst="rect">
            <a:avLst/>
          </a:prstGeom>
        </p:spPr>
      </p:pic>
      <p:grpSp>
        <p:nvGrpSpPr>
          <p:cNvPr id="8" name="组合 7"/>
          <p:cNvGrpSpPr/>
          <p:nvPr/>
        </p:nvGrpSpPr>
        <p:grpSpPr>
          <a:xfrm>
            <a:off x="794255" y="3015871"/>
            <a:ext cx="3796095" cy="1287593"/>
            <a:chOff x="1251" y="1669"/>
            <a:chExt cx="5978" cy="2028"/>
          </a:xfrm>
        </p:grpSpPr>
        <p:grpSp>
          <p:nvGrpSpPr>
            <p:cNvPr id="9" name="组合 8"/>
            <p:cNvGrpSpPr/>
            <p:nvPr/>
          </p:nvGrpSpPr>
          <p:grpSpPr>
            <a:xfrm>
              <a:off x="1251" y="1669"/>
              <a:ext cx="2286" cy="560"/>
              <a:chOff x="1814" y="2612"/>
              <a:chExt cx="2286" cy="560"/>
            </a:xfrm>
          </p:grpSpPr>
          <p:cxnSp>
            <p:nvCxnSpPr>
              <p:cNvPr id="10"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1" name="TextBox 35"/>
              <p:cNvSpPr txBox="1"/>
              <p:nvPr>
                <p:custDataLst>
                  <p:tags r:id="rId5"/>
                </p:custDataLst>
              </p:nvPr>
            </p:nvSpPr>
            <p:spPr>
              <a:xfrm>
                <a:off x="1814" y="2612"/>
                <a:ext cx="2286"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生产力的提升</a:t>
                </a:r>
              </a:p>
            </p:txBody>
          </p:sp>
        </p:grpSp>
        <p:sp>
          <p:nvSpPr>
            <p:cNvPr id="12" name="TextBox 36"/>
            <p:cNvSpPr txBox="1"/>
            <p:nvPr>
              <p:custDataLst>
                <p:tags r:id="rId3"/>
              </p:custDataLst>
            </p:nvPr>
          </p:nvSpPr>
          <p:spPr>
            <a:xfrm>
              <a:off x="1307" y="2536"/>
              <a:ext cx="5922" cy="1161"/>
            </a:xfrm>
            <a:prstGeom prst="rect">
              <a:avLst/>
            </a:prstGeom>
            <a:noFill/>
          </p:spPr>
          <p:txBody>
            <a:bodyPr wrap="square" rtlCol="0">
              <a:spAutoFit/>
            </a:bodyPr>
            <a:lstStyle/>
            <a:p>
              <a:pPr indent="0" algn="just" fontAlgn="auto">
                <a:lnSpc>
                  <a:spcPct val="150000"/>
                </a:lnSpc>
                <a:spcAft>
                  <a:spcPts val="600"/>
                </a:spcAft>
              </a:pPr>
              <a:r>
                <a:rPr sz="1400">
                  <a:solidFill>
                    <a:srgbClr val="808080"/>
                  </a:solidFill>
                  <a:latin typeface="微软雅黑" charset="0"/>
                  <a:ea typeface="微软雅黑" charset="0"/>
                  <a:cs typeface="微软雅黑" charset="0"/>
                  <a:sym typeface="Arial" panose="020B0604020202090204" pitchFamily="34" charset="0"/>
                </a:rPr>
                <a:t>人工智能作为提升生产力的关键技术，正在全球范围内推动经济增长和产业升级。</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94255" y="1060071"/>
            <a:ext cx="4353635" cy="1933929"/>
            <a:chOff x="1251" y="1669"/>
            <a:chExt cx="6856" cy="3046"/>
          </a:xfrm>
        </p:grpSpPr>
        <p:grpSp>
          <p:nvGrpSpPr>
            <p:cNvPr id="2" name="组合 1"/>
            <p:cNvGrpSpPr/>
            <p:nvPr/>
          </p:nvGrpSpPr>
          <p:grpSpPr>
            <a:xfrm>
              <a:off x="1251" y="1669"/>
              <a:ext cx="2567" cy="560"/>
              <a:chOff x="1814" y="2612"/>
              <a:chExt cx="2567" cy="560"/>
            </a:xfrm>
          </p:grpSpPr>
          <p:cxnSp>
            <p:nvCxnSpPr>
              <p:cNvPr id="35" name="Straight Connector 34"/>
              <p:cNvCxnSpPr/>
              <p:nvPr>
                <p:custDataLst>
                  <p:tags r:id="rId7"/>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8"/>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社会治理的完善</a:t>
                </a:r>
              </a:p>
            </p:txBody>
          </p:sp>
        </p:grpSp>
        <p:sp>
          <p:nvSpPr>
            <p:cNvPr id="3" name="TextBox 36"/>
            <p:cNvSpPr txBox="1"/>
            <p:nvPr>
              <p:custDataLst>
                <p:tags r:id="rId6"/>
              </p:custDataLst>
            </p:nvPr>
          </p:nvSpPr>
          <p:spPr>
            <a:xfrm>
              <a:off x="1307" y="2536"/>
              <a:ext cx="6800" cy="2179"/>
            </a:xfrm>
            <a:prstGeom prst="rect">
              <a:avLst/>
            </a:prstGeom>
            <a:noFill/>
          </p:spPr>
          <p:txBody>
            <a:bodyPr wrap="square" rtlCol="0">
              <a:spAutoFit/>
            </a:bodyPr>
            <a:lstStyle/>
            <a:p>
              <a:pPr indent="0" algn="just" fontAlgn="auto">
                <a:lnSpc>
                  <a:spcPct val="150000"/>
                </a:lnSpc>
                <a:spcAft>
                  <a:spcPts val="600"/>
                </a:spcAft>
              </a:pPr>
              <a:r>
                <a:rPr sz="1400" dirty="0">
                  <a:solidFill>
                    <a:srgbClr val="808080"/>
                  </a:solidFill>
                  <a:latin typeface="微软雅黑" charset="0"/>
                  <a:ea typeface="微软雅黑" charset="0"/>
                  <a:cs typeface="微软雅黑" charset="0"/>
                  <a:sym typeface="Arial" panose="020B0604020202090204" pitchFamily="34" charset="0"/>
                </a:rPr>
                <a:t>党的二十大报告提出：“健全共建共治共享的社会治理制度，提升社会治理效能。”在这一过程中，人工智能发挥着重要作用。它在健康、教育、公平等多个核心领域，彰显出非凡的影响力。</a:t>
              </a:r>
            </a:p>
          </p:txBody>
        </p:sp>
      </p:grpSp>
      <p:sp>
        <p:nvSpPr>
          <p:cNvPr id="4" name="文本框 37"/>
          <p:cNvSpPr txBox="1"/>
          <p:nvPr userDrawn="1">
            <p:custDataLst>
              <p:tags r:id="rId1"/>
            </p:custDataLst>
          </p:nvPr>
        </p:nvSpPr>
        <p:spPr>
          <a:xfrm>
            <a:off x="467360" y="291465"/>
            <a:ext cx="459740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了解人工智能对社会的影响与变革</a:t>
            </a:r>
          </a:p>
        </p:txBody>
      </p:sp>
      <p:grpSp>
        <p:nvGrpSpPr>
          <p:cNvPr id="8" name="组合 7"/>
          <p:cNvGrpSpPr/>
          <p:nvPr/>
        </p:nvGrpSpPr>
        <p:grpSpPr>
          <a:xfrm>
            <a:off x="794255" y="3264791"/>
            <a:ext cx="3796095" cy="1287593"/>
            <a:chOff x="1251" y="1669"/>
            <a:chExt cx="5978" cy="2028"/>
          </a:xfrm>
        </p:grpSpPr>
        <p:grpSp>
          <p:nvGrpSpPr>
            <p:cNvPr id="9" name="组合 8"/>
            <p:cNvGrpSpPr/>
            <p:nvPr/>
          </p:nvGrpSpPr>
          <p:grpSpPr>
            <a:xfrm>
              <a:off x="1251" y="1669"/>
              <a:ext cx="3410" cy="560"/>
              <a:chOff x="1814" y="2612"/>
              <a:chExt cx="3410" cy="560"/>
            </a:xfrm>
          </p:grpSpPr>
          <p:cxnSp>
            <p:nvCxnSpPr>
              <p:cNvPr id="10" name="Straight Connector 34"/>
              <p:cNvCxnSpPr/>
              <p:nvPr>
                <p:custDataLst>
                  <p:tags r:id="rId4"/>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1" name="TextBox 35"/>
              <p:cNvSpPr txBox="1"/>
              <p:nvPr>
                <p:custDataLst>
                  <p:tags r:id="rId5"/>
                </p:custDataLst>
              </p:nvPr>
            </p:nvSpPr>
            <p:spPr>
              <a:xfrm>
                <a:off x="1814" y="2612"/>
                <a:ext cx="3410"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职业与工作形态的重塑</a:t>
                </a:r>
              </a:p>
            </p:txBody>
          </p:sp>
        </p:grpSp>
        <p:sp>
          <p:nvSpPr>
            <p:cNvPr id="12" name="TextBox 36"/>
            <p:cNvSpPr txBox="1"/>
            <p:nvPr>
              <p:custDataLst>
                <p:tags r:id="rId3"/>
              </p:custDataLst>
            </p:nvPr>
          </p:nvSpPr>
          <p:spPr>
            <a:xfrm>
              <a:off x="1307" y="2536"/>
              <a:ext cx="5922" cy="1161"/>
            </a:xfrm>
            <a:prstGeom prst="rect">
              <a:avLst/>
            </a:prstGeom>
            <a:noFill/>
          </p:spPr>
          <p:txBody>
            <a:bodyPr wrap="square" rtlCol="0">
              <a:spAutoFit/>
            </a:bodyPr>
            <a:lstStyle/>
            <a:p>
              <a:pPr indent="0" algn="just" fontAlgn="auto">
                <a:lnSpc>
                  <a:spcPct val="150000"/>
                </a:lnSpc>
                <a:spcAft>
                  <a:spcPts val="600"/>
                </a:spcAft>
              </a:pPr>
              <a:r>
                <a:rPr sz="1400" dirty="0" err="1">
                  <a:solidFill>
                    <a:srgbClr val="808080"/>
                  </a:solidFill>
                  <a:latin typeface="微软雅黑" charset="0"/>
                  <a:ea typeface="微软雅黑" charset="0"/>
                  <a:cs typeface="微软雅黑" charset="0"/>
                  <a:sym typeface="Arial" panose="020B0604020202090204" pitchFamily="34" charset="0"/>
                </a:rPr>
                <a:t>人工智能技术的快速发展正在改变就业结构，既带来了挑战，也孕育着机遇</a:t>
              </a:r>
              <a:r>
                <a:rPr sz="1400" dirty="0">
                  <a:solidFill>
                    <a:srgbClr val="808080"/>
                  </a:solidFill>
                  <a:latin typeface="微软雅黑" charset="0"/>
                  <a:ea typeface="微软雅黑" charset="0"/>
                  <a:cs typeface="微软雅黑" charset="0"/>
                  <a:sym typeface="Arial" panose="020B0604020202090204" pitchFamily="34" charset="0"/>
                </a:rPr>
                <a:t>。</a:t>
              </a:r>
            </a:p>
          </p:txBody>
        </p:sp>
      </p:grpSp>
      <p:pic>
        <p:nvPicPr>
          <p:cNvPr id="13" name="图片 12"/>
          <p:cNvPicPr>
            <a:picLocks noChangeAspect="1"/>
          </p:cNvPicPr>
          <p:nvPr>
            <p:custDataLst>
              <p:tags r:id="rId2"/>
            </p:custDataLst>
          </p:nvPr>
        </p:nvPicPr>
        <p:blipFill>
          <a:blip r:embed="rId11">
            <a:clrChange>
              <a:clrFrom>
                <a:srgbClr val="FFFFFF">
                  <a:alpha val="100000"/>
                </a:srgbClr>
              </a:clrFrom>
              <a:clrTo>
                <a:srgbClr val="FFFFFF">
                  <a:alpha val="100000"/>
                  <a:alpha val="0"/>
                </a:srgbClr>
              </a:clrTo>
            </a:clrChange>
          </a:blip>
          <a:stretch>
            <a:fillRect/>
          </a:stretch>
        </p:blipFill>
        <p:spPr>
          <a:xfrm>
            <a:off x="5579745" y="988060"/>
            <a:ext cx="2284730" cy="360299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4104456" y="2536327"/>
            <a:ext cx="4798677" cy="0"/>
          </a:xfrm>
          <a:prstGeom prst="line">
            <a:avLst/>
          </a:prstGeom>
          <a:ln>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140460" y="1817988"/>
            <a:ext cx="4701514" cy="645160"/>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感谢观看 </a:t>
            </a:r>
          </a:p>
        </p:txBody>
      </p:sp>
      <p:pic>
        <p:nvPicPr>
          <p:cNvPr id="3" name="图片 2"/>
          <p:cNvPicPr>
            <a:picLocks noChangeAspect="1"/>
          </p:cNvPicPr>
          <p:nvPr>
            <p:custDataLst>
              <p:tags r:id="rId1"/>
            </p:custDataLst>
          </p:nvPr>
        </p:nvPicPr>
        <p:blipFill>
          <a:blip r:embed="rId4" cstate="screen">
            <a:extLst>
              <a:ext uri="{28A0092B-C50C-407E-A947-70E740481C1C}">
                <a14:useLocalDpi xmlns:a14="http://schemas.microsoft.com/office/drawing/2010/main" val="0"/>
              </a:ext>
            </a:extLst>
          </a:blip>
          <a:stretch>
            <a:fillRect/>
          </a:stretch>
        </p:blipFill>
        <p:spPr>
          <a:xfrm>
            <a:off x="5872480" y="4443095"/>
            <a:ext cx="2138045" cy="335915"/>
          </a:xfrm>
          <a:prstGeom prst="rect">
            <a:avLst/>
          </a:prstGeom>
        </p:spPr>
      </p:pic>
      <p:pic>
        <p:nvPicPr>
          <p:cNvPr id="8" name="图片 7" descr="摄图网_601306538_计算机处理器(企业商用)"/>
          <p:cNvPicPr>
            <a:picLocks noChangeAspect="1"/>
          </p:cNvPicPr>
          <p:nvPr/>
        </p:nvPicPr>
        <p:blipFill>
          <a:blip r:embed="rId5"/>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20172" y="1996480"/>
            <a:ext cx="814070" cy="345440"/>
          </a:xfrm>
          <a:prstGeom prst="rect">
            <a:avLst/>
          </a:prstGeom>
          <a:noFill/>
        </p:spPr>
        <p:txBody>
          <a:bodyPr wrap="none" lIns="68580" tIns="34290" rIns="68580" bIns="3429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任务</a:t>
            </a:r>
            <a:r>
              <a:rPr lang="en-US" altLang="zh-CN" b="1" dirty="0">
                <a:solidFill>
                  <a:schemeClr val="accent1"/>
                </a:solidFill>
                <a:latin typeface="微软雅黑" panose="020B0503020204020204" pitchFamily="34" charset="-122"/>
                <a:ea typeface="微软雅黑" panose="020B0503020204020204" pitchFamily="34" charset="-122"/>
              </a:rPr>
              <a:t> 1</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nvGrpSpPr>
          <p:cNvPr id="2" name="Group 14"/>
          <p:cNvGrpSpPr/>
          <p:nvPr/>
        </p:nvGrpSpPr>
        <p:grpSpPr>
          <a:xfrm>
            <a:off x="5184140" y="2378710"/>
            <a:ext cx="2664460" cy="566313"/>
            <a:chOff x="5349226" y="2010956"/>
            <a:chExt cx="4272984" cy="670899"/>
          </a:xfrm>
          <a:solidFill>
            <a:schemeClr val="accent1"/>
          </a:solidFill>
        </p:grpSpPr>
        <p:sp>
          <p:nvSpPr>
            <p:cNvPr id="6"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28662" y="2120999"/>
              <a:ext cx="4101136" cy="472427"/>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lvl="0" algn="ctr"/>
              <a:r>
                <a:rPr lang="zh-CN" altLang="zh-CN" sz="2000" dirty="0">
                  <a:solidFill>
                    <a:schemeClr val="bg1"/>
                  </a:solidFill>
                  <a:latin typeface="微软雅黑" panose="020B0503020204020204" pitchFamily="34" charset="-122"/>
                  <a:ea typeface="微软雅黑" panose="020B0503020204020204" pitchFamily="34" charset="-122"/>
                </a:rPr>
                <a:t>认识人工智能</a:t>
              </a:r>
            </a:p>
          </p:txBody>
        </p:sp>
      </p:grpSp>
      <p:pic>
        <p:nvPicPr>
          <p:cNvPr id="8" name="图片 7" descr="摄图网_601306538_计算机处理器(企业商用)"/>
          <p:cNvPicPr>
            <a:picLocks noChangeAspect="1"/>
          </p:cNvPicPr>
          <p:nvPr/>
        </p:nvPicPr>
        <p:blipFill>
          <a:blip r:embed="rId3"/>
          <a:srcRect l="27993" r="5124"/>
          <a:stretch>
            <a:fillRect/>
          </a:stretch>
        </p:blipFill>
        <p:spPr>
          <a:xfrm>
            <a:off x="0" y="0"/>
            <a:ext cx="5161486" cy="5144770"/>
          </a:xfrm>
          <a:custGeom>
            <a:avLst/>
            <a:gdLst/>
            <a:ahLst/>
            <a:cxnLst>
              <a:cxn ang="3">
                <a:pos x="hc" y="t"/>
              </a:cxn>
              <a:cxn ang="cd2">
                <a:pos x="l" y="vc"/>
              </a:cxn>
              <a:cxn ang="cd4">
                <a:pos x="hc" y="b"/>
              </a:cxn>
              <a:cxn ang="0">
                <a:pos x="r" y="vc"/>
              </a:cxn>
            </a:cxnLst>
            <a:rect l="l" t="t" r="r" b="b"/>
            <a:pathLst>
              <a:path w="8128" h="8102">
                <a:moveTo>
                  <a:pt x="0" y="0"/>
                </a:moveTo>
                <a:lnTo>
                  <a:pt x="8116" y="0"/>
                </a:lnTo>
                <a:lnTo>
                  <a:pt x="5666" y="4045"/>
                </a:lnTo>
                <a:lnTo>
                  <a:pt x="8128" y="8102"/>
                </a:lnTo>
                <a:lnTo>
                  <a:pt x="0" y="8102"/>
                </a:lnTo>
                <a:lnTo>
                  <a:pt x="0" y="0"/>
                </a:lnTo>
                <a:close/>
              </a:path>
            </a:pathLst>
          </a:cu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学习目标</a:t>
            </a:r>
          </a:p>
        </p:txBody>
      </p:sp>
      <p:sp>
        <p:nvSpPr>
          <p:cNvPr id="44" name="PA_淘宝店chenying0907 43"/>
          <p:cNvSpPr txBox="1"/>
          <p:nvPr>
            <p:custDataLst>
              <p:tags r:id="rId2"/>
            </p:custDataLst>
          </p:nvPr>
        </p:nvSpPr>
        <p:spPr>
          <a:xfrm>
            <a:off x="2835910" y="1456055"/>
            <a:ext cx="5281930" cy="2680970"/>
          </a:xfrm>
          <a:prstGeom prst="rect">
            <a:avLst/>
          </a:prstGeom>
          <a:noFill/>
        </p:spPr>
        <p:txBody>
          <a:bodyPr wrap="square" lIns="68580" tIns="34290" rIns="68580" bIns="34290" rtlCol="0">
            <a:noAutofit/>
          </a:bodyPr>
          <a:lstStyle/>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掌握人工智能的基本概念和主要特点</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了解人工智能的发展历程及标志性事件</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能够结合自己的生活实践</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识别不同类型的人工智能应用</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能够初步探索并体验简单的人工智能应用工具</a:t>
            </a:r>
          </a:p>
          <a:p>
            <a:pPr marL="171450" indent="-171450">
              <a:lnSpc>
                <a:spcPct val="150000"/>
              </a:lnSpc>
              <a:buFont typeface="Arial" panose="020B0604020202090204" pitchFamily="34" charset="0"/>
              <a:buChar cha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能够主动关注人工智能的发展动态</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积极探索新的技术与应用</a:t>
            </a:r>
          </a:p>
          <a:p>
            <a:pPr marL="171450" indent="-171450">
              <a:lnSpc>
                <a:spcPct val="150000"/>
              </a:lnSpc>
              <a:buFont typeface="Arial" panose="020B0604020202090204" pitchFamily="34" charset="0"/>
              <a:buChar cha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通过参与实践活动或项目</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提高团队协作和沟通能力</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为今后的职业发展和社会生活奠定基础</a:t>
            </a:r>
          </a:p>
        </p:txBody>
      </p:sp>
      <p:grpSp>
        <p:nvGrpSpPr>
          <p:cNvPr id="17" name="Group 14"/>
          <p:cNvGrpSpPr/>
          <p:nvPr>
            <p:custDataLst>
              <p:tags r:id="rId3"/>
            </p:custDataLst>
          </p:nvPr>
        </p:nvGrpSpPr>
        <p:grpSpPr>
          <a:xfrm>
            <a:off x="1359535" y="1502638"/>
            <a:ext cx="1371600" cy="581432"/>
            <a:chOff x="5349226" y="2010956"/>
            <a:chExt cx="4272984" cy="701546"/>
          </a:xfrm>
          <a:solidFill>
            <a:schemeClr val="accent1"/>
          </a:solidFill>
        </p:grpSpPr>
        <p:sp>
          <p:nvSpPr>
            <p:cNvPr id="94" name="燕尾形 18"/>
            <p:cNvSpPr/>
            <p:nvPr>
              <p:custDataLst>
                <p:tags r:id="rId10"/>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custDataLst>
                <p:tags r:id="rId11"/>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知识目标</a:t>
              </a:r>
            </a:p>
          </p:txBody>
        </p:sp>
      </p:grpSp>
      <p:grpSp>
        <p:nvGrpSpPr>
          <p:cNvPr id="18" name="Group 14"/>
          <p:cNvGrpSpPr/>
          <p:nvPr>
            <p:custDataLst>
              <p:tags r:id="rId4"/>
            </p:custDataLst>
          </p:nvPr>
        </p:nvGrpSpPr>
        <p:grpSpPr>
          <a:xfrm>
            <a:off x="1363980" y="2536418"/>
            <a:ext cx="1371600" cy="581432"/>
            <a:chOff x="5349226" y="2010956"/>
            <a:chExt cx="4272984" cy="701546"/>
          </a:xfrm>
          <a:solidFill>
            <a:schemeClr val="accent1"/>
          </a:solidFill>
        </p:grpSpPr>
        <p:sp>
          <p:nvSpPr>
            <p:cNvPr id="19" name="燕尾形 18"/>
            <p:cNvSpPr/>
            <p:nvPr>
              <p:custDataLst>
                <p:tags r:id="rId8"/>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0" name="TextBox 94"/>
            <p:cNvSpPr txBox="1"/>
            <p:nvPr>
              <p:custDataLst>
                <p:tags r:id="rId9"/>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能力目标</a:t>
              </a:r>
            </a:p>
          </p:txBody>
        </p:sp>
      </p:grpSp>
      <p:grpSp>
        <p:nvGrpSpPr>
          <p:cNvPr id="21" name="Group 14"/>
          <p:cNvGrpSpPr/>
          <p:nvPr>
            <p:custDataLst>
              <p:tags r:id="rId5"/>
            </p:custDataLst>
          </p:nvPr>
        </p:nvGrpSpPr>
        <p:grpSpPr>
          <a:xfrm>
            <a:off x="1363980" y="3507968"/>
            <a:ext cx="1371600" cy="581432"/>
            <a:chOff x="5349226" y="2010956"/>
            <a:chExt cx="4272984" cy="701546"/>
          </a:xfrm>
          <a:solidFill>
            <a:schemeClr val="accent1"/>
          </a:solidFill>
        </p:grpSpPr>
        <p:sp>
          <p:nvSpPr>
            <p:cNvPr id="23" name="燕尾形 22"/>
            <p:cNvSpPr/>
            <p:nvPr>
              <p:custDataLst>
                <p:tags r:id="rId6"/>
              </p:custDataLst>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27" name="TextBox 94"/>
            <p:cNvSpPr txBox="1"/>
            <p:nvPr>
              <p:custDataLst>
                <p:tags r:id="rId7"/>
              </p:custDataLst>
            </p:nvPr>
          </p:nvSpPr>
          <p:spPr>
            <a:xfrm>
              <a:off x="6619252" y="2040562"/>
              <a:ext cx="1831844" cy="671940"/>
            </a:xfrm>
            <a:prstGeom prst="rect">
              <a:avLst/>
            </a:prstGeom>
            <a:noFill/>
          </p:spPr>
          <p:txBody>
            <a:bodyPr wrap="square" rtlCol="0">
              <a:noAutofit/>
            </a:bodyPr>
            <a:lstStyle/>
            <a:p>
              <a:pPr lvl="0" algn="ctr"/>
              <a:r>
                <a:rPr lang="zh-CN" altLang="zh-CN" sz="1400" dirty="0">
                  <a:solidFill>
                    <a:schemeClr val="bg1"/>
                  </a:solidFill>
                  <a:latin typeface="微软雅黑" panose="020B0503020204020204" pitchFamily="34" charset="-122"/>
                  <a:ea typeface="微软雅黑" panose="020B0503020204020204" pitchFamily="34" charset="-122"/>
                </a:rPr>
                <a:t>素养目标</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a:t>
            </a:r>
          </a:p>
        </p:txBody>
      </p:sp>
      <p:cxnSp>
        <p:nvCxnSpPr>
          <p:cNvPr id="35" name="Straight Connector 34"/>
          <p:cNvCxnSpPr/>
          <p:nvPr>
            <p:custDataLst>
              <p:tags r:id="rId2"/>
            </p:custDataLst>
          </p:nvPr>
        </p:nvCxnSpPr>
        <p:spPr>
          <a:xfrm>
            <a:off x="1223703" y="201409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3"/>
            </p:custDataLst>
          </p:nvPr>
        </p:nvSpPr>
        <p:spPr>
          <a:xfrm>
            <a:off x="1151760" y="1658876"/>
            <a:ext cx="1630045" cy="306705"/>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人工智能的定义</a:t>
            </a:r>
          </a:p>
        </p:txBody>
      </p:sp>
      <p:sp>
        <p:nvSpPr>
          <p:cNvPr id="37" name="TextBox 36"/>
          <p:cNvSpPr txBox="1"/>
          <p:nvPr>
            <p:custDataLst>
              <p:tags r:id="rId4"/>
            </p:custDataLst>
          </p:nvPr>
        </p:nvSpPr>
        <p:spPr>
          <a:xfrm>
            <a:off x="1151890" y="2173605"/>
            <a:ext cx="6755765" cy="1383665"/>
          </a:xfrm>
          <a:prstGeom prst="rect">
            <a:avLst/>
          </a:prstGeom>
          <a:noFill/>
        </p:spPr>
        <p:txBody>
          <a:bodyPr wrap="square" rtlCol="0">
            <a:spAutoFit/>
          </a:bodyPr>
          <a:lstStyle/>
          <a:p>
            <a:pPr algn="just">
              <a:lnSpc>
                <a:spcPct val="150000"/>
              </a:lnSpc>
            </a:pP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人工智能（Artificial</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 Intelligence，AI）是一门研究、开发用于模拟、延伸和扩展人的智能的理论、方法、技术及应用系统的技术科学，其目标是使计算机拥有像人一样的意识、思维、自我过程和智能行为（如识别、认知、分析、决策等），</a:t>
            </a:r>
            <a:r>
              <a:rPr sz="1400" dirty="0" err="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让机器能够胜任一些通常需要人类智能人工智能的定义才能完成的复杂工作</a:t>
            </a:r>
            <a:r>
              <a:rPr sz="1400" dirty="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a:t>
            </a:r>
          </a:p>
        </p:txBody>
      </p:sp>
      <p:grpSp>
        <p:nvGrpSpPr>
          <p:cNvPr id="2" name="组合 1"/>
          <p:cNvGrpSpPr/>
          <p:nvPr/>
        </p:nvGrpSpPr>
        <p:grpSpPr>
          <a:xfrm>
            <a:off x="1007615" y="1024511"/>
            <a:ext cx="2924305" cy="3837684"/>
            <a:chOff x="1814" y="2612"/>
            <a:chExt cx="4605" cy="6044"/>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人工智能的特点</a:t>
              </a:r>
            </a:p>
          </p:txBody>
        </p:sp>
        <p:sp>
          <p:nvSpPr>
            <p:cNvPr id="37" name="TextBox 36"/>
            <p:cNvSpPr txBox="1"/>
            <p:nvPr>
              <p:custDataLst>
                <p:tags r:id="rId5"/>
              </p:custDataLst>
            </p:nvPr>
          </p:nvSpPr>
          <p:spPr>
            <a:xfrm>
              <a:off x="1814" y="3423"/>
              <a:ext cx="4605" cy="5233"/>
            </a:xfrm>
            <a:prstGeom prst="rect">
              <a:avLst/>
            </a:prstGeom>
            <a:noFill/>
          </p:spPr>
          <p:txBody>
            <a:bodyPr wrap="square" rtlCol="0">
              <a:spAutoFit/>
            </a:bodyPr>
            <a:lstStyle/>
            <a:p>
              <a:pPr algn="just">
                <a:lnSpc>
                  <a:spcPct val="150000"/>
                </a:lnSpc>
              </a:pPr>
              <a:r>
                <a:rPr 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具有学习能力</a:t>
              </a:r>
            </a:p>
            <a:p>
              <a:pPr algn="just">
                <a:lnSpc>
                  <a:spcPct val="150000"/>
                </a:lnSpc>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人工智能系统能够借助大量的数据进行学习</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lang="en-US" alt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具有推理能力</a:t>
              </a:r>
            </a:p>
            <a:p>
              <a:pPr algn="just">
                <a:lnSpc>
                  <a:spcPct val="150000"/>
                </a:lnSpc>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人工智能可以根据已有的知识和规则进行推理</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lang="en-US" alt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具有自适应能力</a:t>
              </a:r>
            </a:p>
            <a:p>
              <a:pPr algn="just">
                <a:lnSpc>
                  <a:spcPct val="150000"/>
                </a:lnSpc>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人工智能能够适应不同的环境和任务要求</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endPar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endParaRPr>
            </a:p>
          </p:txBody>
        </p:sp>
      </p:grpSp>
      <p:pic>
        <p:nvPicPr>
          <p:cNvPr id="4" name="图片 3"/>
          <p:cNvPicPr>
            <a:picLocks noChangeAspect="1"/>
          </p:cNvPicPr>
          <p:nvPr>
            <p:custDataLst>
              <p:tags r:id="rId2"/>
            </p:custDataLst>
          </p:nvPr>
        </p:nvPicPr>
        <p:blipFill>
          <a:blip r:embed="rId8">
            <a:clrChange>
              <a:clrFrom>
                <a:srgbClr val="FFFFFF">
                  <a:alpha val="100000"/>
                </a:srgbClr>
              </a:clrFrom>
              <a:clrTo>
                <a:srgbClr val="FFFFFF">
                  <a:alpha val="100000"/>
                  <a:alpha val="0"/>
                </a:srgbClr>
              </a:clrTo>
            </a:clrChange>
          </a:blip>
          <a:stretch>
            <a:fillRect/>
          </a:stretch>
        </p:blipFill>
        <p:spPr>
          <a:xfrm>
            <a:off x="4356100" y="1023620"/>
            <a:ext cx="4251325" cy="343662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一</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认识人工智能</a:t>
            </a:r>
          </a:p>
        </p:txBody>
      </p:sp>
      <p:grpSp>
        <p:nvGrpSpPr>
          <p:cNvPr id="2" name="组合 1"/>
          <p:cNvGrpSpPr/>
          <p:nvPr/>
        </p:nvGrpSpPr>
        <p:grpSpPr>
          <a:xfrm>
            <a:off x="1007615" y="1024511"/>
            <a:ext cx="1630117" cy="355576"/>
            <a:chOff x="1814" y="2612"/>
            <a:chExt cx="2567" cy="560"/>
          </a:xfrm>
        </p:grpSpPr>
        <p:cxnSp>
          <p:nvCxnSpPr>
            <p:cNvPr id="35" name="Straight Connector 34"/>
            <p:cNvCxnSpPr/>
            <p:nvPr>
              <p:custDataLst>
                <p:tags r:id="rId3"/>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4"/>
              </p:custDataLst>
            </p:nvPr>
          </p:nvSpPr>
          <p:spPr>
            <a:xfrm>
              <a:off x="1814" y="2612"/>
              <a:ext cx="2567"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人工智能的特点</a:t>
              </a:r>
            </a:p>
          </p:txBody>
        </p:sp>
      </p:grpSp>
      <p:sp>
        <p:nvSpPr>
          <p:cNvPr id="3" name="TextBox 36"/>
          <p:cNvSpPr txBox="1"/>
          <p:nvPr>
            <p:custDataLst>
              <p:tags r:id="rId2"/>
            </p:custDataLst>
          </p:nvPr>
        </p:nvSpPr>
        <p:spPr>
          <a:xfrm>
            <a:off x="1043305" y="1574800"/>
            <a:ext cx="6734175" cy="2353310"/>
          </a:xfrm>
          <a:prstGeom prst="rect">
            <a:avLst/>
          </a:prstGeom>
          <a:noFill/>
        </p:spPr>
        <p:txBody>
          <a:bodyPr wrap="square" rtlCol="0">
            <a:spAutoFit/>
          </a:bodyPr>
          <a:lstStyle/>
          <a:p>
            <a:pPr algn="just">
              <a:lnSpc>
                <a:spcPct val="150000"/>
              </a:lnSpc>
            </a:pPr>
            <a:r>
              <a:rPr lang="en-US" alt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（4）具有高速运算能力</a:t>
            </a:r>
          </a:p>
          <a:p>
            <a:pPr algn="just">
              <a:lnSpc>
                <a:spcPct val="150000"/>
              </a:lnSpc>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与人类相比</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人工智能可以在短时间内处理大量的数据</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lang="en-US" alt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（5）</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具有高精度性</a:t>
            </a:r>
          </a:p>
          <a:p>
            <a:pPr algn="just">
              <a:lnSpc>
                <a:spcPct val="150000"/>
              </a:lnSpc>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在一些特定且定义明确的任务中</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人工智能可以达到很高的精度</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a:p>
            <a:pPr algn="just">
              <a:lnSpc>
                <a:spcPct val="150000"/>
              </a:lnSpc>
            </a:pPr>
            <a:r>
              <a:rPr lang="en-US" altLang="zh-CN"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（6）</a:t>
            </a:r>
            <a:r>
              <a:rPr lang="zh-CN" altLang="en-US" sz="1400">
                <a:solidFill>
                  <a:srgbClr val="468A92"/>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具有可重复性</a:t>
            </a:r>
          </a:p>
          <a:p>
            <a:pPr algn="just">
              <a:lnSpc>
                <a:spcPct val="150000"/>
              </a:lnSpc>
            </a:pP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一旦人工智能系统经过训练并达到稳定状态</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在相同的输入条件下</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lang="zh-CN" altLang="en-US"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它将始终如一地产生相同的输出</a:t>
            </a:r>
            <a:r>
              <a:rPr lang="en-US" altLang="zh-CN" sz="1400">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7"/>
          <p:cNvSpPr txBox="1"/>
          <p:nvPr userDrawn="1">
            <p:custDataLst>
              <p:tags r:id="rId1"/>
            </p:custDataLst>
          </p:nvPr>
        </p:nvSpPr>
        <p:spPr>
          <a:xfrm>
            <a:off x="467360" y="291465"/>
            <a:ext cx="3279140" cy="345440"/>
          </a:xfrm>
          <a:prstGeom prst="rect">
            <a:avLst/>
          </a:prstGeom>
          <a:noFill/>
        </p:spPr>
        <p:txBody>
          <a:bodyPr wrap="square" lIns="68584" tIns="34292" rIns="68584" bIns="34292" rtlCol="0">
            <a:spAutoFit/>
          </a:bodyPr>
          <a:lstStyle/>
          <a:p>
            <a:pPr lvl="0" algn="l"/>
            <a:r>
              <a:rPr lang="zh-CN" altLang="en-US" dirty="0">
                <a:solidFill>
                  <a:schemeClr val="accent1"/>
                </a:solidFill>
                <a:latin typeface="微软雅黑" panose="020B0503020204020204" pitchFamily="34" charset="-122"/>
                <a:ea typeface="微软雅黑" panose="020B0503020204020204" pitchFamily="34" charset="-122"/>
              </a:rPr>
              <a:t>二</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了解人工智能的应用领域</a:t>
            </a:r>
          </a:p>
        </p:txBody>
      </p:sp>
      <p:grpSp>
        <p:nvGrpSpPr>
          <p:cNvPr id="2" name="组合 1"/>
          <p:cNvGrpSpPr/>
          <p:nvPr/>
        </p:nvGrpSpPr>
        <p:grpSpPr>
          <a:xfrm>
            <a:off x="1007615" y="1202311"/>
            <a:ext cx="7163753" cy="786713"/>
            <a:chOff x="1814" y="2612"/>
            <a:chExt cx="11281" cy="1239"/>
          </a:xfrm>
        </p:grpSpPr>
        <p:cxnSp>
          <p:nvCxnSpPr>
            <p:cNvPr id="35" name="Straight Connector 34"/>
            <p:cNvCxnSpPr/>
            <p:nvPr>
              <p:custDataLst>
                <p:tags r:id="rId8"/>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9"/>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1.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智能搜索</a:t>
              </a:r>
            </a:p>
          </p:txBody>
        </p:sp>
        <p:sp>
          <p:nvSpPr>
            <p:cNvPr id="37" name="TextBox 36"/>
            <p:cNvSpPr txBox="1"/>
            <p:nvPr>
              <p:custDataLst>
                <p:tags r:id="rId10"/>
              </p:custDataLst>
            </p:nvPr>
          </p:nvSpPr>
          <p:spPr>
            <a:xfrm>
              <a:off x="1814" y="3199"/>
              <a:ext cx="11281" cy="652"/>
            </a:xfrm>
            <a:prstGeom prst="rect">
              <a:avLst/>
            </a:prstGeom>
            <a:noFill/>
          </p:spPr>
          <p:txBody>
            <a:bodyPr wrap="square" rtlCol="0">
              <a:sp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智能搜索利用先进的人工智能算法</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能够在海量信息中迅速且精准地定位目标</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grpSp>
        <p:nvGrpSpPr>
          <p:cNvPr id="4" name="组合 3"/>
          <p:cNvGrpSpPr/>
          <p:nvPr/>
        </p:nvGrpSpPr>
        <p:grpSpPr>
          <a:xfrm>
            <a:off x="1006980" y="2302714"/>
            <a:ext cx="7163753" cy="786130"/>
            <a:chOff x="1814" y="2612"/>
            <a:chExt cx="11281" cy="1239"/>
          </a:xfrm>
        </p:grpSpPr>
        <p:cxnSp>
          <p:nvCxnSpPr>
            <p:cNvPr id="5" name="Straight Connector 34"/>
            <p:cNvCxnSpPr/>
            <p:nvPr>
              <p:custDataLst>
                <p:tags r:id="rId5"/>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 name="TextBox 35"/>
            <p:cNvSpPr txBox="1"/>
            <p:nvPr>
              <p:custDataLst>
                <p:tags r:id="rId6"/>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2.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模式识别</a:t>
              </a:r>
            </a:p>
          </p:txBody>
        </p:sp>
        <p:sp>
          <p:nvSpPr>
            <p:cNvPr id="7" name="TextBox 36"/>
            <p:cNvSpPr txBox="1"/>
            <p:nvPr>
              <p:custDataLst>
                <p:tags r:id="rId7"/>
              </p:custDataLst>
            </p:nvPr>
          </p:nvSpPr>
          <p:spPr>
            <a:xfrm>
              <a:off x="1814" y="3199"/>
              <a:ext cx="11281" cy="652"/>
            </a:xfrm>
            <a:prstGeom prst="rect">
              <a:avLst/>
            </a:prstGeom>
            <a:noFill/>
          </p:spPr>
          <p:txBody>
            <a:bodyPr wrap="square" rtlCol="0">
              <a:sp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模式识别的目的是让计算机识别数据中的模式和规律</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grpSp>
        <p:nvGrpSpPr>
          <p:cNvPr id="8" name="组合 7"/>
          <p:cNvGrpSpPr/>
          <p:nvPr/>
        </p:nvGrpSpPr>
        <p:grpSpPr>
          <a:xfrm>
            <a:off x="1006345" y="3402534"/>
            <a:ext cx="7163753" cy="1109345"/>
            <a:chOff x="1814" y="2612"/>
            <a:chExt cx="11281" cy="1749"/>
          </a:xfrm>
        </p:grpSpPr>
        <p:cxnSp>
          <p:nvCxnSpPr>
            <p:cNvPr id="9" name="Straight Connector 34"/>
            <p:cNvCxnSpPr/>
            <p:nvPr>
              <p:custDataLst>
                <p:tags r:id="rId2"/>
              </p:custDataLst>
            </p:nvPr>
          </p:nvCxnSpPr>
          <p:spPr>
            <a:xfrm>
              <a:off x="1927" y="3172"/>
              <a:ext cx="2131"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35"/>
            <p:cNvSpPr txBox="1"/>
            <p:nvPr>
              <p:custDataLst>
                <p:tags r:id="rId3"/>
              </p:custDataLst>
            </p:nvPr>
          </p:nvSpPr>
          <p:spPr>
            <a:xfrm>
              <a:off x="1814" y="2612"/>
              <a:ext cx="1724" cy="483"/>
            </a:xfrm>
            <a:prstGeom prst="rect">
              <a:avLst/>
            </a:prstGeom>
            <a:noFill/>
          </p:spPr>
          <p:txBody>
            <a:bodyPr wrap="none" rtlCol="0">
              <a:spAutoFit/>
            </a:bodyPr>
            <a:lstStyle/>
            <a:p>
              <a:r>
                <a:rPr lang="en-US" altLang="zh-CN"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3. </a:t>
              </a:r>
              <a:r>
                <a:rPr lang="zh-CN" altLang="en-US" sz="1400" b="1">
                  <a:solidFill>
                    <a:schemeClr val="tx1">
                      <a:lumMod val="50000"/>
                      <a:lumOff val="50000"/>
                    </a:schemeClr>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虚拟助手</a:t>
              </a:r>
            </a:p>
          </p:txBody>
        </p:sp>
        <p:sp>
          <p:nvSpPr>
            <p:cNvPr id="12" name="TextBox 36"/>
            <p:cNvSpPr txBox="1"/>
            <p:nvPr>
              <p:custDataLst>
                <p:tags r:id="rId4"/>
              </p:custDataLst>
            </p:nvPr>
          </p:nvSpPr>
          <p:spPr>
            <a:xfrm>
              <a:off x="1814" y="3199"/>
              <a:ext cx="11281" cy="1162"/>
            </a:xfrm>
            <a:prstGeom prst="rect">
              <a:avLst/>
            </a:prstGeom>
            <a:noFill/>
          </p:spPr>
          <p:txBody>
            <a:bodyPr wrap="square" rtlCol="0">
              <a:spAutoFit/>
            </a:bodyPr>
            <a:lstStyle/>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虚拟助手通过语音或文本交互</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帮助用户执行任务</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如设置提醒</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搜索信息以及控制智</a:t>
              </a:r>
            </a:p>
            <a:p>
              <a:pPr algn="just">
                <a:lnSpc>
                  <a:spcPct val="150000"/>
                </a:lnSpc>
              </a:pPr>
              <a:r>
                <a:rPr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能家居设备</a:t>
              </a:r>
              <a:r>
                <a:rPr lang="en-US" sz="1400">
                  <a:solidFill>
                    <a:srgbClr val="808080"/>
                  </a:solidFill>
                  <a:latin typeface="Arial" panose="020B0604020202090204" pitchFamily="34" charset="0"/>
                  <a:ea typeface="微软雅黑" panose="020B0503020204020204" pitchFamily="34" charset="-122"/>
                  <a:cs typeface="Open Sans" panose="020B0606030504020204" pitchFamily="34" charset="0"/>
                  <a:sym typeface="Arial" panose="020B0604020202090204" pitchFamily="34" charset="0"/>
                </a:rPr>
                <a:t>。</a:t>
              </a:r>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5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5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5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6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PA" val="v3.0.0"/>
  <p:tag name="KSO_WM_DIAGRAM_VIRTUALLY_FRAME" val="{&quot;height&quot;:306.1193700787402,&quot;left&quot;:51.32299212598425,&quot;top&quot;:90.17094488188977,&quot;width&quot;:634.0037007874016}"/>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00.25354330708657,&quot;left&quot;:232.4267716535433,&quot;top&quot;:114.67874015748032,&quot;width&quot;:391.3825984251969}"/>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自定义 1234">
      <a:dk1>
        <a:sysClr val="windowText" lastClr="000000"/>
      </a:dk1>
      <a:lt1>
        <a:sysClr val="window" lastClr="FFFFFF"/>
      </a:lt1>
      <a:dk2>
        <a:srgbClr val="44546A"/>
      </a:dk2>
      <a:lt2>
        <a:srgbClr val="E7E6E6"/>
      </a:lt2>
      <a:accent1>
        <a:srgbClr val="468A92"/>
      </a:accent1>
      <a:accent2>
        <a:srgbClr val="BFBFBF"/>
      </a:accent2>
      <a:accent3>
        <a:srgbClr val="468A92"/>
      </a:accent3>
      <a:accent4>
        <a:srgbClr val="BFBFBF"/>
      </a:accent4>
      <a:accent5>
        <a:srgbClr val="468A92"/>
      </a:accent5>
      <a:accent6>
        <a:srgbClr val="BFBFBF"/>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1721</Words>
  <Application>Microsoft Office PowerPoint</Application>
  <PresentationFormat>自定义</PresentationFormat>
  <Paragraphs>266</Paragraphs>
  <Slides>38</Slides>
  <Notes>38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Lato Hairline</vt:lpstr>
      <vt:lpstr>微软雅黑</vt:lpstr>
      <vt:lpstr>Arial</vt:lpstr>
      <vt:lpstr>Calibri</vt:lpstr>
      <vt:lpstr>Lato Light</vt:lpstr>
      <vt:lpstr>Lato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摄图网</dc:title>
  <dc:creator>小熊摄图网</dc:creator>
  <cp:lastModifiedBy>ecnup</cp:lastModifiedBy>
  <cp:revision>140</cp:revision>
  <dcterms:created xsi:type="dcterms:W3CDTF">2025-06-17T14:51:26Z</dcterms:created>
  <dcterms:modified xsi:type="dcterms:W3CDTF">2025-06-19T07:43:41Z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2052-6.11.0.8885</vt:lpwstr>
  </property>
  <property fmtid="{D5CDD505-2E9C-101B-9397-08002B2CF9AE}" pid="3" name="ICV">
    <vt:lpwstr>3674C350B6E210015ACE4E688875A956_43</vt:lpwstr>
  </property>
</Properties>
</file>