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4" r:id="rId5"/>
    <p:sldId id="346" r:id="rId6"/>
    <p:sldId id="345" r:id="rId7"/>
    <p:sldId id="344" r:id="rId8"/>
    <p:sldId id="343" r:id="rId9"/>
    <p:sldId id="342" r:id="rId10"/>
    <p:sldId id="341" r:id="rId11"/>
    <p:sldId id="340" r:id="rId12"/>
    <p:sldId id="339" r:id="rId13"/>
    <p:sldId id="348" r:id="rId14"/>
    <p:sldId id="349" r:id="rId15"/>
    <p:sldId id="350" r:id="rId16"/>
    <p:sldId id="351" r:id="rId17"/>
    <p:sldId id="352" r:id="rId18"/>
    <p:sldId id="353" r:id="rId19"/>
    <p:sldId id="354" r:id="rId20"/>
    <p:sldId id="355" r:id="rId21"/>
    <p:sldId id="356" r:id="rId22"/>
    <p:sldId id="338" r:id="rId23"/>
    <p:sldId id="347" r:id="rId24"/>
    <p:sldId id="260"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927" userDrawn="1">
          <p15:clr>
            <a:srgbClr val="A4A3A4"/>
          </p15:clr>
        </p15:guide>
        <p15:guide id="3" pos="7356" userDrawn="1">
          <p15:clr>
            <a:srgbClr val="A4A3A4"/>
          </p15:clr>
        </p15:guide>
        <p15:guide id="4" pos="324" userDrawn="1">
          <p15:clr>
            <a:srgbClr val="A4A3A4"/>
          </p15:clr>
        </p15:guide>
        <p15:guide id="5" orient="horz" pos="292" userDrawn="1">
          <p15:clr>
            <a:srgbClr val="A4A3A4"/>
          </p15:clr>
        </p15:guide>
        <p15:guide id="6" orient="horz" pos="40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17F"/>
    <a:srgbClr val="05317D"/>
    <a:srgbClr val="0544AD"/>
    <a:srgbClr val="07317A"/>
    <a:srgbClr val="075CE9"/>
    <a:srgbClr val="04317E"/>
    <a:srgbClr val="06317C"/>
    <a:srgbClr val="2A2C33"/>
    <a:srgbClr val="05317E"/>
    <a:srgbClr val="165D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05"/>
        <p:guide pos="3927"/>
        <p:guide pos="7356"/>
        <p:guide pos="324"/>
        <p:guide orient="horz" pos="292"/>
        <p:guide orient="horz" pos="4033"/>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369185"/>
            <a:ext cx="10744835" cy="1568450"/>
          </a:xfrm>
          <a:prstGeom prst="rect">
            <a:avLst/>
          </a:prstGeom>
          <a:noFill/>
        </p:spPr>
        <p:txBody>
          <a:bodyPr wrap="square" rtlCol="0">
            <a:spAutoFit/>
          </a:bodyPr>
          <a:p>
            <a:pPr algn="ctr"/>
            <a:r>
              <a:rPr lang="en-US" altLang="zh-CN" sz="4800" b="1" dirty="0">
                <a:latin typeface="Times New Roman" panose="02020603050405020304" pitchFamily="18" charset="0"/>
                <a:cs typeface="Times New Roman" panose="02020603050405020304" pitchFamily="18" charset="0"/>
                <a:sym typeface="+mn-ea"/>
              </a:rPr>
              <a:t>Britain</a:t>
            </a:r>
            <a:endParaRPr lang="en-US" altLang="zh-CN" sz="4800" b="1" dirty="0">
              <a:latin typeface="Times New Roman" panose="02020603050405020304" pitchFamily="18" charset="0"/>
              <a:cs typeface="Times New Roman" panose="02020603050405020304" pitchFamily="18" charset="0"/>
            </a:endParaRPr>
          </a:p>
          <a:p>
            <a:pPr algn="ctr"/>
            <a:r>
              <a:rPr lang="en-US" altLang="en-GB" sz="4800" b="1" dirty="0">
                <a:latin typeface="Times New Roman" panose="02020603050405020304" pitchFamily="18" charset="0"/>
                <a:cs typeface="Times New Roman" panose="02020603050405020304" pitchFamily="18" charset="0"/>
                <a:sym typeface="+mn-ea"/>
              </a:rPr>
              <a:t> The </a:t>
            </a:r>
            <a:r>
              <a:rPr lang="en-GB" altLang="zh-CN" sz="4800" b="1" dirty="0">
                <a:latin typeface="Times New Roman" panose="02020603050405020304" pitchFamily="18" charset="0"/>
                <a:cs typeface="Times New Roman" panose="02020603050405020304" pitchFamily="18" charset="0"/>
                <a:sym typeface="+mn-ea"/>
              </a:rPr>
              <a:t>Education</a:t>
            </a:r>
            <a:endParaRPr lang="en-US" alt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162425" y="4518025"/>
            <a:ext cx="309880" cy="368300"/>
          </a:xfrm>
          <a:prstGeom prst="rect">
            <a:avLst/>
          </a:prstGeom>
          <a:noFill/>
        </p:spPr>
        <p:txBody>
          <a:bodyPr wrap="none" rtlCol="0">
            <a:sp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962" name="内容占位符 2"/>
          <p:cNvSpPr>
            <a:spLocks noGrp="1"/>
          </p:cNvSpPr>
          <p:nvPr/>
        </p:nvSpPr>
        <p:spPr>
          <a:xfrm>
            <a:off x="1874862" y="2193681"/>
            <a:ext cx="5394276" cy="3231173"/>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Examinations after secondary education</a:t>
            </a:r>
            <a:endParaRPr lang="zh-CN"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age 16: GCSE exams (General Certificate of Secondary Education</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A-levels (General Certificate of Education - Advanced)</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标题 1"/>
          <p:cNvSpPr>
            <a:spLocks noGrp="1"/>
          </p:cNvSpPr>
          <p:nvPr/>
        </p:nvSpPr>
        <p:spPr>
          <a:xfrm>
            <a:off x="993530" y="1112422"/>
            <a:ext cx="5292969" cy="641448"/>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sym typeface="+mn-ea"/>
              </a:rPr>
              <a:t>  2. Educational System</a:t>
            </a:r>
            <a:endParaRPr lang="zh-CN" altLang="en-US" sz="4000" dirty="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009" name="标题 1"/>
          <p:cNvSpPr>
            <a:spLocks noGrp="1"/>
          </p:cNvSpPr>
          <p:nvPr/>
        </p:nvSpPr>
        <p:spPr>
          <a:xfrm>
            <a:off x="2212095" y="807036"/>
            <a:ext cx="4698512" cy="899795"/>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878455" y="1861673"/>
            <a:ext cx="5104814" cy="3585161"/>
          </a:xfrm>
          <a:prstGeom prst="rect">
            <a:avLst/>
          </a:prstGeom>
          <a:noFill/>
        </p:spPr>
        <p:txBody>
          <a:bodyPr wrap="square" rtlCol="0" anchor="t">
            <a:noAutofit/>
          </a:bodyPr>
          <a:lstStyle/>
          <a:p>
            <a:pPr marL="354965" indent="-342900" algn="just" rtl="0" eaLnBrk="0">
              <a:lnSpc>
                <a:spcPct val="112000"/>
              </a:lnSpc>
              <a:buFont typeface="Arial" panose="020B0604020202020204" pitchFamily="34" charset="0"/>
              <a:buChar char="•"/>
            </a:pPr>
            <a:r>
              <a:rPr lang="en-US" altLang="zh-CN" sz="2400" dirty="0">
                <a:latin typeface="Times New Roman" panose="02020603050405020304" pitchFamily="18" charset="0"/>
                <a:cs typeface="Times New Roman" panose="02020603050405020304" pitchFamily="18" charset="0"/>
                <a:sym typeface="+mn-ea"/>
              </a:rPr>
              <a:t>There are more than 100 universities in Britain.</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54965" indent="-342900" algn="just" rtl="0" eaLnBrk="0">
              <a:lnSpc>
                <a:spcPct val="112000"/>
              </a:lnSpc>
              <a:buFont typeface="Arial" panose="020B0604020202020204" pitchFamily="34" charset="0"/>
              <a:buChar char="•"/>
            </a:pPr>
            <a:r>
              <a:rPr lang="en-US" altLang="zh-CN" sz="2400" dirty="0">
                <a:latin typeface="Times New Roman" panose="02020603050405020304" pitchFamily="18" charset="0"/>
                <a:cs typeface="Times New Roman" panose="02020603050405020304" pitchFamily="18" charset="0"/>
                <a:sym typeface="+mn-ea"/>
              </a:rPr>
              <a:t>All British universities are partially funded by central government grants, except Buckingham University and BPP University College.</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54965" indent="-342900" algn="just" rtl="0" eaLnBrk="0">
              <a:lnSpc>
                <a:spcPct val="101000"/>
              </a:lnSpc>
              <a:spcBef>
                <a:spcPts val="790"/>
              </a:spcBef>
              <a:buFont typeface="Arial" panose="020B0604020202020204" pitchFamily="34" charset="0"/>
              <a:buChar char="•"/>
            </a:pPr>
            <a:r>
              <a:rPr lang="en-US" altLang="zh-CN" sz="2400" dirty="0">
                <a:latin typeface="Times New Roman" panose="02020603050405020304" pitchFamily="18" charset="0"/>
                <a:cs typeface="Times New Roman" panose="02020603050405020304" pitchFamily="18" charset="0"/>
                <a:sym typeface="+mn-ea"/>
              </a:rPr>
              <a:t>Britain’s universities are legally independent  and enjoy complete academic freedom.</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54965" indent="-342900" algn="just" rtl="0" eaLnBrk="0">
              <a:lnSpc>
                <a:spcPct val="101000"/>
              </a:lnSpc>
              <a:spcBef>
                <a:spcPts val="790"/>
              </a:spcBef>
              <a:buFont typeface="Arial" panose="020B0604020202020204" pitchFamily="34" charset="0"/>
              <a:buChar char="•"/>
            </a:pPr>
            <a:endParaRPr lang="en-US" altLang="zh-CN" sz="28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a:spLocks noGrp="1"/>
          </p:cNvSpPr>
          <p:nvPr/>
        </p:nvSpPr>
        <p:spPr>
          <a:xfrm>
            <a:off x="2372213" y="2358586"/>
            <a:ext cx="5780503" cy="2380468"/>
          </a:xfrm>
          <a:prstGeom prst="rect">
            <a:avLst/>
          </a:prstGeom>
          <a:noFill/>
          <a:ln w="9525">
            <a:noFill/>
          </a:ln>
        </p:spPr>
        <p:txBody>
          <a:bodyPr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2065" indent="0" algn="just" rtl="0" eaLnBrk="0">
              <a:lnSpc>
                <a:spcPct val="112000"/>
              </a:lnSpc>
              <a:spcBef>
                <a:spcPct val="20000"/>
              </a:spcBef>
              <a:buClrTx/>
              <a:buSzTx/>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The University of Oxford,the oldest university in the English-speaking world and the world’s second oldest surviving university.</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12065" indent="0" algn="just" rtl="0" eaLnBrk="0">
              <a:lnSpc>
                <a:spcPct val="112000"/>
              </a:lnSpc>
              <a:spcBef>
                <a:spcPct val="20000"/>
              </a:spcBef>
              <a:buClrTx/>
              <a:buSzTx/>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It consists of 39 constituent colleges and a full range of academic departments which are organized into four divisions.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290195" indent="-278130" algn="just" rtl="0" eaLnBrk="0">
              <a:lnSpc>
                <a:spcPct val="112000"/>
              </a:lnSpc>
              <a:spcBef>
                <a:spcPct val="20000"/>
              </a:spcBef>
              <a:buClrTx/>
              <a:buSzTx/>
            </a:pPr>
            <a:endParaRPr lang="en-US"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2394633" y="1927876"/>
            <a:ext cx="4131538" cy="430710"/>
          </a:xfrm>
          <a:prstGeom prst="rect">
            <a:avLst/>
          </a:prstGeom>
          <a:noFill/>
        </p:spPr>
        <p:txBody>
          <a:bodyPr wrap="square" rtlCol="0" anchor="t">
            <a:noAutofit/>
          </a:bodyPr>
          <a:lstStyle/>
          <a:p>
            <a:r>
              <a:rPr lang="en-US" altLang="zh-CN" sz="1600" b="1" dirty="0">
                <a:latin typeface="Times New Roman" panose="02020603050405020304" pitchFamily="18" charset="0"/>
                <a:cs typeface="Times New Roman" panose="02020603050405020304" pitchFamily="18" charset="0"/>
                <a:sym typeface="+mn-ea"/>
              </a:rPr>
              <a:t> </a:t>
            </a:r>
            <a:r>
              <a:rPr lang="en-US" altLang="zh-CN" sz="1600" b="1" dirty="0">
                <a:cs typeface="Times New Roman" panose="02020603050405020304" pitchFamily="18" charset="0"/>
                <a:sym typeface="+mn-ea"/>
              </a:rPr>
              <a:t>● </a:t>
            </a:r>
            <a:r>
              <a:rPr lang="en-US" altLang="zh-CN" sz="2400" dirty="0">
                <a:latin typeface="Times New Roman" panose="02020603050405020304" pitchFamily="18" charset="0"/>
                <a:cs typeface="Times New Roman" panose="02020603050405020304" pitchFamily="18" charset="0"/>
                <a:sym typeface="+mn-ea"/>
              </a:rPr>
              <a:t>Oxford University</a:t>
            </a:r>
            <a:endParaRPr lang="en-US" altLang="zh-CN" sz="2400" dirty="0">
              <a:latin typeface="Times New Roman" panose="02020603050405020304" pitchFamily="18" charset="0"/>
              <a:cs typeface="Times New Roman" panose="02020603050405020304" pitchFamily="18" charset="0"/>
              <a:sym typeface="+mn-ea"/>
            </a:endParaRPr>
          </a:p>
        </p:txBody>
      </p:sp>
      <p:sp>
        <p:nvSpPr>
          <p:cNvPr id="43009" name="标题 1"/>
          <p:cNvSpPr>
            <a:spLocks noGrp="1"/>
          </p:cNvSpPr>
          <p:nvPr/>
        </p:nvSpPr>
        <p:spPr>
          <a:xfrm>
            <a:off x="2225446" y="914953"/>
            <a:ext cx="4628173" cy="1012923"/>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a:spLocks noGrp="1"/>
          </p:cNvSpPr>
          <p:nvPr/>
        </p:nvSpPr>
        <p:spPr>
          <a:xfrm>
            <a:off x="2510155" y="2508323"/>
            <a:ext cx="6095170" cy="2205843"/>
          </a:xfrm>
          <a:prstGeom prst="rect">
            <a:avLst/>
          </a:prstGeom>
          <a:noFill/>
          <a:ln w="9525">
            <a:noFill/>
          </a:ln>
        </p:spPr>
        <p:txBody>
          <a:bodyPr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2065" indent="0" algn="just" rtl="0" eaLnBrk="0">
              <a:lnSpc>
                <a:spcPct val="112000"/>
              </a:lnSpc>
              <a:spcBef>
                <a:spcPct val="20000"/>
              </a:spcBef>
              <a:buClrTx/>
              <a:buSzTx/>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Most undergraduate teaching at Oxford is organized around weekly tutorials at the self-governing colleges.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12065" indent="0" algn="just" rtl="0" eaLnBrk="0">
              <a:lnSpc>
                <a:spcPct val="112000"/>
              </a:lnSpc>
              <a:spcBef>
                <a:spcPct val="20000"/>
              </a:spcBef>
              <a:buClrTx/>
              <a:buSzTx/>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Oxford is the home of the Rhodes Scholarship, the university operates the world’s oldest university museum, as well as the largest university press.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065" indent="0" algn="just" rtl="0" eaLnBrk="0">
              <a:lnSpc>
                <a:spcPct val="112000"/>
              </a:lnSpc>
              <a:spcBef>
                <a:spcPct val="20000"/>
              </a:spcBef>
              <a:buClrTx/>
              <a:buSzTx/>
              <a:buNone/>
            </a:pPr>
            <a:endParaRPr lang="en-US"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2510155" y="1784668"/>
            <a:ext cx="4514850" cy="669925"/>
          </a:xfrm>
          <a:prstGeom prst="rect">
            <a:avLst/>
          </a:prstGeom>
          <a:noFill/>
        </p:spPr>
        <p:txBody>
          <a:bodyPr wrap="square" rtlCol="0" anchor="t">
            <a:noAutofit/>
          </a:bodyPr>
          <a:lstStyle/>
          <a:p>
            <a:r>
              <a:rPr lang="en-US" altLang="zh-CN" sz="2800" b="1" dirty="0">
                <a:latin typeface="Times New Roman" panose="02020603050405020304" pitchFamily="18" charset="0"/>
                <a:cs typeface="Times New Roman" panose="02020603050405020304" pitchFamily="18" charset="0"/>
                <a:sym typeface="+mn-ea"/>
              </a:rPr>
              <a:t> </a:t>
            </a:r>
            <a:r>
              <a:rPr lang="en-US" altLang="zh-CN" sz="1600" b="1" dirty="0">
                <a:cs typeface="Times New Roman" panose="02020603050405020304" pitchFamily="18" charset="0"/>
                <a:sym typeface="+mn-ea"/>
              </a:rPr>
              <a:t>● </a:t>
            </a:r>
            <a:r>
              <a:rPr lang="en-US" altLang="zh-CN" sz="2400" dirty="0">
                <a:latin typeface="Times New Roman" panose="02020603050405020304" pitchFamily="18" charset="0"/>
                <a:cs typeface="Times New Roman" panose="02020603050405020304" pitchFamily="18" charset="0"/>
                <a:sym typeface="+mn-ea"/>
              </a:rPr>
              <a:t>Oxford University</a:t>
            </a:r>
            <a:endParaRPr lang="en-US" altLang="zh-CN" sz="2400" dirty="0">
              <a:latin typeface="Times New Roman" panose="02020603050405020304" pitchFamily="18" charset="0"/>
              <a:cs typeface="Times New Roman" panose="02020603050405020304" pitchFamily="18" charset="0"/>
              <a:sym typeface="+mn-ea"/>
            </a:endParaRPr>
          </a:p>
        </p:txBody>
      </p:sp>
      <p:sp>
        <p:nvSpPr>
          <p:cNvPr id="43009" name="标题 1"/>
          <p:cNvSpPr>
            <a:spLocks noGrp="1"/>
          </p:cNvSpPr>
          <p:nvPr/>
        </p:nvSpPr>
        <p:spPr>
          <a:xfrm>
            <a:off x="1875790" y="817880"/>
            <a:ext cx="4718685" cy="103124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a:spLocks noGrp="1"/>
          </p:cNvSpPr>
          <p:nvPr/>
        </p:nvSpPr>
        <p:spPr>
          <a:xfrm>
            <a:off x="2165717" y="2379688"/>
            <a:ext cx="6110091" cy="2393706"/>
          </a:xfrm>
          <a:prstGeom prst="rect">
            <a:avLst/>
          </a:prstGeom>
          <a:noFill/>
          <a:ln w="9525">
            <a:noFill/>
          </a:ln>
        </p:spPr>
        <p:txBody>
          <a:bodyPr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2065" indent="0" algn="just" rtl="0" eaLnBrk="0">
              <a:lnSpc>
                <a:spcPct val="110000"/>
              </a:lnSpc>
              <a:spcBef>
                <a:spcPts val="450"/>
              </a:spcBef>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It has the largest academic library system in Britain.</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700" indent="0" algn="just" rtl="0" eaLnBrk="0">
              <a:lnSpc>
                <a:spcPct val="103000"/>
              </a:lnSpc>
              <a:spcBef>
                <a:spcPts val="30"/>
              </a:spcBef>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Oxford has educated </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at least 12 Kings from eight countries, 6 Kings of England, 69 Nobel Prize winners, 53 presidents and prime ministers from 19 countries, including 25 British Prime ministers (13 of whom were from Christ Church College), 12 saints, 86 archbishops, and 18 cardinals.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2251270" y="1725148"/>
            <a:ext cx="3228584" cy="551229"/>
          </a:xfrm>
          <a:prstGeom prst="rect">
            <a:avLst/>
          </a:prstGeom>
          <a:noFill/>
        </p:spPr>
        <p:txBody>
          <a:bodyPr wrap="square" rtlCol="0" anchor="t">
            <a:noAutofit/>
          </a:bodyPr>
          <a:lstStyle/>
          <a:p>
            <a:r>
              <a:rPr lang="en-US" altLang="zh-CN" sz="2400" b="1" dirty="0">
                <a:latin typeface="Times New Roman" panose="02020603050405020304" pitchFamily="18" charset="0"/>
                <a:cs typeface="Times New Roman" panose="02020603050405020304" pitchFamily="18" charset="0"/>
                <a:sym typeface="+mn-ea"/>
              </a:rPr>
              <a:t> </a:t>
            </a:r>
            <a:r>
              <a:rPr lang="en-US" altLang="zh-CN" sz="1600" b="1" dirty="0">
                <a:cs typeface="Times New Roman" panose="02020603050405020304" pitchFamily="18" charset="0"/>
                <a:sym typeface="+mn-ea"/>
              </a:rPr>
              <a:t>● </a:t>
            </a:r>
            <a:r>
              <a:rPr lang="en-US" altLang="zh-CN" sz="2400" dirty="0">
                <a:latin typeface="Times New Roman" panose="02020603050405020304" pitchFamily="18" charset="0"/>
                <a:cs typeface="Times New Roman" panose="02020603050405020304" pitchFamily="18" charset="0"/>
                <a:sym typeface="+mn-ea"/>
              </a:rPr>
              <a:t>Oxford University</a:t>
            </a:r>
            <a:endParaRPr lang="en-US" altLang="zh-CN" sz="2400" dirty="0">
              <a:latin typeface="Times New Roman" panose="02020603050405020304" pitchFamily="18" charset="0"/>
              <a:cs typeface="Times New Roman" panose="02020603050405020304" pitchFamily="18" charset="0"/>
              <a:sym typeface="+mn-ea"/>
            </a:endParaRPr>
          </a:p>
        </p:txBody>
      </p:sp>
      <p:sp>
        <p:nvSpPr>
          <p:cNvPr id="43009" name="标题 1"/>
          <p:cNvSpPr>
            <a:spLocks noGrp="1"/>
          </p:cNvSpPr>
          <p:nvPr/>
        </p:nvSpPr>
        <p:spPr>
          <a:xfrm>
            <a:off x="1607820" y="731520"/>
            <a:ext cx="723265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标题 1"/>
          <p:cNvSpPr>
            <a:spLocks noGrp="1"/>
          </p:cNvSpPr>
          <p:nvPr/>
        </p:nvSpPr>
        <p:spPr>
          <a:xfrm>
            <a:off x="1313180" y="1625600"/>
            <a:ext cx="4667250" cy="901700"/>
          </a:xfrm>
          <a:prstGeom prst="rect">
            <a:avLst/>
          </a:prstGeom>
          <a:noFill/>
          <a:ln w="9525">
            <a:noFill/>
          </a:ln>
        </p:spPr>
        <p:txBody>
          <a:bodyPr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Cambridge University</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内容占位符 2"/>
          <p:cNvSpPr>
            <a:spLocks noGrp="1"/>
          </p:cNvSpPr>
          <p:nvPr/>
        </p:nvSpPr>
        <p:spPr>
          <a:xfrm>
            <a:off x="2398737" y="2528033"/>
            <a:ext cx="5640021" cy="2704367"/>
          </a:xfrm>
          <a:prstGeom prst="rect">
            <a:avLst/>
          </a:prstGeom>
          <a:noFill/>
          <a:ln w="9525">
            <a:noFill/>
          </a:ln>
        </p:spPr>
        <p:txBody>
          <a:bodyPr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rtl="0" eaLnBrk="0">
              <a:lnSpc>
                <a:spcPts val="3245"/>
              </a:lnSpc>
              <a:spcBef>
                <a:spcPts val="430"/>
              </a:spcBef>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It is one of the largest in Britain.</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rtl="0" eaLnBrk="0">
              <a:lnSpc>
                <a:spcPts val="3180"/>
              </a:lnSpc>
              <a:spcBef>
                <a:spcPts val="475"/>
              </a:spcBef>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It is the second-oldest university in the English-speaking world and the world’s fourth-oldest surviving university.</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276225" indent="-264160" algn="just" rtl="0" eaLnBrk="0">
              <a:lnSpc>
                <a:spcPct val="102000"/>
              </a:lnSpc>
              <a:spcBef>
                <a:spcPts val="505"/>
              </a:spcBef>
            </a:pPr>
            <a:endParaRPr lang="zh-CN" altLang="en-US" sz="2800" dirty="0">
              <a:latin typeface="Times New Roman" panose="02020603050405020304" pitchFamily="18" charset="0"/>
              <a:cs typeface="Times New Roman" panose="02020603050405020304" pitchFamily="18" charset="0"/>
            </a:endParaRPr>
          </a:p>
        </p:txBody>
      </p:sp>
      <p:sp>
        <p:nvSpPr>
          <p:cNvPr id="43009" name="标题 1"/>
          <p:cNvSpPr>
            <a:spLocks noGrp="1"/>
          </p:cNvSpPr>
          <p:nvPr/>
        </p:nvSpPr>
        <p:spPr>
          <a:xfrm>
            <a:off x="1649144" y="680427"/>
            <a:ext cx="542671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标题 1"/>
          <p:cNvSpPr>
            <a:spLocks noGrp="1"/>
          </p:cNvSpPr>
          <p:nvPr/>
        </p:nvSpPr>
        <p:spPr>
          <a:xfrm>
            <a:off x="1998345" y="1750793"/>
            <a:ext cx="3864561" cy="774700"/>
          </a:xfrm>
          <a:prstGeom prst="rect">
            <a:avLst/>
          </a:prstGeom>
          <a:noFill/>
          <a:ln w="9525">
            <a:noFill/>
          </a:ln>
        </p:spPr>
        <p:txBody>
          <a:bodyPr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Cambridge University</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内容占位符 2"/>
          <p:cNvSpPr>
            <a:spLocks noGrp="1"/>
          </p:cNvSpPr>
          <p:nvPr/>
        </p:nvSpPr>
        <p:spPr>
          <a:xfrm>
            <a:off x="2218152" y="2525493"/>
            <a:ext cx="5909505" cy="1939193"/>
          </a:xfrm>
          <a:prstGeom prst="rect">
            <a:avLst/>
          </a:prstGeom>
          <a:noFill/>
          <a:ln w="9525">
            <a:noFill/>
          </a:ln>
        </p:spPr>
        <p:txBody>
          <a:bodyPr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2065" indent="0" algn="just" rtl="0" eaLnBrk="0">
              <a:lnSpc>
                <a:spcPct val="102000"/>
              </a:lnSpc>
              <a:spcBef>
                <a:spcPts val="505"/>
              </a:spcBef>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Cambridge is formed from 31 constituent colleges and consists of over 100 academic departments.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065" indent="0" algn="just" rtl="0" eaLnBrk="0">
              <a:lnSpc>
                <a:spcPct val="102000"/>
              </a:lnSpc>
              <a:spcBef>
                <a:spcPts val="415"/>
              </a:spcBef>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 Cambridge University Press is the world’s oldest publishing house and the second-largest university press in the world.</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276225" indent="-264160" algn="just" rtl="0" eaLnBrk="0">
              <a:lnSpc>
                <a:spcPct val="112000"/>
              </a:lnSpc>
              <a:spcBef>
                <a:spcPts val="360"/>
              </a:spcBef>
            </a:pPr>
            <a:endParaRPr lang="zh-CN" altLang="en-US" sz="2400" dirty="0">
              <a:latin typeface="Times New Roman" panose="02020603050405020304" pitchFamily="18" charset="0"/>
              <a:cs typeface="Times New Roman" panose="02020603050405020304" pitchFamily="18" charset="0"/>
            </a:endParaRPr>
          </a:p>
        </p:txBody>
      </p:sp>
      <p:sp>
        <p:nvSpPr>
          <p:cNvPr id="43009" name="标题 1"/>
          <p:cNvSpPr>
            <a:spLocks noGrp="1"/>
          </p:cNvSpPr>
          <p:nvPr/>
        </p:nvSpPr>
        <p:spPr>
          <a:xfrm>
            <a:off x="1722120" y="850900"/>
            <a:ext cx="542671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标题 1"/>
          <p:cNvSpPr>
            <a:spLocks noGrp="1"/>
          </p:cNvSpPr>
          <p:nvPr/>
        </p:nvSpPr>
        <p:spPr>
          <a:xfrm>
            <a:off x="1917993" y="1678353"/>
            <a:ext cx="4137123" cy="581269"/>
          </a:xfrm>
          <a:prstGeom prst="rect">
            <a:avLst/>
          </a:prstGeom>
          <a:noFill/>
          <a:ln w="9525">
            <a:noFill/>
          </a:ln>
        </p:spPr>
        <p:txBody>
          <a:bodyPr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Cambridge University</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内容占位符 2"/>
          <p:cNvSpPr>
            <a:spLocks noGrp="1"/>
          </p:cNvSpPr>
          <p:nvPr/>
        </p:nvSpPr>
        <p:spPr>
          <a:xfrm>
            <a:off x="2225041" y="2414259"/>
            <a:ext cx="5781968" cy="2342380"/>
          </a:xfrm>
          <a:prstGeom prst="rect">
            <a:avLst/>
          </a:prstGeom>
          <a:noFill/>
          <a:ln w="9525">
            <a:noFill/>
          </a:ln>
        </p:spPr>
        <p:txBody>
          <a:bodyPr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000" dirty="0">
                <a:latin typeface="Times New Roman" panose="02020603050405020304" pitchFamily="18" charset="0"/>
                <a:cs typeface="Times New Roman" panose="02020603050405020304" pitchFamily="18" charset="0"/>
              </a:rPr>
              <a:t>        • C</a:t>
            </a:r>
            <a:r>
              <a:rPr lang="zh-CN" altLang="en-US" sz="2000" dirty="0">
                <a:latin typeface="Times New Roman" panose="02020603050405020304" pitchFamily="18" charset="0"/>
                <a:cs typeface="Times New Roman" panose="02020603050405020304" pitchFamily="18" charset="0"/>
              </a:rPr>
              <a:t>ambridge University has many distinguished alumni, including 4 Kings, 15 British Prime ministers, at least 30 presidents and prime ministers from Ireland, India, Australia, South Africa, Southeast Asia, South Korea, Poland, Jordan and other countries or regions, and more like Newton, Darwin, Keynes and other modern scientific pioneers</a:t>
            </a:r>
            <a:r>
              <a:rPr lang="en-US" altLang="zh-CN"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p:txBody>
      </p:sp>
      <p:sp>
        <p:nvSpPr>
          <p:cNvPr id="43009" name="标题 1"/>
          <p:cNvSpPr>
            <a:spLocks noGrp="1"/>
          </p:cNvSpPr>
          <p:nvPr/>
        </p:nvSpPr>
        <p:spPr>
          <a:xfrm>
            <a:off x="1678940" y="759558"/>
            <a:ext cx="542671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4033" name="内容占位符 2"/>
          <p:cNvSpPr>
            <a:spLocks noGrp="1"/>
          </p:cNvSpPr>
          <p:nvPr/>
        </p:nvSpPr>
        <p:spPr>
          <a:xfrm>
            <a:off x="2225530" y="1845145"/>
            <a:ext cx="5426710" cy="1143000"/>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The main groups of British universities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The old universities: Oxbridge - Oxford and Cambridge (the oldest)</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sz="2000" dirty="0">
                <a:ea typeface="宋体" panose="02010600030101010101" pitchFamily="2" charset="-122"/>
              </a:rPr>
              <a:t> </a:t>
            </a:r>
            <a:endParaRPr lang="zh-CN" altLang="en-US" sz="2000" dirty="0">
              <a:ea typeface="宋体" panose="02010600030101010101" pitchFamily="2" charset="-122"/>
            </a:endParaRPr>
          </a:p>
        </p:txBody>
      </p:sp>
      <p:pic>
        <p:nvPicPr>
          <p:cNvPr id="44034" name="Picture 4" descr="cambridge"/>
          <p:cNvPicPr>
            <a:picLocks noChangeAspect="1"/>
          </p:cNvPicPr>
          <p:nvPr/>
        </p:nvPicPr>
        <p:blipFill>
          <a:blip r:embed="rId1"/>
          <a:stretch>
            <a:fillRect/>
          </a:stretch>
        </p:blipFill>
        <p:spPr>
          <a:xfrm>
            <a:off x="5376290" y="3130856"/>
            <a:ext cx="3317875" cy="2487613"/>
          </a:xfrm>
          <a:prstGeom prst="rect">
            <a:avLst/>
          </a:prstGeom>
          <a:noFill/>
          <a:ln w="9525">
            <a:noFill/>
          </a:ln>
        </p:spPr>
      </p:pic>
      <p:pic>
        <p:nvPicPr>
          <p:cNvPr id="44035" name="Picture 6" descr="oxford"/>
          <p:cNvPicPr>
            <a:picLocks noChangeAspect="1"/>
          </p:cNvPicPr>
          <p:nvPr/>
        </p:nvPicPr>
        <p:blipFill>
          <a:blip r:embed="rId2"/>
          <a:stretch>
            <a:fillRect/>
          </a:stretch>
        </p:blipFill>
        <p:spPr>
          <a:xfrm>
            <a:off x="1860370" y="3130856"/>
            <a:ext cx="3240087" cy="2430462"/>
          </a:xfrm>
          <a:prstGeom prst="rect">
            <a:avLst/>
          </a:prstGeom>
          <a:noFill/>
          <a:ln w="9525">
            <a:noFill/>
          </a:ln>
        </p:spPr>
      </p:pic>
      <p:sp>
        <p:nvSpPr>
          <p:cNvPr id="43009" name="标题 1"/>
          <p:cNvSpPr>
            <a:spLocks noGrp="1"/>
          </p:cNvSpPr>
          <p:nvPr/>
        </p:nvSpPr>
        <p:spPr>
          <a:xfrm>
            <a:off x="1860370" y="796827"/>
            <a:ext cx="542671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2347607" y="1624249"/>
            <a:ext cx="5403657" cy="461665"/>
          </a:xfrm>
          <a:prstGeom prst="rect">
            <a:avLst/>
          </a:prstGeom>
          <a:noFill/>
        </p:spPr>
        <p:txBody>
          <a:bodyPr wrap="square" rtlCol="0" anchor="t">
            <a:spAutoFit/>
          </a:bodyPr>
          <a:lstStyle/>
          <a:p>
            <a:pPr algn="just"/>
            <a:r>
              <a:rPr lang="en-US" altLang="zh-CN" dirty="0">
                <a:sym typeface="+mn-ea"/>
              </a:rPr>
              <a:t> </a:t>
            </a:r>
            <a:r>
              <a:rPr lang="en-US" altLang="zh-CN"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The redbrick universities: 1850-1930</a:t>
            </a:r>
            <a:r>
              <a:rPr lang="en-US" altLang="zh-CN" sz="2400" dirty="0">
                <a:sym typeface="+mn-ea"/>
              </a:rPr>
              <a:t> </a:t>
            </a:r>
            <a:endParaRPr lang="en-US" altLang="zh-CN" sz="2400" dirty="0">
              <a:sym typeface="+mn-ea"/>
            </a:endParaRPr>
          </a:p>
        </p:txBody>
      </p:sp>
      <p:sp>
        <p:nvSpPr>
          <p:cNvPr id="43009" name="标题 1"/>
          <p:cNvSpPr>
            <a:spLocks noGrp="1"/>
          </p:cNvSpPr>
          <p:nvPr/>
        </p:nvSpPr>
        <p:spPr>
          <a:xfrm>
            <a:off x="2093402" y="649929"/>
            <a:ext cx="542671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7689136" y="2447458"/>
            <a:ext cx="1840307" cy="1380230"/>
          </a:xfrm>
          <a:prstGeom prst="rect">
            <a:avLst/>
          </a:prstGeom>
        </p:spPr>
      </p:pic>
      <p:pic>
        <p:nvPicPr>
          <p:cNvPr id="7" name="图片 6"/>
          <p:cNvPicPr>
            <a:picLocks noChangeAspect="1"/>
          </p:cNvPicPr>
          <p:nvPr/>
        </p:nvPicPr>
        <p:blipFill rotWithShape="1">
          <a:blip r:embed="rId2"/>
          <a:srcRect l="62" t="-1516" r="6353" b="16180"/>
          <a:stretch>
            <a:fillRect/>
          </a:stretch>
        </p:blipFill>
        <p:spPr>
          <a:xfrm>
            <a:off x="1829889" y="2199973"/>
            <a:ext cx="2932981" cy="1775540"/>
          </a:xfrm>
          <a:prstGeom prst="rect">
            <a:avLst/>
          </a:prstGeom>
        </p:spPr>
      </p:pic>
      <p:pic>
        <p:nvPicPr>
          <p:cNvPr id="8" name="图片 7"/>
          <p:cNvPicPr>
            <a:picLocks noChangeAspect="1"/>
          </p:cNvPicPr>
          <p:nvPr/>
        </p:nvPicPr>
        <p:blipFill rotWithShape="1">
          <a:blip r:embed="rId3"/>
          <a:srcRect l="3898" t="1518" r="379" b="9868"/>
          <a:stretch>
            <a:fillRect/>
          </a:stretch>
        </p:blipFill>
        <p:spPr>
          <a:xfrm>
            <a:off x="4975351" y="2264133"/>
            <a:ext cx="2467325" cy="1717827"/>
          </a:xfrm>
          <a:prstGeom prst="rect">
            <a:avLst/>
          </a:prstGeom>
        </p:spPr>
      </p:pic>
      <p:pic>
        <p:nvPicPr>
          <p:cNvPr id="9" name="图片 8"/>
          <p:cNvPicPr>
            <a:picLocks noChangeAspect="1"/>
          </p:cNvPicPr>
          <p:nvPr/>
        </p:nvPicPr>
        <p:blipFill rotWithShape="1">
          <a:blip r:embed="rId4"/>
          <a:srcRect l="189" b="11144"/>
          <a:stretch>
            <a:fillRect/>
          </a:stretch>
        </p:blipFill>
        <p:spPr>
          <a:xfrm>
            <a:off x="1889891" y="4459832"/>
            <a:ext cx="2661880" cy="1574162"/>
          </a:xfrm>
          <a:prstGeom prst="rect">
            <a:avLst/>
          </a:prstGeom>
        </p:spPr>
      </p:pic>
      <p:pic>
        <p:nvPicPr>
          <p:cNvPr id="10" name="图片 9"/>
          <p:cNvPicPr>
            <a:picLocks noChangeAspect="1"/>
          </p:cNvPicPr>
          <p:nvPr/>
        </p:nvPicPr>
        <p:blipFill rotWithShape="1">
          <a:blip r:embed="rId5"/>
          <a:srcRect l="-1013" t="-105" r="769" b="17348"/>
          <a:stretch>
            <a:fillRect/>
          </a:stretch>
        </p:blipFill>
        <p:spPr>
          <a:xfrm>
            <a:off x="4797175" y="4457157"/>
            <a:ext cx="2865069" cy="1576836"/>
          </a:xfrm>
          <a:prstGeom prst="rect">
            <a:avLst/>
          </a:prstGeom>
        </p:spPr>
      </p:pic>
      <p:pic>
        <p:nvPicPr>
          <p:cNvPr id="11" name="图片 10"/>
          <p:cNvPicPr>
            <a:picLocks noChangeAspect="1"/>
          </p:cNvPicPr>
          <p:nvPr/>
        </p:nvPicPr>
        <p:blipFill rotWithShape="1">
          <a:blip r:embed="rId6"/>
          <a:srcRect l="-818" t="-93" r="505" b="11591"/>
          <a:stretch>
            <a:fillRect/>
          </a:stretch>
        </p:blipFill>
        <p:spPr>
          <a:xfrm>
            <a:off x="7919174" y="4457157"/>
            <a:ext cx="1649811" cy="1576836"/>
          </a:xfrm>
          <a:prstGeom prst="rect">
            <a:avLst/>
          </a:prstGeom>
        </p:spPr>
      </p:pic>
      <p:sp>
        <p:nvSpPr>
          <p:cNvPr id="12" name="矩形 11"/>
          <p:cNvSpPr/>
          <p:nvPr/>
        </p:nvSpPr>
        <p:spPr>
          <a:xfrm>
            <a:off x="2042845" y="3427962"/>
            <a:ext cx="2634054" cy="369332"/>
          </a:xfrm>
          <a:prstGeom prst="rect">
            <a:avLst/>
          </a:prstGeom>
        </p:spPr>
        <p:txBody>
          <a:bodyPr wrap="none">
            <a:spAutoFit/>
          </a:bodyPr>
          <a:lstStyle/>
          <a:p>
            <a:r>
              <a:rPr lang="en-US" altLang="zh-CN" dirty="0">
                <a:solidFill>
                  <a:srgbClr val="FFFF00"/>
                </a:solidFill>
                <a:latin typeface="Times New Roman" panose="02020603050405020304" pitchFamily="18" charset="0"/>
                <a:cs typeface="Times New Roman" panose="02020603050405020304" pitchFamily="18" charset="0"/>
              </a:rPr>
              <a:t>University of Birmingham</a:t>
            </a:r>
            <a:endParaRPr lang="zh-CN" altLang="en-US" dirty="0">
              <a:solidFill>
                <a:srgbClr val="FFFF00"/>
              </a:solidFill>
            </a:endParaRPr>
          </a:p>
        </p:txBody>
      </p:sp>
      <p:sp>
        <p:nvSpPr>
          <p:cNvPr id="13" name="矩形 12"/>
          <p:cNvSpPr/>
          <p:nvPr/>
        </p:nvSpPr>
        <p:spPr>
          <a:xfrm>
            <a:off x="7878961" y="3612628"/>
            <a:ext cx="1460656" cy="253916"/>
          </a:xfrm>
          <a:prstGeom prst="rect">
            <a:avLst/>
          </a:prstGeom>
        </p:spPr>
        <p:txBody>
          <a:bodyPr wrap="none">
            <a:spAutoFit/>
          </a:bodyPr>
          <a:lstStyle/>
          <a:p>
            <a:r>
              <a:rPr lang="en-US" altLang="zh-CN" sz="1050" dirty="0">
                <a:solidFill>
                  <a:srgbClr val="FFFF00"/>
                </a:solidFill>
                <a:latin typeface="Times New Roman" panose="02020603050405020304" pitchFamily="18" charset="0"/>
                <a:cs typeface="Times New Roman" panose="02020603050405020304" pitchFamily="18" charset="0"/>
              </a:rPr>
              <a:t>University of Liverpool</a:t>
            </a:r>
            <a:endParaRPr lang="zh-CN" altLang="en-US" sz="1050" dirty="0">
              <a:solidFill>
                <a:srgbClr val="FFFF00"/>
              </a:solidFill>
            </a:endParaRPr>
          </a:p>
        </p:txBody>
      </p:sp>
      <p:sp>
        <p:nvSpPr>
          <p:cNvPr id="14" name="矩形 13"/>
          <p:cNvSpPr/>
          <p:nvPr/>
        </p:nvSpPr>
        <p:spPr>
          <a:xfrm>
            <a:off x="4975826" y="3612628"/>
            <a:ext cx="2544286" cy="369332"/>
          </a:xfrm>
          <a:prstGeom prst="rect">
            <a:avLst/>
          </a:prstGeom>
        </p:spPr>
        <p:txBody>
          <a:bodyPr wrap="none">
            <a:spAutoFit/>
          </a:bodyPr>
          <a:lstStyle/>
          <a:p>
            <a:r>
              <a:rPr lang="en-US" altLang="zh-CN" dirty="0">
                <a:solidFill>
                  <a:srgbClr val="FFFF00"/>
                </a:solidFill>
                <a:latin typeface="Times New Roman" panose="02020603050405020304" pitchFamily="18" charset="0"/>
                <a:cs typeface="Times New Roman" panose="02020603050405020304" pitchFamily="18" charset="0"/>
              </a:rPr>
              <a:t>University of Manchester</a:t>
            </a:r>
            <a:endParaRPr lang="zh-CN" altLang="en-US" dirty="0">
              <a:solidFill>
                <a:srgbClr val="FFFF00"/>
              </a:solidFill>
            </a:endParaRPr>
          </a:p>
        </p:txBody>
      </p:sp>
      <p:sp>
        <p:nvSpPr>
          <p:cNvPr id="15" name="矩形 14"/>
          <p:cNvSpPr/>
          <p:nvPr/>
        </p:nvSpPr>
        <p:spPr>
          <a:xfrm>
            <a:off x="2042845" y="5456608"/>
            <a:ext cx="2095445" cy="369332"/>
          </a:xfrm>
          <a:prstGeom prst="rect">
            <a:avLst/>
          </a:prstGeom>
        </p:spPr>
        <p:txBody>
          <a:bodyPr wrap="none">
            <a:spAutoFit/>
          </a:bodyPr>
          <a:lstStyle/>
          <a:p>
            <a:r>
              <a:rPr lang="en-US" altLang="zh-CN" dirty="0">
                <a:solidFill>
                  <a:srgbClr val="FFFF00"/>
                </a:solidFill>
                <a:latin typeface="Times New Roman" panose="02020603050405020304" pitchFamily="18" charset="0"/>
                <a:cs typeface="Times New Roman" panose="02020603050405020304" pitchFamily="18" charset="0"/>
              </a:rPr>
              <a:t>University of Bristol</a:t>
            </a:r>
            <a:endParaRPr lang="zh-CN" altLang="en-US" dirty="0">
              <a:solidFill>
                <a:srgbClr val="FFFF00"/>
              </a:solidFill>
            </a:endParaRPr>
          </a:p>
        </p:txBody>
      </p:sp>
      <p:sp>
        <p:nvSpPr>
          <p:cNvPr id="16" name="矩形 15"/>
          <p:cNvSpPr/>
          <p:nvPr/>
        </p:nvSpPr>
        <p:spPr>
          <a:xfrm>
            <a:off x="5133389" y="5456608"/>
            <a:ext cx="2309287" cy="369332"/>
          </a:xfrm>
          <a:prstGeom prst="rect">
            <a:avLst/>
          </a:prstGeom>
        </p:spPr>
        <p:txBody>
          <a:bodyPr wrap="none">
            <a:spAutoFit/>
          </a:bodyPr>
          <a:lstStyle/>
          <a:p>
            <a:r>
              <a:rPr lang="en-US" altLang="zh-CN" dirty="0">
                <a:solidFill>
                  <a:srgbClr val="FFFF00"/>
                </a:solidFill>
                <a:latin typeface="Times New Roman" panose="02020603050405020304" pitchFamily="18" charset="0"/>
                <a:cs typeface="Times New Roman" panose="02020603050405020304" pitchFamily="18" charset="0"/>
              </a:rPr>
              <a:t>University of Sheffield</a:t>
            </a:r>
            <a:endParaRPr lang="zh-CN" altLang="en-US" dirty="0">
              <a:solidFill>
                <a:srgbClr val="FFFF00"/>
              </a:solidFill>
            </a:endParaRPr>
          </a:p>
        </p:txBody>
      </p:sp>
      <p:sp>
        <p:nvSpPr>
          <p:cNvPr id="18" name="矩形 17"/>
          <p:cNvSpPr/>
          <p:nvPr/>
        </p:nvSpPr>
        <p:spPr>
          <a:xfrm>
            <a:off x="8035853" y="5502774"/>
            <a:ext cx="1409360" cy="276999"/>
          </a:xfrm>
          <a:prstGeom prst="rect">
            <a:avLst/>
          </a:prstGeom>
        </p:spPr>
        <p:txBody>
          <a:bodyPr wrap="none">
            <a:spAutoFit/>
          </a:bodyPr>
          <a:lstStyle/>
          <a:p>
            <a:r>
              <a:rPr lang="en-US" altLang="zh-CN" sz="1200" dirty="0">
                <a:solidFill>
                  <a:srgbClr val="FFFF00"/>
                </a:solidFill>
                <a:latin typeface="Times New Roman" panose="02020603050405020304" pitchFamily="18" charset="0"/>
                <a:cs typeface="Times New Roman" panose="02020603050405020304" pitchFamily="18" charset="0"/>
              </a:rPr>
              <a:t>University of Leeds</a:t>
            </a:r>
            <a:endParaRPr lang="zh-CN" altLang="en-US" sz="1200" dirty="0">
              <a:solidFill>
                <a:srgbClr val="FFFF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108585"/>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2567990" y="1253654"/>
            <a:ext cx="7056784" cy="1568450"/>
          </a:xfrm>
          <a:prstGeom prst="rect">
            <a:avLst/>
          </a:prstGeom>
          <a:noFill/>
        </p:spPr>
        <p:txBody>
          <a:bodyPr wrap="square" rtlCol="0">
            <a:spAutoFit/>
          </a:bodyPr>
          <a:p>
            <a:pPr indent="0" fontAlgn="auto">
              <a:lnSpc>
                <a:spcPct val="150000"/>
              </a:lnSpc>
            </a:pPr>
            <a:r>
              <a:rPr lang="en-US" altLang="zh-CN" sz="3600" b="1" dirty="0">
                <a:solidFill>
                  <a:schemeClr val="tx1"/>
                </a:solidFill>
                <a:latin typeface="Times New Roman" panose="02020603050405020304" pitchFamily="18" charset="0"/>
                <a:cs typeface="Times New Roman" panose="02020603050405020304" pitchFamily="18" charset="0"/>
              </a:rPr>
              <a:t>Contents</a:t>
            </a:r>
            <a:endParaRPr lang="en-US" altLang="zh-CN" sz="3600" b="1" dirty="0">
              <a:solidFill>
                <a:schemeClr val="tx1"/>
              </a:solidFill>
              <a:latin typeface="Times New Roman" panose="02020603050405020304" pitchFamily="18" charset="0"/>
              <a:cs typeface="Times New Roman" panose="02020603050405020304" pitchFamily="18" charset="0"/>
            </a:endParaRPr>
          </a:p>
          <a:p>
            <a:pPr indent="0" algn="just" fontAlgn="auto">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     </a:t>
            </a:r>
            <a:endParaRPr lang="en-US" altLang="zh-CN" sz="2800" dirty="0">
              <a:solidFill>
                <a:schemeClr val="tx1"/>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425861" y="2225675"/>
            <a:ext cx="4844583" cy="3637919"/>
          </a:xfrm>
          <a:prstGeom prst="rect">
            <a:avLst/>
          </a:prstGeom>
          <a:noFill/>
        </p:spPr>
        <p:txBody>
          <a:bodyPr wrap="square" rtlCol="0" anchor="t">
            <a:spAutoFit/>
          </a:bodyPr>
          <a:p>
            <a:pPr lvl="0" algn="just">
              <a:lnSpc>
                <a:spcPct val="100000"/>
              </a:lnSpc>
              <a:spcBef>
                <a:spcPct val="0"/>
              </a:spcBef>
              <a:spcAft>
                <a:spcPct val="35000"/>
              </a:spcAft>
            </a:pPr>
            <a:r>
              <a:rPr lang="en-US" altLang="zh-CN" sz="3600" dirty="0">
                <a:latin typeface="Times New Roman" panose="02020603050405020304" pitchFamily="18" charset="0"/>
                <a:cs typeface="Times New Roman" panose="02020603050405020304" pitchFamily="18" charset="0"/>
                <a:sym typeface="+mn-ea"/>
              </a:rPr>
              <a:t>1. Introduction</a:t>
            </a:r>
            <a:endParaRPr lang="en-US" altLang="zh-CN" sz="3600"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3600" dirty="0">
                <a:latin typeface="Times New Roman" panose="02020603050405020304" pitchFamily="18" charset="0"/>
                <a:cs typeface="Times New Roman" panose="02020603050405020304" pitchFamily="18" charset="0"/>
                <a:sym typeface="+mn-ea"/>
              </a:rPr>
              <a:t>2. Educational System</a:t>
            </a:r>
            <a:endParaRPr lang="en-US" altLang="zh-CN" sz="3600"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3600" dirty="0">
                <a:latin typeface="Times New Roman" panose="02020603050405020304" pitchFamily="18" charset="0"/>
                <a:cs typeface="Times New Roman" panose="02020603050405020304" pitchFamily="18" charset="0"/>
                <a:sym typeface="+mn-ea"/>
              </a:rPr>
              <a:t>3. Higher Education</a:t>
            </a:r>
            <a:endParaRPr lang="en-US" altLang="zh-CN" sz="3600" dirty="0">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r>
              <a:rPr lang="en-US" altLang="zh-CN" sz="3600" dirty="0">
                <a:solidFill>
                  <a:schemeClr val="tx1"/>
                </a:solidFill>
                <a:latin typeface="Times New Roman" panose="02020603050405020304" pitchFamily="18" charset="0"/>
                <a:cs typeface="Times New Roman" panose="02020603050405020304" pitchFamily="18" charset="0"/>
                <a:sym typeface="+mn-ea"/>
              </a:rPr>
              <a:t>4. Current Problems</a:t>
            </a:r>
            <a:endParaRPr lang="en-US" altLang="zh-CN" sz="3600" dirty="0">
              <a:solidFill>
                <a:schemeClr val="tx1"/>
              </a:solidFill>
              <a:latin typeface="Times New Roman" panose="02020603050405020304" pitchFamily="18" charset="0"/>
              <a:cs typeface="Times New Roman" panose="02020603050405020304" pitchFamily="18" charset="0"/>
              <a:sym typeface="+mn-ea"/>
            </a:endParaRPr>
          </a:p>
          <a:p>
            <a:pPr lvl="0" algn="just">
              <a:lnSpc>
                <a:spcPct val="100000"/>
              </a:lnSpc>
              <a:spcBef>
                <a:spcPct val="0"/>
              </a:spcBef>
              <a:spcAft>
                <a:spcPct val="35000"/>
              </a:spcAft>
            </a:pPr>
            <a:endParaRPr lang="en-US" altLang="zh-CN"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202" name="内容占位符 2"/>
          <p:cNvSpPr>
            <a:spLocks noGrp="1"/>
          </p:cNvSpPr>
          <p:nvPr/>
        </p:nvSpPr>
        <p:spPr>
          <a:xfrm>
            <a:off x="2533413" y="1600200"/>
            <a:ext cx="5735711" cy="1644162"/>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400" dirty="0">
                <a:ea typeface="宋体" panose="02010600030101010101" pitchFamily="2" charset="-122"/>
              </a:rPr>
              <a:t>     </a:t>
            </a:r>
            <a:r>
              <a:rPr lang="en-US" altLang="zh-CN" sz="2000" dirty="0">
                <a:latin typeface="Arial" panose="020B0604020202020204" pitchFamily="34" charset="0"/>
                <a:ea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The new universities: </a:t>
            </a:r>
            <a:endParaRPr lang="en-US" altLang="zh-CN" sz="2400" dirty="0">
              <a:ea typeface="宋体" panose="02010600030101010101" pitchFamily="2" charset="-122"/>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After WWII altogether: 46 universities, 35 in England, 8 in Scotland, 2 in Northern Ireland, and 1 in Wales .</a:t>
            </a:r>
            <a:endParaRPr lang="zh-CN"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gn="just">
              <a:buFont typeface="Wingdings" panose="05000000000000000000" pitchFamily="2" charset="2"/>
              <a:buNone/>
            </a:pPr>
            <a:r>
              <a:rPr lang="en-US" altLang="zh-CN" dirty="0">
                <a:ea typeface="宋体" panose="02010600030101010101" pitchFamily="2" charset="-122"/>
              </a:rPr>
              <a:t>       </a:t>
            </a:r>
            <a:endParaRPr lang="en-US" altLang="zh-CN" dirty="0">
              <a:ea typeface="宋体" panose="02010600030101010101" pitchFamily="2" charset="-122"/>
            </a:endParaRPr>
          </a:p>
          <a:p>
            <a:pPr algn="just"/>
            <a:endParaRPr lang="zh-CN" altLang="en-US" dirty="0">
              <a:ea typeface="宋体" panose="02010600030101010101" pitchFamily="2" charset="-122"/>
            </a:endParaRPr>
          </a:p>
        </p:txBody>
      </p:sp>
      <p:pic>
        <p:nvPicPr>
          <p:cNvPr id="5" name="图片 4" descr="南安.jpg"/>
          <p:cNvPicPr>
            <a:picLocks noChangeAspect="1"/>
          </p:cNvPicPr>
          <p:nvPr/>
        </p:nvPicPr>
        <p:blipFill>
          <a:blip r:embed="rId1" cstate="print"/>
          <a:stretch>
            <a:fillRect/>
          </a:stretch>
        </p:blipFill>
        <p:spPr>
          <a:xfrm>
            <a:off x="2065389" y="3328905"/>
            <a:ext cx="3102562" cy="2328109"/>
          </a:xfrm>
          <a:prstGeom prst="rect">
            <a:avLst/>
          </a:prstGeom>
          <a:ln>
            <a:noFill/>
          </a:ln>
          <a:effectLst>
            <a:softEdge rad="112500"/>
          </a:effectLst>
        </p:spPr>
      </p:pic>
      <p:pic>
        <p:nvPicPr>
          <p:cNvPr id="6" name="图片 5" descr="Southampton_4_o.jpg"/>
          <p:cNvPicPr>
            <a:picLocks noChangeAspect="1"/>
          </p:cNvPicPr>
          <p:nvPr/>
        </p:nvPicPr>
        <p:blipFill>
          <a:blip r:embed="rId2" cstate="print"/>
          <a:srcRect b="19472"/>
          <a:stretch>
            <a:fillRect/>
          </a:stretch>
        </p:blipFill>
        <p:spPr>
          <a:xfrm>
            <a:off x="5784270" y="3319913"/>
            <a:ext cx="3126649" cy="2337101"/>
          </a:xfrm>
          <a:prstGeom prst="rect">
            <a:avLst/>
          </a:prstGeom>
          <a:ln>
            <a:noFill/>
          </a:ln>
          <a:effectLst>
            <a:softEdge rad="112500"/>
          </a:effectLst>
        </p:spPr>
      </p:pic>
      <p:sp>
        <p:nvSpPr>
          <p:cNvPr id="7" name="标题 1"/>
          <p:cNvSpPr>
            <a:spLocks noGrp="1"/>
          </p:cNvSpPr>
          <p:nvPr/>
        </p:nvSpPr>
        <p:spPr>
          <a:xfrm>
            <a:off x="1838325" y="654050"/>
            <a:ext cx="5142865" cy="94615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a:spLocks noGrp="1"/>
          </p:cNvSpPr>
          <p:nvPr/>
        </p:nvSpPr>
        <p:spPr>
          <a:xfrm>
            <a:off x="2092912" y="1858400"/>
            <a:ext cx="6004217" cy="3302685"/>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Open university</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 In England, it takes 3 years’ full time study to get the first degree for an open university learner; 4 years in Scotland. It was founded in Britain in the 1960s for people who may not get the opportunity for higher education for economic and social reasons. </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 University courses: TV, radio, correspondence, videos and a network of study centers. </a:t>
            </a: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标题 1"/>
          <p:cNvSpPr>
            <a:spLocks noGrp="1"/>
          </p:cNvSpPr>
          <p:nvPr/>
        </p:nvSpPr>
        <p:spPr>
          <a:xfrm>
            <a:off x="1892153" y="912250"/>
            <a:ext cx="5142865" cy="94615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3. Higher education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19" end="279"/>
                                            </p:txEl>
                                          </p:spTgt>
                                        </p:tgtEl>
                                        <p:attrNameLst>
                                          <p:attrName>style.visibility</p:attrName>
                                        </p:attrNameLst>
                                      </p:cBhvr>
                                      <p:to>
                                        <p:strVal val="visible"/>
                                      </p:to>
                                    </p:set>
                                    <p:animEffect transition="in" filter="blinds(horizontal)">
                                      <p:cBhvr>
                                        <p:cTn id="7" dur="500"/>
                                        <p:tgtEl>
                                          <p:spTgt spid="5">
                                            <p:txEl>
                                              <p:charRg st="19" end="27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charRg st="279" end="364"/>
                                            </p:txEl>
                                          </p:spTgt>
                                        </p:tgtEl>
                                        <p:attrNameLst>
                                          <p:attrName>style.visibility</p:attrName>
                                        </p:attrNameLst>
                                      </p:cBhvr>
                                      <p:to>
                                        <p:strVal val="visible"/>
                                      </p:to>
                                    </p:set>
                                    <p:animEffect transition="in" filter="blinds(horizontal)">
                                      <p:cBhvr>
                                        <p:cTn id="12" dur="500"/>
                                        <p:tgtEl>
                                          <p:spTgt spid="5">
                                            <p:txEl>
                                              <p:charRg st="279" end="3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a:spLocks noGrp="1"/>
          </p:cNvSpPr>
          <p:nvPr/>
        </p:nvSpPr>
        <p:spPr>
          <a:xfrm>
            <a:off x="2676077" y="2043703"/>
            <a:ext cx="5142865" cy="3020666"/>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1600" dirty="0">
                <a:solidFill>
                  <a:schemeClr val="tx1"/>
                </a:solidFill>
                <a:latin typeface="Times New Roman" panose="02020603050405020304" pitchFamily="18" charset="0"/>
                <a:cs typeface="Times New Roman" panose="02020603050405020304" pitchFamily="18" charset="0"/>
              </a:rPr>
              <a:t>●</a:t>
            </a:r>
            <a:r>
              <a:rPr lang="en-US" altLang="zh-CN" sz="2000" dirty="0">
                <a:solidFill>
                  <a:schemeClr val="tx1"/>
                </a:solidFill>
                <a:latin typeface="Times New Roman" panose="02020603050405020304" pitchFamily="18" charset="0"/>
                <a:cs typeface="Times New Roman" panose="02020603050405020304" pitchFamily="18" charset="0"/>
              </a:rPr>
              <a:t> Lack of innovation, old bottles still need to be filled with new wine;</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indent="0" algn="just">
              <a:buNone/>
            </a:pP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2000" dirty="0">
                <a:solidFill>
                  <a:schemeClr val="tx1"/>
                </a:solidFill>
                <a:latin typeface="Times New Roman" panose="02020603050405020304" pitchFamily="18" charset="0"/>
                <a:cs typeface="Times New Roman" panose="02020603050405020304" pitchFamily="18" charset="0"/>
              </a:rPr>
              <a:t>Rigid hierarchical concept and isolated English traditions;</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indent="0" algn="just">
              <a:buNone/>
            </a:pP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2000" dirty="0">
                <a:solidFill>
                  <a:schemeClr val="tx1"/>
                </a:solidFill>
                <a:latin typeface="Times New Roman" panose="02020603050405020304" pitchFamily="18" charset="0"/>
                <a:cs typeface="Times New Roman" panose="02020603050405020304" pitchFamily="18" charset="0"/>
              </a:rPr>
              <a:t>The collision between gentleman culture and modern civilization.</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indent="0" algn="just">
              <a:buNone/>
            </a:pPr>
            <a:endParaRPr lang="en-US" altLang="zh-CN" sz="2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标题 1"/>
          <p:cNvSpPr>
            <a:spLocks noGrp="1"/>
          </p:cNvSpPr>
          <p:nvPr/>
        </p:nvSpPr>
        <p:spPr>
          <a:xfrm>
            <a:off x="2089785" y="952989"/>
            <a:ext cx="5142865" cy="94615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4. Current Problems</a:t>
            </a:r>
            <a:endParaRPr lang="en-US" altLang="zh-CN" sz="4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19" end="264"/>
                                            </p:txEl>
                                          </p:spTgt>
                                        </p:tgtEl>
                                        <p:attrNameLst>
                                          <p:attrName>style.visibility</p:attrName>
                                        </p:attrNameLst>
                                      </p:cBhvr>
                                      <p:to>
                                        <p:strVal val="visible"/>
                                      </p:to>
                                    </p:set>
                                    <p:animEffect transition="in" filter="blinds(horizontal)">
                                      <p:cBhvr>
                                        <p:cTn id="7" dur="500"/>
                                        <p:tgtEl>
                                          <p:spTgt spid="5">
                                            <p:txEl>
                                              <p:charRg st="19" end="2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charRg st="264" end="264"/>
                                            </p:txEl>
                                          </p:spTgt>
                                        </p:tgtEl>
                                        <p:attrNameLst>
                                          <p:attrName>style.visibility</p:attrName>
                                        </p:attrNameLst>
                                      </p:cBhvr>
                                      <p:to>
                                        <p:strVal val="visible"/>
                                      </p:to>
                                    </p:set>
                                    <p:animEffect transition="in" filter="blinds(horizontal)">
                                      <p:cBhvr>
                                        <p:cTn id="12" dur="500"/>
                                        <p:tgtEl>
                                          <p:spTgt spid="5">
                                            <p:txEl>
                                              <p:charRg st="264" end="2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986405"/>
            <a:ext cx="10744835" cy="1568450"/>
          </a:xfrm>
          <a:prstGeom prst="rect">
            <a:avLst/>
          </a:prstGeom>
          <a:noFill/>
        </p:spPr>
        <p:txBody>
          <a:bodyPr wrap="square" rtlCol="0">
            <a:spAutoFit/>
          </a:bodyPr>
          <a:p>
            <a:pPr algn="ctr"/>
            <a:r>
              <a:rPr lang="en-US" altLang="zh-CN" sz="4800" b="1" dirty="0">
                <a:latin typeface="Times New Roman" panose="02020603050405020304" pitchFamily="18" charset="0"/>
                <a:cs typeface="Times New Roman" panose="02020603050405020304" pitchFamily="18" charset="0"/>
                <a:sym typeface="+mn-ea"/>
              </a:rPr>
              <a:t>Thank you!</a:t>
            </a:r>
            <a:endParaRPr lang="zh-CN" altLang="en-US" sz="4800" b="1" dirty="0">
              <a:latin typeface="Times New Roman" panose="02020603050405020304" pitchFamily="18" charset="0"/>
              <a:cs typeface="Times New Roman" panose="02020603050405020304" pitchFamily="18" charset="0"/>
            </a:endParaRPr>
          </a:p>
          <a:p>
            <a:pPr algn="ctr"/>
            <a:endParaRPr 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93" name="标题 1"/>
          <p:cNvSpPr>
            <a:spLocks noGrp="1"/>
          </p:cNvSpPr>
          <p:nvPr/>
        </p:nvSpPr>
        <p:spPr>
          <a:xfrm>
            <a:off x="2074203" y="793750"/>
            <a:ext cx="4820920" cy="114300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rPr>
              <a:t>1. Introduction</a:t>
            </a:r>
            <a:endParaRPr lang="zh-CN" altLang="en-US" sz="4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338070" y="2471420"/>
            <a:ext cx="6196965" cy="3315970"/>
          </a:xfrm>
          <a:prstGeom prst="rect">
            <a:avLst/>
          </a:prstGeom>
          <a:noFill/>
        </p:spPr>
        <p:txBody>
          <a:bodyPr wrap="square" rtlCol="0" anchor="t">
            <a:noAutofit/>
          </a:bodyPr>
          <a:lstStyle/>
          <a:p>
            <a:pPr marL="12700" algn="just" rtl="0" eaLnBrk="0">
              <a:lnSpc>
                <a:spcPct val="103000"/>
              </a:lnSpc>
            </a:pPr>
            <a:r>
              <a:rPr lang="en-US" altLang="zh-CN" sz="2000" dirty="0">
                <a:latin typeface="Times New Roman" panose="02020603050405020304" pitchFamily="18" charset="0"/>
                <a:cs typeface="Times New Roman" panose="02020603050405020304" pitchFamily="18" charset="0"/>
                <a:sym typeface="+mn-ea"/>
              </a:rPr>
              <a:t>    • Education is compulsory for all children between the ages of 5 and 17.</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065" algn="just" rtl="0" eaLnBrk="0">
              <a:lnSpc>
                <a:spcPct val="106000"/>
              </a:lnSpc>
              <a:spcBef>
                <a:spcPts val="425"/>
              </a:spcBef>
            </a:pPr>
            <a:r>
              <a:rPr lang="en-US" altLang="zh-CN" sz="2000" dirty="0">
                <a:latin typeface="Times New Roman" panose="02020603050405020304" pitchFamily="18" charset="0"/>
                <a:cs typeface="Times New Roman" panose="02020603050405020304" pitchFamily="18" charset="0"/>
                <a:sym typeface="+mn-ea"/>
              </a:rPr>
              <a:t>    • About 93% of all children attend public schools and the rest studying at private schools.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12700" algn="just" rtl="0" eaLnBrk="0">
              <a:lnSpc>
                <a:spcPct val="100000"/>
              </a:lnSpc>
              <a:spcBef>
                <a:spcPts val="65"/>
              </a:spcBef>
            </a:pPr>
            <a:r>
              <a:rPr lang="en-US" altLang="zh-CN" sz="2000" dirty="0">
                <a:latin typeface="Times New Roman" panose="02020603050405020304" pitchFamily="18" charset="0"/>
                <a:cs typeface="Times New Roman" panose="02020603050405020304" pitchFamily="18" charset="0"/>
                <a:sym typeface="+mn-ea"/>
              </a:rPr>
              <a:t>    • The National Curriculum was introduced in the educational system of Great Britain in  1988.</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12700" algn="just" rtl="0" eaLnBrk="0">
              <a:lnSpc>
                <a:spcPct val="100000"/>
              </a:lnSpc>
              <a:spcBef>
                <a:spcPts val="65"/>
              </a:spcBef>
            </a:pPr>
            <a:r>
              <a:rPr lang="en-US" altLang="zh-CN" sz="2000" dirty="0">
                <a:latin typeface="Times New Roman" panose="02020603050405020304" pitchFamily="18" charset="0"/>
                <a:cs typeface="Times New Roman" panose="02020603050405020304" pitchFamily="18" charset="0"/>
                <a:sym typeface="+mn-ea"/>
              </a:rPr>
              <a:t>    •Pupils today must learn 10 subjects.</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571500" indent="-571500" algn="just">
              <a:buFont typeface="Arial" panose="020B0604020202020204" pitchFamily="34" charset="0"/>
              <a:buChar char="•"/>
            </a:pPr>
            <a:endParaRPr lang="en-US" altLang="zh-CN" sz="2400" dirty="0">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337902" y="1859915"/>
            <a:ext cx="3568184" cy="449803"/>
          </a:xfrm>
          <a:prstGeom prst="rect">
            <a:avLst/>
          </a:prstGeom>
          <a:noFill/>
        </p:spPr>
        <p:txBody>
          <a:bodyPr wrap="square" rtlCol="0">
            <a:spAutoFit/>
          </a:bodyPr>
          <a:lstStyle/>
          <a:p>
            <a:pPr marL="12700" algn="l" rtl="0" eaLnBrk="0">
              <a:lnSpc>
                <a:spcPct val="103000"/>
              </a:lnSpc>
              <a:buFont typeface="Arial" panose="020B0604020202020204" pitchFamily="34" charset="0"/>
            </a:pPr>
            <a:r>
              <a:rPr lang="en-US" altLang="zh-CN" sz="1600" dirty="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Educational Policy</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内容占位符 2"/>
          <p:cNvSpPr>
            <a:spLocks noGrp="1"/>
          </p:cNvSpPr>
          <p:nvPr/>
        </p:nvSpPr>
        <p:spPr>
          <a:xfrm>
            <a:off x="2906492" y="1990745"/>
            <a:ext cx="5639240" cy="4021211"/>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90000"/>
              </a:lnSpc>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to provide children with literacy and the other basic skills they will need to become active members of society;</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lnSpc>
                <a:spcPct val="90000"/>
              </a:lnSpc>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    • to socialize children: they learn rules and values they need to become good citizens, to participate in the community, and to contribute to the economic prosperity of an advanced industrial economy.</a:t>
            </a:r>
            <a:r>
              <a:rPr lang="en-US" altLang="zh-CN" sz="2400" dirty="0">
                <a:ea typeface="宋体" panose="02010600030101010101" pitchFamily="2" charset="-122"/>
                <a:sym typeface="+mn-ea"/>
              </a:rPr>
              <a:t> </a:t>
            </a:r>
            <a:endParaRPr lang="en-US" altLang="zh-CN" sz="2400" dirty="0">
              <a:ea typeface="宋体" panose="02010600030101010101" pitchFamily="2" charset="-122"/>
              <a:sym typeface="+mn-ea"/>
            </a:endParaRPr>
          </a:p>
          <a:p>
            <a:pPr marL="0" indent="0" algn="just">
              <a:lnSpc>
                <a:spcPct val="90000"/>
              </a:lnSpc>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    • British children are required by law to have an education until they are 16 years old.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    • Education is compulsory.</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218" name="标题 3"/>
          <p:cNvSpPr>
            <a:spLocks noGrp="1"/>
          </p:cNvSpPr>
          <p:nvPr/>
        </p:nvSpPr>
        <p:spPr>
          <a:xfrm>
            <a:off x="2123636" y="496635"/>
            <a:ext cx="3974123" cy="1143317"/>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dirty="0">
                <a:latin typeface="Times New Roman" panose="02020603050405020304" pitchFamily="18" charset="0"/>
                <a:ea typeface="宋体" panose="02010600030101010101" pitchFamily="2" charset="-122"/>
                <a:cs typeface="Times New Roman" panose="02020603050405020304" pitchFamily="18" charset="0"/>
                <a:sym typeface="+mn-ea"/>
              </a:rPr>
              <a:t>1. Introduction</a:t>
            </a:r>
            <a:endParaRPr lang="zh-CN" altLang="en-US" dirty="0">
              <a:ea typeface="宋体" panose="02010600030101010101" pitchFamily="2" charset="-122"/>
            </a:endParaRPr>
          </a:p>
        </p:txBody>
      </p:sp>
      <p:sp>
        <p:nvSpPr>
          <p:cNvPr id="6" name="文本框 5"/>
          <p:cNvSpPr txBox="1"/>
          <p:nvPr/>
        </p:nvSpPr>
        <p:spPr>
          <a:xfrm>
            <a:off x="2352675" y="1529080"/>
            <a:ext cx="6746875" cy="461665"/>
          </a:xfrm>
          <a:prstGeom prst="rect">
            <a:avLst/>
          </a:prstGeom>
          <a:noFill/>
        </p:spPr>
        <p:txBody>
          <a:bodyPr wrap="square" rtlCol="0" anchor="t">
            <a:spAutoFit/>
          </a:bodyPr>
          <a:lstStyle/>
          <a:p>
            <a:r>
              <a:rPr lang="en-US" altLang="zh-CN" sz="1600" dirty="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The purpose of education: </a:t>
            </a:r>
            <a:endParaRPr lang="en-US" altLang="zh-CN" sz="24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159" end="163"/>
                                            </p:txEl>
                                          </p:spTgt>
                                        </p:tgtEl>
                                        <p:attrNameLst>
                                          <p:attrName>style.visibility</p:attrName>
                                        </p:attrNameLst>
                                      </p:cBhvr>
                                      <p:to>
                                        <p:strVal val="visible"/>
                                      </p:to>
                                    </p:set>
                                    <p:animEffect transition="in" filter="blinds(horizontal)">
                                      <p:cBhvr>
                                        <p:cTn id="7" dur="500"/>
                                        <p:tgtEl>
                                          <p:spTgt spid="5">
                                            <p:txEl>
                                              <p:charRg st="159" end="16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charRg st="2" end="2"/>
                                            </p:txEl>
                                          </p:spTgt>
                                        </p:tgtEl>
                                        <p:attrNameLst>
                                          <p:attrName>style.visibility</p:attrName>
                                        </p:attrNameLst>
                                      </p:cBhvr>
                                      <p:to>
                                        <p:strVal val="visible"/>
                                      </p:to>
                                    </p:set>
                                    <p:animEffect transition="in" filter="blinds(horizontal)">
                                      <p:cBhvr>
                                        <p:cTn id="12" dur="500"/>
                                        <p:tgtEl>
                                          <p:spTgt spid="5">
                                            <p:txEl>
                                              <p:char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charRg st="3" end="3"/>
                                            </p:txEl>
                                          </p:spTgt>
                                        </p:tgtEl>
                                        <p:attrNameLst>
                                          <p:attrName>style.visibility</p:attrName>
                                        </p:attrNameLst>
                                      </p:cBhvr>
                                      <p:to>
                                        <p:strVal val="visible"/>
                                      </p:to>
                                    </p:set>
                                    <p:animEffect transition="in" filter="blinds(horizontal)">
                                      <p:cBhvr>
                                        <p:cTn id="17" dur="500"/>
                                        <p:tgtEl>
                                          <p:spTgt spid="5">
                                            <p:txEl>
                                              <p:char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18465"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337" name="标题 1"/>
          <p:cNvSpPr>
            <a:spLocks noGrp="1"/>
          </p:cNvSpPr>
          <p:nvPr/>
        </p:nvSpPr>
        <p:spPr>
          <a:xfrm>
            <a:off x="1787037" y="718918"/>
            <a:ext cx="4309110" cy="907415"/>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marL="0" indent="0" algn="l"/>
            <a:r>
              <a:rPr lang="en-US" altLang="zh-CN" dirty="0">
                <a:latin typeface="Times New Roman" panose="02020603050405020304" pitchFamily="18" charset="0"/>
                <a:ea typeface="宋体" panose="02010600030101010101" pitchFamily="2" charset="-122"/>
                <a:cs typeface="Times New Roman" panose="02020603050405020304" pitchFamily="18" charset="0"/>
                <a:sym typeface="+mn-ea"/>
              </a:rPr>
              <a:t>1. Introduction</a:t>
            </a:r>
            <a:endParaRPr lang="zh-CN" altLang="en-US" dirty="0">
              <a:ea typeface="宋体" panose="02010600030101010101" pitchFamily="2" charset="-122"/>
            </a:endParaRPr>
          </a:p>
        </p:txBody>
      </p:sp>
      <p:sp>
        <p:nvSpPr>
          <p:cNvPr id="14338" name="内容占位符 2"/>
          <p:cNvSpPr>
            <a:spLocks noGrp="1"/>
          </p:cNvSpPr>
          <p:nvPr/>
        </p:nvSpPr>
        <p:spPr>
          <a:xfrm>
            <a:off x="2652517" y="1717040"/>
            <a:ext cx="6022096" cy="3740248"/>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None/>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Curriculum</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gn="just">
              <a:buFont typeface="Wingdings" panose="05000000000000000000" pitchFamily="2" charset="2"/>
              <a:buNone/>
            </a:pPr>
            <a:r>
              <a:rPr lang="en-US" altLang="zh-CN" sz="2000" dirty="0">
                <a:ea typeface="宋体" panose="02010600030101010101" pitchFamily="2" charset="-122"/>
              </a:rPr>
              <a:t>    </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All government-run schools, state schools, follow the same National Curriculum.</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1600"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The School Year </a:t>
            </a:r>
            <a:endParaRPr lang="en-US" altLang="zh-CN" sz="2000" dirty="0">
              <a:latin typeface="Times New Roman" panose="02020603050405020304" pitchFamily="18" charset="0"/>
              <a:cs typeface="Times New Roman" panose="02020603050405020304" pitchFamily="18" charset="0"/>
              <a:sym typeface="+mn-ea"/>
            </a:endParaRPr>
          </a:p>
          <a:p>
            <a:pPr marL="0" marR="0" lvl="0" indent="342265" algn="just" defTabSz="914400" rtl="0" fontAlgn="auto">
              <a:lnSpc>
                <a:spcPct val="100000"/>
              </a:lnSpc>
              <a:spcBef>
                <a:spcPts val="0"/>
              </a:spcBef>
              <a:spcAft>
                <a:spcPts val="0"/>
              </a:spcAft>
              <a:buClrTx/>
              <a:buSzTx/>
              <a:buFont typeface="Arial" panose="020B0604020202020204" pitchFamily="34" charset="0"/>
              <a:buNone/>
              <a:defRPr/>
            </a:pPr>
            <a:r>
              <a:rPr lang="en-US" altLang="zh-CN" sz="2000" dirty="0">
                <a:latin typeface="Times New Roman" panose="02020603050405020304" pitchFamily="18" charset="0"/>
                <a:cs typeface="Times New Roman" panose="02020603050405020304" pitchFamily="18" charset="0"/>
                <a:sym typeface="+mn-ea"/>
              </a:rPr>
              <a:t>The </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school year runs from September to July and is 39 weeks long. </a:t>
            </a:r>
            <a:endParaRPr lang="en-US"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0" indent="342265" algn="just" defTabSz="914400" rtl="0" fontAlgn="auto">
              <a:lnSpc>
                <a:spcPct val="100000"/>
              </a:lnSpc>
              <a:spcBef>
                <a:spcPts val="0"/>
              </a:spcBef>
              <a:spcAft>
                <a:spcPts val="0"/>
              </a:spcAft>
              <a:buClrTx/>
              <a:buSzTx/>
              <a:buFont typeface="Arial" panose="020B0604020202020204" pitchFamily="34" charset="0"/>
              <a:buNone/>
              <a:defRPr/>
            </a:pPr>
            <a:r>
              <a:rPr lang="en-US" altLang="zh-CN" sz="2000" dirty="0">
                <a:latin typeface="Times New Roman" panose="02020603050405020304" pitchFamily="18" charset="0"/>
                <a:cs typeface="Times New Roman" panose="02020603050405020304" pitchFamily="18" charset="0"/>
                <a:sym typeface="+mn-ea"/>
              </a:rPr>
              <a:t>For </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many areas the year is divided into three terms: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 September to December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 January to March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 April to July</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algn="just">
              <a:buFont typeface="Wingdings" panose="05000000000000000000" pitchFamily="2" charset="2"/>
              <a:buNone/>
            </a:pP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409" name="标题 1"/>
          <p:cNvSpPr>
            <a:spLocks noGrp="1"/>
          </p:cNvSpPr>
          <p:nvPr/>
        </p:nvSpPr>
        <p:spPr>
          <a:xfrm>
            <a:off x="2072445" y="746663"/>
            <a:ext cx="4114165" cy="975995"/>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latin typeface="Times New Roman" panose="02020603050405020304" pitchFamily="18" charset="0"/>
                <a:ea typeface="宋体" panose="02010600030101010101" pitchFamily="2" charset="-122"/>
                <a:cs typeface="Times New Roman" panose="02020603050405020304" pitchFamily="18" charset="0"/>
                <a:sym typeface="+mn-ea"/>
              </a:rPr>
              <a:t>1. Introduction</a:t>
            </a:r>
            <a:endParaRPr lang="zh-CN" altLang="en-US" dirty="0">
              <a:ea typeface="宋体" panose="02010600030101010101" pitchFamily="2" charset="-122"/>
            </a:endParaRPr>
          </a:p>
        </p:txBody>
      </p:sp>
      <p:sp>
        <p:nvSpPr>
          <p:cNvPr id="5" name="内容占位符 2"/>
          <p:cNvSpPr>
            <a:spLocks noGrp="1"/>
          </p:cNvSpPr>
          <p:nvPr/>
        </p:nvSpPr>
        <p:spPr>
          <a:xfrm>
            <a:off x="3145937" y="1847460"/>
            <a:ext cx="4966823" cy="4190170"/>
          </a:xfrm>
          <a:prstGeom prst="rect">
            <a:avLst/>
          </a:prstGeom>
          <a:noFill/>
          <a:ln w="9525">
            <a:noFill/>
          </a:ln>
        </p:spPr>
        <p:txBody>
          <a:bodyPr vert="horz" lIns="91440" tIns="45720" rIns="91440" bIns="45720" rtlCol="0" anchor="t" anchorCtr="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●School holidays </a:t>
            </a:r>
            <a:endParaRPr kumimoji="0" lang="zh-CN"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0" lvl="0" indent="0" algn="just">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The main school holidays are: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 Christmas- 2 weeks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 Spring - 2 weeks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 Summer - 6 weeks</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There are also one week holidays: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 end of October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 mid February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 end of May</a:t>
            </a:r>
            <a:endParaRPr kumimoji="0" lang="zh-CN"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20" end="51"/>
                                            </p:txEl>
                                          </p:spTgt>
                                        </p:tgtEl>
                                        <p:attrNameLst>
                                          <p:attrName>style.visibility</p:attrName>
                                        </p:attrNameLst>
                                      </p:cBhvr>
                                      <p:to>
                                        <p:strVal val="visible"/>
                                      </p:to>
                                    </p:set>
                                    <p:animEffect transition="in" filter="blinds(horizontal)">
                                      <p:cBhvr>
                                        <p:cTn id="7" dur="500"/>
                                        <p:tgtEl>
                                          <p:spTgt spid="5">
                                            <p:txEl>
                                              <p:charRg st="20" end="5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charRg st="51" end="74"/>
                                            </p:txEl>
                                          </p:spTgt>
                                        </p:tgtEl>
                                        <p:attrNameLst>
                                          <p:attrName>style.visibility</p:attrName>
                                        </p:attrNameLst>
                                      </p:cBhvr>
                                      <p:to>
                                        <p:strVal val="visible"/>
                                      </p:to>
                                    </p:set>
                                    <p:animEffect transition="in" filter="blinds(horizontal)">
                                      <p:cBhvr>
                                        <p:cTn id="10" dur="500"/>
                                        <p:tgtEl>
                                          <p:spTgt spid="5">
                                            <p:txEl>
                                              <p:charRg st="51" end="7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charRg st="74" end="95"/>
                                            </p:txEl>
                                          </p:spTgt>
                                        </p:tgtEl>
                                        <p:attrNameLst>
                                          <p:attrName>style.visibility</p:attrName>
                                        </p:attrNameLst>
                                      </p:cBhvr>
                                      <p:to>
                                        <p:strVal val="visible"/>
                                      </p:to>
                                    </p:set>
                                    <p:animEffect transition="in" filter="blinds(horizontal)">
                                      <p:cBhvr>
                                        <p:cTn id="13" dur="500"/>
                                        <p:tgtEl>
                                          <p:spTgt spid="5">
                                            <p:txEl>
                                              <p:charRg st="74" end="9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charRg st="95" end="115"/>
                                            </p:txEl>
                                          </p:spTgt>
                                        </p:tgtEl>
                                        <p:attrNameLst>
                                          <p:attrName>style.visibility</p:attrName>
                                        </p:attrNameLst>
                                      </p:cBhvr>
                                      <p:to>
                                        <p:strVal val="visible"/>
                                      </p:to>
                                    </p:set>
                                    <p:animEffect transition="in" filter="blinds(horizontal)">
                                      <p:cBhvr>
                                        <p:cTn id="16" dur="500"/>
                                        <p:tgtEl>
                                          <p:spTgt spid="5">
                                            <p:txEl>
                                              <p:charRg st="95" end="11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xEl>
                                              <p:charRg st="115" end="151"/>
                                            </p:txEl>
                                          </p:spTgt>
                                        </p:tgtEl>
                                        <p:attrNameLst>
                                          <p:attrName>style.visibility</p:attrName>
                                        </p:attrNameLst>
                                      </p:cBhvr>
                                      <p:to>
                                        <p:strVal val="visible"/>
                                      </p:to>
                                    </p:set>
                                    <p:animEffect transition="in" filter="blinds(horizontal)">
                                      <p:cBhvr>
                                        <p:cTn id="21" dur="500"/>
                                        <p:tgtEl>
                                          <p:spTgt spid="5">
                                            <p:txEl>
                                              <p:charRg st="115" end="15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5">
                                            <p:txEl>
                                              <p:charRg st="151" end="170"/>
                                            </p:txEl>
                                          </p:spTgt>
                                        </p:tgtEl>
                                        <p:attrNameLst>
                                          <p:attrName>style.visibility</p:attrName>
                                        </p:attrNameLst>
                                      </p:cBhvr>
                                      <p:to>
                                        <p:strVal val="visible"/>
                                      </p:to>
                                    </p:set>
                                    <p:animEffect transition="in" filter="blinds(horizontal)">
                                      <p:cBhvr>
                                        <p:cTn id="24" dur="500"/>
                                        <p:tgtEl>
                                          <p:spTgt spid="5">
                                            <p:txEl>
                                              <p:charRg st="151" end="170"/>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5">
                                            <p:txEl>
                                              <p:charRg st="170" end="187"/>
                                            </p:txEl>
                                          </p:spTgt>
                                        </p:tgtEl>
                                        <p:attrNameLst>
                                          <p:attrName>style.visibility</p:attrName>
                                        </p:attrNameLst>
                                      </p:cBhvr>
                                      <p:to>
                                        <p:strVal val="visible"/>
                                      </p:to>
                                    </p:set>
                                    <p:animEffect transition="in" filter="blinds(horizontal)">
                                      <p:cBhvr>
                                        <p:cTn id="27" dur="500"/>
                                        <p:tgtEl>
                                          <p:spTgt spid="5">
                                            <p:txEl>
                                              <p:charRg st="170" end="18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5">
                                            <p:txEl>
                                              <p:charRg st="187" end="201"/>
                                            </p:txEl>
                                          </p:spTgt>
                                        </p:tgtEl>
                                        <p:attrNameLst>
                                          <p:attrName>style.visibility</p:attrName>
                                        </p:attrNameLst>
                                      </p:cBhvr>
                                      <p:to>
                                        <p:strVal val="visible"/>
                                      </p:to>
                                    </p:set>
                                    <p:animEffect transition="in" filter="blinds(horizontal)">
                                      <p:cBhvr>
                                        <p:cTn id="30" dur="500"/>
                                        <p:tgtEl>
                                          <p:spTgt spid="5">
                                            <p:txEl>
                                              <p:charRg st="187" end="2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505" name="内容占位符 2"/>
          <p:cNvSpPr>
            <a:spLocks noGrp="1"/>
          </p:cNvSpPr>
          <p:nvPr/>
        </p:nvSpPr>
        <p:spPr>
          <a:xfrm>
            <a:off x="3005066" y="2035272"/>
            <a:ext cx="5224096" cy="3323492"/>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The present education system </a:t>
            </a:r>
            <a:endParaRPr lang="en-US" altLang="zh-CN" sz="2800" dirty="0">
              <a:latin typeface="Times New Roman" panose="02020603050405020304" pitchFamily="18" charset="0"/>
              <a:ea typeface="宋体" panose="02010600030101010101" pitchFamily="2" charset="-122"/>
              <a:cs typeface="Times New Roman" panose="02020603050405020304" pitchFamily="18" charset="0"/>
            </a:endParaRPr>
          </a:p>
          <a:p>
            <a:pPr algn="just">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state schools: funded by local and central  government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gn="just">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private schools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gn="just">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public schools = independent schools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gn="just">
              <a:buNone/>
            </a:pP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506" name="标题 5"/>
          <p:cNvSpPr>
            <a:spLocks noGrp="1"/>
          </p:cNvSpPr>
          <p:nvPr/>
        </p:nvSpPr>
        <p:spPr>
          <a:xfrm>
            <a:off x="2177952" y="881844"/>
            <a:ext cx="4985238" cy="1044208"/>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sym typeface="+mn-ea"/>
              </a:rPr>
              <a:t>2. Educational System</a:t>
            </a:r>
            <a:endParaRPr lang="zh-CN" altLang="en-US" sz="4000" dirty="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553" name="标题 1"/>
          <p:cNvSpPr>
            <a:spLocks noGrp="1"/>
          </p:cNvSpPr>
          <p:nvPr/>
        </p:nvSpPr>
        <p:spPr>
          <a:xfrm>
            <a:off x="1911839" y="807207"/>
            <a:ext cx="4906108" cy="1096962"/>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sym typeface="+mn-ea"/>
              </a:rPr>
              <a:t>2. Educational System</a:t>
            </a:r>
            <a:endParaRPr lang="zh-CN" altLang="en-US" sz="4000" dirty="0">
              <a:ea typeface="宋体" panose="02010600030101010101" pitchFamily="2" charset="-122"/>
            </a:endParaRPr>
          </a:p>
        </p:txBody>
      </p:sp>
      <p:sp>
        <p:nvSpPr>
          <p:cNvPr id="23554" name="内容占位符 2"/>
          <p:cNvSpPr>
            <a:spLocks noGrp="1"/>
          </p:cNvSpPr>
          <p:nvPr/>
        </p:nvSpPr>
        <p:spPr>
          <a:xfrm>
            <a:off x="2536141" y="2181029"/>
            <a:ext cx="6161600" cy="3165231"/>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Levels of education</a:t>
            </a:r>
            <a:endParaRPr lang="en-US" altLang="zh-CN" sz="28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Before age 5: pre-primary schooling such as nursery schools, daycare or play groups </a:t>
            </a:r>
            <a:endParaRPr lang="zh-CN"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age 5-11: Primary school co-educational   schools/mixed schools </a:t>
            </a:r>
            <a:endParaRPr lang="zh-CN"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 age 11-19: secondary school</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algn="just">
              <a:buNone/>
            </a:pP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601" name="内容占位符 2"/>
          <p:cNvSpPr>
            <a:spLocks noGrp="1"/>
          </p:cNvSpPr>
          <p:nvPr/>
        </p:nvSpPr>
        <p:spPr>
          <a:xfrm>
            <a:off x="1869440" y="1769110"/>
            <a:ext cx="7027545" cy="4385945"/>
          </a:xfrm>
          <a:prstGeom prst="rect">
            <a:avLst/>
          </a:prstGeom>
          <a:noFill/>
          <a:ln w="9525">
            <a:noFill/>
          </a:ln>
        </p:spPr>
        <p:txBody>
          <a:bodyPr vert="horz" wrap="square" lIns="91440" tIns="45720" rIns="91440" bIns="45720" anchor="t"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None/>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        •  grammar schools: </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pupils who show academic potential are selected through an examination called “the 11-plus”(age 11). They concentrate their study on advanced academic work rather than the more general curriculum of the comprehensive schools (Northern Ireland) </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sym typeface="+mn-ea"/>
              </a:rPr>
              <a:t>          • secondary modern schools: </a:t>
            </a: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pupils who fail to get high marks in “the 11-plus” examination can go to this kind of school.  These schools are supposed to be of lower academic levels and prepare pupils for higher education as well as for practical work.</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algn="just">
              <a:buNone/>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sym typeface="+mn-ea"/>
              </a:rPr>
              <a:t>         • comprehensive schools</a:t>
            </a:r>
            <a:r>
              <a:rPr lang="en-US" altLang="zh-CN" sz="2000" dirty="0">
                <a:latin typeface="Times New Roman" panose="02020603050405020304" pitchFamily="18" charset="0"/>
                <a:ea typeface="宋体" panose="02010600030101010101" pitchFamily="2" charset="-122"/>
                <a:cs typeface="Times New Roman" panose="02020603050405020304" pitchFamily="18" charset="0"/>
                <a:sym typeface="+mn-ea"/>
              </a:rPr>
              <a:t>: provide general education. Pupil can study everything from academic subjects like literature and sciences, to more practical subjects like cooking and carpentry. </a:t>
            </a:r>
            <a:endParaRPr lang="zh-CN"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gn="just">
              <a:buNone/>
            </a:pPr>
            <a:endParaRPr lang="zh-CN" altLang="zh-CN" sz="2800" dirty="0">
              <a:ea typeface="宋体" panose="02010600030101010101" pitchFamily="2" charset="-122"/>
            </a:endParaRPr>
          </a:p>
          <a:p>
            <a:pPr algn="just"/>
            <a:endParaRPr lang="zh-CN" altLang="en-US" sz="2400" dirty="0">
              <a:ea typeface="宋体" panose="02010600030101010101" pitchFamily="2" charset="-122"/>
            </a:endParaRPr>
          </a:p>
        </p:txBody>
      </p:sp>
      <p:sp>
        <p:nvSpPr>
          <p:cNvPr id="5" name="文本框 4"/>
          <p:cNvSpPr txBox="1"/>
          <p:nvPr/>
        </p:nvSpPr>
        <p:spPr>
          <a:xfrm>
            <a:off x="2101850" y="1349375"/>
            <a:ext cx="4572000" cy="461665"/>
          </a:xfrm>
          <a:prstGeom prst="rect">
            <a:avLst/>
          </a:prstGeom>
          <a:noFill/>
        </p:spPr>
        <p:txBody>
          <a:bodyPr wrap="square" rtlCol="0" anchor="t">
            <a:spAutoFit/>
          </a:bodyPr>
          <a:lstStyle/>
          <a:p>
            <a:r>
              <a:rPr lang="en-US" altLang="zh-CN" sz="2400" dirty="0">
                <a:latin typeface="Times New Roman" panose="02020603050405020304" pitchFamily="18" charset="0"/>
                <a:cs typeface="Times New Roman" panose="02020603050405020304" pitchFamily="18" charset="0"/>
                <a:sym typeface="+mn-ea"/>
              </a:rPr>
              <a:t>●Types of secondary school</a:t>
            </a:r>
            <a:endParaRPr lang="en-US" altLang="zh-CN" sz="2400" dirty="0">
              <a:latin typeface="Times New Roman" panose="02020603050405020304" pitchFamily="18" charset="0"/>
              <a:cs typeface="Times New Roman" panose="02020603050405020304" pitchFamily="18" charset="0"/>
              <a:sym typeface="+mn-ea"/>
            </a:endParaRPr>
          </a:p>
        </p:txBody>
      </p:sp>
      <p:sp>
        <p:nvSpPr>
          <p:cNvPr id="23553" name="标题 1"/>
          <p:cNvSpPr>
            <a:spLocks noGrp="1"/>
          </p:cNvSpPr>
          <p:nvPr/>
        </p:nvSpPr>
        <p:spPr>
          <a:xfrm>
            <a:off x="1396365" y="528638"/>
            <a:ext cx="7027545" cy="719870"/>
          </a:xfrm>
          <a:prstGeom prst="rect">
            <a:avLst/>
          </a:prstGeom>
          <a:noFill/>
          <a:ln w="9525">
            <a:noFill/>
          </a:ln>
        </p:spPr>
        <p:txBody>
          <a:bodyPr vert="horz" wrap="square" lIns="91440" tIns="45720" rIns="91440" bIns="45720" anchor="ctr" anchorCtr="0"/>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dirty="0">
                <a:latin typeface="Times New Roman" panose="02020603050405020304" pitchFamily="18" charset="0"/>
                <a:ea typeface="宋体" panose="02010600030101010101" pitchFamily="2" charset="-122"/>
                <a:cs typeface="Times New Roman" panose="02020603050405020304" pitchFamily="18" charset="0"/>
                <a:sym typeface="+mn-ea"/>
              </a:rPr>
              <a:t> 2. Educational System</a:t>
            </a:r>
            <a:endParaRPr lang="zh-CN" altLang="en-US" sz="4000" dirty="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commondata" val="eyJjb3VudCI6NSwiaGRpZCI6IjI3OTM5YWI3NWQ4ZmVmZmU5YTI4ZDIzMDU2M2EwZjAyIiwidXNlckNvdW50Ijo1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6192</Words>
  <Application>WPS 演示</Application>
  <PresentationFormat>宽屏</PresentationFormat>
  <Paragraphs>187</Paragraphs>
  <Slides>23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Arial</vt:lpstr>
      <vt:lpstr>宋体</vt:lpstr>
      <vt:lpstr>Wingdings</vt:lpstr>
      <vt:lpstr>Times New Roman</vt:lpstr>
      <vt:lpstr>Roboto Bold</vt:lpstr>
      <vt:lpstr>Segoe Print</vt:lpstr>
      <vt:lpstr>微软雅黑</vt:lpstr>
      <vt:lpstr>黑体</vt:lpstr>
      <vt:lpstr>Calibri Light</vt:lpstr>
      <vt:lpstr>微软雅黑 Light</vt:lpstr>
      <vt:lpstr>Calibri</vt:lpstr>
      <vt:lpstr>Arial Unicode MS</vt:lpstr>
      <vt:lpstr>Office 主题</vt:lpstr>
      <vt:lpstr>PowerPoint 演示文稿</vt:lpstr>
      <vt:lpstr>PowerPoint 演示文稿</vt:lpstr>
      <vt:lpstr>1. Introduction</vt:lpstr>
      <vt:lpstr>1. Introduction</vt:lpstr>
      <vt:lpstr>1. Introduction</vt:lpstr>
      <vt:lpstr>1. Introduction</vt:lpstr>
      <vt:lpstr>2. Educational System</vt:lpstr>
      <vt:lpstr>2. Educational System</vt:lpstr>
      <vt:lpstr> 2. Educational System</vt:lpstr>
      <vt:lpstr>  2. Educational System</vt:lpstr>
      <vt:lpstr>3. Higher education</vt:lpstr>
      <vt:lpstr>3. Higher education</vt:lpstr>
      <vt:lpstr>3. Higher education</vt:lpstr>
      <vt:lpstr>3. Higher education</vt:lpstr>
      <vt:lpstr>● Cambridge University</vt:lpstr>
      <vt:lpstr>● Cambridge University</vt:lpstr>
      <vt:lpstr>● Cambridge University</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asdghk</cp:lastModifiedBy>
  <cp:revision>54</cp:revision>
  <dcterms:created xsi:type="dcterms:W3CDTF">2021-05-07T05:29:00Z</dcterms:created>
  <dcterms:modified xsi:type="dcterms:W3CDTF">2024-12-09T01:51:58Z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80A247BC147F46FABEC26D21FEF372FA_13</vt:lpwstr>
  </property>
  <property fmtid="{D5CDD505-2E9C-101B-9397-08002B2CF9AE}" pid="3" name="KSOProductBuildVer">
    <vt:lpwstr>2052-12.1.0.19302</vt:lpwstr>
  </property>
  <property fmtid="{D5CDD505-2E9C-101B-9397-08002B2CF9AE}" pid="4" name="KSOTemplateUUID">
    <vt:lpwstr>v1.0_mb_qTFNq9SkDaAV19qPzxDCCg==</vt:lpwstr>
  </property>
</Properties>
</file>