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gif" ContentType="image/gi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64" r:id="rId5"/>
    <p:sldId id="270" r:id="rId6"/>
    <p:sldId id="294" r:id="rId7"/>
    <p:sldId id="295" r:id="rId8"/>
    <p:sldId id="296" r:id="rId9"/>
    <p:sldId id="297" r:id="rId10"/>
    <p:sldId id="283" r:id="rId11"/>
    <p:sldId id="265" r:id="rId12"/>
    <p:sldId id="298" r:id="rId13"/>
    <p:sldId id="301" r:id="rId14"/>
    <p:sldId id="299" r:id="rId15"/>
    <p:sldId id="300" r:id="rId16"/>
    <p:sldId id="302" r:id="rId17"/>
    <p:sldId id="303" r:id="rId18"/>
    <p:sldId id="304" r:id="rId19"/>
    <p:sldId id="305" r:id="rId20"/>
    <p:sldId id="306" r:id="rId21"/>
    <p:sldId id="260" r:id="rId22"/>
  </p:sldIdLst>
  <p:sldSz cx="12192000" cy="6858000"/>
  <p:notesSz cx="6858000" cy="9144000"/>
  <p:custDataLst>
    <p:tags r:id="rId26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1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pos="7356" userDrawn="1">
          <p15:clr>
            <a:srgbClr val="A4A3A4"/>
          </p15:clr>
        </p15:guide>
        <p15:guide id="4" pos="324" userDrawn="1">
          <p15:clr>
            <a:srgbClr val="A4A3A4"/>
          </p15:clr>
        </p15:guide>
        <p15:guide id="5" orient="horz" pos="316" userDrawn="1">
          <p15:clr>
            <a:srgbClr val="A4A3A4"/>
          </p15:clr>
        </p15:guide>
        <p15:guide id="6" orient="horz" pos="403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4317F"/>
    <a:srgbClr val="05317D"/>
    <a:srgbClr val="0544AD"/>
    <a:srgbClr val="07317A"/>
    <a:srgbClr val="075CE9"/>
    <a:srgbClr val="04317E"/>
    <a:srgbClr val="06317C"/>
    <a:srgbClr val="2A2C33"/>
    <a:srgbClr val="05317E"/>
    <a:srgbClr val="165DB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116" d="100"/>
          <a:sy n="116" d="100"/>
        </p:scale>
        <p:origin x="336" y="108"/>
      </p:cViewPr>
      <p:guideLst>
        <p:guide orient="horz" pos="2181"/>
        <p:guide pos="3840"/>
        <p:guide pos="7356"/>
        <p:guide pos="324"/>
        <p:guide orient="horz" pos="316"/>
        <p:guide orient="horz" pos="403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6" Type="http://schemas.openxmlformats.org/officeDocument/2006/relationships/tags" Target="tags/tag10.xml"/><Relationship Id="rId25" Type="http://schemas.openxmlformats.org/officeDocument/2006/relationships/tableStyles" Target="tableStyles.xml"/><Relationship Id="rId24" Type="http://schemas.openxmlformats.org/officeDocument/2006/relationships/viewProps" Target="viewProps.xml"/><Relationship Id="rId23" Type="http://schemas.openxmlformats.org/officeDocument/2006/relationships/presProps" Target="presProps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image" Target="../media/image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1.jpeg"/><Relationship Id="rId1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14.jpeg"/><Relationship Id="rId3" Type="http://schemas.openxmlformats.org/officeDocument/2006/relationships/image" Target="../media/image13.png"/><Relationship Id="rId2" Type="http://schemas.openxmlformats.org/officeDocument/2006/relationships/tags" Target="../tags/tag9.xml"/><Relationship Id="rId1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5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8.GIF"/><Relationship Id="rId1" Type="http://schemas.openxmlformats.org/officeDocument/2006/relationships/image" Target="../media/image17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9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2.jpeg"/><Relationship Id="rId1" Type="http://schemas.openxmlformats.org/officeDocument/2006/relationships/image" Target="../media/image21.jpeg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7.xml"/><Relationship Id="rId8" Type="http://schemas.openxmlformats.org/officeDocument/2006/relationships/tags" Target="../tags/tag8.xml"/><Relationship Id="rId7" Type="http://schemas.openxmlformats.org/officeDocument/2006/relationships/tags" Target="../tags/tag7.xml"/><Relationship Id="rId6" Type="http://schemas.openxmlformats.org/officeDocument/2006/relationships/tags" Target="../tags/tag6.xml"/><Relationship Id="rId5" Type="http://schemas.openxmlformats.org/officeDocument/2006/relationships/tags" Target="../tags/tag5.xml"/><Relationship Id="rId4" Type="http://schemas.openxmlformats.org/officeDocument/2006/relationships/tags" Target="../tags/tag4.xml"/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" Type="http://schemas.openxmlformats.org/officeDocument/2006/relationships/tags" Target="../tags/tag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4" name="组合 3"/>
          <p:cNvGrpSpPr/>
          <p:nvPr/>
        </p:nvGrpSpPr>
        <p:grpSpPr>
          <a:xfrm>
            <a:off x="514350" y="0"/>
            <a:ext cx="11163300" cy="6858000"/>
            <a:chOff x="810" y="0"/>
            <a:chExt cx="17580" cy="10800"/>
          </a:xfrm>
        </p:grpSpPr>
        <p:sp>
          <p:nvSpPr>
            <p:cNvPr id="2" name="矩形 1"/>
            <p:cNvSpPr/>
            <p:nvPr/>
          </p:nvSpPr>
          <p:spPr>
            <a:xfrm>
              <a:off x="5658" y="0"/>
              <a:ext cx="7885" cy="10800"/>
            </a:xfrm>
            <a:prstGeom prst="rect">
              <a:avLst/>
            </a:prstGeom>
            <a:solidFill>
              <a:srgbClr val="04317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3" name="矩形 2"/>
            <p:cNvSpPr/>
            <p:nvPr/>
          </p:nvSpPr>
          <p:spPr>
            <a:xfrm>
              <a:off x="810" y="730"/>
              <a:ext cx="17580" cy="935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444500" sx="102000" sy="102000" algn="ctr" rotWithShape="0">
                <a:srgbClr val="2A2C33">
                  <a:alpha val="4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713740" y="2369185"/>
            <a:ext cx="10744835" cy="156845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en-US" altLang="zh-CN" sz="4800" b="1">
                <a:solidFill>
                  <a:srgbClr val="05317D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America</a:t>
            </a:r>
            <a:endParaRPr lang="en-US" altLang="zh-CN" sz="4800" b="1">
              <a:solidFill>
                <a:srgbClr val="05317D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ctr"/>
            <a:r>
              <a:rPr lang="en-US" altLang="zh-CN" sz="4800" b="1">
                <a:solidFill>
                  <a:srgbClr val="05317D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Geography and population</a:t>
            </a:r>
            <a:endParaRPr lang="en-US" altLang="zh-CN" sz="4800" b="1">
              <a:solidFill>
                <a:srgbClr val="05317D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162425" y="4518025"/>
            <a:ext cx="3098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endParaRPr lang="zh-CN" alt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4" name="组合 3"/>
          <p:cNvGrpSpPr/>
          <p:nvPr/>
        </p:nvGrpSpPr>
        <p:grpSpPr>
          <a:xfrm>
            <a:off x="514350" y="0"/>
            <a:ext cx="11163300" cy="6858000"/>
            <a:chOff x="810" y="0"/>
            <a:chExt cx="17580" cy="10800"/>
          </a:xfrm>
        </p:grpSpPr>
        <p:sp>
          <p:nvSpPr>
            <p:cNvPr id="2" name="矩形 1"/>
            <p:cNvSpPr/>
            <p:nvPr/>
          </p:nvSpPr>
          <p:spPr>
            <a:xfrm>
              <a:off x="5658" y="0"/>
              <a:ext cx="7885" cy="10800"/>
            </a:xfrm>
            <a:prstGeom prst="rect">
              <a:avLst/>
            </a:prstGeom>
            <a:solidFill>
              <a:srgbClr val="04317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3" name="矩形 2"/>
            <p:cNvSpPr/>
            <p:nvPr/>
          </p:nvSpPr>
          <p:spPr>
            <a:xfrm>
              <a:off x="810" y="730"/>
              <a:ext cx="17580" cy="935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444500" sx="102000" sy="102000" algn="ctr" rotWithShape="0">
                <a:srgbClr val="2A2C33">
                  <a:alpha val="4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</p:grpSp>
      <p:sp>
        <p:nvSpPr>
          <p:cNvPr id="5" name="Rectangle 2"/>
          <p:cNvSpPr>
            <a:spLocks noGrp="1"/>
          </p:cNvSpPr>
          <p:nvPr/>
        </p:nvSpPr>
        <p:spPr>
          <a:xfrm>
            <a:off x="675005" y="502603"/>
            <a:ext cx="3970784" cy="922114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ctr" anchorCtr="0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zh-CN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Topography</a:t>
            </a:r>
            <a:endParaRPr lang="en-US" altLang="zh-CN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313" name="Rectangle 3"/>
          <p:cNvSpPr>
            <a:spLocks noGrp="1"/>
          </p:cNvSpPr>
          <p:nvPr/>
        </p:nvSpPr>
        <p:spPr>
          <a:xfrm>
            <a:off x="1274445" y="1294130"/>
            <a:ext cx="6920865" cy="452628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t" anchorCtr="0"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None/>
            </a:pPr>
            <a:r>
              <a:rPr lang="en-US" altLang="zh-C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● The Atlantic Seacoast and the Appalachian Mountain(the eastern part)</a:t>
            </a:r>
            <a:endParaRPr lang="en-US" altLang="zh-CN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0362" y="2818241"/>
            <a:ext cx="2808312" cy="2106234"/>
          </a:xfrm>
          <a:prstGeom prst="rect">
            <a:avLst/>
          </a:prstGeom>
        </p:spPr>
      </p:pic>
      <p:pic>
        <p:nvPicPr>
          <p:cNvPr id="13" name="图片 5" descr="东部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70252" y="2280429"/>
            <a:ext cx="1872208" cy="40399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7609" y="2818241"/>
            <a:ext cx="1873645" cy="2498193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4" name="组合 3"/>
          <p:cNvGrpSpPr/>
          <p:nvPr/>
        </p:nvGrpSpPr>
        <p:grpSpPr>
          <a:xfrm>
            <a:off x="514350" y="39370"/>
            <a:ext cx="11163300" cy="6858000"/>
            <a:chOff x="810" y="0"/>
            <a:chExt cx="17580" cy="10800"/>
          </a:xfrm>
        </p:grpSpPr>
        <p:sp>
          <p:nvSpPr>
            <p:cNvPr id="2" name="矩形 1"/>
            <p:cNvSpPr/>
            <p:nvPr/>
          </p:nvSpPr>
          <p:spPr>
            <a:xfrm>
              <a:off x="5658" y="0"/>
              <a:ext cx="7885" cy="10800"/>
            </a:xfrm>
            <a:prstGeom prst="rect">
              <a:avLst/>
            </a:prstGeom>
            <a:solidFill>
              <a:srgbClr val="04317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3" name="矩形 2"/>
            <p:cNvSpPr/>
            <p:nvPr/>
          </p:nvSpPr>
          <p:spPr>
            <a:xfrm>
              <a:off x="810" y="730"/>
              <a:ext cx="17580" cy="935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444500" sx="102000" sy="102000" algn="ctr" rotWithShape="0">
                <a:srgbClr val="2A2C33">
                  <a:alpha val="4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</p:grpSp>
      <p:sp>
        <p:nvSpPr>
          <p:cNvPr id="5" name="Rectangle 2"/>
          <p:cNvSpPr>
            <a:spLocks noGrp="1"/>
          </p:cNvSpPr>
          <p:nvPr/>
        </p:nvSpPr>
        <p:spPr>
          <a:xfrm>
            <a:off x="675005" y="502603"/>
            <a:ext cx="3970784" cy="922114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ctr" anchorCtr="0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zh-CN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Topography</a:t>
            </a:r>
            <a:endParaRPr lang="en-US" altLang="zh-CN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Rectangle 3"/>
          <p:cNvSpPr>
            <a:spLocks noGrp="1"/>
          </p:cNvSpPr>
          <p:nvPr/>
        </p:nvSpPr>
        <p:spPr>
          <a:xfrm>
            <a:off x="1115616" y="1484784"/>
            <a:ext cx="7509520" cy="3956848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t" anchorCtr="0"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None/>
            </a:pP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● The Mississippi River Valley(the central part) </a:t>
            </a:r>
            <a:endParaRPr lang="en-US" altLang="zh-CN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" name="图片 11" descr="中部.jpg"/>
          <p:cNvPicPr>
            <a:picLocks noChangeAspect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2641581" y="2137685"/>
            <a:ext cx="2223351" cy="381836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" name="Picture 4" descr="密西西比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67177" y="2327598"/>
            <a:ext cx="4320480" cy="33709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4" name="组合 3"/>
          <p:cNvGrpSpPr/>
          <p:nvPr/>
        </p:nvGrpSpPr>
        <p:grpSpPr>
          <a:xfrm>
            <a:off x="514350" y="39370"/>
            <a:ext cx="11163300" cy="6858000"/>
            <a:chOff x="810" y="0"/>
            <a:chExt cx="17580" cy="10800"/>
          </a:xfrm>
        </p:grpSpPr>
        <p:sp>
          <p:nvSpPr>
            <p:cNvPr id="2" name="矩形 1"/>
            <p:cNvSpPr/>
            <p:nvPr/>
          </p:nvSpPr>
          <p:spPr>
            <a:xfrm>
              <a:off x="5658" y="0"/>
              <a:ext cx="7885" cy="10800"/>
            </a:xfrm>
            <a:prstGeom prst="rect">
              <a:avLst/>
            </a:prstGeom>
            <a:solidFill>
              <a:srgbClr val="04317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3" name="矩形 2"/>
            <p:cNvSpPr/>
            <p:nvPr/>
          </p:nvSpPr>
          <p:spPr>
            <a:xfrm>
              <a:off x="810" y="730"/>
              <a:ext cx="17580" cy="935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444500" sx="102000" sy="102000" algn="ctr" rotWithShape="0">
                <a:srgbClr val="2A2C33">
                  <a:alpha val="4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</p:grpSp>
      <p:sp>
        <p:nvSpPr>
          <p:cNvPr id="5" name="Rectangle 2"/>
          <p:cNvSpPr>
            <a:spLocks noGrp="1"/>
          </p:cNvSpPr>
          <p:nvPr/>
        </p:nvSpPr>
        <p:spPr>
          <a:xfrm>
            <a:off x="675005" y="502603"/>
            <a:ext cx="3970784" cy="922114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ctr" anchorCtr="0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zh-CN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Topography</a:t>
            </a:r>
            <a:endParaRPr lang="en-US" altLang="zh-CN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Rectangle 3"/>
          <p:cNvSpPr>
            <a:spLocks noGrp="1"/>
          </p:cNvSpPr>
          <p:nvPr/>
        </p:nvSpPr>
        <p:spPr>
          <a:xfrm>
            <a:off x="1042735" y="1397106"/>
            <a:ext cx="7713767" cy="4785408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t" anchorCtr="0"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None/>
            </a:pPr>
            <a:r>
              <a:rPr lang="en-US" altLang="zh-CN" sz="2400" dirty="0"/>
              <a:t>●</a:t>
            </a:r>
            <a:r>
              <a:rPr lang="en-US" altLang="zh-C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Rockies West to the Pacific Ocean </a:t>
            </a:r>
            <a:endParaRPr lang="en-US" altLang="zh-CN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None/>
            </a:pPr>
            <a:r>
              <a:rPr lang="en-US" altLang="zh-C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(the western  part)</a:t>
            </a:r>
            <a:endParaRPr lang="en-US" altLang="zh-CN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6765" y="2514600"/>
            <a:ext cx="2553970" cy="191643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3326765" y="4596130"/>
            <a:ext cx="2538095" cy="1713230"/>
          </a:xfrm>
          <a:prstGeom prst="rect">
            <a:avLst/>
          </a:prstGeom>
        </p:spPr>
      </p:pic>
      <p:pic>
        <p:nvPicPr>
          <p:cNvPr id="10" name="图片 9" descr="西部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82435" y="2493645"/>
            <a:ext cx="2241550" cy="38157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4" name="组合 3"/>
          <p:cNvGrpSpPr/>
          <p:nvPr/>
        </p:nvGrpSpPr>
        <p:grpSpPr>
          <a:xfrm>
            <a:off x="514350" y="39370"/>
            <a:ext cx="11163300" cy="6858000"/>
            <a:chOff x="810" y="0"/>
            <a:chExt cx="17580" cy="10800"/>
          </a:xfrm>
        </p:grpSpPr>
        <p:sp>
          <p:nvSpPr>
            <p:cNvPr id="2" name="矩形 1"/>
            <p:cNvSpPr/>
            <p:nvPr/>
          </p:nvSpPr>
          <p:spPr>
            <a:xfrm>
              <a:off x="5658" y="0"/>
              <a:ext cx="7885" cy="10800"/>
            </a:xfrm>
            <a:prstGeom prst="rect">
              <a:avLst/>
            </a:prstGeom>
            <a:solidFill>
              <a:srgbClr val="04317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3" name="矩形 2"/>
            <p:cNvSpPr/>
            <p:nvPr/>
          </p:nvSpPr>
          <p:spPr>
            <a:xfrm>
              <a:off x="810" y="730"/>
              <a:ext cx="17580" cy="935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444500" sx="102000" sy="102000" algn="ctr" rotWithShape="0">
                <a:srgbClr val="2A2C33">
                  <a:alpha val="4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</p:grpSp>
      <p:sp>
        <p:nvSpPr>
          <p:cNvPr id="6" name="标题 1"/>
          <p:cNvSpPr txBox="1"/>
          <p:nvPr/>
        </p:nvSpPr>
        <p:spPr>
          <a:xfrm>
            <a:off x="899592" y="692696"/>
            <a:ext cx="5497613" cy="792088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ctr" anchorCtr="0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 fontAlgn="auto">
              <a:spcAft>
                <a:spcPts val="0"/>
              </a:spcAft>
            </a:pPr>
            <a:br>
              <a:rPr lang="en-US" altLang="zh-CN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zh-CN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Climate and weather</a:t>
            </a:r>
            <a:br>
              <a:rPr lang="zh-CN" altLang="zh-CN" sz="4000" b="1" dirty="0"/>
            </a:br>
            <a:endParaRPr lang="zh-CN" altLang="en-US" sz="4000" dirty="0"/>
          </a:p>
        </p:txBody>
      </p:sp>
      <p:sp>
        <p:nvSpPr>
          <p:cNvPr id="36866" name="标题 1"/>
          <p:cNvSpPr>
            <a:spLocks noGrp="1"/>
          </p:cNvSpPr>
          <p:nvPr/>
        </p:nvSpPr>
        <p:spPr>
          <a:xfrm>
            <a:off x="2282612" y="1343943"/>
            <a:ext cx="5194920" cy="859532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ctr" anchorCtr="0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●</a:t>
            </a:r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Temperate continental climate </a:t>
            </a:r>
            <a:endParaRPr lang="zh-CN" alt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Picture 4" descr="https://p.ssl.qhimg.com/t01818d15ff47f64b89.jp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7670" y="2203450"/>
            <a:ext cx="3423920" cy="3982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4" name="组合 3"/>
          <p:cNvGrpSpPr/>
          <p:nvPr/>
        </p:nvGrpSpPr>
        <p:grpSpPr>
          <a:xfrm>
            <a:off x="514350" y="39370"/>
            <a:ext cx="11163300" cy="6858000"/>
            <a:chOff x="810" y="0"/>
            <a:chExt cx="17580" cy="10800"/>
          </a:xfrm>
        </p:grpSpPr>
        <p:sp>
          <p:nvSpPr>
            <p:cNvPr id="2" name="矩形 1"/>
            <p:cNvSpPr/>
            <p:nvPr/>
          </p:nvSpPr>
          <p:spPr>
            <a:xfrm>
              <a:off x="5658" y="0"/>
              <a:ext cx="7885" cy="10800"/>
            </a:xfrm>
            <a:prstGeom prst="rect">
              <a:avLst/>
            </a:prstGeom>
            <a:solidFill>
              <a:srgbClr val="04317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3" name="矩形 2"/>
            <p:cNvSpPr/>
            <p:nvPr/>
          </p:nvSpPr>
          <p:spPr>
            <a:xfrm>
              <a:off x="810" y="730"/>
              <a:ext cx="17580" cy="935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444500" sx="102000" sy="102000" algn="ctr" rotWithShape="0">
                <a:srgbClr val="2A2C33">
                  <a:alpha val="4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</p:grpSp>
      <p:sp>
        <p:nvSpPr>
          <p:cNvPr id="6" name="标题 1"/>
          <p:cNvSpPr txBox="1"/>
          <p:nvPr/>
        </p:nvSpPr>
        <p:spPr>
          <a:xfrm>
            <a:off x="899592" y="692696"/>
            <a:ext cx="5497613" cy="792088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ctr" anchorCtr="0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 fontAlgn="auto">
              <a:spcAft>
                <a:spcPts val="0"/>
              </a:spcAft>
            </a:pPr>
            <a:br>
              <a:rPr lang="en-US" altLang="zh-CN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zh-CN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Climate and weather</a:t>
            </a:r>
            <a:br>
              <a:rPr lang="zh-CN" altLang="zh-CN" sz="4000" b="1" dirty="0"/>
            </a:br>
            <a:endParaRPr lang="zh-CN" altLang="en-US" sz="4000" dirty="0"/>
          </a:p>
        </p:txBody>
      </p:sp>
      <p:sp>
        <p:nvSpPr>
          <p:cNvPr id="37890" name="标题 1"/>
          <p:cNvSpPr>
            <a:spLocks noGrp="1"/>
          </p:cNvSpPr>
          <p:nvPr/>
        </p:nvSpPr>
        <p:spPr>
          <a:xfrm>
            <a:off x="2208149" y="1464515"/>
            <a:ext cx="2880320" cy="706090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ctr" anchorCtr="0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●</a:t>
            </a:r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Varied climate</a:t>
            </a:r>
            <a:endParaRPr lang="zh-CN" alt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 descr="https://img2.baidu.com/it/u=3572584105,403655181&amp;fm=253&amp;fmt=auto&amp;app=138&amp;f=JPEG?w=719&amp;h=500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3221990" y="2246630"/>
            <a:ext cx="5377815" cy="37395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4" name="组合 3"/>
          <p:cNvGrpSpPr/>
          <p:nvPr/>
        </p:nvGrpSpPr>
        <p:grpSpPr>
          <a:xfrm>
            <a:off x="514350" y="39370"/>
            <a:ext cx="11163300" cy="6858000"/>
            <a:chOff x="810" y="0"/>
            <a:chExt cx="17580" cy="10800"/>
          </a:xfrm>
        </p:grpSpPr>
        <p:sp>
          <p:nvSpPr>
            <p:cNvPr id="2" name="矩形 1"/>
            <p:cNvSpPr/>
            <p:nvPr/>
          </p:nvSpPr>
          <p:spPr>
            <a:xfrm>
              <a:off x="5658" y="0"/>
              <a:ext cx="7885" cy="10800"/>
            </a:xfrm>
            <a:prstGeom prst="rect">
              <a:avLst/>
            </a:prstGeom>
            <a:solidFill>
              <a:srgbClr val="04317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3" name="矩形 2"/>
            <p:cNvSpPr/>
            <p:nvPr/>
          </p:nvSpPr>
          <p:spPr>
            <a:xfrm>
              <a:off x="810" y="730"/>
              <a:ext cx="17580" cy="935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444500" sx="102000" sy="102000" algn="ctr" rotWithShape="0">
                <a:srgbClr val="2A2C33">
                  <a:alpha val="4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</p:grpSp>
      <p:sp>
        <p:nvSpPr>
          <p:cNvPr id="6" name="标题 1"/>
          <p:cNvSpPr txBox="1"/>
          <p:nvPr/>
        </p:nvSpPr>
        <p:spPr>
          <a:xfrm>
            <a:off x="899592" y="692696"/>
            <a:ext cx="5497613" cy="792088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ctr" anchorCtr="0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 fontAlgn="auto">
              <a:spcAft>
                <a:spcPts val="0"/>
              </a:spcAft>
            </a:pPr>
            <a:br>
              <a:rPr lang="en-US" altLang="zh-CN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zh-CN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Climate and weather</a:t>
            </a:r>
            <a:br>
              <a:rPr lang="zh-CN" altLang="zh-CN" sz="4000" b="1" dirty="0"/>
            </a:br>
            <a:endParaRPr lang="zh-CN" altLang="en-US" sz="4000" dirty="0"/>
          </a:p>
        </p:txBody>
      </p:sp>
      <p:sp>
        <p:nvSpPr>
          <p:cNvPr id="35841" name="Rectangle 2"/>
          <p:cNvSpPr>
            <a:spLocks noGrp="1"/>
          </p:cNvSpPr>
          <p:nvPr/>
        </p:nvSpPr>
        <p:spPr>
          <a:xfrm>
            <a:off x="1341175" y="1484660"/>
            <a:ext cx="7427168" cy="850106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ctr" anchorCtr="0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●</a:t>
            </a:r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Temperature differs between north and south</a:t>
            </a:r>
            <a:endParaRPr lang="zh-CN" altLang="zh-CN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https://nimg.ws.126.net/?url=http%3A%2F%2Fdingyue.ws.126.net%2F2021%2F0322%2F67fd1872j00qqcryk004qc000rs00pmm.jpg&amp;thumbnail=650x2147483647&amp;quality=80&amp;type=jpg"/>
          <p:cNvPicPr>
            <a:picLocks noGrp="1"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2037715" y="2617470"/>
            <a:ext cx="3221355" cy="2973705"/>
          </a:xfrm>
          <a:prstGeom prst="rect">
            <a:avLst/>
          </a:prstGeom>
          <a:noFill/>
          <a:ln w="9525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img0.baidu.com/it/u=2526240882,2052523000&amp;fm=253&amp;fmt=auto&amp;app=138&amp;f=GIF?w=523&amp;h=40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0900" y="2617470"/>
            <a:ext cx="3754120" cy="2929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4" name="组合 3"/>
          <p:cNvGrpSpPr/>
          <p:nvPr/>
        </p:nvGrpSpPr>
        <p:grpSpPr>
          <a:xfrm>
            <a:off x="514350" y="39370"/>
            <a:ext cx="11163300" cy="6858000"/>
            <a:chOff x="810" y="0"/>
            <a:chExt cx="17580" cy="10800"/>
          </a:xfrm>
        </p:grpSpPr>
        <p:sp>
          <p:nvSpPr>
            <p:cNvPr id="2" name="矩形 1"/>
            <p:cNvSpPr/>
            <p:nvPr/>
          </p:nvSpPr>
          <p:spPr>
            <a:xfrm>
              <a:off x="5658" y="0"/>
              <a:ext cx="7885" cy="10800"/>
            </a:xfrm>
            <a:prstGeom prst="rect">
              <a:avLst/>
            </a:prstGeom>
            <a:solidFill>
              <a:srgbClr val="04317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3" name="矩形 2"/>
            <p:cNvSpPr/>
            <p:nvPr/>
          </p:nvSpPr>
          <p:spPr>
            <a:xfrm>
              <a:off x="810" y="730"/>
              <a:ext cx="17580" cy="935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444500" sx="102000" sy="102000" algn="ctr" rotWithShape="0">
                <a:srgbClr val="2A2C33">
                  <a:alpha val="4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</p:grpSp>
      <p:sp>
        <p:nvSpPr>
          <p:cNvPr id="6" name="标题 1"/>
          <p:cNvSpPr txBox="1"/>
          <p:nvPr/>
        </p:nvSpPr>
        <p:spPr>
          <a:xfrm>
            <a:off x="899592" y="692696"/>
            <a:ext cx="5497613" cy="792088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ctr" anchorCtr="0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 fontAlgn="auto">
              <a:spcAft>
                <a:spcPts val="0"/>
              </a:spcAft>
            </a:pPr>
            <a:br>
              <a:rPr lang="en-US" altLang="zh-CN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zh-CN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Climate and weather</a:t>
            </a:r>
            <a:br>
              <a:rPr lang="zh-CN" altLang="zh-CN" sz="4000" b="1" dirty="0"/>
            </a:br>
            <a:endParaRPr lang="zh-CN" altLang="en-US" sz="4000" dirty="0"/>
          </a:p>
        </p:txBody>
      </p:sp>
      <p:sp>
        <p:nvSpPr>
          <p:cNvPr id="36866" name="标题 1"/>
          <p:cNvSpPr>
            <a:spLocks noGrp="1"/>
          </p:cNvSpPr>
          <p:nvPr/>
        </p:nvSpPr>
        <p:spPr>
          <a:xfrm>
            <a:off x="1468562" y="1484531"/>
            <a:ext cx="8507288" cy="778098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ctr" anchorCtr="0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●</a:t>
            </a:r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Precipitation decreases from southeast to northwest</a:t>
            </a:r>
            <a:endParaRPr lang="zh-CN" alt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2" name="Picture 4" descr="https://img1.baidu.com/it/u=650489979,3749110011&amp;fm=253&amp;fmt=auto&amp;app=138&amp;f=PNG?w=555&amp;h=382"/>
          <p:cNvPicPr>
            <a:picLocks noChangeAspect="1" noChangeArrowheads="1"/>
          </p:cNvPicPr>
          <p:nvPr/>
        </p:nvPicPr>
        <p:blipFill>
          <a:blip r:embed="rId1"/>
          <a:srcRect t="5592"/>
          <a:stretch>
            <a:fillRect/>
          </a:stretch>
        </p:blipFill>
        <p:spPr bwMode="auto">
          <a:xfrm>
            <a:off x="3382645" y="2564765"/>
            <a:ext cx="5103495" cy="33159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4" name="组合 3"/>
          <p:cNvGrpSpPr/>
          <p:nvPr/>
        </p:nvGrpSpPr>
        <p:grpSpPr>
          <a:xfrm>
            <a:off x="514350" y="39370"/>
            <a:ext cx="11163300" cy="6858000"/>
            <a:chOff x="810" y="0"/>
            <a:chExt cx="17580" cy="10800"/>
          </a:xfrm>
        </p:grpSpPr>
        <p:sp>
          <p:nvSpPr>
            <p:cNvPr id="2" name="矩形 1"/>
            <p:cNvSpPr/>
            <p:nvPr/>
          </p:nvSpPr>
          <p:spPr>
            <a:xfrm>
              <a:off x="5658" y="0"/>
              <a:ext cx="7885" cy="10800"/>
            </a:xfrm>
            <a:prstGeom prst="rect">
              <a:avLst/>
            </a:prstGeom>
            <a:solidFill>
              <a:srgbClr val="04317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3" name="矩形 2"/>
            <p:cNvSpPr/>
            <p:nvPr/>
          </p:nvSpPr>
          <p:spPr>
            <a:xfrm>
              <a:off x="810" y="730"/>
              <a:ext cx="17580" cy="935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444500" sx="102000" sy="102000" algn="ctr" rotWithShape="0">
                <a:srgbClr val="2A2C33">
                  <a:alpha val="4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</p:grpSp>
      <p:sp>
        <p:nvSpPr>
          <p:cNvPr id="38914" name="Rectangle 2"/>
          <p:cNvSpPr>
            <a:spLocks noGrp="1"/>
          </p:cNvSpPr>
          <p:nvPr/>
        </p:nvSpPr>
        <p:spPr>
          <a:xfrm>
            <a:off x="1323772" y="908720"/>
            <a:ext cx="5112568" cy="691902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ctr" anchorCtr="0"/>
          <a:p>
            <a:pPr algn="just"/>
            <a:r>
              <a:rPr lang="en-US" altLang="zh-CN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 American People</a:t>
            </a:r>
            <a:endParaRPr lang="zh-CN" altLang="zh-CN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副标题 2"/>
          <p:cNvSpPr>
            <a:spLocks noGrp="1"/>
          </p:cNvSpPr>
          <p:nvPr/>
        </p:nvSpPr>
        <p:spPr>
          <a:xfrm>
            <a:off x="2293620" y="2060575"/>
            <a:ext cx="6010275" cy="2023110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t" anchorCtr="0"/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90000"/>
              </a:lnSpc>
            </a:pPr>
            <a:r>
              <a:rPr lang="en-US" altLang="zh-CN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●</a:t>
            </a:r>
            <a:r>
              <a:rPr lang="en-US" altLang="zh-CN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formation of the people</a:t>
            </a:r>
            <a:endParaRPr lang="en-US" altLang="zh-CN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90000"/>
              </a:lnSpc>
            </a:pPr>
            <a:endParaRPr lang="en-US" altLang="zh-CN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90000"/>
              </a:lnSpc>
            </a:pPr>
            <a:r>
              <a:rPr lang="en-US" altLang="zh-CN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●</a:t>
            </a:r>
            <a:r>
              <a:rPr lang="en-US" altLang="zh-CN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Personalities of the people</a:t>
            </a:r>
            <a:endParaRPr lang="en-US" altLang="zh-CN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fontAlgn="auto"/>
            <a:endParaRPr lang="zh-CN" altLang="en-US" strike="noStrike" noProof="1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4" name="组合 3"/>
          <p:cNvGrpSpPr/>
          <p:nvPr/>
        </p:nvGrpSpPr>
        <p:grpSpPr>
          <a:xfrm>
            <a:off x="514350" y="39370"/>
            <a:ext cx="11163300" cy="6858000"/>
            <a:chOff x="810" y="0"/>
            <a:chExt cx="17580" cy="10800"/>
          </a:xfrm>
        </p:grpSpPr>
        <p:sp>
          <p:nvSpPr>
            <p:cNvPr id="2" name="矩形 1"/>
            <p:cNvSpPr/>
            <p:nvPr/>
          </p:nvSpPr>
          <p:spPr>
            <a:xfrm>
              <a:off x="5658" y="0"/>
              <a:ext cx="7885" cy="10800"/>
            </a:xfrm>
            <a:prstGeom prst="rect">
              <a:avLst/>
            </a:prstGeom>
            <a:solidFill>
              <a:srgbClr val="04317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3" name="矩形 2"/>
            <p:cNvSpPr/>
            <p:nvPr/>
          </p:nvSpPr>
          <p:spPr>
            <a:xfrm>
              <a:off x="810" y="730"/>
              <a:ext cx="17580" cy="935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444500" sx="102000" sy="102000" algn="ctr" rotWithShape="0">
                <a:srgbClr val="2A2C33">
                  <a:alpha val="4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</p:grpSp>
      <p:sp>
        <p:nvSpPr>
          <p:cNvPr id="38914" name="Rectangle 2"/>
          <p:cNvSpPr>
            <a:spLocks noGrp="1"/>
          </p:cNvSpPr>
          <p:nvPr/>
        </p:nvSpPr>
        <p:spPr>
          <a:xfrm>
            <a:off x="1323772" y="722665"/>
            <a:ext cx="5112568" cy="691902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ctr" anchorCtr="0"/>
          <a:p>
            <a:pPr algn="just"/>
            <a:r>
              <a:rPr lang="en-US" altLang="zh-CN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 American People</a:t>
            </a:r>
            <a:endParaRPr lang="zh-CN" altLang="zh-CN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9938" name="标题 1"/>
          <p:cNvSpPr>
            <a:spLocks noGrp="1"/>
          </p:cNvSpPr>
          <p:nvPr/>
        </p:nvSpPr>
        <p:spPr>
          <a:xfrm>
            <a:off x="1814379" y="1415063"/>
            <a:ext cx="8568952" cy="664946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ctr" anchorCtr="0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●The formation of the people,  a country of immigrants:</a:t>
            </a:r>
            <a:endParaRPr lang="zh-CN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040890" y="1979295"/>
            <a:ext cx="7837170" cy="129730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zh-CN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In 2019,</a:t>
            </a:r>
            <a:r>
              <a:rPr lang="en-US" altLang="zh-CN" sz="24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the population of the United States estimated by the U.S.</a:t>
            </a:r>
            <a:r>
              <a:rPr lang="en-US" altLang="zh-CN" sz="24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Census Bureau was 329,065,000,</a:t>
            </a:r>
            <a:r>
              <a:rPr lang="en-US" altLang="zh-CN" sz="24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including the estimated 12 mllion llegal immigrants.</a:t>
            </a:r>
            <a:endParaRPr lang="zh-CN" altLang="en-US"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zh-CN" altLang="en-US"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040890" y="3276600"/>
            <a:ext cx="7951470" cy="3013075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4" name="组合 3"/>
          <p:cNvGrpSpPr/>
          <p:nvPr/>
        </p:nvGrpSpPr>
        <p:grpSpPr>
          <a:xfrm>
            <a:off x="514350" y="39370"/>
            <a:ext cx="11163300" cy="6858000"/>
            <a:chOff x="810" y="0"/>
            <a:chExt cx="17580" cy="10800"/>
          </a:xfrm>
        </p:grpSpPr>
        <p:sp>
          <p:nvSpPr>
            <p:cNvPr id="2" name="矩形 1"/>
            <p:cNvSpPr/>
            <p:nvPr/>
          </p:nvSpPr>
          <p:spPr>
            <a:xfrm>
              <a:off x="5658" y="0"/>
              <a:ext cx="7885" cy="10800"/>
            </a:xfrm>
            <a:prstGeom prst="rect">
              <a:avLst/>
            </a:prstGeom>
            <a:solidFill>
              <a:srgbClr val="04317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3" name="矩形 2"/>
            <p:cNvSpPr/>
            <p:nvPr/>
          </p:nvSpPr>
          <p:spPr>
            <a:xfrm>
              <a:off x="810" y="730"/>
              <a:ext cx="17580" cy="935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444500" sx="102000" sy="102000" algn="ctr" rotWithShape="0">
                <a:srgbClr val="2A2C33">
                  <a:alpha val="4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</p:grpSp>
      <p:sp>
        <p:nvSpPr>
          <p:cNvPr id="7" name="标题 1"/>
          <p:cNvSpPr>
            <a:spLocks noGrp="1"/>
          </p:cNvSpPr>
          <p:nvPr/>
        </p:nvSpPr>
        <p:spPr>
          <a:xfrm>
            <a:off x="971600" y="503173"/>
            <a:ext cx="3250704" cy="1143000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ctr" anchorCtr="0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● </a:t>
            </a:r>
            <a:r>
              <a:rPr lang="en-US" altLang="zh-CN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Personalities</a:t>
            </a:r>
            <a:r>
              <a:rPr lang="en-US" altLang="zh-CN" dirty="0"/>
              <a:t> </a:t>
            </a:r>
            <a:endParaRPr lang="zh-CN" altLang="en-US" dirty="0"/>
          </a:p>
        </p:txBody>
      </p:sp>
      <p:sp>
        <p:nvSpPr>
          <p:cNvPr id="45058" name="Rectangle 3"/>
          <p:cNvSpPr>
            <a:spLocks noGrp="1"/>
          </p:cNvSpPr>
          <p:nvPr/>
        </p:nvSpPr>
        <p:spPr>
          <a:xfrm>
            <a:off x="1475656" y="1331289"/>
            <a:ext cx="6552728" cy="5050039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t" anchorCtr="0"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None/>
            </a:pPr>
            <a:r>
              <a:rPr lang="en-US" altLang="zh-C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risk-taking</a:t>
            </a:r>
            <a:endParaRPr lang="en-US" altLang="zh-CN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None/>
            </a:pPr>
            <a:r>
              <a:rPr lang="en-US" altLang="zh-C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adventure-pursuing</a:t>
            </a:r>
            <a:endParaRPr lang="en-US" altLang="zh-CN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None/>
            </a:pPr>
            <a:r>
              <a:rPr lang="en-US" altLang="zh-C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looking- into-the future</a:t>
            </a:r>
            <a:endParaRPr lang="en-US" altLang="zh-CN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None/>
            </a:pPr>
            <a:r>
              <a:rPr lang="en-US" altLang="zh-C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bargain and compromise</a:t>
            </a:r>
            <a:endParaRPr lang="en-US" altLang="zh-CN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None/>
            </a:pPr>
            <a:r>
              <a:rPr lang="en-US" altLang="zh-C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individualism</a:t>
            </a:r>
            <a:endParaRPr lang="en-US" altLang="zh-CN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None/>
            </a:pPr>
            <a:endParaRPr lang="en-US" altLang="zh-CN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None/>
            </a:pPr>
            <a:endParaRPr lang="en-US" altLang="zh-CN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9156" name="Picture 5" descr="2008122135643809_2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2097448" y="3861794"/>
            <a:ext cx="3081452" cy="22520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9157" name="Picture 7" descr="5200151_134854274000_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36895" y="3862070"/>
            <a:ext cx="3260090" cy="21710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4" name="组合 3"/>
          <p:cNvGrpSpPr/>
          <p:nvPr/>
        </p:nvGrpSpPr>
        <p:grpSpPr>
          <a:xfrm>
            <a:off x="514350" y="0"/>
            <a:ext cx="11163300" cy="6858000"/>
            <a:chOff x="810" y="0"/>
            <a:chExt cx="17580" cy="10800"/>
          </a:xfrm>
        </p:grpSpPr>
        <p:sp>
          <p:nvSpPr>
            <p:cNvPr id="2" name="矩形 1"/>
            <p:cNvSpPr/>
            <p:nvPr/>
          </p:nvSpPr>
          <p:spPr>
            <a:xfrm>
              <a:off x="5658" y="0"/>
              <a:ext cx="7885" cy="10800"/>
            </a:xfrm>
            <a:prstGeom prst="rect">
              <a:avLst/>
            </a:prstGeom>
            <a:solidFill>
              <a:srgbClr val="04317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3" name="矩形 2"/>
            <p:cNvSpPr/>
            <p:nvPr/>
          </p:nvSpPr>
          <p:spPr>
            <a:xfrm>
              <a:off x="810" y="730"/>
              <a:ext cx="17580" cy="935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444500" sx="102000" sy="102000" algn="ctr" rotWithShape="0">
                <a:srgbClr val="2A2C33">
                  <a:alpha val="4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</p:grpSp>
      <p:grpSp>
        <p:nvGrpSpPr>
          <p:cNvPr id="21" name="组合 20"/>
          <p:cNvGrpSpPr/>
          <p:nvPr/>
        </p:nvGrpSpPr>
        <p:grpSpPr>
          <a:xfrm rot="0">
            <a:off x="2416175" y="2898140"/>
            <a:ext cx="2415540" cy="1026795"/>
            <a:chOff x="7527" y="84"/>
            <a:chExt cx="3804" cy="1617"/>
          </a:xfrm>
        </p:grpSpPr>
        <p:sp>
          <p:nvSpPr>
            <p:cNvPr id="5" name="文本框 4"/>
            <p:cNvSpPr txBox="1"/>
            <p:nvPr/>
          </p:nvSpPr>
          <p:spPr>
            <a:xfrm>
              <a:off x="9282" y="249"/>
              <a:ext cx="488" cy="1452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p>
              <a:pPr algn="ctr"/>
              <a:endParaRPr lang="zh-CN" altLang="en-US" sz="5400" b="1" dirty="0" smtClean="0">
                <a:solidFill>
                  <a:srgbClr val="04317F"/>
                </a:solidFill>
                <a:latin typeface="+mj-ea"/>
                <a:ea typeface="+mj-ea"/>
                <a:cs typeface="微软雅黑" panose="020B0503020204020204" charset="-122"/>
              </a:endParaRPr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7527" y="84"/>
              <a:ext cx="3804" cy="1113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p>
              <a:pPr algn="ctr"/>
              <a:r>
                <a:rPr lang="en-US" altLang="zh-CN" sz="4000" smtClean="0">
                  <a:solidFill>
                    <a:srgbClr val="04317F"/>
                  </a:solidFill>
                </a:rPr>
                <a:t>CONTENTS</a:t>
              </a:r>
              <a:endParaRPr lang="en-US" altLang="zh-CN" sz="4000" dirty="0" smtClean="0">
                <a:solidFill>
                  <a:srgbClr val="04317F"/>
                </a:solidFill>
              </a:endParaRPr>
            </a:p>
          </p:txBody>
        </p:sp>
      </p:grpSp>
      <p:sp>
        <p:nvSpPr>
          <p:cNvPr id="13" name="圆角矩形 12"/>
          <p:cNvSpPr/>
          <p:nvPr>
            <p:custDataLst>
              <p:tags r:id="rId1"/>
            </p:custDataLst>
          </p:nvPr>
        </p:nvSpPr>
        <p:spPr>
          <a:xfrm>
            <a:off x="5910580" y="1898650"/>
            <a:ext cx="614680" cy="614680"/>
          </a:xfrm>
          <a:prstGeom prst="roundRect">
            <a:avLst/>
          </a:prstGeom>
          <a:solidFill>
            <a:srgbClr val="05317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9703" tIns="54851" rIns="109703" bIns="54851" rtlCol="0" anchor="ctr"/>
          <a:p>
            <a:pPr algn="ctr" defTabSz="1097280"/>
            <a:r>
              <a:rPr lang="en-US" altLang="zh-CN" sz="3200" b="1" dirty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</a:rPr>
              <a:t>1</a:t>
            </a:r>
            <a:endParaRPr lang="en-US" altLang="zh-CN" sz="3200" b="1" dirty="0">
              <a:solidFill>
                <a:prstClr val="white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4" name="TextBox 4"/>
          <p:cNvSpPr txBox="1"/>
          <p:nvPr>
            <p:custDataLst>
              <p:tags r:id="rId2"/>
            </p:custDataLst>
          </p:nvPr>
        </p:nvSpPr>
        <p:spPr>
          <a:xfrm>
            <a:off x="6779260" y="1874520"/>
            <a:ext cx="3876040" cy="1216660"/>
          </a:xfrm>
          <a:prstGeom prst="rect">
            <a:avLst/>
          </a:prstGeom>
          <a:noFill/>
        </p:spPr>
        <p:txBody>
          <a:bodyPr wrap="square" lIns="109703" tIns="54851" rIns="109703" bIns="54851" rtlCol="0">
            <a:spAutoFit/>
          </a:bodyPr>
          <a:p>
            <a:pPr algn="l" defTabSz="1097280"/>
            <a:r>
              <a:rPr lang="en-US" altLang="zh-CN" sz="36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Names and Position</a:t>
            </a:r>
            <a:endParaRPr lang="zh-CN" alt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defTabSz="1097280"/>
            <a:endParaRPr lang="zh-CN" altLang="en-US" sz="3600" b="1" dirty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4" name="圆角矩形 23"/>
          <p:cNvSpPr/>
          <p:nvPr>
            <p:custDataLst>
              <p:tags r:id="rId3"/>
            </p:custDataLst>
          </p:nvPr>
        </p:nvSpPr>
        <p:spPr>
          <a:xfrm>
            <a:off x="5910580" y="2776220"/>
            <a:ext cx="614680" cy="614680"/>
          </a:xfrm>
          <a:prstGeom prst="roundRect">
            <a:avLst/>
          </a:prstGeom>
          <a:solidFill>
            <a:srgbClr val="05317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9703" tIns="54851" rIns="109703" bIns="54851" rtlCol="0" anchor="ctr"/>
          <a:p>
            <a:pPr algn="ctr" defTabSz="1097280"/>
            <a:r>
              <a:rPr lang="en-US" altLang="zh-CN" sz="3200" b="1" dirty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</a:rPr>
              <a:t>2</a:t>
            </a:r>
            <a:endParaRPr lang="en-US" altLang="zh-CN" sz="3200" b="1" dirty="0">
              <a:solidFill>
                <a:prstClr val="white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5" name="TextBox 24"/>
          <p:cNvSpPr txBox="1"/>
          <p:nvPr>
            <p:custDataLst>
              <p:tags r:id="rId4"/>
            </p:custDataLst>
          </p:nvPr>
        </p:nvSpPr>
        <p:spPr>
          <a:xfrm>
            <a:off x="6779260" y="2752090"/>
            <a:ext cx="4345940" cy="662940"/>
          </a:xfrm>
          <a:prstGeom prst="rect">
            <a:avLst/>
          </a:prstGeom>
          <a:noFill/>
        </p:spPr>
        <p:txBody>
          <a:bodyPr wrap="square" lIns="109703" tIns="54851" rIns="109703" bIns="54851" rtlCol="0">
            <a:spAutoFit/>
          </a:bodyPr>
          <a:p>
            <a:pPr algn="l" defTabSz="1097280"/>
            <a:r>
              <a:rPr lang="en-US" altLang="zh-CN" sz="36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Geographical Features</a:t>
            </a:r>
            <a:endParaRPr lang="zh-CN" altLang="en-US" sz="3600" b="1" dirty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7" name="圆角矩形 26"/>
          <p:cNvSpPr/>
          <p:nvPr>
            <p:custDataLst>
              <p:tags r:id="rId5"/>
            </p:custDataLst>
          </p:nvPr>
        </p:nvSpPr>
        <p:spPr>
          <a:xfrm>
            <a:off x="5910580" y="3653790"/>
            <a:ext cx="614680" cy="614680"/>
          </a:xfrm>
          <a:prstGeom prst="roundRect">
            <a:avLst/>
          </a:prstGeom>
          <a:solidFill>
            <a:srgbClr val="05317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9703" tIns="54851" rIns="109703" bIns="54851" rtlCol="0" anchor="ctr"/>
          <a:p>
            <a:pPr algn="ctr" defTabSz="1097280"/>
            <a:r>
              <a:rPr lang="en-US" altLang="zh-CN" sz="3200" b="1" dirty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</a:rPr>
              <a:t>3</a:t>
            </a:r>
            <a:endParaRPr lang="en-US" altLang="zh-CN" sz="3200" b="1" dirty="0">
              <a:solidFill>
                <a:prstClr val="white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8" name="TextBox 27"/>
          <p:cNvSpPr txBox="1"/>
          <p:nvPr>
            <p:custDataLst>
              <p:tags r:id="rId6"/>
            </p:custDataLst>
          </p:nvPr>
        </p:nvSpPr>
        <p:spPr>
          <a:xfrm>
            <a:off x="6779260" y="3629660"/>
            <a:ext cx="4279265" cy="662940"/>
          </a:xfrm>
          <a:prstGeom prst="rect">
            <a:avLst/>
          </a:prstGeom>
          <a:noFill/>
        </p:spPr>
        <p:txBody>
          <a:bodyPr wrap="square" lIns="109703" tIns="54851" rIns="109703" bIns="54851" rtlCol="0">
            <a:spAutoFit/>
          </a:bodyPr>
          <a:p>
            <a:pPr defTabSz="1097280"/>
            <a:r>
              <a:rPr lang="en-US" altLang="zh-CN" sz="36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Climate and Weather</a:t>
            </a:r>
            <a:endParaRPr lang="zh-CN" altLang="en-US" sz="3600" b="1" dirty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0" name="圆角矩形 29"/>
          <p:cNvSpPr/>
          <p:nvPr>
            <p:custDataLst>
              <p:tags r:id="rId7"/>
            </p:custDataLst>
          </p:nvPr>
        </p:nvSpPr>
        <p:spPr>
          <a:xfrm>
            <a:off x="5910580" y="4531360"/>
            <a:ext cx="614680" cy="614680"/>
          </a:xfrm>
          <a:prstGeom prst="roundRect">
            <a:avLst/>
          </a:prstGeom>
          <a:solidFill>
            <a:srgbClr val="05317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9703" tIns="54851" rIns="109703" bIns="54851" rtlCol="0" anchor="ctr"/>
          <a:p>
            <a:pPr algn="ctr" defTabSz="1097280"/>
            <a:r>
              <a:rPr lang="en-US" altLang="zh-CN" sz="3200" b="1" dirty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</a:rPr>
              <a:t>4</a:t>
            </a:r>
            <a:endParaRPr lang="en-US" altLang="zh-CN" sz="3200" b="1" dirty="0">
              <a:solidFill>
                <a:prstClr val="white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1" name="TextBox 30"/>
          <p:cNvSpPr txBox="1"/>
          <p:nvPr>
            <p:custDataLst>
              <p:tags r:id="rId8"/>
            </p:custDataLst>
          </p:nvPr>
        </p:nvSpPr>
        <p:spPr>
          <a:xfrm>
            <a:off x="6779260" y="4507230"/>
            <a:ext cx="3281680" cy="1216660"/>
          </a:xfrm>
          <a:prstGeom prst="rect">
            <a:avLst/>
          </a:prstGeom>
          <a:noFill/>
        </p:spPr>
        <p:txBody>
          <a:bodyPr wrap="square" lIns="109703" tIns="54851" rIns="109703" bIns="54851" rtlCol="0">
            <a:spAutoFit/>
          </a:bodyPr>
          <a:p>
            <a:pPr defTabSz="1097280"/>
            <a:r>
              <a:rPr lang="en-US" altLang="zh-CN" sz="36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The People</a:t>
            </a:r>
            <a:endParaRPr lang="zh-CN" alt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defTabSz="1097280"/>
            <a:endParaRPr lang="zh-CN" altLang="en-US" sz="3600" b="1" dirty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5535930" y="1915795"/>
            <a:ext cx="0" cy="3209925"/>
          </a:xfrm>
          <a:prstGeom prst="line">
            <a:avLst/>
          </a:prstGeom>
          <a:ln>
            <a:solidFill>
              <a:srgbClr val="04317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4" name="组合 3"/>
          <p:cNvGrpSpPr/>
          <p:nvPr/>
        </p:nvGrpSpPr>
        <p:grpSpPr>
          <a:xfrm>
            <a:off x="514350" y="0"/>
            <a:ext cx="11163300" cy="6858000"/>
            <a:chOff x="810" y="0"/>
            <a:chExt cx="17580" cy="10800"/>
          </a:xfrm>
        </p:grpSpPr>
        <p:sp>
          <p:nvSpPr>
            <p:cNvPr id="2" name="矩形 1"/>
            <p:cNvSpPr/>
            <p:nvPr/>
          </p:nvSpPr>
          <p:spPr>
            <a:xfrm>
              <a:off x="5658" y="0"/>
              <a:ext cx="7885" cy="10800"/>
            </a:xfrm>
            <a:prstGeom prst="rect">
              <a:avLst/>
            </a:prstGeom>
            <a:solidFill>
              <a:srgbClr val="04317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3" name="矩形 2"/>
            <p:cNvSpPr/>
            <p:nvPr/>
          </p:nvSpPr>
          <p:spPr>
            <a:xfrm>
              <a:off x="810" y="730"/>
              <a:ext cx="17580" cy="935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444500" sx="102000" sy="102000" algn="ctr" rotWithShape="0">
                <a:srgbClr val="2A2C33">
                  <a:alpha val="4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713740" y="2986405"/>
            <a:ext cx="10744835" cy="156845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en-US" altLang="zh-CN" sz="48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Thank you!</a:t>
            </a:r>
            <a:endParaRPr lang="zh-CN" altLang="en-US" sz="4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zh-CN" sz="4800" b="1">
              <a:solidFill>
                <a:srgbClr val="05317D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4" name="组合 3"/>
          <p:cNvGrpSpPr/>
          <p:nvPr/>
        </p:nvGrpSpPr>
        <p:grpSpPr>
          <a:xfrm>
            <a:off x="514350" y="0"/>
            <a:ext cx="11163300" cy="6858000"/>
            <a:chOff x="810" y="0"/>
            <a:chExt cx="17580" cy="10800"/>
          </a:xfrm>
        </p:grpSpPr>
        <p:sp>
          <p:nvSpPr>
            <p:cNvPr id="2" name="矩形 1"/>
            <p:cNvSpPr/>
            <p:nvPr/>
          </p:nvSpPr>
          <p:spPr>
            <a:xfrm>
              <a:off x="5658" y="0"/>
              <a:ext cx="7885" cy="10800"/>
            </a:xfrm>
            <a:prstGeom prst="rect">
              <a:avLst/>
            </a:prstGeom>
            <a:solidFill>
              <a:srgbClr val="04317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3" name="矩形 2"/>
            <p:cNvSpPr/>
            <p:nvPr/>
          </p:nvSpPr>
          <p:spPr>
            <a:xfrm>
              <a:off x="810" y="730"/>
              <a:ext cx="17580" cy="935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444500" sx="102000" sy="102000" algn="ctr" rotWithShape="0">
                <a:srgbClr val="2A2C33">
                  <a:alpha val="4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</p:grpSp>
      <p:sp>
        <p:nvSpPr>
          <p:cNvPr id="8" name="文本框 7"/>
          <p:cNvSpPr txBox="1"/>
          <p:nvPr/>
        </p:nvSpPr>
        <p:spPr>
          <a:xfrm>
            <a:off x="972820" y="698500"/>
            <a:ext cx="548259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en-US" altLang="zh-CN" sz="40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1. Names and Position</a:t>
            </a:r>
            <a:endParaRPr lang="zh-CN" altLang="en-US" sz="4000" b="1">
              <a:solidFill>
                <a:schemeClr val="tx1"/>
              </a:solidFill>
            </a:endParaRPr>
          </a:p>
        </p:txBody>
      </p:sp>
      <p:sp>
        <p:nvSpPr>
          <p:cNvPr id="8194" name="Rectangle 3"/>
          <p:cNvSpPr>
            <a:spLocks noGrp="1"/>
          </p:cNvSpPr>
          <p:nvPr/>
        </p:nvSpPr>
        <p:spPr>
          <a:xfrm>
            <a:off x="1390015" y="1656080"/>
            <a:ext cx="8112125" cy="1628775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t" anchorCtr="0"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90000"/>
              </a:lnSpc>
              <a:buFont typeface="Wingdings" panose="05000000000000000000" charset="0"/>
              <a:buChar char="l"/>
            </a:pPr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Names</a:t>
            </a:r>
            <a:endParaRPr lang="en-US" altLang="zh-CN" sz="2400" strike="noStrike" noProof="1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09600" indent="-609600" algn="just" fontAlgn="auto">
              <a:lnSpc>
                <a:spcPct val="90000"/>
              </a:lnSpc>
              <a:buNone/>
            </a:pPr>
            <a:r>
              <a:rPr lang="en-US" altLang="zh-CN" sz="2400" strike="noStrike" noProof="1"/>
              <a:t>   </a:t>
            </a:r>
            <a:r>
              <a:rPr lang="en-US" altLang="zh-CN" sz="2400" strike="noStrike" noProof="1">
                <a:solidFill>
                  <a:schemeClr val="tx1"/>
                </a:solidFill>
              </a:rPr>
              <a:t> </a:t>
            </a:r>
            <a:r>
              <a:rPr lang="en-US" altLang="zh-CN" sz="2000" strike="noStrike" noProof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official name: </a:t>
            </a:r>
            <a:r>
              <a:rPr lang="en-US" altLang="zh-CN" sz="2000" b="1" i="1" strike="noStrike" noProof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United States of America</a:t>
            </a:r>
            <a:endParaRPr lang="en-US" altLang="zh-CN" sz="2000" b="1" i="1" strike="noStrike" noProof="1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09600" indent="-609600" algn="just" fontAlgn="auto">
              <a:lnSpc>
                <a:spcPct val="90000"/>
              </a:lnSpc>
              <a:buNone/>
            </a:pPr>
            <a:r>
              <a:rPr lang="en-US" altLang="zh-CN" sz="2000" b="1" i="1" strike="noStrike" noProof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altLang="zh-CN" sz="2000" strike="noStrike" noProof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Other name</a:t>
            </a:r>
            <a:r>
              <a:rPr lang="en-US" altLang="zh-CN"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s</a:t>
            </a:r>
            <a:r>
              <a:rPr lang="en-US" altLang="zh-CN" sz="2000" strike="noStrike" noProof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America, the </a:t>
            </a:r>
            <a:r>
              <a:rPr lang="en-US" altLang="zh-CN" sz="2000" i="1" strike="noStrike" noProof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U.S. , the USA, the US</a:t>
            </a:r>
            <a:endParaRPr lang="en-US" altLang="zh-CN" sz="2000" strike="noStrike" noProof="1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09600" indent="-609600" algn="just" fontAlgn="auto">
              <a:lnSpc>
                <a:spcPct val="90000"/>
              </a:lnSpc>
              <a:buNone/>
            </a:pPr>
            <a:endParaRPr lang="en-US" altLang="zh-CN" sz="2000" strike="noStrike" noProof="1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193" name="标题 1"/>
          <p:cNvSpPr>
            <a:spLocks noGrp="1"/>
          </p:cNvSpPr>
          <p:nvPr/>
        </p:nvSpPr>
        <p:spPr>
          <a:xfrm>
            <a:off x="1325880" y="3213247"/>
            <a:ext cx="2376264" cy="581836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ctr" anchorCtr="0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200" indent="-457200" algn="l">
              <a:buClrTx/>
              <a:buSzTx/>
              <a:buFont typeface="Wingdings" panose="05000000000000000000" charset="0"/>
              <a:buChar char="l"/>
            </a:pPr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Position</a:t>
            </a:r>
            <a:br>
              <a:rPr lang="en-US" altLang="zh-CN" sz="4000" b="1" dirty="0"/>
            </a:br>
            <a:endParaRPr lang="zh-CN" altLang="en-US" sz="4000" dirty="0"/>
          </a:p>
        </p:txBody>
      </p:sp>
      <p:sp>
        <p:nvSpPr>
          <p:cNvPr id="5" name="副标题 2"/>
          <p:cNvSpPr>
            <a:spLocks noGrp="1"/>
          </p:cNvSpPr>
          <p:nvPr/>
        </p:nvSpPr>
        <p:spPr>
          <a:xfrm>
            <a:off x="1390015" y="3535680"/>
            <a:ext cx="7247890" cy="2867025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t" anchorCtr="0"/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algn="just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altLang="zh-CN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937,1000square kilometers, t</a:t>
            </a:r>
            <a:r>
              <a:rPr lang="zh-CN" alt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 world</a:t>
            </a:r>
            <a:r>
              <a:rPr lang="en-US" altLang="zh-CN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’</a:t>
            </a:r>
            <a:r>
              <a:rPr lang="zh-CN" alt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 fourth largest country in size</a:t>
            </a:r>
            <a:endParaRPr lang="zh-CN" altLang="en-US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zh-CN" alt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Located in North America</a:t>
            </a:r>
            <a:endParaRPr lang="en-US" altLang="zh-CN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zh-CN" alt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Bordered on the west by the Pacific Ocean and to the east by the Atlantic Ocean</a:t>
            </a:r>
            <a:endParaRPr lang="en-US" altLang="zh-CN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zh-CN" alt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Along the northern border is Canada and the southern border is Mexico.</a:t>
            </a: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altLang="zh-CN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altLang="zh-CN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federal district and 50 states</a:t>
            </a:r>
            <a:endParaRPr lang="zh-CN" altLang="en-US" strike="noStrike" noProof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4" name="组合 3"/>
          <p:cNvGrpSpPr/>
          <p:nvPr/>
        </p:nvGrpSpPr>
        <p:grpSpPr>
          <a:xfrm>
            <a:off x="514350" y="0"/>
            <a:ext cx="11163300" cy="6858000"/>
            <a:chOff x="810" y="0"/>
            <a:chExt cx="17580" cy="10800"/>
          </a:xfrm>
        </p:grpSpPr>
        <p:sp>
          <p:nvSpPr>
            <p:cNvPr id="2" name="矩形 1"/>
            <p:cNvSpPr/>
            <p:nvPr/>
          </p:nvSpPr>
          <p:spPr>
            <a:xfrm>
              <a:off x="5658" y="0"/>
              <a:ext cx="7885" cy="10800"/>
            </a:xfrm>
            <a:prstGeom prst="rect">
              <a:avLst/>
            </a:prstGeom>
            <a:solidFill>
              <a:srgbClr val="04317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3" name="矩形 2"/>
            <p:cNvSpPr/>
            <p:nvPr/>
          </p:nvSpPr>
          <p:spPr>
            <a:xfrm>
              <a:off x="810" y="730"/>
              <a:ext cx="17580" cy="935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444500" sx="102000" sy="102000" algn="ctr" rotWithShape="0">
                <a:srgbClr val="2A2C33">
                  <a:alpha val="4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</p:grpSp>
      <p:sp>
        <p:nvSpPr>
          <p:cNvPr id="140" name="文本框 139"/>
          <p:cNvSpPr txBox="1"/>
          <p:nvPr/>
        </p:nvSpPr>
        <p:spPr>
          <a:xfrm>
            <a:off x="4676140" y="619125"/>
            <a:ext cx="285051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2000" b="1">
                <a:solidFill>
                  <a:schemeClr val="bg1"/>
                </a:solidFill>
                <a:sym typeface="+mn-ea"/>
              </a:rPr>
              <a:t>请输入标题</a:t>
            </a:r>
            <a:endParaRPr lang="zh-CN" altLang="en-US" sz="2000" b="1" dirty="0">
              <a:solidFill>
                <a:schemeClr val="bg1"/>
              </a:solidFill>
              <a:latin typeface="Calibri Light" panose="020F0302020204030204" pitchFamily="34" charset="0"/>
              <a:sym typeface="+mn-ea"/>
            </a:endParaRPr>
          </a:p>
        </p:txBody>
      </p:sp>
      <p:sp>
        <p:nvSpPr>
          <p:cNvPr id="7" name="标题 1"/>
          <p:cNvSpPr>
            <a:spLocks noGrp="1"/>
          </p:cNvSpPr>
          <p:nvPr/>
        </p:nvSpPr>
        <p:spPr>
          <a:xfrm>
            <a:off x="827584" y="463842"/>
            <a:ext cx="3744416" cy="782345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ctr" anchorCtr="0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● Four </a:t>
            </a:r>
            <a:r>
              <a:rPr lang="zh-CN" alt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US" altLang="zh-CN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egions</a:t>
            </a:r>
            <a:endParaRPr lang="zh-CN" alt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图片 9" descr="US-Regions-Map-1000x63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908810" y="1176655"/>
            <a:ext cx="8521065" cy="522605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4" name="组合 3"/>
          <p:cNvGrpSpPr/>
          <p:nvPr/>
        </p:nvGrpSpPr>
        <p:grpSpPr>
          <a:xfrm>
            <a:off x="514350" y="0"/>
            <a:ext cx="11163300" cy="6858000"/>
            <a:chOff x="810" y="0"/>
            <a:chExt cx="17580" cy="10800"/>
          </a:xfrm>
        </p:grpSpPr>
        <p:sp>
          <p:nvSpPr>
            <p:cNvPr id="2" name="矩形 1"/>
            <p:cNvSpPr/>
            <p:nvPr/>
          </p:nvSpPr>
          <p:spPr>
            <a:xfrm>
              <a:off x="5658" y="0"/>
              <a:ext cx="7885" cy="10800"/>
            </a:xfrm>
            <a:prstGeom prst="rect">
              <a:avLst/>
            </a:prstGeom>
            <a:solidFill>
              <a:srgbClr val="04317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3" name="矩形 2"/>
            <p:cNvSpPr/>
            <p:nvPr/>
          </p:nvSpPr>
          <p:spPr>
            <a:xfrm>
              <a:off x="810" y="730"/>
              <a:ext cx="17580" cy="935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444500" sx="102000" sy="102000" algn="ctr" rotWithShape="0">
                <a:srgbClr val="2A2C33">
                  <a:alpha val="4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</p:grpSp>
      <p:sp>
        <p:nvSpPr>
          <p:cNvPr id="140" name="文本框 139"/>
          <p:cNvSpPr txBox="1"/>
          <p:nvPr/>
        </p:nvSpPr>
        <p:spPr>
          <a:xfrm>
            <a:off x="4676140" y="619125"/>
            <a:ext cx="285051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2000" b="1">
                <a:solidFill>
                  <a:schemeClr val="bg1"/>
                </a:solidFill>
                <a:sym typeface="+mn-ea"/>
              </a:rPr>
              <a:t>请输入标题</a:t>
            </a:r>
            <a:endParaRPr lang="zh-CN" altLang="en-US" sz="2000" b="1" dirty="0">
              <a:solidFill>
                <a:schemeClr val="bg1"/>
              </a:solidFill>
              <a:latin typeface="Calibri Light" panose="020F0302020204030204" pitchFamily="34" charset="0"/>
              <a:sym typeface="+mn-ea"/>
            </a:endParaRPr>
          </a:p>
        </p:txBody>
      </p:sp>
      <p:sp>
        <p:nvSpPr>
          <p:cNvPr id="7" name="标题 1"/>
          <p:cNvSpPr>
            <a:spLocks noGrp="1"/>
          </p:cNvSpPr>
          <p:nvPr/>
        </p:nvSpPr>
        <p:spPr>
          <a:xfrm>
            <a:off x="827584" y="463842"/>
            <a:ext cx="3744416" cy="782345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ctr" anchorCtr="0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● Four </a:t>
            </a:r>
            <a:r>
              <a:rPr lang="zh-CN" alt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US" altLang="zh-CN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egions</a:t>
            </a:r>
            <a:endParaRPr lang="zh-CN" alt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249045" y="1441450"/>
            <a:ext cx="4962525" cy="286131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just"/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Situated on the Atlantic coast, this region is home to some of the largest cities in the United States such as New York City, Boston, and Philadelphia.</a:t>
            </a:r>
            <a:endParaRPr lang="zh-CN" altLang="en-US" sz="20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zh-CN" altLang="en-US" sz="20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Not only is the Northeast Region the most economically developed region, but it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’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s also the most densely populated with the least area.</a:t>
            </a:r>
            <a:endParaRPr lang="zh-CN" altLang="en-US" sz="20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zh-CN" altLang="en-US" sz="20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321435" y="4426585"/>
            <a:ext cx="8397240" cy="13220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just"/>
            <a:r>
              <a:rPr lang="zh-CN" altLang="en-US" sz="2000" b="1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New England (Division 1)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contains the states of Connecticut, Maine, Massachusetts, New Hampshire, Rhode Island, and Vermont. Whereas the </a:t>
            </a:r>
            <a:r>
              <a:rPr lang="zh-CN" altLang="en-US" sz="2000" b="1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Middle Atlantic (Division 2)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has only 3 states, which include New York, Pennsylvania, and New Jersey.</a:t>
            </a:r>
            <a:endParaRPr lang="zh-CN" altLang="en-US" sz="20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图片 5" descr="US-Northeast-Region-Map-360x36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145020" y="619125"/>
            <a:ext cx="3789680" cy="381127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4" name="组合 3"/>
          <p:cNvGrpSpPr/>
          <p:nvPr/>
        </p:nvGrpSpPr>
        <p:grpSpPr>
          <a:xfrm>
            <a:off x="514350" y="0"/>
            <a:ext cx="11163300" cy="6858000"/>
            <a:chOff x="810" y="0"/>
            <a:chExt cx="17580" cy="10800"/>
          </a:xfrm>
        </p:grpSpPr>
        <p:sp>
          <p:nvSpPr>
            <p:cNvPr id="2" name="矩形 1"/>
            <p:cNvSpPr/>
            <p:nvPr/>
          </p:nvSpPr>
          <p:spPr>
            <a:xfrm>
              <a:off x="5658" y="0"/>
              <a:ext cx="7885" cy="10800"/>
            </a:xfrm>
            <a:prstGeom prst="rect">
              <a:avLst/>
            </a:prstGeom>
            <a:solidFill>
              <a:srgbClr val="04317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3" name="矩形 2"/>
            <p:cNvSpPr/>
            <p:nvPr/>
          </p:nvSpPr>
          <p:spPr>
            <a:xfrm>
              <a:off x="810" y="730"/>
              <a:ext cx="17580" cy="935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444500" sx="102000" sy="102000" algn="ctr" rotWithShape="0">
                <a:srgbClr val="2A2C33">
                  <a:alpha val="4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</p:grpSp>
      <p:sp>
        <p:nvSpPr>
          <p:cNvPr id="140" name="文本框 139"/>
          <p:cNvSpPr txBox="1"/>
          <p:nvPr/>
        </p:nvSpPr>
        <p:spPr>
          <a:xfrm>
            <a:off x="4676140" y="619125"/>
            <a:ext cx="285051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2000" b="1">
                <a:solidFill>
                  <a:schemeClr val="bg1"/>
                </a:solidFill>
                <a:sym typeface="+mn-ea"/>
              </a:rPr>
              <a:t>请输入标题</a:t>
            </a:r>
            <a:endParaRPr lang="zh-CN" altLang="en-US" sz="2000" b="1" dirty="0">
              <a:solidFill>
                <a:schemeClr val="bg1"/>
              </a:solidFill>
              <a:latin typeface="Calibri Light" panose="020F0302020204030204" pitchFamily="34" charset="0"/>
              <a:sym typeface="+mn-ea"/>
            </a:endParaRPr>
          </a:p>
        </p:txBody>
      </p:sp>
      <p:sp>
        <p:nvSpPr>
          <p:cNvPr id="7" name="标题 1"/>
          <p:cNvSpPr>
            <a:spLocks noGrp="1"/>
          </p:cNvSpPr>
          <p:nvPr/>
        </p:nvSpPr>
        <p:spPr>
          <a:xfrm>
            <a:off x="827584" y="463842"/>
            <a:ext cx="3744416" cy="782345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ctr" anchorCtr="0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● Four </a:t>
            </a:r>
            <a:r>
              <a:rPr lang="zh-CN" alt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US" altLang="zh-CN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egions</a:t>
            </a:r>
            <a:endParaRPr lang="zh-CN" alt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内容占位符 2"/>
          <p:cNvSpPr>
            <a:spLocks noGrp="1"/>
          </p:cNvSpPr>
          <p:nvPr/>
        </p:nvSpPr>
        <p:spPr>
          <a:xfrm>
            <a:off x="1146175" y="1402715"/>
            <a:ext cx="4245610" cy="3146425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t" anchorCtr="0"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zh-CN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Midwest Region is home to many major U.S. cities, including </a:t>
            </a:r>
            <a:r>
              <a:rPr lang="zh-CN" alt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Chicago, Detroit, and Minneapolis</a:t>
            </a:r>
            <a:r>
              <a:rPr lang="zh-CN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zh-CN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Known for its vast plains, the Midwest Region is the most widely spread out of all the regions and includes 12 different states.</a:t>
            </a: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146175" y="4549140"/>
            <a:ext cx="7830185" cy="16300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just"/>
            <a:r>
              <a:rPr lang="en-US" altLang="zh-CN" sz="2000" b="1">
                <a:latin typeface="Times New Roman" panose="02020603050405020304" pitchFamily="18" charset="0"/>
                <a:cs typeface="Times New Roman" panose="02020603050405020304" pitchFamily="18" charset="0"/>
              </a:rPr>
              <a:t>The East North Central (Division 3)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 contains the states around Lake Michigan including Indiana, Illinois, Michigan, Ohio, and Wisconsin. Whereas</a:t>
            </a:r>
            <a:r>
              <a:rPr lang="en-US" altLang="zh-CN" sz="2000" b="1">
                <a:latin typeface="Times New Roman" panose="02020603050405020304" pitchFamily="18" charset="0"/>
                <a:cs typeface="Times New Roman" panose="02020603050405020304" pitchFamily="18" charset="0"/>
              </a:rPr>
              <a:t> the West North Central (Division 4)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 consists of the states of Iowa, Kansas, Minnesota, Missouri, Nebraska, North Dakota, and South Dakota.</a:t>
            </a:r>
            <a:endParaRPr lang="en-US" altLang="zh-CN" sz="20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865620" y="935990"/>
            <a:ext cx="3829685" cy="3354705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4" name="组合 3"/>
          <p:cNvGrpSpPr/>
          <p:nvPr/>
        </p:nvGrpSpPr>
        <p:grpSpPr>
          <a:xfrm>
            <a:off x="514350" y="0"/>
            <a:ext cx="11163300" cy="6858000"/>
            <a:chOff x="810" y="0"/>
            <a:chExt cx="17580" cy="10800"/>
          </a:xfrm>
        </p:grpSpPr>
        <p:sp>
          <p:nvSpPr>
            <p:cNvPr id="2" name="矩形 1"/>
            <p:cNvSpPr/>
            <p:nvPr/>
          </p:nvSpPr>
          <p:spPr>
            <a:xfrm>
              <a:off x="5658" y="0"/>
              <a:ext cx="7885" cy="10800"/>
            </a:xfrm>
            <a:prstGeom prst="rect">
              <a:avLst/>
            </a:prstGeom>
            <a:solidFill>
              <a:srgbClr val="04317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3" name="矩形 2"/>
            <p:cNvSpPr/>
            <p:nvPr/>
          </p:nvSpPr>
          <p:spPr>
            <a:xfrm>
              <a:off x="810" y="730"/>
              <a:ext cx="17580" cy="935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444500" sx="102000" sy="102000" algn="ctr" rotWithShape="0">
                <a:srgbClr val="2A2C33">
                  <a:alpha val="4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</p:grpSp>
      <p:sp>
        <p:nvSpPr>
          <p:cNvPr id="140" name="文本框 139"/>
          <p:cNvSpPr txBox="1"/>
          <p:nvPr/>
        </p:nvSpPr>
        <p:spPr>
          <a:xfrm>
            <a:off x="4676140" y="619125"/>
            <a:ext cx="285051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2000" b="1">
                <a:solidFill>
                  <a:schemeClr val="bg1"/>
                </a:solidFill>
                <a:sym typeface="+mn-ea"/>
              </a:rPr>
              <a:t>请输入标题</a:t>
            </a:r>
            <a:endParaRPr lang="zh-CN" altLang="en-US" sz="2000" b="1" dirty="0">
              <a:solidFill>
                <a:schemeClr val="bg1"/>
              </a:solidFill>
              <a:latin typeface="Calibri Light" panose="020F0302020204030204" pitchFamily="34" charset="0"/>
              <a:sym typeface="+mn-ea"/>
            </a:endParaRPr>
          </a:p>
        </p:txBody>
      </p:sp>
      <p:sp>
        <p:nvSpPr>
          <p:cNvPr id="7" name="标题 1"/>
          <p:cNvSpPr>
            <a:spLocks noGrp="1"/>
          </p:cNvSpPr>
          <p:nvPr/>
        </p:nvSpPr>
        <p:spPr>
          <a:xfrm>
            <a:off x="827584" y="463842"/>
            <a:ext cx="3744416" cy="782345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ctr" anchorCtr="0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● Four </a:t>
            </a:r>
            <a:r>
              <a:rPr lang="zh-CN" alt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US" altLang="zh-CN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egions</a:t>
            </a:r>
            <a:endParaRPr lang="zh-CN" alt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433820" y="704850"/>
            <a:ext cx="4386580" cy="2724150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1475740" y="1131570"/>
            <a:ext cx="4305300" cy="286131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just"/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Located in the southeast of the United States, the South Region consists of </a:t>
            </a:r>
            <a:r>
              <a:rPr lang="zh-CN" altLang="en-US" sz="2000" b="1">
                <a:latin typeface="Times New Roman" panose="02020603050405020304" pitchFamily="18" charset="0"/>
                <a:cs typeface="Times New Roman" panose="02020603050405020304" pitchFamily="18" charset="0"/>
              </a:rPr>
              <a:t>17 states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, which is the most of all regions. It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’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s also the only region with </a:t>
            </a:r>
            <a:r>
              <a:rPr lang="zh-CN" altLang="en-US" sz="2000" b="1">
                <a:latin typeface="Times New Roman" panose="02020603050405020304" pitchFamily="18" charset="0"/>
                <a:cs typeface="Times New Roman" panose="02020603050405020304" pitchFamily="18" charset="0"/>
              </a:rPr>
              <a:t>3 divisions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, as the others only have 2. </a:t>
            </a:r>
            <a:endParaRPr lang="zh-CN" altLang="en-US" sz="20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With major cities like </a:t>
            </a:r>
            <a:r>
              <a:rPr lang="zh-CN" altLang="en-US" sz="2000" b="1">
                <a:latin typeface="Times New Roman" panose="02020603050405020304" pitchFamily="18" charset="0"/>
                <a:cs typeface="Times New Roman" panose="02020603050405020304" pitchFamily="18" charset="0"/>
              </a:rPr>
              <a:t>Dallas</a:t>
            </a:r>
            <a:r>
              <a:rPr lang="zh-CN" altLang="en-US" sz="2000" b="1">
                <a:latin typeface="Times New Roman" panose="02020603050405020304" pitchFamily="18" charset="0"/>
                <a:cs typeface="Times New Roman" panose="02020603050405020304" pitchFamily="18" charset="0"/>
              </a:rPr>
              <a:t>, Houston, Washington DC, Miami, and Atlanta,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the area is known for its diverse cultures and warm climates.</a:t>
            </a:r>
            <a:endParaRPr lang="zh-CN" altLang="en-US" sz="20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1475740" y="4157345"/>
            <a:ext cx="8642985" cy="22453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just"/>
            <a:r>
              <a:rPr lang="zh-CN" altLang="en-US" sz="2000" b="1">
                <a:latin typeface="Times New Roman" panose="02020603050405020304" pitchFamily="18" charset="0"/>
                <a:cs typeface="Times New Roman" panose="02020603050405020304" pitchFamily="18" charset="0"/>
              </a:rPr>
              <a:t>The South Atlantic (Division 5)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contains the states of Delaware, the District of Columbia, Florida, Georgia, Maryland, North Carolina, South Carolina, Virginia, and West Virginia. Altogether, this is the highest number of states within a division.</a:t>
            </a:r>
            <a:endParaRPr lang="zh-CN" altLang="en-US" sz="20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zh-CN" altLang="en-US" sz="20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zh-CN" altLang="en-US" sz="2000" b="1">
                <a:latin typeface="Times New Roman" panose="02020603050405020304" pitchFamily="18" charset="0"/>
                <a:cs typeface="Times New Roman" panose="02020603050405020304" pitchFamily="18" charset="0"/>
              </a:rPr>
              <a:t>The East South Central (Division 6)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consists of Alabama, Kentucky, Mississippi, and Tennessee. Similarly, </a:t>
            </a:r>
            <a:r>
              <a:rPr lang="zh-CN" altLang="en-US" sz="2000" b="1">
                <a:latin typeface="Times New Roman" panose="02020603050405020304" pitchFamily="18" charset="0"/>
                <a:cs typeface="Times New Roman" panose="02020603050405020304" pitchFamily="18" charset="0"/>
              </a:rPr>
              <a:t>the West South Central (Division 7)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holds 4 states including Arkansas, Louisiana, Oklahoma, and Texas.</a:t>
            </a:r>
            <a:endParaRPr lang="zh-CN" altLang="en-US" sz="20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4" name="组合 3"/>
          <p:cNvGrpSpPr/>
          <p:nvPr/>
        </p:nvGrpSpPr>
        <p:grpSpPr>
          <a:xfrm>
            <a:off x="514350" y="0"/>
            <a:ext cx="11163300" cy="6858000"/>
            <a:chOff x="810" y="0"/>
            <a:chExt cx="17580" cy="10800"/>
          </a:xfrm>
        </p:grpSpPr>
        <p:sp>
          <p:nvSpPr>
            <p:cNvPr id="2" name="矩形 1"/>
            <p:cNvSpPr/>
            <p:nvPr/>
          </p:nvSpPr>
          <p:spPr>
            <a:xfrm>
              <a:off x="5658" y="0"/>
              <a:ext cx="7885" cy="10800"/>
            </a:xfrm>
            <a:prstGeom prst="rect">
              <a:avLst/>
            </a:prstGeom>
            <a:solidFill>
              <a:srgbClr val="04317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3" name="矩形 2"/>
            <p:cNvSpPr/>
            <p:nvPr/>
          </p:nvSpPr>
          <p:spPr>
            <a:xfrm>
              <a:off x="810" y="730"/>
              <a:ext cx="17580" cy="935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444500" sx="102000" sy="102000" algn="ctr" rotWithShape="0">
                <a:srgbClr val="2A2C33">
                  <a:alpha val="4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</p:grpSp>
      <p:sp>
        <p:nvSpPr>
          <p:cNvPr id="140" name="文本框 139"/>
          <p:cNvSpPr txBox="1"/>
          <p:nvPr/>
        </p:nvSpPr>
        <p:spPr>
          <a:xfrm>
            <a:off x="4676140" y="619125"/>
            <a:ext cx="285051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2000" b="1">
                <a:solidFill>
                  <a:schemeClr val="bg1"/>
                </a:solidFill>
                <a:sym typeface="+mn-ea"/>
              </a:rPr>
              <a:t>请输入标题</a:t>
            </a:r>
            <a:endParaRPr lang="zh-CN" altLang="en-US" sz="2000" b="1" dirty="0">
              <a:solidFill>
                <a:schemeClr val="bg1"/>
              </a:solidFill>
              <a:latin typeface="Calibri Light" panose="020F0302020204030204" pitchFamily="34" charset="0"/>
              <a:sym typeface="+mn-ea"/>
            </a:endParaRPr>
          </a:p>
        </p:txBody>
      </p:sp>
      <p:sp>
        <p:nvSpPr>
          <p:cNvPr id="7" name="标题 1"/>
          <p:cNvSpPr>
            <a:spLocks noGrp="1"/>
          </p:cNvSpPr>
          <p:nvPr/>
        </p:nvSpPr>
        <p:spPr>
          <a:xfrm>
            <a:off x="827584" y="463842"/>
            <a:ext cx="3744416" cy="782345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ctr" anchorCtr="0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● Four </a:t>
            </a:r>
            <a:r>
              <a:rPr lang="zh-CN" alt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US" altLang="zh-CN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egions</a:t>
            </a:r>
            <a:endParaRPr lang="zh-CN" alt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195705" y="1245870"/>
            <a:ext cx="3376295" cy="4906645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5298440" y="1109980"/>
            <a:ext cx="5353050" cy="439991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just"/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The West Region is the largest region that covers nearly half of the land area in the United States. It sweeps a broad area and includes the Rocky Mountains, and the Pacific Coast to the west, as well as the states of Alaska and Hawaii.</a:t>
            </a:r>
            <a:endParaRPr lang="zh-CN" altLang="en-US" sz="20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zh-CN" altLang="en-US" sz="2000"/>
          </a:p>
          <a:p>
            <a:pPr algn="just"/>
            <a:endParaRPr lang="zh-CN" altLang="en-US" sz="2000"/>
          </a:p>
          <a:p>
            <a:pPr algn="just"/>
            <a:r>
              <a:rPr lang="zh-CN" altLang="en-US" sz="2000" b="1">
                <a:latin typeface="Times New Roman" panose="02020603050405020304" pitchFamily="18" charset="0"/>
                <a:cs typeface="Times New Roman" panose="02020603050405020304" pitchFamily="18" charset="0"/>
              </a:rPr>
              <a:t>Mountain (Division 8)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contains the eight following states just to the east of the Pacific coast – Arizona, Colorado, Idaho, New Mexico, Montana, Utah, Nevada, and Wyoming. Whereas </a:t>
            </a:r>
            <a:r>
              <a:rPr lang="zh-CN" altLang="en-US" sz="2000" b="1">
                <a:latin typeface="Times New Roman" panose="02020603050405020304" pitchFamily="18" charset="0"/>
                <a:cs typeface="Times New Roman" panose="02020603050405020304" pitchFamily="18" charset="0"/>
              </a:rPr>
              <a:t>Pacific (Division 9)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is characterized by the coastal states of Alaska, California, Hawaii, Oregon, and Washington.</a:t>
            </a:r>
            <a:endParaRPr lang="zh-CN" altLang="en-US" sz="20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4" name="组合 3"/>
          <p:cNvGrpSpPr/>
          <p:nvPr/>
        </p:nvGrpSpPr>
        <p:grpSpPr>
          <a:xfrm>
            <a:off x="514350" y="0"/>
            <a:ext cx="11163300" cy="6858000"/>
            <a:chOff x="810" y="0"/>
            <a:chExt cx="17580" cy="10800"/>
          </a:xfrm>
        </p:grpSpPr>
        <p:sp>
          <p:nvSpPr>
            <p:cNvPr id="2" name="矩形 1"/>
            <p:cNvSpPr/>
            <p:nvPr/>
          </p:nvSpPr>
          <p:spPr>
            <a:xfrm>
              <a:off x="5658" y="0"/>
              <a:ext cx="7885" cy="10800"/>
            </a:xfrm>
            <a:prstGeom prst="rect">
              <a:avLst/>
            </a:prstGeom>
            <a:solidFill>
              <a:srgbClr val="04317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3" name="矩形 2"/>
            <p:cNvSpPr/>
            <p:nvPr/>
          </p:nvSpPr>
          <p:spPr>
            <a:xfrm>
              <a:off x="810" y="730"/>
              <a:ext cx="17580" cy="935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444500" sx="102000" sy="102000" algn="ctr" rotWithShape="0">
                <a:srgbClr val="2A2C33">
                  <a:alpha val="4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</p:grpSp>
      <p:sp>
        <p:nvSpPr>
          <p:cNvPr id="10" name="Rectangle 2"/>
          <p:cNvSpPr>
            <a:spLocks noGrp="1"/>
          </p:cNvSpPr>
          <p:nvPr/>
        </p:nvSpPr>
        <p:spPr>
          <a:xfrm>
            <a:off x="688132" y="614146"/>
            <a:ext cx="3451820" cy="782960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ctr" anchorCtr="0"/>
          <a:p>
            <a:pPr algn="ctr"/>
            <a:r>
              <a:rPr lang="en-US" altLang="zh-CN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Topography</a:t>
            </a:r>
            <a:endParaRPr lang="en-US" altLang="zh-CN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101850" y="1397000"/>
            <a:ext cx="7802880" cy="5090160"/>
          </a:xfrm>
          <a:prstGeom prst="rect">
            <a:avLst/>
          </a:prstGeom>
        </p:spPr>
      </p:pic>
    </p:spTree>
  </p:cSld>
  <p:clrMapOvr>
    <a:masterClrMapping/>
  </p:clrMapOvr>
</p:sld>
</file>

<file path=ppt/tags/tag1.xml><?xml version="1.0" encoding="utf-8"?>
<p:tagLst xmlns:p="http://schemas.openxmlformats.org/presentationml/2006/main">
  <p:tag name="KSO_WM_DIAGRAM_VIRTUALLY_FRAME" val="{&quot;height&quot;:346.75,&quot;left&quot;:465.4,&quot;top&quot;:147.6,&quot;width&quot;:410.6}"/>
</p:tagLst>
</file>

<file path=ppt/tags/tag10.xml><?xml version="1.0" encoding="utf-8"?>
<p:tagLst xmlns:p="http://schemas.openxmlformats.org/presentationml/2006/main">
  <p:tag name="commondata" val="eyJjb3VudCI6MywiaGRpZCI6IjI3OTM5YWI3NWQ4ZmVmZmU5YTI4ZDIzMDU2M2EwZjAyIiwidXNlckNvdW50IjozfQ=="/>
</p:tagLst>
</file>

<file path=ppt/tags/tag2.xml><?xml version="1.0" encoding="utf-8"?>
<p:tagLst xmlns:p="http://schemas.openxmlformats.org/presentationml/2006/main">
  <p:tag name="KSO_WM_DIAGRAM_VIRTUALLY_FRAME" val="{&quot;height&quot;:346.75,&quot;left&quot;:465.4,&quot;top&quot;:147.6,&quot;width&quot;:410.6}"/>
</p:tagLst>
</file>

<file path=ppt/tags/tag3.xml><?xml version="1.0" encoding="utf-8"?>
<p:tagLst xmlns:p="http://schemas.openxmlformats.org/presentationml/2006/main">
  <p:tag name="KSO_WM_DIAGRAM_VIRTUALLY_FRAME" val="{&quot;height&quot;:346.75,&quot;left&quot;:465.4,&quot;top&quot;:147.6,&quot;width&quot;:410.6}"/>
</p:tagLst>
</file>

<file path=ppt/tags/tag4.xml><?xml version="1.0" encoding="utf-8"?>
<p:tagLst xmlns:p="http://schemas.openxmlformats.org/presentationml/2006/main">
  <p:tag name="KSO_WM_DIAGRAM_VIRTUALLY_FRAME" val="{&quot;height&quot;:346.75,&quot;left&quot;:465.4,&quot;top&quot;:147.6,&quot;width&quot;:410.6}"/>
</p:tagLst>
</file>

<file path=ppt/tags/tag5.xml><?xml version="1.0" encoding="utf-8"?>
<p:tagLst xmlns:p="http://schemas.openxmlformats.org/presentationml/2006/main">
  <p:tag name="KSO_WM_DIAGRAM_VIRTUALLY_FRAME" val="{&quot;height&quot;:346.75,&quot;left&quot;:465.4,&quot;top&quot;:147.6,&quot;width&quot;:410.6}"/>
</p:tagLst>
</file>

<file path=ppt/tags/tag6.xml><?xml version="1.0" encoding="utf-8"?>
<p:tagLst xmlns:p="http://schemas.openxmlformats.org/presentationml/2006/main">
  <p:tag name="KSO_WM_DIAGRAM_VIRTUALLY_FRAME" val="{&quot;height&quot;:346.75,&quot;left&quot;:465.4,&quot;top&quot;:147.6,&quot;width&quot;:410.6}"/>
</p:tagLst>
</file>

<file path=ppt/tags/tag7.xml><?xml version="1.0" encoding="utf-8"?>
<p:tagLst xmlns:p="http://schemas.openxmlformats.org/presentationml/2006/main">
  <p:tag name="KSO_WM_DIAGRAM_VIRTUALLY_FRAME" val="{&quot;height&quot;:346.75,&quot;left&quot;:465.4,&quot;top&quot;:147.6,&quot;width&quot;:410.6}"/>
</p:tagLst>
</file>

<file path=ppt/tags/tag8.xml><?xml version="1.0" encoding="utf-8"?>
<p:tagLst xmlns:p="http://schemas.openxmlformats.org/presentationml/2006/main">
  <p:tag name="KSO_WM_DIAGRAM_VIRTUALLY_FRAME" val="{&quot;height&quot;:346.75,&quot;left&quot;:465.4,&quot;top&quot;:147.6,&quot;width&quot;:410.6}"/>
</p:tagLst>
</file>

<file path=ppt/tags/tag9.xml><?xml version="1.0" encoding="utf-8"?>
<p:tagLst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3858</Words>
  <Application>WPS 演示</Application>
  <PresentationFormat>宽屏</PresentationFormat>
  <Paragraphs>141</Paragraphs>
  <Slides>20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32" baseType="lpstr">
      <vt:lpstr>Arial</vt:lpstr>
      <vt:lpstr>宋体</vt:lpstr>
      <vt:lpstr>Wingdings</vt:lpstr>
      <vt:lpstr>微软雅黑</vt:lpstr>
      <vt:lpstr>Calibri Light</vt:lpstr>
      <vt:lpstr>Calibri</vt:lpstr>
      <vt:lpstr>Calibri</vt:lpstr>
      <vt:lpstr>Arial</vt:lpstr>
      <vt:lpstr>Arial Unicode MS</vt:lpstr>
      <vt:lpstr>Times New Roman</vt:lpstr>
      <vt:lpstr>Wingdings</vt:lpstr>
      <vt:lpstr>Office 主题</vt:lpstr>
      <vt:lpstr>PowerPoint 演示文稿</vt:lpstr>
      <vt:lpstr>PowerPoint 演示文稿</vt:lpstr>
      <vt:lpstr>Position </vt:lpstr>
      <vt:lpstr>● Four Regions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2. Topography</vt:lpstr>
      <vt:lpstr>PowerPoint 演示文稿</vt:lpstr>
      <vt:lpstr>PowerPoint 演示文稿</vt:lpstr>
      <vt:lpstr>●Temperate continental climate </vt:lpstr>
      <vt:lpstr>●Varied climate</vt:lpstr>
      <vt:lpstr>●Temperature differs between north and south</vt:lpstr>
      <vt:lpstr>●Precipitation decreases from southeast to northwest</vt:lpstr>
      <vt:lpstr>PowerPoint 演示文稿</vt:lpstr>
      <vt:lpstr>●The formation of the people,  a country of immigrants:</vt:lpstr>
      <vt:lpstr>● Personalities 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asdghk</cp:lastModifiedBy>
  <cp:revision>49</cp:revision>
  <dcterms:created xsi:type="dcterms:W3CDTF">2021-05-07T05:29:00Z</dcterms:created>
  <dcterms:modified xsi:type="dcterms:W3CDTF">2024-11-28T01:49:21Z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3FDAB07693FC4023AF47054D62F7831E_11</vt:lpwstr>
  </property>
  <property fmtid="{D5CDD505-2E9C-101B-9397-08002B2CF9AE}" pid="3" name="KSOProductBuildVer">
    <vt:lpwstr>2052-12.1.0.18608</vt:lpwstr>
  </property>
  <property fmtid="{D5CDD505-2E9C-101B-9397-08002B2CF9AE}" pid="4" name="KSOTemplateUUID">
    <vt:lpwstr>v1.0_mb_qTFNq9SkDaAV19qPzxDCCg==</vt:lpwstr>
  </property>
</Properties>
</file>