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64" r:id="rId5"/>
    <p:sldId id="270" r:id="rId6"/>
    <p:sldId id="310" r:id="rId7"/>
    <p:sldId id="311" r:id="rId8"/>
    <p:sldId id="294" r:id="rId9"/>
    <p:sldId id="312" r:id="rId10"/>
    <p:sldId id="295" r:id="rId11"/>
    <p:sldId id="296" r:id="rId12"/>
    <p:sldId id="297" r:id="rId13"/>
    <p:sldId id="283" r:id="rId14"/>
    <p:sldId id="265" r:id="rId15"/>
    <p:sldId id="298" r:id="rId16"/>
    <p:sldId id="313" r:id="rId17"/>
    <p:sldId id="314" r:id="rId18"/>
    <p:sldId id="260" r:id="rId19"/>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40" userDrawn="1">
          <p15:clr>
            <a:srgbClr val="A4A3A4"/>
          </p15:clr>
        </p15:guide>
        <p15:guide id="2" pos="3840" userDrawn="1">
          <p15:clr>
            <a:srgbClr val="A4A3A4"/>
          </p15:clr>
        </p15:guide>
        <p15:guide id="3" pos="7356" userDrawn="1">
          <p15:clr>
            <a:srgbClr val="A4A3A4"/>
          </p15:clr>
        </p15:guide>
        <p15:guide id="4" pos="324" userDrawn="1">
          <p15:clr>
            <a:srgbClr val="A4A3A4"/>
          </p15:clr>
        </p15:guide>
        <p15:guide id="5" orient="horz" pos="292" userDrawn="1">
          <p15:clr>
            <a:srgbClr val="A4A3A4"/>
          </p15:clr>
        </p15:guide>
        <p15:guide id="6" orient="horz" pos="403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17F"/>
    <a:srgbClr val="05317D"/>
    <a:srgbClr val="0544AD"/>
    <a:srgbClr val="07317A"/>
    <a:srgbClr val="075CE9"/>
    <a:srgbClr val="04317E"/>
    <a:srgbClr val="06317C"/>
    <a:srgbClr val="2A2C33"/>
    <a:srgbClr val="05317E"/>
    <a:srgbClr val="165D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varScale="1">
        <p:scale>
          <a:sx n="116" d="100"/>
          <a:sy n="116" d="100"/>
        </p:scale>
        <p:origin x="336" y="108"/>
      </p:cViewPr>
      <p:guideLst>
        <p:guide orient="horz" pos="2240"/>
        <p:guide pos="3840"/>
        <p:guide pos="7356"/>
        <p:guide pos="324"/>
        <p:guide orient="horz" pos="292"/>
        <p:guide orient="horz" pos="4033"/>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gs" Target="tags/tag7.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6.jpeg"/><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713740" y="2369185"/>
            <a:ext cx="10744835" cy="1568450"/>
          </a:xfrm>
          <a:prstGeom prst="rect">
            <a:avLst/>
          </a:prstGeom>
          <a:noFill/>
        </p:spPr>
        <p:txBody>
          <a:bodyPr wrap="square" rtlCol="0">
            <a:spAutoFit/>
          </a:bodyPr>
          <a:p>
            <a:pPr algn="ctr"/>
            <a:r>
              <a:rPr lang="en-US" altLang="zh-CN" sz="4800" b="1">
                <a:solidFill>
                  <a:srgbClr val="05317D"/>
                </a:solidFill>
                <a:latin typeface="微软雅黑" panose="020B0503020204020204" charset="-122"/>
                <a:ea typeface="微软雅黑" panose="020B0503020204020204" charset="-122"/>
                <a:cs typeface="微软雅黑" panose="020B0503020204020204" charset="-122"/>
              </a:rPr>
              <a:t>America</a:t>
            </a:r>
            <a:endParaRPr lang="en-US" altLang="zh-CN" sz="4800" b="1">
              <a:solidFill>
                <a:srgbClr val="05317D"/>
              </a:solidFill>
              <a:latin typeface="微软雅黑" panose="020B0503020204020204" charset="-122"/>
              <a:ea typeface="微软雅黑" panose="020B0503020204020204" charset="-122"/>
              <a:cs typeface="微软雅黑" panose="020B0503020204020204" charset="-122"/>
            </a:endParaRPr>
          </a:p>
          <a:p>
            <a:pPr algn="ctr"/>
            <a:r>
              <a:rPr lang="en-US" altLang="zh-CN" sz="4800" b="1">
                <a:solidFill>
                  <a:srgbClr val="05317D"/>
                </a:solidFill>
                <a:latin typeface="微软雅黑" panose="020B0503020204020204" charset="-122"/>
                <a:ea typeface="微软雅黑" panose="020B0503020204020204" charset="-122"/>
                <a:cs typeface="微软雅黑" panose="020B0503020204020204" charset="-122"/>
              </a:rPr>
              <a:t>The Economy</a:t>
            </a:r>
            <a:endParaRPr lang="en-US" altLang="zh-CN" sz="4800" b="1">
              <a:solidFill>
                <a:srgbClr val="05317D"/>
              </a:solidFill>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4162425" y="4518025"/>
            <a:ext cx="309880" cy="368300"/>
          </a:xfrm>
          <a:prstGeom prst="rect">
            <a:avLst/>
          </a:prstGeom>
          <a:noFill/>
        </p:spPr>
        <p:txBody>
          <a:bodyPr wrap="none" rtlCol="0">
            <a:spAutoFit/>
          </a:bodyPr>
          <a:p>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5" name="标题 1"/>
          <p:cNvSpPr>
            <a:spLocks noGrp="1"/>
          </p:cNvSpPr>
          <p:nvPr/>
        </p:nvSpPr>
        <p:spPr>
          <a:xfrm>
            <a:off x="1153845" y="618825"/>
            <a:ext cx="4978896" cy="106613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dirty="0">
                <a:latin typeface="Times New Roman" panose="02020603050405020304" pitchFamily="18" charset="0"/>
                <a:ea typeface="宋体" panose="02010600030101010101" pitchFamily="2" charset="-122"/>
                <a:cs typeface="Times New Roman" panose="02020603050405020304" pitchFamily="18" charset="0"/>
                <a:sym typeface="+mn-ea"/>
              </a:rPr>
              <a:t>4. Economic Process</a:t>
            </a:r>
            <a:endParaRPr lang="zh-CN" altLang="en-US" dirty="0"/>
          </a:p>
        </p:txBody>
      </p:sp>
      <p:sp>
        <p:nvSpPr>
          <p:cNvPr id="6" name="内容占位符 2"/>
          <p:cNvSpPr>
            <a:spLocks noGrp="1"/>
          </p:cNvSpPr>
          <p:nvPr/>
        </p:nvSpPr>
        <p:spPr>
          <a:xfrm>
            <a:off x="1687195" y="1596390"/>
            <a:ext cx="7535545" cy="428561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None/>
            </a:pPr>
            <a:r>
              <a:rPr lang="en-US" altLang="zh-CN" sz="2800" dirty="0">
                <a:latin typeface="Arial" panose="020B0604020202020204" pitchFamily="34" charset="0"/>
                <a:cs typeface="Times New Roman" panose="02020603050405020304" pitchFamily="18" charset="0"/>
              </a:rPr>
              <a:t>●</a:t>
            </a:r>
            <a:r>
              <a:rPr lang="en-US" altLang="zh-CN" sz="2800" dirty="0">
                <a:latin typeface="Times New Roman" panose="02020603050405020304" pitchFamily="18" charset="0"/>
                <a:cs typeface="Times New Roman" panose="02020603050405020304" pitchFamily="18" charset="0"/>
              </a:rPr>
              <a:t>Deregulation and Reaganomics: 1976 - 1992</a:t>
            </a:r>
            <a:endParaRPr lang="en-US" altLang="zh-CN" sz="2800" dirty="0">
              <a:latin typeface="Times New Roman" panose="02020603050405020304" pitchFamily="18" charset="0"/>
              <a:cs typeface="Times New Roman" panose="02020603050405020304" pitchFamily="18" charset="0"/>
            </a:endParaRPr>
          </a:p>
          <a:p>
            <a:pPr marL="0" indent="457200" algn="just" fontAlgn="auto">
              <a:lnSpc>
                <a:spcPct val="150000"/>
              </a:lnSpc>
              <a:spcBef>
                <a:spcPts val="0"/>
              </a:spcBef>
              <a:buNone/>
            </a:pPr>
            <a:r>
              <a:rPr lang="en-US" altLang="zh-CN" sz="2000" dirty="0">
                <a:latin typeface="Times New Roman" panose="02020603050405020304" pitchFamily="18" charset="0"/>
                <a:cs typeface="Times New Roman" panose="02020603050405020304" pitchFamily="18" charset="0"/>
              </a:rPr>
              <a:t> • Deregulation gained momentum in the mid-1970s</a:t>
            </a:r>
            <a:endParaRPr lang="en-US" altLang="zh-CN" sz="2000" dirty="0">
              <a:latin typeface="Times New Roman" panose="02020603050405020304" pitchFamily="18" charset="0"/>
              <a:cs typeface="Times New Roman" panose="02020603050405020304" pitchFamily="18" charset="0"/>
            </a:endParaRPr>
          </a:p>
          <a:p>
            <a:pPr marL="0" indent="457200" algn="just" fontAlgn="auto">
              <a:lnSpc>
                <a:spcPct val="150000"/>
              </a:lnSpc>
              <a:spcBef>
                <a:spcPts val="0"/>
              </a:spcBef>
              <a:buNone/>
            </a:pPr>
            <a:r>
              <a:rPr lang="en-US" altLang="zh-CN" sz="2000" dirty="0">
                <a:latin typeface="Times New Roman" panose="02020603050405020304" pitchFamily="18" charset="0"/>
                <a:cs typeface="Times New Roman" panose="02020603050405020304" pitchFamily="18" charset="0"/>
              </a:rPr>
              <a:t> • Reaganomics: fiscally expansive economic policies, cutting marginal federal income tax rates by 25%</a:t>
            </a:r>
            <a:endParaRPr lang="en-US" altLang="zh-CN" sz="2000" dirty="0">
              <a:latin typeface="Times New Roman" panose="02020603050405020304" pitchFamily="18" charset="0"/>
              <a:cs typeface="Times New Roman" panose="02020603050405020304" pitchFamily="18" charset="0"/>
            </a:endParaRPr>
          </a:p>
          <a:p>
            <a:pPr marL="0" indent="457200" algn="just" fontAlgn="auto">
              <a:lnSpc>
                <a:spcPct val="150000"/>
              </a:lnSpc>
              <a:spcBef>
                <a:spcPts val="0"/>
              </a:spcBef>
              <a:buNone/>
            </a:pPr>
            <a:r>
              <a:rPr lang="en-US" altLang="zh-CN" sz="2000" dirty="0">
                <a:latin typeface="Times New Roman" panose="02020603050405020304" pitchFamily="18" charset="0"/>
                <a:cs typeface="Times New Roman" panose="02020603050405020304" pitchFamily="18" charset="0"/>
              </a:rPr>
              <a:t> • Inflation dropped dramatically from 13.5% annually in 1980 to just 3% annually in 1983</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5" name="标题 1"/>
          <p:cNvSpPr>
            <a:spLocks noGrp="1"/>
          </p:cNvSpPr>
          <p:nvPr/>
        </p:nvSpPr>
        <p:spPr>
          <a:xfrm>
            <a:off x="900991" y="676226"/>
            <a:ext cx="5194920" cy="99412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dirty="0">
                <a:latin typeface="Times New Roman" panose="02020603050405020304" pitchFamily="18" charset="0"/>
                <a:ea typeface="宋体" panose="02010600030101010101" pitchFamily="2" charset="-122"/>
                <a:cs typeface="Times New Roman" panose="02020603050405020304" pitchFamily="18" charset="0"/>
                <a:sym typeface="+mn-ea"/>
              </a:rPr>
              <a:t>4. Economic Process</a:t>
            </a:r>
            <a:endParaRPr lang="zh-CN" altLang="en-US" dirty="0"/>
          </a:p>
        </p:txBody>
      </p:sp>
      <p:sp>
        <p:nvSpPr>
          <p:cNvPr id="6" name="内容占位符 2"/>
          <p:cNvSpPr>
            <a:spLocks noGrp="1"/>
          </p:cNvSpPr>
          <p:nvPr/>
        </p:nvSpPr>
        <p:spPr>
          <a:xfrm>
            <a:off x="1729026" y="1545888"/>
            <a:ext cx="7221051" cy="4248626"/>
          </a:xfrm>
          <a:prstGeom prst="rect">
            <a:avLst/>
          </a:prstGeom>
        </p:spPr>
        <p:txBody>
          <a:bodyPr vert="horz" lIns="91440" tIns="45720" rIns="91440" bIns="45720" rtlCol="0">
            <a:normAutofit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n-US" altLang="zh-CN" sz="3110" dirty="0">
                <a:latin typeface="Times New Roman" panose="02020603050405020304" pitchFamily="18" charset="0"/>
                <a:cs typeface="Times New Roman" panose="02020603050405020304" pitchFamily="18" charset="0"/>
                <a:sym typeface="+mn-ea"/>
              </a:rPr>
              <a:t>●</a:t>
            </a:r>
            <a:r>
              <a:rPr lang="en-US" altLang="zh-CN" sz="3110" dirty="0">
                <a:latin typeface="Times New Roman" panose="02020603050405020304" pitchFamily="18" charset="0"/>
                <a:cs typeface="Times New Roman" panose="02020603050405020304" pitchFamily="18" charset="0"/>
              </a:rPr>
              <a:t>The rise of globalization: 1990s - late 2000s</a:t>
            </a:r>
            <a:endParaRPr lang="en-US" altLang="zh-CN" sz="3110" dirty="0">
              <a:latin typeface="Times New Roman" panose="02020603050405020304" pitchFamily="18" charset="0"/>
              <a:cs typeface="Times New Roman" panose="02020603050405020304" pitchFamily="18" charset="0"/>
            </a:endParaRPr>
          </a:p>
          <a:p>
            <a:pPr marL="0" indent="457200" algn="just" fontAlgn="auto">
              <a:lnSpc>
                <a:spcPct val="150000"/>
              </a:lnSpc>
              <a:spcBef>
                <a:spcPts val="0"/>
              </a:spcBef>
              <a:buNone/>
            </a:pPr>
            <a:r>
              <a:rPr lang="en-US" altLang="zh-CN" sz="2200" dirty="0">
                <a:latin typeface="Times New Roman" panose="02020603050405020304" pitchFamily="18" charset="0"/>
                <a:cs typeface="Times New Roman" panose="02020603050405020304" pitchFamily="18" charset="0"/>
              </a:rPr>
              <a:t>• a soaring stock market known as the dot-com boom: real output increased, inflation was manageable and unemployment dropped to below 5%</a:t>
            </a:r>
            <a:endParaRPr lang="en-US" altLang="zh-CN" sz="2200" dirty="0">
              <a:latin typeface="Times New Roman" panose="02020603050405020304" pitchFamily="18" charset="0"/>
              <a:cs typeface="Times New Roman" panose="02020603050405020304" pitchFamily="18" charset="0"/>
            </a:endParaRPr>
          </a:p>
          <a:p>
            <a:pPr marL="0" indent="457200" algn="just" fontAlgn="auto">
              <a:lnSpc>
                <a:spcPct val="150000"/>
              </a:lnSpc>
              <a:spcBef>
                <a:spcPts val="0"/>
              </a:spcBef>
              <a:buNone/>
            </a:pPr>
            <a:r>
              <a:rPr lang="en-US" altLang="zh-CN" sz="2200" dirty="0">
                <a:latin typeface="Times New Roman" panose="02020603050405020304" pitchFamily="18" charset="0"/>
                <a:cs typeface="Times New Roman" panose="02020603050405020304" pitchFamily="18" charset="0"/>
              </a:rPr>
              <a:t>• 2000, a bubble in stock valuations</a:t>
            </a:r>
            <a:endParaRPr lang="en-US" altLang="zh-CN" sz="2200" dirty="0">
              <a:latin typeface="Times New Roman" panose="02020603050405020304" pitchFamily="18" charset="0"/>
              <a:cs typeface="Times New Roman" panose="02020603050405020304" pitchFamily="18" charset="0"/>
            </a:endParaRPr>
          </a:p>
          <a:p>
            <a:pPr marL="0" indent="457200" algn="just" fontAlgn="auto">
              <a:lnSpc>
                <a:spcPct val="150000"/>
              </a:lnSpc>
              <a:spcBef>
                <a:spcPts val="0"/>
              </a:spcBef>
              <a:buNone/>
            </a:pPr>
            <a:r>
              <a:rPr lang="en-US" altLang="zh-CN" sz="2200" dirty="0">
                <a:latin typeface="Times New Roman" panose="02020603050405020304" pitchFamily="18" charset="0"/>
                <a:cs typeface="Times New Roman" panose="02020603050405020304" pitchFamily="18" charset="0"/>
              </a:rPr>
              <a:t>• From 2001-2007, the red-hot housing market across the United States fueled a false sense of security regarding the strength of the U.S. economy.</a:t>
            </a:r>
            <a:endParaRPr lang="zh-CN" altLang="zh-CN" sz="2200" dirty="0">
              <a:latin typeface="Times New Roman" panose="02020603050405020304" pitchFamily="18" charset="0"/>
              <a:cs typeface="Times New Roman" panose="02020603050405020304" pitchFamily="18" charset="0"/>
            </a:endParaRPr>
          </a:p>
          <a:p>
            <a:pPr algn="just"/>
            <a:endParaRPr lang="zh-CN" altLang="zh-CN" sz="2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0" name="Rectangle 2"/>
          <p:cNvSpPr>
            <a:spLocks noGrp="1"/>
          </p:cNvSpPr>
          <p:nvPr/>
        </p:nvSpPr>
        <p:spPr>
          <a:xfrm>
            <a:off x="841375" y="748030"/>
            <a:ext cx="4887595" cy="782955"/>
          </a:xfrm>
          <a:prstGeom prst="rect">
            <a:avLst/>
          </a:prstGeom>
          <a:noFill/>
          <a:ln w="9525">
            <a:noFill/>
          </a:ln>
        </p:spPr>
        <p:txBody>
          <a:bodyPr wrap="square" lIns="91440" tIns="45720" rIns="91440" bIns="45720" anchor="ctr" anchorCtr="0"/>
          <a:p>
            <a:pPr algn="ctr"/>
            <a:r>
              <a:rPr lang="en-US" altLang="zh-CN" sz="4000" dirty="0">
                <a:latin typeface="Times New Roman" panose="02020603050405020304" pitchFamily="18" charset="0"/>
                <a:ea typeface="宋体" panose="02010600030101010101" pitchFamily="2" charset="-122"/>
                <a:cs typeface="Times New Roman" panose="02020603050405020304" pitchFamily="18" charset="0"/>
                <a:sym typeface="+mn-ea"/>
              </a:rPr>
              <a:t>4. Present Situations</a:t>
            </a:r>
            <a:endParaRPr lang="en-US" altLang="zh-CN" sz="4000" b="1" dirty="0">
              <a:latin typeface="Times New Roman" panose="02020603050405020304" pitchFamily="18" charset="0"/>
              <a:cs typeface="Times New Roman" panose="02020603050405020304" pitchFamily="18" charset="0"/>
            </a:endParaRPr>
          </a:p>
        </p:txBody>
      </p:sp>
      <p:sp>
        <p:nvSpPr>
          <p:cNvPr id="12" name="内容占位符 2"/>
          <p:cNvSpPr>
            <a:spLocks noGrp="1"/>
          </p:cNvSpPr>
          <p:nvPr/>
        </p:nvSpPr>
        <p:spPr>
          <a:xfrm>
            <a:off x="1840503" y="1724184"/>
            <a:ext cx="6471374" cy="37444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n-US" altLang="zh-CN" sz="2800" dirty="0">
                <a:latin typeface="Arial" panose="020B0604020202020204" pitchFamily="34" charset="0"/>
                <a:cs typeface="Times New Roman" panose="02020603050405020304" pitchFamily="18" charset="0"/>
                <a:sym typeface="+mn-ea"/>
              </a:rPr>
              <a:t>●</a:t>
            </a:r>
            <a:r>
              <a:rPr lang="en-US" altLang="zh-CN" sz="2800" dirty="0">
                <a:latin typeface="Times New Roman" panose="02020603050405020304" pitchFamily="18" charset="0"/>
                <a:cs typeface="Times New Roman" panose="02020603050405020304" pitchFamily="18" charset="0"/>
                <a:sym typeface="+mn-ea"/>
              </a:rPr>
              <a:t>Financial Crisis of 2008</a:t>
            </a:r>
            <a:endParaRPr lang="en-US" altLang="zh-CN" sz="2800" dirty="0">
              <a:latin typeface="Times New Roman" panose="02020603050405020304" pitchFamily="18" charset="0"/>
              <a:cs typeface="Times New Roman" panose="02020603050405020304" pitchFamily="18" charset="0"/>
            </a:endParaRPr>
          </a:p>
          <a:p>
            <a:pPr marL="0" indent="457200" algn="just" fontAlgn="auto">
              <a:lnSpc>
                <a:spcPct val="150000"/>
              </a:lnSpc>
              <a:spcBef>
                <a:spcPts val="0"/>
              </a:spcBef>
              <a:buNone/>
            </a:pPr>
            <a:r>
              <a:rPr lang="en-US" altLang="zh-CN" sz="2300" dirty="0">
                <a:latin typeface="Times New Roman" panose="02020603050405020304" pitchFamily="18" charset="0"/>
                <a:cs typeface="Times New Roman" panose="02020603050405020304" pitchFamily="18" charset="0"/>
              </a:rPr>
              <a:t>The financial crisis of 2007–2008, also known as the global financial crisis and the 2008 financial crisis, is considered by many economists to have been the worst financial crisis since the Great Depression of the 1930s.</a:t>
            </a:r>
            <a:endParaRPr lang="en-US" altLang="zh-CN" sz="23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标题 1"/>
          <p:cNvSpPr>
            <a:spLocks noGrp="1"/>
          </p:cNvSpPr>
          <p:nvPr/>
        </p:nvSpPr>
        <p:spPr>
          <a:xfrm>
            <a:off x="1572687" y="463863"/>
            <a:ext cx="5194920" cy="99412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dirty="0">
                <a:latin typeface="Times New Roman" panose="02020603050405020304" pitchFamily="18" charset="0"/>
                <a:ea typeface="宋体" panose="02010600030101010101" pitchFamily="2" charset="-122"/>
                <a:cs typeface="Times New Roman" panose="02020603050405020304" pitchFamily="18" charset="0"/>
                <a:sym typeface="+mn-ea"/>
              </a:rPr>
              <a:t>4. </a:t>
            </a:r>
            <a:r>
              <a:rPr lang="en-US" altLang="zh-CN" dirty="0">
                <a:latin typeface="Times New Roman" panose="02020603050405020304" pitchFamily="18" charset="0"/>
                <a:cs typeface="Times New Roman" panose="02020603050405020304" pitchFamily="18" charset="0"/>
                <a:sym typeface="+mn-ea"/>
              </a:rPr>
              <a:t>Present Situations</a:t>
            </a:r>
            <a:endParaRPr lang="zh-CN" altLang="en-US" dirty="0"/>
          </a:p>
        </p:txBody>
      </p:sp>
      <p:sp>
        <p:nvSpPr>
          <p:cNvPr id="8" name="内容占位符 2"/>
          <p:cNvSpPr>
            <a:spLocks noGrp="1"/>
          </p:cNvSpPr>
          <p:nvPr/>
        </p:nvSpPr>
        <p:spPr>
          <a:xfrm>
            <a:off x="1297305" y="1457960"/>
            <a:ext cx="8189595" cy="5109210"/>
          </a:xfrm>
          <a:prstGeom prst="rect">
            <a:avLst/>
          </a:prstGeom>
        </p:spPr>
        <p:txBody>
          <a:bodyPr vert="horz" lIns="91440" tIns="45720" rIns="91440" bIns="45720" rtlCol="0">
            <a:normAutofit fontScale="3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charset="0"/>
              <a:buChar char="l"/>
            </a:pPr>
            <a:r>
              <a:rPr lang="en-US" altLang="zh-CN" sz="7500" b="1" dirty="0">
                <a:latin typeface="Times New Roman" panose="02020603050405020304" pitchFamily="18" charset="0"/>
                <a:cs typeface="Times New Roman" panose="02020603050405020304" pitchFamily="18" charset="0"/>
              </a:rPr>
              <a:t>Causes  :</a:t>
            </a:r>
            <a:endParaRPr lang="en-US" altLang="zh-CN" sz="7500" b="1" dirty="0">
              <a:latin typeface="Times New Roman" panose="02020603050405020304" pitchFamily="18" charset="0"/>
              <a:cs typeface="Times New Roman" panose="02020603050405020304" pitchFamily="18" charset="0"/>
            </a:endParaRPr>
          </a:p>
          <a:p>
            <a:pPr marL="0" indent="457200" algn="just" fontAlgn="auto">
              <a:lnSpc>
                <a:spcPct val="150000"/>
              </a:lnSpc>
              <a:spcBef>
                <a:spcPts val="0"/>
              </a:spcBef>
              <a:buFont typeface="Wingdings" panose="05000000000000000000" charset="0"/>
              <a:buNone/>
            </a:pPr>
            <a:r>
              <a:rPr lang="en-US" altLang="zh-CN" sz="6400" dirty="0">
                <a:latin typeface="Times New Roman" panose="02020603050405020304" pitchFamily="18" charset="0"/>
                <a:cs typeface="Times New Roman" panose="02020603050405020304" pitchFamily="18" charset="0"/>
              </a:rPr>
              <a:t>The immediate cause: the bursting of the US housing bubble</a:t>
            </a:r>
            <a:endParaRPr lang="en-US" altLang="zh-CN" sz="6400" dirty="0">
              <a:latin typeface="Times New Roman" panose="02020603050405020304" pitchFamily="18" charset="0"/>
              <a:cs typeface="Times New Roman" panose="02020603050405020304" pitchFamily="18" charset="0"/>
            </a:endParaRPr>
          </a:p>
          <a:p>
            <a:pPr algn="just">
              <a:buFont typeface="Wingdings" panose="05000000000000000000" charset="0"/>
              <a:buChar char="l"/>
            </a:pPr>
            <a:r>
              <a:rPr lang="en-US" altLang="zh-CN" sz="6400" b="1" dirty="0">
                <a:latin typeface="Times New Roman" panose="02020603050405020304" pitchFamily="18" charset="0"/>
                <a:cs typeface="Times New Roman" panose="02020603050405020304" pitchFamily="18" charset="0"/>
                <a:sym typeface="+mn-ea"/>
              </a:rPr>
              <a:t>Consequences:</a:t>
            </a:r>
            <a:endParaRPr lang="en-US" altLang="zh-CN" sz="6400" b="1" dirty="0">
              <a:latin typeface="Times New Roman" panose="02020603050405020304" pitchFamily="18" charset="0"/>
              <a:cs typeface="Times New Roman" panose="02020603050405020304" pitchFamily="18" charset="0"/>
              <a:sym typeface="+mn-ea"/>
            </a:endParaRPr>
          </a:p>
          <a:p>
            <a:pPr marL="0" indent="457200" algn="just" fontAlgn="auto">
              <a:lnSpc>
                <a:spcPct val="150000"/>
              </a:lnSpc>
              <a:spcBef>
                <a:spcPts val="0"/>
              </a:spcBef>
              <a:buFont typeface="Wingdings" panose="05000000000000000000" charset="0"/>
              <a:buNone/>
            </a:pPr>
            <a:r>
              <a:rPr lang="en-US" altLang="zh-CN" sz="5800" dirty="0">
                <a:latin typeface="Times New Roman" panose="02020603050405020304" pitchFamily="18" charset="0"/>
                <a:cs typeface="Times New Roman" panose="02020603050405020304" pitchFamily="18" charset="0"/>
                <a:sym typeface="+mn-ea"/>
              </a:rPr>
              <a:t>The collapse of housing prices and the shrinkage of construction sector;</a:t>
            </a:r>
            <a:endParaRPr lang="en-US" altLang="zh-CN" sz="5800" dirty="0">
              <a:latin typeface="Times New Roman" panose="02020603050405020304" pitchFamily="18" charset="0"/>
              <a:cs typeface="Times New Roman" panose="02020603050405020304" pitchFamily="18" charset="0"/>
              <a:sym typeface="+mn-ea"/>
            </a:endParaRPr>
          </a:p>
          <a:p>
            <a:pPr marL="0" indent="457200" algn="just" fontAlgn="auto">
              <a:lnSpc>
                <a:spcPct val="150000"/>
              </a:lnSpc>
              <a:spcBef>
                <a:spcPts val="0"/>
              </a:spcBef>
              <a:buFont typeface="Wingdings" panose="05000000000000000000" charset="0"/>
              <a:buNone/>
            </a:pPr>
            <a:r>
              <a:rPr lang="en-US" altLang="zh-CN" sz="5800" dirty="0">
                <a:latin typeface="Times New Roman" panose="02020603050405020304" pitchFamily="18" charset="0"/>
                <a:cs typeface="Times New Roman" panose="02020603050405020304" pitchFamily="18" charset="0"/>
                <a:sym typeface="+mn-ea"/>
              </a:rPr>
              <a:t>A series of the largest banks in the U.S. and Europe collapsed;</a:t>
            </a:r>
            <a:endParaRPr lang="en-US" altLang="zh-CN" sz="5800" dirty="0">
              <a:latin typeface="Times New Roman" panose="02020603050405020304" pitchFamily="18" charset="0"/>
              <a:cs typeface="Times New Roman" panose="02020603050405020304" pitchFamily="18" charset="0"/>
              <a:sym typeface="+mn-ea"/>
            </a:endParaRPr>
          </a:p>
          <a:p>
            <a:pPr marL="0" indent="457200" algn="just" fontAlgn="auto">
              <a:lnSpc>
                <a:spcPct val="150000"/>
              </a:lnSpc>
              <a:spcBef>
                <a:spcPts val="0"/>
              </a:spcBef>
              <a:buFont typeface="Wingdings" panose="05000000000000000000" charset="0"/>
              <a:buNone/>
            </a:pPr>
            <a:r>
              <a:rPr lang="en-US" altLang="zh-CN" sz="5800" dirty="0">
                <a:latin typeface="Times New Roman" panose="02020603050405020304" pitchFamily="18" charset="0"/>
                <a:cs typeface="Times New Roman" panose="02020603050405020304" pitchFamily="18" charset="0"/>
                <a:sym typeface="+mn-ea"/>
              </a:rPr>
              <a:t>The stock market plunged 40% and housing prices fell 20%;</a:t>
            </a:r>
            <a:endParaRPr lang="en-US" altLang="zh-CN" sz="5800" dirty="0">
              <a:latin typeface="Times New Roman" panose="02020603050405020304" pitchFamily="18" charset="0"/>
              <a:cs typeface="Times New Roman" panose="02020603050405020304" pitchFamily="18" charset="0"/>
              <a:sym typeface="+mn-ea"/>
            </a:endParaRPr>
          </a:p>
          <a:p>
            <a:pPr marL="0" indent="457200" algn="just" fontAlgn="auto">
              <a:lnSpc>
                <a:spcPct val="150000"/>
              </a:lnSpc>
              <a:spcBef>
                <a:spcPts val="0"/>
              </a:spcBef>
              <a:buFont typeface="Wingdings" panose="05000000000000000000" charset="0"/>
              <a:buNone/>
            </a:pPr>
            <a:r>
              <a:rPr lang="en-US" altLang="zh-CN" sz="5800" dirty="0">
                <a:latin typeface="Times New Roman" panose="02020603050405020304" pitchFamily="18" charset="0"/>
                <a:cs typeface="Times New Roman" panose="02020603050405020304" pitchFamily="18" charset="0"/>
                <a:sym typeface="+mn-ea"/>
              </a:rPr>
              <a:t>The distress was spreading beyond the financial and housing sectors: the automobile industry, the retail sector.</a:t>
            </a:r>
            <a:endParaRPr lang="en-US" altLang="zh-CN" dirty="0"/>
          </a:p>
          <a:p>
            <a:pPr algn="just"/>
            <a:endParaRPr lang="en-US" altLang="zh-CN" dirty="0"/>
          </a:p>
          <a:p>
            <a:pPr algn="just"/>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3937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6" name="文本框 5"/>
          <p:cNvSpPr txBox="1"/>
          <p:nvPr/>
        </p:nvSpPr>
        <p:spPr>
          <a:xfrm>
            <a:off x="1804720" y="836712"/>
            <a:ext cx="4572000" cy="706755"/>
          </a:xfrm>
          <a:prstGeom prst="rect">
            <a:avLst/>
          </a:prstGeom>
          <a:noFill/>
        </p:spPr>
        <p:txBody>
          <a:bodyPr wrap="square" rtlCol="0" anchor="t">
            <a:spAutoFit/>
          </a:bodyPr>
          <a:p>
            <a:r>
              <a:rPr lang="en-US" altLang="zh-CN" sz="4000" dirty="0">
                <a:latin typeface="Times New Roman" panose="02020603050405020304" pitchFamily="18" charset="0"/>
                <a:cs typeface="Times New Roman" panose="02020603050405020304" pitchFamily="18" charset="0"/>
                <a:sym typeface="+mn-ea"/>
              </a:rPr>
              <a:t>4. Present Situations</a:t>
            </a:r>
            <a:endParaRPr lang="en-US" altLang="zh-CN" sz="4000" dirty="0">
              <a:latin typeface="Times New Roman" panose="02020603050405020304" pitchFamily="18" charset="0"/>
              <a:cs typeface="Times New Roman" panose="02020603050405020304" pitchFamily="18" charset="0"/>
              <a:sym typeface="+mn-ea"/>
            </a:endParaRPr>
          </a:p>
        </p:txBody>
      </p:sp>
      <p:sp>
        <p:nvSpPr>
          <p:cNvPr id="8" name="内容占位符 2"/>
          <p:cNvSpPr>
            <a:spLocks noGrp="1"/>
          </p:cNvSpPr>
          <p:nvPr/>
        </p:nvSpPr>
        <p:spPr>
          <a:xfrm>
            <a:off x="1253490" y="1628775"/>
            <a:ext cx="8056880" cy="426212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charset="0"/>
              <a:buChar char="l"/>
            </a:pPr>
            <a:r>
              <a:rPr lang="en-US" altLang="zh-CN" sz="2800" dirty="0">
                <a:latin typeface="Times New Roman" panose="02020603050405020304" pitchFamily="18" charset="0"/>
                <a:cs typeface="Times New Roman" panose="02020603050405020304" pitchFamily="18" charset="0"/>
                <a:sym typeface="+mn-ea"/>
              </a:rPr>
              <a:t>Obama’s Responses</a:t>
            </a:r>
            <a:endParaRPr lang="en-US" altLang="zh-CN" sz="2800" dirty="0">
              <a:latin typeface="Times New Roman" panose="02020603050405020304" pitchFamily="18" charset="0"/>
              <a:cs typeface="Times New Roman" panose="02020603050405020304" pitchFamily="18" charset="0"/>
              <a:sym typeface="+mn-ea"/>
            </a:endParaRPr>
          </a:p>
          <a:p>
            <a:pPr indent="342265" algn="just" fontAlgn="auto">
              <a:lnSpc>
                <a:spcPct val="150000"/>
              </a:lnSpc>
              <a:spcBef>
                <a:spcPts val="0"/>
              </a:spcBef>
              <a:buFont typeface="Arial" panose="020B0604020202020204" pitchFamily="34" charset="0"/>
              <a:buChar char="•"/>
            </a:pPr>
            <a:r>
              <a:rPr lang="en-US" altLang="zh-CN" sz="2400" dirty="0">
                <a:latin typeface="Times New Roman" panose="02020603050405020304" pitchFamily="18" charset="0"/>
                <a:cs typeface="Times New Roman" panose="02020603050405020304" pitchFamily="18" charset="0"/>
              </a:rPr>
              <a:t>American Recovery and Reinvestment Act of 2009 in February 2009</a:t>
            </a:r>
            <a:endParaRPr lang="en-US" altLang="zh-CN" sz="2400" dirty="0">
              <a:latin typeface="Times New Roman" panose="02020603050405020304" pitchFamily="18" charset="0"/>
              <a:cs typeface="Times New Roman" panose="02020603050405020304" pitchFamily="18" charset="0"/>
            </a:endParaRPr>
          </a:p>
          <a:p>
            <a:pPr indent="342265" algn="just" fontAlgn="auto">
              <a:lnSpc>
                <a:spcPct val="150000"/>
              </a:lnSpc>
              <a:spcBef>
                <a:spcPts val="0"/>
              </a:spcBef>
              <a:buFont typeface="Arial" panose="020B0604020202020204" pitchFamily="34" charset="0"/>
              <a:buChar char="•"/>
            </a:pPr>
            <a:r>
              <a:rPr lang="en-US" altLang="zh-CN" sz="2400" dirty="0">
                <a:latin typeface="Times New Roman" panose="02020603050405020304" pitchFamily="18" charset="0"/>
                <a:cs typeface="Times New Roman" panose="02020603050405020304" pitchFamily="18" charset="0"/>
              </a:rPr>
              <a:t>the approximate cost of the economic stimulus package: $787 billion</a:t>
            </a:r>
            <a:endParaRPr lang="en-US" altLang="zh-CN" sz="2400" dirty="0">
              <a:latin typeface="Times New Roman" panose="02020603050405020304" pitchFamily="18" charset="0"/>
              <a:cs typeface="Times New Roman" panose="02020603050405020304" pitchFamily="18" charset="0"/>
            </a:endParaRPr>
          </a:p>
          <a:p>
            <a:pPr indent="342265" algn="just" fontAlgn="auto">
              <a:lnSpc>
                <a:spcPct val="150000"/>
              </a:lnSpc>
              <a:spcBef>
                <a:spcPts val="0"/>
              </a:spcBef>
              <a:buFont typeface="Arial" panose="020B0604020202020204" pitchFamily="34" charset="0"/>
              <a:buChar char="•"/>
            </a:pPr>
            <a:r>
              <a:rPr lang="en-US" altLang="zh-CN" sz="2400" dirty="0">
                <a:latin typeface="Times New Roman" panose="02020603050405020304" pitchFamily="18" charset="0"/>
                <a:cs typeface="Times New Roman" panose="02020603050405020304" pitchFamily="18" charset="0"/>
              </a:rPr>
              <a:t>the ARRA’s rationale: the Keynesian economic theory</a:t>
            </a:r>
            <a:endParaRPr lang="en-US" altLang="zh-CN" sz="2400" dirty="0">
              <a:latin typeface="Times New Roman" panose="02020603050405020304" pitchFamily="18" charset="0"/>
              <a:cs typeface="Times New Roman" panose="02020603050405020304" pitchFamily="18" charset="0"/>
            </a:endParaRPr>
          </a:p>
          <a:p>
            <a:pPr indent="342265" algn="just" fontAlgn="auto">
              <a:lnSpc>
                <a:spcPct val="150000"/>
              </a:lnSpc>
              <a:spcBef>
                <a:spcPts val="0"/>
              </a:spcBef>
              <a:buFont typeface="Arial" panose="020B0604020202020204" pitchFamily="34" charset="0"/>
              <a:buChar char="•"/>
            </a:pPr>
            <a:r>
              <a:rPr lang="en-US" altLang="zh-CN" sz="2400" dirty="0">
                <a:latin typeface="Times New Roman" panose="02020603050405020304" pitchFamily="18" charset="0"/>
                <a:cs typeface="Times New Roman" panose="02020603050405020304" pitchFamily="18" charset="0"/>
              </a:rPr>
              <a:t>a subject of disagreement</a:t>
            </a:r>
            <a:endParaRPr lang="en-US" altLang="zh-CN" sz="2400" dirty="0">
              <a:latin typeface="Times New Roman" panose="02020603050405020304" pitchFamily="18" charset="0"/>
              <a:cs typeface="Times New Roman" panose="02020603050405020304" pitchFamily="18" charset="0"/>
            </a:endParaRPr>
          </a:p>
          <a:p>
            <a:pPr indent="342265" algn="just" fontAlgn="auto">
              <a:lnSpc>
                <a:spcPct val="150000"/>
              </a:lnSpc>
              <a:spcBef>
                <a:spcPts val="0"/>
              </a:spcBef>
              <a:buFont typeface="Arial" panose="020B0604020202020204" pitchFamily="34" charset="0"/>
              <a:buChar char="•"/>
            </a:pPr>
            <a:r>
              <a:rPr lang="en-US" altLang="zh-CN" sz="2400" dirty="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3937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6" name="文本框 5"/>
          <p:cNvSpPr txBox="1"/>
          <p:nvPr/>
        </p:nvSpPr>
        <p:spPr>
          <a:xfrm>
            <a:off x="1578025" y="583347"/>
            <a:ext cx="4572000" cy="706755"/>
          </a:xfrm>
          <a:prstGeom prst="rect">
            <a:avLst/>
          </a:prstGeom>
          <a:noFill/>
        </p:spPr>
        <p:txBody>
          <a:bodyPr wrap="square" rtlCol="0" anchor="t">
            <a:spAutoFit/>
          </a:bodyPr>
          <a:p>
            <a:r>
              <a:rPr lang="en-US" altLang="zh-CN" sz="4000" dirty="0">
                <a:latin typeface="Times New Roman" panose="02020603050405020304" pitchFamily="18" charset="0"/>
                <a:cs typeface="Times New Roman" panose="02020603050405020304" pitchFamily="18" charset="0"/>
                <a:sym typeface="+mn-ea"/>
              </a:rPr>
              <a:t>4. Present Situations</a:t>
            </a:r>
            <a:endParaRPr lang="en-US" altLang="zh-CN" sz="4000" dirty="0">
              <a:latin typeface="Times New Roman" panose="02020603050405020304" pitchFamily="18" charset="0"/>
              <a:cs typeface="Times New Roman" panose="02020603050405020304" pitchFamily="18" charset="0"/>
              <a:sym typeface="+mn-ea"/>
            </a:endParaRPr>
          </a:p>
        </p:txBody>
      </p:sp>
      <p:sp>
        <p:nvSpPr>
          <p:cNvPr id="5" name="内容占位符 2"/>
          <p:cNvSpPr>
            <a:spLocks noGrp="1"/>
          </p:cNvSpPr>
          <p:nvPr/>
        </p:nvSpPr>
        <p:spPr>
          <a:xfrm>
            <a:off x="2010410" y="1228725"/>
            <a:ext cx="7679055" cy="51517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charset="0"/>
              <a:buChar char="l"/>
            </a:pPr>
            <a:r>
              <a:rPr lang="en-US" altLang="zh-CN" sz="2700" dirty="0">
                <a:latin typeface="Times New Roman" panose="02020603050405020304" pitchFamily="18" charset="0"/>
                <a:cs typeface="Times New Roman" panose="02020603050405020304" pitchFamily="18" charset="0"/>
                <a:sym typeface="+mn-ea"/>
              </a:rPr>
              <a:t>Donald Trump’s Responses</a:t>
            </a:r>
            <a:endParaRPr lang="en-US" altLang="zh-CN" sz="2700" dirty="0">
              <a:latin typeface="Times New Roman" panose="02020603050405020304" pitchFamily="18" charset="0"/>
              <a:cs typeface="Times New Roman" panose="02020603050405020304" pitchFamily="18" charset="0"/>
            </a:endParaRPr>
          </a:p>
          <a:p>
            <a:pPr indent="342265" algn="just" fontAlgn="auto">
              <a:lnSpc>
                <a:spcPct val="150000"/>
              </a:lnSpc>
              <a:spcBef>
                <a:spcPts val="0"/>
              </a:spcBef>
              <a:buFont typeface="Arial" panose="020B0604020202020204" pitchFamily="34" charset="0"/>
              <a:buChar char="•"/>
            </a:pPr>
            <a:r>
              <a:rPr lang="en-US" altLang="zh-CN" sz="2700" dirty="0">
                <a:latin typeface="Times New Roman" panose="02020603050405020304" pitchFamily="18" charset="0"/>
                <a:cs typeface="Times New Roman" panose="02020603050405020304" pitchFamily="18" charset="0"/>
              </a:rPr>
              <a:t> trade protectionism;</a:t>
            </a:r>
            <a:endParaRPr lang="en-US" altLang="zh-CN" sz="2700" dirty="0">
              <a:latin typeface="Times New Roman" panose="02020603050405020304" pitchFamily="18" charset="0"/>
              <a:cs typeface="Times New Roman" panose="02020603050405020304" pitchFamily="18" charset="0"/>
            </a:endParaRPr>
          </a:p>
          <a:p>
            <a:pPr indent="342265" algn="just" fontAlgn="auto">
              <a:lnSpc>
                <a:spcPct val="150000"/>
              </a:lnSpc>
              <a:spcBef>
                <a:spcPts val="0"/>
              </a:spcBef>
              <a:buFont typeface="Arial" panose="020B0604020202020204" pitchFamily="34" charset="0"/>
              <a:buChar char="•"/>
            </a:pPr>
            <a:r>
              <a:rPr lang="en-US" altLang="zh-CN" sz="2700" dirty="0">
                <a:latin typeface="Times New Roman" panose="02020603050405020304" pitchFamily="18" charset="0"/>
                <a:cs typeface="Times New Roman" panose="02020603050405020304" pitchFamily="18" charset="0"/>
              </a:rPr>
              <a:t> immigration reduction;</a:t>
            </a:r>
            <a:endParaRPr lang="en-US" altLang="zh-CN" sz="2700" dirty="0">
              <a:latin typeface="Times New Roman" panose="02020603050405020304" pitchFamily="18" charset="0"/>
              <a:cs typeface="Times New Roman" panose="02020603050405020304" pitchFamily="18" charset="0"/>
            </a:endParaRPr>
          </a:p>
          <a:p>
            <a:pPr indent="342265" algn="just" fontAlgn="auto">
              <a:lnSpc>
                <a:spcPct val="150000"/>
              </a:lnSpc>
              <a:spcBef>
                <a:spcPts val="0"/>
              </a:spcBef>
              <a:buFont typeface="Arial" panose="020B0604020202020204" pitchFamily="34" charset="0"/>
              <a:buChar char="•"/>
            </a:pPr>
            <a:r>
              <a:rPr lang="en-US" altLang="zh-CN" sz="2700" dirty="0">
                <a:latin typeface="Times New Roman" panose="02020603050405020304" pitchFamily="18" charset="0"/>
                <a:cs typeface="Times New Roman" panose="02020603050405020304" pitchFamily="18" charset="0"/>
              </a:rPr>
              <a:t> individual and corporate tax reform;</a:t>
            </a:r>
            <a:endParaRPr lang="en-US" altLang="zh-CN" sz="2700" dirty="0">
              <a:latin typeface="Times New Roman" panose="02020603050405020304" pitchFamily="18" charset="0"/>
              <a:cs typeface="Times New Roman" panose="02020603050405020304" pitchFamily="18" charset="0"/>
            </a:endParaRPr>
          </a:p>
          <a:p>
            <a:pPr indent="342265" algn="just" fontAlgn="auto">
              <a:lnSpc>
                <a:spcPct val="150000"/>
              </a:lnSpc>
              <a:spcBef>
                <a:spcPts val="0"/>
              </a:spcBef>
              <a:buFont typeface="Arial" panose="020B0604020202020204" pitchFamily="34" charset="0"/>
              <a:buChar char="•"/>
            </a:pPr>
            <a:r>
              <a:rPr lang="en-US" altLang="zh-CN" sz="2700" dirty="0">
                <a:latin typeface="Times New Roman" panose="02020603050405020304" pitchFamily="18" charset="0"/>
                <a:cs typeface="Times New Roman" panose="02020603050405020304" pitchFamily="18" charset="0"/>
              </a:rPr>
              <a:t> the dismantling of th</a:t>
            </a:r>
            <a:r>
              <a:rPr lang="en-US" altLang="zh-CN" sz="2400" dirty="0">
                <a:latin typeface="Times New Roman" panose="02020603050405020304" pitchFamily="18" charset="0"/>
                <a:cs typeface="Times New Roman" panose="02020603050405020304" pitchFamily="18" charset="0"/>
              </a:rPr>
              <a:t>e Dodd–Frank Wall Street Reform and Consumer Protection Act;</a:t>
            </a:r>
            <a:endParaRPr lang="en-US" altLang="zh-CN" sz="2400" dirty="0">
              <a:latin typeface="Times New Roman" panose="02020603050405020304" pitchFamily="18" charset="0"/>
              <a:cs typeface="Times New Roman" panose="02020603050405020304" pitchFamily="18" charset="0"/>
            </a:endParaRPr>
          </a:p>
          <a:p>
            <a:pPr indent="342265" algn="just" fontAlgn="auto">
              <a:lnSpc>
                <a:spcPct val="150000"/>
              </a:lnSpc>
              <a:spcBef>
                <a:spcPts val="0"/>
              </a:spcBef>
              <a:buFont typeface="Arial" panose="020B0604020202020204" pitchFamily="34" charset="0"/>
              <a:buChar char="•"/>
            </a:pPr>
            <a:r>
              <a:rPr lang="en-US" altLang="zh-CN" sz="2400" dirty="0">
                <a:latin typeface="Times New Roman" panose="02020603050405020304" pitchFamily="18" charset="0"/>
                <a:cs typeface="Times New Roman" panose="02020603050405020304" pitchFamily="18" charset="0"/>
              </a:rPr>
              <a:t> the repeal of the Patient Protection and Affordable Care Act;</a:t>
            </a:r>
            <a:endParaRPr lang="en-US" altLang="zh-CN" sz="2400" dirty="0">
              <a:latin typeface="Times New Roman" panose="02020603050405020304" pitchFamily="18" charset="0"/>
              <a:cs typeface="Times New Roman" panose="02020603050405020304" pitchFamily="18" charset="0"/>
            </a:endParaRPr>
          </a:p>
          <a:p>
            <a:pPr indent="342265" algn="just" fontAlgn="auto">
              <a:lnSpc>
                <a:spcPct val="150000"/>
              </a:lnSpc>
              <a:spcBef>
                <a:spcPts val="0"/>
              </a:spcBef>
              <a:buFont typeface="Arial" panose="020B0604020202020204" pitchFamily="34" charset="0"/>
              <a:buChar char="•"/>
            </a:pPr>
            <a:r>
              <a:rPr lang="en-US" altLang="zh-CN" sz="2700" dirty="0">
                <a:solidFill>
                  <a:schemeClr val="tx1"/>
                </a:solidFill>
                <a:latin typeface="Times New Roman" panose="02020603050405020304" pitchFamily="18" charset="0"/>
                <a:cs typeface="Times New Roman" panose="02020603050405020304" pitchFamily="18" charset="0"/>
              </a:rPr>
              <a:t>...</a:t>
            </a:r>
            <a:endParaRPr lang="en-US" altLang="zh-CN" sz="27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3937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6" name="文本框 5"/>
          <p:cNvSpPr txBox="1"/>
          <p:nvPr/>
        </p:nvSpPr>
        <p:spPr>
          <a:xfrm>
            <a:off x="1578025" y="583347"/>
            <a:ext cx="4572000" cy="706755"/>
          </a:xfrm>
          <a:prstGeom prst="rect">
            <a:avLst/>
          </a:prstGeom>
          <a:noFill/>
        </p:spPr>
        <p:txBody>
          <a:bodyPr wrap="square" rtlCol="0" anchor="t">
            <a:spAutoFit/>
          </a:bodyPr>
          <a:p>
            <a:r>
              <a:rPr lang="en-US" altLang="zh-CN" sz="4000" dirty="0">
                <a:latin typeface="Times New Roman" panose="02020603050405020304" pitchFamily="18" charset="0"/>
                <a:cs typeface="Times New Roman" panose="02020603050405020304" pitchFamily="18" charset="0"/>
                <a:sym typeface="+mn-ea"/>
              </a:rPr>
              <a:t>4. Present Situations</a:t>
            </a:r>
            <a:endParaRPr lang="en-US" altLang="zh-CN" sz="4000" dirty="0">
              <a:latin typeface="Times New Roman" panose="02020603050405020304" pitchFamily="18" charset="0"/>
              <a:cs typeface="Times New Roman" panose="02020603050405020304" pitchFamily="18" charset="0"/>
              <a:sym typeface="+mn-ea"/>
            </a:endParaRPr>
          </a:p>
        </p:txBody>
      </p:sp>
      <p:sp>
        <p:nvSpPr>
          <p:cNvPr id="7" name="内容占位符 2"/>
          <p:cNvSpPr>
            <a:spLocks noGrp="1"/>
          </p:cNvSpPr>
          <p:nvPr/>
        </p:nvSpPr>
        <p:spPr>
          <a:xfrm>
            <a:off x="1743755" y="1520914"/>
            <a:ext cx="5976714" cy="38161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fontAlgn="auto">
              <a:lnSpc>
                <a:spcPct val="100000"/>
              </a:lnSpc>
              <a:buFont typeface="Wingdings" panose="05000000000000000000" charset="0"/>
              <a:buChar char="l"/>
            </a:pPr>
            <a:r>
              <a:rPr lang="en-US" altLang="zh-CN" sz="2800" dirty="0">
                <a:latin typeface="Times New Roman" panose="02020603050405020304" pitchFamily="18" charset="0"/>
                <a:cs typeface="Times New Roman" panose="02020603050405020304" pitchFamily="18" charset="0"/>
                <a:sym typeface="+mn-ea"/>
              </a:rPr>
              <a:t>Joe Biden’s Responses</a:t>
            </a:r>
            <a:endParaRPr lang="en-US" altLang="zh-CN" sz="2800" dirty="0">
              <a:latin typeface="Times New Roman" panose="02020603050405020304" pitchFamily="18" charset="0"/>
              <a:cs typeface="Times New Roman" panose="02020603050405020304" pitchFamily="18" charset="0"/>
            </a:endParaRPr>
          </a:p>
          <a:p>
            <a:pPr marL="0" indent="457200" algn="just" fontAlgn="auto">
              <a:lnSpc>
                <a:spcPct val="150000"/>
              </a:lnSpc>
              <a:spcBef>
                <a:spcPts val="0"/>
              </a:spcBef>
              <a:buNone/>
            </a:pPr>
            <a:r>
              <a:rPr lang="en-US" altLang="zh-CN" sz="2400" dirty="0">
                <a:latin typeface="Times New Roman" panose="02020603050405020304" pitchFamily="18" charset="0"/>
                <a:cs typeface="Times New Roman" panose="02020603050405020304" pitchFamily="18" charset="0"/>
              </a:rPr>
              <a:t>• Recession Recovery and Jobs Creation;</a:t>
            </a:r>
            <a:endParaRPr lang="en-US" altLang="zh-CN" sz="2400" dirty="0">
              <a:latin typeface="Times New Roman" panose="02020603050405020304" pitchFamily="18" charset="0"/>
              <a:cs typeface="Times New Roman" panose="02020603050405020304" pitchFamily="18" charset="0"/>
            </a:endParaRPr>
          </a:p>
          <a:p>
            <a:pPr marL="0" indent="457200" algn="just" fontAlgn="auto">
              <a:lnSpc>
                <a:spcPct val="150000"/>
              </a:lnSpc>
              <a:spcBef>
                <a:spcPts val="0"/>
              </a:spcBef>
              <a:buNone/>
            </a:pPr>
            <a:r>
              <a:rPr lang="en-US" altLang="zh-CN" sz="2400" dirty="0">
                <a:latin typeface="Times New Roman" panose="02020603050405020304" pitchFamily="18" charset="0"/>
                <a:cs typeface="Times New Roman" panose="02020603050405020304" pitchFamily="18" charset="0"/>
              </a:rPr>
              <a:t>• Healthcare Reforms;</a:t>
            </a:r>
            <a:endParaRPr lang="en-US" altLang="zh-CN" sz="2400" dirty="0">
              <a:latin typeface="Times New Roman" panose="02020603050405020304" pitchFamily="18" charset="0"/>
              <a:cs typeface="Times New Roman" panose="02020603050405020304" pitchFamily="18" charset="0"/>
            </a:endParaRPr>
          </a:p>
          <a:p>
            <a:pPr marL="0" indent="457200" algn="just" fontAlgn="auto">
              <a:lnSpc>
                <a:spcPct val="150000"/>
              </a:lnSpc>
              <a:spcBef>
                <a:spcPts val="0"/>
              </a:spcBef>
              <a:buNone/>
            </a:pPr>
            <a:r>
              <a:rPr lang="en-US" altLang="zh-CN" sz="2400" dirty="0">
                <a:latin typeface="Times New Roman" panose="02020603050405020304" pitchFamily="18" charset="0"/>
                <a:cs typeface="Times New Roman" panose="02020603050405020304" pitchFamily="18" charset="0"/>
              </a:rPr>
              <a:t>• Climate Change Measures;</a:t>
            </a:r>
            <a:endParaRPr lang="en-US" altLang="zh-CN" sz="2400" dirty="0">
              <a:latin typeface="Times New Roman" panose="02020603050405020304" pitchFamily="18" charset="0"/>
              <a:cs typeface="Times New Roman" panose="02020603050405020304" pitchFamily="18" charset="0"/>
            </a:endParaRPr>
          </a:p>
          <a:p>
            <a:pPr marL="0" indent="457200" algn="just" fontAlgn="auto">
              <a:lnSpc>
                <a:spcPct val="150000"/>
              </a:lnSpc>
              <a:spcBef>
                <a:spcPts val="0"/>
              </a:spcBef>
              <a:buNone/>
            </a:pPr>
            <a:r>
              <a:rPr lang="en-US" altLang="zh-CN" sz="2400" dirty="0">
                <a:latin typeface="Times New Roman" panose="02020603050405020304" pitchFamily="18" charset="0"/>
                <a:cs typeface="Times New Roman" panose="02020603050405020304" pitchFamily="18" charset="0"/>
              </a:rPr>
              <a:t>• </a:t>
            </a:r>
            <a:r>
              <a:rPr lang="en-US" altLang="zh-CN" sz="2400" dirty="0">
                <a:latin typeface="Times New Roman" panose="02020603050405020304" pitchFamily="18" charset="0"/>
                <a:cs typeface="Times New Roman" panose="02020603050405020304" pitchFamily="18" charset="0"/>
                <a:sym typeface="+mn-ea"/>
              </a:rPr>
              <a:t>Infrastructure Rebuilding</a:t>
            </a:r>
            <a:r>
              <a:rPr lang="en-US" altLang="zh-CN" sz="2400" dirty="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a:p>
            <a:pPr marL="0" indent="457200" algn="just" fontAlgn="auto">
              <a:lnSpc>
                <a:spcPct val="150000"/>
              </a:lnSpc>
              <a:spcBef>
                <a:spcPts val="0"/>
              </a:spcBef>
              <a:buNone/>
            </a:pPr>
            <a:r>
              <a:rPr lang="en-US" altLang="zh-CN" sz="2400" dirty="0">
                <a:latin typeface="Times New Roman" panose="02020603050405020304" pitchFamily="18" charset="0"/>
                <a:cs typeface="Times New Roman" panose="02020603050405020304" pitchFamily="18" charset="0"/>
              </a:rPr>
              <a:t>• Affordable Housing Plans;</a:t>
            </a:r>
            <a:endParaRPr lang="en-US" altLang="zh-CN" sz="2400" dirty="0">
              <a:latin typeface="Times New Roman" panose="02020603050405020304" pitchFamily="18" charset="0"/>
              <a:cs typeface="Times New Roman" panose="02020603050405020304" pitchFamily="18" charset="0"/>
            </a:endParaRPr>
          </a:p>
          <a:p>
            <a:pPr marL="0" indent="457200" algn="just" fontAlgn="auto">
              <a:lnSpc>
                <a:spcPct val="150000"/>
              </a:lnSpc>
              <a:spcBef>
                <a:spcPts val="0"/>
              </a:spcBef>
              <a:buNone/>
            </a:pPr>
            <a:r>
              <a:rPr lang="en-US" altLang="zh-CN" sz="2400" dirty="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a:p>
            <a:pPr algn="just"/>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713740" y="2986405"/>
            <a:ext cx="10744835" cy="1568450"/>
          </a:xfrm>
          <a:prstGeom prst="rect">
            <a:avLst/>
          </a:prstGeom>
          <a:noFill/>
        </p:spPr>
        <p:txBody>
          <a:bodyPr wrap="square" rtlCol="0">
            <a:spAutoFit/>
          </a:bodyPr>
          <a:p>
            <a:pPr algn="ctr"/>
            <a:r>
              <a:rPr lang="en-US" altLang="zh-CN" sz="4800" b="1" dirty="0">
                <a:latin typeface="Times New Roman" panose="02020603050405020304" pitchFamily="18" charset="0"/>
                <a:cs typeface="Times New Roman" panose="02020603050405020304" pitchFamily="18" charset="0"/>
                <a:sym typeface="+mn-ea"/>
              </a:rPr>
              <a:t>Thank you!</a:t>
            </a:r>
            <a:endParaRPr lang="zh-CN" altLang="en-US" sz="4800" b="1" dirty="0">
              <a:latin typeface="Times New Roman" panose="02020603050405020304" pitchFamily="18" charset="0"/>
              <a:cs typeface="Times New Roman" panose="02020603050405020304" pitchFamily="18" charset="0"/>
            </a:endParaRPr>
          </a:p>
          <a:p>
            <a:pPr algn="ctr"/>
            <a:endParaRPr lang="zh-CN" sz="4800" b="1">
              <a:solidFill>
                <a:srgbClr val="05317D"/>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1" name="组合 20"/>
          <p:cNvGrpSpPr/>
          <p:nvPr/>
        </p:nvGrpSpPr>
        <p:grpSpPr>
          <a:xfrm rot="0">
            <a:off x="2416175" y="2898140"/>
            <a:ext cx="2415540" cy="1026795"/>
            <a:chOff x="7527" y="84"/>
            <a:chExt cx="3804" cy="1617"/>
          </a:xfrm>
        </p:grpSpPr>
        <p:sp>
          <p:nvSpPr>
            <p:cNvPr id="5" name="文本框 4"/>
            <p:cNvSpPr txBox="1"/>
            <p:nvPr/>
          </p:nvSpPr>
          <p:spPr>
            <a:xfrm>
              <a:off x="9282" y="249"/>
              <a:ext cx="488" cy="1452"/>
            </a:xfrm>
            <a:prstGeom prst="rect">
              <a:avLst/>
            </a:prstGeom>
            <a:noFill/>
          </p:spPr>
          <p:txBody>
            <a:bodyPr wrap="none" rtlCol="0">
              <a:spAutoFit/>
              <a:scene3d>
                <a:camera prst="orthographicFront"/>
                <a:lightRig rig="threePt" dir="t"/>
              </a:scene3d>
              <a:sp3d contourW="12700"/>
            </a:bodyPr>
            <a:p>
              <a:pPr algn="ctr"/>
              <a:endParaRPr lang="zh-CN" altLang="en-US" sz="5400" b="1" dirty="0" smtClean="0">
                <a:solidFill>
                  <a:srgbClr val="04317F"/>
                </a:solidFill>
                <a:latin typeface="+mj-ea"/>
                <a:ea typeface="+mj-ea"/>
                <a:cs typeface="微软雅黑" panose="020B0503020204020204" charset="-122"/>
              </a:endParaRPr>
            </a:p>
          </p:txBody>
        </p:sp>
        <p:sp>
          <p:nvSpPr>
            <p:cNvPr id="6" name="文本框 5"/>
            <p:cNvSpPr txBox="1"/>
            <p:nvPr/>
          </p:nvSpPr>
          <p:spPr>
            <a:xfrm>
              <a:off x="7527" y="84"/>
              <a:ext cx="3804" cy="1113"/>
            </a:xfrm>
            <a:prstGeom prst="rect">
              <a:avLst/>
            </a:prstGeom>
            <a:noFill/>
          </p:spPr>
          <p:txBody>
            <a:bodyPr wrap="none" rtlCol="0">
              <a:spAutoFit/>
              <a:scene3d>
                <a:camera prst="orthographicFront"/>
                <a:lightRig rig="threePt" dir="t"/>
              </a:scene3d>
              <a:sp3d contourW="12700"/>
            </a:bodyPr>
            <a:p>
              <a:pPr algn="ctr"/>
              <a:r>
                <a:rPr lang="en-US" altLang="zh-CN" sz="4000" smtClean="0">
                  <a:solidFill>
                    <a:srgbClr val="04317F"/>
                  </a:solidFill>
                </a:rPr>
                <a:t>CONTENTS</a:t>
              </a:r>
              <a:endParaRPr lang="en-US" altLang="zh-CN" sz="4000" dirty="0" smtClean="0">
                <a:solidFill>
                  <a:srgbClr val="04317F"/>
                </a:solidFill>
              </a:endParaRPr>
            </a:p>
          </p:txBody>
        </p:sp>
      </p:grpSp>
      <p:sp>
        <p:nvSpPr>
          <p:cNvPr id="13" name="圆角矩形 12"/>
          <p:cNvSpPr/>
          <p:nvPr>
            <p:custDataLst>
              <p:tags r:id="rId1"/>
            </p:custDataLst>
          </p:nvPr>
        </p:nvSpPr>
        <p:spPr>
          <a:xfrm>
            <a:off x="5910580" y="1898650"/>
            <a:ext cx="614680" cy="614680"/>
          </a:xfrm>
          <a:prstGeom prst="roundRect">
            <a:avLst/>
          </a:prstGeom>
          <a:solidFill>
            <a:srgbClr val="05317E"/>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3" tIns="54851" rIns="109703" bIns="54851" rtlCol="0" anchor="ctr"/>
          <a:p>
            <a:pPr algn="ctr" defTabSz="1097280"/>
            <a:r>
              <a:rPr lang="en-US" altLang="zh-CN" sz="3200" b="1" dirty="0">
                <a:solidFill>
                  <a:prstClr val="white"/>
                </a:solidFill>
                <a:latin typeface="微软雅黑" panose="020B0503020204020204" charset="-122"/>
                <a:ea typeface="微软雅黑" panose="020B0503020204020204" charset="-122"/>
              </a:rPr>
              <a:t>1</a:t>
            </a:r>
            <a:endParaRPr lang="en-US" altLang="zh-CN" sz="3200" b="1" dirty="0">
              <a:solidFill>
                <a:prstClr val="white"/>
              </a:solidFill>
              <a:latin typeface="微软雅黑" panose="020B0503020204020204" charset="-122"/>
              <a:ea typeface="微软雅黑" panose="020B0503020204020204" charset="-122"/>
            </a:endParaRPr>
          </a:p>
        </p:txBody>
      </p:sp>
      <p:sp>
        <p:nvSpPr>
          <p:cNvPr id="24" name="圆角矩形 23"/>
          <p:cNvSpPr/>
          <p:nvPr>
            <p:custDataLst>
              <p:tags r:id="rId2"/>
            </p:custDataLst>
          </p:nvPr>
        </p:nvSpPr>
        <p:spPr>
          <a:xfrm>
            <a:off x="5910580" y="2776220"/>
            <a:ext cx="614680" cy="614680"/>
          </a:xfrm>
          <a:prstGeom prst="roundRect">
            <a:avLst/>
          </a:prstGeom>
          <a:solidFill>
            <a:srgbClr val="05317E"/>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3" tIns="54851" rIns="109703" bIns="54851" rtlCol="0" anchor="ctr"/>
          <a:p>
            <a:pPr algn="ctr" defTabSz="1097280"/>
            <a:r>
              <a:rPr lang="en-US" altLang="zh-CN" sz="3200" b="1" dirty="0">
                <a:solidFill>
                  <a:prstClr val="white"/>
                </a:solidFill>
                <a:latin typeface="微软雅黑" panose="020B0503020204020204" charset="-122"/>
                <a:ea typeface="微软雅黑" panose="020B0503020204020204" charset="-122"/>
              </a:rPr>
              <a:t>2</a:t>
            </a:r>
            <a:endParaRPr lang="en-US" altLang="zh-CN" sz="3200" b="1" dirty="0">
              <a:solidFill>
                <a:prstClr val="white"/>
              </a:solidFill>
              <a:latin typeface="微软雅黑" panose="020B0503020204020204" charset="-122"/>
              <a:ea typeface="微软雅黑" panose="020B0503020204020204" charset="-122"/>
            </a:endParaRPr>
          </a:p>
        </p:txBody>
      </p:sp>
      <p:sp>
        <p:nvSpPr>
          <p:cNvPr id="27" name="圆角矩形 26"/>
          <p:cNvSpPr/>
          <p:nvPr>
            <p:custDataLst>
              <p:tags r:id="rId3"/>
            </p:custDataLst>
          </p:nvPr>
        </p:nvSpPr>
        <p:spPr>
          <a:xfrm>
            <a:off x="5910580" y="3653790"/>
            <a:ext cx="614680" cy="614680"/>
          </a:xfrm>
          <a:prstGeom prst="roundRect">
            <a:avLst/>
          </a:prstGeom>
          <a:solidFill>
            <a:srgbClr val="05317E"/>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3" tIns="54851" rIns="109703" bIns="54851" rtlCol="0" anchor="ctr"/>
          <a:p>
            <a:pPr algn="ctr" defTabSz="1097280"/>
            <a:r>
              <a:rPr lang="en-US" altLang="zh-CN" sz="3200" b="1" dirty="0">
                <a:solidFill>
                  <a:prstClr val="white"/>
                </a:solidFill>
                <a:latin typeface="微软雅黑" panose="020B0503020204020204" charset="-122"/>
                <a:ea typeface="微软雅黑" panose="020B0503020204020204" charset="-122"/>
              </a:rPr>
              <a:t>3</a:t>
            </a:r>
            <a:endParaRPr lang="en-US" altLang="zh-CN" sz="3200" b="1" dirty="0">
              <a:solidFill>
                <a:prstClr val="white"/>
              </a:solidFill>
              <a:latin typeface="微软雅黑" panose="020B0503020204020204" charset="-122"/>
              <a:ea typeface="微软雅黑" panose="020B0503020204020204" charset="-122"/>
            </a:endParaRPr>
          </a:p>
        </p:txBody>
      </p:sp>
      <p:sp>
        <p:nvSpPr>
          <p:cNvPr id="30" name="圆角矩形 29"/>
          <p:cNvSpPr/>
          <p:nvPr>
            <p:custDataLst>
              <p:tags r:id="rId4"/>
            </p:custDataLst>
          </p:nvPr>
        </p:nvSpPr>
        <p:spPr>
          <a:xfrm>
            <a:off x="5910580" y="4531360"/>
            <a:ext cx="614680" cy="614680"/>
          </a:xfrm>
          <a:prstGeom prst="roundRect">
            <a:avLst/>
          </a:prstGeom>
          <a:solidFill>
            <a:srgbClr val="05317E"/>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3" tIns="54851" rIns="109703" bIns="54851" rtlCol="0" anchor="ctr"/>
          <a:p>
            <a:pPr algn="ctr" defTabSz="1097280"/>
            <a:r>
              <a:rPr lang="en-US" altLang="zh-CN" sz="3200" b="1" dirty="0">
                <a:solidFill>
                  <a:prstClr val="white"/>
                </a:solidFill>
                <a:latin typeface="微软雅黑" panose="020B0503020204020204" charset="-122"/>
                <a:ea typeface="微软雅黑" panose="020B0503020204020204" charset="-122"/>
              </a:rPr>
              <a:t>4</a:t>
            </a:r>
            <a:endParaRPr lang="en-US" altLang="zh-CN" sz="3200" b="1" dirty="0">
              <a:solidFill>
                <a:prstClr val="white"/>
              </a:solidFill>
              <a:latin typeface="微软雅黑" panose="020B0503020204020204" charset="-122"/>
              <a:ea typeface="微软雅黑" panose="020B0503020204020204" charset="-122"/>
            </a:endParaRPr>
          </a:p>
        </p:txBody>
      </p:sp>
      <p:cxnSp>
        <p:nvCxnSpPr>
          <p:cNvPr id="7" name="直接连接符 6"/>
          <p:cNvCxnSpPr/>
          <p:nvPr/>
        </p:nvCxnSpPr>
        <p:spPr>
          <a:xfrm>
            <a:off x="5535930" y="1915795"/>
            <a:ext cx="0" cy="3209925"/>
          </a:xfrm>
          <a:prstGeom prst="line">
            <a:avLst/>
          </a:prstGeom>
          <a:ln>
            <a:solidFill>
              <a:srgbClr val="04317F"/>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6658610" y="1973580"/>
            <a:ext cx="5400387" cy="3374390"/>
          </a:xfrm>
          <a:prstGeom prst="rect">
            <a:avLst/>
          </a:prstGeom>
        </p:spPr>
        <p:txBody>
          <a:bodyPr wrap="square">
            <a:noAutofit/>
          </a:bodyPr>
          <a:p>
            <a:pPr algn="just"/>
            <a:r>
              <a:rPr lang="en-US" altLang="zh-CN" sz="2800" kern="0" dirty="0">
                <a:solidFill>
                  <a:srgbClr val="1C1F25"/>
                </a:solidFill>
                <a:latin typeface="Times New Roman" panose="02020603050405020304" pitchFamily="18" charset="0"/>
                <a:ea typeface="Roboto Bold"/>
                <a:cs typeface="Times New Roman" panose="02020603050405020304" pitchFamily="18" charset="0"/>
              </a:rPr>
              <a:t>Introduction</a:t>
            </a:r>
            <a:endParaRPr lang="en-US" altLang="zh-CN" sz="2800" kern="0" dirty="0">
              <a:solidFill>
                <a:srgbClr val="1C1F25"/>
              </a:solidFill>
              <a:latin typeface="Times New Roman" panose="02020603050405020304" pitchFamily="18" charset="0"/>
              <a:ea typeface="Roboto Bold"/>
              <a:cs typeface="Times New Roman" panose="02020603050405020304" pitchFamily="18" charset="0"/>
            </a:endParaRPr>
          </a:p>
          <a:p>
            <a:pPr algn="just"/>
            <a:endParaRPr lang="en-US" altLang="zh-CN" sz="2800" kern="0" dirty="0">
              <a:solidFill>
                <a:srgbClr val="1C1F25"/>
              </a:solidFill>
              <a:latin typeface="Times New Roman" panose="02020603050405020304" pitchFamily="18" charset="0"/>
              <a:ea typeface="Roboto Bold"/>
              <a:cs typeface="Times New Roman" panose="02020603050405020304" pitchFamily="18" charset="0"/>
            </a:endParaRPr>
          </a:p>
          <a:p>
            <a:pPr algn="just"/>
            <a:r>
              <a:rPr lang="en-US" altLang="zh-CN" sz="2800" dirty="0">
                <a:latin typeface="Times New Roman" panose="02020603050405020304" pitchFamily="18" charset="0"/>
                <a:ea typeface="黑体" panose="02010609060101010101" pitchFamily="49" charset="-122"/>
                <a:cs typeface="Times New Roman" panose="02020603050405020304" pitchFamily="18" charset="0"/>
              </a:rPr>
              <a:t>Economic Profile</a:t>
            </a:r>
            <a:endParaRPr lang="en-US" altLang="zh-CN" sz="2800" dirty="0">
              <a:latin typeface="Times New Roman" panose="02020603050405020304" pitchFamily="18" charset="0"/>
              <a:ea typeface="黑体" panose="02010609060101010101" pitchFamily="49" charset="-122"/>
              <a:cs typeface="Times New Roman" panose="02020603050405020304" pitchFamily="18" charset="0"/>
            </a:endParaRPr>
          </a:p>
          <a:p>
            <a:pPr algn="just"/>
            <a:endParaRPr lang="en-US" altLang="zh-CN" sz="2800" dirty="0">
              <a:latin typeface="Times New Roman" panose="02020603050405020304" pitchFamily="18" charset="0"/>
              <a:ea typeface="黑体" panose="02010609060101010101" pitchFamily="49" charset="-122"/>
              <a:cs typeface="Times New Roman" panose="02020603050405020304" pitchFamily="18" charset="0"/>
            </a:endParaRPr>
          </a:p>
          <a:p>
            <a:pPr algn="just"/>
            <a:r>
              <a:rPr lang="en-US" altLang="zh-CN" sz="2800" dirty="0">
                <a:latin typeface="Times New Roman" panose="02020603050405020304" pitchFamily="18" charset="0"/>
                <a:ea typeface="黑体" panose="02010609060101010101" pitchFamily="49" charset="-122"/>
                <a:cs typeface="Times New Roman" panose="02020603050405020304" pitchFamily="18" charset="0"/>
              </a:rPr>
              <a:t>Structure of Economy</a:t>
            </a:r>
            <a:endParaRPr lang="en-US" altLang="zh-CN" sz="2800" dirty="0">
              <a:latin typeface="Times New Roman" panose="02020603050405020304" pitchFamily="18" charset="0"/>
              <a:ea typeface="黑体" panose="02010609060101010101" pitchFamily="49" charset="-122"/>
              <a:cs typeface="Times New Roman" panose="02020603050405020304" pitchFamily="18" charset="0"/>
            </a:endParaRPr>
          </a:p>
          <a:p>
            <a:pPr algn="just"/>
            <a:endParaRPr lang="en-US" altLang="zh-CN" sz="2800" dirty="0">
              <a:latin typeface="Times New Roman" panose="02020603050405020304" pitchFamily="18" charset="0"/>
              <a:ea typeface="黑体" panose="02010609060101010101" pitchFamily="49" charset="-122"/>
              <a:cs typeface="Times New Roman" panose="02020603050405020304" pitchFamily="18" charset="0"/>
            </a:endParaRPr>
          </a:p>
          <a:p>
            <a:pPr algn="just"/>
            <a:r>
              <a:rPr lang="en-US" altLang="zh-CN" sz="2800" kern="0" dirty="0">
                <a:latin typeface="Times New Roman" panose="02020603050405020304" pitchFamily="18" charset="0"/>
                <a:cs typeface="Times New Roman" panose="02020603050405020304" pitchFamily="18" charset="0"/>
                <a:sym typeface="+mn-lt"/>
              </a:rPr>
              <a:t>Present Situation</a:t>
            </a:r>
            <a:endParaRPr lang="en-US" altLang="zh-CN" sz="2800" kern="0" dirty="0">
              <a:latin typeface="Times New Roman" panose="02020603050405020304" pitchFamily="18" charset="0"/>
              <a:cs typeface="Times New Roman" panose="02020603050405020304" pitchFamily="18" charset="0"/>
              <a:sym typeface="+mn-lt"/>
            </a:endParaRPr>
          </a:p>
          <a:p>
            <a:pPr algn="just"/>
            <a:endParaRPr lang="en-US" altLang="zh-CN" sz="3600" kern="0" dirty="0">
              <a:latin typeface="Times New Roman" panose="02020603050405020304" pitchFamily="18" charset="0"/>
              <a:cs typeface="Times New Roman" panose="02020603050405020304" pitchFamily="18" charset="0"/>
              <a:sym typeface="+mn-lt"/>
            </a:endParaRPr>
          </a:p>
          <a:p>
            <a:pPr algn="just"/>
            <a:endParaRPr lang="en-US" altLang="zh-CN" sz="3600" kern="0" dirty="0">
              <a:latin typeface="Times New Roman" panose="02020603050405020304" pitchFamily="18" charset="0"/>
              <a:cs typeface="Times New Roman" panose="02020603050405020304" pitchFamily="18" charset="0"/>
              <a:sym typeface="+mn-lt"/>
            </a:endParaRPr>
          </a:p>
          <a:p>
            <a:pPr algn="just"/>
            <a:endParaRPr lang="zh-CN" altLang="en-US" sz="3600" dirty="0">
              <a:latin typeface="黑体" panose="02010609060101010101" pitchFamily="49" charset="-122"/>
              <a:ea typeface="黑体" panose="02010609060101010101" pitchFamily="49"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文本框 7"/>
          <p:cNvSpPr txBox="1"/>
          <p:nvPr/>
        </p:nvSpPr>
        <p:spPr>
          <a:xfrm>
            <a:off x="330835" y="698500"/>
            <a:ext cx="5482590" cy="1198245"/>
          </a:xfrm>
          <a:prstGeom prst="rect">
            <a:avLst/>
          </a:prstGeom>
          <a:noFill/>
        </p:spPr>
        <p:txBody>
          <a:bodyPr wrap="square" rtlCol="0">
            <a:noAutofit/>
          </a:bodyPr>
          <a:p>
            <a:pPr algn="ctr"/>
            <a:r>
              <a:rPr lang="en-US" altLang="zh-CN" sz="4000" b="1" dirty="0">
                <a:latin typeface="Times New Roman" panose="02020603050405020304" pitchFamily="18" charset="0"/>
                <a:cs typeface="Times New Roman" panose="02020603050405020304" pitchFamily="18" charset="0"/>
                <a:sym typeface="+mn-ea"/>
              </a:rPr>
              <a:t>1. </a:t>
            </a:r>
            <a:r>
              <a:rPr lang="en-US" altLang="zh-CN" sz="4000" b="1" dirty="0">
                <a:latin typeface="Times New Roman" panose="02020603050405020304" pitchFamily="18" charset="0"/>
                <a:cs typeface="Times New Roman" panose="02020603050405020304" pitchFamily="18" charset="0"/>
                <a:sym typeface="+mn-ea"/>
              </a:rPr>
              <a:t>Introduction</a:t>
            </a:r>
            <a:endParaRPr lang="en-US" altLang="zh-CN" sz="4000" b="1" dirty="0">
              <a:latin typeface="Times New Roman" panose="02020603050405020304" pitchFamily="18" charset="0"/>
              <a:cs typeface="Times New Roman" panose="02020603050405020304" pitchFamily="18" charset="0"/>
            </a:endParaRPr>
          </a:p>
          <a:p>
            <a:pPr algn="ctr"/>
            <a:endParaRPr lang="zh-CN" altLang="en-US" sz="4000" b="1">
              <a:solidFill>
                <a:schemeClr val="tx1"/>
              </a:solidFill>
            </a:endParaRPr>
          </a:p>
        </p:txBody>
      </p:sp>
      <p:sp>
        <p:nvSpPr>
          <p:cNvPr id="6" name="内容占位符 2"/>
          <p:cNvSpPr>
            <a:spLocks noGrp="1"/>
          </p:cNvSpPr>
          <p:nvPr>
            <p:custDataLst>
              <p:tags r:id="rId1"/>
            </p:custDataLst>
          </p:nvPr>
        </p:nvSpPr>
        <p:spPr>
          <a:xfrm>
            <a:off x="1512570" y="1599565"/>
            <a:ext cx="6981825" cy="4526280"/>
          </a:xfrm>
          <a:prstGeom prst="rect">
            <a:avLst/>
          </a:prstGeom>
        </p:spPr>
        <p:txBody>
          <a:bodyPr vert="horz" lIns="91440" tIns="45720" rIns="91440" bIns="45720" rtlCol="0">
            <a:normAutofit fontScale="9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n-US" altLang="zh-CN" sz="2870" dirty="0">
                <a:latin typeface="Times New Roman" panose="02020603050405020304" pitchFamily="18" charset="0"/>
                <a:cs typeface="Times New Roman" panose="02020603050405020304" pitchFamily="18" charset="0"/>
              </a:rPr>
              <a:t>T</a:t>
            </a:r>
            <a:r>
              <a:rPr lang="zh-CN" altLang="en-US" sz="2870" dirty="0">
                <a:latin typeface="Times New Roman" panose="02020603050405020304" pitchFamily="18" charset="0"/>
                <a:cs typeface="Times New Roman" panose="02020603050405020304" pitchFamily="18" charset="0"/>
              </a:rPr>
              <a:t>he United States economy</a:t>
            </a:r>
            <a:r>
              <a:rPr lang="en-US" altLang="zh-CN" sz="2870" dirty="0">
                <a:latin typeface="Times New Roman" panose="02020603050405020304" pitchFamily="18" charset="0"/>
                <a:cs typeface="Times New Roman" panose="02020603050405020304" pitchFamily="18" charset="0"/>
              </a:rPr>
              <a:t> </a:t>
            </a:r>
            <a:r>
              <a:rPr lang="zh-CN" altLang="en-US" sz="2870" dirty="0">
                <a:latin typeface="Times New Roman" panose="02020603050405020304" pitchFamily="18" charset="0"/>
                <a:cs typeface="Times New Roman" panose="02020603050405020304" pitchFamily="18" charset="0"/>
              </a:rPr>
              <a:t>has been the</a:t>
            </a:r>
            <a:r>
              <a:rPr lang="en-US" altLang="zh-CN" sz="2870" dirty="0">
                <a:latin typeface="Times New Roman" panose="02020603050405020304" pitchFamily="18" charset="0"/>
                <a:cs typeface="Times New Roman" panose="02020603050405020304" pitchFamily="18" charset="0"/>
              </a:rPr>
              <a:t> </a:t>
            </a:r>
            <a:r>
              <a:rPr lang="zh-CN" altLang="en-US" sz="2870" dirty="0">
                <a:latin typeface="Times New Roman" panose="02020603050405020304" pitchFamily="18" charset="0"/>
                <a:cs typeface="Times New Roman" panose="02020603050405020304" pitchFamily="18" charset="0"/>
              </a:rPr>
              <a:t>largest and most important economy in the</a:t>
            </a:r>
            <a:r>
              <a:rPr lang="en-US" altLang="zh-CN" sz="2870" dirty="0">
                <a:latin typeface="Times New Roman" panose="02020603050405020304" pitchFamily="18" charset="0"/>
                <a:cs typeface="Times New Roman" panose="02020603050405020304" pitchFamily="18" charset="0"/>
              </a:rPr>
              <a:t> </a:t>
            </a:r>
            <a:r>
              <a:rPr lang="zh-CN" altLang="en-US" sz="2870" dirty="0">
                <a:latin typeface="Times New Roman" panose="02020603050405020304" pitchFamily="18" charset="0"/>
                <a:cs typeface="Times New Roman" panose="02020603050405020304" pitchFamily="18" charset="0"/>
              </a:rPr>
              <a:t>world. </a:t>
            </a:r>
            <a:endParaRPr lang="zh-CN" altLang="en-US" sz="2870" dirty="0">
              <a:latin typeface="Times New Roman" panose="02020603050405020304" pitchFamily="18" charset="0"/>
              <a:cs typeface="Times New Roman" panose="02020603050405020304" pitchFamily="18" charset="0"/>
            </a:endParaRPr>
          </a:p>
          <a:p>
            <a:pPr algn="just"/>
            <a:r>
              <a:rPr lang="zh-CN" altLang="en-US" sz="2870" dirty="0">
                <a:latin typeface="Times New Roman" panose="02020603050405020304" pitchFamily="18" charset="0"/>
                <a:cs typeface="Times New Roman" panose="02020603050405020304" pitchFamily="18" charset="0"/>
              </a:rPr>
              <a:t>The U.S. economy also maintains a very high</a:t>
            </a:r>
            <a:r>
              <a:rPr lang="en-US" altLang="zh-CN" sz="2870" dirty="0">
                <a:latin typeface="Times New Roman" panose="02020603050405020304" pitchFamily="18" charset="0"/>
                <a:cs typeface="Times New Roman" panose="02020603050405020304" pitchFamily="18" charset="0"/>
              </a:rPr>
              <a:t> </a:t>
            </a:r>
            <a:r>
              <a:rPr lang="zh-CN" altLang="en-US" sz="2870" dirty="0">
                <a:latin typeface="Times New Roman" panose="02020603050405020304" pitchFamily="18" charset="0"/>
                <a:cs typeface="Times New Roman" panose="02020603050405020304" pitchFamily="18" charset="0"/>
              </a:rPr>
              <a:t>level of output per capita.  </a:t>
            </a:r>
            <a:endParaRPr lang="zh-CN" altLang="en-US" sz="2870" dirty="0">
              <a:latin typeface="Times New Roman" panose="02020603050405020304" pitchFamily="18" charset="0"/>
              <a:cs typeface="Times New Roman" panose="02020603050405020304" pitchFamily="18" charset="0"/>
            </a:endParaRPr>
          </a:p>
          <a:p>
            <a:pPr algn="just"/>
            <a:r>
              <a:rPr lang="zh-CN" altLang="en-US" sz="2870" dirty="0">
                <a:latin typeface="Times New Roman" panose="02020603050405020304" pitchFamily="18" charset="0"/>
                <a:cs typeface="Times New Roman" panose="02020603050405020304" pitchFamily="18" charset="0"/>
              </a:rPr>
              <a:t>The United States is home to 29.6 million</a:t>
            </a:r>
            <a:r>
              <a:rPr lang="en-US" altLang="zh-CN" sz="2870" dirty="0">
                <a:latin typeface="Times New Roman" panose="02020603050405020304" pitchFamily="18" charset="0"/>
                <a:cs typeface="Times New Roman" panose="02020603050405020304" pitchFamily="18" charset="0"/>
              </a:rPr>
              <a:t> </a:t>
            </a:r>
            <a:r>
              <a:rPr lang="zh-CN" altLang="en-US" sz="2870" dirty="0">
                <a:latin typeface="Times New Roman" panose="02020603050405020304" pitchFamily="18" charset="0"/>
                <a:cs typeface="Times New Roman" panose="02020603050405020304" pitchFamily="18" charset="0"/>
              </a:rPr>
              <a:t>small businesses, 30% the world</a:t>
            </a:r>
            <a:r>
              <a:rPr lang="en-US" altLang="zh-CN" sz="2870" dirty="0">
                <a:latin typeface="Times New Roman" panose="02020603050405020304" pitchFamily="18" charset="0"/>
                <a:cs typeface="Times New Roman" panose="02020603050405020304" pitchFamily="18" charset="0"/>
              </a:rPr>
              <a:t>’</a:t>
            </a:r>
            <a:r>
              <a:rPr lang="zh-CN" altLang="en-US" sz="2870" dirty="0">
                <a:latin typeface="Times New Roman" panose="02020603050405020304" pitchFamily="18" charset="0"/>
                <a:cs typeface="Times New Roman" panose="02020603050405020304" pitchFamily="18" charset="0"/>
              </a:rPr>
              <a:t>s</a:t>
            </a:r>
            <a:r>
              <a:rPr lang="en-US" altLang="zh-CN" sz="2870" dirty="0">
                <a:latin typeface="Times New Roman" panose="02020603050405020304" pitchFamily="18" charset="0"/>
                <a:cs typeface="Times New Roman" panose="02020603050405020304" pitchFamily="18" charset="0"/>
              </a:rPr>
              <a:t> </a:t>
            </a:r>
            <a:r>
              <a:rPr lang="zh-CN" altLang="en-US" sz="2870" dirty="0">
                <a:latin typeface="Times New Roman" panose="02020603050405020304" pitchFamily="18" charset="0"/>
                <a:cs typeface="Times New Roman" panose="02020603050405020304" pitchFamily="18" charset="0"/>
              </a:rPr>
              <a:t>millionaires, 40% of the world</a:t>
            </a:r>
            <a:r>
              <a:rPr lang="en-US" altLang="zh-CN" sz="2870" dirty="0">
                <a:latin typeface="Times New Roman" panose="02020603050405020304" pitchFamily="18" charset="0"/>
                <a:cs typeface="Times New Roman" panose="02020603050405020304" pitchFamily="18" charset="0"/>
              </a:rPr>
              <a:t>’</a:t>
            </a:r>
            <a:r>
              <a:rPr lang="zh-CN" altLang="en-US" sz="2870" dirty="0">
                <a:latin typeface="Times New Roman" panose="02020603050405020304" pitchFamily="18" charset="0"/>
                <a:cs typeface="Times New Roman" panose="02020603050405020304" pitchFamily="18" charset="0"/>
              </a:rPr>
              <a:t>s billionaires,</a:t>
            </a:r>
            <a:r>
              <a:rPr lang="en-US" altLang="zh-CN" sz="2870" dirty="0">
                <a:latin typeface="Times New Roman" panose="02020603050405020304" pitchFamily="18" charset="0"/>
                <a:cs typeface="Times New Roman" panose="02020603050405020304" pitchFamily="18" charset="0"/>
              </a:rPr>
              <a:t> </a:t>
            </a:r>
            <a:r>
              <a:rPr lang="zh-CN" altLang="en-US" sz="2870" dirty="0">
                <a:latin typeface="Times New Roman" panose="02020603050405020304" pitchFamily="18" charset="0"/>
                <a:cs typeface="Times New Roman" panose="02020603050405020304" pitchFamily="18" charset="0"/>
              </a:rPr>
              <a:t>as well as 139 of world</a:t>
            </a:r>
            <a:r>
              <a:rPr lang="en-US" altLang="zh-CN" sz="2870" dirty="0">
                <a:latin typeface="Times New Roman" panose="02020603050405020304" pitchFamily="18" charset="0"/>
                <a:cs typeface="Times New Roman" panose="02020603050405020304" pitchFamily="18" charset="0"/>
              </a:rPr>
              <a:t>’</a:t>
            </a:r>
            <a:r>
              <a:rPr lang="zh-CN" altLang="en-US" sz="2870" dirty="0">
                <a:latin typeface="Times New Roman" panose="02020603050405020304" pitchFamily="18" charset="0"/>
                <a:cs typeface="Times New Roman" panose="02020603050405020304" pitchFamily="18" charset="0"/>
              </a:rPr>
              <a:t>s 500 largest</a:t>
            </a:r>
            <a:r>
              <a:rPr lang="en-US" altLang="zh-CN" sz="2870" dirty="0">
                <a:latin typeface="Times New Roman" panose="02020603050405020304" pitchFamily="18" charset="0"/>
                <a:cs typeface="Times New Roman" panose="02020603050405020304" pitchFamily="18" charset="0"/>
              </a:rPr>
              <a:t> </a:t>
            </a:r>
            <a:r>
              <a:rPr lang="zh-CN" altLang="en-US" sz="2870" dirty="0">
                <a:latin typeface="Times New Roman" panose="02020603050405020304" pitchFamily="18" charset="0"/>
                <a:cs typeface="Times New Roman" panose="02020603050405020304" pitchFamily="18" charset="0"/>
              </a:rPr>
              <a:t>companies.</a:t>
            </a:r>
            <a:endParaRPr lang="zh-CN" altLang="en-US" sz="287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4098" name="Rectangle 2"/>
          <p:cNvSpPr>
            <a:spLocks noGrp="1" noChangeArrowheads="1"/>
          </p:cNvSpPr>
          <p:nvPr/>
        </p:nvSpPr>
        <p:spPr>
          <a:xfrm>
            <a:off x="1115616" y="728980"/>
            <a:ext cx="5445616" cy="695325"/>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eaLnBrk="1" hangingPunct="1"/>
            <a:r>
              <a:rPr lang="en-US" altLang="zh-CN" dirty="0">
                <a:latin typeface="Times New Roman" panose="02020603050405020304" pitchFamily="18" charset="0"/>
                <a:ea typeface="宋体" panose="02010600030101010101" pitchFamily="2" charset="-122"/>
                <a:cs typeface="Times New Roman" panose="02020603050405020304" pitchFamily="18" charset="0"/>
              </a:rPr>
              <a:t>2.Economic Profile</a:t>
            </a:r>
            <a:endParaRPr lang="en-US" altLang="zh-CN"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099" name="Rectangle 3"/>
          <p:cNvSpPr>
            <a:spLocks noGrp="1" noChangeArrowheads="1"/>
          </p:cNvSpPr>
          <p:nvPr/>
        </p:nvSpPr>
        <p:spPr>
          <a:xfrm>
            <a:off x="1619672" y="1542477"/>
            <a:ext cx="6443980" cy="161277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eaLnBrk="1" hangingPunct="1">
              <a:buNone/>
            </a:pPr>
            <a:r>
              <a:rPr lang="en-US" altLang="zh-CN" sz="2800" dirty="0">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Largest developed country </a:t>
            </a:r>
            <a:r>
              <a:rPr lang="en-US" altLang="zh-CN" sz="2800" dirty="0">
                <a:latin typeface="Times New Roman" panose="02020603050405020304" pitchFamily="18" charset="0"/>
                <a:ea typeface="宋体" panose="02010600030101010101" pitchFamily="2" charset="-122"/>
                <a:cs typeface="Times New Roman" panose="02020603050405020304" pitchFamily="18" charset="0"/>
                <a:sym typeface="+mn-ea"/>
              </a:rPr>
              <a:t>GDP:</a:t>
            </a:r>
            <a:endParaRPr lang="en-US" altLang="zh-CN" sz="2800" dirty="0">
              <a:latin typeface="Times New Roman" panose="02020603050405020304" pitchFamily="18" charset="0"/>
              <a:ea typeface="宋体" panose="02010600030101010101" pitchFamily="2" charset="-122"/>
              <a:cs typeface="Times New Roman" panose="02020603050405020304" pitchFamily="18" charset="0"/>
            </a:endParaRPr>
          </a:p>
          <a:p>
            <a:pPr marL="609600" indent="-609600" algn="just" eaLnBrk="1" hangingPunct="1">
              <a:buFontTx/>
              <a:buNone/>
            </a:pPr>
            <a:r>
              <a:rPr lang="en-US" altLang="zh-CN" dirty="0">
                <a:ea typeface="宋体" panose="02010600030101010101" pitchFamily="2" charset="-122"/>
              </a:rPr>
              <a:t>      </a:t>
            </a:r>
            <a:endParaRPr lang="en-US" altLang="zh-CN" dirty="0">
              <a:ea typeface="宋体" panose="02010600030101010101" pitchFamily="2" charset="-122"/>
            </a:endParaRPr>
          </a:p>
        </p:txBody>
      </p:sp>
      <p:pic>
        <p:nvPicPr>
          <p:cNvPr id="100" name="图片 99"/>
          <p:cNvPicPr/>
          <p:nvPr/>
        </p:nvPicPr>
        <p:blipFill>
          <a:blip r:embed="rId1"/>
          <a:stretch>
            <a:fillRect/>
          </a:stretch>
        </p:blipFill>
        <p:spPr>
          <a:xfrm>
            <a:off x="2936240" y="2263140"/>
            <a:ext cx="6319520" cy="3322320"/>
          </a:xfrm>
          <a:prstGeom prst="rect">
            <a:avLst/>
          </a:prstGeom>
          <a:noFill/>
          <a:ln w="9525">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4098" name="Rectangle 2"/>
          <p:cNvSpPr>
            <a:spLocks noGrp="1" noChangeArrowheads="1"/>
          </p:cNvSpPr>
          <p:nvPr/>
        </p:nvSpPr>
        <p:spPr>
          <a:xfrm>
            <a:off x="1115616" y="728980"/>
            <a:ext cx="5445616" cy="695325"/>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eaLnBrk="1" hangingPunct="1"/>
            <a:r>
              <a:rPr lang="en-US" altLang="zh-CN" dirty="0">
                <a:latin typeface="Times New Roman" panose="02020603050405020304" pitchFamily="18" charset="0"/>
                <a:ea typeface="宋体" panose="02010600030101010101" pitchFamily="2" charset="-122"/>
                <a:cs typeface="Times New Roman" panose="02020603050405020304" pitchFamily="18" charset="0"/>
              </a:rPr>
              <a:t>2.Economic Profile</a:t>
            </a:r>
            <a:endParaRPr lang="en-US" altLang="zh-CN"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6147" name="Rectangle 3"/>
          <p:cNvSpPr>
            <a:spLocks noGrp="1" noChangeArrowheads="1"/>
          </p:cNvSpPr>
          <p:nvPr/>
        </p:nvSpPr>
        <p:spPr>
          <a:xfrm>
            <a:off x="2131695" y="1614805"/>
            <a:ext cx="7056755" cy="4729480"/>
          </a:xfrm>
          <a:prstGeom prst="rect">
            <a:avLst/>
          </a:prstGeom>
        </p:spPr>
        <p:txBody>
          <a:bodyPr vert="horz" lIns="91440" tIns="45720" rIns="91440" bIns="45720" rtlCol="0">
            <a:normAutofit fontScale="3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eaLnBrk="1" hangingPunct="1">
              <a:buNone/>
            </a:pPr>
            <a:r>
              <a:rPr lang="en-US" altLang="zh-CN" sz="8000" dirty="0">
                <a:latin typeface="Times New Roman" panose="02020603050405020304" pitchFamily="18" charset="0"/>
                <a:ea typeface="宋体" panose="02010600030101010101" pitchFamily="2" charset="-122"/>
                <a:cs typeface="Times New Roman" panose="02020603050405020304" pitchFamily="18" charset="0"/>
              </a:rPr>
              <a:t>●Reasons:</a:t>
            </a:r>
            <a:endParaRPr lang="en-US" altLang="zh-CN" sz="800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fontAlgn="auto">
              <a:lnSpc>
                <a:spcPct val="150000"/>
              </a:lnSpc>
              <a:spcBef>
                <a:spcPts val="0"/>
              </a:spcBef>
              <a:buNone/>
            </a:pPr>
            <a:r>
              <a:rPr lang="en-US" altLang="zh-CN" sz="6700" dirty="0">
                <a:latin typeface="Times New Roman" panose="02020603050405020304" pitchFamily="18" charset="0"/>
                <a:ea typeface="宋体" panose="02010600030101010101" pitchFamily="2" charset="-122"/>
                <a:cs typeface="Times New Roman" panose="02020603050405020304" pitchFamily="18" charset="0"/>
              </a:rPr>
              <a:t>        • the vast territory and ample natural resources;</a:t>
            </a:r>
            <a:endParaRPr lang="en-US" altLang="zh-CN" sz="670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fontAlgn="auto">
              <a:lnSpc>
                <a:spcPct val="150000"/>
              </a:lnSpc>
              <a:spcBef>
                <a:spcPts val="0"/>
              </a:spcBef>
              <a:buNone/>
            </a:pPr>
            <a:r>
              <a:rPr lang="en-US" altLang="zh-CN" sz="6700" dirty="0">
                <a:latin typeface="Times New Roman" panose="02020603050405020304" pitchFamily="18" charset="0"/>
                <a:ea typeface="宋体" panose="02010600030101010101" pitchFamily="2" charset="-122"/>
                <a:cs typeface="Times New Roman" panose="02020603050405020304" pitchFamily="18" charset="0"/>
                <a:sym typeface="+mn-ea"/>
              </a:rPr>
              <a:t>        • human resources provided by immigrants;</a:t>
            </a:r>
            <a:endParaRPr lang="en-US" altLang="zh-CN" sz="670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fontAlgn="auto">
              <a:lnSpc>
                <a:spcPct val="150000"/>
              </a:lnSpc>
              <a:spcBef>
                <a:spcPts val="0"/>
              </a:spcBef>
              <a:buNone/>
            </a:pPr>
            <a:r>
              <a:rPr lang="en-US" altLang="zh-CN" sz="6700" dirty="0">
                <a:latin typeface="Times New Roman" panose="02020603050405020304" pitchFamily="18" charset="0"/>
                <a:ea typeface="宋体" panose="02010600030101010101" pitchFamily="2" charset="-122"/>
                <a:cs typeface="Times New Roman" panose="02020603050405020304" pitchFamily="18" charset="0"/>
                <a:sym typeface="+mn-ea"/>
              </a:rPr>
              <a:t>        • immunity from foreign aggression;</a:t>
            </a:r>
            <a:endParaRPr lang="en-US" altLang="zh-CN" sz="670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fontAlgn="auto">
              <a:lnSpc>
                <a:spcPct val="150000"/>
              </a:lnSpc>
              <a:spcBef>
                <a:spcPts val="0"/>
              </a:spcBef>
              <a:buNone/>
            </a:pPr>
            <a:r>
              <a:rPr lang="en-US" altLang="zh-CN" sz="6700" dirty="0">
                <a:latin typeface="Times New Roman" panose="02020603050405020304" pitchFamily="18" charset="0"/>
                <a:ea typeface="宋体" panose="02010600030101010101" pitchFamily="2" charset="-122"/>
                <a:cs typeface="Times New Roman" panose="02020603050405020304" pitchFamily="18" charset="0"/>
                <a:sym typeface="+mn-ea"/>
              </a:rPr>
              <a:t>        • protectionism and isolationism;</a:t>
            </a:r>
            <a:endParaRPr lang="en-US" altLang="zh-CN" sz="6700" dirty="0">
              <a:latin typeface="Times New Roman" panose="02020603050405020304" pitchFamily="18" charset="0"/>
              <a:ea typeface="宋体" panose="02010600030101010101" pitchFamily="2" charset="-122"/>
              <a:cs typeface="Times New Roman" panose="02020603050405020304" pitchFamily="18" charset="0"/>
              <a:sym typeface="+mn-ea"/>
            </a:endParaRPr>
          </a:p>
          <a:p>
            <a:pPr marL="0" indent="0" algn="just" fontAlgn="auto">
              <a:lnSpc>
                <a:spcPct val="150000"/>
              </a:lnSpc>
              <a:spcBef>
                <a:spcPts val="0"/>
              </a:spcBef>
              <a:buNone/>
            </a:pPr>
            <a:r>
              <a:rPr lang="en-US" altLang="zh-CN" sz="6700" dirty="0">
                <a:latin typeface="Times New Roman" panose="02020603050405020304" pitchFamily="18" charset="0"/>
                <a:ea typeface="宋体" panose="02010600030101010101" pitchFamily="2" charset="-122"/>
                <a:cs typeface="Times New Roman" panose="02020603050405020304" pitchFamily="18" charset="0"/>
                <a:sym typeface="+mn-ea"/>
              </a:rPr>
              <a:t>        • not hampered by shackles of the outmoded ideas that were commonplace in a stratified feudal society</a:t>
            </a:r>
            <a:endParaRPr lang="zh-CN" altLang="en-US" sz="6700" dirty="0">
              <a:latin typeface="Times New Roman" panose="02020603050405020304" pitchFamily="18" charset="0"/>
              <a:ea typeface="宋体" panose="02010600030101010101" pitchFamily="2" charset="-122"/>
              <a:cs typeface="Times New Roman" panose="02020603050405020304" pitchFamily="18" charset="0"/>
            </a:endParaRPr>
          </a:p>
          <a:p>
            <a:pPr marL="609600" indent="-609600" algn="just" eaLnBrk="1" hangingPunct="1">
              <a:buFontTx/>
              <a:buNone/>
            </a:pPr>
            <a:endParaRPr lang="zh-CN" altLang="en-US" sz="6700"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7170" name="标题 1"/>
          <p:cNvSpPr>
            <a:spLocks noGrp="1"/>
          </p:cNvSpPr>
          <p:nvPr/>
        </p:nvSpPr>
        <p:spPr>
          <a:xfrm>
            <a:off x="1143000" y="619423"/>
            <a:ext cx="5987008" cy="85010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eaLnBrk="1" hangingPunct="1"/>
            <a:r>
              <a:rPr lang="en-US" altLang="zh-CN" dirty="0">
                <a:latin typeface="Times New Roman" panose="02020603050405020304" pitchFamily="18" charset="0"/>
                <a:ea typeface="宋体" panose="02010600030101010101" pitchFamily="2" charset="-122"/>
                <a:cs typeface="Times New Roman" panose="02020603050405020304" pitchFamily="18" charset="0"/>
              </a:rPr>
              <a:t> 3. Economic Structure</a:t>
            </a:r>
            <a:endParaRPr lang="en-US" altLang="zh-CN"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171" name="内容占位符 2"/>
          <p:cNvSpPr>
            <a:spLocks noGrp="1"/>
          </p:cNvSpPr>
          <p:nvPr/>
        </p:nvSpPr>
        <p:spPr>
          <a:xfrm>
            <a:off x="1200785" y="1367790"/>
            <a:ext cx="7042150" cy="503491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eaLnBrk="1" hangingPunct="1">
              <a:buNone/>
            </a:pPr>
            <a:r>
              <a:rPr lang="en-US" altLang="zh-CN"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    • The Primary Industries</a:t>
            </a:r>
            <a:endParaRPr lang="en-US" altLang="zh-CN"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eaLnBrk="1" hangingPunct="1">
              <a:buNone/>
            </a:pPr>
            <a:endParaRPr lang="en-US" altLang="zh-CN"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descr="t017b96b2521f7d4684"/>
          <p:cNvPicPr>
            <a:picLocks noChangeAspect="1"/>
          </p:cNvPicPr>
          <p:nvPr/>
        </p:nvPicPr>
        <p:blipFill>
          <a:blip r:embed="rId1"/>
          <a:stretch>
            <a:fillRect/>
          </a:stretch>
        </p:blipFill>
        <p:spPr>
          <a:xfrm>
            <a:off x="2773680" y="2007235"/>
            <a:ext cx="6416675" cy="417449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7170" name="标题 1"/>
          <p:cNvSpPr>
            <a:spLocks noGrp="1"/>
          </p:cNvSpPr>
          <p:nvPr/>
        </p:nvSpPr>
        <p:spPr>
          <a:xfrm>
            <a:off x="1067435" y="494506"/>
            <a:ext cx="5987008" cy="79406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eaLnBrk="1" hangingPunct="1"/>
            <a:r>
              <a:rPr lang="en-US" altLang="zh-CN" dirty="0">
                <a:latin typeface="Times New Roman" panose="02020603050405020304" pitchFamily="18" charset="0"/>
                <a:ea typeface="宋体" panose="02010600030101010101" pitchFamily="2" charset="-122"/>
                <a:cs typeface="Times New Roman" panose="02020603050405020304" pitchFamily="18" charset="0"/>
              </a:rPr>
              <a:t> 3. Economic Structure</a:t>
            </a:r>
            <a:endParaRPr lang="en-US" altLang="zh-CN"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171" name="内容占位符 2"/>
          <p:cNvSpPr>
            <a:spLocks noGrp="1"/>
          </p:cNvSpPr>
          <p:nvPr/>
        </p:nvSpPr>
        <p:spPr>
          <a:xfrm>
            <a:off x="1699895" y="1177290"/>
            <a:ext cx="7168515" cy="522541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eaLnBrk="1" hangingPunct="1">
              <a:buNone/>
            </a:pPr>
            <a:r>
              <a:rPr lang="en-US" altLang="zh-CN"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 • The Secondary Industries</a:t>
            </a:r>
            <a:endParaRPr lang="en-US" altLang="zh-CN"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eaLnBrk="1" hangingPunct="1">
              <a:buNone/>
            </a:pPr>
            <a:endParaRPr lang="en-US" altLang="zh-CN"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文本框 8"/>
          <p:cNvSpPr txBox="1"/>
          <p:nvPr/>
        </p:nvSpPr>
        <p:spPr>
          <a:xfrm>
            <a:off x="2326005" y="1739265"/>
            <a:ext cx="6887210" cy="4323080"/>
          </a:xfrm>
          <a:prstGeom prst="rect">
            <a:avLst/>
          </a:prstGeom>
          <a:noFill/>
        </p:spPr>
        <p:txBody>
          <a:bodyPr wrap="square" rtlCol="0">
            <a:spAutoFit/>
          </a:bodyPr>
          <a:p>
            <a:pPr marL="0" indent="457200" algn="just" eaLnBrk="1" latinLnBrk="0" hangingPunct="1">
              <a:lnSpc>
                <a:spcPct val="125000"/>
              </a:lnSpc>
            </a:pPr>
            <a:r>
              <a:rPr lang="zh-CN" altLang="en-US" sz="2000">
                <a:latin typeface="Times New Roman" panose="02020603050405020304" pitchFamily="18" charset="0"/>
                <a:cs typeface="Times New Roman" panose="02020603050405020304" pitchFamily="18" charset="0"/>
              </a:rPr>
              <a:t>The United States is a leading manufacturing power in the world with a yearly industrial output of $3,900,000 million (2019).</a:t>
            </a:r>
            <a:endParaRPr lang="zh-CN" altLang="en-US" sz="2000">
              <a:latin typeface="Times New Roman" panose="02020603050405020304" pitchFamily="18" charset="0"/>
              <a:cs typeface="Times New Roman" panose="02020603050405020304" pitchFamily="18" charset="0"/>
            </a:endParaRPr>
          </a:p>
          <a:p>
            <a:pPr marL="0" indent="457200" algn="just" eaLnBrk="1" latinLnBrk="0" hangingPunct="1">
              <a:lnSpc>
                <a:spcPct val="125000"/>
              </a:lnSpc>
            </a:pPr>
            <a:r>
              <a:rPr lang="zh-CN" altLang="en-US" sz="2000">
                <a:latin typeface="Times New Roman" panose="02020603050405020304" pitchFamily="18" charset="0"/>
                <a:cs typeface="Times New Roman" panose="02020603050405020304" pitchFamily="18" charset="0"/>
              </a:rPr>
              <a:t>The U.S. manufacturing is highly diversified and technologically advanced. Main industries are petroleum, steel, motor vehicles, aerospace, telecommunications, chemicals, electronics, food processing, consumer goods, lumber and mining.</a:t>
            </a:r>
            <a:endParaRPr lang="zh-CN" altLang="en-US" sz="2000">
              <a:latin typeface="Times New Roman" panose="02020603050405020304" pitchFamily="18" charset="0"/>
              <a:cs typeface="Times New Roman" panose="02020603050405020304" pitchFamily="18" charset="0"/>
            </a:endParaRPr>
          </a:p>
          <a:p>
            <a:pPr marL="0" indent="457200" algn="just" eaLnBrk="1" latinLnBrk="0" hangingPunct="1">
              <a:lnSpc>
                <a:spcPct val="125000"/>
              </a:lnSpc>
            </a:pPr>
            <a:r>
              <a:rPr lang="zh-CN" altLang="en-US" sz="2000">
                <a:latin typeface="Times New Roman" panose="02020603050405020304" pitchFamily="18" charset="0"/>
                <a:cs typeface="Times New Roman" panose="02020603050405020304" pitchFamily="18" charset="0"/>
              </a:rPr>
              <a:t>The total value of manufacturing output ranks first in the world. The traditional pillar industries are steel-making, automobile and military industries.The total manufacturing industry employs about one-sixth of America</a:t>
            </a:r>
            <a:r>
              <a:rPr lang="en-US" altLang="zh-CN" sz="2000">
                <a:latin typeface="Times New Roman" panose="02020603050405020304" pitchFamily="18" charset="0"/>
                <a:cs typeface="Times New Roman" panose="02020603050405020304" pitchFamily="18" charset="0"/>
              </a:rPr>
              <a:t>’</a:t>
            </a:r>
            <a:r>
              <a:rPr lang="zh-CN" altLang="en-US" sz="2000">
                <a:latin typeface="Times New Roman" panose="02020603050405020304" pitchFamily="18" charset="0"/>
                <a:cs typeface="Times New Roman" panose="02020603050405020304" pitchFamily="18" charset="0"/>
              </a:rPr>
              <a:t>s workers and produces 11%of the annual GDP.</a:t>
            </a:r>
            <a:endParaRPr lang="zh-CN" altLang="en-US" sz="2000">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7170" name="标题 1"/>
          <p:cNvSpPr>
            <a:spLocks noGrp="1"/>
          </p:cNvSpPr>
          <p:nvPr/>
        </p:nvSpPr>
        <p:spPr>
          <a:xfrm>
            <a:off x="1067435" y="494506"/>
            <a:ext cx="5987008" cy="79406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eaLnBrk="1" hangingPunct="1"/>
            <a:r>
              <a:rPr lang="en-US" altLang="zh-CN" dirty="0">
                <a:latin typeface="Times New Roman" panose="02020603050405020304" pitchFamily="18" charset="0"/>
                <a:ea typeface="宋体" panose="02010600030101010101" pitchFamily="2" charset="-122"/>
                <a:cs typeface="Times New Roman" panose="02020603050405020304" pitchFamily="18" charset="0"/>
              </a:rPr>
              <a:t> 3. Economic Structure</a:t>
            </a:r>
            <a:endParaRPr lang="en-US" altLang="zh-CN"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a:spLocks noGrp="1"/>
          </p:cNvSpPr>
          <p:nvPr/>
        </p:nvSpPr>
        <p:spPr>
          <a:xfrm>
            <a:off x="692785" y="1288415"/>
            <a:ext cx="3641725" cy="522605"/>
          </a:xfrm>
          <a:prstGeom prst="rect">
            <a:avLst/>
          </a:prstGeom>
        </p:spPr>
        <p:txBody>
          <a:bodyPr vert="horz" lIns="91440" tIns="45720" rIns="91440" bIns="45720" rtlCol="0">
            <a:normAutofit fontScale="8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eaLnBrk="1" hangingPunct="1">
              <a:buNone/>
            </a:pPr>
            <a:r>
              <a:rPr lang="en-US" altLang="zh-CN"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 The Tertiary Industry</a:t>
            </a:r>
            <a:endParaRPr lang="en-US" altLang="zh-CN"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eaLnBrk="1" hangingPunct="1">
              <a:buNone/>
            </a:pPr>
            <a:endParaRPr lang="en-US" altLang="zh-CN"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73743327" name="图片 1073743326" descr="Washington-DC"/>
          <p:cNvPicPr>
            <a:picLocks noChangeAspect="1"/>
          </p:cNvPicPr>
          <p:nvPr/>
        </p:nvPicPr>
        <p:blipFill>
          <a:blip r:embed="rId1"/>
          <a:stretch>
            <a:fillRect/>
          </a:stretch>
        </p:blipFill>
        <p:spPr>
          <a:xfrm>
            <a:off x="2370455" y="1861185"/>
            <a:ext cx="2915920" cy="2225040"/>
          </a:xfrm>
          <a:prstGeom prst="rect">
            <a:avLst/>
          </a:prstGeom>
          <a:noFill/>
          <a:ln w="9525">
            <a:noFill/>
          </a:ln>
        </p:spPr>
      </p:pic>
      <p:pic>
        <p:nvPicPr>
          <p:cNvPr id="1073743330" name="图片 1073743329" descr="01300000359580123864634695208"/>
          <p:cNvPicPr>
            <a:picLocks noChangeAspect="1"/>
          </p:cNvPicPr>
          <p:nvPr/>
        </p:nvPicPr>
        <p:blipFill>
          <a:blip r:embed="rId2"/>
          <a:stretch>
            <a:fillRect/>
          </a:stretch>
        </p:blipFill>
        <p:spPr>
          <a:xfrm>
            <a:off x="5596890" y="1851660"/>
            <a:ext cx="2937510" cy="2210435"/>
          </a:xfrm>
          <a:prstGeom prst="rect">
            <a:avLst/>
          </a:prstGeom>
          <a:noFill/>
          <a:ln w="9525">
            <a:noFill/>
          </a:ln>
        </p:spPr>
      </p:pic>
      <p:pic>
        <p:nvPicPr>
          <p:cNvPr id="1073743335" name="图片 1073743334" descr="金门大桥"/>
          <p:cNvPicPr>
            <a:picLocks noChangeAspect="1"/>
          </p:cNvPicPr>
          <p:nvPr/>
        </p:nvPicPr>
        <p:blipFill>
          <a:blip r:embed="rId3"/>
          <a:stretch>
            <a:fillRect/>
          </a:stretch>
        </p:blipFill>
        <p:spPr>
          <a:xfrm>
            <a:off x="2370455" y="4136390"/>
            <a:ext cx="2915920" cy="2157730"/>
          </a:xfrm>
          <a:prstGeom prst="rect">
            <a:avLst/>
          </a:prstGeom>
          <a:noFill/>
          <a:ln w="9525">
            <a:noFill/>
          </a:ln>
        </p:spPr>
      </p:pic>
      <p:pic>
        <p:nvPicPr>
          <p:cNvPr id="1073743332" name="图片 1073743331" descr="2009063076238145"/>
          <p:cNvPicPr>
            <a:picLocks noChangeAspect="1"/>
          </p:cNvPicPr>
          <p:nvPr/>
        </p:nvPicPr>
        <p:blipFill>
          <a:blip r:embed="rId4"/>
          <a:stretch>
            <a:fillRect/>
          </a:stretch>
        </p:blipFill>
        <p:spPr>
          <a:xfrm>
            <a:off x="5597525" y="4142740"/>
            <a:ext cx="2936875" cy="2151380"/>
          </a:xfrm>
          <a:prstGeom prst="rect">
            <a:avLst/>
          </a:prstGeom>
          <a:noFill/>
          <a:ln w="9525">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514350" y="0"/>
            <a:ext cx="11163300" cy="6858000"/>
            <a:chOff x="810" y="0"/>
            <a:chExt cx="17580" cy="10800"/>
          </a:xfrm>
        </p:grpSpPr>
        <p:sp>
          <p:nvSpPr>
            <p:cNvPr id="2" name="矩形 1"/>
            <p:cNvSpPr/>
            <p:nvPr/>
          </p:nvSpPr>
          <p:spPr>
            <a:xfrm>
              <a:off x="5658" y="0"/>
              <a:ext cx="7885" cy="10800"/>
            </a:xfrm>
            <a:prstGeom prst="rect">
              <a:avLst/>
            </a:prstGeom>
            <a:solidFill>
              <a:srgbClr val="043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810" y="730"/>
              <a:ext cx="17580" cy="9353"/>
            </a:xfrm>
            <a:prstGeom prst="rect">
              <a:avLst/>
            </a:prstGeom>
            <a:solidFill>
              <a:schemeClr val="bg1"/>
            </a:solidFill>
            <a:ln>
              <a:noFill/>
            </a:ln>
            <a:effectLst>
              <a:outerShdw blurRad="444500" sx="102000" sy="102000" algn="ctr" rotWithShape="0">
                <a:srgbClr val="2A2C3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0" name="文本框 139"/>
          <p:cNvSpPr txBox="1"/>
          <p:nvPr/>
        </p:nvSpPr>
        <p:spPr>
          <a:xfrm>
            <a:off x="4676140" y="619125"/>
            <a:ext cx="2850515" cy="398780"/>
          </a:xfrm>
          <a:prstGeom prst="rect">
            <a:avLst/>
          </a:prstGeom>
          <a:noFill/>
        </p:spPr>
        <p:txBody>
          <a:bodyPr wrap="square" rtlCol="0">
            <a:spAutoFit/>
          </a:bodyPr>
          <a:p>
            <a:pPr algn="ctr"/>
            <a:r>
              <a:rPr lang="zh-CN" altLang="en-US" sz="2000" b="1">
                <a:solidFill>
                  <a:schemeClr val="bg1"/>
                </a:solidFill>
                <a:sym typeface="+mn-ea"/>
              </a:rPr>
              <a:t>请输入标题</a:t>
            </a:r>
            <a:endParaRPr lang="zh-CN" altLang="en-US" sz="2000" b="1" dirty="0">
              <a:solidFill>
                <a:schemeClr val="bg1"/>
              </a:solidFill>
              <a:latin typeface="Calibri Light" panose="020F0302020204030204" pitchFamily="34" charset="0"/>
              <a:sym typeface="+mn-ea"/>
            </a:endParaRPr>
          </a:p>
        </p:txBody>
      </p:sp>
      <p:sp>
        <p:nvSpPr>
          <p:cNvPr id="7170" name="标题 1"/>
          <p:cNvSpPr>
            <a:spLocks noGrp="1"/>
          </p:cNvSpPr>
          <p:nvPr/>
        </p:nvSpPr>
        <p:spPr>
          <a:xfrm>
            <a:off x="1187624" y="692696"/>
            <a:ext cx="4978896" cy="92211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eaLnBrk="1" hangingPunct="1"/>
            <a:r>
              <a:rPr lang="en-US" altLang="zh-CN" dirty="0">
                <a:latin typeface="Times New Roman" panose="02020603050405020304" pitchFamily="18" charset="0"/>
                <a:ea typeface="宋体" panose="02010600030101010101" pitchFamily="2" charset="-122"/>
                <a:cs typeface="Times New Roman" panose="02020603050405020304" pitchFamily="18" charset="0"/>
              </a:rPr>
              <a:t>4. Economic Process</a:t>
            </a:r>
            <a:endParaRPr lang="en-US" altLang="zh-CN"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1579245" y="1471295"/>
            <a:ext cx="7433945" cy="4554220"/>
          </a:xfrm>
          <a:prstGeom prst="rect">
            <a:avLst/>
          </a:prstGeom>
          <a:noFill/>
        </p:spPr>
        <p:txBody>
          <a:bodyPr wrap="square" rtlCol="0" anchor="t">
            <a:noAutofit/>
          </a:bodyPr>
          <a:p>
            <a:pPr marL="0" indent="457200" algn="just" eaLnBrk="1" latinLnBrk="0" hangingPunct="1">
              <a:lnSpc>
                <a:spcPct val="125000"/>
              </a:lnSpc>
              <a:buFont typeface="Wingdings" panose="05000000000000000000" charset="0"/>
              <a:buChar char="l"/>
            </a:pPr>
            <a:r>
              <a:rPr lang="en-US" altLang="zh-CN" sz="2400" dirty="0">
                <a:latin typeface="Times New Roman" panose="02020603050405020304" pitchFamily="18" charset="0"/>
                <a:cs typeface="Times New Roman" panose="02020603050405020304" pitchFamily="18" charset="0"/>
                <a:sym typeface="+mn-ea"/>
              </a:rPr>
              <a:t>The United States made a war windfall in both world wars, and during 1950s-early 1970s comes into a golden era of economic growth.</a:t>
            </a:r>
            <a:endParaRPr lang="en-US" altLang="zh-CN" sz="2400" dirty="0">
              <a:latin typeface="Times New Roman" panose="02020603050405020304" pitchFamily="18" charset="0"/>
              <a:cs typeface="Times New Roman" panose="02020603050405020304" pitchFamily="18" charset="0"/>
              <a:sym typeface="+mn-ea"/>
            </a:endParaRPr>
          </a:p>
          <a:p>
            <a:pPr marL="0" indent="457200" algn="just" eaLnBrk="1" latinLnBrk="0" hangingPunct="1">
              <a:lnSpc>
                <a:spcPct val="125000"/>
              </a:lnSpc>
              <a:buFont typeface="Wingdings" panose="05000000000000000000" charset="0"/>
              <a:buChar char="l"/>
            </a:pPr>
            <a:r>
              <a:rPr lang="en-US" altLang="zh-CN" sz="2400" dirty="0">
                <a:latin typeface="Times New Roman" panose="02020603050405020304" pitchFamily="18" charset="0"/>
                <a:cs typeface="Times New Roman" panose="02020603050405020304" pitchFamily="18" charset="0"/>
                <a:sym typeface="+mn-ea"/>
              </a:rPr>
              <a:t>Stagflation got its name during the 1973 - 1975 recession, there were five quarters when gross domestic product was negative.</a:t>
            </a:r>
            <a:endParaRPr lang="en-US" altLang="zh-CN" sz="2400" dirty="0">
              <a:latin typeface="Times New Roman" panose="02020603050405020304" pitchFamily="18" charset="0"/>
              <a:cs typeface="Times New Roman" panose="02020603050405020304" pitchFamily="18" charset="0"/>
              <a:sym typeface="+mn-ea"/>
            </a:endParaRPr>
          </a:p>
          <a:p>
            <a:pPr marL="457200" indent="-457200" algn="just" eaLnBrk="1" hangingPunct="1">
              <a:buFont typeface="Wingdings" panose="05000000000000000000" charset="0"/>
              <a:buChar char="l"/>
            </a:pPr>
            <a:endParaRPr lang="en-US" altLang="zh-CN" sz="2800" dirty="0">
              <a:latin typeface="Times New Roman" panose="02020603050405020304" pitchFamily="18" charset="0"/>
              <a:cs typeface="Times New Roman" panose="02020603050405020304" pitchFamily="18" charset="0"/>
            </a:endParaRPr>
          </a:p>
          <a:p>
            <a:pPr marL="0" indent="0" algn="just" eaLnBrk="1" hangingPunct="1">
              <a:buFont typeface="Wingdings" panose="05000000000000000000" charset="0"/>
              <a:buNone/>
            </a:pPr>
            <a:endParaRPr lang="en-US" altLang="zh-CN" sz="2800" dirty="0">
              <a:latin typeface="Times New Roman" panose="02020603050405020304" pitchFamily="18" charset="0"/>
              <a:cs typeface="Times New Roman" panose="02020603050405020304" pitchFamily="18" charset="0"/>
              <a:sym typeface="+mn-ea"/>
            </a:endParaRPr>
          </a:p>
          <a:p>
            <a:pPr marL="457200" indent="-457200" algn="just" eaLnBrk="1" hangingPunct="1">
              <a:buFont typeface="Wingdings" panose="05000000000000000000" charset="0"/>
              <a:buChar char="l"/>
            </a:pPr>
            <a:endParaRPr lang="zh-CN" altLang="en-US" sz="2800" dirty="0">
              <a:ea typeface="宋体" panose="02010600030101010101" pitchFamily="2" charset="-122"/>
            </a:endParaRPr>
          </a:p>
        </p:txBody>
      </p:sp>
      <p:graphicFrame>
        <p:nvGraphicFramePr>
          <p:cNvPr id="6" name="表格 5"/>
          <p:cNvGraphicFramePr>
            <a:graphicFrameLocks noGrp="1"/>
          </p:cNvGraphicFramePr>
          <p:nvPr>
            <p:custDataLst>
              <p:tags r:id="rId1"/>
            </p:custDataLst>
          </p:nvPr>
        </p:nvGraphicFramePr>
        <p:xfrm>
          <a:off x="3258820" y="4437380"/>
          <a:ext cx="5674360" cy="1506220"/>
        </p:xfrm>
        <a:graphic>
          <a:graphicData uri="http://schemas.openxmlformats.org/drawingml/2006/table">
            <a:tbl>
              <a:tblPr/>
              <a:tblGrid>
                <a:gridCol w="1135380"/>
                <a:gridCol w="1170940"/>
                <a:gridCol w="1098550"/>
                <a:gridCol w="1134110"/>
                <a:gridCol w="1135380"/>
              </a:tblGrid>
              <a:tr h="591185">
                <a:tc>
                  <a:txBody>
                    <a:bodyPr/>
                    <a:p>
                      <a:pPr algn="ctr" fontAlgn="t"/>
                      <a:r>
                        <a:rPr lang="en-US" sz="1700" dirty="0"/>
                        <a:t>GDP Growth</a:t>
                      </a:r>
                      <a:endParaRPr lang="en-US" sz="1700" dirty="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p>
                      <a:pPr algn="ctr" fontAlgn="t"/>
                      <a:r>
                        <a:rPr lang="en-US" sz="1700"/>
                        <a:t>Q1</a:t>
                      </a:r>
                      <a:endParaRPr lang="en-US" sz="170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p>
                      <a:pPr algn="ctr" fontAlgn="t"/>
                      <a:r>
                        <a:rPr lang="en-US" sz="1700"/>
                        <a:t>Q2</a:t>
                      </a:r>
                      <a:endParaRPr lang="en-US" sz="170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p>
                      <a:pPr algn="ctr" fontAlgn="t"/>
                      <a:r>
                        <a:rPr lang="en-US" sz="1700"/>
                        <a:t>Q3</a:t>
                      </a:r>
                      <a:endParaRPr lang="en-US" sz="170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p>
                      <a:pPr algn="ctr" fontAlgn="t"/>
                      <a:r>
                        <a:rPr lang="en-US" sz="1700"/>
                        <a:t>Q4</a:t>
                      </a:r>
                      <a:endParaRPr lang="en-US" sz="170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r>
              <a:tr h="304800">
                <a:tc>
                  <a:txBody>
                    <a:bodyPr/>
                    <a:p>
                      <a:pPr algn="ctr" fontAlgn="t"/>
                      <a:r>
                        <a:rPr lang="en-US" altLang="zh-CN" sz="1700"/>
                        <a:t>1973</a:t>
                      </a:r>
                      <a:endParaRPr lang="en-US" altLang="zh-CN" sz="170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p>
                      <a:pPr algn="ctr" fontAlgn="t"/>
                      <a:r>
                        <a:rPr lang="en-US" altLang="zh-CN" sz="1700"/>
                        <a:t>1.2%</a:t>
                      </a:r>
                      <a:endParaRPr lang="en-US" altLang="zh-CN" sz="170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p>
                      <a:pPr algn="ctr" fontAlgn="t"/>
                      <a:r>
                        <a:rPr lang="en-US" altLang="zh-CN" sz="1700"/>
                        <a:t>4.6%</a:t>
                      </a:r>
                      <a:endParaRPr lang="en-US" altLang="zh-CN" sz="170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p>
                      <a:pPr algn="ctr" fontAlgn="t"/>
                      <a:r>
                        <a:rPr lang="en-US" altLang="zh-CN" sz="1700" dirty="0"/>
                        <a:t>-2.2%</a:t>
                      </a:r>
                      <a:endParaRPr lang="en-US" altLang="zh-CN" sz="1700" dirty="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p>
                      <a:pPr algn="ctr" fontAlgn="t"/>
                      <a:r>
                        <a:rPr lang="en-US" altLang="zh-CN" sz="1700"/>
                        <a:t>3.8%</a:t>
                      </a:r>
                      <a:endParaRPr lang="en-US" altLang="zh-CN" sz="170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r>
              <a:tr h="304800">
                <a:tc>
                  <a:txBody>
                    <a:bodyPr/>
                    <a:p>
                      <a:pPr algn="ctr" fontAlgn="t"/>
                      <a:r>
                        <a:rPr lang="en-US" altLang="zh-CN" sz="1700"/>
                        <a:t>1974</a:t>
                      </a:r>
                      <a:endParaRPr lang="en-US" altLang="zh-CN" sz="170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p>
                      <a:pPr algn="ctr" fontAlgn="t"/>
                      <a:r>
                        <a:rPr lang="en-US" altLang="zh-CN" sz="1700" dirty="0"/>
                        <a:t>-3.3%</a:t>
                      </a:r>
                      <a:endParaRPr lang="en-US" altLang="zh-CN" sz="1700" dirty="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p>
                      <a:pPr algn="ctr" fontAlgn="t"/>
                      <a:r>
                        <a:rPr lang="en-US" altLang="zh-CN" sz="1700"/>
                        <a:t>1.1%</a:t>
                      </a:r>
                      <a:endParaRPr lang="en-US" altLang="zh-CN" sz="170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p>
                      <a:pPr algn="ctr" fontAlgn="t"/>
                      <a:r>
                        <a:rPr lang="en-US" altLang="zh-CN" sz="1700"/>
                        <a:t>-3.8%</a:t>
                      </a:r>
                      <a:endParaRPr lang="en-US" altLang="zh-CN" sz="170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p>
                      <a:pPr algn="ctr" fontAlgn="t"/>
                      <a:r>
                        <a:rPr lang="en-US" altLang="zh-CN" sz="1700"/>
                        <a:t>-1.6%</a:t>
                      </a:r>
                      <a:endParaRPr lang="en-US" altLang="zh-CN" sz="170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r>
              <a:tr h="305435">
                <a:tc>
                  <a:txBody>
                    <a:bodyPr/>
                    <a:p>
                      <a:pPr algn="ctr" fontAlgn="t"/>
                      <a:r>
                        <a:rPr lang="en-US" altLang="zh-CN" sz="1700"/>
                        <a:t>1975</a:t>
                      </a:r>
                      <a:endParaRPr lang="en-US" altLang="zh-CN" sz="170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p>
                      <a:pPr algn="ctr" fontAlgn="t"/>
                      <a:r>
                        <a:rPr lang="en-US" altLang="zh-CN" sz="1700"/>
                        <a:t>-4.7%</a:t>
                      </a:r>
                      <a:endParaRPr lang="en-US" altLang="zh-CN" sz="170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p>
                      <a:pPr algn="ctr" fontAlgn="t"/>
                      <a:r>
                        <a:rPr lang="en-US" altLang="zh-CN" sz="1700"/>
                        <a:t>3.1%</a:t>
                      </a:r>
                      <a:endParaRPr lang="en-US" altLang="zh-CN" sz="170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p>
                      <a:pPr algn="ctr" fontAlgn="t"/>
                      <a:r>
                        <a:rPr lang="en-US" altLang="zh-CN" sz="1700"/>
                        <a:t>6.8%</a:t>
                      </a:r>
                      <a:endParaRPr lang="en-US" altLang="zh-CN" sz="170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p>
                      <a:pPr algn="ctr" fontAlgn="t"/>
                      <a:r>
                        <a:rPr lang="en-US" altLang="zh-CN" sz="1700" dirty="0"/>
                        <a:t>5.5%</a:t>
                      </a:r>
                      <a:endParaRPr lang="en-US" altLang="zh-CN" sz="1700" dirty="0"/>
                    </a:p>
                  </a:txBody>
                  <a:tcPr marL="9071" marR="9071" marT="9071" marB="9071">
                    <a:lnL w="9525" cap="flat" cmpd="sng" algn="ctr">
                      <a:solidFill>
                        <a:srgbClr val="D9D9D9"/>
                      </a:solidFill>
                      <a:prstDash val="solid"/>
                      <a:round/>
                      <a:headEnd type="none" w="med" len="med"/>
                      <a:tailEnd type="none" w="med" len="med"/>
                    </a:lnL>
                    <a:lnR w="9525" cap="flat" cmpd="sng" algn="ctr">
                      <a:solidFill>
                        <a:srgbClr val="D9D9D9"/>
                      </a:solidFill>
                      <a:prstDash val="solid"/>
                      <a:round/>
                      <a:headEnd type="none" w="med" len="med"/>
                      <a:tailEnd type="none" w="med" len="med"/>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r>
            </a:tbl>
          </a:graphicData>
        </a:graphic>
      </p:graphicFrame>
    </p:spTree>
  </p:cSld>
  <p:clrMapOvr>
    <a:masterClrMapping/>
  </p:clrMapOvr>
</p:sld>
</file>

<file path=ppt/tags/tag1.xml><?xml version="1.0" encoding="utf-8"?>
<p:tagLst xmlns:p="http://schemas.openxmlformats.org/presentationml/2006/main">
  <p:tag name="KSO_WM_DIAGRAM_VIRTUALLY_FRAME" val="{&quot;height&quot;:346.75,&quot;left&quot;:465.4,&quot;top&quot;:147.6,&quot;width&quot;:410.6}"/>
</p:tagLst>
</file>

<file path=ppt/tags/tag2.xml><?xml version="1.0" encoding="utf-8"?>
<p:tagLst xmlns:p="http://schemas.openxmlformats.org/presentationml/2006/main">
  <p:tag name="KSO_WM_DIAGRAM_VIRTUALLY_FRAME" val="{&quot;height&quot;:346.75,&quot;left&quot;:465.4,&quot;top&quot;:147.6,&quot;width&quot;:410.6}"/>
</p:tagLst>
</file>

<file path=ppt/tags/tag3.xml><?xml version="1.0" encoding="utf-8"?>
<p:tagLst xmlns:p="http://schemas.openxmlformats.org/presentationml/2006/main">
  <p:tag name="KSO_WM_DIAGRAM_VIRTUALLY_FRAME" val="{&quot;height&quot;:346.75,&quot;left&quot;:465.4,&quot;top&quot;:147.6,&quot;width&quot;:410.6}"/>
</p:tagLst>
</file>

<file path=ppt/tags/tag4.xml><?xml version="1.0" encoding="utf-8"?>
<p:tagLst xmlns:p="http://schemas.openxmlformats.org/presentationml/2006/main">
  <p:tag name="KSO_WM_DIAGRAM_VIRTUALLY_FRAME" val="{&quot;height&quot;:346.75,&quot;left&quot;:465.4,&quot;top&quot;:147.6,&quot;width&quot;:410.6}"/>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TABLE_ENDDRAG_ORIGIN_RECT" val="484*137"/>
  <p:tag name="TABLE_ENDDRAG_RECT" val="132*283*484*137"/>
</p:tagLst>
</file>

<file path=ppt/tags/tag7.xml><?xml version="1.0" encoding="utf-8"?>
<p:tagLst xmlns:p="http://schemas.openxmlformats.org/presentationml/2006/main">
  <p:tag name="commondata" val="eyJjb3VudCI6NSwiaGRpZCI6IjI3OTM5YWI3NWQ4ZmVmZmU5YTI4ZDIzMDU2M2EwZjAyIiwidXNlckNvdW50Ijo1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4075</Words>
  <Application>WPS 演示</Application>
  <PresentationFormat>宽屏</PresentationFormat>
  <Paragraphs>194</Paragraphs>
  <Slides>17</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17</vt:i4>
      </vt:variant>
    </vt:vector>
  </HeadingPairs>
  <TitlesOfParts>
    <vt:vector size="30" baseType="lpstr">
      <vt:lpstr>Arial</vt:lpstr>
      <vt:lpstr>宋体</vt:lpstr>
      <vt:lpstr>Wingdings</vt:lpstr>
      <vt:lpstr>微软雅黑</vt:lpstr>
      <vt:lpstr>Times New Roman</vt:lpstr>
      <vt:lpstr>Wingdings</vt:lpstr>
      <vt:lpstr>Calibri Light</vt:lpstr>
      <vt:lpstr>Calibri</vt:lpstr>
      <vt:lpstr>Arial Unicode MS</vt:lpstr>
      <vt:lpstr>Roboto Bold</vt:lpstr>
      <vt:lpstr>Segoe Print</vt:lpstr>
      <vt:lpstr>黑体</vt:lpstr>
      <vt:lpstr>Office 主题</vt:lpstr>
      <vt:lpstr>PowerPoint 演示文稿</vt:lpstr>
      <vt:lpstr>PowerPoint 演示文稿</vt:lpstr>
      <vt:lpstr>PowerPoint 演示文稿</vt:lpstr>
      <vt:lpstr>2.Economic Profile</vt:lpstr>
      <vt:lpstr>PowerPoint 演示文稿</vt:lpstr>
      <vt:lpstr> 3. Economic Structure</vt:lpstr>
      <vt:lpstr> 3. Economic Structure</vt:lpstr>
      <vt:lpstr>PowerPoint 演示文稿</vt:lpstr>
      <vt:lpstr>4. Economic Process</vt:lpstr>
      <vt:lpstr>4. Economic Process</vt:lpstr>
      <vt:lpstr>4. Economic Process</vt:lpstr>
      <vt:lpstr>PowerPoint 演示文稿</vt:lpstr>
      <vt:lpstr>4. Present Situations</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asdghk</cp:lastModifiedBy>
  <cp:revision>50</cp:revision>
  <dcterms:created xsi:type="dcterms:W3CDTF">2021-05-07T05:29:00Z</dcterms:created>
  <dcterms:modified xsi:type="dcterms:W3CDTF">2024-11-28T06:50:47Z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2B02763FB16644678AF1C2FD9F48627D_13</vt:lpwstr>
  </property>
  <property fmtid="{D5CDD505-2E9C-101B-9397-08002B2CF9AE}" pid="3" name="KSOProductBuildVer">
    <vt:lpwstr>2052-12.1.0.18608</vt:lpwstr>
  </property>
  <property fmtid="{D5CDD505-2E9C-101B-9397-08002B2CF9AE}" pid="4" name="KSOTemplateUUID">
    <vt:lpwstr>v1.0_mb_qTFNq9SkDaAV19qPzxDCCg==</vt:lpwstr>
  </property>
</Properties>
</file>