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64" r:id="rId5"/>
    <p:sldId id="323" r:id="rId6"/>
    <p:sldId id="270" r:id="rId7"/>
    <p:sldId id="324" r:id="rId8"/>
    <p:sldId id="310" r:id="rId9"/>
    <p:sldId id="311" r:id="rId10"/>
    <p:sldId id="325" r:id="rId11"/>
    <p:sldId id="326" r:id="rId12"/>
    <p:sldId id="327" r:id="rId13"/>
    <p:sldId id="328" r:id="rId14"/>
    <p:sldId id="329" r:id="rId15"/>
    <p:sldId id="330" r:id="rId16"/>
    <p:sldId id="294" r:id="rId17"/>
    <p:sldId id="312" r:id="rId18"/>
    <p:sldId id="295" r:id="rId19"/>
    <p:sldId id="296" r:id="rId20"/>
    <p:sldId id="297" r:id="rId21"/>
    <p:sldId id="331" r:id="rId22"/>
    <p:sldId id="260" r:id="rId23"/>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userDrawn="1">
          <p15:clr>
            <a:srgbClr val="A4A3A4"/>
          </p15:clr>
        </p15:guide>
        <p15:guide id="2" pos="3894" userDrawn="1">
          <p15:clr>
            <a:srgbClr val="A4A3A4"/>
          </p15:clr>
        </p15:guide>
        <p15:guide id="3" pos="7356" userDrawn="1">
          <p15:clr>
            <a:srgbClr val="A4A3A4"/>
          </p15:clr>
        </p15:guide>
        <p15:guide id="4" pos="324" userDrawn="1">
          <p15:clr>
            <a:srgbClr val="A4A3A4"/>
          </p15:clr>
        </p15:guide>
        <p15:guide id="5" orient="horz" pos="292" userDrawn="1">
          <p15:clr>
            <a:srgbClr val="A4A3A4"/>
          </p15:clr>
        </p15:guide>
        <p15:guide id="6" orient="horz" pos="403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17F"/>
    <a:srgbClr val="05317D"/>
    <a:srgbClr val="0544AD"/>
    <a:srgbClr val="07317A"/>
    <a:srgbClr val="075CE9"/>
    <a:srgbClr val="04317E"/>
    <a:srgbClr val="06317C"/>
    <a:srgbClr val="2A2C33"/>
    <a:srgbClr val="05317E"/>
    <a:srgbClr val="165D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196"/>
        <p:guide pos="3894"/>
        <p:guide pos="7356"/>
        <p:guide pos="324"/>
        <p:guide orient="horz" pos="292"/>
        <p:guide orient="horz" pos="4033"/>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14.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image" Target="../media/image27.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image" Target="../media/image29.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tags" Target="../tags/tag12.xml"/><Relationship Id="rId3" Type="http://schemas.openxmlformats.org/officeDocument/2006/relationships/image" Target="../media/image33.png"/><Relationship Id="rId2" Type="http://schemas.openxmlformats.org/officeDocument/2006/relationships/tags" Target="../tags/tag11.xml"/><Relationship Id="rId1" Type="http://schemas.openxmlformats.org/officeDocument/2006/relationships/image" Target="../media/image32.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3.xml"/><Relationship Id="rId2" Type="http://schemas.openxmlformats.org/officeDocument/2006/relationships/image" Target="../media/image36.jpeg"/><Relationship Id="rId1"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jpeg"/><Relationship Id="rId1" Type="http://schemas.openxmlformats.org/officeDocument/2006/relationships/image" Target="../media/image3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jpeg"/><Relationship Id="rId1" Type="http://schemas.openxmlformats.org/officeDocument/2006/relationships/image" Target="../media/image3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tags" Target="../tags/tag2.xml"/><Relationship Id="rId7" Type="http://schemas.openxmlformats.org/officeDocument/2006/relationships/image" Target="../media/image12.jpeg"/><Relationship Id="rId6" Type="http://schemas.openxmlformats.org/officeDocument/2006/relationships/tags" Target="../tags/tag1.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8" Type="http://schemas.openxmlformats.org/officeDocument/2006/relationships/slideLayout" Target="../slideLayouts/slideLayout7.xml"/><Relationship Id="rId17" Type="http://schemas.openxmlformats.org/officeDocument/2006/relationships/tags" Target="../tags/tag8.xml"/><Relationship Id="rId16" Type="http://schemas.openxmlformats.org/officeDocument/2006/relationships/tags" Target="../tags/tag7.xml"/><Relationship Id="rId15" Type="http://schemas.openxmlformats.org/officeDocument/2006/relationships/tags" Target="../tags/tag6.xml"/><Relationship Id="rId14" Type="http://schemas.openxmlformats.org/officeDocument/2006/relationships/tags" Target="../tags/tag5.xml"/><Relationship Id="rId13" Type="http://schemas.openxmlformats.org/officeDocument/2006/relationships/image" Target="../media/image15.jpeg"/><Relationship Id="rId12" Type="http://schemas.openxmlformats.org/officeDocument/2006/relationships/tags" Target="../tags/tag4.xml"/><Relationship Id="rId11" Type="http://schemas.openxmlformats.org/officeDocument/2006/relationships/image" Target="../media/image14.jpeg"/><Relationship Id="rId10" Type="http://schemas.openxmlformats.org/officeDocument/2006/relationships/tags" Target="../tags/tag3.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713740" y="2369185"/>
            <a:ext cx="10744835" cy="2306955"/>
          </a:xfrm>
          <a:prstGeom prst="rect">
            <a:avLst/>
          </a:prstGeom>
          <a:noFill/>
        </p:spPr>
        <p:txBody>
          <a:bodyPr wrap="square" rtlCol="0">
            <a:spAutoFit/>
          </a:bodyPr>
          <a:p>
            <a:pPr algn="ctr"/>
            <a:r>
              <a:rPr lang="en-US" altLang="zh-CN" sz="4800" dirty="0">
                <a:latin typeface="Times New Roman" panose="02020603050405020304" pitchFamily="18" charset="0"/>
                <a:cs typeface="Times New Roman" panose="02020603050405020304" pitchFamily="18" charset="0"/>
                <a:sym typeface="+mn-ea"/>
              </a:rPr>
              <a:t>Britain</a:t>
            </a:r>
            <a:endParaRPr lang="en-US" altLang="zh-CN" sz="4800" dirty="0">
              <a:latin typeface="Times New Roman" panose="02020603050405020304" pitchFamily="18" charset="0"/>
              <a:cs typeface="Times New Roman" panose="02020603050405020304" pitchFamily="18" charset="0"/>
            </a:endParaRPr>
          </a:p>
          <a:p>
            <a:pPr algn="ctr"/>
            <a:r>
              <a:rPr lang="en-US" altLang="zh-CN" sz="4800" dirty="0">
                <a:latin typeface="Times New Roman" panose="02020603050405020304" pitchFamily="18" charset="0"/>
                <a:cs typeface="Times New Roman" panose="02020603050405020304" pitchFamily="18" charset="0"/>
                <a:sym typeface="+mn-ea"/>
              </a:rPr>
              <a:t> Geography and Population</a:t>
            </a:r>
            <a:endParaRPr lang="en-US" altLang="zh-CN" sz="4800" dirty="0">
              <a:latin typeface="Times New Roman" panose="02020603050405020304" pitchFamily="18" charset="0"/>
              <a:cs typeface="Times New Roman" panose="02020603050405020304" pitchFamily="18" charset="0"/>
            </a:endParaRPr>
          </a:p>
          <a:p>
            <a:pPr algn="ctr"/>
            <a:endParaRPr lang="en-US" altLang="zh-CN" sz="4800" b="1">
              <a:solidFill>
                <a:srgbClr val="05317D"/>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162425" y="4518025"/>
            <a:ext cx="309880" cy="368300"/>
          </a:xfrm>
          <a:prstGeom prst="rect">
            <a:avLst/>
          </a:prstGeom>
          <a:noFill/>
        </p:spPr>
        <p:txBody>
          <a:bodyPr wrap="none" rtlCol="0">
            <a:spAutoFit/>
          </a:bodyPr>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7" name="矩形 6"/>
          <p:cNvSpPr/>
          <p:nvPr/>
        </p:nvSpPr>
        <p:spPr>
          <a:xfrm>
            <a:off x="1455592" y="877600"/>
            <a:ext cx="5183505" cy="645160"/>
          </a:xfrm>
          <a:prstGeom prst="rect">
            <a:avLst/>
          </a:prstGeom>
        </p:spPr>
        <p:txBody>
          <a:bodyPr wrap="none">
            <a:spAutoFit/>
          </a:bodyPr>
          <a:p>
            <a:pPr indent="0">
              <a:buFont typeface="Wingdings" panose="05000000000000000000" pitchFamily="2" charset="2"/>
              <a:buNone/>
            </a:pPr>
            <a:r>
              <a:rPr lang="en-US" altLang="zh-CN" sz="2400" b="1" dirty="0">
                <a:solidFill>
                  <a:schemeClr val="tx2">
                    <a:lumMod val="50000"/>
                  </a:schemeClr>
                </a:solidFill>
                <a:latin typeface="Arial" panose="020B0604020202020204" pitchFamily="34" charset="0"/>
                <a:cs typeface="Times New Roman" panose="02020603050405020304" pitchFamily="18" charset="0"/>
              </a:rPr>
              <a:t>● </a:t>
            </a:r>
            <a:r>
              <a:rPr lang="en-US" altLang="zh-CN" sz="3600" b="1" dirty="0">
                <a:solidFill>
                  <a:schemeClr val="tx2">
                    <a:lumMod val="50000"/>
                  </a:schemeClr>
                </a:solidFill>
                <a:latin typeface="Times New Roman" panose="02020603050405020304" pitchFamily="18" charset="0"/>
                <a:cs typeface="Times New Roman" panose="02020603050405020304" pitchFamily="18" charset="0"/>
              </a:rPr>
              <a:t>Administrative Regions</a:t>
            </a:r>
            <a:endParaRPr lang="en-US" altLang="zh-CN" sz="3600" b="1"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1833245" y="1628775"/>
            <a:ext cx="2600325" cy="697230"/>
          </a:xfrm>
          <a:prstGeom prst="rect">
            <a:avLst/>
          </a:prstGeom>
          <a:noFill/>
        </p:spPr>
        <p:txBody>
          <a:bodyPr wrap="square" rtlCol="0">
            <a:noAutofit/>
          </a:bodyPr>
          <a:p>
            <a:r>
              <a:rPr lang="en-US" altLang="zh-CN" sz="3600" b="1" dirty="0">
                <a:latin typeface="Times New Roman" panose="02020603050405020304" pitchFamily="18" charset="0"/>
                <a:cs typeface="Times New Roman" panose="02020603050405020304" pitchFamily="18" charset="0"/>
              </a:rPr>
              <a:t>Wales</a:t>
            </a:r>
            <a:endParaRPr lang="en-US" altLang="zh-CN" sz="3600" b="1" dirty="0">
              <a:latin typeface="Times New Roman" panose="02020603050405020304" pitchFamily="18" charset="0"/>
              <a:cs typeface="Times New Roman" panose="02020603050405020304" pitchFamily="18" charset="0"/>
            </a:endParaRPr>
          </a:p>
        </p:txBody>
      </p:sp>
      <p:pic>
        <p:nvPicPr>
          <p:cNvPr id="9" name="图片 8"/>
          <p:cNvPicPr>
            <a:picLocks noChangeAspect="1"/>
          </p:cNvPicPr>
          <p:nvPr>
            <p:custDataLst>
              <p:tags r:id="rId1"/>
            </p:custDataLst>
          </p:nvPr>
        </p:nvPicPr>
        <p:blipFill>
          <a:blip r:embed="rId2"/>
          <a:stretch>
            <a:fillRect/>
          </a:stretch>
        </p:blipFill>
        <p:spPr>
          <a:xfrm>
            <a:off x="1833245" y="2585085"/>
            <a:ext cx="3547745" cy="2651125"/>
          </a:xfrm>
          <a:prstGeom prst="rect">
            <a:avLst/>
          </a:prstGeom>
        </p:spPr>
      </p:pic>
      <p:sp>
        <p:nvSpPr>
          <p:cNvPr id="19" name="文本框 18"/>
          <p:cNvSpPr txBox="1"/>
          <p:nvPr/>
        </p:nvSpPr>
        <p:spPr>
          <a:xfrm>
            <a:off x="6008370" y="2513330"/>
            <a:ext cx="3401695" cy="2722880"/>
          </a:xfrm>
          <a:prstGeom prst="rect">
            <a:avLst/>
          </a:prstGeom>
          <a:noFill/>
        </p:spPr>
        <p:txBody>
          <a:bodyPr wrap="square" rtlCol="0">
            <a:noAutofit/>
          </a:bodyPr>
          <a:p>
            <a:pPr algn="just"/>
            <a:r>
              <a:rPr lang="en-US" altLang="zh-CN" sz="2400" dirty="0">
                <a:latin typeface="Times New Roman" panose="02020603050405020304" pitchFamily="18" charset="0"/>
                <a:cs typeface="Times New Roman" panose="02020603050405020304" pitchFamily="18" charset="0"/>
                <a:sym typeface="+mn-ea"/>
              </a:rPr>
              <a:t>• Capital: Cardiff</a:t>
            </a:r>
            <a:endParaRPr lang="en-US" altLang="zh-CN" sz="2400" dirty="0">
              <a:latin typeface="Times New Roman" panose="02020603050405020304" pitchFamily="18" charset="0"/>
              <a:cs typeface="Times New Roman" panose="02020603050405020304" pitchFamily="18" charset="0"/>
              <a:sym typeface="+mn-ea"/>
            </a:endParaRPr>
          </a:p>
          <a:p>
            <a:pPr algn="just"/>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Language: Welsh and</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English</a:t>
            </a:r>
            <a:endParaRPr lang="en-US" altLang="zh-CN" sz="2400" dirty="0">
              <a:latin typeface="Times New Roman" panose="02020603050405020304" pitchFamily="18" charset="0"/>
              <a:cs typeface="Times New Roman" panose="02020603050405020304" pitchFamily="18" charset="0"/>
              <a:sym typeface="+mn-ea"/>
            </a:endParaRPr>
          </a:p>
          <a:p>
            <a:pPr algn="just"/>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A living Celtic cultur</a:t>
            </a:r>
            <a:r>
              <a:rPr lang="en-US" altLang="zh-CN" sz="2400" b="1" dirty="0">
                <a:latin typeface="Times New Roman" panose="02020603050405020304" pitchFamily="18" charset="0"/>
                <a:cs typeface="Times New Roman" panose="02020603050405020304" pitchFamily="18" charset="0"/>
                <a:sym typeface="+mn-ea"/>
              </a:rPr>
              <a:t>e</a:t>
            </a:r>
            <a:endParaRPr lang="en-US" altLang="zh-CN" sz="2400" b="1" dirty="0">
              <a:latin typeface="Times New Roman" panose="02020603050405020304" pitchFamily="18" charset="0"/>
              <a:cs typeface="Times New Roman" panose="02020603050405020304" pitchFamily="18" charset="0"/>
              <a:sym typeface="+mn-ea"/>
            </a:endParaRPr>
          </a:p>
          <a:p>
            <a:pPr algn="just"/>
            <a:endParaRPr lang="en-US" altLang="zh-CN" sz="2800" dirty="0">
              <a:latin typeface="Times New Roman" panose="02020603050405020304" pitchFamily="18" charset="0"/>
              <a:cs typeface="Times New Roman" panose="02020603050405020304" pitchFamily="18" charset="0"/>
            </a:endParaRPr>
          </a:p>
          <a:p>
            <a:pPr algn="just"/>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5" name="矩形 4"/>
          <p:cNvSpPr/>
          <p:nvPr/>
        </p:nvSpPr>
        <p:spPr>
          <a:xfrm>
            <a:off x="1353357" y="764570"/>
            <a:ext cx="5183505" cy="645160"/>
          </a:xfrm>
          <a:prstGeom prst="rect">
            <a:avLst/>
          </a:prstGeom>
        </p:spPr>
        <p:txBody>
          <a:bodyPr wrap="none">
            <a:spAutoFit/>
          </a:bodyPr>
          <a:p>
            <a:pPr indent="0">
              <a:buFont typeface="Wingdings" panose="05000000000000000000" pitchFamily="2" charset="2"/>
              <a:buNone/>
            </a:pPr>
            <a:r>
              <a:rPr lang="en-US" altLang="zh-CN" sz="2400" b="1" dirty="0">
                <a:solidFill>
                  <a:schemeClr val="tx2">
                    <a:lumMod val="50000"/>
                  </a:schemeClr>
                </a:solidFill>
                <a:latin typeface="Arial" panose="020B0604020202020204" pitchFamily="34" charset="0"/>
                <a:cs typeface="Times New Roman" panose="02020603050405020304" pitchFamily="18" charset="0"/>
              </a:rPr>
              <a:t>● </a:t>
            </a:r>
            <a:r>
              <a:rPr lang="en-US" altLang="zh-CN" sz="3600" b="1" dirty="0">
                <a:solidFill>
                  <a:schemeClr val="tx2">
                    <a:lumMod val="50000"/>
                  </a:schemeClr>
                </a:solidFill>
                <a:latin typeface="Times New Roman" panose="02020603050405020304" pitchFamily="18" charset="0"/>
                <a:cs typeface="Times New Roman" panose="02020603050405020304" pitchFamily="18" charset="0"/>
              </a:rPr>
              <a:t>Administrative Regions</a:t>
            </a:r>
            <a:endParaRPr lang="en-US" altLang="zh-CN" sz="3600" b="1"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774190" y="1484630"/>
            <a:ext cx="3872865" cy="645160"/>
          </a:xfrm>
          <a:prstGeom prst="rect">
            <a:avLst/>
          </a:prstGeom>
          <a:noFill/>
        </p:spPr>
        <p:txBody>
          <a:bodyPr wrap="square" rtlCol="0">
            <a:spAutoFit/>
          </a:bodyPr>
          <a:p>
            <a:r>
              <a:rPr lang="en-US" altLang="zh-CN" sz="3600" b="1" dirty="0">
                <a:latin typeface="Times New Roman" panose="02020603050405020304" pitchFamily="18" charset="0"/>
                <a:cs typeface="Times New Roman" panose="02020603050405020304" pitchFamily="18" charset="0"/>
              </a:rPr>
              <a:t>Northern Ireland</a:t>
            </a:r>
            <a:endParaRPr lang="en-US" altLang="zh-CN" sz="36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custDataLst>
              <p:tags r:id="rId1"/>
            </p:custDataLst>
          </p:nvPr>
        </p:nvPicPr>
        <p:blipFill>
          <a:blip r:embed="rId2"/>
          <a:stretch>
            <a:fillRect/>
          </a:stretch>
        </p:blipFill>
        <p:spPr>
          <a:xfrm>
            <a:off x="1927860" y="2529840"/>
            <a:ext cx="3383915" cy="2565400"/>
          </a:xfrm>
          <a:prstGeom prst="rect">
            <a:avLst/>
          </a:prstGeom>
        </p:spPr>
      </p:pic>
      <p:sp>
        <p:nvSpPr>
          <p:cNvPr id="19" name="文本框 18"/>
          <p:cNvSpPr txBox="1"/>
          <p:nvPr/>
        </p:nvSpPr>
        <p:spPr>
          <a:xfrm>
            <a:off x="6109885" y="2502803"/>
            <a:ext cx="3383915" cy="2592705"/>
          </a:xfrm>
          <a:prstGeom prst="rect">
            <a:avLst/>
          </a:prstGeom>
          <a:noFill/>
        </p:spPr>
        <p:txBody>
          <a:bodyPr wrap="square" rtlCol="0">
            <a:noAutofit/>
          </a:bodyPr>
          <a:p>
            <a:pPr algn="just"/>
            <a:r>
              <a:rPr lang="en-US" altLang="zh-CN" sz="2400" dirty="0">
                <a:latin typeface="Times New Roman" panose="02020603050405020304" pitchFamily="18" charset="0"/>
                <a:cs typeface="Times New Roman" panose="02020603050405020304" pitchFamily="18" charset="0"/>
                <a:sym typeface="+mn-ea"/>
              </a:rPr>
              <a:t>• Capital : Belfast</a:t>
            </a:r>
            <a:endParaRPr lang="en-US" altLang="zh-CN" sz="2400" dirty="0">
              <a:latin typeface="Times New Roman" panose="02020603050405020304" pitchFamily="18" charset="0"/>
              <a:cs typeface="Times New Roman" panose="02020603050405020304" pitchFamily="18" charset="0"/>
              <a:sym typeface="+mn-ea"/>
            </a:endParaRPr>
          </a:p>
          <a:p>
            <a:pPr algn="just"/>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Bordered with the Republic of Ireland</a:t>
            </a:r>
            <a:endParaRPr lang="en-US" altLang="zh-CN" sz="2400" dirty="0">
              <a:latin typeface="Times New Roman" panose="02020603050405020304" pitchFamily="18" charset="0"/>
              <a:cs typeface="Times New Roman" panose="02020603050405020304" pitchFamily="18" charset="0"/>
              <a:sym typeface="+mn-ea"/>
            </a:endParaRPr>
          </a:p>
          <a:p>
            <a:pPr algn="just"/>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Constant conflicts</a:t>
            </a:r>
            <a:endParaRPr lang="en-US" altLang="zh-CN" sz="24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600075" y="5715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8" name="矩形 7"/>
          <p:cNvSpPr/>
          <p:nvPr/>
        </p:nvSpPr>
        <p:spPr>
          <a:xfrm>
            <a:off x="1815002" y="903000"/>
            <a:ext cx="3443605" cy="706755"/>
          </a:xfrm>
          <a:prstGeom prst="rect">
            <a:avLst/>
          </a:prstGeom>
        </p:spPr>
        <p:txBody>
          <a:bodyPr wrap="none">
            <a:spAutoFit/>
          </a:bodyPr>
          <a:p>
            <a:pPr indent="0">
              <a:buFont typeface="Wingdings" panose="05000000000000000000" pitchFamily="2" charset="2"/>
              <a:buNone/>
            </a:pPr>
            <a:r>
              <a:rPr lang="en-US" altLang="zh-CN" sz="4000" b="1" dirty="0">
                <a:solidFill>
                  <a:schemeClr val="tx2">
                    <a:lumMod val="50000"/>
                  </a:schemeClr>
                </a:solidFill>
                <a:latin typeface="Times New Roman" panose="02020603050405020304" pitchFamily="18" charset="0"/>
                <a:cs typeface="Times New Roman" panose="02020603050405020304" pitchFamily="18" charset="0"/>
              </a:rPr>
              <a:t>2. Topography </a:t>
            </a:r>
            <a:endParaRPr lang="en-US" altLang="zh-CN" sz="4000" b="1" dirty="0">
              <a:solidFill>
                <a:schemeClr val="tx2">
                  <a:lumMod val="50000"/>
                </a:schemeClr>
              </a:solidFill>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02838" y="1988969"/>
            <a:ext cx="3276810" cy="3861048"/>
          </a:xfrm>
          <a:prstGeom prst="rect">
            <a:avLst/>
          </a:prstGeom>
        </p:spPr>
      </p:pic>
      <p:sp>
        <p:nvSpPr>
          <p:cNvPr id="11" name="TextBox 1"/>
          <p:cNvSpPr txBox="1"/>
          <p:nvPr/>
        </p:nvSpPr>
        <p:spPr>
          <a:xfrm>
            <a:off x="6331467" y="1702406"/>
            <a:ext cx="3960440" cy="4240322"/>
          </a:xfrm>
          <a:prstGeom prst="rect">
            <a:avLst/>
          </a:prstGeom>
          <a:noFill/>
        </p:spPr>
        <p:txBody>
          <a:bodyPr wrap="square" rtlCol="0">
            <a:noAutofit/>
          </a:bodyPr>
          <a:p>
            <a:pPr algn="just"/>
            <a:endParaRPr lang="en-US" altLang="zh-CN" sz="2000" dirty="0">
              <a:solidFill>
                <a:schemeClr val="tx2">
                  <a:lumMod val="20000"/>
                  <a:lumOff val="80000"/>
                </a:schemeClr>
              </a:solidFill>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n-US" altLang="zh-CN" sz="2400" b="1" dirty="0">
                <a:latin typeface="Times New Roman" panose="02020603050405020304" pitchFamily="18" charset="0"/>
                <a:cs typeface="Times New Roman" panose="02020603050405020304" pitchFamily="18" charset="0"/>
              </a:rPr>
              <a:t>The high land zone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The high land zone mainly covers Scotland, North England, Wales and Northern Ireland.</a:t>
            </a:r>
            <a:endParaRPr lang="en-US" altLang="zh-CN" sz="2000" dirty="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n-US" altLang="zh-CN" sz="2400" b="1" dirty="0">
                <a:latin typeface="Times New Roman" panose="02020603050405020304" pitchFamily="18" charset="0"/>
                <a:cs typeface="Times New Roman" panose="02020603050405020304" pitchFamily="18" charset="0"/>
              </a:rPr>
              <a:t>The low land zone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The low land zone is distributed mainly over England, which consists of the Plain of  Cheshire and Lancashire, the low lands of York and the North Eastern Low lands. These three plains are well-known for the fertile soil for agriculture.</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600075" y="5715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8" name="矩形 7"/>
          <p:cNvSpPr/>
          <p:nvPr/>
        </p:nvSpPr>
        <p:spPr>
          <a:xfrm>
            <a:off x="1454957" y="1017935"/>
            <a:ext cx="5233035" cy="1322070"/>
          </a:xfrm>
          <a:prstGeom prst="rect">
            <a:avLst/>
          </a:prstGeom>
        </p:spPr>
        <p:txBody>
          <a:bodyPr wrap="none">
            <a:spAutoFit/>
          </a:bodyPr>
          <a:p>
            <a:pPr indent="0">
              <a:buFont typeface="Wingdings" panose="05000000000000000000" pitchFamily="2" charset="2"/>
              <a:buNone/>
            </a:pPr>
            <a:r>
              <a:rPr lang="en-US" altLang="zh-CN" sz="4000" b="1" dirty="0">
                <a:solidFill>
                  <a:schemeClr val="tx2">
                    <a:lumMod val="50000"/>
                  </a:schemeClr>
                </a:solidFill>
                <a:latin typeface="Times New Roman" panose="02020603050405020304" pitchFamily="18" charset="0"/>
                <a:cs typeface="Times New Roman" panose="02020603050405020304" pitchFamily="18" charset="0"/>
              </a:rPr>
              <a:t>3. Climate and weather</a:t>
            </a:r>
            <a:endParaRPr lang="zh-CN" altLang="en-US" sz="4000" b="1" dirty="0">
              <a:solidFill>
                <a:schemeClr val="tx2">
                  <a:lumMod val="50000"/>
                </a:schemeClr>
              </a:solidFill>
            </a:endParaRPr>
          </a:p>
          <a:p>
            <a:r>
              <a:rPr lang="en-US" altLang="zh-CN" sz="4000" b="1" dirty="0">
                <a:solidFill>
                  <a:schemeClr val="tx2">
                    <a:lumMod val="50000"/>
                  </a:schemeClr>
                </a:solidFill>
                <a:latin typeface="Times New Roman" panose="02020603050405020304" pitchFamily="18" charset="0"/>
                <a:cs typeface="Times New Roman" panose="02020603050405020304" pitchFamily="18" charset="0"/>
              </a:rPr>
              <a:t> </a:t>
            </a:r>
            <a:endParaRPr lang="en-US" altLang="zh-CN" sz="4000" b="1" dirty="0">
              <a:solidFill>
                <a:schemeClr val="tx2">
                  <a:lumMod val="50000"/>
                </a:schemeClr>
              </a:solidFill>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70391" y="2453226"/>
            <a:ext cx="2818201" cy="1585238"/>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7619" y="2452922"/>
            <a:ext cx="2387554" cy="1590374"/>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3565" y="2448227"/>
            <a:ext cx="2399010" cy="1574114"/>
          </a:xfrm>
          <a:prstGeom prst="rect">
            <a:avLst/>
          </a:prstGeom>
        </p:spPr>
      </p:pic>
      <p:sp>
        <p:nvSpPr>
          <p:cNvPr id="12" name="矩形 11"/>
          <p:cNvSpPr/>
          <p:nvPr/>
        </p:nvSpPr>
        <p:spPr>
          <a:xfrm>
            <a:off x="2371530" y="4250306"/>
            <a:ext cx="1210181" cy="525621"/>
          </a:xfrm>
          <a:prstGeom prst="rect">
            <a:avLst/>
          </a:prstGeom>
        </p:spPr>
        <p:txBody>
          <a:bodyPr wrap="none">
            <a:noAutofit/>
          </a:bodyPr>
          <a:p>
            <a:pPr indent="0" algn="l">
              <a:buFont typeface="Wingdings" panose="05000000000000000000" pitchFamily="2" charset="2"/>
              <a:buNone/>
            </a:pPr>
            <a:r>
              <a:rPr lang="en-US" altLang="zh-CN" sz="2400" b="1" dirty="0">
                <a:solidFill>
                  <a:schemeClr val="tx1"/>
                </a:solidFill>
                <a:latin typeface="Times New Roman" panose="02020603050405020304" pitchFamily="18" charset="0"/>
                <a:cs typeface="Times New Roman" panose="02020603050405020304" pitchFamily="18" charset="0"/>
                <a:sym typeface="+mn-ea"/>
              </a:rPr>
              <a:t>strange</a:t>
            </a:r>
            <a:endParaRPr lang="en-US" altLang="zh-CN" sz="3200" b="1" dirty="0">
              <a:solidFill>
                <a:schemeClr val="tx2">
                  <a:lumMod val="75000"/>
                </a:schemeClr>
              </a:solidFill>
              <a:latin typeface="Times New Roman" panose="02020603050405020304" pitchFamily="18" charset="0"/>
              <a:cs typeface="Times New Roman" panose="02020603050405020304" pitchFamily="18" charset="0"/>
            </a:endParaRPr>
          </a:p>
          <a:p>
            <a:pPr indent="0" algn="l">
              <a:buFont typeface="Wingdings" panose="05000000000000000000" pitchFamily="2" charset="2"/>
              <a:buNone/>
            </a:pPr>
            <a:r>
              <a:rPr lang="en-US" altLang="zh-CN" sz="4000" b="1" dirty="0">
                <a:solidFill>
                  <a:schemeClr val="tx2">
                    <a:lumMod val="50000"/>
                  </a:schemeClr>
                </a:solidFill>
                <a:latin typeface="Times New Roman" panose="02020603050405020304" pitchFamily="18" charset="0"/>
                <a:cs typeface="Times New Roman" panose="02020603050405020304" pitchFamily="18" charset="0"/>
              </a:rPr>
              <a:t> </a:t>
            </a:r>
            <a:endParaRPr lang="en-US" altLang="zh-CN" sz="4000" b="1"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13" name="矩形 12"/>
          <p:cNvSpPr/>
          <p:nvPr/>
        </p:nvSpPr>
        <p:spPr>
          <a:xfrm>
            <a:off x="5392796" y="4249842"/>
            <a:ext cx="1556689" cy="525621"/>
          </a:xfrm>
          <a:prstGeom prst="rect">
            <a:avLst/>
          </a:prstGeom>
        </p:spPr>
        <p:txBody>
          <a:bodyPr wrap="none">
            <a:noAutofit/>
          </a:bodyPr>
          <a:p>
            <a:pPr indent="0" algn="l">
              <a:buFont typeface="Wingdings" panose="05000000000000000000" pitchFamily="2" charset="2"/>
              <a:buNone/>
            </a:pPr>
            <a:r>
              <a:rPr lang="en-US" altLang="zh-CN" sz="2400" b="1" dirty="0">
                <a:solidFill>
                  <a:schemeClr val="tx1"/>
                </a:solidFill>
                <a:latin typeface="Times New Roman" panose="02020603050405020304" pitchFamily="18" charset="0"/>
                <a:cs typeface="Times New Roman" panose="02020603050405020304" pitchFamily="18" charset="0"/>
                <a:sym typeface="+mn-ea"/>
              </a:rPr>
              <a:t>changeable</a:t>
            </a:r>
            <a:endParaRPr lang="en-US" altLang="zh-CN" sz="3200" b="1" dirty="0">
              <a:solidFill>
                <a:schemeClr val="tx2">
                  <a:lumMod val="75000"/>
                </a:schemeClr>
              </a:solidFill>
              <a:latin typeface="Times New Roman" panose="02020603050405020304" pitchFamily="18" charset="0"/>
              <a:cs typeface="Times New Roman" panose="02020603050405020304" pitchFamily="18" charset="0"/>
            </a:endParaRPr>
          </a:p>
          <a:p>
            <a:pPr indent="0" algn="l">
              <a:buFont typeface="Wingdings" panose="05000000000000000000" pitchFamily="2" charset="2"/>
              <a:buNone/>
            </a:pPr>
            <a:r>
              <a:rPr lang="en-US" altLang="zh-CN" sz="4000" b="1" dirty="0">
                <a:solidFill>
                  <a:schemeClr val="tx2">
                    <a:lumMod val="50000"/>
                  </a:schemeClr>
                </a:solidFill>
                <a:latin typeface="Times New Roman" panose="02020603050405020304" pitchFamily="18" charset="0"/>
                <a:cs typeface="Times New Roman" panose="02020603050405020304" pitchFamily="18" charset="0"/>
              </a:rPr>
              <a:t> </a:t>
            </a:r>
            <a:endParaRPr lang="en-US" altLang="zh-CN" sz="4000" b="1"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14" name="矩形 13"/>
          <p:cNvSpPr/>
          <p:nvPr/>
        </p:nvSpPr>
        <p:spPr>
          <a:xfrm>
            <a:off x="8565774" y="4249671"/>
            <a:ext cx="976197" cy="525621"/>
          </a:xfrm>
          <a:prstGeom prst="rect">
            <a:avLst/>
          </a:prstGeom>
        </p:spPr>
        <p:txBody>
          <a:bodyPr wrap="none">
            <a:noAutofit/>
          </a:bodyPr>
          <a:p>
            <a:pPr indent="0" algn="l">
              <a:buFont typeface="Wingdings" panose="05000000000000000000" pitchFamily="2" charset="2"/>
              <a:buNone/>
            </a:pPr>
            <a:r>
              <a:rPr lang="en-US" altLang="zh-CN" sz="2400" b="1" dirty="0">
                <a:solidFill>
                  <a:schemeClr val="tx1"/>
                </a:solidFill>
                <a:latin typeface="Times New Roman" panose="02020603050405020304" pitchFamily="18" charset="0"/>
                <a:cs typeface="Times New Roman" panose="02020603050405020304" pitchFamily="18" charset="0"/>
                <a:sym typeface="+mn-ea"/>
              </a:rPr>
              <a:t>rainy</a:t>
            </a:r>
            <a:endParaRPr lang="en-US" altLang="zh-CN" sz="3200" b="1" dirty="0">
              <a:solidFill>
                <a:schemeClr val="tx2">
                  <a:lumMod val="75000"/>
                </a:schemeClr>
              </a:solidFill>
              <a:latin typeface="Times New Roman" panose="02020603050405020304" pitchFamily="18" charset="0"/>
              <a:cs typeface="Times New Roman" panose="02020603050405020304" pitchFamily="18" charset="0"/>
            </a:endParaRPr>
          </a:p>
          <a:p>
            <a:pPr indent="0" algn="l">
              <a:buFont typeface="Wingdings" panose="05000000000000000000" pitchFamily="2" charset="2"/>
              <a:buNone/>
            </a:pPr>
            <a:r>
              <a:rPr lang="en-US" altLang="zh-CN" sz="4000" b="1" dirty="0">
                <a:solidFill>
                  <a:schemeClr val="tx2">
                    <a:lumMod val="50000"/>
                  </a:schemeClr>
                </a:solidFill>
                <a:latin typeface="Times New Roman" panose="02020603050405020304" pitchFamily="18" charset="0"/>
                <a:cs typeface="Times New Roman" panose="02020603050405020304" pitchFamily="18" charset="0"/>
              </a:rPr>
              <a:t> </a:t>
            </a:r>
            <a:endParaRPr lang="en-US" altLang="zh-CN" sz="4000" b="1" dirty="0">
              <a:solidFill>
                <a:schemeClr val="tx2">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600075" y="5715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5" name="矩形 4"/>
          <p:cNvSpPr/>
          <p:nvPr/>
        </p:nvSpPr>
        <p:spPr>
          <a:xfrm>
            <a:off x="1610360" y="764540"/>
            <a:ext cx="5256530" cy="786765"/>
          </a:xfrm>
          <a:prstGeom prst="rect">
            <a:avLst/>
          </a:prstGeom>
        </p:spPr>
        <p:txBody>
          <a:bodyPr wrap="none">
            <a:noAutofit/>
          </a:bodyPr>
          <a:p>
            <a:pPr indent="0">
              <a:buFont typeface="Wingdings" panose="05000000000000000000" pitchFamily="2" charset="2"/>
              <a:buNone/>
            </a:pPr>
            <a:r>
              <a:rPr lang="en-US" altLang="zh-CN" sz="4000" b="1" dirty="0">
                <a:solidFill>
                  <a:schemeClr val="tx2">
                    <a:lumMod val="50000"/>
                  </a:schemeClr>
                </a:solidFill>
                <a:latin typeface="Times New Roman" panose="02020603050405020304" pitchFamily="18" charset="0"/>
                <a:cs typeface="Times New Roman" panose="02020603050405020304" pitchFamily="18" charset="0"/>
              </a:rPr>
              <a:t>3. Climate and weather</a:t>
            </a:r>
            <a:endParaRPr lang="zh-CN" altLang="en-US" sz="4000" b="1" dirty="0">
              <a:solidFill>
                <a:schemeClr val="tx2">
                  <a:lumMod val="50000"/>
                </a:schemeClr>
              </a:solidFill>
            </a:endParaRPr>
          </a:p>
          <a:p>
            <a:r>
              <a:rPr lang="en-US" altLang="zh-CN" sz="4000" b="1" dirty="0">
                <a:solidFill>
                  <a:schemeClr val="tx2">
                    <a:lumMod val="50000"/>
                  </a:schemeClr>
                </a:solidFill>
                <a:latin typeface="Times New Roman" panose="02020603050405020304" pitchFamily="18" charset="0"/>
                <a:cs typeface="Times New Roman" panose="02020603050405020304" pitchFamily="18" charset="0"/>
              </a:rPr>
              <a:t>   </a:t>
            </a:r>
            <a:endParaRPr lang="en-US" altLang="zh-CN" sz="4000" b="1"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10" name="矩形 9"/>
          <p:cNvSpPr/>
          <p:nvPr/>
        </p:nvSpPr>
        <p:spPr>
          <a:xfrm>
            <a:off x="1825367" y="1448286"/>
            <a:ext cx="7058781" cy="786765"/>
          </a:xfrm>
          <a:prstGeom prst="rect">
            <a:avLst/>
          </a:prstGeom>
        </p:spPr>
        <p:txBody>
          <a:bodyPr wrap="none">
            <a:noAutofit/>
          </a:bodyPr>
          <a:p>
            <a:pPr indent="0">
              <a:buFont typeface="Arial" panose="020B0604020202020204" pitchFamily="34" charset="0"/>
              <a:buNone/>
            </a:pPr>
            <a:r>
              <a:rPr lang="en-US" altLang="zh-CN" sz="2400" dirty="0">
                <a:latin typeface="Arial" panose="020B0604020202020204" pitchFamily="34" charset="0"/>
                <a:cs typeface="Times New Roman" panose="02020603050405020304" pitchFamily="18" charset="0"/>
              </a:rPr>
              <a:t>●</a:t>
            </a:r>
            <a:r>
              <a:rPr lang="en-US" altLang="zh-CN" sz="2800" dirty="0">
                <a:latin typeface="Arial" panose="020B0604020202020204" pitchFamily="34"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Factors affecting its climate and weather</a:t>
            </a:r>
            <a:endParaRPr lang="en-US" altLang="zh-CN" sz="3200" dirty="0">
              <a:latin typeface="Times New Roman" panose="02020603050405020304" pitchFamily="18" charset="0"/>
              <a:cs typeface="Times New Roman" panose="02020603050405020304" pitchFamily="18" charset="0"/>
            </a:endParaRPr>
          </a:p>
          <a:p>
            <a:r>
              <a:rPr lang="en-US" altLang="zh-CN" sz="3200" b="1" dirty="0">
                <a:solidFill>
                  <a:schemeClr val="tx2">
                    <a:lumMod val="50000"/>
                  </a:schemeClr>
                </a:solidFill>
                <a:latin typeface="Times New Roman" panose="02020603050405020304" pitchFamily="18" charset="0"/>
                <a:cs typeface="Times New Roman" panose="02020603050405020304" pitchFamily="18" charset="0"/>
              </a:rPr>
              <a:t> </a:t>
            </a:r>
            <a:endParaRPr lang="en-US" altLang="zh-CN" sz="3200" b="1" dirty="0">
              <a:solidFill>
                <a:schemeClr val="tx2">
                  <a:lumMod val="50000"/>
                </a:schemeClr>
              </a:solidFill>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04135" y="2153285"/>
            <a:ext cx="2943225" cy="1916430"/>
          </a:xfrm>
          <a:prstGeom prst="rect">
            <a:avLst/>
          </a:prstGeom>
        </p:spPr>
      </p:pic>
      <p:pic>
        <p:nvPicPr>
          <p:cNvPr id="6146" name="Picture 2" descr="世界洋流 大西洋为中心_百度知道"/>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21585" y="4354195"/>
            <a:ext cx="3269615" cy="1666240"/>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p:cNvPicPr>
            <a:picLocks noChangeAspect="1"/>
          </p:cNvPicPr>
          <p:nvPr/>
        </p:nvPicPr>
        <p:blipFill>
          <a:blip r:embed="rId3"/>
          <a:srcRect t="11049" b="16686"/>
          <a:stretch>
            <a:fillRect/>
          </a:stretch>
        </p:blipFill>
        <p:spPr>
          <a:xfrm>
            <a:off x="6270625" y="2080895"/>
            <a:ext cx="2675255" cy="408368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矩形 7"/>
          <p:cNvSpPr/>
          <p:nvPr/>
        </p:nvSpPr>
        <p:spPr>
          <a:xfrm>
            <a:off x="1609904" y="712130"/>
            <a:ext cx="2773680" cy="645160"/>
          </a:xfrm>
          <a:prstGeom prst="rect">
            <a:avLst/>
          </a:prstGeom>
        </p:spPr>
        <p:txBody>
          <a:bodyPr wrap="none">
            <a:spAutoFit/>
          </a:bodyPr>
          <a:p>
            <a:pPr>
              <a:buFontTx/>
              <a:buNone/>
            </a:pPr>
            <a:r>
              <a:rPr lang="en-US" altLang="zh-CN" sz="3600" b="1" dirty="0">
                <a:latin typeface="Times New Roman" panose="02020603050405020304" pitchFamily="18" charset="0"/>
                <a:cs typeface="Times New Roman" panose="02020603050405020304" pitchFamily="18" charset="0"/>
                <a:sym typeface="+mn-ea"/>
              </a:rPr>
              <a:t>4. Population</a:t>
            </a:r>
            <a:endParaRPr lang="en-US" altLang="zh-CN" sz="3600" b="1" dirty="0">
              <a:latin typeface="Times New Roman" panose="02020603050405020304" pitchFamily="18" charset="0"/>
              <a:cs typeface="Times New Roman" panose="02020603050405020304" pitchFamily="18" charset="0"/>
              <a:sym typeface="+mn-ea"/>
            </a:endParaRPr>
          </a:p>
        </p:txBody>
      </p:sp>
      <p:sp>
        <p:nvSpPr>
          <p:cNvPr id="9" name="矩形 8"/>
          <p:cNvSpPr/>
          <p:nvPr/>
        </p:nvSpPr>
        <p:spPr>
          <a:xfrm>
            <a:off x="2026285" y="1356995"/>
            <a:ext cx="3289935" cy="780415"/>
          </a:xfrm>
          <a:prstGeom prst="rect">
            <a:avLst/>
          </a:prstGeom>
        </p:spPr>
        <p:txBody>
          <a:bodyPr wrap="none">
            <a:noAutofit/>
          </a:bodyPr>
          <a:p>
            <a:pPr indent="0" algn="l">
              <a:buFont typeface="Wingdings" panose="05000000000000000000" pitchFamily="2" charset="2"/>
              <a:buNone/>
            </a:pPr>
            <a:r>
              <a:rPr lang="en-US" altLang="zh-CN" sz="2400" b="1" dirty="0">
                <a:solidFill>
                  <a:schemeClr val="tx1"/>
                </a:solidFill>
                <a:latin typeface="Times New Roman" panose="02020603050405020304" pitchFamily="18" charset="0"/>
                <a:cs typeface="Times New Roman" panose="02020603050405020304" pitchFamily="18" charset="0"/>
                <a:sym typeface="+mn-ea"/>
              </a:rPr>
              <a:t>● </a:t>
            </a:r>
            <a:r>
              <a:rPr lang="en-US" altLang="zh-CN" sz="3200" b="1" dirty="0">
                <a:solidFill>
                  <a:schemeClr val="tx1"/>
                </a:solidFill>
                <a:latin typeface="Times New Roman" panose="02020603050405020304" pitchFamily="18" charset="0"/>
                <a:cs typeface="Times New Roman" panose="02020603050405020304" pitchFamily="18" charset="0"/>
                <a:sym typeface="+mn-ea"/>
              </a:rPr>
              <a:t>Composition</a:t>
            </a:r>
            <a:endParaRPr lang="en-US" altLang="zh-CN" sz="3200" b="1" dirty="0">
              <a:solidFill>
                <a:schemeClr val="tx2">
                  <a:lumMod val="75000"/>
                </a:schemeClr>
              </a:solidFill>
              <a:latin typeface="Times New Roman" panose="02020603050405020304" pitchFamily="18" charset="0"/>
              <a:cs typeface="Times New Roman" panose="02020603050405020304" pitchFamily="18" charset="0"/>
            </a:endParaRPr>
          </a:p>
          <a:p>
            <a:pPr indent="0" algn="l">
              <a:buFont typeface="Wingdings" panose="05000000000000000000" pitchFamily="2" charset="2"/>
              <a:buNone/>
            </a:pPr>
            <a:r>
              <a:rPr lang="en-US" altLang="zh-CN" sz="4000" b="1" dirty="0">
                <a:solidFill>
                  <a:schemeClr val="tx2">
                    <a:lumMod val="50000"/>
                  </a:schemeClr>
                </a:solidFill>
                <a:latin typeface="Times New Roman" panose="02020603050405020304" pitchFamily="18" charset="0"/>
                <a:cs typeface="Times New Roman" panose="02020603050405020304" pitchFamily="18" charset="0"/>
              </a:rPr>
              <a:t> </a:t>
            </a:r>
            <a:endParaRPr lang="en-US" altLang="zh-CN" sz="4000" b="1"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635841" y="1967385"/>
            <a:ext cx="7083425" cy="3585210"/>
          </a:xfrm>
          <a:prstGeom prst="rect">
            <a:avLst/>
          </a:prstGeom>
          <a:noFill/>
        </p:spPr>
        <p:txBody>
          <a:bodyPr wrap="square" rtlCol="0">
            <a:noAutofit/>
          </a:bodyPr>
          <a:p>
            <a:pPr indent="0" algn="just">
              <a:buFont typeface="Arial" panose="020B0604020202020204" pitchFamily="34" charset="0"/>
              <a:buNone/>
            </a:pPr>
            <a:r>
              <a:rPr lang="en-US" altLang="zh-CN" sz="2400" b="1" dirty="0">
                <a:latin typeface="Times New Roman" panose="02020603050405020304" pitchFamily="18" charset="0"/>
                <a:cs typeface="Times New Roman" panose="02020603050405020304" pitchFamily="18" charset="0"/>
              </a:rPr>
              <a:t>• Overall population: 68,122,004 (2024,03,16)</a:t>
            </a:r>
            <a:endParaRPr lang="en-US" altLang="zh-CN" sz="2400" b="1" dirty="0">
              <a:latin typeface="Times New Roman" panose="02020603050405020304" pitchFamily="18" charset="0"/>
              <a:cs typeface="Times New Roman" panose="02020603050405020304" pitchFamily="18" charset="0"/>
            </a:endParaRPr>
          </a:p>
          <a:p>
            <a:pPr indent="0" algn="just">
              <a:buFont typeface="Arial" panose="020B0604020202020204" pitchFamily="34" charset="0"/>
              <a:buNone/>
            </a:pPr>
            <a:endParaRPr lang="en-US" altLang="zh-CN" sz="2400" b="1" dirty="0">
              <a:latin typeface="Times New Roman" panose="02020603050405020304" pitchFamily="18" charset="0"/>
              <a:cs typeface="Times New Roman" panose="02020603050405020304" pitchFamily="18" charset="0"/>
            </a:endParaRPr>
          </a:p>
          <a:p>
            <a:pPr indent="0" algn="just">
              <a:buFont typeface="Arial" panose="020B0604020202020204" pitchFamily="34" charset="0"/>
              <a:buNone/>
            </a:pPr>
            <a:r>
              <a:rPr lang="en-US" altLang="zh-CN" sz="2400" b="1" dirty="0">
                <a:latin typeface="Times New Roman" panose="02020603050405020304" pitchFamily="18" charset="0"/>
                <a:cs typeface="Times New Roman" panose="02020603050405020304" pitchFamily="18" charset="0"/>
              </a:rPr>
              <a:t>• A nation without minorities:</a:t>
            </a:r>
            <a:endParaRPr lang="en-US" altLang="zh-CN" sz="2400" b="1"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endParaRPr lang="en-US" altLang="zh-CN" sz="2400" b="1" dirty="0">
              <a:solidFill>
                <a:schemeClr val="tx2">
                  <a:lumMod val="20000"/>
                  <a:lumOff val="80000"/>
                </a:schemeClr>
              </a:solidFill>
              <a:latin typeface="Times New Roman" panose="02020603050405020304" pitchFamily="18" charset="0"/>
              <a:cs typeface="Times New Roman" panose="02020603050405020304" pitchFamily="18" charset="0"/>
            </a:endParaRPr>
          </a:p>
          <a:p>
            <a:pPr algn="just"/>
            <a:endParaRPr lang="en-US" altLang="zh-CN" sz="2000" dirty="0">
              <a:solidFill>
                <a:schemeClr val="tx2">
                  <a:lumMod val="20000"/>
                  <a:lumOff val="80000"/>
                </a:schemeClr>
              </a:solidFill>
            </a:endParaRPr>
          </a:p>
          <a:p>
            <a:pPr algn="just"/>
            <a:endParaRPr lang="en-US" altLang="zh-CN" sz="2000" dirty="0">
              <a:solidFill>
                <a:schemeClr val="tx2">
                  <a:lumMod val="20000"/>
                  <a:lumOff val="80000"/>
                </a:schemeClr>
              </a:solidFill>
            </a:endParaRPr>
          </a:p>
          <a:p>
            <a:pPr algn="just"/>
            <a:endParaRPr lang="en-US" altLang="zh-CN" sz="2000" dirty="0">
              <a:solidFill>
                <a:schemeClr val="tx2">
                  <a:lumMod val="20000"/>
                  <a:lumOff val="80000"/>
                </a:schemeClr>
              </a:solidFill>
            </a:endParaRPr>
          </a:p>
          <a:p>
            <a:pPr algn="just"/>
            <a:endParaRPr lang="en-US" altLang="zh-CN" sz="2000" dirty="0">
              <a:solidFill>
                <a:schemeClr val="tx2">
                  <a:lumMod val="20000"/>
                  <a:lumOff val="80000"/>
                </a:schemeClr>
              </a:solidFill>
            </a:endParaRPr>
          </a:p>
          <a:p>
            <a:pPr algn="just"/>
            <a:endParaRPr lang="en-US" altLang="zh-CN" sz="2000" dirty="0">
              <a:solidFill>
                <a:schemeClr val="tx2">
                  <a:lumMod val="20000"/>
                  <a:lumOff val="80000"/>
                </a:schemeClr>
              </a:solidFill>
            </a:endParaRPr>
          </a:p>
          <a:p>
            <a:pPr algn="just"/>
            <a:endParaRPr lang="en-US" altLang="zh-CN" sz="2000" dirty="0">
              <a:solidFill>
                <a:schemeClr val="tx2">
                  <a:lumMod val="20000"/>
                  <a:lumOff val="80000"/>
                </a:schemeClr>
              </a:solidFill>
            </a:endParaRPr>
          </a:p>
          <a:p>
            <a:pPr algn="just"/>
            <a:endParaRPr lang="en-US" altLang="zh-CN" sz="2000" dirty="0">
              <a:solidFill>
                <a:schemeClr val="tx2">
                  <a:lumMod val="20000"/>
                  <a:lumOff val="80000"/>
                </a:schemeClr>
              </a:solidFill>
            </a:endParaRPr>
          </a:p>
          <a:p>
            <a:pPr algn="just"/>
            <a:r>
              <a:rPr lang="en-US" altLang="zh-CN" sz="2000" dirty="0"/>
              <a:t>                   </a:t>
            </a:r>
            <a:r>
              <a:rPr lang="en-US" altLang="zh-CN" sz="2000" dirty="0">
                <a:highlight>
                  <a:srgbClr val="FFFF00"/>
                </a:highlight>
                <a:sym typeface="+mn-ea"/>
              </a:rPr>
              <a:t> </a:t>
            </a:r>
            <a:r>
              <a:rPr lang="en-US" altLang="zh-CN" sz="2000" dirty="0">
                <a:sym typeface="+mn-ea"/>
              </a:rPr>
              <a:t> </a:t>
            </a:r>
            <a:r>
              <a:rPr lang="en-US" altLang="zh-CN" sz="2000" dirty="0"/>
              <a:t>                              </a:t>
            </a:r>
            <a:endParaRPr lang="en-US" altLang="zh-CN" sz="2000" dirty="0">
              <a:highlight>
                <a:srgbClr val="FFFF00"/>
              </a:highlight>
            </a:endParaRPr>
          </a:p>
        </p:txBody>
      </p:sp>
      <p:pic>
        <p:nvPicPr>
          <p:cNvPr id="7174" name="Picture 6" descr="Britons  的图像结果"/>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80529" y="3484786"/>
            <a:ext cx="2982019" cy="1822266"/>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Romans wore socks with sandals, new British dig suggests - Telegrap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12" y="3484786"/>
            <a:ext cx="2918087" cy="18222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9" name="矩形 8"/>
          <p:cNvSpPr/>
          <p:nvPr/>
        </p:nvSpPr>
        <p:spPr>
          <a:xfrm>
            <a:off x="1833424" y="844210"/>
            <a:ext cx="2773680" cy="645160"/>
          </a:xfrm>
          <a:prstGeom prst="rect">
            <a:avLst/>
          </a:prstGeom>
        </p:spPr>
        <p:txBody>
          <a:bodyPr wrap="none">
            <a:spAutoFit/>
          </a:bodyPr>
          <a:p>
            <a:pPr>
              <a:buFontTx/>
              <a:buNone/>
            </a:pPr>
            <a:r>
              <a:rPr lang="en-US" altLang="zh-CN" sz="3600" b="1" dirty="0">
                <a:latin typeface="Times New Roman" panose="02020603050405020304" pitchFamily="18" charset="0"/>
                <a:cs typeface="Times New Roman" panose="02020603050405020304" pitchFamily="18" charset="0"/>
                <a:sym typeface="+mn-ea"/>
              </a:rPr>
              <a:t>4. Population</a:t>
            </a:r>
            <a:endParaRPr lang="en-US" altLang="zh-CN" sz="3600" b="1" dirty="0">
              <a:latin typeface="Times New Roman" panose="02020603050405020304" pitchFamily="18" charset="0"/>
              <a:cs typeface="Times New Roman" panose="02020603050405020304" pitchFamily="18" charset="0"/>
              <a:sym typeface="+mn-ea"/>
            </a:endParaRPr>
          </a:p>
        </p:txBody>
      </p:sp>
      <p:pic>
        <p:nvPicPr>
          <p:cNvPr id="8194" name="Picture 2" descr="10 things you (probably) didn’t know about the Anglo-Saxons - History Extra"/>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59380" y="1489075"/>
            <a:ext cx="2958465" cy="228663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Where did the Normans land? - Rye New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3760" y="1489075"/>
            <a:ext cx="3319780" cy="2287270"/>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3"/>
          <a:stretch>
            <a:fillRect/>
          </a:stretch>
        </p:blipFill>
        <p:spPr>
          <a:xfrm>
            <a:off x="4332605" y="3894455"/>
            <a:ext cx="3004820" cy="225488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2" name="矩形 11"/>
          <p:cNvSpPr/>
          <p:nvPr/>
        </p:nvSpPr>
        <p:spPr>
          <a:xfrm>
            <a:off x="1823264" y="712130"/>
            <a:ext cx="2773680" cy="645160"/>
          </a:xfrm>
          <a:prstGeom prst="rect">
            <a:avLst/>
          </a:prstGeom>
        </p:spPr>
        <p:txBody>
          <a:bodyPr wrap="none">
            <a:spAutoFit/>
          </a:bodyPr>
          <a:p>
            <a:pPr>
              <a:buFontTx/>
              <a:buNone/>
            </a:pPr>
            <a:r>
              <a:rPr lang="en-US" altLang="zh-CN" sz="3600" b="1" dirty="0">
                <a:latin typeface="Times New Roman" panose="02020603050405020304" pitchFamily="18" charset="0"/>
                <a:cs typeface="Times New Roman" panose="02020603050405020304" pitchFamily="18" charset="0"/>
                <a:sym typeface="+mn-ea"/>
              </a:rPr>
              <a:t>4. Population</a:t>
            </a:r>
            <a:endParaRPr lang="en-US" altLang="zh-CN" sz="3600" b="1" dirty="0">
              <a:latin typeface="Times New Roman" panose="02020603050405020304" pitchFamily="18" charset="0"/>
              <a:cs typeface="Times New Roman" panose="02020603050405020304" pitchFamily="18" charset="0"/>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79265" y="1356995"/>
            <a:ext cx="3247390" cy="2435860"/>
          </a:xfrm>
          <a:prstGeom prst="rect">
            <a:avLst/>
          </a:prstGeom>
        </p:spPr>
      </p:pic>
      <p:pic>
        <p:nvPicPr>
          <p:cNvPr id="9" name="图片 8"/>
          <p:cNvPicPr>
            <a:picLocks noChangeAspect="1"/>
          </p:cNvPicPr>
          <p:nvPr>
            <p:custDataLst>
              <p:tags r:id="rId2"/>
            </p:custDataLst>
          </p:nvPr>
        </p:nvPicPr>
        <p:blipFill>
          <a:blip r:embed="rId3"/>
          <a:stretch>
            <a:fillRect/>
          </a:stretch>
        </p:blipFill>
        <p:spPr>
          <a:xfrm>
            <a:off x="2549525" y="3949700"/>
            <a:ext cx="2978150" cy="2144395"/>
          </a:xfrm>
          <a:prstGeom prst="rect">
            <a:avLst/>
          </a:prstGeom>
        </p:spPr>
      </p:pic>
      <p:pic>
        <p:nvPicPr>
          <p:cNvPr id="6" name="图片 5"/>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6069965" y="3943350"/>
            <a:ext cx="2867660" cy="215074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30" name="Freeform 9"/>
          <p:cNvSpPr>
            <a:spLocks noEditPoints="1"/>
          </p:cNvSpPr>
          <p:nvPr/>
        </p:nvSpPr>
        <p:spPr bwMode="auto">
          <a:xfrm>
            <a:off x="6316339" y="4037512"/>
            <a:ext cx="378000" cy="378000"/>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p:spPr>
        <p:txBody>
          <a:bodyPr vert="horz" wrap="square" lIns="68580" tIns="34290" rIns="68580" bIns="34290" numCol="1" anchor="t" anchorCtr="0" compatLnSpc="1"/>
          <a:p>
            <a:endParaRPr lang="zh-CN" altLang="en-US" sz="1350"/>
          </a:p>
        </p:txBody>
      </p:sp>
      <p:sp>
        <p:nvSpPr>
          <p:cNvPr id="6" name="矩形 5"/>
          <p:cNvSpPr/>
          <p:nvPr/>
        </p:nvSpPr>
        <p:spPr>
          <a:xfrm>
            <a:off x="2515870" y="1557020"/>
            <a:ext cx="2209800" cy="460375"/>
          </a:xfrm>
          <a:prstGeom prst="rect">
            <a:avLst/>
          </a:prstGeom>
        </p:spPr>
        <p:txBody>
          <a:bodyPr wrap="square">
            <a:spAutoFit/>
          </a:bodyPr>
          <a:p>
            <a:pPr indent="0" algn="l">
              <a:buFont typeface="Wingdings" panose="05000000000000000000" pitchFamily="2" charset="2"/>
              <a:buNone/>
            </a:pPr>
            <a:r>
              <a:rPr lang="en-US" altLang="zh-CN" sz="2400" b="1" dirty="0">
                <a:solidFill>
                  <a:schemeClr val="tx2">
                    <a:lumMod val="50000"/>
                  </a:schemeClr>
                </a:solidFill>
                <a:latin typeface="Arial" panose="020B0604020202020204" pitchFamily="34" charset="0"/>
                <a:cs typeface="Times New Roman" panose="02020603050405020304" pitchFamily="18" charset="0"/>
                <a:sym typeface="+mn-ea"/>
              </a:rPr>
              <a:t>●</a:t>
            </a:r>
            <a:r>
              <a:rPr lang="en-US" altLang="zh-CN" sz="2400" b="1" dirty="0">
                <a:solidFill>
                  <a:schemeClr val="tx2">
                    <a:lumMod val="50000"/>
                  </a:schemeClr>
                </a:solidFill>
                <a:latin typeface="Times New Roman" panose="02020603050405020304" pitchFamily="18" charset="0"/>
                <a:cs typeface="Times New Roman" panose="02020603050405020304" pitchFamily="18" charset="0"/>
                <a:sym typeface="+mn-ea"/>
              </a:rPr>
              <a:t>Distribution</a:t>
            </a:r>
            <a:r>
              <a:rPr lang="en-US" altLang="zh-CN" sz="2400" b="1" dirty="0">
                <a:solidFill>
                  <a:schemeClr val="tx2">
                    <a:lumMod val="50000"/>
                  </a:schemeClr>
                </a:solidFill>
                <a:latin typeface="Times New Roman" panose="02020603050405020304" pitchFamily="18" charset="0"/>
                <a:cs typeface="Times New Roman" panose="02020603050405020304" pitchFamily="18" charset="0"/>
              </a:rPr>
              <a:t> </a:t>
            </a:r>
            <a:endParaRPr lang="en-US" altLang="zh-CN" sz="2400" b="1" dirty="0">
              <a:solidFill>
                <a:schemeClr val="tx2">
                  <a:lumMod val="50000"/>
                </a:schemeClr>
              </a:solidFill>
              <a:latin typeface="Times New Roman" panose="02020603050405020304" pitchFamily="18" charset="0"/>
              <a:cs typeface="Times New Roman" panose="02020603050405020304" pitchFamily="18" charset="0"/>
            </a:endParaRPr>
          </a:p>
        </p:txBody>
      </p:sp>
      <p:pic>
        <p:nvPicPr>
          <p:cNvPr id="9218" name="Picture 2" descr="英国最新人口普查数字公布！总人口史上最多，伦敦这个区增长最快_风闻"/>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76140" y="1585595"/>
            <a:ext cx="2636520" cy="2113915"/>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英国最新人口普查数字公布！总人口史上最多，伦敦这个区增长最快_风闻"/>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0985" y="3861435"/>
            <a:ext cx="3088640" cy="216344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表格 4"/>
          <p:cNvGraphicFramePr>
            <a:graphicFrameLocks noGrp="1"/>
          </p:cNvGraphicFramePr>
          <p:nvPr>
            <p:custDataLst>
              <p:tags r:id="rId3"/>
            </p:custDataLst>
          </p:nvPr>
        </p:nvGraphicFramePr>
        <p:xfrm>
          <a:off x="6188075" y="3806825"/>
          <a:ext cx="2859405" cy="2325370"/>
        </p:xfrm>
        <a:graphic>
          <a:graphicData uri="http://schemas.openxmlformats.org/drawingml/2006/table">
            <a:tbl>
              <a:tblPr>
                <a:tableStyleId>{5C22544A-7EE6-4342-B048-85BDC9FD1C3A}</a:tableStyleId>
              </a:tblPr>
              <a:tblGrid>
                <a:gridCol w="603250"/>
                <a:gridCol w="452755"/>
                <a:gridCol w="629285"/>
                <a:gridCol w="586740"/>
                <a:gridCol w="587375"/>
              </a:tblGrid>
              <a:tr h="177165">
                <a:tc>
                  <a:txBody>
                    <a:bodyPr/>
                    <a:p>
                      <a:pPr algn="l" fontAlgn="ctr"/>
                      <a:r>
                        <a:rPr lang="zh-CN" altLang="en-US" sz="1100" u="none" strike="noStrike">
                          <a:effectLst/>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zh-CN" altLang="en-US" sz="1100" u="none" strike="noStrike">
                          <a:effectLst/>
                        </a:rPr>
                        <a:t>面积</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zh-CN" altLang="en-US" sz="1100" u="none" strike="noStrike">
                          <a:effectLst/>
                        </a:rPr>
                        <a:t>比例</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zh-CN" altLang="en-US" sz="1100" u="none" strike="noStrike">
                          <a:effectLst/>
                        </a:rPr>
                        <a:t>人口</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zh-CN" altLang="en-US" sz="1100" u="none" strike="noStrike">
                          <a:effectLst/>
                        </a:rPr>
                        <a:t>比例</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55600">
                <a:tc>
                  <a:txBody>
                    <a:bodyPr/>
                    <a:p>
                      <a:pPr algn="l" fontAlgn="ctr"/>
                      <a:r>
                        <a:rPr lang="zh-CN" altLang="en-US" sz="1100" u="none" strike="noStrike">
                          <a:effectLst/>
                        </a:rPr>
                        <a:t>英国</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en-US" altLang="zh-CN" sz="1100" u="none" strike="noStrike">
                          <a:effectLst/>
                        </a:rPr>
                        <a:t>24</a:t>
                      </a:r>
                      <a:r>
                        <a:rPr lang="zh-CN" altLang="en-US" sz="1100" u="none" strike="noStrike">
                          <a:effectLst/>
                        </a:rPr>
                        <a:t>万平方公里</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zh-CN" altLang="en-US" sz="1100" u="none" strike="noStrike">
                          <a:effectLst/>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zh-CN" altLang="en-US" sz="1100" u="none" strike="noStrike" dirty="0">
                          <a:effectLst/>
                        </a:rPr>
                        <a:t>　</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zh-CN" altLang="en-US" sz="1100" u="none" strike="noStrike">
                          <a:effectLst/>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891540">
                <a:tc>
                  <a:txBody>
                    <a:bodyPr/>
                    <a:p>
                      <a:pPr algn="l" fontAlgn="ctr"/>
                      <a:r>
                        <a:rPr lang="zh-CN" altLang="en-US" sz="1100" u="none" strike="noStrike" dirty="0">
                          <a:effectLst/>
                        </a:rPr>
                        <a:t>不列颠岛</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en-US" altLang="zh-CN" sz="1100" u="none" strike="noStrike" dirty="0">
                          <a:effectLst/>
                        </a:rPr>
                        <a:t>23</a:t>
                      </a:r>
                      <a:r>
                        <a:rPr lang="zh-CN" altLang="en-US" sz="1100" u="none" strike="noStrike" dirty="0">
                          <a:effectLst/>
                        </a:rPr>
                        <a:t>万平方公里</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zh-CN" altLang="en-US" sz="1100" u="none" strike="noStrike">
                          <a:effectLst/>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zh-CN" altLang="en-US" sz="1100" u="none" strike="noStrike">
                          <a:effectLst/>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zh-CN" altLang="en-US" sz="1100" u="none" strike="noStrike">
                          <a:effectLst/>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177165">
                <a:tc>
                  <a:txBody>
                    <a:bodyPr/>
                    <a:p>
                      <a:pPr algn="l" fontAlgn="ctr"/>
                      <a:r>
                        <a:rPr lang="zh-CN" altLang="en-US" sz="1100" u="none" strike="noStrike">
                          <a:effectLst/>
                        </a:rPr>
                        <a:t>英格兰</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r" fontAlgn="ctr"/>
                      <a:r>
                        <a:rPr lang="en-US" altLang="zh-CN" sz="1100" u="none" strike="noStrike">
                          <a:effectLst/>
                        </a:rPr>
                        <a:t>130000</a:t>
                      </a:r>
                      <a:endParaRPr lang="en-US" altLang="zh-CN"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r" fontAlgn="ctr"/>
                      <a:r>
                        <a:rPr lang="en-US" altLang="zh-CN" sz="1100" u="none" strike="noStrike">
                          <a:effectLst/>
                        </a:rPr>
                        <a:t>60%</a:t>
                      </a:r>
                      <a:endParaRPr lang="en-US" altLang="zh-CN"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en-US" altLang="zh-CN" sz="1100" u="none" strike="noStrike" dirty="0">
                          <a:effectLst/>
                        </a:rPr>
                        <a:t>57</a:t>
                      </a:r>
                      <a:endParaRPr lang="en-US" altLang="zh-CN"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r" fontAlgn="ctr"/>
                      <a:r>
                        <a:rPr lang="en-US" altLang="zh-CN" sz="1100" u="none" strike="noStrike" dirty="0">
                          <a:effectLst/>
                        </a:rPr>
                        <a:t>83%</a:t>
                      </a:r>
                      <a:endParaRPr lang="en-US" altLang="zh-CN"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201930">
                <a:tc>
                  <a:txBody>
                    <a:bodyPr/>
                    <a:p>
                      <a:pPr algn="l" fontAlgn="ctr"/>
                      <a:r>
                        <a:rPr lang="zh-CN" altLang="en-US" sz="1100" u="none" strike="noStrike">
                          <a:effectLst/>
                        </a:rPr>
                        <a:t>苏格兰</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r" fontAlgn="ctr"/>
                      <a:r>
                        <a:rPr lang="en-US" altLang="zh-CN" sz="1100" u="none" strike="noStrike">
                          <a:effectLst/>
                        </a:rPr>
                        <a:t>78760</a:t>
                      </a:r>
                      <a:endParaRPr lang="en-US" altLang="zh-CN"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r" fontAlgn="ctr"/>
                      <a:r>
                        <a:rPr lang="en-US" altLang="zh-CN" sz="1100" u="none" strike="noStrike">
                          <a:effectLst/>
                        </a:rPr>
                        <a:t>30%</a:t>
                      </a:r>
                      <a:endParaRPr lang="en-US" altLang="zh-CN"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en-US" sz="1100" u="none" strike="noStrike" dirty="0">
                          <a:effectLst/>
                        </a:rPr>
                        <a:t>542</a:t>
                      </a:r>
                      <a:endParaRPr 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r" fontAlgn="ctr"/>
                      <a:r>
                        <a:rPr lang="en-US" altLang="zh-CN" sz="1100" u="none" strike="noStrike" dirty="0">
                          <a:effectLst/>
                        </a:rPr>
                        <a:t>9%</a:t>
                      </a:r>
                      <a:endParaRPr lang="en-US" altLang="zh-CN"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177165">
                <a:tc>
                  <a:txBody>
                    <a:bodyPr/>
                    <a:p>
                      <a:pPr algn="l" fontAlgn="ctr"/>
                      <a:r>
                        <a:rPr lang="zh-CN" altLang="en-US" sz="1100" u="none" strike="noStrike">
                          <a:effectLst/>
                        </a:rPr>
                        <a:t>威尔士</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r" fontAlgn="ctr"/>
                      <a:r>
                        <a:rPr lang="en-US" altLang="zh-CN" sz="1100" u="none" strike="noStrike" dirty="0">
                          <a:effectLst/>
                        </a:rPr>
                        <a:t>20700</a:t>
                      </a:r>
                      <a:endParaRPr lang="en-US" altLang="zh-CN"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r" fontAlgn="ctr"/>
                      <a:r>
                        <a:rPr lang="en-US" altLang="zh-CN" sz="1100" u="none" strike="noStrike">
                          <a:effectLst/>
                        </a:rPr>
                        <a:t>9%</a:t>
                      </a:r>
                      <a:endParaRPr lang="en-US" altLang="zh-CN"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en-US" sz="1100" b="0" i="0" u="none" strike="noStrike" dirty="0">
                          <a:solidFill>
                            <a:schemeClr val="dk1"/>
                          </a:solidFill>
                          <a:effectLst/>
                          <a:latin typeface="+mn-lt"/>
                          <a:ea typeface="+mn-ea"/>
                        </a:rPr>
                        <a:t>308</a:t>
                      </a:r>
                      <a:endParaRPr 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r" fontAlgn="ctr"/>
                      <a:r>
                        <a:rPr lang="en-US" altLang="zh-CN" sz="1100" u="none" strike="noStrike" dirty="0">
                          <a:effectLst/>
                        </a:rPr>
                        <a:t>5%</a:t>
                      </a:r>
                      <a:endParaRPr lang="en-US" altLang="zh-CN"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r h="344805">
                <a:tc>
                  <a:txBody>
                    <a:bodyPr/>
                    <a:p>
                      <a:pPr algn="l" fontAlgn="ctr"/>
                      <a:r>
                        <a:rPr lang="zh-CN" altLang="en-US" sz="1100" u="none" strike="noStrike">
                          <a:effectLst/>
                        </a:rPr>
                        <a:t>北爱尔兰</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r" fontAlgn="ctr"/>
                      <a:r>
                        <a:rPr lang="en-US" altLang="zh-CN" sz="1100" u="none" strike="noStrike" dirty="0">
                          <a:effectLst/>
                        </a:rPr>
                        <a:t>14000</a:t>
                      </a:r>
                      <a:endParaRPr lang="en-US" altLang="zh-CN"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en-US" sz="1100" u="none" strike="noStrike" dirty="0">
                          <a:effectLst/>
                        </a:rPr>
                        <a:t>                </a:t>
                      </a:r>
                      <a:endParaRPr 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en-US" altLang="zh-CN" sz="1100" u="none" strike="noStrike" dirty="0">
                          <a:effectLst/>
                        </a:rPr>
                        <a:t>1..7</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p>
                      <a:pPr algn="l" fontAlgn="ctr"/>
                      <a:r>
                        <a:rPr lang="zh-CN" altLang="en-US" sz="1100" u="none" strike="noStrike" dirty="0">
                          <a:effectLst/>
                        </a:rPr>
                        <a:t>　           </a:t>
                      </a:r>
                      <a:r>
                        <a:rPr lang="en-US" altLang="zh-CN" sz="1100" u="none" strike="noStrike" dirty="0">
                          <a:effectLst/>
                        </a:rPr>
                        <a:t>3%</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r>
            </a:tbl>
          </a:graphicData>
        </a:graphic>
      </p:graphicFrame>
      <p:sp>
        <p:nvSpPr>
          <p:cNvPr id="9" name="矩形 8"/>
          <p:cNvSpPr/>
          <p:nvPr/>
        </p:nvSpPr>
        <p:spPr>
          <a:xfrm>
            <a:off x="2155369" y="712130"/>
            <a:ext cx="2773680" cy="645160"/>
          </a:xfrm>
          <a:prstGeom prst="rect">
            <a:avLst/>
          </a:prstGeom>
        </p:spPr>
        <p:txBody>
          <a:bodyPr wrap="none">
            <a:spAutoFit/>
          </a:bodyPr>
          <a:p>
            <a:pPr>
              <a:buFontTx/>
              <a:buNone/>
            </a:pPr>
            <a:r>
              <a:rPr lang="en-US" altLang="zh-CN" sz="3600" b="1" dirty="0">
                <a:latin typeface="Times New Roman" panose="02020603050405020304" pitchFamily="18" charset="0"/>
                <a:cs typeface="Times New Roman" panose="02020603050405020304" pitchFamily="18" charset="0"/>
                <a:sym typeface="+mn-ea"/>
              </a:rPr>
              <a:t>4. Population</a:t>
            </a:r>
            <a:endParaRPr lang="en-US" altLang="zh-CN" sz="3600" b="1"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30" name="Freeform 9"/>
          <p:cNvSpPr>
            <a:spLocks noEditPoints="1"/>
          </p:cNvSpPr>
          <p:nvPr/>
        </p:nvSpPr>
        <p:spPr bwMode="auto">
          <a:xfrm>
            <a:off x="6380474" y="3929562"/>
            <a:ext cx="378000" cy="378000"/>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p:spPr>
        <p:txBody>
          <a:bodyPr vert="horz" wrap="square" lIns="68580" tIns="34290" rIns="68580" bIns="34290" numCol="1" anchor="t" anchorCtr="0" compatLnSpc="1"/>
          <a:p>
            <a:endParaRPr lang="zh-CN" altLang="en-US" sz="135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36260" y="1729740"/>
            <a:ext cx="2779395" cy="2084070"/>
          </a:xfrm>
          <a:prstGeom prst="rect">
            <a:avLst/>
          </a:prstGeom>
        </p:spPr>
      </p:pic>
      <p:pic>
        <p:nvPicPr>
          <p:cNvPr id="10244" name="Picture 4" descr="福建人拒绝冷漠"/>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6260" y="4080510"/>
            <a:ext cx="2779395" cy="217297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3250273" y="4788386"/>
            <a:ext cx="1839799" cy="523220"/>
          </a:xfrm>
          <a:prstGeom prst="rect">
            <a:avLst/>
          </a:prstGeom>
        </p:spPr>
        <p:txBody>
          <a:bodyPr wrap="none">
            <a:spAutoFit/>
          </a:bodyPr>
          <a:p>
            <a:pPr indent="0">
              <a:buFont typeface="Arial" panose="020B0604020202020204" pitchFamily="34" charset="0"/>
              <a:buNone/>
            </a:pPr>
            <a:r>
              <a:rPr lang="en-US" altLang="zh-CN" sz="2800" b="1" dirty="0">
                <a:latin typeface="Arial" panose="020B0604020202020204" pitchFamily="34"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Indifferent</a:t>
            </a:r>
            <a:endParaRPr lang="en-US" altLang="zh-CN" sz="2400" b="1" dirty="0">
              <a:latin typeface="Times New Roman" panose="02020603050405020304" pitchFamily="18" charset="0"/>
              <a:cs typeface="Times New Roman" panose="02020603050405020304" pitchFamily="18" charset="0"/>
            </a:endParaRPr>
          </a:p>
        </p:txBody>
      </p:sp>
      <p:sp>
        <p:nvSpPr>
          <p:cNvPr id="9" name="矩形 8"/>
          <p:cNvSpPr/>
          <p:nvPr/>
        </p:nvSpPr>
        <p:spPr>
          <a:xfrm>
            <a:off x="2219504" y="604180"/>
            <a:ext cx="2773680" cy="645160"/>
          </a:xfrm>
          <a:prstGeom prst="rect">
            <a:avLst/>
          </a:prstGeom>
        </p:spPr>
        <p:txBody>
          <a:bodyPr wrap="none">
            <a:spAutoFit/>
          </a:bodyPr>
          <a:p>
            <a:pPr>
              <a:buFontTx/>
              <a:buNone/>
            </a:pPr>
            <a:r>
              <a:rPr lang="en-US" altLang="zh-CN" sz="3600" b="1" dirty="0">
                <a:latin typeface="Times New Roman" panose="02020603050405020304" pitchFamily="18" charset="0"/>
                <a:cs typeface="Times New Roman" panose="02020603050405020304" pitchFamily="18" charset="0"/>
                <a:sym typeface="+mn-ea"/>
              </a:rPr>
              <a:t>4. Population</a:t>
            </a:r>
            <a:endParaRPr lang="en-US" altLang="zh-CN" sz="3600" b="1" dirty="0">
              <a:latin typeface="Times New Roman" panose="02020603050405020304" pitchFamily="18" charset="0"/>
              <a:cs typeface="Times New Roman" panose="02020603050405020304" pitchFamily="18" charset="0"/>
              <a:sym typeface="+mn-ea"/>
            </a:endParaRPr>
          </a:p>
        </p:txBody>
      </p:sp>
      <p:sp>
        <p:nvSpPr>
          <p:cNvPr id="10" name="矩形 9"/>
          <p:cNvSpPr/>
          <p:nvPr/>
        </p:nvSpPr>
        <p:spPr>
          <a:xfrm>
            <a:off x="2580184" y="1305220"/>
            <a:ext cx="2510155" cy="521970"/>
          </a:xfrm>
          <a:prstGeom prst="rect">
            <a:avLst/>
          </a:prstGeom>
        </p:spPr>
        <p:txBody>
          <a:bodyPr wrap="none">
            <a:spAutoFit/>
          </a:bodyPr>
          <a:p>
            <a:pPr>
              <a:buFontTx/>
              <a:buNone/>
            </a:pPr>
            <a:r>
              <a:rPr lang="en-US" altLang="zh-CN" sz="2400" b="1" dirty="0">
                <a:latin typeface="Arial" panose="020B0604020202020204" pitchFamily="34" charset="0"/>
                <a:cs typeface="Times New Roman" panose="02020603050405020304" pitchFamily="18" charset="0"/>
                <a:sym typeface="+mn-ea"/>
              </a:rPr>
              <a:t>● </a:t>
            </a:r>
            <a:r>
              <a:rPr lang="en-US" altLang="zh-CN" sz="2800" b="1" dirty="0">
                <a:latin typeface="Times New Roman" panose="02020603050405020304" pitchFamily="18" charset="0"/>
                <a:cs typeface="Times New Roman" panose="02020603050405020304" pitchFamily="18" charset="0"/>
                <a:sym typeface="+mn-ea"/>
              </a:rPr>
              <a:t>Personalities</a:t>
            </a:r>
            <a:endParaRPr lang="en-US" altLang="zh-CN" sz="2800" b="1" dirty="0">
              <a:latin typeface="Times New Roman" panose="02020603050405020304" pitchFamily="18" charset="0"/>
              <a:cs typeface="Times New Roman" panose="02020603050405020304" pitchFamily="18" charset="0"/>
              <a:sym typeface="+mn-ea"/>
            </a:endParaRPr>
          </a:p>
        </p:txBody>
      </p:sp>
      <p:sp>
        <p:nvSpPr>
          <p:cNvPr id="11" name="矩形 10"/>
          <p:cNvSpPr/>
          <p:nvPr/>
        </p:nvSpPr>
        <p:spPr>
          <a:xfrm>
            <a:off x="3155608" y="2510045"/>
            <a:ext cx="2135521" cy="523220"/>
          </a:xfrm>
          <a:prstGeom prst="rect">
            <a:avLst/>
          </a:prstGeom>
        </p:spPr>
        <p:txBody>
          <a:bodyPr wrap="none">
            <a:spAutoFit/>
          </a:bodyPr>
          <a:p>
            <a:pPr>
              <a:buFontTx/>
              <a:buNone/>
            </a:pPr>
            <a:r>
              <a:rPr lang="en-US" altLang="zh-CN" sz="2800" b="1" dirty="0">
                <a:latin typeface="Arial" panose="020B0604020202020204" pitchFamily="34" charset="0"/>
                <a:cs typeface="Times New Roman" panose="02020603050405020304" pitchFamily="18" charset="0"/>
                <a:sym typeface="+mn-ea"/>
              </a:rPr>
              <a:t>• </a:t>
            </a:r>
            <a:r>
              <a:rPr lang="en-US" altLang="zh-CN" sz="2400" b="1" dirty="0">
                <a:latin typeface="Times New Roman" panose="02020603050405020304" pitchFamily="18" charset="0"/>
                <a:cs typeface="Times New Roman" panose="02020603050405020304" pitchFamily="18" charset="0"/>
                <a:sym typeface="+mn-ea"/>
              </a:rPr>
              <a:t>Conservative</a:t>
            </a:r>
            <a:endParaRPr lang="en-US" altLang="zh-CN" sz="2400" b="1"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108585"/>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2567990" y="1253654"/>
            <a:ext cx="7056784" cy="3507740"/>
          </a:xfrm>
          <a:prstGeom prst="rect">
            <a:avLst/>
          </a:prstGeom>
          <a:noFill/>
        </p:spPr>
        <p:txBody>
          <a:bodyPr wrap="square" rtlCol="0">
            <a:spAutoFit/>
          </a:bodyPr>
          <a:p>
            <a:pPr indent="0" fontAlgn="auto">
              <a:lnSpc>
                <a:spcPct val="150000"/>
              </a:lnSpc>
            </a:pPr>
            <a:r>
              <a:rPr lang="en-US" altLang="zh-CN" sz="3600" b="1" dirty="0">
                <a:solidFill>
                  <a:schemeClr val="tx1"/>
                </a:solidFill>
                <a:latin typeface="Times New Roman" panose="02020603050405020304" pitchFamily="18" charset="0"/>
                <a:cs typeface="Times New Roman" panose="02020603050405020304" pitchFamily="18" charset="0"/>
              </a:rPr>
              <a:t>Contents</a:t>
            </a:r>
            <a:endParaRPr lang="en-US" altLang="zh-CN" sz="3600" b="1" dirty="0">
              <a:solidFill>
                <a:schemeClr val="tx1"/>
              </a:solidFill>
              <a:latin typeface="Times New Roman" panose="02020603050405020304" pitchFamily="18" charset="0"/>
              <a:cs typeface="Times New Roman" panose="02020603050405020304" pitchFamily="18" charset="0"/>
            </a:endParaRPr>
          </a:p>
          <a:p>
            <a:pPr indent="0" algn="just" fontAlgn="auto">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     1.  </a:t>
            </a:r>
            <a:r>
              <a:rPr lang="en-US" altLang="zh-CN" sz="2800" dirty="0">
                <a:latin typeface="Times New Roman" panose="02020603050405020304" pitchFamily="18" charset="0"/>
                <a:cs typeface="Times New Roman" panose="02020603050405020304" pitchFamily="18" charset="0"/>
                <a:sym typeface="+mn-ea"/>
              </a:rPr>
              <a:t>Names and Position</a:t>
            </a:r>
            <a:endParaRPr lang="en-US" altLang="zh-CN" sz="2800" dirty="0">
              <a:solidFill>
                <a:schemeClr val="tx1"/>
              </a:solidFill>
              <a:latin typeface="Times New Roman" panose="02020603050405020304" pitchFamily="18" charset="0"/>
              <a:cs typeface="Times New Roman" panose="02020603050405020304" pitchFamily="18" charset="0"/>
            </a:endParaRPr>
          </a:p>
          <a:p>
            <a:pPr indent="0" algn="just" fontAlgn="auto">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     2.  </a:t>
            </a:r>
            <a:r>
              <a:rPr lang="en-US" altLang="zh-CN" sz="2800" dirty="0">
                <a:latin typeface="Times New Roman" panose="02020603050405020304" pitchFamily="18" charset="0"/>
                <a:cs typeface="Times New Roman" panose="02020603050405020304" pitchFamily="18" charset="0"/>
                <a:sym typeface="+mn-ea"/>
              </a:rPr>
              <a:t>Topography</a:t>
            </a:r>
            <a:endParaRPr lang="en-US" altLang="zh-CN" sz="2800" dirty="0">
              <a:solidFill>
                <a:schemeClr val="tx1"/>
              </a:solidFill>
              <a:latin typeface="Times New Roman" panose="02020603050405020304" pitchFamily="18" charset="0"/>
              <a:cs typeface="Times New Roman" panose="02020603050405020304" pitchFamily="18" charset="0"/>
            </a:endParaRPr>
          </a:p>
          <a:p>
            <a:pPr indent="0" algn="just" fontAlgn="auto">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     3.  </a:t>
            </a:r>
            <a:r>
              <a:rPr lang="en-US" altLang="zh-CN" sz="2800" dirty="0">
                <a:latin typeface="Times New Roman" panose="02020603050405020304" pitchFamily="18" charset="0"/>
                <a:cs typeface="Times New Roman" panose="02020603050405020304" pitchFamily="18" charset="0"/>
                <a:sym typeface="+mn-ea"/>
              </a:rPr>
              <a:t>Climate and Weather</a:t>
            </a:r>
            <a:endParaRPr lang="en-US" altLang="zh-CN" sz="2800" dirty="0">
              <a:latin typeface="Times New Roman" panose="02020603050405020304" pitchFamily="18" charset="0"/>
              <a:cs typeface="Times New Roman" panose="02020603050405020304" pitchFamily="18" charset="0"/>
              <a:sym typeface="+mn-ea"/>
            </a:endParaRPr>
          </a:p>
          <a:p>
            <a:pPr indent="0" algn="just" fontAlgn="auto">
              <a:lnSpc>
                <a:spcPct val="150000"/>
              </a:lnSpc>
            </a:pPr>
            <a:r>
              <a:rPr lang="en-US" altLang="zh-CN" sz="2800" dirty="0">
                <a:solidFill>
                  <a:schemeClr val="tx1"/>
                </a:solidFill>
                <a:latin typeface="Times New Roman" panose="02020603050405020304" pitchFamily="18" charset="0"/>
                <a:cs typeface="Times New Roman" panose="02020603050405020304" pitchFamily="18" charset="0"/>
              </a:rPr>
              <a:t>     4.  </a:t>
            </a:r>
            <a:r>
              <a:rPr lang="en-US" altLang="zh-CN" sz="2800" dirty="0">
                <a:latin typeface="Times New Roman" panose="02020603050405020304" pitchFamily="18" charset="0"/>
                <a:cs typeface="Times New Roman" panose="02020603050405020304" pitchFamily="18" charset="0"/>
                <a:sym typeface="+mn-ea"/>
              </a:rPr>
              <a:t>Population</a:t>
            </a:r>
            <a:endParaRPr lang="en-US" altLang="zh-CN" sz="28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30" name="Freeform 9"/>
          <p:cNvSpPr>
            <a:spLocks noEditPoints="1"/>
          </p:cNvSpPr>
          <p:nvPr/>
        </p:nvSpPr>
        <p:spPr bwMode="auto">
          <a:xfrm>
            <a:off x="6445879" y="4135937"/>
            <a:ext cx="378000" cy="378000"/>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p:spPr>
        <p:txBody>
          <a:bodyPr vert="horz" wrap="square" lIns="68580" tIns="34290" rIns="68580" bIns="34290" numCol="1" anchor="t" anchorCtr="0" compatLnSpc="1"/>
          <a:p>
            <a:endParaRPr lang="zh-CN" altLang="en-US" sz="1350"/>
          </a:p>
        </p:txBody>
      </p:sp>
      <p:sp>
        <p:nvSpPr>
          <p:cNvPr id="6" name="文本占位符 3"/>
          <p:cNvSpPr>
            <a:spLocks noGrp="1"/>
          </p:cNvSpPr>
          <p:nvPr/>
        </p:nvSpPr>
        <p:spPr>
          <a:xfrm>
            <a:off x="3221355" y="2591435"/>
            <a:ext cx="2019935" cy="645795"/>
          </a:xfrm>
          <a:prstGeom prst="rect">
            <a:avLst/>
          </a:prstGeom>
        </p:spPr>
        <p:txBody>
          <a:bodyPr vert="horz" lIns="91440" tIns="45720" rIns="91440" bIns="45720" rtlCol="0" anchor="b">
            <a:normAutofit fontScale="25000" lnSpcReduction="20000"/>
          </a:bodyPr>
          <a:lstStyle>
            <a:lvl1pPr marL="0" indent="0" algn="l"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marL="342900" indent="-342900">
              <a:buFont typeface="Arial" panose="020B0604020202020204" pitchFamily="34" charset="0"/>
              <a:buChar char="•"/>
            </a:pPr>
            <a:endParaRPr lang="en-US" altLang="zh-CN" sz="3400" dirty="0">
              <a:solidFill>
                <a:schemeClr val="tx1"/>
              </a:solidFill>
            </a:endParaRPr>
          </a:p>
          <a:p>
            <a:pPr marL="342900" indent="-342900">
              <a:buFont typeface="Arial" panose="020B0604020202020204" pitchFamily="34" charset="0"/>
              <a:buChar char="•"/>
            </a:pPr>
            <a:endParaRPr lang="en-US" altLang="zh-CN" sz="3400" dirty="0">
              <a:solidFill>
                <a:schemeClr val="tx1"/>
              </a:solidFill>
            </a:endParaRPr>
          </a:p>
          <a:p>
            <a:pPr marL="342900" indent="-342900">
              <a:buFont typeface="Arial" panose="020B0604020202020204" pitchFamily="34" charset="0"/>
              <a:buChar char="•"/>
            </a:pPr>
            <a:endParaRPr lang="en-US" altLang="zh-CN" sz="3400" dirty="0">
              <a:solidFill>
                <a:schemeClr val="tx1"/>
              </a:solidFill>
            </a:endParaRPr>
          </a:p>
          <a:p>
            <a:pPr marL="342900" indent="-342900">
              <a:buFont typeface="Arial" panose="020B0604020202020204" pitchFamily="34" charset="0"/>
              <a:buChar char="•"/>
            </a:pPr>
            <a:endParaRPr lang="en-US" altLang="zh-CN" sz="3400" dirty="0">
              <a:solidFill>
                <a:schemeClr val="tx1"/>
              </a:solidFill>
            </a:endParaRPr>
          </a:p>
          <a:p>
            <a:pPr marL="342900" indent="-342900">
              <a:buFont typeface="Arial" panose="020B0604020202020204" pitchFamily="34" charset="0"/>
              <a:buChar char="•"/>
            </a:pPr>
            <a:endParaRPr lang="en-US" altLang="zh-CN" sz="12800" dirty="0">
              <a:solidFill>
                <a:schemeClr val="tx1"/>
              </a:solidFill>
            </a:endParaRPr>
          </a:p>
          <a:p>
            <a:pPr marL="342900" indent="-342900">
              <a:buFont typeface="Arial" panose="020B0604020202020204" pitchFamily="34" charset="0"/>
              <a:buChar char="•"/>
            </a:pPr>
            <a:endParaRPr lang="en-US" altLang="zh-CN" sz="12800" dirty="0">
              <a:solidFill>
                <a:schemeClr val="tx1"/>
              </a:solidFill>
            </a:endParaRPr>
          </a:p>
          <a:p>
            <a:pPr>
              <a:buFont typeface="Arial" panose="020B0604020202020204" pitchFamily="34" charset="0"/>
            </a:pPr>
            <a:r>
              <a:rPr lang="en-US" altLang="zh-CN" sz="11200" b="1" dirty="0">
                <a:solidFill>
                  <a:schemeClr val="tx1"/>
                </a:solidFill>
                <a:latin typeface="Times New Roman" panose="02020603050405020304" pitchFamily="18" charset="0"/>
                <a:cs typeface="Times New Roman" panose="02020603050405020304" pitchFamily="18" charset="0"/>
              </a:rPr>
              <a:t>• </a:t>
            </a:r>
            <a:r>
              <a:rPr lang="en-US" altLang="zh-CN" sz="9600" b="1" dirty="0">
                <a:solidFill>
                  <a:schemeClr val="tx1"/>
                </a:solidFill>
                <a:latin typeface="Times New Roman" panose="02020603050405020304" pitchFamily="18" charset="0"/>
                <a:cs typeface="Times New Roman" panose="02020603050405020304" pitchFamily="18" charset="0"/>
              </a:rPr>
              <a:t>Obedient</a:t>
            </a:r>
            <a:endParaRPr lang="en-US" altLang="zh-CN" sz="9600" dirty="0">
              <a:solidFill>
                <a:schemeClr val="tx1"/>
              </a:solidFill>
            </a:endParaRPr>
          </a:p>
          <a:p>
            <a:pPr marL="342900" indent="-342900">
              <a:buFont typeface="Arial" panose="020B0604020202020204" pitchFamily="34" charset="0"/>
              <a:buChar char="•"/>
            </a:pPr>
            <a:endParaRPr lang="en-US" altLang="zh-CN" sz="3400" dirty="0">
              <a:solidFill>
                <a:schemeClr val="tx1"/>
              </a:solidFill>
            </a:endParaRPr>
          </a:p>
          <a:p>
            <a:endParaRPr lang="zh-CN" altLang="en-US" dirty="0">
              <a:solidFill>
                <a:schemeClr val="tx1"/>
              </a:solidFill>
            </a:endParaRPr>
          </a:p>
        </p:txBody>
      </p:sp>
      <p:pic>
        <p:nvPicPr>
          <p:cNvPr id="10246" name="Picture 6" descr="英国人的顺从 的图像结果"/>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81625" y="1896110"/>
            <a:ext cx="2966085" cy="164655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3220720" y="4391025"/>
            <a:ext cx="2604135" cy="521970"/>
          </a:xfrm>
          <a:prstGeom prst="rect">
            <a:avLst/>
          </a:prstGeom>
        </p:spPr>
        <p:txBody>
          <a:bodyPr wrap="square">
            <a:spAutoFit/>
          </a:bodyPr>
          <a:lstStyle/>
          <a:p>
            <a:pPr indent="0">
              <a:buFont typeface="Arial" panose="020B0604020202020204" pitchFamily="34" charset="0"/>
              <a:buNone/>
            </a:pPr>
            <a:r>
              <a:rPr lang="en-US" altLang="zh-CN" sz="2800" dirty="0">
                <a:latin typeface="Arial" panose="020B0604020202020204" pitchFamily="34" charset="0"/>
              </a:rPr>
              <a:t>• </a:t>
            </a:r>
            <a:r>
              <a:rPr lang="en-US" altLang="zh-CN" sz="2400" b="1" dirty="0">
                <a:latin typeface="Times New Roman" panose="02020603050405020304" pitchFamily="18" charset="0"/>
                <a:cs typeface="Times New Roman" panose="02020603050405020304" pitchFamily="18" charset="0"/>
              </a:rPr>
              <a:t>Gentlemanly</a:t>
            </a:r>
            <a:endParaRPr lang="en-US" altLang="zh-CN" sz="2400" b="1" dirty="0">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69585" y="3671189"/>
            <a:ext cx="2626260" cy="2350343"/>
          </a:xfrm>
          <a:prstGeom prst="rect">
            <a:avLst/>
          </a:prstGeom>
        </p:spPr>
      </p:pic>
      <p:sp>
        <p:nvSpPr>
          <p:cNvPr id="10" name="矩形 9"/>
          <p:cNvSpPr/>
          <p:nvPr/>
        </p:nvSpPr>
        <p:spPr>
          <a:xfrm>
            <a:off x="2429689" y="791505"/>
            <a:ext cx="2773680" cy="645160"/>
          </a:xfrm>
          <a:prstGeom prst="rect">
            <a:avLst/>
          </a:prstGeom>
        </p:spPr>
        <p:txBody>
          <a:bodyPr wrap="none">
            <a:spAutoFit/>
          </a:bodyPr>
          <a:lstStyle/>
          <a:p>
            <a:pPr>
              <a:buFontTx/>
              <a:buNone/>
            </a:pPr>
            <a:r>
              <a:rPr lang="en-US" altLang="zh-CN" sz="3600" b="1" dirty="0">
                <a:latin typeface="Times New Roman" panose="02020603050405020304" pitchFamily="18" charset="0"/>
                <a:cs typeface="Times New Roman" panose="02020603050405020304" pitchFamily="18" charset="0"/>
                <a:sym typeface="+mn-ea"/>
              </a:rPr>
              <a:t>4. Population</a:t>
            </a:r>
            <a:endParaRPr lang="en-US" altLang="zh-CN" sz="3600" b="1" dirty="0">
              <a:latin typeface="Times New Roman" panose="02020603050405020304" pitchFamily="18" charset="0"/>
              <a:cs typeface="Times New Roman" panose="02020603050405020304" pitchFamily="18" charset="0"/>
              <a:sym typeface="+mn-ea"/>
            </a:endParaRPr>
          </a:p>
        </p:txBody>
      </p:sp>
      <p:sp>
        <p:nvSpPr>
          <p:cNvPr id="11" name="矩形 10"/>
          <p:cNvSpPr/>
          <p:nvPr/>
        </p:nvSpPr>
        <p:spPr>
          <a:xfrm>
            <a:off x="2731314" y="1511595"/>
            <a:ext cx="2510155" cy="521970"/>
          </a:xfrm>
          <a:prstGeom prst="rect">
            <a:avLst/>
          </a:prstGeom>
        </p:spPr>
        <p:txBody>
          <a:bodyPr wrap="none">
            <a:spAutoFit/>
          </a:bodyPr>
          <a:lstStyle/>
          <a:p>
            <a:pPr>
              <a:buFontTx/>
              <a:buNone/>
            </a:pPr>
            <a:r>
              <a:rPr lang="en-US" altLang="zh-CN" sz="2400" b="1" dirty="0">
                <a:latin typeface="Arial" panose="020B0604020202020204" pitchFamily="34" charset="0"/>
                <a:cs typeface="Times New Roman" panose="02020603050405020304" pitchFamily="18" charset="0"/>
                <a:sym typeface="+mn-ea"/>
              </a:rPr>
              <a:t>● </a:t>
            </a:r>
            <a:r>
              <a:rPr lang="en-US" altLang="zh-CN" sz="2800" b="1" dirty="0">
                <a:latin typeface="Times New Roman" panose="02020603050405020304" pitchFamily="18" charset="0"/>
                <a:cs typeface="Times New Roman" panose="02020603050405020304" pitchFamily="18" charset="0"/>
                <a:sym typeface="+mn-ea"/>
              </a:rPr>
              <a:t>Personalities</a:t>
            </a:r>
            <a:endParaRPr lang="en-US" altLang="zh-CN" sz="2800" b="1"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713740" y="2986405"/>
            <a:ext cx="10744835" cy="1568450"/>
          </a:xfrm>
          <a:prstGeom prst="rect">
            <a:avLst/>
          </a:prstGeom>
          <a:noFill/>
        </p:spPr>
        <p:txBody>
          <a:bodyPr wrap="square" rtlCol="0">
            <a:spAutoFit/>
          </a:bodyPr>
          <a:p>
            <a:pPr algn="ctr"/>
            <a:r>
              <a:rPr lang="en-US" altLang="zh-CN" sz="4800" b="1" dirty="0">
                <a:latin typeface="Times New Roman" panose="02020603050405020304" pitchFamily="18" charset="0"/>
                <a:cs typeface="Times New Roman" panose="02020603050405020304" pitchFamily="18" charset="0"/>
                <a:sym typeface="+mn-ea"/>
              </a:rPr>
              <a:t>Thank you!</a:t>
            </a:r>
            <a:endParaRPr lang="zh-CN" altLang="en-US" sz="4800" b="1" dirty="0">
              <a:latin typeface="Times New Roman" panose="02020603050405020304" pitchFamily="18" charset="0"/>
              <a:cs typeface="Times New Roman" panose="02020603050405020304" pitchFamily="18" charset="0"/>
            </a:endParaRPr>
          </a:p>
          <a:p>
            <a:pPr algn="ctr"/>
            <a:endParaRPr lang="zh-CN" sz="4800" b="1">
              <a:solidFill>
                <a:srgbClr val="05317D"/>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矩形 5"/>
          <p:cNvSpPr/>
          <p:nvPr/>
        </p:nvSpPr>
        <p:spPr>
          <a:xfrm>
            <a:off x="1907967" y="796798"/>
            <a:ext cx="4753610" cy="842645"/>
          </a:xfrm>
          <a:prstGeom prst="rect">
            <a:avLst/>
          </a:prstGeom>
        </p:spPr>
        <p:txBody>
          <a:bodyPr wrap="none">
            <a:noAutofit/>
          </a:bodyPr>
          <a:p>
            <a:pPr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defRPr/>
            </a:pPr>
            <a:r>
              <a:rPr lang="en-US" altLang="zh-CN" sz="4000" dirty="0">
                <a:latin typeface="Times New Roman" panose="02020603050405020304" pitchFamily="18" charset="0"/>
                <a:cs typeface="Times New Roman" panose="02020603050405020304" pitchFamily="18" charset="0"/>
                <a:sym typeface="+mn-ea"/>
              </a:rPr>
              <a:t>1. Names and Position</a:t>
            </a:r>
            <a:endParaRPr lang="en-US" altLang="zh-CN" sz="4000" dirty="0">
              <a:latin typeface="Times New Roman" panose="02020603050405020304" pitchFamily="18" charset="0"/>
              <a:cs typeface="Times New Roman" panose="02020603050405020304" pitchFamily="18" charset="0"/>
            </a:endParaRPr>
          </a:p>
          <a:p>
            <a:pPr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defRPr/>
            </a:pPr>
            <a:endParaRPr kumimoji="0" lang="en-US" altLang="zh-CN" sz="40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30839" y="1555584"/>
            <a:ext cx="3342964" cy="2089353"/>
          </a:xfrm>
          <a:prstGeom prst="rect">
            <a:avLst/>
          </a:prstGeom>
        </p:spPr>
      </p:pic>
      <p:pic>
        <p:nvPicPr>
          <p:cNvPr id="1026" name="Picture 2" descr="https://bkimg.cdn.bcebos.com/pic/03087bf40ad162d9a7b1904918dfa9ec8a13cd0c?x-bce-process=image/format,f_auto/watermark,image_d2F0ZXIvYmFpa2UyNzI,g_7,xp_5,yp_5,P_20/resize,m_lfit,limit_1,h_10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2255" y="3644900"/>
            <a:ext cx="3072130" cy="2026920"/>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4450" y="2256155"/>
            <a:ext cx="3171825" cy="270319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矩形 6"/>
          <p:cNvSpPr/>
          <p:nvPr/>
        </p:nvSpPr>
        <p:spPr>
          <a:xfrm>
            <a:off x="2201187" y="950813"/>
            <a:ext cx="1894205" cy="645160"/>
          </a:xfrm>
          <a:prstGeom prst="rect">
            <a:avLst/>
          </a:prstGeom>
        </p:spPr>
        <p:txBody>
          <a:bodyPr wrap="none">
            <a:spAutoFit/>
          </a:bodyPr>
          <a:p>
            <a:pPr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defRPr/>
            </a:pPr>
            <a:r>
              <a:rPr kumimoji="0" lang="en-US" altLang="zh-CN" sz="2400" b="1" i="0" u="none" strike="noStrike" kern="1200" cap="none" spc="0" normalizeH="0" baseline="0" noProof="0" dirty="0">
                <a:ln>
                  <a:noFill/>
                </a:ln>
                <a:solidFill>
                  <a:srgbClr val="1F497D">
                    <a:lumMod val="50000"/>
                  </a:srgbClr>
                </a:solidFill>
                <a:effectLst/>
                <a:uLnTx/>
                <a:uFillTx/>
                <a:latin typeface="Arial" panose="020B0604020202020204" pitchFamily="34" charset="0"/>
                <a:ea typeface="宋体" panose="02010600030101010101" pitchFamily="2" charset="-122"/>
                <a:cs typeface="Times New Roman" panose="02020603050405020304" pitchFamily="18" charset="0"/>
                <a:sym typeface="+mn-ea"/>
              </a:rPr>
              <a:t>● </a:t>
            </a:r>
            <a:r>
              <a:rPr kumimoji="0" lang="en-US" altLang="zh-CN" sz="36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Names</a:t>
            </a:r>
            <a:endParaRPr kumimoji="0" lang="en-US" altLang="zh-CN" sz="36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43629" y="2245825"/>
            <a:ext cx="3342964" cy="2089353"/>
          </a:xfrm>
          <a:prstGeom prst="rect">
            <a:avLst/>
          </a:prstGeom>
        </p:spPr>
      </p:pic>
      <mc:AlternateContent xmlns:mc="http://schemas.openxmlformats.org/markup-compatibility/2006">
        <mc:Choice xmlns:a14="http://schemas.microsoft.com/office/drawing/2010/main" Requires="a14">
          <p:sp>
            <p:nvSpPr>
              <p:cNvPr id="12" name="矩形 11"/>
              <p:cNvSpPr/>
              <p:nvPr/>
            </p:nvSpPr>
            <p:spPr>
              <a:xfrm>
                <a:off x="5888990" y="1877060"/>
                <a:ext cx="3996055" cy="2738120"/>
              </a:xfrm>
              <a:prstGeom prst="rect">
                <a:avLst/>
              </a:prstGeom>
            </p:spPr>
            <p:txBody>
              <a:bodyPr wrap="square">
                <a:noAutofit/>
              </a:bodyPr>
              <a:p>
                <a:pPr lvl="0" algn="just"/>
                <a:r>
                  <a:rPr lang="en-US" altLang="zh-CN" sz="2400" b="1" dirty="0">
                    <a:latin typeface="Times New Roman" panose="02020603050405020304" pitchFamily="18" charset="0"/>
                    <a:cs typeface="Times New Roman" panose="02020603050405020304" pitchFamily="18" charset="0"/>
                  </a:rPr>
                  <a:t>• Full and formal name:</a:t>
                </a:r>
                <a:endParaRPr lang="en-US" altLang="zh-CN" sz="2400" b="1" dirty="0">
                  <a:latin typeface="Times New Roman" panose="02020603050405020304" pitchFamily="18" charset="0"/>
                  <a:cs typeface="Times New Roman" panose="02020603050405020304" pitchFamily="18" charset="0"/>
                </a:endParaRPr>
              </a:p>
              <a:p>
                <a:pPr lvl="0" algn="just"/>
                <a:r>
                  <a:rPr lang="en-US" altLang="zh-CN" sz="2000" dirty="0">
                    <a:latin typeface="Times New Roman" panose="02020603050405020304" pitchFamily="18" charset="0"/>
                    <a:cs typeface="Times New Roman" panose="02020603050405020304" pitchFamily="18" charset="0"/>
                  </a:rPr>
                  <a:t>the United Kingdom of Great Britain and Northern Ireland</a:t>
                </a:r>
                <a:endParaRPr lang="en-US" altLang="zh-CN" sz="2000" dirty="0">
                  <a:latin typeface="Times New Roman" panose="02020603050405020304" pitchFamily="18" charset="0"/>
                  <a:cs typeface="Times New Roman" panose="02020603050405020304" pitchFamily="18" charset="0"/>
                </a:endParaRPr>
              </a:p>
              <a:p>
                <a:pPr lvl="0" algn="just"/>
                <a14:m>
                  <m:oMath xmlns:m="http://schemas.openxmlformats.org/officeDocument/2006/math">
                    <m:r>
                      <a:rPr lang="en-US" altLang="zh-CN" sz="2400" b="1" i="1" smtClean="0">
                        <a:latin typeface="Cambria Math" panose="02040503050406030204" pitchFamily="18" charset="0"/>
                        <a:cs typeface="Times New Roman" panose="02020603050405020304" pitchFamily="18" charset="0"/>
                      </a:rPr>
                      <m:t>• </m:t>
                    </m:r>
                  </m:oMath>
                </a14:m>
                <a:r>
                  <a:rPr lang="en-US" altLang="zh-CN" sz="2400" b="1" dirty="0">
                    <a:latin typeface="Times New Roman" panose="02020603050405020304" pitchFamily="18" charset="0"/>
                    <a:cs typeface="Times New Roman" panose="02020603050405020304" pitchFamily="18" charset="0"/>
                  </a:rPr>
                  <a:t>Other names</a:t>
                </a:r>
                <a:r>
                  <a:rPr lang="en-US" altLang="zh-CN" sz="2000" b="1"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Britain, Great         Britain, the United Kingdom, the U.K, John Bull.</a:t>
                </a:r>
                <a:endParaRPr lang="en-US" altLang="zh-CN" sz="2000" dirty="0">
                  <a:latin typeface="Times New Roman" panose="02020603050405020304" pitchFamily="18" charset="0"/>
                  <a:cs typeface="Times New Roman" panose="02020603050405020304" pitchFamily="18" charset="0"/>
                </a:endParaRPr>
              </a:p>
              <a:p>
                <a:pPr lvl="0" algn="just"/>
                <a:endParaRPr lang="en-US" altLang="zh-CN" sz="2000" dirty="0">
                  <a:latin typeface="Times New Roman" panose="02020603050405020304" pitchFamily="18" charset="0"/>
                  <a:cs typeface="Times New Roman" panose="02020603050405020304" pitchFamily="18" charset="0"/>
                </a:endParaRPr>
              </a:p>
            </p:txBody>
          </p:sp>
        </mc:Choice>
        <mc:Fallback>
          <p:sp>
            <p:nvSpPr>
              <p:cNvPr id="12" name="矩形 11"/>
              <p:cNvSpPr>
                <a:spLocks noRot="1" noChangeAspect="1" noMove="1" noResize="1" noEditPoints="1" noAdjustHandles="1" noChangeArrowheads="1" noChangeShapeType="1" noTextEdit="1"/>
              </p:cNvSpPr>
              <p:nvPr/>
            </p:nvSpPr>
            <p:spPr>
              <a:xfrm>
                <a:off x="5888990" y="1877060"/>
                <a:ext cx="3996055" cy="2738120"/>
              </a:xfrm>
              <a:prstGeom prst="rect">
                <a:avLst/>
              </a:prstGeom>
              <a:blipFill rotWithShape="1">
                <a:blip r:embed="rId2"/>
                <a:stretch>
                  <a:fillRect/>
                </a:stretch>
              </a:blipFill>
            </p:spPr>
            <p:txBody>
              <a:bodyPr/>
              <a:lstStyle/>
              <a:p>
                <a:r>
                  <a:rPr lang="zh-CN" altLang="en-US">
                    <a:noFill/>
                  </a:rPr>
                  <a:t> </a:t>
                </a:r>
              </a:p>
            </p:txBody>
          </p:sp>
        </mc:Fallback>
      </mc:AlternateContent>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6" name="矩形 5"/>
          <p:cNvSpPr/>
          <p:nvPr/>
        </p:nvSpPr>
        <p:spPr>
          <a:xfrm>
            <a:off x="1867707" y="836325"/>
            <a:ext cx="2178050" cy="645160"/>
          </a:xfrm>
          <a:prstGeom prst="rect">
            <a:avLst/>
          </a:prstGeom>
        </p:spPr>
        <p:txBody>
          <a:bodyPr wrap="none">
            <a:spAutoFit/>
          </a:bodyPr>
          <a:p>
            <a:pPr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defRPr/>
            </a:pPr>
            <a:r>
              <a:rPr kumimoji="0" lang="en-US" altLang="zh-CN" sz="24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en-US" altLang="zh-CN" sz="36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Position</a:t>
            </a:r>
            <a:endParaRPr kumimoji="0" lang="en-US" altLang="zh-CN" sz="36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1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67535" y="1783080"/>
            <a:ext cx="3118485" cy="3978910"/>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5518785" y="1772920"/>
            <a:ext cx="4790440" cy="3938270"/>
          </a:xfrm>
          <a:prstGeom prst="rect">
            <a:avLst/>
          </a:prstGeom>
        </p:spPr>
        <p:txBody>
          <a:bodyPr wrap="square">
            <a:spAutoFit/>
          </a:bodyPr>
          <a:p>
            <a:pPr indent="0" algn="just" defTabSz="266700" fontAlgn="auto">
              <a:lnSpc>
                <a:spcPct val="125000"/>
              </a:lnSpc>
              <a:spcBef>
                <a:spcPct val="0"/>
              </a:spcBef>
              <a:spcAft>
                <a:spcPct val="0"/>
              </a:spcAft>
            </a:pPr>
            <a:r>
              <a:rPr lang="en-US" altLang="zh-CN" sz="2000">
                <a:latin typeface="Times New Roman" panose="02020603050405020304"/>
                <a:ea typeface="宋体" panose="02010600030101010101" pitchFamily="2" charset="-122"/>
              </a:rPr>
              <a:t>As an island state, the UK lies to the west of the North Sea</a:t>
            </a:r>
            <a:r>
              <a:rPr lang="en-US" altLang="zh-CN" sz="2000">
                <a:latin typeface="Times New Roman" panose="02020603050405020304"/>
                <a:ea typeface="Times New Roman" panose="02020603050405020304"/>
              </a:rPr>
              <a:t>, </a:t>
            </a:r>
            <a:r>
              <a:rPr lang="en-US" altLang="zh-CN" sz="2000">
                <a:latin typeface="Times New Roman" panose="02020603050405020304"/>
                <a:ea typeface="宋体" panose="02010600030101010101" pitchFamily="2" charset="-122"/>
              </a:rPr>
              <a:t>facing Belgium, the Netherlands,Germany, Denmark and Norway; to the west of the UK is the Republic of Ireland, with the </a:t>
            </a:r>
            <a:r>
              <a:rPr lang="en-US" altLang="zh-CN" sz="2000">
                <a:latin typeface="Times New Roman" panose="02020603050405020304"/>
                <a:ea typeface="Times New Roman" panose="02020603050405020304"/>
              </a:rPr>
              <a:t>I</a:t>
            </a:r>
            <a:r>
              <a:rPr lang="en-US" altLang="zh-CN" sz="2000">
                <a:latin typeface="Times New Roman" panose="02020603050405020304"/>
                <a:ea typeface="宋体" panose="02010600030101010101" pitchFamily="2" charset="-122"/>
              </a:rPr>
              <a:t>rish Sea separating the island of Great Britain from the island of </a:t>
            </a:r>
            <a:r>
              <a:rPr lang="en-US" altLang="zh-CN" sz="2000">
                <a:latin typeface="Times New Roman" panose="02020603050405020304"/>
                <a:ea typeface="Times New Roman" panose="02020603050405020304"/>
              </a:rPr>
              <a:t>I</a:t>
            </a:r>
            <a:r>
              <a:rPr lang="en-US" altLang="zh-CN" sz="2000">
                <a:latin typeface="Times New Roman" panose="02020603050405020304"/>
                <a:ea typeface="宋体" panose="02010600030101010101" pitchFamily="2" charset="-122"/>
              </a:rPr>
              <a:t>reland; the UK is opposite the United States and Canada across the Atlantic Ocean and </a:t>
            </a:r>
            <a:r>
              <a:rPr lang="en-US" altLang="zh-CN" sz="2000">
                <a:latin typeface="Times New Roman" panose="02020603050405020304"/>
                <a:ea typeface="Times New Roman" panose="02020603050405020304"/>
              </a:rPr>
              <a:t>neighbors </a:t>
            </a:r>
            <a:r>
              <a:rPr lang="en-US" altLang="zh-CN" sz="2000">
                <a:latin typeface="Times New Roman" panose="02020603050405020304"/>
                <a:ea typeface="宋体" panose="02010600030101010101" pitchFamily="2" charset="-122"/>
              </a:rPr>
              <a:t>Iceland to the north and France to the south</a:t>
            </a:r>
            <a:r>
              <a:rPr lang="en-US" altLang="zh-CN" sz="2000">
                <a:latin typeface="Times New Roman" panose="02020603050405020304"/>
                <a:ea typeface="Times New Roman" panose="02020603050405020304"/>
              </a:rPr>
              <a:t>.</a:t>
            </a:r>
            <a:endParaRPr lang="en-US" altLang="zh-CN" sz="2000">
              <a:latin typeface="Times New Roman" panose="02020603050405020304"/>
              <a:ea typeface="Times New Roman" panose="02020603050405020304"/>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7" name="矩形 6"/>
          <p:cNvSpPr/>
          <p:nvPr/>
        </p:nvSpPr>
        <p:spPr>
          <a:xfrm>
            <a:off x="2361737" y="836325"/>
            <a:ext cx="2178050" cy="645160"/>
          </a:xfrm>
          <a:prstGeom prst="rect">
            <a:avLst/>
          </a:prstGeom>
        </p:spPr>
        <p:txBody>
          <a:bodyPr wrap="none">
            <a:spAutoFit/>
          </a:bodyPr>
          <a:p>
            <a:pPr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defRPr/>
            </a:pPr>
            <a:r>
              <a:rPr kumimoji="0" lang="en-US" altLang="zh-CN" sz="24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en-US" altLang="zh-CN" sz="36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Position</a:t>
            </a:r>
            <a:endParaRPr kumimoji="0" lang="en-US" altLang="zh-CN" sz="36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98829" y="1844431"/>
            <a:ext cx="2624973" cy="3672802"/>
          </a:xfrm>
          <a:prstGeom prst="rect">
            <a:avLst/>
          </a:prstGeom>
        </p:spPr>
      </p:pic>
      <p:sp>
        <p:nvSpPr>
          <p:cNvPr id="13" name="矩形 12"/>
          <p:cNvSpPr/>
          <p:nvPr/>
        </p:nvSpPr>
        <p:spPr>
          <a:xfrm>
            <a:off x="5717540" y="1910080"/>
            <a:ext cx="4436110" cy="3046095"/>
          </a:xfrm>
          <a:prstGeom prst="rect">
            <a:avLst/>
          </a:prstGeom>
        </p:spPr>
        <p:txBody>
          <a:bodyPr wrap="square">
            <a:spAutoFit/>
          </a:bodyPr>
          <a:p>
            <a:pPr marL="342900" lvl="0" indent="-342900" algn="just">
              <a:buFont typeface="Arial" panose="020B0604020202020204" pitchFamily="34" charset="0"/>
              <a:buChar char="•"/>
            </a:pPr>
            <a:r>
              <a:rPr lang="en-US" altLang="zh-CN" sz="2400" b="1" dirty="0">
                <a:solidFill>
                  <a:prstClr val="black"/>
                </a:solidFill>
                <a:latin typeface="Times New Roman" panose="02020603050405020304" pitchFamily="18" charset="0"/>
                <a:cs typeface="Times New Roman" panose="02020603050405020304" pitchFamily="18" charset="0"/>
              </a:rPr>
              <a:t>Total territory:</a:t>
            </a:r>
            <a:endParaRPr lang="en-US" altLang="zh-CN" sz="2400" dirty="0">
              <a:solidFill>
                <a:prstClr val="black"/>
              </a:solidFill>
              <a:latin typeface="Times New Roman" panose="02020603050405020304" pitchFamily="18" charset="0"/>
              <a:cs typeface="Times New Roman" panose="02020603050405020304" pitchFamily="18" charset="0"/>
            </a:endParaRPr>
          </a:p>
          <a:p>
            <a:pPr lvl="0" algn="just"/>
            <a:r>
              <a:rPr lang="en-US" altLang="zh-CN" sz="2400" dirty="0">
                <a:solidFill>
                  <a:prstClr val="black"/>
                </a:solidFill>
                <a:latin typeface="Times New Roman" panose="02020603050405020304" pitchFamily="18" charset="0"/>
                <a:cs typeface="Times New Roman" panose="02020603050405020304" pitchFamily="18" charset="0"/>
              </a:rPr>
              <a:t>242,910 square kilometers</a:t>
            </a:r>
            <a:endParaRPr lang="en-US" altLang="zh-CN" sz="2400" dirty="0">
              <a:solidFill>
                <a:prstClr val="black"/>
              </a:solidFill>
              <a:latin typeface="Times New Roman" panose="02020603050405020304" pitchFamily="18" charset="0"/>
              <a:cs typeface="Times New Roman" panose="02020603050405020304" pitchFamily="18" charset="0"/>
            </a:endParaRPr>
          </a:p>
          <a:p>
            <a:pPr lvl="0" algn="just"/>
            <a:r>
              <a:rPr lang="en-US" altLang="zh-CN" sz="2400" dirty="0">
                <a:solidFill>
                  <a:prstClr val="black"/>
                </a:solidFill>
                <a:latin typeface="Times New Roman" panose="02020603050405020304" pitchFamily="18" charset="0"/>
                <a:cs typeface="Times New Roman" panose="02020603050405020304" pitchFamily="18" charset="0"/>
              </a:rPr>
              <a:t>11 the largest country in Europe</a:t>
            </a:r>
            <a:endParaRPr lang="en-US" altLang="zh-CN" sz="2400" dirty="0">
              <a:solidFill>
                <a:prstClr val="black"/>
              </a:solidFill>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r>
              <a:rPr lang="en-US" altLang="zh-CN" sz="2400" b="1" dirty="0">
                <a:solidFill>
                  <a:prstClr val="black"/>
                </a:solidFill>
                <a:latin typeface="Times New Roman" panose="02020603050405020304" pitchFamily="18" charset="0"/>
                <a:cs typeface="Times New Roman" panose="02020603050405020304" pitchFamily="18" charset="0"/>
              </a:rPr>
              <a:t>The UK is made up of:</a:t>
            </a:r>
            <a:endParaRPr lang="en-US" altLang="zh-CN" sz="2400" b="1" dirty="0">
              <a:solidFill>
                <a:prstClr val="black"/>
              </a:solidFill>
              <a:latin typeface="Times New Roman" panose="02020603050405020304" pitchFamily="18" charset="0"/>
              <a:cs typeface="Times New Roman" panose="02020603050405020304" pitchFamily="18" charset="0"/>
            </a:endParaRPr>
          </a:p>
          <a:p>
            <a:pPr lvl="0" algn="just"/>
            <a:r>
              <a:rPr lang="en-US" altLang="zh-CN" sz="2400" dirty="0">
                <a:solidFill>
                  <a:prstClr val="black"/>
                </a:solidFill>
                <a:latin typeface="Times New Roman" panose="02020603050405020304" pitchFamily="18" charset="0"/>
                <a:cs typeface="Times New Roman" panose="02020603050405020304" pitchFamily="18" charset="0"/>
              </a:rPr>
              <a:t>Great Britain (England, Scotland, Wales)</a:t>
            </a:r>
            <a:endParaRPr lang="en-US" altLang="zh-CN" sz="2400" dirty="0">
              <a:solidFill>
                <a:prstClr val="black"/>
              </a:solidFill>
              <a:latin typeface="Times New Roman" panose="02020603050405020304" pitchFamily="18" charset="0"/>
              <a:cs typeface="Times New Roman" panose="02020603050405020304" pitchFamily="18" charset="0"/>
            </a:endParaRPr>
          </a:p>
          <a:p>
            <a:pPr lvl="0" algn="just"/>
            <a:r>
              <a:rPr lang="en-US" altLang="zh-CN" sz="2400" dirty="0">
                <a:solidFill>
                  <a:prstClr val="black"/>
                </a:solidFill>
                <a:latin typeface="Times New Roman" panose="02020603050405020304" pitchFamily="18" charset="0"/>
                <a:cs typeface="Times New Roman" panose="02020603050405020304" pitchFamily="18" charset="0"/>
              </a:rPr>
              <a:t>Northern Ireland</a:t>
            </a:r>
            <a:endParaRPr lang="en-US" altLang="zh-CN" sz="2400" dirty="0">
              <a:solidFill>
                <a:prstClr val="black"/>
              </a:solidFill>
              <a:latin typeface="Times New Roman" panose="02020603050405020304" pitchFamily="18" charset="0"/>
              <a:cs typeface="Times New Roman" panose="02020603050405020304" pitchFamily="18" charset="0"/>
            </a:endParaRPr>
          </a:p>
          <a:p>
            <a:pPr lvl="0" algn="just"/>
            <a:r>
              <a:rPr lang="en-US" altLang="zh-CN" sz="2400" dirty="0">
                <a:solidFill>
                  <a:prstClr val="black"/>
                </a:solidFill>
                <a:latin typeface="Times New Roman" panose="02020603050405020304" pitchFamily="18" charset="0"/>
                <a:cs typeface="Times New Roman" panose="02020603050405020304" pitchFamily="18" charset="0"/>
              </a:rPr>
              <a:t>Numerous smaller islands</a:t>
            </a:r>
            <a:endParaRPr lang="en-US" altLang="zh-CN" sz="24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452755"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3" name="矩形 12"/>
          <p:cNvSpPr/>
          <p:nvPr/>
        </p:nvSpPr>
        <p:spPr>
          <a:xfrm>
            <a:off x="1795317" y="723295"/>
            <a:ext cx="5183505" cy="645160"/>
          </a:xfrm>
          <a:prstGeom prst="rect">
            <a:avLst/>
          </a:prstGeom>
        </p:spPr>
        <p:txBody>
          <a:bodyPr wrap="none">
            <a:spAutoFit/>
          </a:bodyPr>
          <a:p>
            <a:pPr indent="0">
              <a:buFont typeface="Wingdings" panose="05000000000000000000" pitchFamily="2" charset="2"/>
              <a:buNone/>
            </a:pPr>
            <a:r>
              <a:rPr lang="en-US" altLang="zh-CN" sz="2400" b="1" dirty="0">
                <a:solidFill>
                  <a:schemeClr val="tx2">
                    <a:lumMod val="50000"/>
                  </a:schemeClr>
                </a:solidFill>
                <a:latin typeface="Arial" panose="020B0604020202020204" pitchFamily="34" charset="0"/>
                <a:cs typeface="Times New Roman" panose="02020603050405020304" pitchFamily="18" charset="0"/>
              </a:rPr>
              <a:t>● </a:t>
            </a:r>
            <a:r>
              <a:rPr lang="en-US" altLang="zh-CN" sz="3600" b="1" dirty="0">
                <a:solidFill>
                  <a:schemeClr val="tx2">
                    <a:lumMod val="50000"/>
                  </a:schemeClr>
                </a:solidFill>
                <a:latin typeface="Times New Roman" panose="02020603050405020304" pitchFamily="18" charset="0"/>
                <a:cs typeface="Times New Roman" panose="02020603050405020304" pitchFamily="18" charset="0"/>
              </a:rPr>
              <a:t>Administrative Regions</a:t>
            </a:r>
            <a:endParaRPr lang="en-US" altLang="zh-CN" sz="3600" b="1" dirty="0">
              <a:solidFill>
                <a:schemeClr val="tx2">
                  <a:lumMod val="50000"/>
                </a:schemeClr>
              </a:solidFill>
              <a:latin typeface="Times New Roman" panose="02020603050405020304" pitchFamily="18" charset="0"/>
              <a:cs typeface="Times New Roman" panose="02020603050405020304" pitchFamily="18" charset="0"/>
            </a:endParaRPr>
          </a:p>
        </p:txBody>
      </p:sp>
      <p:pic>
        <p:nvPicPr>
          <p:cNvPr id="14" name="图片 13"/>
          <p:cNvPicPr>
            <a:picLocks noChangeAspect="1"/>
          </p:cNvPicPr>
          <p:nvPr/>
        </p:nvPicPr>
        <p:blipFill>
          <a:blip r:embed="rId1"/>
          <a:stretch>
            <a:fillRect/>
          </a:stretch>
        </p:blipFill>
        <p:spPr>
          <a:xfrm>
            <a:off x="1795362" y="1538792"/>
            <a:ext cx="2722245" cy="4509135"/>
          </a:xfrm>
          <a:prstGeom prst="rect">
            <a:avLst/>
          </a:prstGeom>
        </p:spPr>
      </p:pic>
      <p:pic>
        <p:nvPicPr>
          <p:cNvPr id="15" name="图片 14"/>
          <p:cNvPicPr>
            <a:picLocks noChangeAspect="1"/>
          </p:cNvPicPr>
          <p:nvPr/>
        </p:nvPicPr>
        <p:blipFill>
          <a:blip r:embed="rId2"/>
          <a:stretch>
            <a:fillRect/>
          </a:stretch>
        </p:blipFill>
        <p:spPr>
          <a:xfrm>
            <a:off x="2200275" y="2423795"/>
            <a:ext cx="835025" cy="499745"/>
          </a:xfrm>
          <a:prstGeom prst="rect">
            <a:avLst/>
          </a:prstGeom>
        </p:spPr>
      </p:pic>
      <p:pic>
        <p:nvPicPr>
          <p:cNvPr id="16" name="图片 15"/>
          <p:cNvPicPr>
            <a:picLocks noChangeAspect="1"/>
          </p:cNvPicPr>
          <p:nvPr/>
        </p:nvPicPr>
        <p:blipFill>
          <a:blip r:embed="rId3"/>
          <a:srcRect l="8035" r="8380"/>
          <a:stretch>
            <a:fillRect/>
          </a:stretch>
        </p:blipFill>
        <p:spPr>
          <a:xfrm>
            <a:off x="1494790" y="3162300"/>
            <a:ext cx="915035" cy="533400"/>
          </a:xfrm>
          <a:prstGeom prst="rect">
            <a:avLst/>
          </a:prstGeom>
        </p:spPr>
      </p:pic>
      <p:pic>
        <p:nvPicPr>
          <p:cNvPr id="17" name="图片 16"/>
          <p:cNvPicPr>
            <a:picLocks noChangeAspect="1"/>
          </p:cNvPicPr>
          <p:nvPr/>
        </p:nvPicPr>
        <p:blipFill>
          <a:blip r:embed="rId4"/>
          <a:stretch>
            <a:fillRect/>
          </a:stretch>
        </p:blipFill>
        <p:spPr>
          <a:xfrm>
            <a:off x="3035300" y="3883025"/>
            <a:ext cx="914400" cy="541020"/>
          </a:xfrm>
          <a:prstGeom prst="rect">
            <a:avLst/>
          </a:prstGeom>
        </p:spPr>
      </p:pic>
      <p:pic>
        <p:nvPicPr>
          <p:cNvPr id="18" name="图片 17"/>
          <p:cNvPicPr>
            <a:picLocks noChangeAspect="1"/>
          </p:cNvPicPr>
          <p:nvPr/>
        </p:nvPicPr>
        <p:blipFill>
          <a:blip r:embed="rId5"/>
          <a:stretch>
            <a:fillRect/>
          </a:stretch>
        </p:blipFill>
        <p:spPr>
          <a:xfrm>
            <a:off x="1937385" y="4353560"/>
            <a:ext cx="908050" cy="533400"/>
          </a:xfrm>
          <a:prstGeom prst="rect">
            <a:avLst/>
          </a:prstGeom>
        </p:spPr>
      </p:pic>
      <p:pic>
        <p:nvPicPr>
          <p:cNvPr id="19" name="图片 18"/>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5395828" y="1700469"/>
            <a:ext cx="1818174" cy="1363631"/>
          </a:xfrm>
          <a:prstGeom prst="rect">
            <a:avLst/>
          </a:prstGeom>
        </p:spPr>
      </p:pic>
      <p:pic>
        <p:nvPicPr>
          <p:cNvPr id="20" name="图片 19"/>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8092641" y="1663767"/>
            <a:ext cx="1855021" cy="1391266"/>
          </a:xfrm>
          <a:prstGeom prst="rect">
            <a:avLst/>
          </a:prstGeom>
        </p:spPr>
      </p:pic>
      <p:pic>
        <p:nvPicPr>
          <p:cNvPr id="21" name="图片 20"/>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264256" y="3882897"/>
            <a:ext cx="2082059" cy="1561544"/>
          </a:xfrm>
          <a:prstGeom prst="rect">
            <a:avLst/>
          </a:prstGeom>
        </p:spPr>
      </p:pic>
      <p:pic>
        <p:nvPicPr>
          <p:cNvPr id="3074" name="Picture 2" descr="https://gimg2.baidu.com/image_search/src=http%3A%2F%2Fss2.meipian.me%2Fusers%2F3610171%2Fe2d561e50ed744c69cc50745600a00a9.jpg%3Fmeipian-raw%2Fbucket%2Fivwen%2Fkey%2FdXNlcnMvMzYxMDE3MS9lMmQ1NjFlNTBlZDc0NGM2OWNjNTA3NDU2MDBhMDBhOS5qcGc%3D%2Fsign%2F8f4e6961fd9e23ed98fdf563e6df29ce.jpg&amp;refer=http%3A%2F%2Fss2.meipian.me&amp;app=2002&amp;size=f9999,10000&amp;q=a80&amp;n=0&amp;g=0n&amp;fmt=auto?sec=1713153346&amp;t=5a2f01459669de19266ffbcddee15bf0"/>
          <p:cNvPicPr>
            <a:picLocks noChangeAspect="1" noChangeArrowheads="1"/>
          </p:cNvPicPr>
          <p:nvPr>
            <p:custDataLst>
              <p:tags r:id="rId12"/>
            </p:custDataLst>
          </p:nvPr>
        </p:nvPicPr>
        <p:blipFill>
          <a:blip r:embed="rId13" cstate="print">
            <a:extLst>
              <a:ext uri="{28A0092B-C50C-407E-A947-70E740481C1C}">
                <a14:useLocalDpi xmlns:a14="http://schemas.microsoft.com/office/drawing/2010/main" val="0"/>
              </a:ext>
            </a:extLst>
          </a:blip>
          <a:srcRect/>
          <a:stretch>
            <a:fillRect/>
          </a:stretch>
        </p:blipFill>
        <p:spPr bwMode="auto">
          <a:xfrm>
            <a:off x="7954946" y="3950294"/>
            <a:ext cx="1993085" cy="1494191"/>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p:cNvSpPr txBox="1"/>
          <p:nvPr>
            <p:custDataLst>
              <p:tags r:id="rId14"/>
            </p:custDataLst>
          </p:nvPr>
        </p:nvSpPr>
        <p:spPr>
          <a:xfrm>
            <a:off x="5264150" y="3162300"/>
            <a:ext cx="2074545" cy="645160"/>
          </a:xfrm>
          <a:prstGeom prst="rect">
            <a:avLst/>
          </a:prstGeom>
          <a:noFill/>
        </p:spPr>
        <p:txBody>
          <a:bodyPr wrap="square" rtlCol="0">
            <a:spAutoFit/>
          </a:bodyPr>
          <a:p>
            <a:pPr algn="ctr"/>
            <a:r>
              <a:rPr lang="en-US" altLang="zh-CN" dirty="0"/>
              <a:t>Edinburgh Castle,</a:t>
            </a:r>
            <a:endParaRPr lang="en-US" altLang="zh-CN" dirty="0"/>
          </a:p>
          <a:p>
            <a:pPr algn="ctr"/>
            <a:r>
              <a:rPr lang="zh-CN" altLang="en-US" dirty="0"/>
              <a:t>Scotland</a:t>
            </a:r>
            <a:endParaRPr lang="zh-CN" altLang="en-US" dirty="0"/>
          </a:p>
        </p:txBody>
      </p:sp>
      <p:sp>
        <p:nvSpPr>
          <p:cNvPr id="23" name="文本框 22"/>
          <p:cNvSpPr txBox="1"/>
          <p:nvPr>
            <p:custDataLst>
              <p:tags r:id="rId15"/>
            </p:custDataLst>
          </p:nvPr>
        </p:nvSpPr>
        <p:spPr>
          <a:xfrm>
            <a:off x="7954634" y="3160946"/>
            <a:ext cx="2186940" cy="646331"/>
          </a:xfrm>
          <a:prstGeom prst="rect">
            <a:avLst/>
          </a:prstGeom>
          <a:noFill/>
        </p:spPr>
        <p:txBody>
          <a:bodyPr wrap="square" rtlCol="0">
            <a:spAutoFit/>
          </a:bodyPr>
          <a:p>
            <a:pPr algn="ctr"/>
            <a:r>
              <a:rPr lang="en-US" altLang="zh-CN" dirty="0"/>
              <a:t>Buckingham Palace, England</a:t>
            </a:r>
            <a:endParaRPr lang="zh-CN" altLang="en-US" dirty="0"/>
          </a:p>
        </p:txBody>
      </p:sp>
      <p:sp>
        <p:nvSpPr>
          <p:cNvPr id="39" name="文本框 38"/>
          <p:cNvSpPr txBox="1"/>
          <p:nvPr>
            <p:custDataLst>
              <p:tags r:id="rId16"/>
            </p:custDataLst>
          </p:nvPr>
        </p:nvSpPr>
        <p:spPr>
          <a:xfrm>
            <a:off x="5264150" y="5520055"/>
            <a:ext cx="2199640" cy="646331"/>
          </a:xfrm>
          <a:prstGeom prst="rect">
            <a:avLst/>
          </a:prstGeom>
          <a:noFill/>
        </p:spPr>
        <p:txBody>
          <a:bodyPr wrap="square" rtlCol="0">
            <a:spAutoFit/>
          </a:bodyPr>
          <a:p>
            <a:pPr algn="ctr"/>
            <a:r>
              <a:rPr lang="en-US" altLang="zh-CN" dirty="0"/>
              <a:t>Cardiff Castle,</a:t>
            </a:r>
            <a:endParaRPr lang="en-US" altLang="zh-CN" dirty="0"/>
          </a:p>
          <a:p>
            <a:pPr algn="ctr"/>
            <a:r>
              <a:rPr lang="zh-CN" altLang="en-US" dirty="0"/>
              <a:t> Wales</a:t>
            </a:r>
            <a:endParaRPr lang="zh-CN" altLang="en-US" dirty="0"/>
          </a:p>
        </p:txBody>
      </p:sp>
      <p:sp>
        <p:nvSpPr>
          <p:cNvPr id="40" name="文本框 39"/>
          <p:cNvSpPr txBox="1"/>
          <p:nvPr>
            <p:custDataLst>
              <p:tags r:id="rId17"/>
            </p:custDataLst>
          </p:nvPr>
        </p:nvSpPr>
        <p:spPr>
          <a:xfrm>
            <a:off x="7954799" y="5520055"/>
            <a:ext cx="2322522" cy="646331"/>
          </a:xfrm>
          <a:prstGeom prst="rect">
            <a:avLst/>
          </a:prstGeom>
          <a:noFill/>
        </p:spPr>
        <p:txBody>
          <a:bodyPr wrap="square" rtlCol="0">
            <a:spAutoFit/>
          </a:bodyPr>
          <a:p>
            <a:pPr algn="ctr"/>
            <a:r>
              <a:rPr lang="en-US" altLang="zh-CN" dirty="0"/>
              <a:t>Belfast, </a:t>
            </a:r>
            <a:endParaRPr lang="en-US" altLang="zh-CN" dirty="0"/>
          </a:p>
          <a:p>
            <a:pPr algn="ctr"/>
            <a:r>
              <a:rPr lang="en-US" altLang="zh-CN" dirty="0"/>
              <a:t>Northern Ireland</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5" name="矩形 4"/>
          <p:cNvSpPr/>
          <p:nvPr/>
        </p:nvSpPr>
        <p:spPr>
          <a:xfrm>
            <a:off x="1218737" y="867440"/>
            <a:ext cx="5183505" cy="645160"/>
          </a:xfrm>
          <a:prstGeom prst="rect">
            <a:avLst/>
          </a:prstGeom>
        </p:spPr>
        <p:txBody>
          <a:bodyPr wrap="none">
            <a:spAutoFit/>
          </a:bodyPr>
          <a:p>
            <a:pPr indent="0">
              <a:buFont typeface="Wingdings" panose="05000000000000000000" pitchFamily="2" charset="2"/>
              <a:buNone/>
            </a:pPr>
            <a:r>
              <a:rPr lang="en-US" altLang="zh-CN" sz="2400" b="1" dirty="0">
                <a:solidFill>
                  <a:schemeClr val="tx2">
                    <a:lumMod val="50000"/>
                  </a:schemeClr>
                </a:solidFill>
                <a:latin typeface="Arial" panose="020B0604020202020204" pitchFamily="34" charset="0"/>
                <a:cs typeface="Times New Roman" panose="02020603050405020304" pitchFamily="18" charset="0"/>
              </a:rPr>
              <a:t>● </a:t>
            </a:r>
            <a:r>
              <a:rPr lang="en-US" altLang="zh-CN" sz="3600" b="1" dirty="0">
                <a:solidFill>
                  <a:schemeClr val="tx2">
                    <a:lumMod val="50000"/>
                  </a:schemeClr>
                </a:solidFill>
                <a:latin typeface="Times New Roman" panose="02020603050405020304" pitchFamily="18" charset="0"/>
                <a:cs typeface="Times New Roman" panose="02020603050405020304" pitchFamily="18" charset="0"/>
              </a:rPr>
              <a:t>Administrative Regions</a:t>
            </a:r>
            <a:endParaRPr lang="en-US" altLang="zh-CN" sz="3600" b="1"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1979955" y="1660612"/>
            <a:ext cx="2445261" cy="645160"/>
          </a:xfrm>
          <a:prstGeom prst="rect">
            <a:avLst/>
          </a:prstGeom>
          <a:noFill/>
        </p:spPr>
        <p:txBody>
          <a:bodyPr wrap="square" rtlCol="0">
            <a:spAutoFit/>
          </a:bodyPr>
          <a:p>
            <a:r>
              <a:rPr lang="en-US" altLang="zh-CN" sz="3600" b="1" dirty="0">
                <a:latin typeface="Times New Roman" panose="02020603050405020304" pitchFamily="18" charset="0"/>
                <a:cs typeface="Times New Roman" panose="02020603050405020304" pitchFamily="18" charset="0"/>
              </a:rPr>
              <a:t>England</a:t>
            </a:r>
            <a:endParaRPr lang="en-US" altLang="zh-CN" sz="3600" b="1" dirty="0">
              <a:latin typeface="Times New Roman" panose="02020603050405020304" pitchFamily="18" charset="0"/>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12290" y="2931160"/>
            <a:ext cx="3706495" cy="2223770"/>
          </a:xfrm>
          <a:prstGeom prst="rect">
            <a:avLst/>
          </a:prstGeom>
        </p:spPr>
      </p:pic>
      <p:sp>
        <p:nvSpPr>
          <p:cNvPr id="19" name="文本框 18"/>
          <p:cNvSpPr txBox="1"/>
          <p:nvPr/>
        </p:nvSpPr>
        <p:spPr>
          <a:xfrm>
            <a:off x="6558915" y="2131080"/>
            <a:ext cx="3087902" cy="3286152"/>
          </a:xfrm>
          <a:prstGeom prst="rect">
            <a:avLst/>
          </a:prstGeom>
          <a:noFill/>
        </p:spPr>
        <p:txBody>
          <a:bodyPr wrap="square" rtlCol="0">
            <a:noAutofit/>
          </a:bodyPr>
          <a:p>
            <a:pPr algn="just"/>
            <a:r>
              <a:rPr lang="en-US" altLang="zh-CN" sz="2400" dirty="0">
                <a:latin typeface="Times New Roman" panose="02020603050405020304" pitchFamily="18" charset="0"/>
                <a:cs typeface="Times New Roman" panose="02020603050405020304" pitchFamily="18" charset="0"/>
                <a:sym typeface="+mn-ea"/>
              </a:rPr>
              <a:t>• 130,000sq.km, the largest territory in the South of the island        </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Captain:London</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The most densely populated and wealthiest part in the U.K. </a:t>
            </a:r>
            <a:r>
              <a:rPr lang="en-US" altLang="zh-CN" sz="2400" b="1" dirty="0">
                <a:latin typeface="Times New Roman" panose="02020603050405020304" pitchFamily="18" charset="0"/>
                <a:cs typeface="Times New Roman" panose="02020603050405020304" pitchFamily="18" charset="0"/>
                <a:sym typeface="+mn-ea"/>
              </a:rPr>
              <a:t>  </a:t>
            </a:r>
            <a:endParaRPr lang="en-US" altLang="zh-CN" sz="2400" b="1" dirty="0">
              <a:latin typeface="Times New Roman" panose="02020603050405020304" pitchFamily="18" charset="0"/>
              <a:cs typeface="Times New Roman" panose="02020603050405020304" pitchFamily="18" charset="0"/>
              <a:sym typeface="+mn-ea"/>
            </a:endParaRPr>
          </a:p>
          <a:p>
            <a:pPr algn="just"/>
            <a:endParaRPr lang="en-US" altLang="zh-CN" sz="2800" dirty="0">
              <a:latin typeface="Times New Roman" panose="02020603050405020304" pitchFamily="18" charset="0"/>
              <a:cs typeface="Times New Roman" panose="02020603050405020304" pitchFamily="18" charset="0"/>
            </a:endParaRPr>
          </a:p>
          <a:p>
            <a:pPr algn="just"/>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8" name="矩形 7"/>
          <p:cNvSpPr/>
          <p:nvPr/>
        </p:nvSpPr>
        <p:spPr>
          <a:xfrm>
            <a:off x="1081707" y="1018136"/>
            <a:ext cx="5183505" cy="645160"/>
          </a:xfrm>
          <a:prstGeom prst="rect">
            <a:avLst/>
          </a:prstGeom>
        </p:spPr>
        <p:txBody>
          <a:bodyPr wrap="none">
            <a:spAutoFit/>
          </a:bodyPr>
          <a:p>
            <a:pPr indent="0">
              <a:buFont typeface="Wingdings" panose="05000000000000000000" pitchFamily="2" charset="2"/>
              <a:buNone/>
            </a:pPr>
            <a:r>
              <a:rPr lang="en-US" altLang="zh-CN" sz="2400" b="1" dirty="0">
                <a:solidFill>
                  <a:schemeClr val="tx2">
                    <a:lumMod val="50000"/>
                  </a:schemeClr>
                </a:solidFill>
                <a:latin typeface="Arial" panose="020B0604020202020204" pitchFamily="34" charset="0"/>
                <a:cs typeface="Times New Roman" panose="02020603050405020304" pitchFamily="18" charset="0"/>
              </a:rPr>
              <a:t>● </a:t>
            </a:r>
            <a:r>
              <a:rPr lang="en-US" altLang="zh-CN" sz="3600" b="1" dirty="0">
                <a:solidFill>
                  <a:schemeClr val="tx2">
                    <a:lumMod val="50000"/>
                  </a:schemeClr>
                </a:solidFill>
                <a:latin typeface="Times New Roman" panose="02020603050405020304" pitchFamily="18" charset="0"/>
                <a:cs typeface="Times New Roman" panose="02020603050405020304" pitchFamily="18" charset="0"/>
              </a:rPr>
              <a:t>Administrative Regions</a:t>
            </a:r>
            <a:endParaRPr lang="en-US" altLang="zh-CN" sz="3600" b="1"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014855" y="1772285"/>
            <a:ext cx="2661285" cy="645160"/>
          </a:xfrm>
          <a:prstGeom prst="rect">
            <a:avLst/>
          </a:prstGeom>
          <a:noFill/>
        </p:spPr>
        <p:txBody>
          <a:bodyPr wrap="square" rtlCol="0">
            <a:spAutoFit/>
          </a:bodyPr>
          <a:p>
            <a:r>
              <a:rPr lang="en-US" altLang="zh-CN" sz="3600" b="1" dirty="0">
                <a:latin typeface="Times New Roman" panose="02020603050405020304" pitchFamily="18" charset="0"/>
                <a:cs typeface="Times New Roman" panose="02020603050405020304" pitchFamily="18" charset="0"/>
              </a:rPr>
              <a:t>Scotland</a:t>
            </a:r>
            <a:endParaRPr lang="en-US" altLang="zh-CN" sz="3600" b="1" dirty="0">
              <a:latin typeface="Times New Roman" panose="02020603050405020304" pitchFamily="18" charset="0"/>
              <a:cs typeface="Times New Roman" panose="02020603050405020304" pitchFamily="18" charset="0"/>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65176" y="2629372"/>
            <a:ext cx="3600400" cy="2418269"/>
          </a:xfrm>
          <a:prstGeom prst="rect">
            <a:avLst/>
          </a:prstGeom>
        </p:spPr>
      </p:pic>
      <p:sp>
        <p:nvSpPr>
          <p:cNvPr id="19" name="文本框 18"/>
          <p:cNvSpPr txBox="1"/>
          <p:nvPr/>
        </p:nvSpPr>
        <p:spPr>
          <a:xfrm>
            <a:off x="6264711" y="2629736"/>
            <a:ext cx="3384575" cy="2378799"/>
          </a:xfrm>
          <a:prstGeom prst="rect">
            <a:avLst/>
          </a:prstGeom>
          <a:noFill/>
        </p:spPr>
        <p:txBody>
          <a:bodyPr wrap="square" rtlCol="0">
            <a:noAutofit/>
          </a:bodyPr>
          <a:p>
            <a:pPr algn="just"/>
            <a:r>
              <a:rPr lang="en-US" altLang="zh-CN" sz="2400" dirty="0">
                <a:latin typeface="Times New Roman" panose="02020603050405020304" pitchFamily="18" charset="0"/>
                <a:cs typeface="Times New Roman" panose="02020603050405020304" pitchFamily="18" charset="0"/>
                <a:sym typeface="+mn-ea"/>
              </a:rPr>
              <a:t>• Northern part of Britain, the second largest country with its own language and culture</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Capital: Edinburgh</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Largest city: Glasgow</a:t>
            </a:r>
            <a:endParaRPr lang="en-US" altLang="zh-CN" sz="2400" dirty="0">
              <a:latin typeface="Times New Roman" panose="02020603050405020304" pitchFamily="18" charset="0"/>
              <a:cs typeface="Times New Roman" panose="02020603050405020304" pitchFamily="18" charset="0"/>
              <a:sym typeface="+mn-ea"/>
            </a:endParaRPr>
          </a:p>
          <a:p>
            <a:pPr algn="just"/>
            <a:endParaRPr lang="en-US" altLang="zh-CN" sz="2800" dirty="0">
              <a:latin typeface="Times New Roman" panose="02020603050405020304" pitchFamily="18" charset="0"/>
              <a:cs typeface="Times New Roman" panose="02020603050405020304" pitchFamily="18" charset="0"/>
            </a:endParaRPr>
          </a:p>
          <a:p>
            <a:pPr algn="just"/>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sld>
</file>

<file path=ppt/tags/tag1.xml><?xml version="1.0" encoding="utf-8"?>
<p:tagLst xmlns:p="http://schemas.openxmlformats.org/presentationml/2006/main">
  <p:tag name="KSO_WM_DIAGRAM_VIRTUALLY_FRAME" val="{&quot;height&quot;:335.3869291338583,&quot;left&quot;:278.6,&quot;top&quot;:131.00527559055118,&quot;width&quot;:380.8491338582677}"/>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169.35,&quot;left&quot;:126.35,&quot;top&quot;:310.5,&quot;width&quot;:487.8}"/>
</p:tagLst>
</file>

<file path=ppt/tags/tag12.xml><?xml version="1.0" encoding="utf-8"?>
<p:tagLst xmlns:p="http://schemas.openxmlformats.org/presentationml/2006/main">
  <p:tag name="KSO_WM_DIAGRAM_VIRTUALLY_FRAME" val="{&quot;height&quot;:169.35,&quot;left&quot;:126.35,&quot;top&quot;:310.5,&quot;width&quot;:487.8}"/>
</p:tagLst>
</file>

<file path=ppt/tags/tag13.xml><?xml version="1.0" encoding="utf-8"?>
<p:tagLst xmlns:p="http://schemas.openxmlformats.org/presentationml/2006/main">
  <p:tag name="TABLE_ENDDRAG_ORIGIN_RECT" val="225*153"/>
  <p:tag name="TABLE_ENDDRAG_RECT" val="407*334*225*153"/>
</p:tagLst>
</file>

<file path=ppt/tags/tag14.xml><?xml version="1.0" encoding="utf-8"?>
<p:tagLst xmlns:p="http://schemas.openxmlformats.org/presentationml/2006/main">
  <p:tag name="commondata" val="eyJjb3VudCI6NSwiaGRpZCI6IjI3OTM5YWI3NWQ4ZmVmZmU5YTI4ZDIzMDU2M2EwZjAyIiwidXNlckNvdW50Ijo1fQ=="/>
</p:tagLst>
</file>

<file path=ppt/tags/tag2.xml><?xml version="1.0" encoding="utf-8"?>
<p:tagLst xmlns:p="http://schemas.openxmlformats.org/presentationml/2006/main">
  <p:tag name="KSO_WM_DIAGRAM_VIRTUALLY_FRAME" val="{&quot;height&quot;:335.3869291338583,&quot;left&quot;:278.6,&quot;top&quot;:131.00527559055118,&quot;width&quot;:380.8491338582677}"/>
</p:tagLst>
</file>

<file path=ppt/tags/tag3.xml><?xml version="1.0" encoding="utf-8"?>
<p:tagLst xmlns:p="http://schemas.openxmlformats.org/presentationml/2006/main">
  <p:tag name="KSO_WM_DIAGRAM_VIRTUALLY_FRAME" val="{&quot;height&quot;:335.3869291338583,&quot;left&quot;:278.6,&quot;top&quot;:131.00527559055118,&quot;width&quot;:380.8491338582677}"/>
</p:tagLst>
</file>

<file path=ppt/tags/tag4.xml><?xml version="1.0" encoding="utf-8"?>
<p:tagLst xmlns:p="http://schemas.openxmlformats.org/presentationml/2006/main">
  <p:tag name="KSO_WM_DIAGRAM_VIRTUALLY_FRAME" val="{&quot;height&quot;:335.3869291338583,&quot;left&quot;:278.6,&quot;top&quot;:131.00527559055118,&quot;width&quot;:380.8491338582677}"/>
</p:tagLst>
</file>

<file path=ppt/tags/tag5.xml><?xml version="1.0" encoding="utf-8"?>
<p:tagLst xmlns:p="http://schemas.openxmlformats.org/presentationml/2006/main">
  <p:tag name="KSO_WM_DIAGRAM_VIRTUALLY_FRAME" val="{&quot;height&quot;:335.3869291338583,&quot;left&quot;:278.6,&quot;top&quot;:131.00527559055118,&quot;width&quot;:380.8491338582677}"/>
</p:tagLst>
</file>

<file path=ppt/tags/tag6.xml><?xml version="1.0" encoding="utf-8"?>
<p:tagLst xmlns:p="http://schemas.openxmlformats.org/presentationml/2006/main">
  <p:tag name="KSO_WM_DIAGRAM_VIRTUALLY_FRAME" val="{&quot;height&quot;:335.3869291338583,&quot;left&quot;:278.6,&quot;top&quot;:131.00527559055118,&quot;width&quot;:380.8491338582677}"/>
</p:tagLst>
</file>

<file path=ppt/tags/tag7.xml><?xml version="1.0" encoding="utf-8"?>
<p:tagLst xmlns:p="http://schemas.openxmlformats.org/presentationml/2006/main">
  <p:tag name="KSO_WM_DIAGRAM_VIRTUALLY_FRAME" val="{&quot;height&quot;:335.3869291338583,&quot;left&quot;:278.6,&quot;top&quot;:131.00527559055118,&quot;width&quot;:380.8491338582677}"/>
</p:tagLst>
</file>

<file path=ppt/tags/tag8.xml><?xml version="1.0" encoding="utf-8"?>
<p:tagLst xmlns:p="http://schemas.openxmlformats.org/presentationml/2006/main">
  <p:tag name="KSO_WM_DIAGRAM_VIRTUALLY_FRAME" val="{&quot;height&quot;:335.3869291338583,&quot;left&quot;:278.6,&quot;top&quot;:131.00527559055118,&quot;width&quot;:380.8491338582677}"/>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2611</Words>
  <Application>WPS 演示</Application>
  <PresentationFormat>宽屏</PresentationFormat>
  <Paragraphs>267</Paragraphs>
  <Slides>21</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21</vt:i4>
      </vt:variant>
    </vt:vector>
  </HeadingPairs>
  <TitlesOfParts>
    <vt:vector size="38" baseType="lpstr">
      <vt:lpstr>Arial</vt:lpstr>
      <vt:lpstr>宋体</vt:lpstr>
      <vt:lpstr>Wingdings</vt:lpstr>
      <vt:lpstr>微软雅黑</vt:lpstr>
      <vt:lpstr>Times New Roman</vt:lpstr>
      <vt:lpstr>Calibri</vt:lpstr>
      <vt:lpstr>思源黑体 CN ExtraLight</vt:lpstr>
      <vt:lpstr>黑体</vt:lpstr>
      <vt:lpstr>思源黑体 CN Medium</vt:lpstr>
      <vt:lpstr>Calibri Light</vt:lpstr>
      <vt:lpstr>Wingdings</vt:lpstr>
      <vt:lpstr>Arial Unicode MS</vt:lpstr>
      <vt:lpstr>仿宋</vt:lpstr>
      <vt:lpstr>Cambria Math</vt:lpstr>
      <vt:lpstr>Times New Roman</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asdghk</cp:lastModifiedBy>
  <cp:revision>52</cp:revision>
  <dcterms:created xsi:type="dcterms:W3CDTF">2021-05-07T05:29:00Z</dcterms:created>
  <dcterms:modified xsi:type="dcterms:W3CDTF">2024-12-08T14:34:46Z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72ED36B035B04983AACC5AC7976AD538_13</vt:lpwstr>
  </property>
  <property fmtid="{D5CDD505-2E9C-101B-9397-08002B2CF9AE}" pid="3" name="KSOProductBuildVer">
    <vt:lpwstr>2052-12.1.0.19302</vt:lpwstr>
  </property>
  <property fmtid="{D5CDD505-2E9C-101B-9397-08002B2CF9AE}" pid="4" name="KSOTemplateUUID">
    <vt:lpwstr>v1.0_mb_qTFNq9SkDaAV19qPzxDCCg==</vt:lpwstr>
  </property>
</Properties>
</file>