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64" r:id="rId5"/>
    <p:sldId id="345" r:id="rId6"/>
    <p:sldId id="346" r:id="rId7"/>
    <p:sldId id="347" r:id="rId8"/>
    <p:sldId id="323" r:id="rId9"/>
    <p:sldId id="324" r:id="rId10"/>
    <p:sldId id="270" r:id="rId11"/>
    <p:sldId id="310" r:id="rId12"/>
    <p:sldId id="348" r:id="rId13"/>
    <p:sldId id="349" r:id="rId14"/>
    <p:sldId id="351" r:id="rId15"/>
    <p:sldId id="352" r:id="rId16"/>
    <p:sldId id="325" r:id="rId17"/>
    <p:sldId id="350" r:id="rId18"/>
    <p:sldId id="326" r:id="rId19"/>
    <p:sldId id="311" r:id="rId20"/>
    <p:sldId id="327" r:id="rId21"/>
    <p:sldId id="328" r:id="rId22"/>
    <p:sldId id="329" r:id="rId23"/>
    <p:sldId id="353" r:id="rId24"/>
    <p:sldId id="354" r:id="rId25"/>
    <p:sldId id="330" r:id="rId26"/>
    <p:sldId id="355" r:id="rId27"/>
    <p:sldId id="332" r:id="rId28"/>
    <p:sldId id="333" r:id="rId29"/>
    <p:sldId id="334" r:id="rId30"/>
    <p:sldId id="356" r:id="rId31"/>
    <p:sldId id="335" r:id="rId32"/>
    <p:sldId id="336" r:id="rId33"/>
    <p:sldId id="357" r:id="rId34"/>
    <p:sldId id="358" r:id="rId35"/>
    <p:sldId id="337" r:id="rId36"/>
    <p:sldId id="294" r:id="rId37"/>
    <p:sldId id="359" r:id="rId38"/>
    <p:sldId id="338" r:id="rId39"/>
    <p:sldId id="360" r:id="rId40"/>
    <p:sldId id="361" r:id="rId41"/>
    <p:sldId id="362" r:id="rId42"/>
    <p:sldId id="339" r:id="rId43"/>
    <p:sldId id="314" r:id="rId44"/>
    <p:sldId id="363" r:id="rId45"/>
    <p:sldId id="364" r:id="rId46"/>
    <p:sldId id="365" r:id="rId47"/>
    <p:sldId id="366" r:id="rId48"/>
    <p:sldId id="260" r:id="rId49"/>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7" userDrawn="1">
          <p15:clr>
            <a:srgbClr val="A4A3A4"/>
          </p15:clr>
        </p15:guide>
        <p15:guide id="2" pos="3879" userDrawn="1">
          <p15:clr>
            <a:srgbClr val="A4A3A4"/>
          </p15:clr>
        </p15:guide>
        <p15:guide id="3" pos="7356" userDrawn="1">
          <p15:clr>
            <a:srgbClr val="A4A3A4"/>
          </p15:clr>
        </p15:guide>
        <p15:guide id="4" pos="324" userDrawn="1">
          <p15:clr>
            <a:srgbClr val="A4A3A4"/>
          </p15:clr>
        </p15:guide>
        <p15:guide id="5" orient="horz" pos="292" userDrawn="1">
          <p15:clr>
            <a:srgbClr val="A4A3A4"/>
          </p15:clr>
        </p15:guide>
        <p15:guide id="6" orient="horz" pos="39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17F"/>
    <a:srgbClr val="05317D"/>
    <a:srgbClr val="0544AD"/>
    <a:srgbClr val="07317A"/>
    <a:srgbClr val="075CE9"/>
    <a:srgbClr val="04317E"/>
    <a:srgbClr val="06317C"/>
    <a:srgbClr val="2A2C33"/>
    <a:srgbClr val="05317E"/>
    <a:srgbClr val="165D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217"/>
        <p:guide pos="3879"/>
        <p:guide pos="7356"/>
        <p:guide pos="324"/>
        <p:guide orient="horz" pos="292"/>
        <p:guide orient="horz" pos="3996"/>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gs" Target="tags/tag1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image" Target="../media/image18.png"/><Relationship Id="rId7" Type="http://schemas.openxmlformats.org/officeDocument/2006/relationships/tags" Target="../tags/tag8.xml"/><Relationship Id="rId6" Type="http://schemas.openxmlformats.org/officeDocument/2006/relationships/image" Target="../media/image17.png"/><Relationship Id="rId5" Type="http://schemas.openxmlformats.org/officeDocument/2006/relationships/tags" Target="../tags/tag7.xml"/><Relationship Id="rId4" Type="http://schemas.openxmlformats.org/officeDocument/2006/relationships/image" Target="../media/image16.png"/><Relationship Id="rId3" Type="http://schemas.openxmlformats.org/officeDocument/2006/relationships/tags" Target="../tags/tag6.xml"/><Relationship Id="rId2" Type="http://schemas.openxmlformats.org/officeDocument/2006/relationships/image" Target="../media/image15.png"/><Relationship Id="rId13" Type="http://schemas.openxmlformats.org/officeDocument/2006/relationships/slideLayout" Target="../slideLayouts/slideLayout7.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image" Target="../media/image3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8.png"/><Relationship Id="rId1" Type="http://schemas.openxmlformats.org/officeDocument/2006/relationships/image" Target="../media/image4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713740" y="2369185"/>
            <a:ext cx="10744835" cy="1568450"/>
          </a:xfrm>
          <a:prstGeom prst="rect">
            <a:avLst/>
          </a:prstGeom>
          <a:noFill/>
        </p:spPr>
        <p:txBody>
          <a:bodyPr wrap="square" rtlCol="0">
            <a:spAutoFit/>
          </a:bodyPr>
          <a:p>
            <a:pPr algn="ctr"/>
            <a:r>
              <a:rPr lang="en-US" altLang="zh-CN" sz="4800" b="1">
                <a:solidFill>
                  <a:srgbClr val="05317D"/>
                </a:solidFill>
                <a:latin typeface="微软雅黑" panose="020B0503020204020204" charset="-122"/>
                <a:ea typeface="微软雅黑" panose="020B0503020204020204" charset="-122"/>
                <a:cs typeface="微软雅黑" panose="020B0503020204020204" charset="-122"/>
              </a:rPr>
              <a:t>America</a:t>
            </a:r>
            <a:endParaRPr lang="en-US" altLang="zh-CN" sz="4800" b="1">
              <a:solidFill>
                <a:srgbClr val="05317D"/>
              </a:solidFill>
              <a:latin typeface="微软雅黑" panose="020B0503020204020204" charset="-122"/>
              <a:ea typeface="微软雅黑" panose="020B0503020204020204" charset="-122"/>
              <a:cs typeface="微软雅黑" panose="020B0503020204020204" charset="-122"/>
            </a:endParaRPr>
          </a:p>
          <a:p>
            <a:pPr algn="ctr"/>
            <a:r>
              <a:rPr lang="en-US" altLang="zh-CN" sz="4800" b="1">
                <a:solidFill>
                  <a:srgbClr val="05317D"/>
                </a:solidFill>
                <a:latin typeface="微软雅黑" panose="020B0503020204020204" charset="-122"/>
                <a:ea typeface="微软雅黑" panose="020B0503020204020204" charset="-122"/>
                <a:cs typeface="微软雅黑" panose="020B0503020204020204" charset="-122"/>
              </a:rPr>
              <a:t>The History</a:t>
            </a:r>
            <a:endParaRPr lang="en-US" altLang="zh-CN" sz="4800" b="1">
              <a:solidFill>
                <a:srgbClr val="05317D"/>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162425" y="4518025"/>
            <a:ext cx="309880" cy="368300"/>
          </a:xfrm>
          <a:prstGeom prst="rect">
            <a:avLst/>
          </a:prstGeom>
          <a:noFill/>
        </p:spPr>
        <p:txBody>
          <a:bodyPr wrap="none" rtlCol="0">
            <a:spAutoFit/>
          </a:bodyPr>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7" name="标题 1"/>
          <p:cNvSpPr>
            <a:spLocks noGrp="1"/>
          </p:cNvSpPr>
          <p:nvPr/>
        </p:nvSpPr>
        <p:spPr>
          <a:xfrm>
            <a:off x="971600" y="819516"/>
            <a:ext cx="6840760" cy="61164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3" name="内容占位符 2"/>
          <p:cNvSpPr txBox="1"/>
          <p:nvPr/>
        </p:nvSpPr>
        <p:spPr>
          <a:xfrm>
            <a:off x="2299504" y="1496324"/>
            <a:ext cx="3888432"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Cause of Independent War</a:t>
            </a:r>
            <a:endParaRPr lang="en-US" altLang="zh-CN" sz="2400" dirty="0">
              <a:latin typeface="Times New Roman" panose="02020603050405020304" pitchFamily="18" charset="0"/>
              <a:cs typeface="Times New Roman" panose="02020603050405020304" pitchFamily="18" charset="0"/>
            </a:endParaRPr>
          </a:p>
        </p:txBody>
      </p:sp>
      <p:sp>
        <p:nvSpPr>
          <p:cNvPr id="8" name="内容占位符 2"/>
          <p:cNvSpPr>
            <a:spLocks noGrp="1"/>
          </p:cNvSpPr>
          <p:nvPr/>
        </p:nvSpPr>
        <p:spPr>
          <a:xfrm>
            <a:off x="2936786" y="2054480"/>
            <a:ext cx="5472608" cy="392240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None/>
            </a:pPr>
            <a:r>
              <a:rPr lang="en-US" altLang="zh-CN" sz="2000"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The Boston Tea Party. </a:t>
            </a:r>
            <a:r>
              <a:rPr lang="en-US" altLang="zh-CN" sz="2000" dirty="0">
                <a:latin typeface="Times New Roman" panose="02020603050405020304" pitchFamily="18" charset="0"/>
                <a:cs typeface="Times New Roman" panose="02020603050405020304" pitchFamily="18" charset="0"/>
              </a:rPr>
              <a:t>On December 16, 1773, the Sons of Liberty in Boston disguised as Indians, infiltrated merchant ships and dumped an entire shipment of tea from the British East India Company into Boston Bay.</a:t>
            </a:r>
            <a:endParaRPr lang="en-US" altLang="zh-CN" sz="2000" dirty="0">
              <a:latin typeface="Times New Roman" panose="02020603050405020304" pitchFamily="18" charset="0"/>
              <a:cs typeface="Times New Roman" panose="02020603050405020304" pitchFamily="18" charset="0"/>
            </a:endParaRPr>
          </a:p>
          <a:p>
            <a:pPr algn="just">
              <a:buNone/>
            </a:pPr>
            <a:endParaRPr lang="en-US" altLang="zh-CN" dirty="0"/>
          </a:p>
          <a:p>
            <a:pPr algn="just">
              <a:buNone/>
            </a:pPr>
            <a:endParaRPr lang="zh-CN" altLang="en-US" sz="2800" dirty="0"/>
          </a:p>
        </p:txBody>
      </p:sp>
      <p:pic>
        <p:nvPicPr>
          <p:cNvPr id="11" name="图片 10"/>
          <p:cNvPicPr>
            <a:picLocks noChangeAspect="1"/>
          </p:cNvPicPr>
          <p:nvPr/>
        </p:nvPicPr>
        <p:blipFill rotWithShape="1">
          <a:blip r:embed="rId1"/>
          <a:srcRect l="3823" t="10689" r="2751" b="9176"/>
          <a:stretch>
            <a:fillRect/>
          </a:stretch>
        </p:blipFill>
        <p:spPr>
          <a:xfrm>
            <a:off x="2377834" y="3789040"/>
            <a:ext cx="3168352" cy="1930145"/>
          </a:xfrm>
          <a:prstGeom prst="rect">
            <a:avLst/>
          </a:prstGeom>
        </p:spPr>
      </p:pic>
      <p:pic>
        <p:nvPicPr>
          <p:cNvPr id="9" name="图片 8"/>
          <p:cNvPicPr>
            <a:picLocks noChangeAspect="1"/>
          </p:cNvPicPr>
          <p:nvPr/>
        </p:nvPicPr>
        <p:blipFill>
          <a:blip r:embed="rId2"/>
          <a:stretch>
            <a:fillRect/>
          </a:stretch>
        </p:blipFill>
        <p:spPr>
          <a:xfrm>
            <a:off x="6277541" y="3790901"/>
            <a:ext cx="2664296" cy="192828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7" name="标题 1"/>
          <p:cNvSpPr>
            <a:spLocks noGrp="1"/>
          </p:cNvSpPr>
          <p:nvPr/>
        </p:nvSpPr>
        <p:spPr>
          <a:xfrm>
            <a:off x="971600" y="819516"/>
            <a:ext cx="6840760" cy="61164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5" name="内容占位符 2"/>
          <p:cNvSpPr txBox="1"/>
          <p:nvPr/>
        </p:nvSpPr>
        <p:spPr>
          <a:xfrm>
            <a:off x="1753404" y="1589034"/>
            <a:ext cx="3888432"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Cause of Independent War</a:t>
            </a:r>
            <a:endParaRPr lang="en-US" altLang="zh-CN" sz="2400" dirty="0">
              <a:latin typeface="Times New Roman" panose="02020603050405020304" pitchFamily="18" charset="0"/>
              <a:cs typeface="Times New Roman" panose="02020603050405020304" pitchFamily="18" charset="0"/>
            </a:endParaRPr>
          </a:p>
        </p:txBody>
      </p:sp>
      <p:sp>
        <p:nvSpPr>
          <p:cNvPr id="6" name="内容占位符 2"/>
          <p:cNvSpPr>
            <a:spLocks noGrp="1"/>
          </p:cNvSpPr>
          <p:nvPr/>
        </p:nvSpPr>
        <p:spPr>
          <a:xfrm>
            <a:off x="2072551" y="2081803"/>
            <a:ext cx="6034405" cy="372427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None/>
            </a:pPr>
            <a:r>
              <a:rPr lang="en-US" altLang="zh-CN" sz="2000"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Boston Massacre</a:t>
            </a:r>
            <a:r>
              <a:rPr lang="en-US" altLang="zh-CN" sz="2000" dirty="0">
                <a:latin typeface="Times New Roman" panose="02020603050405020304" pitchFamily="18" charset="0"/>
                <a:cs typeface="Times New Roman" panose="02020603050405020304" pitchFamily="18" charset="0"/>
              </a:rPr>
              <a:t>. On March 5, 1770, workers in Boston disputed with British soldiers outside the customs house. The soldiers opened fire on the crowd in a panic, killing five people. The British army was forced to withdraw from Boston.</a:t>
            </a:r>
            <a:endParaRPr lang="en-US" altLang="zh-CN" sz="2000" dirty="0">
              <a:latin typeface="Times New Roman" panose="02020603050405020304" pitchFamily="18" charset="0"/>
              <a:cs typeface="Times New Roman" panose="02020603050405020304" pitchFamily="18" charset="0"/>
            </a:endParaRPr>
          </a:p>
          <a:p>
            <a:pPr algn="just">
              <a:buNone/>
            </a:pPr>
            <a:endParaRPr lang="en-US" altLang="zh-CN" dirty="0"/>
          </a:p>
          <a:p>
            <a:pPr algn="just">
              <a:buNone/>
            </a:pPr>
            <a:endParaRPr lang="zh-CN" altLang="en-US" sz="2800" dirty="0"/>
          </a:p>
        </p:txBody>
      </p:sp>
      <p:pic>
        <p:nvPicPr>
          <p:cNvPr id="10" name="图片 9"/>
          <p:cNvPicPr>
            <a:picLocks noChangeAspect="1"/>
          </p:cNvPicPr>
          <p:nvPr/>
        </p:nvPicPr>
        <p:blipFill>
          <a:blip r:embed="rId1"/>
          <a:stretch>
            <a:fillRect/>
          </a:stretch>
        </p:blipFill>
        <p:spPr>
          <a:xfrm>
            <a:off x="3951559" y="3793370"/>
            <a:ext cx="3860892" cy="226224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7" name="标题 1"/>
          <p:cNvSpPr>
            <a:spLocks noGrp="1"/>
          </p:cNvSpPr>
          <p:nvPr/>
        </p:nvSpPr>
        <p:spPr>
          <a:xfrm>
            <a:off x="971600" y="819516"/>
            <a:ext cx="6840760" cy="61164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8" name="内容占位符 2"/>
          <p:cNvSpPr txBox="1"/>
          <p:nvPr/>
        </p:nvSpPr>
        <p:spPr>
          <a:xfrm>
            <a:off x="1919645" y="1520027"/>
            <a:ext cx="4176464"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Process of Independent War</a:t>
            </a:r>
            <a:endParaRPr lang="en-US" altLang="zh-CN" sz="2400" dirty="0">
              <a:latin typeface="Times New Roman" panose="02020603050405020304" pitchFamily="18" charset="0"/>
              <a:cs typeface="Times New Roman" panose="02020603050405020304" pitchFamily="18" charset="0"/>
            </a:endParaRPr>
          </a:p>
        </p:txBody>
      </p:sp>
      <p:sp>
        <p:nvSpPr>
          <p:cNvPr id="9" name="内容占位符 2"/>
          <p:cNvSpPr>
            <a:spLocks noGrp="1"/>
          </p:cNvSpPr>
          <p:nvPr/>
        </p:nvSpPr>
        <p:spPr>
          <a:xfrm>
            <a:off x="2619410" y="2102123"/>
            <a:ext cx="5440151" cy="41044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2000"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The First Continental Congress </a:t>
            </a:r>
            <a:r>
              <a:rPr lang="en-US" altLang="zh-CN" sz="2000" dirty="0">
                <a:latin typeface="Times New Roman" panose="02020603050405020304" pitchFamily="18" charset="0"/>
                <a:cs typeface="Times New Roman" panose="02020603050405020304" pitchFamily="18" charset="0"/>
              </a:rPr>
              <a:t>was held in Philadelphia from September 5 to October 26, 1774. With the exception of Georgia, 55 delegates from 12 other colonies attended. The Continental Congress had a heated debate over Independence.</a:t>
            </a:r>
            <a:endParaRPr lang="en-US" altLang="zh-CN" sz="2000"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rotWithShape="1">
          <a:blip r:embed="rId1"/>
          <a:srcRect b="13503"/>
          <a:stretch>
            <a:fillRect/>
          </a:stretch>
        </p:blipFill>
        <p:spPr>
          <a:xfrm>
            <a:off x="4228872" y="3801105"/>
            <a:ext cx="3583286" cy="216959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7" name="标题 1"/>
          <p:cNvSpPr>
            <a:spLocks noGrp="1"/>
          </p:cNvSpPr>
          <p:nvPr/>
        </p:nvSpPr>
        <p:spPr>
          <a:xfrm>
            <a:off x="1238935" y="819516"/>
            <a:ext cx="6840760" cy="61164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6" name="内容占位符 2"/>
          <p:cNvSpPr txBox="1"/>
          <p:nvPr/>
        </p:nvSpPr>
        <p:spPr>
          <a:xfrm>
            <a:off x="2019938" y="1606255"/>
            <a:ext cx="4176464"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Process of Independent War</a:t>
            </a:r>
            <a:endParaRPr lang="en-US" altLang="zh-CN" sz="2400" dirty="0">
              <a:latin typeface="Times New Roman" panose="02020603050405020304" pitchFamily="18" charset="0"/>
              <a:cs typeface="Times New Roman" panose="02020603050405020304" pitchFamily="18" charset="0"/>
            </a:endParaRPr>
          </a:p>
        </p:txBody>
      </p:sp>
      <p:sp>
        <p:nvSpPr>
          <p:cNvPr id="5" name="内容占位符 2"/>
          <p:cNvSpPr>
            <a:spLocks noGrp="1"/>
          </p:cNvSpPr>
          <p:nvPr/>
        </p:nvSpPr>
        <p:spPr>
          <a:xfrm>
            <a:off x="2482345" y="2204865"/>
            <a:ext cx="4969727" cy="345638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2000" dirty="0">
                <a:latin typeface="Times New Roman" panose="02020603050405020304" pitchFamily="18" charset="0"/>
                <a:cs typeface="Times New Roman" panose="02020603050405020304" pitchFamily="18" charset="0"/>
              </a:rPr>
              <a:t>• In 1775, shooting broke out in Lexington and immediately grew into serious military clashes.</a:t>
            </a:r>
            <a:endParaRPr lang="zh-CN" altLang="en-US" sz="2000" dirty="0">
              <a:latin typeface="Times New Roman" panose="02020603050405020304" pitchFamily="18" charset="0"/>
              <a:cs typeface="Times New Roman" panose="02020603050405020304" pitchFamily="18" charset="0"/>
            </a:endParaRPr>
          </a:p>
        </p:txBody>
      </p:sp>
      <p:pic>
        <p:nvPicPr>
          <p:cNvPr id="10" name="图片 9"/>
          <p:cNvPicPr>
            <a:picLocks noChangeAspect="1"/>
          </p:cNvPicPr>
          <p:nvPr/>
        </p:nvPicPr>
        <p:blipFill>
          <a:blip r:embed="rId1"/>
          <a:stretch>
            <a:fillRect/>
          </a:stretch>
        </p:blipFill>
        <p:spPr>
          <a:xfrm>
            <a:off x="4089216" y="3093770"/>
            <a:ext cx="3436987" cy="22913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20065"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7" name="标题 1"/>
          <p:cNvSpPr>
            <a:spLocks noGrp="1"/>
          </p:cNvSpPr>
          <p:nvPr/>
        </p:nvSpPr>
        <p:spPr>
          <a:xfrm>
            <a:off x="1403400" y="819516"/>
            <a:ext cx="6840760" cy="61164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8" name="内容占位符 2"/>
          <p:cNvSpPr txBox="1"/>
          <p:nvPr/>
        </p:nvSpPr>
        <p:spPr>
          <a:xfrm>
            <a:off x="2051642" y="1544891"/>
            <a:ext cx="4176464"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Process of Independent War</a:t>
            </a:r>
            <a:endParaRPr lang="en-US" altLang="zh-CN" sz="2400" dirty="0">
              <a:latin typeface="Times New Roman" panose="02020603050405020304" pitchFamily="18" charset="0"/>
              <a:cs typeface="Times New Roman" panose="02020603050405020304" pitchFamily="18" charset="0"/>
            </a:endParaRPr>
          </a:p>
        </p:txBody>
      </p:sp>
      <p:sp>
        <p:nvSpPr>
          <p:cNvPr id="9" name="内容占位符 2"/>
          <p:cNvSpPr>
            <a:spLocks noGrp="1"/>
          </p:cNvSpPr>
          <p:nvPr/>
        </p:nvSpPr>
        <p:spPr>
          <a:xfrm>
            <a:off x="2741330" y="2205247"/>
            <a:ext cx="5112568" cy="345638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16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The Second Continental Congress opened in Philadelphia on May 10, 1775, organized the Continental Army and appointed Washington as commander-in-chief. </a:t>
            </a:r>
            <a:endParaRPr lang="zh-CN" altLang="en-US" sz="2000"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rotWithShape="1">
          <a:blip r:embed="rId1"/>
          <a:srcRect b="15288"/>
          <a:stretch>
            <a:fillRect/>
          </a:stretch>
        </p:blipFill>
        <p:spPr>
          <a:xfrm>
            <a:off x="2545715" y="3758565"/>
            <a:ext cx="2870200" cy="1594485"/>
          </a:xfrm>
          <a:prstGeom prst="rect">
            <a:avLst/>
          </a:prstGeom>
        </p:spPr>
      </p:pic>
      <p:pic>
        <p:nvPicPr>
          <p:cNvPr id="12" name="图片 11"/>
          <p:cNvPicPr>
            <a:picLocks noChangeAspect="1"/>
          </p:cNvPicPr>
          <p:nvPr/>
        </p:nvPicPr>
        <p:blipFill>
          <a:blip r:embed="rId2"/>
          <a:stretch>
            <a:fillRect/>
          </a:stretch>
        </p:blipFill>
        <p:spPr>
          <a:xfrm>
            <a:off x="6546850" y="3758565"/>
            <a:ext cx="2058670" cy="155765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6" name="标题 1"/>
          <p:cNvSpPr>
            <a:spLocks noGrp="1"/>
          </p:cNvSpPr>
          <p:nvPr/>
        </p:nvSpPr>
        <p:spPr>
          <a:xfrm>
            <a:off x="1767157" y="1017808"/>
            <a:ext cx="6765422" cy="6684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8" name="内容占位符 2"/>
          <p:cNvSpPr txBox="1"/>
          <p:nvPr/>
        </p:nvSpPr>
        <p:spPr>
          <a:xfrm>
            <a:off x="2576364" y="1753499"/>
            <a:ext cx="4176464"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fontAlgn="auto">
              <a:spcAft>
                <a:spcPts val="0"/>
              </a:spcAft>
              <a:buNone/>
            </a:pPr>
            <a:r>
              <a:rPr lang="en-US" altLang="zh-CN" sz="2400" dirty="0">
                <a:latin typeface="Times New Roman" panose="02020603050405020304" pitchFamily="18" charset="0"/>
                <a:cs typeface="Times New Roman" panose="02020603050405020304" pitchFamily="18" charset="0"/>
              </a:rPr>
              <a:t>● Process of Independent War</a:t>
            </a:r>
            <a:endParaRPr lang="en-US" altLang="zh-CN" sz="2400" dirty="0">
              <a:latin typeface="Times New Roman" panose="02020603050405020304" pitchFamily="18" charset="0"/>
              <a:cs typeface="Times New Roman" panose="02020603050405020304" pitchFamily="18" charset="0"/>
            </a:endParaRPr>
          </a:p>
        </p:txBody>
      </p:sp>
      <p:pic>
        <p:nvPicPr>
          <p:cNvPr id="9" name="图片 8"/>
          <p:cNvPicPr>
            <a:picLocks noChangeAspect="1"/>
          </p:cNvPicPr>
          <p:nvPr>
            <p:custDataLst>
              <p:tags r:id="rId1"/>
            </p:custDataLst>
          </p:nvPr>
        </p:nvPicPr>
        <p:blipFill rotWithShape="1">
          <a:blip r:embed="rId2"/>
          <a:srcRect l="2751" t="3307" r="3932" b="3307"/>
          <a:stretch>
            <a:fillRect/>
          </a:stretch>
        </p:blipFill>
        <p:spPr>
          <a:xfrm>
            <a:off x="2113280" y="2278380"/>
            <a:ext cx="3185795" cy="1693545"/>
          </a:xfrm>
          <a:prstGeom prst="rect">
            <a:avLst/>
          </a:prstGeom>
        </p:spPr>
      </p:pic>
      <p:pic>
        <p:nvPicPr>
          <p:cNvPr id="10" name="图片 9"/>
          <p:cNvPicPr>
            <a:picLocks noChangeAspect="1"/>
          </p:cNvPicPr>
          <p:nvPr>
            <p:custDataLst>
              <p:tags r:id="rId3"/>
            </p:custDataLst>
          </p:nvPr>
        </p:nvPicPr>
        <p:blipFill rotWithShape="1">
          <a:blip r:embed="rId4"/>
          <a:srcRect l="2828" t="3677" r="2430" b="5529"/>
          <a:stretch>
            <a:fillRect/>
          </a:stretch>
        </p:blipFill>
        <p:spPr>
          <a:xfrm>
            <a:off x="5910580" y="2256155"/>
            <a:ext cx="2904490" cy="1716405"/>
          </a:xfrm>
          <a:prstGeom prst="rect">
            <a:avLst/>
          </a:prstGeom>
        </p:spPr>
      </p:pic>
      <p:pic>
        <p:nvPicPr>
          <p:cNvPr id="11" name="图片 10"/>
          <p:cNvPicPr>
            <a:picLocks noChangeAspect="1"/>
          </p:cNvPicPr>
          <p:nvPr>
            <p:custDataLst>
              <p:tags r:id="rId5"/>
            </p:custDataLst>
          </p:nvPr>
        </p:nvPicPr>
        <p:blipFill rotWithShape="1">
          <a:blip r:embed="rId6"/>
          <a:srcRect l="3932" t="4141" r="2751" b="5530"/>
          <a:stretch>
            <a:fillRect/>
          </a:stretch>
        </p:blipFill>
        <p:spPr>
          <a:xfrm>
            <a:off x="2113280" y="4127500"/>
            <a:ext cx="3185795" cy="1894205"/>
          </a:xfrm>
          <a:prstGeom prst="rect">
            <a:avLst/>
          </a:prstGeom>
        </p:spPr>
      </p:pic>
      <p:pic>
        <p:nvPicPr>
          <p:cNvPr id="12" name="图片 11"/>
          <p:cNvPicPr>
            <a:picLocks noChangeAspect="1"/>
          </p:cNvPicPr>
          <p:nvPr>
            <p:custDataLst>
              <p:tags r:id="rId7"/>
            </p:custDataLst>
          </p:nvPr>
        </p:nvPicPr>
        <p:blipFill rotWithShape="1">
          <a:blip r:embed="rId8"/>
          <a:srcRect l="2750" t="5421" r="7476" b="5421"/>
          <a:stretch>
            <a:fillRect/>
          </a:stretch>
        </p:blipFill>
        <p:spPr>
          <a:xfrm>
            <a:off x="5910580" y="4152265"/>
            <a:ext cx="2926080" cy="1848485"/>
          </a:xfrm>
          <a:prstGeom prst="rect">
            <a:avLst/>
          </a:prstGeom>
        </p:spPr>
      </p:pic>
      <p:sp>
        <p:nvSpPr>
          <p:cNvPr id="13" name="矩形 12"/>
          <p:cNvSpPr/>
          <p:nvPr>
            <p:custDataLst>
              <p:tags r:id="rId9"/>
            </p:custDataLst>
          </p:nvPr>
        </p:nvSpPr>
        <p:spPr>
          <a:xfrm>
            <a:off x="2361471" y="3497086"/>
            <a:ext cx="2688557" cy="369332"/>
          </a:xfrm>
          <a:prstGeom prst="rect">
            <a:avLst/>
          </a:prstGeom>
        </p:spPr>
        <p:txBody>
          <a:bodyPr wrap="none">
            <a:spAutoFit/>
          </a:bodyPr>
          <a:p>
            <a:r>
              <a:rPr lang="en-US" altLang="zh-CN" dirty="0">
                <a:solidFill>
                  <a:srgbClr val="FFFF00"/>
                </a:solidFill>
                <a:latin typeface="Times New Roman" panose="02020603050405020304" pitchFamily="18" charset="0"/>
              </a:rPr>
              <a:t>Battle of Brandy </a:t>
            </a:r>
            <a:r>
              <a:rPr lang="en-US" altLang="zh-CN" dirty="0" err="1">
                <a:solidFill>
                  <a:srgbClr val="FFFF00"/>
                </a:solidFill>
                <a:latin typeface="Times New Roman" panose="02020603050405020304" pitchFamily="18" charset="0"/>
              </a:rPr>
              <a:t>Harbour</a:t>
            </a:r>
            <a:r>
              <a:rPr lang="en-US" altLang="zh-CN" dirty="0">
                <a:solidFill>
                  <a:srgbClr val="FFFF00"/>
                </a:solidFill>
                <a:latin typeface="Times New Roman" panose="02020603050405020304" pitchFamily="18" charset="0"/>
              </a:rPr>
              <a:t> </a:t>
            </a:r>
            <a:endParaRPr lang="en-US" altLang="zh-CN" dirty="0">
              <a:solidFill>
                <a:srgbClr val="FFFF00"/>
              </a:solidFill>
              <a:latin typeface="Times New Roman" panose="02020603050405020304" pitchFamily="18" charset="0"/>
            </a:endParaRPr>
          </a:p>
        </p:txBody>
      </p:sp>
      <p:sp>
        <p:nvSpPr>
          <p:cNvPr id="14" name="矩形 13"/>
          <p:cNvSpPr/>
          <p:nvPr>
            <p:custDataLst>
              <p:tags r:id="rId10"/>
            </p:custDataLst>
          </p:nvPr>
        </p:nvSpPr>
        <p:spPr>
          <a:xfrm>
            <a:off x="6282614" y="3422207"/>
            <a:ext cx="2317173" cy="369332"/>
          </a:xfrm>
          <a:prstGeom prst="rect">
            <a:avLst/>
          </a:prstGeom>
        </p:spPr>
        <p:txBody>
          <a:bodyPr wrap="none">
            <a:spAutoFit/>
          </a:bodyPr>
          <a:p>
            <a:r>
              <a:rPr lang="en-US" altLang="zh-CN" dirty="0">
                <a:solidFill>
                  <a:srgbClr val="FFFF00"/>
                </a:solidFill>
                <a:latin typeface="Times New Roman" panose="02020603050405020304" pitchFamily="18" charset="0"/>
              </a:rPr>
              <a:t>The Battle of Trenton </a:t>
            </a:r>
            <a:endParaRPr lang="en-US" altLang="zh-CN" dirty="0">
              <a:solidFill>
                <a:srgbClr val="FFFF00"/>
              </a:solidFill>
              <a:latin typeface="Times New Roman" panose="02020603050405020304" pitchFamily="18" charset="0"/>
            </a:endParaRPr>
          </a:p>
        </p:txBody>
      </p:sp>
      <p:sp>
        <p:nvSpPr>
          <p:cNvPr id="15" name="矩形 14"/>
          <p:cNvSpPr/>
          <p:nvPr>
            <p:custDataLst>
              <p:tags r:id="rId11"/>
            </p:custDataLst>
          </p:nvPr>
        </p:nvSpPr>
        <p:spPr>
          <a:xfrm>
            <a:off x="2824710" y="5516979"/>
            <a:ext cx="1851789" cy="369332"/>
          </a:xfrm>
          <a:prstGeom prst="rect">
            <a:avLst/>
          </a:prstGeom>
        </p:spPr>
        <p:txBody>
          <a:bodyPr wrap="none">
            <a:spAutoFit/>
          </a:bodyPr>
          <a:p>
            <a:r>
              <a:rPr lang="en-US" altLang="zh-CN" dirty="0">
                <a:solidFill>
                  <a:srgbClr val="FFFF00"/>
                </a:solidFill>
                <a:latin typeface="Times New Roman" panose="02020603050405020304" pitchFamily="18" charset="0"/>
              </a:rPr>
              <a:t>Battle of Saratoga</a:t>
            </a:r>
            <a:endParaRPr lang="en-US" altLang="zh-CN" dirty="0">
              <a:solidFill>
                <a:srgbClr val="FFFF00"/>
              </a:solidFill>
              <a:latin typeface="Times New Roman" panose="02020603050405020304" pitchFamily="18" charset="0"/>
            </a:endParaRPr>
          </a:p>
        </p:txBody>
      </p:sp>
      <p:sp>
        <p:nvSpPr>
          <p:cNvPr id="16" name="矩形 15"/>
          <p:cNvSpPr/>
          <p:nvPr>
            <p:custDataLst>
              <p:tags r:id="rId12"/>
            </p:custDataLst>
          </p:nvPr>
        </p:nvSpPr>
        <p:spPr>
          <a:xfrm>
            <a:off x="6370859" y="5506819"/>
            <a:ext cx="2006062" cy="369332"/>
          </a:xfrm>
          <a:prstGeom prst="rect">
            <a:avLst/>
          </a:prstGeom>
        </p:spPr>
        <p:txBody>
          <a:bodyPr wrap="none">
            <a:spAutoFit/>
          </a:bodyPr>
          <a:p>
            <a:r>
              <a:rPr lang="en-US" altLang="zh-CN" dirty="0">
                <a:solidFill>
                  <a:srgbClr val="FFFF00"/>
                </a:solidFill>
                <a:latin typeface="Times New Roman" panose="02020603050405020304" pitchFamily="18" charset="0"/>
              </a:rPr>
              <a:t>Battle of Yorktown </a:t>
            </a:r>
            <a:endParaRPr lang="en-US" altLang="zh-CN" dirty="0">
              <a:solidFill>
                <a:srgbClr val="FFFF00"/>
              </a:solidFill>
              <a:latin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6" name="标题 1"/>
          <p:cNvSpPr>
            <a:spLocks noGrp="1"/>
          </p:cNvSpPr>
          <p:nvPr/>
        </p:nvSpPr>
        <p:spPr>
          <a:xfrm>
            <a:off x="1062321" y="839711"/>
            <a:ext cx="6549398" cy="7980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8" name="内容占位符 2"/>
          <p:cNvSpPr txBox="1"/>
          <p:nvPr/>
        </p:nvSpPr>
        <p:spPr>
          <a:xfrm>
            <a:off x="2248371" y="1637876"/>
            <a:ext cx="4176464"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Outcome of Independent War</a:t>
            </a:r>
            <a:endParaRPr lang="en-US" altLang="zh-CN" sz="2400" dirty="0">
              <a:latin typeface="Times New Roman" panose="02020603050405020304" pitchFamily="18" charset="0"/>
              <a:cs typeface="Times New Roman" panose="02020603050405020304" pitchFamily="18" charset="0"/>
            </a:endParaRPr>
          </a:p>
        </p:txBody>
      </p:sp>
      <p:sp>
        <p:nvSpPr>
          <p:cNvPr id="16" name="矩形 15"/>
          <p:cNvSpPr/>
          <p:nvPr/>
        </p:nvSpPr>
        <p:spPr>
          <a:xfrm>
            <a:off x="2716530" y="2214880"/>
            <a:ext cx="5883275" cy="1630045"/>
          </a:xfrm>
          <a:prstGeom prst="rect">
            <a:avLst/>
          </a:prstGeom>
        </p:spPr>
        <p:txBody>
          <a:bodyPr wrap="square">
            <a:spAutoFit/>
          </a:bodyPr>
          <a:p>
            <a:pPr algn="just"/>
            <a:r>
              <a:rPr lang="en-US" altLang="zh-CN" sz="2000" dirty="0">
                <a:latin typeface="Times New Roman" panose="02020603050405020304" pitchFamily="18" charset="0"/>
                <a:cs typeface="Times New Roman" panose="02020603050405020304" pitchFamily="18" charset="0"/>
              </a:rPr>
              <a:t>     The war of Independence started in 1775 and ended in 1783, lasting nearly eight years. The two sides signed the Treaty of Paris in 1783, in which Britain recognized the independence of the colonies. The war ended with the victory of the United States of America.</a:t>
            </a:r>
            <a:endParaRPr lang="en-US" altLang="zh-CN" sz="2000" dirty="0">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rotWithShape="1">
          <a:blip r:embed="rId1"/>
          <a:srcRect l="2750" t="4867" r="1570" b="4867"/>
          <a:stretch>
            <a:fillRect/>
          </a:stretch>
        </p:blipFill>
        <p:spPr>
          <a:xfrm>
            <a:off x="2320588" y="3952838"/>
            <a:ext cx="3384376" cy="2005556"/>
          </a:xfrm>
          <a:prstGeom prst="rect">
            <a:avLst/>
          </a:prstGeom>
        </p:spPr>
      </p:pic>
      <p:pic>
        <p:nvPicPr>
          <p:cNvPr id="10" name="图片 9"/>
          <p:cNvPicPr>
            <a:picLocks noChangeAspect="1"/>
          </p:cNvPicPr>
          <p:nvPr/>
        </p:nvPicPr>
        <p:blipFill rotWithShape="1">
          <a:blip r:embed="rId2"/>
          <a:srcRect l="5113" t="3312" r="3932" b="5107"/>
          <a:stretch>
            <a:fillRect/>
          </a:stretch>
        </p:blipFill>
        <p:spPr>
          <a:xfrm>
            <a:off x="6522080" y="3955378"/>
            <a:ext cx="3024336" cy="200313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6" name="标题 1"/>
          <p:cNvSpPr>
            <a:spLocks noGrp="1"/>
          </p:cNvSpPr>
          <p:nvPr/>
        </p:nvSpPr>
        <p:spPr>
          <a:xfrm>
            <a:off x="1413942" y="750492"/>
            <a:ext cx="6705998" cy="66786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7" name="内容占位符 2"/>
          <p:cNvSpPr txBox="1"/>
          <p:nvPr/>
        </p:nvSpPr>
        <p:spPr>
          <a:xfrm>
            <a:off x="1825794" y="1418685"/>
            <a:ext cx="4680520"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Significance of Independent War</a:t>
            </a:r>
            <a:endParaRPr lang="en-US" altLang="zh-CN" sz="2400" dirty="0">
              <a:latin typeface="Times New Roman" panose="02020603050405020304" pitchFamily="18" charset="0"/>
              <a:cs typeface="Times New Roman" panose="02020603050405020304" pitchFamily="18" charset="0"/>
            </a:endParaRPr>
          </a:p>
        </p:txBody>
      </p:sp>
      <p:sp>
        <p:nvSpPr>
          <p:cNvPr id="8" name="内容占位符 2"/>
          <p:cNvSpPr>
            <a:spLocks noGrp="1"/>
          </p:cNvSpPr>
          <p:nvPr/>
        </p:nvSpPr>
        <p:spPr>
          <a:xfrm>
            <a:off x="2693670" y="1824355"/>
            <a:ext cx="6676390" cy="168719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gn="just" fontAlgn="auto">
              <a:spcBef>
                <a:spcPts val="0"/>
              </a:spcBef>
              <a:buNone/>
            </a:pPr>
            <a:r>
              <a:rPr lang="en-US" altLang="zh-CN" sz="2000" dirty="0">
                <a:latin typeface="Times New Roman" panose="02020603050405020304" pitchFamily="18" charset="0"/>
                <a:cs typeface="Times New Roman" panose="02020603050405020304" pitchFamily="18" charset="0"/>
              </a:rPr>
              <a:t>The war marked a new beginning in American history and showed the world that a just cause will sooner or later win out. It is the first time that colonies defeated tyrannical oppressors and won independence, setting a good example for other colonies in the world.</a:t>
            </a:r>
            <a:endParaRPr lang="zh-CN" altLang="zh-CN" sz="2000" dirty="0">
              <a:latin typeface="Times New Roman" panose="02020603050405020304" pitchFamily="18" charset="0"/>
              <a:cs typeface="Times New Roman" panose="02020603050405020304" pitchFamily="18" charset="0"/>
            </a:endParaRPr>
          </a:p>
          <a:p>
            <a:pPr marL="0" indent="0" algn="just">
              <a:buNone/>
            </a:pPr>
            <a:endParaRPr lang="zh-CN" altLang="en-US" dirty="0"/>
          </a:p>
        </p:txBody>
      </p:sp>
      <p:pic>
        <p:nvPicPr>
          <p:cNvPr id="9" name="图片 8"/>
          <p:cNvPicPr>
            <a:picLocks noChangeAspect="1"/>
          </p:cNvPicPr>
          <p:nvPr/>
        </p:nvPicPr>
        <p:blipFill>
          <a:blip r:embed="rId1"/>
          <a:stretch>
            <a:fillRect/>
          </a:stretch>
        </p:blipFill>
        <p:spPr>
          <a:xfrm>
            <a:off x="2693882" y="3511550"/>
            <a:ext cx="2232248" cy="2669842"/>
          </a:xfrm>
          <a:prstGeom prst="rect">
            <a:avLst/>
          </a:prstGeom>
        </p:spPr>
      </p:pic>
      <p:pic>
        <p:nvPicPr>
          <p:cNvPr id="10" name="图片 9"/>
          <p:cNvPicPr>
            <a:picLocks noChangeAspect="1"/>
          </p:cNvPicPr>
          <p:nvPr/>
        </p:nvPicPr>
        <p:blipFill>
          <a:blip r:embed="rId2"/>
          <a:stretch>
            <a:fillRect/>
          </a:stretch>
        </p:blipFill>
        <p:spPr>
          <a:xfrm>
            <a:off x="5882602" y="3701958"/>
            <a:ext cx="3077433" cy="23080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1" name="标题 1"/>
          <p:cNvSpPr>
            <a:spLocks noGrp="1"/>
          </p:cNvSpPr>
          <p:nvPr/>
        </p:nvSpPr>
        <p:spPr>
          <a:xfrm>
            <a:off x="972111" y="619164"/>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4" name="矩形 13"/>
          <p:cNvSpPr/>
          <p:nvPr/>
        </p:nvSpPr>
        <p:spPr>
          <a:xfrm>
            <a:off x="1538015" y="1116995"/>
            <a:ext cx="2880320"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 George Washington</a:t>
            </a:r>
            <a:endParaRPr lang="en-US" altLang="zh-CN" sz="2000" dirty="0">
              <a:latin typeface="Times New Roman" panose="02020603050405020304" pitchFamily="18" charset="0"/>
              <a:cs typeface="Times New Roman" panose="02020603050405020304" pitchFamily="18" charset="0"/>
            </a:endParaRPr>
          </a:p>
        </p:txBody>
      </p:sp>
      <p:sp>
        <p:nvSpPr>
          <p:cNvPr id="7" name="矩形 6"/>
          <p:cNvSpPr/>
          <p:nvPr/>
        </p:nvSpPr>
        <p:spPr>
          <a:xfrm>
            <a:off x="1537970" y="1558925"/>
            <a:ext cx="9305290" cy="2553335"/>
          </a:xfrm>
          <a:prstGeom prst="rect">
            <a:avLst/>
          </a:prstGeom>
        </p:spPr>
        <p:txBody>
          <a:bodyPr wrap="square">
            <a:spAutoFit/>
          </a:bodyPr>
          <a:p>
            <a:pPr algn="just"/>
            <a:r>
              <a:rPr lang="en-US" altLang="zh-CN" dirty="0">
                <a:solidFill>
                  <a:srgbClr val="313131"/>
                </a:solidFill>
                <a:latin typeface="Times New Roman" panose="02020603050405020304" pitchFamily="18" charset="0"/>
              </a:rPr>
              <a:t>    </a:t>
            </a:r>
            <a:r>
              <a:rPr lang="en-US" altLang="zh-CN" sz="2000" dirty="0">
                <a:solidFill>
                  <a:schemeClr val="tx1"/>
                </a:solidFill>
                <a:latin typeface="Times New Roman" panose="02020603050405020304" pitchFamily="18" charset="0"/>
              </a:rPr>
              <a:t> George Washington (February 22, 1732 - December 14, 1799) was the first president of the United States and one of the founding Fathers of the United States. Born into a wealthy family, he served as commander in chief of the Continental Army in the American Revolutionary War from 1775 to 1783. In 1787, he presided over the Constitutional Convention, which established the Constitution of the United States of America to replace the Articles of Confederation. He was elected President of the United States in 1789. After his two terms in office, he voluntarily relinquished power and did not seek a third term. He died at Mount Vernon on December 14, 1799.</a:t>
            </a:r>
            <a:endParaRPr lang="en-US" altLang="zh-CN" sz="2000" b="0" i="0" dirty="0">
              <a:solidFill>
                <a:schemeClr val="tx1"/>
              </a:solidFill>
              <a:effectLst/>
              <a:latin typeface="Times New Roman" panose="02020603050405020304" pitchFamily="18" charset="0"/>
            </a:endParaRPr>
          </a:p>
        </p:txBody>
      </p:sp>
      <p:pic>
        <p:nvPicPr>
          <p:cNvPr id="13" name="图片 12"/>
          <p:cNvPicPr>
            <a:picLocks noChangeAspect="1"/>
          </p:cNvPicPr>
          <p:nvPr/>
        </p:nvPicPr>
        <p:blipFill>
          <a:blip r:embed="rId1"/>
          <a:stretch>
            <a:fillRect/>
          </a:stretch>
        </p:blipFill>
        <p:spPr>
          <a:xfrm>
            <a:off x="4479940" y="4220437"/>
            <a:ext cx="2664296" cy="200064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1" name="标题 1"/>
          <p:cNvSpPr>
            <a:spLocks noGrp="1"/>
          </p:cNvSpPr>
          <p:nvPr/>
        </p:nvSpPr>
        <p:spPr>
          <a:xfrm>
            <a:off x="1115616" y="770678"/>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4" name="矩形 13"/>
          <p:cNvSpPr/>
          <p:nvPr/>
        </p:nvSpPr>
        <p:spPr>
          <a:xfrm>
            <a:off x="1917487" y="1268585"/>
            <a:ext cx="2016224"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John Adams</a:t>
            </a:r>
            <a:endParaRPr lang="en-US" altLang="zh-CN" sz="2000" dirty="0">
              <a:latin typeface="Times New Roman" panose="02020603050405020304" pitchFamily="18" charset="0"/>
              <a:cs typeface="Times New Roman" panose="02020603050405020304" pitchFamily="18" charset="0"/>
            </a:endParaRPr>
          </a:p>
        </p:txBody>
      </p:sp>
      <p:sp>
        <p:nvSpPr>
          <p:cNvPr id="7" name="矩形 6"/>
          <p:cNvSpPr/>
          <p:nvPr/>
        </p:nvSpPr>
        <p:spPr>
          <a:xfrm>
            <a:off x="1789430" y="1664335"/>
            <a:ext cx="8270240" cy="1753235"/>
          </a:xfrm>
          <a:prstGeom prst="rect">
            <a:avLst/>
          </a:prstGeom>
        </p:spPr>
        <p:txBody>
          <a:bodyPr wrap="square">
            <a:spAutoFit/>
          </a:bodyPr>
          <a:p>
            <a:pPr algn="just"/>
            <a:r>
              <a:rPr lang="en-US" altLang="zh-CN" dirty="0">
                <a:solidFill>
                  <a:srgbClr val="313131"/>
                </a:solidFill>
                <a:latin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John Adams was one of the authors of the Declaration of Independence and the second president of the United States. His main achievement was to lead the United States in its dealings with France to preserve American sovereignty and freedom. During his tenure, the U.S. economy also developed further. However, his political career also faced a challenge from the ruling party, which ultimately led to his failure to win re-election.</a:t>
            </a:r>
            <a:endParaRPr lang="en-US" altLang="zh-CN" dirty="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4773119" y="3532506"/>
            <a:ext cx="1980220" cy="24711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1" name="组合 20"/>
          <p:cNvGrpSpPr/>
          <p:nvPr/>
        </p:nvGrpSpPr>
        <p:grpSpPr>
          <a:xfrm rot="0">
            <a:off x="2416175" y="2898140"/>
            <a:ext cx="2415540" cy="1026795"/>
            <a:chOff x="7527" y="84"/>
            <a:chExt cx="3804" cy="1617"/>
          </a:xfrm>
        </p:grpSpPr>
        <p:sp>
          <p:nvSpPr>
            <p:cNvPr id="5" name="文本框 4"/>
            <p:cNvSpPr txBox="1"/>
            <p:nvPr/>
          </p:nvSpPr>
          <p:spPr>
            <a:xfrm>
              <a:off x="9282" y="249"/>
              <a:ext cx="488" cy="1452"/>
            </a:xfrm>
            <a:prstGeom prst="rect">
              <a:avLst/>
            </a:prstGeom>
            <a:noFill/>
          </p:spPr>
          <p:txBody>
            <a:bodyPr wrap="none" rtlCol="0">
              <a:spAutoFit/>
              <a:scene3d>
                <a:camera prst="orthographicFront"/>
                <a:lightRig rig="threePt" dir="t"/>
              </a:scene3d>
              <a:sp3d contourW="12700"/>
            </a:bodyPr>
            <a:p>
              <a:pPr algn="ctr"/>
              <a:endParaRPr lang="zh-CN" altLang="en-US" sz="5400" b="1" dirty="0" smtClean="0">
                <a:solidFill>
                  <a:srgbClr val="04317F"/>
                </a:solidFill>
                <a:latin typeface="+mj-ea"/>
                <a:ea typeface="+mj-ea"/>
                <a:cs typeface="微软雅黑" panose="020B0503020204020204" charset="-122"/>
              </a:endParaRPr>
            </a:p>
          </p:txBody>
        </p:sp>
        <p:sp>
          <p:nvSpPr>
            <p:cNvPr id="6" name="文本框 5"/>
            <p:cNvSpPr txBox="1"/>
            <p:nvPr/>
          </p:nvSpPr>
          <p:spPr>
            <a:xfrm>
              <a:off x="7527" y="84"/>
              <a:ext cx="3804" cy="1113"/>
            </a:xfrm>
            <a:prstGeom prst="rect">
              <a:avLst/>
            </a:prstGeom>
            <a:noFill/>
          </p:spPr>
          <p:txBody>
            <a:bodyPr wrap="none" rtlCol="0">
              <a:spAutoFit/>
              <a:scene3d>
                <a:camera prst="orthographicFront"/>
                <a:lightRig rig="threePt" dir="t"/>
              </a:scene3d>
              <a:sp3d contourW="12700"/>
            </a:bodyPr>
            <a:p>
              <a:pPr algn="ctr"/>
              <a:r>
                <a:rPr lang="en-US" altLang="zh-CN" sz="4000" smtClean="0">
                  <a:solidFill>
                    <a:srgbClr val="04317F"/>
                  </a:solidFill>
                </a:rPr>
                <a:t>CONTENTS</a:t>
              </a:r>
              <a:endParaRPr lang="en-US" altLang="zh-CN" sz="4000" dirty="0" smtClean="0">
                <a:solidFill>
                  <a:srgbClr val="04317F"/>
                </a:solidFill>
              </a:endParaRPr>
            </a:p>
          </p:txBody>
        </p:sp>
      </p:grpSp>
      <p:sp>
        <p:nvSpPr>
          <p:cNvPr id="13" name="圆角矩形 12"/>
          <p:cNvSpPr/>
          <p:nvPr>
            <p:custDataLst>
              <p:tags r:id="rId1"/>
            </p:custDataLst>
          </p:nvPr>
        </p:nvSpPr>
        <p:spPr>
          <a:xfrm>
            <a:off x="5910580" y="1898650"/>
            <a:ext cx="614680" cy="614680"/>
          </a:xfrm>
          <a:prstGeom prst="roundRect">
            <a:avLst/>
          </a:prstGeom>
          <a:solidFill>
            <a:srgbClr val="05317E"/>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3200" b="1" dirty="0">
                <a:solidFill>
                  <a:prstClr val="white"/>
                </a:solidFill>
                <a:latin typeface="微软雅黑" panose="020B0503020204020204" charset="-122"/>
                <a:ea typeface="微软雅黑" panose="020B0503020204020204" charset="-122"/>
              </a:rPr>
              <a:t>1</a:t>
            </a:r>
            <a:endParaRPr lang="en-US" altLang="zh-CN" sz="3200" b="1" dirty="0">
              <a:solidFill>
                <a:prstClr val="white"/>
              </a:solidFill>
              <a:latin typeface="微软雅黑" panose="020B0503020204020204" charset="-122"/>
              <a:ea typeface="微软雅黑" panose="020B0503020204020204" charset="-122"/>
            </a:endParaRPr>
          </a:p>
        </p:txBody>
      </p:sp>
      <p:sp>
        <p:nvSpPr>
          <p:cNvPr id="24" name="圆角矩形 23"/>
          <p:cNvSpPr/>
          <p:nvPr>
            <p:custDataLst>
              <p:tags r:id="rId2"/>
            </p:custDataLst>
          </p:nvPr>
        </p:nvSpPr>
        <p:spPr>
          <a:xfrm>
            <a:off x="5910580" y="2776220"/>
            <a:ext cx="614680" cy="614680"/>
          </a:xfrm>
          <a:prstGeom prst="roundRect">
            <a:avLst/>
          </a:prstGeom>
          <a:solidFill>
            <a:srgbClr val="05317E"/>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3200" b="1" dirty="0">
                <a:solidFill>
                  <a:prstClr val="white"/>
                </a:solidFill>
                <a:latin typeface="微软雅黑" panose="020B0503020204020204" charset="-122"/>
                <a:ea typeface="微软雅黑" panose="020B0503020204020204" charset="-122"/>
              </a:rPr>
              <a:t>2</a:t>
            </a:r>
            <a:endParaRPr lang="en-US" altLang="zh-CN" sz="3200" b="1" dirty="0">
              <a:solidFill>
                <a:prstClr val="white"/>
              </a:solidFill>
              <a:latin typeface="微软雅黑" panose="020B0503020204020204" charset="-122"/>
              <a:ea typeface="微软雅黑" panose="020B0503020204020204" charset="-122"/>
            </a:endParaRPr>
          </a:p>
        </p:txBody>
      </p:sp>
      <p:sp>
        <p:nvSpPr>
          <p:cNvPr id="27" name="圆角矩形 26"/>
          <p:cNvSpPr/>
          <p:nvPr>
            <p:custDataLst>
              <p:tags r:id="rId3"/>
            </p:custDataLst>
          </p:nvPr>
        </p:nvSpPr>
        <p:spPr>
          <a:xfrm>
            <a:off x="5910580" y="3653790"/>
            <a:ext cx="614680" cy="614680"/>
          </a:xfrm>
          <a:prstGeom prst="roundRect">
            <a:avLst/>
          </a:prstGeom>
          <a:solidFill>
            <a:srgbClr val="05317E"/>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3200" b="1" dirty="0">
                <a:solidFill>
                  <a:prstClr val="white"/>
                </a:solidFill>
                <a:latin typeface="微软雅黑" panose="020B0503020204020204" charset="-122"/>
                <a:ea typeface="微软雅黑" panose="020B0503020204020204" charset="-122"/>
              </a:rPr>
              <a:t>3</a:t>
            </a:r>
            <a:endParaRPr lang="en-US" altLang="zh-CN" sz="3200" b="1" dirty="0">
              <a:solidFill>
                <a:prstClr val="white"/>
              </a:solidFill>
              <a:latin typeface="微软雅黑" panose="020B0503020204020204" charset="-122"/>
              <a:ea typeface="微软雅黑" panose="020B0503020204020204" charset="-122"/>
            </a:endParaRPr>
          </a:p>
        </p:txBody>
      </p:sp>
      <p:sp>
        <p:nvSpPr>
          <p:cNvPr id="30" name="圆角矩形 29"/>
          <p:cNvSpPr/>
          <p:nvPr>
            <p:custDataLst>
              <p:tags r:id="rId4"/>
            </p:custDataLst>
          </p:nvPr>
        </p:nvSpPr>
        <p:spPr>
          <a:xfrm>
            <a:off x="5910580" y="4531360"/>
            <a:ext cx="614680" cy="614680"/>
          </a:xfrm>
          <a:prstGeom prst="roundRect">
            <a:avLst/>
          </a:prstGeom>
          <a:solidFill>
            <a:srgbClr val="05317E"/>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3200" b="1" dirty="0">
                <a:solidFill>
                  <a:prstClr val="white"/>
                </a:solidFill>
                <a:latin typeface="微软雅黑" panose="020B0503020204020204" charset="-122"/>
                <a:ea typeface="微软雅黑" panose="020B0503020204020204" charset="-122"/>
              </a:rPr>
              <a:t>4</a:t>
            </a:r>
            <a:endParaRPr lang="en-US" altLang="zh-CN" sz="3200" b="1" dirty="0">
              <a:solidFill>
                <a:prstClr val="white"/>
              </a:solidFill>
              <a:latin typeface="微软雅黑" panose="020B0503020204020204" charset="-122"/>
              <a:ea typeface="微软雅黑" panose="020B0503020204020204" charset="-122"/>
            </a:endParaRPr>
          </a:p>
        </p:txBody>
      </p:sp>
      <p:cxnSp>
        <p:nvCxnSpPr>
          <p:cNvPr id="7" name="直接连接符 6"/>
          <p:cNvCxnSpPr/>
          <p:nvPr/>
        </p:nvCxnSpPr>
        <p:spPr>
          <a:xfrm>
            <a:off x="5535930" y="1915795"/>
            <a:ext cx="0" cy="3209925"/>
          </a:xfrm>
          <a:prstGeom prst="line">
            <a:avLst/>
          </a:prstGeom>
          <a:ln>
            <a:solidFill>
              <a:srgbClr val="04317F"/>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525042" y="1898745"/>
            <a:ext cx="6287770" cy="645160"/>
          </a:xfrm>
          <a:prstGeom prst="rect">
            <a:avLst/>
          </a:prstGeom>
          <a:noFill/>
        </p:spPr>
        <p:txBody>
          <a:bodyPr wrap="square" rtlCol="0" anchor="t">
            <a:spAutoFit/>
          </a:bodyPr>
          <a:lstStyle/>
          <a:p>
            <a:pPr lvl="0" algn="just">
              <a:lnSpc>
                <a:spcPct val="100000"/>
              </a:lnSpc>
              <a:spcBef>
                <a:spcPct val="0"/>
              </a:spcBef>
              <a:spcAft>
                <a:spcPct val="35000"/>
              </a:spcAft>
            </a:pPr>
            <a:r>
              <a:rPr lang="en-US" altLang="zh-CN" sz="3600" dirty="0">
                <a:latin typeface="Times New Roman" panose="02020603050405020304" pitchFamily="18" charset="0"/>
                <a:cs typeface="Times New Roman" panose="02020603050405020304" pitchFamily="18" charset="0"/>
                <a:sym typeface="+mn-ea"/>
              </a:rPr>
              <a:t> </a:t>
            </a:r>
            <a:endParaRPr lang="en-US" altLang="zh-CN" sz="4000" dirty="0">
              <a:solidFill>
                <a:schemeClr val="tx1"/>
              </a:solidFill>
              <a:latin typeface="Times New Roman" panose="02020603050405020304" pitchFamily="18" charset="0"/>
              <a:cs typeface="Times New Roman" panose="02020603050405020304" pitchFamily="18" charset="0"/>
              <a:sym typeface="+mn-ea"/>
            </a:endParaRPr>
          </a:p>
        </p:txBody>
      </p:sp>
      <p:sp>
        <p:nvSpPr>
          <p:cNvPr id="9" name="内容占位符 2"/>
          <p:cNvSpPr>
            <a:spLocks noGrp="1"/>
          </p:cNvSpPr>
          <p:nvPr/>
        </p:nvSpPr>
        <p:spPr>
          <a:xfrm>
            <a:off x="6140247" y="1464980"/>
            <a:ext cx="7056784" cy="4608512"/>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marL="0" indent="0" algn="just">
              <a:buNone/>
            </a:pPr>
            <a:r>
              <a:rPr lang="en-US" altLang="zh-CN" sz="2800" dirty="0">
                <a:latin typeface="Times New Roman" panose="02020603050405020304" pitchFamily="18" charset="0"/>
                <a:cs typeface="Times New Roman" panose="02020603050405020304" pitchFamily="18" charset="0"/>
              </a:rPr>
              <a:t>     The Thirteen Colonies</a:t>
            </a:r>
            <a:endParaRPr lang="en-US" altLang="zh-CN" sz="2800" dirty="0">
              <a:latin typeface="Times New Roman" panose="02020603050405020304" pitchFamily="18" charset="0"/>
              <a:cs typeface="Times New Roman" panose="02020603050405020304" pitchFamily="18" charset="0"/>
            </a:endParaRPr>
          </a:p>
          <a:p>
            <a:pPr marL="0" indent="0" algn="just">
              <a:buNone/>
            </a:pPr>
            <a:endParaRPr lang="en-US" altLang="zh-CN" sz="2800" dirty="0">
              <a:latin typeface="Times New Roman" panose="02020603050405020304" pitchFamily="18" charset="0"/>
              <a:cs typeface="Times New Roman" panose="02020603050405020304" pitchFamily="18" charset="0"/>
            </a:endParaRPr>
          </a:p>
          <a:p>
            <a:pPr marL="0" indent="0" algn="just">
              <a:buNone/>
            </a:pPr>
            <a:r>
              <a:rPr lang="en-US" altLang="zh-CN" sz="2800" dirty="0">
                <a:latin typeface="Times New Roman" panose="02020603050405020304" pitchFamily="18" charset="0"/>
                <a:cs typeface="Times New Roman" panose="02020603050405020304" pitchFamily="18" charset="0"/>
              </a:rPr>
              <a:t>     War of Independence to Civil War</a:t>
            </a:r>
            <a:endParaRPr lang="en-US" altLang="zh-CN" sz="2800" dirty="0">
              <a:latin typeface="Times New Roman" panose="02020603050405020304" pitchFamily="18" charset="0"/>
              <a:cs typeface="Times New Roman" panose="02020603050405020304" pitchFamily="18" charset="0"/>
            </a:endParaRPr>
          </a:p>
          <a:p>
            <a:pPr marL="0" indent="0" algn="just">
              <a:buNone/>
            </a:pPr>
            <a:endParaRPr lang="en-US" altLang="zh-CN" sz="2800" dirty="0">
              <a:latin typeface="Times New Roman" panose="02020603050405020304" pitchFamily="18" charset="0"/>
              <a:cs typeface="Times New Roman" panose="02020603050405020304" pitchFamily="18" charset="0"/>
            </a:endParaRPr>
          </a:p>
          <a:p>
            <a:pPr marL="0" indent="0" algn="just">
              <a:buNone/>
            </a:pPr>
            <a:r>
              <a:rPr lang="en-US" altLang="zh-CN" sz="2800" dirty="0">
                <a:latin typeface="Times New Roman" panose="02020603050405020304" pitchFamily="18" charset="0"/>
                <a:cs typeface="Times New Roman" panose="02020603050405020304" pitchFamily="18" charset="0"/>
              </a:rPr>
              <a:t>     America and the Two World Wars</a:t>
            </a:r>
            <a:endParaRPr lang="en-US" altLang="zh-CN" sz="2800" dirty="0">
              <a:latin typeface="Times New Roman" panose="02020603050405020304" pitchFamily="18" charset="0"/>
              <a:cs typeface="Times New Roman" panose="02020603050405020304" pitchFamily="18" charset="0"/>
            </a:endParaRPr>
          </a:p>
          <a:p>
            <a:pPr marL="0" indent="0" algn="just">
              <a:buNone/>
            </a:pPr>
            <a:endParaRPr lang="en-US" altLang="zh-CN" sz="2800" dirty="0">
              <a:latin typeface="Times New Roman" panose="02020603050405020304" pitchFamily="18" charset="0"/>
              <a:cs typeface="Times New Roman" panose="02020603050405020304" pitchFamily="18" charset="0"/>
            </a:endParaRPr>
          </a:p>
          <a:p>
            <a:pPr marL="0" indent="0" algn="just">
              <a:buNone/>
            </a:pPr>
            <a:r>
              <a:rPr lang="en-US" altLang="zh-CN" sz="2800" dirty="0">
                <a:latin typeface="Times New Roman" panose="02020603050405020304" pitchFamily="18" charset="0"/>
                <a:cs typeface="Times New Roman" panose="02020603050405020304" pitchFamily="18" charset="0"/>
              </a:rPr>
              <a:t>     Present America</a:t>
            </a:r>
            <a:endParaRPr lang="en-US" altLang="zh-CN" sz="2800" dirty="0">
              <a:latin typeface="Times New Roman" panose="02020603050405020304" pitchFamily="18" charset="0"/>
              <a:cs typeface="Times New Roman" panose="02020603050405020304" pitchFamily="18" charset="0"/>
            </a:endParaRPr>
          </a:p>
          <a:p>
            <a:pPr marL="0" indent="0" algn="just">
              <a:buNone/>
            </a:pPr>
            <a:r>
              <a:rPr lang="en-US" altLang="zh-CN" sz="2800" dirty="0">
                <a:highlight>
                  <a:srgbClr val="FFFF00"/>
                </a:highlight>
                <a:latin typeface="Times New Roman" panose="02020603050405020304" pitchFamily="18" charset="0"/>
                <a:cs typeface="Times New Roman" panose="02020603050405020304" pitchFamily="18" charset="0"/>
              </a:rPr>
              <a:t>     </a:t>
            </a:r>
            <a:endParaRPr lang="en-US" altLang="zh-CN" sz="2800" dirty="0">
              <a:highlight>
                <a:srgbClr val="FFFF00"/>
              </a:highlight>
              <a:latin typeface="Times New Roman" panose="02020603050405020304" pitchFamily="18" charset="0"/>
              <a:cs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1" name="标题 1"/>
          <p:cNvSpPr>
            <a:spLocks noGrp="1"/>
          </p:cNvSpPr>
          <p:nvPr/>
        </p:nvSpPr>
        <p:spPr>
          <a:xfrm>
            <a:off x="889720" y="750235"/>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4" name="矩形 13"/>
          <p:cNvSpPr/>
          <p:nvPr/>
        </p:nvSpPr>
        <p:spPr>
          <a:xfrm>
            <a:off x="1640121" y="1456592"/>
            <a:ext cx="2880320"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Thomas Jefferson</a:t>
            </a:r>
            <a:endParaRPr lang="en-US" altLang="zh-CN" sz="2000" dirty="0">
              <a:latin typeface="Times New Roman" panose="02020603050405020304" pitchFamily="18" charset="0"/>
              <a:cs typeface="Times New Roman" panose="02020603050405020304" pitchFamily="18" charset="0"/>
            </a:endParaRPr>
          </a:p>
        </p:txBody>
      </p:sp>
      <p:sp>
        <p:nvSpPr>
          <p:cNvPr id="5" name="矩形 4"/>
          <p:cNvSpPr/>
          <p:nvPr/>
        </p:nvSpPr>
        <p:spPr>
          <a:xfrm>
            <a:off x="1970405" y="1969770"/>
            <a:ext cx="7810500" cy="2319655"/>
          </a:xfrm>
          <a:prstGeom prst="rect">
            <a:avLst/>
          </a:prstGeom>
        </p:spPr>
        <p:txBody>
          <a:bodyPr wrap="square">
            <a:noAutofit/>
          </a:bodyPr>
          <a:p>
            <a:pPr algn="just"/>
            <a:r>
              <a:rPr lang="en-US" altLang="zh-CN" dirty="0">
                <a:solidFill>
                  <a:srgbClr val="313131"/>
                </a:solidFill>
                <a:latin typeface="Times New Roman" panose="02020603050405020304" pitchFamily="18" charset="0"/>
              </a:rPr>
              <a:t>  </a:t>
            </a:r>
            <a:r>
              <a:rPr lang="en-US" altLang="zh-CN" dirty="0">
                <a:solidFill>
                  <a:schemeClr val="tx1"/>
                </a:solidFill>
                <a:latin typeface="Times New Roman" panose="02020603050405020304" pitchFamily="18" charset="0"/>
              </a:rPr>
              <a:t>   Thomas Jefferson was the third president of the United States and one of the authors of the Declaration of Independence. Under his leadership, he promoted western expansion and helped the United States achieve the Louisiana Purchase. Jefferson’s presidency also saw America’s first diplomatic victory, the Barbary War. Jefferson is regarded as the representative of the idea of “small government”, and his political thought has had a profound impact on American politics.</a:t>
            </a:r>
            <a:endParaRPr lang="en-US" altLang="zh-CN" b="0" i="0" dirty="0">
              <a:solidFill>
                <a:schemeClr val="tx1"/>
              </a:solidFill>
              <a:effectLst/>
              <a:latin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4434205" y="3860800"/>
            <a:ext cx="1933575" cy="236855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1" name="标题 1"/>
          <p:cNvSpPr>
            <a:spLocks noGrp="1"/>
          </p:cNvSpPr>
          <p:nvPr/>
        </p:nvSpPr>
        <p:spPr>
          <a:xfrm>
            <a:off x="899592" y="790274"/>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4" name="矩形 13"/>
          <p:cNvSpPr/>
          <p:nvPr/>
        </p:nvSpPr>
        <p:spPr>
          <a:xfrm>
            <a:off x="1722542" y="1402548"/>
            <a:ext cx="2880320"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Thomas Jefferson</a:t>
            </a:r>
            <a:endParaRPr lang="en-US" altLang="zh-CN" sz="2000" dirty="0">
              <a:latin typeface="Times New Roman" panose="02020603050405020304" pitchFamily="18" charset="0"/>
              <a:cs typeface="Times New Roman" panose="02020603050405020304" pitchFamily="18" charset="0"/>
            </a:endParaRPr>
          </a:p>
        </p:txBody>
      </p:sp>
      <p:sp>
        <p:nvSpPr>
          <p:cNvPr id="7" name="矩形 6"/>
          <p:cNvSpPr/>
          <p:nvPr/>
        </p:nvSpPr>
        <p:spPr>
          <a:xfrm>
            <a:off x="2160270" y="1917065"/>
            <a:ext cx="6438900" cy="1753235"/>
          </a:xfrm>
          <a:prstGeom prst="rect">
            <a:avLst/>
          </a:prstGeom>
        </p:spPr>
        <p:txBody>
          <a:bodyPr wrap="square">
            <a:spAutoFit/>
          </a:bodyPr>
          <a:p>
            <a:pPr algn="just"/>
            <a:r>
              <a:rPr lang="en-US" altLang="zh-CN" b="1" dirty="0">
                <a:latin typeface="Times New Roman" panose="02020603050405020304" pitchFamily="18" charset="0"/>
                <a:cs typeface="Times New Roman" panose="02020603050405020304" pitchFamily="18" charset="0"/>
              </a:rPr>
              <a:t>• Louisiana Purchase: </a:t>
            </a:r>
            <a:r>
              <a:rPr lang="en-US" altLang="zh-CN" dirty="0">
                <a:latin typeface="Times New Roman" panose="02020603050405020304" pitchFamily="18" charset="0"/>
                <a:cs typeface="Times New Roman" panose="02020603050405020304" pitchFamily="18" charset="0"/>
              </a:rPr>
              <a:t>The United States purchased more than 529,911,680 acres (2,144,476 km2) of land from France in 1803 at about three cents per acre for a total value of $15 million. The land area involved in the purchase is 22.3% of the land of the United States today, which is roughly the same as the original land area of the United States at that time.</a:t>
            </a:r>
            <a:endParaRPr lang="en-US" altLang="zh-CN" dirty="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2673953" y="3784458"/>
            <a:ext cx="1512168" cy="2264472"/>
          </a:xfrm>
          <a:prstGeom prst="rect">
            <a:avLst/>
          </a:prstGeom>
        </p:spPr>
      </p:pic>
      <p:pic>
        <p:nvPicPr>
          <p:cNvPr id="9" name="图片 8"/>
          <p:cNvPicPr>
            <a:picLocks noChangeAspect="1"/>
          </p:cNvPicPr>
          <p:nvPr/>
        </p:nvPicPr>
        <p:blipFill rotWithShape="1">
          <a:blip r:embed="rId2"/>
          <a:srcRect l="8540" t="26179" r="17361" b="24926"/>
          <a:stretch>
            <a:fillRect/>
          </a:stretch>
        </p:blipFill>
        <p:spPr>
          <a:xfrm>
            <a:off x="4819278" y="4087105"/>
            <a:ext cx="3024336" cy="1404157"/>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1" name="标题 1"/>
          <p:cNvSpPr>
            <a:spLocks noGrp="1"/>
          </p:cNvSpPr>
          <p:nvPr/>
        </p:nvSpPr>
        <p:spPr>
          <a:xfrm>
            <a:off x="899592" y="790274"/>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4" name="矩形 13"/>
          <p:cNvSpPr/>
          <p:nvPr/>
        </p:nvSpPr>
        <p:spPr>
          <a:xfrm>
            <a:off x="1722542" y="1402548"/>
            <a:ext cx="2880320"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Thomas Jefferson</a:t>
            </a:r>
            <a:endParaRPr lang="en-US" altLang="zh-CN" sz="2000" dirty="0">
              <a:latin typeface="Times New Roman" panose="02020603050405020304" pitchFamily="18" charset="0"/>
              <a:cs typeface="Times New Roman" panose="02020603050405020304" pitchFamily="18" charset="0"/>
            </a:endParaRPr>
          </a:p>
        </p:txBody>
      </p:sp>
      <p:sp>
        <p:nvSpPr>
          <p:cNvPr id="5" name="矩形 4"/>
          <p:cNvSpPr/>
          <p:nvPr/>
        </p:nvSpPr>
        <p:spPr>
          <a:xfrm>
            <a:off x="2311400" y="1952625"/>
            <a:ext cx="6748780" cy="1476375"/>
          </a:xfrm>
          <a:prstGeom prst="rect">
            <a:avLst/>
          </a:prstGeom>
        </p:spPr>
        <p:txBody>
          <a:bodyPr wrap="square">
            <a:spAutoFit/>
          </a:bodyPr>
          <a:p>
            <a:pPr algn="just"/>
            <a:r>
              <a:rPr lang="en-US" altLang="zh-CN" dirty="0">
                <a:solidFill>
                  <a:srgbClr val="313131"/>
                </a:solidFill>
                <a:latin typeface="Times New Roman" panose="02020603050405020304" pitchFamily="18" charset="0"/>
              </a:rPr>
              <a:t> </a:t>
            </a:r>
            <a:r>
              <a:rPr lang="en-US" altLang="zh-CN" dirty="0">
                <a:solidFill>
                  <a:schemeClr val="tx1"/>
                </a:solidFill>
                <a:latin typeface="Times New Roman" panose="02020603050405020304" pitchFamily="18" charset="0"/>
              </a:rPr>
              <a:t>    • </a:t>
            </a:r>
            <a:r>
              <a:rPr lang="en-US" altLang="zh-CN" b="1" dirty="0">
                <a:solidFill>
                  <a:schemeClr val="tx1"/>
                </a:solidFill>
                <a:latin typeface="Times New Roman" panose="02020603050405020304" pitchFamily="18" charset="0"/>
              </a:rPr>
              <a:t>Westward Movement </a:t>
            </a:r>
            <a:r>
              <a:rPr lang="en-US" altLang="zh-CN" dirty="0">
                <a:solidFill>
                  <a:schemeClr val="tx1"/>
                </a:solidFill>
                <a:latin typeface="Times New Roman" panose="02020603050405020304" pitchFamily="18" charset="0"/>
              </a:rPr>
              <a:t>refers to the movement of residents of the eastern United States to the western region, which began in the late 18th century. The westward movement expanded the territory of the United States, annexed land, developed the western region of the United States, and wiped out many Indian civilizations.</a:t>
            </a:r>
            <a:endParaRPr lang="en-US" altLang="zh-CN" b="0" i="0" dirty="0">
              <a:solidFill>
                <a:schemeClr val="tx1"/>
              </a:solidFill>
              <a:effectLst/>
              <a:latin typeface="Times New Roman" panose="02020603050405020304" pitchFamily="18" charset="0"/>
            </a:endParaRPr>
          </a:p>
        </p:txBody>
      </p:sp>
      <p:pic>
        <p:nvPicPr>
          <p:cNvPr id="8" name="图片 7"/>
          <p:cNvPicPr>
            <a:picLocks noChangeAspect="1"/>
          </p:cNvPicPr>
          <p:nvPr/>
        </p:nvPicPr>
        <p:blipFill>
          <a:blip r:embed="rId1"/>
          <a:stretch>
            <a:fillRect/>
          </a:stretch>
        </p:blipFill>
        <p:spPr>
          <a:xfrm>
            <a:off x="2775400" y="3776376"/>
            <a:ext cx="2804980" cy="1997146"/>
          </a:xfrm>
          <a:prstGeom prst="rect">
            <a:avLst/>
          </a:prstGeom>
        </p:spPr>
      </p:pic>
      <p:pic>
        <p:nvPicPr>
          <p:cNvPr id="10" name="图片 9"/>
          <p:cNvPicPr>
            <a:picLocks noChangeAspect="1"/>
          </p:cNvPicPr>
          <p:nvPr/>
        </p:nvPicPr>
        <p:blipFill>
          <a:blip r:embed="rId2"/>
          <a:stretch>
            <a:fillRect/>
          </a:stretch>
        </p:blipFill>
        <p:spPr>
          <a:xfrm>
            <a:off x="6463030" y="3776345"/>
            <a:ext cx="2825750" cy="199707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1" name="标题 1"/>
          <p:cNvSpPr>
            <a:spLocks noGrp="1"/>
          </p:cNvSpPr>
          <p:nvPr/>
        </p:nvSpPr>
        <p:spPr>
          <a:xfrm>
            <a:off x="899592" y="790274"/>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6" name="矩形 5"/>
          <p:cNvSpPr/>
          <p:nvPr/>
        </p:nvSpPr>
        <p:spPr>
          <a:xfrm>
            <a:off x="1683611" y="1459769"/>
            <a:ext cx="2736304"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James Maddison</a:t>
            </a:r>
            <a:endParaRPr lang="en-US" altLang="zh-CN" sz="2000" dirty="0">
              <a:latin typeface="Times New Roman" panose="02020603050405020304" pitchFamily="18" charset="0"/>
              <a:cs typeface="Times New Roman" panose="02020603050405020304" pitchFamily="18" charset="0"/>
            </a:endParaRPr>
          </a:p>
        </p:txBody>
      </p:sp>
      <p:sp>
        <p:nvSpPr>
          <p:cNvPr id="7" name="矩形 6"/>
          <p:cNvSpPr/>
          <p:nvPr/>
        </p:nvSpPr>
        <p:spPr>
          <a:xfrm>
            <a:off x="1907540" y="1922145"/>
            <a:ext cx="8178800" cy="1753235"/>
          </a:xfrm>
          <a:prstGeom prst="rect">
            <a:avLst/>
          </a:prstGeom>
        </p:spPr>
        <p:txBody>
          <a:bodyPr wrap="square">
            <a:spAutoFit/>
          </a:bodyPr>
          <a:p>
            <a:pPr algn="just"/>
            <a:r>
              <a:rPr lang="en-US" altLang="zh-CN" dirty="0">
                <a:solidFill>
                  <a:srgbClr val="313131"/>
                </a:solidFill>
                <a:latin typeface="Times New Roman" panose="02020603050405020304" pitchFamily="18" charset="0"/>
                <a:cs typeface="Times New Roman" panose="02020603050405020304" pitchFamily="18" charset="0"/>
              </a:rPr>
              <a:t>     J</a:t>
            </a:r>
            <a:r>
              <a:rPr lang="en-US" altLang="zh-CN" dirty="0">
                <a:latin typeface="Times New Roman" panose="02020603050405020304" pitchFamily="18" charset="0"/>
                <a:cs typeface="Times New Roman" panose="02020603050405020304" pitchFamily="18" charset="0"/>
              </a:rPr>
              <a:t>ames Madison (1751-1836), born in Virginia, was a founding father of the United States, serving as the fourth president of the United States from 1809 to 1817. He was a delegate to the Constitutional Convention of the United States and one of the drafters and signers of the United States Constitution,  and is also regarded by some as the “father of the United States Constitution”. He fought the war against Britain in 1812, and won the economic independence.</a:t>
            </a:r>
            <a:endParaRPr lang="en-US" altLang="zh-CN" b="0" i="0" dirty="0">
              <a:solidFill>
                <a:srgbClr val="313131"/>
              </a:solidFill>
              <a:effectLst/>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rotWithShape="1">
          <a:blip r:embed="rId1"/>
          <a:srcRect l="5755" t="7387" r="5757" b="10543"/>
          <a:stretch>
            <a:fillRect/>
          </a:stretch>
        </p:blipFill>
        <p:spPr>
          <a:xfrm>
            <a:off x="2540598" y="3932625"/>
            <a:ext cx="1879198" cy="2124311"/>
          </a:xfrm>
          <a:prstGeom prst="rect">
            <a:avLst/>
          </a:prstGeom>
        </p:spPr>
      </p:pic>
      <p:pic>
        <p:nvPicPr>
          <p:cNvPr id="12" name="图片 11"/>
          <p:cNvPicPr>
            <a:picLocks noChangeAspect="1"/>
          </p:cNvPicPr>
          <p:nvPr/>
        </p:nvPicPr>
        <p:blipFill>
          <a:blip r:embed="rId2"/>
          <a:stretch>
            <a:fillRect/>
          </a:stretch>
        </p:blipFill>
        <p:spPr>
          <a:xfrm>
            <a:off x="5281930" y="4056380"/>
            <a:ext cx="3562985" cy="200088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1" name="标题 1"/>
          <p:cNvSpPr>
            <a:spLocks noGrp="1"/>
          </p:cNvSpPr>
          <p:nvPr/>
        </p:nvSpPr>
        <p:spPr>
          <a:xfrm>
            <a:off x="1007604" y="861791"/>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4" name="矩形 13"/>
          <p:cNvSpPr/>
          <p:nvPr/>
        </p:nvSpPr>
        <p:spPr>
          <a:xfrm>
            <a:off x="1863177" y="1456357"/>
            <a:ext cx="2736304"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James Monroe</a:t>
            </a:r>
            <a:endParaRPr lang="en-US" altLang="zh-CN" sz="2000" b="1" dirty="0">
              <a:latin typeface="Times New Roman" panose="02020603050405020304" pitchFamily="18" charset="0"/>
              <a:cs typeface="Times New Roman" panose="02020603050405020304" pitchFamily="18" charset="0"/>
            </a:endParaRPr>
          </a:p>
        </p:txBody>
      </p:sp>
      <p:sp>
        <p:nvSpPr>
          <p:cNvPr id="5" name="矩形 4"/>
          <p:cNvSpPr/>
          <p:nvPr/>
        </p:nvSpPr>
        <p:spPr>
          <a:xfrm>
            <a:off x="1863090" y="2065020"/>
            <a:ext cx="8100695" cy="1198880"/>
          </a:xfrm>
          <a:prstGeom prst="rect">
            <a:avLst/>
          </a:prstGeom>
        </p:spPr>
        <p:txBody>
          <a:bodyPr wrap="square">
            <a:spAutoFit/>
          </a:bodyPr>
          <a:p>
            <a:pPr algn="just"/>
            <a:r>
              <a:rPr lang="en-US" altLang="zh-CN" dirty="0">
                <a:solidFill>
                  <a:srgbClr val="313131"/>
                </a:solidFill>
                <a:latin typeface="Times New Roman" panose="02020603050405020304" pitchFamily="18" charset="0"/>
                <a:cs typeface="Times New Roman" panose="02020603050405020304" pitchFamily="18" charset="0"/>
              </a:rPr>
              <a:t>     J</a:t>
            </a:r>
            <a:r>
              <a:rPr lang="en-US" altLang="zh-CN" dirty="0">
                <a:latin typeface="Times New Roman" panose="02020603050405020304" pitchFamily="18" charset="0"/>
                <a:cs typeface="Times New Roman" panose="02020603050405020304" pitchFamily="18" charset="0"/>
              </a:rPr>
              <a:t>ames Monroe (1758-1831) was an American politician, lawyer, and diplomat who served as the 5th President of the United States from 1817 to 1825. Monroe was the last founding father of the United States to serve as president, as well as the last president of the early Virginia dynasty.</a:t>
            </a:r>
            <a:endParaRPr lang="en-US" altLang="zh-CN" b="0" i="0" dirty="0">
              <a:solidFill>
                <a:srgbClr val="313131"/>
              </a:solidFill>
              <a:effectLst/>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rotWithShape="1">
          <a:blip r:embed="rId1"/>
          <a:srcRect l="6261" t="2600" r="6082" b="11596"/>
          <a:stretch>
            <a:fillRect/>
          </a:stretch>
        </p:blipFill>
        <p:spPr>
          <a:xfrm>
            <a:off x="4880366" y="3429000"/>
            <a:ext cx="2016224" cy="2376264"/>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1" name="标题 1"/>
          <p:cNvSpPr>
            <a:spLocks noGrp="1"/>
          </p:cNvSpPr>
          <p:nvPr/>
        </p:nvSpPr>
        <p:spPr>
          <a:xfrm>
            <a:off x="1007604" y="861791"/>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6" name="矩形 5"/>
          <p:cNvSpPr/>
          <p:nvPr/>
        </p:nvSpPr>
        <p:spPr>
          <a:xfrm>
            <a:off x="1700089" y="1465601"/>
            <a:ext cx="2880320"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John Quincy Adams</a:t>
            </a:r>
            <a:endParaRPr lang="en-US" altLang="zh-CN" sz="2000" b="1" dirty="0">
              <a:latin typeface="Times New Roman" panose="02020603050405020304" pitchFamily="18" charset="0"/>
              <a:cs typeface="Times New Roman" panose="02020603050405020304" pitchFamily="18" charset="0"/>
            </a:endParaRPr>
          </a:p>
        </p:txBody>
      </p:sp>
      <p:sp>
        <p:nvSpPr>
          <p:cNvPr id="8" name="矩形 7"/>
          <p:cNvSpPr/>
          <p:nvPr/>
        </p:nvSpPr>
        <p:spPr>
          <a:xfrm>
            <a:off x="2040890" y="2084070"/>
            <a:ext cx="7395210" cy="1476375"/>
          </a:xfrm>
          <a:prstGeom prst="rect">
            <a:avLst/>
          </a:prstGeom>
        </p:spPr>
        <p:txBody>
          <a:bodyPr wrap="square">
            <a:spAutoFit/>
          </a:bodyPr>
          <a:p>
            <a:pPr algn="just"/>
            <a:r>
              <a:rPr lang="en-US" altLang="zh-CN" dirty="0">
                <a:solidFill>
                  <a:srgbClr val="313131"/>
                </a:solidFill>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John Quincy Adams (1767-1848), born in Massachusetts, was an American politician, diplomat, lawyer, and sixth President (March 4, 1825-March 4, 1829), nicknamed the “Eloquent Old Man”. He was the eldest son of John Adams, the second president, and Abigail Adams, the first lady. He was also known as “Little Adams” to distinguish him from his father.</a:t>
            </a:r>
            <a:endParaRPr lang="en-US" altLang="zh-CN" dirty="0">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rotWithShape="1">
          <a:blip r:embed="rId1"/>
          <a:srcRect l="10835" t="3439" r="10835" b="10450"/>
          <a:stretch>
            <a:fillRect/>
          </a:stretch>
        </p:blipFill>
        <p:spPr>
          <a:xfrm>
            <a:off x="3249295" y="3691890"/>
            <a:ext cx="1601470" cy="2242185"/>
          </a:xfrm>
          <a:prstGeom prst="rect">
            <a:avLst/>
          </a:prstGeom>
        </p:spPr>
      </p:pic>
      <p:pic>
        <p:nvPicPr>
          <p:cNvPr id="10" name="图片 9"/>
          <p:cNvPicPr>
            <a:picLocks noChangeAspect="1"/>
          </p:cNvPicPr>
          <p:nvPr/>
        </p:nvPicPr>
        <p:blipFill rotWithShape="1">
          <a:blip r:embed="rId2"/>
          <a:srcRect l="5331" t="-1117" r="6190" b="16852"/>
          <a:stretch>
            <a:fillRect/>
          </a:stretch>
        </p:blipFill>
        <p:spPr>
          <a:xfrm>
            <a:off x="5656912" y="3912612"/>
            <a:ext cx="2520281" cy="18002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1" name="标题 1"/>
          <p:cNvSpPr>
            <a:spLocks noGrp="1"/>
          </p:cNvSpPr>
          <p:nvPr/>
        </p:nvSpPr>
        <p:spPr>
          <a:xfrm>
            <a:off x="1449695" y="847513"/>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4" name="矩形 13"/>
          <p:cNvSpPr/>
          <p:nvPr/>
        </p:nvSpPr>
        <p:spPr>
          <a:xfrm>
            <a:off x="2147908" y="1445020"/>
            <a:ext cx="2880320"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Andrew Jackson</a:t>
            </a:r>
            <a:endParaRPr lang="en-US" altLang="zh-CN" sz="2000" b="1" dirty="0">
              <a:latin typeface="Times New Roman" panose="02020603050405020304" pitchFamily="18" charset="0"/>
              <a:cs typeface="Times New Roman" panose="02020603050405020304" pitchFamily="18" charset="0"/>
            </a:endParaRPr>
          </a:p>
        </p:txBody>
      </p:sp>
      <p:sp>
        <p:nvSpPr>
          <p:cNvPr id="6" name="矩形 5"/>
          <p:cNvSpPr/>
          <p:nvPr/>
        </p:nvSpPr>
        <p:spPr>
          <a:xfrm>
            <a:off x="2546137" y="1845400"/>
            <a:ext cx="5616624" cy="922020"/>
          </a:xfrm>
          <a:prstGeom prst="rect">
            <a:avLst/>
          </a:prstGeom>
        </p:spPr>
        <p:txBody>
          <a:bodyPr wrap="square">
            <a:spAutoFit/>
          </a:bodyPr>
          <a:p>
            <a:pPr algn="just"/>
            <a:r>
              <a:rPr lang="en-US" altLang="zh-CN" dirty="0">
                <a:solidFill>
                  <a:srgbClr val="313131"/>
                </a:solidFill>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Andrew Jackson (1767-1845), nicknamed “Old Peach Wood”. Seventh President of the United States (1829-1837), founder of the Democratic Party. </a:t>
            </a:r>
            <a:endParaRPr lang="en-US" altLang="zh-CN" dirty="0">
              <a:latin typeface="Times New Roman" panose="02020603050405020304" pitchFamily="18" charset="0"/>
              <a:cs typeface="Times New Roman" panose="02020603050405020304" pitchFamily="18" charset="0"/>
            </a:endParaRPr>
          </a:p>
        </p:txBody>
      </p:sp>
      <p:pic>
        <p:nvPicPr>
          <p:cNvPr id="10" name="图片 9"/>
          <p:cNvPicPr>
            <a:picLocks noChangeAspect="1"/>
          </p:cNvPicPr>
          <p:nvPr/>
        </p:nvPicPr>
        <p:blipFill rotWithShape="1">
          <a:blip r:embed="rId1"/>
          <a:srcRect l="1313" t="4277" r="1030" b="10679"/>
          <a:stretch>
            <a:fillRect/>
          </a:stretch>
        </p:blipFill>
        <p:spPr>
          <a:xfrm>
            <a:off x="2370743" y="2931326"/>
            <a:ext cx="2434646" cy="3204662"/>
          </a:xfrm>
          <a:prstGeom prst="rect">
            <a:avLst/>
          </a:prstGeom>
        </p:spPr>
      </p:pic>
      <p:pic>
        <p:nvPicPr>
          <p:cNvPr id="12" name="图片 11"/>
          <p:cNvPicPr>
            <a:picLocks noChangeAspect="1"/>
          </p:cNvPicPr>
          <p:nvPr/>
        </p:nvPicPr>
        <p:blipFill>
          <a:blip r:embed="rId2"/>
          <a:stretch>
            <a:fillRect/>
          </a:stretch>
        </p:blipFill>
        <p:spPr>
          <a:xfrm>
            <a:off x="5387340" y="2931160"/>
            <a:ext cx="2470785" cy="320484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5" name="标题 1"/>
          <p:cNvSpPr>
            <a:spLocks noGrp="1"/>
          </p:cNvSpPr>
          <p:nvPr/>
        </p:nvSpPr>
        <p:spPr>
          <a:xfrm>
            <a:off x="1707374" y="731671"/>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4" name="矩形 13"/>
          <p:cNvSpPr/>
          <p:nvPr/>
        </p:nvSpPr>
        <p:spPr>
          <a:xfrm>
            <a:off x="2597190" y="1362199"/>
            <a:ext cx="2880320"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James Knox Polk</a:t>
            </a:r>
            <a:endParaRPr lang="en-US" altLang="zh-CN" sz="2000" b="1" dirty="0">
              <a:latin typeface="Times New Roman" panose="02020603050405020304" pitchFamily="18" charset="0"/>
              <a:cs typeface="Times New Roman" panose="02020603050405020304" pitchFamily="18" charset="0"/>
            </a:endParaRPr>
          </a:p>
        </p:txBody>
      </p:sp>
      <p:sp>
        <p:nvSpPr>
          <p:cNvPr id="7" name="矩形 6"/>
          <p:cNvSpPr/>
          <p:nvPr/>
        </p:nvSpPr>
        <p:spPr>
          <a:xfrm>
            <a:off x="3389740" y="1894798"/>
            <a:ext cx="5411946" cy="922020"/>
          </a:xfrm>
          <a:prstGeom prst="rect">
            <a:avLst/>
          </a:prstGeom>
        </p:spPr>
        <p:txBody>
          <a:bodyPr wrap="square">
            <a:spAutoFit/>
          </a:bodyPr>
          <a:p>
            <a:pPr algn="just"/>
            <a:r>
              <a:rPr lang="en-US" altLang="zh-CN" dirty="0">
                <a:solidFill>
                  <a:srgbClr val="313131"/>
                </a:solidFill>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James Knox Polk (1795-1849), born in North Carolina, served as the 11th President of the United States from 1845 to 1849.</a:t>
            </a:r>
            <a:endParaRPr lang="en-US" altLang="zh-CN" dirty="0">
              <a:latin typeface="Times New Roman" panose="02020603050405020304" pitchFamily="18" charset="0"/>
              <a:cs typeface="Times New Roman" panose="02020603050405020304" pitchFamily="18" charset="0"/>
            </a:endParaRPr>
          </a:p>
        </p:txBody>
      </p:sp>
      <p:pic>
        <p:nvPicPr>
          <p:cNvPr id="12" name="图片 11"/>
          <p:cNvPicPr>
            <a:picLocks noChangeAspect="1"/>
          </p:cNvPicPr>
          <p:nvPr/>
        </p:nvPicPr>
        <p:blipFill rotWithShape="1">
          <a:blip r:embed="rId1"/>
          <a:srcRect l="5903" t="2478" r="8507" b="10770"/>
          <a:stretch>
            <a:fillRect/>
          </a:stretch>
        </p:blipFill>
        <p:spPr>
          <a:xfrm>
            <a:off x="2731934" y="3191213"/>
            <a:ext cx="1944216" cy="2346468"/>
          </a:xfrm>
          <a:prstGeom prst="rect">
            <a:avLst/>
          </a:prstGeom>
        </p:spPr>
      </p:pic>
      <p:pic>
        <p:nvPicPr>
          <p:cNvPr id="13" name="图片 12"/>
          <p:cNvPicPr>
            <a:picLocks noChangeAspect="1"/>
          </p:cNvPicPr>
          <p:nvPr/>
        </p:nvPicPr>
        <p:blipFill rotWithShape="1">
          <a:blip r:embed="rId2"/>
          <a:srcRect l="3436" t="-1341" r="3783" b="14288"/>
          <a:stretch>
            <a:fillRect/>
          </a:stretch>
        </p:blipFill>
        <p:spPr>
          <a:xfrm>
            <a:off x="5786120" y="3110230"/>
            <a:ext cx="3334385" cy="242760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442595"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1" name="标题 1"/>
          <p:cNvSpPr>
            <a:spLocks noGrp="1"/>
          </p:cNvSpPr>
          <p:nvPr/>
        </p:nvSpPr>
        <p:spPr>
          <a:xfrm>
            <a:off x="1007604" y="753841"/>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4" name="矩形 13"/>
          <p:cNvSpPr/>
          <p:nvPr/>
        </p:nvSpPr>
        <p:spPr>
          <a:xfrm>
            <a:off x="1619672" y="1276279"/>
            <a:ext cx="2880320"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James Knox Polk</a:t>
            </a:r>
            <a:endParaRPr lang="en-US" altLang="zh-CN" sz="2000" b="1" dirty="0">
              <a:latin typeface="Times New Roman" panose="02020603050405020304" pitchFamily="18" charset="0"/>
              <a:cs typeface="Times New Roman" panose="02020603050405020304" pitchFamily="18" charset="0"/>
            </a:endParaRPr>
          </a:p>
        </p:txBody>
      </p:sp>
      <p:sp>
        <p:nvSpPr>
          <p:cNvPr id="6" name="矩形 5"/>
          <p:cNvSpPr/>
          <p:nvPr/>
        </p:nvSpPr>
        <p:spPr>
          <a:xfrm>
            <a:off x="1835785" y="1795780"/>
            <a:ext cx="7894955" cy="2306955"/>
          </a:xfrm>
          <a:prstGeom prst="rect">
            <a:avLst/>
          </a:prstGeom>
        </p:spPr>
        <p:txBody>
          <a:bodyPr wrap="square">
            <a:spAutoFit/>
          </a:bodyPr>
          <a:p>
            <a:pPr algn="just"/>
            <a:r>
              <a:rPr lang="en-US" altLang="zh-CN" dirty="0">
                <a:latin typeface="Times New Roman" panose="02020603050405020304" pitchFamily="18" charset="0"/>
                <a:cs typeface="Times New Roman" panose="02020603050405020304" pitchFamily="18" charset="0"/>
              </a:rPr>
              <a:t>The Mexican War</a:t>
            </a:r>
            <a:endParaRPr lang="en-US" altLang="zh-CN" dirty="0">
              <a:latin typeface="Times New Roman" panose="02020603050405020304" pitchFamily="18" charset="0"/>
              <a:cs typeface="Times New Roman" panose="02020603050405020304" pitchFamily="18" charset="0"/>
            </a:endParaRPr>
          </a:p>
          <a:p>
            <a:pPr algn="just"/>
            <a:r>
              <a:rPr lang="en-US" altLang="zh-CN" dirty="0">
                <a:latin typeface="Times New Roman" panose="02020603050405020304" pitchFamily="18" charset="0"/>
                <a:cs typeface="Times New Roman" panose="02020603050405020304" pitchFamily="18" charset="0"/>
              </a:rPr>
              <a:t>After Texas declared its independence from Mexico, the United States signed a treaty of annexation with Texas, which Mexico refused to recognize. The United States and Mexico clashed in 1846, and the United States won in 1848. Under the treaty, the United States received 529,000 square miles of Mexican land for a nominal payment of $15 million, and in 1853 the United States purchased 29,640 square miles of the Kira River basin for $10 million.</a:t>
            </a:r>
            <a:endParaRPr lang="en-US" altLang="zh-CN" dirty="0">
              <a:latin typeface="Times New Roman" panose="02020603050405020304" pitchFamily="18" charset="0"/>
              <a:cs typeface="Times New Roman" panose="02020603050405020304" pitchFamily="18" charset="0"/>
            </a:endParaRPr>
          </a:p>
          <a:p>
            <a:pPr algn="just"/>
            <a:endParaRPr lang="en-US" altLang="zh-CN"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rotWithShape="1">
          <a:blip r:embed="rId1"/>
          <a:srcRect l="4640" t="6531" r="4640" b="8420"/>
          <a:stretch>
            <a:fillRect/>
          </a:stretch>
        </p:blipFill>
        <p:spPr>
          <a:xfrm>
            <a:off x="2418080" y="4050665"/>
            <a:ext cx="2978150" cy="1913255"/>
          </a:xfrm>
          <a:prstGeom prst="rect">
            <a:avLst/>
          </a:prstGeom>
        </p:spPr>
      </p:pic>
      <p:pic>
        <p:nvPicPr>
          <p:cNvPr id="10" name="图片 9"/>
          <p:cNvPicPr>
            <a:picLocks noChangeAspect="1"/>
          </p:cNvPicPr>
          <p:nvPr/>
        </p:nvPicPr>
        <p:blipFill>
          <a:blip r:embed="rId2"/>
          <a:stretch>
            <a:fillRect/>
          </a:stretch>
        </p:blipFill>
        <p:spPr>
          <a:xfrm>
            <a:off x="6161405" y="4051300"/>
            <a:ext cx="3241675" cy="191325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442595"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11" name="标题 1"/>
          <p:cNvSpPr>
            <a:spLocks noGrp="1"/>
          </p:cNvSpPr>
          <p:nvPr/>
        </p:nvSpPr>
        <p:spPr>
          <a:xfrm>
            <a:off x="1007604" y="753841"/>
            <a:ext cx="6408712" cy="498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5" name="矩形 4"/>
          <p:cNvSpPr/>
          <p:nvPr/>
        </p:nvSpPr>
        <p:spPr>
          <a:xfrm>
            <a:off x="1775691" y="1399928"/>
            <a:ext cx="2520280" cy="400110"/>
          </a:xfrm>
          <a:prstGeom prst="rect">
            <a:avLst/>
          </a:prstGeom>
        </p:spPr>
        <p:txBody>
          <a:bodyPr wrap="square">
            <a:spAutoFit/>
          </a:bodyPr>
          <a:p>
            <a:r>
              <a:rPr lang="en-US" altLang="zh-CN" sz="2000" b="1" dirty="0">
                <a:latin typeface="Times New Roman" panose="02020603050405020304" pitchFamily="18" charset="0"/>
                <a:cs typeface="Times New Roman" panose="02020603050405020304" pitchFamily="18" charset="0"/>
              </a:rPr>
              <a:t>● Alaska Purchase</a:t>
            </a:r>
            <a:endParaRPr lang="en-US" altLang="zh-CN" sz="2000" b="1" dirty="0">
              <a:latin typeface="Times New Roman" panose="02020603050405020304" pitchFamily="18" charset="0"/>
              <a:cs typeface="Times New Roman" panose="02020603050405020304" pitchFamily="18" charset="0"/>
            </a:endParaRPr>
          </a:p>
        </p:txBody>
      </p:sp>
      <p:sp>
        <p:nvSpPr>
          <p:cNvPr id="8" name="矩形 7"/>
          <p:cNvSpPr/>
          <p:nvPr/>
        </p:nvSpPr>
        <p:spPr>
          <a:xfrm>
            <a:off x="1775460" y="1948815"/>
            <a:ext cx="8497570" cy="1753235"/>
          </a:xfrm>
          <a:prstGeom prst="rect">
            <a:avLst/>
          </a:prstGeom>
        </p:spPr>
        <p:txBody>
          <a:bodyPr wrap="square">
            <a:spAutoFit/>
          </a:bodyPr>
          <a:p>
            <a:pPr algn="just"/>
            <a:r>
              <a:rPr lang="en-US" altLang="zh-CN" dirty="0">
                <a:latin typeface="Times New Roman" panose="02020603050405020304" pitchFamily="18" charset="0"/>
                <a:cs typeface="Times New Roman" panose="02020603050405020304" pitchFamily="18" charset="0"/>
              </a:rPr>
              <a:t>     In early 19th century, Russia was involved in the Crimean War with Britain and other countries, and Alaska was out of reach. After years of contacts and less than a month of negotiations, on March 30, 1867, the United States acquired more than 1.5 million square kilometers of land for $7.2 million. Although the United States Senate quickly approved the agreement, the fee was not approved until August 1868. Alaska was admitted as the 49th state in </a:t>
            </a:r>
            <a:r>
              <a:rPr lang="en-US" altLang="zh-CN" dirty="0">
                <a:latin typeface="Times New Roman" panose="02020603050405020304" pitchFamily="18" charset="0"/>
                <a:cs typeface="Times New Roman" panose="02020603050405020304" pitchFamily="18" charset="0"/>
                <a:sym typeface="+mn-ea"/>
              </a:rPr>
              <a:t>1959 </a:t>
            </a:r>
            <a:r>
              <a:rPr lang="en-US" altLang="zh-CN"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rotWithShape="1">
          <a:blip r:embed="rId1"/>
          <a:srcRect l="529" t="35298" r="1059" b="37029"/>
          <a:stretch>
            <a:fillRect/>
          </a:stretch>
        </p:blipFill>
        <p:spPr>
          <a:xfrm>
            <a:off x="4099560" y="3923030"/>
            <a:ext cx="3528060" cy="197929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标题 1"/>
          <p:cNvSpPr>
            <a:spLocks noGrp="1"/>
          </p:cNvSpPr>
          <p:nvPr/>
        </p:nvSpPr>
        <p:spPr>
          <a:xfrm>
            <a:off x="1013262" y="610565"/>
            <a:ext cx="5266928" cy="101655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1. </a:t>
            </a:r>
            <a:r>
              <a:rPr lang="en-US" altLang="zh-CN" sz="3600" dirty="0">
                <a:latin typeface="Times New Roman" panose="02020603050405020304" pitchFamily="18" charset="0"/>
                <a:cs typeface="Times New Roman" panose="02020603050405020304" pitchFamily="18" charset="0"/>
              </a:rPr>
              <a:t>The Thirteen Colonies</a:t>
            </a:r>
            <a:endParaRPr lang="zh-CN" altLang="en-US" sz="3600" dirty="0">
              <a:latin typeface="Times New Roman" panose="02020603050405020304" pitchFamily="18" charset="0"/>
              <a:cs typeface="Times New Roman" panose="02020603050405020304" pitchFamily="18" charset="0"/>
            </a:endParaRPr>
          </a:p>
        </p:txBody>
      </p:sp>
      <p:sp>
        <p:nvSpPr>
          <p:cNvPr id="9" name="内容占位符 2"/>
          <p:cNvSpPr>
            <a:spLocks noGrp="1"/>
          </p:cNvSpPr>
          <p:nvPr/>
        </p:nvSpPr>
        <p:spPr>
          <a:xfrm>
            <a:off x="2367531" y="1565419"/>
            <a:ext cx="5617309" cy="388032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ar-AE" alt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 In 1492, Italian explorer Christopher Columbus discovered the new continent but mistook it as India.</a:t>
            </a:r>
            <a:endParaRPr lang="zh-CN" altLang="en-US" sz="2400" dirty="0">
              <a:latin typeface="Times New Roman" panose="02020603050405020304" pitchFamily="18" charset="0"/>
              <a:cs typeface="Times New Roman" panose="02020603050405020304" pitchFamily="18" charset="0"/>
            </a:endParaRPr>
          </a:p>
        </p:txBody>
      </p:sp>
      <p:pic>
        <p:nvPicPr>
          <p:cNvPr id="10" name="Picture 5" descr="哥伦布"/>
          <p:cNvPicPr>
            <a:picLocks noChangeAspect="1" noChangeArrowheads="1"/>
          </p:cNvPicPr>
          <p:nvPr/>
        </p:nvPicPr>
        <p:blipFill>
          <a:blip r:embed="rId1" cstate="print"/>
          <a:srcRect/>
          <a:stretch>
            <a:fillRect/>
          </a:stretch>
        </p:blipFill>
        <p:spPr bwMode="auto">
          <a:xfrm>
            <a:off x="4377055" y="2932430"/>
            <a:ext cx="2456180" cy="30702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5" name="标题 1"/>
          <p:cNvSpPr>
            <a:spLocks noGrp="1"/>
          </p:cNvSpPr>
          <p:nvPr/>
        </p:nvSpPr>
        <p:spPr>
          <a:xfrm>
            <a:off x="1682036" y="942514"/>
            <a:ext cx="7200800" cy="62990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3" name="内容占位符 2"/>
          <p:cNvSpPr txBox="1"/>
          <p:nvPr/>
        </p:nvSpPr>
        <p:spPr>
          <a:xfrm>
            <a:off x="2710855" y="1680339"/>
            <a:ext cx="3888432"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Cause of Civil War</a:t>
            </a:r>
            <a:endParaRPr lang="en-US" altLang="zh-CN" sz="2400" dirty="0">
              <a:latin typeface="Times New Roman" panose="02020603050405020304" pitchFamily="18" charset="0"/>
              <a:cs typeface="Times New Roman" panose="02020603050405020304" pitchFamily="18" charset="0"/>
            </a:endParaRPr>
          </a:p>
        </p:txBody>
      </p:sp>
      <p:sp>
        <p:nvSpPr>
          <p:cNvPr id="7" name="内容占位符 2"/>
          <p:cNvSpPr>
            <a:spLocks noGrp="1"/>
          </p:cNvSpPr>
          <p:nvPr/>
        </p:nvSpPr>
        <p:spPr>
          <a:xfrm>
            <a:off x="2903855" y="2239010"/>
            <a:ext cx="5979160" cy="19856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Different economic systems in the North and the South</a:t>
            </a:r>
            <a:endParaRPr lang="en-US" altLang="zh-CN" sz="2000" dirty="0">
              <a:latin typeface="Times New Roman" panose="02020603050405020304" pitchFamily="18" charset="0"/>
              <a:cs typeface="Times New Roman" panose="02020603050405020304" pitchFamily="18" charset="0"/>
            </a:endParaRPr>
          </a:p>
          <a:p>
            <a:pPr algn="jus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Dispute over slavery</a:t>
            </a:r>
            <a:endParaRPr lang="en-US" altLang="zh-CN" sz="2000" dirty="0">
              <a:latin typeface="Times New Roman" panose="02020603050405020304" pitchFamily="18" charset="0"/>
              <a:cs typeface="Times New Roman" panose="02020603050405020304" pitchFamily="18" charset="0"/>
            </a:endParaRPr>
          </a:p>
          <a:p>
            <a:pPr algn="jus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Need of industrialization</a:t>
            </a:r>
            <a:endParaRPr lang="en-US" altLang="zh-CN" sz="2000" dirty="0">
              <a:latin typeface="Times New Roman" panose="02020603050405020304" pitchFamily="18" charset="0"/>
              <a:cs typeface="Times New Roman" panose="02020603050405020304" pitchFamily="18" charset="0"/>
            </a:endParaRPr>
          </a:p>
          <a:p>
            <a:pPr algn="just">
              <a:buNone/>
            </a:pPr>
            <a:endParaRPr lang="zh-CN" altLang="en-US" sz="2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9" name="标题 1"/>
          <p:cNvSpPr>
            <a:spLocks noGrp="1"/>
          </p:cNvSpPr>
          <p:nvPr/>
        </p:nvSpPr>
        <p:spPr>
          <a:xfrm>
            <a:off x="899592" y="961696"/>
            <a:ext cx="6840760" cy="5578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0" name="内容占位符 2"/>
          <p:cNvSpPr txBox="1"/>
          <p:nvPr/>
        </p:nvSpPr>
        <p:spPr>
          <a:xfrm>
            <a:off x="1560722" y="1600200"/>
            <a:ext cx="3888432"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Process of Civil War</a:t>
            </a:r>
            <a:endParaRPr lang="en-US" altLang="zh-CN" sz="2400" dirty="0">
              <a:latin typeface="Times New Roman" panose="02020603050405020304" pitchFamily="18" charset="0"/>
              <a:cs typeface="Times New Roman" panose="02020603050405020304" pitchFamily="18" charset="0"/>
            </a:endParaRPr>
          </a:p>
        </p:txBody>
      </p:sp>
      <p:sp>
        <p:nvSpPr>
          <p:cNvPr id="11" name="矩形 10"/>
          <p:cNvSpPr/>
          <p:nvPr/>
        </p:nvSpPr>
        <p:spPr>
          <a:xfrm>
            <a:off x="1932563" y="2115292"/>
            <a:ext cx="4824536" cy="646331"/>
          </a:xfrm>
          <a:prstGeom prst="rect">
            <a:avLst/>
          </a:prstGeom>
        </p:spPr>
        <p:txBody>
          <a:bodyPr wrap="square">
            <a:spAutoFit/>
          </a:bodyPr>
          <a:p>
            <a:pPr algn="just"/>
            <a:r>
              <a:rPr lang="en-US" altLang="zh-CN" dirty="0">
                <a:latin typeface="Times New Roman" panose="02020603050405020304" pitchFamily="18" charset="0"/>
                <a:cs typeface="Times New Roman" panose="02020603050405020304" pitchFamily="18" charset="0"/>
              </a:rPr>
              <a:t> </a:t>
            </a:r>
            <a:r>
              <a:rPr lang="ar-AE"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On April 12th, 1861, rebels fired on Fort Sumter, and the Civil War began. </a:t>
            </a:r>
            <a:endParaRPr lang="zh-CN" altLang="en-US" dirty="0">
              <a:latin typeface="Times New Roman" panose="02020603050405020304" pitchFamily="18" charset="0"/>
              <a:cs typeface="Times New Roman" panose="02020603050405020304" pitchFamily="18" charset="0"/>
            </a:endParaRPr>
          </a:p>
        </p:txBody>
      </p:sp>
      <p:pic>
        <p:nvPicPr>
          <p:cNvPr id="1026" name="图片 518" descr="thumbnailCATRDW0Y"/>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80898" y="2894324"/>
            <a:ext cx="1415301" cy="1439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p:cNvPicPr>
            <a:picLocks noChangeAspect="1"/>
          </p:cNvPicPr>
          <p:nvPr/>
        </p:nvPicPr>
        <p:blipFill>
          <a:blip r:embed="rId2"/>
          <a:stretch>
            <a:fillRect/>
          </a:stretch>
        </p:blipFill>
        <p:spPr>
          <a:xfrm>
            <a:off x="2580898" y="4466376"/>
            <a:ext cx="1415302" cy="1477754"/>
          </a:xfrm>
          <a:prstGeom prst="rect">
            <a:avLst/>
          </a:prstGeom>
        </p:spPr>
      </p:pic>
      <p:pic>
        <p:nvPicPr>
          <p:cNvPr id="12" name="图片 11"/>
          <p:cNvPicPr>
            <a:picLocks noChangeAspect="1"/>
          </p:cNvPicPr>
          <p:nvPr/>
        </p:nvPicPr>
        <p:blipFill rotWithShape="1">
          <a:blip r:embed="rId3"/>
          <a:srcRect l="9056" t="14305" r="12206" b="8007"/>
          <a:stretch>
            <a:fillRect/>
          </a:stretch>
        </p:blipFill>
        <p:spPr>
          <a:xfrm>
            <a:off x="4429125" y="2856230"/>
            <a:ext cx="4170680" cy="308673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9" name="标题 1"/>
          <p:cNvSpPr>
            <a:spLocks noGrp="1"/>
          </p:cNvSpPr>
          <p:nvPr/>
        </p:nvSpPr>
        <p:spPr>
          <a:xfrm>
            <a:off x="1691437" y="961696"/>
            <a:ext cx="6840760" cy="5578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5" name="内容占位符 2"/>
          <p:cNvSpPr txBox="1"/>
          <p:nvPr/>
        </p:nvSpPr>
        <p:spPr>
          <a:xfrm>
            <a:off x="2375322" y="1562013"/>
            <a:ext cx="3888432"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Process of Civil War</a:t>
            </a:r>
            <a:endParaRPr lang="en-US" altLang="zh-CN" sz="2400" dirty="0">
              <a:latin typeface="Times New Roman" panose="02020603050405020304" pitchFamily="18" charset="0"/>
              <a:cs typeface="Times New Roman" panose="02020603050405020304" pitchFamily="18" charset="0"/>
            </a:endParaRPr>
          </a:p>
        </p:txBody>
      </p:sp>
      <p:sp>
        <p:nvSpPr>
          <p:cNvPr id="6" name="内容占位符 2"/>
          <p:cNvSpPr>
            <a:spLocks noGrp="1"/>
          </p:cNvSpPr>
          <p:nvPr/>
        </p:nvSpPr>
        <p:spPr>
          <a:xfrm>
            <a:off x="2731170" y="2132856"/>
            <a:ext cx="5400511" cy="35943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altLang="zh-CN" sz="2000" b="1" dirty="0">
                <a:latin typeface="Times New Roman" panose="02020603050405020304" pitchFamily="18" charset="0"/>
                <a:cs typeface="Times New Roman" panose="02020603050405020304" pitchFamily="18" charset="0"/>
              </a:rPr>
              <a:t>The South </a:t>
            </a:r>
            <a:r>
              <a:rPr lang="en-US" altLang="zh-CN" sz="2000" dirty="0">
                <a:latin typeface="Times New Roman" panose="02020603050405020304" pitchFamily="18" charset="0"/>
                <a:cs typeface="Times New Roman" panose="02020603050405020304" pitchFamily="18" charset="0"/>
              </a:rPr>
              <a:t>was well prepared for the war and was mainly fighting defensively on its territory.  With the advantages of a strong military tradition and many experienced military leaders, the South won many early battles.</a:t>
            </a:r>
            <a:endParaRPr lang="en-US" altLang="zh-CN" sz="2000"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But </a:t>
            </a:r>
            <a:r>
              <a:rPr lang="en-US" altLang="zh-CN" sz="2000" b="1" dirty="0">
                <a:latin typeface="Times New Roman" panose="02020603050405020304" pitchFamily="18" charset="0"/>
                <a:cs typeface="Times New Roman" panose="02020603050405020304" pitchFamily="18" charset="0"/>
              </a:rPr>
              <a:t>the North </a:t>
            </a:r>
            <a:r>
              <a:rPr lang="en-US" altLang="zh-CN" sz="2000" dirty="0">
                <a:latin typeface="Times New Roman" panose="02020603050405020304" pitchFamily="18" charset="0"/>
                <a:cs typeface="Times New Roman" panose="02020603050405020304" pitchFamily="18" charset="0"/>
              </a:rPr>
              <a:t>enjoyed advantages of a larger population and greater economic and industrial  strength. Despite its potential strength, the war went badly for the North in the first 18 months. </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9" name="标题 1"/>
          <p:cNvSpPr>
            <a:spLocks noGrp="1"/>
          </p:cNvSpPr>
          <p:nvPr/>
        </p:nvSpPr>
        <p:spPr>
          <a:xfrm>
            <a:off x="1691437" y="741351"/>
            <a:ext cx="6840760" cy="5578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0" name="内容占位符 2"/>
          <p:cNvSpPr txBox="1"/>
          <p:nvPr/>
        </p:nvSpPr>
        <p:spPr>
          <a:xfrm>
            <a:off x="2347382" y="1369400"/>
            <a:ext cx="3888432"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Process of Civil War</a:t>
            </a:r>
            <a:endParaRPr lang="en-US" altLang="zh-CN" sz="2400" dirty="0">
              <a:latin typeface="Times New Roman" panose="02020603050405020304" pitchFamily="18" charset="0"/>
              <a:cs typeface="Times New Roman" panose="02020603050405020304" pitchFamily="18" charset="0"/>
            </a:endParaRPr>
          </a:p>
        </p:txBody>
      </p:sp>
      <p:sp>
        <p:nvSpPr>
          <p:cNvPr id="7" name="内容占位符 2"/>
          <p:cNvSpPr>
            <a:spLocks noGrp="1"/>
          </p:cNvSpPr>
          <p:nvPr/>
        </p:nvSpPr>
        <p:spPr>
          <a:xfrm>
            <a:off x="2844076" y="1927728"/>
            <a:ext cx="5688632" cy="404261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altLang="zh-CN" sz="2000" b="1" dirty="0">
                <a:latin typeface="Times New Roman" panose="02020603050405020304" pitchFamily="18" charset="0"/>
                <a:cs typeface="Times New Roman" panose="02020603050405020304" pitchFamily="18" charset="0"/>
              </a:rPr>
              <a:t>Emancipation Proclamation</a:t>
            </a:r>
            <a:endParaRPr lang="en-US" altLang="zh-CN" sz="2000" b="1" dirty="0">
              <a:latin typeface="Times New Roman" panose="02020603050405020304" pitchFamily="18" charset="0"/>
              <a:cs typeface="Times New Roman" panose="02020603050405020304" pitchFamily="18" charset="0"/>
            </a:endParaRPr>
          </a:p>
          <a:p>
            <a:pPr marL="0" indent="0" algn="just">
              <a:buNone/>
            </a:pPr>
            <a:r>
              <a:rPr lang="en-US" altLang="zh-CN" sz="1600" dirty="0">
                <a:latin typeface="Times New Roman" panose="02020603050405020304" pitchFamily="18" charset="0"/>
                <a:cs typeface="Times New Roman" panose="02020603050405020304" pitchFamily="18" charset="0"/>
              </a:rPr>
              <a:t>   In 1863, Lincoln announced the Emancipation Proclamation, and freed 3.1 million of the nation’s 4 million slaves.</a:t>
            </a:r>
            <a:endParaRPr lang="en-US" altLang="zh-CN" sz="1600" dirty="0">
              <a:latin typeface="Times New Roman" panose="02020603050405020304" pitchFamily="18" charset="0"/>
              <a:cs typeface="Times New Roman" panose="02020603050405020304" pitchFamily="18" charset="0"/>
            </a:endParaRPr>
          </a:p>
          <a:p>
            <a:pPr marL="0" indent="0" algn="just">
              <a:buNone/>
            </a:pPr>
            <a:r>
              <a:rPr lang="en-US" altLang="zh-CN" sz="1600" dirty="0">
                <a:latin typeface="Times New Roman" panose="02020603050405020304" pitchFamily="18" charset="0"/>
                <a:cs typeface="Times New Roman" panose="02020603050405020304" pitchFamily="18" charset="0"/>
              </a:rPr>
              <a:t>    As soon as a slave escaped the control of the Confederate government, the slave became legally free.</a:t>
            </a:r>
            <a:endParaRPr lang="en-US" altLang="zh-CN" sz="1600" dirty="0">
              <a:latin typeface="Times New Roman" panose="02020603050405020304" pitchFamily="18" charset="0"/>
              <a:cs typeface="Times New Roman" panose="02020603050405020304" pitchFamily="18" charset="0"/>
            </a:endParaRPr>
          </a:p>
          <a:p>
            <a:pPr marL="0" indent="0" algn="just">
              <a:buNone/>
            </a:pPr>
            <a:r>
              <a:rPr lang="en-US" altLang="zh-CN" sz="1600" dirty="0">
                <a:latin typeface="Times New Roman" panose="02020603050405020304" pitchFamily="18" charset="0"/>
                <a:cs typeface="Times New Roman" panose="02020603050405020304" pitchFamily="18" charset="0"/>
              </a:rPr>
              <a:t>    It was issued as a war measure during the American Civil War.</a:t>
            </a:r>
            <a:endParaRPr lang="zh-CN" altLang="en-US" sz="1600" dirty="0">
              <a:latin typeface="Times New Roman" panose="02020603050405020304" pitchFamily="18" charset="0"/>
              <a:cs typeface="Times New Roman" panose="02020603050405020304" pitchFamily="18" charset="0"/>
            </a:endParaRPr>
          </a:p>
          <a:p>
            <a:pPr algn="just">
              <a:buNone/>
            </a:pPr>
            <a:endParaRPr lang="en-US" altLang="zh-CN" sz="2000" dirty="0">
              <a:latin typeface="Times New Roman" panose="02020603050405020304" pitchFamily="18" charset="0"/>
              <a:cs typeface="Times New Roman" panose="02020603050405020304" pitchFamily="18" charset="0"/>
            </a:endParaRPr>
          </a:p>
          <a:p>
            <a:pPr algn="just"/>
            <a:endParaRPr lang="zh-CN" altLang="en-US" sz="2000"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1"/>
          <a:stretch>
            <a:fillRect/>
          </a:stretch>
        </p:blipFill>
        <p:spPr>
          <a:xfrm>
            <a:off x="3413786" y="3861047"/>
            <a:ext cx="1755240" cy="2271853"/>
          </a:xfrm>
          <a:prstGeom prst="rect">
            <a:avLst/>
          </a:prstGeom>
        </p:spPr>
      </p:pic>
      <p:pic>
        <p:nvPicPr>
          <p:cNvPr id="11" name="图片 10"/>
          <p:cNvPicPr>
            <a:picLocks noChangeAspect="1"/>
          </p:cNvPicPr>
          <p:nvPr/>
        </p:nvPicPr>
        <p:blipFill>
          <a:blip r:embed="rId2"/>
          <a:stretch>
            <a:fillRect/>
          </a:stretch>
        </p:blipFill>
        <p:spPr>
          <a:xfrm>
            <a:off x="5783833" y="3860497"/>
            <a:ext cx="1935182" cy="2186756"/>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9" name="标题 1"/>
          <p:cNvSpPr>
            <a:spLocks noGrp="1"/>
          </p:cNvSpPr>
          <p:nvPr/>
        </p:nvSpPr>
        <p:spPr>
          <a:xfrm>
            <a:off x="981625" y="909100"/>
            <a:ext cx="6696744" cy="48588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0" name="内容占位符 2"/>
          <p:cNvSpPr txBox="1"/>
          <p:nvPr/>
        </p:nvSpPr>
        <p:spPr>
          <a:xfrm>
            <a:off x="1691680" y="1574838"/>
            <a:ext cx="3888432"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Result of Civil War</a:t>
            </a:r>
            <a:endParaRPr lang="en-US" altLang="zh-CN" sz="2400" dirty="0">
              <a:latin typeface="Times New Roman" panose="02020603050405020304" pitchFamily="18" charset="0"/>
              <a:cs typeface="Times New Roman" panose="02020603050405020304" pitchFamily="18" charset="0"/>
            </a:endParaRPr>
          </a:p>
        </p:txBody>
      </p:sp>
      <p:sp>
        <p:nvSpPr>
          <p:cNvPr id="7" name="内容占位符 2"/>
          <p:cNvSpPr>
            <a:spLocks noGrp="1"/>
          </p:cNvSpPr>
          <p:nvPr/>
        </p:nvSpPr>
        <p:spPr>
          <a:xfrm>
            <a:off x="2000250" y="2188845"/>
            <a:ext cx="5841365" cy="15062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altLang="zh-CN" sz="2000" dirty="0">
                <a:latin typeface="Times New Roman" panose="02020603050405020304" pitchFamily="18" charset="0"/>
                <a:cs typeface="Times New Roman" panose="02020603050405020304" pitchFamily="18" charset="0"/>
              </a:rPr>
              <a:t>In 1863, the Union Army defeated the Confederate Army at Gettysburg. </a:t>
            </a:r>
            <a:endParaRPr lang="en-US" altLang="zh-CN" sz="2000"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In 1865, after the fall of Richmond, the South surrendered to the North, the war was over.</a:t>
            </a:r>
            <a:endParaRPr lang="zh-CN" altLang="zh-CN" sz="2000"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1"/>
          <a:stretch>
            <a:fillRect/>
          </a:stretch>
        </p:blipFill>
        <p:spPr>
          <a:xfrm>
            <a:off x="2504488" y="3767475"/>
            <a:ext cx="2941133" cy="1939310"/>
          </a:xfrm>
          <a:prstGeom prst="rect">
            <a:avLst/>
          </a:prstGeom>
        </p:spPr>
      </p:pic>
      <p:pic>
        <p:nvPicPr>
          <p:cNvPr id="12" name="图片 11"/>
          <p:cNvPicPr>
            <a:picLocks noChangeAspect="1"/>
          </p:cNvPicPr>
          <p:nvPr/>
        </p:nvPicPr>
        <p:blipFill>
          <a:blip r:embed="rId2"/>
          <a:stretch>
            <a:fillRect/>
          </a:stretch>
        </p:blipFill>
        <p:spPr>
          <a:xfrm>
            <a:off x="5704784" y="3767299"/>
            <a:ext cx="3006644" cy="1934406"/>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9" name="标题 1"/>
          <p:cNvSpPr>
            <a:spLocks noGrp="1"/>
          </p:cNvSpPr>
          <p:nvPr/>
        </p:nvSpPr>
        <p:spPr>
          <a:xfrm>
            <a:off x="1517700" y="1172532"/>
            <a:ext cx="6696744" cy="43781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0" name="内容占位符 2"/>
          <p:cNvSpPr txBox="1"/>
          <p:nvPr/>
        </p:nvSpPr>
        <p:spPr>
          <a:xfrm>
            <a:off x="2207047" y="1765324"/>
            <a:ext cx="3888432"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Significance of Civil War</a:t>
            </a:r>
            <a:endParaRPr lang="en-US" altLang="zh-CN" sz="2400" dirty="0">
              <a:latin typeface="Times New Roman" panose="02020603050405020304" pitchFamily="18" charset="0"/>
              <a:cs typeface="Times New Roman" panose="02020603050405020304" pitchFamily="18" charset="0"/>
            </a:endParaRPr>
          </a:p>
        </p:txBody>
      </p:sp>
      <p:sp>
        <p:nvSpPr>
          <p:cNvPr id="11" name="内容占位符 2"/>
          <p:cNvSpPr>
            <a:spLocks noGrp="1"/>
          </p:cNvSpPr>
          <p:nvPr/>
        </p:nvSpPr>
        <p:spPr>
          <a:xfrm>
            <a:off x="2607945" y="2434590"/>
            <a:ext cx="6296660" cy="216027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altLang="zh-CN" sz="2400" dirty="0">
                <a:latin typeface="Times New Roman" panose="02020603050405020304" pitchFamily="18" charset="0"/>
                <a:cs typeface="Times New Roman" panose="02020603050405020304" pitchFamily="18" charset="0"/>
              </a:rPr>
              <a:t>The war brought the slavery system to an end in the United States and united the nation once again.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Abolition of slavery paved the way for further capitalist development. </a:t>
            </a:r>
            <a:endParaRPr lang="en-US" altLang="zh-CN" sz="2400" dirty="0">
              <a:latin typeface="Times New Roman" panose="02020603050405020304" pitchFamily="18" charset="0"/>
              <a:cs typeface="Times New Roman" panose="02020603050405020304" pitchFamily="18" charset="0"/>
            </a:endParaRPr>
          </a:p>
          <a:p>
            <a:pPr algn="just"/>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9" name="标题 1"/>
          <p:cNvSpPr>
            <a:spLocks noGrp="1"/>
          </p:cNvSpPr>
          <p:nvPr/>
        </p:nvSpPr>
        <p:spPr>
          <a:xfrm>
            <a:off x="1517700" y="1172532"/>
            <a:ext cx="6696744" cy="43781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2" name="内容占位符 2"/>
          <p:cNvSpPr txBox="1"/>
          <p:nvPr/>
        </p:nvSpPr>
        <p:spPr>
          <a:xfrm>
            <a:off x="1739434" y="1715718"/>
            <a:ext cx="3888432"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Significance of Civil War</a:t>
            </a:r>
            <a:endParaRPr lang="en-US" altLang="zh-CN" sz="2400" dirty="0">
              <a:latin typeface="Times New Roman" panose="02020603050405020304" pitchFamily="18" charset="0"/>
              <a:cs typeface="Times New Roman" panose="02020603050405020304" pitchFamily="18" charset="0"/>
            </a:endParaRPr>
          </a:p>
        </p:txBody>
      </p:sp>
      <p:sp>
        <p:nvSpPr>
          <p:cNvPr id="13" name="内容占位符 2"/>
          <p:cNvSpPr>
            <a:spLocks noGrp="1"/>
          </p:cNvSpPr>
          <p:nvPr/>
        </p:nvSpPr>
        <p:spPr>
          <a:xfrm>
            <a:off x="1739434" y="2190115"/>
            <a:ext cx="6369050" cy="345059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2200" dirty="0">
                <a:latin typeface="Times New Roman" panose="02020603050405020304" pitchFamily="18" charset="0"/>
                <a:cs typeface="Times New Roman" panose="02020603050405020304" pitchFamily="18" charset="0"/>
              </a:rPr>
              <a:t>The United states witnessed another upsurge of westward movement due to the homestead law. Legendary heroes known as cowboys played an important role in developing the Far West.</a:t>
            </a:r>
            <a:endParaRPr lang="en-US" altLang="zh-CN" sz="2200" dirty="0">
              <a:latin typeface="Times New Roman" panose="02020603050405020304" pitchFamily="18" charset="0"/>
              <a:cs typeface="Times New Roman" panose="02020603050405020304" pitchFamily="18" charset="0"/>
            </a:endParaRPr>
          </a:p>
          <a:p>
            <a:pPr algn="just"/>
            <a:endParaRPr lang="en-US" altLang="zh-CN" sz="2200" dirty="0">
              <a:latin typeface="Times New Roman" panose="02020603050405020304" pitchFamily="18" charset="0"/>
              <a:cs typeface="Times New Roman" panose="02020603050405020304" pitchFamily="18" charset="0"/>
            </a:endParaRPr>
          </a:p>
        </p:txBody>
      </p:sp>
      <p:sp>
        <p:nvSpPr>
          <p:cNvPr id="14" name="内容占位符 2"/>
          <p:cNvSpPr txBox="1"/>
          <p:nvPr/>
        </p:nvSpPr>
        <p:spPr>
          <a:xfrm>
            <a:off x="1739516" y="3646470"/>
            <a:ext cx="3888432"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None/>
            </a:pPr>
            <a:r>
              <a:rPr lang="en-US" altLang="zh-CN" sz="2400" dirty="0">
                <a:latin typeface="Times New Roman" panose="02020603050405020304" pitchFamily="18" charset="0"/>
                <a:cs typeface="Times New Roman" panose="02020603050405020304" pitchFamily="18" charset="0"/>
              </a:rPr>
              <a:t>● After the Civil War</a:t>
            </a:r>
            <a:endParaRPr lang="en-US" altLang="zh-CN" sz="2400" dirty="0">
              <a:latin typeface="Times New Roman" panose="02020603050405020304" pitchFamily="18" charset="0"/>
              <a:cs typeface="Times New Roman" panose="02020603050405020304" pitchFamily="18" charset="0"/>
            </a:endParaRPr>
          </a:p>
        </p:txBody>
      </p:sp>
      <p:sp>
        <p:nvSpPr>
          <p:cNvPr id="15" name="内容占位符 2"/>
          <p:cNvSpPr>
            <a:spLocks noGrp="1"/>
          </p:cNvSpPr>
          <p:nvPr/>
        </p:nvSpPr>
        <p:spPr>
          <a:xfrm>
            <a:off x="1619094" y="4148954"/>
            <a:ext cx="4968552" cy="1111998"/>
          </a:xfrm>
          <a:prstGeom prst="rect">
            <a:avLst/>
          </a:prstGeom>
        </p:spPr>
        <p:txBody>
          <a:bodyPr vert="horz" lIns="91440" tIns="45720" rIns="91440" bIns="45720" rtlCol="0">
            <a:normAutofit fontScale="9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altLang="zh-CN" sz="2400" dirty="0">
                <a:latin typeface="Times New Roman" panose="02020603050405020304" pitchFamily="18" charset="0"/>
                <a:cs typeface="Times New Roman" panose="02020603050405020304" pitchFamily="18" charset="0"/>
              </a:rPr>
              <a:t>Economic Development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Social reforms During Industrialization</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The Growth of Imperialism</a:t>
            </a:r>
            <a:endParaRPr lang="en-US" altLang="zh-CN" sz="2400" dirty="0">
              <a:latin typeface="Times New Roman" panose="02020603050405020304" pitchFamily="18" charset="0"/>
              <a:cs typeface="Times New Roman" panose="02020603050405020304" pitchFamily="18" charset="0"/>
            </a:endParaRPr>
          </a:p>
          <a:p>
            <a:pPr marL="0" indent="0" algn="just">
              <a:buNone/>
            </a:pP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60071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5" name="矩形 4"/>
          <p:cNvSpPr/>
          <p:nvPr/>
        </p:nvSpPr>
        <p:spPr>
          <a:xfrm>
            <a:off x="1877234" y="823789"/>
            <a:ext cx="6144695" cy="584775"/>
          </a:xfrm>
          <a:prstGeom prst="rect">
            <a:avLst/>
          </a:prstGeom>
        </p:spPr>
        <p:txBody>
          <a:bodyPr wrap="none">
            <a:spAutoFit/>
          </a:bodyPr>
          <a:p>
            <a:pPr marL="0" indent="0">
              <a:buNone/>
            </a:pPr>
            <a:r>
              <a:rPr lang="en-US" altLang="zh-CN" sz="3200" dirty="0">
                <a:latin typeface="Times New Roman" panose="02020603050405020304" pitchFamily="18" charset="0"/>
                <a:cs typeface="Times New Roman" panose="02020603050405020304" pitchFamily="18" charset="0"/>
              </a:rPr>
              <a:t>3. America and the Two World Wars</a:t>
            </a:r>
            <a:endParaRPr lang="en-US" altLang="zh-CN" sz="3200" dirty="0">
              <a:latin typeface="Times New Roman" panose="02020603050405020304" pitchFamily="18" charset="0"/>
              <a:cs typeface="Times New Roman" panose="02020603050405020304" pitchFamily="18" charset="0"/>
            </a:endParaRPr>
          </a:p>
        </p:txBody>
      </p:sp>
      <p:sp>
        <p:nvSpPr>
          <p:cNvPr id="11" name="内容占位符 2"/>
          <p:cNvSpPr txBox="1"/>
          <p:nvPr/>
        </p:nvSpPr>
        <p:spPr>
          <a:xfrm>
            <a:off x="1991995" y="1508125"/>
            <a:ext cx="6366510" cy="5245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auto">
              <a:spcAft>
                <a:spcPts val="0"/>
              </a:spcAft>
              <a:buNone/>
            </a:pPr>
            <a:r>
              <a:rPr lang="en-US" altLang="zh-CN" sz="2300" dirty="0">
                <a:latin typeface="Times New Roman" panose="02020603050405020304" pitchFamily="18" charset="0"/>
                <a:cs typeface="Times New Roman" panose="02020603050405020304" pitchFamily="18" charset="0"/>
              </a:rPr>
              <a:t>● The United States during World War Ⅰ</a:t>
            </a:r>
            <a:endParaRPr lang="en-US" altLang="zh-CN" sz="2300" dirty="0">
              <a:latin typeface="Times New Roman" panose="02020603050405020304" pitchFamily="18" charset="0"/>
              <a:cs typeface="Times New Roman" panose="02020603050405020304" pitchFamily="18" charset="0"/>
            </a:endParaRPr>
          </a:p>
        </p:txBody>
      </p:sp>
      <p:sp>
        <p:nvSpPr>
          <p:cNvPr id="6" name="内容占位符 2"/>
          <p:cNvSpPr>
            <a:spLocks noGrp="1"/>
          </p:cNvSpPr>
          <p:nvPr/>
        </p:nvSpPr>
        <p:spPr>
          <a:xfrm>
            <a:off x="1756410" y="2032635"/>
            <a:ext cx="6386830" cy="3997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508000" algn="just" fontAlgn="auto">
              <a:spcBef>
                <a:spcPts val="0"/>
              </a:spcBef>
              <a:buNone/>
              <a:extLst>
                <a:ext uri="{35155182-B16C-46BC-9424-99874614C6A1}">
                  <wpsdc:indentchars xmlns:wpsdc="http://www.wps.cn/officeDocument/2017/drawingmlCustomData" val="200" checksum="282533468"/>
                </a:ext>
              </a:extLst>
            </a:pPr>
            <a:r>
              <a:rPr lang="zh-CN" altLang="en-US" sz="2000" dirty="0">
                <a:latin typeface="Times New Roman" panose="02020603050405020304" pitchFamily="18" charset="0"/>
                <a:cs typeface="Times New Roman" panose="02020603050405020304" pitchFamily="18" charset="0"/>
              </a:rPr>
              <a:t>The First World War broke out on July 28,</a:t>
            </a: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1914 and ended on November 11,1918,</a:t>
            </a: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lasting for more than four years.</a:t>
            </a:r>
            <a:endParaRPr lang="zh-CN" altLang="en-US" sz="2000" dirty="0">
              <a:latin typeface="Times New Roman" panose="02020603050405020304" pitchFamily="18" charset="0"/>
              <a:cs typeface="Times New Roman" panose="02020603050405020304" pitchFamily="18" charset="0"/>
            </a:endParaRPr>
          </a:p>
          <a:p>
            <a:pPr marL="0" indent="508000" algn="just" fontAlgn="auto">
              <a:spcBef>
                <a:spcPts val="0"/>
              </a:spcBef>
              <a:buNone/>
              <a:extLst>
                <a:ext uri="{35155182-B16C-46BC-9424-99874614C6A1}">
                  <wpsdc:indentchars xmlns:wpsdc="http://www.wps.cn/officeDocument/2017/drawingmlCustomData" val="200" checksum="282533468"/>
                </a:ext>
              </a:extLst>
            </a:pPr>
            <a:r>
              <a:rPr lang="zh-CN" altLang="en-US" sz="2000" dirty="0">
                <a:latin typeface="Times New Roman" panose="02020603050405020304" pitchFamily="18" charset="0"/>
                <a:cs typeface="Times New Roman" panose="02020603050405020304" pitchFamily="18" charset="0"/>
              </a:rPr>
              <a:t>During the first three years of the war,</a:t>
            </a: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the United States still clung to its traditional isolation and took a neutral policy,</a:t>
            </a: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and it made huge profits by selling munitions to the allies.</a:t>
            </a: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But later,the situation changed and to protect its interests</a:t>
            </a: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America had to enter the war.</a:t>
            </a:r>
            <a:endParaRPr lang="zh-CN" altLang="en-US" sz="2000" dirty="0">
              <a:latin typeface="Times New Roman" panose="02020603050405020304" pitchFamily="18" charset="0"/>
              <a:cs typeface="Times New Roman" panose="02020603050405020304" pitchFamily="18" charset="0"/>
            </a:endParaRPr>
          </a:p>
          <a:p>
            <a:pPr marL="0" indent="508000" algn="just" fontAlgn="auto">
              <a:spcBef>
                <a:spcPts val="0"/>
              </a:spcBef>
              <a:buNone/>
              <a:extLst>
                <a:ext uri="{35155182-B16C-46BC-9424-99874614C6A1}">
                  <wpsdc:indentchars xmlns:wpsdc="http://www.wps.cn/officeDocument/2017/drawingmlCustomData" val="200" checksum="282533468"/>
                </a:ext>
              </a:extLst>
            </a:pPr>
            <a:r>
              <a:rPr lang="zh-CN" altLang="en-US" sz="2000" dirty="0">
                <a:latin typeface="Times New Roman" panose="02020603050405020304" pitchFamily="18" charset="0"/>
                <a:cs typeface="Times New Roman" panose="02020603050405020304" pitchFamily="18" charset="0"/>
              </a:rPr>
              <a:t>With the support of most Americans, the U.S. President Wilson asked the Congress for a declaration of war against Germany in April, 1917. America</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s strong economy provided great help for the allies and in 1918, the war ended with a victory of the allies.</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60071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5" name="矩形 4"/>
          <p:cNvSpPr/>
          <p:nvPr/>
        </p:nvSpPr>
        <p:spPr>
          <a:xfrm>
            <a:off x="1877234" y="823789"/>
            <a:ext cx="6144695" cy="584775"/>
          </a:xfrm>
          <a:prstGeom prst="rect">
            <a:avLst/>
          </a:prstGeom>
        </p:spPr>
        <p:txBody>
          <a:bodyPr wrap="none">
            <a:spAutoFit/>
          </a:bodyPr>
          <a:p>
            <a:pPr marL="0" indent="0">
              <a:buNone/>
            </a:pPr>
            <a:r>
              <a:rPr lang="en-US" altLang="zh-CN" sz="3200" dirty="0">
                <a:latin typeface="Times New Roman" panose="02020603050405020304" pitchFamily="18" charset="0"/>
                <a:cs typeface="Times New Roman" panose="02020603050405020304" pitchFamily="18" charset="0"/>
              </a:rPr>
              <a:t>3. America and the Two World Wars</a:t>
            </a:r>
            <a:endParaRPr lang="en-US" altLang="zh-CN" sz="3200" dirty="0">
              <a:latin typeface="Times New Roman" panose="02020603050405020304" pitchFamily="18" charset="0"/>
              <a:cs typeface="Times New Roman" panose="02020603050405020304" pitchFamily="18" charset="0"/>
            </a:endParaRPr>
          </a:p>
        </p:txBody>
      </p:sp>
      <p:sp>
        <p:nvSpPr>
          <p:cNvPr id="7" name="内容占位符 2"/>
          <p:cNvSpPr txBox="1"/>
          <p:nvPr/>
        </p:nvSpPr>
        <p:spPr>
          <a:xfrm>
            <a:off x="2001520" y="1508125"/>
            <a:ext cx="6366510" cy="5245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auto">
              <a:spcAft>
                <a:spcPts val="0"/>
              </a:spcAft>
              <a:buNone/>
            </a:pPr>
            <a:r>
              <a:rPr lang="en-US" altLang="zh-CN" sz="2800" dirty="0">
                <a:latin typeface="Times New Roman" panose="02020603050405020304" pitchFamily="18" charset="0"/>
                <a:cs typeface="Times New Roman" panose="02020603050405020304" pitchFamily="18" charset="0"/>
              </a:rPr>
              <a:t>● The United States after World War Ⅰ</a:t>
            </a:r>
            <a:endParaRPr lang="en-US" altLang="zh-CN" sz="2800" dirty="0">
              <a:latin typeface="Times New Roman" panose="02020603050405020304" pitchFamily="18" charset="0"/>
              <a:cs typeface="Times New Roman" panose="02020603050405020304" pitchFamily="18" charset="0"/>
            </a:endParaRPr>
          </a:p>
        </p:txBody>
      </p:sp>
      <p:sp>
        <p:nvSpPr>
          <p:cNvPr id="8" name="内容占位符 6"/>
          <p:cNvSpPr>
            <a:spLocks noGrp="1"/>
          </p:cNvSpPr>
          <p:nvPr/>
        </p:nvSpPr>
        <p:spPr>
          <a:xfrm>
            <a:off x="2237740" y="2208530"/>
            <a:ext cx="6448425" cy="20231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Industrial progress</a:t>
            </a: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Changes in culture</a:t>
            </a: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Lost Generation</a:t>
            </a: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Great Depression and Franklin Roosevelt’s New Deal</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60071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5" name="矩形 4"/>
          <p:cNvSpPr/>
          <p:nvPr/>
        </p:nvSpPr>
        <p:spPr>
          <a:xfrm>
            <a:off x="1877234" y="823789"/>
            <a:ext cx="6144695" cy="584775"/>
          </a:xfrm>
          <a:prstGeom prst="rect">
            <a:avLst/>
          </a:prstGeom>
        </p:spPr>
        <p:txBody>
          <a:bodyPr wrap="none">
            <a:spAutoFit/>
          </a:bodyPr>
          <a:p>
            <a:pPr marL="0" indent="0">
              <a:buNone/>
            </a:pPr>
            <a:r>
              <a:rPr lang="en-US" altLang="zh-CN" sz="3200" dirty="0">
                <a:latin typeface="Times New Roman" panose="02020603050405020304" pitchFamily="18" charset="0"/>
                <a:cs typeface="Times New Roman" panose="02020603050405020304" pitchFamily="18" charset="0"/>
              </a:rPr>
              <a:t>3. America and the Two World Wars</a:t>
            </a:r>
            <a:endParaRPr lang="en-US" altLang="zh-CN" sz="3200" dirty="0">
              <a:latin typeface="Times New Roman" panose="02020603050405020304" pitchFamily="18" charset="0"/>
              <a:cs typeface="Times New Roman" panose="02020603050405020304" pitchFamily="18" charset="0"/>
            </a:endParaRPr>
          </a:p>
        </p:txBody>
      </p:sp>
      <p:sp>
        <p:nvSpPr>
          <p:cNvPr id="11" name="内容占位符 2"/>
          <p:cNvSpPr txBox="1"/>
          <p:nvPr/>
        </p:nvSpPr>
        <p:spPr>
          <a:xfrm>
            <a:off x="2038350" y="1408430"/>
            <a:ext cx="6366510" cy="5245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auto">
              <a:spcAft>
                <a:spcPts val="0"/>
              </a:spcAft>
              <a:buNone/>
            </a:pPr>
            <a:r>
              <a:rPr lang="en-US" altLang="zh-CN" sz="2300" dirty="0">
                <a:latin typeface="Times New Roman" panose="02020603050405020304" pitchFamily="18" charset="0"/>
                <a:cs typeface="Times New Roman" panose="02020603050405020304" pitchFamily="18" charset="0"/>
              </a:rPr>
              <a:t>● The United States during World War Ⅱ</a:t>
            </a:r>
            <a:endParaRPr lang="en-US" altLang="zh-CN" sz="2300" dirty="0">
              <a:latin typeface="Times New Roman" panose="02020603050405020304" pitchFamily="18" charset="0"/>
              <a:cs typeface="Times New Roman" panose="02020603050405020304" pitchFamily="18" charset="0"/>
            </a:endParaRPr>
          </a:p>
        </p:txBody>
      </p:sp>
      <p:sp>
        <p:nvSpPr>
          <p:cNvPr id="9" name="Text Box 7"/>
          <p:cNvSpPr txBox="1">
            <a:spLocks noChangeArrowheads="1"/>
          </p:cNvSpPr>
          <p:nvPr/>
        </p:nvSpPr>
        <p:spPr bwMode="auto">
          <a:xfrm>
            <a:off x="1789430" y="1856105"/>
            <a:ext cx="7267575" cy="4023360"/>
          </a:xfrm>
          <a:prstGeom prst="rect">
            <a:avLst/>
          </a:prstGeom>
          <a:noFill/>
          <a:ln w="9525">
            <a:noFill/>
            <a:miter lim="800000"/>
          </a:ln>
          <a:effectLst/>
        </p:spPr>
        <p:txBody>
          <a:bodyPr wrap="square">
            <a:spAutoFit/>
          </a:bodyPr>
          <a:p>
            <a:pPr marL="0" indent="457200" algn="just" eaLnBrk="1" latinLnBrk="0" hangingPunct="1">
              <a:spcBef>
                <a:spcPts val="0"/>
              </a:spcBef>
              <a:spcAft>
                <a:spcPts val="100"/>
              </a:spcAft>
            </a:pPr>
            <a:r>
              <a:rPr lang="en-US" altLang="zh-CN" sz="2200" dirty="0">
                <a:latin typeface="Times New Roman" panose="02020603050405020304" pitchFamily="18" charset="0"/>
                <a:cs typeface="Times New Roman" panose="02020603050405020304" pitchFamily="18" charset="0"/>
              </a:rPr>
              <a:t>At the beginning of the war, America kept its neutrality toward the war. </a:t>
            </a:r>
            <a:endParaRPr lang="en-US" altLang="zh-CN" sz="2200" dirty="0">
              <a:latin typeface="Times New Roman" panose="02020603050405020304" pitchFamily="18" charset="0"/>
              <a:cs typeface="Times New Roman" panose="02020603050405020304" pitchFamily="18" charset="0"/>
            </a:endParaRPr>
          </a:p>
          <a:p>
            <a:pPr marL="0" indent="457200" algn="just" eaLnBrk="1" latinLnBrk="0" hangingPunct="1">
              <a:spcBef>
                <a:spcPts val="0"/>
              </a:spcBef>
              <a:spcAft>
                <a:spcPts val="100"/>
              </a:spcAft>
            </a:pPr>
            <a:r>
              <a:rPr lang="en-US" altLang="zh-CN" sz="2200" dirty="0">
                <a:solidFill>
                  <a:schemeClr val="tx1">
                    <a:lumMod val="95000"/>
                    <a:lumOff val="5000"/>
                  </a:schemeClr>
                </a:solidFill>
                <a:latin typeface="Times New Roman" panose="02020603050405020304" pitchFamily="18" charset="0"/>
                <a:cs typeface="Times New Roman" panose="02020603050405020304" pitchFamily="18" charset="0"/>
                <a:sym typeface="+mn-ea"/>
              </a:rPr>
              <a:t>The attack on Pearl Harbor on December 7, 1941, dramatically altered America’s stance. President Roosevelt delivered his famous “Day of Infamy” speech the following day, asking Congress to declare war on Japan. This marked the United States’ official entry into World War II.</a:t>
            </a:r>
            <a:endParaRPr lang="en-US" altLang="zh-CN" sz="2200" dirty="0">
              <a:solidFill>
                <a:schemeClr val="tx1">
                  <a:lumMod val="95000"/>
                  <a:lumOff val="5000"/>
                </a:schemeClr>
              </a:solidFill>
              <a:latin typeface="Times New Roman" panose="02020603050405020304" pitchFamily="18" charset="0"/>
              <a:cs typeface="Times New Roman" panose="02020603050405020304" pitchFamily="18" charset="0"/>
              <a:sym typeface="+mn-ea"/>
            </a:endParaRPr>
          </a:p>
          <a:p>
            <a:pPr marL="0" indent="457200" algn="just" eaLnBrk="1" latinLnBrk="0" hangingPunct="1">
              <a:spcBef>
                <a:spcPts val="0"/>
              </a:spcBef>
              <a:spcAft>
                <a:spcPts val="100"/>
              </a:spcAft>
            </a:pPr>
            <a:r>
              <a:rPr lang="en-US" altLang="zh-CN" sz="2200" dirty="0">
                <a:solidFill>
                  <a:schemeClr val="tx1">
                    <a:lumMod val="95000"/>
                    <a:lumOff val="5000"/>
                  </a:schemeClr>
                </a:solidFill>
                <a:latin typeface="Times New Roman" panose="02020603050405020304" pitchFamily="18" charset="0"/>
                <a:cs typeface="Times New Roman" panose="02020603050405020304" pitchFamily="18" charset="0"/>
                <a:sym typeface="+mn-ea"/>
              </a:rPr>
              <a:t> </a:t>
            </a:r>
            <a:r>
              <a:rPr lang="en-US" altLang="zh-CN" sz="2200" dirty="0">
                <a:latin typeface="Times New Roman" panose="02020603050405020304" pitchFamily="18" charset="0"/>
                <a:ea typeface="楷体_GB2312" pitchFamily="49" charset="-122"/>
                <a:cs typeface="Times New Roman" panose="02020603050405020304" pitchFamily="18" charset="0"/>
                <a:sym typeface="+mn-ea"/>
              </a:rPr>
              <a:t>On August 6th</a:t>
            </a:r>
            <a:r>
              <a:rPr lang="en-US" altLang="zh-CN" sz="2200" dirty="0">
                <a:latin typeface="Times New Roman" panose="02020603050405020304" pitchFamily="18" charset="0"/>
                <a:ea typeface="楷体_GB2312" pitchFamily="49" charset="-122"/>
                <a:cs typeface="Times New Roman" panose="02020603050405020304" pitchFamily="18" charset="0"/>
                <a:sym typeface="+mn-ea"/>
              </a:rPr>
              <a:t> and 9th, 1945, The U.S. dropped two atom bombs on the cities of Hiroshima and Nagasaki. On August 14th, Janpan surrendered and World War II ended.</a:t>
            </a:r>
            <a:endParaRPr lang="en-US" altLang="zh-CN" sz="2200" dirty="0">
              <a:solidFill>
                <a:schemeClr val="tx1">
                  <a:lumMod val="95000"/>
                  <a:lumOff val="5000"/>
                </a:schemeClr>
              </a:solidFill>
              <a:latin typeface="Times New Roman" panose="02020603050405020304" pitchFamily="18" charset="0"/>
              <a:cs typeface="Times New Roman" panose="02020603050405020304" pitchFamily="18" charset="0"/>
              <a:sym typeface="+mn-ea"/>
            </a:endParaRPr>
          </a:p>
          <a:p>
            <a:pPr algn="just">
              <a:spcBef>
                <a:spcPct val="50000"/>
              </a:spcBef>
            </a:pPr>
            <a:endParaRPr lang="en-US" altLang="zh-CN" sz="2200" dirty="0">
              <a:solidFill>
                <a:schemeClr val="tx1">
                  <a:lumMod val="95000"/>
                  <a:lumOff val="5000"/>
                </a:schemeClr>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标题 1"/>
          <p:cNvSpPr>
            <a:spLocks noGrp="1"/>
          </p:cNvSpPr>
          <p:nvPr/>
        </p:nvSpPr>
        <p:spPr>
          <a:xfrm>
            <a:off x="1013262" y="610565"/>
            <a:ext cx="5266928" cy="101655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1. </a:t>
            </a:r>
            <a:r>
              <a:rPr lang="en-US" altLang="zh-CN" sz="3600" dirty="0">
                <a:latin typeface="Times New Roman" panose="02020603050405020304" pitchFamily="18" charset="0"/>
                <a:cs typeface="Times New Roman" panose="02020603050405020304" pitchFamily="18" charset="0"/>
              </a:rPr>
              <a:t>The Thirteen Colonies</a:t>
            </a:r>
            <a:endParaRPr lang="zh-CN" altLang="en-US" sz="3600" dirty="0">
              <a:latin typeface="Times New Roman" panose="02020603050405020304" pitchFamily="18" charset="0"/>
              <a:cs typeface="Times New Roman" panose="02020603050405020304" pitchFamily="18" charset="0"/>
            </a:endParaRPr>
          </a:p>
        </p:txBody>
      </p:sp>
      <p:sp>
        <p:nvSpPr>
          <p:cNvPr id="5" name="内容占位符 2"/>
          <p:cNvSpPr>
            <a:spLocks noGrp="1"/>
          </p:cNvSpPr>
          <p:nvPr/>
        </p:nvSpPr>
        <p:spPr>
          <a:xfrm>
            <a:off x="1609090" y="1626870"/>
            <a:ext cx="8373745" cy="32588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2400" dirty="0">
                <a:latin typeface="Times New Roman" panose="02020603050405020304" pitchFamily="18" charset="0"/>
                <a:cs typeface="Times New Roman" panose="02020603050405020304" pitchFamily="18" charset="0"/>
              </a:rPr>
              <a:t>●Britain defeated the Spanish Armada and gained naval supremacy in 1588.</a:t>
            </a:r>
            <a:endParaRPr lang="en-US" altLang="zh-CN" sz="2400" dirty="0">
              <a:latin typeface="Times New Roman" panose="02020603050405020304" pitchFamily="18" charset="0"/>
              <a:cs typeface="Times New Roman" panose="02020603050405020304" pitchFamily="18" charset="0"/>
            </a:endParaRPr>
          </a:p>
          <a:p>
            <a:pPr marL="0" indent="0" algn="just">
              <a:buNone/>
            </a:pPr>
            <a:endParaRPr lang="zh-CN" altLang="en-US" dirty="0"/>
          </a:p>
        </p:txBody>
      </p:sp>
      <p:pic>
        <p:nvPicPr>
          <p:cNvPr id="7" name="图片 6" descr="3AB1A9BEE70D755751E2845124675EB4.jpeg"/>
          <p:cNvPicPr>
            <a:picLocks noChangeAspect="1"/>
          </p:cNvPicPr>
          <p:nvPr/>
        </p:nvPicPr>
        <p:blipFill>
          <a:blip r:embed="rId1" cstate="print"/>
          <a:stretch>
            <a:fillRect/>
          </a:stretch>
        </p:blipFill>
        <p:spPr>
          <a:xfrm>
            <a:off x="3326130" y="2636520"/>
            <a:ext cx="5395595" cy="26441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60071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5" name="矩形 4"/>
          <p:cNvSpPr/>
          <p:nvPr/>
        </p:nvSpPr>
        <p:spPr>
          <a:xfrm>
            <a:off x="1877234" y="823789"/>
            <a:ext cx="6144695" cy="584775"/>
          </a:xfrm>
          <a:prstGeom prst="rect">
            <a:avLst/>
          </a:prstGeom>
        </p:spPr>
        <p:txBody>
          <a:bodyPr wrap="none">
            <a:spAutoFit/>
          </a:bodyPr>
          <a:p>
            <a:pPr marL="0" indent="0">
              <a:buNone/>
            </a:pPr>
            <a:r>
              <a:rPr lang="en-US" altLang="zh-CN" sz="3200" dirty="0">
                <a:latin typeface="Times New Roman" panose="02020603050405020304" pitchFamily="18" charset="0"/>
                <a:cs typeface="Times New Roman" panose="02020603050405020304" pitchFamily="18" charset="0"/>
              </a:rPr>
              <a:t>3. America and the Two World Wars</a:t>
            </a:r>
            <a:endParaRPr lang="en-US" altLang="zh-CN" sz="3200" dirty="0">
              <a:latin typeface="Times New Roman" panose="02020603050405020304" pitchFamily="18" charset="0"/>
              <a:cs typeface="Times New Roman" panose="02020603050405020304" pitchFamily="18" charset="0"/>
            </a:endParaRPr>
          </a:p>
        </p:txBody>
      </p:sp>
      <p:sp>
        <p:nvSpPr>
          <p:cNvPr id="11" name="内容占位符 2"/>
          <p:cNvSpPr txBox="1"/>
          <p:nvPr/>
        </p:nvSpPr>
        <p:spPr>
          <a:xfrm>
            <a:off x="2038350" y="1408430"/>
            <a:ext cx="6366510" cy="5245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auto">
              <a:spcAft>
                <a:spcPts val="0"/>
              </a:spcAft>
              <a:buNone/>
            </a:pPr>
            <a:r>
              <a:rPr lang="en-US" altLang="zh-CN" sz="2300" dirty="0">
                <a:latin typeface="Times New Roman" panose="02020603050405020304" pitchFamily="18" charset="0"/>
                <a:cs typeface="Times New Roman" panose="02020603050405020304" pitchFamily="18" charset="0"/>
              </a:rPr>
              <a:t>● The United States after World War Ⅱ</a:t>
            </a:r>
            <a:endParaRPr lang="en-US" altLang="zh-CN" sz="2300" dirty="0">
              <a:latin typeface="Times New Roman" panose="02020603050405020304" pitchFamily="18" charset="0"/>
              <a:cs typeface="Times New Roman" panose="02020603050405020304" pitchFamily="18" charset="0"/>
            </a:endParaRPr>
          </a:p>
        </p:txBody>
      </p:sp>
      <p:sp>
        <p:nvSpPr>
          <p:cNvPr id="7" name="内容占位符 6"/>
          <p:cNvSpPr>
            <a:spLocks noGrp="1"/>
          </p:cNvSpPr>
          <p:nvPr/>
        </p:nvSpPr>
        <p:spPr>
          <a:xfrm>
            <a:off x="1956435" y="1866265"/>
            <a:ext cx="6448425" cy="46380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Cold war and America’s containment </a:t>
            </a: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McCarthy Era</a:t>
            </a: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Cuban Missile Crisis </a:t>
            </a: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John Kennedy and New Frontier</a:t>
            </a: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Demands for Reform</a:t>
            </a:r>
            <a:endParaRPr lang="en-US" sz="2400" dirty="0">
              <a:latin typeface="Times New Roman" panose="02020603050405020304" pitchFamily="18" charset="0"/>
              <a:cs typeface="Times New Roman" panose="02020603050405020304" pitchFamily="18" charset="0"/>
            </a:endParaRPr>
          </a:p>
          <a:p>
            <a:pPr marL="0" indent="457200" algn="just" fontAlgn="auto">
              <a:spcBef>
                <a:spcPts val="0"/>
              </a:spcBef>
              <a:buFont typeface="Arial" panose="020B0604020202020204" pitchFamily="34" charset="0"/>
              <a:buNone/>
            </a:pPr>
            <a:r>
              <a:rPr lang="en-US" sz="2400" dirty="0">
                <a:latin typeface="Times New Roman" panose="02020603050405020304" pitchFamily="18" charset="0"/>
                <a:cs typeface="Times New Roman" panose="02020603050405020304" pitchFamily="18" charset="0"/>
              </a:rPr>
              <a:t>The Civil Rights Movement</a:t>
            </a:r>
            <a:endParaRPr lang="en-US" sz="2400" dirty="0">
              <a:latin typeface="Times New Roman" panose="02020603050405020304" pitchFamily="18" charset="0"/>
              <a:cs typeface="Times New Roman" panose="02020603050405020304" pitchFamily="18" charset="0"/>
            </a:endParaRPr>
          </a:p>
          <a:p>
            <a:pPr marL="0" indent="457200" algn="just" fontAlgn="auto">
              <a:spcBef>
                <a:spcPts val="0"/>
              </a:spcBef>
              <a:buFont typeface="Arial" panose="020B0604020202020204" pitchFamily="34" charset="0"/>
              <a:buNone/>
            </a:pPr>
            <a:r>
              <a:rPr lang="en-US" sz="2400" dirty="0">
                <a:latin typeface="Times New Roman" panose="02020603050405020304" pitchFamily="18" charset="0"/>
                <a:cs typeface="Times New Roman" panose="02020603050405020304" pitchFamily="18" charset="0"/>
              </a:rPr>
              <a:t>The Women’s Movement</a:t>
            </a:r>
            <a:endParaRPr lang="en-US" sz="2400" dirty="0">
              <a:latin typeface="Times New Roman" panose="02020603050405020304" pitchFamily="18" charset="0"/>
              <a:cs typeface="Times New Roman" panose="02020603050405020304" pitchFamily="18" charset="0"/>
            </a:endParaRPr>
          </a:p>
          <a:p>
            <a:pPr marL="0" indent="457200" algn="just" fontAlgn="auto">
              <a:spcBef>
                <a:spcPts val="0"/>
              </a:spcBef>
              <a:buFont typeface="Arial" panose="020B0604020202020204" pitchFamily="34" charset="0"/>
              <a:buNone/>
            </a:pPr>
            <a:r>
              <a:rPr lang="en-US" sz="2400" dirty="0">
                <a:latin typeface="Times New Roman" panose="02020603050405020304" pitchFamily="18" charset="0"/>
                <a:cs typeface="Times New Roman" panose="02020603050405020304" pitchFamily="18" charset="0"/>
              </a:rPr>
              <a:t>The Youth Movement</a:t>
            </a: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Beat Generation</a:t>
            </a: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Vietnam War</a:t>
            </a: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Watergate Affair</a:t>
            </a: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a:p>
            <a:pPr algn="just" fontAlgn="auto">
              <a:spcBef>
                <a:spcPts val="0"/>
              </a:spcBef>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9" name="矩形 8"/>
          <p:cNvSpPr/>
          <p:nvPr/>
        </p:nvSpPr>
        <p:spPr>
          <a:xfrm>
            <a:off x="1442189" y="807866"/>
            <a:ext cx="3320415" cy="583565"/>
          </a:xfrm>
          <a:prstGeom prst="rect">
            <a:avLst/>
          </a:prstGeom>
        </p:spPr>
        <p:txBody>
          <a:bodyPr wrap="none">
            <a:spAutoFit/>
          </a:bodyPr>
          <a:p>
            <a:r>
              <a:rPr lang="en-US" altLang="zh-CN"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4. Present America</a:t>
            </a:r>
            <a:endParaRPr lang="zh-CN" altLang="en-US" sz="3200" dirty="0"/>
          </a:p>
        </p:txBody>
      </p:sp>
      <p:sp>
        <p:nvSpPr>
          <p:cNvPr id="10" name="内容占位符 5"/>
          <p:cNvSpPr>
            <a:spLocks noGrp="1"/>
          </p:cNvSpPr>
          <p:nvPr/>
        </p:nvSpPr>
        <p:spPr>
          <a:xfrm>
            <a:off x="1698283" y="1391160"/>
            <a:ext cx="2808312" cy="504056"/>
          </a:xfrm>
          <a:prstGeom prst="rect">
            <a:avLst/>
          </a:prstGeom>
        </p:spPr>
        <p:txBody>
          <a:bodyPr vert="horz" lIns="91440" tIns="45720" rIns="91440" bIns="45720" rtlCol="0">
            <a:normAutofit fontScale="8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6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Jimmy Carter</a:t>
            </a:r>
            <a:endParaRPr lang="zh-CN" altLang="en-US" dirty="0">
              <a:latin typeface="Times New Roman" panose="02020603050405020304" pitchFamily="18" charset="0"/>
              <a:cs typeface="Times New Roman" panose="02020603050405020304" pitchFamily="18" charset="0"/>
            </a:endParaRPr>
          </a:p>
        </p:txBody>
      </p:sp>
      <p:sp>
        <p:nvSpPr>
          <p:cNvPr id="11" name="矩形 10"/>
          <p:cNvSpPr/>
          <p:nvPr/>
        </p:nvSpPr>
        <p:spPr>
          <a:xfrm>
            <a:off x="1585888" y="1895475"/>
            <a:ext cx="6735445" cy="1938020"/>
          </a:xfrm>
          <a:prstGeom prst="rect">
            <a:avLst/>
          </a:prstGeom>
        </p:spPr>
        <p:txBody>
          <a:bodyPr wrap="square">
            <a:spAutoFit/>
          </a:bodyPr>
          <a:p>
            <a:pPr indent="333375" algn="just">
              <a:spcAft>
                <a:spcPts val="0"/>
              </a:spcAft>
            </a:pPr>
            <a:r>
              <a:rPr lang="en-US" altLang="zh-CN"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Jimmy Carter (born October 1, 1924 in Plains, Georgia) was an American politician and activist who served as the 39th President of the United States (January 20, 1977 - January 20, 1981). After leaving office, Carter traveled the world and other places to mediate on behalf of parties to conflicts. He was awarded the Nobel Peace Prize in 2002.</a:t>
            </a:r>
            <a:r>
              <a:rPr lang="zh-CN" altLang="zh-CN"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zh-CN"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内容占位符 5"/>
          <p:cNvSpPr>
            <a:spLocks noGrp="1"/>
          </p:cNvSpPr>
          <p:nvPr/>
        </p:nvSpPr>
        <p:spPr>
          <a:xfrm>
            <a:off x="1698283" y="3833495"/>
            <a:ext cx="3609975" cy="504190"/>
          </a:xfrm>
          <a:prstGeom prst="rect">
            <a:avLst/>
          </a:prstGeom>
        </p:spPr>
        <p:txBody>
          <a:bodyPr vert="horz" lIns="91440" tIns="45720" rIns="91440" bIns="45720" rtlCol="0">
            <a:normAutofit fontScale="85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6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Ronald Reagan</a:t>
            </a:r>
            <a:endParaRPr lang="zh-CN" altLang="en-US" dirty="0">
              <a:latin typeface="Times New Roman" panose="02020603050405020304" pitchFamily="18" charset="0"/>
              <a:cs typeface="Times New Roman" panose="02020603050405020304" pitchFamily="18" charset="0"/>
            </a:endParaRPr>
          </a:p>
        </p:txBody>
      </p:sp>
      <p:sp>
        <p:nvSpPr>
          <p:cNvPr id="13" name="矩形 12"/>
          <p:cNvSpPr/>
          <p:nvPr/>
        </p:nvSpPr>
        <p:spPr>
          <a:xfrm>
            <a:off x="1698283" y="4337685"/>
            <a:ext cx="6981825" cy="1630045"/>
          </a:xfrm>
          <a:prstGeom prst="rect">
            <a:avLst/>
          </a:prstGeom>
        </p:spPr>
        <p:txBody>
          <a:bodyPr wrap="square">
            <a:spAutoFit/>
          </a:bodyPr>
          <a:p>
            <a:pPr algn="just"/>
            <a:r>
              <a:rPr lang="en-US" altLang="zh-CN" sz="2000" dirty="0">
                <a:latin typeface="Times New Roman" panose="02020603050405020304" pitchFamily="18" charset="0"/>
                <a:cs typeface="Times New Roman" panose="02020603050405020304" pitchFamily="18" charset="0"/>
              </a:rPr>
              <a:t>     Ronald Wilson Reagan (1911-2004), born in Tampico, Illinois, was an Irish-born American politician and actor. He served as the 40th President of the United States from 1981 to 1989. </a:t>
            </a:r>
            <a:r>
              <a:rPr lang="en-US" altLang="zh-CN" sz="2000" dirty="0">
                <a:latin typeface="Times New Roman" panose="02020603050405020304" pitchFamily="18" charset="0"/>
                <a:cs typeface="Times New Roman" panose="02020603050405020304" pitchFamily="18" charset="0"/>
                <a:sym typeface="+mn-ea"/>
              </a:rPr>
              <a:t>Reagan died at his home on June 5, 2004, at the age of 93.</a:t>
            </a:r>
            <a:endParaRPr lang="zh-CN" altLang="en-US" sz="2000" dirty="0">
              <a:latin typeface="Times New Roman" panose="02020603050405020304" pitchFamily="18" charset="0"/>
              <a:cs typeface="Times New Roman" panose="02020603050405020304" pitchFamily="18" charset="0"/>
            </a:endParaRPr>
          </a:p>
          <a:p>
            <a:pPr algn="just"/>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3937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矩形 5"/>
          <p:cNvSpPr/>
          <p:nvPr/>
        </p:nvSpPr>
        <p:spPr>
          <a:xfrm>
            <a:off x="1691680" y="817004"/>
            <a:ext cx="3320415" cy="583565"/>
          </a:xfrm>
          <a:prstGeom prst="rect">
            <a:avLst/>
          </a:prstGeom>
        </p:spPr>
        <p:txBody>
          <a:bodyPr wrap="none">
            <a:spAutoFit/>
          </a:bodyPr>
          <a:p>
            <a:pPr algn="l"/>
            <a:r>
              <a:rPr lang="en-US" altLang="zh-CN"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4. </a:t>
            </a:r>
            <a:r>
              <a:rPr lang="en-US" altLang="zh-CN" sz="3200" dirty="0">
                <a:latin typeface="Times New Roman" panose="02020603050405020304" pitchFamily="18" charset="0"/>
                <a:cs typeface="Times New Roman" panose="02020603050405020304" pitchFamily="18" charset="0"/>
                <a:sym typeface="+mn-ea"/>
              </a:rPr>
              <a:t>Present</a:t>
            </a:r>
            <a:r>
              <a:rPr lang="en-US" altLang="zh-CN" sz="3200" dirty="0">
                <a:latin typeface="Times New Roman" panose="02020603050405020304" pitchFamily="18" charset="0"/>
                <a:cs typeface="Times New Roman" panose="02020603050405020304" pitchFamily="18" charset="0"/>
              </a:rPr>
              <a:t> America</a:t>
            </a:r>
            <a:endParaRPr lang="zh-CN" altLang="en-US" sz="3200" dirty="0"/>
          </a:p>
        </p:txBody>
      </p:sp>
      <p:sp>
        <p:nvSpPr>
          <p:cNvPr id="7" name="内容占位符 5"/>
          <p:cNvSpPr>
            <a:spLocks noGrp="1"/>
          </p:cNvSpPr>
          <p:nvPr/>
        </p:nvSpPr>
        <p:spPr>
          <a:xfrm>
            <a:off x="1943100" y="1444557"/>
            <a:ext cx="4003358" cy="504056"/>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6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sz="3800" dirty="0">
                <a:latin typeface="Times New Roman" panose="02020603050405020304" pitchFamily="18" charset="0"/>
                <a:cs typeface="Times New Roman" panose="02020603050405020304" pitchFamily="18" charset="0"/>
              </a:rPr>
              <a:t>George Herbert Walker Bush </a:t>
            </a:r>
            <a:endParaRPr lang="zh-CN" altLang="en-US" sz="3800" dirty="0">
              <a:latin typeface="Times New Roman" panose="02020603050405020304" pitchFamily="18" charset="0"/>
              <a:cs typeface="Times New Roman" panose="02020603050405020304" pitchFamily="18" charset="0"/>
            </a:endParaRPr>
          </a:p>
        </p:txBody>
      </p:sp>
      <p:sp>
        <p:nvSpPr>
          <p:cNvPr id="9" name="矩形 8"/>
          <p:cNvSpPr/>
          <p:nvPr/>
        </p:nvSpPr>
        <p:spPr>
          <a:xfrm>
            <a:off x="1825625" y="1884680"/>
            <a:ext cx="5733415" cy="1630045"/>
          </a:xfrm>
          <a:prstGeom prst="rect">
            <a:avLst/>
          </a:prstGeom>
        </p:spPr>
        <p:txBody>
          <a:bodyPr wrap="square">
            <a:spAutoFit/>
          </a:bodyPr>
          <a:p>
            <a:pPr algn="just"/>
            <a:r>
              <a:rPr lang="en-US" altLang="zh-CN"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George Herbert Walker Bush (1924-2018) was an American politician who served as the 51st and 41st President of the United States from 1989 to 1993. On the evening of November 30, 2018, Bush passed away at the age of 94. </a:t>
            </a:r>
            <a:endParaRPr lang="en-US" altLang="zh-CN" sz="2000" dirty="0">
              <a:latin typeface="Times New Roman" panose="02020603050405020304" pitchFamily="18" charset="0"/>
              <a:cs typeface="Times New Roman" panose="02020603050405020304" pitchFamily="18" charset="0"/>
            </a:endParaRPr>
          </a:p>
        </p:txBody>
      </p:sp>
      <p:sp>
        <p:nvSpPr>
          <p:cNvPr id="10" name="内容占位符 5"/>
          <p:cNvSpPr txBox="1"/>
          <p:nvPr/>
        </p:nvSpPr>
        <p:spPr>
          <a:xfrm>
            <a:off x="1943100" y="3572925"/>
            <a:ext cx="2664296" cy="425838"/>
          </a:xfrm>
          <a:prstGeom prst="rect">
            <a:avLst/>
          </a:prstGeom>
        </p:spPr>
        <p:txBody>
          <a:bodyPr vert="horz" lIns="91440" tIns="45720" rIns="91440" bIns="45720" rtlCol="0">
            <a:normAutofit fontScale="6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altLang="zh-CN" sz="26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sz="3800" dirty="0">
                <a:latin typeface="Times New Roman" panose="02020603050405020304" pitchFamily="18" charset="0"/>
                <a:cs typeface="Times New Roman" panose="02020603050405020304" pitchFamily="18" charset="0"/>
              </a:rPr>
              <a:t>Bill Clinton</a:t>
            </a:r>
            <a:endParaRPr lang="zh-CN" altLang="en-US" sz="3800" dirty="0">
              <a:latin typeface="Times New Roman" panose="02020603050405020304" pitchFamily="18" charset="0"/>
              <a:cs typeface="Times New Roman" panose="02020603050405020304" pitchFamily="18" charset="0"/>
            </a:endParaRPr>
          </a:p>
        </p:txBody>
      </p:sp>
      <p:sp>
        <p:nvSpPr>
          <p:cNvPr id="11" name="矩形 10"/>
          <p:cNvSpPr/>
          <p:nvPr/>
        </p:nvSpPr>
        <p:spPr>
          <a:xfrm>
            <a:off x="1825625" y="3998595"/>
            <a:ext cx="6359525" cy="1630045"/>
          </a:xfrm>
          <a:prstGeom prst="rect">
            <a:avLst/>
          </a:prstGeom>
        </p:spPr>
        <p:txBody>
          <a:bodyPr wrap="square">
            <a:spAutoFit/>
          </a:bodyPr>
          <a:p>
            <a:pPr algn="just"/>
            <a:r>
              <a:rPr lang="en-US" altLang="zh-CN" sz="2000" dirty="0">
                <a:latin typeface="Times New Roman" panose="02020603050405020304" pitchFamily="18" charset="0"/>
                <a:cs typeface="Times New Roman" panose="02020603050405020304" pitchFamily="18" charset="0"/>
              </a:rPr>
              <a:t>     William Jefferson Clinton (born August 19, 1946 in Hope, Arkansas, United States) is an American Democratic politician. He was the 42nd President of the United States selected in 1992, and then was re-elected in 1996. </a:t>
            </a:r>
            <a:endParaRPr lang="en-US" altLang="zh-CN" sz="2000" dirty="0">
              <a:latin typeface="Times New Roman" panose="02020603050405020304" pitchFamily="18" charset="0"/>
              <a:cs typeface="Times New Roman" panose="02020603050405020304" pitchFamily="18" charset="0"/>
            </a:endParaRPr>
          </a:p>
          <a:p>
            <a:pPr algn="just"/>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3937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矩形 5"/>
          <p:cNvSpPr/>
          <p:nvPr/>
        </p:nvSpPr>
        <p:spPr>
          <a:xfrm>
            <a:off x="2517815" y="1109739"/>
            <a:ext cx="3320415" cy="583565"/>
          </a:xfrm>
          <a:prstGeom prst="rect">
            <a:avLst/>
          </a:prstGeom>
        </p:spPr>
        <p:txBody>
          <a:bodyPr wrap="none">
            <a:spAutoFit/>
          </a:bodyPr>
          <a:p>
            <a:pPr algn="l"/>
            <a:r>
              <a:rPr lang="en-US" altLang="zh-CN"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4. </a:t>
            </a:r>
            <a:r>
              <a:rPr lang="en-US" altLang="zh-CN" sz="3200" dirty="0">
                <a:latin typeface="Times New Roman" panose="02020603050405020304" pitchFamily="18" charset="0"/>
                <a:cs typeface="Times New Roman" panose="02020603050405020304" pitchFamily="18" charset="0"/>
                <a:sym typeface="+mn-ea"/>
              </a:rPr>
              <a:t>Present</a:t>
            </a:r>
            <a:r>
              <a:rPr lang="en-US" altLang="zh-CN" sz="3200" dirty="0">
                <a:latin typeface="Times New Roman" panose="02020603050405020304" pitchFamily="18" charset="0"/>
                <a:cs typeface="Times New Roman" panose="02020603050405020304" pitchFamily="18" charset="0"/>
              </a:rPr>
              <a:t> America</a:t>
            </a:r>
            <a:endParaRPr lang="zh-CN" altLang="en-US" sz="3200" dirty="0"/>
          </a:p>
        </p:txBody>
      </p:sp>
      <p:sp>
        <p:nvSpPr>
          <p:cNvPr id="5" name="内容占位符 5"/>
          <p:cNvSpPr txBox="1"/>
          <p:nvPr/>
        </p:nvSpPr>
        <p:spPr>
          <a:xfrm>
            <a:off x="2767365" y="1750914"/>
            <a:ext cx="4003358" cy="504056"/>
          </a:xfrm>
          <a:prstGeom prst="rect">
            <a:avLst/>
          </a:prstGeom>
        </p:spPr>
        <p:txBody>
          <a:bodyPr vert="horz" lIns="91440" tIns="45720" rIns="91440" bIns="45720" rtlCol="0">
            <a:normAutofit fontScale="7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altLang="zh-CN" sz="26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sz="3800" dirty="0">
                <a:latin typeface="Times New Roman" panose="02020603050405020304" pitchFamily="18" charset="0"/>
                <a:cs typeface="Times New Roman" panose="02020603050405020304" pitchFamily="18" charset="0"/>
              </a:rPr>
              <a:t>George Walker Bush </a:t>
            </a:r>
            <a:endParaRPr lang="zh-CN" altLang="en-US" sz="3800" dirty="0">
              <a:latin typeface="Times New Roman" panose="02020603050405020304" pitchFamily="18" charset="0"/>
              <a:cs typeface="Times New Roman" panose="02020603050405020304" pitchFamily="18" charset="0"/>
            </a:endParaRPr>
          </a:p>
        </p:txBody>
      </p:sp>
      <p:sp>
        <p:nvSpPr>
          <p:cNvPr id="8" name="矩形 7"/>
          <p:cNvSpPr/>
          <p:nvPr/>
        </p:nvSpPr>
        <p:spPr>
          <a:xfrm>
            <a:off x="2767561" y="2312253"/>
            <a:ext cx="5832648" cy="2861310"/>
          </a:xfrm>
          <a:prstGeom prst="rect">
            <a:avLst/>
          </a:prstGeom>
        </p:spPr>
        <p:txBody>
          <a:bodyPr wrap="square">
            <a:spAutoFit/>
          </a:bodyPr>
          <a:p>
            <a:pPr marL="0" indent="457200" algn="just" eaLnBrk="1" latinLnBrk="0" hangingPunct="1"/>
            <a:r>
              <a:rPr lang="en-US" altLang="zh-CN" sz="18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George W. Bush, the 43rd president of the United States from 2001 to 2009.is the first son of former president George H, W. Bush. In a close and controversial election,Bush was elected to the Presidency in 2000 as the Republican candidate receiving a majority of the electoral vote but narrowly losing the popular vote.As President. Bush’s main policies have largely focused on foreign policy and economy.</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3937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矩形 5"/>
          <p:cNvSpPr/>
          <p:nvPr/>
        </p:nvSpPr>
        <p:spPr>
          <a:xfrm>
            <a:off x="2517815" y="1109739"/>
            <a:ext cx="3320415" cy="583565"/>
          </a:xfrm>
          <a:prstGeom prst="rect">
            <a:avLst/>
          </a:prstGeom>
        </p:spPr>
        <p:txBody>
          <a:bodyPr wrap="none">
            <a:spAutoFit/>
          </a:bodyPr>
          <a:p>
            <a:pPr algn="l"/>
            <a:r>
              <a:rPr lang="en-US" altLang="zh-CN"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4. </a:t>
            </a:r>
            <a:r>
              <a:rPr lang="en-US" altLang="zh-CN" sz="3200" dirty="0">
                <a:latin typeface="Times New Roman" panose="02020603050405020304" pitchFamily="18" charset="0"/>
                <a:cs typeface="Times New Roman" panose="02020603050405020304" pitchFamily="18" charset="0"/>
                <a:sym typeface="+mn-ea"/>
              </a:rPr>
              <a:t>Present</a:t>
            </a:r>
            <a:r>
              <a:rPr lang="en-US" altLang="zh-CN" sz="3200" dirty="0">
                <a:latin typeface="Times New Roman" panose="02020603050405020304" pitchFamily="18" charset="0"/>
                <a:cs typeface="Times New Roman" panose="02020603050405020304" pitchFamily="18" charset="0"/>
              </a:rPr>
              <a:t> America</a:t>
            </a:r>
            <a:endParaRPr lang="zh-CN" altLang="en-US" sz="3200" dirty="0"/>
          </a:p>
        </p:txBody>
      </p:sp>
      <p:sp>
        <p:nvSpPr>
          <p:cNvPr id="9" name="内容占位符 5"/>
          <p:cNvSpPr txBox="1"/>
          <p:nvPr/>
        </p:nvSpPr>
        <p:spPr>
          <a:xfrm>
            <a:off x="2517939" y="1693493"/>
            <a:ext cx="4003358" cy="504056"/>
          </a:xfrm>
          <a:prstGeom prst="rect">
            <a:avLst/>
          </a:prstGeom>
        </p:spPr>
        <p:txBody>
          <a:bodyPr vert="horz" lIns="91440" tIns="45720" rIns="91440" bIns="45720" rtlCol="0">
            <a:normAutofit fontScale="8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altLang="zh-CN" sz="26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sz="3300" dirty="0">
                <a:latin typeface="Times New Roman" panose="02020603050405020304" pitchFamily="18" charset="0"/>
                <a:cs typeface="Times New Roman" panose="02020603050405020304" pitchFamily="18" charset="0"/>
              </a:rPr>
              <a:t>Barack Obama</a:t>
            </a:r>
            <a:endParaRPr lang="zh-CN" altLang="en-US" sz="3300" dirty="0">
              <a:latin typeface="Times New Roman" panose="02020603050405020304" pitchFamily="18" charset="0"/>
              <a:cs typeface="Times New Roman" panose="02020603050405020304" pitchFamily="18" charset="0"/>
            </a:endParaRPr>
          </a:p>
        </p:txBody>
      </p:sp>
      <p:sp>
        <p:nvSpPr>
          <p:cNvPr id="7" name="矩形 6"/>
          <p:cNvSpPr/>
          <p:nvPr/>
        </p:nvSpPr>
        <p:spPr>
          <a:xfrm>
            <a:off x="2193290" y="2197735"/>
            <a:ext cx="6526530" cy="1938020"/>
          </a:xfrm>
          <a:prstGeom prst="rect">
            <a:avLst/>
          </a:prstGeom>
        </p:spPr>
        <p:txBody>
          <a:bodyPr wrap="square">
            <a:spAutoFit/>
          </a:bodyPr>
          <a:p>
            <a:pPr algn="just"/>
            <a:r>
              <a:rPr lang="en-US" altLang="zh-CN" sz="16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Barack Hussein Obama was born in Hawaii on August 4, 1961. He is the 44th President of the United States and the first African-American president in the history of the United States. He was elected President of the United States in 2008, won the Nobel Peace Prize on October 9, 2009, was re-elected in 2012, and stepped down on January 20, 2017. </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3937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矩形 5"/>
          <p:cNvSpPr/>
          <p:nvPr/>
        </p:nvSpPr>
        <p:spPr>
          <a:xfrm>
            <a:off x="2517815" y="1109739"/>
            <a:ext cx="3320415" cy="583565"/>
          </a:xfrm>
          <a:prstGeom prst="rect">
            <a:avLst/>
          </a:prstGeom>
        </p:spPr>
        <p:txBody>
          <a:bodyPr wrap="none">
            <a:spAutoFit/>
          </a:bodyPr>
          <a:p>
            <a:pPr algn="l"/>
            <a:r>
              <a:rPr lang="en-US" altLang="zh-CN"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4. </a:t>
            </a:r>
            <a:r>
              <a:rPr lang="en-US" altLang="zh-CN" sz="3200" dirty="0">
                <a:latin typeface="Times New Roman" panose="02020603050405020304" pitchFamily="18" charset="0"/>
                <a:cs typeface="Times New Roman" panose="02020603050405020304" pitchFamily="18" charset="0"/>
                <a:sym typeface="+mn-ea"/>
              </a:rPr>
              <a:t>Present</a:t>
            </a:r>
            <a:r>
              <a:rPr lang="en-US" altLang="zh-CN" sz="3200" dirty="0">
                <a:latin typeface="Times New Roman" panose="02020603050405020304" pitchFamily="18" charset="0"/>
                <a:cs typeface="Times New Roman" panose="02020603050405020304" pitchFamily="18" charset="0"/>
              </a:rPr>
              <a:t> America</a:t>
            </a:r>
            <a:endParaRPr lang="zh-CN" altLang="en-US" sz="3200" dirty="0"/>
          </a:p>
        </p:txBody>
      </p:sp>
      <p:sp>
        <p:nvSpPr>
          <p:cNvPr id="5" name="内容占位符 5"/>
          <p:cNvSpPr txBox="1"/>
          <p:nvPr/>
        </p:nvSpPr>
        <p:spPr>
          <a:xfrm>
            <a:off x="2664624" y="1693493"/>
            <a:ext cx="4003358" cy="504056"/>
          </a:xfrm>
          <a:prstGeom prst="rect">
            <a:avLst/>
          </a:prstGeom>
        </p:spPr>
        <p:txBody>
          <a:bodyPr vert="horz" lIns="91440" tIns="45720" rIns="91440" bIns="45720" rtlCol="0">
            <a:normAutofit fontScale="8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altLang="zh-CN" sz="26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sz="3300" dirty="0">
                <a:latin typeface="Times New Roman" panose="02020603050405020304" pitchFamily="18" charset="0"/>
                <a:cs typeface="Times New Roman" panose="02020603050405020304" pitchFamily="18" charset="0"/>
                <a:sym typeface="+mn-ea"/>
              </a:rPr>
              <a:t>Donald Trump</a:t>
            </a:r>
            <a:endParaRPr lang="zh-CN" altLang="en-US" sz="3300" dirty="0">
              <a:latin typeface="Times New Roman" panose="02020603050405020304" pitchFamily="18" charset="0"/>
              <a:cs typeface="Times New Roman" panose="02020603050405020304" pitchFamily="18" charset="0"/>
            </a:endParaRPr>
          </a:p>
        </p:txBody>
      </p:sp>
      <p:sp>
        <p:nvSpPr>
          <p:cNvPr id="8" name="矩形 7"/>
          <p:cNvSpPr/>
          <p:nvPr/>
        </p:nvSpPr>
        <p:spPr>
          <a:xfrm>
            <a:off x="2352040" y="2197735"/>
            <a:ext cx="6003925" cy="3476625"/>
          </a:xfrm>
          <a:prstGeom prst="rect">
            <a:avLst/>
          </a:prstGeom>
        </p:spPr>
        <p:txBody>
          <a:bodyPr wrap="square">
            <a:spAutoFit/>
          </a:bodyPr>
          <a:p>
            <a:pPr marL="0" indent="457200" algn="just" eaLnBrk="1" latinLnBrk="0" hangingPunct="1"/>
            <a:r>
              <a:rPr lang="en-US" altLang="zh-CN" sz="18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Donald Trump, born in New York on June 14,1946, defeated Democratic former Secretary of State Hillary Clinton in the presidential election of 2016and took the oath of the office to be the 45th president of the United States on January 20,2017.</a:t>
            </a:r>
            <a:endParaRPr lang="en-US" altLang="zh-CN" sz="2000" dirty="0">
              <a:latin typeface="Times New Roman" panose="02020603050405020304" pitchFamily="18" charset="0"/>
              <a:cs typeface="Times New Roman" panose="02020603050405020304" pitchFamily="18" charset="0"/>
            </a:endParaRPr>
          </a:p>
          <a:p>
            <a:pPr marL="0" indent="457200" algn="just" eaLnBrk="1" latinLnBrk="0" hangingPunct="1"/>
            <a:r>
              <a:rPr lang="en-US" altLang="zh-CN" sz="2000" dirty="0">
                <a:latin typeface="Times New Roman" panose="02020603050405020304" pitchFamily="18" charset="0"/>
                <a:cs typeface="Times New Roman" panose="02020603050405020304" pitchFamily="18" charset="0"/>
              </a:rPr>
              <a:t>The Trump administration made great progress in cutting taxes,toughening trade policies, increasing diplomatic and military layout, relaxing financial regulation through legislation, and signing executives which tax order and personnel appointment, among reform is the biggest highlight of his early achievements.</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3937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矩形 5"/>
          <p:cNvSpPr/>
          <p:nvPr/>
        </p:nvSpPr>
        <p:spPr>
          <a:xfrm>
            <a:off x="2517815" y="1109739"/>
            <a:ext cx="3320415" cy="583565"/>
          </a:xfrm>
          <a:prstGeom prst="rect">
            <a:avLst/>
          </a:prstGeom>
        </p:spPr>
        <p:txBody>
          <a:bodyPr wrap="none">
            <a:spAutoFit/>
          </a:bodyPr>
          <a:p>
            <a:pPr algn="l"/>
            <a:r>
              <a:rPr lang="en-US" altLang="zh-CN"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4. </a:t>
            </a:r>
            <a:r>
              <a:rPr lang="en-US" altLang="zh-CN" sz="3200" dirty="0">
                <a:latin typeface="Times New Roman" panose="02020603050405020304" pitchFamily="18" charset="0"/>
                <a:cs typeface="Times New Roman" panose="02020603050405020304" pitchFamily="18" charset="0"/>
                <a:sym typeface="+mn-ea"/>
              </a:rPr>
              <a:t>Present</a:t>
            </a:r>
            <a:r>
              <a:rPr lang="en-US" altLang="zh-CN" sz="3200" dirty="0">
                <a:latin typeface="Times New Roman" panose="02020603050405020304" pitchFamily="18" charset="0"/>
                <a:cs typeface="Times New Roman" panose="02020603050405020304" pitchFamily="18" charset="0"/>
              </a:rPr>
              <a:t> America</a:t>
            </a:r>
            <a:endParaRPr lang="zh-CN" altLang="en-US" sz="3200" dirty="0"/>
          </a:p>
        </p:txBody>
      </p:sp>
      <p:sp>
        <p:nvSpPr>
          <p:cNvPr id="9" name="内容占位符 5"/>
          <p:cNvSpPr txBox="1"/>
          <p:nvPr/>
        </p:nvSpPr>
        <p:spPr>
          <a:xfrm>
            <a:off x="2797974" y="1770328"/>
            <a:ext cx="4003358" cy="504056"/>
          </a:xfrm>
          <a:prstGeom prst="rect">
            <a:avLst/>
          </a:prstGeom>
        </p:spPr>
        <p:txBody>
          <a:bodyPr vert="horz" lIns="91440" tIns="45720" rIns="91440" bIns="45720" rtlCol="0">
            <a:normAutofit fontScale="8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altLang="zh-CN" sz="26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Joe Biden</a:t>
            </a:r>
            <a:endParaRPr lang="zh-CN" altLang="en-US" sz="3300" dirty="0">
              <a:latin typeface="Times New Roman" panose="02020603050405020304" pitchFamily="18" charset="0"/>
              <a:cs typeface="Times New Roman" panose="02020603050405020304" pitchFamily="18" charset="0"/>
            </a:endParaRPr>
          </a:p>
        </p:txBody>
      </p:sp>
      <p:sp>
        <p:nvSpPr>
          <p:cNvPr id="7" name="矩形 6"/>
          <p:cNvSpPr/>
          <p:nvPr/>
        </p:nvSpPr>
        <p:spPr>
          <a:xfrm>
            <a:off x="2289810" y="2351405"/>
            <a:ext cx="6309995" cy="2553335"/>
          </a:xfrm>
          <a:prstGeom prst="rect">
            <a:avLst/>
          </a:prstGeom>
        </p:spPr>
        <p:txBody>
          <a:bodyPr wrap="square">
            <a:spAutoFit/>
          </a:bodyPr>
          <a:p>
            <a:pPr algn="just"/>
            <a:r>
              <a:rPr lang="en-US" altLang="zh-CN" sz="2000" dirty="0">
                <a:latin typeface="Times New Roman" panose="02020603050405020304" pitchFamily="18" charset="0"/>
                <a:cs typeface="Times New Roman" panose="02020603050405020304" pitchFamily="18" charset="0"/>
              </a:rPr>
              <a:t>     Joe Biden was inaugurated as the 46thpresident of the United States on January 20,2021.He defeated incumbent Donald Trump, becoming the first candidate to defeat a sitting president since Bill Clinton defeated George H. W. Bush in1992. At 78, he is the oldest elected president, the first from Delaware and the second Catholic. He was once as Vice President serving as an adviser to Obama and a vocal supporter of his initiatives.</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713740" y="2986405"/>
            <a:ext cx="10744835" cy="1568450"/>
          </a:xfrm>
          <a:prstGeom prst="rect">
            <a:avLst/>
          </a:prstGeom>
          <a:noFill/>
        </p:spPr>
        <p:txBody>
          <a:bodyPr wrap="square" rtlCol="0">
            <a:spAutoFit/>
          </a:bodyPr>
          <a:p>
            <a:pPr algn="ctr"/>
            <a:r>
              <a:rPr lang="en-US" altLang="zh-CN" sz="4800" b="1" dirty="0">
                <a:latin typeface="Times New Roman" panose="02020603050405020304" pitchFamily="18" charset="0"/>
                <a:cs typeface="Times New Roman" panose="02020603050405020304" pitchFamily="18" charset="0"/>
                <a:sym typeface="+mn-ea"/>
              </a:rPr>
              <a:t>Thank you!</a:t>
            </a:r>
            <a:endParaRPr lang="zh-CN" altLang="en-US" sz="4800" b="1" dirty="0">
              <a:latin typeface="Times New Roman" panose="02020603050405020304" pitchFamily="18" charset="0"/>
              <a:cs typeface="Times New Roman" panose="02020603050405020304" pitchFamily="18" charset="0"/>
            </a:endParaRPr>
          </a:p>
          <a:p>
            <a:pPr algn="ctr"/>
            <a:endParaRPr lang="zh-CN" sz="4800" b="1">
              <a:solidFill>
                <a:srgbClr val="05317D"/>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标题 1"/>
          <p:cNvSpPr>
            <a:spLocks noGrp="1"/>
          </p:cNvSpPr>
          <p:nvPr/>
        </p:nvSpPr>
        <p:spPr>
          <a:xfrm>
            <a:off x="1301552" y="713435"/>
            <a:ext cx="5266928" cy="101655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1. </a:t>
            </a:r>
            <a:r>
              <a:rPr lang="en-US" altLang="zh-CN" sz="3600" dirty="0">
                <a:latin typeface="Times New Roman" panose="02020603050405020304" pitchFamily="18" charset="0"/>
                <a:cs typeface="Times New Roman" panose="02020603050405020304" pitchFamily="18" charset="0"/>
              </a:rPr>
              <a:t>The Thirteen Colonies</a:t>
            </a:r>
            <a:endParaRPr lang="zh-CN" altLang="en-US" sz="3600" dirty="0">
              <a:latin typeface="Times New Roman" panose="02020603050405020304" pitchFamily="18" charset="0"/>
              <a:cs typeface="Times New Roman" panose="02020603050405020304" pitchFamily="18" charset="0"/>
            </a:endParaRPr>
          </a:p>
        </p:txBody>
      </p:sp>
      <p:sp>
        <p:nvSpPr>
          <p:cNvPr id="8" name="内容占位符 2"/>
          <p:cNvSpPr>
            <a:spLocks noGrp="1"/>
          </p:cNvSpPr>
          <p:nvPr/>
        </p:nvSpPr>
        <p:spPr>
          <a:xfrm>
            <a:off x="1462405" y="1626870"/>
            <a:ext cx="8707755" cy="471741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2400" dirty="0">
                <a:latin typeface="Times New Roman" panose="02020603050405020304" pitchFamily="18" charset="0"/>
                <a:cs typeface="Times New Roman" panose="02020603050405020304" pitchFamily="18" charset="0"/>
                <a:sym typeface="+mn-ea"/>
              </a:rPr>
              <a:t>●</a:t>
            </a:r>
            <a:r>
              <a:rPr sz="2400" dirty="0">
                <a:latin typeface="Times New Roman" panose="02020603050405020304" pitchFamily="18" charset="0"/>
                <a:cs typeface="Times New Roman" panose="02020603050405020304" pitchFamily="18" charset="0"/>
              </a:rPr>
              <a:t>Jamestown was the first permanent settlement established in North America by England. It was started in 1607 by the Virginia Company of London, during the reign of King James I. Jamestown was founded for the purpose of finding gold and silver and establishing a trade route to the Pacific Ocean. Many of the colonists were unprepared for the harsh reality of life in the New World. Their focus on finding gold, and the lack of farming skills contributed to starvation and disease that caused many of them to die during the early days of the settlement. </a:t>
            </a:r>
            <a:endParaRPr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标题 1"/>
          <p:cNvSpPr>
            <a:spLocks noGrp="1"/>
          </p:cNvSpPr>
          <p:nvPr/>
        </p:nvSpPr>
        <p:spPr>
          <a:xfrm>
            <a:off x="1301552" y="713435"/>
            <a:ext cx="5266928" cy="101655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1. </a:t>
            </a:r>
            <a:r>
              <a:rPr lang="en-US" altLang="zh-CN" sz="3600" dirty="0">
                <a:latin typeface="Times New Roman" panose="02020603050405020304" pitchFamily="18" charset="0"/>
                <a:cs typeface="Times New Roman" panose="02020603050405020304" pitchFamily="18" charset="0"/>
              </a:rPr>
              <a:t>The Thirteen Colonies</a:t>
            </a:r>
            <a:endParaRPr lang="zh-CN" altLang="en-US" sz="3600" dirty="0">
              <a:latin typeface="Times New Roman" panose="02020603050405020304" pitchFamily="18" charset="0"/>
              <a:cs typeface="Times New Roman" panose="02020603050405020304" pitchFamily="18" charset="0"/>
            </a:endParaRPr>
          </a:p>
        </p:txBody>
      </p:sp>
      <p:sp>
        <p:nvSpPr>
          <p:cNvPr id="5" name="内容占位符 2"/>
          <p:cNvSpPr>
            <a:spLocks noGrp="1"/>
          </p:cNvSpPr>
          <p:nvPr/>
        </p:nvSpPr>
        <p:spPr>
          <a:xfrm>
            <a:off x="2401570" y="1729740"/>
            <a:ext cx="7091045" cy="435927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altLang="zh-CN" sz="2400" dirty="0">
                <a:latin typeface="Times New Roman" panose="02020603050405020304" pitchFamily="18" charset="0"/>
                <a:cs typeface="Times New Roman" panose="02020603050405020304" pitchFamily="18" charset="0"/>
              </a:rPr>
              <a:t>● In 1620</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the Pilgrim Fathers on a ship called the Mayflower. They finally landed in Plymouth, Massachusetts, and signed the Mayflower  Compact. </a:t>
            </a:r>
            <a:endParaRPr lang="en-US" altLang="zh-CN" sz="2400" dirty="0">
              <a:latin typeface="Times New Roman" panose="02020603050405020304" pitchFamily="18" charset="0"/>
              <a:cs typeface="Times New Roman" panose="02020603050405020304" pitchFamily="18" charset="0"/>
            </a:endParaRPr>
          </a:p>
          <a:p>
            <a:pPr marL="0" indent="0" algn="just">
              <a:buNone/>
            </a:pPr>
            <a:endParaRPr lang="en-US" altLang="zh-CN" sz="2800"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3660522" y="3167898"/>
            <a:ext cx="4724903" cy="2658147"/>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5" name="图片 4"/>
          <p:cNvPicPr>
            <a:picLocks noChangeAspect="1"/>
          </p:cNvPicPr>
          <p:nvPr/>
        </p:nvPicPr>
        <p:blipFill>
          <a:blip r:embed="rId1"/>
          <a:stretch>
            <a:fillRect/>
          </a:stretch>
        </p:blipFill>
        <p:spPr>
          <a:xfrm>
            <a:off x="971600" y="841664"/>
            <a:ext cx="5114987" cy="963251"/>
          </a:xfrm>
          <a:prstGeom prst="rect">
            <a:avLst/>
          </a:prstGeom>
        </p:spPr>
      </p:pic>
      <p:sp>
        <p:nvSpPr>
          <p:cNvPr id="7" name="内容占位符 2"/>
          <p:cNvSpPr>
            <a:spLocks noGrp="1"/>
          </p:cNvSpPr>
          <p:nvPr/>
        </p:nvSpPr>
        <p:spPr>
          <a:xfrm>
            <a:off x="1576705" y="1690370"/>
            <a:ext cx="7979410" cy="44456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None/>
            </a:pPr>
            <a:r>
              <a:rPr lang="en-US" altLang="zh-CN" sz="2400" dirty="0">
                <a:latin typeface="Times New Roman" panose="02020603050405020304" pitchFamily="18" charset="0"/>
                <a:cs typeface="Times New Roman" panose="02020603050405020304" pitchFamily="18" charset="0"/>
              </a:rPr>
              <a:t>● Till 1776, there were thirteen British colonies in America.</a:t>
            </a:r>
            <a:endParaRPr lang="en-US" altLang="zh-CN" sz="2400" dirty="0">
              <a:latin typeface="Times New Roman" panose="02020603050405020304" pitchFamily="18" charset="0"/>
              <a:cs typeface="Times New Roman" panose="02020603050405020304" pitchFamily="18" charset="0"/>
            </a:endParaRPr>
          </a:p>
          <a:p>
            <a:pPr marL="0" indent="0" algn="just" fontAlgn="auto">
              <a:spcBef>
                <a:spcPts val="0"/>
              </a:spcBef>
              <a:buNone/>
            </a:pPr>
            <a:r>
              <a:rPr lang="en-US" altLang="zh-CN" sz="2000" dirty="0">
                <a:latin typeface="Times New Roman" panose="02020603050405020304" pitchFamily="18" charset="0"/>
                <a:cs typeface="Times New Roman" panose="02020603050405020304" pitchFamily="18" charset="0"/>
              </a:rPr>
              <a:t>The 13 colonies founded along the Eastern seaboard in the 17th and 18th centuries weren’t the first colonial outposts on the American continent, but they are the ones where colonists eventually pushed back against British rule and designed their own version of government to form the United States.</a:t>
            </a:r>
            <a:endParaRPr lang="en-US" altLang="zh-CN" sz="2000" dirty="0">
              <a:latin typeface="Times New Roman" panose="02020603050405020304" pitchFamily="18" charset="0"/>
              <a:cs typeface="Times New Roman" panose="02020603050405020304" pitchFamily="18" charset="0"/>
            </a:endParaRPr>
          </a:p>
          <a:p>
            <a:pPr marL="0" indent="0" algn="just" fontAlgn="auto">
              <a:spcBef>
                <a:spcPts val="0"/>
              </a:spcBef>
              <a:buNone/>
            </a:pPr>
            <a:endParaRPr lang="en-US" altLang="zh-CN" sz="2000" dirty="0">
              <a:latin typeface="Times New Roman" panose="02020603050405020304" pitchFamily="18" charset="0"/>
              <a:cs typeface="Times New Roman" panose="02020603050405020304" pitchFamily="18" charset="0"/>
            </a:endParaRPr>
          </a:p>
          <a:p>
            <a:pPr marL="0" indent="0" algn="just" fontAlgn="auto">
              <a:spcBef>
                <a:spcPts val="0"/>
              </a:spcBef>
              <a:buNone/>
            </a:pPr>
            <a:r>
              <a:rPr lang="en-US" altLang="zh-CN" sz="2000" dirty="0">
                <a:latin typeface="Times New Roman" panose="02020603050405020304" pitchFamily="18" charset="0"/>
                <a:cs typeface="Times New Roman" panose="02020603050405020304" pitchFamily="18" charset="0"/>
              </a:rPr>
              <a:t>These 13 original colonies (New Hampshire, Massachusetts, Connecticut, Rhode Island, New York, New Jersey, Pennsylvania, Delaware, Maryland, Virginia, North Carolina, South Carolina and Georgia) were established by British colonists for a range of reasons, from the pursuit of fortunes, to escape from religious prosecution to the desire to create new forms of government.</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6" name="图片 5"/>
          <p:cNvPicPr>
            <a:picLocks noChangeAspect="1"/>
          </p:cNvPicPr>
          <p:nvPr/>
        </p:nvPicPr>
        <p:blipFill>
          <a:blip r:embed="rId1"/>
          <a:stretch>
            <a:fillRect/>
          </a:stretch>
        </p:blipFill>
        <p:spPr>
          <a:xfrm>
            <a:off x="1445057" y="836712"/>
            <a:ext cx="5114987" cy="963251"/>
          </a:xfrm>
          <a:prstGeom prst="rect">
            <a:avLst/>
          </a:prstGeom>
        </p:spPr>
      </p:pic>
      <p:sp>
        <p:nvSpPr>
          <p:cNvPr id="9" name="内容占位符 2"/>
          <p:cNvSpPr>
            <a:spLocks noGrp="1"/>
          </p:cNvSpPr>
          <p:nvPr/>
        </p:nvSpPr>
        <p:spPr>
          <a:xfrm>
            <a:off x="2556679" y="1886858"/>
            <a:ext cx="5688632" cy="377728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None/>
            </a:pPr>
            <a:r>
              <a:rPr lang="en-US" altLang="zh-CN" sz="24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Types of the thirteen colonies: </a:t>
            </a:r>
            <a:endParaRPr lang="en-US" altLang="zh-CN" sz="2800" dirty="0">
              <a:latin typeface="Times New Roman" panose="02020603050405020304" pitchFamily="18" charset="0"/>
              <a:cs typeface="Times New Roman" panose="02020603050405020304" pitchFamily="18" charset="0"/>
            </a:endParaRPr>
          </a:p>
          <a:p>
            <a:pPr algn="just">
              <a:buNone/>
            </a:pPr>
            <a:endParaRPr lang="en-US" altLang="zh-CN" sz="1000" dirty="0">
              <a:latin typeface="Times New Roman" panose="02020603050405020304" pitchFamily="18" charset="0"/>
              <a:cs typeface="Times New Roman" panose="02020603050405020304" pitchFamily="18" charset="0"/>
            </a:endParaRPr>
          </a:p>
          <a:p>
            <a:pPr marL="0" indent="0" algn="just">
              <a:buNone/>
            </a:pPr>
            <a:r>
              <a:rPr lang="en-US" altLang="zh-CN" sz="2800" dirty="0">
                <a:latin typeface="Times New Roman" panose="02020603050405020304" pitchFamily="18" charset="0"/>
                <a:cs typeface="Times New Roman" panose="02020603050405020304" pitchFamily="18" charset="0"/>
              </a:rPr>
              <a:t>     • the crown(royal) colonies</a:t>
            </a:r>
            <a:endParaRPr lang="en-US" altLang="zh-CN" sz="2800" dirty="0">
              <a:latin typeface="Times New Roman" panose="02020603050405020304" pitchFamily="18" charset="0"/>
              <a:cs typeface="Times New Roman" panose="02020603050405020304" pitchFamily="18" charset="0"/>
            </a:endParaRPr>
          </a:p>
          <a:p>
            <a:pPr marL="0" indent="0" algn="just">
              <a:buNone/>
            </a:pPr>
            <a:r>
              <a:rPr lang="en-US" altLang="zh-CN" sz="2800" dirty="0">
                <a:latin typeface="Times New Roman" panose="02020603050405020304" pitchFamily="18" charset="0"/>
                <a:cs typeface="Times New Roman" panose="02020603050405020304" pitchFamily="18" charset="0"/>
              </a:rPr>
              <a:t>     • the charter colonies</a:t>
            </a:r>
            <a:endParaRPr lang="en-US" altLang="zh-CN" sz="2800" dirty="0">
              <a:latin typeface="Times New Roman" panose="02020603050405020304" pitchFamily="18" charset="0"/>
              <a:cs typeface="Times New Roman" panose="02020603050405020304" pitchFamily="18" charset="0"/>
            </a:endParaRPr>
          </a:p>
          <a:p>
            <a:pPr marL="0" indent="0" algn="just">
              <a:buNone/>
            </a:pPr>
            <a:r>
              <a:rPr lang="en-US" altLang="zh-CN" sz="2800" dirty="0">
                <a:latin typeface="Times New Roman" panose="02020603050405020304" pitchFamily="18" charset="0"/>
                <a:cs typeface="Times New Roman" panose="02020603050405020304" pitchFamily="18" charset="0"/>
              </a:rPr>
              <a:t>     • the proprietary colonies</a:t>
            </a:r>
            <a:endParaRPr lang="en-US" altLang="zh-CN" dirty="0"/>
          </a:p>
          <a:p>
            <a:pPr algn="just"/>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14350" y="0"/>
            <a:ext cx="11163300" cy="6858000"/>
            <a:chOff x="810" y="0"/>
            <a:chExt cx="17580" cy="10800"/>
          </a:xfrm>
        </p:grpSpPr>
        <p:sp>
          <p:nvSpPr>
            <p:cNvPr id="2" name="矩形 1"/>
            <p:cNvSpPr/>
            <p:nvPr/>
          </p:nvSpPr>
          <p:spPr>
            <a:xfrm>
              <a:off x="5658" y="0"/>
              <a:ext cx="7885" cy="10800"/>
            </a:xfrm>
            <a:prstGeom prst="rect">
              <a:avLst/>
            </a:prstGeom>
            <a:solidFill>
              <a:srgbClr val="043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10" y="730"/>
              <a:ext cx="17580" cy="9353"/>
            </a:xfrm>
            <a:prstGeom prst="rect">
              <a:avLst/>
            </a:prstGeom>
            <a:solidFill>
              <a:schemeClr val="bg1"/>
            </a:solidFill>
            <a:ln>
              <a:noFill/>
            </a:ln>
            <a:effectLst>
              <a:outerShdw blurRad="444500" sx="102000" sy="102000" algn="ctr" rotWithShape="0">
                <a:srgbClr val="2A2C3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0" name="文本框 139"/>
          <p:cNvSpPr txBox="1"/>
          <p:nvPr/>
        </p:nvSpPr>
        <p:spPr>
          <a:xfrm>
            <a:off x="4676140" y="619125"/>
            <a:ext cx="2850515" cy="398780"/>
          </a:xfrm>
          <a:prstGeom prst="rect">
            <a:avLst/>
          </a:prstGeom>
          <a:noFill/>
        </p:spPr>
        <p:txBody>
          <a:bodyPr wrap="square" rtlCol="0">
            <a:spAutoFit/>
          </a:bodyPr>
          <a:p>
            <a:pPr algn="ctr"/>
            <a:r>
              <a:rPr lang="zh-CN" altLang="en-US" sz="2000" b="1">
                <a:solidFill>
                  <a:schemeClr val="bg1"/>
                </a:solidFill>
                <a:sym typeface="+mn-ea"/>
              </a:rPr>
              <a:t>请输入标题</a:t>
            </a:r>
            <a:endParaRPr lang="zh-CN" altLang="en-US" sz="2000" b="1" dirty="0">
              <a:solidFill>
                <a:schemeClr val="bg1"/>
              </a:solidFill>
              <a:latin typeface="Calibri Light" panose="020F0302020204030204" pitchFamily="34" charset="0"/>
              <a:sym typeface="+mn-ea"/>
            </a:endParaRPr>
          </a:p>
        </p:txBody>
      </p:sp>
      <p:sp>
        <p:nvSpPr>
          <p:cNvPr id="7" name="标题 1"/>
          <p:cNvSpPr>
            <a:spLocks noGrp="1"/>
          </p:cNvSpPr>
          <p:nvPr/>
        </p:nvSpPr>
        <p:spPr>
          <a:xfrm>
            <a:off x="1333541" y="901505"/>
            <a:ext cx="7886680" cy="79208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600" dirty="0">
                <a:latin typeface="Times New Roman" panose="02020603050405020304" pitchFamily="18" charset="0"/>
                <a:cs typeface="Times New Roman" panose="02020603050405020304" pitchFamily="18" charset="0"/>
              </a:rPr>
              <a:t> </a:t>
            </a:r>
            <a:r>
              <a:rPr lang="en-US" altLang="zh-CN" sz="3200" dirty="0">
                <a:latin typeface="Times New Roman" panose="02020603050405020304" pitchFamily="18" charset="0"/>
                <a:cs typeface="Times New Roman" panose="02020603050405020304" pitchFamily="18" charset="0"/>
              </a:rPr>
              <a:t>2. War of Independence to Civil War</a:t>
            </a:r>
            <a:endParaRPr lang="zh-CN" altLang="en-US" sz="3200" dirty="0"/>
          </a:p>
        </p:txBody>
      </p:sp>
      <p:sp>
        <p:nvSpPr>
          <p:cNvPr id="12" name="内容占位符 2"/>
          <p:cNvSpPr txBox="1"/>
          <p:nvPr/>
        </p:nvSpPr>
        <p:spPr>
          <a:xfrm>
            <a:off x="1907838" y="1693696"/>
            <a:ext cx="3888432" cy="3691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fontAlgn="auto">
              <a:spcAft>
                <a:spcPts val="0"/>
              </a:spcAft>
              <a:buNone/>
            </a:pPr>
            <a:r>
              <a:rPr lang="en-US" altLang="zh-CN" sz="2400" dirty="0">
                <a:latin typeface="Times New Roman" panose="02020603050405020304" pitchFamily="18" charset="0"/>
                <a:cs typeface="Times New Roman" panose="02020603050405020304" pitchFamily="18" charset="0"/>
              </a:rPr>
              <a:t>● Cause of Independent War</a:t>
            </a:r>
            <a:endParaRPr lang="en-US" altLang="zh-CN" sz="2400"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rcRect l="2872" t="5518" r="2847" b="6849"/>
          <a:stretch>
            <a:fillRect/>
          </a:stretch>
        </p:blipFill>
        <p:spPr>
          <a:xfrm>
            <a:off x="4573270" y="2263140"/>
            <a:ext cx="2376170" cy="1584325"/>
          </a:xfrm>
          <a:prstGeom prst="rect">
            <a:avLst/>
          </a:prstGeom>
        </p:spPr>
      </p:pic>
      <p:pic>
        <p:nvPicPr>
          <p:cNvPr id="2050" name="Picture 2" descr="https://pics5.baidu.com/feed/0ff41bd5ad6eddc48cafa495d87d42f553663347.jpeg?token=3e6baba8da235b81a9bf656c18319c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1313" y="4047630"/>
            <a:ext cx="3184727" cy="1791410"/>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a:stretch>
            <a:fillRect/>
          </a:stretch>
        </p:blipFill>
        <p:spPr>
          <a:xfrm>
            <a:off x="6268720" y="4047490"/>
            <a:ext cx="2951480" cy="1751330"/>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346.75,&quot;left&quot;:465.4,&quot;top&quot;:147.6,&quot;width&quot;:410.6}"/>
</p:tagLst>
</file>

<file path=ppt/tags/tag10.xml><?xml version="1.0" encoding="utf-8"?>
<p:tagLst xmlns:p="http://schemas.openxmlformats.org/presentationml/2006/main">
  <p:tag name="KSO_WM_DIAGRAM_VIRTUALLY_FRAME" val="{&quot;height&quot;:300.05,&quot;left&quot;:108.92149606299213,&quot;top&quot;:168,&quot;width&quot;:519.5285039370079}"/>
</p:tagLst>
</file>

<file path=ppt/tags/tag11.xml><?xml version="1.0" encoding="utf-8"?>
<p:tagLst xmlns:p="http://schemas.openxmlformats.org/presentationml/2006/main">
  <p:tag name="KSO_WM_DIAGRAM_VIRTUALLY_FRAME" val="{&quot;height&quot;:300.05,&quot;left&quot;:108.92149606299213,&quot;top&quot;:168,&quot;width&quot;:519.5285039370079}"/>
</p:tagLst>
</file>

<file path=ppt/tags/tag12.xml><?xml version="1.0" encoding="utf-8"?>
<p:tagLst xmlns:p="http://schemas.openxmlformats.org/presentationml/2006/main">
  <p:tag name="KSO_WM_DIAGRAM_VIRTUALLY_FRAME" val="{&quot;height&quot;:300.05,&quot;left&quot;:108.92149606299213,&quot;top&quot;:168,&quot;width&quot;:519.5285039370079}"/>
</p:tagLst>
</file>

<file path=ppt/tags/tag13.xml><?xml version="1.0" encoding="utf-8"?>
<p:tagLst xmlns:p="http://schemas.openxmlformats.org/presentationml/2006/main">
  <p:tag name="commondata" val="eyJjb3VudCI6NiwiaGRpZCI6IjI3OTM5YWI3NWQ4ZmVmZmU5YTI4ZDIzMDU2M2EwZjAyIiwidXNlckNvdW50Ijo2fQ=="/>
</p:tagLst>
</file>

<file path=ppt/tags/tag2.xml><?xml version="1.0" encoding="utf-8"?>
<p:tagLst xmlns:p="http://schemas.openxmlformats.org/presentationml/2006/main">
  <p:tag name="KSO_WM_DIAGRAM_VIRTUALLY_FRAME" val="{&quot;height&quot;:346.75,&quot;left&quot;:465.4,&quot;top&quot;:147.6,&quot;width&quot;:410.6}"/>
</p:tagLst>
</file>

<file path=ppt/tags/tag3.xml><?xml version="1.0" encoding="utf-8"?>
<p:tagLst xmlns:p="http://schemas.openxmlformats.org/presentationml/2006/main">
  <p:tag name="KSO_WM_DIAGRAM_VIRTUALLY_FRAME" val="{&quot;height&quot;:346.75,&quot;left&quot;:465.4,&quot;top&quot;:147.6,&quot;width&quot;:410.6}"/>
</p:tagLst>
</file>

<file path=ppt/tags/tag4.xml><?xml version="1.0" encoding="utf-8"?>
<p:tagLst xmlns:p="http://schemas.openxmlformats.org/presentationml/2006/main">
  <p:tag name="KSO_WM_DIAGRAM_VIRTUALLY_FRAME" val="{&quot;height&quot;:346.75,&quot;left&quot;:465.4,&quot;top&quot;:147.6,&quot;width&quot;:410.6}"/>
</p:tagLst>
</file>

<file path=ppt/tags/tag5.xml><?xml version="1.0" encoding="utf-8"?>
<p:tagLst xmlns:p="http://schemas.openxmlformats.org/presentationml/2006/main">
  <p:tag name="KSO_WM_DIAGRAM_VIRTUALLY_FRAME" val="{&quot;height&quot;:300.05,&quot;left&quot;:108.92149606299213,&quot;top&quot;:168,&quot;width&quot;:519.5285039370079}"/>
</p:tagLst>
</file>

<file path=ppt/tags/tag6.xml><?xml version="1.0" encoding="utf-8"?>
<p:tagLst xmlns:p="http://schemas.openxmlformats.org/presentationml/2006/main">
  <p:tag name="KSO_WM_DIAGRAM_VIRTUALLY_FRAME" val="{&quot;height&quot;:300.05,&quot;left&quot;:108.92149606299213,&quot;top&quot;:168,&quot;width&quot;:519.5285039370079}"/>
</p:tagLst>
</file>

<file path=ppt/tags/tag7.xml><?xml version="1.0" encoding="utf-8"?>
<p:tagLst xmlns:p="http://schemas.openxmlformats.org/presentationml/2006/main">
  <p:tag name="KSO_WM_DIAGRAM_VIRTUALLY_FRAME" val="{&quot;height&quot;:300.05,&quot;left&quot;:108.92149606299213,&quot;top&quot;:168,&quot;width&quot;:519.5285039370079}"/>
</p:tagLst>
</file>

<file path=ppt/tags/tag8.xml><?xml version="1.0" encoding="utf-8"?>
<p:tagLst xmlns:p="http://schemas.openxmlformats.org/presentationml/2006/main">
  <p:tag name="KSO_WM_DIAGRAM_VIRTUALLY_FRAME" val="{&quot;height&quot;:300.05,&quot;left&quot;:108.92149606299213,&quot;top&quot;:168,&quot;width&quot;:519.5285039370079}"/>
</p:tagLst>
</file>

<file path=ppt/tags/tag9.xml><?xml version="1.0" encoding="utf-8"?>
<p:tagLst xmlns:p="http://schemas.openxmlformats.org/presentationml/2006/main">
  <p:tag name="KSO_WM_DIAGRAM_VIRTUALLY_FRAME" val="{&quot;height&quot;:300.05,&quot;left&quot;:108.92149606299213,&quot;top&quot;:168,&quot;width&quot;:519.528503937007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16209</Words>
  <Application>WPS 演示</Application>
  <PresentationFormat>宽屏</PresentationFormat>
  <Paragraphs>414</Paragraphs>
  <Slides>47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47</vt:i4>
      </vt:variant>
    </vt:vector>
  </HeadingPairs>
  <TitlesOfParts>
    <vt:vector size="60" baseType="lpstr">
      <vt:lpstr>Arial</vt:lpstr>
      <vt:lpstr>宋体</vt:lpstr>
      <vt:lpstr>Wingdings</vt:lpstr>
      <vt:lpstr>微软雅黑</vt:lpstr>
      <vt:lpstr>Times New Roman</vt:lpstr>
      <vt:lpstr>华文楷体</vt:lpstr>
      <vt:lpstr>Calibri Light</vt:lpstr>
      <vt:lpstr>Wingdings</vt:lpstr>
      <vt:lpstr>Calibri</vt:lpstr>
      <vt:lpstr>Arial Unicode MS</vt:lpstr>
      <vt:lpstr>楷体_GB2312</vt:lpstr>
      <vt:lpstr>新宋体</vt:lpstr>
      <vt:lpstr>Office 主题</vt:lpstr>
      <vt:lpstr>PowerPoint 演示文稿</vt:lpstr>
      <vt:lpstr>PowerPoint 演示文稿</vt:lpstr>
      <vt:lpstr>1. The Thirteen Colonies</vt:lpstr>
      <vt:lpstr>PowerPoint 演示文稿</vt:lpstr>
      <vt:lpstr>PowerPoint 演示文稿</vt:lpstr>
      <vt:lpstr>PowerPoint 演示文稿</vt:lpstr>
      <vt:lpstr>PowerPoint 演示文稿</vt:lpstr>
      <vt:lpstr>PowerPoint 演示文稿</vt:lpstr>
      <vt:lpstr> 2. War of Independence to Civil War</vt:lpstr>
      <vt:lpstr> 2. War of Independence to Civil War</vt:lpstr>
      <vt:lpstr>PowerPoint 演示文稿</vt:lpstr>
      <vt:lpstr>PowerPoint 演示文稿</vt:lpstr>
      <vt:lpstr>PowerPoint 演示文稿</vt:lpstr>
      <vt:lpstr>PowerPoint 演示文稿</vt:lpstr>
      <vt:lpstr> 2. War of Independence to Civil War</vt:lpstr>
      <vt:lpstr> 2. War of Independence to Civil War</vt:lpstr>
      <vt:lpstr> 2. War of Independence to Civil War</vt:lpstr>
      <vt:lpstr> 2. War of Independence to Civil War</vt:lpstr>
      <vt:lpstr> 2. War of Independence to Civil War</vt:lpstr>
      <vt:lpstr> 2. War of Independence to Civil War</vt:lpstr>
      <vt:lpstr> 2. War of Independence to Civil War</vt:lpstr>
      <vt:lpstr>PowerPoint 演示文稿</vt:lpstr>
      <vt:lpstr>PowerPoint 演示文稿</vt:lpstr>
      <vt:lpstr> 2. War of Independence to Civil War</vt:lpstr>
      <vt:lpstr>PowerPoint 演示文稿</vt:lpstr>
      <vt:lpstr> 2. War of Independence to Civil War</vt:lpstr>
      <vt:lpstr> 2. War of Independence to Civil War</vt:lpstr>
      <vt:lpstr> 2. War of Independence to Civil War</vt:lpstr>
      <vt:lpstr>PowerPoint 演示文稿</vt:lpstr>
      <vt:lpstr> 2. War of Independence to Civil War</vt:lpstr>
      <vt:lpstr> 2. War of Independence to Civil War</vt:lpstr>
      <vt:lpstr>PowerPoint 演示文稿</vt:lpstr>
      <vt:lpstr>PowerPoint 演示文稿</vt:lpstr>
      <vt:lpstr> 2. War of Independence to Civil War</vt:lpstr>
      <vt:lpstr> 2. War of Independence to Civil War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asdghk</cp:lastModifiedBy>
  <cp:revision>52</cp:revision>
  <dcterms:created xsi:type="dcterms:W3CDTF">2021-05-07T05:29:00Z</dcterms:created>
  <dcterms:modified xsi:type="dcterms:W3CDTF">2024-12-02T07:00:44Z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E08AFF995C694E4C9FEA61711162F4F6_13</vt:lpwstr>
  </property>
  <property fmtid="{D5CDD505-2E9C-101B-9397-08002B2CF9AE}" pid="3" name="KSOProductBuildVer">
    <vt:lpwstr>2052-12.1.0.19302</vt:lpwstr>
  </property>
  <property fmtid="{D5CDD505-2E9C-101B-9397-08002B2CF9AE}" pid="4" name="KSOTemplateUUID">
    <vt:lpwstr>v1.0_mb_qTFNq9SkDaAV19qPzxDCCg==</vt:lpwstr>
  </property>
</Properties>
</file>