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4" r:id="rId5"/>
    <p:sldId id="338" r:id="rId6"/>
    <p:sldId id="342" r:id="rId7"/>
    <p:sldId id="343" r:id="rId8"/>
    <p:sldId id="344" r:id="rId9"/>
    <p:sldId id="345" r:id="rId10"/>
    <p:sldId id="346" r:id="rId11"/>
    <p:sldId id="347" r:id="rId12"/>
    <p:sldId id="348" r:id="rId13"/>
    <p:sldId id="349" r:id="rId14"/>
    <p:sldId id="350" r:id="rId15"/>
    <p:sldId id="351" r:id="rId16"/>
    <p:sldId id="340" r:id="rId17"/>
    <p:sldId id="339" r:id="rId18"/>
    <p:sldId id="341" r:id="rId19"/>
    <p:sldId id="260" r:id="rId20"/>
    <p:sldId id="352"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5" userDrawn="1">
          <p15:clr>
            <a:srgbClr val="A4A3A4"/>
          </p15:clr>
        </p15:guide>
        <p15:guide id="2" pos="3840" userDrawn="1">
          <p15:clr>
            <a:srgbClr val="A4A3A4"/>
          </p15:clr>
        </p15:guide>
        <p15:guide id="3" pos="7356" userDrawn="1">
          <p15:clr>
            <a:srgbClr val="A4A3A4"/>
          </p15:clr>
        </p15:guide>
        <p15:guide id="4" pos="324" userDrawn="1">
          <p15:clr>
            <a:srgbClr val="A4A3A4"/>
          </p15:clr>
        </p15:guide>
        <p15:guide id="5" orient="horz" pos="325" userDrawn="1">
          <p15:clr>
            <a:srgbClr val="A4A3A4"/>
          </p15:clr>
        </p15:guide>
        <p15:guide id="6" orient="horz" pos="40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7F"/>
    <a:srgbClr val="05317D"/>
    <a:srgbClr val="0544AD"/>
    <a:srgbClr val="07317A"/>
    <a:srgbClr val="075CE9"/>
    <a:srgbClr val="04317E"/>
    <a:srgbClr val="06317C"/>
    <a:srgbClr val="2A2C33"/>
    <a:srgbClr val="05317E"/>
    <a:srgbClr val="165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265"/>
        <p:guide pos="3840"/>
        <p:guide pos="7356"/>
        <p:guide pos="324"/>
        <p:guide orient="horz" pos="325"/>
        <p:guide orient="horz" pos="4036"/>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369185"/>
            <a:ext cx="10744835" cy="2306955"/>
          </a:xfrm>
          <a:prstGeom prst="rect">
            <a:avLst/>
          </a:prstGeom>
          <a:noFill/>
        </p:spPr>
        <p:txBody>
          <a:bodyPr wrap="square" rtlCol="0">
            <a:spAutoFit/>
          </a:bodyPr>
          <a:p>
            <a:pPr algn="ctr"/>
            <a:r>
              <a:rPr lang="en-US" altLang="zh-CN" sz="4800" dirty="0">
                <a:latin typeface="Times New Roman" panose="02020603050405020304" pitchFamily="18" charset="0"/>
                <a:cs typeface="Times New Roman" panose="02020603050405020304" pitchFamily="18" charset="0"/>
                <a:sym typeface="+mn-ea"/>
              </a:rPr>
              <a:t>Britain</a:t>
            </a:r>
            <a:endParaRPr lang="en-US" altLang="zh-CN" sz="4800" dirty="0">
              <a:latin typeface="Times New Roman" panose="02020603050405020304" pitchFamily="18" charset="0"/>
              <a:cs typeface="Times New Roman" panose="02020603050405020304" pitchFamily="18" charset="0"/>
            </a:endParaRPr>
          </a:p>
          <a:p>
            <a:pPr algn="ctr"/>
            <a:r>
              <a:rPr lang="en-US" altLang="zh-CN" sz="4800" kern="0" dirty="0">
                <a:solidFill>
                  <a:srgbClr val="1C1F25"/>
                </a:solidFill>
                <a:latin typeface="Times New Roman" panose="02020603050405020304" pitchFamily="18" charset="0"/>
                <a:ea typeface="Roboto Bold"/>
                <a:cs typeface="Times New Roman" panose="02020603050405020304" pitchFamily="18" charset="0"/>
                <a:sym typeface="+mn-lt"/>
              </a:rPr>
              <a:t> </a:t>
            </a:r>
            <a:r>
              <a:rPr lang="en-US" altLang="zh-CN" sz="4800" dirty="0">
                <a:latin typeface="Times New Roman" panose="02020603050405020304" pitchFamily="18" charset="0"/>
                <a:cs typeface="Times New Roman" panose="02020603050405020304" pitchFamily="18" charset="0"/>
                <a:sym typeface="+mn-ea"/>
              </a:rPr>
              <a:t>The Political System</a:t>
            </a:r>
            <a:endParaRPr lang="zh-CN" altLang="en-US" sz="4800" dirty="0"/>
          </a:p>
          <a:p>
            <a:pPr algn="ct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162425" y="4518025"/>
            <a:ext cx="309880" cy="368300"/>
          </a:xfrm>
          <a:prstGeom prst="rect">
            <a:avLst/>
          </a:prstGeom>
          <a:noFill/>
        </p:spPr>
        <p:txBody>
          <a:bodyPr wrap="none" rtlCol="0">
            <a:spAutoFit/>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5362" name="Rectangle 3"/>
          <p:cNvSpPr>
            <a:spLocks noGrp="1"/>
          </p:cNvSpPr>
          <p:nvPr/>
        </p:nvSpPr>
        <p:spPr>
          <a:xfrm>
            <a:off x="2213294" y="2348865"/>
            <a:ext cx="6386195" cy="331216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0" algn="just" eaLnBrk="1" hangingPunct="1">
              <a:lnSpc>
                <a:spcPct val="90000"/>
              </a:lnSpc>
              <a:buNone/>
            </a:pPr>
            <a:r>
              <a:rPr lang="zh-CN" altLang="en-US" sz="1800" dirty="0">
                <a:solidFill>
                  <a:schemeClr val="tx1"/>
                </a:solidFill>
                <a:latin typeface="Times New Roman" panose="02020603050405020304" pitchFamily="18" charset="0"/>
                <a:cs typeface="Times New Roman" panose="02020603050405020304" pitchFamily="18" charset="0"/>
              </a:rPr>
              <a:t>● </a:t>
            </a:r>
            <a:r>
              <a:rPr lang="zh-CN" altLang="zh-CN" sz="2400" dirty="0">
                <a:solidFill>
                  <a:schemeClr val="tx1"/>
                </a:solidFill>
                <a:latin typeface="Times New Roman" panose="02020603050405020304" pitchFamily="18" charset="0"/>
                <a:cs typeface="Times New Roman" panose="02020603050405020304" pitchFamily="18" charset="0"/>
              </a:rPr>
              <a:t>This is the lower chamber but the one with the most authority. </a:t>
            </a:r>
            <a:endParaRPr lang="zh-CN" altLang="zh-CN" sz="2400" dirty="0">
              <a:solidFill>
                <a:schemeClr val="tx1"/>
              </a:solidFill>
              <a:latin typeface="Times New Roman" panose="02020603050405020304" pitchFamily="18" charset="0"/>
              <a:cs typeface="Times New Roman" panose="02020603050405020304" pitchFamily="18" charset="0"/>
            </a:endParaRPr>
          </a:p>
          <a:p>
            <a:pPr marL="0" indent="0" algn="just" eaLnBrk="1" hangingPunct="1">
              <a:lnSpc>
                <a:spcPct val="90000"/>
              </a:lnSpc>
              <a:buNone/>
            </a:pPr>
            <a:r>
              <a:rPr lang="zh-CN" altLang="en-US" sz="1800" dirty="0">
                <a:solidFill>
                  <a:schemeClr val="tx1"/>
                </a:solidFill>
                <a:latin typeface="Times New Roman" panose="02020603050405020304" pitchFamily="18" charset="0"/>
                <a:cs typeface="Times New Roman" panose="02020603050405020304" pitchFamily="18" charset="0"/>
              </a:rPr>
              <a:t>●</a:t>
            </a:r>
            <a:r>
              <a:rPr lang="zh-CN" altLang="en-US" sz="2400" dirty="0">
                <a:solidFill>
                  <a:schemeClr val="tx1"/>
                </a:solidFill>
                <a:latin typeface="Times New Roman" panose="02020603050405020304" pitchFamily="18" charset="0"/>
                <a:cs typeface="Times New Roman" panose="02020603050405020304" pitchFamily="18" charset="0"/>
              </a:rPr>
              <a:t> </a:t>
            </a:r>
            <a:r>
              <a:rPr lang="zh-CN" altLang="zh-CN" sz="2400" dirty="0">
                <a:solidFill>
                  <a:schemeClr val="tx1"/>
                </a:solidFill>
                <a:latin typeface="Times New Roman" panose="02020603050405020304" pitchFamily="18" charset="0"/>
                <a:cs typeface="Times New Roman" panose="02020603050405020304" pitchFamily="18" charset="0"/>
              </a:rPr>
              <a:t>The House of Commons currently comprises 650 Members of Parliament or MPs (the number varies slightly from time to time to reflect population change). This is a large legislature by international standards. The Conservative Party has said that it wishes to reduce the number of Commons seats by around 10%. </a:t>
            </a:r>
            <a:endParaRPr lang="zh-CN" altLang="zh-CN" sz="2400"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1775779" y="1498000"/>
            <a:ext cx="5653309" cy="7676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400" dirty="0">
                <a:solidFill>
                  <a:schemeClr val="tx1"/>
                </a:solidFill>
                <a:latin typeface="Arial" panose="020B0604020202020204" pitchFamily="34" charset="0"/>
              </a:rPr>
              <a:t>●</a:t>
            </a:r>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House of Commons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sp>
        <p:nvSpPr>
          <p:cNvPr id="11265" name="Rectangle 2"/>
          <p:cNvSpPr>
            <a:spLocks noGrp="1"/>
          </p:cNvSpPr>
          <p:nvPr/>
        </p:nvSpPr>
        <p:spPr>
          <a:xfrm>
            <a:off x="1436054" y="962660"/>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7410" name="Rectangle 3"/>
          <p:cNvSpPr>
            <a:spLocks noGrp="1"/>
          </p:cNvSpPr>
          <p:nvPr/>
        </p:nvSpPr>
        <p:spPr>
          <a:xfrm>
            <a:off x="1547495" y="1999615"/>
            <a:ext cx="8394700" cy="440309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0" algn="just" eaLnBrk="1" latinLnBrk="0" hangingPunct="1">
              <a:lnSpc>
                <a:spcPct val="125000"/>
              </a:lnSpc>
              <a:spcBef>
                <a:spcPts val="0"/>
              </a:spcBef>
              <a:buNone/>
            </a:pPr>
            <a:r>
              <a:rPr lang="zh-CN" altLang="en-US" sz="2000" dirty="0">
                <a:solidFill>
                  <a:schemeClr val="tx1"/>
                </a:solidFill>
                <a:latin typeface="Times New Roman" panose="02020603050405020304" pitchFamily="18" charset="0"/>
                <a:cs typeface="Times New Roman" panose="02020603050405020304" pitchFamily="18" charset="0"/>
                <a:sym typeface="+mn-ea"/>
              </a:rPr>
              <a:t> </a:t>
            </a:r>
            <a:r>
              <a:rPr lang="zh-CN" altLang="zh-CN" sz="2000" dirty="0">
                <a:solidFill>
                  <a:schemeClr val="tx1"/>
                </a:solidFill>
                <a:latin typeface="Times New Roman" panose="02020603050405020304" pitchFamily="18" charset="0"/>
                <a:cs typeface="Times New Roman" panose="02020603050405020304" pitchFamily="18" charset="0"/>
                <a:sym typeface="+mn-ea"/>
              </a:rPr>
              <a:t>In each House of Parliament, a Bill goes through the following stages: </a:t>
            </a:r>
            <a:endParaRPr lang="en-US" altLang="zh-CN" sz="2000" b="1"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None/>
            </a:pPr>
            <a:r>
              <a:rPr lang="en-US" altLang="zh-CN" sz="2000" b="1" dirty="0">
                <a:solidFill>
                  <a:schemeClr val="tx1"/>
                </a:solidFill>
                <a:latin typeface="Times New Roman" panose="02020603050405020304" pitchFamily="18" charset="0"/>
                <a:cs typeface="Times New Roman" panose="02020603050405020304" pitchFamily="18" charset="0"/>
                <a:sym typeface="+mn-ea"/>
              </a:rPr>
              <a:t>• </a:t>
            </a:r>
            <a:r>
              <a:rPr lang="zh-CN" altLang="zh-CN" sz="2000" b="1" dirty="0">
                <a:solidFill>
                  <a:schemeClr val="tx1"/>
                </a:solidFill>
                <a:latin typeface="Times New Roman" panose="02020603050405020304" pitchFamily="18" charset="0"/>
                <a:cs typeface="Times New Roman" panose="02020603050405020304" pitchFamily="18" charset="0"/>
              </a:rPr>
              <a:t>First Reading:</a:t>
            </a:r>
            <a:r>
              <a:rPr lang="zh-CN" altLang="zh-CN" sz="2000" dirty="0">
                <a:solidFill>
                  <a:schemeClr val="tx1"/>
                </a:solidFill>
                <a:latin typeface="Times New Roman" panose="02020603050405020304" pitchFamily="18" charset="0"/>
                <a:cs typeface="Times New Roman" panose="02020603050405020304" pitchFamily="18" charset="0"/>
              </a:rPr>
              <a:t> the Bill is introduced with simply a reading by a Minister of the long title of the Bill</a:t>
            </a:r>
            <a:r>
              <a:rPr lang="en-US" altLang="zh-CN" sz="2000" dirty="0">
                <a:solidFill>
                  <a:schemeClr val="tx1"/>
                </a:solidFill>
                <a:latin typeface="Times New Roman" panose="02020603050405020304" pitchFamily="18" charset="0"/>
                <a:cs typeface="Times New Roman" panose="02020603050405020304" pitchFamily="18" charset="0"/>
              </a:rPr>
              <a:t>.</a:t>
            </a:r>
            <a:r>
              <a:rPr lang="zh-CN" altLang="zh-CN" sz="2000" dirty="0">
                <a:solidFill>
                  <a:schemeClr val="tx1"/>
                </a:solidFill>
                <a:latin typeface="Times New Roman" panose="02020603050405020304" pitchFamily="18" charset="0"/>
                <a:cs typeface="Times New Roman" panose="02020603050405020304" pitchFamily="18" charset="0"/>
              </a:rPr>
              <a:t> </a:t>
            </a:r>
            <a:endParaRPr lang="zh-CN" altLang="zh-CN" sz="2000"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None/>
            </a:pPr>
            <a:r>
              <a:rPr lang="en-US" altLang="zh-CN" sz="2000" b="1" dirty="0">
                <a:solidFill>
                  <a:schemeClr val="tx1"/>
                </a:solidFill>
                <a:latin typeface="Times New Roman" panose="02020603050405020304" pitchFamily="18" charset="0"/>
                <a:cs typeface="Times New Roman" panose="02020603050405020304" pitchFamily="18" charset="0"/>
              </a:rPr>
              <a:t>• </a:t>
            </a:r>
            <a:r>
              <a:rPr lang="zh-CN" altLang="zh-CN" sz="2000" b="1" dirty="0">
                <a:solidFill>
                  <a:schemeClr val="tx1"/>
                </a:solidFill>
                <a:latin typeface="Times New Roman" panose="02020603050405020304" pitchFamily="18" charset="0"/>
                <a:cs typeface="Times New Roman" panose="02020603050405020304" pitchFamily="18" charset="0"/>
              </a:rPr>
              <a:t>Second Reading:</a:t>
            </a:r>
            <a:r>
              <a:rPr lang="zh-CN" altLang="zh-CN" sz="2000" dirty="0">
                <a:solidFill>
                  <a:schemeClr val="tx1"/>
                </a:solidFill>
                <a:latin typeface="Times New Roman" panose="02020603050405020304" pitchFamily="18" charset="0"/>
                <a:cs typeface="Times New Roman" panose="02020603050405020304" pitchFamily="18" charset="0"/>
              </a:rPr>
              <a:t> the general principles of the Bill are debated by all the members of the House and a formal vote is taken</a:t>
            </a:r>
            <a:r>
              <a:rPr lang="en-US" altLang="zh-CN" sz="2000" dirty="0">
                <a:solidFill>
                  <a:schemeClr val="tx1"/>
                </a:solidFill>
                <a:latin typeface="Times New Roman" panose="02020603050405020304" pitchFamily="18" charset="0"/>
                <a:cs typeface="Times New Roman" panose="02020603050405020304" pitchFamily="18" charset="0"/>
              </a:rPr>
              <a:t>.</a:t>
            </a:r>
            <a:r>
              <a:rPr lang="zh-CN" altLang="zh-CN" sz="2000" dirty="0">
                <a:solidFill>
                  <a:schemeClr val="tx1"/>
                </a:solidFill>
                <a:latin typeface="Times New Roman" panose="02020603050405020304" pitchFamily="18" charset="0"/>
                <a:cs typeface="Times New Roman" panose="02020603050405020304" pitchFamily="18" charset="0"/>
              </a:rPr>
              <a:t> </a:t>
            </a:r>
            <a:endParaRPr lang="zh-CN" altLang="zh-CN" sz="2000"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None/>
            </a:pPr>
            <a:r>
              <a:rPr lang="en-US" altLang="zh-CN" sz="2000" b="1" dirty="0">
                <a:solidFill>
                  <a:schemeClr val="tx1"/>
                </a:solidFill>
                <a:latin typeface="Times New Roman" panose="02020603050405020304" pitchFamily="18" charset="0"/>
                <a:cs typeface="Times New Roman" panose="02020603050405020304" pitchFamily="18" charset="0"/>
              </a:rPr>
              <a:t>• </a:t>
            </a:r>
            <a:r>
              <a:rPr lang="zh-CN" altLang="zh-CN" sz="2000" b="1" dirty="0">
                <a:solidFill>
                  <a:schemeClr val="tx1"/>
                </a:solidFill>
                <a:latin typeface="Times New Roman" panose="02020603050405020304" pitchFamily="18" charset="0"/>
                <a:cs typeface="Times New Roman" panose="02020603050405020304" pitchFamily="18" charset="0"/>
              </a:rPr>
              <a:t>Committee Stage:</a:t>
            </a:r>
            <a:r>
              <a:rPr lang="zh-CN" altLang="zh-CN" sz="2000" dirty="0">
                <a:solidFill>
                  <a:schemeClr val="tx1"/>
                </a:solidFill>
                <a:latin typeface="Times New Roman" panose="02020603050405020304" pitchFamily="18" charset="0"/>
                <a:cs typeface="Times New Roman" panose="02020603050405020304" pitchFamily="18" charset="0"/>
              </a:rPr>
              <a:t> each clause and schedule of the Bill, plus amendments to them and any new clauses or schedules, is examined in detail, in the Commons by a small, specially chosen group of members meeting as Public Bill Committee, in the Lords by the members as a whole on the floor of the House</a:t>
            </a:r>
            <a:r>
              <a:rPr lang="en-US" altLang="zh-CN" sz="2000" dirty="0">
                <a:solidFill>
                  <a:schemeClr val="tx1"/>
                </a:solidFill>
                <a:latin typeface="Times New Roman" panose="02020603050405020304" pitchFamily="18" charset="0"/>
                <a:cs typeface="Times New Roman" panose="02020603050405020304" pitchFamily="18" charset="0"/>
              </a:rPr>
              <a:t>.</a:t>
            </a:r>
            <a:r>
              <a:rPr lang="zh-CN" altLang="zh-CN" sz="2000" dirty="0">
                <a:solidFill>
                  <a:schemeClr val="tx1"/>
                </a:solidFill>
                <a:latin typeface="Times New Roman" panose="02020603050405020304" pitchFamily="18" charset="0"/>
                <a:cs typeface="Times New Roman" panose="02020603050405020304" pitchFamily="18" charset="0"/>
              </a:rPr>
              <a:t> </a:t>
            </a:r>
            <a:endParaRPr lang="zh-CN" altLang="zh-CN" sz="2000"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1150938" y="1253396"/>
            <a:ext cx="5581302"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Legislative Process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sp>
        <p:nvSpPr>
          <p:cNvPr id="11265" name="Rectangle 2"/>
          <p:cNvSpPr>
            <a:spLocks noGrp="1"/>
          </p:cNvSpPr>
          <p:nvPr/>
        </p:nvSpPr>
        <p:spPr>
          <a:xfrm>
            <a:off x="1259524" y="718185"/>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434" name="Rectangle 3"/>
          <p:cNvSpPr>
            <a:spLocks noGrp="1"/>
          </p:cNvSpPr>
          <p:nvPr/>
        </p:nvSpPr>
        <p:spPr>
          <a:xfrm>
            <a:off x="2550160" y="1884680"/>
            <a:ext cx="6295390" cy="324040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0" algn="just" eaLnBrk="1" latinLnBrk="0" hangingPunct="1">
              <a:lnSpc>
                <a:spcPct val="125000"/>
              </a:lnSpc>
              <a:spcBef>
                <a:spcPts val="0"/>
              </a:spcBef>
              <a:buNone/>
            </a:pPr>
            <a:r>
              <a:rPr lang="en-US" altLang="zh-CN" sz="1800" b="1" dirty="0">
                <a:solidFill>
                  <a:schemeClr val="tx1"/>
                </a:solidFill>
                <a:latin typeface="Times New Roman" panose="02020603050405020304" pitchFamily="18" charset="0"/>
                <a:cs typeface="Times New Roman" panose="02020603050405020304" pitchFamily="18" charset="0"/>
              </a:rPr>
              <a:t>• </a:t>
            </a:r>
            <a:r>
              <a:rPr lang="zh-CN" altLang="zh-CN" sz="1800" b="1" dirty="0">
                <a:solidFill>
                  <a:schemeClr val="tx1"/>
                </a:solidFill>
                <a:latin typeface="Times New Roman" panose="02020603050405020304" pitchFamily="18" charset="0"/>
                <a:cs typeface="Times New Roman" panose="02020603050405020304" pitchFamily="18" charset="0"/>
              </a:rPr>
              <a:t>Report Stage:</a:t>
            </a:r>
            <a:r>
              <a:rPr lang="zh-CN" altLang="zh-CN" sz="1800" dirty="0">
                <a:solidFill>
                  <a:schemeClr val="tx1"/>
                </a:solidFill>
                <a:latin typeface="Times New Roman" panose="02020603050405020304" pitchFamily="18" charset="0"/>
                <a:cs typeface="Times New Roman" panose="02020603050405020304" pitchFamily="18" charset="0"/>
              </a:rPr>
              <a:t> the changes made to the Bill in the Committee are reported to and debated by the whole House which is invited to consider the Bill as a whole, approve the changes by the Committee, and consider any further proposed changes that might be suggested</a:t>
            </a:r>
            <a:r>
              <a:rPr lang="en-US" altLang="zh-CN" sz="1800" dirty="0">
                <a:solidFill>
                  <a:schemeClr val="tx1"/>
                </a:solidFill>
                <a:latin typeface="Times New Roman" panose="02020603050405020304" pitchFamily="18" charset="0"/>
                <a:cs typeface="Times New Roman" panose="02020603050405020304" pitchFamily="18" charset="0"/>
              </a:rPr>
              <a:t>.</a:t>
            </a:r>
            <a:r>
              <a:rPr lang="zh-CN" altLang="zh-CN" sz="1800" dirty="0">
                <a:solidFill>
                  <a:schemeClr val="tx1"/>
                </a:solidFill>
                <a:latin typeface="Times New Roman" panose="02020603050405020304" pitchFamily="18" charset="0"/>
                <a:cs typeface="Times New Roman" panose="02020603050405020304" pitchFamily="18" charset="0"/>
              </a:rPr>
              <a:t> </a:t>
            </a:r>
            <a:endParaRPr lang="zh-CN" altLang="zh-CN" sz="1800"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None/>
            </a:pPr>
            <a:r>
              <a:rPr lang="en-US" altLang="zh-CN" sz="1800" b="1" dirty="0">
                <a:solidFill>
                  <a:schemeClr val="tx1"/>
                </a:solidFill>
                <a:latin typeface="Times New Roman" panose="02020603050405020304" pitchFamily="18" charset="0"/>
                <a:cs typeface="Times New Roman" panose="02020603050405020304" pitchFamily="18" charset="0"/>
              </a:rPr>
              <a:t>• </a:t>
            </a:r>
            <a:r>
              <a:rPr lang="zh-CN" altLang="zh-CN" sz="1800" b="1" dirty="0">
                <a:solidFill>
                  <a:schemeClr val="tx1"/>
                </a:solidFill>
                <a:latin typeface="Times New Roman" panose="02020603050405020304" pitchFamily="18" charset="0"/>
                <a:cs typeface="Times New Roman" panose="02020603050405020304" pitchFamily="18" charset="0"/>
              </a:rPr>
              <a:t>Third Reading:</a:t>
            </a:r>
            <a:r>
              <a:rPr lang="zh-CN" altLang="zh-CN" sz="1800" dirty="0">
                <a:solidFill>
                  <a:schemeClr val="tx1"/>
                </a:solidFill>
                <a:latin typeface="Times New Roman" panose="02020603050405020304" pitchFamily="18" charset="0"/>
                <a:cs typeface="Times New Roman" panose="02020603050405020304" pitchFamily="18" charset="0"/>
              </a:rPr>
              <a:t> the final version of the Bill is considered by the whole House in a short debate (in the Commons without the facility for further amendments) </a:t>
            </a:r>
            <a:r>
              <a:rPr lang="en-US" altLang="zh-CN" sz="1800" dirty="0">
                <a:solidFill>
                  <a:schemeClr val="tx1"/>
                </a:solidFill>
                <a:latin typeface="Times New Roman" panose="02020603050405020304" pitchFamily="18" charset="0"/>
                <a:cs typeface="Times New Roman" panose="02020603050405020304" pitchFamily="18" charset="0"/>
              </a:rPr>
              <a:t>.</a:t>
            </a:r>
            <a:endParaRPr lang="zh-CN" altLang="zh-CN" sz="1800"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None/>
            </a:pPr>
            <a:r>
              <a:rPr lang="en-US" altLang="zh-CN" sz="1800" b="1" dirty="0">
                <a:solidFill>
                  <a:schemeClr val="tx1"/>
                </a:solidFill>
                <a:latin typeface="Times New Roman" panose="02020603050405020304" pitchFamily="18" charset="0"/>
                <a:cs typeface="Times New Roman" panose="02020603050405020304" pitchFamily="18" charset="0"/>
              </a:rPr>
              <a:t>• </a:t>
            </a:r>
            <a:r>
              <a:rPr lang="zh-CN" altLang="zh-CN" sz="1800" b="1" dirty="0">
                <a:solidFill>
                  <a:schemeClr val="tx1"/>
                </a:solidFill>
                <a:latin typeface="Times New Roman" panose="02020603050405020304" pitchFamily="18" charset="0"/>
                <a:cs typeface="Times New Roman" panose="02020603050405020304" pitchFamily="18" charset="0"/>
              </a:rPr>
              <a:t>Royal Assent:</a:t>
            </a:r>
            <a:r>
              <a:rPr lang="zh-CN" altLang="zh-CN" sz="1800" dirty="0">
                <a:solidFill>
                  <a:schemeClr val="tx1"/>
                </a:solidFill>
                <a:latin typeface="Times New Roman" panose="02020603050405020304" pitchFamily="18" charset="0"/>
                <a:cs typeface="Times New Roman" panose="02020603050405020304" pitchFamily="18" charset="0"/>
              </a:rPr>
              <a:t> the Crown gives assent to the Bill which then becomes an Act, the provisions becoming law either immediately or at a date specified in the Act or at a date specified by what is called a Commencement Order</a:t>
            </a:r>
            <a:r>
              <a:rPr lang="en-US" altLang="zh-CN" sz="1800" dirty="0">
                <a:solidFill>
                  <a:schemeClr val="tx1"/>
                </a:solidFill>
                <a:latin typeface="Times New Roman" panose="02020603050405020304" pitchFamily="18" charset="0"/>
                <a:cs typeface="Times New Roman" panose="02020603050405020304" pitchFamily="18" charset="0"/>
              </a:rPr>
              <a:t>.</a:t>
            </a:r>
            <a:endParaRPr lang="zh-CN" altLang="zh-CN" sz="1800" dirty="0">
              <a:solidFill>
                <a:schemeClr val="tx1"/>
              </a:solidFill>
              <a:latin typeface="Times New Roman" panose="02020603050405020304" pitchFamily="18" charset="0"/>
              <a:cs typeface="Times New Roman" panose="02020603050405020304" pitchFamily="18" charset="0"/>
            </a:endParaRPr>
          </a:p>
          <a:p>
            <a:pPr marL="0" indent="0" algn="just" eaLnBrk="1" hangingPunct="1">
              <a:lnSpc>
                <a:spcPct val="90000"/>
              </a:lnSpc>
              <a:buNone/>
            </a:pPr>
            <a:endParaRPr lang="zh-CN" altLang="zh-CN" sz="1800"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2369503" y="1128936"/>
            <a:ext cx="5581302"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800" b="1" dirty="0">
                <a:solidFill>
                  <a:schemeClr val="tx1"/>
                </a:solidFill>
                <a:latin typeface="Times New Roman" panose="02020603050405020304" pitchFamily="18" charset="0"/>
                <a:cs typeface="Times New Roman" panose="02020603050405020304" pitchFamily="18"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Legislative Process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sp>
        <p:nvSpPr>
          <p:cNvPr id="11265" name="Rectangle 2"/>
          <p:cNvSpPr>
            <a:spLocks noGrp="1"/>
          </p:cNvSpPr>
          <p:nvPr/>
        </p:nvSpPr>
        <p:spPr>
          <a:xfrm>
            <a:off x="2405699" y="697230"/>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686435"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sp>
        <p:nvSpPr>
          <p:cNvPr id="19458" name="Rectangle 3"/>
          <p:cNvSpPr>
            <a:spLocks noGrp="1"/>
          </p:cNvSpPr>
          <p:nvPr/>
        </p:nvSpPr>
        <p:spPr>
          <a:xfrm>
            <a:off x="2919095" y="2362835"/>
            <a:ext cx="6353175" cy="309626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0" algn="just" eaLnBrk="1" latinLnBrk="0" hangingPunct="1">
              <a:lnSpc>
                <a:spcPct val="125000"/>
              </a:lnSpc>
              <a:spcBef>
                <a:spcPts val="0"/>
              </a:spcBef>
              <a:buNone/>
            </a:pPr>
            <a:r>
              <a:rPr lang="zh-CN" altLang="zh-CN" sz="2000" dirty="0">
                <a:solidFill>
                  <a:schemeClr val="tx1"/>
                </a:solidFill>
                <a:latin typeface="Times New Roman" panose="02020603050405020304" pitchFamily="18" charset="0"/>
                <a:cs typeface="Times New Roman" panose="02020603050405020304" pitchFamily="18" charset="0"/>
              </a:rPr>
              <a:t>The House of Lords has much more limited legislative powers than the House of Commons. Money Bills can only be initiated in the Commons and the Lords can only reject legislation from the Commons for one year. Furthermore there is a convention - called the Salisbury Convention - that the Lords does not block legislature in fulfillment of the election manifesto of the elected Government. </a:t>
            </a:r>
            <a:endParaRPr lang="zh-CN" altLang="zh-CN" sz="2000"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1993583" y="1531526"/>
            <a:ext cx="5581302"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Legislative Process </a:t>
            </a:r>
            <a:endParaRPr lang="zh-CN" altLang="zh-CN" sz="2800" b="1" dirty="0">
              <a:solidFill>
                <a:schemeClr val="tx1"/>
              </a:solidFill>
              <a:latin typeface="Times New Roman" panose="02020603050405020304" pitchFamily="18" charset="0"/>
              <a:cs typeface="Times New Roman" panose="02020603050405020304" pitchFamily="18" charset="0"/>
            </a:endParaRPr>
          </a:p>
        </p:txBody>
      </p:sp>
      <p:sp>
        <p:nvSpPr>
          <p:cNvPr id="11265" name="Rectangle 2"/>
          <p:cNvSpPr>
            <a:spLocks noGrp="1"/>
          </p:cNvSpPr>
          <p:nvPr/>
        </p:nvSpPr>
        <p:spPr>
          <a:xfrm>
            <a:off x="1574484" y="996315"/>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1505" name="Rectangle 2"/>
          <p:cNvSpPr>
            <a:spLocks noGrp="1"/>
          </p:cNvSpPr>
          <p:nvPr/>
        </p:nvSpPr>
        <p:spPr>
          <a:xfrm>
            <a:off x="1541780" y="648335"/>
            <a:ext cx="4491990" cy="5607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4. </a:t>
            </a:r>
            <a:r>
              <a:rPr lang="zh-CN" altLang="zh-CN" sz="3200" b="1" dirty="0">
                <a:solidFill>
                  <a:schemeClr val="tx1"/>
                </a:solidFill>
                <a:latin typeface="Times New Roman" panose="02020603050405020304" pitchFamily="18" charset="0"/>
                <a:cs typeface="Times New Roman" panose="02020603050405020304" pitchFamily="18" charset="0"/>
              </a:rPr>
              <a:t>The Cabinet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pic>
        <p:nvPicPr>
          <p:cNvPr id="5" name="内容占位符 2"/>
          <p:cNvPicPr>
            <a:picLocks noGrp="1" noChangeAspect="1"/>
          </p:cNvPicPr>
          <p:nvPr/>
        </p:nvPicPr>
        <p:blipFill>
          <a:blip r:embed="rId1"/>
          <a:stretch>
            <a:fillRect/>
          </a:stretch>
        </p:blipFill>
        <p:spPr>
          <a:xfrm>
            <a:off x="4187825" y="3918585"/>
            <a:ext cx="4411980" cy="2323465"/>
          </a:xfrm>
          <a:prstGeom prst="rect">
            <a:avLst/>
          </a:prstGeom>
          <a:noFill/>
          <a:ln w="9525">
            <a:noFill/>
          </a:ln>
        </p:spPr>
      </p:pic>
      <p:sp>
        <p:nvSpPr>
          <p:cNvPr id="6" name="文本框 5"/>
          <p:cNvSpPr txBox="1"/>
          <p:nvPr/>
        </p:nvSpPr>
        <p:spPr>
          <a:xfrm>
            <a:off x="1613535" y="1435100"/>
            <a:ext cx="7872730" cy="2257425"/>
          </a:xfrm>
          <a:prstGeom prst="rect">
            <a:avLst/>
          </a:prstGeom>
        </p:spPr>
        <p:txBody>
          <a:bodyPr wrap="square">
            <a:noAutofit/>
          </a:bodyPr>
          <a:p>
            <a:pPr marL="0" indent="0" algn="just" defTabSz="266700">
              <a:spcBef>
                <a:spcPct val="0"/>
              </a:spcBef>
              <a:spcAft>
                <a:spcPct val="0"/>
              </a:spcAft>
            </a:pPr>
            <a:r>
              <a:rPr lang="en-US" altLang="zh-CN" sz="2000">
                <a:solidFill>
                  <a:schemeClr val="tx1"/>
                </a:solidFill>
                <a:latin typeface="Times New Roman" panose="02020603050405020304"/>
                <a:ea typeface="宋体" panose="02010600030101010101" pitchFamily="2" charset="-122"/>
              </a:rPr>
              <a:t>The Cabinet serves as the nucleus of the gove</a:t>
            </a:r>
            <a:r>
              <a:rPr lang="en-US" altLang="zh-CN" sz="2000">
                <a:solidFill>
                  <a:schemeClr val="tx1"/>
                </a:solidFill>
                <a:latin typeface="Times New Roman" panose="02020603050405020304"/>
                <a:ea typeface="Times New Roman" panose="02020603050405020304"/>
              </a:rPr>
              <a:t>rn</a:t>
            </a:r>
            <a:r>
              <a:rPr lang="en-US" altLang="zh-CN" sz="2000">
                <a:solidFill>
                  <a:schemeClr val="tx1"/>
                </a:solidFill>
                <a:latin typeface="Times New Roman" panose="02020603050405020304"/>
                <a:ea typeface="宋体" panose="02010600030101010101" pitchFamily="2" charset="-122"/>
              </a:rPr>
              <a:t>ment. It is composed of the chiefs of the most important ministries and departments and headed by the Prime Minister, who decides the composition of the Cabinet. Most important bills debated in Parliament originate in the Cabinet and can often win the approval of Parliament. The organs of state power,such as the army,police and courts, are under the control of the Cabinet members, because the Cabinet is in the charge of the party that possesses the majority of seats in Parliament.</a:t>
            </a:r>
            <a:endParaRPr lang="en-US" altLang="zh-CN" sz="2000">
              <a:solidFill>
                <a:schemeClr val="tx1"/>
              </a:solidFill>
              <a:latin typeface="Times New Roman" panose="02020603050405020304"/>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1505" name="Rectangle 2"/>
          <p:cNvSpPr>
            <a:spLocks noGrp="1"/>
          </p:cNvSpPr>
          <p:nvPr/>
        </p:nvSpPr>
        <p:spPr>
          <a:xfrm>
            <a:off x="1218565" y="725805"/>
            <a:ext cx="4922520" cy="71056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4. </a:t>
            </a:r>
            <a:r>
              <a:rPr lang="zh-CN" altLang="zh-CN" sz="3200" b="1" dirty="0">
                <a:solidFill>
                  <a:schemeClr val="tx1"/>
                </a:solidFill>
                <a:latin typeface="Times New Roman" panose="02020603050405020304" pitchFamily="18" charset="0"/>
                <a:cs typeface="Times New Roman" panose="02020603050405020304" pitchFamily="18" charset="0"/>
              </a:rPr>
              <a:t>The Cabinet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1781175" y="1436370"/>
            <a:ext cx="8629015" cy="3984625"/>
          </a:xfrm>
          <a:prstGeom prst="rect">
            <a:avLst/>
          </a:prstGeom>
        </p:spPr>
        <p:txBody>
          <a:bodyPr wrap="square">
            <a:spAutoFit/>
          </a:bodyPr>
          <a:p>
            <a:pPr marL="0" indent="0" algn="just" defTabSz="266700">
              <a:spcBef>
                <a:spcPct val="0"/>
              </a:spcBef>
              <a:spcAft>
                <a:spcPct val="0"/>
              </a:spcAft>
            </a:pPr>
            <a:r>
              <a:rPr lang="zh-CN" altLang="en-US" sz="2800" b="1" dirty="0">
                <a:solidFill>
                  <a:schemeClr val="tx1"/>
                </a:solidFill>
                <a:latin typeface="Times New Roman" panose="02020603050405020304" pitchFamily="18" charset="0"/>
                <a:cs typeface="Times New Roman" panose="02020603050405020304" pitchFamily="18" charset="0"/>
                <a:sym typeface="+mn-ea"/>
              </a:rPr>
              <a:t>● </a:t>
            </a:r>
            <a:r>
              <a:rPr lang="en-US" altLang="zh-CN" sz="2800" b="1">
                <a:solidFill>
                  <a:schemeClr val="tx1"/>
                </a:solidFill>
                <a:latin typeface="Times New Roman" panose="02020603050405020304"/>
                <a:ea typeface="宋体" panose="02010600030101010101" pitchFamily="2" charset="-122"/>
              </a:rPr>
              <a:t>Two-Party System</a:t>
            </a:r>
            <a:endParaRPr lang="en-US" altLang="zh-CN" sz="2000">
              <a:solidFill>
                <a:schemeClr val="tx1"/>
              </a:solidFill>
              <a:latin typeface="Times New Roman" panose="02020603050405020304"/>
              <a:ea typeface="宋体" panose="02010600030101010101" pitchFamily="2" charset="-122"/>
            </a:endParaRPr>
          </a:p>
          <a:p>
            <a:pPr indent="457200" algn="just" defTabSz="266700">
              <a:lnSpc>
                <a:spcPct val="125000"/>
              </a:lnSpc>
              <a:spcBef>
                <a:spcPct val="0"/>
              </a:spcBef>
              <a:spcAft>
                <a:spcPct val="0"/>
              </a:spcAft>
            </a:pPr>
            <a:r>
              <a:rPr lang="en-US" altLang="zh-CN" sz="2000">
                <a:solidFill>
                  <a:schemeClr val="tx1"/>
                </a:solidFill>
                <a:latin typeface="Times New Roman" panose="02020603050405020304"/>
                <a:ea typeface="宋体" panose="02010600030101010101" pitchFamily="2" charset="-122"/>
              </a:rPr>
              <a:t>Standing for different political parties, the head of the Cabinet and members of Parliament are elected every five years through general elections. Britain carries out a system of party politics, that is , political parties control politics. The transfer of political power from one party to another is viewed as an effective way of making politicians more responsible for social problems in the western democracies. A number of political parties are granted equal treatment by the law in the UK. But in practice, politics in Britain is on the basis of a two-party system. British Parliament is now dominated by one of the two most important parties known as the major parties: the Conservative Party and the Labour Party.  </a:t>
            </a:r>
            <a:endParaRPr lang="en-US" altLang="zh-CN" sz="2000">
              <a:solidFill>
                <a:schemeClr val="tx1"/>
              </a:solidFill>
              <a:latin typeface="Times New Roman" panose="02020603050405020304"/>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529" name="Rectangle 2"/>
          <p:cNvSpPr>
            <a:spLocks noGrp="1"/>
          </p:cNvSpPr>
          <p:nvPr/>
        </p:nvSpPr>
        <p:spPr>
          <a:xfrm>
            <a:off x="1311275" y="1517650"/>
            <a:ext cx="5710555" cy="62357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000" b="1" dirty="0">
                <a:solidFill>
                  <a:schemeClr val="tx1"/>
                </a:solidFill>
                <a:latin typeface="Times New Roman" panose="02020603050405020304" pitchFamily="18" charset="0"/>
                <a:cs typeface="Times New Roman" panose="02020603050405020304" pitchFamily="18" charset="0"/>
              </a:rPr>
              <a:t>● </a:t>
            </a:r>
            <a:r>
              <a:rPr lang="zh-CN" altLang="zh-CN" sz="3200" b="1" dirty="0">
                <a:solidFill>
                  <a:schemeClr val="tx1"/>
                </a:solidFill>
                <a:latin typeface="Times New Roman" panose="02020603050405020304" pitchFamily="18" charset="0"/>
                <a:cs typeface="Times New Roman" panose="02020603050405020304" pitchFamily="18" charset="0"/>
              </a:rPr>
              <a:t>The Prime Minister </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
        <p:nvSpPr>
          <p:cNvPr id="22530" name="Rectangle 3"/>
          <p:cNvSpPr>
            <a:spLocks noGrp="1"/>
          </p:cNvSpPr>
          <p:nvPr/>
        </p:nvSpPr>
        <p:spPr>
          <a:xfrm>
            <a:off x="1311275" y="2246630"/>
            <a:ext cx="8704580" cy="266446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marL="0" indent="0" algn="just" eaLnBrk="1" latinLnBrk="0" hangingPunct="1">
              <a:lnSpc>
                <a:spcPct val="125000"/>
              </a:lnSpc>
              <a:spcBef>
                <a:spcPts val="0"/>
              </a:spcBef>
              <a:buSzPct val="60000"/>
              <a:buNone/>
            </a:pPr>
            <a:r>
              <a:rPr lang="en-US" altLang="zh-CN" sz="2000" dirty="0">
                <a:solidFill>
                  <a:schemeClr val="tx1"/>
                </a:solidFill>
                <a:latin typeface="Times New Roman" panose="02020603050405020304" pitchFamily="18" charset="0"/>
                <a:cs typeface="Times New Roman" panose="02020603050405020304" pitchFamily="18" charset="0"/>
              </a:rPr>
              <a:t>• </a:t>
            </a:r>
            <a:r>
              <a:rPr lang="zh-CN" altLang="zh-CN" sz="2000" dirty="0">
                <a:solidFill>
                  <a:schemeClr val="tx1"/>
                </a:solidFill>
                <a:latin typeface="Times New Roman" panose="02020603050405020304" pitchFamily="18" charset="0"/>
                <a:cs typeface="Times New Roman" panose="02020603050405020304" pitchFamily="18" charset="0"/>
              </a:rPr>
              <a:t>The UK does not have a President. Constitutionally the Head of State is the Queen who is a hereditary member of the Royal Family. However, the Queen has very few formal powers and stays above party politics. </a:t>
            </a:r>
            <a:endParaRPr lang="zh-CN" altLang="zh-CN" sz="2000" dirty="0">
              <a:solidFill>
                <a:schemeClr val="tx1"/>
              </a:solidFill>
              <a:latin typeface="Times New Roman" panose="02020603050405020304" pitchFamily="18" charset="0"/>
              <a:cs typeface="Times New Roman" panose="02020603050405020304" pitchFamily="18" charset="0"/>
            </a:endParaRPr>
          </a:p>
          <a:p>
            <a:pPr marL="0" indent="0" algn="just" eaLnBrk="1" latinLnBrk="0" hangingPunct="1">
              <a:lnSpc>
                <a:spcPct val="125000"/>
              </a:lnSpc>
              <a:spcBef>
                <a:spcPts val="0"/>
              </a:spcBef>
              <a:buSzPct val="60000"/>
              <a:buNone/>
            </a:pPr>
            <a:r>
              <a:rPr lang="en-US" altLang="zh-CN" sz="2000" dirty="0">
                <a:solidFill>
                  <a:schemeClr val="tx1"/>
                </a:solidFill>
                <a:latin typeface="Times New Roman" panose="02020603050405020304" pitchFamily="18" charset="0"/>
                <a:cs typeface="Times New Roman" panose="02020603050405020304" pitchFamily="18" charset="0"/>
              </a:rPr>
              <a:t>• </a:t>
            </a:r>
            <a:r>
              <a:rPr lang="zh-CN" altLang="zh-CN" sz="2000" dirty="0">
                <a:solidFill>
                  <a:schemeClr val="tx1"/>
                </a:solidFill>
                <a:latin typeface="Times New Roman" panose="02020603050405020304" pitchFamily="18" charset="0"/>
                <a:cs typeface="Times New Roman" panose="02020603050405020304" pitchFamily="18" charset="0"/>
              </a:rPr>
              <a:t>So, in practice, the most important person in the British political system is the Prime Minister. </a:t>
            </a:r>
            <a:endParaRPr lang="zh-CN" altLang="zh-CN" sz="2000" dirty="0">
              <a:solidFill>
                <a:schemeClr val="tx1"/>
              </a:solidFill>
              <a:latin typeface="Times New Roman" panose="02020603050405020304" pitchFamily="18" charset="0"/>
              <a:cs typeface="Times New Roman" panose="02020603050405020304" pitchFamily="18" charset="0"/>
            </a:endParaRPr>
          </a:p>
        </p:txBody>
      </p:sp>
      <p:sp>
        <p:nvSpPr>
          <p:cNvPr id="21505" name="Rectangle 2"/>
          <p:cNvSpPr>
            <a:spLocks noGrp="1"/>
          </p:cNvSpPr>
          <p:nvPr/>
        </p:nvSpPr>
        <p:spPr>
          <a:xfrm>
            <a:off x="1383030" y="806450"/>
            <a:ext cx="5513705" cy="71056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4. </a:t>
            </a:r>
            <a:r>
              <a:rPr lang="zh-CN" altLang="zh-CN" sz="3200" b="1" dirty="0">
                <a:solidFill>
                  <a:schemeClr val="tx1"/>
                </a:solidFill>
                <a:latin typeface="Times New Roman" panose="02020603050405020304" pitchFamily="18" charset="0"/>
                <a:cs typeface="Times New Roman" panose="02020603050405020304" pitchFamily="18" charset="0"/>
              </a:rPr>
              <a:t>The Cabinet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530" name="Rectangle 3"/>
          <p:cNvSpPr>
            <a:spLocks noGrp="1"/>
          </p:cNvSpPr>
          <p:nvPr/>
        </p:nvSpPr>
        <p:spPr>
          <a:xfrm>
            <a:off x="1332230" y="2174875"/>
            <a:ext cx="9337675" cy="365061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marL="0" indent="0" algn="just" eaLnBrk="1" latinLnBrk="0" hangingPunct="1">
              <a:lnSpc>
                <a:spcPct val="125000"/>
              </a:lnSpc>
              <a:spcBef>
                <a:spcPts val="0"/>
              </a:spcBef>
              <a:buSzPct val="60000"/>
              <a:buNone/>
            </a:pPr>
            <a:r>
              <a:rPr lang="en-US" altLang="zh-CN" sz="2000" dirty="0">
                <a:solidFill>
                  <a:schemeClr val="tx1"/>
                </a:solidFill>
                <a:latin typeface="Times New Roman" panose="02020603050405020304" pitchFamily="18" charset="0"/>
                <a:cs typeface="Times New Roman" panose="02020603050405020304" pitchFamily="18" charset="0"/>
              </a:rPr>
              <a:t>As there is no Minister of Justice in the British Government, the jurisdiction is in the charge of </a:t>
            </a:r>
            <a:r>
              <a:rPr lang="en-US" altLang="zh-CN" sz="2000" b="1" dirty="0">
                <a:solidFill>
                  <a:schemeClr val="tx1"/>
                </a:solidFill>
                <a:latin typeface="Times New Roman" panose="02020603050405020304" pitchFamily="18" charset="0"/>
                <a:cs typeface="Times New Roman" panose="02020603050405020304" pitchFamily="18" charset="0"/>
              </a:rPr>
              <a:t>the Lord Chancellor</a:t>
            </a:r>
            <a:r>
              <a:rPr lang="en-US" altLang="zh-CN" sz="2000" dirty="0">
                <a:solidFill>
                  <a:schemeClr val="tx1"/>
                </a:solidFill>
                <a:latin typeface="Times New Roman" panose="02020603050405020304" pitchFamily="18" charset="0"/>
                <a:cs typeface="Times New Roman" panose="02020603050405020304" pitchFamily="18" charset="0"/>
              </a:rPr>
              <a:t> who presides over the administration of Justice. As the supreme leader of the judiciary, the Lord Chancellor of the Court of Equity in Parliament also serves as the chief Judge of the Court of Equity ,the Legal Adviser of the Cabinet as well as the Attorney General and Solicitor General. The Lord Chancellor is entitled to appoint the judge of the High Court and the judges of local courts.</a:t>
            </a:r>
            <a:endParaRPr lang="en-US" altLang="zh-CN" sz="2000" dirty="0">
              <a:solidFill>
                <a:schemeClr val="tx1"/>
              </a:solidFill>
              <a:latin typeface="Times New Roman" panose="02020603050405020304" pitchFamily="18" charset="0"/>
              <a:cs typeface="Times New Roman" panose="02020603050405020304" pitchFamily="18" charset="0"/>
            </a:endParaRPr>
          </a:p>
        </p:txBody>
      </p:sp>
      <p:sp>
        <p:nvSpPr>
          <p:cNvPr id="21505" name="Rectangle 2"/>
          <p:cNvSpPr>
            <a:spLocks noGrp="1"/>
          </p:cNvSpPr>
          <p:nvPr/>
        </p:nvSpPr>
        <p:spPr>
          <a:xfrm>
            <a:off x="1332230" y="950595"/>
            <a:ext cx="5309870" cy="71056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5. The Judiciary </a:t>
            </a:r>
            <a:endParaRPr lang="en-US" altLang="zh-CN" sz="3200" b="1"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1331595" y="1661795"/>
            <a:ext cx="6173470" cy="62357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000" b="1" dirty="0">
                <a:solidFill>
                  <a:schemeClr val="tx1"/>
                </a:solidFill>
                <a:latin typeface="Times New Roman" panose="02020603050405020304" pitchFamily="18" charset="0"/>
                <a:cs typeface="Times New Roman" panose="02020603050405020304" pitchFamily="18" charset="0"/>
              </a:rPr>
              <a:t>● </a:t>
            </a:r>
            <a:r>
              <a:rPr lang="zh-CN" altLang="zh-CN" sz="3200" b="1" dirty="0">
                <a:solidFill>
                  <a:schemeClr val="tx1"/>
                </a:solidFill>
                <a:latin typeface="Times New Roman" panose="02020603050405020304" pitchFamily="18" charset="0"/>
                <a:cs typeface="Times New Roman" panose="02020603050405020304" pitchFamily="18" charset="0"/>
              </a:rPr>
              <a:t>The </a:t>
            </a:r>
            <a:r>
              <a:rPr lang="en-US" altLang="zh-CN" sz="3200" b="1" dirty="0">
                <a:solidFill>
                  <a:schemeClr val="tx1"/>
                </a:solidFill>
                <a:latin typeface="Times New Roman" panose="02020603050405020304" pitchFamily="18" charset="0"/>
                <a:cs typeface="Times New Roman" panose="02020603050405020304" pitchFamily="18" charset="0"/>
              </a:rPr>
              <a:t>Lord Chancellor</a:t>
            </a:r>
            <a:r>
              <a:rPr lang="zh-CN" altLang="zh-CN" sz="3200" b="1" dirty="0">
                <a:solidFill>
                  <a:schemeClr val="tx1"/>
                </a:solidFill>
                <a:latin typeface="Times New Roman" panose="02020603050405020304" pitchFamily="18" charset="0"/>
                <a:cs typeface="Times New Roman" panose="02020603050405020304" pitchFamily="18" charset="0"/>
              </a:rPr>
              <a:t> </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529" name="Rectangle 2"/>
          <p:cNvSpPr>
            <a:spLocks noGrp="1"/>
          </p:cNvSpPr>
          <p:nvPr>
            <p:ph type="title"/>
          </p:nvPr>
        </p:nvSpPr>
        <p:spPr>
          <a:xfrm>
            <a:off x="949960" y="1639570"/>
            <a:ext cx="6035040" cy="623570"/>
          </a:xfrm>
        </p:spPr>
        <p:txBody>
          <a:bodyPr vert="horz" wrap="square" lIns="91440" tIns="45720" rIns="91440" bIns="45720" anchor="b" anchorCtr="0"/>
          <a:lstStyle/>
          <a:p>
            <a:pPr eaLnBrk="1" hangingPunct="1"/>
            <a:r>
              <a:rPr lang="zh-CN" altLang="en-US" sz="2000" b="1" dirty="0">
                <a:solidFill>
                  <a:schemeClr val="tx1"/>
                </a:solidFill>
                <a:latin typeface="Times New Roman" panose="02020603050405020304" pitchFamily="18" charset="0"/>
                <a:cs typeface="Times New Roman" panose="02020603050405020304" pitchFamily="18" charset="0"/>
              </a:rPr>
              <a:t>●</a:t>
            </a:r>
            <a:r>
              <a:rPr lang="zh-CN" altLang="en-US" sz="3200" b="1" dirty="0">
                <a:solidFill>
                  <a:schemeClr val="tx1"/>
                </a:solidFill>
                <a:latin typeface="Times New Roman" panose="02020603050405020304" pitchFamily="18" charset="0"/>
                <a:cs typeface="Times New Roman" panose="02020603050405020304" pitchFamily="18" charset="0"/>
              </a:rPr>
              <a:t> </a:t>
            </a:r>
            <a:r>
              <a:rPr lang="en-US" altLang="zh-CN" sz="3200" b="1" dirty="0">
                <a:solidFill>
                  <a:schemeClr val="tx1"/>
                </a:solidFill>
                <a:latin typeface="Times New Roman" panose="02020603050405020304" pitchFamily="18" charset="0"/>
                <a:cs typeface="Times New Roman" panose="02020603050405020304" pitchFamily="18" charset="0"/>
              </a:rPr>
              <a:t>Law and Courts</a:t>
            </a:r>
            <a:r>
              <a:rPr lang="zh-CN" altLang="zh-CN" sz="3200" b="1" dirty="0">
                <a:solidFill>
                  <a:schemeClr val="tx1"/>
                </a:solidFill>
                <a:latin typeface="Times New Roman" panose="02020603050405020304" pitchFamily="18" charset="0"/>
                <a:cs typeface="Times New Roman" panose="02020603050405020304" pitchFamily="18" charset="0"/>
              </a:rPr>
              <a:t> </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
        <p:nvSpPr>
          <p:cNvPr id="22530" name="Rectangle 3"/>
          <p:cNvSpPr>
            <a:spLocks noGrp="1"/>
          </p:cNvSpPr>
          <p:nvPr>
            <p:ph sz="half" idx="1"/>
          </p:nvPr>
        </p:nvSpPr>
        <p:spPr>
          <a:xfrm>
            <a:off x="1455420" y="2324735"/>
            <a:ext cx="9199245" cy="3596005"/>
          </a:xfrm>
        </p:spPr>
        <p:txBody>
          <a:bodyPr vert="horz" wrap="square" lIns="91440" tIns="45720" rIns="91440" bIns="45720" anchor="t" anchorCtr="0"/>
          <a:lstStyle/>
          <a:p>
            <a:pPr marL="0" indent="457200" algn="just" eaLnBrk="1" latinLnBrk="0" hangingPunct="1">
              <a:lnSpc>
                <a:spcPct val="125000"/>
              </a:lnSpc>
              <a:spcBef>
                <a:spcPts val="0"/>
              </a:spcBef>
              <a:buSzPct val="60000"/>
              <a:buNone/>
            </a:pPr>
            <a:r>
              <a:rPr altLang="zh-CN" sz="2000" dirty="0">
                <a:solidFill>
                  <a:schemeClr val="tx1"/>
                </a:solidFill>
                <a:latin typeface="Times New Roman" panose="02020603050405020304" pitchFamily="18" charset="0"/>
                <a:cs typeface="Times New Roman" panose="02020603050405020304" pitchFamily="18" charset="0"/>
              </a:rPr>
              <a:t>British law consists of three elements: </a:t>
            </a:r>
            <a:r>
              <a:rPr altLang="zh-CN" sz="2000" b="1" dirty="0">
                <a:solidFill>
                  <a:schemeClr val="tx1"/>
                </a:solidFill>
                <a:latin typeface="Times New Roman" panose="02020603050405020304" pitchFamily="18" charset="0"/>
                <a:cs typeface="Times New Roman" panose="02020603050405020304" pitchFamily="18" charset="0"/>
              </a:rPr>
              <a:t>Statutes or Acts of Parliament, common laws and conventions in accordance with customs and previous court decisions</a:t>
            </a:r>
            <a:r>
              <a:rPr altLang="zh-CN" sz="2000" dirty="0">
                <a:solidFill>
                  <a:schemeClr val="tx1"/>
                </a:solidFill>
                <a:latin typeface="Times New Roman" panose="02020603050405020304" pitchFamily="18" charset="0"/>
                <a:cs typeface="Times New Roman" panose="02020603050405020304" pitchFamily="18" charset="0"/>
              </a:rPr>
              <a:t>.</a:t>
            </a:r>
            <a:endParaRPr altLang="zh-CN" sz="2000" dirty="0">
              <a:solidFill>
                <a:schemeClr val="tx1"/>
              </a:solidFill>
              <a:latin typeface="Times New Roman" panose="02020603050405020304" pitchFamily="18" charset="0"/>
              <a:cs typeface="Times New Roman" panose="02020603050405020304" pitchFamily="18" charset="0"/>
            </a:endParaRPr>
          </a:p>
          <a:p>
            <a:pPr marL="0" indent="457200" algn="just" eaLnBrk="1" latinLnBrk="0" hangingPunct="1">
              <a:lnSpc>
                <a:spcPct val="125000"/>
              </a:lnSpc>
              <a:spcBef>
                <a:spcPts val="0"/>
              </a:spcBef>
              <a:buSzPct val="60000"/>
              <a:buNone/>
            </a:pPr>
            <a:r>
              <a:rPr altLang="zh-CN" sz="2000" dirty="0">
                <a:solidFill>
                  <a:schemeClr val="tx1"/>
                </a:solidFill>
                <a:latin typeface="Times New Roman" panose="02020603050405020304" pitchFamily="18" charset="0"/>
                <a:cs typeface="Times New Roman" panose="02020603050405020304" pitchFamily="18" charset="0"/>
              </a:rPr>
              <a:t>In general, the British judicial organ can be divided into two levels: </a:t>
            </a:r>
            <a:r>
              <a:rPr altLang="zh-CN" sz="2000" b="1" dirty="0">
                <a:solidFill>
                  <a:schemeClr val="tx1"/>
                </a:solidFill>
                <a:latin typeface="Times New Roman" panose="02020603050405020304" pitchFamily="18" charset="0"/>
                <a:cs typeface="Times New Roman" panose="02020603050405020304" pitchFamily="18" charset="0"/>
              </a:rPr>
              <a:t>the central courts</a:t>
            </a:r>
            <a:r>
              <a:rPr altLang="zh-CN" sz="2000" dirty="0">
                <a:solidFill>
                  <a:schemeClr val="tx1"/>
                </a:solidFill>
                <a:latin typeface="Times New Roman" panose="02020603050405020304" pitchFamily="18" charset="0"/>
                <a:cs typeface="Times New Roman" panose="02020603050405020304" pitchFamily="18" charset="0"/>
              </a:rPr>
              <a:t> and </a:t>
            </a:r>
            <a:r>
              <a:rPr altLang="zh-CN" sz="2000" b="1" dirty="0">
                <a:solidFill>
                  <a:schemeClr val="tx1"/>
                </a:solidFill>
                <a:latin typeface="Times New Roman" panose="02020603050405020304" pitchFamily="18" charset="0"/>
                <a:cs typeface="Times New Roman" panose="02020603050405020304" pitchFamily="18" charset="0"/>
              </a:rPr>
              <a:t>the local courts</a:t>
            </a:r>
            <a:r>
              <a:rPr altLang="zh-CN" sz="2000" dirty="0">
                <a:solidFill>
                  <a:schemeClr val="tx1"/>
                </a:solidFill>
                <a:latin typeface="Times New Roman" panose="02020603050405020304" pitchFamily="18" charset="0"/>
                <a:cs typeface="Times New Roman" panose="02020603050405020304" pitchFamily="18" charset="0"/>
              </a:rPr>
              <a:t>. The central courts include the High Court of Justice, the Court of Appeal, the House of Lords and the Privy Council, while the local courts consist of the Magistrate’s Court, the County Court and others. </a:t>
            </a:r>
            <a:endParaRPr altLang="zh-CN" sz="2000" dirty="0">
              <a:solidFill>
                <a:schemeClr val="tx1"/>
              </a:solidFill>
              <a:latin typeface="Times New Roman" panose="02020603050405020304" pitchFamily="18" charset="0"/>
              <a:cs typeface="Times New Roman" panose="02020603050405020304" pitchFamily="18" charset="0"/>
            </a:endParaRPr>
          </a:p>
        </p:txBody>
      </p:sp>
      <p:sp>
        <p:nvSpPr>
          <p:cNvPr id="21505" name="Rectangle 2"/>
          <p:cNvSpPr>
            <a:spLocks noGrp="1"/>
          </p:cNvSpPr>
          <p:nvPr/>
        </p:nvSpPr>
        <p:spPr>
          <a:xfrm>
            <a:off x="1949450" y="929005"/>
            <a:ext cx="5826760" cy="71056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5. The Judiciary </a:t>
            </a:r>
            <a:endParaRPr lang="en-US"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986405"/>
            <a:ext cx="10744835" cy="1568450"/>
          </a:xfrm>
          <a:prstGeom prst="rect">
            <a:avLst/>
          </a:prstGeom>
          <a:noFill/>
        </p:spPr>
        <p:txBody>
          <a:bodyPr wrap="square" rtlCol="0">
            <a:spAutoFit/>
          </a:bodyPr>
          <a:p>
            <a:pPr algn="ctr"/>
            <a:r>
              <a:rPr lang="en-US" altLang="zh-CN" sz="4800" b="1" dirty="0">
                <a:latin typeface="Times New Roman" panose="02020603050405020304" pitchFamily="18" charset="0"/>
                <a:cs typeface="Times New Roman" panose="02020603050405020304" pitchFamily="18" charset="0"/>
                <a:sym typeface="+mn-ea"/>
              </a:rPr>
              <a:t>Thank you!</a:t>
            </a:r>
            <a:endParaRPr lang="zh-CN" altLang="en-US" sz="4800" b="1" dirty="0">
              <a:latin typeface="Times New Roman" panose="02020603050405020304" pitchFamily="18" charset="0"/>
              <a:cs typeface="Times New Roman" panose="02020603050405020304" pitchFamily="18" charset="0"/>
            </a:endParaRPr>
          </a:p>
          <a:p>
            <a:pPr algn="ctr"/>
            <a:endParaRPr 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108585"/>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424480" y="903769"/>
            <a:ext cx="7056784" cy="1568450"/>
          </a:xfrm>
          <a:prstGeom prst="rect">
            <a:avLst/>
          </a:prstGeom>
          <a:noFill/>
        </p:spPr>
        <p:txBody>
          <a:bodyPr wrap="square" rtlCol="0">
            <a:spAutoFit/>
          </a:bodyPr>
          <a:p>
            <a:pPr indent="0" fontAlgn="auto">
              <a:lnSpc>
                <a:spcPct val="150000"/>
              </a:lnSpc>
            </a:pPr>
            <a:r>
              <a:rPr lang="en-US" altLang="zh-CN" sz="3600" b="1" dirty="0">
                <a:solidFill>
                  <a:schemeClr val="tx1"/>
                </a:solidFill>
                <a:latin typeface="Times New Roman" panose="02020603050405020304" pitchFamily="18" charset="0"/>
                <a:cs typeface="Times New Roman" panose="02020603050405020304" pitchFamily="18" charset="0"/>
              </a:rPr>
              <a:t>Contents</a:t>
            </a:r>
            <a:endParaRPr lang="en-US" altLang="zh-CN" sz="3600" b="1" dirty="0">
              <a:solidFill>
                <a:schemeClr val="tx1"/>
              </a:solidFill>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800" dirty="0">
                <a:solidFill>
                  <a:schemeClr val="tx1"/>
                </a:solidFill>
                <a:latin typeface="Times New Roman" panose="02020603050405020304" pitchFamily="18" charset="0"/>
                <a:cs typeface="Times New Roman" panose="02020603050405020304" pitchFamily="18" charset="0"/>
              </a:rPr>
              <a:t>     </a:t>
            </a:r>
            <a:endParaRPr lang="en-US" altLang="zh-CN" sz="2800" dirty="0">
              <a:solidFill>
                <a:schemeClr val="tx1"/>
              </a:solidFill>
              <a:latin typeface="Times New Roman" panose="02020603050405020304" pitchFamily="18" charset="0"/>
              <a:cs typeface="Times New Roman" panose="02020603050405020304" pitchFamily="18" charset="0"/>
            </a:endParaRPr>
          </a:p>
        </p:txBody>
      </p:sp>
      <p:sp>
        <p:nvSpPr>
          <p:cNvPr id="6146" name="Rectangle 3"/>
          <p:cNvSpPr>
            <a:spLocks noGrp="1"/>
          </p:cNvSpPr>
          <p:nvPr/>
        </p:nvSpPr>
        <p:spPr>
          <a:xfrm>
            <a:off x="3141891" y="2060848"/>
            <a:ext cx="5621560" cy="41148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algn="just" eaLnBrk="1" hangingPunct="1">
              <a:buNone/>
            </a:pPr>
            <a:r>
              <a:rPr lang="zh-CN" altLang="zh-CN" dirty="0">
                <a:latin typeface="Times New Roman" panose="02020603050405020304" pitchFamily="18" charset="0"/>
                <a:cs typeface="Times New Roman" panose="02020603050405020304" pitchFamily="18" charset="0"/>
              </a:rPr>
              <a:t>1.</a:t>
            </a:r>
            <a:r>
              <a:rPr lang="en-US" altLang="zh-CN" dirty="0">
                <a:latin typeface="Times New Roman" panose="02020603050405020304" pitchFamily="18" charset="0"/>
                <a:cs typeface="Times New Roman" panose="02020603050405020304" pitchFamily="18" charset="0"/>
              </a:rPr>
              <a:t> Britain’s Political System</a:t>
            </a:r>
            <a:endParaRPr lang="en-US" altLang="zh-CN" dirty="0">
              <a:latin typeface="Times New Roman" panose="02020603050405020304" pitchFamily="18" charset="0"/>
              <a:cs typeface="Times New Roman" panose="02020603050405020304" pitchFamily="18" charset="0"/>
            </a:endParaRPr>
          </a:p>
          <a:p>
            <a:pPr algn="just" eaLnBrk="1" hangingPunct="1">
              <a:buNone/>
            </a:pPr>
            <a:r>
              <a:rPr lang="en-US" altLang="zh-CN" dirty="0">
                <a:latin typeface="Times New Roman" panose="02020603050405020304" pitchFamily="18" charset="0"/>
                <a:cs typeface="Times New Roman" panose="02020603050405020304" pitchFamily="18" charset="0"/>
              </a:rPr>
              <a:t>2. </a:t>
            </a:r>
            <a:r>
              <a:rPr lang="en-US" altLang="zh-CN" dirty="0">
                <a:latin typeface="Times New Roman" panose="02020603050405020304" pitchFamily="18" charset="0"/>
                <a:cs typeface="Times New Roman" panose="02020603050405020304" pitchFamily="18" charset="0"/>
                <a:sym typeface="+mn-ea"/>
              </a:rPr>
              <a:t>The Monarch</a:t>
            </a:r>
            <a:r>
              <a:rPr lang="zh-CN" altLang="zh-CN" dirty="0">
                <a:latin typeface="Times New Roman" panose="02020603050405020304" pitchFamily="18" charset="0"/>
                <a:cs typeface="Times New Roman" panose="02020603050405020304" pitchFamily="18" charset="0"/>
                <a:sym typeface="+mn-ea"/>
                <a:hlinkClick r:id="rId1" action="ppaction://hlinksldjump"/>
              </a:rPr>
              <a:t> </a:t>
            </a:r>
            <a:endParaRPr lang="zh-CN" altLang="zh-CN" dirty="0">
              <a:latin typeface="Times New Roman" panose="02020603050405020304" pitchFamily="18" charset="0"/>
              <a:cs typeface="Times New Roman" panose="02020603050405020304" pitchFamily="18" charset="0"/>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rPr>
              <a:t>3</a:t>
            </a:r>
            <a:r>
              <a:rPr lang="zh-CN" altLang="zh-CN" dirty="0">
                <a:solidFill>
                  <a:schemeClr val="tx1"/>
                </a:solidFill>
                <a:latin typeface="Times New Roman" panose="02020603050405020304" pitchFamily="18" charset="0"/>
                <a:cs typeface="Times New Roman" panose="02020603050405020304" pitchFamily="18" charset="0"/>
              </a:rPr>
              <a:t>. </a:t>
            </a:r>
            <a:r>
              <a:rPr lang="zh-CN" altLang="zh-CN" dirty="0">
                <a:solidFill>
                  <a:schemeClr val="tx1"/>
                </a:solidFill>
                <a:latin typeface="Times New Roman" panose="02020603050405020304" pitchFamily="18" charset="0"/>
                <a:cs typeface="Times New Roman" panose="02020603050405020304" pitchFamily="18" charset="0"/>
                <a:sym typeface="+mn-ea"/>
              </a:rPr>
              <a:t>The Parliament</a:t>
            </a:r>
            <a:endParaRPr lang="zh-CN" altLang="zh-CN" dirty="0">
              <a:solidFill>
                <a:schemeClr val="tx1"/>
              </a:solidFill>
              <a:latin typeface="Times New Roman" panose="02020603050405020304" pitchFamily="18" charset="0"/>
              <a:cs typeface="Times New Roman" panose="02020603050405020304" pitchFamily="18" charset="0"/>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rPr>
              <a:t>4</a:t>
            </a:r>
            <a:r>
              <a:rPr lang="zh-CN" altLang="zh-CN" dirty="0">
                <a:solidFill>
                  <a:schemeClr val="tx1"/>
                </a:solidFill>
                <a:latin typeface="Times New Roman" panose="02020603050405020304" pitchFamily="18" charset="0"/>
                <a:cs typeface="Times New Roman" panose="02020603050405020304" pitchFamily="18" charset="0"/>
              </a:rPr>
              <a:t>. </a:t>
            </a:r>
            <a:r>
              <a:rPr lang="zh-CN" altLang="zh-CN" dirty="0">
                <a:solidFill>
                  <a:schemeClr val="tx1"/>
                </a:solidFill>
                <a:latin typeface="Times New Roman" panose="02020603050405020304" pitchFamily="18" charset="0"/>
                <a:cs typeface="Times New Roman" panose="02020603050405020304" pitchFamily="18" charset="0"/>
                <a:sym typeface="+mn-ea"/>
              </a:rPr>
              <a:t>The Cabinet</a:t>
            </a:r>
            <a:endParaRPr lang="zh-CN" altLang="zh-CN" dirty="0">
              <a:solidFill>
                <a:schemeClr val="tx1"/>
              </a:solidFill>
              <a:latin typeface="Times New Roman" panose="02020603050405020304" pitchFamily="18" charset="0"/>
              <a:cs typeface="Times New Roman" panose="02020603050405020304" pitchFamily="18" charset="0"/>
              <a:sym typeface="+mn-ea"/>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sym typeface="+mn-ea"/>
              </a:rPr>
              <a:t>5. The Judiciary</a:t>
            </a:r>
            <a:endParaRPr lang="en-US" altLang="zh-CN" dirty="0">
              <a:solidFill>
                <a:schemeClr val="tx1"/>
              </a:solidFill>
              <a:latin typeface="Times New Roman" panose="02020603050405020304" pitchFamily="18" charset="0"/>
              <a:cs typeface="Times New Roman" panose="02020603050405020304" pitchFamily="18" charset="0"/>
            </a:endParaRPr>
          </a:p>
          <a:p>
            <a:pPr algn="just" eaLnBrk="1" hangingPunct="1">
              <a:buNone/>
            </a:pPr>
            <a:endParaRPr lang="en-US" altLang="zh-CN"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Rectangle 2"/>
          <p:cNvSpPr>
            <a:spLocks noGrp="1"/>
          </p:cNvSpPr>
          <p:nvPr/>
        </p:nvSpPr>
        <p:spPr>
          <a:xfrm>
            <a:off x="1392605" y="662464"/>
            <a:ext cx="6381080" cy="7422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4000" b="1" dirty="0">
                <a:solidFill>
                  <a:schemeClr val="tx1"/>
                </a:solidFill>
                <a:latin typeface="Times New Roman" panose="02020603050405020304" pitchFamily="18" charset="0"/>
                <a:cs typeface="Times New Roman" panose="02020603050405020304" pitchFamily="18" charset="0"/>
              </a:rPr>
              <a:t>1. Britain’s Political Syetem</a:t>
            </a:r>
            <a:endParaRPr lang="en-US" altLang="zh-CN" sz="4000" b="1" dirty="0">
              <a:solidFill>
                <a:schemeClr val="tx1"/>
              </a:solidFill>
              <a:latin typeface="Times New Roman" panose="02020603050405020304" pitchFamily="18" charset="0"/>
              <a:cs typeface="Times New Roman" panose="02020603050405020304" pitchFamily="18" charset="0"/>
            </a:endParaRPr>
          </a:p>
        </p:txBody>
      </p:sp>
      <p:sp>
        <p:nvSpPr>
          <p:cNvPr id="6" name="Rectangle 3"/>
          <p:cNvSpPr>
            <a:spLocks noGrp="1"/>
          </p:cNvSpPr>
          <p:nvPr/>
        </p:nvSpPr>
        <p:spPr>
          <a:xfrm>
            <a:off x="2009775" y="1741805"/>
            <a:ext cx="7475855" cy="401383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457200" algn="just" eaLnBrk="1" latinLnBrk="0" hangingPunct="1">
              <a:lnSpc>
                <a:spcPct val="125000"/>
              </a:lnSpc>
              <a:spcBef>
                <a:spcPts val="0"/>
              </a:spcBef>
              <a:buNone/>
            </a:pPr>
            <a:r>
              <a:rPr altLang="zh-CN" sz="1800" dirty="0">
                <a:latin typeface="Times New Roman" panose="02020603050405020304" pitchFamily="18" charset="0"/>
                <a:cs typeface="Times New Roman" panose="02020603050405020304" pitchFamily="18" charset="0"/>
              </a:rPr>
              <a:t>Britain adopts </a:t>
            </a:r>
            <a:r>
              <a:rPr altLang="zh-CN" sz="1800" b="1" dirty="0">
                <a:latin typeface="Times New Roman" panose="02020603050405020304" pitchFamily="18" charset="0"/>
                <a:cs typeface="Times New Roman" panose="02020603050405020304" pitchFamily="18" charset="0"/>
              </a:rPr>
              <a:t>constitutional monarchy</a:t>
            </a:r>
            <a:r>
              <a:rPr altLang="zh-CN" sz="1800" dirty="0">
                <a:latin typeface="Times New Roman" panose="02020603050405020304" pitchFamily="18" charset="0"/>
                <a:cs typeface="Times New Roman" panose="02020603050405020304" pitchFamily="18" charset="0"/>
              </a:rPr>
              <a:t> as its form of government. This system started at the end of the 17th century. The British Constitution prescribes that the head of state must be the Monarch ( the King or Queen), in the name of whom the British government administers the country. </a:t>
            </a:r>
            <a:endParaRPr altLang="zh-CN" sz="1800" dirty="0">
              <a:latin typeface="Times New Roman" panose="02020603050405020304" pitchFamily="18" charset="0"/>
              <a:cs typeface="Times New Roman" panose="02020603050405020304" pitchFamily="18" charset="0"/>
            </a:endParaRPr>
          </a:p>
          <a:p>
            <a:pPr marL="0" indent="457200" algn="just" eaLnBrk="1" latinLnBrk="0" hangingPunct="1">
              <a:lnSpc>
                <a:spcPct val="125000"/>
              </a:lnSpc>
              <a:spcBef>
                <a:spcPts val="0"/>
              </a:spcBef>
              <a:buNone/>
            </a:pPr>
            <a:r>
              <a:rPr altLang="zh-CN" sz="1800" b="1" dirty="0">
                <a:latin typeface="Times New Roman" panose="02020603050405020304" pitchFamily="18" charset="0"/>
                <a:cs typeface="Times New Roman" panose="02020603050405020304" pitchFamily="18" charset="0"/>
              </a:rPr>
              <a:t>The King or Queen</a:t>
            </a:r>
            <a:r>
              <a:rPr altLang="zh-CN" sz="1800" dirty="0">
                <a:latin typeface="Times New Roman" panose="02020603050405020304" pitchFamily="18" charset="0"/>
                <a:cs typeface="Times New Roman" panose="02020603050405020304" pitchFamily="18" charset="0"/>
              </a:rPr>
              <a:t> undertakes the function of the propriety performing the formal rights in the light of the decisions made by the government</a:t>
            </a:r>
            <a:r>
              <a:rPr lang="en-US" sz="1800" dirty="0">
                <a:latin typeface="Times New Roman" panose="02020603050405020304" pitchFamily="18" charset="0"/>
                <a:cs typeface="Times New Roman" panose="02020603050405020304" pitchFamily="18" charset="0"/>
              </a:rPr>
              <a:t>.</a:t>
            </a:r>
            <a:r>
              <a:rPr altLang="zh-CN" sz="1800" b="1" dirty="0">
                <a:latin typeface="Times New Roman" panose="02020603050405020304" pitchFamily="18" charset="0"/>
                <a:cs typeface="Times New Roman" panose="02020603050405020304" pitchFamily="18" charset="0"/>
              </a:rPr>
              <a:t>The Prime Minister and the Cabinet</a:t>
            </a:r>
            <a:r>
              <a:rPr lang="en-US" sz="1800" dirty="0">
                <a:latin typeface="Times New Roman" panose="02020603050405020304" pitchFamily="18" charset="0"/>
                <a:cs typeface="Times New Roman" panose="02020603050405020304" pitchFamily="18" charset="0"/>
              </a:rPr>
              <a:t>(</a:t>
            </a:r>
            <a:r>
              <a:rPr altLang="zh-CN" sz="1800" dirty="0">
                <a:latin typeface="Times New Roman" panose="02020603050405020304" pitchFamily="18" charset="0"/>
                <a:cs typeface="Times New Roman" panose="02020603050405020304" pitchFamily="18" charset="0"/>
              </a:rPr>
              <a:t>established by the Party with the majority of Parliamentary seats; consisting of all the most senior government department heads) are collectively accountable for their policies and actions to the Sovereign</a:t>
            </a:r>
            <a:r>
              <a:rPr lang="en-US" sz="1800" dirty="0">
                <a:latin typeface="Times New Roman" panose="02020603050405020304" pitchFamily="18" charset="0"/>
                <a:cs typeface="Times New Roman" panose="02020603050405020304" pitchFamily="18" charset="0"/>
              </a:rPr>
              <a:t>, </a:t>
            </a:r>
            <a:r>
              <a:rPr altLang="zh-CN" sz="1800" dirty="0">
                <a:latin typeface="Times New Roman" panose="02020603050405020304" pitchFamily="18" charset="0"/>
                <a:cs typeface="Times New Roman" panose="02020603050405020304" pitchFamily="18" charset="0"/>
              </a:rPr>
              <a:t>to Parliament, to their political party and ultimately to the electorate.</a:t>
            </a:r>
            <a:endParaRPr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Rectangle 2"/>
          <p:cNvSpPr>
            <a:spLocks noGrp="1"/>
          </p:cNvSpPr>
          <p:nvPr/>
        </p:nvSpPr>
        <p:spPr>
          <a:xfrm>
            <a:off x="1858060" y="825659"/>
            <a:ext cx="6381080" cy="7422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4000" b="1" dirty="0">
                <a:solidFill>
                  <a:schemeClr val="tx1"/>
                </a:solidFill>
                <a:latin typeface="Times New Roman" panose="02020603050405020304" pitchFamily="18" charset="0"/>
                <a:cs typeface="Times New Roman" panose="02020603050405020304" pitchFamily="18" charset="0"/>
              </a:rPr>
              <a:t>1. Britain’s Political Syetem</a:t>
            </a:r>
            <a:endParaRPr lang="en-US" altLang="zh-CN" sz="4000" b="1" dirty="0">
              <a:solidFill>
                <a:schemeClr val="tx1"/>
              </a:solidFill>
              <a:latin typeface="Times New Roman" panose="02020603050405020304" pitchFamily="18" charset="0"/>
              <a:cs typeface="Times New Roman" panose="02020603050405020304" pitchFamily="18" charset="0"/>
            </a:endParaRPr>
          </a:p>
        </p:txBody>
      </p:sp>
      <p:sp>
        <p:nvSpPr>
          <p:cNvPr id="8" name="Rectangle 3"/>
          <p:cNvSpPr>
            <a:spLocks noGrp="1"/>
          </p:cNvSpPr>
          <p:nvPr/>
        </p:nvSpPr>
        <p:spPr>
          <a:xfrm>
            <a:off x="1771650" y="1718310"/>
            <a:ext cx="7489190" cy="297370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342265" algn="just" eaLnBrk="1" latinLnBrk="0" hangingPunct="1">
              <a:lnSpc>
                <a:spcPct val="125000"/>
              </a:lnSpc>
              <a:spcBef>
                <a:spcPts val="0"/>
              </a:spcBef>
              <a:buNone/>
            </a:pPr>
            <a:r>
              <a:rPr lang="en-US" altLang="zh-CN" sz="2000" dirty="0">
                <a:latin typeface="Times New Roman" panose="02020603050405020304" pitchFamily="18" charset="0"/>
                <a:cs typeface="Times New Roman" panose="02020603050405020304" pitchFamily="18" charset="0"/>
              </a:rPr>
              <a:t>The British government is the first one to be established on the basis of the separation of powers, that is, </a:t>
            </a:r>
            <a:r>
              <a:rPr lang="en-US" altLang="zh-CN" sz="2000" b="1" dirty="0">
                <a:latin typeface="Times New Roman" panose="02020603050405020304" pitchFamily="18" charset="0"/>
                <a:cs typeface="Times New Roman" panose="02020603050405020304" pitchFamily="18" charset="0"/>
              </a:rPr>
              <a:t>the three branches of the national power: the legislature, the executive and the judiciary</a:t>
            </a:r>
            <a:r>
              <a:rPr lang="en-US" altLang="zh-CN" sz="2000" dirty="0">
                <a:latin typeface="Times New Roman" panose="02020603050405020304" pitchFamily="18" charset="0"/>
                <a:cs typeface="Times New Roman" panose="02020603050405020304" pitchFamily="18" charset="0"/>
              </a:rPr>
              <a:t>. In principle, the legislative power is in the charge of Parliament; the executive power is in the hand of the government and the judicial the Court. But in practice,the legislature and the executive in Britain are integrated into a unity, because the Prime Minister and the Cabinet members of the executive come from the legislature: Parliament. Therefore, the constitution of Britain is often described as having “a weak separation of powers”.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193" name="Rectangle 2"/>
          <p:cNvSpPr>
            <a:spLocks noGrp="1"/>
          </p:cNvSpPr>
          <p:nvPr/>
        </p:nvSpPr>
        <p:spPr>
          <a:xfrm>
            <a:off x="1496695" y="463714"/>
            <a:ext cx="7756525" cy="911696"/>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2. </a:t>
            </a:r>
            <a:r>
              <a:rPr lang="zh-CN" altLang="en-US" sz="3200" b="1" dirty="0">
                <a:solidFill>
                  <a:schemeClr val="tx1"/>
                </a:solidFill>
                <a:latin typeface="Times New Roman" panose="02020603050405020304" pitchFamily="18" charset="0"/>
                <a:cs typeface="Times New Roman" panose="02020603050405020304" pitchFamily="18" charset="0"/>
              </a:rPr>
              <a:t> </a:t>
            </a:r>
            <a:r>
              <a:rPr lang="en-US" altLang="zh-CN" sz="3200" b="1" dirty="0">
                <a:solidFill>
                  <a:schemeClr val="tx1"/>
                </a:solidFill>
                <a:latin typeface="Times New Roman" panose="02020603050405020304" pitchFamily="18" charset="0"/>
                <a:cs typeface="Times New Roman" panose="02020603050405020304" pitchFamily="18" charset="0"/>
              </a:rPr>
              <a:t>The Monarch</a:t>
            </a:r>
            <a:endParaRPr lang="en-US" altLang="zh-CN" sz="3200" b="1" dirty="0">
              <a:solidFill>
                <a:schemeClr val="tx1"/>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2116455" y="1375410"/>
            <a:ext cx="7261860" cy="2515235"/>
          </a:xfrm>
          <a:prstGeom prst="rect">
            <a:avLst/>
          </a:prstGeom>
        </p:spPr>
        <p:txBody>
          <a:bodyPr wrap="square">
            <a:spAutoFit/>
          </a:bodyPr>
          <a:p>
            <a:pPr indent="457200" algn="just" defTabSz="266700">
              <a:lnSpc>
                <a:spcPct val="125000"/>
              </a:lnSpc>
              <a:spcBef>
                <a:spcPct val="0"/>
              </a:spcBef>
              <a:spcAft>
                <a:spcPct val="0"/>
              </a:spcAft>
            </a:pPr>
            <a:r>
              <a:rPr lang="en-US" altLang="zh-CN" sz="1800">
                <a:latin typeface="Times New Roman" panose="02020603050405020304"/>
                <a:ea typeface="宋体" panose="02010600030101010101" pitchFamily="2" charset="-122"/>
              </a:rPr>
              <a:t>The King or Queen is regarded as the origin of all the powers and the personification of the state. </a:t>
            </a:r>
            <a:r>
              <a:rPr lang="en-US" altLang="zh-CN" sz="1800">
                <a:latin typeface="Times New Roman" panose="02020603050405020304"/>
                <a:ea typeface="Times New Roman" panose="02020603050405020304"/>
              </a:rPr>
              <a:t>But the King or Queen is just the symbol of the whole nation with no practical power. Everything that the Monarch does has been decided in advance by Parliament and the Cabinet, such as the appointment of the ministers in the government, the opening speech of Parliament, the outline of the government</a:t>
            </a:r>
            <a:r>
              <a:rPr lang="en-US" altLang="zh-CN" sz="1800">
                <a:latin typeface="Times New Roman" panose="02020603050405020304"/>
                <a:ea typeface="宋体" panose="02010600030101010101" pitchFamily="2" charset="-122"/>
              </a:rPr>
              <a:t>’</a:t>
            </a:r>
            <a:r>
              <a:rPr lang="en-US" altLang="zh-CN" sz="1800">
                <a:latin typeface="Times New Roman" panose="02020603050405020304"/>
                <a:ea typeface="Times New Roman" panose="02020603050405020304"/>
              </a:rPr>
              <a:t>s programme and the declaration of wars, etc. </a:t>
            </a:r>
            <a:endParaRPr lang="en-US" altLang="zh-CN" sz="1800">
              <a:latin typeface="Times New Roman" panose="02020603050405020304"/>
              <a:ea typeface="Times New Roman" panose="02020603050405020304"/>
            </a:endParaRPr>
          </a:p>
        </p:txBody>
      </p:sp>
      <p:pic>
        <p:nvPicPr>
          <p:cNvPr id="9218" name="Picture 3" descr="白金汉宫2"/>
          <p:cNvPicPr>
            <a:picLocks noGrp="1" noChangeAspect="1"/>
          </p:cNvPicPr>
          <p:nvPr/>
        </p:nvPicPr>
        <p:blipFill>
          <a:blip r:embed="rId1"/>
          <a:stretch>
            <a:fillRect/>
          </a:stretch>
        </p:blipFill>
        <p:spPr>
          <a:xfrm>
            <a:off x="2116455" y="3983355"/>
            <a:ext cx="3108325" cy="2242820"/>
          </a:xfrm>
          <a:prstGeom prst="rect">
            <a:avLst/>
          </a:prstGeom>
          <a:noFill/>
          <a:ln w="9525">
            <a:noFill/>
          </a:ln>
        </p:spPr>
      </p:pic>
      <p:pic>
        <p:nvPicPr>
          <p:cNvPr id="6" name="Picture 2" descr="https://img3.bangli.uk/images/cms/2015/04/p10528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22010" y="3983355"/>
            <a:ext cx="3542665" cy="2212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265" name="Rectangle 2"/>
          <p:cNvSpPr>
            <a:spLocks noGrp="1"/>
          </p:cNvSpPr>
          <p:nvPr/>
        </p:nvSpPr>
        <p:spPr>
          <a:xfrm>
            <a:off x="1716089" y="1114207"/>
            <a:ext cx="5221261" cy="839688"/>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2341880" y="2141855"/>
            <a:ext cx="6144260" cy="1649095"/>
          </a:xfrm>
          <a:prstGeom prst="rect">
            <a:avLst/>
          </a:prstGeom>
          <a:noFill/>
        </p:spPr>
        <p:txBody>
          <a:bodyPr wrap="square" rtlCol="0">
            <a:noAutofit/>
          </a:bodyPr>
          <a:p>
            <a:pPr algn="just"/>
            <a:r>
              <a:rPr lang="en-US" altLang="zh-CN" sz="2400">
                <a:solidFill>
                  <a:schemeClr val="tx1"/>
                </a:solidFill>
                <a:latin typeface="Times New Roman" panose="02020603050405020304" pitchFamily="18" charset="0"/>
                <a:cs typeface="Times New Roman" panose="02020603050405020304" pitchFamily="18" charset="0"/>
              </a:rPr>
              <a:t>The British system of Parliament started in 1264, chiefly made up of two parts:</a:t>
            </a:r>
            <a:r>
              <a:rPr lang="en-US" altLang="zh-CN" sz="2400" b="1">
                <a:solidFill>
                  <a:schemeClr val="tx1"/>
                </a:solidFill>
                <a:latin typeface="Times New Roman" panose="02020603050405020304" pitchFamily="18" charset="0"/>
                <a:cs typeface="Times New Roman" panose="02020603050405020304" pitchFamily="18" charset="0"/>
              </a:rPr>
              <a:t>t</a:t>
            </a:r>
            <a:r>
              <a:rPr lang="en-US" altLang="zh-CN" sz="2400" b="1" dirty="0">
                <a:solidFill>
                  <a:schemeClr val="tx1"/>
                </a:solidFill>
                <a:latin typeface="Times New Roman" panose="02020603050405020304" pitchFamily="18" charset="0"/>
                <a:cs typeface="Times New Roman" panose="02020603050405020304" pitchFamily="18" charset="0"/>
                <a:sym typeface="+mn-ea"/>
              </a:rPr>
              <a:t>he House of Lords(or the Upper House) </a:t>
            </a:r>
            <a:r>
              <a:rPr lang="en-US" altLang="zh-CN" sz="2400" dirty="0">
                <a:solidFill>
                  <a:schemeClr val="tx1"/>
                </a:solidFill>
                <a:latin typeface="Times New Roman" panose="02020603050405020304" pitchFamily="18" charset="0"/>
                <a:cs typeface="Times New Roman" panose="02020603050405020304" pitchFamily="18" charset="0"/>
                <a:sym typeface="+mn-ea"/>
              </a:rPr>
              <a:t>and</a:t>
            </a:r>
            <a:r>
              <a:rPr lang="en-US" altLang="zh-CN" sz="2400" b="1" dirty="0">
                <a:solidFill>
                  <a:schemeClr val="tx1"/>
                </a:solidFill>
                <a:latin typeface="Times New Roman" panose="02020603050405020304" pitchFamily="18" charset="0"/>
                <a:cs typeface="Times New Roman" panose="02020603050405020304" pitchFamily="18" charset="0"/>
                <a:sym typeface="+mn-ea"/>
              </a:rPr>
              <a:t> the House of Commons(or the Lower House)</a:t>
            </a:r>
            <a:r>
              <a:rPr lang="en-US" altLang="zh-CN" sz="2400" dirty="0">
                <a:solidFill>
                  <a:schemeClr val="tx1"/>
                </a:solidFill>
                <a:latin typeface="Times New Roman" panose="02020603050405020304" pitchFamily="18" charset="0"/>
                <a:cs typeface="Times New Roman" panose="02020603050405020304" pitchFamily="18" charset="0"/>
                <a:sym typeface="+mn-ea"/>
              </a:rPr>
              <a:t>.</a:t>
            </a:r>
            <a:endParaRPr lang="zh-CN" altLang="zh-CN" sz="2400" b="1" dirty="0">
              <a:solidFill>
                <a:schemeClr val="tx1"/>
              </a:solidFill>
              <a:latin typeface="Times New Roman" panose="02020603050405020304" pitchFamily="18" charset="0"/>
              <a:cs typeface="Times New Roman" panose="02020603050405020304" pitchFamily="18" charset="0"/>
            </a:endParaRPr>
          </a:p>
          <a:p>
            <a:endParaRPr lang="en-US" altLang="zh-CN" sz="2800">
              <a:latin typeface="Times New Roman" panose="02020603050405020304" pitchFamily="18" charset="0"/>
              <a:cs typeface="Times New Roman" panose="02020603050405020304" pitchFamily="18" charset="0"/>
            </a:endParaRPr>
          </a:p>
          <a:p>
            <a:r>
              <a:rPr lang="en-US" altLang="zh-CN" sz="2800">
                <a:latin typeface="Times New Roman" panose="02020603050405020304" pitchFamily="18" charset="0"/>
                <a:cs typeface="Times New Roman" panose="02020603050405020304" pitchFamily="18" charset="0"/>
              </a:rPr>
              <a:t>  </a:t>
            </a:r>
            <a:endParaRPr lang="en-US" altLang="zh-CN" sz="280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289" name="Rectangle 2"/>
          <p:cNvSpPr>
            <a:spLocks noGrp="1"/>
          </p:cNvSpPr>
          <p:nvPr/>
        </p:nvSpPr>
        <p:spPr>
          <a:xfrm>
            <a:off x="2358074" y="1460406"/>
            <a:ext cx="6517406"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400" dirty="0">
                <a:solidFill>
                  <a:schemeClr val="tx1"/>
                </a:solidFill>
                <a:latin typeface="Arial" panose="020B0604020202020204" pitchFamily="34" charset="0"/>
              </a:rPr>
              <a:t>●</a:t>
            </a:r>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House of Lords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sp>
        <p:nvSpPr>
          <p:cNvPr id="12290" name="Rectangle 3"/>
          <p:cNvSpPr>
            <a:spLocks noGrp="1"/>
          </p:cNvSpPr>
          <p:nvPr/>
        </p:nvSpPr>
        <p:spPr>
          <a:xfrm>
            <a:off x="1182688" y="2017713"/>
            <a:ext cx="3810000" cy="41148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eaLnBrk="1" hangingPunct="1">
              <a:buSzPct val="60000"/>
              <a:buFont typeface="Wingdings" panose="05000000000000000000" pitchFamily="2" charset="2"/>
              <a:buNone/>
            </a:pPr>
            <a:r>
              <a:rPr lang="zh-CN" altLang="zh-CN" dirty="0">
                <a:latin typeface="+mn-lt"/>
                <a:ea typeface="+mn-ea"/>
                <a:cs typeface="+mn-cs"/>
              </a:rPr>
              <a:t>       </a:t>
            </a:r>
            <a:endParaRPr lang="zh-CN" altLang="zh-CN" dirty="0">
              <a:latin typeface="+mn-lt"/>
              <a:ea typeface="+mn-ea"/>
              <a:cs typeface="+mn-cs"/>
            </a:endParaRPr>
          </a:p>
        </p:txBody>
      </p:sp>
      <p:sp>
        <p:nvSpPr>
          <p:cNvPr id="12291" name="Rectangle 4"/>
          <p:cNvSpPr>
            <a:spLocks noGrp="1"/>
          </p:cNvSpPr>
          <p:nvPr/>
        </p:nvSpPr>
        <p:spPr>
          <a:xfrm>
            <a:off x="5722048" y="2472399"/>
            <a:ext cx="3456384" cy="2990798"/>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algn="just" eaLnBrk="1" hangingPunct="1">
              <a:buSzPct val="60000"/>
              <a:buFont typeface="Wingdings" panose="05000000000000000000" pitchFamily="2" charset="2"/>
              <a:buNone/>
            </a:pPr>
            <a:r>
              <a:rPr lang="zh-CN" altLang="zh-CN" sz="2000" dirty="0">
                <a:latin typeface="+mn-lt"/>
                <a:ea typeface="+mn-ea"/>
                <a:cs typeface="+mn-cs"/>
              </a:rPr>
              <a:t>   </a:t>
            </a:r>
            <a:r>
              <a:rPr lang="zh-CN" altLang="zh-CN" sz="2000" dirty="0">
                <a:latin typeface="Times New Roman" panose="02020603050405020304" pitchFamily="18" charset="0"/>
                <a:cs typeface="Times New Roman" panose="02020603050405020304" pitchFamily="18" charset="0"/>
              </a:rPr>
              <a:t>This is the upper chamber but the one with less authority. Its main roles are to revise legislation and keep a check on Government by scrutinising its activities.</a:t>
            </a:r>
            <a:r>
              <a:rPr lang="en-US" altLang="zh-CN" sz="2000" dirty="0">
                <a:latin typeface="Times New Roman" panose="02020603050405020304" pitchFamily="18" charset="0"/>
                <a:cs typeface="Times New Roman" panose="02020603050405020304" pitchFamily="18" charset="0"/>
              </a:rPr>
              <a:t>                      </a:t>
            </a:r>
            <a:r>
              <a:rPr lang="zh-CN" altLang="zh-CN" sz="2000" dirty="0">
                <a:latin typeface="Times New Roman" panose="02020603050405020304" pitchFamily="18" charset="0"/>
                <a:cs typeface="Times New Roman" panose="02020603050405020304" pitchFamily="18" charset="0"/>
              </a:rPr>
              <a:t> Ultimately it cannot block the will of the House of Commons.</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pic>
        <p:nvPicPr>
          <p:cNvPr id="12292" name="Picture 5" descr="7[1]"/>
          <p:cNvPicPr>
            <a:picLocks noChangeAspect="1"/>
          </p:cNvPicPr>
          <p:nvPr/>
        </p:nvPicPr>
        <p:blipFill>
          <a:blip r:embed="rId1"/>
          <a:stretch>
            <a:fillRect/>
          </a:stretch>
        </p:blipFill>
        <p:spPr>
          <a:xfrm>
            <a:off x="2255203" y="2204864"/>
            <a:ext cx="3095625" cy="3527425"/>
          </a:xfrm>
          <a:prstGeom prst="rect">
            <a:avLst/>
          </a:prstGeom>
          <a:noFill/>
          <a:ln w="9525">
            <a:noFill/>
          </a:ln>
        </p:spPr>
      </p:pic>
      <p:sp>
        <p:nvSpPr>
          <p:cNvPr id="11265" name="Rectangle 2"/>
          <p:cNvSpPr>
            <a:spLocks noGrp="1"/>
          </p:cNvSpPr>
          <p:nvPr/>
        </p:nvSpPr>
        <p:spPr>
          <a:xfrm>
            <a:off x="1445895" y="723900"/>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3314" name="Rectangle 3"/>
          <p:cNvSpPr>
            <a:spLocks noGrp="1"/>
          </p:cNvSpPr>
          <p:nvPr/>
        </p:nvSpPr>
        <p:spPr>
          <a:xfrm>
            <a:off x="1954214" y="2242458"/>
            <a:ext cx="5725001" cy="3096111"/>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0" algn="just" eaLnBrk="1" hangingPunct="1">
              <a:lnSpc>
                <a:spcPct val="90000"/>
              </a:lnSpc>
              <a:buNone/>
            </a:pPr>
            <a:r>
              <a:rPr lang="zh-CN" altLang="en-US" sz="1800" dirty="0">
                <a:solidFill>
                  <a:schemeClr val="tx1"/>
                </a:solidFill>
                <a:latin typeface="Times New Roman" panose="02020603050405020304" pitchFamily="18" charset="0"/>
                <a:cs typeface="Times New Roman" panose="02020603050405020304" pitchFamily="18" charset="0"/>
              </a:rPr>
              <a:t>● </a:t>
            </a:r>
            <a:r>
              <a:rPr lang="zh-CN" altLang="en-US" sz="2400" dirty="0">
                <a:solidFill>
                  <a:schemeClr val="tx1"/>
                </a:solidFill>
                <a:latin typeface="Times New Roman" panose="02020603050405020304" pitchFamily="18" charset="0"/>
                <a:cs typeface="Times New Roman" panose="02020603050405020304" pitchFamily="18" charset="0"/>
              </a:rPr>
              <a:t> </a:t>
            </a:r>
            <a:r>
              <a:rPr lang="zh-CN" altLang="zh-CN" sz="2400" dirty="0">
                <a:solidFill>
                  <a:schemeClr val="tx1"/>
                </a:solidFill>
                <a:latin typeface="Times New Roman" panose="02020603050405020304" pitchFamily="18" charset="0"/>
                <a:cs typeface="Times New Roman" panose="02020603050405020304" pitchFamily="18" charset="0"/>
              </a:rPr>
              <a:t>There is no fixed number of members in the House of Lords, but currently there are about 770 members. </a:t>
            </a:r>
            <a:endParaRPr lang="zh-CN" altLang="zh-CN" sz="2400" dirty="0">
              <a:solidFill>
                <a:schemeClr val="tx1"/>
              </a:solidFill>
              <a:latin typeface="Times New Roman" panose="02020603050405020304" pitchFamily="18" charset="0"/>
              <a:cs typeface="Times New Roman" panose="02020603050405020304" pitchFamily="18" charset="0"/>
            </a:endParaRPr>
          </a:p>
          <a:p>
            <a:pPr marL="0" indent="0" algn="just" eaLnBrk="1" hangingPunct="1">
              <a:lnSpc>
                <a:spcPct val="90000"/>
              </a:lnSpc>
              <a:buNone/>
            </a:pPr>
            <a:r>
              <a:rPr lang="zh-CN" altLang="en-US" sz="1800" dirty="0">
                <a:solidFill>
                  <a:schemeClr val="tx1"/>
                </a:solidFill>
                <a:latin typeface="Times New Roman" panose="02020603050405020304" pitchFamily="18" charset="0"/>
                <a:cs typeface="Times New Roman" panose="02020603050405020304" pitchFamily="18" charset="0"/>
              </a:rPr>
              <a:t>●</a:t>
            </a:r>
            <a:r>
              <a:rPr lang="zh-CN" altLang="en-US" sz="2400" dirty="0">
                <a:solidFill>
                  <a:schemeClr val="tx1"/>
                </a:solidFill>
                <a:latin typeface="Times New Roman" panose="02020603050405020304" pitchFamily="18" charset="0"/>
                <a:cs typeface="Times New Roman" panose="02020603050405020304" pitchFamily="18" charset="0"/>
              </a:rPr>
              <a:t>  </a:t>
            </a:r>
            <a:r>
              <a:rPr lang="zh-CN" altLang="zh-CN" sz="2400" dirty="0">
                <a:solidFill>
                  <a:schemeClr val="tx1"/>
                </a:solidFill>
                <a:latin typeface="Times New Roman" panose="02020603050405020304" pitchFamily="18" charset="0"/>
                <a:cs typeface="Times New Roman" panose="02020603050405020304" pitchFamily="18" charset="0"/>
              </a:rPr>
              <a:t>Historically most members of the House of Lords have been what we called hereditary peers. The last Labour Government abolished the right of all but 92 of these hereditary peers to sit in the House. </a:t>
            </a:r>
            <a:endParaRPr lang="zh-CN" altLang="zh-CN" sz="2400" dirty="0">
              <a:solidFill>
                <a:schemeClr val="tx1"/>
              </a:solidFill>
              <a:latin typeface="Times New Roman" panose="02020603050405020304" pitchFamily="18" charset="0"/>
              <a:cs typeface="Times New Roman" panose="02020603050405020304" pitchFamily="18" charset="0"/>
            </a:endParaRPr>
          </a:p>
        </p:txBody>
      </p:sp>
      <p:sp>
        <p:nvSpPr>
          <p:cNvPr id="5" name="Rectangle 2"/>
          <p:cNvSpPr>
            <a:spLocks noGrp="1"/>
          </p:cNvSpPr>
          <p:nvPr/>
        </p:nvSpPr>
        <p:spPr>
          <a:xfrm>
            <a:off x="1723709" y="1567721"/>
            <a:ext cx="6517406"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400" dirty="0">
                <a:solidFill>
                  <a:schemeClr val="tx1"/>
                </a:solidFill>
                <a:latin typeface="Arial" panose="020B0604020202020204" pitchFamily="34" charset="0"/>
              </a:rPr>
              <a:t>●</a:t>
            </a:r>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House of Lords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sp>
        <p:nvSpPr>
          <p:cNvPr id="11265" name="Rectangle 2"/>
          <p:cNvSpPr>
            <a:spLocks noGrp="1"/>
          </p:cNvSpPr>
          <p:nvPr/>
        </p:nvSpPr>
        <p:spPr>
          <a:xfrm>
            <a:off x="1331279" y="981075"/>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337" name="Rectangle 2"/>
          <p:cNvSpPr>
            <a:spLocks noGrp="1"/>
          </p:cNvSpPr>
          <p:nvPr/>
        </p:nvSpPr>
        <p:spPr>
          <a:xfrm>
            <a:off x="1591629" y="985555"/>
            <a:ext cx="7237486" cy="7676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400" dirty="0">
                <a:solidFill>
                  <a:schemeClr val="tx1"/>
                </a:solidFill>
                <a:latin typeface="Arial" panose="020B0604020202020204" pitchFamily="34" charset="0"/>
              </a:rPr>
              <a:t>●</a:t>
            </a:r>
            <a:r>
              <a:rPr lang="zh-CN" altLang="en-US" sz="2800" dirty="0">
                <a:solidFill>
                  <a:schemeClr val="tx1"/>
                </a:solidFill>
                <a:latin typeface="Arial" panose="020B0604020202020204" pitchFamily="34" charset="0"/>
              </a:rPr>
              <a:t> </a:t>
            </a:r>
            <a:r>
              <a:rPr lang="zh-CN" altLang="zh-CN" sz="2800" b="1" dirty="0">
                <a:solidFill>
                  <a:schemeClr val="tx1"/>
                </a:solidFill>
                <a:latin typeface="Times New Roman" panose="02020603050405020304" pitchFamily="18" charset="0"/>
                <a:cs typeface="Times New Roman" panose="02020603050405020304" pitchFamily="18" charset="0"/>
              </a:rPr>
              <a:t>The House of Commons</a:t>
            </a:r>
            <a:r>
              <a:rPr lang="zh-CN" altLang="zh-CN" sz="2800" dirty="0">
                <a:solidFill>
                  <a:schemeClr val="tx1"/>
                </a:solidFill>
                <a:latin typeface="Times New Roman" panose="02020603050405020304" pitchFamily="18" charset="0"/>
                <a:cs typeface="Times New Roman" panose="02020603050405020304" pitchFamily="18" charset="0"/>
              </a:rPr>
              <a:t> </a:t>
            </a:r>
            <a:endParaRPr lang="zh-CN" altLang="zh-CN" sz="2800" dirty="0">
              <a:solidFill>
                <a:schemeClr val="tx1"/>
              </a:solidFill>
              <a:latin typeface="Times New Roman" panose="02020603050405020304" pitchFamily="18" charset="0"/>
              <a:cs typeface="Times New Roman" panose="02020603050405020304" pitchFamily="18" charset="0"/>
            </a:endParaRPr>
          </a:p>
        </p:txBody>
      </p:sp>
      <p:pic>
        <p:nvPicPr>
          <p:cNvPr id="14338" name="Picture 3" descr="house-of-commons[1]"/>
          <p:cNvPicPr>
            <a:picLocks noGrp="1" noChangeAspect="1"/>
          </p:cNvPicPr>
          <p:nvPr/>
        </p:nvPicPr>
        <p:blipFill>
          <a:blip r:embed="rId1"/>
          <a:stretch>
            <a:fillRect/>
          </a:stretch>
        </p:blipFill>
        <p:spPr>
          <a:xfrm>
            <a:off x="2707323" y="1858328"/>
            <a:ext cx="6121400" cy="4097337"/>
          </a:xfrm>
          <a:prstGeom prst="rect">
            <a:avLst/>
          </a:prstGeom>
          <a:noFill/>
          <a:ln w="9525">
            <a:noFill/>
          </a:ln>
        </p:spPr>
      </p:pic>
      <p:sp>
        <p:nvSpPr>
          <p:cNvPr id="11265" name="Rectangle 2"/>
          <p:cNvSpPr>
            <a:spLocks noGrp="1"/>
          </p:cNvSpPr>
          <p:nvPr/>
        </p:nvSpPr>
        <p:spPr>
          <a:xfrm>
            <a:off x="1259205" y="692785"/>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commondata" val="eyJjb3VudCI6NSwiaGRpZCI6IjI3OTM5YWI3NWQ4ZmVmZmU5YTI4ZDIzMDU2M2EwZjAyIiwidXNlckNvdW50Ijo1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7838</Words>
  <Application>WPS 演示</Application>
  <PresentationFormat>宽屏</PresentationFormat>
  <Paragraphs>115</Paragraphs>
  <Slides>19</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19</vt:i4>
      </vt:variant>
    </vt:vector>
  </HeadingPairs>
  <TitlesOfParts>
    <vt:vector size="34" baseType="lpstr">
      <vt:lpstr>Arial</vt:lpstr>
      <vt:lpstr>宋体</vt:lpstr>
      <vt:lpstr>Wingdings</vt:lpstr>
      <vt:lpstr>Times New Roman</vt:lpstr>
      <vt:lpstr>Roboto Bold</vt:lpstr>
      <vt:lpstr>Segoe Print</vt:lpstr>
      <vt:lpstr>微软雅黑</vt:lpstr>
      <vt:lpstr>黑体</vt:lpstr>
      <vt:lpstr>Calibri Light</vt:lpstr>
      <vt:lpstr>微软雅黑 Light</vt:lpstr>
      <vt:lpstr>Calibri</vt:lpstr>
      <vt:lpstr>Arial Unicode MS</vt:lpstr>
      <vt:lpstr>Tahoma</vt:lpstr>
      <vt:lpstr>Times New Roman</vt:lpstr>
      <vt:lpstr>Office 主题</vt:lpstr>
      <vt:lpstr>PowerPoint 演示文稿</vt:lpstr>
      <vt:lpstr>PowerPoint 演示文稿</vt:lpstr>
      <vt:lpstr>1. Britain’s Political Syetem</vt:lpstr>
      <vt:lpstr>1. Britain’s Political Syetem</vt:lpstr>
      <vt:lpstr>2.  The Monarch</vt:lpstr>
      <vt:lpstr>3. The Parliament</vt:lpstr>
      <vt:lpstr>● The House of Lords </vt:lpstr>
      <vt:lpstr>● The House of Lords </vt:lpstr>
      <vt:lpstr>● The House of Commons </vt:lpstr>
      <vt:lpstr>● The House of Commons </vt:lpstr>
      <vt:lpstr>● The Legislative Process </vt:lpstr>
      <vt:lpstr>● The Legislative Process </vt:lpstr>
      <vt:lpstr>● The Legislative Process </vt:lpstr>
      <vt:lpstr>4. The Cabinet</vt:lpstr>
      <vt:lpstr>4. The Cabinet</vt:lpstr>
      <vt:lpstr>● The Prime Minister </vt:lpstr>
      <vt:lpstr>● The Lord Chancellor </vt:lpstr>
      <vt:lpstr>● Law and Courts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asdghk</cp:lastModifiedBy>
  <cp:revision>55</cp:revision>
  <dcterms:created xsi:type="dcterms:W3CDTF">2021-05-07T05:29:00Z</dcterms:created>
  <dcterms:modified xsi:type="dcterms:W3CDTF">2024-12-09T06:17:47Z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73418A4F936F42BEA7CB5A8E66D17082_13</vt:lpwstr>
  </property>
  <property fmtid="{D5CDD505-2E9C-101B-9397-08002B2CF9AE}" pid="3" name="KSOProductBuildVer">
    <vt:lpwstr>2052-12.1.0.19302</vt:lpwstr>
  </property>
  <property fmtid="{D5CDD505-2E9C-101B-9397-08002B2CF9AE}" pid="4" name="KSOTemplateUUID">
    <vt:lpwstr>v1.0_mb_qTFNq9SkDaAV19qPzxDCCg==</vt:lpwstr>
  </property>
</Properties>
</file>