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4" r:id="rId5"/>
    <p:sldId id="338" r:id="rId6"/>
    <p:sldId id="342" r:id="rId7"/>
    <p:sldId id="343" r:id="rId8"/>
    <p:sldId id="344" r:id="rId9"/>
    <p:sldId id="345" r:id="rId10"/>
    <p:sldId id="346" r:id="rId11"/>
    <p:sldId id="347" r:id="rId12"/>
    <p:sldId id="348" r:id="rId13"/>
    <p:sldId id="349" r:id="rId14"/>
    <p:sldId id="350" r:id="rId15"/>
    <p:sldId id="351" r:id="rId16"/>
    <p:sldId id="340" r:id="rId17"/>
    <p:sldId id="339" r:id="rId18"/>
    <p:sldId id="341" r:id="rId19"/>
    <p:sldId id="260" r:id="rId20"/>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5" userDrawn="1">
          <p15:clr>
            <a:srgbClr val="A4A3A4"/>
          </p15:clr>
        </p15:guide>
        <p15:guide id="2" pos="3840" userDrawn="1">
          <p15:clr>
            <a:srgbClr val="A4A3A4"/>
          </p15:clr>
        </p15:guide>
        <p15:guide id="3" pos="7356" userDrawn="1">
          <p15:clr>
            <a:srgbClr val="A4A3A4"/>
          </p15:clr>
        </p15:guide>
        <p15:guide id="4" pos="324" userDrawn="1">
          <p15:clr>
            <a:srgbClr val="A4A3A4"/>
          </p15:clr>
        </p15:guide>
        <p15:guide id="5" orient="horz" pos="325" userDrawn="1">
          <p15:clr>
            <a:srgbClr val="A4A3A4"/>
          </p15:clr>
        </p15:guide>
        <p15:guide id="6" orient="horz" pos="40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7F"/>
    <a:srgbClr val="05317D"/>
    <a:srgbClr val="0544AD"/>
    <a:srgbClr val="07317A"/>
    <a:srgbClr val="075CE9"/>
    <a:srgbClr val="04317E"/>
    <a:srgbClr val="06317C"/>
    <a:srgbClr val="2A2C33"/>
    <a:srgbClr val="05317E"/>
    <a:srgbClr val="165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8"/>
      </p:cViewPr>
      <p:guideLst>
        <p:guide orient="horz" pos="2265"/>
        <p:guide pos="3840"/>
        <p:guide pos="7356"/>
        <p:guide pos="324"/>
        <p:guide orient="horz" pos="325"/>
        <p:guide orient="horz" pos="4036"/>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369185"/>
            <a:ext cx="10744835" cy="2306955"/>
          </a:xfrm>
          <a:prstGeom prst="rect">
            <a:avLst/>
          </a:prstGeom>
          <a:noFill/>
        </p:spPr>
        <p:txBody>
          <a:bodyPr wrap="square" rtlCol="0">
            <a:spAutoFit/>
          </a:bodyPr>
          <a:p>
            <a:pPr algn="ctr"/>
            <a:r>
              <a:rPr lang="en-US" altLang="zh-CN" sz="4800" dirty="0">
                <a:latin typeface="Times New Roman" panose="02020603050405020304" pitchFamily="18" charset="0"/>
                <a:cs typeface="Times New Roman" panose="02020603050405020304" pitchFamily="18" charset="0"/>
                <a:sym typeface="+mn-ea"/>
              </a:rPr>
              <a:t>Britain</a:t>
            </a:r>
            <a:endParaRPr lang="en-US" altLang="zh-CN" sz="4800" dirty="0">
              <a:latin typeface="Times New Roman" panose="02020603050405020304" pitchFamily="18" charset="0"/>
              <a:cs typeface="Times New Roman" panose="02020603050405020304" pitchFamily="18" charset="0"/>
            </a:endParaRPr>
          </a:p>
          <a:p>
            <a:pPr algn="ctr"/>
            <a:r>
              <a:rPr lang="en-US" altLang="zh-CN" sz="4800" kern="0" dirty="0">
                <a:solidFill>
                  <a:srgbClr val="1C1F25"/>
                </a:solidFill>
                <a:latin typeface="Times New Roman" panose="02020603050405020304" pitchFamily="18" charset="0"/>
                <a:ea typeface="Roboto Bold"/>
                <a:cs typeface="Times New Roman" panose="02020603050405020304" pitchFamily="18" charset="0"/>
                <a:sym typeface="+mn-lt"/>
              </a:rPr>
              <a:t> </a:t>
            </a:r>
            <a:r>
              <a:rPr lang="en-US" altLang="zh-CN" sz="4800" dirty="0">
                <a:latin typeface="Times New Roman" panose="02020603050405020304" pitchFamily="18" charset="0"/>
                <a:cs typeface="Times New Roman" panose="02020603050405020304" pitchFamily="18" charset="0"/>
                <a:sym typeface="+mn-ea"/>
              </a:rPr>
              <a:t>The Political System</a:t>
            </a:r>
            <a:endParaRPr lang="zh-CN" altLang="en-US" sz="4800" dirty="0"/>
          </a:p>
          <a:p>
            <a:pPr algn="ct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162425" y="4518025"/>
            <a:ext cx="309880" cy="368300"/>
          </a:xfrm>
          <a:prstGeom prst="rect">
            <a:avLst/>
          </a:prstGeom>
          <a:noFill/>
        </p:spPr>
        <p:txBody>
          <a:bodyPr wrap="none" rtlCol="0">
            <a:spAutoFit/>
          </a:bodyPr>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986405"/>
            <a:ext cx="10744835" cy="1568450"/>
          </a:xfrm>
          <a:prstGeom prst="rect">
            <a:avLst/>
          </a:prstGeom>
          <a:noFill/>
        </p:spPr>
        <p:txBody>
          <a:bodyPr wrap="square" rtlCol="0">
            <a:spAutoFit/>
          </a:bodyPr>
          <a:p>
            <a:pPr algn="ctr"/>
            <a:r>
              <a:rPr lang="en-US" altLang="zh-CN" sz="4800" b="1" dirty="0">
                <a:latin typeface="Times New Roman" panose="02020603050405020304" pitchFamily="18" charset="0"/>
                <a:cs typeface="Times New Roman" panose="02020603050405020304" pitchFamily="18" charset="0"/>
                <a:sym typeface="+mn-ea"/>
              </a:rPr>
              <a:t>Thank you!</a:t>
            </a:r>
            <a:endParaRPr lang="zh-CN" altLang="en-US" sz="4800" b="1" dirty="0">
              <a:latin typeface="Times New Roman" panose="02020603050405020304" pitchFamily="18" charset="0"/>
              <a:cs typeface="Times New Roman" panose="02020603050405020304" pitchFamily="18" charset="0"/>
            </a:endParaRPr>
          </a:p>
          <a:p>
            <a:pPr algn="ctr"/>
            <a:endParaRPr 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108585"/>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2424480" y="903769"/>
            <a:ext cx="7056784" cy="1568450"/>
          </a:xfrm>
          <a:prstGeom prst="rect">
            <a:avLst/>
          </a:prstGeom>
          <a:noFill/>
        </p:spPr>
        <p:txBody>
          <a:bodyPr wrap="square" rtlCol="0">
            <a:spAutoFit/>
          </a:bodyPr>
          <a:p>
            <a:pPr indent="0" fontAlgn="auto">
              <a:lnSpc>
                <a:spcPct val="150000"/>
              </a:lnSpc>
            </a:pPr>
            <a:r>
              <a:rPr lang="en-US" altLang="zh-CN" sz="3600" b="1" dirty="0">
                <a:solidFill>
                  <a:schemeClr val="tx1"/>
                </a:solidFill>
                <a:latin typeface="Times New Roman" panose="02020603050405020304" pitchFamily="18" charset="0"/>
                <a:cs typeface="Times New Roman" panose="02020603050405020304" pitchFamily="18" charset="0"/>
              </a:rPr>
              <a:t>Contents</a:t>
            </a:r>
            <a:endParaRPr lang="en-US" altLang="zh-CN" sz="3600" b="1" dirty="0">
              <a:solidFill>
                <a:schemeClr val="tx1"/>
              </a:solidFill>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800" dirty="0">
                <a:solidFill>
                  <a:schemeClr val="tx1"/>
                </a:solidFill>
                <a:latin typeface="Times New Roman" panose="02020603050405020304" pitchFamily="18" charset="0"/>
                <a:cs typeface="Times New Roman" panose="02020603050405020304" pitchFamily="18" charset="0"/>
              </a:rPr>
              <a:t>     </a:t>
            </a:r>
            <a:endParaRPr lang="en-US" altLang="zh-CN" sz="2800" dirty="0">
              <a:solidFill>
                <a:schemeClr val="tx1"/>
              </a:solidFill>
              <a:latin typeface="Times New Roman" panose="02020603050405020304" pitchFamily="18" charset="0"/>
              <a:cs typeface="Times New Roman" panose="02020603050405020304" pitchFamily="18" charset="0"/>
            </a:endParaRPr>
          </a:p>
        </p:txBody>
      </p:sp>
      <p:sp>
        <p:nvSpPr>
          <p:cNvPr id="6146" name="Rectangle 3"/>
          <p:cNvSpPr>
            <a:spLocks noGrp="1"/>
          </p:cNvSpPr>
          <p:nvPr/>
        </p:nvSpPr>
        <p:spPr>
          <a:xfrm>
            <a:off x="3141891" y="2060848"/>
            <a:ext cx="5621560" cy="411480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algn="just" eaLnBrk="1" hangingPunct="1">
              <a:buNone/>
            </a:pPr>
            <a:r>
              <a:rPr lang="zh-CN" altLang="zh-CN" dirty="0">
                <a:latin typeface="Times New Roman" panose="02020603050405020304" pitchFamily="18" charset="0"/>
                <a:cs typeface="Times New Roman" panose="02020603050405020304" pitchFamily="18" charset="0"/>
              </a:rPr>
              <a:t>1.</a:t>
            </a:r>
            <a:r>
              <a:rPr lang="en-US" altLang="zh-CN" dirty="0">
                <a:latin typeface="Times New Roman" panose="02020603050405020304" pitchFamily="18" charset="0"/>
                <a:cs typeface="Times New Roman" panose="02020603050405020304" pitchFamily="18" charset="0"/>
              </a:rPr>
              <a:t> Britain’s Political System</a:t>
            </a:r>
            <a:endParaRPr lang="en-US" altLang="zh-CN" dirty="0">
              <a:latin typeface="Times New Roman" panose="02020603050405020304" pitchFamily="18" charset="0"/>
              <a:cs typeface="Times New Roman" panose="02020603050405020304" pitchFamily="18" charset="0"/>
            </a:endParaRPr>
          </a:p>
          <a:p>
            <a:pPr algn="just" eaLnBrk="1" hangingPunct="1">
              <a:buNone/>
            </a:pPr>
            <a:r>
              <a:rPr lang="en-US" altLang="zh-CN" dirty="0">
                <a:latin typeface="Times New Roman" panose="02020603050405020304" pitchFamily="18" charset="0"/>
                <a:cs typeface="Times New Roman" panose="02020603050405020304" pitchFamily="18" charset="0"/>
              </a:rPr>
              <a:t>2. </a:t>
            </a:r>
            <a:r>
              <a:rPr lang="en-US" altLang="zh-CN" dirty="0">
                <a:latin typeface="Times New Roman" panose="02020603050405020304" pitchFamily="18" charset="0"/>
                <a:cs typeface="Times New Roman" panose="02020603050405020304" pitchFamily="18" charset="0"/>
                <a:sym typeface="+mn-ea"/>
              </a:rPr>
              <a:t>The Monarch</a:t>
            </a:r>
            <a:r>
              <a:rPr lang="zh-CN" altLang="zh-CN" dirty="0">
                <a:latin typeface="Times New Roman" panose="02020603050405020304" pitchFamily="18" charset="0"/>
                <a:cs typeface="Times New Roman" panose="02020603050405020304" pitchFamily="18" charset="0"/>
                <a:sym typeface="+mn-ea"/>
                <a:hlinkClick r:id="rId1" action="ppaction://hlinksldjump"/>
              </a:rPr>
              <a:t> </a:t>
            </a:r>
            <a:endParaRPr lang="zh-CN" altLang="zh-CN" dirty="0">
              <a:latin typeface="Times New Roman" panose="02020603050405020304" pitchFamily="18" charset="0"/>
              <a:cs typeface="Times New Roman" panose="02020603050405020304" pitchFamily="18" charset="0"/>
            </a:endParaRPr>
          </a:p>
          <a:p>
            <a:pPr algn="just" eaLnBrk="1" hangingPunct="1">
              <a:buNone/>
            </a:pPr>
            <a:r>
              <a:rPr lang="en-US" altLang="zh-CN" dirty="0">
                <a:solidFill>
                  <a:schemeClr val="tx1"/>
                </a:solidFill>
                <a:latin typeface="Times New Roman" panose="02020603050405020304" pitchFamily="18" charset="0"/>
                <a:cs typeface="Times New Roman" panose="02020603050405020304" pitchFamily="18" charset="0"/>
              </a:rPr>
              <a:t>3</a:t>
            </a:r>
            <a:r>
              <a:rPr lang="zh-CN" altLang="zh-CN" dirty="0">
                <a:solidFill>
                  <a:schemeClr val="tx1"/>
                </a:solidFill>
                <a:latin typeface="Times New Roman" panose="02020603050405020304" pitchFamily="18" charset="0"/>
                <a:cs typeface="Times New Roman" panose="02020603050405020304" pitchFamily="18" charset="0"/>
              </a:rPr>
              <a:t>. </a:t>
            </a:r>
            <a:r>
              <a:rPr lang="zh-CN" altLang="zh-CN" dirty="0">
                <a:solidFill>
                  <a:schemeClr val="tx1"/>
                </a:solidFill>
                <a:latin typeface="Times New Roman" panose="02020603050405020304" pitchFamily="18" charset="0"/>
                <a:cs typeface="Times New Roman" panose="02020603050405020304" pitchFamily="18" charset="0"/>
                <a:sym typeface="+mn-ea"/>
              </a:rPr>
              <a:t>The Parliament</a:t>
            </a:r>
            <a:endParaRPr lang="zh-CN" altLang="zh-CN" dirty="0">
              <a:solidFill>
                <a:schemeClr val="tx1"/>
              </a:solidFill>
              <a:latin typeface="Times New Roman" panose="02020603050405020304" pitchFamily="18" charset="0"/>
              <a:cs typeface="Times New Roman" panose="02020603050405020304" pitchFamily="18" charset="0"/>
            </a:endParaRPr>
          </a:p>
          <a:p>
            <a:pPr algn="just" eaLnBrk="1" hangingPunct="1">
              <a:buNone/>
            </a:pPr>
            <a:r>
              <a:rPr lang="en-US" altLang="zh-CN" dirty="0">
                <a:solidFill>
                  <a:schemeClr val="tx1"/>
                </a:solidFill>
                <a:latin typeface="Times New Roman" panose="02020603050405020304" pitchFamily="18" charset="0"/>
                <a:cs typeface="Times New Roman" panose="02020603050405020304" pitchFamily="18" charset="0"/>
              </a:rPr>
              <a:t>4</a:t>
            </a:r>
            <a:r>
              <a:rPr lang="zh-CN" altLang="zh-CN" dirty="0">
                <a:solidFill>
                  <a:schemeClr val="tx1"/>
                </a:solidFill>
                <a:latin typeface="Times New Roman" panose="02020603050405020304" pitchFamily="18" charset="0"/>
                <a:cs typeface="Times New Roman" panose="02020603050405020304" pitchFamily="18" charset="0"/>
              </a:rPr>
              <a:t>. </a:t>
            </a:r>
            <a:r>
              <a:rPr lang="zh-CN" altLang="zh-CN" dirty="0">
                <a:solidFill>
                  <a:schemeClr val="tx1"/>
                </a:solidFill>
                <a:latin typeface="Times New Roman" panose="02020603050405020304" pitchFamily="18" charset="0"/>
                <a:cs typeface="Times New Roman" panose="02020603050405020304" pitchFamily="18" charset="0"/>
                <a:sym typeface="+mn-ea"/>
              </a:rPr>
              <a:t>The Cabinet</a:t>
            </a:r>
            <a:endParaRPr lang="zh-CN" altLang="zh-CN" dirty="0">
              <a:solidFill>
                <a:schemeClr val="tx1"/>
              </a:solidFill>
              <a:latin typeface="Times New Roman" panose="02020603050405020304" pitchFamily="18" charset="0"/>
              <a:cs typeface="Times New Roman" panose="02020603050405020304" pitchFamily="18" charset="0"/>
              <a:sym typeface="+mn-ea"/>
            </a:endParaRPr>
          </a:p>
          <a:p>
            <a:pPr algn="just" eaLnBrk="1" hangingPunct="1">
              <a:buNone/>
            </a:pPr>
            <a:r>
              <a:rPr lang="en-US" altLang="zh-CN" dirty="0">
                <a:solidFill>
                  <a:schemeClr val="tx1"/>
                </a:solidFill>
                <a:latin typeface="Times New Roman" panose="02020603050405020304" pitchFamily="18" charset="0"/>
                <a:cs typeface="Times New Roman" panose="02020603050405020304" pitchFamily="18" charset="0"/>
                <a:sym typeface="+mn-ea"/>
              </a:rPr>
              <a:t>5. The Judiciary</a:t>
            </a:r>
            <a:endParaRPr lang="en-US" altLang="zh-CN" dirty="0">
              <a:solidFill>
                <a:schemeClr val="tx1"/>
              </a:solidFill>
              <a:latin typeface="Times New Roman" panose="02020603050405020304" pitchFamily="18" charset="0"/>
              <a:cs typeface="Times New Roman" panose="02020603050405020304" pitchFamily="18" charset="0"/>
            </a:endParaRPr>
          </a:p>
          <a:p>
            <a:pPr algn="just" eaLnBrk="1" hangingPunct="1">
              <a:buNone/>
            </a:pPr>
            <a:endParaRPr lang="en-US" altLang="zh-CN"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Rectangle 2"/>
          <p:cNvSpPr>
            <a:spLocks noGrp="1"/>
          </p:cNvSpPr>
          <p:nvPr/>
        </p:nvSpPr>
        <p:spPr>
          <a:xfrm>
            <a:off x="1392605" y="662464"/>
            <a:ext cx="6381080" cy="74228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4000" b="1" dirty="0">
                <a:solidFill>
                  <a:schemeClr val="tx1"/>
                </a:solidFill>
                <a:latin typeface="Times New Roman" panose="02020603050405020304" pitchFamily="18" charset="0"/>
                <a:cs typeface="Times New Roman" panose="02020603050405020304" pitchFamily="18" charset="0"/>
              </a:rPr>
              <a:t>1. Britain’s Political Syetem</a:t>
            </a:r>
            <a:endParaRPr lang="en-US" altLang="zh-CN" sz="4000" b="1" dirty="0">
              <a:solidFill>
                <a:schemeClr val="tx1"/>
              </a:solidFill>
              <a:latin typeface="Times New Roman" panose="02020603050405020304" pitchFamily="18" charset="0"/>
              <a:cs typeface="Times New Roman" panose="02020603050405020304" pitchFamily="18" charset="0"/>
            </a:endParaRPr>
          </a:p>
        </p:txBody>
      </p:sp>
      <p:sp>
        <p:nvSpPr>
          <p:cNvPr id="6" name="Rectangle 3"/>
          <p:cNvSpPr>
            <a:spLocks noGrp="1"/>
          </p:cNvSpPr>
          <p:nvPr/>
        </p:nvSpPr>
        <p:spPr>
          <a:xfrm>
            <a:off x="2009775" y="1741805"/>
            <a:ext cx="7475855" cy="401383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457200" algn="just" eaLnBrk="1" latinLnBrk="0" hangingPunct="1">
              <a:lnSpc>
                <a:spcPct val="125000"/>
              </a:lnSpc>
              <a:spcBef>
                <a:spcPts val="0"/>
              </a:spcBef>
              <a:buNone/>
            </a:pPr>
            <a:r>
              <a:rPr altLang="zh-CN" sz="1800" dirty="0">
                <a:latin typeface="Times New Roman" panose="02020603050405020304" pitchFamily="18" charset="0"/>
                <a:cs typeface="Times New Roman" panose="02020603050405020304" pitchFamily="18" charset="0"/>
              </a:rPr>
              <a:t>Britain adopts </a:t>
            </a:r>
            <a:r>
              <a:rPr altLang="zh-CN" sz="1800" b="1" dirty="0">
                <a:latin typeface="Times New Roman" panose="02020603050405020304" pitchFamily="18" charset="0"/>
                <a:cs typeface="Times New Roman" panose="02020603050405020304" pitchFamily="18" charset="0"/>
              </a:rPr>
              <a:t>constitutional monarchy</a:t>
            </a:r>
            <a:r>
              <a:rPr altLang="zh-CN" sz="1800" dirty="0">
                <a:latin typeface="Times New Roman" panose="02020603050405020304" pitchFamily="18" charset="0"/>
                <a:cs typeface="Times New Roman" panose="02020603050405020304" pitchFamily="18" charset="0"/>
              </a:rPr>
              <a:t> as its form of government. This system started at the end of the 17th century. The British Constitution prescribes that the head of state must be the Monarch ( the King or Queen), in the name of whom the British government administers the country. </a:t>
            </a:r>
            <a:endParaRPr altLang="zh-CN" sz="1800" dirty="0">
              <a:latin typeface="Times New Roman" panose="02020603050405020304" pitchFamily="18" charset="0"/>
              <a:cs typeface="Times New Roman" panose="02020603050405020304" pitchFamily="18" charset="0"/>
            </a:endParaRPr>
          </a:p>
          <a:p>
            <a:pPr marL="0" indent="457200" algn="just" eaLnBrk="1" latinLnBrk="0" hangingPunct="1">
              <a:lnSpc>
                <a:spcPct val="125000"/>
              </a:lnSpc>
              <a:spcBef>
                <a:spcPts val="0"/>
              </a:spcBef>
              <a:buNone/>
            </a:pPr>
            <a:r>
              <a:rPr altLang="zh-CN" sz="1800" b="1" dirty="0">
                <a:latin typeface="Times New Roman" panose="02020603050405020304" pitchFamily="18" charset="0"/>
                <a:cs typeface="Times New Roman" panose="02020603050405020304" pitchFamily="18" charset="0"/>
              </a:rPr>
              <a:t>The King or Queen</a:t>
            </a:r>
            <a:r>
              <a:rPr altLang="zh-CN" sz="1800" dirty="0">
                <a:latin typeface="Times New Roman" panose="02020603050405020304" pitchFamily="18" charset="0"/>
                <a:cs typeface="Times New Roman" panose="02020603050405020304" pitchFamily="18" charset="0"/>
              </a:rPr>
              <a:t> undertakes the function of the propriety performing the formal rights in the light of the decisions made by the government</a:t>
            </a:r>
            <a:r>
              <a:rPr lang="en-US" sz="1800" dirty="0">
                <a:latin typeface="Times New Roman" panose="02020603050405020304" pitchFamily="18" charset="0"/>
                <a:cs typeface="Times New Roman" panose="02020603050405020304" pitchFamily="18" charset="0"/>
              </a:rPr>
              <a:t>.</a:t>
            </a:r>
            <a:r>
              <a:rPr altLang="zh-CN" sz="1800" b="1" dirty="0">
                <a:latin typeface="Times New Roman" panose="02020603050405020304" pitchFamily="18" charset="0"/>
                <a:cs typeface="Times New Roman" panose="02020603050405020304" pitchFamily="18" charset="0"/>
              </a:rPr>
              <a:t>The Prime Minister and the Cabinet</a:t>
            </a:r>
            <a:r>
              <a:rPr lang="en-US" sz="1800" dirty="0">
                <a:latin typeface="Times New Roman" panose="02020603050405020304" pitchFamily="18" charset="0"/>
                <a:cs typeface="Times New Roman" panose="02020603050405020304" pitchFamily="18" charset="0"/>
              </a:rPr>
              <a:t>(</a:t>
            </a:r>
            <a:r>
              <a:rPr altLang="zh-CN" sz="1800" dirty="0">
                <a:latin typeface="Times New Roman" panose="02020603050405020304" pitchFamily="18" charset="0"/>
                <a:cs typeface="Times New Roman" panose="02020603050405020304" pitchFamily="18" charset="0"/>
              </a:rPr>
              <a:t>established by the Party with the majority of Parliamentary seats; consisting of all the most senior government department heads) are collectively accountable for their policies and actions to the Sovereign</a:t>
            </a:r>
            <a:r>
              <a:rPr lang="en-US" sz="1800" dirty="0">
                <a:latin typeface="Times New Roman" panose="02020603050405020304" pitchFamily="18" charset="0"/>
                <a:cs typeface="Times New Roman" panose="02020603050405020304" pitchFamily="18" charset="0"/>
              </a:rPr>
              <a:t>, </a:t>
            </a:r>
            <a:r>
              <a:rPr altLang="zh-CN" sz="1800" dirty="0">
                <a:latin typeface="Times New Roman" panose="02020603050405020304" pitchFamily="18" charset="0"/>
                <a:cs typeface="Times New Roman" panose="02020603050405020304" pitchFamily="18" charset="0"/>
              </a:rPr>
              <a:t>to Parliament, to their political party and ultimately to the electorate.</a:t>
            </a:r>
            <a:endParaRPr altLang="zh-CN"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Rectangle 2"/>
          <p:cNvSpPr>
            <a:spLocks noGrp="1"/>
          </p:cNvSpPr>
          <p:nvPr/>
        </p:nvSpPr>
        <p:spPr>
          <a:xfrm>
            <a:off x="1858060" y="825659"/>
            <a:ext cx="6381080" cy="74228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4000" b="1" dirty="0">
                <a:solidFill>
                  <a:schemeClr val="tx1"/>
                </a:solidFill>
                <a:latin typeface="Times New Roman" panose="02020603050405020304" pitchFamily="18" charset="0"/>
                <a:cs typeface="Times New Roman" panose="02020603050405020304" pitchFamily="18" charset="0"/>
              </a:rPr>
              <a:t>1. Britain’s Political Syetem</a:t>
            </a:r>
            <a:endParaRPr lang="en-US" altLang="zh-CN" sz="4000" b="1" dirty="0">
              <a:solidFill>
                <a:schemeClr val="tx1"/>
              </a:solidFill>
              <a:latin typeface="Times New Roman" panose="02020603050405020304" pitchFamily="18" charset="0"/>
              <a:cs typeface="Times New Roman" panose="02020603050405020304" pitchFamily="18" charset="0"/>
            </a:endParaRPr>
          </a:p>
        </p:txBody>
      </p:sp>
      <p:sp>
        <p:nvSpPr>
          <p:cNvPr id="8" name="Rectangle 3"/>
          <p:cNvSpPr>
            <a:spLocks noGrp="1"/>
          </p:cNvSpPr>
          <p:nvPr/>
        </p:nvSpPr>
        <p:spPr>
          <a:xfrm>
            <a:off x="1771650" y="1718310"/>
            <a:ext cx="7489190" cy="297370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a:lstStyle>
          <a:p>
            <a:pPr marL="0" indent="342265" algn="just" eaLnBrk="1" latinLnBrk="0" hangingPunct="1">
              <a:lnSpc>
                <a:spcPct val="125000"/>
              </a:lnSpc>
              <a:spcBef>
                <a:spcPts val="0"/>
              </a:spcBef>
              <a:buNone/>
            </a:pPr>
            <a:r>
              <a:rPr lang="en-US" altLang="zh-CN" sz="2000" dirty="0">
                <a:latin typeface="Times New Roman" panose="02020603050405020304" pitchFamily="18" charset="0"/>
                <a:cs typeface="Times New Roman" panose="02020603050405020304" pitchFamily="18" charset="0"/>
              </a:rPr>
              <a:t>The British government is the first one to be established on the basis of the separation of powers, that is, </a:t>
            </a:r>
            <a:r>
              <a:rPr lang="en-US" altLang="zh-CN" sz="2000" b="1" dirty="0">
                <a:latin typeface="Times New Roman" panose="02020603050405020304" pitchFamily="18" charset="0"/>
                <a:cs typeface="Times New Roman" panose="02020603050405020304" pitchFamily="18" charset="0"/>
              </a:rPr>
              <a:t>the three branches of the national power: the legislature, the executive and the judiciary</a:t>
            </a:r>
            <a:r>
              <a:rPr lang="en-US" altLang="zh-CN" sz="2000" dirty="0">
                <a:latin typeface="Times New Roman" panose="02020603050405020304" pitchFamily="18" charset="0"/>
                <a:cs typeface="Times New Roman" panose="02020603050405020304" pitchFamily="18" charset="0"/>
              </a:rPr>
              <a:t>. In principle, the legislative power is in the charge of Parliament; the executive power is in the hand of the government and the judicial the Court. But in practice,the legislature and the executive in Britain are integrated into a unity, because the Prime Minister and the Cabinet members of the executive come from the legislature: Parliament. Therefore, the constitution of Britain is often described as having “a weak separation of powers”.</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193" name="Rectangle 2"/>
          <p:cNvSpPr>
            <a:spLocks noGrp="1"/>
          </p:cNvSpPr>
          <p:nvPr/>
        </p:nvSpPr>
        <p:spPr>
          <a:xfrm>
            <a:off x="1496695" y="463714"/>
            <a:ext cx="7756525" cy="911696"/>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2. </a:t>
            </a:r>
            <a:r>
              <a:rPr lang="zh-CN" altLang="en-US" sz="3200" b="1" dirty="0">
                <a:solidFill>
                  <a:schemeClr val="tx1"/>
                </a:solidFill>
                <a:latin typeface="Times New Roman" panose="02020603050405020304" pitchFamily="18" charset="0"/>
                <a:cs typeface="Times New Roman" panose="02020603050405020304" pitchFamily="18" charset="0"/>
              </a:rPr>
              <a:t> </a:t>
            </a:r>
            <a:r>
              <a:rPr lang="en-US" altLang="zh-CN" sz="3200" b="1" dirty="0">
                <a:solidFill>
                  <a:schemeClr val="tx1"/>
                </a:solidFill>
                <a:latin typeface="Times New Roman" panose="02020603050405020304" pitchFamily="18" charset="0"/>
                <a:cs typeface="Times New Roman" panose="02020603050405020304" pitchFamily="18" charset="0"/>
              </a:rPr>
              <a:t>The Monarch</a:t>
            </a:r>
            <a:endParaRPr lang="en-US" altLang="zh-CN" sz="3200" b="1" dirty="0">
              <a:solidFill>
                <a:schemeClr val="tx1"/>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2116455" y="1375410"/>
            <a:ext cx="7261860" cy="2515235"/>
          </a:xfrm>
          <a:prstGeom prst="rect">
            <a:avLst/>
          </a:prstGeom>
        </p:spPr>
        <p:txBody>
          <a:bodyPr wrap="square">
            <a:spAutoFit/>
          </a:bodyPr>
          <a:p>
            <a:pPr indent="457200" algn="just" defTabSz="266700">
              <a:lnSpc>
                <a:spcPct val="125000"/>
              </a:lnSpc>
              <a:spcBef>
                <a:spcPct val="0"/>
              </a:spcBef>
              <a:spcAft>
                <a:spcPct val="0"/>
              </a:spcAft>
            </a:pPr>
            <a:r>
              <a:rPr lang="en-US" altLang="zh-CN" sz="1800">
                <a:latin typeface="Times New Roman" panose="02020603050405020304"/>
                <a:ea typeface="宋体" panose="02010600030101010101" pitchFamily="2" charset="-122"/>
              </a:rPr>
              <a:t>The King or Queen is regarded as the origin of all the powers and the personification of the state. </a:t>
            </a:r>
            <a:r>
              <a:rPr lang="en-US" altLang="zh-CN" sz="1800">
                <a:latin typeface="Times New Roman" panose="02020603050405020304"/>
                <a:ea typeface="Times New Roman" panose="02020603050405020304"/>
              </a:rPr>
              <a:t>But the King or Queen is just the symbol of the whole nation with no practical power. Everything that the Monarch does has been decided in advance by Parliament and the Cabinet, such as the appointment of the ministers in the government, the opening speech of Parliament, the outline of the government</a:t>
            </a:r>
            <a:r>
              <a:rPr lang="en-US" altLang="zh-CN" sz="1800">
                <a:latin typeface="Times New Roman" panose="02020603050405020304"/>
                <a:ea typeface="宋体" panose="02010600030101010101" pitchFamily="2" charset="-122"/>
              </a:rPr>
              <a:t>’</a:t>
            </a:r>
            <a:r>
              <a:rPr lang="en-US" altLang="zh-CN" sz="1800">
                <a:latin typeface="Times New Roman" panose="02020603050405020304"/>
                <a:ea typeface="Times New Roman" panose="02020603050405020304"/>
              </a:rPr>
              <a:t>s programme and the declaration of wars, etc. </a:t>
            </a:r>
            <a:endParaRPr lang="en-US" altLang="zh-CN" sz="1800">
              <a:latin typeface="Times New Roman" panose="02020603050405020304"/>
              <a:ea typeface="Times New Roman" panose="02020603050405020304"/>
            </a:endParaRPr>
          </a:p>
        </p:txBody>
      </p:sp>
      <p:pic>
        <p:nvPicPr>
          <p:cNvPr id="9218" name="Picture 3" descr="白金汉宫2"/>
          <p:cNvPicPr>
            <a:picLocks noGrp="1" noChangeAspect="1"/>
          </p:cNvPicPr>
          <p:nvPr/>
        </p:nvPicPr>
        <p:blipFill>
          <a:blip r:embed="rId1"/>
          <a:stretch>
            <a:fillRect/>
          </a:stretch>
        </p:blipFill>
        <p:spPr>
          <a:xfrm>
            <a:off x="2116455" y="3983355"/>
            <a:ext cx="3108325" cy="2242820"/>
          </a:xfrm>
          <a:prstGeom prst="rect">
            <a:avLst/>
          </a:prstGeom>
          <a:noFill/>
          <a:ln w="9525">
            <a:noFill/>
          </a:ln>
        </p:spPr>
      </p:pic>
      <p:pic>
        <p:nvPicPr>
          <p:cNvPr id="6" name="Picture 2" descr="https://img3.bangli.uk/images/cms/2015/04/p10528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22010" y="3983355"/>
            <a:ext cx="3542665" cy="2212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265" name="Rectangle 2"/>
          <p:cNvSpPr>
            <a:spLocks noGrp="1"/>
          </p:cNvSpPr>
          <p:nvPr/>
        </p:nvSpPr>
        <p:spPr>
          <a:xfrm>
            <a:off x="1716089" y="1114207"/>
            <a:ext cx="5221261" cy="839688"/>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2341880" y="2141855"/>
            <a:ext cx="6144260" cy="1649095"/>
          </a:xfrm>
          <a:prstGeom prst="rect">
            <a:avLst/>
          </a:prstGeom>
          <a:noFill/>
        </p:spPr>
        <p:txBody>
          <a:bodyPr wrap="square" rtlCol="0">
            <a:noAutofit/>
          </a:bodyPr>
          <a:p>
            <a:pPr algn="just"/>
            <a:r>
              <a:rPr lang="en-US" altLang="zh-CN" sz="2400">
                <a:solidFill>
                  <a:schemeClr val="tx1"/>
                </a:solidFill>
                <a:latin typeface="Times New Roman" panose="02020603050405020304" pitchFamily="18" charset="0"/>
                <a:cs typeface="Times New Roman" panose="02020603050405020304" pitchFamily="18" charset="0"/>
              </a:rPr>
              <a:t>The British system of Parliament started in 1264, chiefly made up of two parts:</a:t>
            </a:r>
            <a:r>
              <a:rPr lang="en-US" altLang="zh-CN" sz="2400" b="1">
                <a:solidFill>
                  <a:schemeClr val="tx1"/>
                </a:solidFill>
                <a:latin typeface="Times New Roman" panose="02020603050405020304" pitchFamily="18" charset="0"/>
                <a:cs typeface="Times New Roman" panose="02020603050405020304" pitchFamily="18" charset="0"/>
              </a:rPr>
              <a:t>t</a:t>
            </a:r>
            <a:r>
              <a:rPr lang="en-US" altLang="zh-CN" sz="2400" b="1" dirty="0">
                <a:solidFill>
                  <a:schemeClr val="tx1"/>
                </a:solidFill>
                <a:latin typeface="Times New Roman" panose="02020603050405020304" pitchFamily="18" charset="0"/>
                <a:cs typeface="Times New Roman" panose="02020603050405020304" pitchFamily="18" charset="0"/>
                <a:sym typeface="+mn-ea"/>
              </a:rPr>
              <a:t>he House of Lords(or the Upper House) </a:t>
            </a:r>
            <a:r>
              <a:rPr lang="en-US" altLang="zh-CN" sz="2400" dirty="0">
                <a:solidFill>
                  <a:schemeClr val="tx1"/>
                </a:solidFill>
                <a:latin typeface="Times New Roman" panose="02020603050405020304" pitchFamily="18" charset="0"/>
                <a:cs typeface="Times New Roman" panose="02020603050405020304" pitchFamily="18" charset="0"/>
                <a:sym typeface="+mn-ea"/>
              </a:rPr>
              <a:t>and</a:t>
            </a:r>
            <a:r>
              <a:rPr lang="en-US" altLang="zh-CN" sz="2400" b="1" dirty="0">
                <a:solidFill>
                  <a:schemeClr val="tx1"/>
                </a:solidFill>
                <a:latin typeface="Times New Roman" panose="02020603050405020304" pitchFamily="18" charset="0"/>
                <a:cs typeface="Times New Roman" panose="02020603050405020304" pitchFamily="18" charset="0"/>
                <a:sym typeface="+mn-ea"/>
              </a:rPr>
              <a:t> the House of Commons(or the Lower House)</a:t>
            </a:r>
            <a:r>
              <a:rPr lang="en-US" altLang="zh-CN" sz="2400" dirty="0">
                <a:solidFill>
                  <a:schemeClr val="tx1"/>
                </a:solidFill>
                <a:latin typeface="Times New Roman" panose="02020603050405020304" pitchFamily="18" charset="0"/>
                <a:cs typeface="Times New Roman" panose="02020603050405020304" pitchFamily="18" charset="0"/>
                <a:sym typeface="+mn-ea"/>
              </a:rPr>
              <a:t>.</a:t>
            </a:r>
            <a:endParaRPr lang="zh-CN" altLang="zh-CN" sz="2400" b="1" dirty="0">
              <a:solidFill>
                <a:schemeClr val="tx1"/>
              </a:solidFill>
              <a:latin typeface="Times New Roman" panose="02020603050405020304" pitchFamily="18" charset="0"/>
              <a:cs typeface="Times New Roman" panose="02020603050405020304" pitchFamily="18" charset="0"/>
            </a:endParaRPr>
          </a:p>
          <a:p>
            <a:endParaRPr lang="en-US" altLang="zh-CN" sz="2800">
              <a:latin typeface="Times New Roman" panose="02020603050405020304" pitchFamily="18" charset="0"/>
              <a:cs typeface="Times New Roman" panose="02020603050405020304" pitchFamily="18" charset="0"/>
            </a:endParaRPr>
          </a:p>
          <a:p>
            <a:r>
              <a:rPr lang="en-US" altLang="zh-CN" sz="2800">
                <a:latin typeface="Times New Roman" panose="02020603050405020304" pitchFamily="18" charset="0"/>
                <a:cs typeface="Times New Roman" panose="02020603050405020304" pitchFamily="18" charset="0"/>
              </a:rPr>
              <a:t>  </a:t>
            </a:r>
            <a:endParaRPr lang="en-US" altLang="zh-CN" sz="280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289" name="Rectangle 2"/>
          <p:cNvSpPr>
            <a:spLocks noGrp="1"/>
          </p:cNvSpPr>
          <p:nvPr/>
        </p:nvSpPr>
        <p:spPr>
          <a:xfrm>
            <a:off x="1150939" y="1395636"/>
            <a:ext cx="6517406" cy="623664"/>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zh-CN" altLang="en-US" sz="2400" dirty="0">
                <a:solidFill>
                  <a:schemeClr val="bg2"/>
                </a:solidFill>
                <a:latin typeface="Arial" panose="020B0604020202020204" pitchFamily="34" charset="0"/>
              </a:rPr>
              <a:t>●</a:t>
            </a:r>
            <a:r>
              <a:rPr lang="zh-CN" altLang="en-US" sz="2800" dirty="0">
                <a:solidFill>
                  <a:schemeClr val="bg2"/>
                </a:solidFill>
                <a:latin typeface="Arial" panose="020B0604020202020204" pitchFamily="34" charset="0"/>
              </a:rPr>
              <a:t> </a:t>
            </a:r>
            <a:r>
              <a:rPr lang="zh-CN" altLang="zh-CN" sz="2800" b="1" dirty="0">
                <a:solidFill>
                  <a:schemeClr val="bg2"/>
                </a:solidFill>
                <a:latin typeface="Times New Roman" panose="02020603050405020304" pitchFamily="18" charset="0"/>
                <a:cs typeface="Times New Roman" panose="02020603050405020304" pitchFamily="18" charset="0"/>
              </a:rPr>
              <a:t>The House of Lords</a:t>
            </a:r>
            <a:r>
              <a:rPr lang="zh-CN" altLang="zh-CN" sz="2800" dirty="0">
                <a:solidFill>
                  <a:schemeClr val="bg2"/>
                </a:solidFill>
                <a:latin typeface="Times New Roman" panose="02020603050405020304" pitchFamily="18" charset="0"/>
                <a:cs typeface="Times New Roman" panose="02020603050405020304" pitchFamily="18" charset="0"/>
              </a:rPr>
              <a:t> </a:t>
            </a:r>
            <a:endParaRPr lang="zh-CN" altLang="zh-CN" sz="2800" dirty="0">
              <a:solidFill>
                <a:schemeClr val="bg2"/>
              </a:solidFill>
              <a:latin typeface="Times New Roman" panose="02020603050405020304" pitchFamily="18" charset="0"/>
              <a:cs typeface="Times New Roman" panose="02020603050405020304" pitchFamily="18" charset="0"/>
            </a:endParaRPr>
          </a:p>
        </p:txBody>
      </p:sp>
      <p:sp>
        <p:nvSpPr>
          <p:cNvPr id="12290" name="Rectangle 3"/>
          <p:cNvSpPr>
            <a:spLocks noGrp="1"/>
          </p:cNvSpPr>
          <p:nvPr/>
        </p:nvSpPr>
        <p:spPr>
          <a:xfrm>
            <a:off x="1182688" y="2017713"/>
            <a:ext cx="3810000" cy="411480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8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9pPr>
          </a:lstStyle>
          <a:p>
            <a:pPr eaLnBrk="1" hangingPunct="1">
              <a:buSzPct val="60000"/>
              <a:buFont typeface="Wingdings" panose="05000000000000000000" pitchFamily="2" charset="2"/>
              <a:buNone/>
            </a:pPr>
            <a:r>
              <a:rPr lang="zh-CN" altLang="zh-CN" dirty="0">
                <a:latin typeface="+mn-lt"/>
                <a:ea typeface="+mn-ea"/>
                <a:cs typeface="+mn-cs"/>
              </a:rPr>
              <a:t>       </a:t>
            </a:r>
            <a:endParaRPr lang="zh-CN" altLang="zh-CN" dirty="0">
              <a:latin typeface="+mn-lt"/>
              <a:ea typeface="+mn-ea"/>
              <a:cs typeface="+mn-cs"/>
            </a:endParaRPr>
          </a:p>
        </p:txBody>
      </p:sp>
      <p:sp>
        <p:nvSpPr>
          <p:cNvPr id="12291" name="Rectangle 4"/>
          <p:cNvSpPr>
            <a:spLocks noGrp="1"/>
          </p:cNvSpPr>
          <p:nvPr/>
        </p:nvSpPr>
        <p:spPr>
          <a:xfrm>
            <a:off x="3978973" y="2579714"/>
            <a:ext cx="3456384" cy="2990798"/>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8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1800">
                <a:solidFill>
                  <a:schemeClr val="tx1"/>
                </a:solidFill>
                <a:latin typeface="+mn-lt"/>
                <a:ea typeface="+mn-ea"/>
              </a:defRPr>
            </a:lvl9pPr>
          </a:lstStyle>
          <a:p>
            <a:pPr algn="just" eaLnBrk="1" hangingPunct="1">
              <a:buSzPct val="60000"/>
              <a:buFont typeface="Wingdings" panose="05000000000000000000" pitchFamily="2" charset="2"/>
              <a:buNone/>
            </a:pPr>
            <a:r>
              <a:rPr lang="zh-CN" altLang="zh-CN" sz="2000" dirty="0">
                <a:latin typeface="+mn-lt"/>
                <a:ea typeface="+mn-ea"/>
                <a:cs typeface="+mn-cs"/>
              </a:rPr>
              <a:t>   </a:t>
            </a:r>
            <a:r>
              <a:rPr lang="zh-CN" altLang="zh-CN" sz="2000" dirty="0">
                <a:latin typeface="Times New Roman" panose="02020603050405020304" pitchFamily="18" charset="0"/>
                <a:cs typeface="Times New Roman" panose="02020603050405020304" pitchFamily="18" charset="0"/>
              </a:rPr>
              <a:t>This is the upper chamber but the one with less authority. Its main roles are to revise legislation and keep a check on Government by scrutinising its activities.</a:t>
            </a:r>
            <a:r>
              <a:rPr lang="en-US" altLang="zh-CN" sz="2000" dirty="0">
                <a:latin typeface="Times New Roman" panose="02020603050405020304" pitchFamily="18" charset="0"/>
                <a:cs typeface="Times New Roman" panose="02020603050405020304" pitchFamily="18" charset="0"/>
              </a:rPr>
              <a:t>                      </a:t>
            </a:r>
            <a:r>
              <a:rPr lang="zh-CN" altLang="zh-CN" sz="2000" dirty="0">
                <a:latin typeface="Times New Roman" panose="02020603050405020304" pitchFamily="18" charset="0"/>
                <a:cs typeface="Times New Roman" panose="02020603050405020304" pitchFamily="18" charset="0"/>
              </a:rPr>
              <a:t> Ultimately it cannot block the will of the House of Commons.</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p:txBody>
      </p:sp>
      <p:pic>
        <p:nvPicPr>
          <p:cNvPr id="12292" name="Picture 5" descr="7[1]"/>
          <p:cNvPicPr>
            <a:picLocks noChangeAspect="1"/>
          </p:cNvPicPr>
          <p:nvPr/>
        </p:nvPicPr>
        <p:blipFill>
          <a:blip r:embed="rId1"/>
          <a:stretch>
            <a:fillRect/>
          </a:stretch>
        </p:blipFill>
        <p:spPr>
          <a:xfrm>
            <a:off x="1182688" y="2204864"/>
            <a:ext cx="3095625" cy="3527425"/>
          </a:xfrm>
          <a:prstGeom prst="rect">
            <a:avLst/>
          </a:prstGeom>
          <a:noFill/>
          <a:ln w="9525">
            <a:noFill/>
          </a:ln>
        </p:spPr>
      </p:pic>
      <p:sp>
        <p:nvSpPr>
          <p:cNvPr id="11265" name="Rectangle 2"/>
          <p:cNvSpPr>
            <a:spLocks noGrp="1"/>
          </p:cNvSpPr>
          <p:nvPr/>
        </p:nvSpPr>
        <p:spPr>
          <a:xfrm>
            <a:off x="1187450" y="925195"/>
            <a:ext cx="5220970" cy="535305"/>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a:lstStyle>
          <a:p>
            <a:pPr eaLnBrk="1" hangingPunct="1"/>
            <a:r>
              <a:rPr lang="en-US" altLang="zh-CN" sz="3200" b="1" dirty="0">
                <a:solidFill>
                  <a:schemeClr val="tx1"/>
                </a:solidFill>
                <a:latin typeface="Times New Roman" panose="02020603050405020304" pitchFamily="18" charset="0"/>
                <a:cs typeface="Times New Roman" panose="02020603050405020304" pitchFamily="18" charset="0"/>
              </a:rPr>
              <a:t>3. </a:t>
            </a:r>
            <a:r>
              <a:rPr lang="zh-CN" altLang="zh-CN" sz="3200" b="1" dirty="0">
                <a:solidFill>
                  <a:schemeClr val="tx1"/>
                </a:solidFill>
                <a:latin typeface="Times New Roman" panose="02020603050405020304" pitchFamily="18" charset="0"/>
                <a:cs typeface="Times New Roman" panose="02020603050405020304" pitchFamily="18" charset="0"/>
              </a:rPr>
              <a:t>The Parliament</a:t>
            </a:r>
            <a:endParaRPr lang="zh-CN" altLang="zh-CN" sz="3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tags/tag1.xml><?xml version="1.0" encoding="utf-8"?>
<p:tagLst xmlns:p="http://schemas.openxmlformats.org/presentationml/2006/main">
  <p:tag name="commondata" val="eyJjb3VudCI6NSwiaGRpZCI6IjI3OTM5YWI3NWQ4ZmVmZmU5YTI4ZDIzMDU2M2EwZjAyIiwidXNlckNvdW50Ijo1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2571</Words>
  <Application>WPS 演示</Application>
  <PresentationFormat>宽屏</PresentationFormat>
  <Paragraphs>44</Paragraphs>
  <Slides>18</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18</vt:i4>
      </vt:variant>
    </vt:vector>
  </HeadingPairs>
  <TitlesOfParts>
    <vt:vector size="33" baseType="lpstr">
      <vt:lpstr>Arial</vt:lpstr>
      <vt:lpstr>宋体</vt:lpstr>
      <vt:lpstr>Wingdings</vt:lpstr>
      <vt:lpstr>Times New Roman</vt:lpstr>
      <vt:lpstr>Roboto Bold</vt:lpstr>
      <vt:lpstr>Segoe Print</vt:lpstr>
      <vt:lpstr>微软雅黑</vt:lpstr>
      <vt:lpstr>黑体</vt:lpstr>
      <vt:lpstr>Calibri Light</vt:lpstr>
      <vt:lpstr>微软雅黑 Light</vt:lpstr>
      <vt:lpstr>Calibri</vt:lpstr>
      <vt:lpstr>Arial Unicode MS</vt:lpstr>
      <vt:lpstr>Tahoma</vt:lpstr>
      <vt:lpstr>Times New Roman</vt:lpstr>
      <vt:lpstr>Office 主题</vt:lpstr>
      <vt:lpstr>PowerPoint 演示文稿</vt:lpstr>
      <vt:lpstr>PowerPoint 演示文稿</vt:lpstr>
      <vt:lpstr>1. Britain’s Political Syetem</vt:lpstr>
      <vt:lpstr>1. Britain’s Political Syetem</vt:lpstr>
      <vt:lpstr>2.  The Monarch</vt:lpstr>
      <vt:lpstr>3. The Parliament</vt:lpstr>
      <vt:lpstr>● The House of Lords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asdghk</cp:lastModifiedBy>
  <cp:revision>54</cp:revision>
  <dcterms:created xsi:type="dcterms:W3CDTF">2021-05-07T05:29:00Z</dcterms:created>
  <dcterms:modified xsi:type="dcterms:W3CDTF">2024-12-09T06:12:34Z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54A2A73EF56245EC8181290C7C716FD3_13</vt:lpwstr>
  </property>
  <property fmtid="{D5CDD505-2E9C-101B-9397-08002B2CF9AE}" pid="3" name="KSOProductBuildVer">
    <vt:lpwstr>2052-12.1.0.19302</vt:lpwstr>
  </property>
  <property fmtid="{D5CDD505-2E9C-101B-9397-08002B2CF9AE}" pid="4" name="KSOTemplateUUID">
    <vt:lpwstr>v1.0_mb_qTFNq9SkDaAV19qPzxDCCg==</vt:lpwstr>
  </property>
</Properties>
</file>