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64" r:id="rId5"/>
    <p:sldId id="323" r:id="rId6"/>
    <p:sldId id="324" r:id="rId7"/>
    <p:sldId id="270" r:id="rId8"/>
    <p:sldId id="310" r:id="rId9"/>
    <p:sldId id="325" r:id="rId10"/>
    <p:sldId id="326" r:id="rId11"/>
    <p:sldId id="311" r:id="rId12"/>
    <p:sldId id="327" r:id="rId13"/>
    <p:sldId id="328" r:id="rId14"/>
    <p:sldId id="329" r:id="rId15"/>
    <p:sldId id="330" r:id="rId16"/>
    <p:sldId id="332" r:id="rId17"/>
    <p:sldId id="333" r:id="rId18"/>
    <p:sldId id="334" r:id="rId19"/>
    <p:sldId id="335" r:id="rId20"/>
    <p:sldId id="336" r:id="rId21"/>
    <p:sldId id="337" r:id="rId22"/>
    <p:sldId id="294" r:id="rId23"/>
    <p:sldId id="338" r:id="rId24"/>
    <p:sldId id="339" r:id="rId25"/>
    <p:sldId id="314" r:id="rId26"/>
    <p:sldId id="260"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7" userDrawn="1">
          <p15:clr>
            <a:srgbClr val="A4A3A4"/>
          </p15:clr>
        </p15:guide>
        <p15:guide id="2" pos="3843" userDrawn="1">
          <p15:clr>
            <a:srgbClr val="A4A3A4"/>
          </p15:clr>
        </p15:guide>
        <p15:guide id="3" pos="7356" userDrawn="1">
          <p15:clr>
            <a:srgbClr val="A4A3A4"/>
          </p15:clr>
        </p15:guide>
        <p15:guide id="4" pos="324" userDrawn="1">
          <p15:clr>
            <a:srgbClr val="A4A3A4"/>
          </p15:clr>
        </p15:guide>
        <p15:guide id="5" orient="horz" pos="292" userDrawn="1">
          <p15:clr>
            <a:srgbClr val="A4A3A4"/>
          </p15:clr>
        </p15:guide>
        <p15:guide id="6" orient="horz" pos="40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17F"/>
    <a:srgbClr val="05317D"/>
    <a:srgbClr val="0544AD"/>
    <a:srgbClr val="07317A"/>
    <a:srgbClr val="075CE9"/>
    <a:srgbClr val="04317E"/>
    <a:srgbClr val="06317C"/>
    <a:srgbClr val="2A2C33"/>
    <a:srgbClr val="05317E"/>
    <a:srgbClr val="165D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16" d="100"/>
          <a:sy n="116" d="100"/>
        </p:scale>
        <p:origin x="336" y="108"/>
      </p:cViewPr>
      <p:guideLst>
        <p:guide orient="horz" pos="2217"/>
        <p:guide pos="3843"/>
        <p:guide pos="7356"/>
        <p:guide pos="324"/>
        <p:guide orient="horz" pos="292"/>
        <p:guide orient="horz" pos="4033"/>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gs" Target="tags/tag5.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jpeg"/><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713740" y="2369185"/>
            <a:ext cx="10744835" cy="1568450"/>
          </a:xfrm>
          <a:prstGeom prst="rect">
            <a:avLst/>
          </a:prstGeom>
          <a:noFill/>
        </p:spPr>
        <p:txBody>
          <a:bodyPr wrap="square" rtlCol="0">
            <a:spAutoFit/>
          </a:bodyPr>
          <a:p>
            <a:pPr algn="ctr"/>
            <a:r>
              <a:rPr lang="en-US" altLang="zh-CN" sz="4800" b="1">
                <a:solidFill>
                  <a:srgbClr val="05317D"/>
                </a:solidFill>
                <a:latin typeface="微软雅黑" panose="020B0503020204020204" charset="-122"/>
                <a:ea typeface="微软雅黑" panose="020B0503020204020204" charset="-122"/>
                <a:cs typeface="微软雅黑" panose="020B0503020204020204" charset="-122"/>
              </a:rPr>
              <a:t>America</a:t>
            </a:r>
            <a:endParaRPr lang="en-US" altLang="zh-CN" sz="4800" b="1">
              <a:solidFill>
                <a:srgbClr val="05317D"/>
              </a:solidFill>
              <a:latin typeface="微软雅黑" panose="020B0503020204020204" charset="-122"/>
              <a:ea typeface="微软雅黑" panose="020B0503020204020204" charset="-122"/>
              <a:cs typeface="微软雅黑" panose="020B0503020204020204" charset="-122"/>
            </a:endParaRPr>
          </a:p>
          <a:p>
            <a:pPr algn="ctr"/>
            <a:r>
              <a:rPr lang="en-US" altLang="zh-CN" sz="4800" b="1">
                <a:solidFill>
                  <a:srgbClr val="05317D"/>
                </a:solidFill>
                <a:latin typeface="微软雅黑" panose="020B0503020204020204" charset="-122"/>
                <a:ea typeface="微软雅黑" panose="020B0503020204020204" charset="-122"/>
                <a:cs typeface="微软雅黑" panose="020B0503020204020204" charset="-122"/>
              </a:rPr>
              <a:t>The Education</a:t>
            </a:r>
            <a:endParaRPr lang="en-US" altLang="zh-CN" sz="4800" b="1">
              <a:solidFill>
                <a:srgbClr val="05317D"/>
              </a:solidFill>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4162425" y="4518025"/>
            <a:ext cx="309880" cy="368300"/>
          </a:xfrm>
          <a:prstGeom prst="rect">
            <a:avLst/>
          </a:prstGeom>
          <a:noFill/>
        </p:spPr>
        <p:txBody>
          <a:bodyPr wrap="none" rtlCol="0">
            <a:spAutoFit/>
          </a:bodyPr>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1119808" y="86846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sp>
        <p:nvSpPr>
          <p:cNvPr id="9" name="内容占位符 2"/>
          <p:cNvSpPr>
            <a:spLocks noGrp="1"/>
          </p:cNvSpPr>
          <p:nvPr/>
        </p:nvSpPr>
        <p:spPr>
          <a:xfrm>
            <a:off x="2542451" y="1930673"/>
            <a:ext cx="5256758" cy="324050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altLang="zh-CN" sz="2400" dirty="0">
                <a:latin typeface="Arial" panose="020B0604020202020204" pitchFamily="34"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Admission for the undergraduate study:</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GPA</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Recommendations</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Interview</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SAT</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1119808" y="86846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sp>
        <p:nvSpPr>
          <p:cNvPr id="5" name="内容占位符 2"/>
          <p:cNvSpPr>
            <a:spLocks noGrp="1"/>
          </p:cNvSpPr>
          <p:nvPr/>
        </p:nvSpPr>
        <p:spPr>
          <a:xfrm>
            <a:off x="2630170" y="1885315"/>
            <a:ext cx="5969635" cy="346583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altLang="zh-CN" sz="2400" dirty="0">
                <a:latin typeface="Times New Roman" panose="02020603050405020304" pitchFamily="18" charset="0"/>
                <a:cs typeface="Times New Roman" panose="02020603050405020304" pitchFamily="18" charset="0"/>
              </a:rPr>
              <a:t>●Four types of institutions:</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University</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Four-year college</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Technical training institutions</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Community college</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1119808" y="86846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sp>
        <p:nvSpPr>
          <p:cNvPr id="6" name="内容占位符 2"/>
          <p:cNvSpPr>
            <a:spLocks noGrp="1"/>
          </p:cNvSpPr>
          <p:nvPr/>
        </p:nvSpPr>
        <p:spPr>
          <a:xfrm>
            <a:off x="2542493" y="2093797"/>
            <a:ext cx="5688424" cy="267878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altLang="zh-CN" sz="2400" dirty="0">
                <a:latin typeface="Times New Roman" panose="02020603050405020304" pitchFamily="18" charset="0"/>
                <a:cs typeface="Times New Roman" panose="02020603050405020304" pitchFamily="18" charset="0"/>
              </a:rPr>
              <a:t>●Get the </a:t>
            </a:r>
            <a:r>
              <a:rPr lang="en-US" altLang="zh-CN" sz="2400" dirty="0">
                <a:latin typeface="Times New Roman" panose="02020603050405020304" pitchFamily="18" charset="0"/>
                <a:cs typeface="Times New Roman" panose="02020603050405020304" pitchFamily="18" charset="0"/>
                <a:sym typeface="+mn-ea"/>
              </a:rPr>
              <a:t>Undergraduate </a:t>
            </a:r>
            <a:r>
              <a:rPr lang="en-US" altLang="zh-CN" sz="2400" dirty="0">
                <a:latin typeface="Times New Roman" panose="02020603050405020304" pitchFamily="18" charset="0"/>
                <a:cs typeface="Times New Roman" panose="02020603050405020304" pitchFamily="18" charset="0"/>
              </a:rPr>
              <a:t>degree— “credits”</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15-16 credits for a semester</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60-64 for two-year associate degree</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120-128 for four-year bachelor’s degree</a:t>
            </a:r>
            <a:endParaRPr lang="en-US" altLang="zh-CN" sz="2400" dirty="0">
              <a:latin typeface="Times New Roman" panose="02020603050405020304" pitchFamily="18" charset="0"/>
              <a:cs typeface="Times New Roman" panose="02020603050405020304" pitchFamily="18" charset="0"/>
            </a:endParaRPr>
          </a:p>
          <a:p>
            <a:pPr marL="0" indent="0" algn="just">
              <a:buNone/>
            </a:pPr>
            <a:endParaRPr lang="zh-CN" altLang="en-US"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1119808" y="86846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sp>
        <p:nvSpPr>
          <p:cNvPr id="5" name="内容占位符 2"/>
          <p:cNvSpPr>
            <a:spLocks noGrp="1"/>
          </p:cNvSpPr>
          <p:nvPr/>
        </p:nvSpPr>
        <p:spPr>
          <a:xfrm>
            <a:off x="2349500" y="1923415"/>
            <a:ext cx="6336367" cy="34564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altLang="zh-CN" sz="1600" dirty="0">
                <a:latin typeface="Times New Roman" panose="02020603050405020304" pitchFamily="18" charset="0"/>
                <a:cs typeface="Times New Roman" panose="02020603050405020304" pitchFamily="18" charset="0"/>
                <a:sym typeface="+mn-ea"/>
              </a:rPr>
              <a:t>●</a:t>
            </a:r>
            <a:r>
              <a:rPr lang="en-US" altLang="zh-CN" sz="2800" dirty="0">
                <a:latin typeface="Times New Roman" panose="02020603050405020304" pitchFamily="18" charset="0"/>
                <a:cs typeface="Times New Roman" panose="02020603050405020304" pitchFamily="18" charset="0"/>
                <a:sym typeface="+mn-ea"/>
              </a:rPr>
              <a:t>Four types of degrees</a:t>
            </a:r>
            <a:endParaRPr lang="en-US" altLang="zh-CN" sz="2800" dirty="0">
              <a:latin typeface="Times New Roman" panose="02020603050405020304" pitchFamily="18" charset="0"/>
              <a:cs typeface="Times New Roman" panose="02020603050405020304" pitchFamily="18" charset="0"/>
              <a:sym typeface="+mn-ea"/>
            </a:endParaRPr>
          </a:p>
          <a:p>
            <a:pPr marL="0" indent="0" algn="just">
              <a:buNone/>
            </a:pPr>
            <a:r>
              <a:rPr lang="en-US" altLang="zh-CN" sz="2400" dirty="0">
                <a:latin typeface="Times New Roman" panose="02020603050405020304" pitchFamily="18" charset="0"/>
                <a:cs typeface="Times New Roman" panose="02020603050405020304" pitchFamily="18" charset="0"/>
              </a:rPr>
              <a:t>      • Associate’s degree (community college)</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Bachelor’s degree (undergraduate education)</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Master’s degree (graduate education)</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 Doctoral degree (graduate education)</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1119808" y="86846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sp>
        <p:nvSpPr>
          <p:cNvPr id="6" name="内容占位符 2"/>
          <p:cNvSpPr>
            <a:spLocks noGrp="1"/>
          </p:cNvSpPr>
          <p:nvPr/>
        </p:nvSpPr>
        <p:spPr>
          <a:xfrm>
            <a:off x="2514600" y="2060575"/>
            <a:ext cx="6016625" cy="1665605"/>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zh-CN" altLang="en-US" sz="2400" b="1" dirty="0">
                <a:latin typeface="Times New Roman" panose="02020603050405020304" pitchFamily="18" charset="0"/>
                <a:cs typeface="Times New Roman" panose="02020603050405020304" pitchFamily="18" charset="0"/>
                <a:sym typeface="+mn-ea"/>
              </a:rPr>
              <a:t>●</a:t>
            </a:r>
            <a:r>
              <a:rPr lang="en-US" altLang="zh-CN" sz="2400" dirty="0">
                <a:latin typeface="Times New Roman" panose="02020603050405020304" pitchFamily="18" charset="0"/>
                <a:cs typeface="Times New Roman" panose="02020603050405020304" pitchFamily="18" charset="0"/>
                <a:sym typeface="+mn-ea"/>
              </a:rPr>
              <a:t>Graduate study </a:t>
            </a:r>
            <a:r>
              <a:rPr lang="en-US" altLang="zh-CN" sz="2400" dirty="0">
                <a:latin typeface="Times New Roman" panose="02020603050405020304" pitchFamily="18" charset="0"/>
                <a:cs typeface="Times New Roman" panose="02020603050405020304" pitchFamily="18" charset="0"/>
              </a:rPr>
              <a:t>Admission:</a:t>
            </a:r>
            <a:endParaRPr lang="en-US" altLang="zh-CN" sz="2400" dirty="0">
              <a:latin typeface="Arial" panose="020B0604020202020204" pitchFamily="34" charset="0"/>
              <a:cs typeface="Times New Roman" panose="02020603050405020304" pitchFamily="18" charset="0"/>
            </a:endParaRPr>
          </a:p>
          <a:p>
            <a:pPr algn="just">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academic performance + standardized exam</a:t>
            </a:r>
            <a:endParaRPr lang="en-US" altLang="zh-CN" sz="24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standardized exam: GRE, MCAT, LSAT</a:t>
            </a:r>
            <a:endParaRPr lang="en-US" altLang="zh-CN" sz="2400" dirty="0">
              <a:latin typeface="Times New Roman" panose="02020603050405020304" pitchFamily="18" charset="0"/>
              <a:cs typeface="Times New Roman" panose="02020603050405020304" pitchFamily="18" charset="0"/>
            </a:endParaRPr>
          </a:p>
          <a:p>
            <a:pPr algn="just">
              <a:buNone/>
            </a:pP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989633" y="86846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pic>
        <p:nvPicPr>
          <p:cNvPr id="5" name="内容占位符 3" descr="ivy.jpg"/>
          <p:cNvPicPr>
            <a:picLocks noGrp="1" noChangeAspect="1"/>
          </p:cNvPicPr>
          <p:nvPr/>
        </p:nvPicPr>
        <p:blipFill>
          <a:blip r:embed="rId1" cstate="print"/>
          <a:stretch>
            <a:fillRect/>
          </a:stretch>
        </p:blipFill>
        <p:spPr>
          <a:xfrm>
            <a:off x="1954957" y="2276872"/>
            <a:ext cx="3421380" cy="2849245"/>
          </a:xfrm>
          <a:prstGeom prst="rect">
            <a:avLst/>
          </a:prstGeom>
          <a:ln>
            <a:noFill/>
          </a:ln>
          <a:effectLst>
            <a:softEdge rad="112500"/>
          </a:effectLst>
        </p:spPr>
      </p:pic>
      <p:sp>
        <p:nvSpPr>
          <p:cNvPr id="7" name="矩形 6"/>
          <p:cNvSpPr/>
          <p:nvPr/>
        </p:nvSpPr>
        <p:spPr>
          <a:xfrm>
            <a:off x="5170567" y="1686223"/>
            <a:ext cx="5411470" cy="4608512"/>
          </a:xfrm>
          <a:prstGeom prst="rect">
            <a:avLst/>
          </a:prstGeom>
        </p:spPr>
        <p:txBody>
          <a:bodyPr wrap="square">
            <a:noAutofit/>
          </a:bodyPr>
          <a:p>
            <a:r>
              <a:rPr lang="en-US" altLang="zh-CN" sz="2400" dirty="0"/>
              <a:t>                     </a:t>
            </a:r>
            <a:endParaRPr lang="en-US" altLang="zh-CN" sz="2800" b="1" dirty="0"/>
          </a:p>
          <a:p>
            <a:endParaRPr lang="en-US" altLang="zh-CN" sz="2800" b="1" dirty="0"/>
          </a:p>
          <a:p>
            <a:pPr>
              <a:lnSpc>
                <a:spcPct val="120000"/>
              </a:lnSpc>
            </a:pPr>
            <a:r>
              <a:rPr lang="en-US" altLang="zh-CN" sz="2400" b="1" dirty="0"/>
              <a:t>                    </a:t>
            </a:r>
            <a:r>
              <a:rPr lang="en-US" altLang="zh-CN" sz="2000" b="1" dirty="0"/>
              <a:t> </a:t>
            </a:r>
            <a:r>
              <a:rPr lang="en-US" altLang="zh-CN" sz="2000" i="1" dirty="0"/>
              <a:t>Brown University,</a:t>
            </a:r>
            <a:endParaRPr lang="en-US" altLang="zh-CN" sz="2000" i="1" dirty="0"/>
          </a:p>
          <a:p>
            <a:pPr>
              <a:lnSpc>
                <a:spcPct val="120000"/>
              </a:lnSpc>
            </a:pPr>
            <a:r>
              <a:rPr lang="en-US" altLang="zh-CN" sz="2000" i="1" dirty="0"/>
              <a:t>                         Columbia University, </a:t>
            </a:r>
            <a:endParaRPr lang="en-US" altLang="zh-CN" sz="2000" i="1" dirty="0"/>
          </a:p>
          <a:p>
            <a:pPr>
              <a:lnSpc>
                <a:spcPct val="120000"/>
              </a:lnSpc>
            </a:pPr>
            <a:r>
              <a:rPr lang="en-US" altLang="zh-CN" sz="2000" i="1" dirty="0"/>
              <a:t>                         Cornell University, </a:t>
            </a:r>
            <a:endParaRPr lang="en-US" altLang="zh-CN" sz="2000" i="1" dirty="0"/>
          </a:p>
          <a:p>
            <a:pPr>
              <a:lnSpc>
                <a:spcPct val="120000"/>
              </a:lnSpc>
            </a:pPr>
            <a:r>
              <a:rPr lang="en-US" altLang="zh-CN" sz="2000" i="1" dirty="0"/>
              <a:t>                         Dartmouth College,</a:t>
            </a:r>
            <a:endParaRPr lang="en-US" altLang="zh-CN" sz="2000" i="1" dirty="0"/>
          </a:p>
          <a:p>
            <a:pPr>
              <a:lnSpc>
                <a:spcPct val="120000"/>
              </a:lnSpc>
            </a:pPr>
            <a:r>
              <a:rPr lang="en-US" altLang="zh-CN" sz="2000" i="1" dirty="0"/>
              <a:t>                         Harvard University,     </a:t>
            </a:r>
            <a:endParaRPr lang="en-US" altLang="zh-CN" sz="2000" i="1" dirty="0"/>
          </a:p>
          <a:p>
            <a:pPr>
              <a:lnSpc>
                <a:spcPct val="120000"/>
              </a:lnSpc>
            </a:pPr>
            <a:r>
              <a:rPr lang="en-US" altLang="zh-CN" sz="2000" i="1" dirty="0"/>
              <a:t>                         the University of Pennsylvania,</a:t>
            </a:r>
            <a:endParaRPr lang="en-US" altLang="zh-CN" sz="2000" i="1" dirty="0"/>
          </a:p>
          <a:p>
            <a:pPr>
              <a:lnSpc>
                <a:spcPct val="120000"/>
              </a:lnSpc>
            </a:pPr>
            <a:r>
              <a:rPr lang="en-US" altLang="zh-CN" sz="2000" i="1" dirty="0"/>
              <a:t>                         Princeton University,</a:t>
            </a:r>
            <a:endParaRPr lang="en-US" altLang="zh-CN" sz="2000" i="1" dirty="0"/>
          </a:p>
          <a:p>
            <a:pPr>
              <a:lnSpc>
                <a:spcPct val="120000"/>
              </a:lnSpc>
            </a:pPr>
            <a:r>
              <a:rPr lang="en-US" altLang="zh-CN" sz="2000" i="1" dirty="0"/>
              <a:t>                         Yale University. </a:t>
            </a:r>
            <a:endParaRPr lang="en-US" altLang="zh-CN" sz="2000" i="1" dirty="0"/>
          </a:p>
        </p:txBody>
      </p:sp>
      <p:sp>
        <p:nvSpPr>
          <p:cNvPr id="9" name="文本框 8"/>
          <p:cNvSpPr txBox="1"/>
          <p:nvPr/>
        </p:nvSpPr>
        <p:spPr>
          <a:xfrm>
            <a:off x="5637322" y="1817618"/>
            <a:ext cx="3622675" cy="680085"/>
          </a:xfrm>
          <a:prstGeom prst="rect">
            <a:avLst/>
          </a:prstGeom>
          <a:noFill/>
        </p:spPr>
        <p:txBody>
          <a:bodyPr wrap="square" rtlCol="0" anchor="t">
            <a:noAutofit/>
          </a:bodyPr>
          <a:p>
            <a:r>
              <a:rPr lang="en-US" altLang="zh-CN" sz="2400" dirty="0">
                <a:latin typeface="Times New Roman" panose="02020603050405020304" pitchFamily="18" charset="0"/>
                <a:cs typeface="Times New Roman" panose="02020603050405020304" pitchFamily="18" charset="0"/>
                <a:sym typeface="+mn-ea"/>
              </a:rPr>
              <a:t>Ivy league eight members:</a:t>
            </a:r>
            <a:r>
              <a:rPr lang="en-US" altLang="zh-CN" sz="3600" dirty="0">
                <a:sym typeface="+mn-ea"/>
              </a:rPr>
              <a:t> </a:t>
            </a:r>
            <a:endParaRPr lang="en-US" altLang="zh-CN" sz="3600" dirty="0">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989633" y="86846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sp>
        <p:nvSpPr>
          <p:cNvPr id="9" name="文本框 8"/>
          <p:cNvSpPr txBox="1"/>
          <p:nvPr/>
        </p:nvSpPr>
        <p:spPr>
          <a:xfrm>
            <a:off x="2508042" y="1709033"/>
            <a:ext cx="3622675" cy="680085"/>
          </a:xfrm>
          <a:prstGeom prst="rect">
            <a:avLst/>
          </a:prstGeom>
          <a:noFill/>
        </p:spPr>
        <p:txBody>
          <a:bodyPr wrap="square" rtlCol="0" anchor="t">
            <a:noAutofit/>
          </a:bodyPr>
          <a:p>
            <a:r>
              <a:rPr lang="zh-CN" altLang="en-US" sz="2400" b="1" dirty="0">
                <a:latin typeface="Arial" panose="020B0604020202020204" pitchFamily="34" charset="0"/>
                <a:sym typeface="+mn-ea"/>
              </a:rPr>
              <a:t>●</a:t>
            </a:r>
            <a:r>
              <a:rPr lang="en-US" altLang="zh-CN" sz="2400" dirty="0">
                <a:latin typeface="Times New Roman" panose="02020603050405020304" pitchFamily="18" charset="0"/>
                <a:cs typeface="Times New Roman" panose="02020603050405020304" pitchFamily="18" charset="0"/>
                <a:sym typeface="+mn-ea"/>
              </a:rPr>
              <a:t>Harvard University</a:t>
            </a:r>
            <a:endParaRPr lang="en-US" altLang="zh-CN" sz="3600" dirty="0">
              <a:sym typeface="+mn-ea"/>
            </a:endParaRPr>
          </a:p>
        </p:txBody>
      </p:sp>
      <p:sp>
        <p:nvSpPr>
          <p:cNvPr id="6" name="Rectangle 3"/>
          <p:cNvSpPr>
            <a:spLocks noGrp="1" noChangeArrowheads="1"/>
          </p:cNvSpPr>
          <p:nvPr/>
        </p:nvSpPr>
        <p:spPr>
          <a:xfrm>
            <a:off x="1886858" y="2156465"/>
            <a:ext cx="6264364" cy="424624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altLang="zh-CN" sz="28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 It is a private Ivy League university located in Cambridge, Massachusetts, established in 1636.</a:t>
            </a:r>
            <a:endParaRPr lang="en-US" altLang="zh-CN" sz="2000" dirty="0">
              <a:latin typeface="Times New Roman" panose="02020603050405020304" pitchFamily="18" charset="0"/>
              <a:cs typeface="Times New Roman" panose="02020603050405020304" pitchFamily="18" charset="0"/>
            </a:endParaRPr>
          </a:p>
          <a:p>
            <a:pPr marL="0" indent="0" algn="just">
              <a:buNone/>
            </a:pPr>
            <a:r>
              <a:rPr lang="en-US" altLang="zh-CN" sz="2000" dirty="0">
                <a:latin typeface="Times New Roman" panose="02020603050405020304" pitchFamily="18" charset="0"/>
                <a:cs typeface="Times New Roman" panose="02020603050405020304" pitchFamily="18" charset="0"/>
              </a:rPr>
              <a:t>             • It was named for its first benefactor John Harvard.</a:t>
            </a:r>
            <a:endParaRPr lang="en-US" altLang="zh-CN" sz="2000" dirty="0">
              <a:latin typeface="Times New Roman" panose="02020603050405020304" pitchFamily="18" charset="0"/>
              <a:cs typeface="Times New Roman" panose="02020603050405020304" pitchFamily="18" charset="0"/>
            </a:endParaRPr>
          </a:p>
          <a:p>
            <a:pPr algn="just"/>
            <a:endParaRPr lang="en-US" altLang="zh-CN" sz="2800" dirty="0">
              <a:latin typeface="Times New Roman" panose="02020603050405020304" pitchFamily="18" charset="0"/>
              <a:cs typeface="Times New Roman" panose="02020603050405020304" pitchFamily="18" charset="0"/>
            </a:endParaRPr>
          </a:p>
        </p:txBody>
      </p:sp>
      <p:pic>
        <p:nvPicPr>
          <p:cNvPr id="10" name="Picture 4" descr="哈佛大学雕塑"/>
          <p:cNvPicPr>
            <a:picLocks noChangeAspect="1" noChangeArrowheads="1"/>
          </p:cNvPicPr>
          <p:nvPr/>
        </p:nvPicPr>
        <p:blipFill>
          <a:blip r:embed="rId1" cstate="print"/>
          <a:srcRect b="15735"/>
          <a:stretch>
            <a:fillRect/>
          </a:stretch>
        </p:blipFill>
        <p:spPr bwMode="auto">
          <a:xfrm>
            <a:off x="3186842" y="3610705"/>
            <a:ext cx="1891298" cy="2388835"/>
          </a:xfrm>
          <a:prstGeom prst="rect">
            <a:avLst/>
          </a:prstGeom>
          <a:ln w="190500" cap="sq">
            <a:solidFill>
              <a:srgbClr val="C8C6BD"/>
            </a:solidFill>
            <a:prstDash val="solid"/>
            <a:miter lim="800000"/>
            <a:headEnd/>
            <a:tailEnd/>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1" name="图片 10" descr="哈佛.jpg"/>
          <p:cNvPicPr>
            <a:picLocks noChangeAspect="1"/>
          </p:cNvPicPr>
          <p:nvPr/>
        </p:nvPicPr>
        <p:blipFill>
          <a:blip r:embed="rId2" cstate="print"/>
          <a:stretch>
            <a:fillRect/>
          </a:stretch>
        </p:blipFill>
        <p:spPr>
          <a:xfrm>
            <a:off x="5858257" y="3740876"/>
            <a:ext cx="2561002" cy="1944216"/>
          </a:xfrm>
          <a:prstGeom prst="rect">
            <a:avLst/>
          </a:prstGeom>
          <a:ln>
            <a:noFill/>
          </a:ln>
          <a:effectLst>
            <a:softEdge rad="112500"/>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989633" y="74908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sp>
        <p:nvSpPr>
          <p:cNvPr id="9" name="文本框 8"/>
          <p:cNvSpPr txBox="1"/>
          <p:nvPr/>
        </p:nvSpPr>
        <p:spPr>
          <a:xfrm>
            <a:off x="2508042" y="1600448"/>
            <a:ext cx="3622675" cy="680085"/>
          </a:xfrm>
          <a:prstGeom prst="rect">
            <a:avLst/>
          </a:prstGeom>
          <a:noFill/>
        </p:spPr>
        <p:txBody>
          <a:bodyPr wrap="square" rtlCol="0" anchor="t">
            <a:noAutofit/>
          </a:bodyPr>
          <a:p>
            <a:r>
              <a:rPr lang="zh-CN" altLang="en-US" sz="2400" b="1" dirty="0">
                <a:latin typeface="Arial" panose="020B0604020202020204" pitchFamily="34" charset="0"/>
                <a:sym typeface="+mn-ea"/>
              </a:rPr>
              <a:t>●</a:t>
            </a:r>
            <a:r>
              <a:rPr lang="en-US" altLang="zh-CN" sz="2400" dirty="0">
                <a:latin typeface="Times New Roman" panose="02020603050405020304" pitchFamily="18" charset="0"/>
                <a:cs typeface="Times New Roman" panose="02020603050405020304" pitchFamily="18" charset="0"/>
                <a:sym typeface="+mn-ea"/>
              </a:rPr>
              <a:t>Harvard University</a:t>
            </a:r>
            <a:endParaRPr lang="en-US" altLang="zh-CN" sz="3600" dirty="0">
              <a:sym typeface="+mn-ea"/>
            </a:endParaRPr>
          </a:p>
        </p:txBody>
      </p:sp>
      <p:sp>
        <p:nvSpPr>
          <p:cNvPr id="5" name="Rectangle 3"/>
          <p:cNvSpPr>
            <a:spLocks noGrp="1" noChangeArrowheads="1"/>
          </p:cNvSpPr>
          <p:nvPr/>
        </p:nvSpPr>
        <p:spPr>
          <a:xfrm>
            <a:off x="2047396" y="2079324"/>
            <a:ext cx="6552525" cy="40325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It is one of the oldest institution of higher learning in the U.S., and is a comprehensive university.</a:t>
            </a:r>
            <a:endParaRPr lang="en-US" altLang="zh-CN" sz="24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Eight U.S. presidents have graduated from Harvard.</a:t>
            </a:r>
            <a:endParaRPr lang="en-US" altLang="zh-CN" sz="24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75 Noble Laureates have been affiliated with the university.</a:t>
            </a:r>
            <a:endParaRPr lang="en-US" altLang="zh-CN" sz="24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 It has the largest financial endowment of any school in the world.</a:t>
            </a:r>
            <a:endParaRPr lang="en-US" altLang="zh-CN" sz="2400" dirty="0">
              <a:latin typeface="Times New Roman" panose="02020603050405020304" pitchFamily="18" charset="0"/>
              <a:cs typeface="Times New Roman" panose="02020603050405020304" pitchFamily="18" charset="0"/>
            </a:endParaRPr>
          </a:p>
          <a:p>
            <a:pPr algn="just"/>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989633" y="74908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sp>
        <p:nvSpPr>
          <p:cNvPr id="9" name="文本框 8"/>
          <p:cNvSpPr txBox="1"/>
          <p:nvPr/>
        </p:nvSpPr>
        <p:spPr>
          <a:xfrm>
            <a:off x="2508042" y="1600448"/>
            <a:ext cx="3622675" cy="680085"/>
          </a:xfrm>
          <a:prstGeom prst="rect">
            <a:avLst/>
          </a:prstGeom>
          <a:noFill/>
        </p:spPr>
        <p:txBody>
          <a:bodyPr wrap="square" rtlCol="0" anchor="t">
            <a:noAutofit/>
          </a:bodyPr>
          <a:p>
            <a:r>
              <a:rPr lang="zh-CN" altLang="en-US" sz="2400" b="1" dirty="0">
                <a:latin typeface="Arial" panose="020B0604020202020204" pitchFamily="34" charset="0"/>
                <a:sym typeface="+mn-ea"/>
              </a:rPr>
              <a:t>●</a:t>
            </a:r>
            <a:r>
              <a:rPr lang="en-US" altLang="zh-CN" sz="2400" dirty="0">
                <a:latin typeface="Times New Roman" panose="02020603050405020304" pitchFamily="18" charset="0"/>
                <a:cs typeface="Times New Roman" panose="02020603050405020304" pitchFamily="18" charset="0"/>
                <a:sym typeface="+mn-ea"/>
              </a:rPr>
              <a:t>Harvard University</a:t>
            </a:r>
            <a:endParaRPr lang="en-US" altLang="zh-CN" sz="3600" dirty="0">
              <a:sym typeface="+mn-ea"/>
            </a:endParaRPr>
          </a:p>
        </p:txBody>
      </p:sp>
      <p:sp>
        <p:nvSpPr>
          <p:cNvPr id="6" name="Rectangle 3"/>
          <p:cNvSpPr>
            <a:spLocks noGrp="1" noChangeArrowheads="1"/>
          </p:cNvSpPr>
          <p:nvPr/>
        </p:nvSpPr>
        <p:spPr>
          <a:xfrm>
            <a:off x="2846692" y="2280558"/>
            <a:ext cx="5472608" cy="316835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altLang="zh-CN" sz="2400" dirty="0">
                <a:latin typeface="Times New Roman" panose="02020603050405020304" pitchFamily="18" charset="0"/>
                <a:cs typeface="Times New Roman" panose="02020603050405020304" pitchFamily="18" charset="0"/>
              </a:rPr>
              <a:t>• Every year more than 3 million students graduate from secondary schools, only about 1 million students go on for higher education</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 Public and private colleges depend on three sources of income: student tuition, government funding, donation</a:t>
            </a:r>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sym typeface="+mn-ea"/>
              </a:rPr>
              <a:t>• Best in quality, biggest in number</a:t>
            </a:r>
            <a:endParaRPr lang="en-US" altLang="zh-CN" sz="2400" dirty="0">
              <a:latin typeface="Times New Roman" panose="02020603050405020304" pitchFamily="18" charset="0"/>
              <a:cs typeface="Times New Roman" panose="02020603050405020304" pitchFamily="18" charset="0"/>
            </a:endParaRPr>
          </a:p>
          <a:p>
            <a:pPr algn="just"/>
            <a:endParaRPr lang="en-US" altLang="zh-CN"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924228" y="618907"/>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sp>
        <p:nvSpPr>
          <p:cNvPr id="5" name="标题 1"/>
          <p:cNvSpPr>
            <a:spLocks noGrp="1"/>
          </p:cNvSpPr>
          <p:nvPr/>
        </p:nvSpPr>
        <p:spPr>
          <a:xfrm>
            <a:off x="2227620" y="1439277"/>
            <a:ext cx="2448272" cy="57606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Yale University</a:t>
            </a:r>
            <a:endParaRPr lang="zh-CN" altLang="en-US" sz="2400" dirty="0">
              <a:latin typeface="Times New Roman" panose="02020603050405020304" pitchFamily="18" charset="0"/>
              <a:cs typeface="Times New Roman" panose="02020603050405020304" pitchFamily="18" charset="0"/>
            </a:endParaRPr>
          </a:p>
        </p:txBody>
      </p:sp>
      <p:sp>
        <p:nvSpPr>
          <p:cNvPr id="7" name="内容占位符 2"/>
          <p:cNvSpPr>
            <a:spLocks noGrp="1"/>
          </p:cNvSpPr>
          <p:nvPr/>
        </p:nvSpPr>
        <p:spPr>
          <a:xfrm>
            <a:off x="2343785" y="1939290"/>
            <a:ext cx="7216140" cy="43872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fontAlgn="auto">
              <a:lnSpc>
                <a:spcPct val="125000"/>
              </a:lnSpc>
              <a:spcBef>
                <a:spcPts val="0"/>
              </a:spcBef>
              <a:buNone/>
            </a:pPr>
            <a:r>
              <a:rPr lang="en-US" altLang="zh-CN" sz="2000" dirty="0">
                <a:latin typeface="Times New Roman" panose="02020603050405020304" pitchFamily="18" charset="0"/>
                <a:cs typeface="Times New Roman" panose="02020603050405020304" pitchFamily="18" charset="0"/>
              </a:rPr>
              <a:t>     Yale University, located in New Haven, Connecticut, the United States, is a world-renowned private research university, the third oldest institution of higher learning, one of the 14 founding institutions of the Association of American Universities, also a member of the famous Ivy League, a member of the Global University Presidents Forum. </a:t>
            </a:r>
            <a:endParaRPr lang="en-US" altLang="zh-CN" sz="2000" dirty="0">
              <a:latin typeface="Times New Roman" panose="02020603050405020304" pitchFamily="18" charset="0"/>
              <a:cs typeface="Times New Roman" panose="02020603050405020304" pitchFamily="18" charset="0"/>
            </a:endParaRPr>
          </a:p>
          <a:p>
            <a:pPr marL="0" indent="0" algn="just" fontAlgn="auto">
              <a:lnSpc>
                <a:spcPct val="125000"/>
              </a:lnSpc>
              <a:spcBef>
                <a:spcPts val="0"/>
              </a:spcBef>
              <a:buNone/>
            </a:pPr>
            <a:r>
              <a:rPr lang="en-US" altLang="zh-CN" sz="2000" dirty="0">
                <a:latin typeface="Times New Roman" panose="02020603050405020304" pitchFamily="18" charset="0"/>
                <a:cs typeface="Times New Roman" panose="02020603050405020304" pitchFamily="18" charset="0"/>
              </a:rPr>
              <a:t>     Yale University was originally founded in 1701 by Connecticut Congregationalists and moved to New Haven, Connecticut in 1716. The 260 buildings on Yale campus cover the design styles of various historical periods and are known as “the most beautiful urban campus in the United States”. </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2416175" y="2898140"/>
            <a:ext cx="2415540" cy="1026795"/>
            <a:chOff x="7527" y="84"/>
            <a:chExt cx="3804" cy="1617"/>
          </a:xfrm>
        </p:grpSpPr>
        <p:sp>
          <p:nvSpPr>
            <p:cNvPr id="5" name="文本框 4"/>
            <p:cNvSpPr txBox="1"/>
            <p:nvPr/>
          </p:nvSpPr>
          <p:spPr>
            <a:xfrm>
              <a:off x="9282" y="249"/>
              <a:ext cx="488" cy="1452"/>
            </a:xfrm>
            <a:prstGeom prst="rect">
              <a:avLst/>
            </a:prstGeom>
            <a:noFill/>
          </p:spPr>
          <p:txBody>
            <a:bodyPr wrap="none" rtlCol="0">
              <a:spAutoFit/>
              <a:scene3d>
                <a:camera prst="orthographicFront"/>
                <a:lightRig rig="threePt" dir="t"/>
              </a:scene3d>
              <a:sp3d contourW="12700"/>
            </a:bodyPr>
            <a:p>
              <a:pPr algn="ctr"/>
              <a:endParaRPr lang="zh-CN" altLang="en-US" sz="5400" b="1" dirty="0" smtClean="0">
                <a:solidFill>
                  <a:srgbClr val="04317F"/>
                </a:solidFill>
                <a:latin typeface="+mj-ea"/>
                <a:ea typeface="+mj-ea"/>
                <a:cs typeface="微软雅黑" panose="020B0503020204020204" charset="-122"/>
              </a:endParaRPr>
            </a:p>
          </p:txBody>
        </p:sp>
        <p:sp>
          <p:nvSpPr>
            <p:cNvPr id="6" name="文本框 5"/>
            <p:cNvSpPr txBox="1"/>
            <p:nvPr/>
          </p:nvSpPr>
          <p:spPr>
            <a:xfrm>
              <a:off x="7527" y="84"/>
              <a:ext cx="3804" cy="1113"/>
            </a:xfrm>
            <a:prstGeom prst="rect">
              <a:avLst/>
            </a:prstGeom>
            <a:noFill/>
          </p:spPr>
          <p:txBody>
            <a:bodyPr wrap="none" rtlCol="0">
              <a:spAutoFit/>
              <a:scene3d>
                <a:camera prst="orthographicFront"/>
                <a:lightRig rig="threePt" dir="t"/>
              </a:scene3d>
              <a:sp3d contourW="12700"/>
            </a:bodyPr>
            <a:p>
              <a:pPr algn="ctr"/>
              <a:r>
                <a:rPr lang="en-US" altLang="zh-CN" sz="4000" smtClean="0">
                  <a:solidFill>
                    <a:srgbClr val="04317F"/>
                  </a:solidFill>
                </a:rPr>
                <a:t>CONTENTS</a:t>
              </a:r>
              <a:endParaRPr lang="en-US" altLang="zh-CN" sz="4000" dirty="0" smtClean="0">
                <a:solidFill>
                  <a:srgbClr val="04317F"/>
                </a:solidFill>
              </a:endParaRPr>
            </a:p>
          </p:txBody>
        </p:sp>
      </p:grpSp>
      <p:sp>
        <p:nvSpPr>
          <p:cNvPr id="13" name="圆角矩形 12"/>
          <p:cNvSpPr/>
          <p:nvPr>
            <p:custDataLst>
              <p:tags r:id="rId1"/>
            </p:custDataLst>
          </p:nvPr>
        </p:nvSpPr>
        <p:spPr>
          <a:xfrm>
            <a:off x="5910580" y="1898650"/>
            <a:ext cx="614680" cy="614680"/>
          </a:xfrm>
          <a:prstGeom prst="roundRect">
            <a:avLst/>
          </a:prstGeom>
          <a:solidFill>
            <a:srgbClr val="05317E"/>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3" tIns="54851" rIns="109703" bIns="54851" rtlCol="0" anchor="ctr"/>
          <a:p>
            <a:pPr algn="ctr" defTabSz="1097280"/>
            <a:r>
              <a:rPr lang="en-US" altLang="zh-CN" sz="3200" b="1" dirty="0">
                <a:solidFill>
                  <a:prstClr val="white"/>
                </a:solidFill>
                <a:latin typeface="微软雅黑" panose="020B0503020204020204" charset="-122"/>
                <a:ea typeface="微软雅黑" panose="020B0503020204020204" charset="-122"/>
              </a:rPr>
              <a:t>1</a:t>
            </a:r>
            <a:endParaRPr lang="en-US" altLang="zh-CN" sz="3200" b="1" dirty="0">
              <a:solidFill>
                <a:prstClr val="white"/>
              </a:solidFill>
              <a:latin typeface="微软雅黑" panose="020B0503020204020204" charset="-122"/>
              <a:ea typeface="微软雅黑" panose="020B0503020204020204" charset="-122"/>
            </a:endParaRPr>
          </a:p>
        </p:txBody>
      </p:sp>
      <p:sp>
        <p:nvSpPr>
          <p:cNvPr id="24" name="圆角矩形 23"/>
          <p:cNvSpPr/>
          <p:nvPr>
            <p:custDataLst>
              <p:tags r:id="rId2"/>
            </p:custDataLst>
          </p:nvPr>
        </p:nvSpPr>
        <p:spPr>
          <a:xfrm>
            <a:off x="5910580" y="2776220"/>
            <a:ext cx="614680" cy="614680"/>
          </a:xfrm>
          <a:prstGeom prst="roundRect">
            <a:avLst/>
          </a:prstGeom>
          <a:solidFill>
            <a:srgbClr val="05317E"/>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3" tIns="54851" rIns="109703" bIns="54851" rtlCol="0" anchor="ctr"/>
          <a:p>
            <a:pPr algn="ctr" defTabSz="1097280"/>
            <a:r>
              <a:rPr lang="en-US" altLang="zh-CN" sz="3200" b="1" dirty="0">
                <a:solidFill>
                  <a:prstClr val="white"/>
                </a:solidFill>
                <a:latin typeface="微软雅黑" panose="020B0503020204020204" charset="-122"/>
                <a:ea typeface="微软雅黑" panose="020B0503020204020204" charset="-122"/>
              </a:rPr>
              <a:t>2</a:t>
            </a:r>
            <a:endParaRPr lang="en-US" altLang="zh-CN" sz="3200" b="1" dirty="0">
              <a:solidFill>
                <a:prstClr val="white"/>
              </a:solidFill>
              <a:latin typeface="微软雅黑" panose="020B0503020204020204" charset="-122"/>
              <a:ea typeface="微软雅黑" panose="020B0503020204020204" charset="-122"/>
            </a:endParaRPr>
          </a:p>
        </p:txBody>
      </p:sp>
      <p:sp>
        <p:nvSpPr>
          <p:cNvPr id="27" name="圆角矩形 26"/>
          <p:cNvSpPr/>
          <p:nvPr>
            <p:custDataLst>
              <p:tags r:id="rId3"/>
            </p:custDataLst>
          </p:nvPr>
        </p:nvSpPr>
        <p:spPr>
          <a:xfrm>
            <a:off x="5910580" y="3653790"/>
            <a:ext cx="614680" cy="614680"/>
          </a:xfrm>
          <a:prstGeom prst="roundRect">
            <a:avLst/>
          </a:prstGeom>
          <a:solidFill>
            <a:srgbClr val="05317E"/>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3" tIns="54851" rIns="109703" bIns="54851" rtlCol="0" anchor="ctr"/>
          <a:p>
            <a:pPr algn="ctr" defTabSz="1097280"/>
            <a:r>
              <a:rPr lang="en-US" altLang="zh-CN" sz="3200" b="1" dirty="0">
                <a:solidFill>
                  <a:prstClr val="white"/>
                </a:solidFill>
                <a:latin typeface="微软雅黑" panose="020B0503020204020204" charset="-122"/>
                <a:ea typeface="微软雅黑" panose="020B0503020204020204" charset="-122"/>
              </a:rPr>
              <a:t>3</a:t>
            </a:r>
            <a:endParaRPr lang="en-US" altLang="zh-CN" sz="3200" b="1" dirty="0">
              <a:solidFill>
                <a:prstClr val="white"/>
              </a:solidFill>
              <a:latin typeface="微软雅黑" panose="020B0503020204020204" charset="-122"/>
              <a:ea typeface="微软雅黑" panose="020B0503020204020204" charset="-122"/>
            </a:endParaRPr>
          </a:p>
        </p:txBody>
      </p:sp>
      <p:sp>
        <p:nvSpPr>
          <p:cNvPr id="30" name="圆角矩形 29"/>
          <p:cNvSpPr/>
          <p:nvPr>
            <p:custDataLst>
              <p:tags r:id="rId4"/>
            </p:custDataLst>
          </p:nvPr>
        </p:nvSpPr>
        <p:spPr>
          <a:xfrm>
            <a:off x="5910580" y="4531360"/>
            <a:ext cx="614680" cy="614680"/>
          </a:xfrm>
          <a:prstGeom prst="roundRect">
            <a:avLst/>
          </a:prstGeom>
          <a:solidFill>
            <a:srgbClr val="05317E"/>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3" tIns="54851" rIns="109703" bIns="54851" rtlCol="0" anchor="ctr"/>
          <a:p>
            <a:pPr algn="ctr" defTabSz="1097280"/>
            <a:r>
              <a:rPr lang="en-US" altLang="zh-CN" sz="3200" b="1" dirty="0">
                <a:solidFill>
                  <a:prstClr val="white"/>
                </a:solidFill>
                <a:latin typeface="微软雅黑" panose="020B0503020204020204" charset="-122"/>
                <a:ea typeface="微软雅黑" panose="020B0503020204020204" charset="-122"/>
              </a:rPr>
              <a:t>4</a:t>
            </a:r>
            <a:endParaRPr lang="en-US" altLang="zh-CN" sz="3200" b="1" dirty="0">
              <a:solidFill>
                <a:prstClr val="white"/>
              </a:solidFill>
              <a:latin typeface="微软雅黑" panose="020B0503020204020204" charset="-122"/>
              <a:ea typeface="微软雅黑" panose="020B0503020204020204" charset="-122"/>
            </a:endParaRPr>
          </a:p>
        </p:txBody>
      </p:sp>
      <p:cxnSp>
        <p:nvCxnSpPr>
          <p:cNvPr id="7" name="直接连接符 6"/>
          <p:cNvCxnSpPr/>
          <p:nvPr/>
        </p:nvCxnSpPr>
        <p:spPr>
          <a:xfrm>
            <a:off x="5535930" y="1915795"/>
            <a:ext cx="0" cy="3209925"/>
          </a:xfrm>
          <a:prstGeom prst="line">
            <a:avLst/>
          </a:prstGeom>
          <a:ln>
            <a:solidFill>
              <a:srgbClr val="04317F"/>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6525042" y="1898745"/>
            <a:ext cx="6287770" cy="4123055"/>
          </a:xfrm>
          <a:prstGeom prst="rect">
            <a:avLst/>
          </a:prstGeom>
          <a:noFill/>
        </p:spPr>
        <p:txBody>
          <a:bodyPr wrap="square" rtlCol="0" anchor="t">
            <a:spAutoFit/>
          </a:bodyPr>
          <a:lstStyle/>
          <a:p>
            <a:pPr lvl="0" algn="just">
              <a:lnSpc>
                <a:spcPct val="100000"/>
              </a:lnSpc>
              <a:spcBef>
                <a:spcPct val="0"/>
              </a:spcBef>
              <a:spcAft>
                <a:spcPct val="35000"/>
              </a:spcAft>
            </a:pPr>
            <a:r>
              <a:rPr lang="en-US" altLang="zh-CN" sz="3600" dirty="0">
                <a:latin typeface="Times New Roman" panose="02020603050405020304" pitchFamily="18" charset="0"/>
                <a:cs typeface="Times New Roman" panose="02020603050405020304" pitchFamily="18" charset="0"/>
                <a:sym typeface="+mn-ea"/>
              </a:rPr>
              <a:t> </a:t>
            </a:r>
            <a:r>
              <a:rPr lang="en-US" altLang="zh-CN" sz="4000" dirty="0">
                <a:latin typeface="Times New Roman" panose="02020603050405020304" pitchFamily="18" charset="0"/>
                <a:cs typeface="Times New Roman" panose="02020603050405020304" pitchFamily="18" charset="0"/>
                <a:sym typeface="+mn-ea"/>
              </a:rPr>
              <a:t>Introduction</a:t>
            </a:r>
            <a:endParaRPr lang="en-US" altLang="zh-CN" sz="4000" dirty="0">
              <a:latin typeface="Times New Roman" panose="02020603050405020304" pitchFamily="18" charset="0"/>
              <a:cs typeface="Times New Roman" panose="02020603050405020304" pitchFamily="18" charset="0"/>
              <a:sym typeface="+mn-ea"/>
            </a:endParaRPr>
          </a:p>
          <a:p>
            <a:pPr lvl="0" algn="just">
              <a:lnSpc>
                <a:spcPct val="100000"/>
              </a:lnSpc>
              <a:spcBef>
                <a:spcPct val="0"/>
              </a:spcBef>
              <a:spcAft>
                <a:spcPct val="35000"/>
              </a:spcAft>
            </a:pPr>
            <a:r>
              <a:rPr lang="en-US" altLang="zh-CN" sz="4000" dirty="0">
                <a:latin typeface="Times New Roman" panose="02020603050405020304" pitchFamily="18" charset="0"/>
                <a:cs typeface="Times New Roman" panose="02020603050405020304" pitchFamily="18" charset="0"/>
                <a:sym typeface="+mn-ea"/>
              </a:rPr>
              <a:t> Educational System</a:t>
            </a:r>
            <a:endParaRPr lang="en-US" altLang="zh-CN" sz="4000" dirty="0">
              <a:latin typeface="Times New Roman" panose="02020603050405020304" pitchFamily="18" charset="0"/>
              <a:cs typeface="Times New Roman" panose="02020603050405020304" pitchFamily="18" charset="0"/>
              <a:sym typeface="+mn-ea"/>
            </a:endParaRPr>
          </a:p>
          <a:p>
            <a:pPr lvl="0" algn="just">
              <a:lnSpc>
                <a:spcPct val="100000"/>
              </a:lnSpc>
              <a:spcBef>
                <a:spcPct val="0"/>
              </a:spcBef>
              <a:spcAft>
                <a:spcPct val="35000"/>
              </a:spcAft>
            </a:pPr>
            <a:r>
              <a:rPr lang="en-US" altLang="zh-CN" sz="4000" dirty="0">
                <a:latin typeface="Times New Roman" panose="02020603050405020304" pitchFamily="18" charset="0"/>
                <a:cs typeface="Times New Roman" panose="02020603050405020304" pitchFamily="18" charset="0"/>
                <a:sym typeface="+mn-ea"/>
              </a:rPr>
              <a:t> Higher Education</a:t>
            </a:r>
            <a:endParaRPr lang="en-US" altLang="zh-CN" sz="4000" dirty="0">
              <a:latin typeface="Times New Roman" panose="02020603050405020304" pitchFamily="18" charset="0"/>
              <a:cs typeface="Times New Roman" panose="02020603050405020304" pitchFamily="18" charset="0"/>
              <a:sym typeface="+mn-ea"/>
            </a:endParaRPr>
          </a:p>
          <a:p>
            <a:pPr lvl="0" algn="just">
              <a:lnSpc>
                <a:spcPct val="100000"/>
              </a:lnSpc>
              <a:spcBef>
                <a:spcPct val="0"/>
              </a:spcBef>
              <a:spcAft>
                <a:spcPct val="35000"/>
              </a:spcAft>
            </a:pPr>
            <a:r>
              <a:rPr lang="en-US" altLang="zh-CN" sz="4000" dirty="0">
                <a:solidFill>
                  <a:schemeClr val="tx1"/>
                </a:solidFill>
                <a:latin typeface="Times New Roman" panose="02020603050405020304" pitchFamily="18" charset="0"/>
                <a:cs typeface="Times New Roman" panose="02020603050405020304" pitchFamily="18" charset="0"/>
                <a:sym typeface="+mn-ea"/>
              </a:rPr>
              <a:t> Current Problems</a:t>
            </a:r>
            <a:endParaRPr lang="en-US" altLang="zh-CN" sz="4000" dirty="0">
              <a:solidFill>
                <a:schemeClr val="tx1"/>
              </a:solidFill>
              <a:latin typeface="Times New Roman" panose="02020603050405020304" pitchFamily="18" charset="0"/>
              <a:cs typeface="Times New Roman" panose="02020603050405020304" pitchFamily="18" charset="0"/>
              <a:sym typeface="+mn-ea"/>
            </a:endParaRPr>
          </a:p>
          <a:p>
            <a:pPr lvl="0" algn="just">
              <a:lnSpc>
                <a:spcPct val="100000"/>
              </a:lnSpc>
              <a:spcBef>
                <a:spcPct val="0"/>
              </a:spcBef>
              <a:spcAft>
                <a:spcPct val="35000"/>
              </a:spcAft>
            </a:pPr>
            <a:endParaRPr lang="en-US" altLang="zh-CN" sz="4000" dirty="0">
              <a:solidFill>
                <a:schemeClr val="tx1"/>
              </a:solidFill>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8" name="标题 1"/>
          <p:cNvSpPr>
            <a:spLocks noGrp="1"/>
          </p:cNvSpPr>
          <p:nvPr/>
        </p:nvSpPr>
        <p:spPr>
          <a:xfrm>
            <a:off x="924228" y="618907"/>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3.Higher Education</a:t>
            </a:r>
            <a:r>
              <a:rPr lang="en-US" altLang="zh-CN" dirty="0"/>
              <a:t> </a:t>
            </a:r>
            <a:endParaRPr lang="zh-CN" altLang="en-US" dirty="0"/>
          </a:p>
        </p:txBody>
      </p:sp>
      <p:sp>
        <p:nvSpPr>
          <p:cNvPr id="5" name="标题 1"/>
          <p:cNvSpPr>
            <a:spLocks noGrp="1"/>
          </p:cNvSpPr>
          <p:nvPr/>
        </p:nvSpPr>
        <p:spPr>
          <a:xfrm>
            <a:off x="2227620" y="1439277"/>
            <a:ext cx="2448272" cy="57606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Yale University</a:t>
            </a:r>
            <a:endParaRPr lang="zh-CN" altLang="en-US" sz="2400" dirty="0">
              <a:latin typeface="Times New Roman" panose="02020603050405020304" pitchFamily="18" charset="0"/>
              <a:cs typeface="Times New Roman" panose="02020603050405020304" pitchFamily="18" charset="0"/>
            </a:endParaRPr>
          </a:p>
        </p:txBody>
      </p:sp>
      <p:sp>
        <p:nvSpPr>
          <p:cNvPr id="6" name="矩形 5"/>
          <p:cNvSpPr/>
          <p:nvPr/>
        </p:nvSpPr>
        <p:spPr>
          <a:xfrm>
            <a:off x="2620010" y="2156460"/>
            <a:ext cx="5780405" cy="2553335"/>
          </a:xfrm>
          <a:prstGeom prst="rect">
            <a:avLst/>
          </a:prstGeom>
        </p:spPr>
        <p:txBody>
          <a:bodyPr wrap="square">
            <a:spAutoFit/>
          </a:bodyPr>
          <a:p>
            <a:pPr algn="just"/>
            <a:r>
              <a:rPr lang="en-US" altLang="zh-CN"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   Yale University’s faculty lineup, curriculum arrangement, teaching facilities can be called the world benchmark. Yale alumni, professors, and researchers have produced 65 Nobel Prize winners, five Fields Medal winners, and three Turing Award winners.  In addition, Yale University has also trained five U.S. presidents, as well as 19 U.S. Supreme Court justices and 16 billionaires.</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pic>
        <p:nvPicPr>
          <p:cNvPr id="7" name="图片 6"/>
          <p:cNvPicPr>
            <a:picLocks noChangeAspect="1"/>
          </p:cNvPicPr>
          <p:nvPr/>
        </p:nvPicPr>
        <p:blipFill>
          <a:blip r:embed="rId1"/>
          <a:stretch>
            <a:fillRect/>
          </a:stretch>
        </p:blipFill>
        <p:spPr>
          <a:xfrm>
            <a:off x="1078404" y="540023"/>
            <a:ext cx="4464496" cy="983808"/>
          </a:xfrm>
          <a:prstGeom prst="rect">
            <a:avLst/>
          </a:prstGeom>
        </p:spPr>
      </p:pic>
      <p:sp>
        <p:nvSpPr>
          <p:cNvPr id="5" name="标题 1"/>
          <p:cNvSpPr>
            <a:spLocks noGrp="1"/>
          </p:cNvSpPr>
          <p:nvPr/>
        </p:nvSpPr>
        <p:spPr>
          <a:xfrm>
            <a:off x="1606550" y="1132205"/>
            <a:ext cx="5292090" cy="63627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Massachusetts Institute of Technology</a:t>
            </a:r>
            <a:endParaRPr lang="zh-CN" altLang="en-US" sz="2400" dirty="0"/>
          </a:p>
        </p:txBody>
      </p:sp>
      <p:sp>
        <p:nvSpPr>
          <p:cNvPr id="6" name="矩形 5"/>
          <p:cNvSpPr/>
          <p:nvPr/>
        </p:nvSpPr>
        <p:spPr>
          <a:xfrm>
            <a:off x="2335002" y="1768699"/>
            <a:ext cx="6264696" cy="2584450"/>
          </a:xfrm>
          <a:prstGeom prst="rect">
            <a:avLst/>
          </a:prstGeom>
        </p:spPr>
        <p:txBody>
          <a:bodyPr wrap="square">
            <a:spAutoFit/>
          </a:bodyPr>
          <a:p>
            <a:pPr algn="just"/>
            <a:r>
              <a:rPr lang="en-US" altLang="zh-CN" dirty="0"/>
              <a:t>     </a:t>
            </a:r>
            <a:r>
              <a:rPr lang="en-US" altLang="zh-CN" dirty="0">
                <a:latin typeface="Times New Roman" panose="02020603050405020304" pitchFamily="18" charset="0"/>
                <a:cs typeface="Times New Roman" panose="02020603050405020304" pitchFamily="18" charset="0"/>
              </a:rPr>
              <a:t>Massachusetts Institute of Technology, founded by William Barton Rogers on the Charles River in 1861, is one of the world’s leading private research universities. Massachusetts Institute of Technology is a comprehensive private university in the United States, located in Cambridge, Massachusetts, the campus area of 166 acres. With an early focus on applied science and engineering, MIT has produced 97 Nobel Prize winners, 8 Fields Medal winners, and 26 Turing Award winners by 2020. MIT is ranked 1st in the world in the 2024QS World University Rankings.</a:t>
            </a:r>
            <a:endParaRPr lang="zh-CN" altLang="en-US" dirty="0">
              <a:latin typeface="Times New Roman" panose="02020603050405020304" pitchFamily="18" charset="0"/>
              <a:cs typeface="Times New Roman" panose="02020603050405020304" pitchFamily="18" charset="0"/>
            </a:endParaRPr>
          </a:p>
        </p:txBody>
      </p:sp>
      <p:pic>
        <p:nvPicPr>
          <p:cNvPr id="8" name="图片 7" descr="麻省1.jpg"/>
          <p:cNvPicPr>
            <a:picLocks noChangeAspect="1"/>
          </p:cNvPicPr>
          <p:nvPr/>
        </p:nvPicPr>
        <p:blipFill>
          <a:blip r:embed="rId2" cstate="print"/>
          <a:stretch>
            <a:fillRect/>
          </a:stretch>
        </p:blipFill>
        <p:spPr>
          <a:xfrm>
            <a:off x="2727747" y="4281357"/>
            <a:ext cx="2691189" cy="2033351"/>
          </a:xfrm>
          <a:prstGeom prst="rect">
            <a:avLst/>
          </a:prstGeom>
          <a:ln>
            <a:noFill/>
          </a:ln>
          <a:effectLst>
            <a:softEdge rad="112500"/>
          </a:effectLst>
        </p:spPr>
      </p:pic>
      <p:pic>
        <p:nvPicPr>
          <p:cNvPr id="12" name="内容占位符 7" descr="麻省.jpg"/>
          <p:cNvPicPr>
            <a:picLocks noGrp="1" noChangeAspect="1"/>
          </p:cNvPicPr>
          <p:nvPr/>
        </p:nvPicPr>
        <p:blipFill>
          <a:blip r:embed="rId3" cstate="print"/>
          <a:stretch>
            <a:fillRect/>
          </a:stretch>
        </p:blipFill>
        <p:spPr>
          <a:xfrm>
            <a:off x="6145019" y="4352929"/>
            <a:ext cx="2520274" cy="1890206"/>
          </a:xfrm>
          <a:prstGeom prst="rect">
            <a:avLst/>
          </a:prstGeom>
          <a:ln>
            <a:noFill/>
          </a:ln>
          <a:effectLst>
            <a:softEdge rad="11250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pic>
        <p:nvPicPr>
          <p:cNvPr id="7" name="图片 6"/>
          <p:cNvPicPr>
            <a:picLocks noChangeAspect="1"/>
          </p:cNvPicPr>
          <p:nvPr/>
        </p:nvPicPr>
        <p:blipFill>
          <a:blip r:embed="rId1"/>
          <a:stretch>
            <a:fillRect/>
          </a:stretch>
        </p:blipFill>
        <p:spPr>
          <a:xfrm>
            <a:off x="1078404" y="540023"/>
            <a:ext cx="4464496" cy="983808"/>
          </a:xfrm>
          <a:prstGeom prst="rect">
            <a:avLst/>
          </a:prstGeom>
        </p:spPr>
      </p:pic>
      <p:sp>
        <p:nvSpPr>
          <p:cNvPr id="9" name="标题 1"/>
          <p:cNvSpPr>
            <a:spLocks noGrp="1"/>
          </p:cNvSpPr>
          <p:nvPr/>
        </p:nvSpPr>
        <p:spPr>
          <a:xfrm>
            <a:off x="1337945" y="1258545"/>
            <a:ext cx="4902428" cy="50993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6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The University of Pennsylvania</a:t>
            </a:r>
            <a:endParaRPr lang="zh-CN" altLang="en-US" sz="2400" dirty="0">
              <a:latin typeface="Times New Roman" panose="02020603050405020304" pitchFamily="18" charset="0"/>
              <a:cs typeface="Times New Roman" panose="02020603050405020304" pitchFamily="18" charset="0"/>
            </a:endParaRPr>
          </a:p>
        </p:txBody>
      </p:sp>
      <p:sp>
        <p:nvSpPr>
          <p:cNvPr id="10" name="矩形 9"/>
          <p:cNvSpPr/>
          <p:nvPr/>
        </p:nvSpPr>
        <p:spPr>
          <a:xfrm>
            <a:off x="2545631" y="1834446"/>
            <a:ext cx="6054308" cy="4093428"/>
          </a:xfrm>
          <a:prstGeom prst="rect">
            <a:avLst/>
          </a:prstGeom>
        </p:spPr>
        <p:txBody>
          <a:bodyPr wrap="square">
            <a:spAutoFit/>
          </a:bodyPr>
          <a:p>
            <a:pPr algn="just"/>
            <a:r>
              <a:rPr lang="en-US" altLang="zh-CN" sz="2000" dirty="0">
                <a:latin typeface="Times New Roman" panose="02020603050405020304" pitchFamily="18" charset="0"/>
                <a:cs typeface="Times New Roman" panose="02020603050405020304" pitchFamily="18" charset="0"/>
              </a:rPr>
              <a:t>     The University of Pennsylvania, located in Philadelphia, Pennsylvania, is a private research university, one of the Ivy League universities, a founding member of the Association of American Universities, and a member of the Global College Presidents Forum. Founded in 1740, the University is the fifth oldest institution of higher education in the United States and the first modern institution of higher learning in the United States engaged in science, technology and humanities education. The school was founded by Benjamin Franklin, one of the famous founding fathers of the United States of America.</a:t>
            </a:r>
            <a:endParaRPr lang="en-US" altLang="zh-CN" sz="2000" dirty="0">
              <a:latin typeface="Times New Roman" panose="02020603050405020304" pitchFamily="18" charset="0"/>
              <a:cs typeface="Times New Roman" panose="02020603050405020304" pitchFamily="18" charset="0"/>
            </a:endParaRPr>
          </a:p>
          <a:p>
            <a:pPr algn="just"/>
            <a:r>
              <a:rPr lang="en-US" altLang="zh-CN"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pic>
        <p:nvPicPr>
          <p:cNvPr id="7" name="图片 6"/>
          <p:cNvPicPr>
            <a:picLocks noChangeAspect="1"/>
          </p:cNvPicPr>
          <p:nvPr/>
        </p:nvPicPr>
        <p:blipFill>
          <a:blip r:embed="rId1"/>
          <a:stretch>
            <a:fillRect/>
          </a:stretch>
        </p:blipFill>
        <p:spPr>
          <a:xfrm>
            <a:off x="1078404" y="540023"/>
            <a:ext cx="4464496" cy="983808"/>
          </a:xfrm>
          <a:prstGeom prst="rect">
            <a:avLst/>
          </a:prstGeom>
        </p:spPr>
      </p:pic>
      <p:sp>
        <p:nvSpPr>
          <p:cNvPr id="5" name="标题 1"/>
          <p:cNvSpPr>
            <a:spLocks noGrp="1"/>
          </p:cNvSpPr>
          <p:nvPr/>
        </p:nvSpPr>
        <p:spPr>
          <a:xfrm>
            <a:off x="1954356" y="1258967"/>
            <a:ext cx="3293341" cy="50961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a:latin typeface="Times New Roman" panose="02020603050405020304" pitchFamily="18" charset="0"/>
                <a:cs typeface="Times New Roman" panose="02020603050405020304" pitchFamily="18" charset="0"/>
              </a:rPr>
              <a:t>●University of Pennsylvania</a:t>
            </a:r>
            <a:endParaRPr lang="zh-CN" altLang="en-US" sz="2000" dirty="0">
              <a:latin typeface="Times New Roman" panose="02020603050405020304" pitchFamily="18" charset="0"/>
              <a:cs typeface="Times New Roman" panose="02020603050405020304" pitchFamily="18" charset="0"/>
            </a:endParaRPr>
          </a:p>
        </p:txBody>
      </p:sp>
      <p:sp>
        <p:nvSpPr>
          <p:cNvPr id="6" name="矩形 5"/>
          <p:cNvSpPr/>
          <p:nvPr/>
        </p:nvSpPr>
        <p:spPr>
          <a:xfrm>
            <a:off x="2052320" y="1877060"/>
            <a:ext cx="6763385" cy="2306955"/>
          </a:xfrm>
          <a:prstGeom prst="rect">
            <a:avLst/>
          </a:prstGeom>
        </p:spPr>
        <p:txBody>
          <a:bodyPr wrap="square">
            <a:spAutoFit/>
          </a:bodyPr>
          <a:p>
            <a:pPr algn="just"/>
            <a:r>
              <a:rPr lang="en-US" altLang="zh-CN" sz="16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 The University of Pennsylvania founded by Benjamin Franklin, is a leader in the arts, humanities, social sciences, business, architecture and engineering, and is particularly well known for its Wharton School. As of October 2019, 28 alumni, faculty and researchers have won Nobel Prizes. Among them are many winners of American and international academic prizes, including four Nobel laureates in physics, six Nobel laureates in chemistry, eight Nobel laureates in medicine and seven Nobel laureates in economics.</a:t>
            </a:r>
            <a:endParaRPr lang="en-US" altLang="zh-CN" sz="1800" dirty="0">
              <a:latin typeface="Times New Roman" panose="02020603050405020304" pitchFamily="18" charset="0"/>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4790351" y="4293175"/>
            <a:ext cx="2736304" cy="182562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3937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 name="标题 5"/>
          <p:cNvSpPr>
            <a:spLocks noGrp="1"/>
          </p:cNvSpPr>
          <p:nvPr/>
        </p:nvSpPr>
        <p:spPr>
          <a:xfrm>
            <a:off x="2109768" y="1607004"/>
            <a:ext cx="4896976" cy="561975"/>
          </a:xfrm>
          <a:prstGeom prst="rect">
            <a:avLst/>
          </a:prstGeom>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br>
              <a:rPr lang="en-US" altLang="zh-CN" sz="4000" b="1" dirty="0">
                <a:latin typeface="Times New Roman" panose="02020603050405020304" pitchFamily="18" charset="0"/>
                <a:cs typeface="Times New Roman" panose="02020603050405020304" pitchFamily="18" charset="0"/>
                <a:sym typeface="+mn-ea"/>
              </a:rPr>
            </a:br>
            <a:r>
              <a:rPr lang="en-US" altLang="zh-CN" sz="16000" dirty="0">
                <a:solidFill>
                  <a:schemeClr val="tx1"/>
                </a:solidFill>
                <a:latin typeface="Times New Roman" panose="02020603050405020304" pitchFamily="18" charset="0"/>
                <a:cs typeface="Times New Roman" panose="02020603050405020304" pitchFamily="18" charset="0"/>
                <a:sym typeface="+mn-ea"/>
              </a:rPr>
              <a:t>4.  Current Problems</a:t>
            </a:r>
            <a:br>
              <a:rPr lang="zh-CN" altLang="en-US" b="1" dirty="0"/>
            </a:br>
            <a:r>
              <a:rPr lang="en-US" altLang="zh-CN" dirty="0">
                <a:sym typeface="+mn-ea"/>
              </a:rPr>
              <a:t> </a:t>
            </a:r>
            <a:endParaRPr lang="zh-CN" altLang="en-US" dirty="0"/>
          </a:p>
        </p:txBody>
      </p:sp>
      <p:sp>
        <p:nvSpPr>
          <p:cNvPr id="8" name="内容占位符 2"/>
          <p:cNvSpPr>
            <a:spLocks noGrp="1"/>
          </p:cNvSpPr>
          <p:nvPr/>
        </p:nvSpPr>
        <p:spPr>
          <a:xfrm>
            <a:off x="3054256" y="2267223"/>
            <a:ext cx="4896977" cy="29523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altLang="zh-CN" sz="1600" dirty="0">
                <a:solidFill>
                  <a:schemeClr val="tx1"/>
                </a:solidFill>
                <a:latin typeface="Times New Roman" panose="02020603050405020304" pitchFamily="18" charset="0"/>
                <a:cs typeface="Times New Roman" panose="02020603050405020304" pitchFamily="18" charset="0"/>
                <a:sym typeface="+mn-ea"/>
              </a:rPr>
              <a:t>●</a:t>
            </a:r>
            <a:r>
              <a:rPr lang="en-US" altLang="zh-CN" sz="2000" dirty="0">
                <a:solidFill>
                  <a:schemeClr val="tx1"/>
                </a:solidFill>
                <a:latin typeface="Times New Roman" panose="02020603050405020304" pitchFamily="18" charset="0"/>
                <a:cs typeface="Times New Roman" panose="02020603050405020304" pitchFamily="18" charset="0"/>
                <a:sym typeface="+mn-ea"/>
              </a:rPr>
              <a:t>Problems</a:t>
            </a:r>
            <a:endParaRPr lang="en-US" altLang="zh-CN" sz="2000" dirty="0">
              <a:solidFill>
                <a:schemeClr val="tx1"/>
              </a:solidFill>
              <a:latin typeface="Times New Roman" panose="02020603050405020304" pitchFamily="18" charset="0"/>
              <a:cs typeface="Times New Roman" panose="02020603050405020304" pitchFamily="18" charset="0"/>
              <a:sym typeface="+mn-ea"/>
            </a:endParaRPr>
          </a:p>
          <a:p>
            <a:pPr marL="0" indent="0" algn="just">
              <a:buNone/>
            </a:pPr>
            <a:r>
              <a:rPr lang="en-US" altLang="zh-CN" sz="2000" dirty="0">
                <a:solidFill>
                  <a:schemeClr val="tx1"/>
                </a:solidFill>
                <a:latin typeface="Times New Roman" panose="02020603050405020304" pitchFamily="18" charset="0"/>
                <a:cs typeface="Times New Roman" panose="02020603050405020304" pitchFamily="18" charset="0"/>
              </a:rPr>
              <a:t>     • The trend of Commercialization</a:t>
            </a:r>
            <a:endParaRPr lang="en-US" altLang="zh-CN" sz="20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en-US" altLang="zh-CN" sz="2000" dirty="0">
                <a:solidFill>
                  <a:schemeClr val="tx1"/>
                </a:solidFill>
                <a:latin typeface="Times New Roman" panose="02020603050405020304" pitchFamily="18" charset="0"/>
                <a:cs typeface="Times New Roman" panose="02020603050405020304" pitchFamily="18" charset="0"/>
              </a:rPr>
              <a:t>     • Low-paid families’ difficulties to receive higher education;</a:t>
            </a:r>
            <a:endParaRPr lang="en-US" altLang="zh-CN" sz="20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en-US" altLang="zh-CN" sz="2000" dirty="0">
                <a:solidFill>
                  <a:schemeClr val="tx1"/>
                </a:solidFill>
                <a:latin typeface="Times New Roman" panose="02020603050405020304" pitchFamily="18" charset="0"/>
                <a:cs typeface="Times New Roman" panose="02020603050405020304" pitchFamily="18" charset="0"/>
              </a:rPr>
              <a:t>     • Difficulties in job hunting for graduates;</a:t>
            </a:r>
            <a:endParaRPr lang="en-US" altLang="zh-CN" sz="20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en-US" altLang="zh-CN" sz="2000" dirty="0">
                <a:solidFill>
                  <a:schemeClr val="tx1"/>
                </a:solidFill>
                <a:latin typeface="Times New Roman" panose="02020603050405020304" pitchFamily="18" charset="0"/>
                <a:cs typeface="Times New Roman" panose="02020603050405020304" pitchFamily="18" charset="0"/>
              </a:rPr>
              <a:t>     • Crimes, violence and drugs;</a:t>
            </a:r>
            <a:endParaRPr lang="en-US" altLang="zh-CN" sz="20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en-US" altLang="zh-CN" sz="2000" dirty="0">
                <a:solidFill>
                  <a:schemeClr val="tx1"/>
                </a:solidFill>
                <a:latin typeface="Times New Roman" panose="02020603050405020304" pitchFamily="18" charset="0"/>
                <a:cs typeface="Times New Roman" panose="02020603050405020304" pitchFamily="18" charset="0"/>
              </a:rPr>
              <a:t>     • Politicization of culture, education and technology.</a:t>
            </a:r>
            <a:endParaRPr lang="en-US" altLang="zh-CN" sz="20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en-US" altLang="zh-CN" sz="20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713740" y="2986405"/>
            <a:ext cx="10744835" cy="1568450"/>
          </a:xfrm>
          <a:prstGeom prst="rect">
            <a:avLst/>
          </a:prstGeom>
          <a:noFill/>
        </p:spPr>
        <p:txBody>
          <a:bodyPr wrap="square" rtlCol="0">
            <a:spAutoFit/>
          </a:bodyPr>
          <a:p>
            <a:pPr algn="ctr"/>
            <a:r>
              <a:rPr lang="en-US" altLang="zh-CN" sz="4800" b="1" dirty="0">
                <a:latin typeface="Times New Roman" panose="02020603050405020304" pitchFamily="18" charset="0"/>
                <a:cs typeface="Times New Roman" panose="02020603050405020304" pitchFamily="18" charset="0"/>
                <a:sym typeface="+mn-ea"/>
              </a:rPr>
              <a:t>Thank you!</a:t>
            </a:r>
            <a:endParaRPr lang="zh-CN" altLang="en-US" sz="4800" b="1" dirty="0">
              <a:latin typeface="Times New Roman" panose="02020603050405020304" pitchFamily="18" charset="0"/>
              <a:cs typeface="Times New Roman" panose="02020603050405020304" pitchFamily="18" charset="0"/>
            </a:endParaRPr>
          </a:p>
          <a:p>
            <a:pPr algn="ctr"/>
            <a:endParaRPr lang="zh-CN" sz="4800" b="1">
              <a:solidFill>
                <a:srgbClr val="05317D"/>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文本框 7"/>
          <p:cNvSpPr txBox="1"/>
          <p:nvPr/>
        </p:nvSpPr>
        <p:spPr>
          <a:xfrm>
            <a:off x="330835" y="698500"/>
            <a:ext cx="5482590" cy="1198245"/>
          </a:xfrm>
          <a:prstGeom prst="rect">
            <a:avLst/>
          </a:prstGeom>
          <a:noFill/>
        </p:spPr>
        <p:txBody>
          <a:bodyPr wrap="square" rtlCol="0">
            <a:noAutofit/>
          </a:bodyPr>
          <a:p>
            <a:pPr algn="ctr"/>
            <a:r>
              <a:rPr lang="en-US" altLang="zh-CN" sz="4000" b="1" dirty="0">
                <a:latin typeface="Times New Roman" panose="02020603050405020304" pitchFamily="18" charset="0"/>
                <a:cs typeface="Times New Roman" panose="02020603050405020304" pitchFamily="18" charset="0"/>
                <a:sym typeface="+mn-ea"/>
              </a:rPr>
              <a:t>1. </a:t>
            </a:r>
            <a:r>
              <a:rPr lang="en-US" altLang="zh-CN" sz="4000" b="1" dirty="0">
                <a:latin typeface="Times New Roman" panose="02020603050405020304" pitchFamily="18" charset="0"/>
                <a:cs typeface="Times New Roman" panose="02020603050405020304" pitchFamily="18" charset="0"/>
                <a:sym typeface="+mn-ea"/>
              </a:rPr>
              <a:t>Introduction</a:t>
            </a:r>
            <a:endParaRPr lang="en-US" altLang="zh-CN" sz="4000" b="1" dirty="0">
              <a:latin typeface="Times New Roman" panose="02020603050405020304" pitchFamily="18" charset="0"/>
              <a:cs typeface="Times New Roman" panose="02020603050405020304" pitchFamily="18" charset="0"/>
            </a:endParaRPr>
          </a:p>
          <a:p>
            <a:pPr algn="ctr"/>
            <a:endParaRPr lang="zh-CN" altLang="en-US" sz="4000" b="1">
              <a:solidFill>
                <a:schemeClr val="tx1"/>
              </a:solidFill>
            </a:endParaRPr>
          </a:p>
        </p:txBody>
      </p:sp>
      <p:sp>
        <p:nvSpPr>
          <p:cNvPr id="5" name="文本框 4"/>
          <p:cNvSpPr txBox="1"/>
          <p:nvPr/>
        </p:nvSpPr>
        <p:spPr>
          <a:xfrm>
            <a:off x="1604561" y="1564660"/>
            <a:ext cx="4572000" cy="446084"/>
          </a:xfrm>
          <a:prstGeom prst="rect">
            <a:avLst/>
          </a:prstGeom>
          <a:noFill/>
        </p:spPr>
        <p:txBody>
          <a:bodyPr wrap="square" rtlCol="0">
            <a:spAutoFit/>
          </a:bodyPr>
          <a:lstStyle/>
          <a:p>
            <a:pPr marL="12700" algn="l" rtl="0" eaLnBrk="0">
              <a:lnSpc>
                <a:spcPct val="103000"/>
              </a:lnSpc>
              <a:buFont typeface="Arial" panose="020B0604020202020204" pitchFamily="34" charset="0"/>
            </a:pPr>
            <a:r>
              <a:rPr lang="en-US" altLang="zh-CN" sz="2400" dirty="0">
                <a:latin typeface="Times New Roman" panose="02020603050405020304" pitchFamily="18" charset="0"/>
                <a:cs typeface="Times New Roman" panose="02020603050405020304" pitchFamily="18" charset="0"/>
                <a:sym typeface="+mn-ea"/>
              </a:rPr>
              <a:t>●The goal of education</a:t>
            </a:r>
            <a:endParaRPr lang="en-US" altLang="zh-CN" sz="2400" dirty="0">
              <a:latin typeface="Times New Roman" panose="02020603050405020304" pitchFamily="18" charset="0"/>
              <a:cs typeface="Times New Roman" panose="02020603050405020304" pitchFamily="18" charset="0"/>
            </a:endParaRPr>
          </a:p>
        </p:txBody>
      </p:sp>
      <p:sp>
        <p:nvSpPr>
          <p:cNvPr id="7" name="文本框 6"/>
          <p:cNvSpPr txBox="1"/>
          <p:nvPr/>
        </p:nvSpPr>
        <p:spPr>
          <a:xfrm>
            <a:off x="1604561" y="2227580"/>
            <a:ext cx="6760210" cy="3225165"/>
          </a:xfrm>
          <a:prstGeom prst="rect">
            <a:avLst/>
          </a:prstGeom>
          <a:noFill/>
        </p:spPr>
        <p:txBody>
          <a:bodyPr wrap="square" rtlCol="0" anchor="t">
            <a:noAutofit/>
          </a:bodyPr>
          <a:p>
            <a:pPr marL="342900" indent="-342900" algn="just" eaLnBrk="1" latinLnBrk="0" hangingPunct="1">
              <a:lnSpc>
                <a:spcPct val="125000"/>
              </a:lnSpc>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sym typeface="+mn-ea"/>
              </a:rPr>
              <a:t>to achieve universal literacy</a:t>
            </a:r>
            <a:endParaRPr lang="en-US" altLang="zh-CN" sz="2000" dirty="0">
              <a:latin typeface="Times New Roman" panose="02020603050405020304" pitchFamily="18" charset="0"/>
              <a:cs typeface="Times New Roman" panose="02020603050405020304" pitchFamily="18" charset="0"/>
            </a:endParaRPr>
          </a:p>
          <a:p>
            <a:pPr marL="342900" indent="-342900" algn="just" eaLnBrk="1" latinLnBrk="0" hangingPunct="1">
              <a:lnSpc>
                <a:spcPct val="125000"/>
              </a:lnSpc>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sym typeface="+mn-ea"/>
              </a:rPr>
              <a:t>to provide individuals with the knowledge and skills necessary to promote both their own individual welfare and that of the general public</a:t>
            </a:r>
            <a:endParaRPr lang="en-US" altLang="zh-CN" sz="2000" dirty="0">
              <a:latin typeface="Times New Roman" panose="02020603050405020304" pitchFamily="18" charset="0"/>
              <a:cs typeface="Times New Roman" panose="02020603050405020304" pitchFamily="18" charset="0"/>
            </a:endParaRPr>
          </a:p>
          <a:p>
            <a:pPr marL="342900" indent="-342900" algn="just" eaLnBrk="1" latinLnBrk="0" hangingPunct="1">
              <a:lnSpc>
                <a:spcPct val="125000"/>
              </a:lnSpc>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sym typeface="+mn-ea"/>
              </a:rPr>
              <a:t>For much of the 20th century, the dominant historiography emphasized the rise of American education as a powerful force for literacy, democracy, and equal opportunity, and a firm basis for higher education and advanced research institutions.</a:t>
            </a:r>
            <a:endParaRPr lang="zh-CN" altLang="en-US" sz="2000" dirty="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文本框 7"/>
          <p:cNvSpPr txBox="1"/>
          <p:nvPr/>
        </p:nvSpPr>
        <p:spPr>
          <a:xfrm>
            <a:off x="330835" y="698500"/>
            <a:ext cx="5482590" cy="1198245"/>
          </a:xfrm>
          <a:prstGeom prst="rect">
            <a:avLst/>
          </a:prstGeom>
          <a:noFill/>
        </p:spPr>
        <p:txBody>
          <a:bodyPr wrap="square" rtlCol="0">
            <a:noAutofit/>
          </a:bodyPr>
          <a:p>
            <a:pPr algn="ctr"/>
            <a:r>
              <a:rPr lang="en-US" altLang="zh-CN" sz="4000" b="1" dirty="0">
                <a:latin typeface="Times New Roman" panose="02020603050405020304" pitchFamily="18" charset="0"/>
                <a:cs typeface="Times New Roman" panose="02020603050405020304" pitchFamily="18" charset="0"/>
                <a:sym typeface="+mn-ea"/>
              </a:rPr>
              <a:t>1. </a:t>
            </a:r>
            <a:r>
              <a:rPr lang="en-US" altLang="zh-CN" sz="4000" b="1" dirty="0">
                <a:latin typeface="Times New Roman" panose="02020603050405020304" pitchFamily="18" charset="0"/>
                <a:cs typeface="Times New Roman" panose="02020603050405020304" pitchFamily="18" charset="0"/>
                <a:sym typeface="+mn-ea"/>
              </a:rPr>
              <a:t>Introduction</a:t>
            </a:r>
            <a:endParaRPr lang="en-US" altLang="zh-CN" sz="4000" b="1" dirty="0">
              <a:latin typeface="Times New Roman" panose="02020603050405020304" pitchFamily="18" charset="0"/>
              <a:cs typeface="Times New Roman" panose="02020603050405020304" pitchFamily="18" charset="0"/>
            </a:endParaRPr>
          </a:p>
          <a:p>
            <a:pPr algn="ctr"/>
            <a:endParaRPr lang="zh-CN" altLang="en-US" sz="4000" b="1">
              <a:solidFill>
                <a:schemeClr val="tx1"/>
              </a:solidFill>
            </a:endParaRPr>
          </a:p>
        </p:txBody>
      </p:sp>
      <p:sp>
        <p:nvSpPr>
          <p:cNvPr id="6" name="文本框 5"/>
          <p:cNvSpPr txBox="1"/>
          <p:nvPr/>
        </p:nvSpPr>
        <p:spPr>
          <a:xfrm>
            <a:off x="1475656" y="1590822"/>
            <a:ext cx="4572000" cy="461665"/>
          </a:xfrm>
          <a:prstGeom prst="rect">
            <a:avLst/>
          </a:prstGeom>
          <a:noFill/>
        </p:spPr>
        <p:txBody>
          <a:bodyPr wrap="square" rtlCol="0" anchor="t">
            <a:spAutoFit/>
          </a:bodyPr>
          <a:lstStyle/>
          <a:p>
            <a:pPr marL="609600" indent="-609600">
              <a:buNone/>
            </a:pPr>
            <a:r>
              <a:rPr lang="en-US" altLang="zh-CN" sz="2400" dirty="0">
                <a:latin typeface="Times New Roman" panose="02020603050405020304" pitchFamily="18" charset="0"/>
                <a:cs typeface="Times New Roman" panose="02020603050405020304" pitchFamily="18" charset="0"/>
                <a:sym typeface="+mn-ea"/>
              </a:rPr>
              <a:t>● The educational policy</a:t>
            </a:r>
            <a:endParaRPr lang="en-US" altLang="zh-CN" sz="2400" dirty="0">
              <a:latin typeface="Times New Roman" panose="02020603050405020304" pitchFamily="18" charset="0"/>
              <a:cs typeface="Times New Roman" panose="02020603050405020304" pitchFamily="18" charset="0"/>
              <a:sym typeface="+mn-ea"/>
            </a:endParaRPr>
          </a:p>
        </p:txBody>
      </p:sp>
      <p:sp>
        <p:nvSpPr>
          <p:cNvPr id="9" name="文本框 8"/>
          <p:cNvSpPr txBox="1"/>
          <p:nvPr/>
        </p:nvSpPr>
        <p:spPr>
          <a:xfrm>
            <a:off x="1475740" y="2275205"/>
            <a:ext cx="6871335" cy="3153410"/>
          </a:xfrm>
          <a:prstGeom prst="rect">
            <a:avLst/>
          </a:prstGeom>
          <a:noFill/>
        </p:spPr>
        <p:txBody>
          <a:bodyPr wrap="square" rtlCol="0" anchor="t">
            <a:spAutoFit/>
          </a:bodyPr>
          <a:lstStyle/>
          <a:p>
            <a:pPr marL="342900" indent="-342900" algn="just" eaLnBrk="1" latinLnBrk="0" hangingPunct="1">
              <a:lnSpc>
                <a:spcPct val="125000"/>
              </a:lnSpc>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sym typeface="+mn-ea"/>
              </a:rPr>
              <a:t>Education in the United States is mainly provided by the public sector, with control and funding coming from three levels: federal, state, and local.</a:t>
            </a:r>
            <a:endParaRPr lang="en-US" altLang="zh-CN" sz="2000" dirty="0">
              <a:latin typeface="Times New Roman" panose="02020603050405020304" pitchFamily="18" charset="0"/>
              <a:cs typeface="Times New Roman" panose="02020603050405020304" pitchFamily="18" charset="0"/>
            </a:endParaRPr>
          </a:p>
          <a:p>
            <a:pPr marL="342900" indent="-342900" algn="just" eaLnBrk="1" latinLnBrk="0" hangingPunct="1">
              <a:lnSpc>
                <a:spcPct val="125000"/>
              </a:lnSpc>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sym typeface="+mn-ea"/>
              </a:rPr>
              <a:t>The ages for compulsory education vary by state. It begins from ages 5 to 8 and ends from ages 14 to 18.</a:t>
            </a:r>
            <a:endParaRPr lang="en-US" altLang="zh-CN" sz="2000" dirty="0">
              <a:latin typeface="Times New Roman" panose="02020603050405020304" pitchFamily="18" charset="0"/>
              <a:cs typeface="Times New Roman" panose="02020603050405020304" pitchFamily="18" charset="0"/>
            </a:endParaRPr>
          </a:p>
          <a:p>
            <a:pPr marL="342900" indent="-342900" algn="just" eaLnBrk="1" latinLnBrk="0" hangingPunct="1">
              <a:lnSpc>
                <a:spcPct val="125000"/>
              </a:lnSpc>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sym typeface="+mn-ea"/>
              </a:rPr>
              <a:t>Educational standards and standardized testing decisions are usually made by state governments.</a:t>
            </a:r>
            <a:endParaRPr lang="en-US" altLang="zh-CN" sz="2000" dirty="0">
              <a:latin typeface="Times New Roman" panose="02020603050405020304" pitchFamily="18" charset="0"/>
              <a:cs typeface="Times New Roman" panose="02020603050405020304" pitchFamily="18" charset="0"/>
            </a:endParaRPr>
          </a:p>
          <a:p>
            <a:pPr algn="just"/>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文本框 7"/>
          <p:cNvSpPr txBox="1"/>
          <p:nvPr/>
        </p:nvSpPr>
        <p:spPr>
          <a:xfrm>
            <a:off x="330835" y="698500"/>
            <a:ext cx="5482590" cy="1198245"/>
          </a:xfrm>
          <a:prstGeom prst="rect">
            <a:avLst/>
          </a:prstGeom>
          <a:noFill/>
        </p:spPr>
        <p:txBody>
          <a:bodyPr wrap="square" rtlCol="0">
            <a:noAutofit/>
          </a:bodyPr>
          <a:p>
            <a:pPr algn="ctr"/>
            <a:r>
              <a:rPr lang="en-US" altLang="zh-CN" sz="4000" b="1" dirty="0">
                <a:latin typeface="Times New Roman" panose="02020603050405020304" pitchFamily="18" charset="0"/>
                <a:cs typeface="Times New Roman" panose="02020603050405020304" pitchFamily="18" charset="0"/>
                <a:sym typeface="+mn-ea"/>
              </a:rPr>
              <a:t>1. </a:t>
            </a:r>
            <a:r>
              <a:rPr lang="en-US" altLang="zh-CN" sz="4000" b="1" dirty="0">
                <a:latin typeface="Times New Roman" panose="02020603050405020304" pitchFamily="18" charset="0"/>
                <a:cs typeface="Times New Roman" panose="02020603050405020304" pitchFamily="18" charset="0"/>
                <a:sym typeface="+mn-ea"/>
              </a:rPr>
              <a:t>Introduction</a:t>
            </a:r>
            <a:endParaRPr lang="en-US" altLang="zh-CN" sz="4000" b="1" dirty="0">
              <a:latin typeface="Times New Roman" panose="02020603050405020304" pitchFamily="18" charset="0"/>
              <a:cs typeface="Times New Roman" panose="02020603050405020304" pitchFamily="18" charset="0"/>
            </a:endParaRPr>
          </a:p>
          <a:p>
            <a:pPr algn="ctr"/>
            <a:endParaRPr lang="zh-CN" altLang="en-US" sz="4000" b="1">
              <a:solidFill>
                <a:schemeClr val="tx1"/>
              </a:solidFill>
            </a:endParaRPr>
          </a:p>
        </p:txBody>
      </p:sp>
      <p:sp>
        <p:nvSpPr>
          <p:cNvPr id="5" name="文本框 4"/>
          <p:cNvSpPr txBox="1"/>
          <p:nvPr/>
        </p:nvSpPr>
        <p:spPr>
          <a:xfrm>
            <a:off x="1475538" y="1476865"/>
            <a:ext cx="4572000" cy="521970"/>
          </a:xfrm>
          <a:prstGeom prst="rect">
            <a:avLst/>
          </a:prstGeom>
          <a:noFill/>
        </p:spPr>
        <p:txBody>
          <a:bodyPr wrap="square" rtlCol="0" anchor="t">
            <a:spAutoFit/>
          </a:bodyPr>
          <a:lstStyle/>
          <a:p>
            <a:pPr marL="609600" indent="-609600">
              <a:buNone/>
            </a:pPr>
            <a:r>
              <a:rPr lang="en-US" altLang="zh-CN" sz="2800" dirty="0">
                <a:latin typeface="Times New Roman" panose="02020603050405020304" pitchFamily="18" charset="0"/>
                <a:cs typeface="Times New Roman" panose="02020603050405020304" pitchFamily="18" charset="0"/>
                <a:sym typeface="+mn-ea"/>
              </a:rPr>
              <a:t>● Teaching methods: </a:t>
            </a:r>
            <a:endParaRPr lang="en-US" altLang="zh-CN" sz="2800" dirty="0">
              <a:latin typeface="Times New Roman" panose="02020603050405020304" pitchFamily="18" charset="0"/>
              <a:cs typeface="Times New Roman" panose="02020603050405020304" pitchFamily="18" charset="0"/>
              <a:sym typeface="+mn-ea"/>
            </a:endParaRPr>
          </a:p>
        </p:txBody>
      </p:sp>
      <p:sp>
        <p:nvSpPr>
          <p:cNvPr id="10243" name="Rectangle 3"/>
          <p:cNvSpPr>
            <a:spLocks noGrp="1" noChangeArrowheads="1"/>
          </p:cNvSpPr>
          <p:nvPr/>
        </p:nvSpPr>
        <p:spPr>
          <a:xfrm>
            <a:off x="1398068" y="2151380"/>
            <a:ext cx="6487795" cy="372681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learning by inquiry, doing, and group presentation</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pic>
        <p:nvPicPr>
          <p:cNvPr id="7" name="图片 6" descr="美国小学课堂1.jpg"/>
          <p:cNvPicPr>
            <a:picLocks noChangeAspect="1"/>
          </p:cNvPicPr>
          <p:nvPr/>
        </p:nvPicPr>
        <p:blipFill>
          <a:blip r:embed="rId1" cstate="print"/>
          <a:stretch>
            <a:fillRect/>
          </a:stretch>
        </p:blipFill>
        <p:spPr>
          <a:xfrm>
            <a:off x="2621035" y="3212976"/>
            <a:ext cx="2808014" cy="1870839"/>
          </a:xfrm>
          <a:prstGeom prst="rect">
            <a:avLst/>
          </a:prstGeom>
          <a:ln>
            <a:noFill/>
          </a:ln>
          <a:effectLst>
            <a:softEdge rad="112500"/>
          </a:effectLst>
        </p:spPr>
      </p:pic>
      <p:pic>
        <p:nvPicPr>
          <p:cNvPr id="10" name="内容占位符 3" descr="美国小学.jpg"/>
          <p:cNvPicPr>
            <a:picLocks noChangeAspect="1"/>
          </p:cNvPicPr>
          <p:nvPr/>
        </p:nvPicPr>
        <p:blipFill>
          <a:blip r:embed="rId2" cstate="print"/>
          <a:stretch>
            <a:fillRect/>
          </a:stretch>
        </p:blipFill>
        <p:spPr bwMode="auto">
          <a:xfrm>
            <a:off x="6047740" y="3213100"/>
            <a:ext cx="2651125" cy="1864995"/>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5" name="标题 1"/>
          <p:cNvSpPr>
            <a:spLocks noGrp="1"/>
          </p:cNvSpPr>
          <p:nvPr/>
        </p:nvSpPr>
        <p:spPr>
          <a:xfrm>
            <a:off x="1362760" y="908720"/>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2.The Educational System</a:t>
            </a:r>
            <a:r>
              <a:rPr lang="en-US" altLang="zh-CN" dirty="0"/>
              <a:t> </a:t>
            </a:r>
            <a:endParaRPr lang="zh-CN" altLang="en-US" dirty="0"/>
          </a:p>
        </p:txBody>
      </p:sp>
      <p:sp>
        <p:nvSpPr>
          <p:cNvPr id="6" name="内容占位符 2"/>
          <p:cNvSpPr>
            <a:spLocks noGrp="1"/>
          </p:cNvSpPr>
          <p:nvPr/>
        </p:nvSpPr>
        <p:spPr>
          <a:xfrm>
            <a:off x="1728470" y="1985645"/>
            <a:ext cx="7441565" cy="359600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charset="0"/>
              <a:buChar char="l"/>
            </a:pPr>
            <a:r>
              <a:rPr lang="en-US" altLang="zh-CN" sz="1900" dirty="0">
                <a:latin typeface="Times New Roman" panose="02020603050405020304" pitchFamily="18" charset="0"/>
                <a:cs typeface="Times New Roman" panose="02020603050405020304" pitchFamily="18" charset="0"/>
              </a:rPr>
              <a:t>Formal education in the U.S. consists of elementary, secondary and higher education.</a:t>
            </a:r>
            <a:endParaRPr lang="en-US" altLang="zh-CN" sz="1900" dirty="0">
              <a:latin typeface="Times New Roman" panose="02020603050405020304" pitchFamily="18" charset="0"/>
              <a:cs typeface="Times New Roman" panose="02020603050405020304" pitchFamily="18" charset="0"/>
            </a:endParaRPr>
          </a:p>
          <a:p>
            <a:pPr algn="just">
              <a:buFont typeface="Wingdings" panose="05000000000000000000" charset="0"/>
              <a:buChar char="l"/>
            </a:pPr>
            <a:r>
              <a:rPr lang="en-US" altLang="zh-CN" sz="1900" dirty="0">
                <a:latin typeface="Times New Roman" panose="02020603050405020304" pitchFamily="18" charset="0"/>
                <a:cs typeface="Times New Roman" panose="02020603050405020304" pitchFamily="18" charset="0"/>
              </a:rPr>
              <a:t>Elementary and secondary education, the basis of public education, are compulsory and are divided into 12 grades.</a:t>
            </a:r>
            <a:endParaRPr lang="en-US" altLang="zh-CN" sz="1900" dirty="0">
              <a:latin typeface="Times New Roman" panose="02020603050405020304" pitchFamily="18" charset="0"/>
              <a:cs typeface="Times New Roman" panose="02020603050405020304" pitchFamily="18" charset="0"/>
            </a:endParaRPr>
          </a:p>
          <a:p>
            <a:pPr algn="just">
              <a:buFont typeface="Wingdings" panose="05000000000000000000" charset="0"/>
              <a:buChar char="l"/>
            </a:pPr>
            <a:r>
              <a:rPr lang="en-US" altLang="zh-CN" sz="1900" dirty="0">
                <a:latin typeface="Times New Roman" panose="02020603050405020304" pitchFamily="18" charset="0"/>
                <a:cs typeface="Times New Roman" panose="02020603050405020304" pitchFamily="18" charset="0"/>
              </a:rPr>
              <a:t>In most high schools, students meet with different teachers and classmates for each subject.</a:t>
            </a:r>
            <a:endParaRPr lang="en-US" altLang="zh-CN" sz="1900" dirty="0">
              <a:latin typeface="Times New Roman" panose="02020603050405020304" pitchFamily="18" charset="0"/>
              <a:cs typeface="Times New Roman" panose="02020603050405020304" pitchFamily="18" charset="0"/>
            </a:endParaRPr>
          </a:p>
          <a:p>
            <a:pPr algn="just">
              <a:buFont typeface="Wingdings" panose="05000000000000000000" charset="0"/>
              <a:buChar char="l"/>
            </a:pPr>
            <a:r>
              <a:rPr lang="en-US" altLang="zh-CN" sz="1900" dirty="0">
                <a:latin typeface="Times New Roman" panose="02020603050405020304" pitchFamily="18" charset="0"/>
                <a:cs typeface="Times New Roman" panose="02020603050405020304" pitchFamily="18" charset="0"/>
                <a:sym typeface="+mn-ea"/>
              </a:rPr>
              <a:t>Every year more than 3 million students graduate from secondary schools, only about 1 million students go on for higher education.</a:t>
            </a:r>
            <a:endParaRPr lang="en-US" altLang="zh-CN" sz="1900" dirty="0">
              <a:latin typeface="Times New Roman" panose="02020603050405020304" pitchFamily="18" charset="0"/>
              <a:cs typeface="Times New Roman" panose="02020603050405020304" pitchFamily="18" charset="0"/>
            </a:endParaRPr>
          </a:p>
          <a:p>
            <a:pPr algn="just">
              <a:buFont typeface="Wingdings" panose="05000000000000000000" charset="0"/>
              <a:buChar char="l"/>
            </a:pPr>
            <a:r>
              <a:rPr lang="en-US" altLang="zh-CN" sz="1900" dirty="0">
                <a:latin typeface="Times New Roman" panose="02020603050405020304" pitchFamily="18" charset="0"/>
                <a:cs typeface="Times New Roman" panose="02020603050405020304" pitchFamily="18" charset="0"/>
                <a:sym typeface="+mn-ea"/>
              </a:rPr>
              <a:t>Public and private colleges depend on three sources of income: student tuition, government funding, donation.</a:t>
            </a:r>
            <a:endParaRPr lang="en-US" altLang="zh-CN" sz="1900" dirty="0">
              <a:latin typeface="Times New Roman" panose="02020603050405020304" pitchFamily="18" charset="0"/>
              <a:cs typeface="Times New Roman" panose="02020603050405020304" pitchFamily="18" charset="0"/>
              <a:sym typeface="+mn-ea"/>
            </a:endParaRPr>
          </a:p>
          <a:p>
            <a:pPr marL="0" indent="0" algn="just">
              <a:buNone/>
            </a:pPr>
            <a:endParaRPr lang="en-US" altLang="zh-CN" sz="1300" dirty="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5" name="标题 1"/>
          <p:cNvSpPr>
            <a:spLocks noGrp="1"/>
          </p:cNvSpPr>
          <p:nvPr/>
        </p:nvSpPr>
        <p:spPr>
          <a:xfrm>
            <a:off x="1119808" y="55350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2.The Educational System</a:t>
            </a:r>
            <a:r>
              <a:rPr lang="en-US" altLang="zh-CN" dirty="0"/>
              <a:t> </a:t>
            </a:r>
            <a:endParaRPr lang="zh-CN" altLang="en-US" dirty="0"/>
          </a:p>
        </p:txBody>
      </p:sp>
      <p:sp>
        <p:nvSpPr>
          <p:cNvPr id="6" name="标题 1"/>
          <p:cNvSpPr>
            <a:spLocks noGrp="1"/>
          </p:cNvSpPr>
          <p:nvPr/>
        </p:nvSpPr>
        <p:spPr>
          <a:xfrm>
            <a:off x="1328594" y="1267720"/>
            <a:ext cx="3197860" cy="6546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Font typeface="Wingdings" panose="05000000000000000000" charset="0"/>
              <a:buChar char="l"/>
            </a:pPr>
            <a:r>
              <a:rPr lang="en-US" altLang="zh-CN" sz="2800" dirty="0">
                <a:latin typeface="Times New Roman" panose="02020603050405020304" pitchFamily="18" charset="0"/>
                <a:cs typeface="Times New Roman" panose="02020603050405020304" pitchFamily="18" charset="0"/>
              </a:rPr>
              <a:t>Type of schools</a:t>
            </a:r>
            <a:r>
              <a:rPr lang="en-US" altLang="zh-CN" sz="3500" dirty="0">
                <a:latin typeface="Times New Roman" panose="02020603050405020304" pitchFamily="18" charset="0"/>
                <a:cs typeface="Times New Roman" panose="02020603050405020304" pitchFamily="18" charset="0"/>
              </a:rPr>
              <a:t> </a:t>
            </a:r>
            <a:endParaRPr lang="zh-CN" altLang="en-US" sz="3500" dirty="0">
              <a:latin typeface="Times New Roman" panose="02020603050405020304" pitchFamily="18" charset="0"/>
              <a:cs typeface="Times New Roman" panose="02020603050405020304" pitchFamily="18" charset="0"/>
            </a:endParaRPr>
          </a:p>
        </p:txBody>
      </p:sp>
      <p:sp>
        <p:nvSpPr>
          <p:cNvPr id="11267" name="Rectangle 3"/>
          <p:cNvSpPr>
            <a:spLocks noGrp="1" noChangeArrowheads="1"/>
          </p:cNvSpPr>
          <p:nvPr/>
        </p:nvSpPr>
        <p:spPr>
          <a:xfrm>
            <a:off x="1437640" y="1922145"/>
            <a:ext cx="6755765" cy="1945640"/>
          </a:xfrm>
          <a:prstGeom prst="rect">
            <a:avLst/>
          </a:prstGeom>
        </p:spPr>
        <p:txBody>
          <a:bodyPr vert="horz" lIns="91440" tIns="45720" rIns="91440" bIns="45720" rtlCol="0">
            <a:normAutofit fontScale="25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Font typeface="Arial" panose="020B0604020202020204" pitchFamily="34" charset="0"/>
              <a:buNone/>
            </a:pPr>
            <a:r>
              <a:rPr lang="en-US" altLang="zh-CN" sz="9600" b="1" dirty="0">
                <a:latin typeface="Times New Roman" panose="02020603050405020304" pitchFamily="18" charset="0"/>
                <a:cs typeface="Times New Roman" panose="02020603050405020304" pitchFamily="18" charset="0"/>
              </a:rPr>
              <a:t>Public schools: </a:t>
            </a:r>
            <a:endParaRPr lang="en-US" altLang="zh-CN" sz="9600" b="1" dirty="0">
              <a:latin typeface="Times New Roman" panose="02020603050405020304" pitchFamily="18" charset="0"/>
              <a:cs typeface="Times New Roman" panose="02020603050405020304" pitchFamily="18" charset="0"/>
            </a:endParaRPr>
          </a:p>
          <a:p>
            <a:pPr algn="just" fontAlgn="auto">
              <a:lnSpc>
                <a:spcPct val="125000"/>
              </a:lnSpc>
              <a:spcBef>
                <a:spcPts val="0"/>
              </a:spcBef>
              <a:buFont typeface="Arial" panose="020B0604020202020204" pitchFamily="34" charset="0"/>
              <a:buChar char="•"/>
            </a:pPr>
            <a:r>
              <a:rPr lang="en-US" altLang="zh-CN" sz="7200" dirty="0">
                <a:latin typeface="Times New Roman" panose="02020603050405020304" pitchFamily="18" charset="0"/>
                <a:cs typeface="Times New Roman" panose="02020603050405020304" pitchFamily="18" charset="0"/>
              </a:rPr>
              <a:t>Funded and operated by the government; </a:t>
            </a:r>
            <a:endParaRPr lang="en-US" altLang="zh-CN" sz="7200" dirty="0">
              <a:latin typeface="Times New Roman" panose="02020603050405020304" pitchFamily="18" charset="0"/>
              <a:cs typeface="Times New Roman" panose="02020603050405020304" pitchFamily="18" charset="0"/>
            </a:endParaRPr>
          </a:p>
          <a:p>
            <a:pPr algn="just" fontAlgn="auto">
              <a:lnSpc>
                <a:spcPct val="125000"/>
              </a:lnSpc>
              <a:spcBef>
                <a:spcPts val="0"/>
              </a:spcBef>
              <a:buFont typeface="Arial" panose="020B0604020202020204" pitchFamily="34" charset="0"/>
              <a:buChar char="•"/>
            </a:pPr>
            <a:r>
              <a:rPr lang="en-US" altLang="zh-CN" sz="7200" dirty="0">
                <a:latin typeface="Times New Roman" panose="02020603050405020304" pitchFamily="18" charset="0"/>
                <a:cs typeface="Times New Roman" panose="02020603050405020304" pitchFamily="18" charset="0"/>
              </a:rPr>
              <a:t>Tend to have larger enrollments and larger average class sizes; </a:t>
            </a:r>
            <a:endParaRPr lang="en-US" altLang="zh-CN" sz="7200" dirty="0">
              <a:latin typeface="Times New Roman" panose="02020603050405020304" pitchFamily="18" charset="0"/>
              <a:cs typeface="Times New Roman" panose="02020603050405020304" pitchFamily="18" charset="0"/>
            </a:endParaRPr>
          </a:p>
          <a:p>
            <a:pPr algn="just" fontAlgn="auto">
              <a:lnSpc>
                <a:spcPct val="125000"/>
              </a:lnSpc>
              <a:spcBef>
                <a:spcPts val="0"/>
              </a:spcBef>
              <a:buFont typeface="Arial" panose="020B0604020202020204" pitchFamily="34" charset="0"/>
              <a:buChar char="•"/>
            </a:pPr>
            <a:r>
              <a:rPr lang="en-US" altLang="zh-CN" sz="7200" dirty="0">
                <a:latin typeface="Times New Roman" panose="02020603050405020304" pitchFamily="18" charset="0"/>
                <a:cs typeface="Times New Roman" panose="02020603050405020304" pitchFamily="18" charset="0"/>
              </a:rPr>
              <a:t>Spending, school curriculum, teacher standards and certification are guided by boards of education at the state or district level.</a:t>
            </a:r>
            <a:endParaRPr lang="en-US" altLang="zh-CN" sz="7200" dirty="0">
              <a:latin typeface="Times New Roman" panose="02020603050405020304" pitchFamily="18" charset="0"/>
              <a:cs typeface="Times New Roman" panose="02020603050405020304" pitchFamily="18" charset="0"/>
            </a:endParaRPr>
          </a:p>
        </p:txBody>
      </p:sp>
      <p:sp>
        <p:nvSpPr>
          <p:cNvPr id="12291" name="Rectangle 3"/>
          <p:cNvSpPr>
            <a:spLocks noGrp="1" noChangeArrowheads="1"/>
          </p:cNvSpPr>
          <p:nvPr/>
        </p:nvSpPr>
        <p:spPr>
          <a:xfrm>
            <a:off x="1428924" y="3867785"/>
            <a:ext cx="6764655" cy="2191385"/>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90000"/>
              </a:lnSpc>
              <a:buFontTx/>
              <a:buNone/>
            </a:pPr>
            <a:r>
              <a:rPr lang="en-US" altLang="zh-CN" sz="2400" b="1" dirty="0">
                <a:latin typeface="Times New Roman" panose="02020603050405020304" pitchFamily="18" charset="0"/>
                <a:cs typeface="Times New Roman" panose="02020603050405020304" pitchFamily="18" charset="0"/>
                <a:sym typeface="+mn-ea"/>
              </a:rPr>
              <a:t>Private schools: </a:t>
            </a:r>
            <a:endParaRPr lang="en-US" altLang="zh-CN" sz="2400" b="1" dirty="0">
              <a:latin typeface="Times New Roman" panose="02020603050405020304" pitchFamily="18" charset="0"/>
              <a:cs typeface="Times New Roman" panose="02020603050405020304" pitchFamily="18" charset="0"/>
            </a:endParaRPr>
          </a:p>
          <a:p>
            <a:pPr algn="just">
              <a:lnSpc>
                <a:spcPct val="125000"/>
              </a:lnSpc>
              <a:spcBef>
                <a:spcPts val="0"/>
              </a:spcBef>
              <a:buFont typeface="Arial" panose="020B0604020202020204" pitchFamily="34" charset="0"/>
              <a:buChar char="•"/>
            </a:pPr>
            <a:r>
              <a:rPr lang="en-US" altLang="zh-CN" sz="1800" dirty="0">
                <a:latin typeface="Times New Roman" panose="02020603050405020304" pitchFamily="18" charset="0"/>
                <a:cs typeface="Times New Roman" panose="02020603050405020304" pitchFamily="18" charset="0"/>
              </a:rPr>
              <a:t>Funded and operated by private individuals or organizations;</a:t>
            </a:r>
            <a:endParaRPr lang="en-US" altLang="zh-CN" sz="1800" dirty="0">
              <a:latin typeface="Times New Roman" panose="02020603050405020304" pitchFamily="18" charset="0"/>
              <a:cs typeface="Times New Roman" panose="02020603050405020304" pitchFamily="18" charset="0"/>
            </a:endParaRPr>
          </a:p>
          <a:p>
            <a:pPr algn="just">
              <a:lnSpc>
                <a:spcPct val="125000"/>
              </a:lnSpc>
              <a:spcBef>
                <a:spcPts val="0"/>
              </a:spcBef>
              <a:buFont typeface="Arial" panose="020B0604020202020204" pitchFamily="34" charset="0"/>
              <a:buChar char="•"/>
            </a:pPr>
            <a:r>
              <a:rPr lang="en-US" altLang="zh-CN" sz="1800" dirty="0">
                <a:latin typeface="Times New Roman" panose="02020603050405020304" pitchFamily="18" charset="0"/>
                <a:cs typeface="Times New Roman" panose="02020603050405020304" pitchFamily="18" charset="0"/>
              </a:rPr>
              <a:t>Have more flexibility in designing their curriculum and teaching methods;</a:t>
            </a:r>
            <a:endParaRPr lang="en-US" altLang="zh-CN" sz="1800" dirty="0">
              <a:latin typeface="Times New Roman" panose="02020603050405020304" pitchFamily="18" charset="0"/>
              <a:cs typeface="Times New Roman" panose="02020603050405020304" pitchFamily="18" charset="0"/>
            </a:endParaRPr>
          </a:p>
          <a:p>
            <a:pPr algn="just">
              <a:lnSpc>
                <a:spcPct val="125000"/>
              </a:lnSpc>
              <a:spcBef>
                <a:spcPts val="0"/>
              </a:spcBef>
              <a:buFont typeface="Arial" panose="020B0604020202020204" pitchFamily="34" charset="0"/>
              <a:buChar char="•"/>
            </a:pPr>
            <a:r>
              <a:rPr lang="en-US" altLang="zh-CN" sz="1800" dirty="0">
                <a:latin typeface="Times New Roman" panose="02020603050405020304" pitchFamily="18" charset="0"/>
                <a:cs typeface="Times New Roman" panose="02020603050405020304" pitchFamily="18" charset="0"/>
              </a:rPr>
              <a:t>Charge tuition fees and are not required to follow state educational standards.</a:t>
            </a:r>
            <a:endParaRPr lang="en-US" altLang="zh-CN"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5" name="标题 1"/>
          <p:cNvSpPr>
            <a:spLocks noGrp="1"/>
          </p:cNvSpPr>
          <p:nvPr/>
        </p:nvSpPr>
        <p:spPr>
          <a:xfrm>
            <a:off x="1119808" y="86846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2.The Educational System</a:t>
            </a:r>
            <a:r>
              <a:rPr lang="en-US" altLang="zh-CN" dirty="0"/>
              <a:t> </a:t>
            </a:r>
            <a:endParaRPr lang="zh-CN" altLang="en-US" dirty="0"/>
          </a:p>
        </p:txBody>
      </p:sp>
      <p:sp>
        <p:nvSpPr>
          <p:cNvPr id="7" name="Rectangle 3"/>
          <p:cNvSpPr>
            <a:spLocks noGrp="1" noChangeArrowheads="1"/>
          </p:cNvSpPr>
          <p:nvPr/>
        </p:nvSpPr>
        <p:spPr>
          <a:xfrm>
            <a:off x="2073275" y="2127885"/>
            <a:ext cx="8482330" cy="452247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90000"/>
              </a:lnSpc>
              <a:buFontTx/>
              <a:buNone/>
            </a:pPr>
            <a:r>
              <a:rPr lang="en-US" altLang="zh-CN" sz="2400" dirty="0">
                <a:latin typeface="Times New Roman" panose="02020603050405020304" pitchFamily="18" charset="0"/>
                <a:cs typeface="Times New Roman" panose="02020603050405020304" pitchFamily="18" charset="0"/>
                <a:sym typeface="+mn-ea"/>
              </a:rPr>
              <a:t>● Several levels of schooling</a:t>
            </a:r>
            <a:endParaRPr lang="en-US" altLang="zh-CN" sz="2400" dirty="0">
              <a:latin typeface="Times New Roman" panose="02020603050405020304" pitchFamily="18" charset="0"/>
              <a:cs typeface="Times New Roman" panose="02020603050405020304" pitchFamily="18" charset="0"/>
              <a:sym typeface="+mn-ea"/>
            </a:endParaRPr>
          </a:p>
          <a:p>
            <a:pPr marL="0" indent="0" algn="just">
              <a:lnSpc>
                <a:spcPct val="90000"/>
              </a:lnSpc>
              <a:buNone/>
            </a:pPr>
            <a:r>
              <a:rPr lang="en-US" altLang="zh-CN" sz="2400" dirty="0">
                <a:sym typeface="+mn-ea"/>
              </a:rPr>
              <a:t>    </a:t>
            </a:r>
            <a:r>
              <a:rPr lang="en-US" altLang="zh-CN" sz="1800" dirty="0">
                <a:latin typeface="Times New Roman" panose="02020603050405020304" pitchFamily="18" charset="0"/>
                <a:cs typeface="Times New Roman" panose="02020603050405020304" pitchFamily="18" charset="0"/>
                <a:sym typeface="+mn-ea"/>
              </a:rPr>
              <a:t>● </a:t>
            </a:r>
            <a:r>
              <a:rPr lang="en-US" altLang="zh-CN" sz="2400" dirty="0">
                <a:latin typeface="Times New Roman" panose="02020603050405020304" pitchFamily="18" charset="0"/>
                <a:cs typeface="Times New Roman" panose="02020603050405020304" pitchFamily="18" charset="0"/>
                <a:sym typeface="+mn-ea"/>
              </a:rPr>
              <a:t>Elementary school </a:t>
            </a:r>
            <a:endParaRPr lang="en-US" altLang="zh-CN" sz="2400" dirty="0">
              <a:latin typeface="Times New Roman" panose="02020603050405020304" pitchFamily="18" charset="0"/>
              <a:cs typeface="Times New Roman" panose="02020603050405020304" pitchFamily="18" charset="0"/>
            </a:endParaRPr>
          </a:p>
          <a:p>
            <a:pPr marL="0" indent="0" algn="just" fontAlgn="auto">
              <a:spcBef>
                <a:spcPts val="0"/>
              </a:spcBef>
              <a:buNone/>
            </a:pPr>
            <a:r>
              <a:rPr lang="en-US" altLang="zh-CN" sz="2400" dirty="0">
                <a:latin typeface="Times New Roman" panose="02020603050405020304" pitchFamily="18" charset="0"/>
                <a:cs typeface="Times New Roman" panose="02020603050405020304" pitchFamily="18" charset="0"/>
                <a:sym typeface="+mn-ea"/>
              </a:rPr>
              <a:t>       • usually grades 1 (kindergarten) through 8, in some places grades 1 through 6; </a:t>
            </a:r>
            <a:endParaRPr lang="en-US" altLang="zh-CN" sz="2400" dirty="0">
              <a:latin typeface="Times New Roman" panose="02020603050405020304" pitchFamily="18" charset="0"/>
              <a:cs typeface="Times New Roman" panose="02020603050405020304" pitchFamily="18" charset="0"/>
            </a:endParaRPr>
          </a:p>
          <a:p>
            <a:pPr marL="0" indent="0" algn="just" fontAlgn="auto">
              <a:spcBef>
                <a:spcPts val="0"/>
              </a:spcBef>
              <a:buFontTx/>
              <a:buNone/>
            </a:pPr>
            <a:r>
              <a:rPr lang="en-US" altLang="zh-CN" sz="2400" dirty="0">
                <a:latin typeface="Times New Roman" panose="02020603050405020304" pitchFamily="18" charset="0"/>
                <a:cs typeface="Times New Roman" panose="02020603050405020304" pitchFamily="18" charset="0"/>
                <a:sym typeface="+mn-ea"/>
              </a:rPr>
              <a:t>       • teach mathematics, language, arts, social studies and some other subjects.</a:t>
            </a:r>
            <a:endParaRPr lang="en-US" altLang="zh-CN" sz="2400" dirty="0">
              <a:latin typeface="Times New Roman" panose="02020603050405020304" pitchFamily="18" charset="0"/>
              <a:cs typeface="Times New Roman" panose="02020603050405020304" pitchFamily="18" charset="0"/>
            </a:endParaRPr>
          </a:p>
          <a:p>
            <a:pPr algn="just">
              <a:lnSpc>
                <a:spcPct val="90000"/>
              </a:lnSpc>
              <a:buFontTx/>
              <a:buNone/>
            </a:pPr>
            <a:endParaRPr lang="en-US" altLang="zh-CN"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5" name="标题 1"/>
          <p:cNvSpPr>
            <a:spLocks noGrp="1"/>
          </p:cNvSpPr>
          <p:nvPr/>
        </p:nvSpPr>
        <p:spPr>
          <a:xfrm>
            <a:off x="1119808" y="868462"/>
            <a:ext cx="5712460" cy="94869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latin typeface="Times New Roman" panose="02020603050405020304" pitchFamily="18" charset="0"/>
                <a:cs typeface="Times New Roman" panose="02020603050405020304" pitchFamily="18" charset="0"/>
              </a:rPr>
              <a:t>2.The Educational System</a:t>
            </a:r>
            <a:r>
              <a:rPr lang="en-US" altLang="zh-CN" dirty="0"/>
              <a:t> </a:t>
            </a:r>
            <a:endParaRPr lang="zh-CN" altLang="en-US" dirty="0"/>
          </a:p>
        </p:txBody>
      </p:sp>
      <p:sp>
        <p:nvSpPr>
          <p:cNvPr id="13315" name="Rectangle 3"/>
          <p:cNvSpPr>
            <a:spLocks noGrp="1" noChangeArrowheads="1"/>
          </p:cNvSpPr>
          <p:nvPr/>
        </p:nvSpPr>
        <p:spPr>
          <a:xfrm>
            <a:off x="2441575" y="1973580"/>
            <a:ext cx="6955790" cy="395795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Tx/>
              <a:buNone/>
            </a:pPr>
            <a:r>
              <a:rPr lang="en-US" altLang="zh-CN" sz="2400" dirty="0">
                <a:sym typeface="+mn-ea"/>
              </a:rPr>
              <a:t> </a:t>
            </a:r>
            <a:r>
              <a:rPr lang="en-US" altLang="zh-CN" sz="2400" dirty="0">
                <a:latin typeface="Times New Roman" panose="02020603050405020304" pitchFamily="18" charset="0"/>
                <a:cs typeface="Times New Roman" panose="02020603050405020304" pitchFamily="18" charset="0"/>
                <a:sym typeface="+mn-ea"/>
              </a:rPr>
              <a:t>●Secondary school</a:t>
            </a:r>
            <a:endParaRPr lang="en-US" altLang="zh-CN" sz="2400" dirty="0">
              <a:latin typeface="Times New Roman" panose="02020603050405020304" pitchFamily="18" charset="0"/>
              <a:cs typeface="Times New Roman" panose="02020603050405020304" pitchFamily="18" charset="0"/>
            </a:endParaRPr>
          </a:p>
          <a:p>
            <a:pPr algn="just">
              <a:buFontTx/>
              <a:buNone/>
            </a:pPr>
            <a:r>
              <a:rPr lang="en-US" altLang="zh-CN" sz="2400" dirty="0">
                <a:latin typeface="Times New Roman" panose="02020603050405020304" pitchFamily="18" charset="0"/>
                <a:cs typeface="Times New Roman" panose="02020603050405020304" pitchFamily="18" charset="0"/>
                <a:sym typeface="+mn-ea"/>
              </a:rPr>
              <a:t>    • Generally grades 9-12, popularly called </a:t>
            </a:r>
            <a:r>
              <a:rPr lang="en-US" altLang="zh-CN" sz="2400" b="1" dirty="0">
                <a:latin typeface="Times New Roman" panose="02020603050405020304" pitchFamily="18" charset="0"/>
                <a:cs typeface="Times New Roman" panose="02020603050405020304" pitchFamily="18" charset="0"/>
                <a:sym typeface="+mn-ea"/>
              </a:rPr>
              <a:t>“high school”</a:t>
            </a:r>
            <a:r>
              <a:rPr lang="en-US" altLang="zh-CN" sz="2400" dirty="0">
                <a:latin typeface="Times New Roman" panose="02020603050405020304" pitchFamily="18" charset="0"/>
                <a:cs typeface="Times New Roman" panose="02020603050405020304" pitchFamily="18" charset="0"/>
                <a:sym typeface="+mn-ea"/>
              </a:rPr>
              <a:t>; </a:t>
            </a:r>
            <a:endParaRPr lang="en-US" altLang="zh-CN" sz="2400" dirty="0">
              <a:latin typeface="Times New Roman" panose="02020603050405020304" pitchFamily="18" charset="0"/>
              <a:cs typeface="Times New Roman" panose="02020603050405020304" pitchFamily="18" charset="0"/>
            </a:endParaRPr>
          </a:p>
          <a:p>
            <a:pPr algn="just">
              <a:buFontTx/>
              <a:buNone/>
            </a:pPr>
            <a:r>
              <a:rPr lang="en-US" altLang="zh-CN" sz="2400" dirty="0">
                <a:latin typeface="Times New Roman" panose="02020603050405020304" pitchFamily="18" charset="0"/>
                <a:cs typeface="Times New Roman" panose="02020603050405020304" pitchFamily="18" charset="0"/>
                <a:sym typeface="+mn-ea"/>
              </a:rPr>
              <a:t>    • in many districts, grades 7-9 are called </a:t>
            </a:r>
            <a:r>
              <a:rPr lang="en-US" altLang="zh-CN" sz="2400" b="1" dirty="0">
                <a:latin typeface="Times New Roman" panose="02020603050405020304" pitchFamily="18" charset="0"/>
                <a:cs typeface="Times New Roman" panose="02020603050405020304" pitchFamily="18" charset="0"/>
                <a:sym typeface="+mn-ea"/>
              </a:rPr>
              <a:t>“junior high school”</a:t>
            </a:r>
            <a:r>
              <a:rPr lang="en-US" altLang="zh-CN" sz="2400" dirty="0">
                <a:latin typeface="Times New Roman" panose="02020603050405020304" pitchFamily="18" charset="0"/>
                <a:cs typeface="Times New Roman" panose="02020603050405020304" pitchFamily="18" charset="0"/>
                <a:sym typeface="+mn-ea"/>
              </a:rPr>
              <a:t>; </a:t>
            </a:r>
            <a:endParaRPr lang="en-US" altLang="zh-CN" sz="2400" dirty="0">
              <a:latin typeface="Times New Roman" panose="02020603050405020304" pitchFamily="18" charset="0"/>
              <a:cs typeface="Times New Roman" panose="02020603050405020304" pitchFamily="18" charset="0"/>
            </a:endParaRPr>
          </a:p>
          <a:p>
            <a:pPr algn="just">
              <a:buFontTx/>
              <a:buNone/>
            </a:pPr>
            <a:r>
              <a:rPr lang="en-US" altLang="zh-CN" sz="2400" dirty="0">
                <a:latin typeface="Times New Roman" panose="02020603050405020304" pitchFamily="18" charset="0"/>
                <a:cs typeface="Times New Roman" panose="02020603050405020304" pitchFamily="18" charset="0"/>
                <a:sym typeface="+mn-ea"/>
              </a:rPr>
              <a:t>    • 10-12 are called a </a:t>
            </a:r>
            <a:r>
              <a:rPr lang="en-US" altLang="zh-CN" sz="2400" b="1" dirty="0">
                <a:latin typeface="Times New Roman" panose="02020603050405020304" pitchFamily="18" charset="0"/>
                <a:cs typeface="Times New Roman" panose="02020603050405020304" pitchFamily="18" charset="0"/>
                <a:sym typeface="+mn-ea"/>
              </a:rPr>
              <a:t>“senior high school”</a:t>
            </a:r>
            <a:r>
              <a:rPr lang="en-US" altLang="zh-CN" sz="2400" dirty="0">
                <a:latin typeface="Times New Roman" panose="02020603050405020304" pitchFamily="18" charset="0"/>
                <a:cs typeface="Times New Roman" panose="02020603050405020304" pitchFamily="18" charset="0"/>
                <a:sym typeface="+mn-ea"/>
              </a:rPr>
              <a:t>.</a:t>
            </a:r>
            <a:endParaRPr lang="en-US" altLang="zh-CN" sz="2400" dirty="0">
              <a:latin typeface="Times New Roman" panose="02020603050405020304" pitchFamily="18" charset="0"/>
              <a:cs typeface="Times New Roman" panose="02020603050405020304" pitchFamily="18" charset="0"/>
            </a:endParaRPr>
          </a:p>
          <a:p>
            <a:pPr algn="just">
              <a:lnSpc>
                <a:spcPct val="90000"/>
              </a:lnSpc>
              <a:buClrTx/>
              <a:buSzTx/>
              <a:buFontTx/>
              <a:buNone/>
            </a:pPr>
            <a:endParaRPr lang="en-US" altLang="zh-CN" sz="2800" dirty="0">
              <a:latin typeface="Times New Roman" panose="02020603050405020304" pitchFamily="18" charset="0"/>
              <a:cs typeface="Times New Roman" panose="02020603050405020304" pitchFamily="18" charset="0"/>
            </a:endParaRPr>
          </a:p>
        </p:txBody>
      </p:sp>
    </p:spTree>
  </p:cSld>
  <p:clrMapOvr>
    <a:masterClrMapping/>
  </p:clrMapOvr>
</p:sld>
</file>

<file path=ppt/tags/tag1.xml><?xml version="1.0" encoding="utf-8"?>
<p:tagLst xmlns:p="http://schemas.openxmlformats.org/presentationml/2006/main">
  <p:tag name="KSO_WM_DIAGRAM_VIRTUALLY_FRAME" val="{&quot;height&quot;:346.75,&quot;left&quot;:465.4,&quot;top&quot;:147.6,&quot;width&quot;:410.6}"/>
</p:tagLst>
</file>

<file path=ppt/tags/tag2.xml><?xml version="1.0" encoding="utf-8"?>
<p:tagLst xmlns:p="http://schemas.openxmlformats.org/presentationml/2006/main">
  <p:tag name="KSO_WM_DIAGRAM_VIRTUALLY_FRAME" val="{&quot;height&quot;:346.75,&quot;left&quot;:465.4,&quot;top&quot;:147.6,&quot;width&quot;:410.6}"/>
</p:tagLst>
</file>

<file path=ppt/tags/tag3.xml><?xml version="1.0" encoding="utf-8"?>
<p:tagLst xmlns:p="http://schemas.openxmlformats.org/presentationml/2006/main">
  <p:tag name="KSO_WM_DIAGRAM_VIRTUALLY_FRAME" val="{&quot;height&quot;:346.75,&quot;left&quot;:465.4,&quot;top&quot;:147.6,&quot;width&quot;:410.6}"/>
</p:tagLst>
</file>

<file path=ppt/tags/tag4.xml><?xml version="1.0" encoding="utf-8"?>
<p:tagLst xmlns:p="http://schemas.openxmlformats.org/presentationml/2006/main">
  <p:tag name="KSO_WM_DIAGRAM_VIRTUALLY_FRAME" val="{&quot;height&quot;:346.75,&quot;left&quot;:465.4,&quot;top&quot;:147.6,&quot;width&quot;:410.6}"/>
</p:tagLst>
</file>

<file path=ppt/tags/tag5.xml><?xml version="1.0" encoding="utf-8"?>
<p:tagLst xmlns:p="http://schemas.openxmlformats.org/presentationml/2006/main">
  <p:tag name="commondata" val="eyJjb3VudCI6NiwiaGRpZCI6IjI3OTM5YWI3NWQ4ZmVmZmU5YTI4ZDIzMDU2M2EwZjAyIiwidXNlckNvdW50Ijo2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7888</Words>
  <Application>WPS 演示</Application>
  <PresentationFormat>宽屏</PresentationFormat>
  <Paragraphs>240</Paragraphs>
  <Slides>25</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Arial</vt:lpstr>
      <vt:lpstr>宋体</vt:lpstr>
      <vt:lpstr>Wingdings</vt:lpstr>
      <vt:lpstr>微软雅黑</vt:lpstr>
      <vt:lpstr>Times New Roman</vt:lpstr>
      <vt:lpstr>Roboto Bold</vt:lpstr>
      <vt:lpstr>Segoe Print</vt:lpstr>
      <vt:lpstr>黑体</vt:lpstr>
      <vt:lpstr>Calibri Light</vt:lpstr>
      <vt:lpstr>Wingdings</vt:lpstr>
      <vt:lpstr>Calibri</vt:lpstr>
      <vt:lpstr>Arial Unicode MS</vt:lpstr>
      <vt:lpstr>华文楷体</vt:lpstr>
      <vt:lpstr>Office 主题</vt:lpstr>
      <vt:lpstr>PowerPoint 演示文稿</vt:lpstr>
      <vt:lpstr>PowerPoint 演示文稿</vt:lpstr>
      <vt:lpstr>PowerPoint 演示文稿</vt:lpstr>
      <vt:lpstr>PowerPoint 演示文稿</vt:lpstr>
      <vt:lpstr>PowerPoint 演示文稿</vt:lpstr>
      <vt:lpstr>2.The Educational System </vt:lpstr>
      <vt:lpstr>2.The Educational System </vt:lpstr>
      <vt:lpstr>PowerPoint 演示文稿</vt:lpstr>
      <vt:lpstr>PowerPoint 演示文稿</vt:lpstr>
      <vt:lpstr> 3.  Higher Education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●Yale University</vt:lpstr>
      <vt:lpstr>PowerPoint 演示文稿</vt:lpstr>
      <vt:lpstr>●Massachusetts Institute of Technology</vt:lpstr>
      <vt:lpstr>●The University of Pennsylvania</vt:lpstr>
      <vt:lpstr>●University of Pennsylvania</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asdghk</cp:lastModifiedBy>
  <cp:revision>51</cp:revision>
  <dcterms:created xsi:type="dcterms:W3CDTF">2021-05-07T05:29:00Z</dcterms:created>
  <dcterms:modified xsi:type="dcterms:W3CDTF">2024-11-28T07:36:02Z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923F1D6764DA44F0BA3C7BB64C0DFE34_13</vt:lpwstr>
  </property>
  <property fmtid="{D5CDD505-2E9C-101B-9397-08002B2CF9AE}" pid="3" name="KSOProductBuildVer">
    <vt:lpwstr>2052-12.1.0.18608</vt:lpwstr>
  </property>
  <property fmtid="{D5CDD505-2E9C-101B-9397-08002B2CF9AE}" pid="4" name="KSOTemplateUUID">
    <vt:lpwstr>v1.0_mb_qTFNq9SkDaAV19qPzxDCCg==</vt:lpwstr>
  </property>
</Properties>
</file>