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4" r:id="rId5"/>
    <p:sldId id="323" r:id="rId6"/>
    <p:sldId id="270" r:id="rId7"/>
    <p:sldId id="324" r:id="rId8"/>
    <p:sldId id="310" r:id="rId9"/>
    <p:sldId id="311" r:id="rId10"/>
    <p:sldId id="325" r:id="rId11"/>
    <p:sldId id="326" r:id="rId12"/>
    <p:sldId id="327" r:id="rId13"/>
    <p:sldId id="328" r:id="rId14"/>
    <p:sldId id="329" r:id="rId15"/>
    <p:sldId id="330" r:id="rId16"/>
    <p:sldId id="294" r:id="rId17"/>
    <p:sldId id="312" r:id="rId18"/>
    <p:sldId id="295" r:id="rId19"/>
    <p:sldId id="296" r:id="rId20"/>
    <p:sldId id="297" r:id="rId21"/>
    <p:sldId id="331" r:id="rId22"/>
    <p:sldId id="260"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7" userDrawn="1">
          <p15:clr>
            <a:srgbClr val="A4A3A4"/>
          </p15:clr>
        </p15:guide>
        <p15:guide id="2" pos="3843" userDrawn="1">
          <p15:clr>
            <a:srgbClr val="A4A3A4"/>
          </p15:clr>
        </p15:guide>
        <p15:guide id="3" pos="7356" userDrawn="1">
          <p15:clr>
            <a:srgbClr val="A4A3A4"/>
          </p15:clr>
        </p15:guide>
        <p15:guide id="4" pos="324" userDrawn="1">
          <p15:clr>
            <a:srgbClr val="A4A3A4"/>
          </p15:clr>
        </p15:guide>
        <p15:guide id="5" orient="horz" pos="292" userDrawn="1">
          <p15:clr>
            <a:srgbClr val="A4A3A4"/>
          </p15:clr>
        </p15:guide>
        <p15:guide id="6" orient="horz" pos="40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17F"/>
    <a:srgbClr val="05317D"/>
    <a:srgbClr val="0544AD"/>
    <a:srgbClr val="07317A"/>
    <a:srgbClr val="075CE9"/>
    <a:srgbClr val="04317E"/>
    <a:srgbClr val="06317C"/>
    <a:srgbClr val="2A2C33"/>
    <a:srgbClr val="05317E"/>
    <a:srgbClr val="165D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6" d="100"/>
          <a:sy n="116" d="100"/>
        </p:scale>
        <p:origin x="336" y="108"/>
      </p:cViewPr>
      <p:guideLst>
        <p:guide orient="horz" pos="2217"/>
        <p:guide pos="3843"/>
        <p:guide pos="7356"/>
        <p:guide pos="324"/>
        <p:guide orient="horz" pos="292"/>
        <p:guide orient="horz" pos="4033"/>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3.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slide" Target="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jpeg"/><Relationship Id="rId3" Type="http://schemas.openxmlformats.org/officeDocument/2006/relationships/tags" Target="../tags/tag2.xml"/><Relationship Id="rId2" Type="http://schemas.openxmlformats.org/officeDocument/2006/relationships/image" Target="../media/image4.jpeg"/><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369185"/>
            <a:ext cx="10744835" cy="1568450"/>
          </a:xfrm>
          <a:prstGeom prst="rect">
            <a:avLst/>
          </a:prstGeom>
          <a:noFill/>
        </p:spPr>
        <p:txBody>
          <a:bodyPr wrap="square" rtlCol="0">
            <a:spAutoFit/>
          </a:bodyPr>
          <a:p>
            <a:pPr algn="ctr"/>
            <a:r>
              <a:rPr lang="en-US" altLang="zh-CN" sz="4800" b="1">
                <a:solidFill>
                  <a:srgbClr val="05317D"/>
                </a:solidFill>
                <a:latin typeface="微软雅黑" panose="020B0503020204020204" charset="-122"/>
                <a:ea typeface="微软雅黑" panose="020B0503020204020204" charset="-122"/>
                <a:cs typeface="微软雅黑" panose="020B0503020204020204" charset="-122"/>
              </a:rPr>
              <a:t>America </a:t>
            </a: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a:p>
            <a:pPr algn="ctr"/>
            <a:r>
              <a:rPr lang="en-US" altLang="zh-CN" sz="4800" b="1">
                <a:solidFill>
                  <a:srgbClr val="05317D"/>
                </a:solidFill>
                <a:latin typeface="微软雅黑" panose="020B0503020204020204" charset="-122"/>
                <a:ea typeface="微软雅黑" panose="020B0503020204020204" charset="-122"/>
                <a:cs typeface="微软雅黑" panose="020B0503020204020204" charset="-122"/>
              </a:rPr>
              <a:t>The </a:t>
            </a:r>
            <a:r>
              <a:rPr lang="en-US" altLang="zh-CN" sz="4800" b="1">
                <a:solidFill>
                  <a:srgbClr val="05317D"/>
                </a:solidFill>
                <a:latin typeface="微软雅黑" panose="020B0503020204020204" charset="-122"/>
                <a:ea typeface="微软雅黑" panose="020B0503020204020204" charset="-122"/>
                <a:cs typeface="微软雅黑" panose="020B0503020204020204" charset="-122"/>
                <a:sym typeface="+mn-ea"/>
              </a:rPr>
              <a:t>Political System</a:t>
            </a:r>
            <a:r>
              <a:rPr lang="en-US" altLang="zh-CN" sz="4800" b="1">
                <a:solidFill>
                  <a:srgbClr val="05317D"/>
                </a:solidFill>
                <a:latin typeface="微软雅黑" panose="020B0503020204020204" charset="-122"/>
                <a:ea typeface="微软雅黑" panose="020B0503020204020204" charset="-122"/>
                <a:cs typeface="微软雅黑" panose="020B0503020204020204" charset="-122"/>
              </a:rPr>
              <a:t> </a:t>
            </a: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162425" y="4518025"/>
            <a:ext cx="309880" cy="368300"/>
          </a:xfrm>
          <a:prstGeom prst="rect">
            <a:avLst/>
          </a:prstGeom>
          <a:noFill/>
        </p:spPr>
        <p:txBody>
          <a:bodyPr wrap="none" rtlCol="0">
            <a:spAutoFit/>
          </a:bodyPr>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1155700" y="821690"/>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11" name="矩形 10"/>
          <p:cNvSpPr/>
          <p:nvPr/>
        </p:nvSpPr>
        <p:spPr>
          <a:xfrm>
            <a:off x="1911029" y="1479550"/>
            <a:ext cx="4536504" cy="521970"/>
          </a:xfrm>
          <a:prstGeom prst="rect">
            <a:avLst/>
          </a:prstGeom>
        </p:spPr>
        <p:txBody>
          <a:bodyPr wrap="square">
            <a:spAutoFit/>
          </a:bodyPr>
          <a:p>
            <a:pPr marL="342900" indent="-342900">
              <a:buFont typeface="Wingdings" panose="05000000000000000000" charset="0"/>
              <a:buChar char="l"/>
            </a:pPr>
            <a:r>
              <a:rPr lang="en-US" altLang="zh-CN" sz="2000" dirty="0">
                <a:latin typeface="Times New Roman" panose="02020603050405020304" pitchFamily="18" charset="0"/>
                <a:cs typeface="Times New Roman" panose="02020603050405020304" pitchFamily="18" charset="0"/>
              </a:rPr>
              <a:t> </a:t>
            </a:r>
            <a:r>
              <a:rPr lang="en-US" altLang="zh-CN" sz="2800" b="1" dirty="0">
                <a:latin typeface="Times New Roman" panose="02020603050405020304" pitchFamily="18" charset="0"/>
                <a:cs typeface="Times New Roman" panose="02020603050405020304" pitchFamily="18" charset="0"/>
              </a:rPr>
              <a:t>How to elect a president?</a:t>
            </a:r>
            <a:r>
              <a:rPr lang="en-US" altLang="zh-CN" sz="2800" dirty="0">
                <a:latin typeface="Times New Roman" panose="02020603050405020304" pitchFamily="18" charset="0"/>
                <a:cs typeface="Times New Roman" panose="02020603050405020304" pitchFamily="18" charset="0"/>
              </a:rPr>
              <a:t> </a:t>
            </a:r>
            <a:endParaRPr lang="en-US" altLang="zh-CN" sz="2800" b="1" dirty="0">
              <a:latin typeface="Times New Roman" panose="02020603050405020304" pitchFamily="18" charset="0"/>
              <a:cs typeface="Times New Roman" panose="02020603050405020304" pitchFamily="18" charset="0"/>
            </a:endParaRPr>
          </a:p>
        </p:txBody>
      </p:sp>
      <p:sp>
        <p:nvSpPr>
          <p:cNvPr id="1048665" name="标题 11"/>
          <p:cNvSpPr>
            <a:spLocks noGrp="1"/>
          </p:cNvSpPr>
          <p:nvPr/>
        </p:nvSpPr>
        <p:spPr>
          <a:xfrm>
            <a:off x="2327589" y="2153354"/>
            <a:ext cx="1826173" cy="50695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n-US" altLang="zh-CN" sz="2400" b="1" dirty="0" err="1">
                <a:latin typeface="Times New Roman" panose="02020603050405020304" pitchFamily="18" charset="0"/>
                <a:cs typeface="Times New Roman" panose="02020603050405020304" pitchFamily="18" charset="0"/>
              </a:rPr>
              <a:t>Campains</a:t>
            </a:r>
            <a:endParaRPr lang="en-US" altLang="zh-CN" sz="2400" b="1" dirty="0" err="1">
              <a:latin typeface="Times New Roman" panose="02020603050405020304" pitchFamily="18" charset="0"/>
              <a:cs typeface="Times New Roman" panose="02020603050405020304" pitchFamily="18" charset="0"/>
            </a:endParaRPr>
          </a:p>
        </p:txBody>
      </p:sp>
      <p:sp>
        <p:nvSpPr>
          <p:cNvPr id="5" name="文本框 4"/>
          <p:cNvSpPr txBox="1"/>
          <p:nvPr/>
        </p:nvSpPr>
        <p:spPr>
          <a:xfrm>
            <a:off x="2021519" y="2811780"/>
            <a:ext cx="7112000" cy="2306955"/>
          </a:xfrm>
          <a:prstGeom prst="rect">
            <a:avLst/>
          </a:prstGeom>
        </p:spPr>
        <p:txBody>
          <a:bodyPr wrap="square">
            <a:spAutoFit/>
          </a:bodyPr>
          <a:p>
            <a:pPr marL="0" indent="0" algn="just" defTabSz="266700">
              <a:spcBef>
                <a:spcPct val="0"/>
              </a:spcBef>
              <a:spcAft>
                <a:spcPct val="0"/>
              </a:spcAft>
            </a:pPr>
            <a:r>
              <a:rPr lang="en-US" altLang="zh-CN" sz="2400">
                <a:latin typeface="Times New Roman" panose="02020603050405020304" pitchFamily="18" charset="0"/>
                <a:ea typeface="宋体" panose="02010600030101010101" pitchFamily="2" charset="-122"/>
                <a:cs typeface="Times New Roman" panose="02020603050405020304" pitchFamily="18" charset="0"/>
              </a:rPr>
              <a:t>The third step is national wide campaign and ballot held in November. To win voter</a:t>
            </a:r>
            <a:r>
              <a:rPr lang="en-US" altLang="zh-CN" sz="2400">
                <a:latin typeface="Times New Roman" panose="02020603050405020304" pitchFamily="18" charset="0"/>
                <a:ea typeface="Calibri" panose="020F0502020204030204"/>
                <a:cs typeface="Times New Roman" panose="02020603050405020304" pitchFamily="18" charset="0"/>
              </a:rPr>
              <a:t>s</a:t>
            </a:r>
            <a:r>
              <a:rPr lang="en-US" altLang="zh-CN" sz="2400">
                <a:latin typeface="Times New Roman" panose="02020603050405020304" pitchFamily="18" charset="0"/>
                <a:ea typeface="宋体" panose="02010600030101010101" pitchFamily="2" charset="-122"/>
                <a:cs typeface="Times New Roman" panose="02020603050405020304" pitchFamily="18" charset="0"/>
              </a:rPr>
              <a:t>’ support, candidates tried every means l</a:t>
            </a:r>
            <a:r>
              <a:rPr lang="en-US" altLang="zh-CN" sz="2400">
                <a:latin typeface="Times New Roman" panose="02020603050405020304" pitchFamily="18" charset="0"/>
                <a:ea typeface="Calibri" panose="020F0502020204030204"/>
                <a:cs typeface="Times New Roman" panose="02020603050405020304" pitchFamily="18" charset="0"/>
              </a:rPr>
              <a:t>ike</a:t>
            </a:r>
            <a:r>
              <a:rPr lang="en-US" altLang="zh-CN" sz="2400">
                <a:latin typeface="Times New Roman" panose="02020603050405020304" pitchFamily="18" charset="0"/>
                <a:ea typeface="宋体" panose="02010600030101010101" pitchFamily="2" charset="-122"/>
                <a:cs typeface="Times New Roman" panose="02020603050405020304" pitchFamily="18" charset="0"/>
              </a:rPr>
              <a:t> TV</a:t>
            </a:r>
            <a:r>
              <a:rPr lang="en-US" altLang="zh-CN" sz="2400">
                <a:latin typeface="Times New Roman" panose="02020603050405020304" pitchFamily="18" charset="0"/>
                <a:ea typeface="Calibri" panose="020F0502020204030204"/>
                <a:cs typeface="Times New Roman" panose="02020603050405020304" pitchFamily="18" charset="0"/>
              </a:rPr>
              <a:t>, </a:t>
            </a:r>
            <a:r>
              <a:rPr lang="en-US" altLang="zh-CN" sz="2400">
                <a:latin typeface="Times New Roman" panose="02020603050405020304" pitchFamily="18" charset="0"/>
                <a:ea typeface="宋体" panose="02010600030101010101" pitchFamily="2" charset="-122"/>
                <a:cs typeface="Times New Roman" panose="02020603050405020304" pitchFamily="18" charset="0"/>
              </a:rPr>
              <a:t>radio, newspaper, door-to-door-visit</a:t>
            </a:r>
            <a:r>
              <a:rPr lang="en-US" altLang="zh-CN" sz="2400">
                <a:latin typeface="Times New Roman" panose="02020603050405020304" pitchFamily="18" charset="0"/>
                <a:ea typeface="Calibri" panose="020F0502020204030204"/>
                <a:cs typeface="Times New Roman" panose="02020603050405020304" pitchFamily="18" charset="0"/>
              </a:rPr>
              <a:t>, </a:t>
            </a:r>
            <a:r>
              <a:rPr lang="en-US" altLang="zh-CN" sz="2400">
                <a:latin typeface="Times New Roman" panose="02020603050405020304" pitchFamily="18" charset="0"/>
                <a:ea typeface="宋体" panose="02010600030101010101" pitchFamily="2" charset="-122"/>
                <a:cs typeface="Times New Roman" panose="02020603050405020304" pitchFamily="18" charset="0"/>
              </a:rPr>
              <a:t>public speech</a:t>
            </a:r>
            <a:r>
              <a:rPr lang="en-US" altLang="zh-CN" sz="2400">
                <a:latin typeface="Times New Roman" panose="02020603050405020304" pitchFamily="18" charset="0"/>
                <a:ea typeface="Calibri" panose="020F0502020204030204"/>
                <a:cs typeface="Times New Roman" panose="02020603050405020304" pitchFamily="18" charset="0"/>
              </a:rPr>
              <a:t>, </a:t>
            </a:r>
            <a:r>
              <a:rPr lang="en-US" altLang="zh-CN" sz="2400">
                <a:latin typeface="Times New Roman" panose="02020603050405020304" pitchFamily="18" charset="0"/>
                <a:ea typeface="宋体" panose="02010600030101010101" pitchFamily="2" charset="-122"/>
                <a:cs typeface="Times New Roman" panose="02020603050405020304" pitchFamily="18" charset="0"/>
              </a:rPr>
              <a:t>and soon to convince the voters that he is more competent to solve the current and future problems than his rival.</a:t>
            </a:r>
            <a:endParaRPr lang="en-US" altLang="zh-CN" sz="2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1155700" y="821690"/>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7" name="Rectangle 2"/>
          <p:cNvSpPr>
            <a:spLocks noGrp="1" noChangeArrowheads="1"/>
          </p:cNvSpPr>
          <p:nvPr/>
        </p:nvSpPr>
        <p:spPr>
          <a:xfrm>
            <a:off x="1565910" y="1405255"/>
            <a:ext cx="4039870" cy="550545"/>
          </a:xfrm>
          <a:prstGeom prst="rect">
            <a:avLst/>
          </a:prstGeom>
        </p:spPr>
        <p:txBody>
          <a:bodyPr vert="horz" wrap="square" lIns="91440" tIns="45720" rIns="91440" bIns="45720" numCol="1" rtlCol="0" anchor="ctr" anchorCtr="0" compatLnSpc="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just" eaLnBrk="1" hangingPunct="1">
              <a:defRPr/>
            </a:pPr>
            <a:r>
              <a:rPr lang="en-US" altLang="zh-CN" sz="2800" kern="1200" dirty="0">
                <a:effectLst/>
                <a:latin typeface="Times New Roman" panose="02020603050405020304" pitchFamily="18" charset="0"/>
                <a:ea typeface="仿宋" panose="02010609060101010101" charset="-122"/>
                <a:cs typeface="Times New Roman" panose="02020603050405020304" pitchFamily="18" charset="0"/>
                <a:sym typeface="+mn-ea"/>
              </a:rPr>
              <a:t>●</a:t>
            </a:r>
            <a:r>
              <a:rPr lang="en-US" altLang="zh-CN" sz="2800" kern="1200" dirty="0">
                <a:solidFill>
                  <a:schemeClr val="bg2">
                    <a:lumMod val="10000"/>
                    <a:lumOff val="90000"/>
                  </a:schemeClr>
                </a:solidFill>
                <a:effectLst/>
                <a:latin typeface="Times New Roman" panose="02020603050405020304" pitchFamily="18" charset="0"/>
                <a:ea typeface="仿宋" panose="02010609060101010101" charset="-122"/>
                <a:cs typeface="Times New Roman" panose="02020603050405020304" pitchFamily="18" charset="0"/>
                <a:sym typeface="+mn-ea"/>
              </a:rPr>
              <a:t> </a:t>
            </a:r>
            <a:r>
              <a:rPr kumimoji="0" lang="en-US" altLang="zh-CN"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The Legislative Branch</a:t>
            </a:r>
            <a:endParaRPr kumimoji="0" lang="zh-CN" alt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8" name="文本框 7"/>
          <p:cNvSpPr txBox="1"/>
          <p:nvPr/>
        </p:nvSpPr>
        <p:spPr>
          <a:xfrm>
            <a:off x="1643380" y="2002790"/>
            <a:ext cx="7237730" cy="850265"/>
          </a:xfrm>
          <a:prstGeom prst="rect">
            <a:avLst/>
          </a:prstGeom>
          <a:noFill/>
        </p:spPr>
        <p:txBody>
          <a:bodyPr wrap="square" rtlCol="0">
            <a:noAutofit/>
          </a:bodyPr>
          <a:p>
            <a:r>
              <a:rPr lang="en-US" altLang="zh-CN" sz="2400" kern="0" noProof="0" dirty="0">
                <a:ln>
                  <a:noFill/>
                </a:ln>
                <a:effectLst/>
                <a:uLnTx/>
                <a:uFillTx/>
                <a:latin typeface="Times New Roman" panose="02020603050405020304" pitchFamily="18" charset="0"/>
                <a:cs typeface="Times New Roman" panose="02020603050405020304" pitchFamily="18" charset="0"/>
                <a:sym typeface="+mn-ea"/>
              </a:rPr>
              <a:t>It consists of two houses with equal powers: </a:t>
            </a:r>
            <a:r>
              <a:rPr lang="en-US" altLang="zh-CN" sz="2400" b="1" kern="0" noProof="0" dirty="0">
                <a:ln>
                  <a:noFill/>
                </a:ln>
                <a:effectLst/>
                <a:uLnTx/>
                <a:uFillTx/>
                <a:latin typeface="Times New Roman" panose="02020603050405020304" pitchFamily="18" charset="0"/>
                <a:cs typeface="Times New Roman" panose="02020603050405020304" pitchFamily="18" charset="0"/>
                <a:sym typeface="+mn-ea"/>
              </a:rPr>
              <a:t>the Senate</a:t>
            </a:r>
            <a:r>
              <a:rPr lang="en-US" altLang="zh-CN" sz="2400" kern="0" noProof="0" dirty="0">
                <a:ln>
                  <a:noFill/>
                </a:ln>
                <a:effectLst/>
                <a:uLnTx/>
                <a:uFillTx/>
                <a:latin typeface="Times New Roman" panose="02020603050405020304" pitchFamily="18" charset="0"/>
                <a:cs typeface="Times New Roman" panose="02020603050405020304" pitchFamily="18" charset="0"/>
                <a:sym typeface="+mn-ea"/>
              </a:rPr>
              <a:t> and </a:t>
            </a:r>
            <a:r>
              <a:rPr lang="en-US" altLang="zh-CN" sz="2400" b="1" kern="0" noProof="0" dirty="0">
                <a:ln>
                  <a:noFill/>
                </a:ln>
                <a:effectLst/>
                <a:uLnTx/>
                <a:uFillTx/>
                <a:latin typeface="Times New Roman" panose="02020603050405020304" pitchFamily="18" charset="0"/>
                <a:cs typeface="Times New Roman" panose="02020603050405020304" pitchFamily="18" charset="0"/>
                <a:sym typeface="+mn-ea"/>
              </a:rPr>
              <a:t>the House of Representatives</a:t>
            </a:r>
            <a:r>
              <a:rPr lang="en-US" altLang="zh-CN" sz="2400" kern="0" noProof="0" dirty="0">
                <a:ln>
                  <a:noFill/>
                </a:ln>
                <a:effectLst/>
                <a:uLnTx/>
                <a:uFillTx/>
                <a:latin typeface="Times New Roman" panose="02020603050405020304" pitchFamily="18" charset="0"/>
                <a:cs typeface="Times New Roman" panose="02020603050405020304" pitchFamily="18" charset="0"/>
                <a:sym typeface="+mn-ea"/>
              </a:rPr>
              <a:t>.</a:t>
            </a:r>
            <a:endParaRPr kumimoji="0" lang="zh-CN" altLang="en-US" sz="2400" b="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a:p>
            <a:endParaRPr kumimoji="0" lang="zh-CN" altLang="en-US" sz="2400" b="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pic>
        <p:nvPicPr>
          <p:cNvPr id="9" name="图片 8"/>
          <p:cNvPicPr/>
          <p:nvPr/>
        </p:nvPicPr>
        <p:blipFill>
          <a:blip r:embed="rId1"/>
          <a:stretch>
            <a:fillRect/>
          </a:stretch>
        </p:blipFill>
        <p:spPr>
          <a:xfrm>
            <a:off x="3085465" y="2900680"/>
            <a:ext cx="5311140" cy="3308985"/>
          </a:xfrm>
          <a:prstGeom prst="rect">
            <a:avLst/>
          </a:prstGeom>
          <a:ln w="38100">
            <a:solidFill>
              <a:schemeClr val="accent1"/>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600075" y="5715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1155700" y="61912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7" name="Rectangle 2"/>
          <p:cNvSpPr>
            <a:spLocks noGrp="1" noChangeArrowheads="1"/>
          </p:cNvSpPr>
          <p:nvPr/>
        </p:nvSpPr>
        <p:spPr>
          <a:xfrm>
            <a:off x="1757045" y="1137285"/>
            <a:ext cx="4411345" cy="434975"/>
          </a:xfrm>
          <a:prstGeom prst="rect">
            <a:avLst/>
          </a:prstGeom>
        </p:spPr>
        <p:txBody>
          <a:bodyPr vert="horz" wrap="square" lIns="91440" tIns="45720" rIns="91440" bIns="45720" numCol="1" rtlCol="0" anchor="ctr" anchorCtr="0" compatLnSpc="1">
            <a:normAutofit fontScale="8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just" eaLnBrk="1" hangingPunct="1">
              <a:defRPr/>
            </a:pPr>
            <a:r>
              <a:rPr lang="en-US" altLang="zh-CN" sz="2800" kern="1200" dirty="0">
                <a:effectLst/>
                <a:latin typeface="Times New Roman" panose="02020603050405020304" pitchFamily="18" charset="0"/>
                <a:ea typeface="仿宋" panose="02010609060101010101" charset="-122"/>
                <a:cs typeface="Times New Roman" panose="02020603050405020304" pitchFamily="18" charset="0"/>
                <a:sym typeface="+mn-ea"/>
              </a:rPr>
              <a:t>●</a:t>
            </a:r>
            <a:r>
              <a:rPr lang="en-US" altLang="zh-CN" sz="2800" kern="1200" dirty="0">
                <a:solidFill>
                  <a:schemeClr val="bg2">
                    <a:lumMod val="10000"/>
                    <a:lumOff val="90000"/>
                  </a:schemeClr>
                </a:solidFill>
                <a:effectLst/>
                <a:latin typeface="Times New Roman" panose="02020603050405020304" pitchFamily="18" charset="0"/>
                <a:ea typeface="仿宋" panose="02010609060101010101" charset="-122"/>
                <a:cs typeface="Times New Roman" panose="02020603050405020304" pitchFamily="18" charset="0"/>
                <a:sym typeface="+mn-ea"/>
              </a:rPr>
              <a:t> </a:t>
            </a:r>
            <a:r>
              <a:rPr kumimoji="0" lang="en-US" altLang="zh-CN"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The Legislative Branch</a:t>
            </a:r>
            <a:endParaRPr kumimoji="0" lang="zh-CN" alt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1048698" name="Rectangle 2"/>
          <p:cNvSpPr>
            <a:spLocks noGrp="1" noChangeArrowheads="1"/>
          </p:cNvSpPr>
          <p:nvPr/>
        </p:nvSpPr>
        <p:spPr>
          <a:xfrm>
            <a:off x="2059305" y="1498504"/>
            <a:ext cx="3096344" cy="528526"/>
          </a:xfrm>
          <a:prstGeom prst="rect">
            <a:avLst/>
          </a:prstGeom>
        </p:spPr>
        <p:txBody>
          <a:bodyPr vert="horz" wrap="square" lIns="91440" tIns="45720" rIns="91440" bIns="45720" numCol="1" rtlCol="0" anchor="ctr" anchorCtr="0" compatLnSpc="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20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House of Representatives</a:t>
            </a:r>
            <a:endParaRPr kumimoji="0" lang="en-US" altLang="zh-CN" sz="20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1048699" name="Rectangle 3"/>
          <p:cNvSpPr>
            <a:spLocks noGrp="1"/>
          </p:cNvSpPr>
          <p:nvPr/>
        </p:nvSpPr>
        <p:spPr>
          <a:xfrm>
            <a:off x="2059305" y="1929130"/>
            <a:ext cx="7106285" cy="2148840"/>
          </a:xfrm>
          <a:prstGeom prst="rect">
            <a:avLst/>
          </a:prstGeom>
        </p:spPr>
        <p:txBody>
          <a:bodyPr vert="horz" wrap="square" lIns="91440" tIns="45720" rIns="91440" bIns="45720" rtlCol="0" anchor="t">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eaLnBrk="1" hangingPunct="1">
              <a:buNone/>
            </a:pPr>
            <a:r>
              <a:rPr lang="en-US" altLang="zh-CN" sz="1800" dirty="0">
                <a:latin typeface="Times New Roman" panose="02020603050405020304" pitchFamily="18" charset="0"/>
                <a:cs typeface="Times New Roman" panose="02020603050405020304" pitchFamily="18" charset="0"/>
              </a:rPr>
              <a:t>The House of Representatives, with the Speaker as its head, currently the leader of the majority party in the House, has a permanent membership of 435. The seats of each state depend on its population. The members of the House are called representatives or Congress members. They must be at least 25 years old, have been an American citizen for no less than seven years and residents in the states from which he is elected. Representatives are elected every two years , but with no limitation on the number of terms.Elections are in November of even-numbered years.</a:t>
            </a:r>
            <a:endParaRPr lang="en-US" altLang="zh-CN" sz="1800" dirty="0">
              <a:latin typeface="Times New Roman" panose="02020603050405020304" pitchFamily="18" charset="0"/>
              <a:cs typeface="Times New Roman" panose="02020603050405020304" pitchFamily="18" charset="0"/>
            </a:endParaRPr>
          </a:p>
        </p:txBody>
      </p:sp>
      <p:pic>
        <p:nvPicPr>
          <p:cNvPr id="10" name="图片 9"/>
          <p:cNvPicPr>
            <a:picLocks noChangeAspect="1"/>
          </p:cNvPicPr>
          <p:nvPr/>
        </p:nvPicPr>
        <p:blipFill>
          <a:blip r:embed="rId1"/>
          <a:stretch>
            <a:fillRect/>
          </a:stretch>
        </p:blipFill>
        <p:spPr>
          <a:xfrm>
            <a:off x="4288155" y="4260850"/>
            <a:ext cx="2795905" cy="209613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600075" y="5715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1155700" y="73850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7" name="Rectangle 2"/>
          <p:cNvSpPr>
            <a:spLocks noGrp="1" noChangeArrowheads="1"/>
          </p:cNvSpPr>
          <p:nvPr/>
        </p:nvSpPr>
        <p:spPr>
          <a:xfrm>
            <a:off x="1757045" y="1343660"/>
            <a:ext cx="4411345" cy="434975"/>
          </a:xfrm>
          <a:prstGeom prst="rect">
            <a:avLst/>
          </a:prstGeom>
        </p:spPr>
        <p:txBody>
          <a:bodyPr vert="horz" wrap="square" lIns="91440" tIns="45720" rIns="91440" bIns="45720" numCol="1" rtlCol="0" anchor="ctr" anchorCtr="0" compatLnSpc="1">
            <a:normAutofit fontScale="8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just" eaLnBrk="1" hangingPunct="1">
              <a:defRPr/>
            </a:pPr>
            <a:r>
              <a:rPr lang="en-US" altLang="zh-CN" sz="2800" kern="1200" dirty="0">
                <a:effectLst/>
                <a:latin typeface="Times New Roman" panose="02020603050405020304" pitchFamily="18" charset="0"/>
                <a:ea typeface="仿宋" panose="02010609060101010101" charset="-122"/>
                <a:cs typeface="Times New Roman" panose="02020603050405020304" pitchFamily="18" charset="0"/>
                <a:sym typeface="+mn-ea"/>
              </a:rPr>
              <a:t>●</a:t>
            </a:r>
            <a:r>
              <a:rPr lang="en-US" altLang="zh-CN" sz="2800" kern="1200" dirty="0">
                <a:solidFill>
                  <a:schemeClr val="bg2">
                    <a:lumMod val="10000"/>
                    <a:lumOff val="90000"/>
                  </a:schemeClr>
                </a:solidFill>
                <a:effectLst/>
                <a:latin typeface="Times New Roman" panose="02020603050405020304" pitchFamily="18" charset="0"/>
                <a:ea typeface="仿宋" panose="02010609060101010101" charset="-122"/>
                <a:cs typeface="Times New Roman" panose="02020603050405020304" pitchFamily="18" charset="0"/>
                <a:sym typeface="+mn-ea"/>
              </a:rPr>
              <a:t> </a:t>
            </a:r>
            <a:r>
              <a:rPr kumimoji="0" lang="en-US" altLang="zh-CN"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The Legislative Branch</a:t>
            </a:r>
            <a:endParaRPr kumimoji="0" lang="zh-CN" alt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1048704" name="Rectangle 2"/>
          <p:cNvSpPr>
            <a:spLocks noGrp="1" noChangeArrowheads="1"/>
          </p:cNvSpPr>
          <p:nvPr/>
        </p:nvSpPr>
        <p:spPr>
          <a:xfrm>
            <a:off x="2357755" y="1844040"/>
            <a:ext cx="876935" cy="475615"/>
          </a:xfrm>
          <a:prstGeom prst="rect">
            <a:avLst/>
          </a:prstGeom>
        </p:spPr>
        <p:txBody>
          <a:bodyPr vert="horz" wrap="square" lIns="91440" tIns="45720" rIns="91440" bIns="45720" numCol="1" rtlCol="0" anchor="ctr" anchorCtr="0" compatLnSpc="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Senate</a:t>
            </a:r>
            <a:endParaRPr kumimoji="0" lang="en-US" altLang="zh-CN" sz="20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1048705" name="Rectangle 3"/>
          <p:cNvSpPr>
            <a:spLocks noGrp="1"/>
          </p:cNvSpPr>
          <p:nvPr/>
        </p:nvSpPr>
        <p:spPr>
          <a:xfrm>
            <a:off x="2226945" y="2319655"/>
            <a:ext cx="6713220" cy="2087245"/>
          </a:xfrm>
          <a:prstGeom prst="rect">
            <a:avLst/>
          </a:prstGeom>
        </p:spPr>
        <p:txBody>
          <a:bodyPr vert="horz" wrap="square" lIns="91440" tIns="45720" rIns="91440" bIns="45720" rtlCol="0" anchor="t">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eaLnBrk="1" hangingPunct="1">
              <a:buNone/>
            </a:pPr>
            <a:r>
              <a:rPr lang="en-US" altLang="zh-CN" sz="1800" dirty="0">
                <a:latin typeface="Times New Roman" panose="02020603050405020304" pitchFamily="18" charset="0"/>
                <a:cs typeface="Times New Roman" panose="02020603050405020304" pitchFamily="18" charset="0"/>
              </a:rPr>
              <a:t>The Senate has 100 members with each state having two senators. The term of office is six years, with one-third of the Senate seats up for election every two years. A senator must be over 30 years old,and have been an American citizen for at least nine years and a resident in the state in which he or she is seeking elective office. The head of the Senate serves as the vice-president of the United States. </a:t>
            </a:r>
            <a:endParaRPr lang="en-US" altLang="zh-CN" sz="1800" dirty="0">
              <a:latin typeface="Times New Roman" panose="02020603050405020304" pitchFamily="18" charset="0"/>
              <a:cs typeface="Times New Roman" panose="02020603050405020304" pitchFamily="18" charset="0"/>
            </a:endParaRPr>
          </a:p>
        </p:txBody>
      </p:sp>
      <p:pic>
        <p:nvPicPr>
          <p:cNvPr id="5" name="Picture 2" descr="美国参议院 - 搜狗百科"/>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33337" y="4077464"/>
            <a:ext cx="2879527" cy="21596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600075" y="5715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1155700" y="73850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7" name="Rectangle 2"/>
          <p:cNvSpPr>
            <a:spLocks noGrp="1" noChangeArrowheads="1"/>
          </p:cNvSpPr>
          <p:nvPr/>
        </p:nvSpPr>
        <p:spPr>
          <a:xfrm>
            <a:off x="2322195" y="1478280"/>
            <a:ext cx="4411345" cy="434975"/>
          </a:xfrm>
          <a:prstGeom prst="rect">
            <a:avLst/>
          </a:prstGeom>
        </p:spPr>
        <p:txBody>
          <a:bodyPr vert="horz" wrap="square" lIns="91440" tIns="45720" rIns="91440" bIns="45720" numCol="1" rtlCol="0" anchor="ctr" anchorCtr="0" compatLnSpc="1">
            <a:normAutofit fontScale="8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just" eaLnBrk="1" hangingPunct="1">
              <a:defRPr/>
            </a:pPr>
            <a:r>
              <a:rPr lang="en-US" altLang="zh-CN" sz="2800" kern="1200" dirty="0">
                <a:effectLst/>
                <a:latin typeface="Times New Roman" panose="02020603050405020304" pitchFamily="18" charset="0"/>
                <a:ea typeface="仿宋" panose="02010609060101010101" charset="-122"/>
                <a:cs typeface="Times New Roman" panose="02020603050405020304" pitchFamily="18" charset="0"/>
                <a:sym typeface="+mn-ea"/>
              </a:rPr>
              <a:t>●</a:t>
            </a:r>
            <a:r>
              <a:rPr lang="en-US" altLang="zh-CN" sz="2800" kern="1200" dirty="0">
                <a:solidFill>
                  <a:schemeClr val="bg2">
                    <a:lumMod val="10000"/>
                    <a:lumOff val="90000"/>
                  </a:schemeClr>
                </a:solidFill>
                <a:effectLst/>
                <a:latin typeface="Times New Roman" panose="02020603050405020304" pitchFamily="18" charset="0"/>
                <a:ea typeface="仿宋" panose="02010609060101010101" charset="-122"/>
                <a:cs typeface="Times New Roman" panose="02020603050405020304" pitchFamily="18" charset="0"/>
                <a:sym typeface="+mn-ea"/>
              </a:rPr>
              <a:t> </a:t>
            </a:r>
            <a:r>
              <a:rPr kumimoji="0" lang="en-US" altLang="zh-CN"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The Legislative Branch</a:t>
            </a:r>
            <a:endParaRPr kumimoji="0" lang="zh-CN" alt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8" name="Rectangle 2"/>
          <p:cNvSpPr>
            <a:spLocks noGrp="1" noChangeArrowheads="1"/>
          </p:cNvSpPr>
          <p:nvPr/>
        </p:nvSpPr>
        <p:spPr>
          <a:xfrm>
            <a:off x="2965934" y="2162810"/>
            <a:ext cx="3653790" cy="519430"/>
          </a:xfrm>
          <a:prstGeom prst="rect">
            <a:avLst/>
          </a:prstGeom>
        </p:spPr>
        <p:txBody>
          <a:bodyPr vert="horz" wrap="square" lIns="91440" tIns="45720" rIns="91440" bIns="45720" numCol="1" rtlCol="0" anchor="ctr" anchorCtr="0" compatLnSpc="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eaLnBrk="1" hangingPunct="1">
              <a:defRPr/>
            </a:pPr>
            <a:r>
              <a:rPr lang="en-US" altLang="zh-CN" sz="2400" b="1" dirty="0">
                <a:latin typeface="Times New Roman" panose="02020603050405020304" pitchFamily="18" charset="0"/>
                <a:ea typeface="仿宋" panose="02010609060101010101" charset="-122"/>
                <a:cs typeface="Times New Roman" panose="02020603050405020304" pitchFamily="18" charset="0"/>
                <a:sym typeface="+mn-ea"/>
              </a:rPr>
              <a:t> </a:t>
            </a:r>
            <a:r>
              <a:rPr lang="en-US" altLang="zh-CN" sz="2400" b="1" dirty="0">
                <a:latin typeface="Times New Roman" panose="02020603050405020304" pitchFamily="18" charset="0"/>
                <a:cs typeface="Times New Roman" panose="02020603050405020304" pitchFamily="18" charset="0"/>
              </a:rPr>
              <a:t>Powers of  the Congress</a:t>
            </a:r>
            <a:endParaRPr kumimoji="0" lang="en-US" altLang="zh-CN" sz="2400" b="1" i="0" u="none" strike="noStrike" kern="0" cap="none" spc="0" normalizeH="0" baseline="0" noProof="0" dirty="0">
              <a:ln>
                <a:noFill/>
              </a:ln>
              <a:solidFill>
                <a:schemeClr val="tx2"/>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9" name="Rectangle 3"/>
          <p:cNvSpPr>
            <a:spLocks noGrp="1"/>
          </p:cNvSpPr>
          <p:nvPr/>
        </p:nvSpPr>
        <p:spPr>
          <a:xfrm>
            <a:off x="3049754" y="2997197"/>
            <a:ext cx="6264696" cy="1923937"/>
          </a:xfrm>
          <a:prstGeom prst="rect">
            <a:avLst/>
          </a:prstGeom>
        </p:spPr>
        <p:txBody>
          <a:bodyPr vert="horz" wrap="square" lIns="91440" tIns="45720" rIns="91440" bIns="45720" rtlCol="0" anchor="t">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just" eaLnBrk="1" hangingPunct="1">
              <a:buClr>
                <a:srgbClr val="E3E3FF"/>
              </a:buClr>
              <a:buNone/>
            </a:pPr>
            <a:r>
              <a:rPr lang="en-US" altLang="zh-CN" sz="1600" dirty="0">
                <a:solidFill>
                  <a:srgbClr val="FFFFFF"/>
                </a:solidFill>
              </a:rPr>
              <a:t>       </a:t>
            </a:r>
            <a:r>
              <a:rPr lang="en-US" altLang="zh-CN" sz="2000" dirty="0">
                <a:latin typeface="Times New Roman" panose="02020603050405020304" pitchFamily="18" charset="0"/>
                <a:cs typeface="Times New Roman" panose="02020603050405020304" pitchFamily="18" charset="0"/>
              </a:rPr>
              <a:t>• Make laws</a:t>
            </a:r>
            <a:endParaRPr lang="en-US" altLang="zh-CN" sz="2000" dirty="0">
              <a:latin typeface="Times New Roman" panose="02020603050405020304" pitchFamily="18" charset="0"/>
              <a:cs typeface="Times New Roman" panose="02020603050405020304" pitchFamily="18" charset="0"/>
            </a:endParaRPr>
          </a:p>
          <a:p>
            <a:pPr lvl="0" algn="just" eaLnBrk="1" hangingPunct="1">
              <a:buClr>
                <a:srgbClr val="E3E3FF"/>
              </a:buClr>
              <a:buNone/>
            </a:pPr>
            <a:r>
              <a:rPr lang="en-US" altLang="zh-CN" sz="2000" dirty="0">
                <a:latin typeface="Times New Roman" panose="02020603050405020304" pitchFamily="18" charset="0"/>
                <a:cs typeface="Times New Roman" panose="02020603050405020304" pitchFamily="18" charset="0"/>
              </a:rPr>
              <a:t>     • Accept the state secretary</a:t>
            </a:r>
            <a:endParaRPr lang="en-US" altLang="zh-CN" sz="2000" dirty="0">
              <a:latin typeface="Times New Roman" panose="02020603050405020304" pitchFamily="18" charset="0"/>
              <a:cs typeface="Times New Roman" panose="02020603050405020304" pitchFamily="18" charset="0"/>
            </a:endParaRPr>
          </a:p>
          <a:p>
            <a:pPr lvl="0" algn="just" eaLnBrk="1" hangingPunct="1">
              <a:buClr>
                <a:srgbClr val="E3E3FF"/>
              </a:buClr>
              <a:buNone/>
            </a:pPr>
            <a:r>
              <a:rPr lang="en-US" altLang="zh-CN" sz="2000" dirty="0">
                <a:latin typeface="Times New Roman" panose="02020603050405020304" pitchFamily="18" charset="0"/>
                <a:cs typeface="Times New Roman" panose="02020603050405020304" pitchFamily="18" charset="0"/>
              </a:rPr>
              <a:t>     • Accept the chief justice and justices in the Supreme Court </a:t>
            </a:r>
            <a:endParaRPr lang="en-US" altLang="zh-CN" sz="2000" dirty="0">
              <a:latin typeface="Times New Roman" panose="02020603050405020304" pitchFamily="18" charset="0"/>
              <a:cs typeface="Times New Roman" panose="02020603050405020304" pitchFamily="18" charset="0"/>
            </a:endParaRPr>
          </a:p>
          <a:p>
            <a:pPr lvl="0" algn="just" eaLnBrk="1" hangingPunct="1">
              <a:buClr>
                <a:srgbClr val="E3E3FF"/>
              </a:buClr>
              <a:buNone/>
            </a:pPr>
            <a:r>
              <a:rPr lang="en-US" altLang="zh-CN" sz="2000" dirty="0">
                <a:latin typeface="Times New Roman" panose="02020603050405020304" pitchFamily="18" charset="0"/>
                <a:cs typeface="Times New Roman" panose="02020603050405020304" pitchFamily="18" charset="0"/>
              </a:rPr>
              <a:t>     • Make the annual budget</a:t>
            </a:r>
            <a:endParaRPr lang="en-US" altLang="zh-CN" sz="2000" dirty="0">
              <a:latin typeface="Times New Roman" panose="02020603050405020304" pitchFamily="18" charset="0"/>
              <a:cs typeface="Times New Roman" panose="02020603050405020304" pitchFamily="18" charset="0"/>
            </a:endParaRPr>
          </a:p>
          <a:p>
            <a:pPr lvl="0" algn="just" eaLnBrk="1" hangingPunct="1">
              <a:buClr>
                <a:srgbClr val="E3E3FF"/>
              </a:buClr>
              <a:buNone/>
            </a:pPr>
            <a:r>
              <a:rPr lang="en-US" altLang="zh-CN" sz="2000" dirty="0">
                <a:latin typeface="Times New Roman" panose="02020603050405020304" pitchFamily="18" charset="0"/>
                <a:cs typeface="Times New Roman" panose="02020603050405020304" pitchFamily="18" charset="0"/>
              </a:rPr>
              <a:t>     • Impeach the high-level officials, even the president</a:t>
            </a:r>
            <a:endParaRPr lang="en-US" altLang="zh-CN" sz="2000" dirty="0">
              <a:latin typeface="Times New Roman" panose="02020603050405020304" pitchFamily="18" charset="0"/>
              <a:cs typeface="Times New Roman" panose="02020603050405020304" pitchFamily="18" charset="0"/>
            </a:endParaRPr>
          </a:p>
          <a:p>
            <a:pPr algn="just" eaLnBrk="1" hangingPunct="1"/>
            <a:endParaRPr lang="zh-CN" altLang="zh-CN"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矩形 4"/>
          <p:cNvSpPr/>
          <p:nvPr/>
        </p:nvSpPr>
        <p:spPr>
          <a:xfrm>
            <a:off x="1153795" y="69659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1048714" name="Rectangle 2"/>
          <p:cNvSpPr>
            <a:spLocks noGrp="1" noChangeArrowheads="1"/>
          </p:cNvSpPr>
          <p:nvPr/>
        </p:nvSpPr>
        <p:spPr>
          <a:xfrm>
            <a:off x="1800942" y="1398173"/>
            <a:ext cx="3248488" cy="516797"/>
          </a:xfrm>
          <a:prstGeom prst="rect">
            <a:avLst/>
          </a:prstGeom>
        </p:spPr>
        <p:txBody>
          <a:bodyPr vert="horz" wrap="square" lIns="91440" tIns="45720" rIns="91440" bIns="45720" numCol="1" rtlCol="0" anchor="ctr" anchorCtr="0" compatLnSpc="1">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rPr>
              <a:t>●</a:t>
            </a:r>
            <a:r>
              <a:rPr kumimoji="0" lang="en-US" altLang="zh-CN" sz="28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rPr>
              <a:t> </a:t>
            </a:r>
            <a:r>
              <a:rPr kumimoji="0" lang="en-US" altLang="zh-CN" sz="24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rPr>
              <a:t>The Judicial Branch</a:t>
            </a:r>
            <a:endParaRPr kumimoji="0" lang="en-US" altLang="zh-CN" sz="24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endParaRPr>
          </a:p>
        </p:txBody>
      </p:sp>
      <p:sp>
        <p:nvSpPr>
          <p:cNvPr id="1048715" name="Rectangle 3"/>
          <p:cNvSpPr>
            <a:spLocks noGrp="1"/>
          </p:cNvSpPr>
          <p:nvPr/>
        </p:nvSpPr>
        <p:spPr>
          <a:xfrm>
            <a:off x="2182988" y="2033080"/>
            <a:ext cx="6188557" cy="1296144"/>
          </a:xfrm>
          <a:prstGeom prst="rect">
            <a:avLst/>
          </a:prstGeom>
        </p:spPr>
        <p:txBody>
          <a:bodyPr vert="horz" wrap="square" lIns="91440" tIns="45720" rIns="91440" bIns="45720" rtlCol="0" anchor="t">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eaLnBrk="1" hangingPunct="1">
              <a:lnSpc>
                <a:spcPct val="90000"/>
              </a:lnSpc>
            </a:pPr>
            <a:r>
              <a:rPr lang="en-US" altLang="zh-CN" sz="2000" dirty="0">
                <a:latin typeface="Times New Roman" panose="02020603050405020304" pitchFamily="18" charset="0"/>
                <a:cs typeface="Times New Roman" panose="02020603050405020304" pitchFamily="18" charset="0"/>
              </a:rPr>
              <a:t>The Judicial Branch is made of the Supreme,11 federal courts of appeals,91federal district courts</a:t>
            </a:r>
            <a:endParaRPr lang="en-US" altLang="zh-CN" sz="2000" dirty="0">
              <a:latin typeface="Times New Roman" panose="02020603050405020304" pitchFamily="18" charset="0"/>
              <a:cs typeface="Times New Roman" panose="02020603050405020304" pitchFamily="18" charset="0"/>
            </a:endParaRPr>
          </a:p>
          <a:p>
            <a:pPr algn="just" eaLnBrk="1" hangingPunct="1">
              <a:lnSpc>
                <a:spcPct val="90000"/>
              </a:lnSpc>
            </a:pPr>
            <a:r>
              <a:rPr lang="en-US" altLang="zh-CN" sz="2000" dirty="0">
                <a:latin typeface="Times New Roman" panose="02020603050405020304" pitchFamily="18" charset="0"/>
                <a:cs typeface="Times New Roman" panose="02020603050405020304" pitchFamily="18" charset="0"/>
              </a:rPr>
              <a:t>the Supreme Court is composed of one Chief Justice and 8 justices who can have life-term service</a:t>
            </a:r>
            <a:endParaRPr lang="en-US" altLang="zh-CN" sz="2000" dirty="0">
              <a:latin typeface="Times New Roman" panose="02020603050405020304" pitchFamily="18" charset="0"/>
              <a:cs typeface="Times New Roman" panose="02020603050405020304" pitchFamily="18" charset="0"/>
            </a:endParaRPr>
          </a:p>
          <a:p>
            <a:pPr algn="just" eaLnBrk="1" hangingPunct="1">
              <a:lnSpc>
                <a:spcPct val="90000"/>
              </a:lnSpc>
            </a:pPr>
            <a:endParaRPr lang="en-US" altLang="zh-CN" sz="2800" dirty="0"/>
          </a:p>
        </p:txBody>
      </p:sp>
      <p:pic>
        <p:nvPicPr>
          <p:cNvPr id="6" name="图片 5"/>
          <p:cNvPicPr>
            <a:picLocks noChangeAspect="1"/>
          </p:cNvPicPr>
          <p:nvPr/>
        </p:nvPicPr>
        <p:blipFill>
          <a:blip r:embed="rId1"/>
          <a:stretch>
            <a:fillRect/>
          </a:stretch>
        </p:blipFill>
        <p:spPr>
          <a:xfrm>
            <a:off x="4026937" y="3396330"/>
            <a:ext cx="3024336" cy="2353942"/>
          </a:xfrm>
          <a:prstGeom prst="rect">
            <a:avLst/>
          </a:prstGeom>
        </p:spPr>
      </p:pic>
      <p:sp>
        <p:nvSpPr>
          <p:cNvPr id="7" name="矩形 6"/>
          <p:cNvSpPr/>
          <p:nvPr/>
        </p:nvSpPr>
        <p:spPr>
          <a:xfrm>
            <a:off x="4347379" y="5903393"/>
            <a:ext cx="2384392" cy="369332"/>
          </a:xfrm>
          <a:prstGeom prst="rect">
            <a:avLst/>
          </a:prstGeom>
        </p:spPr>
        <p:txBody>
          <a:bodyPr wrap="square">
            <a:spAutoFit/>
          </a:bodyPr>
          <a:p>
            <a:pPr algn="ctr"/>
            <a:r>
              <a:rPr lang="en-US" altLang="zh-CN" dirty="0">
                <a:latin typeface="Times New Roman" panose="02020603050405020304" pitchFamily="18" charset="0"/>
                <a:cs typeface="Times New Roman" panose="02020603050405020304" pitchFamily="18" charset="0"/>
              </a:rPr>
              <a:t>The Supreme Court</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1682115" y="749300"/>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7" name="Rectangle 2"/>
          <p:cNvSpPr>
            <a:spLocks noGrp="1" noChangeArrowheads="1"/>
          </p:cNvSpPr>
          <p:nvPr/>
        </p:nvSpPr>
        <p:spPr>
          <a:xfrm>
            <a:off x="2300605" y="1359535"/>
            <a:ext cx="3714750" cy="516890"/>
          </a:xfrm>
          <a:prstGeom prst="rect">
            <a:avLst/>
          </a:prstGeom>
        </p:spPr>
        <p:txBody>
          <a:bodyPr vert="horz" wrap="square" lIns="91440" tIns="45720" rIns="91440" bIns="45720" numCol="1" rtlCol="0" anchor="ctr" anchorCtr="0" compatLnSpc="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rPr>
              <a:t>●</a:t>
            </a:r>
            <a:r>
              <a:rPr kumimoji="0" lang="en-US" altLang="zh-CN" sz="32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rPr>
              <a:t> </a:t>
            </a:r>
            <a:r>
              <a:rPr kumimoji="0" lang="en-US" altLang="zh-CN" sz="28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rPr>
              <a:t>The Judicial Branch</a:t>
            </a:r>
            <a:endParaRPr kumimoji="0" lang="en-US" altLang="zh-CN" sz="2800" b="1" i="0" u="none" strike="noStrike" kern="0" cap="none" spc="0" normalizeH="0" baseline="0" noProof="0" dirty="0">
              <a:ln>
                <a:noFill/>
              </a:ln>
              <a:solidFill>
                <a:schemeClr val="tx1"/>
              </a:solidFill>
              <a:uLnTx/>
              <a:uFillTx/>
              <a:latin typeface="Times New Roman" panose="02020603050405020304" pitchFamily="18" charset="0"/>
              <a:cs typeface="Times New Roman" panose="02020603050405020304" pitchFamily="18" charset="0"/>
            </a:endParaRPr>
          </a:p>
        </p:txBody>
      </p:sp>
      <p:sp>
        <p:nvSpPr>
          <p:cNvPr id="8" name="矩形 7"/>
          <p:cNvSpPr/>
          <p:nvPr/>
        </p:nvSpPr>
        <p:spPr>
          <a:xfrm>
            <a:off x="2677795" y="1942465"/>
            <a:ext cx="5334000" cy="460375"/>
          </a:xfrm>
          <a:prstGeom prst="rect">
            <a:avLst/>
          </a:prstGeom>
        </p:spPr>
        <p:txBody>
          <a:bodyPr wrap="square">
            <a:spAutoFit/>
          </a:bodyPr>
          <a:p>
            <a:r>
              <a:rPr lang="en-US" altLang="zh-CN" sz="1600" b="1" dirty="0">
                <a:latin typeface="Times New Roman" panose="02020603050405020304" pitchFamily="18" charset="0"/>
                <a:ea typeface="仿宋" panose="02010609060101010101" charset="-122"/>
                <a:cs typeface="Times New Roman" panose="02020603050405020304" pitchFamily="18" charset="0"/>
                <a:sym typeface="+mn-ea"/>
              </a:rPr>
              <a:t>●</a:t>
            </a:r>
            <a:r>
              <a:rPr lang="en-US" altLang="zh-CN" sz="2400" b="1" dirty="0">
                <a:latin typeface="Times New Roman" panose="02020603050405020304" pitchFamily="18" charset="0"/>
                <a:ea typeface="仿宋" panose="02010609060101010101" charset="-122"/>
                <a:cs typeface="Times New Roman" panose="02020603050405020304" pitchFamily="18" charset="0"/>
                <a:sym typeface="+mn-ea"/>
              </a:rPr>
              <a:t> </a:t>
            </a:r>
            <a:r>
              <a:rPr lang="en-US" altLang="zh-CN" sz="2400" b="1" dirty="0">
                <a:latin typeface="Times New Roman" panose="02020603050405020304" pitchFamily="18" charset="0"/>
                <a:cs typeface="Times New Roman" panose="02020603050405020304" pitchFamily="18" charset="0"/>
              </a:rPr>
              <a:t>Powers of the Supreme Court</a:t>
            </a:r>
            <a:endParaRPr lang="en-US" altLang="zh-CN" sz="2400" b="1" dirty="0">
              <a:latin typeface="Times New Roman" panose="02020603050405020304" pitchFamily="18" charset="0"/>
              <a:cs typeface="Times New Roman" panose="02020603050405020304" pitchFamily="18" charset="0"/>
            </a:endParaRPr>
          </a:p>
        </p:txBody>
      </p:sp>
      <p:sp>
        <p:nvSpPr>
          <p:cNvPr id="10" name="内容占位符 2"/>
          <p:cNvSpPr>
            <a:spLocks noGrp="1"/>
          </p:cNvSpPr>
          <p:nvPr/>
        </p:nvSpPr>
        <p:spPr>
          <a:xfrm>
            <a:off x="2905418" y="2577563"/>
            <a:ext cx="5616624" cy="12401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fontAlgn="auto">
              <a:lnSpc>
                <a:spcPct val="125000"/>
              </a:lnSpc>
              <a:spcBef>
                <a:spcPct val="0"/>
              </a:spcBef>
              <a:buNone/>
            </a:pPr>
            <a:r>
              <a:rPr lang="en-US" altLang="zh-CN" sz="2400" kern="1200" dirty="0">
                <a:solidFill>
                  <a:srgbClr val="FFFFFF"/>
                </a:solidFill>
              </a:rPr>
              <a:t>    </a:t>
            </a:r>
            <a:r>
              <a:rPr lang="en-US" altLang="zh-CN" sz="2400" kern="1200" dirty="0">
                <a:solidFill>
                  <a:srgbClr val="FFFFFF"/>
                </a:solidFill>
                <a:latin typeface="Times New Roman" panose="02020603050405020304" pitchFamily="18" charset="0"/>
                <a:cs typeface="Times New Roman" panose="02020603050405020304" pitchFamily="18" charset="0"/>
              </a:rPr>
              <a:t> </a:t>
            </a:r>
            <a:r>
              <a:rPr lang="en-US" altLang="zh-CN" sz="2400" kern="1200" dirty="0">
                <a:latin typeface="Times New Roman" panose="02020603050405020304" pitchFamily="18" charset="0"/>
                <a:cs typeface="Times New Roman" panose="02020603050405020304" pitchFamily="18" charset="0"/>
              </a:rPr>
              <a:t>• Interpret the Constitution </a:t>
            </a:r>
            <a:r>
              <a:rPr lang="en-US" altLang="zh-CN" sz="2400" dirty="0">
                <a:latin typeface="Times New Roman" panose="02020603050405020304" pitchFamily="18" charset="0"/>
                <a:cs typeface="Times New Roman" panose="02020603050405020304" pitchFamily="18" charset="0"/>
              </a:rPr>
              <a:t>and other federal laws</a:t>
            </a:r>
            <a:endParaRPr lang="en-US" altLang="zh-CN" sz="2400" kern="1200" dirty="0">
              <a:latin typeface="Times New Roman" panose="02020603050405020304" pitchFamily="18" charset="0"/>
              <a:cs typeface="Times New Roman" panose="02020603050405020304" pitchFamily="18" charset="0"/>
            </a:endParaRPr>
          </a:p>
          <a:p>
            <a:pPr marL="0" lvl="0" indent="0" fontAlgn="auto">
              <a:lnSpc>
                <a:spcPct val="125000"/>
              </a:lnSpc>
              <a:spcBef>
                <a:spcPct val="0"/>
              </a:spcBef>
              <a:buClrTx/>
              <a:buNone/>
            </a:pPr>
            <a:r>
              <a:rPr lang="en-US" altLang="zh-CN" sz="2400" kern="12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a:t>
            </a:r>
            <a:r>
              <a:rPr lang="en-US" altLang="zh-CN" sz="2400" kern="1200" dirty="0">
                <a:latin typeface="Times New Roman" panose="02020603050405020304" pitchFamily="18" charset="0"/>
                <a:cs typeface="Times New Roman" panose="02020603050405020304" pitchFamily="18" charset="0"/>
              </a:rPr>
              <a:t> Have jurisdiction over cases</a:t>
            </a:r>
            <a:endParaRPr lang="en-US" altLang="zh-CN" sz="2400" kern="1200" dirty="0">
              <a:latin typeface="Times New Roman" panose="02020603050405020304" pitchFamily="18" charset="0"/>
              <a:cs typeface="Times New Roman" panose="02020603050405020304" pitchFamily="18" charset="0"/>
            </a:endParaRPr>
          </a:p>
          <a:p>
            <a:pPr marL="0" lvl="0" indent="0" fontAlgn="auto">
              <a:lnSpc>
                <a:spcPct val="125000"/>
              </a:lnSpc>
              <a:spcBef>
                <a:spcPct val="0"/>
              </a:spcBef>
              <a:buClrTx/>
              <a:buNone/>
            </a:pPr>
            <a:r>
              <a:rPr lang="en-US" altLang="zh-CN" sz="2400" kern="1200" dirty="0">
                <a:latin typeface="Times New Roman" panose="02020603050405020304" pitchFamily="18" charset="0"/>
                <a:cs typeface="Times New Roman" panose="02020603050405020304" pitchFamily="18" charset="0"/>
              </a:rPr>
              <a:t>     • The chief justice and justices serve life-long terms</a:t>
            </a:r>
            <a:endParaRPr lang="en-US" altLang="zh-CN" sz="2400" kern="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 name="矩形 6"/>
          <p:cNvSpPr/>
          <p:nvPr/>
        </p:nvSpPr>
        <p:spPr>
          <a:xfrm>
            <a:off x="1566545" y="762000"/>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8" name="标题 1"/>
          <p:cNvSpPr>
            <a:spLocks noGrp="1"/>
          </p:cNvSpPr>
          <p:nvPr/>
        </p:nvSpPr>
        <p:spPr>
          <a:xfrm>
            <a:off x="2249805" y="1280160"/>
            <a:ext cx="7005320" cy="4515485"/>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n-US" altLang="zh-CN" sz="2800" dirty="0">
                <a:sym typeface="+mn-ea"/>
              </a:rPr>
              <a:t>   </a:t>
            </a:r>
            <a:r>
              <a:rPr lang="en-US" altLang="zh-CN" sz="2800" dirty="0">
                <a:latin typeface="Times New Roman" panose="02020603050405020304" pitchFamily="18" charset="0"/>
                <a:cs typeface="Times New Roman" panose="02020603050405020304" pitchFamily="18" charset="0"/>
                <a:sym typeface="+mn-ea"/>
              </a:rPr>
              <a:t> </a:t>
            </a:r>
            <a:r>
              <a:rPr lang="en-US" altLang="zh-CN" sz="2220" i="1" dirty="0">
                <a:solidFill>
                  <a:srgbClr val="FF0000"/>
                </a:solidFill>
                <a:latin typeface="Times New Roman" panose="02020603050405020304" pitchFamily="18" charset="0"/>
                <a:cs typeface="Times New Roman" panose="02020603050405020304" pitchFamily="18" charset="0"/>
                <a:sym typeface="+mn-ea"/>
              </a:rPr>
              <a:t>The president</a:t>
            </a:r>
            <a:r>
              <a:rPr lang="en-US" altLang="zh-CN" sz="2220" dirty="0">
                <a:latin typeface="Times New Roman" panose="02020603050405020304" pitchFamily="18" charset="0"/>
                <a:cs typeface="Times New Roman" panose="02020603050405020304" pitchFamily="18" charset="0"/>
                <a:sym typeface="+mn-ea"/>
              </a:rPr>
              <a:t> can start or end a war ,but he should </a:t>
            </a:r>
            <a:r>
              <a:rPr lang="en-US" altLang="zh-CN" sz="2220" dirty="0">
                <a:latin typeface="Times New Roman" panose="02020603050405020304" pitchFamily="18" charset="0"/>
                <a:cs typeface="Times New Roman" panose="02020603050405020304" pitchFamily="18" charset="0"/>
              </a:rPr>
              <a:t>approved by the Congress. The president can nominate and dismiss the State Secretory, the justices of the Supreme Court, but he should get the consent of the Senate. And, he can even be impeached if proved of violating the Constitution.                                                                                    </a:t>
            </a:r>
            <a:br>
              <a:rPr lang="en-US" altLang="zh-CN" sz="2220" dirty="0">
                <a:latin typeface="Times New Roman" panose="02020603050405020304" pitchFamily="18" charset="0"/>
                <a:cs typeface="Times New Roman" panose="02020603050405020304" pitchFamily="18" charset="0"/>
              </a:rPr>
            </a:br>
            <a:r>
              <a:rPr lang="en-US" altLang="zh-CN" sz="2220" dirty="0">
                <a:latin typeface="Times New Roman" panose="02020603050405020304" pitchFamily="18" charset="0"/>
                <a:cs typeface="Times New Roman" panose="02020603050405020304" pitchFamily="18" charset="0"/>
              </a:rPr>
              <a:t>    </a:t>
            </a:r>
            <a:r>
              <a:rPr lang="en-US" altLang="zh-CN" sz="2220" i="1" dirty="0">
                <a:solidFill>
                  <a:srgbClr val="FF0000"/>
                </a:solidFill>
                <a:latin typeface="Times New Roman" panose="02020603050405020304" pitchFamily="18" charset="0"/>
                <a:cs typeface="Times New Roman" panose="02020603050405020304" pitchFamily="18" charset="0"/>
              </a:rPr>
              <a:t>The Congress</a:t>
            </a:r>
            <a:r>
              <a:rPr lang="en-US" altLang="zh-CN" sz="2220" dirty="0">
                <a:latin typeface="Times New Roman" panose="02020603050405020304" pitchFamily="18" charset="0"/>
                <a:cs typeface="Times New Roman" panose="02020603050405020304" pitchFamily="18" charset="0"/>
              </a:rPr>
              <a:t> can make laws, but the bill can not be valid</a:t>
            </a:r>
            <a:br>
              <a:rPr lang="en-US" altLang="zh-CN" sz="2220" dirty="0">
                <a:latin typeface="Times New Roman" panose="02020603050405020304" pitchFamily="18" charset="0"/>
                <a:cs typeface="Times New Roman" panose="02020603050405020304" pitchFamily="18" charset="0"/>
              </a:rPr>
            </a:br>
            <a:r>
              <a:rPr lang="en-US" altLang="zh-CN" sz="2220" dirty="0">
                <a:latin typeface="Times New Roman" panose="02020603050405020304" pitchFamily="18" charset="0"/>
                <a:cs typeface="Times New Roman" panose="02020603050405020304" pitchFamily="18" charset="0"/>
              </a:rPr>
              <a:t> without the president’s signature.                                                                      </a:t>
            </a:r>
            <a:br>
              <a:rPr lang="en-US" altLang="zh-CN" sz="2220" dirty="0">
                <a:latin typeface="Times New Roman" panose="02020603050405020304" pitchFamily="18" charset="0"/>
                <a:cs typeface="Times New Roman" panose="02020603050405020304" pitchFamily="18" charset="0"/>
              </a:rPr>
            </a:br>
            <a:r>
              <a:rPr lang="en-US" altLang="zh-CN" sz="2220" dirty="0">
                <a:latin typeface="Times New Roman" panose="02020603050405020304" pitchFamily="18" charset="0"/>
                <a:cs typeface="Times New Roman" panose="02020603050405020304" pitchFamily="18" charset="0"/>
              </a:rPr>
              <a:t>     </a:t>
            </a:r>
            <a:r>
              <a:rPr lang="en-US" altLang="zh-CN" sz="2220" i="1" dirty="0">
                <a:solidFill>
                  <a:srgbClr val="FF0000"/>
                </a:solidFill>
                <a:latin typeface="Times New Roman" panose="02020603050405020304" pitchFamily="18" charset="0"/>
                <a:cs typeface="Times New Roman" panose="02020603050405020304" pitchFamily="18" charset="0"/>
              </a:rPr>
              <a:t>The Supreme Court</a:t>
            </a:r>
            <a:r>
              <a:rPr lang="en-US" altLang="zh-CN" sz="2220" dirty="0">
                <a:latin typeface="Times New Roman" panose="02020603050405020304" pitchFamily="18" charset="0"/>
                <a:cs typeface="Times New Roman" panose="02020603050405020304" pitchFamily="18" charset="0"/>
              </a:rPr>
              <a:t> can interpret the Constitution and the laws made by the Congress, but its justices are nominated by the president and approved by the Congress.                                                          </a:t>
            </a:r>
            <a:br>
              <a:rPr lang="en-US" altLang="zh-CN" sz="2220" dirty="0">
                <a:latin typeface="Times New Roman" panose="02020603050405020304" pitchFamily="18" charset="0"/>
                <a:cs typeface="Times New Roman" panose="02020603050405020304" pitchFamily="18" charset="0"/>
              </a:rPr>
            </a:br>
            <a:r>
              <a:rPr lang="en-US" altLang="zh-CN" sz="2220" dirty="0">
                <a:latin typeface="Times New Roman" panose="02020603050405020304" pitchFamily="18" charset="0"/>
                <a:cs typeface="Times New Roman" panose="02020603050405020304" pitchFamily="18" charset="0"/>
              </a:rPr>
              <a:t>     </a:t>
            </a:r>
            <a:r>
              <a:rPr lang="en-US" altLang="zh-CN" sz="2220" dirty="0">
                <a:latin typeface="Times New Roman" panose="02020603050405020304" pitchFamily="18" charset="0"/>
                <a:cs typeface="Times New Roman" panose="02020603050405020304" pitchFamily="18" charset="0"/>
                <a:sym typeface="+mn-ea"/>
              </a:rPr>
              <a:t>Each branch can check and block the action of the other branches. They are in balance and no branch can act to be more powerful than the other two branches.</a:t>
            </a:r>
            <a:endParaRPr lang="en-US" altLang="zh-CN" sz="222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 name="矩形 6"/>
          <p:cNvSpPr/>
          <p:nvPr/>
        </p:nvSpPr>
        <p:spPr>
          <a:xfrm>
            <a:off x="1544955" y="826770"/>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State and Local Government</a:t>
            </a:r>
            <a:endParaRPr lang="zh-CN" altLang="en-US" sz="3200" b="1" dirty="0">
              <a:solidFill>
                <a:prstClr val="black"/>
              </a:solidFill>
            </a:endParaRPr>
          </a:p>
        </p:txBody>
      </p:sp>
      <p:sp>
        <p:nvSpPr>
          <p:cNvPr id="8" name="文本框 7"/>
          <p:cNvSpPr txBox="1"/>
          <p:nvPr/>
        </p:nvSpPr>
        <p:spPr>
          <a:xfrm>
            <a:off x="2397125" y="1557020"/>
            <a:ext cx="7226935" cy="3553460"/>
          </a:xfrm>
          <a:prstGeom prst="rect">
            <a:avLst/>
          </a:prstGeom>
        </p:spPr>
        <p:txBody>
          <a:bodyPr wrap="square">
            <a:spAutoFit/>
          </a:bodyPr>
          <a:p>
            <a:pPr indent="457200" algn="just" defTabSz="266700" fontAlgn="auto">
              <a:lnSpc>
                <a:spcPct val="125000"/>
              </a:lnSpc>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In the American federalist system, citizens are usually subject to three levels of government, </a:t>
            </a:r>
            <a:r>
              <a:rPr lang="en-US" altLang="zh-CN" sz="2000" b="1">
                <a:latin typeface="Times New Roman" panose="02020603050405020304" pitchFamily="18" charset="0"/>
                <a:ea typeface="宋体" panose="02010600030101010101" pitchFamily="2" charset="-122"/>
                <a:cs typeface="Times New Roman" panose="02020603050405020304" pitchFamily="18" charset="0"/>
              </a:rPr>
              <a:t>federal, state, and local</a:t>
            </a:r>
            <a:r>
              <a:rPr lang="en-US" altLang="zh-CN" sz="200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indent="457200" algn="just" defTabSz="266700" fontAlgn="auto">
              <a:lnSpc>
                <a:spcPct val="125000"/>
              </a:lnSpc>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The federal government deals with foreign affairs and matters of general concern to all the states.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indent="457200" algn="just" defTabSz="266700" fontAlgn="auto">
              <a:lnSpc>
                <a:spcPct val="125000"/>
              </a:lnSpc>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The states have the basic functions of providing law and order, education</a:t>
            </a:r>
            <a:r>
              <a:rPr lang="en-US" altLang="zh-CN" sz="2000">
                <a:latin typeface="Times New Roman" panose="02020603050405020304" pitchFamily="18" charset="0"/>
                <a:ea typeface="Calibri" panose="020F0502020204030204"/>
                <a:cs typeface="Times New Roman" panose="02020603050405020304" pitchFamily="18" charset="0"/>
              </a:rPr>
              <a:t>, </a:t>
            </a:r>
            <a:r>
              <a:rPr lang="en-US" altLang="zh-CN" sz="2000">
                <a:latin typeface="Times New Roman" panose="02020603050405020304" pitchFamily="18" charset="0"/>
                <a:ea typeface="宋体" panose="02010600030101010101" pitchFamily="2" charset="-122"/>
                <a:cs typeface="Times New Roman" panose="02020603050405020304" pitchFamily="18" charset="0"/>
              </a:rPr>
              <a:t>public health and most of the things </a:t>
            </a:r>
            <a:r>
              <a:rPr lang="en-US" altLang="zh-CN" sz="2000">
                <a:latin typeface="Times New Roman" panose="02020603050405020304" pitchFamily="18" charset="0"/>
                <a:ea typeface="Calibri" panose="020F0502020204030204"/>
                <a:cs typeface="Times New Roman" panose="02020603050405020304" pitchFamily="18" charset="0"/>
              </a:rPr>
              <a:t>concerning </a:t>
            </a:r>
            <a:r>
              <a:rPr lang="en-US" altLang="zh-CN" sz="2000">
                <a:latin typeface="Times New Roman" panose="02020603050405020304" pitchFamily="18" charset="0"/>
                <a:ea typeface="宋体" panose="02010600030101010101" pitchFamily="2" charset="-122"/>
                <a:cs typeface="Times New Roman" panose="02020603050405020304" pitchFamily="18" charset="0"/>
              </a:rPr>
              <a:t>everyday life.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indent="457200" algn="just" defTabSz="266700" fontAlgn="auto">
              <a:lnSpc>
                <a:spcPct val="125000"/>
              </a:lnSpc>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The local gover</a:t>
            </a:r>
            <a:r>
              <a:rPr lang="en-US" altLang="zh-CN" sz="2000">
                <a:latin typeface="Times New Roman" panose="02020603050405020304" pitchFamily="18" charset="0"/>
                <a:ea typeface="Calibri" panose="020F0502020204030204"/>
                <a:cs typeface="Times New Roman" panose="02020603050405020304" pitchFamily="18" charset="0"/>
              </a:rPr>
              <a:t>n</a:t>
            </a:r>
            <a:r>
              <a:rPr lang="en-US" altLang="zh-CN" sz="2000">
                <a:latin typeface="Times New Roman" panose="02020603050405020304" pitchFamily="18" charset="0"/>
                <a:ea typeface="宋体" panose="02010600030101010101" pitchFamily="2" charset="-122"/>
                <a:cs typeface="Times New Roman" panose="02020603050405020304" pitchFamily="18" charset="0"/>
              </a:rPr>
              <a:t>ments duties are commonly split between county and municipal gov</a:t>
            </a:r>
            <a:r>
              <a:rPr lang="en-US" altLang="zh-CN" sz="2000">
                <a:latin typeface="Times New Roman" panose="02020603050405020304" pitchFamily="18" charset="0"/>
                <a:ea typeface="Calibri" panose="020F0502020204030204"/>
                <a:cs typeface="Times New Roman" panose="02020603050405020304" pitchFamily="18" charset="0"/>
              </a:rPr>
              <a:t>ern</a:t>
            </a:r>
            <a:r>
              <a:rPr lang="en-US" altLang="zh-CN" sz="2000">
                <a:latin typeface="Times New Roman" panose="02020603050405020304" pitchFamily="18" charset="0"/>
                <a:ea typeface="宋体" panose="02010600030101010101" pitchFamily="2" charset="-122"/>
                <a:cs typeface="Times New Roman" panose="02020603050405020304" pitchFamily="18" charset="0"/>
              </a:rPr>
              <a:t>ments.</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 name="矩形 6"/>
          <p:cNvSpPr/>
          <p:nvPr/>
        </p:nvSpPr>
        <p:spPr>
          <a:xfrm>
            <a:off x="979805" y="69659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State and Local Government</a:t>
            </a:r>
            <a:endParaRPr lang="zh-CN" altLang="en-US" sz="3200" b="1" dirty="0">
              <a:solidFill>
                <a:prstClr val="black"/>
              </a:solidFill>
            </a:endParaRPr>
          </a:p>
        </p:txBody>
      </p:sp>
      <p:sp>
        <p:nvSpPr>
          <p:cNvPr id="8" name="文本框 7"/>
          <p:cNvSpPr txBox="1"/>
          <p:nvPr/>
        </p:nvSpPr>
        <p:spPr>
          <a:xfrm>
            <a:off x="1756410" y="1557020"/>
            <a:ext cx="8172450" cy="3831590"/>
          </a:xfrm>
          <a:prstGeom prst="rect">
            <a:avLst/>
          </a:prstGeom>
        </p:spPr>
        <p:txBody>
          <a:bodyPr wrap="square">
            <a:noAutofit/>
          </a:bodyPr>
          <a:p>
            <a:pPr indent="457200" algn="just" defTabSz="266700" fontAlgn="auto">
              <a:lnSpc>
                <a:spcPct val="125000"/>
              </a:lnSpc>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Counties are the major units of1ocal governments in most states , but their size and power differ greatly. Counties perform many functions like law enforcement, providing schools, welfare and collecting taxes. But the county government does not have a dominant officer and the decisions are made under the principle of “one man one vote”. Nearly all the practical work is done by the county clerk, a popularly elected administrative officer. His duty ranges from supervision of elections to death records.</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108585"/>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2567990" y="1253654"/>
            <a:ext cx="7056784" cy="2861310"/>
          </a:xfrm>
          <a:prstGeom prst="rect">
            <a:avLst/>
          </a:prstGeom>
          <a:noFill/>
        </p:spPr>
        <p:txBody>
          <a:bodyPr wrap="square" rtlCol="0">
            <a:spAutoFit/>
          </a:bodyPr>
          <a:p>
            <a:pPr indent="0" fontAlgn="auto">
              <a:lnSpc>
                <a:spcPct val="150000"/>
              </a:lnSpc>
            </a:pPr>
            <a:r>
              <a:rPr lang="en-US" altLang="zh-CN" sz="3600" b="1" dirty="0">
                <a:solidFill>
                  <a:schemeClr val="tx1"/>
                </a:solidFill>
                <a:latin typeface="Times New Roman" panose="02020603050405020304" pitchFamily="18" charset="0"/>
                <a:cs typeface="Times New Roman" panose="02020603050405020304" pitchFamily="18" charset="0"/>
              </a:rPr>
              <a:t>Contents</a:t>
            </a:r>
            <a:endParaRPr lang="en-US" altLang="zh-CN" sz="3600" b="1" dirty="0">
              <a:solidFill>
                <a:schemeClr val="tx1"/>
              </a:solidFill>
              <a:latin typeface="Times New Roman" panose="02020603050405020304" pitchFamily="18" charset="0"/>
              <a:cs typeface="Times New Roman" panose="02020603050405020304" pitchFamily="18" charset="0"/>
            </a:endParaRPr>
          </a:p>
          <a:p>
            <a:pPr indent="0" algn="just" fontAlgn="auto">
              <a:lnSpc>
                <a:spcPct val="150000"/>
              </a:lnSpc>
            </a:pPr>
            <a:r>
              <a:rPr lang="en-US" altLang="zh-CN" sz="2800" dirty="0">
                <a:solidFill>
                  <a:schemeClr val="tx1"/>
                </a:solidFill>
                <a:latin typeface="Times New Roman" panose="02020603050405020304" pitchFamily="18" charset="0"/>
                <a:cs typeface="Times New Roman" panose="02020603050405020304" pitchFamily="18" charset="0"/>
              </a:rPr>
              <a:t>     1. Government Principles</a:t>
            </a:r>
            <a:endParaRPr lang="en-US" altLang="zh-CN" sz="2800" dirty="0">
              <a:solidFill>
                <a:schemeClr val="tx1"/>
              </a:solidFill>
              <a:latin typeface="Times New Roman" panose="02020603050405020304" pitchFamily="18" charset="0"/>
              <a:cs typeface="Times New Roman" panose="02020603050405020304" pitchFamily="18" charset="0"/>
            </a:endParaRPr>
          </a:p>
          <a:p>
            <a:pPr indent="0" algn="just" fontAlgn="auto">
              <a:lnSpc>
                <a:spcPct val="150000"/>
              </a:lnSpc>
            </a:pPr>
            <a:r>
              <a:rPr lang="en-US" altLang="zh-CN" sz="2800" dirty="0">
                <a:solidFill>
                  <a:schemeClr val="tx1"/>
                </a:solidFill>
                <a:latin typeface="Times New Roman" panose="02020603050405020304" pitchFamily="18" charset="0"/>
                <a:cs typeface="Times New Roman" panose="02020603050405020304" pitchFamily="18" charset="0"/>
              </a:rPr>
              <a:t>     2.  The Federal Government</a:t>
            </a:r>
            <a:endParaRPr lang="en-US" altLang="zh-CN" sz="2800" dirty="0">
              <a:solidFill>
                <a:schemeClr val="tx1"/>
              </a:solidFill>
              <a:latin typeface="Times New Roman" panose="02020603050405020304" pitchFamily="18" charset="0"/>
              <a:cs typeface="Times New Roman" panose="02020603050405020304" pitchFamily="18" charset="0"/>
            </a:endParaRPr>
          </a:p>
          <a:p>
            <a:pPr indent="0" algn="just" fontAlgn="auto">
              <a:lnSpc>
                <a:spcPct val="150000"/>
              </a:lnSpc>
            </a:pPr>
            <a:r>
              <a:rPr lang="en-US" altLang="zh-CN" sz="2800" dirty="0">
                <a:solidFill>
                  <a:schemeClr val="tx1"/>
                </a:solidFill>
                <a:latin typeface="Times New Roman" panose="02020603050405020304" pitchFamily="18" charset="0"/>
                <a:cs typeface="Times New Roman" panose="02020603050405020304" pitchFamily="18" charset="0"/>
              </a:rPr>
              <a:t>     3.  State and Local Government</a:t>
            </a:r>
            <a:endParaRPr lang="en-US" altLang="zh-CN" sz="28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 name="矩形 6"/>
          <p:cNvSpPr/>
          <p:nvPr/>
        </p:nvSpPr>
        <p:spPr>
          <a:xfrm>
            <a:off x="1186180" y="108775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State and Local Government</a:t>
            </a:r>
            <a:endParaRPr lang="zh-CN" altLang="en-US" sz="3200" b="1" dirty="0">
              <a:solidFill>
                <a:prstClr val="black"/>
              </a:solidFill>
            </a:endParaRPr>
          </a:p>
        </p:txBody>
      </p:sp>
      <p:sp>
        <p:nvSpPr>
          <p:cNvPr id="5" name="文本框 4"/>
          <p:cNvSpPr txBox="1"/>
          <p:nvPr/>
        </p:nvSpPr>
        <p:spPr>
          <a:xfrm>
            <a:off x="1962150" y="2035175"/>
            <a:ext cx="7226935" cy="2014855"/>
          </a:xfrm>
          <a:prstGeom prst="rect">
            <a:avLst/>
          </a:prstGeom>
        </p:spPr>
        <p:txBody>
          <a:bodyPr wrap="square">
            <a:spAutoFit/>
          </a:bodyPr>
          <a:p>
            <a:pPr indent="457200" algn="just" defTabSz="266700" fontAlgn="auto">
              <a:lnSpc>
                <a:spcPct val="125000"/>
              </a:lnSpc>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Towns are mainly used to designate local self-governing units under the state in New England. They are equivalents to counties and cities of other states. The city is a municipal corporation chartered by the state. A township is a subdivision of the county outside New England,which is common in the Midwest.</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986405"/>
            <a:ext cx="10744835" cy="1568450"/>
          </a:xfrm>
          <a:prstGeom prst="rect">
            <a:avLst/>
          </a:prstGeom>
          <a:noFill/>
        </p:spPr>
        <p:txBody>
          <a:bodyPr wrap="square" rtlCol="0">
            <a:spAutoFit/>
          </a:bodyPr>
          <a:p>
            <a:pPr algn="ctr"/>
            <a:r>
              <a:rPr lang="en-US" altLang="zh-CN" sz="4800" b="1" dirty="0">
                <a:latin typeface="Times New Roman" panose="02020603050405020304" pitchFamily="18" charset="0"/>
                <a:cs typeface="Times New Roman" panose="02020603050405020304" pitchFamily="18" charset="0"/>
                <a:sym typeface="+mn-ea"/>
              </a:rPr>
              <a:t>Thank you!</a:t>
            </a:r>
            <a:endParaRPr lang="zh-CN" altLang="en-US" sz="4800" b="1" dirty="0">
              <a:latin typeface="Times New Roman" panose="02020603050405020304" pitchFamily="18" charset="0"/>
              <a:cs typeface="Times New Roman" panose="02020603050405020304" pitchFamily="18" charset="0"/>
            </a:endParaRPr>
          </a:p>
          <a:p>
            <a:pPr algn="ctr"/>
            <a:endParaRPr 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0" name="文本框 29"/>
          <p:cNvSpPr txBox="1"/>
          <p:nvPr/>
        </p:nvSpPr>
        <p:spPr>
          <a:xfrm>
            <a:off x="1110990" y="866507"/>
            <a:ext cx="4065270" cy="521970"/>
          </a:xfrm>
          <a:prstGeom prst="rect">
            <a:avLst/>
          </a:prstGeom>
          <a:noFill/>
        </p:spPr>
        <p:txBody>
          <a:bodyPr wrap="none" rtlCol="0">
            <a:spAutoFit/>
          </a:bodyPr>
          <a:p>
            <a:pPr algn="l"/>
            <a:r>
              <a:rPr lang="en-US" altLang="zh-CN" sz="2800" b="1" dirty="0">
                <a:solidFill>
                  <a:prstClr val="black"/>
                </a:solidFill>
                <a:latin typeface="Times New Roman" panose="02020603050405020304" pitchFamily="18" charset="0"/>
                <a:ea typeface="微软雅黑" panose="020B0503020204020204" charset="-122"/>
                <a:cs typeface="Times New Roman" panose="02020603050405020304" pitchFamily="18" charset="0"/>
              </a:rPr>
              <a:t>1. </a:t>
            </a:r>
            <a:r>
              <a:rPr lang="en-US" altLang="zh-CN" sz="2800" b="1" dirty="0">
                <a:latin typeface="Times New Roman" panose="02020603050405020304" pitchFamily="18" charset="0"/>
                <a:cs typeface="Times New Roman" panose="02020603050405020304" pitchFamily="18" charset="0"/>
                <a:sym typeface="+mn-ea"/>
              </a:rPr>
              <a:t>Government Principles</a:t>
            </a:r>
            <a:endParaRPr lang="en-US" altLang="zh-CN" sz="2800" b="1" dirty="0">
              <a:solidFill>
                <a:prstClr val="black"/>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39" name="文本框 138"/>
          <p:cNvSpPr txBox="1"/>
          <p:nvPr/>
        </p:nvSpPr>
        <p:spPr>
          <a:xfrm>
            <a:off x="1710690" y="1570355"/>
            <a:ext cx="7868920" cy="1630045"/>
          </a:xfrm>
          <a:prstGeom prst="rect">
            <a:avLst/>
          </a:prstGeom>
          <a:noFill/>
        </p:spPr>
        <p:txBody>
          <a:bodyPr wrap="square" rtlCol="0">
            <a:spAutoFit/>
          </a:bodyPr>
          <a:p>
            <a:pPr indent="457200" algn="just" fontAlgn="auto">
              <a:lnSpc>
                <a:spcPct val="125000"/>
              </a:lnSpc>
            </a:pPr>
            <a:r>
              <a:rPr lang="en-US" altLang="zh-CN" sz="2000" dirty="0">
                <a:solidFill>
                  <a:prstClr val="black"/>
                </a:solidFill>
                <a:latin typeface="Times New Roman" panose="02020603050405020304" pitchFamily="18" charset="0"/>
                <a:ea typeface="微软雅黑" panose="020B0503020204020204" charset="-122"/>
                <a:cs typeface="Times New Roman" panose="02020603050405020304" pitchFamily="18" charset="0"/>
                <a:sym typeface="+mn-ea"/>
              </a:rPr>
              <a:t>The political system of the United States of America is established on the basis of three main principles:</a:t>
            </a:r>
            <a:r>
              <a:rPr lang="en-US" altLang="zh-CN" sz="2000" b="1" dirty="0">
                <a:solidFill>
                  <a:prstClr val="black"/>
                </a:solidFill>
                <a:latin typeface="Times New Roman" panose="02020603050405020304" pitchFamily="18" charset="0"/>
                <a:ea typeface="微软雅黑" panose="020B0503020204020204" charset="-122"/>
                <a:cs typeface="Times New Roman" panose="02020603050405020304" pitchFamily="18" charset="0"/>
                <a:sym typeface="+mn-ea"/>
              </a:rPr>
              <a:t> federalism, the separation of powers and respect for the Constitution, and the rule of law</a:t>
            </a:r>
            <a:r>
              <a:rPr lang="en-US" altLang="zh-CN" sz="2000" dirty="0">
                <a:solidFill>
                  <a:prstClr val="black"/>
                </a:solidFill>
                <a:latin typeface="Times New Roman" panose="02020603050405020304" pitchFamily="18" charset="0"/>
                <a:ea typeface="微软雅黑" panose="020B0503020204020204" charset="-122"/>
                <a:cs typeface="Times New Roman" panose="02020603050405020304" pitchFamily="18" charset="0"/>
                <a:sym typeface="+mn-ea"/>
              </a:rPr>
              <a:t>. The three main branches of government are separate and distinct from one another.</a:t>
            </a:r>
            <a:endParaRPr lang="en-US" altLang="zh-CN" sz="2000" dirty="0">
              <a:solidFill>
                <a:prstClr val="black"/>
              </a:solidFill>
              <a:latin typeface="Times New Roman" panose="02020603050405020304" pitchFamily="18" charset="0"/>
              <a:ea typeface="微软雅黑" panose="020B0503020204020204" charset="-122"/>
              <a:cs typeface="Times New Roman" panose="02020603050405020304" pitchFamily="18" charset="0"/>
              <a:sym typeface="+mn-ea"/>
            </a:endParaRPr>
          </a:p>
        </p:txBody>
      </p:sp>
      <p:sp>
        <p:nvSpPr>
          <p:cNvPr id="7" name="文本框 6"/>
          <p:cNvSpPr txBox="1"/>
          <p:nvPr/>
        </p:nvSpPr>
        <p:spPr>
          <a:xfrm>
            <a:off x="1567815" y="3200400"/>
            <a:ext cx="8011795" cy="2014855"/>
          </a:xfrm>
          <a:prstGeom prst="rect">
            <a:avLst/>
          </a:prstGeom>
        </p:spPr>
        <p:txBody>
          <a:bodyPr wrap="square">
            <a:spAutoFit/>
          </a:bodyPr>
          <a:p>
            <a:pPr indent="457200" algn="just" defTabSz="266700" fontAlgn="auto">
              <a:lnSpc>
                <a:spcPct val="125000"/>
              </a:lnSpc>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The gov</a:t>
            </a:r>
            <a:r>
              <a:rPr lang="en-US" altLang="zh-CN" sz="2000">
                <a:latin typeface="Times New Roman" panose="02020603050405020304" pitchFamily="18" charset="0"/>
                <a:ea typeface="Calibri" panose="020F0502020204030204"/>
                <a:cs typeface="Times New Roman" panose="02020603050405020304" pitchFamily="18" charset="0"/>
              </a:rPr>
              <a:t>ern</a:t>
            </a:r>
            <a:r>
              <a:rPr lang="en-US" altLang="zh-CN" sz="2000">
                <a:latin typeface="Times New Roman" panose="02020603050405020304" pitchFamily="18" charset="0"/>
                <a:ea typeface="宋体" panose="02010600030101010101" pitchFamily="2" charset="-122"/>
                <a:cs typeface="Times New Roman" panose="02020603050405020304" pitchFamily="18" charset="0"/>
              </a:rPr>
              <a:t>ment is regulated by a system of  </a:t>
            </a:r>
            <a:r>
              <a:rPr lang="en-US" altLang="zh-CN" sz="2000" b="1">
                <a:latin typeface="Times New Roman" panose="02020603050405020304" pitchFamily="18" charset="0"/>
                <a:ea typeface="宋体" panose="02010600030101010101" pitchFamily="2" charset="-122"/>
                <a:cs typeface="Times New Roman" panose="02020603050405020304" pitchFamily="18" charset="0"/>
              </a:rPr>
              <a:t>“checks and balances”</a:t>
            </a:r>
            <a:r>
              <a:rPr lang="en-US" altLang="zh-CN" sz="2000">
                <a:latin typeface="Times New Roman" panose="02020603050405020304" pitchFamily="18" charset="0"/>
                <a:ea typeface="宋体" panose="02010600030101010101" pitchFamily="2" charset="-122"/>
                <a:cs typeface="Times New Roman" panose="02020603050405020304" pitchFamily="18" charset="0"/>
              </a:rPr>
              <a:t> defined by the American Constitution,which is the basis of American laws and a social agreement for the people of the United States. Under the principle of </a:t>
            </a:r>
            <a:r>
              <a:rPr lang="en-US" altLang="zh-CN" sz="2000">
                <a:latin typeface="Times New Roman" panose="02020603050405020304" pitchFamily="18" charset="0"/>
                <a:ea typeface="宋体" panose="02010600030101010101" pitchFamily="2" charset="-122"/>
                <a:cs typeface="Times New Roman" panose="02020603050405020304" pitchFamily="18" charset="0"/>
                <a:sym typeface="+mn-ea"/>
              </a:rPr>
              <a:t>“checks and balances”, </a:t>
            </a:r>
            <a:r>
              <a:rPr lang="en-US" altLang="zh-CN" sz="2000">
                <a:latin typeface="Times New Roman" panose="02020603050405020304" pitchFamily="18" charset="0"/>
                <a:ea typeface="宋体" panose="02010600030101010101" pitchFamily="2" charset="-122"/>
                <a:cs typeface="Times New Roman" panose="02020603050405020304" pitchFamily="18" charset="0"/>
              </a:rPr>
              <a:t>the federal gov</a:t>
            </a:r>
            <a:r>
              <a:rPr lang="en-US" altLang="zh-CN" sz="2000">
                <a:latin typeface="Times New Roman" panose="02020603050405020304" pitchFamily="18" charset="0"/>
                <a:ea typeface="Calibri" panose="020F0502020204030204"/>
                <a:cs typeface="Times New Roman" panose="02020603050405020304" pitchFamily="18" charset="0"/>
              </a:rPr>
              <a:t>ern</a:t>
            </a:r>
            <a:r>
              <a:rPr lang="en-US" altLang="zh-CN" sz="2000">
                <a:latin typeface="Times New Roman" panose="02020603050405020304" pitchFamily="18" charset="0"/>
                <a:ea typeface="宋体" panose="02010600030101010101" pitchFamily="2" charset="-122"/>
                <a:cs typeface="Times New Roman" panose="02020603050405020304" pitchFamily="18" charset="0"/>
              </a:rPr>
              <a:t>ment is divided into three branches: </a:t>
            </a:r>
            <a:r>
              <a:rPr lang="en-US" altLang="zh-CN" sz="2000" b="1">
                <a:latin typeface="Times New Roman" panose="02020603050405020304" pitchFamily="18" charset="0"/>
                <a:ea typeface="宋体" panose="02010600030101010101" pitchFamily="2" charset="-122"/>
                <a:cs typeface="Times New Roman" panose="02020603050405020304" pitchFamily="18" charset="0"/>
              </a:rPr>
              <a:t>the executive, the legislative and the judicial</a:t>
            </a:r>
            <a:r>
              <a:rPr lang="en-US" altLang="zh-CN" sz="200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0" name="文本框 29"/>
          <p:cNvSpPr txBox="1"/>
          <p:nvPr/>
        </p:nvSpPr>
        <p:spPr>
          <a:xfrm>
            <a:off x="911600" y="463282"/>
            <a:ext cx="4065270" cy="521970"/>
          </a:xfrm>
          <a:prstGeom prst="rect">
            <a:avLst/>
          </a:prstGeom>
          <a:noFill/>
        </p:spPr>
        <p:txBody>
          <a:bodyPr wrap="none" rtlCol="0">
            <a:spAutoFit/>
          </a:bodyPr>
          <a:p>
            <a:pPr algn="l"/>
            <a:r>
              <a:rPr lang="en-US" altLang="zh-CN" sz="2800" b="1" dirty="0">
                <a:solidFill>
                  <a:prstClr val="black"/>
                </a:solidFill>
                <a:latin typeface="Times New Roman" panose="02020603050405020304" pitchFamily="18" charset="0"/>
                <a:ea typeface="微软雅黑" panose="020B0503020204020204" charset="-122"/>
                <a:cs typeface="Times New Roman" panose="02020603050405020304" pitchFamily="18" charset="0"/>
              </a:rPr>
              <a:t>1. </a:t>
            </a:r>
            <a:r>
              <a:rPr lang="en-US" altLang="zh-CN" sz="2800" b="1" dirty="0">
                <a:latin typeface="Times New Roman" panose="02020603050405020304" pitchFamily="18" charset="0"/>
                <a:cs typeface="Times New Roman" panose="02020603050405020304" pitchFamily="18" charset="0"/>
                <a:sym typeface="+mn-ea"/>
              </a:rPr>
              <a:t>Government Principles</a:t>
            </a:r>
            <a:endParaRPr lang="en-US" altLang="zh-CN" sz="2800" b="1" dirty="0">
              <a:solidFill>
                <a:prstClr val="black"/>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5" name="文本框 4"/>
          <p:cNvSpPr txBox="1"/>
          <p:nvPr/>
        </p:nvSpPr>
        <p:spPr>
          <a:xfrm>
            <a:off x="2647950" y="909955"/>
            <a:ext cx="6626860" cy="1014730"/>
          </a:xfrm>
          <a:prstGeom prst="rect">
            <a:avLst/>
          </a:prstGeom>
          <a:noFill/>
        </p:spPr>
        <p:txBody>
          <a:bodyPr wrap="square" rtlCol="0">
            <a:spAutoFit/>
          </a:bodyPr>
          <a:p>
            <a:pPr algn="ctr"/>
            <a:r>
              <a:rPr lang="en-US" altLang="zh-CN" sz="2000" b="1" dirty="0">
                <a:solidFill>
                  <a:prstClr val="black"/>
                </a:solidFill>
                <a:latin typeface="Times New Roman" panose="02020603050405020304" pitchFamily="18" charset="0"/>
                <a:ea typeface="微软雅黑" panose="020B0503020204020204" charset="-122"/>
                <a:cs typeface="Times New Roman" panose="02020603050405020304" pitchFamily="18" charset="0"/>
                <a:sym typeface="+mn-ea"/>
              </a:rPr>
              <a:t>What is “checks and balance”?</a:t>
            </a:r>
            <a:endParaRPr lang="en-US" altLang="zh-CN" sz="2000" b="1" dirty="0">
              <a:solidFill>
                <a:prstClr val="black"/>
              </a:solidFill>
              <a:latin typeface="Times New Roman" panose="02020603050405020304" pitchFamily="18" charset="0"/>
              <a:ea typeface="微软雅黑" panose="020B0503020204020204" charset="-122"/>
              <a:cs typeface="Times New Roman" panose="02020603050405020304" pitchFamily="18" charset="0"/>
            </a:endParaRPr>
          </a:p>
          <a:p>
            <a:pPr algn="ctr"/>
            <a:r>
              <a:rPr lang="en-US" altLang="zh-CN" sz="2000" dirty="0">
                <a:solidFill>
                  <a:prstClr val="black"/>
                </a:solidFill>
                <a:latin typeface="Times New Roman" panose="02020603050405020304" pitchFamily="18" charset="0"/>
                <a:ea typeface="思源黑体 CN ExtraLight" panose="020B0200000000000000" pitchFamily="34" charset="-122"/>
                <a:cs typeface="Times New Roman" panose="02020603050405020304" pitchFamily="18" charset="0"/>
              </a:rPr>
              <a:t>The term was coined by the French political, </a:t>
            </a:r>
            <a:endParaRPr lang="en-US" altLang="zh-CN" sz="2000" dirty="0">
              <a:solidFill>
                <a:prstClr val="black"/>
              </a:solidFill>
              <a:latin typeface="Times New Roman" panose="02020603050405020304" pitchFamily="18" charset="0"/>
              <a:ea typeface="思源黑体 CN ExtraLight" panose="020B0200000000000000" pitchFamily="34" charset="-122"/>
              <a:cs typeface="Times New Roman" panose="02020603050405020304" pitchFamily="18" charset="0"/>
            </a:endParaRPr>
          </a:p>
          <a:p>
            <a:pPr algn="ctr"/>
            <a:r>
              <a:rPr lang="en-US" altLang="zh-CN" sz="2000" dirty="0">
                <a:solidFill>
                  <a:prstClr val="black"/>
                </a:solidFill>
                <a:latin typeface="Times New Roman" panose="02020603050405020304" pitchFamily="18" charset="0"/>
                <a:ea typeface="思源黑体 CN ExtraLight" panose="020B0200000000000000" pitchFamily="34" charset="-122"/>
                <a:cs typeface="Times New Roman" panose="02020603050405020304" pitchFamily="18" charset="0"/>
              </a:rPr>
              <a:t>enlightenment thinker Montesquieu.</a:t>
            </a:r>
            <a:endParaRPr lang="en-US" altLang="zh-CN" sz="2000" dirty="0">
              <a:solidFill>
                <a:prstClr val="black"/>
              </a:solidFill>
              <a:latin typeface="Times New Roman" panose="02020603050405020304" pitchFamily="18" charset="0"/>
              <a:ea typeface="思源黑体 CN ExtraLight" panose="020B0200000000000000" pitchFamily="34" charset="-122"/>
              <a:cs typeface="Times New Roman" panose="02020603050405020304" pitchFamily="18" charset="0"/>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30087" y="1924422"/>
            <a:ext cx="3932114" cy="1760648"/>
          </a:xfrm>
          <a:prstGeom prst="roundRect">
            <a:avLst>
              <a:gd name="adj" fmla="val 4167"/>
            </a:avLst>
          </a:prstGeom>
          <a:solidFill>
            <a:srgbClr val="FFFFFF"/>
          </a:solidFill>
          <a:ln w="76200" cap="sq">
            <a:solidFill>
              <a:srgbClr val="EAEAEA"/>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28" name="矩形 127"/>
          <p:cNvSpPr/>
          <p:nvPr/>
        </p:nvSpPr>
        <p:spPr>
          <a:xfrm>
            <a:off x="1448321" y="4064692"/>
            <a:ext cx="5914371" cy="2338070"/>
          </a:xfrm>
          <a:prstGeom prst="rect">
            <a:avLst/>
          </a:prstGeom>
        </p:spPr>
        <p:txBody>
          <a:bodyPr wrap="square">
            <a:spAutoFit/>
          </a:bodyPr>
          <a:p>
            <a:r>
              <a:rPr lang="en-US" altLang="zh-CN" sz="16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rPr>
              <a:t>    </a:t>
            </a:r>
            <a:r>
              <a:rPr lang="en-US" altLang="zh-CN" sz="20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rPr>
              <a:t> The legislative  writes laws;</a:t>
            </a:r>
            <a:endParaRPr lang="en-US" altLang="zh-CN" sz="20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endParaRPr>
          </a:p>
          <a:p>
            <a:endParaRPr lang="en-US" altLang="zh-CN" sz="20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endParaRPr>
          </a:p>
          <a:p>
            <a:r>
              <a:rPr lang="en-US" altLang="zh-CN" sz="20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rPr>
              <a:t>     The executive enforces the laws;</a:t>
            </a:r>
            <a:endParaRPr lang="en-US" altLang="zh-CN" sz="20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endParaRPr>
          </a:p>
          <a:p>
            <a:endParaRPr lang="en-US" altLang="zh-CN" sz="20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endParaRPr>
          </a:p>
          <a:p>
            <a:r>
              <a:rPr lang="en-US" altLang="zh-CN" sz="2000" b="1" dirty="0">
                <a:solidFill>
                  <a:prstClr val="black"/>
                </a:solidFill>
                <a:latin typeface="Times New Roman" panose="02020603050405020304" pitchFamily="18" charset="0"/>
                <a:ea typeface="思源黑体 CN Medium" panose="020B0600000000000000" pitchFamily="34" charset="-122"/>
                <a:cs typeface="Times New Roman" panose="02020603050405020304" pitchFamily="18" charset="0"/>
              </a:rPr>
              <a:t>     The judiciary interprets the laws.</a:t>
            </a:r>
            <a:endParaRPr lang="en-US" altLang="zh-CN" sz="2000" b="1" dirty="0">
              <a:solidFill>
                <a:prstClr val="white"/>
              </a:solidFill>
              <a:latin typeface="Times New Roman" panose="02020603050405020304" pitchFamily="18" charset="0"/>
              <a:ea typeface="思源黑体 CN Medium" panose="020B0600000000000000" pitchFamily="34" charset="-122"/>
              <a:cs typeface="Times New Roman" panose="02020603050405020304" pitchFamily="18" charset="0"/>
            </a:endParaRPr>
          </a:p>
          <a:p>
            <a:endParaRPr lang="en-US" altLang="zh-CN" b="1" dirty="0">
              <a:solidFill>
                <a:prstClr val="white"/>
              </a:solidFill>
              <a:latin typeface="思源黑体 CN Medium" panose="020B0600000000000000" pitchFamily="34" charset="-122"/>
              <a:ea typeface="思源黑体 CN Medium" panose="020B0600000000000000" pitchFamily="34" charset="-122"/>
            </a:endParaRPr>
          </a:p>
          <a:p>
            <a:endParaRPr lang="en-US" altLang="zh-CN" sz="1400" b="1" dirty="0">
              <a:solidFill>
                <a:prstClr val="white"/>
              </a:solidFill>
              <a:latin typeface="思源黑体 CN Medium" panose="020B0600000000000000" pitchFamily="34" charset="-122"/>
              <a:ea typeface="思源黑体 CN Medium" panose="020B0600000000000000" pitchFamily="34" charset="-122"/>
            </a:endParaRPr>
          </a:p>
          <a:p>
            <a:endParaRPr lang="en-US" altLang="zh-CN" sz="1400" b="1" dirty="0">
              <a:solidFill>
                <a:prstClr val="white"/>
              </a:solidFill>
              <a:latin typeface="思源黑体 CN Medium" panose="020B0600000000000000" pitchFamily="34" charset="-122"/>
              <a:ea typeface="思源黑体 CN Medium" panose="020B0600000000000000" pitchFamily="34" charset="-122"/>
            </a:endParaRPr>
          </a:p>
        </p:txBody>
      </p:sp>
      <p:sp>
        <p:nvSpPr>
          <p:cNvPr id="8" name="矩形 7"/>
          <p:cNvSpPr/>
          <p:nvPr/>
        </p:nvSpPr>
        <p:spPr>
          <a:xfrm>
            <a:off x="2941320" y="5598795"/>
            <a:ext cx="604012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solidFill>
                  <a:prstClr val="black"/>
                </a:solidFill>
                <a:latin typeface="Times New Roman" panose="02020603050405020304" pitchFamily="18" charset="0"/>
                <a:ea typeface="微软雅黑" panose="020B0503020204020204" charset="-122"/>
                <a:cs typeface="Times New Roman" panose="02020603050405020304" pitchFamily="18" charset="0"/>
              </a:rPr>
              <a:t>Who gives the three branches these powers?</a:t>
            </a:r>
            <a:endParaRPr lang="en-US" altLang="zh-CN" sz="2400" b="1" dirty="0">
              <a:solidFill>
                <a:prstClr val="black"/>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25" name="椭圆 124"/>
          <p:cNvSpPr/>
          <p:nvPr/>
        </p:nvSpPr>
        <p:spPr>
          <a:xfrm>
            <a:off x="8855075" y="3343910"/>
            <a:ext cx="2265680" cy="2167255"/>
          </a:xfrm>
          <a:prstGeom prst="ellipse">
            <a:avLst/>
          </a:prstGeom>
          <a:gradFill>
            <a:gsLst>
              <a:gs pos="10000">
                <a:srgbClr val="00BFDC"/>
              </a:gs>
              <a:gs pos="93000">
                <a:srgbClr val="16528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微软雅黑" panose="020B0503020204020204" charset="-122"/>
              <a:ea typeface="微软雅黑" panose="020B0503020204020204" charset="-122"/>
            </a:endParaRPr>
          </a:p>
        </p:txBody>
      </p:sp>
      <p:sp>
        <p:nvSpPr>
          <p:cNvPr id="9" name="椭圆 8"/>
          <p:cNvSpPr/>
          <p:nvPr/>
        </p:nvSpPr>
        <p:spPr>
          <a:xfrm>
            <a:off x="5983605" y="2349500"/>
            <a:ext cx="2265680" cy="2167255"/>
          </a:xfrm>
          <a:prstGeom prst="ellipse">
            <a:avLst/>
          </a:prstGeom>
          <a:gradFill>
            <a:gsLst>
              <a:gs pos="10000">
                <a:srgbClr val="00BFDC"/>
              </a:gs>
              <a:gs pos="93000">
                <a:srgbClr val="16528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微软雅黑" panose="020B0503020204020204" charset="-122"/>
              <a:ea typeface="微软雅黑" panose="020B0503020204020204" charset="-122"/>
            </a:endParaRPr>
          </a:p>
        </p:txBody>
      </p:sp>
      <p:sp>
        <p:nvSpPr>
          <p:cNvPr id="10" name="椭圆 9"/>
          <p:cNvSpPr/>
          <p:nvPr/>
        </p:nvSpPr>
        <p:spPr>
          <a:xfrm>
            <a:off x="8743315" y="754380"/>
            <a:ext cx="2265680" cy="2167255"/>
          </a:xfrm>
          <a:prstGeom prst="ellipse">
            <a:avLst/>
          </a:prstGeom>
          <a:gradFill>
            <a:gsLst>
              <a:gs pos="10000">
                <a:srgbClr val="00BFDC"/>
              </a:gs>
              <a:gs pos="93000">
                <a:srgbClr val="16528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微软雅黑" panose="020B0503020204020204" charset="-122"/>
              <a:ea typeface="微软雅黑" panose="020B0503020204020204" charset="-122"/>
            </a:endParaRPr>
          </a:p>
        </p:txBody>
      </p:sp>
      <p:sp>
        <p:nvSpPr>
          <p:cNvPr id="122" name="矩形 121"/>
          <p:cNvSpPr/>
          <p:nvPr/>
        </p:nvSpPr>
        <p:spPr>
          <a:xfrm>
            <a:off x="8981245" y="1396440"/>
            <a:ext cx="1823720" cy="953135"/>
          </a:xfrm>
          <a:prstGeom prst="rect">
            <a:avLst/>
          </a:prstGeom>
        </p:spPr>
        <p:txBody>
          <a:bodyPr wrap="none">
            <a:spAutoFit/>
          </a:bodyPr>
          <a:p>
            <a:r>
              <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rPr>
              <a:t>The</a:t>
            </a:r>
            <a:endPar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endParaRPr>
          </a:p>
          <a:p>
            <a:r>
              <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rPr>
              <a:t>Legislative</a:t>
            </a:r>
            <a:endParaRPr lang="zh-CN" altLang="en-US"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26" name="矩形 125"/>
          <p:cNvSpPr/>
          <p:nvPr/>
        </p:nvSpPr>
        <p:spPr>
          <a:xfrm>
            <a:off x="6283709" y="2956265"/>
            <a:ext cx="1664970" cy="953135"/>
          </a:xfrm>
          <a:prstGeom prst="rect">
            <a:avLst/>
          </a:prstGeom>
        </p:spPr>
        <p:txBody>
          <a:bodyPr wrap="none">
            <a:spAutoFit/>
          </a:bodyPr>
          <a:p>
            <a:r>
              <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rPr>
              <a:t>The </a:t>
            </a:r>
            <a:endPar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endParaRPr>
          </a:p>
          <a:p>
            <a:r>
              <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rPr>
              <a:t>Executive</a:t>
            </a:r>
            <a:endParaRPr lang="zh-CN" altLang="en-US"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18" name="矩形 117"/>
          <p:cNvSpPr/>
          <p:nvPr/>
        </p:nvSpPr>
        <p:spPr>
          <a:xfrm>
            <a:off x="9274774" y="3951098"/>
            <a:ext cx="1388745" cy="953135"/>
          </a:xfrm>
          <a:prstGeom prst="rect">
            <a:avLst/>
          </a:prstGeom>
        </p:spPr>
        <p:txBody>
          <a:bodyPr wrap="none">
            <a:spAutoFit/>
          </a:bodyPr>
          <a:p>
            <a:r>
              <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rPr>
              <a:t>The </a:t>
            </a:r>
            <a:endPar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endParaRPr>
          </a:p>
          <a:p>
            <a:r>
              <a:rPr lang="en-US" altLang="zh-CN" sz="2800" b="1" kern="100" dirty="0">
                <a:solidFill>
                  <a:prstClr val="white"/>
                </a:solidFill>
                <a:latin typeface="Times New Roman" panose="02020603050405020304" pitchFamily="18" charset="0"/>
                <a:ea typeface="微软雅黑" panose="020B0503020204020204" charset="-122"/>
                <a:cs typeface="Times New Roman" panose="02020603050405020304" pitchFamily="18" charset="0"/>
              </a:rPr>
              <a:t>Judicial</a:t>
            </a:r>
            <a:endParaRPr lang="zh-CN" altLang="en-US" sz="2800" b="1" dirty="0">
              <a:solidFill>
                <a:prstClr val="white"/>
              </a:solidFill>
              <a:latin typeface="Times New Roman" panose="02020603050405020304" pitchFamily="18" charset="0"/>
              <a:ea typeface="微软雅黑" panose="020B050302020402020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矩形 4"/>
          <p:cNvSpPr/>
          <p:nvPr/>
        </p:nvSpPr>
        <p:spPr>
          <a:xfrm>
            <a:off x="979805" y="58356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9" name="矩形 8"/>
          <p:cNvSpPr/>
          <p:nvPr/>
        </p:nvSpPr>
        <p:spPr>
          <a:xfrm>
            <a:off x="1322070" y="1043475"/>
            <a:ext cx="4112840" cy="523220"/>
          </a:xfrm>
          <a:prstGeom prst="rect">
            <a:avLst/>
          </a:prstGeom>
        </p:spPr>
        <p:txBody>
          <a:bodyPr wrap="square">
            <a:spAutoFit/>
          </a:bodyPr>
          <a:p>
            <a:pPr marL="571500" marR="0" lvl="0" indent="-571500" defTabSz="91440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en-US" altLang="zh-CN" sz="2800" b="0" i="0" u="none" strike="noStrike" kern="0" cap="none" spc="0" normalizeH="0" baseline="0" noProof="0" dirty="0">
                <a:ln>
                  <a:noFill/>
                </a:ln>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The Executive Branch</a:t>
            </a:r>
            <a:endParaRPr kumimoji="0" lang="zh-CN" altLang="en-US" sz="2800" b="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0" name="标题 4"/>
          <p:cNvSpPr>
            <a:spLocks noGrp="1"/>
          </p:cNvSpPr>
          <p:nvPr/>
        </p:nvSpPr>
        <p:spPr>
          <a:xfrm>
            <a:off x="1696085" y="1591873"/>
            <a:ext cx="3538736" cy="576064"/>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dirty="0">
                <a:latin typeface="Times New Roman" panose="02020603050405020304" pitchFamily="18" charset="0"/>
                <a:cs typeface="Times New Roman" panose="02020603050405020304" pitchFamily="18" charset="0"/>
              </a:rPr>
              <a:t>Powers of the President</a:t>
            </a:r>
            <a:endParaRPr lang="en-US" altLang="zh-CN" sz="2800" dirty="0">
              <a:latin typeface="Times New Roman" panose="02020603050405020304" pitchFamily="18" charset="0"/>
              <a:cs typeface="Times New Roman" panose="02020603050405020304" pitchFamily="18" charset="0"/>
            </a:endParaRPr>
          </a:p>
        </p:txBody>
      </p:sp>
      <p:sp>
        <p:nvSpPr>
          <p:cNvPr id="7" name="矩形 6"/>
          <p:cNvSpPr/>
          <p:nvPr/>
        </p:nvSpPr>
        <p:spPr>
          <a:xfrm>
            <a:off x="2091690" y="2088515"/>
            <a:ext cx="6945630" cy="2168525"/>
          </a:xfrm>
          <a:prstGeom prst="rect">
            <a:avLst/>
          </a:prstGeom>
        </p:spPr>
        <p:txBody>
          <a:bodyPr wrap="square">
            <a:spAutoFit/>
          </a:bodyPr>
          <a:p>
            <a:pPr algn="just">
              <a:lnSpc>
                <a:spcPct val="150000"/>
              </a:lnSpc>
            </a:pPr>
            <a:r>
              <a:rPr lang="en-US" altLang="zh-CN" sz="1600"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He should “preserve, protect and defend the Constitution of the United States” and to take care that the laws be faithfully executed.</a:t>
            </a:r>
            <a:endParaRPr lang="en-US" altLang="zh-CN" dirty="0">
              <a:latin typeface="Times New Roman" panose="02020603050405020304" pitchFamily="18" charset="0"/>
              <a:cs typeface="Times New Roman" panose="02020603050405020304" pitchFamily="18" charset="0"/>
            </a:endParaRPr>
          </a:p>
          <a:p>
            <a:pPr algn="just">
              <a:lnSpc>
                <a:spcPct val="150000"/>
              </a:lnSpc>
            </a:pPr>
            <a:r>
              <a:rPr lang="en-US" altLang="zh-CN" dirty="0">
                <a:latin typeface="Times New Roman" panose="02020603050405020304" pitchFamily="18" charset="0"/>
                <a:cs typeface="Times New Roman" panose="02020603050405020304" pitchFamily="18" charset="0"/>
              </a:rPr>
              <a:t>     He is Commander-in-Chief of the armed forces of the United States and has the power to raise, train, supervise, and deploy American armed forces,  provided Congress shows no disagreement. </a:t>
            </a:r>
            <a:endParaRPr lang="en-US" altLang="zh-CN" dirty="0">
              <a:latin typeface="Times New Roman" panose="02020603050405020304" pitchFamily="18" charset="0"/>
              <a:cs typeface="Times New Roman" panose="02020603050405020304" pitchFamily="18" charset="0"/>
            </a:endParaRPr>
          </a:p>
        </p:txBody>
      </p:sp>
      <p:pic>
        <p:nvPicPr>
          <p:cNvPr id="8" name="Picture 4" descr="白宫">
            <a:hlinkClick r:id="rId1" action="ppaction://hlinksldjump"/>
          </p:cNvPr>
          <p:cNvPicPr/>
          <p:nvPr/>
        </p:nvPicPr>
        <p:blipFill>
          <a:blip r:embed="rId2" cstate="print"/>
          <a:srcRect l="1973" t="4432" r="1086" b="3771"/>
          <a:stretch>
            <a:fillRect/>
          </a:stretch>
        </p:blipFill>
        <p:spPr>
          <a:xfrm>
            <a:off x="3973763" y="4257288"/>
            <a:ext cx="3312368" cy="2034208"/>
          </a:xfrm>
          <a:prstGeom prst="rect">
            <a:avLst/>
          </a:prstGeom>
          <a:noFill/>
          <a:ln w="38100">
            <a:solidFill>
              <a:schemeClr val="accent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矩形 4"/>
          <p:cNvSpPr/>
          <p:nvPr/>
        </p:nvSpPr>
        <p:spPr>
          <a:xfrm>
            <a:off x="1121410" y="811530"/>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6" name="矩形 5"/>
          <p:cNvSpPr/>
          <p:nvPr/>
        </p:nvSpPr>
        <p:spPr>
          <a:xfrm>
            <a:off x="1344295" y="1520360"/>
            <a:ext cx="4112840" cy="523220"/>
          </a:xfrm>
          <a:prstGeom prst="rect">
            <a:avLst/>
          </a:prstGeom>
        </p:spPr>
        <p:txBody>
          <a:bodyPr wrap="square">
            <a:spAutoFit/>
          </a:bodyPr>
          <a:p>
            <a:pPr marL="571500" marR="0" lvl="0" indent="-571500" defTabSz="91440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en-US" altLang="zh-CN" sz="2800" b="0" i="0" u="none" strike="noStrike" kern="0" cap="none" spc="0" normalizeH="0" baseline="0" noProof="0" dirty="0">
                <a:ln>
                  <a:noFill/>
                </a:ln>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The Executive Branch</a:t>
            </a:r>
            <a:endParaRPr kumimoji="0" lang="zh-CN" altLang="en-US" sz="2800" b="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标题 4"/>
          <p:cNvSpPr>
            <a:spLocks noGrp="1"/>
          </p:cNvSpPr>
          <p:nvPr/>
        </p:nvSpPr>
        <p:spPr>
          <a:xfrm>
            <a:off x="1822450" y="2043440"/>
            <a:ext cx="3538736" cy="576064"/>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dirty="0">
                <a:latin typeface="Times New Roman" panose="02020603050405020304" pitchFamily="18" charset="0"/>
                <a:cs typeface="Times New Roman" panose="02020603050405020304" pitchFamily="18" charset="0"/>
              </a:rPr>
              <a:t>Powers of the President</a:t>
            </a:r>
            <a:endParaRPr lang="en-US" altLang="zh-CN" sz="2800" dirty="0">
              <a:latin typeface="Times New Roman" panose="02020603050405020304" pitchFamily="18" charset="0"/>
              <a:cs typeface="Times New Roman" panose="02020603050405020304" pitchFamily="18" charset="0"/>
            </a:endParaRPr>
          </a:p>
        </p:txBody>
      </p:sp>
      <p:sp>
        <p:nvSpPr>
          <p:cNvPr id="12" name="Rectangle 3"/>
          <p:cNvSpPr>
            <a:spLocks noGrp="1"/>
          </p:cNvSpPr>
          <p:nvPr/>
        </p:nvSpPr>
        <p:spPr>
          <a:xfrm>
            <a:off x="2463165" y="2545715"/>
            <a:ext cx="6548755" cy="3543300"/>
          </a:xfrm>
          <a:prstGeom prst="rect">
            <a:avLst/>
          </a:prstGeom>
        </p:spPr>
        <p:txBody>
          <a:bodyPr vert="horz" wrap="square" lIns="91440" tIns="45720" rIns="91440" bIns="45720" rtlCol="0" anchor="t">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eaLnBrk="1" hangingPunct="1">
              <a:lnSpc>
                <a:spcPct val="150000"/>
              </a:lnSpc>
              <a:buNone/>
            </a:pPr>
            <a:r>
              <a:rPr lang="en-US" altLang="zh-CN" sz="1800" dirty="0">
                <a:latin typeface="Times New Roman" panose="02020603050405020304" pitchFamily="18" charset="0"/>
                <a:cs typeface="Times New Roman" panose="02020603050405020304" pitchFamily="18" charset="0"/>
              </a:rPr>
              <a:t>     *The president determines America’s foreign policy with the Advice and Consent of Congress.</a:t>
            </a:r>
            <a:endParaRPr lang="en-US" altLang="zh-CN" sz="1800" dirty="0">
              <a:latin typeface="Times New Roman" panose="02020603050405020304" pitchFamily="18" charset="0"/>
              <a:cs typeface="Times New Roman" panose="02020603050405020304" pitchFamily="18" charset="0"/>
            </a:endParaRPr>
          </a:p>
          <a:p>
            <a:pPr algn="just" eaLnBrk="1" hangingPunct="1">
              <a:lnSpc>
                <a:spcPct val="150000"/>
              </a:lnSpc>
              <a:buNone/>
            </a:pPr>
            <a:r>
              <a:rPr lang="en-US" altLang="zh-CN" sz="1800" dirty="0">
                <a:latin typeface="Times New Roman" panose="02020603050405020304" pitchFamily="18" charset="0"/>
                <a:cs typeface="Times New Roman" panose="02020603050405020304" pitchFamily="18" charset="0"/>
              </a:rPr>
              <a:t>     *The president checks the Congress in making laws for the nation.</a:t>
            </a:r>
            <a:endParaRPr lang="en-US" altLang="zh-CN" sz="1800" dirty="0">
              <a:latin typeface="Times New Roman" panose="02020603050405020304" pitchFamily="18" charset="0"/>
              <a:cs typeface="Times New Roman" panose="02020603050405020304" pitchFamily="18" charset="0"/>
            </a:endParaRPr>
          </a:p>
          <a:p>
            <a:pPr lvl="0" algn="just" eaLnBrk="1" hangingPunct="1">
              <a:lnSpc>
                <a:spcPct val="150000"/>
              </a:lnSpc>
              <a:buClr>
                <a:srgbClr val="E3E3FF"/>
              </a:buClr>
              <a:buNone/>
            </a:pPr>
            <a:r>
              <a:rPr lang="en-US" altLang="zh-CN" sz="1800" dirty="0">
                <a:latin typeface="Times New Roman" panose="02020603050405020304" pitchFamily="18" charset="0"/>
                <a:cs typeface="Times New Roman" panose="02020603050405020304" pitchFamily="18" charset="0"/>
              </a:rPr>
              <a:t>     *He can issue executive orders, have the binding force of laws upon federal agencies.</a:t>
            </a:r>
            <a:endParaRPr lang="en-US" altLang="zh-CN" sz="1800" dirty="0">
              <a:latin typeface="Times New Roman" panose="02020603050405020304" pitchFamily="18" charset="0"/>
              <a:cs typeface="Times New Roman" panose="02020603050405020304" pitchFamily="18" charset="0"/>
            </a:endParaRPr>
          </a:p>
          <a:p>
            <a:pPr lvl="0" algn="just" eaLnBrk="1" hangingPunct="1">
              <a:lnSpc>
                <a:spcPct val="150000"/>
              </a:lnSpc>
              <a:buClr>
                <a:srgbClr val="E3E3FF"/>
              </a:buClr>
              <a:buNone/>
            </a:pPr>
            <a:r>
              <a:rPr lang="en-US" altLang="zh-CN" sz="1800" dirty="0">
                <a:latin typeface="Times New Roman" panose="02020603050405020304" pitchFamily="18" charset="0"/>
                <a:cs typeface="Times New Roman" panose="02020603050405020304" pitchFamily="18" charset="0"/>
              </a:rPr>
              <a:t>     *The president checks the judicial branch known as the Supreme Court of the United States.</a:t>
            </a:r>
            <a:endParaRPr lang="en-US" altLang="zh-CN" sz="1800" dirty="0">
              <a:latin typeface="Times New Roman" panose="02020603050405020304" pitchFamily="18" charset="0"/>
              <a:cs typeface="Times New Roman" panose="02020603050405020304" pitchFamily="18" charset="0"/>
            </a:endParaRPr>
          </a:p>
          <a:p>
            <a:pPr algn="just" eaLnBrk="1" hangingPunct="1">
              <a:lnSpc>
                <a:spcPct val="150000"/>
              </a:lnSpc>
              <a:buNone/>
            </a:pPr>
            <a:endParaRPr lang="en-US" altLang="zh-CN"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11" name="矩形 10"/>
          <p:cNvSpPr/>
          <p:nvPr/>
        </p:nvSpPr>
        <p:spPr>
          <a:xfrm>
            <a:off x="979805" y="69659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8" name="矩形 7"/>
          <p:cNvSpPr/>
          <p:nvPr/>
        </p:nvSpPr>
        <p:spPr>
          <a:xfrm>
            <a:off x="1331640" y="1418816"/>
            <a:ext cx="4905310" cy="523220"/>
          </a:xfrm>
          <a:prstGeom prst="rect">
            <a:avLst/>
          </a:prstGeom>
        </p:spPr>
        <p:txBody>
          <a:bodyPr wrap="square">
            <a:spAutoFit/>
          </a:bodyPr>
          <a:p>
            <a:r>
              <a:rPr lang="en-US" altLang="zh-CN" sz="2400" b="1" dirty="0">
                <a:solidFill>
                  <a:prstClr val="black"/>
                </a:solidFill>
                <a:latin typeface="Times New Roman" panose="02020603050405020304" pitchFamily="18" charset="0"/>
                <a:cs typeface="Times New Roman" panose="02020603050405020304" pitchFamily="18" charset="0"/>
                <a:sym typeface="+mn-ea"/>
              </a:rPr>
              <a:t>●</a:t>
            </a:r>
            <a:r>
              <a:rPr lang="en-US" altLang="zh-CN" sz="2800" b="1" dirty="0">
                <a:solidFill>
                  <a:prstClr val="black"/>
                </a:solidFill>
                <a:latin typeface="Times New Roman" panose="02020603050405020304" pitchFamily="18" charset="0"/>
                <a:cs typeface="Times New Roman" panose="02020603050405020304" pitchFamily="18" charset="0"/>
                <a:sym typeface="+mn-ea"/>
              </a:rPr>
              <a:t> </a:t>
            </a:r>
            <a:r>
              <a:rPr lang="en-US" altLang="zh-CN" sz="2800" b="1" dirty="0">
                <a:latin typeface="Times New Roman" panose="02020603050405020304" pitchFamily="18" charset="0"/>
                <a:cs typeface="Times New Roman" panose="02020603050405020304" pitchFamily="18" charset="0"/>
              </a:rPr>
              <a:t>How to elect a president?</a:t>
            </a:r>
            <a:endParaRPr lang="en-US" altLang="zh-CN" sz="2800" b="1" dirty="0">
              <a:latin typeface="Times New Roman" panose="02020603050405020304" pitchFamily="18" charset="0"/>
              <a:cs typeface="Times New Roman" panose="02020603050405020304" pitchFamily="18" charset="0"/>
            </a:endParaRPr>
          </a:p>
        </p:txBody>
      </p:sp>
      <p:sp>
        <p:nvSpPr>
          <p:cNvPr id="5" name="文本框 4"/>
          <p:cNvSpPr txBox="1"/>
          <p:nvPr/>
        </p:nvSpPr>
        <p:spPr>
          <a:xfrm>
            <a:off x="1880235" y="2080260"/>
            <a:ext cx="6719570" cy="1938020"/>
          </a:xfrm>
          <a:prstGeom prst="rect">
            <a:avLst/>
          </a:prstGeom>
          <a:noFill/>
        </p:spPr>
        <p:txBody>
          <a:bodyPr wrap="square" rtlCol="0">
            <a:spAutoFit/>
          </a:bodyPr>
          <a:p>
            <a:pPr algn="just"/>
            <a:r>
              <a:rPr lang="zh-CN" altLang="en-US" sz="2400">
                <a:latin typeface="Times New Roman" panose="02020603050405020304" pitchFamily="18" charset="0"/>
                <a:cs typeface="Times New Roman" panose="02020603050405020304" pitchFamily="18" charset="0"/>
              </a:rPr>
              <a:t>The election process in the United States is rather complex, even an American citizen can be puzzled sometimes. The general election can be divided into three steps: primary election, party conventions and the campaign for the general election.</a:t>
            </a:r>
            <a:endParaRPr lang="zh-CN" altLang="en-US" sz="2400">
              <a:latin typeface="Times New Roman" panose="02020603050405020304" pitchFamily="18" charset="0"/>
              <a:cs typeface="Times New Roman" panose="02020603050405020304" pitchFamily="18" charset="0"/>
            </a:endParaRPr>
          </a:p>
        </p:txBody>
      </p:sp>
      <p:sp>
        <p:nvSpPr>
          <p:cNvPr id="6" name="文本框 5"/>
          <p:cNvSpPr txBox="1"/>
          <p:nvPr/>
        </p:nvSpPr>
        <p:spPr>
          <a:xfrm>
            <a:off x="1426845" y="4486910"/>
            <a:ext cx="1292225" cy="829945"/>
          </a:xfrm>
          <a:prstGeom prst="rect">
            <a:avLst/>
          </a:prstGeom>
          <a:noFill/>
        </p:spPr>
        <p:txBody>
          <a:bodyPr wrap="square" rtlCol="0" anchor="t">
            <a:spAutoFit/>
          </a:bodyPr>
          <a:p>
            <a:r>
              <a:rPr lang="en-US" altLang="zh-CN" sz="2400">
                <a:latin typeface="Times New Roman" panose="02020603050405020304" pitchFamily="18" charset="0"/>
                <a:cs typeface="Times New Roman" panose="02020603050405020304" pitchFamily="18" charset="0"/>
                <a:sym typeface="+mn-ea"/>
              </a:rPr>
              <a:t>P</a:t>
            </a:r>
            <a:r>
              <a:rPr lang="zh-CN" altLang="en-US" sz="2400">
                <a:latin typeface="Times New Roman" panose="02020603050405020304" pitchFamily="18" charset="0"/>
                <a:cs typeface="Times New Roman" panose="02020603050405020304" pitchFamily="18" charset="0"/>
                <a:sym typeface="+mn-ea"/>
              </a:rPr>
              <a:t>rimary </a:t>
            </a:r>
            <a:r>
              <a:rPr lang="en-US" altLang="zh-CN" sz="2400">
                <a:latin typeface="Times New Roman" panose="02020603050405020304" pitchFamily="18" charset="0"/>
                <a:cs typeface="Times New Roman" panose="02020603050405020304" pitchFamily="18" charset="0"/>
                <a:sym typeface="+mn-ea"/>
              </a:rPr>
              <a:t>E</a:t>
            </a:r>
            <a:r>
              <a:rPr lang="zh-CN" altLang="en-US" sz="2400">
                <a:latin typeface="Times New Roman" panose="02020603050405020304" pitchFamily="18" charset="0"/>
                <a:cs typeface="Times New Roman" panose="02020603050405020304" pitchFamily="18" charset="0"/>
                <a:sym typeface="+mn-ea"/>
              </a:rPr>
              <a:t>lection</a:t>
            </a:r>
            <a:endParaRPr lang="zh-CN" altLang="en-US" sz="2400">
              <a:latin typeface="Times New Roman" panose="02020603050405020304" pitchFamily="18" charset="0"/>
              <a:cs typeface="Times New Roman" panose="02020603050405020304" pitchFamily="18" charset="0"/>
              <a:sym typeface="+mn-ea"/>
            </a:endParaRPr>
          </a:p>
        </p:txBody>
      </p:sp>
      <p:sp>
        <p:nvSpPr>
          <p:cNvPr id="7" name="右箭头 6"/>
          <p:cNvSpPr/>
          <p:nvPr/>
        </p:nvSpPr>
        <p:spPr>
          <a:xfrm>
            <a:off x="2886710" y="4869180"/>
            <a:ext cx="864235" cy="14414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文本框 8"/>
          <p:cNvSpPr txBox="1"/>
          <p:nvPr/>
        </p:nvSpPr>
        <p:spPr>
          <a:xfrm>
            <a:off x="4272280" y="4486910"/>
            <a:ext cx="1809115" cy="829945"/>
          </a:xfrm>
          <a:prstGeom prst="rect">
            <a:avLst/>
          </a:prstGeom>
          <a:noFill/>
        </p:spPr>
        <p:txBody>
          <a:bodyPr wrap="square" rtlCol="0" anchor="t">
            <a:spAutoFit/>
          </a:bodyPr>
          <a:p>
            <a:r>
              <a:rPr lang="en-US" altLang="zh-CN" sz="2400">
                <a:latin typeface="Times New Roman" panose="02020603050405020304" pitchFamily="18" charset="0"/>
                <a:cs typeface="Times New Roman" panose="02020603050405020304" pitchFamily="18" charset="0"/>
                <a:sym typeface="+mn-ea"/>
              </a:rPr>
              <a:t>P</a:t>
            </a:r>
            <a:r>
              <a:rPr lang="zh-CN" altLang="en-US" sz="2400">
                <a:latin typeface="Times New Roman" panose="02020603050405020304" pitchFamily="18" charset="0"/>
                <a:cs typeface="Times New Roman" panose="02020603050405020304" pitchFamily="18" charset="0"/>
                <a:sym typeface="+mn-ea"/>
              </a:rPr>
              <a:t>arty </a:t>
            </a:r>
            <a:endParaRPr lang="zh-CN" altLang="en-US" sz="2400">
              <a:latin typeface="Times New Roman" panose="02020603050405020304" pitchFamily="18" charset="0"/>
              <a:cs typeface="Times New Roman" panose="02020603050405020304" pitchFamily="18" charset="0"/>
              <a:sym typeface="+mn-ea"/>
            </a:endParaRPr>
          </a:p>
          <a:p>
            <a:r>
              <a:rPr lang="en-US" altLang="zh-CN" sz="2400">
                <a:latin typeface="Times New Roman" panose="02020603050405020304" pitchFamily="18" charset="0"/>
                <a:cs typeface="Times New Roman" panose="02020603050405020304" pitchFamily="18" charset="0"/>
                <a:sym typeface="+mn-ea"/>
              </a:rPr>
              <a:t>C</a:t>
            </a:r>
            <a:r>
              <a:rPr lang="zh-CN" altLang="en-US" sz="2400">
                <a:latin typeface="Times New Roman" panose="02020603050405020304" pitchFamily="18" charset="0"/>
                <a:cs typeface="Times New Roman" panose="02020603050405020304" pitchFamily="18" charset="0"/>
                <a:sym typeface="+mn-ea"/>
              </a:rPr>
              <a:t>onventions</a:t>
            </a:r>
            <a:endParaRPr lang="zh-CN" altLang="en-US" sz="2400">
              <a:latin typeface="Times New Roman" panose="02020603050405020304" pitchFamily="18" charset="0"/>
              <a:cs typeface="Times New Roman" panose="02020603050405020304" pitchFamily="18" charset="0"/>
              <a:sym typeface="+mn-ea"/>
            </a:endParaRPr>
          </a:p>
        </p:txBody>
      </p:sp>
      <p:sp>
        <p:nvSpPr>
          <p:cNvPr id="10" name="右箭头 9"/>
          <p:cNvSpPr/>
          <p:nvPr/>
        </p:nvSpPr>
        <p:spPr>
          <a:xfrm>
            <a:off x="6236970" y="4869180"/>
            <a:ext cx="863600" cy="14414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2" name="文本框 11"/>
          <p:cNvSpPr txBox="1"/>
          <p:nvPr/>
        </p:nvSpPr>
        <p:spPr>
          <a:xfrm>
            <a:off x="7670165" y="4486910"/>
            <a:ext cx="2820035" cy="829945"/>
          </a:xfrm>
          <a:prstGeom prst="rect">
            <a:avLst/>
          </a:prstGeom>
          <a:noFill/>
        </p:spPr>
        <p:txBody>
          <a:bodyPr wrap="square" rtlCol="0" anchor="t">
            <a:spAutoFit/>
          </a:bodyPr>
          <a:p>
            <a:r>
              <a:rPr lang="en-US" altLang="zh-CN" sz="2400">
                <a:latin typeface="Times New Roman" panose="02020603050405020304" pitchFamily="18" charset="0"/>
                <a:cs typeface="Times New Roman" panose="02020603050405020304" pitchFamily="18" charset="0"/>
                <a:sym typeface="+mn-ea"/>
              </a:rPr>
              <a:t>T</a:t>
            </a:r>
            <a:r>
              <a:rPr lang="zh-CN" altLang="en-US" sz="2400">
                <a:latin typeface="Times New Roman" panose="02020603050405020304" pitchFamily="18" charset="0"/>
                <a:cs typeface="Times New Roman" panose="02020603050405020304" pitchFamily="18" charset="0"/>
                <a:sym typeface="+mn-ea"/>
              </a:rPr>
              <a:t>he </a:t>
            </a:r>
            <a:r>
              <a:rPr lang="en-US" altLang="zh-CN" sz="2400">
                <a:latin typeface="Times New Roman" panose="02020603050405020304" pitchFamily="18" charset="0"/>
                <a:cs typeface="Times New Roman" panose="02020603050405020304" pitchFamily="18" charset="0"/>
                <a:sym typeface="+mn-ea"/>
              </a:rPr>
              <a:t>C</a:t>
            </a:r>
            <a:r>
              <a:rPr lang="zh-CN" altLang="en-US" sz="2400">
                <a:latin typeface="Times New Roman" panose="02020603050405020304" pitchFamily="18" charset="0"/>
                <a:cs typeface="Times New Roman" panose="02020603050405020304" pitchFamily="18" charset="0"/>
                <a:sym typeface="+mn-ea"/>
              </a:rPr>
              <a:t>ampaign for the </a:t>
            </a:r>
            <a:r>
              <a:rPr lang="en-US" altLang="zh-CN" sz="2400">
                <a:latin typeface="Times New Roman" panose="02020603050405020304" pitchFamily="18" charset="0"/>
                <a:cs typeface="Times New Roman" panose="02020603050405020304" pitchFamily="18" charset="0"/>
                <a:sym typeface="+mn-ea"/>
              </a:rPr>
              <a:t>G</a:t>
            </a:r>
            <a:r>
              <a:rPr lang="zh-CN" altLang="en-US" sz="2400">
                <a:latin typeface="Times New Roman" panose="02020603050405020304" pitchFamily="18" charset="0"/>
                <a:cs typeface="Times New Roman" panose="02020603050405020304" pitchFamily="18" charset="0"/>
                <a:sym typeface="+mn-ea"/>
              </a:rPr>
              <a:t>eneral </a:t>
            </a:r>
            <a:r>
              <a:rPr lang="en-US" altLang="zh-CN" sz="2400">
                <a:latin typeface="Times New Roman" panose="02020603050405020304" pitchFamily="18" charset="0"/>
                <a:cs typeface="Times New Roman" panose="02020603050405020304" pitchFamily="18" charset="0"/>
                <a:sym typeface="+mn-ea"/>
              </a:rPr>
              <a:t>E</a:t>
            </a:r>
            <a:r>
              <a:rPr lang="zh-CN" altLang="en-US" sz="2400">
                <a:latin typeface="Times New Roman" panose="02020603050405020304" pitchFamily="18" charset="0"/>
                <a:cs typeface="Times New Roman" panose="02020603050405020304" pitchFamily="18" charset="0"/>
                <a:sym typeface="+mn-ea"/>
              </a:rPr>
              <a:t>lection</a:t>
            </a:r>
            <a:endParaRPr lang="zh-CN" altLang="en-US" sz="24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979805" y="696595"/>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8" name="矩形 7"/>
          <p:cNvSpPr/>
          <p:nvPr/>
        </p:nvSpPr>
        <p:spPr>
          <a:xfrm>
            <a:off x="1336040" y="1341120"/>
            <a:ext cx="4536504" cy="521970"/>
          </a:xfrm>
          <a:prstGeom prst="rect">
            <a:avLst/>
          </a:prstGeom>
        </p:spPr>
        <p:txBody>
          <a:bodyPr wrap="square">
            <a:spAutoFit/>
          </a:bodyPr>
          <a:p>
            <a:pPr marL="342900" indent="-342900">
              <a:buFont typeface="Wingdings" panose="05000000000000000000" charset="0"/>
              <a:buChar char="l"/>
            </a:pPr>
            <a:r>
              <a:rPr lang="en-US" altLang="zh-CN" sz="2800" b="1" dirty="0">
                <a:latin typeface="Times New Roman" panose="02020603050405020304" pitchFamily="18" charset="0"/>
                <a:cs typeface="Times New Roman" panose="02020603050405020304" pitchFamily="18" charset="0"/>
              </a:rPr>
              <a:t>How to elect a president?</a:t>
            </a:r>
            <a:r>
              <a:rPr lang="en-US" altLang="zh-CN" sz="2800" dirty="0">
                <a:latin typeface="Times New Roman" panose="02020603050405020304" pitchFamily="18" charset="0"/>
                <a:cs typeface="Times New Roman" panose="02020603050405020304" pitchFamily="18" charset="0"/>
              </a:rPr>
              <a:t> </a:t>
            </a:r>
            <a:endParaRPr lang="en-US" altLang="zh-CN" sz="2800" b="1" dirty="0">
              <a:latin typeface="Times New Roman" panose="02020603050405020304" pitchFamily="18" charset="0"/>
              <a:cs typeface="Times New Roman" panose="02020603050405020304" pitchFamily="18" charset="0"/>
            </a:endParaRPr>
          </a:p>
        </p:txBody>
      </p:sp>
      <p:sp>
        <p:nvSpPr>
          <p:cNvPr id="1048656" name="标题 3"/>
          <p:cNvSpPr>
            <a:spLocks noGrp="1"/>
          </p:cNvSpPr>
          <p:nvPr/>
        </p:nvSpPr>
        <p:spPr>
          <a:xfrm>
            <a:off x="1632585" y="1924016"/>
            <a:ext cx="3528392" cy="70583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indent="0" algn="just">
              <a:buFont typeface="Arial" panose="020B0604020202020204" pitchFamily="34" charset="0"/>
            </a:pPr>
            <a:r>
              <a:rPr lang="en-US" altLang="zh-CN" sz="1600" dirty="0">
                <a:latin typeface="Times New Roman" panose="02020603050405020304" pitchFamily="18" charset="0"/>
                <a:cs typeface="Times New Roman" panose="02020603050405020304" pitchFamily="18" charset="0"/>
              </a:rPr>
              <a:t> </a:t>
            </a:r>
            <a:r>
              <a:rPr lang="en-US" altLang="zh-CN" sz="2400" b="1" dirty="0">
                <a:latin typeface="Times New Roman" panose="02020603050405020304" pitchFamily="18" charset="0"/>
                <a:cs typeface="Times New Roman" panose="02020603050405020304" pitchFamily="18" charset="0"/>
              </a:rPr>
              <a:t>Primary Election</a:t>
            </a:r>
            <a:endParaRPr lang="zh-CN" altLang="en-US" sz="2400" b="1" dirty="0"/>
          </a:p>
        </p:txBody>
      </p:sp>
      <p:sp>
        <p:nvSpPr>
          <p:cNvPr id="9" name="文本框 8"/>
          <p:cNvSpPr txBox="1"/>
          <p:nvPr/>
        </p:nvSpPr>
        <p:spPr>
          <a:xfrm>
            <a:off x="2005965" y="2571115"/>
            <a:ext cx="6483985" cy="1630045"/>
          </a:xfrm>
          <a:prstGeom prst="rect">
            <a:avLst/>
          </a:prstGeom>
        </p:spPr>
        <p:txBody>
          <a:bodyPr wrap="square">
            <a:spAutoFit/>
          </a:bodyPr>
          <a:p>
            <a:pPr marL="0" indent="0" algn="just" defTabSz="266700">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The first step is primary election. Both parties hold their conventions to elect delegates. In fact,early before primary election,every aspirant for presidential candidacy begins his personal campaign for the delegate elected by his party members.</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126" name="Picture 6" descr="2020美国总统大选：当前仍有5州未公布最终投票结果_手机新浪网"/>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98950" y="4201160"/>
            <a:ext cx="2969895" cy="19488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6" name="矩形 5"/>
          <p:cNvSpPr/>
          <p:nvPr/>
        </p:nvSpPr>
        <p:spPr>
          <a:xfrm>
            <a:off x="1155700" y="821690"/>
            <a:ext cx="6046470" cy="583565"/>
          </a:xfrm>
          <a:prstGeom prst="rect">
            <a:avLst/>
          </a:prstGeom>
        </p:spPr>
        <p:txBody>
          <a:bodyPr wrap="square">
            <a:spAutoFit/>
          </a:bodyPr>
          <a:p>
            <a:r>
              <a:rPr lang="en-US" altLang="zh-CN" sz="3200" b="1" dirty="0">
                <a:solidFill>
                  <a:prstClr val="black"/>
                </a:solidFill>
                <a:latin typeface="Times New Roman" panose="02020603050405020304" pitchFamily="18" charset="0"/>
                <a:cs typeface="Times New Roman" panose="02020603050405020304" pitchFamily="18" charset="0"/>
                <a:sym typeface="+mn-ea"/>
              </a:rPr>
              <a:t> 2. </a:t>
            </a:r>
            <a:r>
              <a:rPr lang="en-US" altLang="zh-CN" sz="3200" b="1" dirty="0">
                <a:latin typeface="Times New Roman" panose="02020603050405020304" pitchFamily="18" charset="0"/>
                <a:cs typeface="Times New Roman" panose="02020603050405020304" pitchFamily="18" charset="0"/>
                <a:sym typeface="+mn-ea"/>
              </a:rPr>
              <a:t>The Federal Government</a:t>
            </a:r>
            <a:endParaRPr lang="zh-CN" altLang="en-US" sz="3200" b="1" dirty="0">
              <a:solidFill>
                <a:prstClr val="black"/>
              </a:solidFill>
            </a:endParaRPr>
          </a:p>
        </p:txBody>
      </p:sp>
      <p:sp>
        <p:nvSpPr>
          <p:cNvPr id="11" name="矩形 10"/>
          <p:cNvSpPr/>
          <p:nvPr/>
        </p:nvSpPr>
        <p:spPr>
          <a:xfrm>
            <a:off x="1911029" y="1479550"/>
            <a:ext cx="4536504" cy="521970"/>
          </a:xfrm>
          <a:prstGeom prst="rect">
            <a:avLst/>
          </a:prstGeom>
        </p:spPr>
        <p:txBody>
          <a:bodyPr wrap="square">
            <a:spAutoFit/>
          </a:bodyPr>
          <a:p>
            <a:pPr marL="342900" indent="-342900">
              <a:buFont typeface="Wingdings" panose="05000000000000000000" charset="0"/>
              <a:buChar char="l"/>
            </a:pPr>
            <a:r>
              <a:rPr lang="en-US" altLang="zh-CN" sz="2000" dirty="0">
                <a:latin typeface="Times New Roman" panose="02020603050405020304" pitchFamily="18" charset="0"/>
                <a:cs typeface="Times New Roman" panose="02020603050405020304" pitchFamily="18" charset="0"/>
              </a:rPr>
              <a:t> </a:t>
            </a:r>
            <a:r>
              <a:rPr lang="en-US" altLang="zh-CN" sz="2800" b="1" dirty="0">
                <a:latin typeface="Times New Roman" panose="02020603050405020304" pitchFamily="18" charset="0"/>
                <a:cs typeface="Times New Roman" panose="02020603050405020304" pitchFamily="18" charset="0"/>
              </a:rPr>
              <a:t>How to elect a president?</a:t>
            </a:r>
            <a:r>
              <a:rPr lang="en-US" altLang="zh-CN" sz="2800" dirty="0">
                <a:latin typeface="Times New Roman" panose="02020603050405020304" pitchFamily="18" charset="0"/>
                <a:cs typeface="Times New Roman" panose="02020603050405020304" pitchFamily="18" charset="0"/>
              </a:rPr>
              <a:t> </a:t>
            </a:r>
            <a:endParaRPr lang="en-US" altLang="zh-CN" sz="2800" b="1" dirty="0">
              <a:latin typeface="Times New Roman" panose="02020603050405020304" pitchFamily="18" charset="0"/>
              <a:cs typeface="Times New Roman" panose="02020603050405020304" pitchFamily="18" charset="0"/>
            </a:endParaRPr>
          </a:p>
        </p:txBody>
      </p:sp>
      <p:sp>
        <p:nvSpPr>
          <p:cNvPr id="12" name="标题 3"/>
          <p:cNvSpPr>
            <a:spLocks noGrp="1"/>
          </p:cNvSpPr>
          <p:nvPr/>
        </p:nvSpPr>
        <p:spPr>
          <a:xfrm>
            <a:off x="2505389" y="2137410"/>
            <a:ext cx="3528695" cy="410210"/>
          </a:xfrm>
          <a:prstGeom prst="rect">
            <a:avLst/>
          </a:prstGeom>
        </p:spPr>
        <p:txBody>
          <a:bodyPr vert="horz" lIns="91440" tIns="45720" rIns="91440" bIns="45720" rtlCol="0" anchor="ctr">
            <a:normAutofit fontScale="7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n-US" altLang="zh-CN" sz="2665" b="1" dirty="0">
                <a:latin typeface="Times New Roman" panose="02020603050405020304" pitchFamily="18" charset="0"/>
                <a:cs typeface="Times New Roman" panose="02020603050405020304" pitchFamily="18" charset="0"/>
              </a:rPr>
              <a:t> Party Conventions</a:t>
            </a:r>
            <a:endParaRPr lang="zh-CN" altLang="en-US" sz="2665" b="1" dirty="0"/>
          </a:p>
        </p:txBody>
      </p:sp>
      <p:sp>
        <p:nvSpPr>
          <p:cNvPr id="13" name="文本框 12"/>
          <p:cNvSpPr txBox="1"/>
          <p:nvPr/>
        </p:nvSpPr>
        <p:spPr>
          <a:xfrm>
            <a:off x="2313619" y="2683510"/>
            <a:ext cx="6391275" cy="1322070"/>
          </a:xfrm>
          <a:prstGeom prst="rect">
            <a:avLst/>
          </a:prstGeom>
        </p:spPr>
        <p:txBody>
          <a:bodyPr wrap="square">
            <a:spAutoFit/>
          </a:bodyPr>
          <a:p>
            <a:pPr indent="0" algn="just" defTabSz="266700" fontAlgn="auto">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The second step is that the elected delegates cast their votes for presidential candidates in their party’s national conventions, nominating a president and a vice-president. </a:t>
            </a:r>
            <a:endParaRPr lang="en-US" altLang="zh-CN" sz="2000">
              <a:latin typeface="Times New Roman" panose="02020603050405020304" pitchFamily="18" charset="0"/>
              <a:ea typeface="宋体" panose="02010600030101010101" pitchFamily="2" charset="-122"/>
              <a:cs typeface="Times New Roman" panose="02020603050405020304" pitchFamily="18" charset="0"/>
            </a:endParaRPr>
          </a:p>
          <a:p>
            <a:pPr indent="0" algn="just" defTabSz="266700" fontAlgn="auto">
              <a:spcBef>
                <a:spcPct val="0"/>
              </a:spcBef>
              <a:spcAft>
                <a:spcPct val="0"/>
              </a:spcAft>
            </a:pPr>
            <a:r>
              <a:rPr lang="en-US" altLang="zh-CN" sz="200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latin typeface="Times New Roman" panose="02020603050405020304" pitchFamily="18" charset="0"/>
                <a:ea typeface="Calibri" panose="020F0502020204030204"/>
                <a:cs typeface="Times New Roman" panose="02020603050405020304" pitchFamily="18" charset="0"/>
              </a:rPr>
              <a:t>Winner-take-all</a:t>
            </a:r>
            <a:r>
              <a:rPr lang="en-US" altLang="zh-CN" sz="200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latin typeface="Times New Roman" panose="02020603050405020304" pitchFamily="18" charset="0"/>
                <a:ea typeface="Calibri" panose="020F0502020204030204"/>
                <a:cs typeface="Times New Roman" panose="02020603050405020304" pitchFamily="18" charset="0"/>
              </a:rPr>
              <a:t>principle</a:t>
            </a:r>
            <a:endParaRPr lang="en-US" altLang="zh-CN" sz="2000">
              <a:latin typeface="Times New Roman" panose="02020603050405020304" pitchFamily="18" charset="0"/>
              <a:ea typeface="Calibri" panose="020F0502020204030204"/>
              <a:cs typeface="Times New Roman" panose="02020603050405020304" pitchFamily="18" charset="0"/>
            </a:endParaRPr>
          </a:p>
        </p:txBody>
      </p:sp>
      <p:pic>
        <p:nvPicPr>
          <p:cNvPr id="1030" name="Picture 6" descr="美国民主党全国代表大会闭幕-中新网"/>
          <p:cNvPicPr>
            <a:picLocks noChangeAspect="1" noChangeArrowheads="1"/>
          </p:cNvPicPr>
          <p:nvPr>
            <p:custDataLst>
              <p:tags r:id="rId1"/>
            </p:custDataLst>
          </p:nvPr>
        </p:nvPicPr>
        <p:blipFill rotWithShape="1">
          <a:blip r:embed="rId2" cstate="print">
            <a:extLst>
              <a:ext uri="{28A0092B-C50C-407E-A947-70E740481C1C}">
                <a14:useLocalDpi xmlns:a14="http://schemas.microsoft.com/office/drawing/2010/main" val="0"/>
              </a:ext>
            </a:extLst>
          </a:blip>
          <a:srcRect r="-355" b="14072"/>
          <a:stretch>
            <a:fillRect/>
          </a:stretch>
        </p:blipFill>
        <p:spPr bwMode="auto">
          <a:xfrm>
            <a:off x="2183552" y="4187452"/>
            <a:ext cx="2922632" cy="16692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美共和党全国代表大会开幕(高清组图)"/>
          <p:cNvPicPr>
            <a:picLocks noChangeAspect="1" noChangeArrowheads="1"/>
          </p:cNvPicPr>
          <p:nvPr>
            <p:custDataLst>
              <p:tags r:id="rId3"/>
            </p:custDataLst>
          </p:nvPr>
        </p:nvPicPr>
        <p:blipFill rotWithShape="1">
          <a:blip r:embed="rId4">
            <a:extLst>
              <a:ext uri="{28A0092B-C50C-407E-A947-70E740481C1C}">
                <a14:useLocalDpi xmlns:a14="http://schemas.microsoft.com/office/drawing/2010/main" val="0"/>
              </a:ext>
            </a:extLst>
          </a:blip>
          <a:srcRect r="1901" b="16615"/>
          <a:stretch>
            <a:fillRect/>
          </a:stretch>
        </p:blipFill>
        <p:spPr bwMode="auto">
          <a:xfrm>
            <a:off x="5531151" y="4120142"/>
            <a:ext cx="2936450" cy="1669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ags/tag1.xml><?xml version="1.0" encoding="utf-8"?>
<p:tagLst xmlns:p="http://schemas.openxmlformats.org/presentationml/2006/main">
  <p:tag name="KSO_WM_DIAGRAM_VIRTUALLY_FRAME" val="{&quot;height&quot;:179.93417322834648,&quot;left&quot;:130.5332283464567,&quot;top&quot;:326.72062992125984,&quot;width&quot;:472.05700787401577}"/>
</p:tagLst>
</file>

<file path=ppt/tags/tag2.xml><?xml version="1.0" encoding="utf-8"?>
<p:tagLst xmlns:p="http://schemas.openxmlformats.org/presentationml/2006/main">
  <p:tag name="KSO_WM_DIAGRAM_VIRTUALLY_FRAME" val="{&quot;height&quot;:179.93417322834648,&quot;left&quot;:130.5332283464567,&quot;top&quot;:326.72062992125984,&quot;width&quot;:472.05700787401577}"/>
</p:tagLst>
</file>

<file path=ppt/tags/tag3.xml><?xml version="1.0" encoding="utf-8"?>
<p:tagLst xmlns:p="http://schemas.openxmlformats.org/presentationml/2006/main">
  <p:tag name="commondata" val="eyJjb3VudCI6NSwiaGRpZCI6IjI3OTM5YWI3NWQ4ZmVmZmU5YTI4ZDIzMDU2M2EwZjAyIiwidXNlckNvdW50Ijo1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7647</Words>
  <Application>WPS 演示</Application>
  <PresentationFormat>宽屏</PresentationFormat>
  <Paragraphs>209</Paragraphs>
  <Slides>21</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21</vt:i4>
      </vt:variant>
    </vt:vector>
  </HeadingPairs>
  <TitlesOfParts>
    <vt:vector size="38" baseType="lpstr">
      <vt:lpstr>Arial</vt:lpstr>
      <vt:lpstr>宋体</vt:lpstr>
      <vt:lpstr>Wingdings</vt:lpstr>
      <vt:lpstr>微软雅黑</vt:lpstr>
      <vt:lpstr>Times New Roman</vt:lpstr>
      <vt:lpstr>Roboto Bold</vt:lpstr>
      <vt:lpstr>Segoe Print</vt:lpstr>
      <vt:lpstr>黑体</vt:lpstr>
      <vt:lpstr>Calibri Light</vt:lpstr>
      <vt:lpstr>Wingdings</vt:lpstr>
      <vt:lpstr>Calibri</vt:lpstr>
      <vt:lpstr>Arial Unicode MS</vt:lpstr>
      <vt:lpstr>Calibri</vt:lpstr>
      <vt:lpstr>思源黑体 CN ExtraLight</vt:lpstr>
      <vt:lpstr>思源黑体 CN Medium</vt:lpstr>
      <vt:lpstr>仿宋</vt:lpstr>
      <vt:lpstr>Office 主题</vt:lpstr>
      <vt:lpstr>PowerPoint 演示文稿</vt:lpstr>
      <vt:lpstr>PowerPoint 演示文稿</vt:lpstr>
      <vt:lpstr>PowerPoint 演示文稿</vt:lpstr>
      <vt:lpstr>PowerPoint 演示文稿</vt:lpstr>
      <vt:lpstr>Powers of the President</vt:lpstr>
      <vt:lpstr>Powers of the President</vt:lpstr>
      <vt:lpstr>PowerPoint 演示文稿</vt:lpstr>
      <vt:lpstr> Primary Election</vt:lpstr>
      <vt:lpstr> Party Conventions</vt:lpstr>
      <vt:lpstr>Campains</vt:lpstr>
      <vt:lpstr>● The Legislative Branch</vt:lpstr>
      <vt:lpstr>House of Representatives</vt:lpstr>
      <vt:lpstr>Senate</vt:lpstr>
      <vt:lpstr> Powers of  the Congress</vt:lpstr>
      <vt:lpstr>● The Judicial Branch</vt:lpstr>
      <vt:lpstr>● The Judicial Branch</vt:lpstr>
      <vt:lpstr>    The president can start or end a war ,but he should approved by the Congress. The president can nominate and dismiss the State Secretory, the justices of the Supreme Court, but he should get the consent of the Senate. And, he can even be impeached if proved of violating the Constitution.                                                                                         The Congress can make laws, but the bill can not be valid  without the president’s signature.                                                                            The Supreme Court can interpret the Constitution and the laws made by the Congress, but its justices are nominated by the president and approved by the Congress.                                                                Each branch can check and block the action of the other branches. They are in balance and no branch can act to be more powerful than the other two branches.</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asdghk</cp:lastModifiedBy>
  <cp:revision>51</cp:revision>
  <dcterms:created xsi:type="dcterms:W3CDTF">2021-05-07T05:29:00Z</dcterms:created>
  <dcterms:modified xsi:type="dcterms:W3CDTF">2024-12-06T08:05:19Z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0C99156CEE334DB8B8D55FE2BE273DA1_13</vt:lpwstr>
  </property>
  <property fmtid="{D5CDD505-2E9C-101B-9397-08002B2CF9AE}" pid="3" name="KSOProductBuildVer">
    <vt:lpwstr>2052-12.1.0.19302</vt:lpwstr>
  </property>
  <property fmtid="{D5CDD505-2E9C-101B-9397-08002B2CF9AE}" pid="4" name="KSOTemplateUUID">
    <vt:lpwstr>v1.0_mb_qTFNq9SkDaAV19qPzxDCCg==</vt:lpwstr>
  </property>
</Properties>
</file>